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2"/>
    <p:sldMasterId id="2147483685" r:id="rId3"/>
    <p:sldMasterId id="2147483697" r:id="rId4"/>
    <p:sldMasterId id="2147483709" r:id="rId5"/>
    <p:sldMasterId id="2147483723" r:id="rId6"/>
    <p:sldMasterId id="2147483736" r:id="rId7"/>
    <p:sldMasterId id="2147483748" r:id="rId8"/>
  </p:sldMasterIdLst>
  <p:notesMasterIdLst>
    <p:notesMasterId r:id="rId103"/>
  </p:notesMasterIdLst>
  <p:sldIdLst>
    <p:sldId id="363" r:id="rId9"/>
    <p:sldId id="449" r:id="rId10"/>
    <p:sldId id="450" r:id="rId11"/>
    <p:sldId id="451" r:id="rId12"/>
    <p:sldId id="504" r:id="rId13"/>
    <p:sldId id="505" r:id="rId14"/>
    <p:sldId id="1841" r:id="rId15"/>
    <p:sldId id="1947" r:id="rId16"/>
    <p:sldId id="1948" r:id="rId17"/>
    <p:sldId id="1825" r:id="rId18"/>
    <p:sldId id="1949" r:id="rId19"/>
    <p:sldId id="1950" r:id="rId20"/>
    <p:sldId id="1951" r:id="rId21"/>
    <p:sldId id="1952" r:id="rId22"/>
    <p:sldId id="1953" r:id="rId23"/>
    <p:sldId id="1958" r:id="rId24"/>
    <p:sldId id="1957" r:id="rId25"/>
    <p:sldId id="1954" r:id="rId26"/>
    <p:sldId id="1956" r:id="rId27"/>
    <p:sldId id="1960" r:id="rId28"/>
    <p:sldId id="1961" r:id="rId29"/>
    <p:sldId id="1962" r:id="rId30"/>
    <p:sldId id="1963" r:id="rId31"/>
    <p:sldId id="1964" r:id="rId32"/>
    <p:sldId id="1967" r:id="rId33"/>
    <p:sldId id="487" r:id="rId34"/>
    <p:sldId id="286" r:id="rId35"/>
    <p:sldId id="484" r:id="rId36"/>
    <p:sldId id="499" r:id="rId37"/>
    <p:sldId id="500" r:id="rId38"/>
    <p:sldId id="501" r:id="rId39"/>
    <p:sldId id="294" r:id="rId40"/>
    <p:sldId id="295" r:id="rId41"/>
    <p:sldId id="297" r:id="rId42"/>
    <p:sldId id="298" r:id="rId43"/>
    <p:sldId id="486" r:id="rId44"/>
    <p:sldId id="341" r:id="rId45"/>
    <p:sldId id="495" r:id="rId46"/>
    <p:sldId id="342" r:id="rId47"/>
    <p:sldId id="497" r:id="rId48"/>
    <p:sldId id="496" r:id="rId49"/>
    <p:sldId id="323" r:id="rId50"/>
    <p:sldId id="324" r:id="rId51"/>
    <p:sldId id="326" r:id="rId52"/>
    <p:sldId id="329" r:id="rId53"/>
    <p:sldId id="349" r:id="rId54"/>
    <p:sldId id="502" r:id="rId55"/>
    <p:sldId id="350" r:id="rId56"/>
    <p:sldId id="351" r:id="rId57"/>
    <p:sldId id="337" r:id="rId58"/>
    <p:sldId id="331" r:id="rId59"/>
    <p:sldId id="332" r:id="rId60"/>
    <p:sldId id="333" r:id="rId61"/>
    <p:sldId id="336" r:id="rId62"/>
    <p:sldId id="334" r:id="rId63"/>
    <p:sldId id="338" r:id="rId64"/>
    <p:sldId id="340" r:id="rId65"/>
    <p:sldId id="346" r:id="rId66"/>
    <p:sldId id="1980" r:id="rId67"/>
    <p:sldId id="347" r:id="rId68"/>
    <p:sldId id="488" r:id="rId69"/>
    <p:sldId id="489" r:id="rId70"/>
    <p:sldId id="352" r:id="rId71"/>
    <p:sldId id="354" r:id="rId72"/>
    <p:sldId id="490" r:id="rId73"/>
    <p:sldId id="1965" r:id="rId74"/>
    <p:sldId id="1969" r:id="rId75"/>
    <p:sldId id="1981" r:id="rId76"/>
    <p:sldId id="1970" r:id="rId77"/>
    <p:sldId id="1971" r:id="rId78"/>
    <p:sldId id="1972" r:id="rId79"/>
    <p:sldId id="1973" r:id="rId80"/>
    <p:sldId id="1974" r:id="rId81"/>
    <p:sldId id="1975" r:id="rId82"/>
    <p:sldId id="1976" r:id="rId83"/>
    <p:sldId id="1977" r:id="rId84"/>
    <p:sldId id="1978" r:id="rId85"/>
    <p:sldId id="1979" r:id="rId86"/>
    <p:sldId id="491" r:id="rId87"/>
    <p:sldId id="492" r:id="rId88"/>
    <p:sldId id="493" r:id="rId89"/>
    <p:sldId id="1982" r:id="rId90"/>
    <p:sldId id="370" r:id="rId91"/>
    <p:sldId id="300" r:id="rId92"/>
    <p:sldId id="302" r:id="rId93"/>
    <p:sldId id="303" r:id="rId94"/>
    <p:sldId id="304" r:id="rId95"/>
    <p:sldId id="305" r:id="rId96"/>
    <p:sldId id="306" r:id="rId97"/>
    <p:sldId id="307" r:id="rId98"/>
    <p:sldId id="308" r:id="rId99"/>
    <p:sldId id="309" r:id="rId100"/>
    <p:sldId id="369" r:id="rId101"/>
    <p:sldId id="1968" r:id="rId10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1pPr>
    <a:lvl2pPr marL="0" marR="0" indent="3429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60" autoAdjust="0"/>
  </p:normalViewPr>
  <p:slideViewPr>
    <p:cSldViewPr snapToGrid="0">
      <p:cViewPr varScale="1">
        <p:scale>
          <a:sx n="74" d="100"/>
          <a:sy n="74" d="100"/>
        </p:scale>
        <p:origin x="15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tableStyles" Target="tableStyles.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image" Target="../media/image58.emf"/><Relationship Id="rId1" Type="http://schemas.openxmlformats.org/officeDocument/2006/relationships/image" Target="../media/image57.emf"/><Relationship Id="rId6" Type="http://schemas.openxmlformats.org/officeDocument/2006/relationships/image" Target="../media/image62.emf"/><Relationship Id="rId5" Type="http://schemas.openxmlformats.org/officeDocument/2006/relationships/image" Target="../media/image61.emf"/><Relationship Id="rId10" Type="http://schemas.openxmlformats.org/officeDocument/2006/relationships/image" Target="../media/image66.emf"/><Relationship Id="rId4" Type="http://schemas.openxmlformats.org/officeDocument/2006/relationships/image" Target="../media/image60.emf"/><Relationship Id="rId9" Type="http://schemas.openxmlformats.org/officeDocument/2006/relationships/image" Target="../media/image65.e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167.emf"/><Relationship Id="rId13" Type="http://schemas.openxmlformats.org/officeDocument/2006/relationships/image" Target="../media/image172.emf"/><Relationship Id="rId3" Type="http://schemas.openxmlformats.org/officeDocument/2006/relationships/image" Target="../media/image162.emf"/><Relationship Id="rId7" Type="http://schemas.openxmlformats.org/officeDocument/2006/relationships/image" Target="../media/image166.emf"/><Relationship Id="rId12" Type="http://schemas.openxmlformats.org/officeDocument/2006/relationships/image" Target="../media/image171.emf"/><Relationship Id="rId2" Type="http://schemas.openxmlformats.org/officeDocument/2006/relationships/image" Target="../media/image161.emf"/><Relationship Id="rId1" Type="http://schemas.openxmlformats.org/officeDocument/2006/relationships/image" Target="../media/image160.emf"/><Relationship Id="rId6" Type="http://schemas.openxmlformats.org/officeDocument/2006/relationships/image" Target="../media/image165.emf"/><Relationship Id="rId11" Type="http://schemas.openxmlformats.org/officeDocument/2006/relationships/image" Target="../media/image170.emf"/><Relationship Id="rId5" Type="http://schemas.openxmlformats.org/officeDocument/2006/relationships/image" Target="../media/image164.emf"/><Relationship Id="rId10" Type="http://schemas.openxmlformats.org/officeDocument/2006/relationships/image" Target="../media/image169.emf"/><Relationship Id="rId4" Type="http://schemas.openxmlformats.org/officeDocument/2006/relationships/image" Target="../media/image163.emf"/><Relationship Id="rId9" Type="http://schemas.openxmlformats.org/officeDocument/2006/relationships/image" Target="../media/image168.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80.emf"/><Relationship Id="rId3" Type="http://schemas.openxmlformats.org/officeDocument/2006/relationships/image" Target="../media/image175.emf"/><Relationship Id="rId7" Type="http://schemas.openxmlformats.org/officeDocument/2006/relationships/image" Target="../media/image179.emf"/><Relationship Id="rId2" Type="http://schemas.openxmlformats.org/officeDocument/2006/relationships/image" Target="../media/image174.emf"/><Relationship Id="rId1" Type="http://schemas.openxmlformats.org/officeDocument/2006/relationships/image" Target="../media/image173.emf"/><Relationship Id="rId6" Type="http://schemas.openxmlformats.org/officeDocument/2006/relationships/image" Target="../media/image178.emf"/><Relationship Id="rId5" Type="http://schemas.openxmlformats.org/officeDocument/2006/relationships/image" Target="../media/image177.emf"/><Relationship Id="rId4" Type="http://schemas.openxmlformats.org/officeDocument/2006/relationships/image" Target="../media/image17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5.vml.rels><?xml version="1.0" encoding="UTF-8" standalone="yes"?>
<Relationships xmlns="http://schemas.openxmlformats.org/package/2006/relationships"><Relationship Id="rId8" Type="http://schemas.openxmlformats.org/officeDocument/2006/relationships/image" Target="../media/image128.emf"/><Relationship Id="rId13" Type="http://schemas.openxmlformats.org/officeDocument/2006/relationships/image" Target="../media/image133.emf"/><Relationship Id="rId18" Type="http://schemas.openxmlformats.org/officeDocument/2006/relationships/image" Target="../media/image138.emf"/><Relationship Id="rId26" Type="http://schemas.openxmlformats.org/officeDocument/2006/relationships/image" Target="../media/image146.emf"/><Relationship Id="rId3" Type="http://schemas.openxmlformats.org/officeDocument/2006/relationships/image" Target="../media/image123.emf"/><Relationship Id="rId21" Type="http://schemas.openxmlformats.org/officeDocument/2006/relationships/image" Target="../media/image141.emf"/><Relationship Id="rId7" Type="http://schemas.openxmlformats.org/officeDocument/2006/relationships/image" Target="../media/image127.emf"/><Relationship Id="rId12" Type="http://schemas.openxmlformats.org/officeDocument/2006/relationships/image" Target="../media/image132.emf"/><Relationship Id="rId17" Type="http://schemas.openxmlformats.org/officeDocument/2006/relationships/image" Target="../media/image137.emf"/><Relationship Id="rId25" Type="http://schemas.openxmlformats.org/officeDocument/2006/relationships/image" Target="../media/image145.emf"/><Relationship Id="rId2" Type="http://schemas.openxmlformats.org/officeDocument/2006/relationships/image" Target="../media/image122.emf"/><Relationship Id="rId16" Type="http://schemas.openxmlformats.org/officeDocument/2006/relationships/image" Target="../media/image136.emf"/><Relationship Id="rId20" Type="http://schemas.openxmlformats.org/officeDocument/2006/relationships/image" Target="../media/image140.emf"/><Relationship Id="rId1" Type="http://schemas.openxmlformats.org/officeDocument/2006/relationships/image" Target="../media/image121.emf"/><Relationship Id="rId6" Type="http://schemas.openxmlformats.org/officeDocument/2006/relationships/image" Target="../media/image126.emf"/><Relationship Id="rId11" Type="http://schemas.openxmlformats.org/officeDocument/2006/relationships/image" Target="../media/image131.emf"/><Relationship Id="rId24" Type="http://schemas.openxmlformats.org/officeDocument/2006/relationships/image" Target="../media/image144.emf"/><Relationship Id="rId5" Type="http://schemas.openxmlformats.org/officeDocument/2006/relationships/image" Target="../media/image125.emf"/><Relationship Id="rId15" Type="http://schemas.openxmlformats.org/officeDocument/2006/relationships/image" Target="../media/image135.emf"/><Relationship Id="rId23" Type="http://schemas.openxmlformats.org/officeDocument/2006/relationships/image" Target="../media/image143.emf"/><Relationship Id="rId28" Type="http://schemas.openxmlformats.org/officeDocument/2006/relationships/image" Target="../media/image148.emf"/><Relationship Id="rId10" Type="http://schemas.openxmlformats.org/officeDocument/2006/relationships/image" Target="../media/image130.emf"/><Relationship Id="rId19" Type="http://schemas.openxmlformats.org/officeDocument/2006/relationships/image" Target="../media/image139.emf"/><Relationship Id="rId4" Type="http://schemas.openxmlformats.org/officeDocument/2006/relationships/image" Target="../media/image124.emf"/><Relationship Id="rId9" Type="http://schemas.openxmlformats.org/officeDocument/2006/relationships/image" Target="../media/image129.emf"/><Relationship Id="rId14" Type="http://schemas.openxmlformats.org/officeDocument/2006/relationships/image" Target="../media/image134.emf"/><Relationship Id="rId22" Type="http://schemas.openxmlformats.org/officeDocument/2006/relationships/image" Target="../media/image142.emf"/><Relationship Id="rId27" Type="http://schemas.openxmlformats.org/officeDocument/2006/relationships/image" Target="../media/image14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emf"/><Relationship Id="rId1" Type="http://schemas.openxmlformats.org/officeDocument/2006/relationships/image" Target="../media/image150.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image" Target="../media/image153.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emf"/><Relationship Id="rId1" Type="http://schemas.openxmlformats.org/officeDocument/2006/relationships/image" Target="../media/image155.emf"/><Relationship Id="rId5" Type="http://schemas.openxmlformats.org/officeDocument/2006/relationships/image" Target="../media/image159.emf"/><Relationship Id="rId4" Type="http://schemas.openxmlformats.org/officeDocument/2006/relationships/image" Target="../media/image1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1143000" y="685800"/>
            <a:ext cx="4572000" cy="3429000"/>
          </a:xfrm>
          <a:prstGeom prst="rect">
            <a:avLst/>
          </a:prstGeom>
        </p:spPr>
        <p:txBody>
          <a:bodyPr/>
          <a:lstStyle/>
          <a:p>
            <a:endParaRPr/>
          </a:p>
        </p:txBody>
      </p:sp>
      <p:sp>
        <p:nvSpPr>
          <p:cNvPr id="157" name="Shape 1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3864295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2872029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2342041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4271684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397589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3201615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1092146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A232F6C3-F14B-4B7A-A840-0A7740D90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020996E-2DA1-460E-9933-DB18DA9DE491}"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27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33794" name="Rectangle 2">
            <a:extLst>
              <a:ext uri="{FF2B5EF4-FFF2-40B4-BE49-F238E27FC236}">
                <a16:creationId xmlns:a16="http://schemas.microsoft.com/office/drawing/2014/main" id="{F820C281-2306-4724-AE4B-6803BE7C990F}"/>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B47468F6-C8BA-4B53-9119-57D928A78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684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603361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3455903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349327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414852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rPr dirty="0"/>
              <a:t>I=a\hat{\bf n}^\top\</a:t>
            </a:r>
            <a:r>
              <a:rPr dirty="0" err="1"/>
              <a:t>vec</a:t>
            </a:r>
            <a:r>
              <a:rPr dirty="0"/>
              <a:t>{\</a:t>
            </a:r>
            <a:r>
              <a:rPr dirty="0" err="1"/>
              <a:t>boldsymbol</a:t>
            </a:r>
            <a:r>
              <a:rPr dirty="0"/>
              <a:t>{\ell}}</a:t>
            </a:r>
          </a:p>
        </p:txBody>
      </p:sp>
    </p:spTree>
    <p:extLst>
      <p:ext uri="{BB962C8B-B14F-4D97-AF65-F5344CB8AC3E}">
        <p14:creationId xmlns:p14="http://schemas.microsoft.com/office/powerpoint/2010/main" val="2322311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3477BFB3-84D0-4EA8-ADEC-B593F7B4CB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5C31E825-16C3-4CB4-ABE1-6AB46266AF45}"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32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8610" name="Rectangle 2">
            <a:extLst>
              <a:ext uri="{FF2B5EF4-FFF2-40B4-BE49-F238E27FC236}">
                <a16:creationId xmlns:a16="http://schemas.microsoft.com/office/drawing/2014/main" id="{1975CBBB-7F68-4CF1-8C03-83B72AF22149}"/>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CC9FD608-1E48-4895-BF6E-24DA72AF8F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ndParaRPr>
          </a:p>
        </p:txBody>
      </p:sp>
    </p:spTree>
    <p:extLst>
      <p:ext uri="{BB962C8B-B14F-4D97-AF65-F5344CB8AC3E}">
        <p14:creationId xmlns:p14="http://schemas.microsoft.com/office/powerpoint/2010/main" val="1762438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89FA8AE-D2D5-4273-BA72-D29045D55E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943A876-B18F-4BEF-9FBA-0E125333B1DB}"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33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0178" name="Rectangle 2">
            <a:extLst>
              <a:ext uri="{FF2B5EF4-FFF2-40B4-BE49-F238E27FC236}">
                <a16:creationId xmlns:a16="http://schemas.microsoft.com/office/drawing/2014/main" id="{A3F6CBC8-8E7B-4795-B678-4BF45AFAF7A7}"/>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9EDBBA04-133B-438A-A6ED-8F70D228E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24132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B74FF09A-B4FC-4AFD-8079-CAD2CDBB806B}"/>
              </a:ext>
            </a:extLst>
          </p:cNvPr>
          <p:cNvSpPr txBox="1">
            <a:spLocks noChangeArrowheads="1"/>
          </p:cNvSpPr>
          <p:nvPr/>
        </p:nvSpPr>
        <p:spPr bwMode="auto">
          <a:xfrm>
            <a:off x="1493838" y="960438"/>
            <a:ext cx="4325937" cy="32908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9" tIns="43375" rIns="86749" bIns="43375" anchor="ctr"/>
          <a:lstStyle/>
          <a:p>
            <a:pPr marL="0" marR="0" lvl="0" indent="0" algn="l" defTabSz="433700" rtl="0" eaLnBrk="1" fontAlgn="base" latinLnBrk="0" hangingPunct="0">
              <a:lnSpc>
                <a:spcPct val="93000"/>
              </a:lnSpc>
              <a:spcBef>
                <a:spcPct val="0"/>
              </a:spcBef>
              <a:spcAft>
                <a:spcPct val="0"/>
              </a:spcAft>
              <a:buClr>
                <a:srgbClr val="000000"/>
              </a:buClr>
              <a:buSzPct val="45000"/>
              <a:buFontTx/>
              <a:buNone/>
              <a:tabLst/>
              <a:defRPr/>
            </a:pPr>
            <a:endParaRPr kumimoji="0" lang="en-US" sz="2300" b="0" i="0" u="none" strike="noStrike" kern="1200" cap="none" spc="0" normalizeH="0" baseline="0" noProof="0">
              <a:ln>
                <a:noFill/>
              </a:ln>
              <a:solidFill>
                <a:prstClr val="black"/>
              </a:solidFill>
              <a:effectLst/>
              <a:uLnTx/>
              <a:uFillTx/>
              <a:latin typeface="Times New Roman" charset="0"/>
              <a:ea typeface="ＭＳ Ｐゴシック" charset="0"/>
              <a:cs typeface="msgothic" charset="0"/>
              <a:sym typeface="Helvetica Light"/>
            </a:endParaRPr>
          </a:p>
        </p:txBody>
      </p:sp>
      <p:sp>
        <p:nvSpPr>
          <p:cNvPr id="4098" name="Text Box 2">
            <a:extLst>
              <a:ext uri="{FF2B5EF4-FFF2-40B4-BE49-F238E27FC236}">
                <a16:creationId xmlns:a16="http://schemas.microsoft.com/office/drawing/2014/main" id="{C408A68B-2556-4E02-BFA8-646FD260C5B8}"/>
              </a:ext>
            </a:extLst>
          </p:cNvPr>
          <p:cNvSpPr>
            <a:spLocks noGrp="1" noChangeArrowheads="1"/>
          </p:cNvSpPr>
          <p:nvPr>
            <p:ph type="body"/>
          </p:nvPr>
        </p:nvSpPr>
        <p:spPr>
          <a:xfrm>
            <a:off x="1116013" y="4570413"/>
            <a:ext cx="5089525" cy="365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panose="020B0604020202020204" pitchFamily="34" charset="0"/>
              </a:rPr>
              <a:t>Examples of the classic bump/dent stimuli used to test lighting assumptions when judging shape from shading, with shading orientations (a) 0° and (b) 180° from the vertical.</a:t>
            </a:r>
          </a:p>
        </p:txBody>
      </p:sp>
    </p:spTree>
    <p:extLst>
      <p:ext uri="{BB962C8B-B14F-4D97-AF65-F5344CB8AC3E}">
        <p14:creationId xmlns:p14="http://schemas.microsoft.com/office/powerpoint/2010/main" val="3768799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C97D9419-EA77-45C5-8C84-20D7BAC4B5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2090FF32-CA52-4C8E-8EA0-096BEA5C12EE}"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35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6322" name="Rectangle 2">
            <a:extLst>
              <a:ext uri="{FF2B5EF4-FFF2-40B4-BE49-F238E27FC236}">
                <a16:creationId xmlns:a16="http://schemas.microsoft.com/office/drawing/2014/main" id="{7E81C5A5-F10F-4F4B-B8E0-33CC5DD80F58}"/>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19C96967-2CB5-46CB-A245-A265BC65B9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57642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373320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59866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3004797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324008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52603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3774372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840089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E2CE40A0-E911-4CB3-89FA-FA2A474F8B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229B452-761C-402C-A74F-D317C3A73FB6}"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6802" name="Rectangle 2">
            <a:extLst>
              <a:ext uri="{FF2B5EF4-FFF2-40B4-BE49-F238E27FC236}">
                <a16:creationId xmlns:a16="http://schemas.microsoft.com/office/drawing/2014/main" id="{7D95281F-B7BF-4A69-9971-DD6F05E7890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4C3DF1A0-55F2-4494-B26D-AAF4CB9AA3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ndParaRPr>
          </a:p>
        </p:txBody>
      </p:sp>
    </p:spTree>
    <p:extLst>
      <p:ext uri="{BB962C8B-B14F-4D97-AF65-F5344CB8AC3E}">
        <p14:creationId xmlns:p14="http://schemas.microsoft.com/office/powerpoint/2010/main" val="4202537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8EA849F9-D98A-4C97-A62C-CD44DFC77F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08EF63EA-25A1-4C45-BFA0-231B8BE7D90D}"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8850" name="Rectangle 2">
            <a:extLst>
              <a:ext uri="{FF2B5EF4-FFF2-40B4-BE49-F238E27FC236}">
                <a16:creationId xmlns:a16="http://schemas.microsoft.com/office/drawing/2014/main" id="{B7C00F32-2998-47F5-98FE-AE8035A9A69E}"/>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03421F98-7C26-4113-92CF-F9201247CF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ndParaRPr>
          </a:p>
        </p:txBody>
      </p:sp>
    </p:spTree>
    <p:extLst>
      <p:ext uri="{BB962C8B-B14F-4D97-AF65-F5344CB8AC3E}">
        <p14:creationId xmlns:p14="http://schemas.microsoft.com/office/powerpoint/2010/main" val="3572019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A356728-2C5D-4F5F-999C-B4ACC34752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90253A71-C73B-4184-93FE-E4EC2A302EC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82946" name="Rectangle 2">
            <a:extLst>
              <a:ext uri="{FF2B5EF4-FFF2-40B4-BE49-F238E27FC236}">
                <a16:creationId xmlns:a16="http://schemas.microsoft.com/office/drawing/2014/main" id="{F08145B2-1D9E-4635-A240-10C966BBBAE9}"/>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8A60AC1-C956-4C4C-8C8C-8B1BF44FA5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ndParaRPr>
          </a:p>
        </p:txBody>
      </p:sp>
    </p:spTree>
    <p:extLst>
      <p:ext uri="{BB962C8B-B14F-4D97-AF65-F5344CB8AC3E}">
        <p14:creationId xmlns:p14="http://schemas.microsoft.com/office/powerpoint/2010/main" val="622260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88EDAE00-324F-4AB0-98E6-8462173124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0E2242B-5A7A-432A-AE4E-59EB1C37C861}"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45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89090" name="Rectangle 2">
            <a:extLst>
              <a:ext uri="{FF2B5EF4-FFF2-40B4-BE49-F238E27FC236}">
                <a16:creationId xmlns:a16="http://schemas.microsoft.com/office/drawing/2014/main" id="{E512F389-5770-470E-A080-D1413589C850}"/>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0B13AA9F-01EF-473B-BC8C-A196E51E65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23058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rPr dirty="0"/>
              <a:t>I=a\hat{\bf n}^\top\</a:t>
            </a:r>
            <a:r>
              <a:rPr dirty="0" err="1"/>
              <a:t>vec</a:t>
            </a:r>
            <a:r>
              <a:rPr dirty="0"/>
              <a:t>{\</a:t>
            </a:r>
            <a:r>
              <a:rPr dirty="0" err="1"/>
              <a:t>boldsymbol</a:t>
            </a:r>
            <a:r>
              <a:rPr dirty="0"/>
              <a:t>{\ell}}</a:t>
            </a:r>
          </a:p>
        </p:txBody>
      </p:sp>
    </p:spTree>
    <p:extLst>
      <p:ext uri="{BB962C8B-B14F-4D97-AF65-F5344CB8AC3E}">
        <p14:creationId xmlns:p14="http://schemas.microsoft.com/office/powerpoint/2010/main" val="2752197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EFE67AA7-3602-4E0C-8C80-A5AC120AFA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99C9F88-37BA-427B-AC5B-2F6F46551F3B}"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101378" name="Rectangle 2">
            <a:extLst>
              <a:ext uri="{FF2B5EF4-FFF2-40B4-BE49-F238E27FC236}">
                <a16:creationId xmlns:a16="http://schemas.microsoft.com/office/drawing/2014/main" id="{0BAF753E-1375-4D86-85F4-7B8971B0AF34}"/>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11421532-4BFF-4F86-B77F-7693AAA438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6909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C238D479-B016-47B8-ACF6-780A126F44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A260445-19B7-4BD7-9741-34D325E926EA}" type="slidenum">
              <a:rPr kumimoji="0" lang="zh-CN"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51</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113666" name="Rectangle 2">
            <a:extLst>
              <a:ext uri="{FF2B5EF4-FFF2-40B4-BE49-F238E27FC236}">
                <a16:creationId xmlns:a16="http://schemas.microsoft.com/office/drawing/2014/main" id="{E6DDB5E6-8F64-4EBE-B858-4EAFA76C7362}"/>
              </a:ext>
            </a:extLst>
          </p:cNvPr>
          <p:cNvSpPr>
            <a:spLocks noGrp="1" noRot="1" noChangeAspect="1" noChangeArrowheads="1" noTextEdit="1"/>
          </p:cNvSpPr>
          <p:nvPr>
            <p:ph type="sldImg"/>
          </p:nvPr>
        </p:nvSpPr>
        <p:spPr>
          <a:xfrm>
            <a:off x="1258888" y="720725"/>
            <a:ext cx="4802187" cy="3602038"/>
          </a:xfrm>
          <a:ln/>
        </p:spPr>
      </p:sp>
      <p:sp>
        <p:nvSpPr>
          <p:cNvPr id="113667" name="Rectangle 3">
            <a:extLst>
              <a:ext uri="{FF2B5EF4-FFF2-40B4-BE49-F238E27FC236}">
                <a16:creationId xmlns:a16="http://schemas.microsoft.com/office/drawing/2014/main" id="{4FEF7E4C-0794-4EF5-B9B9-3C5C6C57F2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3777436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7FC1DD22-643E-4A86-A3A7-BFEEDD7C94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2A5A10A5-5857-4E15-949E-A8A9763F5B2A}"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93186" name="Rectangle 2">
            <a:extLst>
              <a:ext uri="{FF2B5EF4-FFF2-40B4-BE49-F238E27FC236}">
                <a16:creationId xmlns:a16="http://schemas.microsoft.com/office/drawing/2014/main" id="{40CD0E09-FF06-4DC3-B34B-8C0EEB633F54}"/>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A3920E19-3C31-4541-BA52-74437E03E5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55092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0BEEAFD4-4A00-4FEB-B52B-D19F60A7EB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CAADCDA6-5CBF-4AFE-A89B-396F673F1503}"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95234" name="Rectangle 2">
            <a:extLst>
              <a:ext uri="{FF2B5EF4-FFF2-40B4-BE49-F238E27FC236}">
                <a16:creationId xmlns:a16="http://schemas.microsoft.com/office/drawing/2014/main" id="{AB3753C3-2A89-47DB-B073-910F560257B5}"/>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95D3B2C6-1757-478B-AEFF-ACF902BEB7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3206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33762719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949C1E25-CAF6-4634-8AB4-3D70F86E5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EFBF5D6D-FCF6-4C6A-806D-2D2D8531A9AD}"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99330" name="Rectangle 2">
            <a:extLst>
              <a:ext uri="{FF2B5EF4-FFF2-40B4-BE49-F238E27FC236}">
                <a16:creationId xmlns:a16="http://schemas.microsoft.com/office/drawing/2014/main" id="{9425BE56-63B7-4FE6-9712-0BB2E1C7F106}"/>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96C60B68-B86F-48DC-9BE3-7BEC9D4369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771159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4297356C-F9DC-42AF-85EB-BA048BCE43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99703647-0CDC-47D9-BD00-4C8FCADB4542}" type="slidenum">
              <a:rPr kumimoji="0" lang="zh-CN"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55</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114690" name="Rectangle 2">
            <a:extLst>
              <a:ext uri="{FF2B5EF4-FFF2-40B4-BE49-F238E27FC236}">
                <a16:creationId xmlns:a16="http://schemas.microsoft.com/office/drawing/2014/main" id="{6E3DD730-E0E3-40D7-8266-C774AC477285}"/>
              </a:ext>
            </a:extLst>
          </p:cNvPr>
          <p:cNvSpPr>
            <a:spLocks noGrp="1" noRot="1" noChangeAspect="1" noChangeArrowheads="1" noTextEdit="1"/>
          </p:cNvSpPr>
          <p:nvPr>
            <p:ph type="sldImg"/>
          </p:nvPr>
        </p:nvSpPr>
        <p:spPr>
          <a:xfrm>
            <a:off x="1258888" y="720725"/>
            <a:ext cx="4802187" cy="3602038"/>
          </a:xfrm>
          <a:ln/>
        </p:spPr>
      </p:sp>
      <p:sp>
        <p:nvSpPr>
          <p:cNvPr id="114691" name="Rectangle 3">
            <a:extLst>
              <a:ext uri="{FF2B5EF4-FFF2-40B4-BE49-F238E27FC236}">
                <a16:creationId xmlns:a16="http://schemas.microsoft.com/office/drawing/2014/main" id="{071E8A3D-C028-455E-B5D1-824BAB5838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1843161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023520A8-5F38-4DBE-A7F0-123809B197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55D70974-DDBA-460D-A7CD-992AFE56882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103426" name="Rectangle 2">
            <a:extLst>
              <a:ext uri="{FF2B5EF4-FFF2-40B4-BE49-F238E27FC236}">
                <a16:creationId xmlns:a16="http://schemas.microsoft.com/office/drawing/2014/main" id="{1A14AF13-610D-4B2A-87A0-BE903AA15AC2}"/>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EBB2AC8C-3631-4367-A849-0EC75F98CB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54393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32D89AE3-6696-4C05-BC65-F7C945E807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337CC595-E814-4DC9-B521-75B0D3ABF5EA}"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107522" name="Rectangle 2">
            <a:extLst>
              <a:ext uri="{FF2B5EF4-FFF2-40B4-BE49-F238E27FC236}">
                <a16:creationId xmlns:a16="http://schemas.microsoft.com/office/drawing/2014/main" id="{4810AC42-2F89-4B85-915A-9EC50C053D5A}"/>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968AB347-1047-4764-8F6D-FFF10252B2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07832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805633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970602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559900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3717847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31">
            <a:extLst>
              <a:ext uri="{FF2B5EF4-FFF2-40B4-BE49-F238E27FC236}">
                <a16:creationId xmlns:a16="http://schemas.microsoft.com/office/drawing/2014/main" id="{14FE2447-0EB0-47AE-AC09-19A5A78459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A621DB-4E9E-4732-B66D-6FDED54F679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Helvetica Light"/>
            </a:endParaRPr>
          </a:p>
        </p:txBody>
      </p:sp>
      <p:sp>
        <p:nvSpPr>
          <p:cNvPr id="204803" name="Rectangle 2">
            <a:extLst>
              <a:ext uri="{FF2B5EF4-FFF2-40B4-BE49-F238E27FC236}">
                <a16:creationId xmlns:a16="http://schemas.microsoft.com/office/drawing/2014/main" id="{579AAFC7-F2AD-407B-AE8A-57B6F3D86E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a:extLst>
              <a:ext uri="{FF2B5EF4-FFF2-40B4-BE49-F238E27FC236}">
                <a16:creationId xmlns:a16="http://schemas.microsoft.com/office/drawing/2014/main" id="{E1E88A7D-D7A1-4324-ADD9-9F8A58A8D7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41826793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031">
            <a:extLst>
              <a:ext uri="{FF2B5EF4-FFF2-40B4-BE49-F238E27FC236}">
                <a16:creationId xmlns:a16="http://schemas.microsoft.com/office/drawing/2014/main" id="{924694D5-230F-41BF-9661-2EF69CEF34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5A476B-1548-4913-825B-F20440A24E7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Helvetica Light"/>
            </a:endParaRPr>
          </a:p>
        </p:txBody>
      </p:sp>
      <p:sp>
        <p:nvSpPr>
          <p:cNvPr id="206851" name="Rectangle 2">
            <a:extLst>
              <a:ext uri="{FF2B5EF4-FFF2-40B4-BE49-F238E27FC236}">
                <a16:creationId xmlns:a16="http://schemas.microsoft.com/office/drawing/2014/main" id="{97ED0150-938F-49F7-BEB8-B56A67DBB0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2" name="Rectangle 3">
            <a:extLst>
              <a:ext uri="{FF2B5EF4-FFF2-40B4-BE49-F238E27FC236}">
                <a16:creationId xmlns:a16="http://schemas.microsoft.com/office/drawing/2014/main" id="{C014D30F-FCAC-4B67-831B-861C43FD01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43397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3065137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665250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3733719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3084376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30459890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160159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2379502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6084924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007590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8282214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86011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1631913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7528833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3460990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2440644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37696491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6840489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38864176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E55A911E-0B23-4C92-8AAC-8AAFCF24CC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09E9D29-7553-4DBF-B72E-35AADA79D98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0418" name="Rectangle 2">
            <a:extLst>
              <a:ext uri="{FF2B5EF4-FFF2-40B4-BE49-F238E27FC236}">
                <a16:creationId xmlns:a16="http://schemas.microsoft.com/office/drawing/2014/main" id="{6589DE02-0D76-4A88-A190-3116D866F2D4}"/>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37E102C2-ECCB-4E2A-8F13-D3BBAE5C7D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a:latin typeface="Arial" panose="020B0604020202020204" pitchFamily="34" charset="0"/>
            </a:endParaRPr>
          </a:p>
        </p:txBody>
      </p:sp>
    </p:spTree>
    <p:extLst>
      <p:ext uri="{BB962C8B-B14F-4D97-AF65-F5344CB8AC3E}">
        <p14:creationId xmlns:p14="http://schemas.microsoft.com/office/powerpoint/2010/main" val="26723185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BE825F72-949C-4F0B-9048-A7B6F6505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B7E323E-B7D7-40CE-8C91-80847429130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4514" name="Rectangle 2">
            <a:extLst>
              <a:ext uri="{FF2B5EF4-FFF2-40B4-BE49-F238E27FC236}">
                <a16:creationId xmlns:a16="http://schemas.microsoft.com/office/drawing/2014/main" id="{7A3BE5AB-18FB-436F-9E45-733B1AAD0A1F}"/>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F605268D-EC5C-40A2-BB06-6F6EF817DA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068317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CBABA958-2114-4C36-A492-3465D5E2F0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679586FA-147C-4CC7-AE28-7FED81B9F04A}"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6562" name="Rectangle 2">
            <a:extLst>
              <a:ext uri="{FF2B5EF4-FFF2-40B4-BE49-F238E27FC236}">
                <a16:creationId xmlns:a16="http://schemas.microsoft.com/office/drawing/2014/main" id="{AD7671A6-E8BC-42E6-8584-0705AC0C19FB}"/>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80D84320-1354-4644-86C6-8F8A59B198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06945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410B2FAD-44FF-4F5D-ABC8-4A83F811E6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07FE386-81B2-4FBB-950A-0BA572F24508}"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8610" name="Rectangle 2">
            <a:extLst>
              <a:ext uri="{FF2B5EF4-FFF2-40B4-BE49-F238E27FC236}">
                <a16:creationId xmlns:a16="http://schemas.microsoft.com/office/drawing/2014/main" id="{D7E02D30-B950-4EDF-A9BF-A849171ACC9E}"/>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CCA99A04-215F-4774-BCAC-1BB86CFCD6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23187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2261278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EB709B95-E4AB-4463-8EAA-6F223EDCA1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E63E5BCC-EE3F-4B18-8CE7-0BE2773937C8}"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0658" name="Rectangle 2">
            <a:extLst>
              <a:ext uri="{FF2B5EF4-FFF2-40B4-BE49-F238E27FC236}">
                <a16:creationId xmlns:a16="http://schemas.microsoft.com/office/drawing/2014/main" id="{90B6A4BF-086E-4289-AC79-7B7DF3318BBE}"/>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99D210C9-5DB0-43A5-BD22-66706F778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311459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12C54242-9C74-4087-965B-EAE779F251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C2824541-A29A-4776-86F0-ED7243C3A4CE}"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2706" name="Rectangle 2">
            <a:extLst>
              <a:ext uri="{FF2B5EF4-FFF2-40B4-BE49-F238E27FC236}">
                <a16:creationId xmlns:a16="http://schemas.microsoft.com/office/drawing/2014/main" id="{294B17F4-4D4B-402F-B4C3-D7AD0E3CDF42}"/>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5B0811E3-9987-474D-94FE-2F681F7132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857421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7375C4EC-E8A6-4F42-8108-333BC96315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B567800-F818-462C-9F3A-4829FF129AE4}"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90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4754" name="Rectangle 2">
            <a:extLst>
              <a:ext uri="{FF2B5EF4-FFF2-40B4-BE49-F238E27FC236}">
                <a16:creationId xmlns:a16="http://schemas.microsoft.com/office/drawing/2014/main" id="{0B50AF4F-0939-4CF6-B59C-7686A37D7876}"/>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20D57B1F-EFB8-443A-97C5-F0709F75DA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493738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A264E249-4F32-4914-BB20-73EE21302C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95F0CC6-B3B4-42B3-92F1-21A47F7C95EF}"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91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6802" name="Rectangle 2">
            <a:extLst>
              <a:ext uri="{FF2B5EF4-FFF2-40B4-BE49-F238E27FC236}">
                <a16:creationId xmlns:a16="http://schemas.microsoft.com/office/drawing/2014/main" id="{A7F4C023-EA8A-4442-8B4E-8866EDD9448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D543ECC6-54CD-44B4-910F-B46D05975C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658636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621862B8-D41B-434B-B3BD-3AD9E5891A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A06CE95-4708-4348-BA7E-C9315DB9C31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92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8850" name="Rectangle 2">
            <a:extLst>
              <a:ext uri="{FF2B5EF4-FFF2-40B4-BE49-F238E27FC236}">
                <a16:creationId xmlns:a16="http://schemas.microsoft.com/office/drawing/2014/main" id="{566BCCD3-B480-4F20-8A6A-685C3544BB4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24D068DA-306A-4F90-A2A2-609F52739E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562346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621862B8-D41B-434B-B3BD-3AD9E5891A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A06CE95-4708-4348-BA7E-C9315DB9C31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93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8850" name="Rectangle 2">
            <a:extLst>
              <a:ext uri="{FF2B5EF4-FFF2-40B4-BE49-F238E27FC236}">
                <a16:creationId xmlns:a16="http://schemas.microsoft.com/office/drawing/2014/main" id="{566BCCD3-B480-4F20-8A6A-685C3544BB4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24D068DA-306A-4F90-A2A2-609F52739E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123076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a:r>
          </a:p>
        </p:txBody>
      </p:sp>
    </p:spTree>
    <p:extLst>
      <p:ext uri="{BB962C8B-B14F-4D97-AF65-F5344CB8AC3E}">
        <p14:creationId xmlns:p14="http://schemas.microsoft.com/office/powerpoint/2010/main" val="3656466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427167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2170636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Title 2">
            <a:extLst>
              <a:ext uri="{FF2B5EF4-FFF2-40B4-BE49-F238E27FC236}">
                <a16:creationId xmlns:a16="http://schemas.microsoft.com/office/drawing/2014/main" id="{AC2E0E47-7943-42E9-870B-7C99BCBE42AB}"/>
              </a:ext>
            </a:extLst>
          </p:cNvPr>
          <p:cNvSpPr>
            <a:spLocks noGrp="1"/>
          </p:cNvSpPr>
          <p:nvPr>
            <p:ph type="title"/>
          </p:nvPr>
        </p:nvSpPr>
        <p:spPr/>
        <p:txBody>
          <a:bodyPr/>
          <a:lstStyle/>
          <a:p>
            <a:r>
              <a:rPr lang="en-US"/>
              <a:t>Click to edit Master title style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28"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9" name="Title Text"/>
          <p:cNvSpPr txBox="1">
            <a:spLocks noGrp="1"/>
          </p:cNvSpPr>
          <p:nvPr>
            <p:ph type="title"/>
          </p:nvPr>
        </p:nvSpPr>
        <p:spPr>
          <a:prstGeom prst="rect">
            <a:avLst/>
          </a:prstGeom>
        </p:spPr>
        <p:txBody>
          <a:bodyPr/>
          <a:lstStyle>
            <a:lvl1pPr>
              <a:defRPr sz="4000"/>
            </a:lvl1pPr>
          </a:lstStyle>
          <a:p>
            <a:r>
              <a:t>Title Text</a:t>
            </a:r>
          </a:p>
        </p:txBody>
      </p:sp>
      <p:sp>
        <p:nvSpPr>
          <p:cNvPr id="130"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47"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8" name="Title Text"/>
          <p:cNvSpPr txBox="1">
            <a:spLocks noGrp="1"/>
          </p:cNvSpPr>
          <p:nvPr>
            <p:ph type="title"/>
          </p:nvPr>
        </p:nvSpPr>
        <p:spPr>
          <a:prstGeom prst="rect">
            <a:avLst/>
          </a:prstGeom>
        </p:spPr>
        <p:txBody>
          <a:bodyPr/>
          <a:lstStyle>
            <a:lvl1pPr>
              <a:defRPr sz="4000"/>
            </a:lvl1pPr>
          </a:lstStyle>
          <a:p>
            <a:r>
              <a:t>Title Text</a:t>
            </a:r>
          </a:p>
        </p:txBody>
      </p:sp>
      <p:sp>
        <p:nvSpPr>
          <p:cNvPr id="149"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875743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751055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397603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134663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82020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399988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xfrm>
            <a:off x="952500" y="393700"/>
            <a:ext cx="11099800" cy="2159000"/>
          </a:xfrm>
          <a:prstGeom prst="rect">
            <a:avLst/>
          </a:prstGeom>
        </p:spPr>
        <p:txBody>
          <a:bodyPr/>
          <a:lstStyle/>
          <a:p>
            <a:r>
              <a:t>Title Text</a:t>
            </a:r>
          </a:p>
        </p:txBody>
      </p:sp>
      <p:sp>
        <p:nvSpPr>
          <p:cNvPr id="67" name="Body Level One…"/>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607767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703039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half" idx="13"/>
          </p:nvPr>
        </p:nvSpPr>
        <p:spPr>
          <a:xfrm>
            <a:off x="952500" y="889000"/>
            <a:ext cx="5334000" cy="7975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50927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quarter" idx="15"/>
          </p:nvPr>
        </p:nvSpPr>
        <p:spPr>
          <a:xfrm>
            <a:off x="6724518" y="889000"/>
            <a:ext cx="5334001" cy="37719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569575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693313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999418"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374612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925248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4205744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CFCF20E-CFB0-4ABC-92BA-4008454E7E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2B03DC-8687-41CC-9803-8FF5B84ED7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CADBAB-F523-4CE2-B5D5-8BBE19C1C815}"/>
              </a:ext>
            </a:extLst>
          </p:cNvPr>
          <p:cNvSpPr>
            <a:spLocks noGrp="1" noChangeArrowheads="1"/>
          </p:cNvSpPr>
          <p:nvPr>
            <p:ph type="sldNum" sz="quarter" idx="12"/>
          </p:nvPr>
        </p:nvSpPr>
        <p:spPr>
          <a:ln/>
        </p:spPr>
        <p:txBody>
          <a:bodyPr/>
          <a:lstStyle>
            <a:lvl1pPr>
              <a:defRPr/>
            </a:lvl1pPr>
          </a:lstStyle>
          <a:p>
            <a:fld id="{5CD6EA1C-24D3-4A12-BAFD-2EF874130E12}" type="slidenum">
              <a:rPr lang="en-US" altLang="en-US"/>
              <a:pPr/>
              <a:t>‹#›</a:t>
            </a:fld>
            <a:endParaRPr lang="en-US" altLang="en-US"/>
          </a:p>
        </p:txBody>
      </p:sp>
    </p:spTree>
    <p:extLst>
      <p:ext uri="{BB962C8B-B14F-4D97-AF65-F5344CB8AC3E}">
        <p14:creationId xmlns:p14="http://schemas.microsoft.com/office/powerpoint/2010/main" val="2849741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4AB043-8200-4F25-88C5-8A898F58DC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E43FC4-D17B-4564-80B0-486B0FC5BB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D713B7-A8BF-4394-8226-D8BDD4152F07}"/>
              </a:ext>
            </a:extLst>
          </p:cNvPr>
          <p:cNvSpPr>
            <a:spLocks noGrp="1" noChangeArrowheads="1"/>
          </p:cNvSpPr>
          <p:nvPr>
            <p:ph type="sldNum" sz="quarter" idx="12"/>
          </p:nvPr>
        </p:nvSpPr>
        <p:spPr>
          <a:ln/>
        </p:spPr>
        <p:txBody>
          <a:bodyPr/>
          <a:lstStyle>
            <a:lvl1pPr>
              <a:defRPr/>
            </a:lvl1pPr>
          </a:lstStyle>
          <a:p>
            <a:fld id="{D51B07C6-E389-40F6-A496-B451865CB5E4}" type="slidenum">
              <a:rPr lang="en-US" altLang="en-US"/>
              <a:pPr/>
              <a:t>‹#›</a:t>
            </a:fld>
            <a:endParaRPr lang="en-US" altLang="en-US"/>
          </a:p>
        </p:txBody>
      </p:sp>
    </p:spTree>
    <p:extLst>
      <p:ext uri="{BB962C8B-B14F-4D97-AF65-F5344CB8AC3E}">
        <p14:creationId xmlns:p14="http://schemas.microsoft.com/office/powerpoint/2010/main" val="1078023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4">
            <a:extLst>
              <a:ext uri="{FF2B5EF4-FFF2-40B4-BE49-F238E27FC236}">
                <a16:creationId xmlns:a16="http://schemas.microsoft.com/office/drawing/2014/main" id="{8CC115EA-8916-418C-9702-BC796CDC2B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D4604A-4DE7-436E-A70F-B69F4D14DC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AD13A9-D347-4B93-B1B8-6AF1F71E7E9D}"/>
              </a:ext>
            </a:extLst>
          </p:cNvPr>
          <p:cNvSpPr>
            <a:spLocks noGrp="1" noChangeArrowheads="1"/>
          </p:cNvSpPr>
          <p:nvPr>
            <p:ph type="sldNum" sz="quarter" idx="12"/>
          </p:nvPr>
        </p:nvSpPr>
        <p:spPr>
          <a:ln/>
        </p:spPr>
        <p:txBody>
          <a:bodyPr/>
          <a:lstStyle>
            <a:lvl1pPr>
              <a:defRPr/>
            </a:lvl1pPr>
          </a:lstStyle>
          <a:p>
            <a:fld id="{937B63B9-0221-4AA9-977B-10EDABCA9F21}" type="slidenum">
              <a:rPr lang="en-US" altLang="en-US"/>
              <a:pPr/>
              <a:t>‹#›</a:t>
            </a:fld>
            <a:endParaRPr lang="en-US" altLang="en-US"/>
          </a:p>
        </p:txBody>
      </p:sp>
    </p:spTree>
    <p:extLst>
      <p:ext uri="{BB962C8B-B14F-4D97-AF65-F5344CB8AC3E}">
        <p14:creationId xmlns:p14="http://schemas.microsoft.com/office/powerpoint/2010/main" val="1396477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7CD566-46DC-45C9-A2D8-E2BE8E8957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6557B7-94FB-46B0-99F3-4F511F31B8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698D84-129B-47AA-B4FD-A9AC673EE97D}"/>
              </a:ext>
            </a:extLst>
          </p:cNvPr>
          <p:cNvSpPr>
            <a:spLocks noGrp="1" noChangeArrowheads="1"/>
          </p:cNvSpPr>
          <p:nvPr>
            <p:ph type="sldNum" sz="quarter" idx="12"/>
          </p:nvPr>
        </p:nvSpPr>
        <p:spPr>
          <a:ln/>
        </p:spPr>
        <p:txBody>
          <a:bodyPr/>
          <a:lstStyle>
            <a:lvl1pPr>
              <a:defRPr/>
            </a:lvl1pPr>
          </a:lstStyle>
          <a:p>
            <a:fld id="{702C845E-2592-4864-A454-8C22416CD009}" type="slidenum">
              <a:rPr lang="en-US" altLang="en-US"/>
              <a:pPr/>
              <a:t>‹#›</a:t>
            </a:fld>
            <a:endParaRPr lang="en-US" altLang="en-US"/>
          </a:p>
        </p:txBody>
      </p:sp>
    </p:spTree>
    <p:extLst>
      <p:ext uri="{BB962C8B-B14F-4D97-AF65-F5344CB8AC3E}">
        <p14:creationId xmlns:p14="http://schemas.microsoft.com/office/powerpoint/2010/main" val="3805307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666662-9803-4454-BA46-9A35413AB69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453CC0E-5D5F-4270-A181-BE7EB767FE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ABC376D-C55D-40C9-9F7E-7BC2032AB430}"/>
              </a:ext>
            </a:extLst>
          </p:cNvPr>
          <p:cNvSpPr>
            <a:spLocks noGrp="1" noChangeArrowheads="1"/>
          </p:cNvSpPr>
          <p:nvPr>
            <p:ph type="sldNum" sz="quarter" idx="12"/>
          </p:nvPr>
        </p:nvSpPr>
        <p:spPr>
          <a:ln/>
        </p:spPr>
        <p:txBody>
          <a:bodyPr/>
          <a:lstStyle>
            <a:lvl1pPr>
              <a:defRPr/>
            </a:lvl1pPr>
          </a:lstStyle>
          <a:p>
            <a:fld id="{F7B2E995-EF53-41BB-8BB9-2AE07533C535}" type="slidenum">
              <a:rPr lang="en-US" altLang="en-US"/>
              <a:pPr/>
              <a:t>‹#›</a:t>
            </a:fld>
            <a:endParaRPr lang="en-US" altLang="en-US"/>
          </a:p>
        </p:txBody>
      </p:sp>
    </p:spTree>
    <p:extLst>
      <p:ext uri="{BB962C8B-B14F-4D97-AF65-F5344CB8AC3E}">
        <p14:creationId xmlns:p14="http://schemas.microsoft.com/office/powerpoint/2010/main" val="837356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48"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1"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52"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53"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D917861-73FE-4DCB-9A5A-416323F9F2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2F6068D-E150-4938-BFB3-8A7BFE7978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4692951-1F1F-4766-BA97-8BADBC57AF5D}"/>
              </a:ext>
            </a:extLst>
          </p:cNvPr>
          <p:cNvSpPr>
            <a:spLocks noGrp="1" noChangeArrowheads="1"/>
          </p:cNvSpPr>
          <p:nvPr>
            <p:ph type="sldNum" sz="quarter" idx="12"/>
          </p:nvPr>
        </p:nvSpPr>
        <p:spPr>
          <a:ln/>
        </p:spPr>
        <p:txBody>
          <a:bodyPr/>
          <a:lstStyle>
            <a:lvl1pPr>
              <a:defRPr/>
            </a:lvl1pPr>
          </a:lstStyle>
          <a:p>
            <a:fld id="{2EE08798-9AAA-4303-B2DF-1A951C5CE1AE}" type="slidenum">
              <a:rPr lang="en-US" altLang="en-US"/>
              <a:pPr/>
              <a:t>‹#›</a:t>
            </a:fld>
            <a:endParaRPr lang="en-US" altLang="en-US"/>
          </a:p>
        </p:txBody>
      </p:sp>
    </p:spTree>
    <p:extLst>
      <p:ext uri="{BB962C8B-B14F-4D97-AF65-F5344CB8AC3E}">
        <p14:creationId xmlns:p14="http://schemas.microsoft.com/office/powerpoint/2010/main" val="1911210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92C520-1925-4336-87F2-1090C953A2D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63CD08D-7CAB-4F7C-8950-A3C269B930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9EE4AB0-F438-458F-AB87-3BF7B7B9323D}"/>
              </a:ext>
            </a:extLst>
          </p:cNvPr>
          <p:cNvSpPr>
            <a:spLocks noGrp="1" noChangeArrowheads="1"/>
          </p:cNvSpPr>
          <p:nvPr>
            <p:ph type="sldNum" sz="quarter" idx="12"/>
          </p:nvPr>
        </p:nvSpPr>
        <p:spPr>
          <a:ln/>
        </p:spPr>
        <p:txBody>
          <a:bodyPr/>
          <a:lstStyle>
            <a:lvl1pPr>
              <a:defRPr/>
            </a:lvl1pPr>
          </a:lstStyle>
          <a:p>
            <a:fld id="{FA01F52B-B5EF-48A7-8ECA-B71C52B46873}" type="slidenum">
              <a:rPr lang="en-US" altLang="en-US"/>
              <a:pPr/>
              <a:t>‹#›</a:t>
            </a:fld>
            <a:endParaRPr lang="en-US" altLang="en-US"/>
          </a:p>
        </p:txBody>
      </p:sp>
    </p:spTree>
    <p:extLst>
      <p:ext uri="{BB962C8B-B14F-4D97-AF65-F5344CB8AC3E}">
        <p14:creationId xmlns:p14="http://schemas.microsoft.com/office/powerpoint/2010/main" val="2897207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250517E2-681D-45F4-A13C-E73D96D422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4EF217-D548-4142-AF9E-E0C377D17E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6722C3-8BF7-46FB-BDD5-3F135F75E05B}"/>
              </a:ext>
            </a:extLst>
          </p:cNvPr>
          <p:cNvSpPr>
            <a:spLocks noGrp="1" noChangeArrowheads="1"/>
          </p:cNvSpPr>
          <p:nvPr>
            <p:ph type="sldNum" sz="quarter" idx="12"/>
          </p:nvPr>
        </p:nvSpPr>
        <p:spPr>
          <a:ln/>
        </p:spPr>
        <p:txBody>
          <a:bodyPr/>
          <a:lstStyle>
            <a:lvl1pPr>
              <a:defRPr/>
            </a:lvl1pPr>
          </a:lstStyle>
          <a:p>
            <a:fld id="{B8B7F67F-20FE-4C0A-9D91-6432D08F8AFB}" type="slidenum">
              <a:rPr lang="en-US" altLang="en-US"/>
              <a:pPr/>
              <a:t>‹#›</a:t>
            </a:fld>
            <a:endParaRPr lang="en-US" altLang="en-US"/>
          </a:p>
        </p:txBody>
      </p:sp>
    </p:spTree>
    <p:extLst>
      <p:ext uri="{BB962C8B-B14F-4D97-AF65-F5344CB8AC3E}">
        <p14:creationId xmlns:p14="http://schemas.microsoft.com/office/powerpoint/2010/main" val="138083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65890041-5C83-454F-8BE8-28A2FBD4E2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7FABB2-9B2C-4FCD-AC63-150118D54F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D82410-8602-47F8-A90D-667EB704CB89}"/>
              </a:ext>
            </a:extLst>
          </p:cNvPr>
          <p:cNvSpPr>
            <a:spLocks noGrp="1" noChangeArrowheads="1"/>
          </p:cNvSpPr>
          <p:nvPr>
            <p:ph type="sldNum" sz="quarter" idx="12"/>
          </p:nvPr>
        </p:nvSpPr>
        <p:spPr>
          <a:ln/>
        </p:spPr>
        <p:txBody>
          <a:bodyPr/>
          <a:lstStyle>
            <a:lvl1pPr>
              <a:defRPr/>
            </a:lvl1pPr>
          </a:lstStyle>
          <a:p>
            <a:fld id="{7D230035-29A0-45CC-A9D8-DBC2D394D455}" type="slidenum">
              <a:rPr lang="en-US" altLang="en-US"/>
              <a:pPr/>
              <a:t>‹#›</a:t>
            </a:fld>
            <a:endParaRPr lang="en-US" altLang="en-US"/>
          </a:p>
        </p:txBody>
      </p:sp>
    </p:spTree>
    <p:extLst>
      <p:ext uri="{BB962C8B-B14F-4D97-AF65-F5344CB8AC3E}">
        <p14:creationId xmlns:p14="http://schemas.microsoft.com/office/powerpoint/2010/main" val="2573478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B3AEC9-6D05-4142-8146-347BE75BD1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D89CA1-68F3-4FBC-B2D8-7BC64BC8B6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4E5A5E-0129-456A-941D-E9B92F2F7F91}"/>
              </a:ext>
            </a:extLst>
          </p:cNvPr>
          <p:cNvSpPr>
            <a:spLocks noGrp="1" noChangeArrowheads="1"/>
          </p:cNvSpPr>
          <p:nvPr>
            <p:ph type="sldNum" sz="quarter" idx="12"/>
          </p:nvPr>
        </p:nvSpPr>
        <p:spPr>
          <a:ln/>
        </p:spPr>
        <p:txBody>
          <a:bodyPr/>
          <a:lstStyle>
            <a:lvl1pPr>
              <a:defRPr/>
            </a:lvl1pPr>
          </a:lstStyle>
          <a:p>
            <a:fld id="{2BACB91D-86A7-45D9-B4D8-8660A1FC7598}" type="slidenum">
              <a:rPr lang="en-US" altLang="en-US"/>
              <a:pPr/>
              <a:t>‹#›</a:t>
            </a:fld>
            <a:endParaRPr lang="en-US" altLang="en-US"/>
          </a:p>
        </p:txBody>
      </p:sp>
    </p:spTree>
    <p:extLst>
      <p:ext uri="{BB962C8B-B14F-4D97-AF65-F5344CB8AC3E}">
        <p14:creationId xmlns:p14="http://schemas.microsoft.com/office/powerpoint/2010/main" val="2127931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E91F03-F924-43FE-95B9-EC37167D36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55C9EA-BE40-4FE2-85A2-A4F3BED49B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6914F1-F189-44DC-B55E-C2E0F1203245}"/>
              </a:ext>
            </a:extLst>
          </p:cNvPr>
          <p:cNvSpPr>
            <a:spLocks noGrp="1" noChangeArrowheads="1"/>
          </p:cNvSpPr>
          <p:nvPr>
            <p:ph type="sldNum" sz="quarter" idx="12"/>
          </p:nvPr>
        </p:nvSpPr>
        <p:spPr>
          <a:ln/>
        </p:spPr>
        <p:txBody>
          <a:bodyPr/>
          <a:lstStyle>
            <a:lvl1pPr>
              <a:defRPr/>
            </a:lvl1pPr>
          </a:lstStyle>
          <a:p>
            <a:fld id="{30B4491D-7A0B-4594-A62C-9B1A36F5A799}" type="slidenum">
              <a:rPr lang="en-US" altLang="en-US"/>
              <a:pPr/>
              <a:t>‹#›</a:t>
            </a:fld>
            <a:endParaRPr lang="en-US" altLang="en-US"/>
          </a:p>
        </p:txBody>
      </p:sp>
    </p:spTree>
    <p:extLst>
      <p:ext uri="{BB962C8B-B14F-4D97-AF65-F5344CB8AC3E}">
        <p14:creationId xmlns:p14="http://schemas.microsoft.com/office/powerpoint/2010/main" val="42726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14823F-EACE-4C54-BBE9-1A0CA7B44F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6793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58D4E7-60AB-4704-9C5B-2124546AF6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3713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8235F9-2466-479C-AC90-763561E676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0119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5360" y="1300480"/>
            <a:ext cx="5418667" cy="74777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1300480"/>
            <a:ext cx="5418667" cy="74777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2995471-134E-43F4-BCF4-7EDBAAD059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0782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8E1EB6-6A63-40F1-BDE6-C6D393D9F1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510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1E3D35-B4B0-43FD-BDA0-FAC1854D3D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334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C7FED74-BC12-482D-8E41-C187B67DA4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3120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F1D3C1-B673-4799-8E2B-FC0EC99E81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780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9C5D94-3915-4671-8593-7A58EDC5CE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043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2F237F-7868-498C-BD5F-8F68B2DC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2595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5920" y="108373"/>
            <a:ext cx="2763520" cy="86698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5360" y="108373"/>
            <a:ext cx="8073813" cy="86698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9CAB03-2CB3-4878-AB60-DE832959CC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0178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15C5868-4A29-46DD-BFBD-29F417F567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8DFE41-ABA5-438A-A56E-BB278F786E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773E1E-C21E-4496-AC5D-219E06AB6462}"/>
              </a:ext>
            </a:extLst>
          </p:cNvPr>
          <p:cNvSpPr>
            <a:spLocks noGrp="1" noChangeArrowheads="1"/>
          </p:cNvSpPr>
          <p:nvPr>
            <p:ph type="sldNum" sz="quarter" idx="12"/>
          </p:nvPr>
        </p:nvSpPr>
        <p:spPr>
          <a:ln/>
        </p:spPr>
        <p:txBody>
          <a:bodyPr/>
          <a:lstStyle>
            <a:lvl1pPr>
              <a:defRPr/>
            </a:lvl1pPr>
          </a:lstStyle>
          <a:p>
            <a:fld id="{57460A09-8595-42EC-AC11-1C48800EB2D0}" type="slidenum">
              <a:rPr lang="en-US" altLang="en-US"/>
              <a:pPr/>
              <a:t>‹#›</a:t>
            </a:fld>
            <a:endParaRPr lang="en-US" altLang="en-US"/>
          </a:p>
        </p:txBody>
      </p:sp>
    </p:spTree>
    <p:extLst>
      <p:ext uri="{BB962C8B-B14F-4D97-AF65-F5344CB8AC3E}">
        <p14:creationId xmlns:p14="http://schemas.microsoft.com/office/powerpoint/2010/main" val="4071636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382148-1458-43E4-8A5C-4F6388E0E7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0299D9-8AE1-458B-98A3-3356AA6D4D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CE7AF8-29DC-4BF7-8134-26AD09D54B7B}"/>
              </a:ext>
            </a:extLst>
          </p:cNvPr>
          <p:cNvSpPr>
            <a:spLocks noGrp="1" noChangeArrowheads="1"/>
          </p:cNvSpPr>
          <p:nvPr>
            <p:ph type="sldNum" sz="quarter" idx="12"/>
          </p:nvPr>
        </p:nvSpPr>
        <p:spPr>
          <a:ln/>
        </p:spPr>
        <p:txBody>
          <a:bodyPr/>
          <a:lstStyle>
            <a:lvl1pPr>
              <a:defRPr/>
            </a:lvl1pPr>
          </a:lstStyle>
          <a:p>
            <a:fld id="{A5202DC7-54DA-43F8-BD46-7656CD968F1A}" type="slidenum">
              <a:rPr lang="en-US" altLang="en-US"/>
              <a:pPr/>
              <a:t>‹#›</a:t>
            </a:fld>
            <a:endParaRPr lang="en-US" altLang="en-US"/>
          </a:p>
        </p:txBody>
      </p:sp>
    </p:spTree>
    <p:extLst>
      <p:ext uri="{BB962C8B-B14F-4D97-AF65-F5344CB8AC3E}">
        <p14:creationId xmlns:p14="http://schemas.microsoft.com/office/powerpoint/2010/main" val="2783587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4">
            <a:extLst>
              <a:ext uri="{FF2B5EF4-FFF2-40B4-BE49-F238E27FC236}">
                <a16:creationId xmlns:a16="http://schemas.microsoft.com/office/drawing/2014/main" id="{5D4A081E-478F-4A0C-AD05-DB75553C82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D5B395-644C-431D-9137-C8EBC6F86C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14ED3B-FD27-425F-B2EB-2A35AEDC3FA2}"/>
              </a:ext>
            </a:extLst>
          </p:cNvPr>
          <p:cNvSpPr>
            <a:spLocks noGrp="1" noChangeArrowheads="1"/>
          </p:cNvSpPr>
          <p:nvPr>
            <p:ph type="sldNum" sz="quarter" idx="12"/>
          </p:nvPr>
        </p:nvSpPr>
        <p:spPr>
          <a:ln/>
        </p:spPr>
        <p:txBody>
          <a:bodyPr/>
          <a:lstStyle>
            <a:lvl1pPr>
              <a:defRPr/>
            </a:lvl1pPr>
          </a:lstStyle>
          <a:p>
            <a:fld id="{1290157D-438C-4590-B7C4-A0AA8060E0CA}" type="slidenum">
              <a:rPr lang="en-US" altLang="en-US"/>
              <a:pPr/>
              <a:t>‹#›</a:t>
            </a:fld>
            <a:endParaRPr lang="en-US" altLang="en-US"/>
          </a:p>
        </p:txBody>
      </p:sp>
    </p:spTree>
    <p:extLst>
      <p:ext uri="{BB962C8B-B14F-4D97-AF65-F5344CB8AC3E}">
        <p14:creationId xmlns:p14="http://schemas.microsoft.com/office/powerpoint/2010/main" val="3007232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9"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0" name="CS283: Computer Vision"/>
          <p:cNvSpPr txBox="1"/>
          <p:nvPr/>
        </p:nvSpPr>
        <p:spPr>
          <a:xfrm>
            <a:off x="374050" y="9309397"/>
            <a:ext cx="4292601" cy="330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406400">
              <a:defRPr sz="1600">
                <a:solidFill>
                  <a:srgbClr val="929292"/>
                </a:solidFill>
              </a:defRPr>
            </a:lvl1pPr>
          </a:lstStyle>
          <a:p>
            <a:r>
              <a:t>CS283: Computer Vision</a:t>
            </a:r>
          </a:p>
        </p:txBody>
      </p:sp>
      <p:pic>
        <p:nvPicPr>
          <p:cNvPr id="81" name="SEASShield_logo.jpg" descr="SEASShield_logo.jpg"/>
          <p:cNvPicPr>
            <a:picLocks noChangeAspect="1"/>
          </p:cNvPicPr>
          <p:nvPr/>
        </p:nvPicPr>
        <p:blipFill>
          <a:blip r:embed="rId2">
            <a:extLst/>
          </a:blip>
          <a:stretch>
            <a:fillRect/>
          </a:stretch>
        </p:blipFill>
        <p:spPr>
          <a:xfrm>
            <a:off x="165100" y="9372600"/>
            <a:ext cx="228600" cy="228600"/>
          </a:xfrm>
          <a:prstGeom prst="rect">
            <a:avLst/>
          </a:prstGeom>
          <a:ln w="12700">
            <a:miter lim="400000"/>
          </a:ln>
        </p:spPr>
      </p:pic>
      <p:sp>
        <p:nvSpPr>
          <p:cNvPr id="82"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83"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84"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0638DAF-854D-4EDA-82EB-304C4A5AD7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1C1CDD7-AAA9-4EE4-8658-8DF643093E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837ECA-1DCF-4DFB-ADA7-7A57B3DB5033}"/>
              </a:ext>
            </a:extLst>
          </p:cNvPr>
          <p:cNvSpPr>
            <a:spLocks noGrp="1" noChangeArrowheads="1"/>
          </p:cNvSpPr>
          <p:nvPr>
            <p:ph type="sldNum" sz="quarter" idx="12"/>
          </p:nvPr>
        </p:nvSpPr>
        <p:spPr>
          <a:ln/>
        </p:spPr>
        <p:txBody>
          <a:bodyPr/>
          <a:lstStyle>
            <a:lvl1pPr>
              <a:defRPr/>
            </a:lvl1pPr>
          </a:lstStyle>
          <a:p>
            <a:fld id="{DFC8054F-51D1-4B71-A231-2990D28BE82F}" type="slidenum">
              <a:rPr lang="en-US" altLang="en-US"/>
              <a:pPr/>
              <a:t>‹#›</a:t>
            </a:fld>
            <a:endParaRPr lang="en-US" altLang="en-US"/>
          </a:p>
        </p:txBody>
      </p:sp>
    </p:spTree>
    <p:extLst>
      <p:ext uri="{BB962C8B-B14F-4D97-AF65-F5344CB8AC3E}">
        <p14:creationId xmlns:p14="http://schemas.microsoft.com/office/powerpoint/2010/main" val="797858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730AFAE-1D10-4923-A527-A11C6234868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2952E04-0357-4AC3-AE2A-EA50C76D75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9DCAE14-A855-40CE-8D93-605CEF78FFE6}"/>
              </a:ext>
            </a:extLst>
          </p:cNvPr>
          <p:cNvSpPr>
            <a:spLocks noGrp="1" noChangeArrowheads="1"/>
          </p:cNvSpPr>
          <p:nvPr>
            <p:ph type="sldNum" sz="quarter" idx="12"/>
          </p:nvPr>
        </p:nvSpPr>
        <p:spPr>
          <a:ln/>
        </p:spPr>
        <p:txBody>
          <a:bodyPr/>
          <a:lstStyle>
            <a:lvl1pPr>
              <a:defRPr/>
            </a:lvl1pPr>
          </a:lstStyle>
          <a:p>
            <a:fld id="{FF804D3F-7449-493B-A352-E7802A9D130E}" type="slidenum">
              <a:rPr lang="en-US" altLang="en-US"/>
              <a:pPr/>
              <a:t>‹#›</a:t>
            </a:fld>
            <a:endParaRPr lang="en-US" altLang="en-US"/>
          </a:p>
        </p:txBody>
      </p:sp>
    </p:spTree>
    <p:extLst>
      <p:ext uri="{BB962C8B-B14F-4D97-AF65-F5344CB8AC3E}">
        <p14:creationId xmlns:p14="http://schemas.microsoft.com/office/powerpoint/2010/main" val="3140575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81E33F4-827E-4D0F-A3B6-6423C3AAD2B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082AA3-BA2E-4FED-A706-1C68D6E137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6A7CE8-731F-4043-80D8-D5A3681120F5}"/>
              </a:ext>
            </a:extLst>
          </p:cNvPr>
          <p:cNvSpPr>
            <a:spLocks noGrp="1" noChangeArrowheads="1"/>
          </p:cNvSpPr>
          <p:nvPr>
            <p:ph type="sldNum" sz="quarter" idx="12"/>
          </p:nvPr>
        </p:nvSpPr>
        <p:spPr>
          <a:ln/>
        </p:spPr>
        <p:txBody>
          <a:bodyPr/>
          <a:lstStyle>
            <a:lvl1pPr>
              <a:defRPr/>
            </a:lvl1pPr>
          </a:lstStyle>
          <a:p>
            <a:fld id="{42BFAF91-D45A-4C5F-8F5A-8E0D678F2FAB}" type="slidenum">
              <a:rPr lang="en-US" altLang="en-US"/>
              <a:pPr/>
              <a:t>‹#›</a:t>
            </a:fld>
            <a:endParaRPr lang="en-US" altLang="en-US"/>
          </a:p>
        </p:txBody>
      </p:sp>
    </p:spTree>
    <p:extLst>
      <p:ext uri="{BB962C8B-B14F-4D97-AF65-F5344CB8AC3E}">
        <p14:creationId xmlns:p14="http://schemas.microsoft.com/office/powerpoint/2010/main" val="3497092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DF6215E-38FE-4578-8528-503355CC44E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73AE5B4-B8E4-42BA-80A4-893B86A791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DC897AE-EDD9-4214-9762-5F247F5E4CD1}"/>
              </a:ext>
            </a:extLst>
          </p:cNvPr>
          <p:cNvSpPr>
            <a:spLocks noGrp="1" noChangeArrowheads="1"/>
          </p:cNvSpPr>
          <p:nvPr>
            <p:ph type="sldNum" sz="quarter" idx="12"/>
          </p:nvPr>
        </p:nvSpPr>
        <p:spPr>
          <a:ln/>
        </p:spPr>
        <p:txBody>
          <a:bodyPr/>
          <a:lstStyle>
            <a:lvl1pPr>
              <a:defRPr/>
            </a:lvl1pPr>
          </a:lstStyle>
          <a:p>
            <a:fld id="{30E40465-B0AF-480D-BD85-88A67B279931}" type="slidenum">
              <a:rPr lang="en-US" altLang="en-US"/>
              <a:pPr/>
              <a:t>‹#›</a:t>
            </a:fld>
            <a:endParaRPr lang="en-US" altLang="en-US"/>
          </a:p>
        </p:txBody>
      </p:sp>
    </p:spTree>
    <p:extLst>
      <p:ext uri="{BB962C8B-B14F-4D97-AF65-F5344CB8AC3E}">
        <p14:creationId xmlns:p14="http://schemas.microsoft.com/office/powerpoint/2010/main" val="1888767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0DCE9B11-84D2-43B4-903D-FA782E5009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F347D2-0ED3-4A91-ADB4-50F30E431E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BDC73C-255D-4C5F-BA17-C1B87815B8BC}"/>
              </a:ext>
            </a:extLst>
          </p:cNvPr>
          <p:cNvSpPr>
            <a:spLocks noGrp="1" noChangeArrowheads="1"/>
          </p:cNvSpPr>
          <p:nvPr>
            <p:ph type="sldNum" sz="quarter" idx="12"/>
          </p:nvPr>
        </p:nvSpPr>
        <p:spPr>
          <a:ln/>
        </p:spPr>
        <p:txBody>
          <a:bodyPr/>
          <a:lstStyle>
            <a:lvl1pPr>
              <a:defRPr/>
            </a:lvl1pPr>
          </a:lstStyle>
          <a:p>
            <a:fld id="{4D123611-1A49-4E02-AA35-DD842386BCED}" type="slidenum">
              <a:rPr lang="en-US" altLang="en-US"/>
              <a:pPr/>
              <a:t>‹#›</a:t>
            </a:fld>
            <a:endParaRPr lang="en-US" altLang="en-US"/>
          </a:p>
        </p:txBody>
      </p:sp>
    </p:spTree>
    <p:extLst>
      <p:ext uri="{BB962C8B-B14F-4D97-AF65-F5344CB8AC3E}">
        <p14:creationId xmlns:p14="http://schemas.microsoft.com/office/powerpoint/2010/main" val="4794331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4509ADDA-4C02-46A6-B3EC-1A12C7A75C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5BAF10-A812-4AD6-B670-E2BDBBBAE8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7D2121-F122-4BA4-8440-B1E31F9ADF39}"/>
              </a:ext>
            </a:extLst>
          </p:cNvPr>
          <p:cNvSpPr>
            <a:spLocks noGrp="1" noChangeArrowheads="1"/>
          </p:cNvSpPr>
          <p:nvPr>
            <p:ph type="sldNum" sz="quarter" idx="12"/>
          </p:nvPr>
        </p:nvSpPr>
        <p:spPr>
          <a:ln/>
        </p:spPr>
        <p:txBody>
          <a:bodyPr/>
          <a:lstStyle>
            <a:lvl1pPr>
              <a:defRPr/>
            </a:lvl1pPr>
          </a:lstStyle>
          <a:p>
            <a:fld id="{1567C9F0-9DE7-4410-A8CA-A1980086C243}" type="slidenum">
              <a:rPr lang="en-US" altLang="en-US"/>
              <a:pPr/>
              <a:t>‹#›</a:t>
            </a:fld>
            <a:endParaRPr lang="en-US" altLang="en-US"/>
          </a:p>
        </p:txBody>
      </p:sp>
    </p:spTree>
    <p:extLst>
      <p:ext uri="{BB962C8B-B14F-4D97-AF65-F5344CB8AC3E}">
        <p14:creationId xmlns:p14="http://schemas.microsoft.com/office/powerpoint/2010/main" val="3564627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9E6D6C-4797-4AF9-B238-ADA61C7E11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BCBC8D-CA52-4A23-A214-0AFA42DBBE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0F995C-E70B-4389-933A-7B0FBD584A7F}"/>
              </a:ext>
            </a:extLst>
          </p:cNvPr>
          <p:cNvSpPr>
            <a:spLocks noGrp="1" noChangeArrowheads="1"/>
          </p:cNvSpPr>
          <p:nvPr>
            <p:ph type="sldNum" sz="quarter" idx="12"/>
          </p:nvPr>
        </p:nvSpPr>
        <p:spPr>
          <a:ln/>
        </p:spPr>
        <p:txBody>
          <a:bodyPr/>
          <a:lstStyle>
            <a:lvl1pPr>
              <a:defRPr/>
            </a:lvl1pPr>
          </a:lstStyle>
          <a:p>
            <a:fld id="{3B66865D-D59C-4317-9342-D8F0E8D3C8A8}" type="slidenum">
              <a:rPr lang="en-US" altLang="en-US"/>
              <a:pPr/>
              <a:t>‹#›</a:t>
            </a:fld>
            <a:endParaRPr lang="en-US" altLang="en-US"/>
          </a:p>
        </p:txBody>
      </p:sp>
    </p:spTree>
    <p:extLst>
      <p:ext uri="{BB962C8B-B14F-4D97-AF65-F5344CB8AC3E}">
        <p14:creationId xmlns:p14="http://schemas.microsoft.com/office/powerpoint/2010/main" val="1092549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21C1A4-1815-4C0C-9B20-38D3239E96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E36660-782B-41E0-900D-7DD0EA21AD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2B0274-3839-4A47-8BAF-DFF3E333F6AA}"/>
              </a:ext>
            </a:extLst>
          </p:cNvPr>
          <p:cNvSpPr>
            <a:spLocks noGrp="1" noChangeArrowheads="1"/>
          </p:cNvSpPr>
          <p:nvPr>
            <p:ph type="sldNum" sz="quarter" idx="12"/>
          </p:nvPr>
        </p:nvSpPr>
        <p:spPr>
          <a:ln/>
        </p:spPr>
        <p:txBody>
          <a:bodyPr/>
          <a:lstStyle>
            <a:lvl1pPr>
              <a:defRPr/>
            </a:lvl1pPr>
          </a:lstStyle>
          <a:p>
            <a:fld id="{F57C5909-67ED-43A7-9E1C-88FF2024F74F}" type="slidenum">
              <a:rPr lang="en-US" altLang="en-US"/>
              <a:pPr/>
              <a:t>‹#›</a:t>
            </a:fld>
            <a:endParaRPr lang="en-US" altLang="en-US"/>
          </a:p>
        </p:txBody>
      </p:sp>
    </p:spTree>
    <p:extLst>
      <p:ext uri="{BB962C8B-B14F-4D97-AF65-F5344CB8AC3E}">
        <p14:creationId xmlns:p14="http://schemas.microsoft.com/office/powerpoint/2010/main" val="7822661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a:t>Click to edit Master title style</a:t>
            </a:r>
          </a:p>
        </p:txBody>
      </p:sp>
      <p:sp>
        <p:nvSpPr>
          <p:cNvPr id="3" name="Content Placeholder 2"/>
          <p:cNvSpPr>
            <a:spLocks noGrp="1"/>
          </p:cNvSpPr>
          <p:nvPr>
            <p:ph sz="quarter" idx="1"/>
          </p:nvPr>
        </p:nvSpPr>
        <p:spPr>
          <a:xfrm>
            <a:off x="650240" y="2275840"/>
            <a:ext cx="5743787" cy="3108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 y="5601548"/>
            <a:ext cx="5743787" cy="3111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610773"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B8E8218-0BF1-4224-BCC1-300515319FA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A78CA12-583C-4EC8-AA4F-280BA397B1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9F4A137-2F32-46F5-B770-68BACB62625B}"/>
              </a:ext>
            </a:extLst>
          </p:cNvPr>
          <p:cNvSpPr>
            <a:spLocks noGrp="1" noChangeArrowheads="1"/>
          </p:cNvSpPr>
          <p:nvPr>
            <p:ph type="sldNum" sz="quarter" idx="12"/>
          </p:nvPr>
        </p:nvSpPr>
        <p:spPr>
          <a:ln/>
        </p:spPr>
        <p:txBody>
          <a:bodyPr/>
          <a:lstStyle>
            <a:lvl1pPr>
              <a:defRPr/>
            </a:lvl1pPr>
          </a:lstStyle>
          <a:p>
            <a:fld id="{3DD6E6FA-D2A4-4D2C-AB86-089E1AB62899}" type="slidenum">
              <a:rPr lang="en-US" altLang="en-US"/>
              <a:pPr/>
              <a:t>‹#›</a:t>
            </a:fld>
            <a:endParaRPr lang="en-US" altLang="en-US"/>
          </a:p>
        </p:txBody>
      </p:sp>
    </p:spTree>
    <p:extLst>
      <p:ext uri="{BB962C8B-B14F-4D97-AF65-F5344CB8AC3E}">
        <p14:creationId xmlns:p14="http://schemas.microsoft.com/office/powerpoint/2010/main" val="40027271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75360" y="866987"/>
            <a:ext cx="11054080" cy="780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1D92AC1-2641-4D08-B4C2-D78FFAD113FE}"/>
              </a:ext>
            </a:extLst>
          </p:cNvPr>
          <p:cNvSpPr>
            <a:spLocks noGrp="1" noChangeArrowheads="1"/>
          </p:cNvSpPr>
          <p:nvPr>
            <p:ph type="dt" sz="half" idx="10"/>
          </p:nvPr>
        </p:nvSpPr>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A0B325AB-169D-4279-8C42-21992478A1B2}"/>
              </a:ext>
            </a:extLst>
          </p:cNvPr>
          <p:cNvSpPr>
            <a:spLocks noGrp="1" noChangeArrowheads="1"/>
          </p:cNvSpPr>
          <p:nvPr>
            <p:ph type="ftr" sz="quarter" idx="11"/>
          </p:nvPr>
        </p:nvSpPr>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1970FB83-93B3-4E37-ACC8-44CAFC9181CC}"/>
              </a:ext>
            </a:extLst>
          </p:cNvPr>
          <p:cNvSpPr>
            <a:spLocks noGrp="1" noChangeArrowheads="1"/>
          </p:cNvSpPr>
          <p:nvPr>
            <p:ph type="sldNum" sz="quarter" idx="12"/>
          </p:nvPr>
        </p:nvSpPr>
        <p:spPr/>
        <p:txBody>
          <a:bodyPr/>
          <a:lstStyle>
            <a:lvl1pPr>
              <a:defRPr/>
            </a:lvl1pPr>
          </a:lstStyle>
          <a:p>
            <a:fld id="{30BD6903-FC5A-4065-B2DD-A470DA5C8BDE}" type="slidenum">
              <a:rPr lang="zh-CN" altLang="en-US"/>
              <a:pPr/>
              <a:t>‹#›</a:t>
            </a:fld>
            <a:endParaRPr lang="en-US" altLang="zh-CN"/>
          </a:p>
        </p:txBody>
      </p:sp>
    </p:spTree>
    <p:extLst>
      <p:ext uri="{BB962C8B-B14F-4D97-AF65-F5344CB8AC3E}">
        <p14:creationId xmlns:p14="http://schemas.microsoft.com/office/powerpoint/2010/main" val="136523512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D0F6566-4516-46EC-8F8D-1E6B42CF22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BA7063-278C-442F-9B31-A41F6D1F84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F02839-75AF-45D6-B8A6-7CEDE6A3B9F7}"/>
              </a:ext>
            </a:extLst>
          </p:cNvPr>
          <p:cNvSpPr>
            <a:spLocks noGrp="1" noChangeArrowheads="1"/>
          </p:cNvSpPr>
          <p:nvPr>
            <p:ph type="sldNum" sz="quarter" idx="12"/>
          </p:nvPr>
        </p:nvSpPr>
        <p:spPr>
          <a:ln/>
        </p:spPr>
        <p:txBody>
          <a:bodyPr/>
          <a:lstStyle>
            <a:lvl1pPr>
              <a:defRPr/>
            </a:lvl1pPr>
          </a:lstStyle>
          <a:p>
            <a:fld id="{FC79D44D-132B-4A41-8ECE-7502756BE72A}" type="slidenum">
              <a:rPr lang="en-US" altLang="en-US"/>
              <a:pPr/>
              <a:t>‹#›</a:t>
            </a:fld>
            <a:endParaRPr lang="en-US" altLang="en-US"/>
          </a:p>
        </p:txBody>
      </p:sp>
    </p:spTree>
    <p:extLst>
      <p:ext uri="{BB962C8B-B14F-4D97-AF65-F5344CB8AC3E}">
        <p14:creationId xmlns:p14="http://schemas.microsoft.com/office/powerpoint/2010/main" val="34902046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E12845-2B3D-4B22-87CF-3476CBF186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B61967-D553-479D-A2D6-C8DA63BBD2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FFD67-B125-4618-A3EF-883AEA436736}"/>
              </a:ext>
            </a:extLst>
          </p:cNvPr>
          <p:cNvSpPr>
            <a:spLocks noGrp="1" noChangeArrowheads="1"/>
          </p:cNvSpPr>
          <p:nvPr>
            <p:ph type="sldNum" sz="quarter" idx="12"/>
          </p:nvPr>
        </p:nvSpPr>
        <p:spPr>
          <a:ln/>
        </p:spPr>
        <p:txBody>
          <a:bodyPr/>
          <a:lstStyle>
            <a:lvl1pPr>
              <a:defRPr/>
            </a:lvl1pPr>
          </a:lstStyle>
          <a:p>
            <a:fld id="{753D2198-3575-4043-A201-D60E4688C651}" type="slidenum">
              <a:rPr lang="en-US" altLang="en-US"/>
              <a:pPr/>
              <a:t>‹#›</a:t>
            </a:fld>
            <a:endParaRPr lang="en-US" altLang="en-US"/>
          </a:p>
        </p:txBody>
      </p:sp>
    </p:spTree>
    <p:extLst>
      <p:ext uri="{BB962C8B-B14F-4D97-AF65-F5344CB8AC3E}">
        <p14:creationId xmlns:p14="http://schemas.microsoft.com/office/powerpoint/2010/main" val="28316810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4">
            <a:extLst>
              <a:ext uri="{FF2B5EF4-FFF2-40B4-BE49-F238E27FC236}">
                <a16:creationId xmlns:a16="http://schemas.microsoft.com/office/drawing/2014/main" id="{2D2048B3-E8CA-426B-95BC-E2D3FB73E6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B94FC2-3009-46B8-942B-14ED3C3E7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FC1A14-CBE0-4A5E-8F8B-ECC3046D7E0E}"/>
              </a:ext>
            </a:extLst>
          </p:cNvPr>
          <p:cNvSpPr>
            <a:spLocks noGrp="1" noChangeArrowheads="1"/>
          </p:cNvSpPr>
          <p:nvPr>
            <p:ph type="sldNum" sz="quarter" idx="12"/>
          </p:nvPr>
        </p:nvSpPr>
        <p:spPr>
          <a:ln/>
        </p:spPr>
        <p:txBody>
          <a:bodyPr/>
          <a:lstStyle>
            <a:lvl1pPr>
              <a:defRPr/>
            </a:lvl1pPr>
          </a:lstStyle>
          <a:p>
            <a:fld id="{7DDBC51B-03AD-4E7F-B21E-D4B376696048}" type="slidenum">
              <a:rPr lang="en-US" altLang="en-US"/>
              <a:pPr/>
              <a:t>‹#›</a:t>
            </a:fld>
            <a:endParaRPr lang="en-US" altLang="en-US"/>
          </a:p>
        </p:txBody>
      </p:sp>
    </p:spTree>
    <p:extLst>
      <p:ext uri="{BB962C8B-B14F-4D97-AF65-F5344CB8AC3E}">
        <p14:creationId xmlns:p14="http://schemas.microsoft.com/office/powerpoint/2010/main" val="1516100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5360"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CF9F2B-93F1-44CD-A741-D217C37657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51566F-AB4C-4810-AFA3-99782DB490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FB4DAF-EC11-421C-BD4F-E63BF881E16C}"/>
              </a:ext>
            </a:extLst>
          </p:cNvPr>
          <p:cNvSpPr>
            <a:spLocks noGrp="1" noChangeArrowheads="1"/>
          </p:cNvSpPr>
          <p:nvPr>
            <p:ph type="sldNum" sz="quarter" idx="12"/>
          </p:nvPr>
        </p:nvSpPr>
        <p:spPr>
          <a:ln/>
        </p:spPr>
        <p:txBody>
          <a:bodyPr/>
          <a:lstStyle>
            <a:lvl1pPr>
              <a:defRPr/>
            </a:lvl1pPr>
          </a:lstStyle>
          <a:p>
            <a:fld id="{60421607-C6DA-4DAE-B319-1882CF7B3C3B}" type="slidenum">
              <a:rPr lang="en-US" altLang="en-US"/>
              <a:pPr/>
              <a:t>‹#›</a:t>
            </a:fld>
            <a:endParaRPr lang="en-US" altLang="en-US"/>
          </a:p>
        </p:txBody>
      </p:sp>
    </p:spTree>
    <p:extLst>
      <p:ext uri="{BB962C8B-B14F-4D97-AF65-F5344CB8AC3E}">
        <p14:creationId xmlns:p14="http://schemas.microsoft.com/office/powerpoint/2010/main" val="44298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0EAED7-DF53-4733-A388-8DB5FB0307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0202FD0-EA25-4476-9D83-92E5C3DF12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43916E1-1436-4F26-8FB6-7BAF89897271}"/>
              </a:ext>
            </a:extLst>
          </p:cNvPr>
          <p:cNvSpPr>
            <a:spLocks noGrp="1" noChangeArrowheads="1"/>
          </p:cNvSpPr>
          <p:nvPr>
            <p:ph type="sldNum" sz="quarter" idx="12"/>
          </p:nvPr>
        </p:nvSpPr>
        <p:spPr>
          <a:ln/>
        </p:spPr>
        <p:txBody>
          <a:bodyPr/>
          <a:lstStyle>
            <a:lvl1pPr>
              <a:defRPr/>
            </a:lvl1pPr>
          </a:lstStyle>
          <a:p>
            <a:fld id="{8E3C420C-8FA5-4422-908F-28CA444ED4B5}" type="slidenum">
              <a:rPr lang="en-US" altLang="en-US"/>
              <a:pPr/>
              <a:t>‹#›</a:t>
            </a:fld>
            <a:endParaRPr lang="en-US" altLang="en-US"/>
          </a:p>
        </p:txBody>
      </p:sp>
    </p:spTree>
    <p:extLst>
      <p:ext uri="{BB962C8B-B14F-4D97-AF65-F5344CB8AC3E}">
        <p14:creationId xmlns:p14="http://schemas.microsoft.com/office/powerpoint/2010/main" val="2767560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897540-3109-45EF-8011-F807ADE681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592063-9BD2-4D4C-B1B8-83BA8857DC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995DAC-1FE1-4E97-81CD-E20DEB59F905}"/>
              </a:ext>
            </a:extLst>
          </p:cNvPr>
          <p:cNvSpPr>
            <a:spLocks noGrp="1" noChangeArrowheads="1"/>
          </p:cNvSpPr>
          <p:nvPr>
            <p:ph type="sldNum" sz="quarter" idx="12"/>
          </p:nvPr>
        </p:nvSpPr>
        <p:spPr>
          <a:ln/>
        </p:spPr>
        <p:txBody>
          <a:bodyPr/>
          <a:lstStyle>
            <a:lvl1pPr>
              <a:defRPr/>
            </a:lvl1pPr>
          </a:lstStyle>
          <a:p>
            <a:fld id="{C0503442-D32B-4B47-8D7C-7C14B2DD4EF8}" type="slidenum">
              <a:rPr lang="en-US" altLang="en-US"/>
              <a:pPr/>
              <a:t>‹#›</a:t>
            </a:fld>
            <a:endParaRPr lang="en-US" altLang="en-US"/>
          </a:p>
        </p:txBody>
      </p:sp>
    </p:spTree>
    <p:extLst>
      <p:ext uri="{BB962C8B-B14F-4D97-AF65-F5344CB8AC3E}">
        <p14:creationId xmlns:p14="http://schemas.microsoft.com/office/powerpoint/2010/main" val="15399652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7E277C4-AC70-4E4F-8CC2-E670A33567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A2C9E4F-9254-43E4-B81D-CDF4107FE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1F6895A-F845-42CE-8B98-ED03C69BF9DE}"/>
              </a:ext>
            </a:extLst>
          </p:cNvPr>
          <p:cNvSpPr>
            <a:spLocks noGrp="1" noChangeArrowheads="1"/>
          </p:cNvSpPr>
          <p:nvPr>
            <p:ph type="sldNum" sz="quarter" idx="12"/>
          </p:nvPr>
        </p:nvSpPr>
        <p:spPr>
          <a:ln/>
        </p:spPr>
        <p:txBody>
          <a:bodyPr/>
          <a:lstStyle>
            <a:lvl1pPr>
              <a:defRPr/>
            </a:lvl1pPr>
          </a:lstStyle>
          <a:p>
            <a:fld id="{C119C070-73FC-4E50-BF56-FED19126C870}" type="slidenum">
              <a:rPr lang="en-US" altLang="en-US"/>
              <a:pPr/>
              <a:t>‹#›</a:t>
            </a:fld>
            <a:endParaRPr lang="en-US" altLang="en-US"/>
          </a:p>
        </p:txBody>
      </p:sp>
    </p:spTree>
    <p:extLst>
      <p:ext uri="{BB962C8B-B14F-4D97-AF65-F5344CB8AC3E}">
        <p14:creationId xmlns:p14="http://schemas.microsoft.com/office/powerpoint/2010/main" val="3247191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FC9DAC71-6F20-4CBB-8E5E-3B315504C9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686143-D3C7-4AC6-95B6-5794F37C23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35426F-E1BD-4A44-9BBC-A48DAEB697F3}"/>
              </a:ext>
            </a:extLst>
          </p:cNvPr>
          <p:cNvSpPr>
            <a:spLocks noGrp="1" noChangeArrowheads="1"/>
          </p:cNvSpPr>
          <p:nvPr>
            <p:ph type="sldNum" sz="quarter" idx="12"/>
          </p:nvPr>
        </p:nvSpPr>
        <p:spPr>
          <a:ln/>
        </p:spPr>
        <p:txBody>
          <a:bodyPr/>
          <a:lstStyle>
            <a:lvl1pPr>
              <a:defRPr/>
            </a:lvl1pPr>
          </a:lstStyle>
          <a:p>
            <a:fld id="{B5AFA10B-56A0-402A-AA9E-F3BD4A8DFA5C}" type="slidenum">
              <a:rPr lang="en-US" altLang="en-US"/>
              <a:pPr/>
              <a:t>‹#›</a:t>
            </a:fld>
            <a:endParaRPr lang="en-US" altLang="en-US"/>
          </a:p>
        </p:txBody>
      </p:sp>
    </p:spTree>
    <p:extLst>
      <p:ext uri="{BB962C8B-B14F-4D97-AF65-F5344CB8AC3E}">
        <p14:creationId xmlns:p14="http://schemas.microsoft.com/office/powerpoint/2010/main" val="30026507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74A21799-7B5A-401E-AE94-4CC66AD339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D2091D-5491-4433-940A-8D9D0014BE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FD4177-0478-4CC0-8ED6-AF7E9E143F81}"/>
              </a:ext>
            </a:extLst>
          </p:cNvPr>
          <p:cNvSpPr>
            <a:spLocks noGrp="1" noChangeArrowheads="1"/>
          </p:cNvSpPr>
          <p:nvPr>
            <p:ph type="sldNum" sz="quarter" idx="12"/>
          </p:nvPr>
        </p:nvSpPr>
        <p:spPr>
          <a:ln/>
        </p:spPr>
        <p:txBody>
          <a:bodyPr/>
          <a:lstStyle>
            <a:lvl1pPr>
              <a:defRPr/>
            </a:lvl1pPr>
          </a:lstStyle>
          <a:p>
            <a:fld id="{DBBCE71D-16BE-4C1C-B51B-D48106D7744C}" type="slidenum">
              <a:rPr lang="en-US" altLang="en-US"/>
              <a:pPr/>
              <a:t>‹#›</a:t>
            </a:fld>
            <a:endParaRPr lang="en-US" altLang="en-US"/>
          </a:p>
        </p:txBody>
      </p:sp>
    </p:spTree>
    <p:extLst>
      <p:ext uri="{BB962C8B-B14F-4D97-AF65-F5344CB8AC3E}">
        <p14:creationId xmlns:p14="http://schemas.microsoft.com/office/powerpoint/2010/main" val="1722832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B8C9C6-EE62-4E9F-BC42-C8DA2FA20B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B52897-0A78-49FD-8D07-208B6B1D5A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31F1B5-F3A4-4CBD-BA19-92D065EE8CD3}"/>
              </a:ext>
            </a:extLst>
          </p:cNvPr>
          <p:cNvSpPr>
            <a:spLocks noGrp="1" noChangeArrowheads="1"/>
          </p:cNvSpPr>
          <p:nvPr>
            <p:ph type="sldNum" sz="quarter" idx="12"/>
          </p:nvPr>
        </p:nvSpPr>
        <p:spPr>
          <a:ln/>
        </p:spPr>
        <p:txBody>
          <a:bodyPr/>
          <a:lstStyle>
            <a:lvl1pPr>
              <a:defRPr/>
            </a:lvl1pPr>
          </a:lstStyle>
          <a:p>
            <a:fld id="{05F8AECB-DB29-48C9-8126-7FB5FD43B3BA}" type="slidenum">
              <a:rPr lang="en-US" altLang="en-US"/>
              <a:pPr/>
              <a:t>‹#›</a:t>
            </a:fld>
            <a:endParaRPr lang="en-US" altLang="en-US"/>
          </a:p>
        </p:txBody>
      </p:sp>
    </p:spTree>
    <p:extLst>
      <p:ext uri="{BB962C8B-B14F-4D97-AF65-F5344CB8AC3E}">
        <p14:creationId xmlns:p14="http://schemas.microsoft.com/office/powerpoint/2010/main" val="156118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p>
            <a:r>
              <a:t>Title Text</a:t>
            </a:r>
          </a:p>
        </p:txBody>
      </p:sp>
      <p:sp>
        <p:nvSpPr>
          <p:cNvPr id="102" name="Body Level One…"/>
          <p:cNvSpPr txBox="1">
            <a:spLocks noGrp="1"/>
          </p:cNvSpPr>
          <p:nvPr>
            <p:ph type="body" sz="half" idx="1"/>
          </p:nvPr>
        </p:nvSpPr>
        <p:spPr>
          <a:xfrm>
            <a:off x="8369300" y="2324100"/>
            <a:ext cx="4064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5920" y="866987"/>
            <a:ext cx="2763520" cy="780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5360" y="866987"/>
            <a:ext cx="8073813" cy="780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D4876F-53CF-42A5-8EB7-3C48E531B9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954508-B173-49A7-9F3E-8447A49104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0586FD-BF1C-48F8-B1E4-7F9376B8F0F6}"/>
              </a:ext>
            </a:extLst>
          </p:cNvPr>
          <p:cNvSpPr>
            <a:spLocks noGrp="1" noChangeArrowheads="1"/>
          </p:cNvSpPr>
          <p:nvPr>
            <p:ph type="sldNum" sz="quarter" idx="12"/>
          </p:nvPr>
        </p:nvSpPr>
        <p:spPr>
          <a:ln/>
        </p:spPr>
        <p:txBody>
          <a:bodyPr/>
          <a:lstStyle>
            <a:lvl1pPr>
              <a:defRPr/>
            </a:lvl1pPr>
          </a:lstStyle>
          <a:p>
            <a:fld id="{4D286CCE-65EA-4E96-94ED-F651D2CBACB4}" type="slidenum">
              <a:rPr lang="en-US" altLang="en-US"/>
              <a:pPr/>
              <a:t>‹#›</a:t>
            </a:fld>
            <a:endParaRPr lang="en-US" altLang="en-US"/>
          </a:p>
        </p:txBody>
      </p:sp>
    </p:spTree>
    <p:extLst>
      <p:ext uri="{BB962C8B-B14F-4D97-AF65-F5344CB8AC3E}">
        <p14:creationId xmlns:p14="http://schemas.microsoft.com/office/powerpoint/2010/main" val="20894853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75360" y="866987"/>
            <a:ext cx="11054080" cy="780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1D92AC1-2641-4D08-B4C2-D78FFAD113FE}"/>
              </a:ext>
            </a:extLst>
          </p:cNvPr>
          <p:cNvSpPr>
            <a:spLocks noGrp="1" noChangeArrowheads="1"/>
          </p:cNvSpPr>
          <p:nvPr>
            <p:ph type="dt" sz="half" idx="10"/>
          </p:nvPr>
        </p:nvSpPr>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A0B325AB-169D-4279-8C42-21992478A1B2}"/>
              </a:ext>
            </a:extLst>
          </p:cNvPr>
          <p:cNvSpPr>
            <a:spLocks noGrp="1" noChangeArrowheads="1"/>
          </p:cNvSpPr>
          <p:nvPr>
            <p:ph type="ftr" sz="quarter" idx="11"/>
          </p:nvPr>
        </p:nvSpPr>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1970FB83-93B3-4E37-ACC8-44CAFC9181CC}"/>
              </a:ext>
            </a:extLst>
          </p:cNvPr>
          <p:cNvSpPr>
            <a:spLocks noGrp="1" noChangeArrowheads="1"/>
          </p:cNvSpPr>
          <p:nvPr>
            <p:ph type="sldNum" sz="quarter" idx="12"/>
          </p:nvPr>
        </p:nvSpPr>
        <p:spPr/>
        <p:txBody>
          <a:bodyPr/>
          <a:lstStyle>
            <a:lvl1pPr>
              <a:defRPr/>
            </a:lvl1pPr>
          </a:lstStyle>
          <a:p>
            <a:fld id="{30BD6903-FC5A-4065-B2DD-A470DA5C8BDE}" type="slidenum">
              <a:rPr lang="zh-CN" altLang="en-US"/>
              <a:pPr/>
              <a:t>‹#›</a:t>
            </a:fld>
            <a:endParaRPr lang="en-US" altLang="zh-CN"/>
          </a:p>
        </p:txBody>
      </p:sp>
    </p:spTree>
    <p:extLst>
      <p:ext uri="{BB962C8B-B14F-4D97-AF65-F5344CB8AC3E}">
        <p14:creationId xmlns:p14="http://schemas.microsoft.com/office/powerpoint/2010/main" val="426623886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848" y="3029311"/>
            <a:ext cx="11055104" cy="2091227"/>
          </a:xfrm>
        </p:spPr>
        <p:txBody>
          <a:bodyPr/>
          <a:lstStyle/>
          <a:p>
            <a:r>
              <a:rPr lang="en-US"/>
              <a:t>Click to edit Master title style</a:t>
            </a:r>
          </a:p>
        </p:txBody>
      </p:sp>
      <p:sp>
        <p:nvSpPr>
          <p:cNvPr id="3" name="Subtitle 2"/>
          <p:cNvSpPr>
            <a:spLocks noGrp="1"/>
          </p:cNvSpPr>
          <p:nvPr>
            <p:ph type="subTitle" idx="1"/>
          </p:nvPr>
        </p:nvSpPr>
        <p:spPr>
          <a:xfrm>
            <a:off x="1951745" y="5526084"/>
            <a:ext cx="9103360" cy="2492678"/>
          </a:xfrm>
        </p:spPr>
        <p:txBody>
          <a:bodyPr/>
          <a:lstStyle>
            <a:lvl1pPr marL="0" indent="0" algn="ctr">
              <a:buNone/>
              <a:defRPr/>
            </a:lvl1pPr>
            <a:lvl2pPr marL="589823" indent="0" algn="ctr">
              <a:buNone/>
              <a:defRPr/>
            </a:lvl2pPr>
            <a:lvl3pPr marL="1179647" indent="0" algn="ctr">
              <a:buNone/>
              <a:defRPr/>
            </a:lvl3pPr>
            <a:lvl4pPr marL="1769470" indent="0" algn="ctr">
              <a:buNone/>
              <a:defRPr/>
            </a:lvl4pPr>
            <a:lvl5pPr marL="2359293" indent="0" algn="ctr">
              <a:buNone/>
              <a:defRPr/>
            </a:lvl5pPr>
            <a:lvl6pPr marL="2949118" indent="0" algn="ctr">
              <a:buNone/>
              <a:defRPr/>
            </a:lvl6pPr>
            <a:lvl7pPr marL="3538941" indent="0" algn="ctr">
              <a:buNone/>
              <a:defRPr/>
            </a:lvl7pPr>
            <a:lvl8pPr marL="4128765" indent="0" algn="ctr">
              <a:buNone/>
              <a:defRPr/>
            </a:lvl8pPr>
            <a:lvl9pPr marL="4718588" indent="0" algn="ctr">
              <a:buNone/>
              <a:defRPr/>
            </a:lvl9pPr>
          </a:lstStyle>
          <a:p>
            <a:r>
              <a:rPr lang="en-US"/>
              <a:t>Click to edit Master subtitle style</a:t>
            </a:r>
          </a:p>
        </p:txBody>
      </p:sp>
    </p:spTree>
    <p:extLst>
      <p:ext uri="{BB962C8B-B14F-4D97-AF65-F5344CB8AC3E}">
        <p14:creationId xmlns:p14="http://schemas.microsoft.com/office/powerpoint/2010/main" val="4139512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9006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8096" y="6267539"/>
            <a:ext cx="11053056" cy="1937611"/>
          </a:xfrm>
        </p:spPr>
        <p:txBody>
          <a:bodyPr anchor="t"/>
          <a:lstStyle>
            <a:lvl1pPr algn="l">
              <a:defRPr sz="5120" b="1" cap="all"/>
            </a:lvl1pPr>
          </a:lstStyle>
          <a:p>
            <a:r>
              <a:rPr lang="en-US"/>
              <a:t>Click to edit Master title style</a:t>
            </a:r>
          </a:p>
        </p:txBody>
      </p:sp>
      <p:sp>
        <p:nvSpPr>
          <p:cNvPr id="3" name="Text Placeholder 2"/>
          <p:cNvSpPr>
            <a:spLocks noGrp="1"/>
          </p:cNvSpPr>
          <p:nvPr>
            <p:ph type="body" idx="1"/>
          </p:nvPr>
        </p:nvSpPr>
        <p:spPr>
          <a:xfrm>
            <a:off x="1028096" y="4133298"/>
            <a:ext cx="11053056" cy="2134241"/>
          </a:xfrm>
        </p:spPr>
        <p:txBody>
          <a:bodyPr anchor="b"/>
          <a:lstStyle>
            <a:lvl1pPr marL="0" indent="0">
              <a:buNone/>
              <a:defRPr sz="2560"/>
            </a:lvl1pPr>
            <a:lvl2pPr marL="589823" indent="0">
              <a:buNone/>
              <a:defRPr sz="2276"/>
            </a:lvl2pPr>
            <a:lvl3pPr marL="1179647" indent="0">
              <a:buNone/>
              <a:defRPr sz="2133"/>
            </a:lvl3pPr>
            <a:lvl4pPr marL="1769470" indent="0">
              <a:buNone/>
              <a:defRPr sz="1849"/>
            </a:lvl4pPr>
            <a:lvl5pPr marL="2359293" indent="0">
              <a:buNone/>
              <a:defRPr sz="1849"/>
            </a:lvl5pPr>
            <a:lvl6pPr marL="2949118" indent="0">
              <a:buNone/>
              <a:defRPr sz="1849"/>
            </a:lvl6pPr>
            <a:lvl7pPr marL="3538941" indent="0">
              <a:buNone/>
              <a:defRPr sz="1849"/>
            </a:lvl7pPr>
            <a:lvl8pPr marL="4128765" indent="0">
              <a:buNone/>
              <a:defRPr sz="1849"/>
            </a:lvl8pPr>
            <a:lvl9pPr marL="4718588" indent="0">
              <a:buNone/>
              <a:defRPr sz="1849"/>
            </a:lvl9pPr>
          </a:lstStyle>
          <a:p>
            <a:pPr lvl="0"/>
            <a:r>
              <a:rPr lang="en-US"/>
              <a:t>Click to edit Master text styles</a:t>
            </a:r>
          </a:p>
        </p:txBody>
      </p:sp>
    </p:spTree>
    <p:extLst>
      <p:ext uri="{BB962C8B-B14F-4D97-AF65-F5344CB8AC3E}">
        <p14:creationId xmlns:p14="http://schemas.microsoft.com/office/powerpoint/2010/main" val="2854030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54368" y="2711838"/>
            <a:ext cx="5451776" cy="6142598"/>
          </a:xfrm>
        </p:spPr>
        <p:txBody>
          <a:bodyPr/>
          <a:lstStyle>
            <a:lvl1pPr>
              <a:defRPr sz="3556"/>
            </a:lvl1pPr>
            <a:lvl2pPr>
              <a:defRPr sz="3129"/>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2753" y="2711838"/>
            <a:ext cx="5453824" cy="6142598"/>
          </a:xfrm>
        </p:spPr>
        <p:txBody>
          <a:bodyPr/>
          <a:lstStyle>
            <a:lvl1pPr>
              <a:defRPr sz="3556"/>
            </a:lvl1pPr>
            <a:lvl2pPr>
              <a:defRPr sz="3129"/>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0389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1265" y="391212"/>
            <a:ext cx="11704320" cy="162423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1264" y="2183398"/>
            <a:ext cx="5744640" cy="909407"/>
          </a:xfrm>
        </p:spPr>
        <p:txBody>
          <a:bodyPr anchor="b"/>
          <a:lstStyle>
            <a:lvl1pPr marL="0" indent="0">
              <a:buNone/>
              <a:defRPr sz="3129" b="1"/>
            </a:lvl1pPr>
            <a:lvl2pPr marL="589823" indent="0">
              <a:buNone/>
              <a:defRPr sz="2560" b="1"/>
            </a:lvl2pPr>
            <a:lvl3pPr marL="1179647" indent="0">
              <a:buNone/>
              <a:defRPr sz="2276" b="1"/>
            </a:lvl3pPr>
            <a:lvl4pPr marL="1769470" indent="0">
              <a:buNone/>
              <a:defRPr sz="2133" b="1"/>
            </a:lvl4pPr>
            <a:lvl5pPr marL="2359293" indent="0">
              <a:buNone/>
              <a:defRPr sz="2133" b="1"/>
            </a:lvl5pPr>
            <a:lvl6pPr marL="2949118" indent="0">
              <a:buNone/>
              <a:defRPr sz="2133" b="1"/>
            </a:lvl6pPr>
            <a:lvl7pPr marL="3538941" indent="0">
              <a:buNone/>
              <a:defRPr sz="2133" b="1"/>
            </a:lvl7pPr>
            <a:lvl8pPr marL="4128765" indent="0">
              <a:buNone/>
              <a:defRPr sz="2133" b="1"/>
            </a:lvl8pPr>
            <a:lvl9pPr marL="4718588" indent="0">
              <a:buNone/>
              <a:defRPr sz="2133" b="1"/>
            </a:lvl9pPr>
          </a:lstStyle>
          <a:p>
            <a:pPr lvl="0"/>
            <a:r>
              <a:rPr lang="en-US"/>
              <a:t>Click to edit Master text styles</a:t>
            </a:r>
          </a:p>
        </p:txBody>
      </p:sp>
      <p:sp>
        <p:nvSpPr>
          <p:cNvPr id="4" name="Content Placeholder 3"/>
          <p:cNvSpPr>
            <a:spLocks noGrp="1"/>
          </p:cNvSpPr>
          <p:nvPr>
            <p:ph sz="half" idx="2"/>
          </p:nvPr>
        </p:nvSpPr>
        <p:spPr>
          <a:xfrm>
            <a:off x="651264" y="3092805"/>
            <a:ext cx="5744640" cy="5620302"/>
          </a:xfrm>
        </p:spPr>
        <p:txBody>
          <a:bodyPr/>
          <a:lstStyle>
            <a:lvl1pPr>
              <a:defRPr sz="3129"/>
            </a:lvl1pPr>
            <a:lvl2pPr>
              <a:defRPr sz="2560"/>
            </a:lvl2pPr>
            <a:lvl3pPr>
              <a:defRPr sz="2276"/>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849" y="2183398"/>
            <a:ext cx="5748736" cy="909407"/>
          </a:xfrm>
        </p:spPr>
        <p:txBody>
          <a:bodyPr anchor="b"/>
          <a:lstStyle>
            <a:lvl1pPr marL="0" indent="0">
              <a:buNone/>
              <a:defRPr sz="3129" b="1"/>
            </a:lvl1pPr>
            <a:lvl2pPr marL="589823" indent="0">
              <a:buNone/>
              <a:defRPr sz="2560" b="1"/>
            </a:lvl2pPr>
            <a:lvl3pPr marL="1179647" indent="0">
              <a:buNone/>
              <a:defRPr sz="2276" b="1"/>
            </a:lvl3pPr>
            <a:lvl4pPr marL="1769470" indent="0">
              <a:buNone/>
              <a:defRPr sz="2133" b="1"/>
            </a:lvl4pPr>
            <a:lvl5pPr marL="2359293" indent="0">
              <a:buNone/>
              <a:defRPr sz="2133" b="1"/>
            </a:lvl5pPr>
            <a:lvl6pPr marL="2949118" indent="0">
              <a:buNone/>
              <a:defRPr sz="2133" b="1"/>
            </a:lvl6pPr>
            <a:lvl7pPr marL="3538941" indent="0">
              <a:buNone/>
              <a:defRPr sz="2133" b="1"/>
            </a:lvl7pPr>
            <a:lvl8pPr marL="4128765" indent="0">
              <a:buNone/>
              <a:defRPr sz="2133" b="1"/>
            </a:lvl8pPr>
            <a:lvl9pPr marL="471858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606849" y="3092805"/>
            <a:ext cx="5748736" cy="5620302"/>
          </a:xfrm>
        </p:spPr>
        <p:txBody>
          <a:bodyPr/>
          <a:lstStyle>
            <a:lvl1pPr>
              <a:defRPr sz="3129"/>
            </a:lvl1pPr>
            <a:lvl2pPr>
              <a:defRPr sz="2560"/>
            </a:lvl2pPr>
            <a:lvl3pPr>
              <a:defRPr sz="2276"/>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1113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27029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1449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1264" y="389161"/>
            <a:ext cx="4278272" cy="1650862"/>
          </a:xfrm>
        </p:spPr>
        <p:txBody>
          <a:bodyPr anchor="b"/>
          <a:lstStyle>
            <a:lvl1pPr algn="l">
              <a:defRPr sz="2560" b="1"/>
            </a:lvl1pPr>
          </a:lstStyle>
          <a:p>
            <a:r>
              <a:rPr lang="en-US"/>
              <a:t>Click to edit Master title style</a:t>
            </a:r>
          </a:p>
        </p:txBody>
      </p:sp>
      <p:sp>
        <p:nvSpPr>
          <p:cNvPr id="3" name="Content Placeholder 2"/>
          <p:cNvSpPr>
            <a:spLocks noGrp="1"/>
          </p:cNvSpPr>
          <p:nvPr>
            <p:ph idx="1"/>
          </p:nvPr>
        </p:nvSpPr>
        <p:spPr>
          <a:xfrm>
            <a:off x="5085185" y="389161"/>
            <a:ext cx="7270400" cy="8323945"/>
          </a:xfrm>
        </p:spPr>
        <p:txBody>
          <a:bodyPr/>
          <a:lstStyle>
            <a:lvl1pPr>
              <a:defRPr sz="4124"/>
            </a:lvl1pPr>
            <a:lvl2pPr>
              <a:defRPr sz="3556"/>
            </a:lvl2pPr>
            <a:lvl3pPr>
              <a:defRPr sz="3129"/>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1264" y="2040024"/>
            <a:ext cx="4278272" cy="6673085"/>
          </a:xfrm>
        </p:spPr>
        <p:txBody>
          <a:bodyPr/>
          <a:lstStyle>
            <a:lvl1pPr marL="0" indent="0">
              <a:buNone/>
              <a:defRPr sz="1849"/>
            </a:lvl1pPr>
            <a:lvl2pPr marL="589823" indent="0">
              <a:buNone/>
              <a:defRPr sz="1564"/>
            </a:lvl2pPr>
            <a:lvl3pPr marL="1179647" indent="0">
              <a:buNone/>
              <a:defRPr sz="1280"/>
            </a:lvl3pPr>
            <a:lvl4pPr marL="1769470" indent="0">
              <a:buNone/>
              <a:defRPr sz="1138"/>
            </a:lvl4pPr>
            <a:lvl5pPr marL="2359293" indent="0">
              <a:buNone/>
              <a:defRPr sz="1138"/>
            </a:lvl5pPr>
            <a:lvl6pPr marL="2949118" indent="0">
              <a:buNone/>
              <a:defRPr sz="1138"/>
            </a:lvl6pPr>
            <a:lvl7pPr marL="3538941" indent="0">
              <a:buNone/>
              <a:defRPr sz="1138"/>
            </a:lvl7pPr>
            <a:lvl8pPr marL="4128765" indent="0">
              <a:buNone/>
              <a:defRPr sz="1138"/>
            </a:lvl8pPr>
            <a:lvl9pPr marL="4718588" indent="0">
              <a:buNone/>
              <a:defRPr sz="1138"/>
            </a:lvl9pPr>
          </a:lstStyle>
          <a:p>
            <a:pPr lvl="0"/>
            <a:r>
              <a:rPr lang="en-US"/>
              <a:t>Click to edit Master text styles</a:t>
            </a:r>
          </a:p>
        </p:txBody>
      </p:sp>
    </p:spTree>
    <p:extLst>
      <p:ext uri="{BB962C8B-B14F-4D97-AF65-F5344CB8AC3E}">
        <p14:creationId xmlns:p14="http://schemas.microsoft.com/office/powerpoint/2010/main" val="186340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sz="half" idx="1"/>
          </p:nvPr>
        </p:nvSpPr>
        <p:spPr>
          <a:xfrm>
            <a:off x="8369300" y="2324100"/>
            <a:ext cx="4064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761" y="6826702"/>
            <a:ext cx="7802880" cy="806997"/>
          </a:xfrm>
        </p:spPr>
        <p:txBody>
          <a:bodyPr anchor="b"/>
          <a:lstStyle>
            <a:lvl1pPr algn="l">
              <a:defRPr sz="2560" b="1"/>
            </a:lvl1pPr>
          </a:lstStyle>
          <a:p>
            <a:r>
              <a:rPr lang="en-US"/>
              <a:t>Click to edit Master title style</a:t>
            </a:r>
          </a:p>
        </p:txBody>
      </p:sp>
      <p:sp>
        <p:nvSpPr>
          <p:cNvPr id="3" name="Picture Placeholder 2"/>
          <p:cNvSpPr>
            <a:spLocks noGrp="1"/>
          </p:cNvSpPr>
          <p:nvPr>
            <p:ph type="pic" idx="1"/>
          </p:nvPr>
        </p:nvSpPr>
        <p:spPr>
          <a:xfrm>
            <a:off x="2549761" y="870493"/>
            <a:ext cx="7802880" cy="5853798"/>
          </a:xfrm>
        </p:spPr>
        <p:txBody>
          <a:bodyPr/>
          <a:lstStyle>
            <a:lvl1pPr marL="0" indent="0">
              <a:buNone/>
              <a:defRPr sz="4124"/>
            </a:lvl1pPr>
            <a:lvl2pPr marL="589823" indent="0">
              <a:buNone/>
              <a:defRPr sz="3556"/>
            </a:lvl2pPr>
            <a:lvl3pPr marL="1179647" indent="0">
              <a:buNone/>
              <a:defRPr sz="3129"/>
            </a:lvl3pPr>
            <a:lvl4pPr marL="1769470" indent="0">
              <a:buNone/>
              <a:defRPr sz="2560"/>
            </a:lvl4pPr>
            <a:lvl5pPr marL="2359293" indent="0">
              <a:buNone/>
              <a:defRPr sz="2560"/>
            </a:lvl5pPr>
            <a:lvl6pPr marL="2949118" indent="0">
              <a:buNone/>
              <a:defRPr sz="2560"/>
            </a:lvl6pPr>
            <a:lvl7pPr marL="3538941" indent="0">
              <a:buNone/>
              <a:defRPr sz="2560"/>
            </a:lvl7pPr>
            <a:lvl8pPr marL="4128765" indent="0">
              <a:buNone/>
              <a:defRPr sz="2560"/>
            </a:lvl8pPr>
            <a:lvl9pPr marL="4718588" indent="0">
              <a:buNone/>
              <a:defRPr sz="2560"/>
            </a:lvl9pPr>
          </a:lstStyle>
          <a:p>
            <a:pPr lvl="0"/>
            <a:endParaRPr lang="en-US" noProof="0"/>
          </a:p>
        </p:txBody>
      </p:sp>
      <p:sp>
        <p:nvSpPr>
          <p:cNvPr id="4" name="Text Placeholder 3"/>
          <p:cNvSpPr>
            <a:spLocks noGrp="1"/>
          </p:cNvSpPr>
          <p:nvPr>
            <p:ph type="body" sz="half" idx="2"/>
          </p:nvPr>
        </p:nvSpPr>
        <p:spPr>
          <a:xfrm>
            <a:off x="2549761" y="7633698"/>
            <a:ext cx="7802880" cy="1144951"/>
          </a:xfrm>
        </p:spPr>
        <p:txBody>
          <a:bodyPr/>
          <a:lstStyle>
            <a:lvl1pPr marL="0" indent="0">
              <a:buNone/>
              <a:defRPr sz="1849"/>
            </a:lvl1pPr>
            <a:lvl2pPr marL="589823" indent="0">
              <a:buNone/>
              <a:defRPr sz="1564"/>
            </a:lvl2pPr>
            <a:lvl3pPr marL="1179647" indent="0">
              <a:buNone/>
              <a:defRPr sz="1280"/>
            </a:lvl3pPr>
            <a:lvl4pPr marL="1769470" indent="0">
              <a:buNone/>
              <a:defRPr sz="1138"/>
            </a:lvl4pPr>
            <a:lvl5pPr marL="2359293" indent="0">
              <a:buNone/>
              <a:defRPr sz="1138"/>
            </a:lvl5pPr>
            <a:lvl6pPr marL="2949118" indent="0">
              <a:buNone/>
              <a:defRPr sz="1138"/>
            </a:lvl6pPr>
            <a:lvl7pPr marL="3538941" indent="0">
              <a:buNone/>
              <a:defRPr sz="1138"/>
            </a:lvl7pPr>
            <a:lvl8pPr marL="4128765" indent="0">
              <a:buNone/>
              <a:defRPr sz="1138"/>
            </a:lvl8pPr>
            <a:lvl9pPr marL="4718588" indent="0">
              <a:buNone/>
              <a:defRPr sz="1138"/>
            </a:lvl9pPr>
          </a:lstStyle>
          <a:p>
            <a:pPr lvl="0"/>
            <a:r>
              <a:rPr lang="en-US"/>
              <a:t>Click to edit Master text styles</a:t>
            </a:r>
          </a:p>
        </p:txBody>
      </p:sp>
    </p:spTree>
    <p:extLst>
      <p:ext uri="{BB962C8B-B14F-4D97-AF65-F5344CB8AC3E}">
        <p14:creationId xmlns:p14="http://schemas.microsoft.com/office/powerpoint/2010/main" val="15309269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2003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537" y="809045"/>
            <a:ext cx="2775040" cy="80453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54368" y="809045"/>
            <a:ext cx="8130560" cy="80453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921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577129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269608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828481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48"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endParaRPr/>
          </a:p>
        </p:txBody>
      </p:sp>
      <p:sp>
        <p:nvSpPr>
          <p:cNvPr id="49" name="CS283: Computer Vision"/>
          <p:cNvSpPr txBox="1"/>
          <p:nvPr/>
        </p:nvSpPr>
        <p:spPr>
          <a:xfrm>
            <a:off x="374050" y="9309397"/>
            <a:ext cx="4292601" cy="330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06400">
              <a:defRPr sz="1600">
                <a:solidFill>
                  <a:srgbClr val="929292"/>
                </a:solidFill>
                <a:latin typeface="+mn-lt"/>
                <a:ea typeface="+mn-ea"/>
                <a:cs typeface="+mn-cs"/>
                <a:sym typeface="Helvetica Neue Light"/>
              </a:defRPr>
            </a:lvl1pPr>
          </a:lstStyle>
          <a:p>
            <a:r>
              <a:t>CS283: Computer Vision</a:t>
            </a:r>
          </a:p>
        </p:txBody>
      </p:sp>
      <p:pic>
        <p:nvPicPr>
          <p:cNvPr id="50" name="SEASShield_logo.jpg" descr="SEASShield_logo.jpg"/>
          <p:cNvPicPr>
            <a:picLocks noChangeAspect="1"/>
          </p:cNvPicPr>
          <p:nvPr/>
        </p:nvPicPr>
        <p:blipFill>
          <a:blip r:embed="rId2">
            <a:extLst/>
          </a:blip>
          <a:stretch>
            <a:fillRect/>
          </a:stretch>
        </p:blipFill>
        <p:spPr>
          <a:xfrm>
            <a:off x="165100" y="9372600"/>
            <a:ext cx="228600" cy="228600"/>
          </a:xfrm>
          <a:prstGeom prst="rect">
            <a:avLst/>
          </a:prstGeom>
          <a:ln w="12700">
            <a:miter lim="400000"/>
          </a:ln>
        </p:spPr>
      </p:pic>
      <p:sp>
        <p:nvSpPr>
          <p:cNvPr id="51"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52"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53"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474008670"/>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661988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149440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1_Title, Bullets &amp; Photo">
    <p:spTree>
      <p:nvGrpSpPr>
        <p:cNvPr id="1" name=""/>
        <p:cNvGrpSpPr/>
        <p:nvPr/>
      </p:nvGrpSpPr>
      <p:grpSpPr>
        <a:xfrm>
          <a:off x="0" y="0"/>
          <a:ext cx="0" cy="0"/>
          <a:chOff x="0" y="0"/>
          <a:chExt cx="0" cy="0"/>
        </a:xfrm>
      </p:grpSpPr>
      <p:sp>
        <p:nvSpPr>
          <p:cNvPr id="79"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endParaRPr/>
          </a:p>
        </p:txBody>
      </p:sp>
      <p:pic>
        <p:nvPicPr>
          <p:cNvPr id="81" name="SEASShield_logo.jpg" descr="SEASShield_logo.jpg"/>
          <p:cNvPicPr>
            <a:picLocks noChangeAspect="1"/>
          </p:cNvPicPr>
          <p:nvPr/>
        </p:nvPicPr>
        <p:blipFill>
          <a:blip r:embed="rId2">
            <a:extLst/>
          </a:blip>
          <a:stretch>
            <a:fillRect/>
          </a:stretch>
        </p:blipFill>
        <p:spPr>
          <a:xfrm>
            <a:off x="165100" y="9372600"/>
            <a:ext cx="228600" cy="228600"/>
          </a:xfrm>
          <a:prstGeom prst="rect">
            <a:avLst/>
          </a:prstGeom>
          <a:ln w="12700">
            <a:miter lim="400000"/>
          </a:ln>
        </p:spPr>
      </p:pic>
      <p:sp>
        <p:nvSpPr>
          <p:cNvPr id="82"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83"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84"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55226334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19"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0" name="Title Text"/>
          <p:cNvSpPr txBox="1">
            <a:spLocks noGrp="1"/>
          </p:cNvSpPr>
          <p:nvPr>
            <p:ph type="title"/>
          </p:nvPr>
        </p:nvSpPr>
        <p:spPr>
          <a:prstGeom prst="rect">
            <a:avLst/>
          </a:prstGeom>
        </p:spPr>
        <p:txBody>
          <a:bodyPr/>
          <a:lstStyle>
            <a:lvl1pPr>
              <a:defRPr sz="4000"/>
            </a:lvl1pPr>
          </a:lstStyle>
          <a:p>
            <a:r>
              <a:t>Title Text</a:t>
            </a:r>
          </a:p>
        </p:txBody>
      </p:sp>
      <p:sp>
        <p:nvSpPr>
          <p:cNvPr id="121"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_Title &amp; Bullets - Lef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581515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p>
            <a:r>
              <a:t>Title Text</a:t>
            </a:r>
          </a:p>
        </p:txBody>
      </p:sp>
      <p:sp>
        <p:nvSpPr>
          <p:cNvPr id="102" name="Body Level One…"/>
          <p:cNvSpPr txBox="1">
            <a:spLocks noGrp="1"/>
          </p:cNvSpPr>
          <p:nvPr>
            <p:ph type="body" sz="half" idx="1"/>
          </p:nvPr>
        </p:nvSpPr>
        <p:spPr>
          <a:xfrm>
            <a:off x="8369300" y="2324100"/>
            <a:ext cx="4064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952379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1_Title &amp; Bullets - Right">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sz="half" idx="1"/>
          </p:nvPr>
        </p:nvSpPr>
        <p:spPr>
          <a:xfrm>
            <a:off x="8369300" y="2324100"/>
            <a:ext cx="4064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3176389"/>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1_Title - Top">
    <p:spTree>
      <p:nvGrpSpPr>
        <p:cNvPr id="1" name=""/>
        <p:cNvGrpSpPr/>
        <p:nvPr/>
      </p:nvGrpSpPr>
      <p:grpSpPr>
        <a:xfrm>
          <a:off x="0" y="0"/>
          <a:ext cx="0" cy="0"/>
          <a:chOff x="0" y="0"/>
          <a:chExt cx="0" cy="0"/>
        </a:xfrm>
      </p:grpSpPr>
      <p:sp>
        <p:nvSpPr>
          <p:cNvPr id="120" name="Title Text"/>
          <p:cNvSpPr txBox="1">
            <a:spLocks noGrp="1"/>
          </p:cNvSpPr>
          <p:nvPr>
            <p:ph type="title"/>
          </p:nvPr>
        </p:nvSpPr>
        <p:spPr>
          <a:prstGeom prst="rect">
            <a:avLst/>
          </a:prstGeom>
        </p:spPr>
        <p:txBody>
          <a:bodyPr/>
          <a:lstStyle>
            <a:lvl1pPr algn="ctr">
              <a:defRPr sz="4000"/>
            </a:lvl1pPr>
          </a:lstStyle>
          <a:p>
            <a:r>
              <a:rPr dirty="0"/>
              <a:t>Title Text</a:t>
            </a:r>
          </a:p>
        </p:txBody>
      </p:sp>
    </p:spTree>
    <p:extLst>
      <p:ext uri="{BB962C8B-B14F-4D97-AF65-F5344CB8AC3E}">
        <p14:creationId xmlns:p14="http://schemas.microsoft.com/office/powerpoint/2010/main" val="25177709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2_Title &amp; Bullets">
    <p:spTree>
      <p:nvGrpSpPr>
        <p:cNvPr id="1" name=""/>
        <p:cNvGrpSpPr/>
        <p:nvPr/>
      </p:nvGrpSpPr>
      <p:grpSpPr>
        <a:xfrm>
          <a:off x="0" y="0"/>
          <a:ext cx="0" cy="0"/>
          <a:chOff x="0" y="0"/>
          <a:chExt cx="0" cy="0"/>
        </a:xfrm>
      </p:grpSpPr>
      <p:sp>
        <p:nvSpPr>
          <p:cNvPr id="128"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endParaRPr/>
          </a:p>
        </p:txBody>
      </p:sp>
      <p:sp>
        <p:nvSpPr>
          <p:cNvPr id="129" name="Title Text"/>
          <p:cNvSpPr txBox="1">
            <a:spLocks noGrp="1"/>
          </p:cNvSpPr>
          <p:nvPr>
            <p:ph type="title"/>
          </p:nvPr>
        </p:nvSpPr>
        <p:spPr>
          <a:prstGeom prst="rect">
            <a:avLst/>
          </a:prstGeom>
        </p:spPr>
        <p:txBody>
          <a:bodyPr/>
          <a:lstStyle>
            <a:lvl1pPr>
              <a:defRPr sz="4000"/>
            </a:lvl1pPr>
          </a:lstStyle>
          <a:p>
            <a:r>
              <a:t>Title Text</a:t>
            </a:r>
          </a:p>
        </p:txBody>
      </p:sp>
      <p:sp>
        <p:nvSpPr>
          <p:cNvPr id="130"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34465001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2_Title - Top">
    <p:spTree>
      <p:nvGrpSpPr>
        <p:cNvPr id="1" name=""/>
        <p:cNvGrpSpPr/>
        <p:nvPr/>
      </p:nvGrpSpPr>
      <p:grpSpPr>
        <a:xfrm>
          <a:off x="0" y="0"/>
          <a:ext cx="0" cy="0"/>
          <a:chOff x="0" y="0"/>
          <a:chExt cx="0" cy="0"/>
        </a:xfrm>
      </p:grpSpPr>
      <p:sp>
        <p:nvSpPr>
          <p:cNvPr id="138"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endParaRPr/>
          </a:p>
        </p:txBody>
      </p:sp>
      <p:sp>
        <p:nvSpPr>
          <p:cNvPr id="139" name="Title Text"/>
          <p:cNvSpPr txBox="1">
            <a:spLocks noGrp="1"/>
          </p:cNvSpPr>
          <p:nvPr>
            <p:ph type="title"/>
          </p:nvPr>
        </p:nvSpPr>
        <p:spPr>
          <a:prstGeom prst="rect">
            <a:avLst/>
          </a:prstGeom>
        </p:spPr>
        <p:txBody>
          <a:bodyPr/>
          <a:lstStyle>
            <a:lvl1pPr>
              <a:defRPr sz="4000"/>
            </a:lvl1pPr>
          </a:lstStyle>
          <a:p>
            <a:r>
              <a:t>Title Text</a:t>
            </a:r>
          </a:p>
        </p:txBody>
      </p:sp>
      <p:sp>
        <p:nvSpPr>
          <p:cNvPr id="140"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397724840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3_Title - Top">
    <p:spTree>
      <p:nvGrpSpPr>
        <p:cNvPr id="1" name=""/>
        <p:cNvGrpSpPr/>
        <p:nvPr/>
      </p:nvGrpSpPr>
      <p:grpSpPr>
        <a:xfrm>
          <a:off x="0" y="0"/>
          <a:ext cx="0" cy="0"/>
          <a:chOff x="0" y="0"/>
          <a:chExt cx="0" cy="0"/>
        </a:xfrm>
      </p:grpSpPr>
      <p:sp>
        <p:nvSpPr>
          <p:cNvPr id="147"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endParaRPr/>
          </a:p>
        </p:txBody>
      </p:sp>
      <p:sp>
        <p:nvSpPr>
          <p:cNvPr id="148" name="Title Text"/>
          <p:cNvSpPr txBox="1">
            <a:spLocks noGrp="1"/>
          </p:cNvSpPr>
          <p:nvPr>
            <p:ph type="title"/>
          </p:nvPr>
        </p:nvSpPr>
        <p:spPr>
          <a:xfrm>
            <a:off x="584200" y="330200"/>
            <a:ext cx="11861800" cy="1397000"/>
          </a:xfrm>
          <a:prstGeom prst="rect">
            <a:avLst/>
          </a:prstGeom>
        </p:spPr>
        <p:txBody>
          <a:bodyPr lIns="38100" tIns="38100" rIns="38100" bIns="38100"/>
          <a:lstStyle>
            <a:lvl1pPr>
              <a:defRPr sz="3800"/>
            </a:lvl1pPr>
          </a:lstStyle>
          <a:p>
            <a:r>
              <a:t>Title Text</a:t>
            </a:r>
          </a:p>
        </p:txBody>
      </p:sp>
      <p:sp>
        <p:nvSpPr>
          <p:cNvPr id="149" name="Slide Number"/>
          <p:cNvSpPr txBox="1">
            <a:spLocks noGrp="1"/>
          </p:cNvSpPr>
          <p:nvPr>
            <p:ph type="sldNum" sz="quarter" idx="2"/>
          </p:nvPr>
        </p:nvSpPr>
        <p:spPr>
          <a:xfrm>
            <a:off x="12324522" y="9245600"/>
            <a:ext cx="258370" cy="249733"/>
          </a:xfrm>
          <a:prstGeom prst="rect">
            <a:avLst/>
          </a:prstGeom>
        </p:spPr>
        <p:txBody>
          <a:bodyPr lIns="38100" tIns="38100" rIns="38100" bIns="38100"/>
          <a:lstStyle>
            <a:lvl1pPr>
              <a:defRPr sz="1200"/>
            </a:lvl1pPr>
          </a:lstStyle>
          <a:p>
            <a:fld id="{86CB4B4D-7CA3-9044-876B-883B54F8677D}" type="slidenum">
              <a:t>‹#›</a:t>
            </a:fld>
            <a:endParaRPr/>
          </a:p>
        </p:txBody>
      </p:sp>
    </p:spTree>
    <p:extLst>
      <p:ext uri="{BB962C8B-B14F-4D97-AF65-F5344CB8AC3E}">
        <p14:creationId xmlns:p14="http://schemas.microsoft.com/office/powerpoint/2010/main" val="4215799960"/>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sp>
        <p:nvSpPr>
          <p:cNvPr id="156"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endParaRPr/>
          </a:p>
        </p:txBody>
      </p:sp>
      <p:sp>
        <p:nvSpPr>
          <p:cNvPr id="157" name="Title Text"/>
          <p:cNvSpPr txBox="1">
            <a:spLocks noGrp="1"/>
          </p:cNvSpPr>
          <p:nvPr>
            <p:ph type="title"/>
          </p:nvPr>
        </p:nvSpPr>
        <p:spPr>
          <a:prstGeom prst="rect">
            <a:avLst/>
          </a:prstGeom>
        </p:spPr>
        <p:txBody>
          <a:bodyPr/>
          <a:lstStyle>
            <a:lvl1pPr>
              <a:defRPr sz="4000"/>
            </a:lvl1pPr>
          </a:lstStyle>
          <a:p>
            <a:r>
              <a:t>Title Text</a:t>
            </a:r>
          </a:p>
        </p:txBody>
      </p:sp>
      <p:sp>
        <p:nvSpPr>
          <p:cNvPr id="158"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59"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714979096"/>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A5952F0F-5BA6-4D8E-9C67-09BE6EACDF6C}"/>
              </a:ext>
            </a:extLst>
          </p:cNvPr>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1029">
            <a:extLst>
              <a:ext uri="{FF2B5EF4-FFF2-40B4-BE49-F238E27FC236}">
                <a16:creationId xmlns:a16="http://schemas.microsoft.com/office/drawing/2014/main" id="{00733240-DA61-481E-B1FE-7635A83DED63}"/>
              </a:ext>
            </a:extLst>
          </p:cNvPr>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1030">
            <a:extLst>
              <a:ext uri="{FF2B5EF4-FFF2-40B4-BE49-F238E27FC236}">
                <a16:creationId xmlns:a16="http://schemas.microsoft.com/office/drawing/2014/main" id="{7E22FD90-C16E-4134-BEB0-405920B19B2B}"/>
              </a:ext>
            </a:extLst>
          </p:cNvPr>
          <p:cNvSpPr>
            <a:spLocks noGrp="1" noChangeArrowheads="1"/>
          </p:cNvSpPr>
          <p:nvPr>
            <p:ph type="sldNum" sz="quarter" idx="12"/>
          </p:nvPr>
        </p:nvSpPr>
        <p:spPr/>
        <p:txBody>
          <a:bodyPr/>
          <a:lstStyle>
            <a:lvl1pPr eaLnBrk="1" hangingPunct="1">
              <a:defRPr/>
            </a:lvl1pPr>
          </a:lstStyle>
          <a:p>
            <a:fld id="{4A69D744-77BA-4CB4-BF8A-E5F36ECF9C6B}" type="slidenum">
              <a:rPr lang="en-US" altLang="en-US"/>
              <a:pPr/>
              <a:t>‹#›</a:t>
            </a:fld>
            <a:endParaRPr lang="en-US" altLang="en-US"/>
          </a:p>
        </p:txBody>
      </p:sp>
    </p:spTree>
    <p:extLst>
      <p:ext uri="{BB962C8B-B14F-4D97-AF65-F5344CB8AC3E}">
        <p14:creationId xmlns:p14="http://schemas.microsoft.com/office/powerpoint/2010/main" val="398487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8.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itle Text"/>
          <p:cNvSpPr txBox="1">
            <a:spLocks noGrp="1"/>
          </p:cNvSpPr>
          <p:nvPr>
            <p:ph type="title"/>
          </p:nvPr>
        </p:nvSpPr>
        <p:spPr>
          <a:xfrm>
            <a:off x="571500" y="330200"/>
            <a:ext cx="11861800" cy="1397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p>
            <a:r>
              <a:rPr dirty="0"/>
              <a:t>Title Text</a:t>
            </a:r>
          </a:p>
        </p:txBody>
      </p:sp>
      <p:sp>
        <p:nvSpPr>
          <p:cNvPr id="6" name="Body Level One…"/>
          <p:cNvSpPr txBox="1">
            <a:spLocks noGrp="1"/>
          </p:cNvSpPr>
          <p:nvPr>
            <p:ph type="body" idx="1"/>
          </p:nvPr>
        </p:nvSpPr>
        <p:spPr>
          <a:xfrm>
            <a:off x="571500" y="2324100"/>
            <a:ext cx="11861800" cy="6565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 id="2147483661" r:id="rId10"/>
    <p:sldLayoutId id="2147483663" r:id="rId11"/>
  </p:sldLayoutIdLst>
  <p:transition spd="med"/>
  <p:txStyles>
    <p:title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266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1pPr>
      <a:lvl2pPr marL="711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2pPr>
      <a:lvl3pPr marL="1155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3pPr>
      <a:lvl4pPr marL="1600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4pPr>
      <a:lvl5pPr marL="2044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5pPr>
      <a:lvl6pPr marL="2489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6pPr>
      <a:lvl7pPr marL="2933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7pPr>
      <a:lvl8pPr marL="3378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8pPr>
      <a:lvl9pPr marL="3822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normAutofit/>
          </a:bodyPr>
          <a:lstStyle>
            <a:lvl1pPr>
              <a:defRPr sz="1800"/>
            </a:lvl1pPr>
          </a:lstStyle>
          <a:p>
            <a:fld id="{86CB4B4D-7CA3-9044-876B-883B54F8677D}" type="slidenum">
              <a:t>‹#›</a:t>
            </a:fld>
            <a:endParaRPr/>
          </a:p>
        </p:txBody>
      </p:sp>
    </p:spTree>
    <p:extLst>
      <p:ext uri="{BB962C8B-B14F-4D97-AF65-F5344CB8AC3E}">
        <p14:creationId xmlns:p14="http://schemas.microsoft.com/office/powerpoint/2010/main" val="14453669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F4EE3C0-4C7F-4937-8C23-2004675DAF9E}"/>
              </a:ext>
            </a:extLst>
          </p:cNvPr>
          <p:cNvSpPr>
            <a:spLocks noGrp="1" noChangeArrowheads="1"/>
          </p:cNvSpPr>
          <p:nvPr>
            <p:ph type="title"/>
          </p:nvPr>
        </p:nvSpPr>
        <p:spPr bwMode="auto">
          <a:xfrm>
            <a:off x="650240" y="390596"/>
            <a:ext cx="1170432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00A4E34-D51D-44E7-A352-98BBD7D50D80}"/>
              </a:ext>
            </a:extLst>
          </p:cNvPr>
          <p:cNvSpPr>
            <a:spLocks noGrp="1" noChangeArrowheads="1"/>
          </p:cNvSpPr>
          <p:nvPr>
            <p:ph type="body" idx="1"/>
          </p:nvPr>
        </p:nvSpPr>
        <p:spPr bwMode="auto">
          <a:xfrm>
            <a:off x="650240" y="2275841"/>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3B328F0-1D5F-496D-91B3-6ECA25307712}"/>
              </a:ext>
            </a:extLst>
          </p:cNvPr>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991">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96847F8E-D5C8-41B8-B792-B81042BE546E}"/>
              </a:ext>
            </a:extLst>
          </p:cNvPr>
          <p:cNvSpPr>
            <a:spLocks noGrp="1" noChangeArrowheads="1"/>
          </p:cNvSpPr>
          <p:nvPr>
            <p:ph type="ftr" sz="quarter" idx="3"/>
          </p:nvPr>
        </p:nvSpPr>
        <p:spPr bwMode="auto">
          <a:xfrm>
            <a:off x="4443307" y="8882098"/>
            <a:ext cx="4118187"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991">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330441DC-6B88-498A-8D28-84FDF3436290}"/>
              </a:ext>
            </a:extLst>
          </p:cNvPr>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991"/>
            </a:lvl1pPr>
          </a:lstStyle>
          <a:p>
            <a:fld id="{80749B52-0BDD-48C5-930C-9952F272CC2C}" type="slidenum">
              <a:rPr lang="en-US" altLang="en-US"/>
              <a:pPr/>
              <a:t>‹#›</a:t>
            </a:fld>
            <a:endParaRPr lang="en-US" altLang="en-US"/>
          </a:p>
        </p:txBody>
      </p:sp>
    </p:spTree>
    <p:extLst>
      <p:ext uri="{BB962C8B-B14F-4D97-AF65-F5344CB8AC3E}">
        <p14:creationId xmlns:p14="http://schemas.microsoft.com/office/powerpoint/2010/main" val="38958184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6258">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6258">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6258">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6258">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6258">
          <a:solidFill>
            <a:schemeClr val="tx2"/>
          </a:solidFill>
          <a:latin typeface="Arial" charset="0"/>
          <a:ea typeface="MS PGothic" panose="020B0600070205080204" pitchFamily="34" charset="-128"/>
          <a:cs typeface="ＭＳ Ｐゴシック" charset="0"/>
        </a:defRPr>
      </a:lvl5pPr>
      <a:lvl6pPr marL="650230" algn="ctr" rtl="0" fontAlgn="base">
        <a:spcBef>
          <a:spcPct val="0"/>
        </a:spcBef>
        <a:spcAft>
          <a:spcPct val="0"/>
        </a:spcAft>
        <a:defRPr sz="6258">
          <a:solidFill>
            <a:schemeClr val="tx2"/>
          </a:solidFill>
          <a:latin typeface="Arial" charset="0"/>
        </a:defRPr>
      </a:lvl6pPr>
      <a:lvl7pPr marL="1300460" algn="ctr" rtl="0" fontAlgn="base">
        <a:spcBef>
          <a:spcPct val="0"/>
        </a:spcBef>
        <a:spcAft>
          <a:spcPct val="0"/>
        </a:spcAft>
        <a:defRPr sz="6258">
          <a:solidFill>
            <a:schemeClr val="tx2"/>
          </a:solidFill>
          <a:latin typeface="Arial" charset="0"/>
        </a:defRPr>
      </a:lvl7pPr>
      <a:lvl8pPr marL="1950690" algn="ctr" rtl="0" fontAlgn="base">
        <a:spcBef>
          <a:spcPct val="0"/>
        </a:spcBef>
        <a:spcAft>
          <a:spcPct val="0"/>
        </a:spcAft>
        <a:defRPr sz="6258">
          <a:solidFill>
            <a:schemeClr val="tx2"/>
          </a:solidFill>
          <a:latin typeface="Arial" charset="0"/>
        </a:defRPr>
      </a:lvl8pPr>
      <a:lvl9pPr marL="2600919" algn="ctr" rtl="0" fontAlgn="base">
        <a:spcBef>
          <a:spcPct val="0"/>
        </a:spcBef>
        <a:spcAft>
          <a:spcPct val="0"/>
        </a:spcAft>
        <a:defRPr sz="6258">
          <a:solidFill>
            <a:schemeClr val="tx2"/>
          </a:solidFill>
          <a:latin typeface="Arial"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S PGothic" panose="020B0600070205080204" pitchFamily="34" charset="-128"/>
          <a:cs typeface="ＭＳ Ｐゴシック" charset="0"/>
        </a:defRPr>
      </a:lvl1pPr>
      <a:lvl2pPr marL="1056623" indent="-406394" algn="l" rtl="0" eaLnBrk="0" fontAlgn="base" hangingPunct="0">
        <a:spcBef>
          <a:spcPct val="20000"/>
        </a:spcBef>
        <a:spcAft>
          <a:spcPct val="0"/>
        </a:spcAft>
        <a:buChar char="–"/>
        <a:defRPr sz="3982">
          <a:solidFill>
            <a:schemeClr val="tx1"/>
          </a:solidFill>
          <a:latin typeface="+mn-lt"/>
          <a:ea typeface="MS PGothic" panose="020B0600070205080204" pitchFamily="34" charset="-128"/>
        </a:defRPr>
      </a:lvl2pPr>
      <a:lvl3pPr marL="1625575" indent="-325115" algn="l" rtl="0" eaLnBrk="0" fontAlgn="base" hangingPunct="0">
        <a:spcBef>
          <a:spcPct val="20000"/>
        </a:spcBef>
        <a:spcAft>
          <a:spcPct val="0"/>
        </a:spcAft>
        <a:buChar char="•"/>
        <a:defRPr sz="3413">
          <a:solidFill>
            <a:schemeClr val="tx1"/>
          </a:solidFill>
          <a:latin typeface="+mn-lt"/>
          <a:ea typeface="MS PGothic" panose="020B0600070205080204" pitchFamily="34" charset="-128"/>
        </a:defRPr>
      </a:lvl3pPr>
      <a:lvl4pPr marL="227580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4pPr>
      <a:lvl5pPr marL="292603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1026"/>
          <p:cNvSpPr>
            <a:spLocks noGrp="1" noChangeArrowheads="1"/>
          </p:cNvSpPr>
          <p:nvPr>
            <p:ph type="title"/>
          </p:nvPr>
        </p:nvSpPr>
        <p:spPr bwMode="auto">
          <a:xfrm>
            <a:off x="975360" y="108373"/>
            <a:ext cx="11054080" cy="1192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5331" name="Rectangle 1027"/>
          <p:cNvSpPr>
            <a:spLocks noGrp="1" noChangeArrowheads="1"/>
          </p:cNvSpPr>
          <p:nvPr>
            <p:ph type="body" idx="1"/>
          </p:nvPr>
        </p:nvSpPr>
        <p:spPr bwMode="auto">
          <a:xfrm>
            <a:off x="975360" y="1300480"/>
            <a:ext cx="11054080" cy="74777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975360"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991"/>
            </a:lvl1p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355333" name="Rectangle 1029"/>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991"/>
            </a:lvl1p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355334" name="Rectangle 1030"/>
          <p:cNvSpPr>
            <a:spLocks noGrp="1" noChangeArrowheads="1"/>
          </p:cNvSpPr>
          <p:nvPr>
            <p:ph type="sldNum" sz="quarter" idx="4"/>
          </p:nvPr>
        </p:nvSpPr>
        <p:spPr bwMode="auto">
          <a:xfrm>
            <a:off x="9320107"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991"/>
            </a:lvl1pPr>
          </a:lstStyle>
          <a:p>
            <a:pPr eaLnBrk="0" fontAlgn="base" hangingPunct="0">
              <a:spcBef>
                <a:spcPct val="0"/>
              </a:spcBef>
              <a:spcAft>
                <a:spcPct val="0"/>
              </a:spcAft>
            </a:pPr>
            <a:fld id="{73FA0520-B9BF-49B5-A21F-A8BDEF7DFEA6}" type="slidenum">
              <a:rPr lang="en-US" smtClean="0">
                <a:solidFill>
                  <a:srgbClr val="000000"/>
                </a:solidFill>
                <a:latin typeface="Times New Roman" pitchFamily="18" charset="0"/>
              </a:rPr>
              <a:pPr eaLnBrk="0" fontAlgn="base" hangingPunct="0">
                <a:spcBef>
                  <a:spcPct val="0"/>
                </a:spcBef>
                <a:spcAft>
                  <a:spcPct val="0"/>
                </a:spcAft>
              </a:pPr>
              <a:t>‹#›</a:t>
            </a:fld>
            <a:endParaRPr lang="en-US">
              <a:solidFill>
                <a:srgbClr val="000000"/>
              </a:solidFill>
              <a:latin typeface="Times New Roman" pitchFamily="18" charset="0"/>
            </a:endParaRPr>
          </a:p>
        </p:txBody>
      </p:sp>
      <p:sp>
        <p:nvSpPr>
          <p:cNvPr id="355335" name="Line 1031"/>
          <p:cNvSpPr>
            <a:spLocks noChangeShapeType="1"/>
          </p:cNvSpPr>
          <p:nvPr/>
        </p:nvSpPr>
        <p:spPr bwMode="auto">
          <a:xfrm>
            <a:off x="975360" y="1192107"/>
            <a:ext cx="1105408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pPr>
            <a:endParaRPr lang="en-US" sz="3413">
              <a:solidFill>
                <a:srgbClr val="000000"/>
              </a:solidFill>
              <a:latin typeface="Times New Roman" pitchFamily="18" charset="0"/>
            </a:endParaRPr>
          </a:p>
        </p:txBody>
      </p:sp>
    </p:spTree>
    <p:extLst>
      <p:ext uri="{BB962C8B-B14F-4D97-AF65-F5344CB8AC3E}">
        <p14:creationId xmlns:p14="http://schemas.microsoft.com/office/powerpoint/2010/main" val="41085087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0" fontAlgn="base" hangingPunct="0">
        <a:spcBef>
          <a:spcPct val="0"/>
        </a:spcBef>
        <a:spcAft>
          <a:spcPct val="0"/>
        </a:spcAft>
        <a:defRPr sz="4835">
          <a:solidFill>
            <a:schemeClr val="tx2"/>
          </a:solidFill>
          <a:latin typeface="+mj-lt"/>
          <a:ea typeface="+mj-ea"/>
          <a:cs typeface="+mj-cs"/>
        </a:defRPr>
      </a:lvl1pPr>
      <a:lvl2pPr algn="l" rtl="0" eaLnBrk="0" fontAlgn="base" hangingPunct="0">
        <a:spcBef>
          <a:spcPct val="0"/>
        </a:spcBef>
        <a:spcAft>
          <a:spcPct val="0"/>
        </a:spcAft>
        <a:defRPr sz="4835">
          <a:solidFill>
            <a:schemeClr val="tx2"/>
          </a:solidFill>
          <a:latin typeface="Arial" charset="0"/>
        </a:defRPr>
      </a:lvl2pPr>
      <a:lvl3pPr algn="l" rtl="0" eaLnBrk="0" fontAlgn="base" hangingPunct="0">
        <a:spcBef>
          <a:spcPct val="0"/>
        </a:spcBef>
        <a:spcAft>
          <a:spcPct val="0"/>
        </a:spcAft>
        <a:defRPr sz="4835">
          <a:solidFill>
            <a:schemeClr val="tx2"/>
          </a:solidFill>
          <a:latin typeface="Arial" charset="0"/>
        </a:defRPr>
      </a:lvl3pPr>
      <a:lvl4pPr algn="l" rtl="0" eaLnBrk="0" fontAlgn="base" hangingPunct="0">
        <a:spcBef>
          <a:spcPct val="0"/>
        </a:spcBef>
        <a:spcAft>
          <a:spcPct val="0"/>
        </a:spcAft>
        <a:defRPr sz="4835">
          <a:solidFill>
            <a:schemeClr val="tx2"/>
          </a:solidFill>
          <a:latin typeface="Arial" charset="0"/>
        </a:defRPr>
      </a:lvl4pPr>
      <a:lvl5pPr algn="l" rtl="0" eaLnBrk="0" fontAlgn="base" hangingPunct="0">
        <a:spcBef>
          <a:spcPct val="0"/>
        </a:spcBef>
        <a:spcAft>
          <a:spcPct val="0"/>
        </a:spcAft>
        <a:defRPr sz="4835">
          <a:solidFill>
            <a:schemeClr val="tx2"/>
          </a:solidFill>
          <a:latin typeface="Arial" charset="0"/>
        </a:defRPr>
      </a:lvl5pPr>
      <a:lvl6pPr marL="650230" algn="l" rtl="0" eaLnBrk="0" fontAlgn="base" hangingPunct="0">
        <a:spcBef>
          <a:spcPct val="0"/>
        </a:spcBef>
        <a:spcAft>
          <a:spcPct val="0"/>
        </a:spcAft>
        <a:defRPr sz="4835">
          <a:solidFill>
            <a:schemeClr val="tx2"/>
          </a:solidFill>
          <a:latin typeface="Arial" charset="0"/>
        </a:defRPr>
      </a:lvl6pPr>
      <a:lvl7pPr marL="1300460" algn="l" rtl="0" eaLnBrk="0" fontAlgn="base" hangingPunct="0">
        <a:spcBef>
          <a:spcPct val="0"/>
        </a:spcBef>
        <a:spcAft>
          <a:spcPct val="0"/>
        </a:spcAft>
        <a:defRPr sz="4835">
          <a:solidFill>
            <a:schemeClr val="tx2"/>
          </a:solidFill>
          <a:latin typeface="Arial" charset="0"/>
        </a:defRPr>
      </a:lvl7pPr>
      <a:lvl8pPr marL="1950690" algn="l" rtl="0" eaLnBrk="0" fontAlgn="base" hangingPunct="0">
        <a:spcBef>
          <a:spcPct val="0"/>
        </a:spcBef>
        <a:spcAft>
          <a:spcPct val="0"/>
        </a:spcAft>
        <a:defRPr sz="4835">
          <a:solidFill>
            <a:schemeClr val="tx2"/>
          </a:solidFill>
          <a:latin typeface="Arial" charset="0"/>
        </a:defRPr>
      </a:lvl8pPr>
      <a:lvl9pPr marL="2600919" algn="l" rtl="0" eaLnBrk="0" fontAlgn="base" hangingPunct="0">
        <a:spcBef>
          <a:spcPct val="0"/>
        </a:spcBef>
        <a:spcAft>
          <a:spcPct val="0"/>
        </a:spcAft>
        <a:defRPr sz="4835">
          <a:solidFill>
            <a:schemeClr val="tx2"/>
          </a:solidFill>
          <a:latin typeface="Arial" charset="0"/>
        </a:defRPr>
      </a:lvl9pPr>
    </p:titleStyle>
    <p:bodyStyle>
      <a:lvl1pPr marL="487672" indent="-487672" algn="l" rtl="0" eaLnBrk="0" fontAlgn="base" hangingPunct="0">
        <a:spcBef>
          <a:spcPct val="20000"/>
        </a:spcBef>
        <a:spcAft>
          <a:spcPct val="0"/>
        </a:spcAft>
        <a:defRPr sz="3413">
          <a:solidFill>
            <a:schemeClr val="tx1"/>
          </a:solidFill>
          <a:latin typeface="+mn-lt"/>
          <a:ea typeface="+mn-ea"/>
          <a:cs typeface="+mn-cs"/>
        </a:defRPr>
      </a:lvl1pPr>
      <a:lvl2pPr marL="1056623" indent="-406394" algn="l" rtl="0" eaLnBrk="0" fontAlgn="base" hangingPunct="0">
        <a:spcBef>
          <a:spcPct val="20000"/>
        </a:spcBef>
        <a:spcAft>
          <a:spcPct val="0"/>
        </a:spcAft>
        <a:buChar char="•"/>
        <a:defRPr sz="2844">
          <a:solidFill>
            <a:schemeClr val="tx1"/>
          </a:solidFill>
          <a:latin typeface="+mn-lt"/>
        </a:defRPr>
      </a:lvl2pPr>
      <a:lvl3pPr marL="1625575" indent="-325115" algn="l" rtl="0" eaLnBrk="0" fontAlgn="base" hangingPunct="0">
        <a:spcBef>
          <a:spcPct val="20000"/>
        </a:spcBef>
        <a:spcAft>
          <a:spcPct val="0"/>
        </a:spcAft>
        <a:buChar char="–"/>
        <a:defRPr>
          <a:solidFill>
            <a:schemeClr val="tx1"/>
          </a:solidFill>
          <a:latin typeface="+mn-lt"/>
        </a:defRPr>
      </a:lvl3pPr>
      <a:lvl4pPr marL="2275804" indent="-325115" algn="l" rtl="0" eaLnBrk="0" fontAlgn="base" hangingPunct="0">
        <a:spcBef>
          <a:spcPct val="20000"/>
        </a:spcBef>
        <a:spcAft>
          <a:spcPct val="0"/>
        </a:spcAft>
        <a:buChar char="»"/>
        <a:defRPr sz="2276">
          <a:solidFill>
            <a:schemeClr val="tx1"/>
          </a:solidFill>
          <a:latin typeface="+mn-lt"/>
        </a:defRPr>
      </a:lvl4pPr>
      <a:lvl5pPr marL="2926034" indent="-325115" algn="l" rtl="0" eaLnBrk="0" fontAlgn="base" hangingPunct="0">
        <a:spcBef>
          <a:spcPct val="20000"/>
        </a:spcBef>
        <a:spcAft>
          <a:spcPct val="0"/>
        </a:spcAft>
        <a:buChar char="»"/>
        <a:defRPr sz="1991">
          <a:solidFill>
            <a:schemeClr val="tx1"/>
          </a:solidFill>
          <a:latin typeface="+mn-lt"/>
        </a:defRPr>
      </a:lvl5pPr>
      <a:lvl6pPr marL="3576264" indent="-325115" algn="l" rtl="0" eaLnBrk="0" fontAlgn="base" hangingPunct="0">
        <a:spcBef>
          <a:spcPct val="20000"/>
        </a:spcBef>
        <a:spcAft>
          <a:spcPct val="0"/>
        </a:spcAft>
        <a:buChar char="»"/>
        <a:defRPr sz="1991">
          <a:solidFill>
            <a:schemeClr val="tx1"/>
          </a:solidFill>
          <a:latin typeface="+mn-lt"/>
        </a:defRPr>
      </a:lvl6pPr>
      <a:lvl7pPr marL="4226494" indent="-325115" algn="l" rtl="0" eaLnBrk="0" fontAlgn="base" hangingPunct="0">
        <a:spcBef>
          <a:spcPct val="20000"/>
        </a:spcBef>
        <a:spcAft>
          <a:spcPct val="0"/>
        </a:spcAft>
        <a:buChar char="»"/>
        <a:defRPr sz="1991">
          <a:solidFill>
            <a:schemeClr val="tx1"/>
          </a:solidFill>
          <a:latin typeface="+mn-lt"/>
        </a:defRPr>
      </a:lvl7pPr>
      <a:lvl8pPr marL="4876724" indent="-325115" algn="l" rtl="0" eaLnBrk="0" fontAlgn="base" hangingPunct="0">
        <a:spcBef>
          <a:spcPct val="20000"/>
        </a:spcBef>
        <a:spcAft>
          <a:spcPct val="0"/>
        </a:spcAft>
        <a:buChar char="»"/>
        <a:defRPr sz="1991">
          <a:solidFill>
            <a:schemeClr val="tx1"/>
          </a:solidFill>
          <a:latin typeface="+mn-lt"/>
        </a:defRPr>
      </a:lvl8pPr>
      <a:lvl9pPr marL="5526954" indent="-325115" algn="l" rtl="0" eaLnBrk="0" fontAlgn="base" hangingPunct="0">
        <a:spcBef>
          <a:spcPct val="20000"/>
        </a:spcBef>
        <a:spcAft>
          <a:spcPct val="0"/>
        </a:spcAft>
        <a:buChar char="»"/>
        <a:defRPr sz="1991">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14FC452-EAE0-441D-B3D1-31E2414A42AB}"/>
              </a:ext>
            </a:extLst>
          </p:cNvPr>
          <p:cNvSpPr>
            <a:spLocks noGrp="1" noChangeArrowheads="1"/>
          </p:cNvSpPr>
          <p:nvPr>
            <p:ph type="title"/>
          </p:nvPr>
        </p:nvSpPr>
        <p:spPr bwMode="auto">
          <a:xfrm>
            <a:off x="650240" y="390596"/>
            <a:ext cx="1170432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D0F82BC-A08C-4356-BF00-FE416A89A23C}"/>
              </a:ext>
            </a:extLst>
          </p:cNvPr>
          <p:cNvSpPr>
            <a:spLocks noGrp="1" noChangeArrowheads="1"/>
          </p:cNvSpPr>
          <p:nvPr>
            <p:ph type="body" idx="1"/>
          </p:nvPr>
        </p:nvSpPr>
        <p:spPr bwMode="auto">
          <a:xfrm>
            <a:off x="650240" y="2275841"/>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2F118DE-95CB-4A3B-A831-2634CEBC46D4}"/>
              </a:ext>
            </a:extLst>
          </p:cNvPr>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991">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10A620D6-6047-49D6-B8DE-4FF3AEC67907}"/>
              </a:ext>
            </a:extLst>
          </p:cNvPr>
          <p:cNvSpPr>
            <a:spLocks noGrp="1" noChangeArrowheads="1"/>
          </p:cNvSpPr>
          <p:nvPr>
            <p:ph type="ftr" sz="quarter" idx="3"/>
          </p:nvPr>
        </p:nvSpPr>
        <p:spPr bwMode="auto">
          <a:xfrm>
            <a:off x="4443307" y="8882098"/>
            <a:ext cx="4118187"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991">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7E43AD40-3E1B-468E-BE2B-255A60F2C96D}"/>
              </a:ext>
            </a:extLst>
          </p:cNvPr>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991"/>
            </a:lvl1pPr>
          </a:lstStyle>
          <a:p>
            <a:fld id="{DE25DD34-4D36-497D-9F92-13E4B1AFC8F8}" type="slidenum">
              <a:rPr lang="en-US" altLang="en-US"/>
              <a:pPr/>
              <a:t>‹#›</a:t>
            </a:fld>
            <a:endParaRPr lang="en-US" altLang="en-US"/>
          </a:p>
        </p:txBody>
      </p:sp>
    </p:spTree>
    <p:extLst>
      <p:ext uri="{BB962C8B-B14F-4D97-AF65-F5344CB8AC3E}">
        <p14:creationId xmlns:p14="http://schemas.microsoft.com/office/powerpoint/2010/main" val="338584213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ctr" rtl="0" eaLnBrk="0" fontAlgn="base" hangingPunct="0">
        <a:spcBef>
          <a:spcPct val="0"/>
        </a:spcBef>
        <a:spcAft>
          <a:spcPct val="0"/>
        </a:spcAft>
        <a:defRPr sz="6258">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6258">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6258">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6258">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6258">
          <a:solidFill>
            <a:schemeClr val="tx2"/>
          </a:solidFill>
          <a:latin typeface="Arial" charset="0"/>
          <a:ea typeface="MS PGothic" panose="020B0600070205080204" pitchFamily="34" charset="-128"/>
        </a:defRPr>
      </a:lvl5pPr>
      <a:lvl6pPr marL="650230" algn="ctr" rtl="0" fontAlgn="base">
        <a:spcBef>
          <a:spcPct val="0"/>
        </a:spcBef>
        <a:spcAft>
          <a:spcPct val="0"/>
        </a:spcAft>
        <a:defRPr sz="6258">
          <a:solidFill>
            <a:schemeClr val="tx2"/>
          </a:solidFill>
          <a:latin typeface="Arial" charset="0"/>
        </a:defRPr>
      </a:lvl6pPr>
      <a:lvl7pPr marL="1300460" algn="ctr" rtl="0" fontAlgn="base">
        <a:spcBef>
          <a:spcPct val="0"/>
        </a:spcBef>
        <a:spcAft>
          <a:spcPct val="0"/>
        </a:spcAft>
        <a:defRPr sz="6258">
          <a:solidFill>
            <a:schemeClr val="tx2"/>
          </a:solidFill>
          <a:latin typeface="Arial" charset="0"/>
        </a:defRPr>
      </a:lvl7pPr>
      <a:lvl8pPr marL="1950690" algn="ctr" rtl="0" fontAlgn="base">
        <a:spcBef>
          <a:spcPct val="0"/>
        </a:spcBef>
        <a:spcAft>
          <a:spcPct val="0"/>
        </a:spcAft>
        <a:defRPr sz="6258">
          <a:solidFill>
            <a:schemeClr val="tx2"/>
          </a:solidFill>
          <a:latin typeface="Arial" charset="0"/>
        </a:defRPr>
      </a:lvl8pPr>
      <a:lvl9pPr marL="2600919" algn="ctr" rtl="0" fontAlgn="base">
        <a:spcBef>
          <a:spcPct val="0"/>
        </a:spcBef>
        <a:spcAft>
          <a:spcPct val="0"/>
        </a:spcAft>
        <a:defRPr sz="6258">
          <a:solidFill>
            <a:schemeClr val="tx2"/>
          </a:solidFill>
          <a:latin typeface="Arial"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S PGothic" panose="020B0600070205080204" pitchFamily="34" charset="-128"/>
          <a:cs typeface="+mn-cs"/>
        </a:defRPr>
      </a:lvl1pPr>
      <a:lvl2pPr marL="1056623" indent="-406394" algn="l" rtl="0" eaLnBrk="0" fontAlgn="base" hangingPunct="0">
        <a:spcBef>
          <a:spcPct val="20000"/>
        </a:spcBef>
        <a:spcAft>
          <a:spcPct val="0"/>
        </a:spcAft>
        <a:buChar char="–"/>
        <a:defRPr sz="3982">
          <a:solidFill>
            <a:schemeClr val="tx1"/>
          </a:solidFill>
          <a:latin typeface="+mn-lt"/>
          <a:ea typeface="MS PGothic" panose="020B0600070205080204" pitchFamily="34" charset="-128"/>
        </a:defRPr>
      </a:lvl2pPr>
      <a:lvl3pPr marL="1625575" indent="-325115" algn="l" rtl="0" eaLnBrk="0" fontAlgn="base" hangingPunct="0">
        <a:spcBef>
          <a:spcPct val="20000"/>
        </a:spcBef>
        <a:spcAft>
          <a:spcPct val="0"/>
        </a:spcAft>
        <a:buChar char="•"/>
        <a:defRPr sz="3413">
          <a:solidFill>
            <a:schemeClr val="tx1"/>
          </a:solidFill>
          <a:latin typeface="+mn-lt"/>
          <a:ea typeface="MS PGothic" panose="020B0600070205080204" pitchFamily="34" charset="-128"/>
        </a:defRPr>
      </a:lvl3pPr>
      <a:lvl4pPr marL="227580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4pPr>
      <a:lvl5pPr marL="292603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F2C9D17-2655-4449-849C-8B939991E742}"/>
              </a:ext>
            </a:extLst>
          </p:cNvPr>
          <p:cNvSpPr>
            <a:spLocks noGrp="1" noChangeArrowheads="1"/>
          </p:cNvSpPr>
          <p:nvPr>
            <p:ph type="title"/>
          </p:nvPr>
        </p:nvSpPr>
        <p:spPr bwMode="auto">
          <a:xfrm>
            <a:off x="975360" y="866987"/>
            <a:ext cx="1105408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17287C8-E018-4F07-9F28-67854E0ED4E9}"/>
              </a:ext>
            </a:extLst>
          </p:cNvPr>
          <p:cNvSpPr>
            <a:spLocks noGrp="1" noChangeArrowheads="1"/>
          </p:cNvSpPr>
          <p:nvPr>
            <p:ph type="body" idx="1"/>
          </p:nvPr>
        </p:nvSpPr>
        <p:spPr bwMode="auto">
          <a:xfrm>
            <a:off x="975360" y="2817707"/>
            <a:ext cx="11054080"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4916" name="Rectangle 4">
            <a:extLst>
              <a:ext uri="{FF2B5EF4-FFF2-40B4-BE49-F238E27FC236}">
                <a16:creationId xmlns:a16="http://schemas.microsoft.com/office/drawing/2014/main" id="{CAF7ED75-6538-4930-819E-1CD7DF37BC84}"/>
              </a:ext>
            </a:extLst>
          </p:cNvPr>
          <p:cNvSpPr>
            <a:spLocks noGrp="1" noChangeArrowheads="1"/>
          </p:cNvSpPr>
          <p:nvPr>
            <p:ph type="dt" sz="half" idx="2"/>
          </p:nvPr>
        </p:nvSpPr>
        <p:spPr bwMode="auto">
          <a:xfrm>
            <a:off x="975360"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991">
                <a:latin typeface="+mn-lt"/>
                <a:ea typeface="+mn-ea"/>
                <a:cs typeface="+mn-cs"/>
              </a:defRPr>
            </a:lvl1pPr>
          </a:lstStyle>
          <a:p>
            <a:pPr>
              <a:defRPr/>
            </a:pPr>
            <a:endParaRPr lang="en-US"/>
          </a:p>
        </p:txBody>
      </p:sp>
      <p:sp>
        <p:nvSpPr>
          <p:cNvPr id="294917" name="Rectangle 5">
            <a:extLst>
              <a:ext uri="{FF2B5EF4-FFF2-40B4-BE49-F238E27FC236}">
                <a16:creationId xmlns:a16="http://schemas.microsoft.com/office/drawing/2014/main" id="{42171A92-7D26-479C-96A2-311FD40F8DA8}"/>
              </a:ext>
            </a:extLst>
          </p:cNvPr>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991">
                <a:latin typeface="+mn-lt"/>
                <a:ea typeface="+mn-ea"/>
                <a:cs typeface="+mn-cs"/>
              </a:defRPr>
            </a:lvl1pPr>
          </a:lstStyle>
          <a:p>
            <a:pPr>
              <a:defRPr/>
            </a:pPr>
            <a:endParaRPr lang="en-US"/>
          </a:p>
        </p:txBody>
      </p:sp>
      <p:sp>
        <p:nvSpPr>
          <p:cNvPr id="294918" name="Rectangle 6">
            <a:extLst>
              <a:ext uri="{FF2B5EF4-FFF2-40B4-BE49-F238E27FC236}">
                <a16:creationId xmlns:a16="http://schemas.microsoft.com/office/drawing/2014/main" id="{D1DD3025-028E-4FEF-A749-B4178EEEC828}"/>
              </a:ext>
            </a:extLst>
          </p:cNvPr>
          <p:cNvSpPr>
            <a:spLocks noGrp="1" noChangeArrowheads="1"/>
          </p:cNvSpPr>
          <p:nvPr>
            <p:ph type="sldNum" sz="quarter" idx="4"/>
          </p:nvPr>
        </p:nvSpPr>
        <p:spPr bwMode="auto">
          <a:xfrm>
            <a:off x="9320107"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991">
                <a:latin typeface="Times New Roman" panose="02020603050405020304" pitchFamily="18" charset="0"/>
              </a:defRPr>
            </a:lvl1pPr>
          </a:lstStyle>
          <a:p>
            <a:fld id="{B07E6375-388E-4786-A866-B2FF0FDAE664}" type="slidenum">
              <a:rPr lang="en-US" altLang="en-US"/>
              <a:pPr/>
              <a:t>‹#›</a:t>
            </a:fld>
            <a:endParaRPr lang="en-US" altLang="en-US"/>
          </a:p>
        </p:txBody>
      </p:sp>
    </p:spTree>
    <p:extLst>
      <p:ext uri="{BB962C8B-B14F-4D97-AF65-F5344CB8AC3E}">
        <p14:creationId xmlns:p14="http://schemas.microsoft.com/office/powerpoint/2010/main" val="310223876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6258">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5pPr>
      <a:lvl6pPr marL="650230" algn="ctr" rtl="0" fontAlgn="base">
        <a:spcBef>
          <a:spcPct val="0"/>
        </a:spcBef>
        <a:spcAft>
          <a:spcPct val="0"/>
        </a:spcAft>
        <a:defRPr sz="6258">
          <a:solidFill>
            <a:schemeClr val="tx2"/>
          </a:solidFill>
          <a:latin typeface="Times New Roman" pitchFamily="18" charset="0"/>
        </a:defRPr>
      </a:lvl6pPr>
      <a:lvl7pPr marL="1300460" algn="ctr" rtl="0" fontAlgn="base">
        <a:spcBef>
          <a:spcPct val="0"/>
        </a:spcBef>
        <a:spcAft>
          <a:spcPct val="0"/>
        </a:spcAft>
        <a:defRPr sz="6258">
          <a:solidFill>
            <a:schemeClr val="tx2"/>
          </a:solidFill>
          <a:latin typeface="Times New Roman" pitchFamily="18" charset="0"/>
        </a:defRPr>
      </a:lvl7pPr>
      <a:lvl8pPr marL="1950690" algn="ctr" rtl="0" fontAlgn="base">
        <a:spcBef>
          <a:spcPct val="0"/>
        </a:spcBef>
        <a:spcAft>
          <a:spcPct val="0"/>
        </a:spcAft>
        <a:defRPr sz="6258">
          <a:solidFill>
            <a:schemeClr val="tx2"/>
          </a:solidFill>
          <a:latin typeface="Times New Roman" pitchFamily="18" charset="0"/>
        </a:defRPr>
      </a:lvl8pPr>
      <a:lvl9pPr marL="2600919" algn="ctr" rtl="0" fontAlgn="base">
        <a:spcBef>
          <a:spcPct val="0"/>
        </a:spcBef>
        <a:spcAft>
          <a:spcPct val="0"/>
        </a:spcAft>
        <a:defRPr sz="6258">
          <a:solidFill>
            <a:schemeClr val="tx2"/>
          </a:solidFill>
          <a:latin typeface="Times New Roman" pitchFamily="18"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S PGothic" panose="020B0600070205080204" pitchFamily="34" charset="-128"/>
          <a:cs typeface="ＭＳ Ｐゴシック" charset="0"/>
        </a:defRPr>
      </a:lvl1pPr>
      <a:lvl2pPr marL="1056623" indent="-406394" algn="l" rtl="0" eaLnBrk="0" fontAlgn="base" hangingPunct="0">
        <a:spcBef>
          <a:spcPct val="20000"/>
        </a:spcBef>
        <a:spcAft>
          <a:spcPct val="0"/>
        </a:spcAft>
        <a:buChar char="–"/>
        <a:defRPr sz="3982">
          <a:solidFill>
            <a:schemeClr val="tx1"/>
          </a:solidFill>
          <a:latin typeface="+mn-lt"/>
          <a:ea typeface="MS PGothic" panose="020B0600070205080204" pitchFamily="34" charset="-128"/>
        </a:defRPr>
      </a:lvl2pPr>
      <a:lvl3pPr marL="1625575" indent="-325115" algn="l" rtl="0" eaLnBrk="0" fontAlgn="base" hangingPunct="0">
        <a:spcBef>
          <a:spcPct val="20000"/>
        </a:spcBef>
        <a:spcAft>
          <a:spcPct val="0"/>
        </a:spcAft>
        <a:buChar char="•"/>
        <a:defRPr sz="3413">
          <a:solidFill>
            <a:schemeClr val="tx1"/>
          </a:solidFill>
          <a:latin typeface="+mn-lt"/>
          <a:ea typeface="MS PGothic" panose="020B0600070205080204" pitchFamily="34" charset="-128"/>
        </a:defRPr>
      </a:lvl3pPr>
      <a:lvl4pPr marL="227580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4pPr>
      <a:lvl5pPr marL="292603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2A5B076D-5DE7-4C42-A19C-B28AD3C64BB5}"/>
              </a:ext>
            </a:extLst>
          </p:cNvPr>
          <p:cNvSpPr>
            <a:spLocks noGrp="1" noChangeArrowheads="1"/>
          </p:cNvSpPr>
          <p:nvPr>
            <p:ph type="title"/>
          </p:nvPr>
        </p:nvSpPr>
        <p:spPr bwMode="auto">
          <a:xfrm>
            <a:off x="955041" y="808285"/>
            <a:ext cx="11101493" cy="1627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a:extLst>
              <a:ext uri="{FF2B5EF4-FFF2-40B4-BE49-F238E27FC236}">
                <a16:creationId xmlns:a16="http://schemas.microsoft.com/office/drawing/2014/main" id="{AA526035-036F-404D-B584-3306AA6E4304}"/>
              </a:ext>
            </a:extLst>
          </p:cNvPr>
          <p:cNvSpPr>
            <a:spLocks noGrp="1" noChangeArrowheads="1"/>
          </p:cNvSpPr>
          <p:nvPr>
            <p:ph type="body" idx="1"/>
          </p:nvPr>
        </p:nvSpPr>
        <p:spPr bwMode="auto">
          <a:xfrm>
            <a:off x="955041" y="2711592"/>
            <a:ext cx="11101493" cy="6143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5075291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589272" rtl="0" eaLnBrk="0" fontAlgn="base" hangingPunct="0">
        <a:lnSpc>
          <a:spcPct val="93000"/>
        </a:lnSpc>
        <a:spcBef>
          <a:spcPct val="0"/>
        </a:spcBef>
        <a:spcAft>
          <a:spcPct val="0"/>
        </a:spcAft>
        <a:buClr>
          <a:srgbClr val="000000"/>
        </a:buClr>
        <a:buSzPct val="45000"/>
        <a:buFont typeface="Wingdings" panose="05000000000000000000" pitchFamily="2" charset="2"/>
        <a:defRPr sz="3556" b="1">
          <a:solidFill>
            <a:srgbClr val="000000"/>
          </a:solidFill>
          <a:latin typeface="+mj-lt"/>
          <a:ea typeface="MS PGothic" panose="020B0600070205080204" pitchFamily="34" charset="-128"/>
          <a:cs typeface="+mj-cs"/>
        </a:defRPr>
      </a:lvl1pPr>
      <a:lvl2pPr algn="ctr" defTabSz="589272" rtl="0" eaLnBrk="0" fontAlgn="base" hangingPunct="0">
        <a:lnSpc>
          <a:spcPct val="93000"/>
        </a:lnSpc>
        <a:spcBef>
          <a:spcPct val="0"/>
        </a:spcBef>
        <a:spcAft>
          <a:spcPct val="0"/>
        </a:spcAft>
        <a:buClr>
          <a:srgbClr val="000000"/>
        </a:buClr>
        <a:buSzPct val="45000"/>
        <a:buFont typeface="Wingdings" panose="05000000000000000000" pitchFamily="2" charset="2"/>
        <a:defRPr sz="3556" b="1">
          <a:solidFill>
            <a:srgbClr val="000000"/>
          </a:solidFill>
          <a:latin typeface="Times New Roman" charset="0"/>
          <a:ea typeface="MS PGothic" panose="020B0600070205080204" pitchFamily="34" charset="-128"/>
          <a:cs typeface="msgothic" charset="0"/>
        </a:defRPr>
      </a:lvl2pPr>
      <a:lvl3pPr algn="ctr" defTabSz="589272" rtl="0" eaLnBrk="0" fontAlgn="base" hangingPunct="0">
        <a:lnSpc>
          <a:spcPct val="93000"/>
        </a:lnSpc>
        <a:spcBef>
          <a:spcPct val="0"/>
        </a:spcBef>
        <a:spcAft>
          <a:spcPct val="0"/>
        </a:spcAft>
        <a:buClr>
          <a:srgbClr val="000000"/>
        </a:buClr>
        <a:buSzPct val="45000"/>
        <a:buFont typeface="Wingdings" panose="05000000000000000000" pitchFamily="2" charset="2"/>
        <a:defRPr sz="3556" b="1">
          <a:solidFill>
            <a:srgbClr val="000000"/>
          </a:solidFill>
          <a:latin typeface="Times New Roman" charset="0"/>
          <a:ea typeface="MS PGothic" panose="020B0600070205080204" pitchFamily="34" charset="-128"/>
          <a:cs typeface="msgothic" charset="0"/>
        </a:defRPr>
      </a:lvl3pPr>
      <a:lvl4pPr algn="ctr" defTabSz="589272" rtl="0" eaLnBrk="0" fontAlgn="base" hangingPunct="0">
        <a:lnSpc>
          <a:spcPct val="93000"/>
        </a:lnSpc>
        <a:spcBef>
          <a:spcPct val="0"/>
        </a:spcBef>
        <a:spcAft>
          <a:spcPct val="0"/>
        </a:spcAft>
        <a:buClr>
          <a:srgbClr val="000000"/>
        </a:buClr>
        <a:buSzPct val="45000"/>
        <a:buFont typeface="Wingdings" panose="05000000000000000000" pitchFamily="2" charset="2"/>
        <a:defRPr sz="3556" b="1">
          <a:solidFill>
            <a:srgbClr val="000000"/>
          </a:solidFill>
          <a:latin typeface="Times New Roman" charset="0"/>
          <a:ea typeface="MS PGothic" panose="020B0600070205080204" pitchFamily="34" charset="-128"/>
          <a:cs typeface="msgothic" charset="0"/>
        </a:defRPr>
      </a:lvl4pPr>
      <a:lvl5pPr algn="ctr" defTabSz="589272" rtl="0" eaLnBrk="0" fontAlgn="base" hangingPunct="0">
        <a:lnSpc>
          <a:spcPct val="93000"/>
        </a:lnSpc>
        <a:spcBef>
          <a:spcPct val="0"/>
        </a:spcBef>
        <a:spcAft>
          <a:spcPct val="0"/>
        </a:spcAft>
        <a:buClr>
          <a:srgbClr val="000000"/>
        </a:buClr>
        <a:buSzPct val="45000"/>
        <a:buFont typeface="Wingdings" panose="05000000000000000000" pitchFamily="2" charset="2"/>
        <a:defRPr sz="3556" b="1">
          <a:solidFill>
            <a:srgbClr val="000000"/>
          </a:solidFill>
          <a:latin typeface="Times New Roman" charset="0"/>
          <a:ea typeface="MS PGothic" panose="020B0600070205080204" pitchFamily="34" charset="-128"/>
          <a:cs typeface="msgothic" charset="0"/>
        </a:defRPr>
      </a:lvl5pPr>
      <a:lvl6pPr marL="1982463" indent="-278528" algn="ctr" defTabSz="589823" rtl="0" fontAlgn="base" hangingPunct="0">
        <a:lnSpc>
          <a:spcPct val="93000"/>
        </a:lnSpc>
        <a:spcBef>
          <a:spcPct val="0"/>
        </a:spcBef>
        <a:spcAft>
          <a:spcPct val="0"/>
        </a:spcAft>
        <a:buClr>
          <a:srgbClr val="000000"/>
        </a:buClr>
        <a:buSzPct val="45000"/>
        <a:buFont typeface="Wingdings" charset="0"/>
        <a:defRPr sz="3556" b="1">
          <a:solidFill>
            <a:srgbClr val="000000"/>
          </a:solidFill>
          <a:latin typeface="Times New Roman" charset="0"/>
          <a:ea typeface="ＭＳ Ｐゴシック" charset="0"/>
          <a:cs typeface="msgothic" charset="0"/>
        </a:defRPr>
      </a:lvl6pPr>
      <a:lvl7pPr marL="2572286" indent="-278528" algn="ctr" defTabSz="589823" rtl="0" fontAlgn="base" hangingPunct="0">
        <a:lnSpc>
          <a:spcPct val="93000"/>
        </a:lnSpc>
        <a:spcBef>
          <a:spcPct val="0"/>
        </a:spcBef>
        <a:spcAft>
          <a:spcPct val="0"/>
        </a:spcAft>
        <a:buClr>
          <a:srgbClr val="000000"/>
        </a:buClr>
        <a:buSzPct val="45000"/>
        <a:buFont typeface="Wingdings" charset="0"/>
        <a:defRPr sz="3556" b="1">
          <a:solidFill>
            <a:srgbClr val="000000"/>
          </a:solidFill>
          <a:latin typeface="Times New Roman" charset="0"/>
          <a:ea typeface="ＭＳ Ｐゴシック" charset="0"/>
          <a:cs typeface="msgothic" charset="0"/>
        </a:defRPr>
      </a:lvl7pPr>
      <a:lvl8pPr marL="3162110" indent="-278528" algn="ctr" defTabSz="589823" rtl="0" fontAlgn="base" hangingPunct="0">
        <a:lnSpc>
          <a:spcPct val="93000"/>
        </a:lnSpc>
        <a:spcBef>
          <a:spcPct val="0"/>
        </a:spcBef>
        <a:spcAft>
          <a:spcPct val="0"/>
        </a:spcAft>
        <a:buClr>
          <a:srgbClr val="000000"/>
        </a:buClr>
        <a:buSzPct val="45000"/>
        <a:buFont typeface="Wingdings" charset="0"/>
        <a:defRPr sz="3556" b="1">
          <a:solidFill>
            <a:srgbClr val="000000"/>
          </a:solidFill>
          <a:latin typeface="Times New Roman" charset="0"/>
          <a:ea typeface="ＭＳ Ｐゴシック" charset="0"/>
          <a:cs typeface="msgothic" charset="0"/>
        </a:defRPr>
      </a:lvl8pPr>
      <a:lvl9pPr marL="3751933" indent="-278528" algn="ctr" defTabSz="589823" rtl="0" fontAlgn="base" hangingPunct="0">
        <a:lnSpc>
          <a:spcPct val="93000"/>
        </a:lnSpc>
        <a:spcBef>
          <a:spcPct val="0"/>
        </a:spcBef>
        <a:spcAft>
          <a:spcPct val="0"/>
        </a:spcAft>
        <a:buClr>
          <a:srgbClr val="000000"/>
        </a:buClr>
        <a:buSzPct val="45000"/>
        <a:buFont typeface="Wingdings" charset="0"/>
        <a:defRPr sz="3556" b="1">
          <a:solidFill>
            <a:srgbClr val="000000"/>
          </a:solidFill>
          <a:latin typeface="Times New Roman" charset="0"/>
          <a:ea typeface="ＭＳ Ｐゴシック" charset="0"/>
          <a:cs typeface="msgothic" charset="0"/>
        </a:defRPr>
      </a:lvl9pPr>
    </p:titleStyle>
    <p:bodyStyle>
      <a:lvl1pPr marL="555405" indent="-417683" algn="l" defTabSz="589272" rtl="0" eaLnBrk="0" fontAlgn="base" hangingPunct="0">
        <a:lnSpc>
          <a:spcPct val="93000"/>
        </a:lnSpc>
        <a:spcBef>
          <a:spcPct val="0"/>
        </a:spcBef>
        <a:spcAft>
          <a:spcPts val="1138"/>
        </a:spcAft>
        <a:buClr>
          <a:srgbClr val="000000"/>
        </a:buClr>
        <a:buSzPct val="100000"/>
        <a:buFont typeface="Arial" panose="020B0604020202020204" pitchFamily="34" charset="0"/>
        <a:buChar char="•"/>
        <a:defRPr>
          <a:solidFill>
            <a:srgbClr val="000000"/>
          </a:solidFill>
          <a:latin typeface="+mn-lt"/>
          <a:ea typeface="MS PGothic" panose="020B0600070205080204" pitchFamily="34" charset="-128"/>
          <a:cs typeface="+mn-cs"/>
        </a:defRPr>
      </a:lvl1pPr>
      <a:lvl2pPr marL="1113068" indent="-370270" algn="l" defTabSz="589272" rtl="0" eaLnBrk="0" fontAlgn="base" hangingPunct="0">
        <a:lnSpc>
          <a:spcPct val="93000"/>
        </a:lnSpc>
        <a:spcBef>
          <a:spcPct val="0"/>
        </a:spcBef>
        <a:spcAft>
          <a:spcPts val="1476"/>
        </a:spcAft>
        <a:buClr>
          <a:srgbClr val="000000"/>
        </a:buClr>
        <a:buSzPct val="75000"/>
        <a:buFont typeface="Symbol" panose="05050102010706020507" pitchFamily="18" charset="2"/>
        <a:buChar char=""/>
        <a:defRPr sz="3413">
          <a:solidFill>
            <a:srgbClr val="000000"/>
          </a:solidFill>
          <a:latin typeface="+mn-lt"/>
          <a:ea typeface="MS PGothic" panose="020B0600070205080204" pitchFamily="34" charset="-128"/>
          <a:cs typeface="+mn-cs"/>
        </a:defRPr>
      </a:lvl2pPr>
      <a:lvl3pPr marL="1670729" indent="-277703" algn="l" defTabSz="589272" rtl="0" eaLnBrk="0" fontAlgn="base" hangingPunct="0">
        <a:lnSpc>
          <a:spcPct val="93000"/>
        </a:lnSpc>
        <a:spcBef>
          <a:spcPct val="0"/>
        </a:spcBef>
        <a:spcAft>
          <a:spcPts val="1102"/>
        </a:spcAft>
        <a:buClr>
          <a:srgbClr val="000000"/>
        </a:buClr>
        <a:buSzPct val="45000"/>
        <a:buFont typeface="Wingdings" panose="05000000000000000000" pitchFamily="2" charset="2"/>
        <a:buChar char=""/>
        <a:defRPr sz="3129">
          <a:solidFill>
            <a:srgbClr val="000000"/>
          </a:solidFill>
          <a:latin typeface="+mn-lt"/>
          <a:ea typeface="MS PGothic" panose="020B0600070205080204" pitchFamily="34" charset="-128"/>
          <a:cs typeface="+mn-cs"/>
        </a:defRPr>
      </a:lvl3pPr>
      <a:lvl4pPr marL="2226134" indent="-277703" algn="l" defTabSz="589272" rtl="0" eaLnBrk="0" fontAlgn="base" hangingPunct="0">
        <a:lnSpc>
          <a:spcPct val="93000"/>
        </a:lnSpc>
        <a:spcBef>
          <a:spcPct val="0"/>
        </a:spcBef>
        <a:spcAft>
          <a:spcPts val="747"/>
        </a:spcAft>
        <a:buClr>
          <a:srgbClr val="000000"/>
        </a:buClr>
        <a:buSzPct val="75000"/>
        <a:buFont typeface="Symbol" panose="05050102010706020507" pitchFamily="18" charset="2"/>
        <a:buChar char=""/>
        <a:defRPr>
          <a:solidFill>
            <a:srgbClr val="000000"/>
          </a:solidFill>
          <a:latin typeface="+mn-lt"/>
          <a:ea typeface="MS PGothic" panose="020B0600070205080204" pitchFamily="34" charset="-128"/>
          <a:cs typeface="+mn-cs"/>
        </a:defRPr>
      </a:lvl4pPr>
      <a:lvl5pPr marL="2783797" indent="-277703" algn="l" defTabSz="589272" rtl="0" eaLnBrk="0" fontAlgn="base" hangingPunct="0">
        <a:lnSpc>
          <a:spcPct val="93000"/>
        </a:lnSpc>
        <a:spcBef>
          <a:spcPct val="0"/>
        </a:spcBef>
        <a:spcAft>
          <a:spcPts val="374"/>
        </a:spcAft>
        <a:buClr>
          <a:srgbClr val="000000"/>
        </a:buClr>
        <a:buSzPct val="45000"/>
        <a:buFont typeface="Wingdings" panose="05000000000000000000" pitchFamily="2" charset="2"/>
        <a:buChar char=""/>
        <a:defRPr>
          <a:solidFill>
            <a:srgbClr val="000000"/>
          </a:solidFill>
          <a:latin typeface="+mn-lt"/>
          <a:ea typeface="MS PGothic" panose="020B0600070205080204" pitchFamily="34" charset="-128"/>
          <a:cs typeface="+mn-cs"/>
        </a:defRPr>
      </a:lvl5pPr>
      <a:lvl6pPr marL="3375101" indent="-278528" algn="l" defTabSz="589823" rtl="0" fontAlgn="base" hangingPunct="0">
        <a:lnSpc>
          <a:spcPct val="93000"/>
        </a:lnSpc>
        <a:spcBef>
          <a:spcPct val="0"/>
        </a:spcBef>
        <a:spcAft>
          <a:spcPts val="371"/>
        </a:spcAft>
        <a:buClr>
          <a:srgbClr val="000000"/>
        </a:buClr>
        <a:buSzPct val="45000"/>
        <a:buFont typeface="Wingdings" charset="0"/>
        <a:buChar char=""/>
        <a:defRPr sz="2560">
          <a:solidFill>
            <a:srgbClr val="000000"/>
          </a:solidFill>
          <a:latin typeface="+mn-lt"/>
          <a:ea typeface="+mn-ea"/>
          <a:cs typeface="+mn-cs"/>
        </a:defRPr>
      </a:lvl6pPr>
      <a:lvl7pPr marL="3964924" indent="-278528" algn="l" defTabSz="589823" rtl="0" fontAlgn="base" hangingPunct="0">
        <a:lnSpc>
          <a:spcPct val="93000"/>
        </a:lnSpc>
        <a:spcBef>
          <a:spcPct val="0"/>
        </a:spcBef>
        <a:spcAft>
          <a:spcPts val="371"/>
        </a:spcAft>
        <a:buClr>
          <a:srgbClr val="000000"/>
        </a:buClr>
        <a:buSzPct val="45000"/>
        <a:buFont typeface="Wingdings" charset="0"/>
        <a:buChar char=""/>
        <a:defRPr sz="2560">
          <a:solidFill>
            <a:srgbClr val="000000"/>
          </a:solidFill>
          <a:latin typeface="+mn-lt"/>
          <a:ea typeface="+mn-ea"/>
          <a:cs typeface="+mn-cs"/>
        </a:defRPr>
      </a:lvl7pPr>
      <a:lvl8pPr marL="4554748" indent="-278528" algn="l" defTabSz="589823" rtl="0" fontAlgn="base" hangingPunct="0">
        <a:lnSpc>
          <a:spcPct val="93000"/>
        </a:lnSpc>
        <a:spcBef>
          <a:spcPct val="0"/>
        </a:spcBef>
        <a:spcAft>
          <a:spcPts val="371"/>
        </a:spcAft>
        <a:buClr>
          <a:srgbClr val="000000"/>
        </a:buClr>
        <a:buSzPct val="45000"/>
        <a:buFont typeface="Wingdings" charset="0"/>
        <a:buChar char=""/>
        <a:defRPr sz="2560">
          <a:solidFill>
            <a:srgbClr val="000000"/>
          </a:solidFill>
          <a:latin typeface="+mn-lt"/>
          <a:ea typeface="+mn-ea"/>
          <a:cs typeface="+mn-cs"/>
        </a:defRPr>
      </a:lvl8pPr>
      <a:lvl9pPr marL="5144571" indent="-278528" algn="l" defTabSz="589823" rtl="0" fontAlgn="base" hangingPunct="0">
        <a:lnSpc>
          <a:spcPct val="93000"/>
        </a:lnSpc>
        <a:spcBef>
          <a:spcPct val="0"/>
        </a:spcBef>
        <a:spcAft>
          <a:spcPts val="371"/>
        </a:spcAft>
        <a:buClr>
          <a:srgbClr val="000000"/>
        </a:buClr>
        <a:buSzPct val="45000"/>
        <a:buFont typeface="Wingdings" charset="0"/>
        <a:buChar char=""/>
        <a:defRPr sz="2560">
          <a:solidFill>
            <a:srgbClr val="000000"/>
          </a:solidFill>
          <a:latin typeface="+mn-lt"/>
          <a:ea typeface="+mn-ea"/>
          <a:cs typeface="+mn-cs"/>
        </a:defRPr>
      </a:lvl9pPr>
    </p:bodyStyle>
    <p:otherStyle>
      <a:defPPr>
        <a:defRPr lang="en-US"/>
      </a:defPPr>
      <a:lvl1pPr marL="0" algn="l" defTabSz="589823" rtl="0" eaLnBrk="1" latinLnBrk="0" hangingPunct="1">
        <a:defRPr sz="2276" kern="1200">
          <a:solidFill>
            <a:schemeClr val="tx1"/>
          </a:solidFill>
          <a:latin typeface="+mn-lt"/>
          <a:ea typeface="+mn-ea"/>
          <a:cs typeface="+mn-cs"/>
        </a:defRPr>
      </a:lvl1pPr>
      <a:lvl2pPr marL="589823" algn="l" defTabSz="589823" rtl="0" eaLnBrk="1" latinLnBrk="0" hangingPunct="1">
        <a:defRPr sz="2276" kern="1200">
          <a:solidFill>
            <a:schemeClr val="tx1"/>
          </a:solidFill>
          <a:latin typeface="+mn-lt"/>
          <a:ea typeface="+mn-ea"/>
          <a:cs typeface="+mn-cs"/>
        </a:defRPr>
      </a:lvl2pPr>
      <a:lvl3pPr marL="1179647" algn="l" defTabSz="589823" rtl="0" eaLnBrk="1" latinLnBrk="0" hangingPunct="1">
        <a:defRPr sz="2276" kern="1200">
          <a:solidFill>
            <a:schemeClr val="tx1"/>
          </a:solidFill>
          <a:latin typeface="+mn-lt"/>
          <a:ea typeface="+mn-ea"/>
          <a:cs typeface="+mn-cs"/>
        </a:defRPr>
      </a:lvl3pPr>
      <a:lvl4pPr marL="1769470" algn="l" defTabSz="589823" rtl="0" eaLnBrk="1" latinLnBrk="0" hangingPunct="1">
        <a:defRPr sz="2276" kern="1200">
          <a:solidFill>
            <a:schemeClr val="tx1"/>
          </a:solidFill>
          <a:latin typeface="+mn-lt"/>
          <a:ea typeface="+mn-ea"/>
          <a:cs typeface="+mn-cs"/>
        </a:defRPr>
      </a:lvl4pPr>
      <a:lvl5pPr marL="2359293" algn="l" defTabSz="589823" rtl="0" eaLnBrk="1" latinLnBrk="0" hangingPunct="1">
        <a:defRPr sz="2276" kern="1200">
          <a:solidFill>
            <a:schemeClr val="tx1"/>
          </a:solidFill>
          <a:latin typeface="+mn-lt"/>
          <a:ea typeface="+mn-ea"/>
          <a:cs typeface="+mn-cs"/>
        </a:defRPr>
      </a:lvl5pPr>
      <a:lvl6pPr marL="2949118" algn="l" defTabSz="589823" rtl="0" eaLnBrk="1" latinLnBrk="0" hangingPunct="1">
        <a:defRPr sz="2276" kern="1200">
          <a:solidFill>
            <a:schemeClr val="tx1"/>
          </a:solidFill>
          <a:latin typeface="+mn-lt"/>
          <a:ea typeface="+mn-ea"/>
          <a:cs typeface="+mn-cs"/>
        </a:defRPr>
      </a:lvl6pPr>
      <a:lvl7pPr marL="3538941" algn="l" defTabSz="589823" rtl="0" eaLnBrk="1" latinLnBrk="0" hangingPunct="1">
        <a:defRPr sz="2276" kern="1200">
          <a:solidFill>
            <a:schemeClr val="tx1"/>
          </a:solidFill>
          <a:latin typeface="+mn-lt"/>
          <a:ea typeface="+mn-ea"/>
          <a:cs typeface="+mn-cs"/>
        </a:defRPr>
      </a:lvl7pPr>
      <a:lvl8pPr marL="4128765" algn="l" defTabSz="589823" rtl="0" eaLnBrk="1" latinLnBrk="0" hangingPunct="1">
        <a:defRPr sz="2276" kern="1200">
          <a:solidFill>
            <a:schemeClr val="tx1"/>
          </a:solidFill>
          <a:latin typeface="+mn-lt"/>
          <a:ea typeface="+mn-ea"/>
          <a:cs typeface="+mn-cs"/>
        </a:defRPr>
      </a:lvl8pPr>
      <a:lvl9pPr marL="4718588" algn="l" defTabSz="589823" rtl="0" eaLnBrk="1" latinLnBrk="0" hangingPunct="1">
        <a:defRPr sz="227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itle Text"/>
          <p:cNvSpPr txBox="1">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p>
            <a:r>
              <a:rPr dirty="0"/>
              <a:t>Title Text</a:t>
            </a:r>
          </a:p>
        </p:txBody>
      </p:sp>
      <p:sp>
        <p:nvSpPr>
          <p:cNvPr id="6" name="Body Level One…"/>
          <p:cNvSpPr txBox="1">
            <a:spLocks noGrp="1"/>
          </p:cNvSpPr>
          <p:nvPr>
            <p:ph type="body" idx="1"/>
          </p:nvPr>
        </p:nvSpPr>
        <p:spPr>
          <a:xfrm>
            <a:off x="571500" y="2324100"/>
            <a:ext cx="11861800" cy="6565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50924356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transition spd="med"/>
  <p:txStyles>
    <p:title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266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1pPr>
      <a:lvl2pPr marL="711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2pPr>
      <a:lvl3pPr marL="1155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3pPr>
      <a:lvl4pPr marL="1600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4pPr>
      <a:lvl5pPr marL="2044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5pPr>
      <a:lvl6pPr marL="2489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6pPr>
      <a:lvl7pPr marL="2933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7pPr>
      <a:lvl8pPr marL="3378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8pPr>
      <a:lvl9pPr marL="3822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5.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9.gif"/><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8.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9.gif"/><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gif"/><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8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3.pn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39.gif"/><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8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3.pn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51.png"/><Relationship Id="rId14"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39.gif"/><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8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3.pn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51.png"/><Relationship Id="rId14"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39.gif"/><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8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3.pn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51.png"/><Relationship Id="rId1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39.gif"/><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8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3.pn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51.png"/><Relationship Id="rId14" Type="http://schemas.openxmlformats.org/officeDocument/2006/relationships/image" Target="../media/image56.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1.emf"/><Relationship Id="rId18" Type="http://schemas.openxmlformats.org/officeDocument/2006/relationships/oleObject" Target="../embeddings/oleObject8.bin"/><Relationship Id="rId3" Type="http://schemas.openxmlformats.org/officeDocument/2006/relationships/notesSlide" Target="../notesSlides/notesSlide31.xml"/><Relationship Id="rId21" Type="http://schemas.openxmlformats.org/officeDocument/2006/relationships/image" Target="../media/image65.emf"/><Relationship Id="rId7" Type="http://schemas.openxmlformats.org/officeDocument/2006/relationships/image" Target="../media/image58.emf"/><Relationship Id="rId12" Type="http://schemas.openxmlformats.org/officeDocument/2006/relationships/oleObject" Target="../embeddings/oleObject5.bin"/><Relationship Id="rId17" Type="http://schemas.openxmlformats.org/officeDocument/2006/relationships/image" Target="../media/image63.emf"/><Relationship Id="rId2" Type="http://schemas.openxmlformats.org/officeDocument/2006/relationships/slideLayout" Target="../slideLayouts/slideLayout61.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0.emf"/><Relationship Id="rId5" Type="http://schemas.openxmlformats.org/officeDocument/2006/relationships/image" Target="../media/image57.emf"/><Relationship Id="rId15" Type="http://schemas.openxmlformats.org/officeDocument/2006/relationships/image" Target="../media/image62.emf"/><Relationship Id="rId23" Type="http://schemas.openxmlformats.org/officeDocument/2006/relationships/image" Target="../media/image66.emf"/><Relationship Id="rId10" Type="http://schemas.openxmlformats.org/officeDocument/2006/relationships/oleObject" Target="../embeddings/oleObject4.bin"/><Relationship Id="rId19" Type="http://schemas.openxmlformats.org/officeDocument/2006/relationships/image" Target="../media/image64.emf"/><Relationship Id="rId4" Type="http://schemas.openxmlformats.org/officeDocument/2006/relationships/oleObject" Target="../embeddings/oleObject1.bin"/><Relationship Id="rId9" Type="http://schemas.openxmlformats.org/officeDocument/2006/relationships/image" Target="../media/image59.emf"/><Relationship Id="rId14" Type="http://schemas.openxmlformats.org/officeDocument/2006/relationships/oleObject" Target="../embeddings/oleObject6.bin"/><Relationship Id="rId22" Type="http://schemas.openxmlformats.org/officeDocument/2006/relationships/oleObject" Target="../embeddings/oleObject10.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71.emf"/><Relationship Id="rId3" Type="http://schemas.openxmlformats.org/officeDocument/2006/relationships/notesSlide" Target="../notesSlides/notesSlide32.xml"/><Relationship Id="rId7" Type="http://schemas.openxmlformats.org/officeDocument/2006/relationships/image" Target="../media/image68.emf"/><Relationship Id="rId12" Type="http://schemas.openxmlformats.org/officeDocument/2006/relationships/oleObject" Target="../embeddings/oleObject15.bin"/><Relationship Id="rId2" Type="http://schemas.openxmlformats.org/officeDocument/2006/relationships/slideLayout" Target="../slideLayouts/slideLayout61.xml"/><Relationship Id="rId1" Type="http://schemas.openxmlformats.org/officeDocument/2006/relationships/vmlDrawing" Target="../drawings/vmlDrawing2.vml"/><Relationship Id="rId6" Type="http://schemas.openxmlformats.org/officeDocument/2006/relationships/oleObject" Target="../embeddings/oleObject12.bin"/><Relationship Id="rId11" Type="http://schemas.openxmlformats.org/officeDocument/2006/relationships/image" Target="../media/image70.emf"/><Relationship Id="rId5" Type="http://schemas.openxmlformats.org/officeDocument/2006/relationships/image" Target="../media/image67.emf"/><Relationship Id="rId15" Type="http://schemas.openxmlformats.org/officeDocument/2006/relationships/image" Target="../media/image72.e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69.emf"/><Relationship Id="rId14" Type="http://schemas.openxmlformats.org/officeDocument/2006/relationships/oleObject" Target="../embeddings/oleObject16.bin"/></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png"/></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tags" Target="../tags/tag3.xml"/><Relationship Id="rId7" Type="http://schemas.openxmlformats.org/officeDocument/2006/relationships/slideLayout" Target="../slideLayouts/slideLayout37.xml"/><Relationship Id="rId12" Type="http://schemas.openxmlformats.org/officeDocument/2006/relationships/image" Target="../media/image8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79.png"/><Relationship Id="rId5" Type="http://schemas.openxmlformats.org/officeDocument/2006/relationships/tags" Target="../tags/tag5.xml"/><Relationship Id="rId10" Type="http://schemas.openxmlformats.org/officeDocument/2006/relationships/image" Target="../media/image78.png"/><Relationship Id="rId4" Type="http://schemas.openxmlformats.org/officeDocument/2006/relationships/tags" Target="../tags/tag4.xml"/><Relationship Id="rId9"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6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image" Target="../media/image82.png"/><Relationship Id="rId7" Type="http://schemas.openxmlformats.org/officeDocument/2006/relationships/image" Target="../media/image86.wmf"/><Relationship Id="rId2" Type="http://schemas.openxmlformats.org/officeDocument/2006/relationships/notesSlide" Target="../notesSlides/notesSlide37.xml"/><Relationship Id="rId1" Type="http://schemas.openxmlformats.org/officeDocument/2006/relationships/slideLayout" Target="../slideLayouts/slideLayout71.xml"/><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 Id="rId9"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61.xml"/><Relationship Id="rId5" Type="http://schemas.openxmlformats.org/officeDocument/2006/relationships/image" Target="../media/image91.png"/><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61.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0.xml"/><Relationship Id="rId1" Type="http://schemas.openxmlformats.org/officeDocument/2006/relationships/slideLayout" Target="../slideLayouts/slideLayout61.xml"/><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7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61.xml"/><Relationship Id="rId5" Type="http://schemas.openxmlformats.org/officeDocument/2006/relationships/image" Target="../media/image103.pn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3.xml"/><Relationship Id="rId1" Type="http://schemas.openxmlformats.org/officeDocument/2006/relationships/slideLayout" Target="../slideLayouts/slideLayout61.xml"/><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39.gif"/><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8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3.pn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51.png"/><Relationship Id="rId14" Type="http://schemas.openxmlformats.org/officeDocument/2006/relationships/image" Target="../media/image56.png"/></Relationships>
</file>

<file path=ppt/slides/_rels/slide6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39.gif"/><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302.png"/><Relationship Id="rId2" Type="http://schemas.openxmlformats.org/officeDocument/2006/relationships/notesSlide" Target="../notesSlides/notesSlide46.xml"/><Relationship Id="rId16" Type="http://schemas.openxmlformats.org/officeDocument/2006/relationships/image" Target="../media/image301.png"/><Relationship Id="rId1" Type="http://schemas.openxmlformats.org/officeDocument/2006/relationships/slideLayout" Target="../slideLayouts/slideLayout8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3.png"/><Relationship Id="rId15" Type="http://schemas.openxmlformats.org/officeDocument/2006/relationships/image" Target="../media/image300.pn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51.png"/><Relationship Id="rId14" Type="http://schemas.openxmlformats.org/officeDocument/2006/relationships/image" Target="../media/image56.png"/></Relationships>
</file>

<file path=ppt/slides/_rels/slide6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39.gif"/><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302.png"/><Relationship Id="rId2" Type="http://schemas.openxmlformats.org/officeDocument/2006/relationships/notesSlide" Target="../notesSlides/notesSlide47.xml"/><Relationship Id="rId16" Type="http://schemas.openxmlformats.org/officeDocument/2006/relationships/image" Target="../media/image301.png"/><Relationship Id="rId1" Type="http://schemas.openxmlformats.org/officeDocument/2006/relationships/slideLayout" Target="../slideLayouts/slideLayout8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3.png"/><Relationship Id="rId15" Type="http://schemas.openxmlformats.org/officeDocument/2006/relationships/image" Target="../media/image300.pn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51.png"/><Relationship Id="rId1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8.xml"/><Relationship Id="rId1" Type="http://schemas.openxmlformats.org/officeDocument/2006/relationships/vmlDrawing" Target="../drawings/vmlDrawing3.vml"/><Relationship Id="rId5" Type="http://schemas.openxmlformats.org/officeDocument/2006/relationships/image" Target="../media/image106.png"/><Relationship Id="rId4" Type="http://schemas.openxmlformats.org/officeDocument/2006/relationships/oleObject" Target="../embeddings/oleObject17.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8.xml"/><Relationship Id="rId1" Type="http://schemas.openxmlformats.org/officeDocument/2006/relationships/vmlDrawing" Target="../drawings/vmlDrawing4.vml"/><Relationship Id="rId5" Type="http://schemas.openxmlformats.org/officeDocument/2006/relationships/image" Target="../media/image107.png"/><Relationship Id="rId4" Type="http://schemas.openxmlformats.org/officeDocument/2006/relationships/oleObject" Target="../embeddings/oleObject18.bin"/></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tif"/><Relationship Id="rId7" Type="http://schemas.openxmlformats.org/officeDocument/2006/relationships/image" Target="../media/image13.png"/><Relationship Id="rId2" Type="http://schemas.openxmlformats.org/officeDocument/2006/relationships/image" Target="../media/image8.tif"/><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tif"/></Relationships>
</file>

<file path=ppt/slides/_rels/slide7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4.xml"/><Relationship Id="rId1" Type="http://schemas.openxmlformats.org/officeDocument/2006/relationships/slideLayout" Target="../slideLayouts/slideLayout85.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5.xml"/></Relationships>
</file>

<file path=ppt/slides/_rels/slide7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6.xml"/><Relationship Id="rId1" Type="http://schemas.openxmlformats.org/officeDocument/2006/relationships/slideLayout" Target="../slideLayouts/slideLayout85.xml"/></Relationships>
</file>

<file path=ppt/slides/_rels/slide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7.xml"/><Relationship Id="rId1" Type="http://schemas.openxmlformats.org/officeDocument/2006/relationships/slideLayout" Target="../slideLayouts/slideLayout85.xml"/><Relationship Id="rId4" Type="http://schemas.openxmlformats.org/officeDocument/2006/relationships/image" Target="../media/image159.png"/></Relationships>
</file>

<file path=ppt/slides/_rels/slide7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8.xml"/><Relationship Id="rId1" Type="http://schemas.openxmlformats.org/officeDocument/2006/relationships/slideLayout" Target="../slideLayouts/slideLayout85.xml"/><Relationship Id="rId5" Type="http://schemas.openxmlformats.org/officeDocument/2006/relationships/image" Target="../media/image159.png"/><Relationship Id="rId4" Type="http://schemas.openxmlformats.org/officeDocument/2006/relationships/image" Target="../media/image158.png"/></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9.xml"/><Relationship Id="rId1" Type="http://schemas.openxmlformats.org/officeDocument/2006/relationships/slideLayout" Target="../slideLayouts/slideLayout85.xml"/><Relationship Id="rId5" Type="http://schemas.openxmlformats.org/officeDocument/2006/relationships/image" Target="../media/image159.png"/><Relationship Id="rId4" Type="http://schemas.openxmlformats.org/officeDocument/2006/relationships/image" Target="../media/image15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5.xml"/></Relationships>
</file>

<file path=ppt/slides/_rels/slide7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1.xml"/><Relationship Id="rId1" Type="http://schemas.openxmlformats.org/officeDocument/2006/relationships/slideLayout" Target="../slideLayouts/slideLayout85.xml"/><Relationship Id="rId4" Type="http://schemas.openxmlformats.org/officeDocument/2006/relationships/image" Target="../media/image162.png"/></Relationships>
</file>

<file path=ppt/slides/_rels/slide78.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45.emf"/><Relationship Id="rId2" Type="http://schemas.openxmlformats.org/officeDocument/2006/relationships/notesSlide" Target="../notesSlides/notesSlide62.xml"/><Relationship Id="rId1" Type="http://schemas.openxmlformats.org/officeDocument/2006/relationships/slideLayout" Target="../slideLayouts/slideLayout85.xml"/><Relationship Id="rId6" Type="http://schemas.openxmlformats.org/officeDocument/2006/relationships/image" Target="../media/image166.png"/><Relationship Id="rId5" Type="http://schemas.openxmlformats.org/officeDocument/2006/relationships/image" Target="../media/image109.gif"/><Relationship Id="rId4" Type="http://schemas.openxmlformats.org/officeDocument/2006/relationships/image" Target="../media/image108.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5.xml"/></Relationships>
</file>

<file path=ppt/slides/_rels/slide8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85.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39.gif"/><Relationship Id="rId7" Type="http://schemas.openxmlformats.org/officeDocument/2006/relationships/image" Target="../media/image119.png"/><Relationship Id="rId12"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3.png"/><Relationship Id="rId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0.png"/><Relationship Id="rId9" Type="http://schemas.openxmlformats.org/officeDocument/2006/relationships/image" Target="../media/image34.png"/></Relationships>
</file>

<file path=ppt/slides/_rels/slide84.xml.rels><?xml version="1.0" encoding="UTF-8" standalone="yes"?>
<Relationships xmlns="http://schemas.openxmlformats.org/package/2006/relationships"><Relationship Id="rId13" Type="http://schemas.openxmlformats.org/officeDocument/2006/relationships/image" Target="../media/image125.emf"/><Relationship Id="rId18" Type="http://schemas.openxmlformats.org/officeDocument/2006/relationships/oleObject" Target="../embeddings/oleObject26.bin"/><Relationship Id="rId26" Type="http://schemas.openxmlformats.org/officeDocument/2006/relationships/oleObject" Target="../embeddings/oleObject30.bin"/><Relationship Id="rId39" Type="http://schemas.openxmlformats.org/officeDocument/2006/relationships/image" Target="../media/image138.emf"/><Relationship Id="rId21" Type="http://schemas.openxmlformats.org/officeDocument/2006/relationships/image" Target="../media/image129.emf"/><Relationship Id="rId34" Type="http://schemas.openxmlformats.org/officeDocument/2006/relationships/oleObject" Target="../embeddings/oleObject34.bin"/><Relationship Id="rId42" Type="http://schemas.openxmlformats.org/officeDocument/2006/relationships/oleObject" Target="../embeddings/oleObject38.bin"/><Relationship Id="rId47" Type="http://schemas.openxmlformats.org/officeDocument/2006/relationships/image" Target="../media/image142.emf"/><Relationship Id="rId50" Type="http://schemas.openxmlformats.org/officeDocument/2006/relationships/oleObject" Target="../embeddings/oleObject42.bin"/><Relationship Id="rId55" Type="http://schemas.openxmlformats.org/officeDocument/2006/relationships/image" Target="../media/image146.emf"/><Relationship Id="rId7" Type="http://schemas.openxmlformats.org/officeDocument/2006/relationships/image" Target="../media/image122.emf"/><Relationship Id="rId12" Type="http://schemas.openxmlformats.org/officeDocument/2006/relationships/oleObject" Target="../embeddings/oleObject23.bin"/><Relationship Id="rId17" Type="http://schemas.openxmlformats.org/officeDocument/2006/relationships/image" Target="../media/image127.emf"/><Relationship Id="rId25" Type="http://schemas.openxmlformats.org/officeDocument/2006/relationships/image" Target="../media/image131.emf"/><Relationship Id="rId33" Type="http://schemas.openxmlformats.org/officeDocument/2006/relationships/image" Target="../media/image135.emf"/><Relationship Id="rId38" Type="http://schemas.openxmlformats.org/officeDocument/2006/relationships/oleObject" Target="../embeddings/oleObject36.bin"/><Relationship Id="rId46" Type="http://schemas.openxmlformats.org/officeDocument/2006/relationships/oleObject" Target="../embeddings/oleObject40.bin"/><Relationship Id="rId59" Type="http://schemas.openxmlformats.org/officeDocument/2006/relationships/image" Target="../media/image148.emf"/><Relationship Id="rId2" Type="http://schemas.openxmlformats.org/officeDocument/2006/relationships/slideLayout" Target="../slideLayouts/slideLayout65.xml"/><Relationship Id="rId16" Type="http://schemas.openxmlformats.org/officeDocument/2006/relationships/oleObject" Target="../embeddings/oleObject25.bin"/><Relationship Id="rId20" Type="http://schemas.openxmlformats.org/officeDocument/2006/relationships/oleObject" Target="../embeddings/oleObject27.bin"/><Relationship Id="rId29" Type="http://schemas.openxmlformats.org/officeDocument/2006/relationships/image" Target="../media/image133.emf"/><Relationship Id="rId41" Type="http://schemas.openxmlformats.org/officeDocument/2006/relationships/image" Target="../media/image139.emf"/><Relationship Id="rId54" Type="http://schemas.openxmlformats.org/officeDocument/2006/relationships/oleObject" Target="../embeddings/oleObject44.bin"/><Relationship Id="rId1" Type="http://schemas.openxmlformats.org/officeDocument/2006/relationships/vmlDrawing" Target="../drawings/vmlDrawing5.vml"/><Relationship Id="rId6" Type="http://schemas.openxmlformats.org/officeDocument/2006/relationships/oleObject" Target="../embeddings/oleObject20.bin"/><Relationship Id="rId11" Type="http://schemas.openxmlformats.org/officeDocument/2006/relationships/image" Target="../media/image124.emf"/><Relationship Id="rId24" Type="http://schemas.openxmlformats.org/officeDocument/2006/relationships/oleObject" Target="../embeddings/oleObject29.bin"/><Relationship Id="rId32" Type="http://schemas.openxmlformats.org/officeDocument/2006/relationships/oleObject" Target="../embeddings/oleObject33.bin"/><Relationship Id="rId37" Type="http://schemas.openxmlformats.org/officeDocument/2006/relationships/image" Target="../media/image137.emf"/><Relationship Id="rId40" Type="http://schemas.openxmlformats.org/officeDocument/2006/relationships/oleObject" Target="../embeddings/oleObject37.bin"/><Relationship Id="rId45" Type="http://schemas.openxmlformats.org/officeDocument/2006/relationships/image" Target="../media/image141.emf"/><Relationship Id="rId53" Type="http://schemas.openxmlformats.org/officeDocument/2006/relationships/image" Target="../media/image145.emf"/><Relationship Id="rId58" Type="http://schemas.openxmlformats.org/officeDocument/2006/relationships/oleObject" Target="../embeddings/oleObject46.bin"/><Relationship Id="rId5" Type="http://schemas.openxmlformats.org/officeDocument/2006/relationships/image" Target="../media/image121.emf"/><Relationship Id="rId15" Type="http://schemas.openxmlformats.org/officeDocument/2006/relationships/image" Target="../media/image126.emf"/><Relationship Id="rId23" Type="http://schemas.openxmlformats.org/officeDocument/2006/relationships/image" Target="../media/image130.emf"/><Relationship Id="rId28" Type="http://schemas.openxmlformats.org/officeDocument/2006/relationships/oleObject" Target="../embeddings/oleObject31.bin"/><Relationship Id="rId36" Type="http://schemas.openxmlformats.org/officeDocument/2006/relationships/oleObject" Target="../embeddings/oleObject35.bin"/><Relationship Id="rId49" Type="http://schemas.openxmlformats.org/officeDocument/2006/relationships/image" Target="../media/image143.emf"/><Relationship Id="rId57" Type="http://schemas.openxmlformats.org/officeDocument/2006/relationships/image" Target="../media/image147.emf"/><Relationship Id="rId10" Type="http://schemas.openxmlformats.org/officeDocument/2006/relationships/oleObject" Target="../embeddings/oleObject22.bin"/><Relationship Id="rId19" Type="http://schemas.openxmlformats.org/officeDocument/2006/relationships/image" Target="../media/image128.emf"/><Relationship Id="rId31" Type="http://schemas.openxmlformats.org/officeDocument/2006/relationships/image" Target="../media/image134.emf"/><Relationship Id="rId44" Type="http://schemas.openxmlformats.org/officeDocument/2006/relationships/oleObject" Target="../embeddings/oleObject39.bin"/><Relationship Id="rId52" Type="http://schemas.openxmlformats.org/officeDocument/2006/relationships/oleObject" Target="../embeddings/oleObject43.bin"/><Relationship Id="rId4" Type="http://schemas.openxmlformats.org/officeDocument/2006/relationships/oleObject" Target="../embeddings/oleObject19.bin"/><Relationship Id="rId9" Type="http://schemas.openxmlformats.org/officeDocument/2006/relationships/image" Target="../media/image123.emf"/><Relationship Id="rId14" Type="http://schemas.openxmlformats.org/officeDocument/2006/relationships/oleObject" Target="../embeddings/oleObject24.bin"/><Relationship Id="rId22" Type="http://schemas.openxmlformats.org/officeDocument/2006/relationships/oleObject" Target="../embeddings/oleObject28.bin"/><Relationship Id="rId27" Type="http://schemas.openxmlformats.org/officeDocument/2006/relationships/image" Target="../media/image132.emf"/><Relationship Id="rId30" Type="http://schemas.openxmlformats.org/officeDocument/2006/relationships/oleObject" Target="../embeddings/oleObject32.bin"/><Relationship Id="rId35" Type="http://schemas.openxmlformats.org/officeDocument/2006/relationships/image" Target="../media/image136.emf"/><Relationship Id="rId43" Type="http://schemas.openxmlformats.org/officeDocument/2006/relationships/image" Target="../media/image140.emf"/><Relationship Id="rId48" Type="http://schemas.openxmlformats.org/officeDocument/2006/relationships/oleObject" Target="../embeddings/oleObject41.bin"/><Relationship Id="rId56" Type="http://schemas.openxmlformats.org/officeDocument/2006/relationships/oleObject" Target="../embeddings/oleObject45.bin"/><Relationship Id="rId8" Type="http://schemas.openxmlformats.org/officeDocument/2006/relationships/oleObject" Target="../embeddings/oleObject21.bin"/><Relationship Id="rId51" Type="http://schemas.openxmlformats.org/officeDocument/2006/relationships/image" Target="../media/image144.emf"/><Relationship Id="rId3" Type="http://schemas.openxmlformats.org/officeDocument/2006/relationships/notesSlide" Target="../notesSlides/notesSlide6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1.xml"/><Relationship Id="rId1" Type="http://schemas.openxmlformats.org/officeDocument/2006/relationships/vmlDrawing" Target="../drawings/vmlDrawing6.vml"/><Relationship Id="rId5" Type="http://schemas.openxmlformats.org/officeDocument/2006/relationships/image" Target="../media/image149.emf"/><Relationship Id="rId4" Type="http://schemas.openxmlformats.org/officeDocument/2006/relationships/oleObject" Target="../embeddings/oleObject47.bin"/></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notesSlide" Target="../notesSlides/notesSlide68.xml"/><Relationship Id="rId7" Type="http://schemas.openxmlformats.org/officeDocument/2006/relationships/image" Target="../media/image151.emf"/><Relationship Id="rId2" Type="http://schemas.openxmlformats.org/officeDocument/2006/relationships/slideLayout" Target="../slideLayouts/slideLayout61.xml"/><Relationship Id="rId1" Type="http://schemas.openxmlformats.org/officeDocument/2006/relationships/vmlDrawing" Target="../drawings/vmlDrawing7.vml"/><Relationship Id="rId6" Type="http://schemas.openxmlformats.org/officeDocument/2006/relationships/oleObject" Target="../embeddings/oleObject49.bin"/><Relationship Id="rId5" Type="http://schemas.openxmlformats.org/officeDocument/2006/relationships/image" Target="../media/image150.emf"/><Relationship Id="rId4" Type="http://schemas.openxmlformats.org/officeDocument/2006/relationships/oleObject" Target="../embeddings/oleObject48.bin"/><Relationship Id="rId9" Type="http://schemas.openxmlformats.org/officeDocument/2006/relationships/image" Target="../media/image152.emf"/></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154.emf"/><Relationship Id="rId2" Type="http://schemas.openxmlformats.org/officeDocument/2006/relationships/slideLayout" Target="../slideLayouts/slideLayout61.xml"/><Relationship Id="rId1" Type="http://schemas.openxmlformats.org/officeDocument/2006/relationships/vmlDrawing" Target="../drawings/vmlDrawing8.vml"/><Relationship Id="rId6" Type="http://schemas.openxmlformats.org/officeDocument/2006/relationships/oleObject" Target="../embeddings/oleObject52.bin"/><Relationship Id="rId5" Type="http://schemas.openxmlformats.org/officeDocument/2006/relationships/image" Target="../media/image153.emf"/><Relationship Id="rId4" Type="http://schemas.openxmlformats.org/officeDocument/2006/relationships/oleObject" Target="../embeddings/oleObject51.bin"/></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159.emf"/><Relationship Id="rId3" Type="http://schemas.openxmlformats.org/officeDocument/2006/relationships/notesSlide" Target="../notesSlides/notesSlide70.xml"/><Relationship Id="rId7" Type="http://schemas.openxmlformats.org/officeDocument/2006/relationships/image" Target="../media/image156.emf"/><Relationship Id="rId12" Type="http://schemas.openxmlformats.org/officeDocument/2006/relationships/oleObject" Target="../embeddings/oleObject57.bin"/><Relationship Id="rId2" Type="http://schemas.openxmlformats.org/officeDocument/2006/relationships/slideLayout" Target="../slideLayouts/slideLayout61.xml"/><Relationship Id="rId1" Type="http://schemas.openxmlformats.org/officeDocument/2006/relationships/vmlDrawing" Target="../drawings/vmlDrawing9.vml"/><Relationship Id="rId6" Type="http://schemas.openxmlformats.org/officeDocument/2006/relationships/oleObject" Target="../embeddings/oleObject54.bin"/><Relationship Id="rId11" Type="http://schemas.openxmlformats.org/officeDocument/2006/relationships/image" Target="../media/image158.emf"/><Relationship Id="rId5" Type="http://schemas.openxmlformats.org/officeDocument/2006/relationships/image" Target="../media/image155.emf"/><Relationship Id="rId10" Type="http://schemas.openxmlformats.org/officeDocument/2006/relationships/oleObject" Target="../embeddings/oleObject56.bin"/><Relationship Id="rId4" Type="http://schemas.openxmlformats.org/officeDocument/2006/relationships/oleObject" Target="../embeddings/oleObject53.bin"/><Relationship Id="rId9" Type="http://schemas.openxmlformats.org/officeDocument/2006/relationships/image" Target="../media/image157.emf"/></Relationships>
</file>

<file path=ppt/slides/_rels/slide89.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image" Target="../media/image164.emf"/><Relationship Id="rId18" Type="http://schemas.openxmlformats.org/officeDocument/2006/relationships/oleObject" Target="../embeddings/oleObject65.bin"/><Relationship Id="rId26" Type="http://schemas.openxmlformats.org/officeDocument/2006/relationships/oleObject" Target="../embeddings/oleObject69.bin"/><Relationship Id="rId3" Type="http://schemas.openxmlformats.org/officeDocument/2006/relationships/notesSlide" Target="../notesSlides/notesSlide71.xml"/><Relationship Id="rId21" Type="http://schemas.openxmlformats.org/officeDocument/2006/relationships/image" Target="../media/image168.emf"/><Relationship Id="rId7" Type="http://schemas.openxmlformats.org/officeDocument/2006/relationships/image" Target="../media/image161.emf"/><Relationship Id="rId12" Type="http://schemas.openxmlformats.org/officeDocument/2006/relationships/oleObject" Target="../embeddings/oleObject62.bin"/><Relationship Id="rId17" Type="http://schemas.openxmlformats.org/officeDocument/2006/relationships/image" Target="../media/image166.emf"/><Relationship Id="rId25" Type="http://schemas.openxmlformats.org/officeDocument/2006/relationships/image" Target="../media/image170.emf"/><Relationship Id="rId2" Type="http://schemas.openxmlformats.org/officeDocument/2006/relationships/slideLayout" Target="../slideLayouts/slideLayout65.xml"/><Relationship Id="rId16" Type="http://schemas.openxmlformats.org/officeDocument/2006/relationships/oleObject" Target="../embeddings/oleObject64.bin"/><Relationship Id="rId20" Type="http://schemas.openxmlformats.org/officeDocument/2006/relationships/oleObject" Target="../embeddings/oleObject66.bin"/><Relationship Id="rId29" Type="http://schemas.openxmlformats.org/officeDocument/2006/relationships/image" Target="../media/image172.emf"/><Relationship Id="rId1" Type="http://schemas.openxmlformats.org/officeDocument/2006/relationships/vmlDrawing" Target="../drawings/vmlDrawing10.vml"/><Relationship Id="rId6" Type="http://schemas.openxmlformats.org/officeDocument/2006/relationships/oleObject" Target="../embeddings/oleObject59.bin"/><Relationship Id="rId11" Type="http://schemas.openxmlformats.org/officeDocument/2006/relationships/image" Target="../media/image163.emf"/><Relationship Id="rId24" Type="http://schemas.openxmlformats.org/officeDocument/2006/relationships/oleObject" Target="../embeddings/oleObject68.bin"/><Relationship Id="rId5" Type="http://schemas.openxmlformats.org/officeDocument/2006/relationships/image" Target="../media/image160.emf"/><Relationship Id="rId15" Type="http://schemas.openxmlformats.org/officeDocument/2006/relationships/image" Target="../media/image165.emf"/><Relationship Id="rId23" Type="http://schemas.openxmlformats.org/officeDocument/2006/relationships/image" Target="../media/image169.emf"/><Relationship Id="rId28" Type="http://schemas.openxmlformats.org/officeDocument/2006/relationships/oleObject" Target="../embeddings/oleObject70.bin"/><Relationship Id="rId10" Type="http://schemas.openxmlformats.org/officeDocument/2006/relationships/oleObject" Target="../embeddings/oleObject61.bin"/><Relationship Id="rId19" Type="http://schemas.openxmlformats.org/officeDocument/2006/relationships/image" Target="../media/image167.emf"/><Relationship Id="rId4" Type="http://schemas.openxmlformats.org/officeDocument/2006/relationships/oleObject" Target="../embeddings/oleObject58.bin"/><Relationship Id="rId9" Type="http://schemas.openxmlformats.org/officeDocument/2006/relationships/image" Target="../media/image162.emf"/><Relationship Id="rId14" Type="http://schemas.openxmlformats.org/officeDocument/2006/relationships/oleObject" Target="../embeddings/oleObject63.bin"/><Relationship Id="rId22" Type="http://schemas.openxmlformats.org/officeDocument/2006/relationships/oleObject" Target="../embeddings/oleObject67.bin"/><Relationship Id="rId27" Type="http://schemas.openxmlformats.org/officeDocument/2006/relationships/image" Target="../media/image17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oleObject" Target="../embeddings/oleObject73.bin"/><Relationship Id="rId13" Type="http://schemas.openxmlformats.org/officeDocument/2006/relationships/image" Target="../media/image177.emf"/><Relationship Id="rId18" Type="http://schemas.openxmlformats.org/officeDocument/2006/relationships/oleObject" Target="../embeddings/oleObject78.bin"/><Relationship Id="rId3" Type="http://schemas.openxmlformats.org/officeDocument/2006/relationships/notesSlide" Target="../notesSlides/notesSlide72.xml"/><Relationship Id="rId7" Type="http://schemas.openxmlformats.org/officeDocument/2006/relationships/image" Target="../media/image174.emf"/><Relationship Id="rId12" Type="http://schemas.openxmlformats.org/officeDocument/2006/relationships/oleObject" Target="../embeddings/oleObject75.bin"/><Relationship Id="rId17" Type="http://schemas.openxmlformats.org/officeDocument/2006/relationships/image" Target="../media/image179.emf"/><Relationship Id="rId2" Type="http://schemas.openxmlformats.org/officeDocument/2006/relationships/slideLayout" Target="../slideLayouts/slideLayout61.xml"/><Relationship Id="rId16" Type="http://schemas.openxmlformats.org/officeDocument/2006/relationships/oleObject" Target="../embeddings/oleObject77.bin"/><Relationship Id="rId1" Type="http://schemas.openxmlformats.org/officeDocument/2006/relationships/vmlDrawing" Target="../drawings/vmlDrawing11.vml"/><Relationship Id="rId6" Type="http://schemas.openxmlformats.org/officeDocument/2006/relationships/oleObject" Target="../embeddings/oleObject72.bin"/><Relationship Id="rId11" Type="http://schemas.openxmlformats.org/officeDocument/2006/relationships/image" Target="../media/image176.emf"/><Relationship Id="rId5" Type="http://schemas.openxmlformats.org/officeDocument/2006/relationships/image" Target="../media/image173.emf"/><Relationship Id="rId15" Type="http://schemas.openxmlformats.org/officeDocument/2006/relationships/image" Target="../media/image178.emf"/><Relationship Id="rId10" Type="http://schemas.openxmlformats.org/officeDocument/2006/relationships/oleObject" Target="../embeddings/oleObject74.bin"/><Relationship Id="rId19" Type="http://schemas.openxmlformats.org/officeDocument/2006/relationships/image" Target="../media/image180.emf"/><Relationship Id="rId4" Type="http://schemas.openxmlformats.org/officeDocument/2006/relationships/oleObject" Target="../embeddings/oleObject71.bin"/><Relationship Id="rId9" Type="http://schemas.openxmlformats.org/officeDocument/2006/relationships/image" Target="../media/image175.emf"/><Relationship Id="rId14" Type="http://schemas.openxmlformats.org/officeDocument/2006/relationships/oleObject" Target="../embeddings/oleObject76.bin"/></Relationships>
</file>

<file path=ppt/slides/_rels/slide9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3.xml"/><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4.xml"/><Relationship Id="rId1" Type="http://schemas.openxmlformats.org/officeDocument/2006/relationships/slideLayout" Target="../slideLayouts/slideLayout61.xml"/></Relationships>
</file>

<file path=ppt/slides/_rels/slide9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5.xml"/><Relationship Id="rId1" Type="http://schemas.openxmlformats.org/officeDocument/2006/relationships/slideLayout" Target="../slideLayouts/slideLayout6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565232"/>
            <a:ext cx="13004800" cy="1413934"/>
          </a:xfrm>
          <a:prstGeom prst="rect">
            <a:avLst/>
          </a:prstGeom>
        </p:spPr>
        <p:txBody>
          <a:bodyPr>
            <a:normAutofit/>
          </a:bodyPr>
          <a:lstStyle/>
          <a:p>
            <a:pPr algn="ctr"/>
            <a:r>
              <a:rPr lang="en-US" dirty="0"/>
              <a:t>Photometric stereo</a:t>
            </a:r>
            <a:endParaRPr dirty="0"/>
          </a:p>
        </p:txBody>
      </p:sp>
      <p:sp>
        <p:nvSpPr>
          <p:cNvPr id="4" name="Shape 667"/>
          <p:cNvSpPr txBox="1">
            <a:spLocks/>
          </p:cNvSpPr>
          <p:nvPr/>
        </p:nvSpPr>
        <p:spPr>
          <a:xfrm>
            <a:off x="0" y="8120777"/>
            <a:ext cx="13004800" cy="1359691"/>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 </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16-385 Computer Vision</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Spring 2019, Lecture 15</a:t>
            </a:r>
          </a:p>
        </p:txBody>
      </p:sp>
      <p:sp>
        <p:nvSpPr>
          <p:cNvPr id="6" name="Shape 667"/>
          <p:cNvSpPr txBox="1">
            <a:spLocks/>
          </p:cNvSpPr>
          <p:nvPr/>
        </p:nvSpPr>
        <p:spPr>
          <a:xfrm>
            <a:off x="0" y="9024240"/>
            <a:ext cx="13004800" cy="53935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http://www.cs.cmu.edu/~16385/</a:t>
            </a:r>
            <a:endParaRPr kumimoji="0" lang="en-US" sz="3600" b="0" i="0" u="none" strike="noStrike" kern="1200" cap="none" spc="0" normalizeH="0" baseline="0" noProof="0" dirty="0">
              <a:ln>
                <a:noFill/>
              </a:ln>
              <a:solidFill>
                <a:srgbClr val="000000"/>
              </a:solidFill>
              <a:effectLst/>
              <a:uLnTx/>
              <a:uFillTx/>
              <a:latin typeface="Calibri Light (Headings)"/>
              <a:sym typeface="Helvetica Light"/>
            </a:endParaRPr>
          </a:p>
        </p:txBody>
      </p:sp>
      <p:grpSp>
        <p:nvGrpSpPr>
          <p:cNvPr id="2" name="Group 1">
            <a:extLst>
              <a:ext uri="{FF2B5EF4-FFF2-40B4-BE49-F238E27FC236}">
                <a16:creationId xmlns:a16="http://schemas.microsoft.com/office/drawing/2014/main" id="{16B3AC7B-F7B6-4AA3-AACF-74FD68DE8DB2}"/>
              </a:ext>
            </a:extLst>
          </p:cNvPr>
          <p:cNvGrpSpPr/>
          <p:nvPr/>
        </p:nvGrpSpPr>
        <p:grpSpPr>
          <a:xfrm>
            <a:off x="334151" y="3112347"/>
            <a:ext cx="12336498" cy="4030134"/>
            <a:chOff x="273192" y="1842347"/>
            <a:chExt cx="12336498" cy="4030134"/>
          </a:xfrm>
        </p:grpSpPr>
        <p:pic>
          <p:nvPicPr>
            <p:cNvPr id="23" name="Picture 4" descr="buddha_albedos">
              <a:extLst>
                <a:ext uri="{FF2B5EF4-FFF2-40B4-BE49-F238E27FC236}">
                  <a16:creationId xmlns:a16="http://schemas.microsoft.com/office/drawing/2014/main" id="{FF964F16-2D2D-4C93-9857-D3BC1C1C9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076"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buddha_depths">
              <a:extLst>
                <a:ext uri="{FF2B5EF4-FFF2-40B4-BE49-F238E27FC236}">
                  <a16:creationId xmlns:a16="http://schemas.microsoft.com/office/drawing/2014/main" id="{D5FDD882-36B6-4D0D-85C0-EBAD6FDC1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21"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buddha_normals">
              <a:extLst>
                <a:ext uri="{FF2B5EF4-FFF2-40B4-BE49-F238E27FC236}">
                  <a16:creationId xmlns:a16="http://schemas.microsoft.com/office/drawing/2014/main" id="{47E82C37-AF8E-4FCC-9F06-FD5369972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232"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buddha">
              <a:extLst>
                <a:ext uri="{FF2B5EF4-FFF2-40B4-BE49-F238E27FC236}">
                  <a16:creationId xmlns:a16="http://schemas.microsoft.com/office/drawing/2014/main" id="{DE4C5ABF-912F-48AE-BB7C-5D7ECBC4A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92" y="1871699"/>
              <a:ext cx="2354862" cy="400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buddharelit">
              <a:extLst>
                <a:ext uri="{FF2B5EF4-FFF2-40B4-BE49-F238E27FC236}">
                  <a16:creationId xmlns:a16="http://schemas.microsoft.com/office/drawing/2014/main" id="{EBEF8249-CE20-4B4D-9A65-7B71CE0C8E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023"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85617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0"/>
            <a:ext cx="13004800" cy="850006"/>
          </a:xfrm>
          <a:prstGeom prst="rect">
            <a:avLst/>
          </a:prstGeom>
        </p:spPr>
        <p:txBody>
          <a:bodyPr/>
          <a:lstStyle/>
          <a:p>
            <a:pPr algn="ctr"/>
            <a:r>
              <a:rPr lang="en-US" dirty="0"/>
              <a:t>Spectral Sensitivity Function (SSF)</a:t>
            </a:r>
            <a:endParaRPr dirty="0"/>
          </a:p>
        </p:txBody>
      </p:sp>
      <p:sp>
        <p:nvSpPr>
          <p:cNvPr id="6" name="Shape 667"/>
          <p:cNvSpPr txBox="1">
            <a:spLocks/>
          </p:cNvSpPr>
          <p:nvPr/>
        </p:nvSpPr>
        <p:spPr>
          <a:xfrm>
            <a:off x="631077" y="1410728"/>
            <a:ext cx="11742645" cy="2517986"/>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indent="-365771">
              <a:buFont typeface="Arial" panose="020B0604020202020204" pitchFamily="34" charset="0"/>
              <a:buChar char="•"/>
            </a:pPr>
            <a:r>
              <a:rPr lang="en-US" sz="2560" i="1" dirty="0"/>
              <a:t>Any</a:t>
            </a:r>
            <a:r>
              <a:rPr lang="en-US" sz="2560" dirty="0"/>
              <a:t> light sensor (digital or not) has different sensitivity to different wavelengths.</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dirty="0"/>
              <a:t>This is described by the sensor’s </a:t>
            </a:r>
            <a:r>
              <a:rPr lang="en-US" sz="2560" i="1" dirty="0"/>
              <a:t>spectral sensitivity function          .</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dirty="0"/>
              <a:t>When measuring light of a some SPD           , the sensor produces a </a:t>
            </a:r>
            <a:r>
              <a:rPr lang="en-US" sz="2560" i="1" dirty="0"/>
              <a:t>scalar</a:t>
            </a:r>
            <a:r>
              <a:rPr lang="en-US" sz="2560" dirty="0"/>
              <a:t> response:</a:t>
            </a:r>
          </a:p>
          <a:p>
            <a:pPr marL="365771" indent="-365771">
              <a:buFont typeface="Arial" panose="020B0604020202020204" pitchFamily="34" charset="0"/>
              <a:buChar char="•"/>
            </a:pPr>
            <a:endParaRPr lang="en-US" sz="256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3894" y="2768617"/>
            <a:ext cx="698483" cy="4389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081" y="2818821"/>
            <a:ext cx="739471" cy="43891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588" y="5060325"/>
            <a:ext cx="5606479" cy="1635757"/>
          </a:xfrm>
          <a:prstGeom prst="rect">
            <a:avLst/>
          </a:prstGeom>
        </p:spPr>
      </p:pic>
      <p:sp>
        <p:nvSpPr>
          <p:cNvPr id="10" name="Shape 667"/>
          <p:cNvSpPr txBox="1">
            <a:spLocks/>
          </p:cNvSpPr>
          <p:nvPr/>
        </p:nvSpPr>
        <p:spPr>
          <a:xfrm>
            <a:off x="1051385" y="5244050"/>
            <a:ext cx="1727162" cy="1105746"/>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60" dirty="0"/>
              <a:t>sensor response</a:t>
            </a:r>
          </a:p>
        </p:txBody>
      </p:sp>
      <p:cxnSp>
        <p:nvCxnSpPr>
          <p:cNvPr id="11" name="Straight Arrow Connector 10"/>
          <p:cNvCxnSpPr>
            <a:stCxn id="10" idx="3"/>
          </p:cNvCxnSpPr>
          <p:nvPr/>
        </p:nvCxnSpPr>
        <p:spPr>
          <a:xfrm flipV="1">
            <a:off x="2778547" y="5796923"/>
            <a:ext cx="93472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Shape 667"/>
          <p:cNvSpPr txBox="1">
            <a:spLocks/>
          </p:cNvSpPr>
          <p:nvPr/>
        </p:nvSpPr>
        <p:spPr>
          <a:xfrm>
            <a:off x="6131345" y="4141785"/>
            <a:ext cx="1727162" cy="1105746"/>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60" dirty="0"/>
              <a:t>light SPD</a:t>
            </a:r>
          </a:p>
        </p:txBody>
      </p:sp>
      <p:cxnSp>
        <p:nvCxnSpPr>
          <p:cNvPr id="16" name="Straight Arrow Connector 15"/>
          <p:cNvCxnSpPr/>
          <p:nvPr/>
        </p:nvCxnSpPr>
        <p:spPr>
          <a:xfrm flipH="1">
            <a:off x="6870817" y="4872364"/>
            <a:ext cx="124109" cy="5007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Shape 667"/>
          <p:cNvSpPr txBox="1">
            <a:spLocks/>
          </p:cNvSpPr>
          <p:nvPr/>
        </p:nvSpPr>
        <p:spPr>
          <a:xfrm>
            <a:off x="7694746" y="4135670"/>
            <a:ext cx="1727162" cy="1105746"/>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60" dirty="0"/>
              <a:t>sensor SSF</a:t>
            </a:r>
          </a:p>
        </p:txBody>
      </p:sp>
      <p:cxnSp>
        <p:nvCxnSpPr>
          <p:cNvPr id="21" name="Straight Arrow Connector 20"/>
          <p:cNvCxnSpPr/>
          <p:nvPr/>
        </p:nvCxnSpPr>
        <p:spPr>
          <a:xfrm flipH="1">
            <a:off x="8366355" y="4868882"/>
            <a:ext cx="124109" cy="5007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Shape 667"/>
          <p:cNvSpPr txBox="1">
            <a:spLocks/>
          </p:cNvSpPr>
          <p:nvPr/>
        </p:nvSpPr>
        <p:spPr>
          <a:xfrm>
            <a:off x="2402006" y="7061749"/>
            <a:ext cx="8535641" cy="1105746"/>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60" dirty="0"/>
              <a:t>Weighted combination of light’s SPD: light contributes more at wavelengths where the sensor has higher sensitivity.</a:t>
            </a:r>
          </a:p>
        </p:txBody>
      </p:sp>
      <p:sp>
        <p:nvSpPr>
          <p:cNvPr id="14" name="Shape 667">
            <a:extLst>
              <a:ext uri="{FF2B5EF4-FFF2-40B4-BE49-F238E27FC236}">
                <a16:creationId xmlns:a16="http://schemas.microsoft.com/office/drawing/2014/main" id="{7E7DB574-5B68-4085-B7DA-7E5822E8709E}"/>
              </a:ext>
            </a:extLst>
          </p:cNvPr>
          <p:cNvSpPr txBox="1">
            <a:spLocks/>
          </p:cNvSpPr>
          <p:nvPr/>
        </p:nvSpPr>
        <p:spPr>
          <a:xfrm>
            <a:off x="235509" y="8489239"/>
            <a:ext cx="12531144" cy="1105746"/>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60" dirty="0"/>
              <a:t>The spectral sensitivity function converts radiometric units (radiance, irradiance) defined per wavelength, to radiometric quantities where wavelength has been averaged out.</a:t>
            </a:r>
          </a:p>
        </p:txBody>
      </p:sp>
    </p:spTree>
    <p:extLst>
      <p:ext uri="{BB962C8B-B14F-4D97-AF65-F5344CB8AC3E}">
        <p14:creationId xmlns:p14="http://schemas.microsoft.com/office/powerpoint/2010/main" val="1196387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Radiometry versus photometry</a:t>
            </a:r>
            <a:endParaRPr dirty="0"/>
          </a:p>
        </p:txBody>
      </p:sp>
      <p:pic>
        <p:nvPicPr>
          <p:cNvPr id="3" name="Picture 2">
            <a:extLst>
              <a:ext uri="{FF2B5EF4-FFF2-40B4-BE49-F238E27FC236}">
                <a16:creationId xmlns:a16="http://schemas.microsoft.com/office/drawing/2014/main" id="{446CC7A1-DE1C-4EF5-A93D-628D528FF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31" y="1540807"/>
            <a:ext cx="12641538" cy="8015317"/>
          </a:xfrm>
          <a:prstGeom prst="rect">
            <a:avLst/>
          </a:prstGeom>
        </p:spPr>
      </p:pic>
    </p:spTree>
    <p:extLst>
      <p:ext uri="{BB962C8B-B14F-4D97-AF65-F5344CB8AC3E}">
        <p14:creationId xmlns:p14="http://schemas.microsoft.com/office/powerpoint/2010/main" val="198566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Radiometry versus photometry</a:t>
            </a:r>
            <a:endParaRPr dirty="0"/>
          </a:p>
        </p:txBody>
      </p:sp>
      <p:pic>
        <p:nvPicPr>
          <p:cNvPr id="4" name="Picture 3">
            <a:extLst>
              <a:ext uri="{FF2B5EF4-FFF2-40B4-BE49-F238E27FC236}">
                <a16:creationId xmlns:a16="http://schemas.microsoft.com/office/drawing/2014/main" id="{32DF3310-570C-40D2-A20C-50613C112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571" y="1702574"/>
            <a:ext cx="11995658" cy="7312637"/>
          </a:xfrm>
          <a:prstGeom prst="rect">
            <a:avLst/>
          </a:prstGeom>
        </p:spPr>
      </p:pic>
    </p:spTree>
    <p:extLst>
      <p:ext uri="{BB962C8B-B14F-4D97-AF65-F5344CB8AC3E}">
        <p14:creationId xmlns:p14="http://schemas.microsoft.com/office/powerpoint/2010/main" val="1458872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Radiometry versus photometry</a:t>
            </a:r>
            <a:endParaRPr dirty="0"/>
          </a:p>
        </p:txBody>
      </p:sp>
      <p:pic>
        <p:nvPicPr>
          <p:cNvPr id="5" name="Picture 4">
            <a:extLst>
              <a:ext uri="{FF2B5EF4-FFF2-40B4-BE49-F238E27FC236}">
                <a16:creationId xmlns:a16="http://schemas.microsoft.com/office/drawing/2014/main" id="{4E16F5C0-CDB4-45C8-8FA8-113739AC4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06" y="1941050"/>
            <a:ext cx="12059988" cy="6391581"/>
          </a:xfrm>
          <a:prstGeom prst="rect">
            <a:avLst/>
          </a:prstGeom>
        </p:spPr>
      </p:pic>
    </p:spTree>
    <p:extLst>
      <p:ext uri="{BB962C8B-B14F-4D97-AF65-F5344CB8AC3E}">
        <p14:creationId xmlns:p14="http://schemas.microsoft.com/office/powerpoint/2010/main" val="2214197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09EDAB-F5A8-4E2E-9BE3-86D73592E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0" y="293798"/>
            <a:ext cx="12513435" cy="9156673"/>
          </a:xfrm>
          <a:prstGeom prst="rect">
            <a:avLst/>
          </a:prstGeom>
        </p:spPr>
      </p:pic>
    </p:spTree>
    <p:extLst>
      <p:ext uri="{BB962C8B-B14F-4D97-AF65-F5344CB8AC3E}">
        <p14:creationId xmlns:p14="http://schemas.microsoft.com/office/powerpoint/2010/main" val="31126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1: Measurement of a sensor using a thin lens</a:t>
            </a:r>
            <a:endParaRPr dirty="0"/>
          </a:p>
        </p:txBody>
      </p:sp>
      <p:pic>
        <p:nvPicPr>
          <p:cNvPr id="3" name="Picture 2">
            <a:extLst>
              <a:ext uri="{FF2B5EF4-FFF2-40B4-BE49-F238E27FC236}">
                <a16:creationId xmlns:a16="http://schemas.microsoft.com/office/drawing/2014/main" id="{E00C103F-FCB9-47F5-9101-9B650F54FC2F}"/>
              </a:ext>
            </a:extLst>
          </p:cNvPr>
          <p:cNvPicPr>
            <a:picLocks noChangeAspect="1"/>
          </p:cNvPicPr>
          <p:nvPr/>
        </p:nvPicPr>
        <p:blipFill rotWithShape="1">
          <a:blip r:embed="rId3">
            <a:extLst>
              <a:ext uri="{28A0092B-C50C-407E-A947-70E740481C1C}">
                <a14:useLocalDpi xmlns:a14="http://schemas.microsoft.com/office/drawing/2010/main" val="0"/>
              </a:ext>
            </a:extLst>
          </a:blip>
          <a:srcRect b="37114"/>
          <a:stretch/>
        </p:blipFill>
        <p:spPr>
          <a:xfrm>
            <a:off x="606425" y="1259043"/>
            <a:ext cx="11791950" cy="4420539"/>
          </a:xfrm>
          <a:prstGeom prst="rect">
            <a:avLst/>
          </a:prstGeom>
        </p:spPr>
      </p:pic>
      <p:sp>
        <p:nvSpPr>
          <p:cNvPr id="11" name="define “pseudo-normal”">
            <a:extLst>
              <a:ext uri="{FF2B5EF4-FFF2-40B4-BE49-F238E27FC236}">
                <a16:creationId xmlns:a16="http://schemas.microsoft.com/office/drawing/2014/main" id="{DC6BA52A-B4CE-4C07-B1BA-1706896855CE}"/>
              </a:ext>
            </a:extLst>
          </p:cNvPr>
          <p:cNvSpPr txBox="1"/>
          <p:nvPr/>
        </p:nvSpPr>
        <p:spPr>
          <a:xfrm>
            <a:off x="115910" y="5548990"/>
            <a:ext cx="1231739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integral should we write for the power measured by infinitesimal  pixel p?</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3900016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1: Measurement of a sensor using a thin lens</a:t>
            </a:r>
            <a:endParaRPr dirty="0"/>
          </a:p>
        </p:txBody>
      </p:sp>
      <p:pic>
        <p:nvPicPr>
          <p:cNvPr id="3" name="Picture 2">
            <a:extLst>
              <a:ext uri="{FF2B5EF4-FFF2-40B4-BE49-F238E27FC236}">
                <a16:creationId xmlns:a16="http://schemas.microsoft.com/office/drawing/2014/main" id="{E00C103F-FCB9-47F5-9101-9B650F54FC2F}"/>
              </a:ext>
            </a:extLst>
          </p:cNvPr>
          <p:cNvPicPr>
            <a:picLocks noChangeAspect="1"/>
          </p:cNvPicPr>
          <p:nvPr/>
        </p:nvPicPr>
        <p:blipFill rotWithShape="1">
          <a:blip r:embed="rId3">
            <a:extLst>
              <a:ext uri="{28A0092B-C50C-407E-A947-70E740481C1C}">
                <a14:useLocalDpi xmlns:a14="http://schemas.microsoft.com/office/drawing/2010/main" val="0"/>
              </a:ext>
            </a:extLst>
          </a:blip>
          <a:srcRect b="37114"/>
          <a:stretch/>
        </p:blipFill>
        <p:spPr>
          <a:xfrm>
            <a:off x="606425" y="1259043"/>
            <a:ext cx="11791950" cy="4420539"/>
          </a:xfrm>
          <a:prstGeom prst="rect">
            <a:avLst/>
          </a:prstGeom>
        </p:spPr>
      </p:pic>
      <p:sp>
        <p:nvSpPr>
          <p:cNvPr id="11" name="define “pseudo-normal”">
            <a:extLst>
              <a:ext uri="{FF2B5EF4-FFF2-40B4-BE49-F238E27FC236}">
                <a16:creationId xmlns:a16="http://schemas.microsoft.com/office/drawing/2014/main" id="{DC6BA52A-B4CE-4C07-B1BA-1706896855CE}"/>
              </a:ext>
            </a:extLst>
          </p:cNvPr>
          <p:cNvSpPr txBox="1"/>
          <p:nvPr/>
        </p:nvSpPr>
        <p:spPr>
          <a:xfrm>
            <a:off x="115910" y="5548990"/>
            <a:ext cx="1231739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integral should we write for the power measured by infinitesimal  pixel p?</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pic>
        <p:nvPicPr>
          <p:cNvPr id="12" name="Picture 11">
            <a:extLst>
              <a:ext uri="{FF2B5EF4-FFF2-40B4-BE49-F238E27FC236}">
                <a16:creationId xmlns:a16="http://schemas.microsoft.com/office/drawing/2014/main" id="{74391961-0191-45CD-8F68-F1BBD3349D64}"/>
              </a:ext>
            </a:extLst>
          </p:cNvPr>
          <p:cNvPicPr>
            <a:picLocks noChangeAspect="1"/>
          </p:cNvPicPr>
          <p:nvPr/>
        </p:nvPicPr>
        <p:blipFill rotWithShape="1">
          <a:blip r:embed="rId3">
            <a:extLst>
              <a:ext uri="{28A0092B-C50C-407E-A947-70E740481C1C}">
                <a14:useLocalDpi xmlns:a14="http://schemas.microsoft.com/office/drawing/2010/main" val="0"/>
              </a:ext>
            </a:extLst>
          </a:blip>
          <a:srcRect t="60719" r="6829" b="18945"/>
          <a:stretch/>
        </p:blipFill>
        <p:spPr>
          <a:xfrm>
            <a:off x="1009047" y="6082469"/>
            <a:ext cx="10986707" cy="1429555"/>
          </a:xfrm>
          <a:prstGeom prst="rect">
            <a:avLst/>
          </a:prstGeom>
        </p:spPr>
      </p:pic>
      <p:sp>
        <p:nvSpPr>
          <p:cNvPr id="6" name="define “pseudo-normal”">
            <a:extLst>
              <a:ext uri="{FF2B5EF4-FFF2-40B4-BE49-F238E27FC236}">
                <a16:creationId xmlns:a16="http://schemas.microsoft.com/office/drawing/2014/main" id="{C78BC559-53AC-4871-B050-F616A124DE16}"/>
              </a:ext>
            </a:extLst>
          </p:cNvPr>
          <p:cNvSpPr txBox="1"/>
          <p:nvPr/>
        </p:nvSpPr>
        <p:spPr>
          <a:xfrm>
            <a:off x="115910" y="7512024"/>
            <a:ext cx="1277298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Can I transform this integral over the hemisphere to an integral over the aperture area?</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817623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7260C9-E42C-4F14-9E62-7473182ED2BE}"/>
              </a:ext>
            </a:extLst>
          </p:cNvPr>
          <p:cNvPicPr>
            <a:picLocks noChangeAspect="1"/>
          </p:cNvPicPr>
          <p:nvPr/>
        </p:nvPicPr>
        <p:blipFill rotWithShape="1">
          <a:blip r:embed="rId3">
            <a:extLst>
              <a:ext uri="{28A0092B-C50C-407E-A947-70E740481C1C}">
                <a14:useLocalDpi xmlns:a14="http://schemas.microsoft.com/office/drawing/2010/main" val="0"/>
              </a:ext>
            </a:extLst>
          </a:blip>
          <a:srcRect b="42019"/>
          <a:stretch/>
        </p:blipFill>
        <p:spPr>
          <a:xfrm>
            <a:off x="689750" y="1340625"/>
            <a:ext cx="11925300" cy="4274564"/>
          </a:xfrm>
          <a:prstGeom prst="rect">
            <a:avLst/>
          </a:prstGeom>
        </p:spPr>
      </p:pic>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1: Measurement of a sensor using a thin lens</a:t>
            </a:r>
            <a:endParaRPr dirty="0"/>
          </a:p>
        </p:txBody>
      </p:sp>
      <p:sp>
        <p:nvSpPr>
          <p:cNvPr id="10" name="define “pseudo-normal”">
            <a:extLst>
              <a:ext uri="{FF2B5EF4-FFF2-40B4-BE49-F238E27FC236}">
                <a16:creationId xmlns:a16="http://schemas.microsoft.com/office/drawing/2014/main" id="{816875F7-CD23-4827-A99A-4CA110E79E17}"/>
              </a:ext>
            </a:extLst>
          </p:cNvPr>
          <p:cNvSpPr txBox="1"/>
          <p:nvPr/>
        </p:nvSpPr>
        <p:spPr>
          <a:xfrm>
            <a:off x="115910" y="5548990"/>
            <a:ext cx="1231739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integral should we write for the power measured by infinitesimal  pixel p?</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pic>
        <p:nvPicPr>
          <p:cNvPr id="5" name="Picture 4">
            <a:extLst>
              <a:ext uri="{FF2B5EF4-FFF2-40B4-BE49-F238E27FC236}">
                <a16:creationId xmlns:a16="http://schemas.microsoft.com/office/drawing/2014/main" id="{9D572A28-1298-4759-BFA2-14272E8EF1B5}"/>
              </a:ext>
            </a:extLst>
          </p:cNvPr>
          <p:cNvPicPr>
            <a:picLocks noChangeAspect="1"/>
          </p:cNvPicPr>
          <p:nvPr/>
        </p:nvPicPr>
        <p:blipFill rotWithShape="1">
          <a:blip r:embed="rId4">
            <a:extLst>
              <a:ext uri="{28A0092B-C50C-407E-A947-70E740481C1C}">
                <a14:useLocalDpi xmlns:a14="http://schemas.microsoft.com/office/drawing/2010/main" val="0"/>
              </a:ext>
            </a:extLst>
          </a:blip>
          <a:srcRect t="60719" r="6829" b="18945"/>
          <a:stretch/>
        </p:blipFill>
        <p:spPr>
          <a:xfrm>
            <a:off x="1009047" y="6082469"/>
            <a:ext cx="10986707" cy="1429555"/>
          </a:xfrm>
          <a:prstGeom prst="rect">
            <a:avLst/>
          </a:prstGeom>
        </p:spPr>
      </p:pic>
      <p:sp>
        <p:nvSpPr>
          <p:cNvPr id="6" name="define “pseudo-normal”">
            <a:extLst>
              <a:ext uri="{FF2B5EF4-FFF2-40B4-BE49-F238E27FC236}">
                <a16:creationId xmlns:a16="http://schemas.microsoft.com/office/drawing/2014/main" id="{7367B5C7-3DBC-46CE-A681-90D13A382C49}"/>
              </a:ext>
            </a:extLst>
          </p:cNvPr>
          <p:cNvSpPr txBox="1"/>
          <p:nvPr/>
        </p:nvSpPr>
        <p:spPr>
          <a:xfrm>
            <a:off x="115910" y="7512024"/>
            <a:ext cx="1277298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Can I transform this integral over the hemisphere to an integral over the aperture area?</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pic>
        <p:nvPicPr>
          <p:cNvPr id="8" name="Picture 7">
            <a:extLst>
              <a:ext uri="{FF2B5EF4-FFF2-40B4-BE49-F238E27FC236}">
                <a16:creationId xmlns:a16="http://schemas.microsoft.com/office/drawing/2014/main" id="{52E308D8-DA8A-46DE-957B-1ED90BFC4D08}"/>
              </a:ext>
            </a:extLst>
          </p:cNvPr>
          <p:cNvPicPr>
            <a:picLocks noChangeAspect="1"/>
          </p:cNvPicPr>
          <p:nvPr/>
        </p:nvPicPr>
        <p:blipFill rotWithShape="1">
          <a:blip r:embed="rId3">
            <a:extLst>
              <a:ext uri="{28A0092B-C50C-407E-A947-70E740481C1C}">
                <a14:useLocalDpi xmlns:a14="http://schemas.microsoft.com/office/drawing/2010/main" val="0"/>
              </a:ext>
            </a:extLst>
          </a:blip>
          <a:srcRect t="57981" b="22628"/>
          <a:stretch/>
        </p:blipFill>
        <p:spPr>
          <a:xfrm>
            <a:off x="963590" y="8045503"/>
            <a:ext cx="11925300" cy="1429555"/>
          </a:xfrm>
          <a:prstGeom prst="rect">
            <a:avLst/>
          </a:prstGeom>
        </p:spPr>
      </p:pic>
    </p:spTree>
    <p:extLst>
      <p:ext uri="{BB962C8B-B14F-4D97-AF65-F5344CB8AC3E}">
        <p14:creationId xmlns:p14="http://schemas.microsoft.com/office/powerpoint/2010/main" val="3741916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964CF6-E441-4F19-9AEC-6B9B63944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50" y="1340625"/>
            <a:ext cx="11925300" cy="7372350"/>
          </a:xfrm>
          <a:prstGeom prst="rect">
            <a:avLst/>
          </a:prstGeom>
        </p:spPr>
      </p:pic>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1: Measurement of a sensor using a thin lens</a:t>
            </a:r>
            <a:endParaRPr dirty="0"/>
          </a:p>
        </p:txBody>
      </p:sp>
      <p:sp>
        <p:nvSpPr>
          <p:cNvPr id="7" name="define “pseudo-normal”">
            <a:extLst>
              <a:ext uri="{FF2B5EF4-FFF2-40B4-BE49-F238E27FC236}">
                <a16:creationId xmlns:a16="http://schemas.microsoft.com/office/drawing/2014/main" id="{6A67976E-71DA-4410-A5E6-B2000BAE5EC0}"/>
              </a:ext>
            </a:extLst>
          </p:cNvPr>
          <p:cNvSpPr txBox="1"/>
          <p:nvPr/>
        </p:nvSpPr>
        <p:spPr>
          <a:xfrm>
            <a:off x="115910" y="8580904"/>
            <a:ext cx="1277298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Can I write the denominator in a more convenient form?</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2938644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C900B5-87A1-4F1C-894E-55892C104562}"/>
              </a:ext>
            </a:extLst>
          </p:cNvPr>
          <p:cNvPicPr>
            <a:picLocks noChangeAspect="1"/>
          </p:cNvPicPr>
          <p:nvPr/>
        </p:nvPicPr>
        <p:blipFill rotWithShape="1">
          <a:blip r:embed="rId3">
            <a:extLst>
              <a:ext uri="{28A0092B-C50C-407E-A947-70E740481C1C}">
                <a14:useLocalDpi xmlns:a14="http://schemas.microsoft.com/office/drawing/2010/main" val="0"/>
              </a:ext>
            </a:extLst>
          </a:blip>
          <a:srcRect b="16355"/>
          <a:stretch/>
        </p:blipFill>
        <p:spPr>
          <a:xfrm>
            <a:off x="849275" y="1252500"/>
            <a:ext cx="11906250" cy="6564976"/>
          </a:xfrm>
          <a:prstGeom prst="rect">
            <a:avLst/>
          </a:prstGeom>
        </p:spPr>
      </p:pic>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1: Measurement of a sensor using a thin lens</a:t>
            </a:r>
            <a:endParaRPr dirty="0"/>
          </a:p>
        </p:txBody>
      </p:sp>
      <p:sp>
        <p:nvSpPr>
          <p:cNvPr id="7" name="define “pseudo-normal”">
            <a:extLst>
              <a:ext uri="{FF2B5EF4-FFF2-40B4-BE49-F238E27FC236}">
                <a16:creationId xmlns:a16="http://schemas.microsoft.com/office/drawing/2014/main" id="{31F11D75-DB24-40CB-BE0E-780192DD6D12}"/>
              </a:ext>
            </a:extLst>
          </p:cNvPr>
          <p:cNvSpPr txBox="1"/>
          <p:nvPr/>
        </p:nvSpPr>
        <p:spPr>
          <a:xfrm>
            <a:off x="473060" y="8280904"/>
            <a:ext cx="12282465"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does this say about the image I am capturing?</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832629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7"/>
          <p:cNvSpPr txBox="1">
            <a:spLocks/>
          </p:cNvSpPr>
          <p:nvPr/>
        </p:nvSpPr>
        <p:spPr>
          <a:xfrm>
            <a:off x="177444" y="1934085"/>
            <a:ext cx="12649914" cy="734054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Homework 4 has been posted tonight and is due on March </a:t>
            </a:r>
            <a:r>
              <a:rPr lang="en-US" sz="2560" dirty="0">
                <a:solidFill>
                  <a:srgbClr val="000000"/>
                </a:solidFill>
                <a:latin typeface="Helvetica Light"/>
                <a:sym typeface="Helvetica Light"/>
              </a:rPr>
              <a:t>27</a:t>
            </a:r>
            <a:r>
              <a:rPr kumimoji="0" lang="en-US" sz="2560" b="0" i="0" u="none" strike="noStrike" kern="1200" cap="none" spc="0" normalizeH="0" baseline="30000" noProof="0" dirty="0" err="1">
                <a:ln>
                  <a:noFill/>
                </a:ln>
                <a:solidFill>
                  <a:srgbClr val="000000"/>
                </a:solidFill>
                <a:effectLst/>
                <a:uLnTx/>
                <a:uFillTx/>
                <a:latin typeface="Helvetica Light"/>
                <a:sym typeface="Helvetica Light"/>
              </a:rPr>
              <a:t>th</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a:t>
            </a: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	- How many of you have looked at/started/finished the homework?</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560" dirty="0">
                <a:solidFill>
                  <a:srgbClr val="000000"/>
                </a:solidFill>
                <a:latin typeface="Helvetica Light"/>
                <a:sym typeface="Helvetica Light"/>
              </a:rPr>
              <a:t>	- Any questions?</a:t>
            </a: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How many of you attended Jun-Yan Zhu talk?</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endParaRPr>
          </a:p>
          <a:p>
            <a:pPr marL="457200" lvl="0" indent="-457200">
              <a:buFont typeface="Arial" panose="020B0604020202020204" pitchFamily="34" charset="0"/>
              <a:buChar char="•"/>
              <a:defRPr/>
            </a:pPr>
            <a:r>
              <a:rPr lang="en-US" sz="2560" dirty="0">
                <a:solidFill>
                  <a:srgbClr val="000000"/>
                </a:solidFill>
                <a:latin typeface="Helvetica Light"/>
                <a:sym typeface="Helvetica Light"/>
              </a:rPr>
              <a:t>Another </a:t>
            </a:r>
            <a:r>
              <a:rPr lang="en-US" sz="2560" dirty="0">
                <a:solidFill>
                  <a:srgbClr val="000000"/>
                </a:solidFill>
              </a:rPr>
              <a:t>talk tomorrow: </a:t>
            </a:r>
            <a:r>
              <a:rPr lang="en-US" sz="2560" dirty="0" err="1">
                <a:solidFill>
                  <a:srgbClr val="000000"/>
                </a:solidFill>
              </a:rPr>
              <a:t>Angjoo</a:t>
            </a:r>
            <a:r>
              <a:rPr lang="en-US" sz="2560" dirty="0">
                <a:solidFill>
                  <a:srgbClr val="000000"/>
                </a:solidFill>
              </a:rPr>
              <a:t> Kanazawa, “Perceiving Humans in the 3D World,” </a:t>
            </a:r>
            <a:r>
              <a:rPr lang="en-US" sz="2560" dirty="0">
                <a:solidFill>
                  <a:srgbClr val="000000"/>
                </a:solidFill>
                <a:latin typeface="Helvetica Light"/>
                <a:sym typeface="Helvetica Light"/>
              </a:rPr>
              <a:t>10-11 am, GHC 6115</a:t>
            </a:r>
          </a:p>
        </p:txBody>
      </p:sp>
      <p:sp>
        <p:nvSpPr>
          <p:cNvPr id="6" name="Shape 667">
            <a:extLst>
              <a:ext uri="{FF2B5EF4-FFF2-40B4-BE49-F238E27FC236}">
                <a16:creationId xmlns:a16="http://schemas.microsoft.com/office/drawing/2014/main" id="{642C341E-EE69-42B0-8783-5BDF33145B08}"/>
              </a:ext>
            </a:extLst>
          </p:cNvPr>
          <p:cNvSpPr>
            <a:spLocks noGrp="1"/>
          </p:cNvSpPr>
          <p:nvPr>
            <p:ph type="title"/>
          </p:nvPr>
        </p:nvSpPr>
        <p:spPr>
          <a:xfrm>
            <a:off x="0" y="318270"/>
            <a:ext cx="13004800" cy="1413934"/>
          </a:xfrm>
          <a:prstGeom prst="rect">
            <a:avLst/>
          </a:prstGeom>
        </p:spPr>
        <p:txBody>
          <a:bodyPr/>
          <a:lstStyle/>
          <a:p>
            <a:pPr algn="ctr"/>
            <a:r>
              <a:rPr lang="en-US" dirty="0"/>
              <a:t>Course announcements</a:t>
            </a:r>
            <a:endParaRPr dirty="0"/>
          </a:p>
        </p:txBody>
      </p:sp>
    </p:spTree>
    <p:extLst>
      <p:ext uri="{BB962C8B-B14F-4D97-AF65-F5344CB8AC3E}">
        <p14:creationId xmlns:p14="http://schemas.microsoft.com/office/powerpoint/2010/main" val="1065562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1281" y="0"/>
            <a:ext cx="13004800" cy="850006"/>
          </a:xfrm>
          <a:prstGeom prst="rect">
            <a:avLst/>
          </a:prstGeom>
        </p:spPr>
        <p:txBody>
          <a:bodyPr/>
          <a:lstStyle/>
          <a:p>
            <a:pPr algn="ctr"/>
            <a:r>
              <a:rPr lang="en-US" dirty="0" err="1"/>
              <a:t>Vignetting</a:t>
            </a:r>
            <a:endParaRPr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208" t="18424" r="9098" b="33290"/>
          <a:stretch/>
        </p:blipFill>
        <p:spPr>
          <a:xfrm>
            <a:off x="8731938" y="7615332"/>
            <a:ext cx="4241040" cy="1924506"/>
          </a:xfrm>
          <a:prstGeom prst="rect">
            <a:avLst/>
          </a:prstGeom>
        </p:spPr>
      </p:pic>
      <p:sp>
        <p:nvSpPr>
          <p:cNvPr id="14" name="Shape 667"/>
          <p:cNvSpPr txBox="1">
            <a:spLocks/>
          </p:cNvSpPr>
          <p:nvPr/>
        </p:nvSpPr>
        <p:spPr>
          <a:xfrm>
            <a:off x="194248" y="6411113"/>
            <a:ext cx="9809103" cy="316235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60" dirty="0"/>
              <a:t>Four types of </a:t>
            </a:r>
            <a:r>
              <a:rPr lang="en-US" sz="2560" dirty="0" err="1"/>
              <a:t>vignetting</a:t>
            </a:r>
            <a:r>
              <a:rPr lang="en-US" sz="2560" dirty="0"/>
              <a:t>:</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dirty="0"/>
              <a:t>Mechanical: light rays blocked by hoods, filters, and other objects.</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dirty="0"/>
              <a:t>Lens: similar, but light rays blocked by lens elements.</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u="sng" dirty="0"/>
              <a:t>Natural: due to radiometric laws (“cosine fourth falloff”).</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dirty="0"/>
              <a:t>Pixel: angle-dependent sensitivity of photodiodes.</a:t>
            </a:r>
          </a:p>
        </p:txBody>
      </p:sp>
      <p:sp>
        <p:nvSpPr>
          <p:cNvPr id="12" name="Shape 667">
            <a:extLst>
              <a:ext uri="{FF2B5EF4-FFF2-40B4-BE49-F238E27FC236}">
                <a16:creationId xmlns:a16="http://schemas.microsoft.com/office/drawing/2014/main" id="{2C6FCFC2-575E-472E-93D9-1AB6002A6F33}"/>
              </a:ext>
            </a:extLst>
          </p:cNvPr>
          <p:cNvSpPr txBox="1">
            <a:spLocks/>
          </p:cNvSpPr>
          <p:nvPr/>
        </p:nvSpPr>
        <p:spPr>
          <a:xfrm>
            <a:off x="457649" y="606577"/>
            <a:ext cx="9190671" cy="1204222"/>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60" dirty="0"/>
              <a:t>Fancy word for: pixels far off the center receive less light</a:t>
            </a:r>
          </a:p>
        </p:txBody>
      </p:sp>
      <p:grpSp>
        <p:nvGrpSpPr>
          <p:cNvPr id="16" name="Group 15">
            <a:extLst>
              <a:ext uri="{FF2B5EF4-FFF2-40B4-BE49-F238E27FC236}">
                <a16:creationId xmlns:a16="http://schemas.microsoft.com/office/drawing/2014/main" id="{93E24215-9F06-4FEF-99B0-BDD7106C12E8}"/>
              </a:ext>
            </a:extLst>
          </p:cNvPr>
          <p:cNvGrpSpPr/>
          <p:nvPr/>
        </p:nvGrpSpPr>
        <p:grpSpPr>
          <a:xfrm>
            <a:off x="818256" y="1478089"/>
            <a:ext cx="11368288" cy="5091671"/>
            <a:chOff x="767115" y="1643285"/>
            <a:chExt cx="10657770" cy="4773444"/>
          </a:xfrm>
        </p:grpSpPr>
        <p:grpSp>
          <p:nvGrpSpPr>
            <p:cNvPr id="18" name="Group 17">
              <a:extLst>
                <a:ext uri="{FF2B5EF4-FFF2-40B4-BE49-F238E27FC236}">
                  <a16:creationId xmlns:a16="http://schemas.microsoft.com/office/drawing/2014/main" id="{F53FF37D-F46F-42D9-A4C2-C957F478BCFD}"/>
                </a:ext>
              </a:extLst>
            </p:cNvPr>
            <p:cNvGrpSpPr/>
            <p:nvPr/>
          </p:nvGrpSpPr>
          <p:grpSpPr>
            <a:xfrm>
              <a:off x="767115" y="1643285"/>
              <a:ext cx="10657770" cy="4773444"/>
              <a:chOff x="767115" y="1443260"/>
              <a:chExt cx="10657770" cy="4773444"/>
            </a:xfrm>
          </p:grpSpPr>
          <p:grpSp>
            <p:nvGrpSpPr>
              <p:cNvPr id="21" name="Group 20">
                <a:extLst>
                  <a:ext uri="{FF2B5EF4-FFF2-40B4-BE49-F238E27FC236}">
                    <a16:creationId xmlns:a16="http://schemas.microsoft.com/office/drawing/2014/main" id="{B887C805-99A9-4C60-9D75-8E0AA74909A6}"/>
                  </a:ext>
                </a:extLst>
              </p:cNvPr>
              <p:cNvGrpSpPr/>
              <p:nvPr/>
            </p:nvGrpSpPr>
            <p:grpSpPr>
              <a:xfrm>
                <a:off x="767116" y="1443260"/>
                <a:ext cx="10657769" cy="3970487"/>
                <a:chOff x="722539" y="1284547"/>
                <a:chExt cx="11442975" cy="4263011"/>
              </a:xfrm>
            </p:grpSpPr>
            <p:pic>
              <p:nvPicPr>
                <p:cNvPr id="23" name="Picture 22">
                  <a:extLst>
                    <a:ext uri="{FF2B5EF4-FFF2-40B4-BE49-F238E27FC236}">
                      <a16:creationId xmlns:a16="http://schemas.microsoft.com/office/drawing/2014/main" id="{2F3011C0-3F49-47DE-9FEB-15DEFC1C9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39" y="1284547"/>
                  <a:ext cx="4263003" cy="4263003"/>
                </a:xfrm>
                <a:prstGeom prst="rect">
                  <a:avLst/>
                </a:prstGeom>
              </p:spPr>
            </p:pic>
            <p:pic>
              <p:nvPicPr>
                <p:cNvPr id="24" name="Picture 23">
                  <a:extLst>
                    <a:ext uri="{FF2B5EF4-FFF2-40B4-BE49-F238E27FC236}">
                      <a16:creationId xmlns:a16="http://schemas.microsoft.com/office/drawing/2014/main" id="{ED843E9D-3D5F-4980-B490-27973A759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820" y="1284552"/>
                  <a:ext cx="6362694" cy="4263006"/>
                </a:xfrm>
                <a:prstGeom prst="rect">
                  <a:avLst/>
                </a:prstGeom>
              </p:spPr>
            </p:pic>
          </p:grpSp>
          <p:sp>
            <p:nvSpPr>
              <p:cNvPr id="22" name="Shape 667">
                <a:extLst>
                  <a:ext uri="{FF2B5EF4-FFF2-40B4-BE49-F238E27FC236}">
                    <a16:creationId xmlns:a16="http://schemas.microsoft.com/office/drawing/2014/main" id="{2BF631F3-A804-4403-932D-7A9BE523FC1F}"/>
                  </a:ext>
                </a:extLst>
              </p:cNvPr>
              <p:cNvSpPr txBox="1">
                <a:spLocks/>
              </p:cNvSpPr>
              <p:nvPr/>
            </p:nvSpPr>
            <p:spPr>
              <a:xfrm>
                <a:off x="767115" y="5087746"/>
                <a:ext cx="3970481" cy="1128958"/>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60" dirty="0"/>
                  <a:t>white wall under uniform light</a:t>
                </a:r>
              </a:p>
            </p:txBody>
          </p:sp>
        </p:grpSp>
        <p:sp>
          <p:nvSpPr>
            <p:cNvPr id="20" name="Shape 667">
              <a:extLst>
                <a:ext uri="{FF2B5EF4-FFF2-40B4-BE49-F238E27FC236}">
                  <a16:creationId xmlns:a16="http://schemas.microsoft.com/office/drawing/2014/main" id="{5559A4CE-7F58-46D2-8D49-E89780D36227}"/>
                </a:ext>
              </a:extLst>
            </p:cNvPr>
            <p:cNvSpPr txBox="1">
              <a:spLocks/>
            </p:cNvSpPr>
            <p:nvPr/>
          </p:nvSpPr>
          <p:spPr>
            <a:xfrm>
              <a:off x="5498793" y="5287771"/>
              <a:ext cx="5926092" cy="1128958"/>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60" dirty="0"/>
                <a:t>more interesting example of </a:t>
              </a:r>
              <a:r>
                <a:rPr lang="en-US" sz="2560" dirty="0" err="1"/>
                <a:t>vignetting</a:t>
              </a:r>
              <a:endParaRPr lang="en-US" sz="2560" dirty="0"/>
            </a:p>
          </p:txBody>
        </p:sp>
      </p:grpSp>
    </p:spTree>
    <p:extLst>
      <p:ext uri="{BB962C8B-B14F-4D97-AF65-F5344CB8AC3E}">
        <p14:creationId xmlns:p14="http://schemas.microsoft.com/office/powerpoint/2010/main" val="437556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2: BRDF of the moon</a:t>
            </a:r>
            <a:endParaRPr dirty="0"/>
          </a:p>
        </p:txBody>
      </p:sp>
      <p:sp>
        <p:nvSpPr>
          <p:cNvPr id="11" name="define “pseudo-normal”">
            <a:extLst>
              <a:ext uri="{FF2B5EF4-FFF2-40B4-BE49-F238E27FC236}">
                <a16:creationId xmlns:a16="http://schemas.microsoft.com/office/drawing/2014/main" id="{DC6BA52A-B4CE-4C07-B1BA-1706896855CE}"/>
              </a:ext>
            </a:extLst>
          </p:cNvPr>
          <p:cNvSpPr txBox="1"/>
          <p:nvPr/>
        </p:nvSpPr>
        <p:spPr>
          <a:xfrm>
            <a:off x="571500" y="1788359"/>
            <a:ext cx="1231739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BRDF does the moon have?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2000134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2: BRDF of the moon</a:t>
            </a:r>
            <a:endParaRPr dirty="0"/>
          </a:p>
        </p:txBody>
      </p:sp>
      <p:sp>
        <p:nvSpPr>
          <p:cNvPr id="11" name="define “pseudo-normal”">
            <a:extLst>
              <a:ext uri="{FF2B5EF4-FFF2-40B4-BE49-F238E27FC236}">
                <a16:creationId xmlns:a16="http://schemas.microsoft.com/office/drawing/2014/main" id="{DC6BA52A-B4CE-4C07-B1BA-1706896855CE}"/>
              </a:ext>
            </a:extLst>
          </p:cNvPr>
          <p:cNvSpPr txBox="1"/>
          <p:nvPr/>
        </p:nvSpPr>
        <p:spPr>
          <a:xfrm>
            <a:off x="571500" y="1718080"/>
            <a:ext cx="12317390"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BRDF does the moon have?</a:t>
            </a:r>
          </a:p>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Can it be diffuse?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1042652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2: BRDF of the moon</a:t>
            </a:r>
            <a:endParaRPr dirty="0"/>
          </a:p>
        </p:txBody>
      </p:sp>
      <p:sp>
        <p:nvSpPr>
          <p:cNvPr id="11" name="define “pseudo-normal”">
            <a:extLst>
              <a:ext uri="{FF2B5EF4-FFF2-40B4-BE49-F238E27FC236}">
                <a16:creationId xmlns:a16="http://schemas.microsoft.com/office/drawing/2014/main" id="{DC6BA52A-B4CE-4C07-B1BA-1706896855CE}"/>
              </a:ext>
            </a:extLst>
          </p:cNvPr>
          <p:cNvSpPr txBox="1"/>
          <p:nvPr/>
        </p:nvSpPr>
        <p:spPr>
          <a:xfrm>
            <a:off x="571500" y="1718080"/>
            <a:ext cx="12317390"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BRDF does the moon have?</a:t>
            </a:r>
          </a:p>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Can it be diffuse?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pic>
        <p:nvPicPr>
          <p:cNvPr id="3" name="Picture 2">
            <a:extLst>
              <a:ext uri="{FF2B5EF4-FFF2-40B4-BE49-F238E27FC236}">
                <a16:creationId xmlns:a16="http://schemas.microsoft.com/office/drawing/2014/main" id="{F71EED6C-F1F6-454F-A91D-549421BAC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501" y="2682446"/>
            <a:ext cx="6854424" cy="5987258"/>
          </a:xfrm>
          <a:prstGeom prst="rect">
            <a:avLst/>
          </a:prstGeom>
        </p:spPr>
      </p:pic>
      <p:sp>
        <p:nvSpPr>
          <p:cNvPr id="5" name="define “pseudo-normal”">
            <a:extLst>
              <a:ext uri="{FF2B5EF4-FFF2-40B4-BE49-F238E27FC236}">
                <a16:creationId xmlns:a16="http://schemas.microsoft.com/office/drawing/2014/main" id="{C53317E0-A299-4392-BA4C-7FBE815F2340}"/>
              </a:ext>
            </a:extLst>
          </p:cNvPr>
          <p:cNvSpPr txBox="1"/>
          <p:nvPr/>
        </p:nvSpPr>
        <p:spPr>
          <a:xfrm>
            <a:off x="460777" y="4978448"/>
            <a:ext cx="4069724" cy="13952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Even though the moon appears matte, its edges remain bright.</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3655900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Rough diffuse appearance</a:t>
            </a:r>
            <a:endParaRPr dirty="0"/>
          </a:p>
        </p:txBody>
      </p:sp>
      <p:pic>
        <p:nvPicPr>
          <p:cNvPr id="4" name="Picture 3">
            <a:extLst>
              <a:ext uri="{FF2B5EF4-FFF2-40B4-BE49-F238E27FC236}">
                <a16:creationId xmlns:a16="http://schemas.microsoft.com/office/drawing/2014/main" id="{64847ED2-5E78-4673-8DF5-44968C6D9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38" y="1391856"/>
            <a:ext cx="11990723" cy="8236289"/>
          </a:xfrm>
          <a:prstGeom prst="rect">
            <a:avLst/>
          </a:prstGeom>
        </p:spPr>
      </p:pic>
    </p:spTree>
    <p:extLst>
      <p:ext uri="{BB962C8B-B14F-4D97-AF65-F5344CB8AC3E}">
        <p14:creationId xmlns:p14="http://schemas.microsoft.com/office/powerpoint/2010/main" val="3556905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5178E7-B2FF-40CF-8993-7D38EB596E19}"/>
              </a:ext>
            </a:extLst>
          </p:cNvPr>
          <p:cNvGrpSpPr/>
          <p:nvPr/>
        </p:nvGrpSpPr>
        <p:grpSpPr>
          <a:xfrm>
            <a:off x="1438320" y="6433994"/>
            <a:ext cx="10316256" cy="1429555"/>
            <a:chOff x="4557486" y="7604342"/>
            <a:chExt cx="10316256" cy="1429555"/>
          </a:xfrm>
        </p:grpSpPr>
        <p:pic>
          <p:nvPicPr>
            <p:cNvPr id="15" name="Picture 14">
              <a:extLst>
                <a:ext uri="{FF2B5EF4-FFF2-40B4-BE49-F238E27FC236}">
                  <a16:creationId xmlns:a16="http://schemas.microsoft.com/office/drawing/2014/main" id="{A6F82828-C653-4C26-AE03-235E8146057D}"/>
                </a:ext>
              </a:extLst>
            </p:cNvPr>
            <p:cNvPicPr>
              <a:picLocks noChangeAspect="1"/>
            </p:cNvPicPr>
            <p:nvPr/>
          </p:nvPicPr>
          <p:blipFill rotWithShape="1">
            <a:blip r:embed="rId3">
              <a:extLst>
                <a:ext uri="{28A0092B-C50C-407E-A947-70E740481C1C}">
                  <a14:useLocalDpi xmlns:a14="http://schemas.microsoft.com/office/drawing/2010/main" val="0"/>
                </a:ext>
              </a:extLst>
            </a:blip>
            <a:srcRect l="33956" t="60719" r="28503" b="18945"/>
            <a:stretch/>
          </p:blipFill>
          <p:spPr>
            <a:xfrm>
              <a:off x="4557486" y="7604342"/>
              <a:ext cx="4426857" cy="1429555"/>
            </a:xfrm>
            <a:prstGeom prst="rect">
              <a:avLst/>
            </a:prstGeom>
          </p:spPr>
        </p:pic>
        <p:pic>
          <p:nvPicPr>
            <p:cNvPr id="16" name="Picture 15">
              <a:extLst>
                <a:ext uri="{FF2B5EF4-FFF2-40B4-BE49-F238E27FC236}">
                  <a16:creationId xmlns:a16="http://schemas.microsoft.com/office/drawing/2014/main" id="{B311D847-372D-443C-9405-1FDD48D51A37}"/>
                </a:ext>
              </a:extLst>
            </p:cNvPr>
            <p:cNvPicPr>
              <a:picLocks noChangeAspect="1"/>
            </p:cNvPicPr>
            <p:nvPr/>
          </p:nvPicPr>
          <p:blipFill rotWithShape="1">
            <a:blip r:embed="rId4">
              <a:extLst>
                <a:ext uri="{28A0092B-C50C-407E-A947-70E740481C1C}">
                  <a14:useLocalDpi xmlns:a14="http://schemas.microsoft.com/office/drawing/2010/main" val="0"/>
                </a:ext>
              </a:extLst>
            </a:blip>
            <a:srcRect l="14755" t="57981" r="35859" b="22628"/>
            <a:stretch/>
          </p:blipFill>
          <p:spPr>
            <a:xfrm>
              <a:off x="8984343" y="7604342"/>
              <a:ext cx="5889399" cy="1429555"/>
            </a:xfrm>
            <a:prstGeom prst="rect">
              <a:avLst/>
            </a:prstGeom>
          </p:spPr>
        </p:pic>
      </p:grpSp>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Five important equations/integrals to remember</a:t>
            </a:r>
            <a:endParaRPr dirty="0"/>
          </a:p>
        </p:txBody>
      </p:sp>
      <p:sp>
        <p:nvSpPr>
          <p:cNvPr id="7" name="define “pseudo-normal”">
            <a:extLst>
              <a:ext uri="{FF2B5EF4-FFF2-40B4-BE49-F238E27FC236}">
                <a16:creationId xmlns:a16="http://schemas.microsoft.com/office/drawing/2014/main" id="{31F11D75-DB24-40CB-BE0E-780192DD6D12}"/>
              </a:ext>
            </a:extLst>
          </p:cNvPr>
          <p:cNvSpPr txBox="1"/>
          <p:nvPr/>
        </p:nvSpPr>
        <p:spPr>
          <a:xfrm>
            <a:off x="571499" y="1312490"/>
            <a:ext cx="12282465"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Flux measured by a sensor of area X and directional receptivity W:</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pic>
        <p:nvPicPr>
          <p:cNvPr id="9" name="droppedImage.pdf" descr="droppedImage.pdf">
            <a:extLst>
              <a:ext uri="{FF2B5EF4-FFF2-40B4-BE49-F238E27FC236}">
                <a16:creationId xmlns:a16="http://schemas.microsoft.com/office/drawing/2014/main" id="{87C06A95-0BAA-4B93-8E09-2EC24787CA99}"/>
              </a:ext>
            </a:extLst>
          </p:cNvPr>
          <p:cNvPicPr>
            <a:picLocks noChangeAspect="1"/>
          </p:cNvPicPr>
          <p:nvPr/>
        </p:nvPicPr>
        <p:blipFill>
          <a:blip r:embed="rId5">
            <a:extLst/>
          </a:blip>
          <a:stretch>
            <a:fillRect/>
          </a:stretch>
        </p:blipFill>
        <p:spPr>
          <a:xfrm>
            <a:off x="1438320" y="1845969"/>
            <a:ext cx="7327900" cy="1054100"/>
          </a:xfrm>
          <a:prstGeom prst="rect">
            <a:avLst/>
          </a:prstGeom>
          <a:ln w="12700">
            <a:miter lim="400000"/>
          </a:ln>
        </p:spPr>
      </p:pic>
      <p:pic>
        <p:nvPicPr>
          <p:cNvPr id="10" name="droppedImage.pdf" descr="droppedImage.pdf">
            <a:extLst>
              <a:ext uri="{FF2B5EF4-FFF2-40B4-BE49-F238E27FC236}">
                <a16:creationId xmlns:a16="http://schemas.microsoft.com/office/drawing/2014/main" id="{55F54B07-1071-4148-9BC8-4A13FE6D92E4}"/>
              </a:ext>
            </a:extLst>
          </p:cNvPr>
          <p:cNvPicPr>
            <a:picLocks noChangeAspect="1"/>
          </p:cNvPicPr>
          <p:nvPr/>
        </p:nvPicPr>
        <p:blipFill>
          <a:blip r:embed="rId6">
            <a:extLst/>
          </a:blip>
          <a:stretch>
            <a:fillRect/>
          </a:stretch>
        </p:blipFill>
        <p:spPr>
          <a:xfrm>
            <a:off x="1438320" y="3552315"/>
            <a:ext cx="9283700" cy="1092200"/>
          </a:xfrm>
          <a:prstGeom prst="rect">
            <a:avLst/>
          </a:prstGeom>
          <a:ln w="12700">
            <a:miter lim="400000"/>
          </a:ln>
        </p:spPr>
      </p:pic>
      <p:sp>
        <p:nvSpPr>
          <p:cNvPr id="11" name="define “pseudo-normal”">
            <a:extLst>
              <a:ext uri="{FF2B5EF4-FFF2-40B4-BE49-F238E27FC236}">
                <a16:creationId xmlns:a16="http://schemas.microsoft.com/office/drawing/2014/main" id="{FE59A083-87F2-45AF-A917-3167911B274D}"/>
              </a:ext>
            </a:extLst>
          </p:cNvPr>
          <p:cNvSpPr txBox="1"/>
          <p:nvPr/>
        </p:nvSpPr>
        <p:spPr>
          <a:xfrm>
            <a:off x="571499" y="3018836"/>
            <a:ext cx="12282465"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Reflectance equation:</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grpSp>
        <p:nvGrpSpPr>
          <p:cNvPr id="2" name="Group 1">
            <a:extLst>
              <a:ext uri="{FF2B5EF4-FFF2-40B4-BE49-F238E27FC236}">
                <a16:creationId xmlns:a16="http://schemas.microsoft.com/office/drawing/2014/main" id="{5E2AFB86-443A-43A6-A42F-16C919436A6F}"/>
              </a:ext>
            </a:extLst>
          </p:cNvPr>
          <p:cNvGrpSpPr/>
          <p:nvPr/>
        </p:nvGrpSpPr>
        <p:grpSpPr>
          <a:xfrm>
            <a:off x="1438320" y="5177994"/>
            <a:ext cx="2344982" cy="1092200"/>
            <a:chOff x="897407" y="5746154"/>
            <a:chExt cx="2929899" cy="1364632"/>
          </a:xfrm>
        </p:grpSpPr>
        <p:pic>
          <p:nvPicPr>
            <p:cNvPr id="12" name="droppedImage.pdf" descr="droppedImage.pdf">
              <a:extLst>
                <a:ext uri="{FF2B5EF4-FFF2-40B4-BE49-F238E27FC236}">
                  <a16:creationId xmlns:a16="http://schemas.microsoft.com/office/drawing/2014/main" id="{B23C4A44-24B4-4F65-88A2-9C3235C3663B}"/>
                </a:ext>
              </a:extLst>
            </p:cNvPr>
            <p:cNvPicPr>
              <a:picLocks noChangeAspect="1"/>
            </p:cNvPicPr>
            <p:nvPr/>
          </p:nvPicPr>
          <p:blipFill rotWithShape="1">
            <a:blip r:embed="rId7">
              <a:extLst/>
            </a:blip>
            <a:srcRect l="18455"/>
            <a:stretch/>
          </p:blipFill>
          <p:spPr>
            <a:xfrm>
              <a:off x="1933575" y="5992075"/>
              <a:ext cx="1893731" cy="550021"/>
            </a:xfrm>
            <a:prstGeom prst="rect">
              <a:avLst/>
            </a:prstGeom>
            <a:ln w="12700" cap="flat">
              <a:noFill/>
              <a:miter lim="400000"/>
            </a:ln>
            <a:effectLst/>
          </p:spPr>
        </p:pic>
        <p:pic>
          <p:nvPicPr>
            <p:cNvPr id="13" name="droppedImage.pdf" descr="droppedImage.pdf">
              <a:extLst>
                <a:ext uri="{FF2B5EF4-FFF2-40B4-BE49-F238E27FC236}">
                  <a16:creationId xmlns:a16="http://schemas.microsoft.com/office/drawing/2014/main" id="{A5F8215F-3183-4242-8A7E-D9FC57159D48}"/>
                </a:ext>
              </a:extLst>
            </p:cNvPr>
            <p:cNvPicPr>
              <a:picLocks noChangeAspect="1"/>
            </p:cNvPicPr>
            <p:nvPr/>
          </p:nvPicPr>
          <p:blipFill rotWithShape="1">
            <a:blip r:embed="rId6">
              <a:extLst/>
            </a:blip>
            <a:srcRect r="90638"/>
            <a:stretch/>
          </p:blipFill>
          <p:spPr>
            <a:xfrm>
              <a:off x="897407" y="5746154"/>
              <a:ext cx="1085939" cy="1364632"/>
            </a:xfrm>
            <a:prstGeom prst="rect">
              <a:avLst/>
            </a:prstGeom>
            <a:ln w="12700">
              <a:miter lim="400000"/>
            </a:ln>
          </p:spPr>
        </p:pic>
      </p:grpSp>
      <p:sp>
        <p:nvSpPr>
          <p:cNvPr id="14" name="define “pseudo-normal”">
            <a:extLst>
              <a:ext uri="{FF2B5EF4-FFF2-40B4-BE49-F238E27FC236}">
                <a16:creationId xmlns:a16="http://schemas.microsoft.com/office/drawing/2014/main" id="{FA568140-3062-4265-866F-708ABD91F1F2}"/>
              </a:ext>
            </a:extLst>
          </p:cNvPr>
          <p:cNvSpPr txBox="1"/>
          <p:nvPr/>
        </p:nvSpPr>
        <p:spPr>
          <a:xfrm>
            <a:off x="571499" y="4719292"/>
            <a:ext cx="12282465"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Radiance under directional lighting and Lambertian BRDF (“n-dot-l shading”):</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17" name="define “pseudo-normal”">
            <a:extLst>
              <a:ext uri="{FF2B5EF4-FFF2-40B4-BE49-F238E27FC236}">
                <a16:creationId xmlns:a16="http://schemas.microsoft.com/office/drawing/2014/main" id="{66616F9C-8A01-4617-AA6D-C57F5DDE14E2}"/>
              </a:ext>
            </a:extLst>
          </p:cNvPr>
          <p:cNvSpPr txBox="1"/>
          <p:nvPr/>
        </p:nvSpPr>
        <p:spPr>
          <a:xfrm>
            <a:off x="571499" y="6153008"/>
            <a:ext cx="12282465"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Conversion of a (hemi)-spherical integral to a surface integral:</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pic>
        <p:nvPicPr>
          <p:cNvPr id="18" name="Picture 2" descr="patsolid2">
            <a:extLst>
              <a:ext uri="{FF2B5EF4-FFF2-40B4-BE49-F238E27FC236}">
                <a16:creationId xmlns:a16="http://schemas.microsoft.com/office/drawing/2014/main" id="{6944C4B9-8F5B-40D0-9324-8734FF7C8E5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7381" t="51731" r="10287" b="35746"/>
          <a:stretch/>
        </p:blipFill>
        <p:spPr bwMode="auto">
          <a:xfrm>
            <a:off x="1438320" y="8388948"/>
            <a:ext cx="4279719" cy="123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efine “pseudo-normal”">
            <a:extLst>
              <a:ext uri="{FF2B5EF4-FFF2-40B4-BE49-F238E27FC236}">
                <a16:creationId xmlns:a16="http://schemas.microsoft.com/office/drawing/2014/main" id="{CAE720D3-C6CC-4E5F-BB34-7EF696D1B270}"/>
              </a:ext>
            </a:extLst>
          </p:cNvPr>
          <p:cNvSpPr txBox="1"/>
          <p:nvPr/>
        </p:nvSpPr>
        <p:spPr>
          <a:xfrm>
            <a:off x="571499" y="7773396"/>
            <a:ext cx="12282465"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Computing (hemi)-spherical integrals:</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grpSp>
        <p:nvGrpSpPr>
          <p:cNvPr id="5" name="Group 4">
            <a:extLst>
              <a:ext uri="{FF2B5EF4-FFF2-40B4-BE49-F238E27FC236}">
                <a16:creationId xmlns:a16="http://schemas.microsoft.com/office/drawing/2014/main" id="{07F7A334-37A6-4C79-A11A-0FD02EDF95CE}"/>
              </a:ext>
            </a:extLst>
          </p:cNvPr>
          <p:cNvGrpSpPr/>
          <p:nvPr/>
        </p:nvGrpSpPr>
        <p:grpSpPr>
          <a:xfrm>
            <a:off x="7726425" y="8264971"/>
            <a:ext cx="4028151" cy="1386348"/>
            <a:chOff x="7726425" y="8244026"/>
            <a:chExt cx="4028151" cy="1386348"/>
          </a:xfrm>
        </p:grpSpPr>
        <p:pic>
          <p:nvPicPr>
            <p:cNvPr id="20" name="Picture 2" descr="patsolid2">
              <a:extLst>
                <a:ext uri="{FF2B5EF4-FFF2-40B4-BE49-F238E27FC236}">
                  <a16:creationId xmlns:a16="http://schemas.microsoft.com/office/drawing/2014/main" id="{DFA5D425-553A-42B7-B8F9-4F2EE13CE1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719" t="77286" r="16946" b="8638"/>
            <a:stretch/>
          </p:blipFill>
          <p:spPr bwMode="auto">
            <a:xfrm>
              <a:off x="9062891" y="8244026"/>
              <a:ext cx="2691685" cy="138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patsolid2">
              <a:extLst>
                <a:ext uri="{FF2B5EF4-FFF2-40B4-BE49-F238E27FC236}">
                  <a16:creationId xmlns:a16="http://schemas.microsoft.com/office/drawing/2014/main" id="{6F397EC9-5195-49C9-A602-E41893BA7F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622" t="81008" r="31741" b="11564"/>
            <a:stretch/>
          </p:blipFill>
          <p:spPr bwMode="auto">
            <a:xfrm>
              <a:off x="7726425" y="8609690"/>
              <a:ext cx="349162"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patsolid2">
              <a:extLst>
                <a:ext uri="{FF2B5EF4-FFF2-40B4-BE49-F238E27FC236}">
                  <a16:creationId xmlns:a16="http://schemas.microsoft.com/office/drawing/2014/main" id="{E1E0D1C3-4E8A-4F3E-88A3-5619FFC79D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489" t="51731" r="33797" b="35746"/>
            <a:stretch/>
          </p:blipFill>
          <p:spPr bwMode="auto">
            <a:xfrm>
              <a:off x="8041810" y="8320527"/>
              <a:ext cx="1021081" cy="123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define “pseudo-normal”">
            <a:extLst>
              <a:ext uri="{FF2B5EF4-FFF2-40B4-BE49-F238E27FC236}">
                <a16:creationId xmlns:a16="http://schemas.microsoft.com/office/drawing/2014/main" id="{8849F425-A82F-48B4-89EF-184E99311EC3}"/>
              </a:ext>
            </a:extLst>
          </p:cNvPr>
          <p:cNvSpPr txBox="1"/>
          <p:nvPr/>
        </p:nvSpPr>
        <p:spPr>
          <a:xfrm>
            <a:off x="6255194" y="8708711"/>
            <a:ext cx="808687"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and</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2481439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Photometric stereo</a:t>
            </a:r>
            <a:endParaRPr dirty="0"/>
          </a:p>
        </p:txBody>
      </p:sp>
    </p:spTree>
    <p:extLst>
      <p:ext uri="{BB962C8B-B14F-4D97-AF65-F5344CB8AC3E}">
        <p14:creationId xmlns:p14="http://schemas.microsoft.com/office/powerpoint/2010/main" val="2055695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95318788-1BB2-4BBE-AF39-5AD3CE744A98}"/>
              </a:ext>
            </a:extLst>
          </p:cNvPr>
          <p:cNvSpPr>
            <a:spLocks noGrp="1" noChangeArrowheads="1"/>
          </p:cNvSpPr>
          <p:nvPr>
            <p:ph type="title"/>
          </p:nvPr>
        </p:nvSpPr>
        <p:spPr>
          <a:xfrm>
            <a:off x="650240" y="108373"/>
            <a:ext cx="11704320" cy="1625600"/>
          </a:xfrm>
        </p:spPr>
        <p:txBody>
          <a:bodyPr/>
          <a:lstStyle/>
          <a:p>
            <a:pPr eaLnBrk="1" hangingPunct="1"/>
            <a:r>
              <a:rPr lang="en-US" altLang="ja-JP" sz="5120"/>
              <a:t>Image Intensity and 3D Geometry</a:t>
            </a:r>
          </a:p>
        </p:txBody>
      </p:sp>
      <p:sp>
        <p:nvSpPr>
          <p:cNvPr id="32770" name="Rectangle 3">
            <a:extLst>
              <a:ext uri="{FF2B5EF4-FFF2-40B4-BE49-F238E27FC236}">
                <a16:creationId xmlns:a16="http://schemas.microsoft.com/office/drawing/2014/main" id="{E07C39AB-8DEC-4C0A-87DE-4B7F34FDAE34}"/>
              </a:ext>
            </a:extLst>
          </p:cNvPr>
          <p:cNvSpPr>
            <a:spLocks noGrp="1" noChangeArrowheads="1"/>
          </p:cNvSpPr>
          <p:nvPr>
            <p:ph type="body" idx="1"/>
          </p:nvPr>
        </p:nvSpPr>
        <p:spPr>
          <a:xfrm>
            <a:off x="758613" y="1950720"/>
            <a:ext cx="12246187" cy="7597423"/>
          </a:xfrm>
        </p:spPr>
        <p:txBody>
          <a:bodyPr/>
          <a:lstStyle/>
          <a:p>
            <a:pPr marL="668292" indent="-668292" eaLnBrk="1" hangingPunct="1"/>
            <a:endParaRPr lang="en-US" altLang="ja-JP" dirty="0"/>
          </a:p>
          <a:p>
            <a:pPr marL="668292" indent="-668292" eaLnBrk="1" hangingPunct="1"/>
            <a:endParaRPr lang="en-US" altLang="ja-JP" dirty="0"/>
          </a:p>
          <a:p>
            <a:pPr marL="668292" indent="-668292" eaLnBrk="1" hangingPunct="1"/>
            <a:endParaRPr lang="en-US" altLang="ja-JP" dirty="0"/>
          </a:p>
          <a:p>
            <a:pPr marL="668292" indent="-668292" eaLnBrk="1" hangingPunct="1"/>
            <a:endParaRPr lang="en-US" altLang="ja-JP" dirty="0"/>
          </a:p>
          <a:p>
            <a:pPr marL="668292" indent="-668292" eaLnBrk="1" hangingPunct="1"/>
            <a:endParaRPr lang="en-US" altLang="ja-JP" dirty="0"/>
          </a:p>
          <a:p>
            <a:pPr marL="668292" indent="-668292" eaLnBrk="1" hangingPunct="1"/>
            <a:endParaRPr lang="en-US" altLang="ja-JP" dirty="0"/>
          </a:p>
          <a:p>
            <a:pPr marL="668292" indent="-668292" eaLnBrk="1" hangingPunct="1"/>
            <a:r>
              <a:rPr lang="en-US" altLang="ja-JP" sz="3982" i="1" dirty="0"/>
              <a:t>Shading</a:t>
            </a:r>
            <a:r>
              <a:rPr lang="en-US" altLang="ja-JP" sz="3982" dirty="0"/>
              <a:t> as a cue for shape reconstruction</a:t>
            </a:r>
          </a:p>
          <a:p>
            <a:pPr marL="668292" indent="-668292" eaLnBrk="1" hangingPunct="1"/>
            <a:r>
              <a:rPr lang="en-US" altLang="ja-JP" sz="3982" dirty="0"/>
              <a:t>What is the relation between intensity and shape?</a:t>
            </a:r>
          </a:p>
        </p:txBody>
      </p:sp>
      <p:pic>
        <p:nvPicPr>
          <p:cNvPr id="32771" name="Picture 4" descr="peter">
            <a:extLst>
              <a:ext uri="{FF2B5EF4-FFF2-40B4-BE49-F238E27FC236}">
                <a16:creationId xmlns:a16="http://schemas.microsoft.com/office/drawing/2014/main" id="{D12332F9-D994-4082-9C8B-05028722E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876" y="2239715"/>
            <a:ext cx="5599289" cy="41994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5" descr="white_matte">
            <a:extLst>
              <a:ext uri="{FF2B5EF4-FFF2-40B4-BE49-F238E27FC236}">
                <a16:creationId xmlns:a16="http://schemas.microsoft.com/office/drawing/2014/main" id="{1A3AF672-4884-4EA6-8F6B-E3239D947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535" y="2241975"/>
            <a:ext cx="4174630" cy="4183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695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998" name="Shape from shading"/>
          <p:cNvSpPr txBox="1">
            <a:spLocks noGrp="1"/>
          </p:cNvSpPr>
          <p:nvPr>
            <p:ph type="title"/>
          </p:nvPr>
        </p:nvSpPr>
        <p:spPr>
          <a:prstGeom prst="rect">
            <a:avLst/>
          </a:prstGeom>
        </p:spPr>
        <p:txBody>
          <a:bodyPr/>
          <a:lstStyle/>
          <a:p>
            <a:r>
              <a:rPr lang="en-US" dirty="0"/>
              <a:t>“N-dot-l” shading</a:t>
            </a:r>
            <a:endParaRPr dirty="0"/>
          </a:p>
        </p:txBody>
      </p:sp>
      <p:pic>
        <p:nvPicPr>
          <p:cNvPr id="999"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pic>
        <p:nvPicPr>
          <p:cNvPr id="1000" name="scatter_TS_forehead.png" descr="scatter_TS_forehead.png"/>
          <p:cNvPicPr>
            <a:picLocks/>
          </p:cNvPicPr>
          <p:nvPr/>
        </p:nvPicPr>
        <p:blipFill>
          <a:blip r:embed="rId5">
            <a:extLst/>
          </a:blip>
          <a:stretch>
            <a:fillRect/>
          </a:stretch>
        </p:blipFill>
        <p:spPr>
          <a:xfrm>
            <a:off x="7378700" y="3775075"/>
            <a:ext cx="2908300" cy="2184400"/>
          </a:xfrm>
          <a:prstGeom prst="rect">
            <a:avLst/>
          </a:prstGeom>
          <a:ln w="12700">
            <a:miter lim="400000"/>
          </a:ln>
        </p:spPr>
      </p:pic>
      <p:sp>
        <p:nvSpPr>
          <p:cNvPr id="1001"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2" name="Rectangle"/>
          <p:cNvSpPr/>
          <p:nvPr/>
        </p:nvSpPr>
        <p:spPr>
          <a:xfrm>
            <a:off x="4636205" y="2212904"/>
            <a:ext cx="2425701" cy="1308101"/>
          </a:xfrm>
          <a:prstGeom prst="rect">
            <a:avLst/>
          </a:prstGeom>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03" name="lambertian_scatterplot.png" descr="lambertian_scatterplot.png"/>
          <p:cNvPicPr>
            <a:picLocks/>
          </p:cNvPicPr>
          <p:nvPr/>
        </p:nvPicPr>
        <p:blipFill>
          <a:blip r:embed="rId6">
            <a:extLst/>
          </a:blip>
          <a:stretch>
            <a:fillRect/>
          </a:stretch>
        </p:blipFill>
        <p:spPr>
          <a:xfrm>
            <a:off x="4610100" y="2301240"/>
            <a:ext cx="2489200" cy="1223716"/>
          </a:xfrm>
          <a:prstGeom prst="rect">
            <a:avLst/>
          </a:prstGeom>
          <a:ln w="12700">
            <a:miter lim="400000"/>
          </a:ln>
        </p:spPr>
      </p:pic>
      <p:sp>
        <p:nvSpPr>
          <p:cNvPr id="1004" name="Arrow"/>
          <p:cNvSpPr/>
          <p:nvPr/>
        </p:nvSpPr>
        <p:spPr>
          <a:xfrm rot="2700000">
            <a:off x="7073900" y="35306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05" name="ASSUMPTION 1:…"/>
          <p:cNvSpPr txBox="1"/>
          <p:nvPr/>
        </p:nvSpPr>
        <p:spPr>
          <a:xfrm>
            <a:off x="2501900" y="2203591"/>
            <a:ext cx="1894525"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1:</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LAMBERTIAN</a:t>
            </a:r>
          </a:p>
        </p:txBody>
      </p:sp>
      <p:sp>
        <p:nvSpPr>
          <p:cNvPr id="1006" name="Line"/>
          <p:cNvSpPr/>
          <p:nvPr/>
        </p:nvSpPr>
        <p:spPr>
          <a:xfrm flipV="1">
            <a:off x="8991600" y="4284133"/>
            <a:ext cx="846667" cy="762001"/>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7" name="Line"/>
          <p:cNvSpPr/>
          <p:nvPr/>
        </p:nvSpPr>
        <p:spPr>
          <a:xfrm flipV="1">
            <a:off x="8813799" y="3948577"/>
            <a:ext cx="1" cy="966323"/>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8" name="ASSUMPTION 2:…"/>
          <p:cNvSpPr txBox="1"/>
          <p:nvPr/>
        </p:nvSpPr>
        <p:spPr>
          <a:xfrm>
            <a:off x="9664700" y="2203591"/>
            <a:ext cx="2705117"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2:</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DIRECTIONAL LIGHTING</a:t>
            </a:r>
          </a:p>
        </p:txBody>
      </p:sp>
      <p:pic>
        <p:nvPicPr>
          <p:cNvPr id="1012" name="droppedImage.pdf" descr="droppedImage.pdf"/>
          <p:cNvPicPr>
            <a:picLocks noChangeAspect="1"/>
          </p:cNvPicPr>
          <p:nvPr/>
        </p:nvPicPr>
        <p:blipFill>
          <a:blip r:embed="rId7">
            <a:extLst/>
          </a:blip>
          <a:stretch>
            <a:fillRect/>
          </a:stretch>
        </p:blipFill>
        <p:spPr>
          <a:xfrm>
            <a:off x="571500" y="4114800"/>
            <a:ext cx="6261101" cy="736601"/>
          </a:xfrm>
          <a:prstGeom prst="rect">
            <a:avLst/>
          </a:prstGeom>
          <a:ln w="12700">
            <a:miter lim="400000"/>
          </a:ln>
        </p:spPr>
      </p:pic>
      <p:grpSp>
        <p:nvGrpSpPr>
          <p:cNvPr id="1016" name="Group"/>
          <p:cNvGrpSpPr/>
          <p:nvPr/>
        </p:nvGrpSpPr>
        <p:grpSpPr>
          <a:xfrm>
            <a:off x="2552700" y="5194300"/>
            <a:ext cx="4356100" cy="1028700"/>
            <a:chOff x="0" y="0"/>
            <a:chExt cx="4356100" cy="1028700"/>
          </a:xfrm>
        </p:grpSpPr>
        <p:sp>
          <p:nvSpPr>
            <p:cNvPr id="1013" name="Arrow"/>
            <p:cNvSpPr/>
            <p:nvPr/>
          </p:nvSpPr>
          <p:spPr>
            <a:xfrm rot="10800000">
              <a:off x="3479800" y="266700"/>
              <a:ext cx="520700" cy="419100"/>
            </a:xfrm>
            <a:prstGeom prst="rightArrow">
              <a:avLst>
                <a:gd name="adj1" fmla="val 47368"/>
                <a:gd name="adj2" fmla="val 60606"/>
              </a:avLst>
            </a:prstGeom>
            <a:solidFill>
              <a:srgbClr val="CBCBCB"/>
            </a:solidFill>
            <a:ln w="12700" cap="sq">
              <a:solidFill>
                <a:srgbClr val="000000"/>
              </a:solidFill>
              <a:prstDash val="solid"/>
              <a:round/>
            </a:ln>
            <a:effectLst/>
          </p:spPr>
          <p:txBody>
            <a:bodyPr wrap="square" lIns="50800" tIns="50800" rIns="50800" bIns="50800" numCol="1" anchor="ctr">
              <a:noAutofit/>
            </a:bodyP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14" name="Rounded Rectangle"/>
            <p:cNvSpPr/>
            <p:nvPr/>
          </p:nvSpPr>
          <p:spPr>
            <a:xfrm>
              <a:off x="0" y="0"/>
              <a:ext cx="4356100" cy="1028700"/>
            </a:xfrm>
            <a:prstGeom prst="roundRect">
              <a:avLst>
                <a:gd name="adj" fmla="val 18519"/>
              </a:avLst>
            </a:prstGeom>
            <a:no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pic>
          <p:nvPicPr>
            <p:cNvPr id="1015" name="droppedImage.pdf" descr="droppedImage.pdf"/>
            <p:cNvPicPr>
              <a:picLocks noChangeAspect="1"/>
            </p:cNvPicPr>
            <p:nvPr/>
          </p:nvPicPr>
          <p:blipFill>
            <a:blip r:embed="rId8">
              <a:extLst/>
            </a:blip>
            <a:stretch>
              <a:fillRect/>
            </a:stretch>
          </p:blipFill>
          <p:spPr>
            <a:xfrm>
              <a:off x="279400" y="50800"/>
              <a:ext cx="2794000" cy="661737"/>
            </a:xfrm>
            <a:prstGeom prst="rect">
              <a:avLst/>
            </a:prstGeom>
            <a:ln w="12700" cap="flat">
              <a:noFill/>
              <a:miter lim="400000"/>
            </a:ln>
            <a:effectLst/>
          </p:spPr>
        </p:pic>
      </p:grpSp>
      <p:pic>
        <p:nvPicPr>
          <p:cNvPr id="1017" name="droppedImage.pdf" descr="droppedImage.pdf"/>
          <p:cNvPicPr>
            <a:picLocks noChangeAspect="1"/>
          </p:cNvPicPr>
          <p:nvPr/>
        </p:nvPicPr>
        <p:blipFill>
          <a:blip r:embed="rId9">
            <a:extLst/>
          </a:blip>
          <a:stretch>
            <a:fillRect/>
          </a:stretch>
        </p:blipFill>
        <p:spPr>
          <a:xfrm>
            <a:off x="9004300" y="3771900"/>
            <a:ext cx="266700" cy="342900"/>
          </a:xfrm>
          <a:prstGeom prst="rect">
            <a:avLst/>
          </a:prstGeom>
          <a:ln w="12700">
            <a:miter lim="400000"/>
          </a:ln>
        </p:spPr>
      </p:pic>
      <p:pic>
        <p:nvPicPr>
          <p:cNvPr id="1018" name="droppedImage.pdf" descr="droppedImage.pdf"/>
          <p:cNvPicPr>
            <a:picLocks noChangeAspect="1"/>
          </p:cNvPicPr>
          <p:nvPr/>
        </p:nvPicPr>
        <p:blipFill>
          <a:blip r:embed="rId10">
            <a:extLst/>
          </a:blip>
          <a:stretch>
            <a:fillRect/>
          </a:stretch>
        </p:blipFill>
        <p:spPr>
          <a:xfrm>
            <a:off x="9931400" y="4445000"/>
            <a:ext cx="254000" cy="457200"/>
          </a:xfrm>
          <a:prstGeom prst="rect">
            <a:avLst/>
          </a:prstGeom>
          <a:ln w="12700">
            <a:miter lim="400000"/>
          </a:ln>
        </p:spPr>
      </p:pic>
      <p:cxnSp>
        <p:nvCxnSpPr>
          <p:cNvPr id="3" name="Straight Arrow Connector 2">
            <a:extLst>
              <a:ext uri="{FF2B5EF4-FFF2-40B4-BE49-F238E27FC236}">
                <a16:creationId xmlns:a16="http://schemas.microsoft.com/office/drawing/2014/main" id="{30314B43-8F4B-4F04-B211-088F6D2756BC}"/>
              </a:ext>
            </a:extLst>
          </p:cNvPr>
          <p:cNvCxnSpPr/>
          <p:nvPr/>
        </p:nvCxnSpPr>
        <p:spPr>
          <a:xfrm flipH="1" flipV="1">
            <a:off x="4636205" y="6065949"/>
            <a:ext cx="270646" cy="1416676"/>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26" name="define “pseudo-normal”">
            <a:extLst>
              <a:ext uri="{FF2B5EF4-FFF2-40B4-BE49-F238E27FC236}">
                <a16:creationId xmlns:a16="http://schemas.microsoft.com/office/drawing/2014/main" id="{B9DACB9D-A207-4ADF-9EC1-1F82ADC29980}"/>
              </a:ext>
            </a:extLst>
          </p:cNvPr>
          <p:cNvSpPr txBox="1"/>
          <p:nvPr/>
        </p:nvSpPr>
        <p:spPr>
          <a:xfrm>
            <a:off x="5041363" y="7216398"/>
            <a:ext cx="5144037"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Why do we call these normal “shape”?</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1845148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530C5061-9C19-477D-9F85-FF935C961155}"/>
              </a:ext>
            </a:extLst>
          </p:cNvPr>
          <p:cNvSpPr/>
          <p:nvPr/>
        </p:nvSpPr>
        <p:spPr>
          <a:xfrm>
            <a:off x="1564936" y="1799953"/>
            <a:ext cx="4305940" cy="1323533"/>
          </a:xfrm>
          <a:custGeom>
            <a:avLst/>
            <a:gdLst>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17550 w 2228850"/>
              <a:gd name="connsiteY7" fmla="*/ 390525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2012950 w 2228850"/>
              <a:gd name="connsiteY17" fmla="*/ 509588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98663 w 2228850"/>
              <a:gd name="connsiteY17" fmla="*/ 523875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9138 w 2228850"/>
              <a:gd name="connsiteY17" fmla="*/ 519112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28850" h="685090">
                <a:moveTo>
                  <a:pt x="0" y="339725"/>
                </a:moveTo>
                <a:cubicBezTo>
                  <a:pt x="27781" y="396610"/>
                  <a:pt x="55563" y="453496"/>
                  <a:pt x="79375" y="495300"/>
                </a:cubicBezTo>
                <a:cubicBezTo>
                  <a:pt x="103188" y="537104"/>
                  <a:pt x="114829" y="560388"/>
                  <a:pt x="142875" y="590550"/>
                </a:cubicBezTo>
                <a:cubicBezTo>
                  <a:pt x="170921" y="620712"/>
                  <a:pt x="209021" y="661458"/>
                  <a:pt x="247650" y="676275"/>
                </a:cubicBezTo>
                <a:cubicBezTo>
                  <a:pt x="286279" y="691092"/>
                  <a:pt x="342371" y="683683"/>
                  <a:pt x="374650" y="679450"/>
                </a:cubicBezTo>
                <a:cubicBezTo>
                  <a:pt x="406929" y="675217"/>
                  <a:pt x="405342" y="673629"/>
                  <a:pt x="441325" y="650875"/>
                </a:cubicBezTo>
                <a:cubicBezTo>
                  <a:pt x="477308" y="628121"/>
                  <a:pt x="543322" y="585126"/>
                  <a:pt x="590550" y="542925"/>
                </a:cubicBezTo>
                <a:cubicBezTo>
                  <a:pt x="637778" y="500724"/>
                  <a:pt x="682360" y="442118"/>
                  <a:pt x="724693" y="397668"/>
                </a:cubicBezTo>
                <a:cubicBezTo>
                  <a:pt x="767026" y="353218"/>
                  <a:pt x="815049" y="305461"/>
                  <a:pt x="844550" y="276225"/>
                </a:cubicBezTo>
                <a:cubicBezTo>
                  <a:pt x="874051" y="246989"/>
                  <a:pt x="877358" y="242887"/>
                  <a:pt x="901700" y="222250"/>
                </a:cubicBezTo>
                <a:cubicBezTo>
                  <a:pt x="926042" y="201613"/>
                  <a:pt x="959379" y="168275"/>
                  <a:pt x="990600" y="152400"/>
                </a:cubicBezTo>
                <a:cubicBezTo>
                  <a:pt x="1021821" y="136525"/>
                  <a:pt x="1047221" y="126471"/>
                  <a:pt x="1089025" y="127000"/>
                </a:cubicBezTo>
                <a:cubicBezTo>
                  <a:pt x="1130829" y="127529"/>
                  <a:pt x="1187979" y="127529"/>
                  <a:pt x="1241425" y="155575"/>
                </a:cubicBezTo>
                <a:cubicBezTo>
                  <a:pt x="1294871" y="183621"/>
                  <a:pt x="1357842" y="246063"/>
                  <a:pt x="1409700" y="295275"/>
                </a:cubicBezTo>
                <a:cubicBezTo>
                  <a:pt x="1461558" y="344487"/>
                  <a:pt x="1502833" y="403622"/>
                  <a:pt x="1552575" y="450850"/>
                </a:cubicBezTo>
                <a:cubicBezTo>
                  <a:pt x="1602317" y="498078"/>
                  <a:pt x="1659599" y="550994"/>
                  <a:pt x="1708150" y="578643"/>
                </a:cubicBezTo>
                <a:cubicBezTo>
                  <a:pt x="1756701" y="606292"/>
                  <a:pt x="1797050" y="626666"/>
                  <a:pt x="1843881" y="616744"/>
                </a:cubicBezTo>
                <a:cubicBezTo>
                  <a:pt x="1890712" y="606822"/>
                  <a:pt x="1949847" y="556815"/>
                  <a:pt x="1989138" y="519112"/>
                </a:cubicBezTo>
                <a:cubicBezTo>
                  <a:pt x="2028429" y="481409"/>
                  <a:pt x="2052902" y="437885"/>
                  <a:pt x="2079625" y="390525"/>
                </a:cubicBezTo>
                <a:cubicBezTo>
                  <a:pt x="2106348" y="343165"/>
                  <a:pt x="2128838" y="285750"/>
                  <a:pt x="2149475" y="234950"/>
                </a:cubicBezTo>
                <a:cubicBezTo>
                  <a:pt x="2170112" y="184150"/>
                  <a:pt x="2190221" y="124883"/>
                  <a:pt x="2203450" y="85725"/>
                </a:cubicBezTo>
                <a:cubicBezTo>
                  <a:pt x="2216679" y="46567"/>
                  <a:pt x="2222764" y="23283"/>
                  <a:pt x="2228850" y="0"/>
                </a:cubicBezTo>
              </a:path>
            </a:pathLst>
          </a:custGeom>
          <a:noFill/>
          <a:ln w="508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Straight Arrow Connector 28">
            <a:extLst>
              <a:ext uri="{FF2B5EF4-FFF2-40B4-BE49-F238E27FC236}">
                <a16:creationId xmlns:a16="http://schemas.microsoft.com/office/drawing/2014/main" id="{25267A58-2A00-4D22-8AAA-E4F45AD8D7DE}"/>
              </a:ext>
            </a:extLst>
          </p:cNvPr>
          <p:cNvCxnSpPr>
            <a:cxnSpLocks/>
          </p:cNvCxnSpPr>
          <p:nvPr/>
        </p:nvCxnSpPr>
        <p:spPr>
          <a:xfrm rot="16200000" flipV="1">
            <a:off x="-1473916" y="3987216"/>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0" name="define “pseudo-normal”">
            <a:extLst>
              <a:ext uri="{FF2B5EF4-FFF2-40B4-BE49-F238E27FC236}">
                <a16:creationId xmlns:a16="http://schemas.microsoft.com/office/drawing/2014/main" id="{9D61175F-1BCC-42F8-9D5A-90765369AE81}"/>
              </a:ext>
            </a:extLst>
          </p:cNvPr>
          <p:cNvSpPr txBox="1"/>
          <p:nvPr/>
        </p:nvSpPr>
        <p:spPr>
          <a:xfrm>
            <a:off x="6682441" y="6584433"/>
            <a:ext cx="253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x</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31" name="define “pseudo-normal”">
            <a:extLst>
              <a:ext uri="{FF2B5EF4-FFF2-40B4-BE49-F238E27FC236}">
                <a16:creationId xmlns:a16="http://schemas.microsoft.com/office/drawing/2014/main" id="{63E46A53-6350-468B-9BE7-091DF6BAD122}"/>
              </a:ext>
            </a:extLst>
          </p:cNvPr>
          <p:cNvSpPr txBox="1"/>
          <p:nvPr/>
        </p:nvSpPr>
        <p:spPr>
          <a:xfrm>
            <a:off x="629713" y="1028700"/>
            <a:ext cx="243656"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n-US" sz="2800" dirty="0">
                <a:solidFill>
                  <a:schemeClr val="tx1"/>
                </a:solidFill>
                <a:latin typeface="Calibri Light" panose="020F0302020204030204" pitchFamily="34" charset="0"/>
              </a:rPr>
              <a:t>z</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cxnSp>
        <p:nvCxnSpPr>
          <p:cNvPr id="6" name="Straight Arrow Connector 5">
            <a:extLst>
              <a:ext uri="{FF2B5EF4-FFF2-40B4-BE49-F238E27FC236}">
                <a16:creationId xmlns:a16="http://schemas.microsoft.com/office/drawing/2014/main" id="{97BAF685-4C8A-45E3-B38C-0E830CBB1FB2}"/>
              </a:ext>
            </a:extLst>
          </p:cNvPr>
          <p:cNvCxnSpPr>
            <a:cxnSpLocks/>
          </p:cNvCxnSpPr>
          <p:nvPr/>
        </p:nvCxnSpPr>
        <p:spPr>
          <a:xfrm flipV="1">
            <a:off x="2818150" y="2764155"/>
            <a:ext cx="0" cy="404622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182E4F63-2D5C-49D3-8BB8-9B6D27E9ADF7}"/>
              </a:ext>
            </a:extLst>
          </p:cNvPr>
          <p:cNvCxnSpPr>
            <a:cxnSpLocks/>
            <a:endCxn id="27" idx="7"/>
          </p:cNvCxnSpPr>
          <p:nvPr/>
        </p:nvCxnSpPr>
        <p:spPr>
          <a:xfrm flipH="1" flipV="1">
            <a:off x="2964978" y="2568212"/>
            <a:ext cx="5572" cy="4080352"/>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0018C6AA-123E-4E03-AAD1-88D6720D7457}"/>
              </a:ext>
            </a:extLst>
          </p:cNvPr>
          <p:cNvCxnSpPr>
            <a:cxnSpLocks/>
          </p:cNvCxnSpPr>
          <p:nvPr/>
        </p:nvCxnSpPr>
        <p:spPr>
          <a:xfrm flipV="1">
            <a:off x="3122950" y="2419350"/>
            <a:ext cx="0" cy="422921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8576401C-94C4-4C3A-AD6A-9227334C211F}"/>
              </a:ext>
            </a:extLst>
          </p:cNvPr>
          <p:cNvCxnSpPr>
            <a:cxnSpLocks/>
          </p:cNvCxnSpPr>
          <p:nvPr/>
        </p:nvCxnSpPr>
        <p:spPr>
          <a:xfrm flipV="1">
            <a:off x="3275350" y="2276475"/>
            <a:ext cx="0" cy="44387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C306432A-4DD9-49CA-ADCB-6EBE417ADF85}"/>
              </a:ext>
            </a:extLst>
          </p:cNvPr>
          <p:cNvCxnSpPr>
            <a:cxnSpLocks/>
          </p:cNvCxnSpPr>
          <p:nvPr/>
        </p:nvCxnSpPr>
        <p:spPr>
          <a:xfrm flipV="1">
            <a:off x="3427750" y="2095500"/>
            <a:ext cx="0" cy="45530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8" name="Straight Arrow Connector 37">
            <a:extLst>
              <a:ext uri="{FF2B5EF4-FFF2-40B4-BE49-F238E27FC236}">
                <a16:creationId xmlns:a16="http://schemas.microsoft.com/office/drawing/2014/main" id="{0AFDD3EE-2962-42D4-B9E1-FD6C80280A68}"/>
              </a:ext>
            </a:extLst>
          </p:cNvPr>
          <p:cNvCxnSpPr>
            <a:cxnSpLocks/>
          </p:cNvCxnSpPr>
          <p:nvPr/>
        </p:nvCxnSpPr>
        <p:spPr>
          <a:xfrm flipV="1">
            <a:off x="3580150" y="2057400"/>
            <a:ext cx="0" cy="475297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Straight Arrow Connector 38">
            <a:extLst>
              <a:ext uri="{FF2B5EF4-FFF2-40B4-BE49-F238E27FC236}">
                <a16:creationId xmlns:a16="http://schemas.microsoft.com/office/drawing/2014/main" id="{48758E82-E029-46E3-9317-49C08B4ABA8A}"/>
              </a:ext>
            </a:extLst>
          </p:cNvPr>
          <p:cNvCxnSpPr>
            <a:cxnSpLocks/>
          </p:cNvCxnSpPr>
          <p:nvPr/>
        </p:nvCxnSpPr>
        <p:spPr>
          <a:xfrm flipV="1">
            <a:off x="3732550" y="2068830"/>
            <a:ext cx="0" cy="488487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72764C3A-64F8-4CF5-ACEC-AEBDDEE74630}"/>
              </a:ext>
            </a:extLst>
          </p:cNvPr>
          <p:cNvCxnSpPr>
            <a:cxnSpLocks/>
          </p:cNvCxnSpPr>
          <p:nvPr/>
        </p:nvCxnSpPr>
        <p:spPr>
          <a:xfrm flipV="1">
            <a:off x="3884950" y="2097405"/>
            <a:ext cx="0" cy="48562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Straight Arrow Connector 40">
            <a:extLst>
              <a:ext uri="{FF2B5EF4-FFF2-40B4-BE49-F238E27FC236}">
                <a16:creationId xmlns:a16="http://schemas.microsoft.com/office/drawing/2014/main" id="{B7DBB743-FBC1-4F56-9AE9-F614E0ECA88E}"/>
              </a:ext>
            </a:extLst>
          </p:cNvPr>
          <p:cNvCxnSpPr>
            <a:cxnSpLocks/>
          </p:cNvCxnSpPr>
          <p:nvPr/>
        </p:nvCxnSpPr>
        <p:spPr>
          <a:xfrm flipV="1">
            <a:off x="4037350" y="2164080"/>
            <a:ext cx="0" cy="47224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Straight Arrow Connector 41">
            <a:extLst>
              <a:ext uri="{FF2B5EF4-FFF2-40B4-BE49-F238E27FC236}">
                <a16:creationId xmlns:a16="http://schemas.microsoft.com/office/drawing/2014/main" id="{1EAEB6BD-13D7-419F-AC6F-A0306386922B}"/>
              </a:ext>
            </a:extLst>
          </p:cNvPr>
          <p:cNvCxnSpPr>
            <a:cxnSpLocks/>
          </p:cNvCxnSpPr>
          <p:nvPr/>
        </p:nvCxnSpPr>
        <p:spPr>
          <a:xfrm flipV="1">
            <a:off x="4189750" y="2306955"/>
            <a:ext cx="0" cy="464674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E86E2B5F-F510-443F-A579-2BB56D0FFD8E}"/>
              </a:ext>
            </a:extLst>
          </p:cNvPr>
          <p:cNvCxnSpPr/>
          <p:nvPr/>
        </p:nvCxnSpPr>
        <p:spPr>
          <a:xfrm flipV="1">
            <a:off x="4342150" y="2449495"/>
            <a:ext cx="0" cy="450420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4" name="Straight Arrow Connector 43">
            <a:extLst>
              <a:ext uri="{FF2B5EF4-FFF2-40B4-BE49-F238E27FC236}">
                <a16:creationId xmlns:a16="http://schemas.microsoft.com/office/drawing/2014/main" id="{ED17B962-7D43-4774-93B1-21992714C249}"/>
              </a:ext>
            </a:extLst>
          </p:cNvPr>
          <p:cNvCxnSpPr>
            <a:cxnSpLocks/>
          </p:cNvCxnSpPr>
          <p:nvPr/>
        </p:nvCxnSpPr>
        <p:spPr>
          <a:xfrm flipV="1">
            <a:off x="4494550" y="2621280"/>
            <a:ext cx="0" cy="4093959"/>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23" name="Group 22">
            <a:extLst>
              <a:ext uri="{FF2B5EF4-FFF2-40B4-BE49-F238E27FC236}">
                <a16:creationId xmlns:a16="http://schemas.microsoft.com/office/drawing/2014/main" id="{F514CF8F-6DB4-4F04-92C5-2AAFCCA60539}"/>
              </a:ext>
            </a:extLst>
          </p:cNvPr>
          <p:cNvGrpSpPr>
            <a:grpSpLocks noChangeAspect="1"/>
          </p:cNvGrpSpPr>
          <p:nvPr/>
        </p:nvGrpSpPr>
        <p:grpSpPr>
          <a:xfrm rot="3318229">
            <a:off x="2535506" y="6731798"/>
            <a:ext cx="2364798" cy="2191470"/>
            <a:chOff x="1707823" y="4099124"/>
            <a:chExt cx="572560" cy="530594"/>
          </a:xfrm>
        </p:grpSpPr>
        <p:sp>
          <p:nvSpPr>
            <p:cNvPr id="24" name="Isosceles Triangle 23">
              <a:extLst>
                <a:ext uri="{FF2B5EF4-FFF2-40B4-BE49-F238E27FC236}">
                  <a16:creationId xmlns:a16="http://schemas.microsoft.com/office/drawing/2014/main" id="{A01448F5-A35C-4776-9345-27520539E174}"/>
                </a:ext>
              </a:extLst>
            </p:cNvPr>
            <p:cNvSpPr/>
            <p:nvPr/>
          </p:nvSpPr>
          <p:spPr>
            <a:xfrm rot="7488087">
              <a:off x="1684844" y="4122103"/>
              <a:ext cx="494025" cy="448068"/>
            </a:xfrm>
            <a:prstGeom prst="triangle">
              <a:avLst/>
            </a:prstGeom>
            <a:solidFill>
              <a:sysClr val="window" lastClr="FFFFFF">
                <a:lumMod val="6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32731DA3-6C84-45CD-BCFB-C33EF3E3580B}"/>
                </a:ext>
              </a:extLst>
            </p:cNvPr>
            <p:cNvSpPr/>
            <p:nvPr/>
          </p:nvSpPr>
          <p:spPr>
            <a:xfrm rot="7488087">
              <a:off x="1861617" y="4210953"/>
              <a:ext cx="388865" cy="448666"/>
            </a:xfrm>
            <a:prstGeom prst="rect">
              <a:avLst/>
            </a:prstGeom>
            <a:solidFill>
              <a:sysClr val="windowText" lastClr="000000">
                <a:lumMod val="65000"/>
                <a:lumOff val="3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cxnSp>
        <p:nvCxnSpPr>
          <p:cNvPr id="4" name="Straight Arrow Connector 3">
            <a:extLst>
              <a:ext uri="{FF2B5EF4-FFF2-40B4-BE49-F238E27FC236}">
                <a16:creationId xmlns:a16="http://schemas.microsoft.com/office/drawing/2014/main" id="{4E8A77A5-97B0-47B1-9424-32BA2801C3AF}"/>
              </a:ext>
            </a:extLst>
          </p:cNvPr>
          <p:cNvCxnSpPr/>
          <p:nvPr/>
        </p:nvCxnSpPr>
        <p:spPr>
          <a:xfrm>
            <a:off x="1184856" y="6645988"/>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57" name="define “pseudo-normal”">
            <a:extLst>
              <a:ext uri="{FF2B5EF4-FFF2-40B4-BE49-F238E27FC236}">
                <a16:creationId xmlns:a16="http://schemas.microsoft.com/office/drawing/2014/main" id="{9CB92C89-A25D-40B2-8DBB-0C10114873F1}"/>
              </a:ext>
            </a:extLst>
          </p:cNvPr>
          <p:cNvSpPr txBox="1"/>
          <p:nvPr/>
        </p:nvSpPr>
        <p:spPr>
          <a:xfrm>
            <a:off x="4655566" y="7722311"/>
            <a:ext cx="3022085"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n-US" sz="2800" dirty="0">
                <a:solidFill>
                  <a:schemeClr val="tx1"/>
                </a:solidFill>
                <a:latin typeface="Calibri Light" panose="020F0302020204030204" pitchFamily="34" charset="0"/>
              </a:rPr>
              <a:t>w</a:t>
            </a: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hat is a camera like this called?</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58" name="define “pseudo-normal”">
            <a:extLst>
              <a:ext uri="{FF2B5EF4-FFF2-40B4-BE49-F238E27FC236}">
                <a16:creationId xmlns:a16="http://schemas.microsoft.com/office/drawing/2014/main" id="{46C00376-12D6-4B0C-9319-FC5E26DBF4E5}"/>
              </a:ext>
            </a:extLst>
          </p:cNvPr>
          <p:cNvSpPr txBox="1"/>
          <p:nvPr/>
        </p:nvSpPr>
        <p:spPr>
          <a:xfrm>
            <a:off x="4539535" y="3920369"/>
            <a:ext cx="3022085"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viewing rays for different pixels</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59" name="define “pseudo-normal”">
            <a:extLst>
              <a:ext uri="{FF2B5EF4-FFF2-40B4-BE49-F238E27FC236}">
                <a16:creationId xmlns:a16="http://schemas.microsoft.com/office/drawing/2014/main" id="{3E340116-D8E1-4F2E-BA84-FE4492E82624}"/>
              </a:ext>
            </a:extLst>
          </p:cNvPr>
          <p:cNvSpPr txBox="1"/>
          <p:nvPr/>
        </p:nvSpPr>
        <p:spPr>
          <a:xfrm>
            <a:off x="5583561" y="1700770"/>
            <a:ext cx="2126214"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imaged surface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28" name="Shape from shading">
            <a:extLst>
              <a:ext uri="{FF2B5EF4-FFF2-40B4-BE49-F238E27FC236}">
                <a16:creationId xmlns:a16="http://schemas.microsoft.com/office/drawing/2014/main" id="{20F4356E-5800-4EDE-A2AE-8255C96E5AA0}"/>
              </a:ext>
            </a:extLst>
          </p:cNvPr>
          <p:cNvSpPr txBox="1">
            <a:spLocks noGrp="1"/>
          </p:cNvSpPr>
          <p:nvPr>
            <p:ph type="title"/>
          </p:nvPr>
        </p:nvSpPr>
        <p:spPr>
          <a:xfrm>
            <a:off x="571500" y="21104"/>
            <a:ext cx="11861800" cy="1397000"/>
          </a:xfrm>
          <a:prstGeom prst="rect">
            <a:avLst/>
          </a:prstGeom>
        </p:spPr>
        <p:txBody>
          <a:bodyPr/>
          <a:lstStyle/>
          <a:p>
            <a:r>
              <a:rPr lang="en-US" dirty="0"/>
              <a:t>Surfaces and </a:t>
            </a:r>
            <a:r>
              <a:rPr lang="en-US" dirty="0" err="1"/>
              <a:t>normals</a:t>
            </a:r>
            <a:endParaRPr dirty="0"/>
          </a:p>
        </p:txBody>
      </p:sp>
    </p:spTree>
    <p:extLst>
      <p:ext uri="{BB962C8B-B14F-4D97-AF65-F5344CB8AC3E}">
        <p14:creationId xmlns:p14="http://schemas.microsoft.com/office/powerpoint/2010/main" val="4138223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7"/>
          <p:cNvSpPr txBox="1">
            <a:spLocks/>
          </p:cNvSpPr>
          <p:nvPr/>
        </p:nvSpPr>
        <p:spPr>
          <a:xfrm>
            <a:off x="540200" y="2893007"/>
            <a:ext cx="11924401" cy="6043559"/>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indent="-365771">
              <a:buFont typeface="Arial" panose="020B0604020202020204" pitchFamily="34" charset="0"/>
              <a:buChar char="•"/>
              <a:defRPr/>
            </a:pPr>
            <a:r>
              <a:rPr lang="en-US" sz="2400" dirty="0">
                <a:solidFill>
                  <a:srgbClr val="000000"/>
                </a:solidFill>
                <a:sym typeface="Helvetica Light"/>
              </a:rPr>
              <a:t>Leftover about light sources.</a:t>
            </a:r>
          </a:p>
          <a:p>
            <a:pPr marL="365771" indent="-365771">
              <a:buFont typeface="Arial" panose="020B0604020202020204" pitchFamily="34" charset="0"/>
              <a:buChar char="•"/>
              <a:defRPr/>
            </a:pPr>
            <a:endParaRPr lang="en-US" sz="2400" dirty="0">
              <a:solidFill>
                <a:srgbClr val="000000"/>
              </a:solidFill>
              <a:sym typeface="Helvetica Light"/>
            </a:endParaRPr>
          </a:p>
          <a:p>
            <a:pPr marL="365771" indent="-365771">
              <a:buFont typeface="Arial" panose="020B0604020202020204" pitchFamily="34" charset="0"/>
              <a:buChar char="•"/>
              <a:defRPr/>
            </a:pPr>
            <a:r>
              <a:rPr lang="en-US" sz="2400" dirty="0">
                <a:solidFill>
                  <a:srgbClr val="000000"/>
                </a:solidFill>
                <a:sym typeface="Helvetica Light"/>
              </a:rPr>
              <a:t>Some notes about radiometry.</a:t>
            </a:r>
            <a:endParaRPr kumimoji="0" lang="en-US" sz="240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Photometric stereo.</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Uncalibrated photometric stereo.</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Generalized bas-relief ambiguity.</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Shape from shading.</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Start image processing </a:t>
            </a:r>
            <a:r>
              <a:rPr kumimoji="0" lang="en-US" sz="2400" b="0" i="0" u="none" strike="noStrike" kern="1200" cap="none" spc="0" normalizeH="0" baseline="0" noProof="0">
                <a:ln>
                  <a:noFill/>
                </a:ln>
                <a:solidFill>
                  <a:srgbClr val="000000"/>
                </a:solidFill>
                <a:effectLst/>
                <a:uLnTx/>
                <a:uFillTx/>
                <a:latin typeface="Helvetica Light"/>
                <a:sym typeface="Helvetica Light"/>
              </a:rPr>
              <a:t>pipeline.</a:t>
            </a:r>
            <a:endParaRPr kumimoji="0" lang="en-US" sz="2400" b="0" i="0" u="none" strike="noStrike" kern="1200" cap="none" spc="0" normalizeH="0" baseline="0" noProof="0" dirty="0">
              <a:ln>
                <a:noFill/>
              </a:ln>
              <a:solidFill>
                <a:srgbClr val="000000"/>
              </a:solidFill>
              <a:effectLst/>
              <a:uLnTx/>
              <a:uFillTx/>
              <a:latin typeface="Helvetica Light"/>
              <a:sym typeface="Helvetica Light"/>
            </a:endParaRPr>
          </a:p>
        </p:txBody>
      </p:sp>
      <p:sp>
        <p:nvSpPr>
          <p:cNvPr id="6" name="Shape 667">
            <a:extLst>
              <a:ext uri="{FF2B5EF4-FFF2-40B4-BE49-F238E27FC236}">
                <a16:creationId xmlns:a16="http://schemas.microsoft.com/office/drawing/2014/main" id="{C73B9F3D-2B2C-4024-8F8B-A28DDE3A559F}"/>
              </a:ext>
            </a:extLst>
          </p:cNvPr>
          <p:cNvSpPr>
            <a:spLocks noGrp="1"/>
          </p:cNvSpPr>
          <p:nvPr>
            <p:ph type="title"/>
          </p:nvPr>
        </p:nvSpPr>
        <p:spPr>
          <a:xfrm>
            <a:off x="0" y="817033"/>
            <a:ext cx="13004800" cy="1413934"/>
          </a:xfrm>
          <a:prstGeom prst="rect">
            <a:avLst/>
          </a:prstGeom>
        </p:spPr>
        <p:txBody>
          <a:bodyPr/>
          <a:lstStyle/>
          <a:p>
            <a:pPr algn="ctr"/>
            <a:r>
              <a:rPr lang="en-US" dirty="0"/>
              <a:t>Overview of today’s lecture</a:t>
            </a:r>
            <a:endParaRPr dirty="0"/>
          </a:p>
        </p:txBody>
      </p:sp>
    </p:spTree>
    <p:extLst>
      <p:ext uri="{BB962C8B-B14F-4D97-AF65-F5344CB8AC3E}">
        <p14:creationId xmlns:p14="http://schemas.microsoft.com/office/powerpoint/2010/main" val="3837135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Shape from shading"/>
          <p:cNvSpPr txBox="1">
            <a:spLocks noGrp="1"/>
          </p:cNvSpPr>
          <p:nvPr>
            <p:ph type="title"/>
          </p:nvPr>
        </p:nvSpPr>
        <p:spPr>
          <a:xfrm>
            <a:off x="571500" y="21104"/>
            <a:ext cx="11861800" cy="1397000"/>
          </a:xfrm>
          <a:prstGeom prst="rect">
            <a:avLst/>
          </a:prstGeom>
        </p:spPr>
        <p:txBody>
          <a:bodyPr/>
          <a:lstStyle/>
          <a:p>
            <a:r>
              <a:rPr lang="en-US" dirty="0"/>
              <a:t>Surfaces and </a:t>
            </a:r>
            <a:r>
              <a:rPr lang="en-US" dirty="0" err="1"/>
              <a:t>normals</a:t>
            </a:r>
            <a:endParaRPr dirty="0"/>
          </a:p>
        </p:txBody>
      </p:sp>
      <p:sp>
        <p:nvSpPr>
          <p:cNvPr id="27" name="Freeform: Shape 26">
            <a:extLst>
              <a:ext uri="{FF2B5EF4-FFF2-40B4-BE49-F238E27FC236}">
                <a16:creationId xmlns:a16="http://schemas.microsoft.com/office/drawing/2014/main" id="{530C5061-9C19-477D-9F85-FF935C961155}"/>
              </a:ext>
            </a:extLst>
          </p:cNvPr>
          <p:cNvSpPr/>
          <p:nvPr/>
        </p:nvSpPr>
        <p:spPr>
          <a:xfrm>
            <a:off x="1564936" y="1799953"/>
            <a:ext cx="4305940" cy="1323533"/>
          </a:xfrm>
          <a:custGeom>
            <a:avLst/>
            <a:gdLst>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17550 w 2228850"/>
              <a:gd name="connsiteY7" fmla="*/ 390525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2012950 w 2228850"/>
              <a:gd name="connsiteY17" fmla="*/ 509588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98663 w 2228850"/>
              <a:gd name="connsiteY17" fmla="*/ 523875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9138 w 2228850"/>
              <a:gd name="connsiteY17" fmla="*/ 519112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28850" h="685090">
                <a:moveTo>
                  <a:pt x="0" y="339725"/>
                </a:moveTo>
                <a:cubicBezTo>
                  <a:pt x="27781" y="396610"/>
                  <a:pt x="55563" y="453496"/>
                  <a:pt x="79375" y="495300"/>
                </a:cubicBezTo>
                <a:cubicBezTo>
                  <a:pt x="103188" y="537104"/>
                  <a:pt x="114829" y="560388"/>
                  <a:pt x="142875" y="590550"/>
                </a:cubicBezTo>
                <a:cubicBezTo>
                  <a:pt x="170921" y="620712"/>
                  <a:pt x="209021" y="661458"/>
                  <a:pt x="247650" y="676275"/>
                </a:cubicBezTo>
                <a:cubicBezTo>
                  <a:pt x="286279" y="691092"/>
                  <a:pt x="342371" y="683683"/>
                  <a:pt x="374650" y="679450"/>
                </a:cubicBezTo>
                <a:cubicBezTo>
                  <a:pt x="406929" y="675217"/>
                  <a:pt x="405342" y="673629"/>
                  <a:pt x="441325" y="650875"/>
                </a:cubicBezTo>
                <a:cubicBezTo>
                  <a:pt x="477308" y="628121"/>
                  <a:pt x="543322" y="585126"/>
                  <a:pt x="590550" y="542925"/>
                </a:cubicBezTo>
                <a:cubicBezTo>
                  <a:pt x="637778" y="500724"/>
                  <a:pt x="682360" y="442118"/>
                  <a:pt x="724693" y="397668"/>
                </a:cubicBezTo>
                <a:cubicBezTo>
                  <a:pt x="767026" y="353218"/>
                  <a:pt x="815049" y="305461"/>
                  <a:pt x="844550" y="276225"/>
                </a:cubicBezTo>
                <a:cubicBezTo>
                  <a:pt x="874051" y="246989"/>
                  <a:pt x="877358" y="242887"/>
                  <a:pt x="901700" y="222250"/>
                </a:cubicBezTo>
                <a:cubicBezTo>
                  <a:pt x="926042" y="201613"/>
                  <a:pt x="959379" y="168275"/>
                  <a:pt x="990600" y="152400"/>
                </a:cubicBezTo>
                <a:cubicBezTo>
                  <a:pt x="1021821" y="136525"/>
                  <a:pt x="1047221" y="126471"/>
                  <a:pt x="1089025" y="127000"/>
                </a:cubicBezTo>
                <a:cubicBezTo>
                  <a:pt x="1130829" y="127529"/>
                  <a:pt x="1187979" y="127529"/>
                  <a:pt x="1241425" y="155575"/>
                </a:cubicBezTo>
                <a:cubicBezTo>
                  <a:pt x="1294871" y="183621"/>
                  <a:pt x="1357842" y="246063"/>
                  <a:pt x="1409700" y="295275"/>
                </a:cubicBezTo>
                <a:cubicBezTo>
                  <a:pt x="1461558" y="344487"/>
                  <a:pt x="1502833" y="403622"/>
                  <a:pt x="1552575" y="450850"/>
                </a:cubicBezTo>
                <a:cubicBezTo>
                  <a:pt x="1602317" y="498078"/>
                  <a:pt x="1659599" y="550994"/>
                  <a:pt x="1708150" y="578643"/>
                </a:cubicBezTo>
                <a:cubicBezTo>
                  <a:pt x="1756701" y="606292"/>
                  <a:pt x="1797050" y="626666"/>
                  <a:pt x="1843881" y="616744"/>
                </a:cubicBezTo>
                <a:cubicBezTo>
                  <a:pt x="1890712" y="606822"/>
                  <a:pt x="1949847" y="556815"/>
                  <a:pt x="1989138" y="519112"/>
                </a:cubicBezTo>
                <a:cubicBezTo>
                  <a:pt x="2028429" y="481409"/>
                  <a:pt x="2052902" y="437885"/>
                  <a:pt x="2079625" y="390525"/>
                </a:cubicBezTo>
                <a:cubicBezTo>
                  <a:pt x="2106348" y="343165"/>
                  <a:pt x="2128838" y="285750"/>
                  <a:pt x="2149475" y="234950"/>
                </a:cubicBezTo>
                <a:cubicBezTo>
                  <a:pt x="2170112" y="184150"/>
                  <a:pt x="2190221" y="124883"/>
                  <a:pt x="2203450" y="85725"/>
                </a:cubicBezTo>
                <a:cubicBezTo>
                  <a:pt x="2216679" y="46567"/>
                  <a:pt x="2222764" y="23283"/>
                  <a:pt x="2228850" y="0"/>
                </a:cubicBezTo>
              </a:path>
            </a:pathLst>
          </a:custGeom>
          <a:noFill/>
          <a:ln w="508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Straight Arrow Connector 28">
            <a:extLst>
              <a:ext uri="{FF2B5EF4-FFF2-40B4-BE49-F238E27FC236}">
                <a16:creationId xmlns:a16="http://schemas.microsoft.com/office/drawing/2014/main" id="{25267A58-2A00-4D22-8AAA-E4F45AD8D7DE}"/>
              </a:ext>
            </a:extLst>
          </p:cNvPr>
          <p:cNvCxnSpPr>
            <a:cxnSpLocks/>
          </p:cNvCxnSpPr>
          <p:nvPr/>
        </p:nvCxnSpPr>
        <p:spPr>
          <a:xfrm rot="16200000" flipV="1">
            <a:off x="-1473916" y="3987216"/>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0" name="define “pseudo-normal”">
            <a:extLst>
              <a:ext uri="{FF2B5EF4-FFF2-40B4-BE49-F238E27FC236}">
                <a16:creationId xmlns:a16="http://schemas.microsoft.com/office/drawing/2014/main" id="{9D61175F-1BCC-42F8-9D5A-90765369AE81}"/>
              </a:ext>
            </a:extLst>
          </p:cNvPr>
          <p:cNvSpPr txBox="1"/>
          <p:nvPr/>
        </p:nvSpPr>
        <p:spPr>
          <a:xfrm>
            <a:off x="6682441" y="6584433"/>
            <a:ext cx="253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x</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31" name="define “pseudo-normal”">
            <a:extLst>
              <a:ext uri="{FF2B5EF4-FFF2-40B4-BE49-F238E27FC236}">
                <a16:creationId xmlns:a16="http://schemas.microsoft.com/office/drawing/2014/main" id="{63E46A53-6350-468B-9BE7-091DF6BAD122}"/>
              </a:ext>
            </a:extLst>
          </p:cNvPr>
          <p:cNvSpPr txBox="1"/>
          <p:nvPr/>
        </p:nvSpPr>
        <p:spPr>
          <a:xfrm>
            <a:off x="629713" y="1028700"/>
            <a:ext cx="243656"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n-US" sz="2800" dirty="0">
                <a:solidFill>
                  <a:schemeClr val="tx1"/>
                </a:solidFill>
                <a:latin typeface="Calibri Light" panose="020F0302020204030204" pitchFamily="34" charset="0"/>
              </a:rPr>
              <a:t>z</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cxnSp>
        <p:nvCxnSpPr>
          <p:cNvPr id="6" name="Straight Arrow Connector 5">
            <a:extLst>
              <a:ext uri="{FF2B5EF4-FFF2-40B4-BE49-F238E27FC236}">
                <a16:creationId xmlns:a16="http://schemas.microsoft.com/office/drawing/2014/main" id="{97BAF685-4C8A-45E3-B38C-0E830CBB1FB2}"/>
              </a:ext>
            </a:extLst>
          </p:cNvPr>
          <p:cNvCxnSpPr>
            <a:cxnSpLocks/>
          </p:cNvCxnSpPr>
          <p:nvPr/>
        </p:nvCxnSpPr>
        <p:spPr>
          <a:xfrm flipV="1">
            <a:off x="2818150" y="2764155"/>
            <a:ext cx="0" cy="404622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182E4F63-2D5C-49D3-8BB8-9B6D27E9ADF7}"/>
              </a:ext>
            </a:extLst>
          </p:cNvPr>
          <p:cNvCxnSpPr>
            <a:cxnSpLocks/>
            <a:endCxn id="27" idx="7"/>
          </p:cNvCxnSpPr>
          <p:nvPr/>
        </p:nvCxnSpPr>
        <p:spPr>
          <a:xfrm flipH="1" flipV="1">
            <a:off x="2964978" y="2568212"/>
            <a:ext cx="5572" cy="4080352"/>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0018C6AA-123E-4E03-AAD1-88D6720D7457}"/>
              </a:ext>
            </a:extLst>
          </p:cNvPr>
          <p:cNvCxnSpPr>
            <a:cxnSpLocks/>
          </p:cNvCxnSpPr>
          <p:nvPr/>
        </p:nvCxnSpPr>
        <p:spPr>
          <a:xfrm flipV="1">
            <a:off x="3122950" y="2419350"/>
            <a:ext cx="0" cy="422921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8576401C-94C4-4C3A-AD6A-9227334C211F}"/>
              </a:ext>
            </a:extLst>
          </p:cNvPr>
          <p:cNvCxnSpPr>
            <a:cxnSpLocks/>
          </p:cNvCxnSpPr>
          <p:nvPr/>
        </p:nvCxnSpPr>
        <p:spPr>
          <a:xfrm flipV="1">
            <a:off x="3275350" y="2276475"/>
            <a:ext cx="0" cy="44387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C306432A-4DD9-49CA-ADCB-6EBE417ADF85}"/>
              </a:ext>
            </a:extLst>
          </p:cNvPr>
          <p:cNvCxnSpPr>
            <a:cxnSpLocks/>
          </p:cNvCxnSpPr>
          <p:nvPr/>
        </p:nvCxnSpPr>
        <p:spPr>
          <a:xfrm flipV="1">
            <a:off x="3427750" y="2095500"/>
            <a:ext cx="0" cy="45530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8" name="Straight Arrow Connector 37">
            <a:extLst>
              <a:ext uri="{FF2B5EF4-FFF2-40B4-BE49-F238E27FC236}">
                <a16:creationId xmlns:a16="http://schemas.microsoft.com/office/drawing/2014/main" id="{0AFDD3EE-2962-42D4-B9E1-FD6C80280A68}"/>
              </a:ext>
            </a:extLst>
          </p:cNvPr>
          <p:cNvCxnSpPr>
            <a:cxnSpLocks/>
          </p:cNvCxnSpPr>
          <p:nvPr/>
        </p:nvCxnSpPr>
        <p:spPr>
          <a:xfrm flipV="1">
            <a:off x="3580150" y="2057400"/>
            <a:ext cx="0" cy="475297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Straight Arrow Connector 38">
            <a:extLst>
              <a:ext uri="{FF2B5EF4-FFF2-40B4-BE49-F238E27FC236}">
                <a16:creationId xmlns:a16="http://schemas.microsoft.com/office/drawing/2014/main" id="{48758E82-E029-46E3-9317-49C08B4ABA8A}"/>
              </a:ext>
            </a:extLst>
          </p:cNvPr>
          <p:cNvCxnSpPr>
            <a:cxnSpLocks/>
          </p:cNvCxnSpPr>
          <p:nvPr/>
        </p:nvCxnSpPr>
        <p:spPr>
          <a:xfrm flipV="1">
            <a:off x="3732550" y="2068830"/>
            <a:ext cx="0" cy="488487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72764C3A-64F8-4CF5-ACEC-AEBDDEE74630}"/>
              </a:ext>
            </a:extLst>
          </p:cNvPr>
          <p:cNvCxnSpPr>
            <a:cxnSpLocks/>
          </p:cNvCxnSpPr>
          <p:nvPr/>
        </p:nvCxnSpPr>
        <p:spPr>
          <a:xfrm flipV="1">
            <a:off x="3884950" y="2097405"/>
            <a:ext cx="0" cy="48562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Straight Arrow Connector 40">
            <a:extLst>
              <a:ext uri="{FF2B5EF4-FFF2-40B4-BE49-F238E27FC236}">
                <a16:creationId xmlns:a16="http://schemas.microsoft.com/office/drawing/2014/main" id="{B7DBB743-FBC1-4F56-9AE9-F614E0ECA88E}"/>
              </a:ext>
            </a:extLst>
          </p:cNvPr>
          <p:cNvCxnSpPr>
            <a:cxnSpLocks/>
          </p:cNvCxnSpPr>
          <p:nvPr/>
        </p:nvCxnSpPr>
        <p:spPr>
          <a:xfrm flipV="1">
            <a:off x="4037350" y="2164080"/>
            <a:ext cx="0" cy="47224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Straight Arrow Connector 41">
            <a:extLst>
              <a:ext uri="{FF2B5EF4-FFF2-40B4-BE49-F238E27FC236}">
                <a16:creationId xmlns:a16="http://schemas.microsoft.com/office/drawing/2014/main" id="{1EAEB6BD-13D7-419F-AC6F-A0306386922B}"/>
              </a:ext>
            </a:extLst>
          </p:cNvPr>
          <p:cNvCxnSpPr>
            <a:cxnSpLocks/>
          </p:cNvCxnSpPr>
          <p:nvPr/>
        </p:nvCxnSpPr>
        <p:spPr>
          <a:xfrm flipV="1">
            <a:off x="4189750" y="2306955"/>
            <a:ext cx="0" cy="464674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E86E2B5F-F510-443F-A579-2BB56D0FFD8E}"/>
              </a:ext>
            </a:extLst>
          </p:cNvPr>
          <p:cNvCxnSpPr/>
          <p:nvPr/>
        </p:nvCxnSpPr>
        <p:spPr>
          <a:xfrm flipV="1">
            <a:off x="4342150" y="2449495"/>
            <a:ext cx="0" cy="450420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4" name="Straight Arrow Connector 43">
            <a:extLst>
              <a:ext uri="{FF2B5EF4-FFF2-40B4-BE49-F238E27FC236}">
                <a16:creationId xmlns:a16="http://schemas.microsoft.com/office/drawing/2014/main" id="{ED17B962-7D43-4774-93B1-21992714C249}"/>
              </a:ext>
            </a:extLst>
          </p:cNvPr>
          <p:cNvCxnSpPr>
            <a:cxnSpLocks/>
          </p:cNvCxnSpPr>
          <p:nvPr/>
        </p:nvCxnSpPr>
        <p:spPr>
          <a:xfrm flipV="1">
            <a:off x="4494550" y="2621280"/>
            <a:ext cx="0" cy="4093959"/>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23" name="Group 22">
            <a:extLst>
              <a:ext uri="{FF2B5EF4-FFF2-40B4-BE49-F238E27FC236}">
                <a16:creationId xmlns:a16="http://schemas.microsoft.com/office/drawing/2014/main" id="{F514CF8F-6DB4-4F04-92C5-2AAFCCA60539}"/>
              </a:ext>
            </a:extLst>
          </p:cNvPr>
          <p:cNvGrpSpPr>
            <a:grpSpLocks noChangeAspect="1"/>
          </p:cNvGrpSpPr>
          <p:nvPr/>
        </p:nvGrpSpPr>
        <p:grpSpPr>
          <a:xfrm rot="3318229">
            <a:off x="2535506" y="6731798"/>
            <a:ext cx="2364798" cy="2191470"/>
            <a:chOff x="1707823" y="4099124"/>
            <a:chExt cx="572560" cy="530594"/>
          </a:xfrm>
        </p:grpSpPr>
        <p:sp>
          <p:nvSpPr>
            <p:cNvPr id="24" name="Isosceles Triangle 23">
              <a:extLst>
                <a:ext uri="{FF2B5EF4-FFF2-40B4-BE49-F238E27FC236}">
                  <a16:creationId xmlns:a16="http://schemas.microsoft.com/office/drawing/2014/main" id="{A01448F5-A35C-4776-9345-27520539E174}"/>
                </a:ext>
              </a:extLst>
            </p:cNvPr>
            <p:cNvSpPr/>
            <p:nvPr/>
          </p:nvSpPr>
          <p:spPr>
            <a:xfrm rot="7488087">
              <a:off x="1684844" y="4122103"/>
              <a:ext cx="494025" cy="448068"/>
            </a:xfrm>
            <a:prstGeom prst="triangle">
              <a:avLst/>
            </a:prstGeom>
            <a:solidFill>
              <a:sysClr val="window" lastClr="FFFFFF">
                <a:lumMod val="6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32731DA3-6C84-45CD-BCFB-C33EF3E3580B}"/>
                </a:ext>
              </a:extLst>
            </p:cNvPr>
            <p:cNvSpPr/>
            <p:nvPr/>
          </p:nvSpPr>
          <p:spPr>
            <a:xfrm rot="7488087">
              <a:off x="1861617" y="4210953"/>
              <a:ext cx="388865" cy="448666"/>
            </a:xfrm>
            <a:prstGeom prst="rect">
              <a:avLst/>
            </a:prstGeom>
            <a:solidFill>
              <a:sysClr val="windowText" lastClr="000000">
                <a:lumMod val="65000"/>
                <a:lumOff val="3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cxnSp>
        <p:nvCxnSpPr>
          <p:cNvPr id="4" name="Straight Arrow Connector 3">
            <a:extLst>
              <a:ext uri="{FF2B5EF4-FFF2-40B4-BE49-F238E27FC236}">
                <a16:creationId xmlns:a16="http://schemas.microsoft.com/office/drawing/2014/main" id="{4E8A77A5-97B0-47B1-9424-32BA2801C3AF}"/>
              </a:ext>
            </a:extLst>
          </p:cNvPr>
          <p:cNvCxnSpPr/>
          <p:nvPr/>
        </p:nvCxnSpPr>
        <p:spPr>
          <a:xfrm>
            <a:off x="1184856" y="6645988"/>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58" name="define “pseudo-normal”">
            <a:extLst>
              <a:ext uri="{FF2B5EF4-FFF2-40B4-BE49-F238E27FC236}">
                <a16:creationId xmlns:a16="http://schemas.microsoft.com/office/drawing/2014/main" id="{46C00376-12D6-4B0C-9319-FC5E26DBF4E5}"/>
              </a:ext>
            </a:extLst>
          </p:cNvPr>
          <p:cNvSpPr txBox="1"/>
          <p:nvPr/>
        </p:nvSpPr>
        <p:spPr>
          <a:xfrm>
            <a:off x="4539535" y="3920369"/>
            <a:ext cx="3022085"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viewing rays for different pixels</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26" name="define “pseudo-normal”">
            <a:extLst>
              <a:ext uri="{FF2B5EF4-FFF2-40B4-BE49-F238E27FC236}">
                <a16:creationId xmlns:a16="http://schemas.microsoft.com/office/drawing/2014/main" id="{1E3FE62D-640C-4C7B-83B8-E20808619011}"/>
              </a:ext>
            </a:extLst>
          </p:cNvPr>
          <p:cNvSpPr txBox="1"/>
          <p:nvPr/>
        </p:nvSpPr>
        <p:spPr>
          <a:xfrm>
            <a:off x="5583561" y="1700770"/>
            <a:ext cx="2126214"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imaged surface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28" name="define “pseudo-normal”">
            <a:extLst>
              <a:ext uri="{FF2B5EF4-FFF2-40B4-BE49-F238E27FC236}">
                <a16:creationId xmlns:a16="http://schemas.microsoft.com/office/drawing/2014/main" id="{C107F25F-CF86-4C21-BB7D-4EC081A800C6}"/>
              </a:ext>
            </a:extLst>
          </p:cNvPr>
          <p:cNvSpPr txBox="1"/>
          <p:nvPr/>
        </p:nvSpPr>
        <p:spPr>
          <a:xfrm>
            <a:off x="7884034" y="1705151"/>
            <a:ext cx="4305936" cy="13952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Surface representation as a depth field (also known as Monge surface):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CB29B81-385B-4765-8568-0EC916C27D16}"/>
                  </a:ext>
                </a:extLst>
              </p:cNvPr>
              <p:cNvSpPr txBox="1"/>
              <p:nvPr/>
            </p:nvSpPr>
            <p:spPr>
              <a:xfrm>
                <a:off x="8683543" y="3123486"/>
                <a:ext cx="2558521"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𝑧</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𝑓</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𝑥</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𝑦</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oMath>
                  </m:oMathPara>
                </a14:m>
                <a:endParaRPr kumimoji="0" lang="en-US" sz="4000" b="0"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2" name="TextBox 1">
                <a:extLst>
                  <a:ext uri="{FF2B5EF4-FFF2-40B4-BE49-F238E27FC236}">
                    <a16:creationId xmlns:a16="http://schemas.microsoft.com/office/drawing/2014/main" id="{5CB29B81-385B-4765-8568-0EC916C27D16}"/>
                  </a:ext>
                </a:extLst>
              </p:cNvPr>
              <p:cNvSpPr txBox="1">
                <a:spLocks noRot="1" noChangeAspect="1" noMove="1" noResize="1" noEditPoints="1" noAdjustHandles="1" noChangeArrowheads="1" noChangeShapeType="1" noTextEdit="1"/>
              </p:cNvSpPr>
              <p:nvPr/>
            </p:nvSpPr>
            <p:spPr>
              <a:xfrm>
                <a:off x="8683543" y="3123486"/>
                <a:ext cx="2558521" cy="615553"/>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
        <p:nvSpPr>
          <p:cNvPr id="3" name="Right Brace 2">
            <a:extLst>
              <a:ext uri="{FF2B5EF4-FFF2-40B4-BE49-F238E27FC236}">
                <a16:creationId xmlns:a16="http://schemas.microsoft.com/office/drawing/2014/main" id="{E0B7D5CB-0830-4173-9B46-9D2779C47607}"/>
              </a:ext>
            </a:extLst>
          </p:cNvPr>
          <p:cNvSpPr/>
          <p:nvPr/>
        </p:nvSpPr>
        <p:spPr>
          <a:xfrm rot="5400000">
            <a:off x="10390307" y="3511404"/>
            <a:ext cx="233226" cy="718399"/>
          </a:xfrm>
          <a:prstGeom prst="rightBrace">
            <a:avLst/>
          </a:prstGeom>
          <a:noFill/>
          <a:ln w="3810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2" name="define “pseudo-normal”">
            <a:extLst>
              <a:ext uri="{FF2B5EF4-FFF2-40B4-BE49-F238E27FC236}">
                <a16:creationId xmlns:a16="http://schemas.microsoft.com/office/drawing/2014/main" id="{6EA4FF47-ECC0-40B4-AE92-A4A660B281F6}"/>
              </a:ext>
            </a:extLst>
          </p:cNvPr>
          <p:cNvSpPr txBox="1"/>
          <p:nvPr/>
        </p:nvSpPr>
        <p:spPr>
          <a:xfrm>
            <a:off x="10039822" y="4051773"/>
            <a:ext cx="2558519"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pixel coordinates on image place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cxnSp>
        <p:nvCxnSpPr>
          <p:cNvPr id="7" name="Straight Arrow Connector 6">
            <a:extLst>
              <a:ext uri="{FF2B5EF4-FFF2-40B4-BE49-F238E27FC236}">
                <a16:creationId xmlns:a16="http://schemas.microsoft.com/office/drawing/2014/main" id="{BFE5C66E-FC61-4E7F-A423-9C143C1FF298}"/>
              </a:ext>
            </a:extLst>
          </p:cNvPr>
          <p:cNvCxnSpPr/>
          <p:nvPr/>
        </p:nvCxnSpPr>
        <p:spPr>
          <a:xfrm flipV="1">
            <a:off x="8839200" y="3753990"/>
            <a:ext cx="0" cy="1130746"/>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3" name="define “pseudo-normal”">
            <a:extLst>
              <a:ext uri="{FF2B5EF4-FFF2-40B4-BE49-F238E27FC236}">
                <a16:creationId xmlns:a16="http://schemas.microsoft.com/office/drawing/2014/main" id="{7CD60D2A-97F6-42FD-A2B0-91C5DBA46B89}"/>
              </a:ext>
            </a:extLst>
          </p:cNvPr>
          <p:cNvSpPr txBox="1"/>
          <p:nvPr/>
        </p:nvSpPr>
        <p:spPr>
          <a:xfrm>
            <a:off x="8311767" y="5016140"/>
            <a:ext cx="3302072"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depth at each pixel</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45" name="define “pseudo-normal”">
            <a:extLst>
              <a:ext uri="{FF2B5EF4-FFF2-40B4-BE49-F238E27FC236}">
                <a16:creationId xmlns:a16="http://schemas.microsoft.com/office/drawing/2014/main" id="{198F341B-7156-41AA-87C4-B9255AA09126}"/>
              </a:ext>
            </a:extLst>
          </p:cNvPr>
          <p:cNvSpPr txBox="1"/>
          <p:nvPr/>
        </p:nvSpPr>
        <p:spPr>
          <a:xfrm>
            <a:off x="7778741" y="6233055"/>
            <a:ext cx="4368123"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How does surface nor</a:t>
            </a:r>
            <a:r>
              <a:rPr lang="en-US" sz="2800" dirty="0">
                <a:solidFill>
                  <a:schemeClr val="tx1"/>
                </a:solidFill>
                <a:latin typeface="Calibri Light" panose="020F0302020204030204" pitchFamily="34" charset="0"/>
              </a:rPr>
              <a:t>mal relate to this representation?</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46" name="define “pseudo-normal”">
            <a:extLst>
              <a:ext uri="{FF2B5EF4-FFF2-40B4-BE49-F238E27FC236}">
                <a16:creationId xmlns:a16="http://schemas.microsoft.com/office/drawing/2014/main" id="{7048CCC1-A4E6-4F53-86EB-261A3AEA53B6}"/>
              </a:ext>
            </a:extLst>
          </p:cNvPr>
          <p:cNvSpPr txBox="1"/>
          <p:nvPr/>
        </p:nvSpPr>
        <p:spPr>
          <a:xfrm>
            <a:off x="4655566" y="7722311"/>
            <a:ext cx="2043831"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n-US" sz="2800" dirty="0">
                <a:solidFill>
                  <a:schemeClr val="tx1"/>
                </a:solidFill>
                <a:latin typeface="Calibri Light" panose="020F0302020204030204" pitchFamily="34" charset="0"/>
              </a:rPr>
              <a:t>o</a:t>
            </a:r>
            <a:r>
              <a:rPr kumimoji="0" lang="en-US" sz="2800" b="0" i="0" u="none" strike="noStrike" kern="0" cap="none" spc="0" normalizeH="0" baseline="0" noProof="0" dirty="0" err="1">
                <a:ln>
                  <a:noFill/>
                </a:ln>
                <a:solidFill>
                  <a:schemeClr val="tx1"/>
                </a:solidFill>
                <a:effectLst/>
                <a:uLnTx/>
                <a:uFillTx/>
                <a:latin typeface="Calibri Light" panose="020F0302020204030204" pitchFamily="34" charset="0"/>
                <a:sym typeface="Helvetica Neue Light"/>
              </a:rPr>
              <a:t>rthographic</a:t>
            </a: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 camera</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2397088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Shape from shading"/>
          <p:cNvSpPr txBox="1">
            <a:spLocks noGrp="1"/>
          </p:cNvSpPr>
          <p:nvPr>
            <p:ph type="title"/>
          </p:nvPr>
        </p:nvSpPr>
        <p:spPr>
          <a:xfrm>
            <a:off x="571500" y="21104"/>
            <a:ext cx="11861800" cy="1397000"/>
          </a:xfrm>
          <a:prstGeom prst="rect">
            <a:avLst/>
          </a:prstGeom>
        </p:spPr>
        <p:txBody>
          <a:bodyPr/>
          <a:lstStyle/>
          <a:p>
            <a:r>
              <a:rPr lang="en-US" dirty="0"/>
              <a:t>Surfaces and </a:t>
            </a:r>
            <a:r>
              <a:rPr lang="en-US" dirty="0" err="1"/>
              <a:t>normals</a:t>
            </a:r>
            <a:endParaRPr dirty="0"/>
          </a:p>
        </p:txBody>
      </p:sp>
      <p:sp>
        <p:nvSpPr>
          <p:cNvPr id="27" name="Freeform: Shape 26">
            <a:extLst>
              <a:ext uri="{FF2B5EF4-FFF2-40B4-BE49-F238E27FC236}">
                <a16:creationId xmlns:a16="http://schemas.microsoft.com/office/drawing/2014/main" id="{530C5061-9C19-477D-9F85-FF935C961155}"/>
              </a:ext>
            </a:extLst>
          </p:cNvPr>
          <p:cNvSpPr/>
          <p:nvPr/>
        </p:nvSpPr>
        <p:spPr>
          <a:xfrm>
            <a:off x="1564936" y="1799953"/>
            <a:ext cx="4305940" cy="1323533"/>
          </a:xfrm>
          <a:custGeom>
            <a:avLst/>
            <a:gdLst>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17550 w 2228850"/>
              <a:gd name="connsiteY7" fmla="*/ 390525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2012950 w 2228850"/>
              <a:gd name="connsiteY17" fmla="*/ 509588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98663 w 2228850"/>
              <a:gd name="connsiteY17" fmla="*/ 523875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9138 w 2228850"/>
              <a:gd name="connsiteY17" fmla="*/ 519112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28850" h="685090">
                <a:moveTo>
                  <a:pt x="0" y="339725"/>
                </a:moveTo>
                <a:cubicBezTo>
                  <a:pt x="27781" y="396610"/>
                  <a:pt x="55563" y="453496"/>
                  <a:pt x="79375" y="495300"/>
                </a:cubicBezTo>
                <a:cubicBezTo>
                  <a:pt x="103188" y="537104"/>
                  <a:pt x="114829" y="560388"/>
                  <a:pt x="142875" y="590550"/>
                </a:cubicBezTo>
                <a:cubicBezTo>
                  <a:pt x="170921" y="620712"/>
                  <a:pt x="209021" y="661458"/>
                  <a:pt x="247650" y="676275"/>
                </a:cubicBezTo>
                <a:cubicBezTo>
                  <a:pt x="286279" y="691092"/>
                  <a:pt x="342371" y="683683"/>
                  <a:pt x="374650" y="679450"/>
                </a:cubicBezTo>
                <a:cubicBezTo>
                  <a:pt x="406929" y="675217"/>
                  <a:pt x="405342" y="673629"/>
                  <a:pt x="441325" y="650875"/>
                </a:cubicBezTo>
                <a:cubicBezTo>
                  <a:pt x="477308" y="628121"/>
                  <a:pt x="543322" y="585126"/>
                  <a:pt x="590550" y="542925"/>
                </a:cubicBezTo>
                <a:cubicBezTo>
                  <a:pt x="637778" y="500724"/>
                  <a:pt x="682360" y="442118"/>
                  <a:pt x="724693" y="397668"/>
                </a:cubicBezTo>
                <a:cubicBezTo>
                  <a:pt x="767026" y="353218"/>
                  <a:pt x="815049" y="305461"/>
                  <a:pt x="844550" y="276225"/>
                </a:cubicBezTo>
                <a:cubicBezTo>
                  <a:pt x="874051" y="246989"/>
                  <a:pt x="877358" y="242887"/>
                  <a:pt x="901700" y="222250"/>
                </a:cubicBezTo>
                <a:cubicBezTo>
                  <a:pt x="926042" y="201613"/>
                  <a:pt x="959379" y="168275"/>
                  <a:pt x="990600" y="152400"/>
                </a:cubicBezTo>
                <a:cubicBezTo>
                  <a:pt x="1021821" y="136525"/>
                  <a:pt x="1047221" y="126471"/>
                  <a:pt x="1089025" y="127000"/>
                </a:cubicBezTo>
                <a:cubicBezTo>
                  <a:pt x="1130829" y="127529"/>
                  <a:pt x="1187979" y="127529"/>
                  <a:pt x="1241425" y="155575"/>
                </a:cubicBezTo>
                <a:cubicBezTo>
                  <a:pt x="1294871" y="183621"/>
                  <a:pt x="1357842" y="246063"/>
                  <a:pt x="1409700" y="295275"/>
                </a:cubicBezTo>
                <a:cubicBezTo>
                  <a:pt x="1461558" y="344487"/>
                  <a:pt x="1502833" y="403622"/>
                  <a:pt x="1552575" y="450850"/>
                </a:cubicBezTo>
                <a:cubicBezTo>
                  <a:pt x="1602317" y="498078"/>
                  <a:pt x="1659599" y="550994"/>
                  <a:pt x="1708150" y="578643"/>
                </a:cubicBezTo>
                <a:cubicBezTo>
                  <a:pt x="1756701" y="606292"/>
                  <a:pt x="1797050" y="626666"/>
                  <a:pt x="1843881" y="616744"/>
                </a:cubicBezTo>
                <a:cubicBezTo>
                  <a:pt x="1890712" y="606822"/>
                  <a:pt x="1949847" y="556815"/>
                  <a:pt x="1989138" y="519112"/>
                </a:cubicBezTo>
                <a:cubicBezTo>
                  <a:pt x="2028429" y="481409"/>
                  <a:pt x="2052902" y="437885"/>
                  <a:pt x="2079625" y="390525"/>
                </a:cubicBezTo>
                <a:cubicBezTo>
                  <a:pt x="2106348" y="343165"/>
                  <a:pt x="2128838" y="285750"/>
                  <a:pt x="2149475" y="234950"/>
                </a:cubicBezTo>
                <a:cubicBezTo>
                  <a:pt x="2170112" y="184150"/>
                  <a:pt x="2190221" y="124883"/>
                  <a:pt x="2203450" y="85725"/>
                </a:cubicBezTo>
                <a:cubicBezTo>
                  <a:pt x="2216679" y="46567"/>
                  <a:pt x="2222764" y="23283"/>
                  <a:pt x="2228850" y="0"/>
                </a:cubicBezTo>
              </a:path>
            </a:pathLst>
          </a:custGeom>
          <a:noFill/>
          <a:ln w="508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Straight Arrow Connector 28">
            <a:extLst>
              <a:ext uri="{FF2B5EF4-FFF2-40B4-BE49-F238E27FC236}">
                <a16:creationId xmlns:a16="http://schemas.microsoft.com/office/drawing/2014/main" id="{25267A58-2A00-4D22-8AAA-E4F45AD8D7DE}"/>
              </a:ext>
            </a:extLst>
          </p:cNvPr>
          <p:cNvCxnSpPr>
            <a:cxnSpLocks/>
          </p:cNvCxnSpPr>
          <p:nvPr/>
        </p:nvCxnSpPr>
        <p:spPr>
          <a:xfrm rot="16200000" flipV="1">
            <a:off x="-1473916" y="3987216"/>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0" name="define “pseudo-normal”">
            <a:extLst>
              <a:ext uri="{FF2B5EF4-FFF2-40B4-BE49-F238E27FC236}">
                <a16:creationId xmlns:a16="http://schemas.microsoft.com/office/drawing/2014/main" id="{9D61175F-1BCC-42F8-9D5A-90765369AE81}"/>
              </a:ext>
            </a:extLst>
          </p:cNvPr>
          <p:cNvSpPr txBox="1"/>
          <p:nvPr/>
        </p:nvSpPr>
        <p:spPr>
          <a:xfrm>
            <a:off x="6682441" y="6584433"/>
            <a:ext cx="253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x</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31" name="define “pseudo-normal”">
            <a:extLst>
              <a:ext uri="{FF2B5EF4-FFF2-40B4-BE49-F238E27FC236}">
                <a16:creationId xmlns:a16="http://schemas.microsoft.com/office/drawing/2014/main" id="{63E46A53-6350-468B-9BE7-091DF6BAD122}"/>
              </a:ext>
            </a:extLst>
          </p:cNvPr>
          <p:cNvSpPr txBox="1"/>
          <p:nvPr/>
        </p:nvSpPr>
        <p:spPr>
          <a:xfrm>
            <a:off x="629713" y="1028700"/>
            <a:ext cx="243656"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n-US" sz="2800" dirty="0">
                <a:solidFill>
                  <a:schemeClr val="tx1"/>
                </a:solidFill>
                <a:latin typeface="Calibri Light" panose="020F0302020204030204" pitchFamily="34" charset="0"/>
              </a:rPr>
              <a:t>z</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cxnSp>
        <p:nvCxnSpPr>
          <p:cNvPr id="6" name="Straight Arrow Connector 5">
            <a:extLst>
              <a:ext uri="{FF2B5EF4-FFF2-40B4-BE49-F238E27FC236}">
                <a16:creationId xmlns:a16="http://schemas.microsoft.com/office/drawing/2014/main" id="{97BAF685-4C8A-45E3-B38C-0E830CBB1FB2}"/>
              </a:ext>
            </a:extLst>
          </p:cNvPr>
          <p:cNvCxnSpPr>
            <a:cxnSpLocks/>
          </p:cNvCxnSpPr>
          <p:nvPr/>
        </p:nvCxnSpPr>
        <p:spPr>
          <a:xfrm flipV="1">
            <a:off x="2818150" y="2764155"/>
            <a:ext cx="0" cy="404622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182E4F63-2D5C-49D3-8BB8-9B6D27E9ADF7}"/>
              </a:ext>
            </a:extLst>
          </p:cNvPr>
          <p:cNvCxnSpPr>
            <a:cxnSpLocks/>
            <a:endCxn id="27" idx="7"/>
          </p:cNvCxnSpPr>
          <p:nvPr/>
        </p:nvCxnSpPr>
        <p:spPr>
          <a:xfrm flipH="1" flipV="1">
            <a:off x="2964978" y="2568212"/>
            <a:ext cx="5572" cy="4080352"/>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0018C6AA-123E-4E03-AAD1-88D6720D7457}"/>
              </a:ext>
            </a:extLst>
          </p:cNvPr>
          <p:cNvCxnSpPr>
            <a:cxnSpLocks/>
          </p:cNvCxnSpPr>
          <p:nvPr/>
        </p:nvCxnSpPr>
        <p:spPr>
          <a:xfrm flipV="1">
            <a:off x="3122950" y="2419350"/>
            <a:ext cx="0" cy="422921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8576401C-94C4-4C3A-AD6A-9227334C211F}"/>
              </a:ext>
            </a:extLst>
          </p:cNvPr>
          <p:cNvCxnSpPr>
            <a:cxnSpLocks/>
          </p:cNvCxnSpPr>
          <p:nvPr/>
        </p:nvCxnSpPr>
        <p:spPr>
          <a:xfrm flipV="1">
            <a:off x="3275350" y="2276475"/>
            <a:ext cx="0" cy="44387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C306432A-4DD9-49CA-ADCB-6EBE417ADF85}"/>
              </a:ext>
            </a:extLst>
          </p:cNvPr>
          <p:cNvCxnSpPr>
            <a:cxnSpLocks/>
          </p:cNvCxnSpPr>
          <p:nvPr/>
        </p:nvCxnSpPr>
        <p:spPr>
          <a:xfrm flipV="1">
            <a:off x="3427750" y="2095500"/>
            <a:ext cx="0" cy="45530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8" name="Straight Arrow Connector 37">
            <a:extLst>
              <a:ext uri="{FF2B5EF4-FFF2-40B4-BE49-F238E27FC236}">
                <a16:creationId xmlns:a16="http://schemas.microsoft.com/office/drawing/2014/main" id="{0AFDD3EE-2962-42D4-B9E1-FD6C80280A68}"/>
              </a:ext>
            </a:extLst>
          </p:cNvPr>
          <p:cNvCxnSpPr>
            <a:cxnSpLocks/>
          </p:cNvCxnSpPr>
          <p:nvPr/>
        </p:nvCxnSpPr>
        <p:spPr>
          <a:xfrm flipV="1">
            <a:off x="3580150" y="2057400"/>
            <a:ext cx="0" cy="475297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Straight Arrow Connector 38">
            <a:extLst>
              <a:ext uri="{FF2B5EF4-FFF2-40B4-BE49-F238E27FC236}">
                <a16:creationId xmlns:a16="http://schemas.microsoft.com/office/drawing/2014/main" id="{48758E82-E029-46E3-9317-49C08B4ABA8A}"/>
              </a:ext>
            </a:extLst>
          </p:cNvPr>
          <p:cNvCxnSpPr>
            <a:cxnSpLocks/>
          </p:cNvCxnSpPr>
          <p:nvPr/>
        </p:nvCxnSpPr>
        <p:spPr>
          <a:xfrm flipV="1">
            <a:off x="3732550" y="2068830"/>
            <a:ext cx="0" cy="488487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72764C3A-64F8-4CF5-ACEC-AEBDDEE74630}"/>
              </a:ext>
            </a:extLst>
          </p:cNvPr>
          <p:cNvCxnSpPr>
            <a:cxnSpLocks/>
          </p:cNvCxnSpPr>
          <p:nvPr/>
        </p:nvCxnSpPr>
        <p:spPr>
          <a:xfrm flipV="1">
            <a:off x="3884950" y="2097405"/>
            <a:ext cx="0" cy="48562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Straight Arrow Connector 40">
            <a:extLst>
              <a:ext uri="{FF2B5EF4-FFF2-40B4-BE49-F238E27FC236}">
                <a16:creationId xmlns:a16="http://schemas.microsoft.com/office/drawing/2014/main" id="{B7DBB743-FBC1-4F56-9AE9-F614E0ECA88E}"/>
              </a:ext>
            </a:extLst>
          </p:cNvPr>
          <p:cNvCxnSpPr>
            <a:cxnSpLocks/>
          </p:cNvCxnSpPr>
          <p:nvPr/>
        </p:nvCxnSpPr>
        <p:spPr>
          <a:xfrm flipV="1">
            <a:off x="4037350" y="2164080"/>
            <a:ext cx="0" cy="47224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Straight Arrow Connector 41">
            <a:extLst>
              <a:ext uri="{FF2B5EF4-FFF2-40B4-BE49-F238E27FC236}">
                <a16:creationId xmlns:a16="http://schemas.microsoft.com/office/drawing/2014/main" id="{1EAEB6BD-13D7-419F-AC6F-A0306386922B}"/>
              </a:ext>
            </a:extLst>
          </p:cNvPr>
          <p:cNvCxnSpPr>
            <a:cxnSpLocks/>
          </p:cNvCxnSpPr>
          <p:nvPr/>
        </p:nvCxnSpPr>
        <p:spPr>
          <a:xfrm flipV="1">
            <a:off x="4189750" y="2306955"/>
            <a:ext cx="0" cy="464674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E86E2B5F-F510-443F-A579-2BB56D0FFD8E}"/>
              </a:ext>
            </a:extLst>
          </p:cNvPr>
          <p:cNvCxnSpPr/>
          <p:nvPr/>
        </p:nvCxnSpPr>
        <p:spPr>
          <a:xfrm flipV="1">
            <a:off x="4342150" y="2449495"/>
            <a:ext cx="0" cy="450420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4" name="Straight Arrow Connector 43">
            <a:extLst>
              <a:ext uri="{FF2B5EF4-FFF2-40B4-BE49-F238E27FC236}">
                <a16:creationId xmlns:a16="http://schemas.microsoft.com/office/drawing/2014/main" id="{ED17B962-7D43-4774-93B1-21992714C249}"/>
              </a:ext>
            </a:extLst>
          </p:cNvPr>
          <p:cNvCxnSpPr>
            <a:cxnSpLocks/>
          </p:cNvCxnSpPr>
          <p:nvPr/>
        </p:nvCxnSpPr>
        <p:spPr>
          <a:xfrm flipV="1">
            <a:off x="4494550" y="2621280"/>
            <a:ext cx="0" cy="4093959"/>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23" name="Group 22">
            <a:extLst>
              <a:ext uri="{FF2B5EF4-FFF2-40B4-BE49-F238E27FC236}">
                <a16:creationId xmlns:a16="http://schemas.microsoft.com/office/drawing/2014/main" id="{F514CF8F-6DB4-4F04-92C5-2AAFCCA60539}"/>
              </a:ext>
            </a:extLst>
          </p:cNvPr>
          <p:cNvGrpSpPr>
            <a:grpSpLocks noChangeAspect="1"/>
          </p:cNvGrpSpPr>
          <p:nvPr/>
        </p:nvGrpSpPr>
        <p:grpSpPr>
          <a:xfrm rot="3318229">
            <a:off x="2535506" y="6731798"/>
            <a:ext cx="2364798" cy="2191470"/>
            <a:chOff x="1707823" y="4099124"/>
            <a:chExt cx="572560" cy="530594"/>
          </a:xfrm>
        </p:grpSpPr>
        <p:sp>
          <p:nvSpPr>
            <p:cNvPr id="24" name="Isosceles Triangle 23">
              <a:extLst>
                <a:ext uri="{FF2B5EF4-FFF2-40B4-BE49-F238E27FC236}">
                  <a16:creationId xmlns:a16="http://schemas.microsoft.com/office/drawing/2014/main" id="{A01448F5-A35C-4776-9345-27520539E174}"/>
                </a:ext>
              </a:extLst>
            </p:cNvPr>
            <p:cNvSpPr/>
            <p:nvPr/>
          </p:nvSpPr>
          <p:spPr>
            <a:xfrm rot="7488087">
              <a:off x="1684844" y="4122103"/>
              <a:ext cx="494025" cy="448068"/>
            </a:xfrm>
            <a:prstGeom prst="triangle">
              <a:avLst/>
            </a:prstGeom>
            <a:solidFill>
              <a:sysClr val="window" lastClr="FFFFFF">
                <a:lumMod val="6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32731DA3-6C84-45CD-BCFB-C33EF3E3580B}"/>
                </a:ext>
              </a:extLst>
            </p:cNvPr>
            <p:cNvSpPr/>
            <p:nvPr/>
          </p:nvSpPr>
          <p:spPr>
            <a:xfrm rot="7488087">
              <a:off x="1861617" y="4210953"/>
              <a:ext cx="388865" cy="448666"/>
            </a:xfrm>
            <a:prstGeom prst="rect">
              <a:avLst/>
            </a:prstGeom>
            <a:solidFill>
              <a:sysClr val="windowText" lastClr="000000">
                <a:lumMod val="65000"/>
                <a:lumOff val="3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cxnSp>
        <p:nvCxnSpPr>
          <p:cNvPr id="4" name="Straight Arrow Connector 3">
            <a:extLst>
              <a:ext uri="{FF2B5EF4-FFF2-40B4-BE49-F238E27FC236}">
                <a16:creationId xmlns:a16="http://schemas.microsoft.com/office/drawing/2014/main" id="{4E8A77A5-97B0-47B1-9424-32BA2801C3AF}"/>
              </a:ext>
            </a:extLst>
          </p:cNvPr>
          <p:cNvCxnSpPr/>
          <p:nvPr/>
        </p:nvCxnSpPr>
        <p:spPr>
          <a:xfrm>
            <a:off x="1184856" y="6645988"/>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57" name="define “pseudo-normal”">
            <a:extLst>
              <a:ext uri="{FF2B5EF4-FFF2-40B4-BE49-F238E27FC236}">
                <a16:creationId xmlns:a16="http://schemas.microsoft.com/office/drawing/2014/main" id="{9CB92C89-A25D-40B2-8DBB-0C10114873F1}"/>
              </a:ext>
            </a:extLst>
          </p:cNvPr>
          <p:cNvSpPr txBox="1"/>
          <p:nvPr/>
        </p:nvSpPr>
        <p:spPr>
          <a:xfrm>
            <a:off x="4655566" y="7722311"/>
            <a:ext cx="2043831"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n-US" sz="2800" dirty="0">
                <a:solidFill>
                  <a:schemeClr val="tx1"/>
                </a:solidFill>
                <a:latin typeface="Calibri Light" panose="020F0302020204030204" pitchFamily="34" charset="0"/>
              </a:rPr>
              <a:t>o</a:t>
            </a:r>
            <a:r>
              <a:rPr kumimoji="0" lang="en-US" sz="2800" b="0" i="0" u="none" strike="noStrike" kern="0" cap="none" spc="0" normalizeH="0" baseline="0" noProof="0" dirty="0" err="1">
                <a:ln>
                  <a:noFill/>
                </a:ln>
                <a:solidFill>
                  <a:schemeClr val="tx1"/>
                </a:solidFill>
                <a:effectLst/>
                <a:uLnTx/>
                <a:uFillTx/>
                <a:latin typeface="Calibri Light" panose="020F0302020204030204" pitchFamily="34" charset="0"/>
                <a:sym typeface="Helvetica Neue Light"/>
              </a:rPr>
              <a:t>rthographic</a:t>
            </a: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 camera</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58" name="define “pseudo-normal”">
            <a:extLst>
              <a:ext uri="{FF2B5EF4-FFF2-40B4-BE49-F238E27FC236}">
                <a16:creationId xmlns:a16="http://schemas.microsoft.com/office/drawing/2014/main" id="{46C00376-12D6-4B0C-9319-FC5E26DBF4E5}"/>
              </a:ext>
            </a:extLst>
          </p:cNvPr>
          <p:cNvSpPr txBox="1"/>
          <p:nvPr/>
        </p:nvSpPr>
        <p:spPr>
          <a:xfrm>
            <a:off x="4539535" y="3920369"/>
            <a:ext cx="3022085"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viewing rays for different pixels</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26" name="define “pseudo-normal”">
            <a:extLst>
              <a:ext uri="{FF2B5EF4-FFF2-40B4-BE49-F238E27FC236}">
                <a16:creationId xmlns:a16="http://schemas.microsoft.com/office/drawing/2014/main" id="{1E3FE62D-640C-4C7B-83B8-E20808619011}"/>
              </a:ext>
            </a:extLst>
          </p:cNvPr>
          <p:cNvSpPr txBox="1"/>
          <p:nvPr/>
        </p:nvSpPr>
        <p:spPr>
          <a:xfrm>
            <a:off x="5583561" y="1700770"/>
            <a:ext cx="2126214"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imaged surface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28" name="define “pseudo-normal”">
            <a:extLst>
              <a:ext uri="{FF2B5EF4-FFF2-40B4-BE49-F238E27FC236}">
                <a16:creationId xmlns:a16="http://schemas.microsoft.com/office/drawing/2014/main" id="{C107F25F-CF86-4C21-BB7D-4EC081A800C6}"/>
              </a:ext>
            </a:extLst>
          </p:cNvPr>
          <p:cNvSpPr txBox="1"/>
          <p:nvPr/>
        </p:nvSpPr>
        <p:spPr>
          <a:xfrm>
            <a:off x="7884034" y="1705151"/>
            <a:ext cx="4305936" cy="13952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Surface representation as a depth image (also known as Monge surface):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CB29B81-385B-4765-8568-0EC916C27D16}"/>
                  </a:ext>
                </a:extLst>
              </p:cNvPr>
              <p:cNvSpPr txBox="1"/>
              <p:nvPr/>
            </p:nvSpPr>
            <p:spPr>
              <a:xfrm>
                <a:off x="8683543" y="3123486"/>
                <a:ext cx="2558521"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𝑧</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𝑓</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𝑥</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𝑦</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oMath>
                  </m:oMathPara>
                </a14:m>
                <a:endParaRPr kumimoji="0" lang="en-US" sz="4000" b="0"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2" name="TextBox 1">
                <a:extLst>
                  <a:ext uri="{FF2B5EF4-FFF2-40B4-BE49-F238E27FC236}">
                    <a16:creationId xmlns:a16="http://schemas.microsoft.com/office/drawing/2014/main" id="{5CB29B81-385B-4765-8568-0EC916C27D16}"/>
                  </a:ext>
                </a:extLst>
              </p:cNvPr>
              <p:cNvSpPr txBox="1">
                <a:spLocks noRot="1" noChangeAspect="1" noMove="1" noResize="1" noEditPoints="1" noAdjustHandles="1" noChangeArrowheads="1" noChangeShapeType="1" noTextEdit="1"/>
              </p:cNvSpPr>
              <p:nvPr/>
            </p:nvSpPr>
            <p:spPr>
              <a:xfrm>
                <a:off x="8683543" y="3123486"/>
                <a:ext cx="2558521" cy="615553"/>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
        <p:nvSpPr>
          <p:cNvPr id="3" name="Right Brace 2">
            <a:extLst>
              <a:ext uri="{FF2B5EF4-FFF2-40B4-BE49-F238E27FC236}">
                <a16:creationId xmlns:a16="http://schemas.microsoft.com/office/drawing/2014/main" id="{E0B7D5CB-0830-4173-9B46-9D2779C47607}"/>
              </a:ext>
            </a:extLst>
          </p:cNvPr>
          <p:cNvSpPr/>
          <p:nvPr/>
        </p:nvSpPr>
        <p:spPr>
          <a:xfrm rot="5400000">
            <a:off x="10390307" y="3511404"/>
            <a:ext cx="233226" cy="718399"/>
          </a:xfrm>
          <a:prstGeom prst="rightBrace">
            <a:avLst/>
          </a:prstGeom>
          <a:noFill/>
          <a:ln w="3810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2" name="define “pseudo-normal”">
            <a:extLst>
              <a:ext uri="{FF2B5EF4-FFF2-40B4-BE49-F238E27FC236}">
                <a16:creationId xmlns:a16="http://schemas.microsoft.com/office/drawing/2014/main" id="{6EA4FF47-ECC0-40B4-AE92-A4A660B281F6}"/>
              </a:ext>
            </a:extLst>
          </p:cNvPr>
          <p:cNvSpPr txBox="1"/>
          <p:nvPr/>
        </p:nvSpPr>
        <p:spPr>
          <a:xfrm>
            <a:off x="10039822" y="4051773"/>
            <a:ext cx="2558519"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pixel coordinates on image place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cxnSp>
        <p:nvCxnSpPr>
          <p:cNvPr id="7" name="Straight Arrow Connector 6">
            <a:extLst>
              <a:ext uri="{FF2B5EF4-FFF2-40B4-BE49-F238E27FC236}">
                <a16:creationId xmlns:a16="http://schemas.microsoft.com/office/drawing/2014/main" id="{BFE5C66E-FC61-4E7F-A423-9C143C1FF298}"/>
              </a:ext>
            </a:extLst>
          </p:cNvPr>
          <p:cNvCxnSpPr/>
          <p:nvPr/>
        </p:nvCxnSpPr>
        <p:spPr>
          <a:xfrm flipV="1">
            <a:off x="8839200" y="3753990"/>
            <a:ext cx="0" cy="1130746"/>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3" name="define “pseudo-normal”">
            <a:extLst>
              <a:ext uri="{FF2B5EF4-FFF2-40B4-BE49-F238E27FC236}">
                <a16:creationId xmlns:a16="http://schemas.microsoft.com/office/drawing/2014/main" id="{7CD60D2A-97F6-42FD-A2B0-91C5DBA46B89}"/>
              </a:ext>
            </a:extLst>
          </p:cNvPr>
          <p:cNvSpPr txBox="1"/>
          <p:nvPr/>
        </p:nvSpPr>
        <p:spPr>
          <a:xfrm>
            <a:off x="8311767" y="5016140"/>
            <a:ext cx="3302072"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depth at each pixel</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45" name="define “pseudo-normal”">
            <a:extLst>
              <a:ext uri="{FF2B5EF4-FFF2-40B4-BE49-F238E27FC236}">
                <a16:creationId xmlns:a16="http://schemas.microsoft.com/office/drawing/2014/main" id="{198F341B-7156-41AA-87C4-B9255AA09126}"/>
              </a:ext>
            </a:extLst>
          </p:cNvPr>
          <p:cNvSpPr txBox="1"/>
          <p:nvPr/>
        </p:nvSpPr>
        <p:spPr>
          <a:xfrm>
            <a:off x="7677651" y="5568259"/>
            <a:ext cx="4368123"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Unnormalized normal:</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1C367DE-272B-42D4-83B5-BF09D2BAB855}"/>
                  </a:ext>
                </a:extLst>
              </p:cNvPr>
              <p:cNvSpPr txBox="1"/>
              <p:nvPr/>
            </p:nvSpPr>
            <p:spPr>
              <a:xfrm>
                <a:off x="7301449" y="6152994"/>
                <a:ext cx="5471113" cy="13830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acc>
                        <m:accPr>
                          <m:chr m:val="̃"/>
                          <m:ctrlP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ctrlPr>
                        </m:accPr>
                        <m:e>
                          <m:r>
                            <a:rPr lang="en-US" i="1">
                              <a:latin typeface="Cambria Math" panose="02040503050406030204" pitchFamily="18" charset="0"/>
                            </a:rPr>
                            <m:t>𝑛</m:t>
                          </m:r>
                        </m:e>
                      </m:acc>
                      <m:d>
                        <m:dPr>
                          <m:ctrlP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ctrlPr>
                        </m:dPr>
                        <m:e>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𝑥</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𝑦</m:t>
                          </m:r>
                        </m:e>
                      </m:d>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d>
                        <m:dPr>
                          <m:ctrlP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ctrlPr>
                        </m:dPr>
                        <m:e>
                          <m:f>
                            <m:fPr>
                              <m:ctrlP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ctrlPr>
                            </m:fPr>
                            <m:num>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𝑑𝑓</m:t>
                              </m:r>
                            </m:num>
                            <m:den>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𝑑𝑥</m:t>
                              </m:r>
                            </m:den>
                          </m:f>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f>
                            <m:fPr>
                              <m:ctrlPr>
                                <a:rPr lang="en-US" i="1">
                                  <a:latin typeface="Cambria Math" panose="02040503050406030204" pitchFamily="18" charset="0"/>
                                </a:rPr>
                              </m:ctrlPr>
                            </m:fPr>
                            <m:num>
                              <m:r>
                                <a:rPr lang="en-US" i="1">
                                  <a:latin typeface="Cambria Math" panose="02040503050406030204" pitchFamily="18" charset="0"/>
                                </a:rPr>
                                <m:t>𝑑𝑓</m:t>
                              </m:r>
                            </m:num>
                            <m:den>
                              <m:r>
                                <a:rPr lang="en-US" i="1">
                                  <a:latin typeface="Cambria Math" panose="02040503050406030204" pitchFamily="18" charset="0"/>
                                </a:rPr>
                                <m:t>𝑑</m:t>
                              </m:r>
                              <m:r>
                                <a:rPr lang="en-US" b="0" i="1" smtClean="0">
                                  <a:latin typeface="Cambria Math" panose="02040503050406030204" pitchFamily="18" charset="0"/>
                                </a:rPr>
                                <m:t>𝑦</m:t>
                              </m:r>
                            </m:den>
                          </m:f>
                          <m:r>
                            <a:rPr lang="en-US" b="0" i="1" smtClean="0">
                              <a:latin typeface="Cambria Math" panose="02040503050406030204" pitchFamily="18" charset="0"/>
                            </a:rPr>
                            <m:t>,−1</m:t>
                          </m:r>
                        </m:e>
                      </m:d>
                    </m:oMath>
                  </m:oMathPara>
                </a14:m>
                <a:endParaRPr kumimoji="0" lang="en-US" sz="4000" b="0"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5" name="TextBox 4">
                <a:extLst>
                  <a:ext uri="{FF2B5EF4-FFF2-40B4-BE49-F238E27FC236}">
                    <a16:creationId xmlns:a16="http://schemas.microsoft.com/office/drawing/2014/main" id="{41C367DE-272B-42D4-83B5-BF09D2BAB855}"/>
                  </a:ext>
                </a:extLst>
              </p:cNvPr>
              <p:cNvSpPr txBox="1">
                <a:spLocks noRot="1" noChangeAspect="1" noMove="1" noResize="1" noEditPoints="1" noAdjustHandles="1" noChangeArrowheads="1" noChangeShapeType="1" noTextEdit="1"/>
              </p:cNvSpPr>
              <p:nvPr/>
            </p:nvSpPr>
            <p:spPr>
              <a:xfrm>
                <a:off x="7301449" y="6152994"/>
                <a:ext cx="5471113" cy="1383071"/>
              </a:xfrm>
              <a:prstGeom prst="rect">
                <a:avLst/>
              </a:prstGeom>
              <a:blipFill>
                <a:blip r:embed="rId4"/>
                <a:stretch>
                  <a:fillRect/>
                </a:stretch>
              </a:blipFill>
              <a:ln w="12700" cap="flat">
                <a:noFill/>
                <a:miter lim="400000"/>
              </a:ln>
              <a:effectLst/>
            </p:spPr>
            <p:txBody>
              <a:bodyPr/>
              <a:lstStyle/>
              <a:p>
                <a:r>
                  <a:rPr lang="en-US">
                    <a:noFill/>
                  </a:rPr>
                  <a:t> </a:t>
                </a:r>
              </a:p>
            </p:txBody>
          </p:sp>
        </mc:Fallback>
      </mc:AlternateContent>
      <p:sp>
        <p:nvSpPr>
          <p:cNvPr id="46" name="define “pseudo-normal”">
            <a:extLst>
              <a:ext uri="{FF2B5EF4-FFF2-40B4-BE49-F238E27FC236}">
                <a16:creationId xmlns:a16="http://schemas.microsoft.com/office/drawing/2014/main" id="{D796D7BB-416C-47DD-8131-9E6783E5727B}"/>
              </a:ext>
            </a:extLst>
          </p:cNvPr>
          <p:cNvSpPr txBox="1"/>
          <p:nvPr/>
        </p:nvSpPr>
        <p:spPr>
          <a:xfrm>
            <a:off x="7778741" y="7709294"/>
            <a:ext cx="4368123"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Actual normal:</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3DA1263-AC5A-4C8E-81A3-C05E04F0A5CC}"/>
                  </a:ext>
                </a:extLst>
              </p:cNvPr>
              <p:cNvSpPr txBox="1"/>
              <p:nvPr/>
            </p:nvSpPr>
            <p:spPr>
              <a:xfrm>
                <a:off x="6958598" y="8357570"/>
                <a:ext cx="6111032"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𝑛</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𝑥</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𝑦</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acc>
                        <m:accPr>
                          <m:chr m:val="̃"/>
                          <m:ctrlPr>
                            <a:rPr lang="en-US" i="1">
                              <a:latin typeface="Cambria Math" panose="02040503050406030204" pitchFamily="18" charset="0"/>
                            </a:rPr>
                          </m:ctrlPr>
                        </m:accPr>
                        <m:e>
                          <m:r>
                            <a:rPr lang="en-US" i="1">
                              <a:latin typeface="Cambria Math" panose="02040503050406030204" pitchFamily="18" charset="0"/>
                            </a:rPr>
                            <m:t>𝑛</m:t>
                          </m:r>
                        </m:e>
                      </m:acc>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r>
                        <a:rPr lang="en-US" b="0" i="1" smtClean="0">
                          <a:latin typeface="Cambria Math" panose="02040503050406030204" pitchFamily="18" charset="0"/>
                        </a:rPr>
                        <m:t>/</m:t>
                      </m:r>
                      <m:d>
                        <m:dPr>
                          <m:begChr m:val="‖"/>
                          <m:endChr m:val="‖"/>
                          <m:ctrlPr>
                            <a:rPr lang="en-US"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𝑛</m:t>
                              </m:r>
                            </m:e>
                          </m:acc>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e>
                      </m:d>
                    </m:oMath>
                  </m:oMathPara>
                </a14:m>
                <a:endParaRPr kumimoji="0" lang="en-US" sz="4000" b="0"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47" name="TextBox 46">
                <a:extLst>
                  <a:ext uri="{FF2B5EF4-FFF2-40B4-BE49-F238E27FC236}">
                    <a16:creationId xmlns:a16="http://schemas.microsoft.com/office/drawing/2014/main" id="{A3DA1263-AC5A-4C8E-81A3-C05E04F0A5CC}"/>
                  </a:ext>
                </a:extLst>
              </p:cNvPr>
              <p:cNvSpPr txBox="1">
                <a:spLocks noRot="1" noChangeAspect="1" noMove="1" noResize="1" noEditPoints="1" noAdjustHandles="1" noChangeArrowheads="1" noChangeShapeType="1" noTextEdit="1"/>
              </p:cNvSpPr>
              <p:nvPr/>
            </p:nvSpPr>
            <p:spPr>
              <a:xfrm>
                <a:off x="6958598" y="8357570"/>
                <a:ext cx="6111032" cy="615553"/>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p:sp>
        <p:nvSpPr>
          <p:cNvPr id="48" name="define “pseudo-normal”">
            <a:extLst>
              <a:ext uri="{FF2B5EF4-FFF2-40B4-BE49-F238E27FC236}">
                <a16:creationId xmlns:a16="http://schemas.microsoft.com/office/drawing/2014/main" id="{0C9FA400-B608-4F0B-8991-FA3125A5576B}"/>
              </a:ext>
            </a:extLst>
          </p:cNvPr>
          <p:cNvSpPr txBox="1"/>
          <p:nvPr/>
        </p:nvSpPr>
        <p:spPr>
          <a:xfrm>
            <a:off x="4655566" y="9132514"/>
            <a:ext cx="834923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chemeClr val="tx1"/>
                </a:solidFill>
                <a:effectLst/>
                <a:uLnTx/>
                <a:uFillTx/>
                <a:latin typeface="Calibri Light" panose="020F0302020204030204" pitchFamily="34" charset="0"/>
                <a:sym typeface="Helvetica Neue Light"/>
              </a:rPr>
              <a:t>Normals</a:t>
            </a: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 are scaled spatial derivatives of depth image! </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325663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AB55C69D-8996-4C59-A210-AFC426F83F38}"/>
              </a:ext>
            </a:extLst>
          </p:cNvPr>
          <p:cNvSpPr>
            <a:spLocks noGrp="1" noChangeArrowheads="1"/>
          </p:cNvSpPr>
          <p:nvPr>
            <p:ph type="title"/>
          </p:nvPr>
        </p:nvSpPr>
        <p:spPr>
          <a:xfrm>
            <a:off x="650240" y="0"/>
            <a:ext cx="11704320" cy="1625600"/>
          </a:xfrm>
        </p:spPr>
        <p:txBody>
          <a:bodyPr/>
          <a:lstStyle/>
          <a:p>
            <a:pPr eaLnBrk="1" hangingPunct="1"/>
            <a:r>
              <a:rPr lang="en-US" altLang="ja-JP" sz="5120"/>
              <a:t>Shape from a Single Image?</a:t>
            </a:r>
          </a:p>
        </p:txBody>
      </p:sp>
      <p:sp>
        <p:nvSpPr>
          <p:cNvPr id="1556483" name="Rectangle 3">
            <a:extLst>
              <a:ext uri="{FF2B5EF4-FFF2-40B4-BE49-F238E27FC236}">
                <a16:creationId xmlns:a16="http://schemas.microsoft.com/office/drawing/2014/main" id="{67A4D904-4BE0-4F3B-812B-7B4111D4DD9D}"/>
              </a:ext>
            </a:extLst>
          </p:cNvPr>
          <p:cNvSpPr>
            <a:spLocks noGrp="1" noChangeArrowheads="1"/>
          </p:cNvSpPr>
          <p:nvPr>
            <p:ph type="body" idx="1"/>
          </p:nvPr>
        </p:nvSpPr>
        <p:spPr>
          <a:xfrm>
            <a:off x="650240" y="1691076"/>
            <a:ext cx="11704320" cy="6436924"/>
          </a:xfrm>
        </p:spPr>
        <p:txBody>
          <a:bodyPr/>
          <a:lstStyle/>
          <a:p>
            <a:pPr marL="668292" indent="-668292" eaLnBrk="1" hangingPunct="1"/>
            <a:r>
              <a:rPr lang="en-US" altLang="ja-JP" sz="3413" dirty="0"/>
              <a:t>Given a single image of an object with known surface reflectance taken under a </a:t>
            </a:r>
            <a:r>
              <a:rPr lang="en-US" altLang="ja-JP" sz="3413" u="sng" dirty="0"/>
              <a:t>known light source</a:t>
            </a:r>
            <a:r>
              <a:rPr lang="en-US" altLang="ja-JP" sz="3413" dirty="0"/>
              <a:t>, can we recover the shape of the object?</a:t>
            </a:r>
          </a:p>
        </p:txBody>
      </p:sp>
    </p:spTree>
    <p:extLst>
      <p:ext uri="{BB962C8B-B14F-4D97-AF65-F5344CB8AC3E}">
        <p14:creationId xmlns:p14="http://schemas.microsoft.com/office/powerpoint/2010/main" val="265774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4D4B2EFA-7AD5-458D-82AE-29DC1F4F2872}"/>
              </a:ext>
            </a:extLst>
          </p:cNvPr>
          <p:cNvSpPr>
            <a:spLocks noGrp="1" noChangeArrowheads="1"/>
          </p:cNvSpPr>
          <p:nvPr>
            <p:ph type="title"/>
          </p:nvPr>
        </p:nvSpPr>
        <p:spPr>
          <a:xfrm>
            <a:off x="975360" y="0"/>
            <a:ext cx="11054080" cy="1625600"/>
          </a:xfrm>
        </p:spPr>
        <p:txBody>
          <a:bodyPr/>
          <a:lstStyle/>
          <a:p>
            <a:pPr eaLnBrk="1" hangingPunct="1"/>
            <a:r>
              <a:rPr lang="en-US" altLang="ja-JP" sz="5120"/>
              <a:t>Human Perception</a:t>
            </a:r>
          </a:p>
        </p:txBody>
      </p:sp>
      <p:pic>
        <p:nvPicPr>
          <p:cNvPr id="49155" name="Picture 1">
            <a:extLst>
              <a:ext uri="{FF2B5EF4-FFF2-40B4-BE49-F238E27FC236}">
                <a16:creationId xmlns:a16="http://schemas.microsoft.com/office/drawing/2014/main" id="{C969A1AB-77FE-4C4C-9897-D493CB386A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747" y="2709333"/>
            <a:ext cx="12553244" cy="480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686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F26563B7-8661-4BFA-9F57-4A028B8363B6}"/>
              </a:ext>
            </a:extLst>
          </p:cNvPr>
          <p:cNvSpPr txBox="1">
            <a:spLocks noChangeArrowheads="1"/>
          </p:cNvSpPr>
          <p:nvPr/>
        </p:nvSpPr>
        <p:spPr bwMode="auto">
          <a:xfrm>
            <a:off x="462846" y="541867"/>
            <a:ext cx="12079111" cy="591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1pPr>
            <a:lvl2pPr marL="742950" indent="-285750"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2pPr>
            <a:lvl3pPr marL="1143000" indent="-228600"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3pPr>
            <a:lvl4pPr marL="1600200" indent="-228600"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4pPr>
            <a:lvl5pPr marL="2057400" indent="-228600"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9pPr>
          </a:lstStyle>
          <a:p>
            <a:pPr marL="0" marR="0" lvl="0" indent="0" algn="ctr" defTabSz="589272" rtl="0" eaLnBrk="1" fontAlgn="base" latinLnBrk="0" hangingPunct="0">
              <a:lnSpc>
                <a:spcPct val="93000"/>
              </a:lnSpc>
              <a:spcBef>
                <a:spcPct val="0"/>
              </a:spcBef>
              <a:spcAft>
                <a:spcPct val="0"/>
              </a:spcAft>
              <a:buClr>
                <a:srgbClr val="000000"/>
              </a:buClr>
              <a:buSzPct val="45000"/>
              <a:buFontTx/>
              <a:buNone/>
              <a:tabLst>
                <a:tab pos="1029531" algn="l"/>
                <a:tab pos="2059061" algn="l"/>
                <a:tab pos="3088592" algn="l"/>
                <a:tab pos="4118122" algn="l"/>
                <a:tab pos="5147653" algn="l"/>
                <a:tab pos="6177183" algn="l"/>
                <a:tab pos="7206714" algn="l"/>
                <a:tab pos="8236245" algn="l"/>
                <a:tab pos="9265775" algn="l"/>
                <a:tab pos="10295306" algn="l"/>
                <a:tab pos="11324836" algn="l"/>
                <a:tab pos="12354367" algn="l"/>
              </a:tabLst>
              <a:defRPr/>
            </a:pPr>
            <a:r>
              <a:rPr kumimoji="0" lang="en-GB" altLang="en-US" sz="2133"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sym typeface="Helvetica Light"/>
              </a:rPr>
              <a:t>Examples of the classic bump/dent stimuli used to test lighting assumptions when judging shape from shading, with shading orientations (a) 0° and (b) 180° from the vertical.</a:t>
            </a:r>
          </a:p>
        </p:txBody>
      </p:sp>
      <p:pic>
        <p:nvPicPr>
          <p:cNvPr id="3074" name="Picture 2">
            <a:extLst>
              <a:ext uri="{FF2B5EF4-FFF2-40B4-BE49-F238E27FC236}">
                <a16:creationId xmlns:a16="http://schemas.microsoft.com/office/drawing/2014/main" id="{7938F1A1-0E46-4D81-B291-BC069CC50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3121" y="8861778"/>
            <a:ext cx="1523999" cy="575733"/>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a:extLst>
              <a:ext uri="{FF2B5EF4-FFF2-40B4-BE49-F238E27FC236}">
                <a16:creationId xmlns:a16="http://schemas.microsoft.com/office/drawing/2014/main" id="{178310CD-7534-43F8-945C-07ADAAA38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40" y="2686755"/>
            <a:ext cx="11099236" cy="4371058"/>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a:extLst>
              <a:ext uri="{FF2B5EF4-FFF2-40B4-BE49-F238E27FC236}">
                <a16:creationId xmlns:a16="http://schemas.microsoft.com/office/drawing/2014/main" id="{90A37853-F3D0-4739-AF14-15449462284D}"/>
              </a:ext>
            </a:extLst>
          </p:cNvPr>
          <p:cNvSpPr txBox="1">
            <a:spLocks noChangeArrowheads="1"/>
          </p:cNvSpPr>
          <p:nvPr/>
        </p:nvSpPr>
        <p:spPr bwMode="auto">
          <a:xfrm>
            <a:off x="955040" y="8493760"/>
            <a:ext cx="5572196" cy="3296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marL="0" marR="0" lvl="0" indent="0" algn="l" defTabSz="589762" rtl="0" eaLnBrk="1" fontAlgn="base" latinLnBrk="0" hangingPunct="0">
              <a:lnSpc>
                <a:spcPct val="93000"/>
              </a:lnSpc>
              <a:spcBef>
                <a:spcPct val="0"/>
              </a:spcBef>
              <a:spcAft>
                <a:spcPct val="0"/>
              </a:spcAft>
              <a:buClr>
                <a:srgbClr val="000000"/>
              </a:buClr>
              <a:buSzPct val="45000"/>
              <a:buFontTx/>
              <a:buNone/>
              <a:tabLst>
                <a:tab pos="1029531" algn="l"/>
                <a:tab pos="2059061" algn="l"/>
                <a:tab pos="3088592" algn="l"/>
                <a:tab pos="4118122" algn="l"/>
                <a:tab pos="5147653" algn="l"/>
              </a:tabLst>
              <a:defRPr/>
            </a:pPr>
            <a:r>
              <a:rPr kumimoji="0" lang="en-GB" sz="1564" b="1" i="0" u="none" strike="noStrike" kern="1200" cap="none" spc="0" normalizeH="0" baseline="0" noProof="0">
                <a:ln>
                  <a:noFill/>
                </a:ln>
                <a:solidFill>
                  <a:srgbClr val="000000"/>
                </a:solidFill>
                <a:effectLst/>
                <a:uLnTx/>
                <a:uFillTx/>
                <a:latin typeface="Arial" charset="0"/>
                <a:ea typeface="ＭＳ Ｐゴシック" charset="0"/>
                <a:sym typeface="Helvetica Light"/>
              </a:rPr>
              <a:t>Thomas R et al. J Vis 2010;10:6</a:t>
            </a:r>
          </a:p>
        </p:txBody>
      </p:sp>
    </p:spTree>
    <p:extLst>
      <p:ext uri="{BB962C8B-B14F-4D97-AF65-F5344CB8AC3E}">
        <p14:creationId xmlns:p14="http://schemas.microsoft.com/office/powerpoint/2010/main" val="741571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6DBD26C0-A9B4-4185-9617-2E75E44CB9CF}"/>
              </a:ext>
            </a:extLst>
          </p:cNvPr>
          <p:cNvSpPr>
            <a:spLocks noGrp="1" noChangeArrowheads="1"/>
          </p:cNvSpPr>
          <p:nvPr>
            <p:ph type="title"/>
          </p:nvPr>
        </p:nvSpPr>
        <p:spPr>
          <a:xfrm>
            <a:off x="975360" y="0"/>
            <a:ext cx="11054080" cy="1625600"/>
          </a:xfrm>
        </p:spPr>
        <p:txBody>
          <a:bodyPr/>
          <a:lstStyle/>
          <a:p>
            <a:pPr eaLnBrk="1" hangingPunct="1"/>
            <a:r>
              <a:rPr lang="en-US" altLang="ja-JP" sz="5120"/>
              <a:t>Human Perception</a:t>
            </a:r>
          </a:p>
        </p:txBody>
      </p:sp>
      <p:sp>
        <p:nvSpPr>
          <p:cNvPr id="55298" name="Text Box 5">
            <a:extLst>
              <a:ext uri="{FF2B5EF4-FFF2-40B4-BE49-F238E27FC236}">
                <a16:creationId xmlns:a16="http://schemas.microsoft.com/office/drawing/2014/main" id="{DCE8CC2F-83E5-4F5B-94A3-57F5907E6ABA}"/>
              </a:ext>
            </a:extLst>
          </p:cNvPr>
          <p:cNvSpPr txBox="1">
            <a:spLocks noChangeArrowheads="1"/>
          </p:cNvSpPr>
          <p:nvPr/>
        </p:nvSpPr>
        <p:spPr bwMode="auto">
          <a:xfrm>
            <a:off x="8561494" y="8782756"/>
            <a:ext cx="4259371"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by V. Ramachandran</a:t>
            </a:r>
          </a:p>
        </p:txBody>
      </p:sp>
      <p:sp>
        <p:nvSpPr>
          <p:cNvPr id="55300" name="Text Box 7">
            <a:extLst>
              <a:ext uri="{FF2B5EF4-FFF2-40B4-BE49-F238E27FC236}">
                <a16:creationId xmlns:a16="http://schemas.microsoft.com/office/drawing/2014/main" id="{3A5C3E92-6A65-4319-BF85-B5294AFEDAED}"/>
              </a:ext>
            </a:extLst>
          </p:cNvPr>
          <p:cNvSpPr txBox="1">
            <a:spLocks noChangeArrowheads="1"/>
          </p:cNvSpPr>
          <p:nvPr/>
        </p:nvSpPr>
        <p:spPr bwMode="auto">
          <a:xfrm>
            <a:off x="1083734" y="2384214"/>
            <a:ext cx="10253128" cy="508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Char char="•"/>
              <a:tabLst/>
              <a:defRPr/>
            </a:pPr>
            <a:r>
              <a:rPr kumimoji="0" lang="en-US" altLang="en-US" sz="3698"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Our brain often perceives shape from shading.</a:t>
            </a: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3698"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a:t>
            </a:r>
          </a:p>
          <a:p>
            <a:pPr marL="0" marR="0" lvl="0" indent="0" algn="l" defTabSz="1300460" rtl="0" eaLnBrk="0" fontAlgn="base" latinLnBrk="0" hangingPunct="0">
              <a:lnSpc>
                <a:spcPct val="100000"/>
              </a:lnSpc>
              <a:spcBef>
                <a:spcPct val="0"/>
              </a:spcBef>
              <a:spcAft>
                <a:spcPct val="0"/>
              </a:spcAft>
              <a:buClrTx/>
              <a:buSzTx/>
              <a:buFontTx/>
              <a:buChar char="•"/>
              <a:tabLst/>
              <a:defRPr/>
            </a:pPr>
            <a:r>
              <a:rPr kumimoji="0" lang="en-US" altLang="en-US" sz="3698"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Mostly, it makes many assumptions to do so.</a:t>
            </a:r>
          </a:p>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3698"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a:p>
            <a:pPr marL="0" marR="0" lvl="0" indent="0" algn="l" defTabSz="1300460" rtl="0" eaLnBrk="0" fontAlgn="base" latinLnBrk="0" hangingPunct="0">
              <a:lnSpc>
                <a:spcPct val="100000"/>
              </a:lnSpc>
              <a:spcBef>
                <a:spcPct val="0"/>
              </a:spcBef>
              <a:spcAft>
                <a:spcPct val="0"/>
              </a:spcAft>
              <a:buClrTx/>
              <a:buSzTx/>
              <a:buFontTx/>
              <a:buChar char="•"/>
              <a:tabLst/>
              <a:defRPr/>
            </a:pPr>
            <a:r>
              <a:rPr kumimoji="0" lang="en-US" altLang="en-US" sz="3698"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For example:</a:t>
            </a:r>
          </a:p>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3698"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Light is coming from above (sun).</a:t>
            </a: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a:t>
            </a: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Biased by occluding contours.</a:t>
            </a:r>
          </a:p>
        </p:txBody>
      </p:sp>
    </p:spTree>
    <p:extLst>
      <p:ext uri="{BB962C8B-B14F-4D97-AF65-F5344CB8AC3E}">
        <p14:creationId xmlns:p14="http://schemas.microsoft.com/office/powerpoint/2010/main" val="71158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998" name="Shape from shading"/>
          <p:cNvSpPr txBox="1">
            <a:spLocks noGrp="1"/>
          </p:cNvSpPr>
          <p:nvPr>
            <p:ph type="title"/>
          </p:nvPr>
        </p:nvSpPr>
        <p:spPr>
          <a:prstGeom prst="rect">
            <a:avLst/>
          </a:prstGeom>
        </p:spPr>
        <p:txBody>
          <a:bodyPr/>
          <a:lstStyle/>
          <a:p>
            <a:r>
              <a:rPr lang="en-US" dirty="0"/>
              <a:t>Single-lighting is ambiguous</a:t>
            </a:r>
            <a:endParaRPr dirty="0"/>
          </a:p>
        </p:txBody>
      </p:sp>
      <p:pic>
        <p:nvPicPr>
          <p:cNvPr id="999"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pic>
        <p:nvPicPr>
          <p:cNvPr id="1000" name="scatter_TS_forehead.png" descr="scatter_TS_forehead.png"/>
          <p:cNvPicPr>
            <a:picLocks/>
          </p:cNvPicPr>
          <p:nvPr/>
        </p:nvPicPr>
        <p:blipFill>
          <a:blip r:embed="rId5">
            <a:extLst/>
          </a:blip>
          <a:stretch>
            <a:fillRect/>
          </a:stretch>
        </p:blipFill>
        <p:spPr>
          <a:xfrm>
            <a:off x="7378700" y="3775075"/>
            <a:ext cx="2908300" cy="2184400"/>
          </a:xfrm>
          <a:prstGeom prst="rect">
            <a:avLst/>
          </a:prstGeom>
          <a:ln w="12700">
            <a:miter lim="400000"/>
          </a:ln>
        </p:spPr>
      </p:pic>
      <p:sp>
        <p:nvSpPr>
          <p:cNvPr id="1001"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2" name="Rectangle"/>
          <p:cNvSpPr/>
          <p:nvPr/>
        </p:nvSpPr>
        <p:spPr>
          <a:xfrm>
            <a:off x="4636205" y="2212904"/>
            <a:ext cx="2425701" cy="1308101"/>
          </a:xfrm>
          <a:prstGeom prst="rect">
            <a:avLst/>
          </a:prstGeom>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03" name="lambertian_scatterplot.png" descr="lambertian_scatterplot.png"/>
          <p:cNvPicPr>
            <a:picLocks/>
          </p:cNvPicPr>
          <p:nvPr/>
        </p:nvPicPr>
        <p:blipFill>
          <a:blip r:embed="rId6">
            <a:extLst/>
          </a:blip>
          <a:stretch>
            <a:fillRect/>
          </a:stretch>
        </p:blipFill>
        <p:spPr>
          <a:xfrm>
            <a:off x="4610100" y="2301240"/>
            <a:ext cx="2489200" cy="1223716"/>
          </a:xfrm>
          <a:prstGeom prst="rect">
            <a:avLst/>
          </a:prstGeom>
          <a:ln w="12700">
            <a:miter lim="400000"/>
          </a:ln>
        </p:spPr>
      </p:pic>
      <p:sp>
        <p:nvSpPr>
          <p:cNvPr id="1004" name="Arrow"/>
          <p:cNvSpPr/>
          <p:nvPr/>
        </p:nvSpPr>
        <p:spPr>
          <a:xfrm rot="2700000">
            <a:off x="7073900" y="35306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05" name="ASSUMPTION 1:…"/>
          <p:cNvSpPr txBox="1"/>
          <p:nvPr/>
        </p:nvSpPr>
        <p:spPr>
          <a:xfrm>
            <a:off x="2501900" y="2203591"/>
            <a:ext cx="1894525"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1:</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LAMBERTIAN</a:t>
            </a:r>
          </a:p>
        </p:txBody>
      </p:sp>
      <p:sp>
        <p:nvSpPr>
          <p:cNvPr id="1006" name="Line"/>
          <p:cNvSpPr/>
          <p:nvPr/>
        </p:nvSpPr>
        <p:spPr>
          <a:xfrm flipV="1">
            <a:off x="8991600" y="4284133"/>
            <a:ext cx="846667" cy="762001"/>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7" name="Line"/>
          <p:cNvSpPr/>
          <p:nvPr/>
        </p:nvSpPr>
        <p:spPr>
          <a:xfrm flipV="1">
            <a:off x="8813799" y="3948577"/>
            <a:ext cx="1" cy="966323"/>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8" name="ASSUMPTION 2:…"/>
          <p:cNvSpPr txBox="1"/>
          <p:nvPr/>
        </p:nvSpPr>
        <p:spPr>
          <a:xfrm>
            <a:off x="9664700" y="2203591"/>
            <a:ext cx="2705117"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2:</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DIRECTIONAL LIGHTING</a:t>
            </a:r>
          </a:p>
        </p:txBody>
      </p:sp>
      <p:pic>
        <p:nvPicPr>
          <p:cNvPr id="1012" name="droppedImage.pdf" descr="droppedImage.pdf"/>
          <p:cNvPicPr>
            <a:picLocks noChangeAspect="1"/>
          </p:cNvPicPr>
          <p:nvPr/>
        </p:nvPicPr>
        <p:blipFill>
          <a:blip r:embed="rId7">
            <a:extLst/>
          </a:blip>
          <a:stretch>
            <a:fillRect/>
          </a:stretch>
        </p:blipFill>
        <p:spPr>
          <a:xfrm>
            <a:off x="571500" y="4114800"/>
            <a:ext cx="6261101" cy="736601"/>
          </a:xfrm>
          <a:prstGeom prst="rect">
            <a:avLst/>
          </a:prstGeom>
          <a:ln w="12700">
            <a:miter lim="400000"/>
          </a:ln>
        </p:spPr>
      </p:pic>
      <p:grpSp>
        <p:nvGrpSpPr>
          <p:cNvPr id="1016" name="Group"/>
          <p:cNvGrpSpPr/>
          <p:nvPr/>
        </p:nvGrpSpPr>
        <p:grpSpPr>
          <a:xfrm>
            <a:off x="2552700" y="5194300"/>
            <a:ext cx="4356100" cy="1028700"/>
            <a:chOff x="0" y="0"/>
            <a:chExt cx="4356100" cy="1028700"/>
          </a:xfrm>
        </p:grpSpPr>
        <p:sp>
          <p:nvSpPr>
            <p:cNvPr id="1013" name="Arrow"/>
            <p:cNvSpPr/>
            <p:nvPr/>
          </p:nvSpPr>
          <p:spPr>
            <a:xfrm rot="10800000">
              <a:off x="3479800" y="266700"/>
              <a:ext cx="520700" cy="419100"/>
            </a:xfrm>
            <a:prstGeom prst="rightArrow">
              <a:avLst>
                <a:gd name="adj1" fmla="val 47368"/>
                <a:gd name="adj2" fmla="val 60606"/>
              </a:avLst>
            </a:prstGeom>
            <a:solidFill>
              <a:srgbClr val="CBCBCB"/>
            </a:solidFill>
            <a:ln w="12700" cap="sq">
              <a:solidFill>
                <a:srgbClr val="000000"/>
              </a:solidFill>
              <a:prstDash val="solid"/>
              <a:round/>
            </a:ln>
            <a:effectLst/>
          </p:spPr>
          <p:txBody>
            <a:bodyPr wrap="square" lIns="50800" tIns="50800" rIns="50800" bIns="50800" numCol="1" anchor="ctr">
              <a:noAutofit/>
            </a:bodyP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14" name="Rounded Rectangle"/>
            <p:cNvSpPr/>
            <p:nvPr/>
          </p:nvSpPr>
          <p:spPr>
            <a:xfrm>
              <a:off x="0" y="0"/>
              <a:ext cx="4356100" cy="1028700"/>
            </a:xfrm>
            <a:prstGeom prst="roundRect">
              <a:avLst>
                <a:gd name="adj" fmla="val 18519"/>
              </a:avLst>
            </a:prstGeom>
            <a:no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pic>
          <p:nvPicPr>
            <p:cNvPr id="1015" name="droppedImage.pdf" descr="droppedImage.pdf"/>
            <p:cNvPicPr>
              <a:picLocks noChangeAspect="1"/>
            </p:cNvPicPr>
            <p:nvPr/>
          </p:nvPicPr>
          <p:blipFill>
            <a:blip r:embed="rId8">
              <a:extLst/>
            </a:blip>
            <a:stretch>
              <a:fillRect/>
            </a:stretch>
          </p:blipFill>
          <p:spPr>
            <a:xfrm>
              <a:off x="279400" y="50800"/>
              <a:ext cx="2794000" cy="661737"/>
            </a:xfrm>
            <a:prstGeom prst="rect">
              <a:avLst/>
            </a:prstGeom>
            <a:ln w="12700" cap="flat">
              <a:noFill/>
              <a:miter lim="400000"/>
            </a:ln>
            <a:effectLst/>
          </p:spPr>
        </p:pic>
      </p:grpSp>
      <p:pic>
        <p:nvPicPr>
          <p:cNvPr id="1017" name="droppedImage.pdf" descr="droppedImage.pdf"/>
          <p:cNvPicPr>
            <a:picLocks noChangeAspect="1"/>
          </p:cNvPicPr>
          <p:nvPr/>
        </p:nvPicPr>
        <p:blipFill>
          <a:blip r:embed="rId9">
            <a:extLst/>
          </a:blip>
          <a:stretch>
            <a:fillRect/>
          </a:stretch>
        </p:blipFill>
        <p:spPr>
          <a:xfrm>
            <a:off x="9004300" y="3771900"/>
            <a:ext cx="266700" cy="342900"/>
          </a:xfrm>
          <a:prstGeom prst="rect">
            <a:avLst/>
          </a:prstGeom>
          <a:ln w="12700">
            <a:miter lim="400000"/>
          </a:ln>
        </p:spPr>
      </p:pic>
      <p:pic>
        <p:nvPicPr>
          <p:cNvPr id="1018" name="droppedImage.pdf" descr="droppedImage.pdf"/>
          <p:cNvPicPr>
            <a:picLocks noChangeAspect="1"/>
          </p:cNvPicPr>
          <p:nvPr/>
        </p:nvPicPr>
        <p:blipFill>
          <a:blip r:embed="rId10">
            <a:extLst/>
          </a:blip>
          <a:stretch>
            <a:fillRect/>
          </a:stretch>
        </p:blipFill>
        <p:spPr>
          <a:xfrm>
            <a:off x="9931400" y="4445000"/>
            <a:ext cx="254000" cy="457200"/>
          </a:xfrm>
          <a:prstGeom prst="rect">
            <a:avLst/>
          </a:prstGeom>
          <a:ln w="12700">
            <a:miter lim="400000"/>
          </a:ln>
        </p:spPr>
      </p:pic>
    </p:spTree>
    <p:extLst>
      <p:ext uri="{BB962C8B-B14F-4D97-AF65-F5344CB8AC3E}">
        <p14:creationId xmlns:p14="http://schemas.microsoft.com/office/powerpoint/2010/main" val="2700556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2"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1023" name="Lambertian photometric stereo"/>
          <p:cNvSpPr txBox="1">
            <a:spLocks noGrp="1"/>
          </p:cNvSpPr>
          <p:nvPr>
            <p:ph type="title"/>
          </p:nvPr>
        </p:nvSpPr>
        <p:spPr>
          <a:prstGeom prst="rect">
            <a:avLst/>
          </a:prstGeom>
        </p:spPr>
        <p:txBody>
          <a:bodyPr/>
          <a:lstStyle/>
          <a:p>
            <a:r>
              <a:t>Lambertian photometric stereo</a:t>
            </a:r>
          </a:p>
        </p:txBody>
      </p:sp>
      <p:pic>
        <p:nvPicPr>
          <p:cNvPr id="1024"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grpSp>
        <p:nvGrpSpPr>
          <p:cNvPr id="1027" name="Group"/>
          <p:cNvGrpSpPr/>
          <p:nvPr/>
        </p:nvGrpSpPr>
        <p:grpSpPr>
          <a:xfrm>
            <a:off x="8813800" y="3733800"/>
            <a:ext cx="1625600" cy="1477434"/>
            <a:chOff x="0" y="0"/>
            <a:chExt cx="1625600" cy="1477433"/>
          </a:xfrm>
        </p:grpSpPr>
        <p:sp>
          <p:nvSpPr>
            <p:cNvPr id="1025"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26"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28"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29"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30" name="droppedImage.pdf" descr="droppedImage.pdf"/>
          <p:cNvPicPr>
            <a:picLocks noChangeAspect="1"/>
          </p:cNvPicPr>
          <p:nvPr/>
        </p:nvPicPr>
        <p:blipFill>
          <a:blip r:embed="rId5">
            <a:extLst/>
          </a:blip>
          <a:stretch>
            <a:fillRect/>
          </a:stretch>
        </p:blipFill>
        <p:spPr>
          <a:xfrm>
            <a:off x="8839200" y="3822700"/>
            <a:ext cx="266700" cy="342900"/>
          </a:xfrm>
          <a:prstGeom prst="rect">
            <a:avLst/>
          </a:prstGeom>
          <a:ln w="12700">
            <a:miter lim="400000"/>
          </a:ln>
        </p:spPr>
      </p:pic>
      <p:pic>
        <p:nvPicPr>
          <p:cNvPr id="1031" name="latexit-drag.pdf" descr="latexit-drag.pdf"/>
          <p:cNvPicPr>
            <a:picLocks noChangeAspect="1"/>
          </p:cNvPicPr>
          <p:nvPr/>
        </p:nvPicPr>
        <p:blipFill>
          <a:blip r:embed="rId6">
            <a:extLst/>
          </a:blip>
          <a:stretch>
            <a:fillRect/>
          </a:stretch>
        </p:blipFill>
        <p:spPr>
          <a:xfrm>
            <a:off x="9652000" y="4495800"/>
            <a:ext cx="381000" cy="520700"/>
          </a:xfrm>
          <a:prstGeom prst="rect">
            <a:avLst/>
          </a:prstGeom>
          <a:ln w="12700">
            <a:miter lim="400000"/>
          </a:ln>
        </p:spPr>
      </p:pic>
      <p:pic>
        <p:nvPicPr>
          <p:cNvPr id="1032" name="latexit-drag.pdf" descr="latexit-drag.pdf"/>
          <p:cNvPicPr>
            <a:picLocks noChangeAspect="1"/>
          </p:cNvPicPr>
          <p:nvPr/>
        </p:nvPicPr>
        <p:blipFill>
          <a:blip r:embed="rId7">
            <a:extLst/>
          </a:blip>
          <a:stretch>
            <a:fillRect/>
          </a:stretch>
        </p:blipFill>
        <p:spPr>
          <a:xfrm>
            <a:off x="8140700" y="3886200"/>
            <a:ext cx="393700" cy="520700"/>
          </a:xfrm>
          <a:prstGeom prst="rect">
            <a:avLst/>
          </a:prstGeom>
          <a:ln w="12700">
            <a:miter lim="400000"/>
          </a:ln>
        </p:spPr>
      </p:pic>
      <p:pic>
        <p:nvPicPr>
          <p:cNvPr id="1033" name="latexit-drag.pdf" descr="latexit-drag.pdf"/>
          <p:cNvPicPr>
            <a:picLocks noChangeAspect="1"/>
          </p:cNvPicPr>
          <p:nvPr/>
        </p:nvPicPr>
        <p:blipFill>
          <a:blip r:embed="rId8">
            <a:extLst/>
          </a:blip>
          <a:stretch>
            <a:fillRect/>
          </a:stretch>
        </p:blipFill>
        <p:spPr>
          <a:xfrm>
            <a:off x="7658100" y="4648200"/>
            <a:ext cx="533400" cy="520700"/>
          </a:xfrm>
          <a:prstGeom prst="rect">
            <a:avLst/>
          </a:prstGeom>
          <a:ln w="12700">
            <a:miter lim="400000"/>
          </a:ln>
        </p:spPr>
      </p:pic>
      <p:pic>
        <p:nvPicPr>
          <p:cNvPr id="1034" name="latexit-drag.pdf" descr="latexit-drag.pdf"/>
          <p:cNvPicPr>
            <a:picLocks noChangeAspect="1"/>
          </p:cNvPicPr>
          <p:nvPr/>
        </p:nvPicPr>
        <p:blipFill>
          <a:blip r:embed="rId9">
            <a:extLst/>
          </a:blip>
          <a:stretch>
            <a:fillRect/>
          </a:stretch>
        </p:blipFill>
        <p:spPr>
          <a:xfrm>
            <a:off x="3327400" y="2476500"/>
            <a:ext cx="2247900" cy="520700"/>
          </a:xfrm>
          <a:prstGeom prst="rect">
            <a:avLst/>
          </a:prstGeom>
          <a:ln w="12700">
            <a:miter lim="400000"/>
          </a:ln>
        </p:spPr>
      </p:pic>
      <p:pic>
        <p:nvPicPr>
          <p:cNvPr id="1035" name="latexit-drag.pdf" descr="latexit-drag.pdf"/>
          <p:cNvPicPr>
            <a:picLocks noChangeAspect="1"/>
          </p:cNvPicPr>
          <p:nvPr/>
        </p:nvPicPr>
        <p:blipFill>
          <a:blip r:embed="rId10">
            <a:extLst/>
          </a:blip>
          <a:stretch>
            <a:fillRect/>
          </a:stretch>
        </p:blipFill>
        <p:spPr>
          <a:xfrm>
            <a:off x="3327400" y="3162300"/>
            <a:ext cx="2260600" cy="520700"/>
          </a:xfrm>
          <a:prstGeom prst="rect">
            <a:avLst/>
          </a:prstGeom>
          <a:ln w="12700">
            <a:miter lim="400000"/>
          </a:ln>
        </p:spPr>
      </p:pic>
      <p:pic>
        <p:nvPicPr>
          <p:cNvPr id="1036" name="latexit-drag.pdf" descr="latexit-drag.pdf"/>
          <p:cNvPicPr>
            <a:picLocks noChangeAspect="1"/>
          </p:cNvPicPr>
          <p:nvPr/>
        </p:nvPicPr>
        <p:blipFill>
          <a:blip r:embed="rId11">
            <a:extLst/>
          </a:blip>
          <a:stretch>
            <a:fillRect/>
          </a:stretch>
        </p:blipFill>
        <p:spPr>
          <a:xfrm>
            <a:off x="3187700" y="4432300"/>
            <a:ext cx="2540000" cy="520700"/>
          </a:xfrm>
          <a:prstGeom prst="rect">
            <a:avLst/>
          </a:prstGeom>
          <a:ln w="12700">
            <a:miter lim="400000"/>
          </a:ln>
        </p:spPr>
      </p:pic>
      <p:pic>
        <p:nvPicPr>
          <p:cNvPr id="1037" name="latexit-drag.pdf" descr="latexit-drag.pdf"/>
          <p:cNvPicPr>
            <a:picLocks noChangeAspect="1"/>
          </p:cNvPicPr>
          <p:nvPr/>
        </p:nvPicPr>
        <p:blipFill>
          <a:blip r:embed="rId12">
            <a:extLst/>
          </a:blip>
          <a:stretch>
            <a:fillRect/>
          </a:stretch>
        </p:blipFill>
        <p:spPr>
          <a:xfrm>
            <a:off x="4292600" y="3987800"/>
            <a:ext cx="63500" cy="419100"/>
          </a:xfrm>
          <a:prstGeom prst="rect">
            <a:avLst/>
          </a:prstGeom>
          <a:ln w="12700">
            <a:miter lim="400000"/>
          </a:ln>
        </p:spPr>
      </p:pic>
      <p:sp>
        <p:nvSpPr>
          <p:cNvPr id="1038"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41" name="Group"/>
          <p:cNvGrpSpPr/>
          <p:nvPr/>
        </p:nvGrpSpPr>
        <p:grpSpPr>
          <a:xfrm rot="18283341">
            <a:off x="7835900" y="3365500"/>
            <a:ext cx="1625600" cy="1477434"/>
            <a:chOff x="0" y="0"/>
            <a:chExt cx="1625600" cy="1477433"/>
          </a:xfrm>
        </p:grpSpPr>
        <p:sp>
          <p:nvSpPr>
            <p:cNvPr id="1039"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40"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44" name="Group"/>
          <p:cNvGrpSpPr/>
          <p:nvPr/>
        </p:nvGrpSpPr>
        <p:grpSpPr>
          <a:xfrm rot="16126941">
            <a:off x="7878347" y="4308366"/>
            <a:ext cx="812802" cy="977902"/>
            <a:chOff x="0" y="0"/>
            <a:chExt cx="812801" cy="977901"/>
          </a:xfrm>
        </p:grpSpPr>
        <p:sp>
          <p:nvSpPr>
            <p:cNvPr id="1042"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43"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45" name="summer_clipart_sun.gif" descr="summer_clipart_sun.gif"/>
          <p:cNvPicPr>
            <a:picLocks noChangeAspect="1"/>
          </p:cNvPicPr>
          <p:nvPr/>
        </p:nvPicPr>
        <p:blipFill>
          <a:blip r:embed="rId3">
            <a:extLst/>
          </a:blip>
          <a:stretch>
            <a:fillRect/>
          </a:stretch>
        </p:blipFill>
        <p:spPr>
          <a:xfrm>
            <a:off x="7975600" y="2247900"/>
            <a:ext cx="825500" cy="825500"/>
          </a:xfrm>
          <a:prstGeom prst="rect">
            <a:avLst/>
          </a:prstGeom>
          <a:ln w="12700">
            <a:miter lim="400000"/>
          </a:ln>
        </p:spPr>
      </p:pic>
      <p:pic>
        <p:nvPicPr>
          <p:cNvPr id="1046" name="summer_clipart_sun.gif" descr="summer_clipart_sun.gif"/>
          <p:cNvPicPr>
            <a:picLocks noChangeAspect="1"/>
          </p:cNvPicPr>
          <p:nvPr/>
        </p:nvPicPr>
        <p:blipFill>
          <a:blip r:embed="rId3">
            <a:extLst/>
          </a:blip>
          <a:stretch>
            <a:fillRect/>
          </a:stretch>
        </p:blipFill>
        <p:spPr>
          <a:xfrm>
            <a:off x="6959600" y="3644900"/>
            <a:ext cx="825500" cy="825500"/>
          </a:xfrm>
          <a:prstGeom prst="rect">
            <a:avLst/>
          </a:prstGeom>
          <a:ln w="12700">
            <a:miter lim="400000"/>
          </a:ln>
        </p:spPr>
      </p:pic>
      <p:sp>
        <p:nvSpPr>
          <p:cNvPr id="27" name="solve linear system…">
            <a:extLst>
              <a:ext uri="{FF2B5EF4-FFF2-40B4-BE49-F238E27FC236}">
                <a16:creationId xmlns:a16="http://schemas.microsoft.com/office/drawing/2014/main" id="{CB093E5C-A5F9-46F7-90E2-9EE23FB19538}"/>
              </a:ext>
            </a:extLst>
          </p:cNvPr>
          <p:cNvSpPr txBox="1"/>
          <p:nvPr/>
        </p:nvSpPr>
        <p:spPr>
          <a:xfrm>
            <a:off x="290534" y="6032500"/>
            <a:ext cx="6504681"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Assumption: We know the lighting directions.</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105694813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t>Lambertian photometric stereo</a:t>
            </a:r>
          </a:p>
        </p:txBody>
      </p:sp>
      <p:pic>
        <p:nvPicPr>
          <p:cNvPr id="1052"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extLst/>
          </a:blip>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extLst/>
          </a:blip>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extLst/>
          </a:blip>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extLst/>
          </a:blip>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extLst/>
          </a:blip>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extLst/>
          </a:blip>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extLst/>
          </a:blip>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extLst/>
          </a:blip>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extLst/>
          </a:blip>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extLst/>
          </a:blip>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extLst/>
            </a:blip>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1374321" y="6968441"/>
            <a:ext cx="7210879" cy="2264459"/>
            <a:chOff x="0" y="0"/>
            <a:chExt cx="7210878" cy="2264458"/>
          </a:xfrm>
        </p:grpSpPr>
        <p:pic>
          <p:nvPicPr>
            <p:cNvPr id="1078" name="latexit-drag.pdf" descr="latexit-drag.pdf"/>
            <p:cNvPicPr>
              <a:picLocks noChangeAspect="1"/>
            </p:cNvPicPr>
            <p:nvPr/>
          </p:nvPicPr>
          <p:blipFill>
            <a:blip r:embed="rId14">
              <a:extLst/>
            </a:blip>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0" y="0"/>
              <a:ext cx="2750516" cy="8293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dirty="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dirty="0">
                  <a:ln>
                    <a:noFill/>
                  </a:ln>
                  <a:solidFill>
                    <a:srgbClr val="606060"/>
                  </a:solidFill>
                  <a:effectLst/>
                  <a:uLnTx/>
                  <a:uFillTx/>
                  <a:latin typeface="Helvetica Neue Light"/>
                  <a:sym typeface="Helvetica Neue Light"/>
                </a:rPr>
                <a:t>for pseudo-normal</a:t>
              </a:r>
            </a:p>
          </p:txBody>
        </p:sp>
      </p:grpSp>
      <p:sp>
        <p:nvSpPr>
          <p:cNvPr id="36" name="solve linear system…">
            <a:extLst>
              <a:ext uri="{FF2B5EF4-FFF2-40B4-BE49-F238E27FC236}">
                <a16:creationId xmlns:a16="http://schemas.microsoft.com/office/drawing/2014/main" id="{54AD13E0-DAFD-45C5-9A94-52968247939B}"/>
              </a:ext>
            </a:extLst>
          </p:cNvPr>
          <p:cNvSpPr txBox="1"/>
          <p:nvPr/>
        </p:nvSpPr>
        <p:spPr>
          <a:xfrm>
            <a:off x="1153419" y="8261956"/>
            <a:ext cx="2571541" cy="12105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What are the dimensions of these matrices?</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
        <p:nvSpPr>
          <p:cNvPr id="2" name="Rectangle 1">
            <a:extLst>
              <a:ext uri="{FF2B5EF4-FFF2-40B4-BE49-F238E27FC236}">
                <a16:creationId xmlns:a16="http://schemas.microsoft.com/office/drawing/2014/main" id="{2F6CE115-EE8A-40C8-AD84-23AAF7BEBDE3}"/>
              </a:ext>
            </a:extLst>
          </p:cNvPr>
          <p:cNvSpPr/>
          <p:nvPr/>
        </p:nvSpPr>
        <p:spPr>
          <a:xfrm>
            <a:off x="5274365" y="8799443"/>
            <a:ext cx="643835" cy="33130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000000"/>
              </a:solidFill>
              <a:effectLst/>
              <a:uFillTx/>
              <a:latin typeface="+mn-lt"/>
              <a:ea typeface="+mn-ea"/>
              <a:cs typeface="+mn-cs"/>
              <a:sym typeface="Helvetica Neue Light"/>
            </a:endParaRPr>
          </a:p>
        </p:txBody>
      </p:sp>
      <p:sp>
        <p:nvSpPr>
          <p:cNvPr id="38" name="Rectangle 37">
            <a:extLst>
              <a:ext uri="{FF2B5EF4-FFF2-40B4-BE49-F238E27FC236}">
                <a16:creationId xmlns:a16="http://schemas.microsoft.com/office/drawing/2014/main" id="{617B275D-8EF4-4FCB-91E1-77585FDCA331}"/>
              </a:ext>
            </a:extLst>
          </p:cNvPr>
          <p:cNvSpPr/>
          <p:nvPr/>
        </p:nvSpPr>
        <p:spPr>
          <a:xfrm>
            <a:off x="7217465" y="9004851"/>
            <a:ext cx="643835" cy="33130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000000"/>
              </a:solidFill>
              <a:effectLst/>
              <a:uFillTx/>
              <a:latin typeface="+mn-lt"/>
              <a:ea typeface="+mn-ea"/>
              <a:cs typeface="+mn-cs"/>
              <a:sym typeface="Helvetica Neue Light"/>
            </a:endParaRPr>
          </a:p>
        </p:txBody>
      </p:sp>
      <p:sp>
        <p:nvSpPr>
          <p:cNvPr id="39" name="Rectangle 38">
            <a:extLst>
              <a:ext uri="{FF2B5EF4-FFF2-40B4-BE49-F238E27FC236}">
                <a16:creationId xmlns:a16="http://schemas.microsoft.com/office/drawing/2014/main" id="{9063164A-AC29-423A-8248-0502D9C5001A}"/>
              </a:ext>
            </a:extLst>
          </p:cNvPr>
          <p:cNvSpPr/>
          <p:nvPr/>
        </p:nvSpPr>
        <p:spPr>
          <a:xfrm>
            <a:off x="8149534" y="8209273"/>
            <a:ext cx="643835" cy="33130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341752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t>Lambertian photometric stereo</a:t>
            </a:r>
          </a:p>
        </p:txBody>
      </p:sp>
      <p:pic>
        <p:nvPicPr>
          <p:cNvPr id="1052"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extLst/>
          </a:blip>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extLst/>
          </a:blip>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extLst/>
          </a:blip>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extLst/>
          </a:blip>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extLst/>
          </a:blip>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extLst/>
          </a:blip>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extLst/>
          </a:blip>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extLst/>
          </a:blip>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extLst/>
          </a:blip>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extLst/>
          </a:blip>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extLst/>
            </a:blip>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1374321" y="6968441"/>
            <a:ext cx="7210879" cy="2264459"/>
            <a:chOff x="0" y="0"/>
            <a:chExt cx="7210878" cy="2264458"/>
          </a:xfrm>
        </p:grpSpPr>
        <p:pic>
          <p:nvPicPr>
            <p:cNvPr id="1078" name="latexit-drag.pdf" descr="latexit-drag.pdf"/>
            <p:cNvPicPr>
              <a:picLocks noChangeAspect="1"/>
            </p:cNvPicPr>
            <p:nvPr/>
          </p:nvPicPr>
          <p:blipFill>
            <a:blip r:embed="rId14">
              <a:extLst/>
            </a:blip>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0" y="0"/>
              <a:ext cx="2750516" cy="8293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for pseudo-normal</a:t>
              </a:r>
            </a:p>
          </p:txBody>
        </p:sp>
      </p:grpSp>
      <p:sp>
        <p:nvSpPr>
          <p:cNvPr id="36" name="solve linear system…">
            <a:extLst>
              <a:ext uri="{FF2B5EF4-FFF2-40B4-BE49-F238E27FC236}">
                <a16:creationId xmlns:a16="http://schemas.microsoft.com/office/drawing/2014/main" id="{A2DF708C-A08D-4C02-BB0F-51248D1E262E}"/>
              </a:ext>
            </a:extLst>
          </p:cNvPr>
          <p:cNvSpPr txBox="1"/>
          <p:nvPr/>
        </p:nvSpPr>
        <p:spPr>
          <a:xfrm>
            <a:off x="1153419" y="8261956"/>
            <a:ext cx="2398164" cy="12105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What are the knowns and unknowns?</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66027386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1219200"/>
            <a:ext cx="13004800" cy="1413934"/>
          </a:xfrm>
          <a:prstGeom prst="rect">
            <a:avLst/>
          </a:prstGeom>
        </p:spPr>
        <p:txBody>
          <a:bodyPr/>
          <a:lstStyle/>
          <a:p>
            <a:pPr algn="ctr"/>
            <a:r>
              <a:rPr lang="en-US" dirty="0"/>
              <a:t>Slide credits</a:t>
            </a:r>
            <a:endParaRPr dirty="0"/>
          </a:p>
        </p:txBody>
      </p:sp>
      <p:sp>
        <p:nvSpPr>
          <p:cNvPr id="4" name="Shape 667"/>
          <p:cNvSpPr txBox="1">
            <a:spLocks/>
          </p:cNvSpPr>
          <p:nvPr/>
        </p:nvSpPr>
        <p:spPr>
          <a:xfrm>
            <a:off x="540200" y="2893008"/>
            <a:ext cx="11924401" cy="3967584"/>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Many of these slides were adapted from: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err="1">
                <a:ln>
                  <a:noFill/>
                </a:ln>
                <a:solidFill>
                  <a:srgbClr val="000000"/>
                </a:solidFill>
                <a:effectLst/>
                <a:uLnTx/>
                <a:uFillTx/>
                <a:latin typeface="Helvetica Light"/>
                <a:sym typeface="Helvetica Light"/>
              </a:rPr>
              <a:t>Srinivasa</a:t>
            </a:r>
            <a:r>
              <a:rPr kumimoji="0" lang="en-US" sz="2560" b="0" i="0" u="none" strike="noStrike" kern="1200" cap="none" spc="0" normalizeH="0" baseline="0" noProof="0" dirty="0">
                <a:ln>
                  <a:noFill/>
                </a:ln>
                <a:solidFill>
                  <a:srgbClr val="000000"/>
                </a:solidFill>
                <a:effectLst/>
                <a:uLnTx/>
                <a:uFillTx/>
                <a:latin typeface="Helvetica Light"/>
                <a:sym typeface="Helvetica Light"/>
              </a:rPr>
              <a:t> Narasimhan (16-385, Spring 2014).</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Todd </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Zickler</a:t>
            </a:r>
            <a:r>
              <a:rPr kumimoji="0" lang="en-US" sz="2560" b="0" i="0" u="none" strike="noStrike" kern="1200" cap="none" spc="0" normalizeH="0" baseline="0" noProof="0" dirty="0">
                <a:ln>
                  <a:noFill/>
                </a:ln>
                <a:solidFill>
                  <a:srgbClr val="000000"/>
                </a:solidFill>
                <a:effectLst/>
                <a:uLnTx/>
                <a:uFillTx/>
                <a:latin typeface="Helvetica Light"/>
                <a:sym typeface="Helvetica Light"/>
              </a:rPr>
              <a:t> (Harvard University).</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Steven </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Gortler</a:t>
            </a:r>
            <a:r>
              <a:rPr kumimoji="0" lang="en-US" sz="2560" b="0" i="0" u="none" strike="noStrike" kern="1200" cap="none" spc="0" normalizeH="0" baseline="0" noProof="0" dirty="0">
                <a:ln>
                  <a:noFill/>
                </a:ln>
                <a:solidFill>
                  <a:srgbClr val="000000"/>
                </a:solidFill>
                <a:effectLst/>
                <a:uLnTx/>
                <a:uFillTx/>
                <a:latin typeface="Helvetica Light"/>
                <a:sym typeface="Helvetica Light"/>
              </a:rPr>
              <a:t> (Harvard University).</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err="1">
                <a:ln>
                  <a:noFill/>
                </a:ln>
                <a:solidFill>
                  <a:srgbClr val="000000"/>
                </a:solidFill>
                <a:effectLst/>
                <a:uLnTx/>
                <a:uFillTx/>
                <a:latin typeface="Helvetica Light"/>
                <a:sym typeface="Helvetica Light"/>
              </a:rPr>
              <a:t>Kayvon</a:t>
            </a:r>
            <a:r>
              <a:rPr kumimoji="0" lang="en-US" sz="2560" b="0" i="0" u="none" strike="noStrike" kern="1200" cap="none" spc="0" normalizeH="0" baseline="0" noProof="0" dirty="0">
                <a:ln>
                  <a:noFill/>
                </a:ln>
                <a:solidFill>
                  <a:srgbClr val="000000"/>
                </a:solidFill>
                <a:effectLst/>
                <a:uLnTx/>
                <a:uFillTx/>
                <a:latin typeface="Helvetica Light"/>
                <a:sym typeface="Helvetica Light"/>
              </a:rPr>
              <a:t> </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Fatahalian</a:t>
            </a:r>
            <a:r>
              <a:rPr kumimoji="0" lang="en-US" sz="2560" b="0" i="0" u="none" strike="noStrike" kern="1200" cap="none" spc="0" normalizeH="0" baseline="0" noProof="0" dirty="0">
                <a:ln>
                  <a:noFill/>
                </a:ln>
                <a:solidFill>
                  <a:srgbClr val="000000"/>
                </a:solidFill>
                <a:effectLst/>
                <a:uLnTx/>
                <a:uFillTx/>
                <a:latin typeface="Helvetica Light"/>
                <a:sym typeface="Helvetica Light"/>
              </a:rPr>
              <a:t> (Stanford University; CMU 15-462, Fall 2015).</a:t>
            </a:r>
          </a:p>
        </p:txBody>
      </p:sp>
    </p:spTree>
    <p:extLst>
      <p:ext uri="{BB962C8B-B14F-4D97-AF65-F5344CB8AC3E}">
        <p14:creationId xmlns:p14="http://schemas.microsoft.com/office/powerpoint/2010/main" val="3472689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t>Lambertian photometric stereo</a:t>
            </a:r>
          </a:p>
        </p:txBody>
      </p:sp>
      <p:pic>
        <p:nvPicPr>
          <p:cNvPr id="1052"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extLst/>
          </a:blip>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extLst/>
          </a:blip>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extLst/>
          </a:blip>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extLst/>
          </a:blip>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extLst/>
          </a:blip>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extLst/>
          </a:blip>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extLst/>
          </a:blip>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extLst/>
          </a:blip>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extLst/>
          </a:blip>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extLst/>
          </a:blip>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extLst/>
            </a:blip>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1374321" y="6968441"/>
            <a:ext cx="7210879" cy="2264459"/>
            <a:chOff x="0" y="0"/>
            <a:chExt cx="7210878" cy="2264458"/>
          </a:xfrm>
        </p:grpSpPr>
        <p:pic>
          <p:nvPicPr>
            <p:cNvPr id="1078" name="latexit-drag.pdf" descr="latexit-drag.pdf"/>
            <p:cNvPicPr>
              <a:picLocks noChangeAspect="1"/>
            </p:cNvPicPr>
            <p:nvPr/>
          </p:nvPicPr>
          <p:blipFill>
            <a:blip r:embed="rId14">
              <a:extLst/>
            </a:blip>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0" y="0"/>
              <a:ext cx="2750516" cy="8293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for pseudo-normal</a:t>
              </a:r>
            </a:p>
          </p:txBody>
        </p:sp>
      </p:grpSp>
      <p:sp>
        <p:nvSpPr>
          <p:cNvPr id="36" name="solve linear system…">
            <a:extLst>
              <a:ext uri="{FF2B5EF4-FFF2-40B4-BE49-F238E27FC236}">
                <a16:creationId xmlns:a16="http://schemas.microsoft.com/office/drawing/2014/main" id="{A2DF708C-A08D-4C02-BB0F-51248D1E262E}"/>
              </a:ext>
            </a:extLst>
          </p:cNvPr>
          <p:cNvSpPr txBox="1"/>
          <p:nvPr/>
        </p:nvSpPr>
        <p:spPr>
          <a:xfrm>
            <a:off x="1153419" y="8261956"/>
            <a:ext cx="2398164" cy="12105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How many lights do I need for unique solution?</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195314695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t>Lambertian photometric stereo</a:t>
            </a:r>
          </a:p>
        </p:txBody>
      </p:sp>
      <p:pic>
        <p:nvPicPr>
          <p:cNvPr id="1052"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extLst/>
          </a:blip>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extLst/>
          </a:blip>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extLst/>
          </a:blip>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extLst/>
          </a:blip>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extLst/>
          </a:blip>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extLst/>
          </a:blip>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extLst/>
          </a:blip>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extLst/>
          </a:blip>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extLst/>
          </a:blip>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extLst/>
          </a:blip>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extLst/>
            </a:blip>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1374321" y="6968441"/>
            <a:ext cx="7210879" cy="2264459"/>
            <a:chOff x="0" y="0"/>
            <a:chExt cx="7210878" cy="2264458"/>
          </a:xfrm>
        </p:grpSpPr>
        <p:pic>
          <p:nvPicPr>
            <p:cNvPr id="1078" name="latexit-drag.pdf" descr="latexit-drag.pdf"/>
            <p:cNvPicPr>
              <a:picLocks noChangeAspect="1"/>
            </p:cNvPicPr>
            <p:nvPr/>
          </p:nvPicPr>
          <p:blipFill>
            <a:blip r:embed="rId14">
              <a:extLst/>
            </a:blip>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0" y="0"/>
              <a:ext cx="2750516" cy="8293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for pseudo-normal</a:t>
              </a:r>
            </a:p>
          </p:txBody>
        </p:sp>
      </p:grpSp>
      <p:grpSp>
        <p:nvGrpSpPr>
          <p:cNvPr id="1083" name="Group"/>
          <p:cNvGrpSpPr/>
          <p:nvPr/>
        </p:nvGrpSpPr>
        <p:grpSpPr>
          <a:xfrm>
            <a:off x="7803085" y="6858420"/>
            <a:ext cx="4807390" cy="1891881"/>
            <a:chOff x="0" y="0"/>
            <a:chExt cx="4807388" cy="1891879"/>
          </a:xfrm>
        </p:grpSpPr>
        <p:sp>
          <p:nvSpPr>
            <p:cNvPr id="1081" name="Line"/>
            <p:cNvSpPr/>
            <p:nvPr/>
          </p:nvSpPr>
          <p:spPr>
            <a:xfrm>
              <a:off x="0" y="0"/>
              <a:ext cx="1634271" cy="898701"/>
            </a:xfrm>
            <a:custGeom>
              <a:avLst/>
              <a:gdLst/>
              <a:ahLst/>
              <a:cxnLst>
                <a:cxn ang="0">
                  <a:pos x="wd2" y="hd2"/>
                </a:cxn>
                <a:cxn ang="5400000">
                  <a:pos x="wd2" y="hd2"/>
                </a:cxn>
                <a:cxn ang="10800000">
                  <a:pos x="wd2" y="hd2"/>
                </a:cxn>
                <a:cxn ang="16200000">
                  <a:pos x="wd2" y="hd2"/>
                </a:cxn>
              </a:cxnLst>
              <a:rect l="0" t="0" r="r" b="b"/>
              <a:pathLst>
                <a:path w="21570" h="21600" extrusionOk="0">
                  <a:moveTo>
                    <a:pt x="1" y="19948"/>
                  </a:moveTo>
                  <a:cubicBezTo>
                    <a:pt x="-30" y="11236"/>
                    <a:pt x="6285" y="0"/>
                    <a:pt x="10955" y="0"/>
                  </a:cubicBezTo>
                  <a:cubicBezTo>
                    <a:pt x="15624" y="0"/>
                    <a:pt x="16721" y="21600"/>
                    <a:pt x="21570" y="21600"/>
                  </a:cubicBezTo>
                </a:path>
              </a:pathLst>
            </a:custGeom>
            <a:noFill/>
            <a:ln w="25400" cap="flat">
              <a:solidFill>
                <a:srgbClr val="FF2F92"/>
              </a:solidFill>
              <a:prstDash val="solid"/>
              <a:miter lim="400000"/>
              <a:headEnd type="arrow" w="med" len="med"/>
            </a:ln>
            <a:effectLst/>
          </p:spPr>
          <p:txBody>
            <a:bodyPr wrap="square" lIns="50800" tIns="50800" rIns="50800" bIns="50800" numCol="1" anchor="b">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200">
                  <a:latin typeface="+mn-lt"/>
                  <a:ea typeface="+mn-ea"/>
                  <a:cs typeface="+mn-cs"/>
                  <a:sym typeface="Helvetica Neue Light"/>
                </a:defRPr>
              </a:pPr>
              <a:endParaRPr kumimoji="0" sz="42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82" name="once system is solved, b gives normal direction and albedo"/>
            <p:cNvSpPr txBox="1"/>
            <p:nvPr/>
          </p:nvSpPr>
          <p:spPr>
            <a:xfrm>
              <a:off x="1683188" y="694221"/>
              <a:ext cx="3124201" cy="11976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defTabSz="584200">
                <a:defRPr sz="2400">
                  <a:solidFill>
                    <a:srgbClr val="FF2F92"/>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dirty="0">
                  <a:ln>
                    <a:noFill/>
                  </a:ln>
                  <a:solidFill>
                    <a:srgbClr val="FF2F92"/>
                  </a:solidFill>
                  <a:effectLst/>
                  <a:uLnTx/>
                  <a:uFillTx/>
                  <a:latin typeface="Helvetica Neue Light"/>
                  <a:sym typeface="Helvetica Neue Light"/>
                </a:rPr>
                <a:t>once system is solved, b gives normal direction and albedo</a:t>
              </a:r>
            </a:p>
          </p:txBody>
        </p:sp>
      </p:grpSp>
      <p:sp>
        <p:nvSpPr>
          <p:cNvPr id="36" name="solve linear system…">
            <a:extLst>
              <a:ext uri="{FF2B5EF4-FFF2-40B4-BE49-F238E27FC236}">
                <a16:creationId xmlns:a16="http://schemas.microsoft.com/office/drawing/2014/main" id="{A2DF708C-A08D-4C02-BB0F-51248D1E262E}"/>
              </a:ext>
            </a:extLst>
          </p:cNvPr>
          <p:cNvSpPr txBox="1"/>
          <p:nvPr/>
        </p:nvSpPr>
        <p:spPr>
          <a:xfrm>
            <a:off x="1153419" y="8631288"/>
            <a:ext cx="2398164" cy="841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How do we solve this system?</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250703960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768665B2-8CC6-4CC6-9961-1D804AE315B8}"/>
              </a:ext>
            </a:extLst>
          </p:cNvPr>
          <p:cNvSpPr>
            <a:spLocks noGrp="1" noChangeArrowheads="1"/>
          </p:cNvSpPr>
          <p:nvPr>
            <p:ph type="title"/>
          </p:nvPr>
        </p:nvSpPr>
        <p:spPr>
          <a:xfrm>
            <a:off x="650240" y="-108373"/>
            <a:ext cx="11704320" cy="1625600"/>
          </a:xfrm>
        </p:spPr>
        <p:txBody>
          <a:bodyPr/>
          <a:lstStyle/>
          <a:p>
            <a:pPr eaLnBrk="1" hangingPunct="1"/>
            <a:r>
              <a:rPr lang="en-US" altLang="ja-JP" sz="5120" dirty="0"/>
              <a:t>Solving the Equation with three lights</a:t>
            </a:r>
          </a:p>
        </p:txBody>
      </p:sp>
      <p:graphicFrame>
        <p:nvGraphicFramePr>
          <p:cNvPr id="75778" name="Object 3">
            <a:extLst>
              <a:ext uri="{FF2B5EF4-FFF2-40B4-BE49-F238E27FC236}">
                <a16:creationId xmlns:a16="http://schemas.microsoft.com/office/drawing/2014/main" id="{36DC8392-B2EC-4439-989E-5E617646ABCF}"/>
              </a:ext>
            </a:extLst>
          </p:cNvPr>
          <p:cNvGraphicFramePr>
            <a:graphicFrameLocks noChangeAspect="1"/>
          </p:cNvGraphicFramePr>
          <p:nvPr/>
        </p:nvGraphicFramePr>
        <p:xfrm>
          <a:off x="3641797" y="1758810"/>
          <a:ext cx="5068710" cy="2765777"/>
        </p:xfrm>
        <a:graphic>
          <a:graphicData uri="http://schemas.openxmlformats.org/presentationml/2006/ole">
            <mc:AlternateContent xmlns:mc="http://schemas.openxmlformats.org/markup-compatibility/2006">
              <mc:Choice xmlns:v="urn:schemas-microsoft-com:vml" Requires="v">
                <p:oleObj spid="_x0000_s44640" name="Equation" r:id="rId4" imgW="901700" imgH="736600" progId="Equation.3">
                  <p:embed/>
                </p:oleObj>
              </mc:Choice>
              <mc:Fallback>
                <p:oleObj name="Equation" r:id="rId4" imgW="901700" imgH="736600" progId="Equation.3">
                  <p:embed/>
                  <p:pic>
                    <p:nvPicPr>
                      <p:cNvPr id="75778" name="Object 3">
                        <a:extLst>
                          <a:ext uri="{FF2B5EF4-FFF2-40B4-BE49-F238E27FC236}">
                            <a16:creationId xmlns:a16="http://schemas.microsoft.com/office/drawing/2014/main" id="{36DC8392-B2EC-4439-989E-5E617646AB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797" y="1758810"/>
                        <a:ext cx="5068710" cy="2765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2" name="Group 4">
            <a:extLst>
              <a:ext uri="{FF2B5EF4-FFF2-40B4-BE49-F238E27FC236}">
                <a16:creationId xmlns:a16="http://schemas.microsoft.com/office/drawing/2014/main" id="{6DD90FFF-C1C1-46C5-B34E-6132EFC03A30}"/>
              </a:ext>
            </a:extLst>
          </p:cNvPr>
          <p:cNvGrpSpPr>
            <a:grpSpLocks/>
          </p:cNvGrpSpPr>
          <p:nvPr/>
        </p:nvGrpSpPr>
        <p:grpSpPr bwMode="auto">
          <a:xfrm>
            <a:off x="3793066" y="4495237"/>
            <a:ext cx="4644250" cy="1341120"/>
            <a:chOff x="1680" y="1991"/>
            <a:chExt cx="2057" cy="594"/>
          </a:xfrm>
        </p:grpSpPr>
        <p:sp>
          <p:nvSpPr>
            <p:cNvPr id="75787" name="AutoShape 5">
              <a:extLst>
                <a:ext uri="{FF2B5EF4-FFF2-40B4-BE49-F238E27FC236}">
                  <a16:creationId xmlns:a16="http://schemas.microsoft.com/office/drawing/2014/main" id="{C1A56B4D-D387-4A95-8241-A58EACA30F73}"/>
                </a:ext>
              </a:extLst>
            </p:cNvPr>
            <p:cNvSpPr>
              <a:spLocks/>
            </p:cNvSpPr>
            <p:nvPr/>
          </p:nvSpPr>
          <p:spPr bwMode="auto">
            <a:xfrm rot="-5400000">
              <a:off x="3449" y="1895"/>
              <a:ext cx="192" cy="384"/>
            </a:xfrm>
            <a:prstGeom prst="leftBrace">
              <a:avLst>
                <a:gd name="adj1" fmla="val 1666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5788" name="AutoShape 6">
              <a:extLst>
                <a:ext uri="{FF2B5EF4-FFF2-40B4-BE49-F238E27FC236}">
                  <a16:creationId xmlns:a16="http://schemas.microsoft.com/office/drawing/2014/main" id="{E391D7DC-ECA8-4C9D-BC38-0EC7EF4803A3}"/>
                </a:ext>
              </a:extLst>
            </p:cNvPr>
            <p:cNvSpPr>
              <a:spLocks/>
            </p:cNvSpPr>
            <p:nvPr/>
          </p:nvSpPr>
          <p:spPr bwMode="auto">
            <a:xfrm rot="-5400000">
              <a:off x="2880" y="1751"/>
              <a:ext cx="192" cy="672"/>
            </a:xfrm>
            <a:prstGeom prst="leftBrace">
              <a:avLst>
                <a:gd name="adj1" fmla="val 2916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5789" name="AutoShape 7">
              <a:extLst>
                <a:ext uri="{FF2B5EF4-FFF2-40B4-BE49-F238E27FC236}">
                  <a16:creationId xmlns:a16="http://schemas.microsoft.com/office/drawing/2014/main" id="{B1B551FD-2B35-448A-9E09-7DC409773AD6}"/>
                </a:ext>
              </a:extLst>
            </p:cNvPr>
            <p:cNvSpPr>
              <a:spLocks/>
            </p:cNvSpPr>
            <p:nvPr/>
          </p:nvSpPr>
          <p:spPr bwMode="auto">
            <a:xfrm rot="-5400000">
              <a:off x="1824" y="1847"/>
              <a:ext cx="192" cy="480"/>
            </a:xfrm>
            <a:prstGeom prst="leftBrace">
              <a:avLst>
                <a:gd name="adj1" fmla="val 2083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75790" name="Object 8">
              <a:extLst>
                <a:ext uri="{FF2B5EF4-FFF2-40B4-BE49-F238E27FC236}">
                  <a16:creationId xmlns:a16="http://schemas.microsoft.com/office/drawing/2014/main" id="{02D5FF4D-B6D0-48AC-9CE9-AB0119326718}"/>
                </a:ext>
              </a:extLst>
            </p:cNvPr>
            <p:cNvGraphicFramePr>
              <a:graphicFrameLocks noChangeAspect="1"/>
            </p:cNvGraphicFramePr>
            <p:nvPr/>
          </p:nvGraphicFramePr>
          <p:xfrm>
            <a:off x="1822" y="2161"/>
            <a:ext cx="214" cy="309"/>
          </p:xfrm>
          <a:graphic>
            <a:graphicData uri="http://schemas.openxmlformats.org/presentationml/2006/ole">
              <mc:AlternateContent xmlns:mc="http://schemas.openxmlformats.org/markup-compatibility/2006">
                <mc:Choice xmlns:v="urn:schemas-microsoft-com:vml" Requires="v">
                  <p:oleObj spid="_x0000_s44641" name="Equation" r:id="rId6" imgW="114300" imgH="165100" progId="Equation.3">
                    <p:embed/>
                  </p:oleObj>
                </mc:Choice>
                <mc:Fallback>
                  <p:oleObj name="Equation" r:id="rId6" imgW="114300" imgH="165100" progId="Equation.3">
                    <p:embed/>
                    <p:pic>
                      <p:nvPicPr>
                        <p:cNvPr id="75790" name="Object 8">
                          <a:extLst>
                            <a:ext uri="{FF2B5EF4-FFF2-40B4-BE49-F238E27FC236}">
                              <a16:creationId xmlns:a16="http://schemas.microsoft.com/office/drawing/2014/main" id="{02D5FF4D-B6D0-48AC-9CE9-AB01193267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2" y="2161"/>
                          <a:ext cx="214"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91" name="Object 9">
              <a:extLst>
                <a:ext uri="{FF2B5EF4-FFF2-40B4-BE49-F238E27FC236}">
                  <a16:creationId xmlns:a16="http://schemas.microsoft.com/office/drawing/2014/main" id="{243BF896-9F05-4A90-829E-3DFED41A9980}"/>
                </a:ext>
              </a:extLst>
            </p:cNvPr>
            <p:cNvGraphicFramePr>
              <a:graphicFrameLocks noChangeAspect="1"/>
            </p:cNvGraphicFramePr>
            <p:nvPr/>
          </p:nvGraphicFramePr>
          <p:xfrm>
            <a:off x="2865" y="2161"/>
            <a:ext cx="238" cy="333"/>
          </p:xfrm>
          <a:graphic>
            <a:graphicData uri="http://schemas.openxmlformats.org/presentationml/2006/ole">
              <mc:AlternateContent xmlns:mc="http://schemas.openxmlformats.org/markup-compatibility/2006">
                <mc:Choice xmlns:v="urn:schemas-microsoft-com:vml" Requires="v">
                  <p:oleObj spid="_x0000_s44642" name="Equation" r:id="rId8" imgW="127000" imgH="177800" progId="Equation.3">
                    <p:embed/>
                  </p:oleObj>
                </mc:Choice>
                <mc:Fallback>
                  <p:oleObj name="Equation" r:id="rId8" imgW="127000" imgH="177800" progId="Equation.3">
                    <p:embed/>
                    <p:pic>
                      <p:nvPicPr>
                        <p:cNvPr id="75791" name="Object 9">
                          <a:extLst>
                            <a:ext uri="{FF2B5EF4-FFF2-40B4-BE49-F238E27FC236}">
                              <a16:creationId xmlns:a16="http://schemas.microsoft.com/office/drawing/2014/main" id="{243BF896-9F05-4A90-829E-3DFED41A99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5" y="2161"/>
                          <a:ext cx="238" cy="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92" name="Object 10">
              <a:extLst>
                <a:ext uri="{FF2B5EF4-FFF2-40B4-BE49-F238E27FC236}">
                  <a16:creationId xmlns:a16="http://schemas.microsoft.com/office/drawing/2014/main" id="{17036516-91C3-40A3-AA63-710F8B2284AE}"/>
                </a:ext>
              </a:extLst>
            </p:cNvPr>
            <p:cNvGraphicFramePr>
              <a:graphicFrameLocks noChangeAspect="1"/>
            </p:cNvGraphicFramePr>
            <p:nvPr/>
          </p:nvGraphicFramePr>
          <p:xfrm>
            <a:off x="3446" y="2158"/>
            <a:ext cx="262" cy="309"/>
          </p:xfrm>
          <a:graphic>
            <a:graphicData uri="http://schemas.openxmlformats.org/presentationml/2006/ole">
              <mc:AlternateContent xmlns:mc="http://schemas.openxmlformats.org/markup-compatibility/2006">
                <mc:Choice xmlns:v="urn:schemas-microsoft-com:vml" Requires="v">
                  <p:oleObj spid="_x0000_s44643" name="Equation" r:id="rId10" imgW="139700" imgH="165100" progId="Equation.3">
                    <p:embed/>
                  </p:oleObj>
                </mc:Choice>
                <mc:Fallback>
                  <p:oleObj name="Equation" r:id="rId10" imgW="139700" imgH="165100" progId="Equation.3">
                    <p:embed/>
                    <p:pic>
                      <p:nvPicPr>
                        <p:cNvPr id="75792" name="Object 10">
                          <a:extLst>
                            <a:ext uri="{FF2B5EF4-FFF2-40B4-BE49-F238E27FC236}">
                              <a16:creationId xmlns:a16="http://schemas.microsoft.com/office/drawing/2014/main" id="{17036516-91C3-40A3-AA63-710F8B2284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46" y="2158"/>
                          <a:ext cx="262"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93" name="Object 11">
              <a:extLst>
                <a:ext uri="{FF2B5EF4-FFF2-40B4-BE49-F238E27FC236}">
                  <a16:creationId xmlns:a16="http://schemas.microsoft.com/office/drawing/2014/main" id="{8B76C944-F971-4B49-9E14-C74604D1EF12}"/>
                </a:ext>
              </a:extLst>
            </p:cNvPr>
            <p:cNvGraphicFramePr>
              <a:graphicFrameLocks noChangeAspect="1"/>
            </p:cNvGraphicFramePr>
            <p:nvPr/>
          </p:nvGraphicFramePr>
          <p:xfrm>
            <a:off x="3441" y="2416"/>
            <a:ext cx="267" cy="169"/>
          </p:xfrm>
          <a:graphic>
            <a:graphicData uri="http://schemas.openxmlformats.org/presentationml/2006/ole">
              <mc:AlternateContent xmlns:mc="http://schemas.openxmlformats.org/markup-compatibility/2006">
                <mc:Choice xmlns:v="urn:schemas-microsoft-com:vml" Requires="v">
                  <p:oleObj spid="_x0000_s44644" name="Equation" r:id="rId12" imgW="279400" imgH="177800" progId="Equation.3">
                    <p:embed/>
                  </p:oleObj>
                </mc:Choice>
                <mc:Fallback>
                  <p:oleObj name="Equation" r:id="rId12" imgW="279400" imgH="177800" progId="Equation.3">
                    <p:embed/>
                    <p:pic>
                      <p:nvPicPr>
                        <p:cNvPr id="75793" name="Object 11">
                          <a:extLst>
                            <a:ext uri="{FF2B5EF4-FFF2-40B4-BE49-F238E27FC236}">
                              <a16:creationId xmlns:a16="http://schemas.microsoft.com/office/drawing/2014/main" id="{8B76C944-F971-4B49-9E14-C74604D1EF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41" y="2416"/>
                          <a:ext cx="267"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94" name="Object 12">
              <a:extLst>
                <a:ext uri="{FF2B5EF4-FFF2-40B4-BE49-F238E27FC236}">
                  <a16:creationId xmlns:a16="http://schemas.microsoft.com/office/drawing/2014/main" id="{5818DC17-3AFA-4D38-9174-EF49A434AC13}"/>
                </a:ext>
              </a:extLst>
            </p:cNvPr>
            <p:cNvGraphicFramePr>
              <a:graphicFrameLocks noChangeAspect="1"/>
            </p:cNvGraphicFramePr>
            <p:nvPr/>
          </p:nvGraphicFramePr>
          <p:xfrm>
            <a:off x="2831" y="2416"/>
            <a:ext cx="291" cy="169"/>
          </p:xfrm>
          <a:graphic>
            <a:graphicData uri="http://schemas.openxmlformats.org/presentationml/2006/ole">
              <mc:AlternateContent xmlns:mc="http://schemas.openxmlformats.org/markup-compatibility/2006">
                <mc:Choice xmlns:v="urn:schemas-microsoft-com:vml" Requires="v">
                  <p:oleObj spid="_x0000_s44645" name="Equation" r:id="rId14" imgW="304800" imgH="177800" progId="Equation.3">
                    <p:embed/>
                  </p:oleObj>
                </mc:Choice>
                <mc:Fallback>
                  <p:oleObj name="Equation" r:id="rId14" imgW="304800" imgH="177800" progId="Equation.3">
                    <p:embed/>
                    <p:pic>
                      <p:nvPicPr>
                        <p:cNvPr id="75794" name="Object 12">
                          <a:extLst>
                            <a:ext uri="{FF2B5EF4-FFF2-40B4-BE49-F238E27FC236}">
                              <a16:creationId xmlns:a16="http://schemas.microsoft.com/office/drawing/2014/main" id="{5818DC17-3AFA-4D38-9174-EF49A434AC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31" y="2416"/>
                          <a:ext cx="291"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95" name="Object 13">
              <a:extLst>
                <a:ext uri="{FF2B5EF4-FFF2-40B4-BE49-F238E27FC236}">
                  <a16:creationId xmlns:a16="http://schemas.microsoft.com/office/drawing/2014/main" id="{897062D3-1010-425E-B9F4-773C3EAD7C27}"/>
                </a:ext>
              </a:extLst>
            </p:cNvPr>
            <p:cNvGraphicFramePr>
              <a:graphicFrameLocks noChangeAspect="1"/>
            </p:cNvGraphicFramePr>
            <p:nvPr/>
          </p:nvGraphicFramePr>
          <p:xfrm>
            <a:off x="1790" y="2416"/>
            <a:ext cx="267" cy="169"/>
          </p:xfrm>
          <a:graphic>
            <a:graphicData uri="http://schemas.openxmlformats.org/presentationml/2006/ole">
              <mc:AlternateContent xmlns:mc="http://schemas.openxmlformats.org/markup-compatibility/2006">
                <mc:Choice xmlns:v="urn:schemas-microsoft-com:vml" Requires="v">
                  <p:oleObj spid="_x0000_s44646" name="Equation" r:id="rId16" imgW="279400" imgH="177800" progId="Equation.3">
                    <p:embed/>
                  </p:oleObj>
                </mc:Choice>
                <mc:Fallback>
                  <p:oleObj name="Equation" r:id="rId16" imgW="279400" imgH="177800" progId="Equation.3">
                    <p:embed/>
                    <p:pic>
                      <p:nvPicPr>
                        <p:cNvPr id="75795" name="Object 13">
                          <a:extLst>
                            <a:ext uri="{FF2B5EF4-FFF2-40B4-BE49-F238E27FC236}">
                              <a16:creationId xmlns:a16="http://schemas.microsoft.com/office/drawing/2014/main" id="{897062D3-1010-425E-B9F4-773C3EAD7C2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0" y="2416"/>
                          <a:ext cx="267"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aphicFrame>
        <p:nvGraphicFramePr>
          <p:cNvPr id="1564686" name="Object 14">
            <a:extLst>
              <a:ext uri="{FF2B5EF4-FFF2-40B4-BE49-F238E27FC236}">
                <a16:creationId xmlns:a16="http://schemas.microsoft.com/office/drawing/2014/main" id="{B1BF679A-6ECC-4E58-82D0-F7EA4D25009A}"/>
              </a:ext>
            </a:extLst>
          </p:cNvPr>
          <p:cNvGraphicFramePr>
            <a:graphicFrameLocks noChangeAspect="1"/>
          </p:cNvGraphicFramePr>
          <p:nvPr/>
        </p:nvGraphicFramePr>
        <p:xfrm>
          <a:off x="5059682" y="6145672"/>
          <a:ext cx="2099733" cy="799253"/>
        </p:xfrm>
        <a:graphic>
          <a:graphicData uri="http://schemas.openxmlformats.org/presentationml/2006/ole">
            <mc:AlternateContent xmlns:mc="http://schemas.openxmlformats.org/markup-compatibility/2006">
              <mc:Choice xmlns:v="urn:schemas-microsoft-com:vml" Requires="v">
                <p:oleObj spid="_x0000_s44647" name="Equation" r:id="rId18" imgW="533400" imgH="203200" progId="Equation.3">
                  <p:embed/>
                </p:oleObj>
              </mc:Choice>
              <mc:Fallback>
                <p:oleObj name="Equation" r:id="rId18" imgW="533400" imgH="203200" progId="Equation.3">
                  <p:embed/>
                  <p:pic>
                    <p:nvPicPr>
                      <p:cNvPr id="1564686" name="Object 14">
                        <a:extLst>
                          <a:ext uri="{FF2B5EF4-FFF2-40B4-BE49-F238E27FC236}">
                            <a16:creationId xmlns:a16="http://schemas.microsoft.com/office/drawing/2014/main" id="{B1BF679A-6ECC-4E58-82D0-F7EA4D25009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59682" y="6145672"/>
                        <a:ext cx="2099733" cy="799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564687" name="Object 15">
            <a:extLst>
              <a:ext uri="{FF2B5EF4-FFF2-40B4-BE49-F238E27FC236}">
                <a16:creationId xmlns:a16="http://schemas.microsoft.com/office/drawing/2014/main" id="{D969BC94-BC5B-421E-A1E8-921A41ACC2B2}"/>
              </a:ext>
            </a:extLst>
          </p:cNvPr>
          <p:cNvGraphicFramePr>
            <a:graphicFrameLocks noChangeAspect="1"/>
          </p:cNvGraphicFramePr>
          <p:nvPr/>
        </p:nvGraphicFramePr>
        <p:xfrm>
          <a:off x="5055165" y="7075876"/>
          <a:ext cx="1616569" cy="950525"/>
        </p:xfrm>
        <a:graphic>
          <a:graphicData uri="http://schemas.openxmlformats.org/presentationml/2006/ole">
            <mc:AlternateContent xmlns:mc="http://schemas.openxmlformats.org/markup-compatibility/2006">
              <mc:Choice xmlns:v="urn:schemas-microsoft-com:vml" Requires="v">
                <p:oleObj spid="_x0000_s44648" name="Equation" r:id="rId20" imgW="431800" imgH="254000" progId="Equation.3">
                  <p:embed/>
                </p:oleObj>
              </mc:Choice>
              <mc:Fallback>
                <p:oleObj name="Equation" r:id="rId20" imgW="431800" imgH="254000" progId="Equation.3">
                  <p:embed/>
                  <p:pic>
                    <p:nvPicPr>
                      <p:cNvPr id="1564687" name="Object 15">
                        <a:extLst>
                          <a:ext uri="{FF2B5EF4-FFF2-40B4-BE49-F238E27FC236}">
                            <a16:creationId xmlns:a16="http://schemas.microsoft.com/office/drawing/2014/main" id="{D969BC94-BC5B-421E-A1E8-921A41ACC2B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55165" y="7075876"/>
                        <a:ext cx="1616569" cy="95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564688" name="Object 16">
            <a:extLst>
              <a:ext uri="{FF2B5EF4-FFF2-40B4-BE49-F238E27FC236}">
                <a16:creationId xmlns:a16="http://schemas.microsoft.com/office/drawing/2014/main" id="{D0BC0070-C24D-4CE9-9D03-6720B75D162A}"/>
              </a:ext>
            </a:extLst>
          </p:cNvPr>
          <p:cNvGraphicFramePr>
            <a:graphicFrameLocks noChangeAspect="1"/>
          </p:cNvGraphicFramePr>
          <p:nvPr/>
        </p:nvGraphicFramePr>
        <p:xfrm>
          <a:off x="5199663" y="7972214"/>
          <a:ext cx="2409048" cy="1478844"/>
        </p:xfrm>
        <a:graphic>
          <a:graphicData uri="http://schemas.openxmlformats.org/presentationml/2006/ole">
            <mc:AlternateContent xmlns:mc="http://schemas.openxmlformats.org/markup-compatibility/2006">
              <mc:Choice xmlns:v="urn:schemas-microsoft-com:vml" Requires="v">
                <p:oleObj spid="_x0000_s44649" name="Equation" r:id="rId22" imgW="723900" imgH="444500" progId="Equation.3">
                  <p:embed/>
                </p:oleObj>
              </mc:Choice>
              <mc:Fallback>
                <p:oleObj name="Equation" r:id="rId22" imgW="723900" imgH="444500" progId="Equation.3">
                  <p:embed/>
                  <p:pic>
                    <p:nvPicPr>
                      <p:cNvPr id="1564688" name="Object 16">
                        <a:extLst>
                          <a:ext uri="{FF2B5EF4-FFF2-40B4-BE49-F238E27FC236}">
                            <a16:creationId xmlns:a16="http://schemas.microsoft.com/office/drawing/2014/main" id="{D0BC0070-C24D-4CE9-9D03-6720B75D162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99663" y="7972214"/>
                        <a:ext cx="2409048" cy="1478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3" name="Group 17">
            <a:extLst>
              <a:ext uri="{FF2B5EF4-FFF2-40B4-BE49-F238E27FC236}">
                <a16:creationId xmlns:a16="http://schemas.microsoft.com/office/drawing/2014/main" id="{7FB4E0A5-8FCD-415D-96BB-ED7DA403943C}"/>
              </a:ext>
            </a:extLst>
          </p:cNvPr>
          <p:cNvGrpSpPr>
            <a:grpSpLocks/>
          </p:cNvGrpSpPr>
          <p:nvPr/>
        </p:nvGrpSpPr>
        <p:grpSpPr bwMode="auto">
          <a:xfrm>
            <a:off x="6886225" y="6082459"/>
            <a:ext cx="3664375" cy="693139"/>
            <a:chOff x="3050" y="2694"/>
            <a:chExt cx="1623" cy="307"/>
          </a:xfrm>
        </p:grpSpPr>
        <p:sp>
          <p:nvSpPr>
            <p:cNvPr id="75785" name="Freeform 18">
              <a:extLst>
                <a:ext uri="{FF2B5EF4-FFF2-40B4-BE49-F238E27FC236}">
                  <a16:creationId xmlns:a16="http://schemas.microsoft.com/office/drawing/2014/main" id="{85FB2EE9-01DC-4F9E-868D-64631FA11A93}"/>
                </a:ext>
              </a:extLst>
            </p:cNvPr>
            <p:cNvSpPr>
              <a:spLocks/>
            </p:cNvSpPr>
            <p:nvPr/>
          </p:nvSpPr>
          <p:spPr bwMode="auto">
            <a:xfrm rot="-467507">
              <a:off x="3050" y="2694"/>
              <a:ext cx="1057" cy="192"/>
            </a:xfrm>
            <a:custGeom>
              <a:avLst/>
              <a:gdLst>
                <a:gd name="T0" fmla="*/ 1057 w 1057"/>
                <a:gd name="T1" fmla="*/ 192 h 192"/>
                <a:gd name="T2" fmla="*/ 677 w 1057"/>
                <a:gd name="T3" fmla="*/ 29 h 192"/>
                <a:gd name="T4" fmla="*/ 0 w 1057"/>
                <a:gd name="T5" fmla="*/ 16 h 192"/>
                <a:gd name="T6" fmla="*/ 0 60000 65536"/>
                <a:gd name="T7" fmla="*/ 0 60000 65536"/>
                <a:gd name="T8" fmla="*/ 0 60000 65536"/>
                <a:gd name="T9" fmla="*/ 0 w 1057"/>
                <a:gd name="T10" fmla="*/ 0 h 192"/>
                <a:gd name="T11" fmla="*/ 1057 w 1057"/>
                <a:gd name="T12" fmla="*/ 192 h 192"/>
              </a:gdLst>
              <a:ahLst/>
              <a:cxnLst>
                <a:cxn ang="T6">
                  <a:pos x="T0" y="T1"/>
                </a:cxn>
                <a:cxn ang="T7">
                  <a:pos x="T2" y="T3"/>
                </a:cxn>
                <a:cxn ang="T8">
                  <a:pos x="T4" y="T5"/>
                </a:cxn>
              </a:cxnLst>
              <a:rect l="T9" t="T10" r="T11" b="T12"/>
              <a:pathLst>
                <a:path w="1057" h="192">
                  <a:moveTo>
                    <a:pt x="1057" y="192"/>
                  </a:moveTo>
                  <a:cubicBezTo>
                    <a:pt x="955" y="125"/>
                    <a:pt x="853" y="58"/>
                    <a:pt x="677" y="29"/>
                  </a:cubicBezTo>
                  <a:cubicBezTo>
                    <a:pt x="501" y="0"/>
                    <a:pt x="113" y="17"/>
                    <a:pt x="0" y="16"/>
                  </a:cubicBezTo>
                </a:path>
              </a:pathLst>
            </a:custGeom>
            <a:noFill/>
            <a:ln w="952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5786" name="Text Box 19">
              <a:extLst>
                <a:ext uri="{FF2B5EF4-FFF2-40B4-BE49-F238E27FC236}">
                  <a16:creationId xmlns:a16="http://schemas.microsoft.com/office/drawing/2014/main" id="{FBFCDB23-CE1E-4121-AF66-B1ECA097B1E9}"/>
                </a:ext>
              </a:extLst>
            </p:cNvPr>
            <p:cNvSpPr txBox="1">
              <a:spLocks noChangeArrowheads="1"/>
            </p:cNvSpPr>
            <p:nvPr/>
          </p:nvSpPr>
          <p:spPr bwMode="auto">
            <a:xfrm>
              <a:off x="4123" y="2786"/>
              <a:ext cx="550"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inverse</a:t>
              </a:r>
            </a:p>
          </p:txBody>
        </p:sp>
      </p:grpSp>
      <p:sp>
        <p:nvSpPr>
          <p:cNvPr id="20" name="solve linear system…">
            <a:extLst>
              <a:ext uri="{FF2B5EF4-FFF2-40B4-BE49-F238E27FC236}">
                <a16:creationId xmlns:a16="http://schemas.microsoft.com/office/drawing/2014/main" id="{B9A9ABBC-5FA3-4B51-8006-96CEA833C611}"/>
              </a:ext>
            </a:extLst>
          </p:cNvPr>
          <p:cNvSpPr txBox="1"/>
          <p:nvPr/>
        </p:nvSpPr>
        <p:spPr>
          <a:xfrm>
            <a:off x="303413" y="7915302"/>
            <a:ext cx="3810257" cy="841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Is there any reason to use more than three lights?</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3433639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6F6FE96A-0BAB-43F6-ACD5-2F427C87B7F5}"/>
              </a:ext>
            </a:extLst>
          </p:cNvPr>
          <p:cNvSpPr>
            <a:spLocks noGrp="1" noChangeArrowheads="1"/>
          </p:cNvSpPr>
          <p:nvPr>
            <p:ph type="title"/>
          </p:nvPr>
        </p:nvSpPr>
        <p:spPr>
          <a:xfrm>
            <a:off x="650240" y="-162560"/>
            <a:ext cx="11704320" cy="1625600"/>
          </a:xfrm>
        </p:spPr>
        <p:txBody>
          <a:bodyPr/>
          <a:lstStyle/>
          <a:p>
            <a:pPr eaLnBrk="1" hangingPunct="1"/>
            <a:r>
              <a:rPr lang="en-US" altLang="ja-JP" sz="5120"/>
              <a:t>More than Three Light Sources</a:t>
            </a:r>
          </a:p>
        </p:txBody>
      </p:sp>
      <p:sp>
        <p:nvSpPr>
          <p:cNvPr id="77826" name="Rectangle 3">
            <a:extLst>
              <a:ext uri="{FF2B5EF4-FFF2-40B4-BE49-F238E27FC236}">
                <a16:creationId xmlns:a16="http://schemas.microsoft.com/office/drawing/2014/main" id="{65AB6940-E3DC-4F34-85D2-21E61F3448C6}"/>
              </a:ext>
            </a:extLst>
          </p:cNvPr>
          <p:cNvSpPr>
            <a:spLocks noGrp="1" noChangeArrowheads="1"/>
          </p:cNvSpPr>
          <p:nvPr>
            <p:ph type="body" idx="1"/>
          </p:nvPr>
        </p:nvSpPr>
        <p:spPr>
          <a:xfrm>
            <a:off x="882792" y="1517227"/>
            <a:ext cx="11379200" cy="704427"/>
          </a:xfrm>
        </p:spPr>
        <p:txBody>
          <a:bodyPr/>
          <a:lstStyle/>
          <a:p>
            <a:pPr marL="668292" indent="-668292" eaLnBrk="1" hangingPunct="1"/>
            <a:r>
              <a:rPr lang="en-US" altLang="ja-JP" sz="3413" dirty="0"/>
              <a:t>Get better SNR by using more lights</a:t>
            </a:r>
          </a:p>
        </p:txBody>
      </p:sp>
      <p:graphicFrame>
        <p:nvGraphicFramePr>
          <p:cNvPr id="77827" name="Object 4">
            <a:extLst>
              <a:ext uri="{FF2B5EF4-FFF2-40B4-BE49-F238E27FC236}">
                <a16:creationId xmlns:a16="http://schemas.microsoft.com/office/drawing/2014/main" id="{4EC6BC3A-B01C-4CFB-9A96-9AA3D984EE49}"/>
              </a:ext>
            </a:extLst>
          </p:cNvPr>
          <p:cNvGraphicFramePr>
            <a:graphicFrameLocks noChangeAspect="1"/>
          </p:cNvGraphicFramePr>
          <p:nvPr/>
        </p:nvGraphicFramePr>
        <p:xfrm>
          <a:off x="4727788" y="2384213"/>
          <a:ext cx="3528907" cy="2167467"/>
        </p:xfrm>
        <a:graphic>
          <a:graphicData uri="http://schemas.openxmlformats.org/presentationml/2006/ole">
            <mc:AlternateContent xmlns:mc="http://schemas.openxmlformats.org/markup-compatibility/2006">
              <mc:Choice xmlns:v="urn:schemas-microsoft-com:vml" Requires="v">
                <p:oleObj spid="_x0000_s39892" name="Equation" r:id="rId4" imgW="952500" imgH="736600" progId="Equation.3">
                  <p:embed/>
                </p:oleObj>
              </mc:Choice>
              <mc:Fallback>
                <p:oleObj name="Equation" r:id="rId4" imgW="952500" imgH="736600" progId="Equation.3">
                  <p:embed/>
                  <p:pic>
                    <p:nvPicPr>
                      <p:cNvPr id="77827" name="Object 4">
                        <a:extLst>
                          <a:ext uri="{FF2B5EF4-FFF2-40B4-BE49-F238E27FC236}">
                            <a16:creationId xmlns:a16="http://schemas.microsoft.com/office/drawing/2014/main" id="{4EC6BC3A-B01C-4CFB-9A96-9AA3D984EE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788" y="2384213"/>
                        <a:ext cx="3528907" cy="2167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2" name="Group 5">
            <a:extLst>
              <a:ext uri="{FF2B5EF4-FFF2-40B4-BE49-F238E27FC236}">
                <a16:creationId xmlns:a16="http://schemas.microsoft.com/office/drawing/2014/main" id="{897A8450-13FB-4EA0-B35D-6A4E5CDCB171}"/>
              </a:ext>
            </a:extLst>
          </p:cNvPr>
          <p:cNvGrpSpPr>
            <a:grpSpLocks/>
          </p:cNvGrpSpPr>
          <p:nvPr/>
        </p:nvGrpSpPr>
        <p:grpSpPr bwMode="auto">
          <a:xfrm>
            <a:off x="882792" y="4876801"/>
            <a:ext cx="11054080" cy="1289192"/>
            <a:chOff x="432" y="2064"/>
            <a:chExt cx="4896" cy="571"/>
          </a:xfrm>
        </p:grpSpPr>
        <p:sp>
          <p:nvSpPr>
            <p:cNvPr id="77843" name="Rectangle 6">
              <a:extLst>
                <a:ext uri="{FF2B5EF4-FFF2-40B4-BE49-F238E27FC236}">
                  <a16:creationId xmlns:a16="http://schemas.microsoft.com/office/drawing/2014/main" id="{E6237CE2-F983-433F-AB0B-3BE393772D36}"/>
                </a:ext>
              </a:extLst>
            </p:cNvPr>
            <p:cNvSpPr>
              <a:spLocks noChangeArrowheads="1"/>
            </p:cNvSpPr>
            <p:nvPr/>
          </p:nvSpPr>
          <p:spPr bwMode="auto">
            <a:xfrm>
              <a:off x="432" y="2064"/>
              <a:ext cx="489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68292" marR="0" lvl="0" indent="-668292" algn="l" defTabSz="1300460" rtl="0" eaLnBrk="1" fontAlgn="base" latinLnBrk="0" hangingPunct="1">
                <a:lnSpc>
                  <a:spcPct val="100000"/>
                </a:lnSpc>
                <a:spcBef>
                  <a:spcPct val="20000"/>
                </a:spcBef>
                <a:spcAft>
                  <a:spcPct val="0"/>
                </a:spcAft>
                <a:buClrTx/>
                <a:buSzTx/>
                <a:buFontTx/>
                <a:buChar char="•"/>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Least squares solution:</a:t>
              </a:r>
            </a:p>
          </p:txBody>
        </p:sp>
        <p:graphicFrame>
          <p:nvGraphicFramePr>
            <p:cNvPr id="77844" name="Object 7">
              <a:extLst>
                <a:ext uri="{FF2B5EF4-FFF2-40B4-BE49-F238E27FC236}">
                  <a16:creationId xmlns:a16="http://schemas.microsoft.com/office/drawing/2014/main" id="{EB9E0892-B0A6-4D1F-B0B8-99D1557B236B}"/>
                </a:ext>
              </a:extLst>
            </p:cNvPr>
            <p:cNvGraphicFramePr>
              <a:graphicFrameLocks noChangeAspect="1"/>
            </p:cNvGraphicFramePr>
            <p:nvPr/>
          </p:nvGraphicFramePr>
          <p:xfrm>
            <a:off x="2166" y="2348"/>
            <a:ext cx="698" cy="287"/>
          </p:xfrm>
          <a:graphic>
            <a:graphicData uri="http://schemas.openxmlformats.org/presentationml/2006/ole">
              <mc:AlternateContent xmlns:mc="http://schemas.openxmlformats.org/markup-compatibility/2006">
                <mc:Choice xmlns:v="urn:schemas-microsoft-com:vml" Requires="v">
                  <p:oleObj spid="_x0000_s39893" name="Equation" r:id="rId6" imgW="431800" imgH="177800" progId="Equation.3">
                    <p:embed/>
                  </p:oleObj>
                </mc:Choice>
                <mc:Fallback>
                  <p:oleObj name="Equation" r:id="rId6" imgW="431800" imgH="177800" progId="Equation.3">
                    <p:embed/>
                    <p:pic>
                      <p:nvPicPr>
                        <p:cNvPr id="77844" name="Object 7">
                          <a:extLst>
                            <a:ext uri="{FF2B5EF4-FFF2-40B4-BE49-F238E27FC236}">
                              <a16:creationId xmlns:a16="http://schemas.microsoft.com/office/drawing/2014/main" id="{EB9E0892-B0A6-4D1F-B0B8-99D1557B23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6" y="2348"/>
                          <a:ext cx="698" cy="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aphicFrame>
        <p:nvGraphicFramePr>
          <p:cNvPr id="1566728" name="Object 8">
            <a:extLst>
              <a:ext uri="{FF2B5EF4-FFF2-40B4-BE49-F238E27FC236}">
                <a16:creationId xmlns:a16="http://schemas.microsoft.com/office/drawing/2014/main" id="{E9316A3E-5D8D-440C-B9FC-1AF17E1BB42F}"/>
              </a:ext>
            </a:extLst>
          </p:cNvPr>
          <p:cNvGraphicFramePr>
            <a:graphicFrameLocks noChangeAspect="1"/>
          </p:cNvGraphicFramePr>
          <p:nvPr/>
        </p:nvGraphicFramePr>
        <p:xfrm>
          <a:off x="4246881" y="6188570"/>
          <a:ext cx="2686756" cy="740551"/>
        </p:xfrm>
        <a:graphic>
          <a:graphicData uri="http://schemas.openxmlformats.org/presentationml/2006/ole">
            <mc:AlternateContent xmlns:mc="http://schemas.openxmlformats.org/markup-compatibility/2006">
              <mc:Choice xmlns:v="urn:schemas-microsoft-com:vml" Requires="v">
                <p:oleObj spid="_x0000_s39894" name="Equation" r:id="rId8" imgW="736600" imgH="203200" progId="Equation.3">
                  <p:embed/>
                </p:oleObj>
              </mc:Choice>
              <mc:Fallback>
                <p:oleObj name="Equation" r:id="rId8" imgW="736600" imgH="203200" progId="Equation.3">
                  <p:embed/>
                  <p:pic>
                    <p:nvPicPr>
                      <p:cNvPr id="1566728" name="Object 8">
                        <a:extLst>
                          <a:ext uri="{FF2B5EF4-FFF2-40B4-BE49-F238E27FC236}">
                            <a16:creationId xmlns:a16="http://schemas.microsoft.com/office/drawing/2014/main" id="{E9316A3E-5D8D-440C-B9FC-1AF17E1BB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6881" y="6188570"/>
                        <a:ext cx="2686756" cy="740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566729" name="Object 9">
            <a:extLst>
              <a:ext uri="{FF2B5EF4-FFF2-40B4-BE49-F238E27FC236}">
                <a16:creationId xmlns:a16="http://schemas.microsoft.com/office/drawing/2014/main" id="{28C1AE2A-2890-427C-B926-259AE3019D76}"/>
              </a:ext>
            </a:extLst>
          </p:cNvPr>
          <p:cNvGraphicFramePr>
            <a:graphicFrameLocks noChangeAspect="1"/>
          </p:cNvGraphicFramePr>
          <p:nvPr/>
        </p:nvGraphicFramePr>
        <p:xfrm>
          <a:off x="4730046" y="6935894"/>
          <a:ext cx="3382151" cy="970844"/>
        </p:xfrm>
        <a:graphic>
          <a:graphicData uri="http://schemas.openxmlformats.org/presentationml/2006/ole">
            <mc:AlternateContent xmlns:mc="http://schemas.openxmlformats.org/markup-compatibility/2006">
              <mc:Choice xmlns:v="urn:schemas-microsoft-com:vml" Requires="v">
                <p:oleObj spid="_x0000_s39895" name="Equation" r:id="rId10" imgW="927100" imgH="266700" progId="Equation.3">
                  <p:embed/>
                </p:oleObj>
              </mc:Choice>
              <mc:Fallback>
                <p:oleObj name="Equation" r:id="rId10" imgW="927100" imgH="266700" progId="Equation.3">
                  <p:embed/>
                  <p:pic>
                    <p:nvPicPr>
                      <p:cNvPr id="1566729" name="Object 9">
                        <a:extLst>
                          <a:ext uri="{FF2B5EF4-FFF2-40B4-BE49-F238E27FC236}">
                            <a16:creationId xmlns:a16="http://schemas.microsoft.com/office/drawing/2014/main" id="{28C1AE2A-2890-427C-B926-259AE3019D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0046" y="6935894"/>
                        <a:ext cx="3382151" cy="970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3" name="Group 10">
            <a:extLst>
              <a:ext uri="{FF2B5EF4-FFF2-40B4-BE49-F238E27FC236}">
                <a16:creationId xmlns:a16="http://schemas.microsoft.com/office/drawing/2014/main" id="{91EBBD2B-9021-487F-9D12-9B009BD1875A}"/>
              </a:ext>
            </a:extLst>
          </p:cNvPr>
          <p:cNvGrpSpPr>
            <a:grpSpLocks/>
          </p:cNvGrpSpPr>
          <p:nvPr/>
        </p:nvGrpSpPr>
        <p:grpSpPr bwMode="auto">
          <a:xfrm>
            <a:off x="882792" y="8236373"/>
            <a:ext cx="11054080" cy="866987"/>
            <a:chOff x="432" y="3504"/>
            <a:chExt cx="4896" cy="384"/>
          </a:xfrm>
        </p:grpSpPr>
        <p:sp>
          <p:nvSpPr>
            <p:cNvPr id="77841" name="Rectangle 11">
              <a:extLst>
                <a:ext uri="{FF2B5EF4-FFF2-40B4-BE49-F238E27FC236}">
                  <a16:creationId xmlns:a16="http://schemas.microsoft.com/office/drawing/2014/main" id="{C6C1EC15-F967-421A-8D46-334880BA5B31}"/>
                </a:ext>
              </a:extLst>
            </p:cNvPr>
            <p:cNvSpPr>
              <a:spLocks noChangeArrowheads="1"/>
            </p:cNvSpPr>
            <p:nvPr/>
          </p:nvSpPr>
          <p:spPr bwMode="auto">
            <a:xfrm>
              <a:off x="432" y="3504"/>
              <a:ext cx="489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68292" marR="0" lvl="0" indent="-668292" algn="l" defTabSz="1300460" rtl="0" eaLnBrk="1" fontAlgn="base" latinLnBrk="0" hangingPunct="1">
                <a:lnSpc>
                  <a:spcPct val="100000"/>
                </a:lnSpc>
                <a:spcBef>
                  <a:spcPct val="20000"/>
                </a:spcBef>
                <a:spcAft>
                  <a:spcPct val="0"/>
                </a:spcAft>
                <a:buClrTx/>
                <a:buSzTx/>
                <a:buFontTx/>
                <a:buChar char="•"/>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Solve for          as before</a:t>
              </a:r>
            </a:p>
          </p:txBody>
        </p:sp>
        <p:graphicFrame>
          <p:nvGraphicFramePr>
            <p:cNvPr id="77842" name="Object 12">
              <a:extLst>
                <a:ext uri="{FF2B5EF4-FFF2-40B4-BE49-F238E27FC236}">
                  <a16:creationId xmlns:a16="http://schemas.microsoft.com/office/drawing/2014/main" id="{B116ECD5-0985-4555-993A-D0822637CBD2}"/>
                </a:ext>
              </a:extLst>
            </p:cNvPr>
            <p:cNvGraphicFramePr>
              <a:graphicFrameLocks noChangeAspect="1"/>
            </p:cNvGraphicFramePr>
            <p:nvPr>
              <p:extLst/>
            </p:nvPr>
          </p:nvGraphicFramePr>
          <p:xfrm>
            <a:off x="1533" y="3535"/>
            <a:ext cx="485" cy="273"/>
          </p:xfrm>
          <a:graphic>
            <a:graphicData uri="http://schemas.openxmlformats.org/presentationml/2006/ole">
              <mc:AlternateContent xmlns:mc="http://schemas.openxmlformats.org/markup-compatibility/2006">
                <mc:Choice xmlns:v="urn:schemas-microsoft-com:vml" Requires="v">
                  <p:oleObj spid="_x0000_s39896" name="Equation" r:id="rId12" imgW="292100" imgH="165100" progId="Equation.3">
                    <p:embed/>
                  </p:oleObj>
                </mc:Choice>
                <mc:Fallback>
                  <p:oleObj name="Equation" r:id="rId12" imgW="292100" imgH="165100" progId="Equation.3">
                    <p:embed/>
                    <p:pic>
                      <p:nvPicPr>
                        <p:cNvPr id="77842" name="Object 12">
                          <a:extLst>
                            <a:ext uri="{FF2B5EF4-FFF2-40B4-BE49-F238E27FC236}">
                              <a16:creationId xmlns:a16="http://schemas.microsoft.com/office/drawing/2014/main" id="{B116ECD5-0985-4555-993A-D0822637CB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3" y="3535"/>
                          <a:ext cx="485" cy="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1566733" name="Line 13">
            <a:extLst>
              <a:ext uri="{FF2B5EF4-FFF2-40B4-BE49-F238E27FC236}">
                <a16:creationId xmlns:a16="http://schemas.microsoft.com/office/drawing/2014/main" id="{DED98247-7D24-4118-A59D-133416B9F1CD}"/>
              </a:ext>
            </a:extLst>
          </p:cNvPr>
          <p:cNvSpPr>
            <a:spLocks noChangeShapeType="1"/>
          </p:cNvSpPr>
          <p:nvPr/>
        </p:nvSpPr>
        <p:spPr bwMode="auto">
          <a:xfrm>
            <a:off x="7769015" y="7807396"/>
            <a:ext cx="781191" cy="50348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nvGrpSpPr>
          <p:cNvPr id="4" name="Group 14">
            <a:extLst>
              <a:ext uri="{FF2B5EF4-FFF2-40B4-BE49-F238E27FC236}">
                <a16:creationId xmlns:a16="http://schemas.microsoft.com/office/drawing/2014/main" id="{C2500D4A-0FD7-47FC-AFCB-48C9EA505E32}"/>
              </a:ext>
            </a:extLst>
          </p:cNvPr>
          <p:cNvGrpSpPr>
            <a:grpSpLocks/>
          </p:cNvGrpSpPr>
          <p:nvPr/>
        </p:nvGrpSpPr>
        <p:grpSpPr bwMode="auto">
          <a:xfrm>
            <a:off x="5657992" y="7010398"/>
            <a:ext cx="6179538" cy="1514968"/>
            <a:chOff x="2541" y="2961"/>
            <a:chExt cx="2737" cy="671"/>
          </a:xfrm>
        </p:grpSpPr>
        <p:sp>
          <p:nvSpPr>
            <p:cNvPr id="77839" name="Rectangle 15">
              <a:extLst>
                <a:ext uri="{FF2B5EF4-FFF2-40B4-BE49-F238E27FC236}">
                  <a16:creationId xmlns:a16="http://schemas.microsoft.com/office/drawing/2014/main" id="{F1C31C45-AE46-48AB-BED7-CB26553A66DA}"/>
                </a:ext>
              </a:extLst>
            </p:cNvPr>
            <p:cNvSpPr>
              <a:spLocks noChangeArrowheads="1"/>
            </p:cNvSpPr>
            <p:nvPr/>
          </p:nvSpPr>
          <p:spPr bwMode="auto">
            <a:xfrm>
              <a:off x="2541" y="2961"/>
              <a:ext cx="942" cy="36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7840" name="Text Box 16">
              <a:extLst>
                <a:ext uri="{FF2B5EF4-FFF2-40B4-BE49-F238E27FC236}">
                  <a16:creationId xmlns:a16="http://schemas.microsoft.com/office/drawing/2014/main" id="{086A40E4-BF42-4708-872F-F847FA8009DC}"/>
                </a:ext>
              </a:extLst>
            </p:cNvPr>
            <p:cNvSpPr txBox="1">
              <a:spLocks noChangeArrowheads="1"/>
            </p:cNvSpPr>
            <p:nvPr/>
          </p:nvSpPr>
          <p:spPr bwMode="auto">
            <a:xfrm>
              <a:off x="3845" y="3475"/>
              <a:ext cx="143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1707"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Moore-Penrose pseudo inverse</a:t>
              </a:r>
            </a:p>
          </p:txBody>
        </p:sp>
      </p:grpSp>
      <p:grpSp>
        <p:nvGrpSpPr>
          <p:cNvPr id="5" name="Group 17">
            <a:extLst>
              <a:ext uri="{FF2B5EF4-FFF2-40B4-BE49-F238E27FC236}">
                <a16:creationId xmlns:a16="http://schemas.microsoft.com/office/drawing/2014/main" id="{C0136685-6E34-4E05-A9D5-98BEC8E9C7D5}"/>
              </a:ext>
            </a:extLst>
          </p:cNvPr>
          <p:cNvGrpSpPr>
            <a:grpSpLocks/>
          </p:cNvGrpSpPr>
          <p:nvPr/>
        </p:nvGrpSpPr>
        <p:grpSpPr bwMode="auto">
          <a:xfrm>
            <a:off x="7084907" y="5635413"/>
            <a:ext cx="4768427" cy="496711"/>
            <a:chOff x="3138" y="2426"/>
            <a:chExt cx="2112" cy="220"/>
          </a:xfrm>
        </p:grpSpPr>
        <p:sp>
          <p:nvSpPr>
            <p:cNvPr id="77836" name="Line 18">
              <a:extLst>
                <a:ext uri="{FF2B5EF4-FFF2-40B4-BE49-F238E27FC236}">
                  <a16:creationId xmlns:a16="http://schemas.microsoft.com/office/drawing/2014/main" id="{992C7A1F-271E-4FCC-8207-1FC343ABB434}"/>
                </a:ext>
              </a:extLst>
            </p:cNvPr>
            <p:cNvSpPr>
              <a:spLocks noChangeShapeType="1"/>
            </p:cNvSpPr>
            <p:nvPr/>
          </p:nvSpPr>
          <p:spPr bwMode="auto">
            <a:xfrm flipH="1">
              <a:off x="3138" y="2534"/>
              <a:ext cx="75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77837" name="Object 19">
              <a:extLst>
                <a:ext uri="{FF2B5EF4-FFF2-40B4-BE49-F238E27FC236}">
                  <a16:creationId xmlns:a16="http://schemas.microsoft.com/office/drawing/2014/main" id="{BE90C422-1CE7-40C5-85FA-F41C56E0D5CF}"/>
                </a:ext>
              </a:extLst>
            </p:cNvPr>
            <p:cNvGraphicFramePr>
              <a:graphicFrameLocks noChangeAspect="1"/>
            </p:cNvGraphicFramePr>
            <p:nvPr/>
          </p:nvGraphicFramePr>
          <p:xfrm>
            <a:off x="4005" y="2426"/>
            <a:ext cx="1245" cy="220"/>
          </p:xfrm>
          <a:graphic>
            <a:graphicData uri="http://schemas.openxmlformats.org/presentationml/2006/ole">
              <mc:AlternateContent xmlns:mc="http://schemas.openxmlformats.org/markup-compatibility/2006">
                <mc:Choice xmlns:v="urn:schemas-microsoft-com:vml" Requires="v">
                  <p:oleObj spid="_x0000_s39897" name="Equation" r:id="rId14" imgW="1219200" imgH="215900" progId="Equation.3">
                    <p:embed/>
                  </p:oleObj>
                </mc:Choice>
                <mc:Fallback>
                  <p:oleObj name="Equation" r:id="rId14" imgW="1219200" imgH="215900" progId="Equation.3">
                    <p:embed/>
                    <p:pic>
                      <p:nvPicPr>
                        <p:cNvPr id="77837" name="Object 19">
                          <a:extLst>
                            <a:ext uri="{FF2B5EF4-FFF2-40B4-BE49-F238E27FC236}">
                              <a16:creationId xmlns:a16="http://schemas.microsoft.com/office/drawing/2014/main" id="{BE90C422-1CE7-40C5-85FA-F41C56E0D5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05" y="2426"/>
                          <a:ext cx="1245" cy="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7838" name="Line 20">
              <a:extLst>
                <a:ext uri="{FF2B5EF4-FFF2-40B4-BE49-F238E27FC236}">
                  <a16:creationId xmlns:a16="http://schemas.microsoft.com/office/drawing/2014/main" id="{633EA126-FDE4-4A44-95CD-2665A4C58DC5}"/>
                </a:ext>
              </a:extLst>
            </p:cNvPr>
            <p:cNvSpPr>
              <a:spLocks noChangeShapeType="1"/>
            </p:cNvSpPr>
            <p:nvPr/>
          </p:nvSpPr>
          <p:spPr bwMode="auto">
            <a:xfrm>
              <a:off x="4527" y="2643"/>
              <a:ext cx="366"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spTree>
    <p:extLst>
      <p:ext uri="{BB962C8B-B14F-4D97-AF65-F5344CB8AC3E}">
        <p14:creationId xmlns:p14="http://schemas.microsoft.com/office/powerpoint/2010/main" val="3207782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67DAC07A-CA5B-4C73-B5B0-6F19C5FC93D0}"/>
              </a:ext>
            </a:extLst>
          </p:cNvPr>
          <p:cNvSpPr>
            <a:spLocks noGrp="1" noChangeArrowheads="1"/>
          </p:cNvSpPr>
          <p:nvPr>
            <p:ph type="title"/>
          </p:nvPr>
        </p:nvSpPr>
        <p:spPr>
          <a:xfrm>
            <a:off x="650240" y="-108373"/>
            <a:ext cx="11704320" cy="1625600"/>
          </a:xfrm>
        </p:spPr>
        <p:txBody>
          <a:bodyPr/>
          <a:lstStyle/>
          <a:p>
            <a:pPr eaLnBrk="1" hangingPunct="1"/>
            <a:r>
              <a:rPr lang="en-US" altLang="ja-JP" sz="5120"/>
              <a:t>Computing light source directions</a:t>
            </a:r>
          </a:p>
        </p:txBody>
      </p:sp>
      <p:sp>
        <p:nvSpPr>
          <p:cNvPr id="81922" name="Rectangle 3">
            <a:extLst>
              <a:ext uri="{FF2B5EF4-FFF2-40B4-BE49-F238E27FC236}">
                <a16:creationId xmlns:a16="http://schemas.microsoft.com/office/drawing/2014/main" id="{BB3A240F-A096-46FA-A9AA-4FCF4055388E}"/>
              </a:ext>
            </a:extLst>
          </p:cNvPr>
          <p:cNvSpPr>
            <a:spLocks noGrp="1" noChangeArrowheads="1"/>
          </p:cNvSpPr>
          <p:nvPr>
            <p:ph type="body" idx="1"/>
          </p:nvPr>
        </p:nvSpPr>
        <p:spPr>
          <a:xfrm>
            <a:off x="650240" y="2016196"/>
            <a:ext cx="11704320" cy="6436924"/>
          </a:xfrm>
        </p:spPr>
        <p:txBody>
          <a:bodyPr/>
          <a:lstStyle/>
          <a:p>
            <a:pPr marL="668292" indent="-668292" eaLnBrk="1" hangingPunct="1"/>
            <a:r>
              <a:rPr lang="en-US" altLang="ja-JP" sz="3413"/>
              <a:t>Trick:  place a chrome sphere in the scene</a:t>
            </a:r>
          </a:p>
          <a:p>
            <a:pPr marL="1291429" lvl="1" indent="-620880" eaLnBrk="1" hangingPunct="1"/>
            <a:endParaRPr lang="en-US" altLang="ja-JP" sz="2844"/>
          </a:p>
          <a:p>
            <a:pPr marL="1291429" lvl="1" indent="-620880" eaLnBrk="1" hangingPunct="1"/>
            <a:endParaRPr lang="en-US" altLang="ja-JP" sz="2844"/>
          </a:p>
          <a:p>
            <a:pPr marL="1291429" lvl="1" indent="-620880" eaLnBrk="1" hangingPunct="1"/>
            <a:endParaRPr lang="en-US" altLang="ja-JP" sz="2844"/>
          </a:p>
          <a:p>
            <a:pPr marL="1291429" lvl="1" indent="-620880" eaLnBrk="1" hangingPunct="1"/>
            <a:endParaRPr lang="en-US" altLang="ja-JP" sz="2844"/>
          </a:p>
          <a:p>
            <a:pPr marL="1291429" lvl="1" indent="-620880" eaLnBrk="1" hangingPunct="1"/>
            <a:endParaRPr lang="en-US" altLang="ja-JP" sz="2844"/>
          </a:p>
          <a:p>
            <a:pPr marL="1291429" lvl="1" indent="-620880" eaLnBrk="1" hangingPunct="1"/>
            <a:endParaRPr lang="en-US" altLang="ja-JP" sz="2844"/>
          </a:p>
          <a:p>
            <a:pPr marL="1291429" lvl="1" indent="-620880" eaLnBrk="1" hangingPunct="1"/>
            <a:r>
              <a:rPr lang="en-US" altLang="ja-JP" sz="2844"/>
              <a:t>the location of the highlight tells you the source direction</a:t>
            </a:r>
          </a:p>
        </p:txBody>
      </p:sp>
      <p:sp>
        <p:nvSpPr>
          <p:cNvPr id="81923" name="Rectangle 4">
            <a:extLst>
              <a:ext uri="{FF2B5EF4-FFF2-40B4-BE49-F238E27FC236}">
                <a16:creationId xmlns:a16="http://schemas.microsoft.com/office/drawing/2014/main" id="{E58A46E1-A15B-490E-A5BD-E952C55CF19D}"/>
              </a:ext>
            </a:extLst>
          </p:cNvPr>
          <p:cNvSpPr>
            <a:spLocks noChangeArrowheads="1"/>
          </p:cNvSpPr>
          <p:nvPr/>
        </p:nvSpPr>
        <p:spPr bwMode="auto">
          <a:xfrm>
            <a:off x="1844605" y="6089227"/>
            <a:ext cx="10401582" cy="142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pic>
        <p:nvPicPr>
          <p:cNvPr id="81924" name="Picture 5" descr="spec1">
            <a:extLst>
              <a:ext uri="{FF2B5EF4-FFF2-40B4-BE49-F238E27FC236}">
                <a16:creationId xmlns:a16="http://schemas.microsoft.com/office/drawing/2014/main" id="{C97B098A-EF60-40DF-AFCA-22710DCAA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409" y="3000587"/>
            <a:ext cx="9049173" cy="244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310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7BD66091-EFDF-456D-BD53-6645357BD51E}"/>
              </a:ext>
            </a:extLst>
          </p:cNvPr>
          <p:cNvSpPr>
            <a:spLocks noGrp="1" noChangeArrowheads="1"/>
          </p:cNvSpPr>
          <p:nvPr>
            <p:ph type="title"/>
          </p:nvPr>
        </p:nvSpPr>
        <p:spPr>
          <a:xfrm>
            <a:off x="650240" y="-108373"/>
            <a:ext cx="11704320" cy="1625600"/>
          </a:xfrm>
        </p:spPr>
        <p:txBody>
          <a:bodyPr/>
          <a:lstStyle/>
          <a:p>
            <a:pPr eaLnBrk="1" hangingPunct="1"/>
            <a:r>
              <a:rPr lang="en-US" altLang="ja-JP" sz="5120"/>
              <a:t>Limitations</a:t>
            </a:r>
          </a:p>
        </p:txBody>
      </p:sp>
      <p:sp>
        <p:nvSpPr>
          <p:cNvPr id="88066" name="Rectangle 3">
            <a:extLst>
              <a:ext uri="{FF2B5EF4-FFF2-40B4-BE49-F238E27FC236}">
                <a16:creationId xmlns:a16="http://schemas.microsoft.com/office/drawing/2014/main" id="{DA72C520-F1A7-43DA-BC60-6584435AB921}"/>
              </a:ext>
            </a:extLst>
          </p:cNvPr>
          <p:cNvSpPr>
            <a:spLocks noGrp="1" noChangeArrowheads="1"/>
          </p:cNvSpPr>
          <p:nvPr>
            <p:ph type="body" idx="1"/>
          </p:nvPr>
        </p:nvSpPr>
        <p:spPr>
          <a:xfrm>
            <a:off x="806028" y="1950720"/>
            <a:ext cx="11907520" cy="6068907"/>
          </a:xfrm>
        </p:spPr>
        <p:txBody>
          <a:bodyPr/>
          <a:lstStyle/>
          <a:p>
            <a:pPr marL="668292" indent="-668292" eaLnBrk="1" hangingPunct="1"/>
            <a:r>
              <a:rPr lang="en-US" altLang="ja-JP" sz="3982"/>
              <a:t>Big problems</a:t>
            </a:r>
          </a:p>
          <a:p>
            <a:pPr marL="1291429" lvl="1" indent="-620880" eaLnBrk="1" hangingPunct="1"/>
            <a:r>
              <a:rPr lang="en-US" altLang="ja-JP" sz="3413"/>
              <a:t>Doesn’t work for shiny things, semi-translucent things</a:t>
            </a:r>
          </a:p>
          <a:p>
            <a:pPr marL="1291429" lvl="1" indent="-620880" eaLnBrk="1" hangingPunct="1"/>
            <a:r>
              <a:rPr lang="en-US" altLang="ja-JP" sz="3413"/>
              <a:t>Shadows, inter-reflections</a:t>
            </a:r>
          </a:p>
          <a:p>
            <a:pPr marL="1291429" lvl="1" indent="-620880" eaLnBrk="1" hangingPunct="1"/>
            <a:endParaRPr lang="en-US" altLang="ja-JP" sz="3413"/>
          </a:p>
          <a:p>
            <a:pPr marL="668292" indent="-668292" eaLnBrk="1" hangingPunct="1"/>
            <a:r>
              <a:rPr lang="en-US" altLang="ja-JP" sz="3982"/>
              <a:t>Smaller problems</a:t>
            </a:r>
          </a:p>
          <a:p>
            <a:pPr marL="1291429" lvl="1" indent="-620880" eaLnBrk="1" hangingPunct="1"/>
            <a:r>
              <a:rPr lang="en-US" altLang="ja-JP" sz="3413"/>
              <a:t>Camera and lights have to be distant</a:t>
            </a:r>
          </a:p>
          <a:p>
            <a:pPr marL="1291429" lvl="1" indent="-620880" eaLnBrk="1" hangingPunct="1"/>
            <a:r>
              <a:rPr lang="en-US" altLang="ja-JP" sz="3413"/>
              <a:t>Calibration requirements</a:t>
            </a:r>
          </a:p>
          <a:p>
            <a:pPr marL="1855864" lvl="2" indent="-562179" eaLnBrk="1" hangingPunct="1"/>
            <a:r>
              <a:rPr lang="en-US" altLang="ja-JP" sz="2844"/>
              <a:t>measure light source directions, intensities</a:t>
            </a:r>
          </a:p>
          <a:p>
            <a:pPr marL="1855864" lvl="2" indent="-562179" eaLnBrk="1" hangingPunct="1"/>
            <a:r>
              <a:rPr lang="en-US" altLang="ja-JP" sz="2844"/>
              <a:t>camera response function</a:t>
            </a:r>
          </a:p>
        </p:txBody>
      </p:sp>
    </p:spTree>
    <p:extLst>
      <p:ext uri="{BB962C8B-B14F-4D97-AF65-F5344CB8AC3E}">
        <p14:creationId xmlns:p14="http://schemas.microsoft.com/office/powerpoint/2010/main" val="2657945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Depth from </a:t>
            </a:r>
            <a:r>
              <a:rPr lang="en-US" dirty="0" err="1"/>
              <a:t>normals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Solving the linear system per-pixel gives us an estimated surface normal for each pixel</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How can we compute depth from </a:t>
            </a:r>
            <a:r>
              <a:rPr lang="en-US" dirty="0" err="1"/>
              <a:t>normals</a:t>
            </a:r>
            <a:r>
              <a:rPr lang="en-US" dirty="0"/>
              <a:t>?</a:t>
            </a:r>
          </a:p>
          <a:p>
            <a:pPr lvl="1">
              <a:buFont typeface="Arial" panose="020B0604020202020204" pitchFamily="34" charset="0"/>
              <a:buChar char="•"/>
            </a:pPr>
            <a:r>
              <a:rPr lang="en-US" dirty="0" err="1"/>
              <a:t>Normals</a:t>
            </a:r>
            <a:r>
              <a:rPr lang="en-US" dirty="0"/>
              <a:t> are like the “derivative” of the true depth</a:t>
            </a:r>
          </a:p>
        </p:txBody>
      </p:sp>
      <p:pic>
        <p:nvPicPr>
          <p:cNvPr id="4" name="Picture 5" descr="buddhas"/>
          <p:cNvPicPr>
            <a:picLocks noChangeAspect="1" noChangeArrowheads="1"/>
          </p:cNvPicPr>
          <p:nvPr/>
        </p:nvPicPr>
        <p:blipFill rotWithShape="1">
          <a:blip r:embed="rId2" cstate="print"/>
          <a:srcRect r="36285"/>
          <a:stretch/>
        </p:blipFill>
        <p:spPr bwMode="auto">
          <a:xfrm>
            <a:off x="2747760" y="2600402"/>
            <a:ext cx="7694707" cy="3912728"/>
          </a:xfrm>
          <a:prstGeom prst="rect">
            <a:avLst/>
          </a:prstGeom>
          <a:noFill/>
          <a:ln w="9525">
            <a:noFill/>
            <a:miter lim="800000"/>
            <a:headEnd/>
            <a:tailEnd/>
          </a:ln>
        </p:spPr>
      </p:pic>
      <p:sp>
        <p:nvSpPr>
          <p:cNvPr id="5" name="TextBox 4"/>
          <p:cNvSpPr txBox="1"/>
          <p:nvPr/>
        </p:nvSpPr>
        <p:spPr>
          <a:xfrm>
            <a:off x="3012994" y="6647021"/>
            <a:ext cx="1465466" cy="398699"/>
          </a:xfrm>
          <a:prstGeom prst="rect">
            <a:avLst/>
          </a:prstGeom>
          <a:noFill/>
        </p:spPr>
        <p:txBody>
          <a:bodyPr wrap="non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1991" b="0" i="0" u="none" strike="noStrike" kern="1200" cap="none" spc="0" normalizeH="0" baseline="0" noProof="0" dirty="0">
                <a:ln>
                  <a:noFill/>
                </a:ln>
                <a:solidFill>
                  <a:srgbClr val="000000"/>
                </a:solidFill>
                <a:effectLst/>
                <a:uLnTx/>
                <a:uFillTx/>
                <a:latin typeface="Arial"/>
                <a:ea typeface="+mn-ea"/>
                <a:cs typeface="+mn-cs"/>
                <a:sym typeface="Helvetica Light"/>
              </a:rPr>
              <a:t>Input photo</a:t>
            </a:r>
          </a:p>
        </p:txBody>
      </p:sp>
      <p:sp>
        <p:nvSpPr>
          <p:cNvPr id="6" name="TextBox 5"/>
          <p:cNvSpPr txBox="1"/>
          <p:nvPr/>
        </p:nvSpPr>
        <p:spPr>
          <a:xfrm>
            <a:off x="5161162" y="6647021"/>
            <a:ext cx="2512959" cy="398699"/>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en-US" sz="1991" b="0" i="0" u="none" strike="noStrike" kern="1200" cap="none" spc="0" normalizeH="0" baseline="0" noProof="0" dirty="0">
                <a:ln>
                  <a:noFill/>
                </a:ln>
                <a:solidFill>
                  <a:srgbClr val="000000"/>
                </a:solidFill>
                <a:effectLst/>
                <a:uLnTx/>
                <a:uFillTx/>
                <a:latin typeface="Arial"/>
                <a:ea typeface="+mn-ea"/>
                <a:cs typeface="+mn-cs"/>
                <a:sym typeface="Helvetica Light"/>
              </a:rPr>
              <a:t>Estimated </a:t>
            </a:r>
            <a:r>
              <a:rPr kumimoji="0" lang="en-US" sz="1991" b="0" i="0" u="none" strike="noStrike" kern="1200" cap="none" spc="0" normalizeH="0" baseline="0" noProof="0" dirty="0" err="1">
                <a:ln>
                  <a:noFill/>
                </a:ln>
                <a:solidFill>
                  <a:srgbClr val="000000"/>
                </a:solidFill>
                <a:effectLst/>
                <a:uLnTx/>
                <a:uFillTx/>
                <a:latin typeface="Arial"/>
                <a:ea typeface="+mn-ea"/>
                <a:cs typeface="+mn-cs"/>
                <a:sym typeface="Helvetica Light"/>
              </a:rPr>
              <a:t>normals</a:t>
            </a:r>
            <a:endParaRPr kumimoji="0" lang="en-US" sz="1991" b="0" i="0" u="none" strike="noStrike" kern="1200" cap="none" spc="0" normalizeH="0" baseline="0" noProof="0" dirty="0">
              <a:ln>
                <a:noFill/>
              </a:ln>
              <a:solidFill>
                <a:srgbClr val="000000"/>
              </a:solidFill>
              <a:effectLst/>
              <a:uLnTx/>
              <a:uFillTx/>
              <a:latin typeface="Arial"/>
              <a:ea typeface="+mn-ea"/>
              <a:cs typeface="+mn-cs"/>
              <a:sym typeface="Helvetica Light"/>
            </a:endParaRPr>
          </a:p>
        </p:txBody>
      </p:sp>
      <p:sp>
        <p:nvSpPr>
          <p:cNvPr id="7" name="TextBox 6"/>
          <p:cNvSpPr txBox="1"/>
          <p:nvPr/>
        </p:nvSpPr>
        <p:spPr>
          <a:xfrm>
            <a:off x="7822140" y="6493816"/>
            <a:ext cx="2620328" cy="705065"/>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en-US" sz="1991" b="0" i="0" u="none" strike="noStrike" kern="1200" cap="none" spc="0" normalizeH="0" baseline="0" noProof="0" dirty="0">
                <a:ln>
                  <a:noFill/>
                </a:ln>
                <a:solidFill>
                  <a:srgbClr val="000000"/>
                </a:solidFill>
                <a:effectLst/>
                <a:uLnTx/>
                <a:uFillTx/>
                <a:latin typeface="Arial"/>
                <a:ea typeface="+mn-ea"/>
                <a:cs typeface="+mn-cs"/>
                <a:sym typeface="Helvetica Light"/>
              </a:rPr>
              <a:t>Estimated </a:t>
            </a:r>
            <a:r>
              <a:rPr kumimoji="0" lang="en-US" sz="1991" b="0" i="0" u="none" strike="noStrike" kern="1200" cap="none" spc="0" normalizeH="0" baseline="0" noProof="0" dirty="0" err="1">
                <a:ln>
                  <a:noFill/>
                </a:ln>
                <a:solidFill>
                  <a:srgbClr val="000000"/>
                </a:solidFill>
                <a:effectLst/>
                <a:uLnTx/>
                <a:uFillTx/>
                <a:latin typeface="Arial"/>
                <a:ea typeface="+mn-ea"/>
                <a:cs typeface="+mn-cs"/>
                <a:sym typeface="Helvetica Light"/>
              </a:rPr>
              <a:t>normals</a:t>
            </a:r>
            <a:r>
              <a:rPr kumimoji="0" lang="en-US" sz="1991" b="0" i="0" u="none" strike="noStrike" kern="1200" cap="none" spc="0" normalizeH="0" baseline="0" noProof="0" dirty="0">
                <a:ln>
                  <a:noFill/>
                </a:ln>
                <a:solidFill>
                  <a:srgbClr val="000000"/>
                </a:solidFill>
                <a:effectLst/>
                <a:uLnTx/>
                <a:uFillTx/>
                <a:latin typeface="Arial"/>
                <a:ea typeface="+mn-ea"/>
                <a:cs typeface="+mn-cs"/>
                <a:sym typeface="Helvetica Light"/>
              </a:rPr>
              <a:t> (needle diagram)</a:t>
            </a:r>
          </a:p>
        </p:txBody>
      </p:sp>
    </p:spTree>
    <p:extLst>
      <p:ext uri="{BB962C8B-B14F-4D97-AF65-F5344CB8AC3E}">
        <p14:creationId xmlns:p14="http://schemas.microsoft.com/office/powerpoint/2010/main" val="29461395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Shape from shading"/>
          <p:cNvSpPr txBox="1">
            <a:spLocks noGrp="1"/>
          </p:cNvSpPr>
          <p:nvPr>
            <p:ph type="title"/>
          </p:nvPr>
        </p:nvSpPr>
        <p:spPr>
          <a:xfrm>
            <a:off x="571500" y="21104"/>
            <a:ext cx="11861800" cy="1397000"/>
          </a:xfrm>
          <a:prstGeom prst="rect">
            <a:avLst/>
          </a:prstGeom>
        </p:spPr>
        <p:txBody>
          <a:bodyPr/>
          <a:lstStyle/>
          <a:p>
            <a:r>
              <a:rPr lang="en-US" dirty="0"/>
              <a:t>Surfaces and </a:t>
            </a:r>
            <a:r>
              <a:rPr lang="en-US" dirty="0" err="1"/>
              <a:t>normals</a:t>
            </a:r>
            <a:endParaRPr dirty="0"/>
          </a:p>
        </p:txBody>
      </p:sp>
      <p:sp>
        <p:nvSpPr>
          <p:cNvPr id="27" name="Freeform: Shape 26">
            <a:extLst>
              <a:ext uri="{FF2B5EF4-FFF2-40B4-BE49-F238E27FC236}">
                <a16:creationId xmlns:a16="http://schemas.microsoft.com/office/drawing/2014/main" id="{530C5061-9C19-477D-9F85-FF935C961155}"/>
              </a:ext>
            </a:extLst>
          </p:cNvPr>
          <p:cNvSpPr/>
          <p:nvPr/>
        </p:nvSpPr>
        <p:spPr>
          <a:xfrm>
            <a:off x="1564936" y="1799953"/>
            <a:ext cx="4305940" cy="1323533"/>
          </a:xfrm>
          <a:custGeom>
            <a:avLst/>
            <a:gdLst>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17550 w 2228850"/>
              <a:gd name="connsiteY7" fmla="*/ 390525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2012950 w 2228850"/>
              <a:gd name="connsiteY17" fmla="*/ 509588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98663 w 2228850"/>
              <a:gd name="connsiteY17" fmla="*/ 523875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9138 w 2228850"/>
              <a:gd name="connsiteY17" fmla="*/ 519112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28850" h="685090">
                <a:moveTo>
                  <a:pt x="0" y="339725"/>
                </a:moveTo>
                <a:cubicBezTo>
                  <a:pt x="27781" y="396610"/>
                  <a:pt x="55563" y="453496"/>
                  <a:pt x="79375" y="495300"/>
                </a:cubicBezTo>
                <a:cubicBezTo>
                  <a:pt x="103188" y="537104"/>
                  <a:pt x="114829" y="560388"/>
                  <a:pt x="142875" y="590550"/>
                </a:cubicBezTo>
                <a:cubicBezTo>
                  <a:pt x="170921" y="620712"/>
                  <a:pt x="209021" y="661458"/>
                  <a:pt x="247650" y="676275"/>
                </a:cubicBezTo>
                <a:cubicBezTo>
                  <a:pt x="286279" y="691092"/>
                  <a:pt x="342371" y="683683"/>
                  <a:pt x="374650" y="679450"/>
                </a:cubicBezTo>
                <a:cubicBezTo>
                  <a:pt x="406929" y="675217"/>
                  <a:pt x="405342" y="673629"/>
                  <a:pt x="441325" y="650875"/>
                </a:cubicBezTo>
                <a:cubicBezTo>
                  <a:pt x="477308" y="628121"/>
                  <a:pt x="543322" y="585126"/>
                  <a:pt x="590550" y="542925"/>
                </a:cubicBezTo>
                <a:cubicBezTo>
                  <a:pt x="637778" y="500724"/>
                  <a:pt x="682360" y="442118"/>
                  <a:pt x="724693" y="397668"/>
                </a:cubicBezTo>
                <a:cubicBezTo>
                  <a:pt x="767026" y="353218"/>
                  <a:pt x="815049" y="305461"/>
                  <a:pt x="844550" y="276225"/>
                </a:cubicBezTo>
                <a:cubicBezTo>
                  <a:pt x="874051" y="246989"/>
                  <a:pt x="877358" y="242887"/>
                  <a:pt x="901700" y="222250"/>
                </a:cubicBezTo>
                <a:cubicBezTo>
                  <a:pt x="926042" y="201613"/>
                  <a:pt x="959379" y="168275"/>
                  <a:pt x="990600" y="152400"/>
                </a:cubicBezTo>
                <a:cubicBezTo>
                  <a:pt x="1021821" y="136525"/>
                  <a:pt x="1047221" y="126471"/>
                  <a:pt x="1089025" y="127000"/>
                </a:cubicBezTo>
                <a:cubicBezTo>
                  <a:pt x="1130829" y="127529"/>
                  <a:pt x="1187979" y="127529"/>
                  <a:pt x="1241425" y="155575"/>
                </a:cubicBezTo>
                <a:cubicBezTo>
                  <a:pt x="1294871" y="183621"/>
                  <a:pt x="1357842" y="246063"/>
                  <a:pt x="1409700" y="295275"/>
                </a:cubicBezTo>
                <a:cubicBezTo>
                  <a:pt x="1461558" y="344487"/>
                  <a:pt x="1502833" y="403622"/>
                  <a:pt x="1552575" y="450850"/>
                </a:cubicBezTo>
                <a:cubicBezTo>
                  <a:pt x="1602317" y="498078"/>
                  <a:pt x="1659599" y="550994"/>
                  <a:pt x="1708150" y="578643"/>
                </a:cubicBezTo>
                <a:cubicBezTo>
                  <a:pt x="1756701" y="606292"/>
                  <a:pt x="1797050" y="626666"/>
                  <a:pt x="1843881" y="616744"/>
                </a:cubicBezTo>
                <a:cubicBezTo>
                  <a:pt x="1890712" y="606822"/>
                  <a:pt x="1949847" y="556815"/>
                  <a:pt x="1989138" y="519112"/>
                </a:cubicBezTo>
                <a:cubicBezTo>
                  <a:pt x="2028429" y="481409"/>
                  <a:pt x="2052902" y="437885"/>
                  <a:pt x="2079625" y="390525"/>
                </a:cubicBezTo>
                <a:cubicBezTo>
                  <a:pt x="2106348" y="343165"/>
                  <a:pt x="2128838" y="285750"/>
                  <a:pt x="2149475" y="234950"/>
                </a:cubicBezTo>
                <a:cubicBezTo>
                  <a:pt x="2170112" y="184150"/>
                  <a:pt x="2190221" y="124883"/>
                  <a:pt x="2203450" y="85725"/>
                </a:cubicBezTo>
                <a:cubicBezTo>
                  <a:pt x="2216679" y="46567"/>
                  <a:pt x="2222764" y="23283"/>
                  <a:pt x="2228850" y="0"/>
                </a:cubicBezTo>
              </a:path>
            </a:pathLst>
          </a:custGeom>
          <a:noFill/>
          <a:ln w="508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Helvetica Neue Light"/>
            </a:endParaRPr>
          </a:p>
        </p:txBody>
      </p:sp>
      <p:cxnSp>
        <p:nvCxnSpPr>
          <p:cNvPr id="29" name="Straight Arrow Connector 28">
            <a:extLst>
              <a:ext uri="{FF2B5EF4-FFF2-40B4-BE49-F238E27FC236}">
                <a16:creationId xmlns:a16="http://schemas.microsoft.com/office/drawing/2014/main" id="{25267A58-2A00-4D22-8AAA-E4F45AD8D7DE}"/>
              </a:ext>
            </a:extLst>
          </p:cNvPr>
          <p:cNvCxnSpPr>
            <a:cxnSpLocks/>
          </p:cNvCxnSpPr>
          <p:nvPr/>
        </p:nvCxnSpPr>
        <p:spPr>
          <a:xfrm rot="16200000" flipV="1">
            <a:off x="-1473916" y="3987216"/>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0" name="define “pseudo-normal”">
            <a:extLst>
              <a:ext uri="{FF2B5EF4-FFF2-40B4-BE49-F238E27FC236}">
                <a16:creationId xmlns:a16="http://schemas.microsoft.com/office/drawing/2014/main" id="{9D61175F-1BCC-42F8-9D5A-90765369AE81}"/>
              </a:ext>
            </a:extLst>
          </p:cNvPr>
          <p:cNvSpPr txBox="1"/>
          <p:nvPr/>
        </p:nvSpPr>
        <p:spPr>
          <a:xfrm>
            <a:off x="6682441" y="6584433"/>
            <a:ext cx="253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x</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31" name="define “pseudo-normal”">
            <a:extLst>
              <a:ext uri="{FF2B5EF4-FFF2-40B4-BE49-F238E27FC236}">
                <a16:creationId xmlns:a16="http://schemas.microsoft.com/office/drawing/2014/main" id="{63E46A53-6350-468B-9BE7-091DF6BAD122}"/>
              </a:ext>
            </a:extLst>
          </p:cNvPr>
          <p:cNvSpPr txBox="1"/>
          <p:nvPr/>
        </p:nvSpPr>
        <p:spPr>
          <a:xfrm>
            <a:off x="629713" y="1028700"/>
            <a:ext cx="243656"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z</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cxnSp>
        <p:nvCxnSpPr>
          <p:cNvPr id="6" name="Straight Arrow Connector 5">
            <a:extLst>
              <a:ext uri="{FF2B5EF4-FFF2-40B4-BE49-F238E27FC236}">
                <a16:creationId xmlns:a16="http://schemas.microsoft.com/office/drawing/2014/main" id="{97BAF685-4C8A-45E3-B38C-0E830CBB1FB2}"/>
              </a:ext>
            </a:extLst>
          </p:cNvPr>
          <p:cNvCxnSpPr>
            <a:cxnSpLocks/>
          </p:cNvCxnSpPr>
          <p:nvPr/>
        </p:nvCxnSpPr>
        <p:spPr>
          <a:xfrm flipV="1">
            <a:off x="2818150" y="2764155"/>
            <a:ext cx="0" cy="404622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182E4F63-2D5C-49D3-8BB8-9B6D27E9ADF7}"/>
              </a:ext>
            </a:extLst>
          </p:cNvPr>
          <p:cNvCxnSpPr>
            <a:cxnSpLocks/>
            <a:endCxn id="27" idx="7"/>
          </p:cNvCxnSpPr>
          <p:nvPr/>
        </p:nvCxnSpPr>
        <p:spPr>
          <a:xfrm flipH="1" flipV="1">
            <a:off x="2964978" y="2568212"/>
            <a:ext cx="5572" cy="4080352"/>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0018C6AA-123E-4E03-AAD1-88D6720D7457}"/>
              </a:ext>
            </a:extLst>
          </p:cNvPr>
          <p:cNvCxnSpPr>
            <a:cxnSpLocks/>
          </p:cNvCxnSpPr>
          <p:nvPr/>
        </p:nvCxnSpPr>
        <p:spPr>
          <a:xfrm flipV="1">
            <a:off x="3122950" y="2419350"/>
            <a:ext cx="0" cy="422921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8576401C-94C4-4C3A-AD6A-9227334C211F}"/>
              </a:ext>
            </a:extLst>
          </p:cNvPr>
          <p:cNvCxnSpPr>
            <a:cxnSpLocks/>
          </p:cNvCxnSpPr>
          <p:nvPr/>
        </p:nvCxnSpPr>
        <p:spPr>
          <a:xfrm flipV="1">
            <a:off x="3275350" y="2276475"/>
            <a:ext cx="0" cy="44387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C306432A-4DD9-49CA-ADCB-6EBE417ADF85}"/>
              </a:ext>
            </a:extLst>
          </p:cNvPr>
          <p:cNvCxnSpPr>
            <a:cxnSpLocks/>
          </p:cNvCxnSpPr>
          <p:nvPr/>
        </p:nvCxnSpPr>
        <p:spPr>
          <a:xfrm flipV="1">
            <a:off x="3427750" y="2095500"/>
            <a:ext cx="0" cy="45530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8" name="Straight Arrow Connector 37">
            <a:extLst>
              <a:ext uri="{FF2B5EF4-FFF2-40B4-BE49-F238E27FC236}">
                <a16:creationId xmlns:a16="http://schemas.microsoft.com/office/drawing/2014/main" id="{0AFDD3EE-2962-42D4-B9E1-FD6C80280A68}"/>
              </a:ext>
            </a:extLst>
          </p:cNvPr>
          <p:cNvCxnSpPr>
            <a:cxnSpLocks/>
          </p:cNvCxnSpPr>
          <p:nvPr/>
        </p:nvCxnSpPr>
        <p:spPr>
          <a:xfrm flipV="1">
            <a:off x="3580150" y="2057400"/>
            <a:ext cx="0" cy="475297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Straight Arrow Connector 38">
            <a:extLst>
              <a:ext uri="{FF2B5EF4-FFF2-40B4-BE49-F238E27FC236}">
                <a16:creationId xmlns:a16="http://schemas.microsoft.com/office/drawing/2014/main" id="{48758E82-E029-46E3-9317-49C08B4ABA8A}"/>
              </a:ext>
            </a:extLst>
          </p:cNvPr>
          <p:cNvCxnSpPr>
            <a:cxnSpLocks/>
          </p:cNvCxnSpPr>
          <p:nvPr/>
        </p:nvCxnSpPr>
        <p:spPr>
          <a:xfrm flipV="1">
            <a:off x="3732550" y="2068830"/>
            <a:ext cx="0" cy="488487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72764C3A-64F8-4CF5-ACEC-AEBDDEE74630}"/>
              </a:ext>
            </a:extLst>
          </p:cNvPr>
          <p:cNvCxnSpPr>
            <a:cxnSpLocks/>
          </p:cNvCxnSpPr>
          <p:nvPr/>
        </p:nvCxnSpPr>
        <p:spPr>
          <a:xfrm flipV="1">
            <a:off x="3884950" y="2097405"/>
            <a:ext cx="0" cy="48562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Straight Arrow Connector 40">
            <a:extLst>
              <a:ext uri="{FF2B5EF4-FFF2-40B4-BE49-F238E27FC236}">
                <a16:creationId xmlns:a16="http://schemas.microsoft.com/office/drawing/2014/main" id="{B7DBB743-FBC1-4F56-9AE9-F614E0ECA88E}"/>
              </a:ext>
            </a:extLst>
          </p:cNvPr>
          <p:cNvCxnSpPr>
            <a:cxnSpLocks/>
          </p:cNvCxnSpPr>
          <p:nvPr/>
        </p:nvCxnSpPr>
        <p:spPr>
          <a:xfrm flipV="1">
            <a:off x="4037350" y="2164080"/>
            <a:ext cx="0" cy="47224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Straight Arrow Connector 41">
            <a:extLst>
              <a:ext uri="{FF2B5EF4-FFF2-40B4-BE49-F238E27FC236}">
                <a16:creationId xmlns:a16="http://schemas.microsoft.com/office/drawing/2014/main" id="{1EAEB6BD-13D7-419F-AC6F-A0306386922B}"/>
              </a:ext>
            </a:extLst>
          </p:cNvPr>
          <p:cNvCxnSpPr>
            <a:cxnSpLocks/>
          </p:cNvCxnSpPr>
          <p:nvPr/>
        </p:nvCxnSpPr>
        <p:spPr>
          <a:xfrm flipV="1">
            <a:off x="4189750" y="2306955"/>
            <a:ext cx="0" cy="464674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E86E2B5F-F510-443F-A579-2BB56D0FFD8E}"/>
              </a:ext>
            </a:extLst>
          </p:cNvPr>
          <p:cNvCxnSpPr/>
          <p:nvPr/>
        </p:nvCxnSpPr>
        <p:spPr>
          <a:xfrm flipV="1">
            <a:off x="4342150" y="2449495"/>
            <a:ext cx="0" cy="450420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4" name="Straight Arrow Connector 43">
            <a:extLst>
              <a:ext uri="{FF2B5EF4-FFF2-40B4-BE49-F238E27FC236}">
                <a16:creationId xmlns:a16="http://schemas.microsoft.com/office/drawing/2014/main" id="{ED17B962-7D43-4774-93B1-21992714C249}"/>
              </a:ext>
            </a:extLst>
          </p:cNvPr>
          <p:cNvCxnSpPr>
            <a:cxnSpLocks/>
          </p:cNvCxnSpPr>
          <p:nvPr/>
        </p:nvCxnSpPr>
        <p:spPr>
          <a:xfrm flipV="1">
            <a:off x="4494550" y="2621280"/>
            <a:ext cx="0" cy="4093959"/>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23" name="Group 22">
            <a:extLst>
              <a:ext uri="{FF2B5EF4-FFF2-40B4-BE49-F238E27FC236}">
                <a16:creationId xmlns:a16="http://schemas.microsoft.com/office/drawing/2014/main" id="{F514CF8F-6DB4-4F04-92C5-2AAFCCA60539}"/>
              </a:ext>
            </a:extLst>
          </p:cNvPr>
          <p:cNvGrpSpPr>
            <a:grpSpLocks noChangeAspect="1"/>
          </p:cNvGrpSpPr>
          <p:nvPr/>
        </p:nvGrpSpPr>
        <p:grpSpPr>
          <a:xfrm rot="3318229">
            <a:off x="2535506" y="6731798"/>
            <a:ext cx="2364798" cy="2191470"/>
            <a:chOff x="1707823" y="4099124"/>
            <a:chExt cx="572560" cy="530594"/>
          </a:xfrm>
        </p:grpSpPr>
        <p:sp>
          <p:nvSpPr>
            <p:cNvPr id="24" name="Isosceles Triangle 23">
              <a:extLst>
                <a:ext uri="{FF2B5EF4-FFF2-40B4-BE49-F238E27FC236}">
                  <a16:creationId xmlns:a16="http://schemas.microsoft.com/office/drawing/2014/main" id="{A01448F5-A35C-4776-9345-27520539E174}"/>
                </a:ext>
              </a:extLst>
            </p:cNvPr>
            <p:cNvSpPr/>
            <p:nvPr/>
          </p:nvSpPr>
          <p:spPr>
            <a:xfrm rot="7488087">
              <a:off x="1684844" y="4122103"/>
              <a:ext cx="494025" cy="448068"/>
            </a:xfrm>
            <a:prstGeom prst="triangle">
              <a:avLst/>
            </a:prstGeom>
            <a:solidFill>
              <a:sysClr val="window" lastClr="FFFFFF">
                <a:lumMod val="6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Helvetica Neue Light"/>
              </a:endParaRPr>
            </a:p>
          </p:txBody>
        </p:sp>
        <p:sp>
          <p:nvSpPr>
            <p:cNvPr id="25" name="Rectangle 24">
              <a:extLst>
                <a:ext uri="{FF2B5EF4-FFF2-40B4-BE49-F238E27FC236}">
                  <a16:creationId xmlns:a16="http://schemas.microsoft.com/office/drawing/2014/main" id="{32731DA3-6C84-45CD-BCFB-C33EF3E3580B}"/>
                </a:ext>
              </a:extLst>
            </p:cNvPr>
            <p:cNvSpPr/>
            <p:nvPr/>
          </p:nvSpPr>
          <p:spPr>
            <a:xfrm rot="7488087">
              <a:off x="1861617" y="4210953"/>
              <a:ext cx="388865" cy="448666"/>
            </a:xfrm>
            <a:prstGeom prst="rect">
              <a:avLst/>
            </a:prstGeom>
            <a:solidFill>
              <a:sysClr val="windowText" lastClr="000000">
                <a:lumMod val="65000"/>
                <a:lumOff val="3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Helvetica Neue Light"/>
              </a:endParaRPr>
            </a:p>
          </p:txBody>
        </p:sp>
      </p:grpSp>
      <p:cxnSp>
        <p:nvCxnSpPr>
          <p:cNvPr id="4" name="Straight Arrow Connector 3">
            <a:extLst>
              <a:ext uri="{FF2B5EF4-FFF2-40B4-BE49-F238E27FC236}">
                <a16:creationId xmlns:a16="http://schemas.microsoft.com/office/drawing/2014/main" id="{4E8A77A5-97B0-47B1-9424-32BA2801C3AF}"/>
              </a:ext>
            </a:extLst>
          </p:cNvPr>
          <p:cNvCxnSpPr/>
          <p:nvPr/>
        </p:nvCxnSpPr>
        <p:spPr>
          <a:xfrm>
            <a:off x="1184856" y="6645988"/>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57" name="define “pseudo-normal”">
            <a:extLst>
              <a:ext uri="{FF2B5EF4-FFF2-40B4-BE49-F238E27FC236}">
                <a16:creationId xmlns:a16="http://schemas.microsoft.com/office/drawing/2014/main" id="{9CB92C89-A25D-40B2-8DBB-0C10114873F1}"/>
              </a:ext>
            </a:extLst>
          </p:cNvPr>
          <p:cNvSpPr txBox="1"/>
          <p:nvPr/>
        </p:nvSpPr>
        <p:spPr>
          <a:xfrm>
            <a:off x="4655566" y="7722311"/>
            <a:ext cx="2043831"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o</a:t>
            </a:r>
            <a:r>
              <a:rPr kumimoji="0" lang="en-US" sz="2800" b="0" i="0" u="none" strike="noStrike" kern="0" cap="none" spc="0" normalizeH="0" baseline="0" noProof="0" dirty="0" err="1">
                <a:ln>
                  <a:noFill/>
                </a:ln>
                <a:solidFill>
                  <a:srgbClr val="000000"/>
                </a:solidFill>
                <a:effectLst/>
                <a:uLnTx/>
                <a:uFillTx/>
                <a:latin typeface="Calibri Light" panose="020F0302020204030204" pitchFamily="34" charset="0"/>
                <a:sym typeface="Helvetica Neue Light"/>
              </a:rPr>
              <a:t>rthographic</a:t>
            </a: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 camera</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58" name="define “pseudo-normal”">
            <a:extLst>
              <a:ext uri="{FF2B5EF4-FFF2-40B4-BE49-F238E27FC236}">
                <a16:creationId xmlns:a16="http://schemas.microsoft.com/office/drawing/2014/main" id="{46C00376-12D6-4B0C-9319-FC5E26DBF4E5}"/>
              </a:ext>
            </a:extLst>
          </p:cNvPr>
          <p:cNvSpPr txBox="1"/>
          <p:nvPr/>
        </p:nvSpPr>
        <p:spPr>
          <a:xfrm>
            <a:off x="4539535" y="3920369"/>
            <a:ext cx="3022085"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viewing rays for different pixels</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26" name="define “pseudo-normal”">
            <a:extLst>
              <a:ext uri="{FF2B5EF4-FFF2-40B4-BE49-F238E27FC236}">
                <a16:creationId xmlns:a16="http://schemas.microsoft.com/office/drawing/2014/main" id="{1E3FE62D-640C-4C7B-83B8-E20808619011}"/>
              </a:ext>
            </a:extLst>
          </p:cNvPr>
          <p:cNvSpPr txBox="1"/>
          <p:nvPr/>
        </p:nvSpPr>
        <p:spPr>
          <a:xfrm>
            <a:off x="5583561" y="1700770"/>
            <a:ext cx="2126214"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imaged surface</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28" name="define “pseudo-normal”">
            <a:extLst>
              <a:ext uri="{FF2B5EF4-FFF2-40B4-BE49-F238E27FC236}">
                <a16:creationId xmlns:a16="http://schemas.microsoft.com/office/drawing/2014/main" id="{C107F25F-CF86-4C21-BB7D-4EC081A800C6}"/>
              </a:ext>
            </a:extLst>
          </p:cNvPr>
          <p:cNvSpPr txBox="1"/>
          <p:nvPr/>
        </p:nvSpPr>
        <p:spPr>
          <a:xfrm>
            <a:off x="7884034" y="1705151"/>
            <a:ext cx="4305936" cy="13952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Surface representation as a depth image (also known as Monge surface):</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CB29B81-385B-4765-8568-0EC916C27D16}"/>
                  </a:ext>
                </a:extLst>
              </p:cNvPr>
              <p:cNvSpPr txBox="1"/>
              <p:nvPr/>
            </p:nvSpPr>
            <p:spPr>
              <a:xfrm>
                <a:off x="8683543" y="3123486"/>
                <a:ext cx="2558521"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𝑧</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𝑓</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2" name="TextBox 1">
                <a:extLst>
                  <a:ext uri="{FF2B5EF4-FFF2-40B4-BE49-F238E27FC236}">
                    <a16:creationId xmlns:a16="http://schemas.microsoft.com/office/drawing/2014/main" id="{5CB29B81-385B-4765-8568-0EC916C27D16}"/>
                  </a:ext>
                </a:extLst>
              </p:cNvPr>
              <p:cNvSpPr txBox="1">
                <a:spLocks noRot="1" noChangeAspect="1" noMove="1" noResize="1" noEditPoints="1" noAdjustHandles="1" noChangeArrowheads="1" noChangeShapeType="1" noTextEdit="1"/>
              </p:cNvSpPr>
              <p:nvPr/>
            </p:nvSpPr>
            <p:spPr>
              <a:xfrm>
                <a:off x="8683543" y="3123486"/>
                <a:ext cx="2558521" cy="615553"/>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
        <p:nvSpPr>
          <p:cNvPr id="3" name="Right Brace 2">
            <a:extLst>
              <a:ext uri="{FF2B5EF4-FFF2-40B4-BE49-F238E27FC236}">
                <a16:creationId xmlns:a16="http://schemas.microsoft.com/office/drawing/2014/main" id="{E0B7D5CB-0830-4173-9B46-9D2779C47607}"/>
              </a:ext>
            </a:extLst>
          </p:cNvPr>
          <p:cNvSpPr/>
          <p:nvPr/>
        </p:nvSpPr>
        <p:spPr>
          <a:xfrm rot="5400000">
            <a:off x="10390307" y="3511404"/>
            <a:ext cx="233226" cy="718399"/>
          </a:xfrm>
          <a:prstGeom prst="rightBrace">
            <a:avLst/>
          </a:prstGeom>
          <a:noFill/>
          <a:ln w="3810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32" name="define “pseudo-normal”">
            <a:extLst>
              <a:ext uri="{FF2B5EF4-FFF2-40B4-BE49-F238E27FC236}">
                <a16:creationId xmlns:a16="http://schemas.microsoft.com/office/drawing/2014/main" id="{6EA4FF47-ECC0-40B4-AE92-A4A660B281F6}"/>
              </a:ext>
            </a:extLst>
          </p:cNvPr>
          <p:cNvSpPr txBox="1"/>
          <p:nvPr/>
        </p:nvSpPr>
        <p:spPr>
          <a:xfrm>
            <a:off x="10039822" y="4051773"/>
            <a:ext cx="2558519"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pixel coordinates in image space</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cxnSp>
        <p:nvCxnSpPr>
          <p:cNvPr id="7" name="Straight Arrow Connector 6">
            <a:extLst>
              <a:ext uri="{FF2B5EF4-FFF2-40B4-BE49-F238E27FC236}">
                <a16:creationId xmlns:a16="http://schemas.microsoft.com/office/drawing/2014/main" id="{BFE5C66E-FC61-4E7F-A423-9C143C1FF298}"/>
              </a:ext>
            </a:extLst>
          </p:cNvPr>
          <p:cNvCxnSpPr/>
          <p:nvPr/>
        </p:nvCxnSpPr>
        <p:spPr>
          <a:xfrm flipV="1">
            <a:off x="8839200" y="3753990"/>
            <a:ext cx="0" cy="1130746"/>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3" name="define “pseudo-normal”">
            <a:extLst>
              <a:ext uri="{FF2B5EF4-FFF2-40B4-BE49-F238E27FC236}">
                <a16:creationId xmlns:a16="http://schemas.microsoft.com/office/drawing/2014/main" id="{7CD60D2A-97F6-42FD-A2B0-91C5DBA46B89}"/>
              </a:ext>
            </a:extLst>
          </p:cNvPr>
          <p:cNvSpPr txBox="1"/>
          <p:nvPr/>
        </p:nvSpPr>
        <p:spPr>
          <a:xfrm>
            <a:off x="8311767" y="5016140"/>
            <a:ext cx="3302072"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depth at each pixel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45" name="define “pseudo-normal”">
            <a:extLst>
              <a:ext uri="{FF2B5EF4-FFF2-40B4-BE49-F238E27FC236}">
                <a16:creationId xmlns:a16="http://schemas.microsoft.com/office/drawing/2014/main" id="{198F341B-7156-41AA-87C4-B9255AA09126}"/>
              </a:ext>
            </a:extLst>
          </p:cNvPr>
          <p:cNvSpPr txBox="1"/>
          <p:nvPr/>
        </p:nvSpPr>
        <p:spPr>
          <a:xfrm>
            <a:off x="7677651" y="5568259"/>
            <a:ext cx="4368123"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Unnormalized normal: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1C367DE-272B-42D4-83B5-BF09D2BAB855}"/>
                  </a:ext>
                </a:extLst>
              </p:cNvPr>
              <p:cNvSpPr txBox="1"/>
              <p:nvPr/>
            </p:nvSpPr>
            <p:spPr>
              <a:xfrm>
                <a:off x="7301449" y="6152994"/>
                <a:ext cx="5471113" cy="13830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acc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𝑛</m:t>
                          </m:r>
                        </m:e>
                      </m:acc>
                      <m:d>
                        <m:d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dPr>
                        <m:e>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e>
                      </m:d>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d>
                        <m:d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dPr>
                        <m:e>
                          <m:f>
                            <m:f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fPr>
                            <m:num>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𝑑𝑓</m:t>
                              </m:r>
                            </m:num>
                            <m:den>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𝑑𝑥</m:t>
                              </m:r>
                            </m:den>
                          </m:f>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f>
                            <m:f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fPr>
                            <m:num>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𝑑𝑓</m:t>
                              </m:r>
                            </m:num>
                            <m:den>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𝑑</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𝑦</m:t>
                              </m:r>
                            </m:den>
                          </m:f>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,−1</m:t>
                          </m:r>
                        </m:e>
                      </m:d>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5" name="TextBox 4">
                <a:extLst>
                  <a:ext uri="{FF2B5EF4-FFF2-40B4-BE49-F238E27FC236}">
                    <a16:creationId xmlns:a16="http://schemas.microsoft.com/office/drawing/2014/main" id="{41C367DE-272B-42D4-83B5-BF09D2BAB855}"/>
                  </a:ext>
                </a:extLst>
              </p:cNvPr>
              <p:cNvSpPr txBox="1">
                <a:spLocks noRot="1" noChangeAspect="1" noMove="1" noResize="1" noEditPoints="1" noAdjustHandles="1" noChangeArrowheads="1" noChangeShapeType="1" noTextEdit="1"/>
              </p:cNvSpPr>
              <p:nvPr/>
            </p:nvSpPr>
            <p:spPr>
              <a:xfrm>
                <a:off x="7301449" y="6152994"/>
                <a:ext cx="5471113" cy="1383071"/>
              </a:xfrm>
              <a:prstGeom prst="rect">
                <a:avLst/>
              </a:prstGeom>
              <a:blipFill>
                <a:blip r:embed="rId4"/>
                <a:stretch>
                  <a:fillRect/>
                </a:stretch>
              </a:blipFill>
              <a:ln w="12700" cap="flat">
                <a:noFill/>
                <a:miter lim="400000"/>
              </a:ln>
              <a:effectLst/>
            </p:spPr>
            <p:txBody>
              <a:bodyPr/>
              <a:lstStyle/>
              <a:p>
                <a:r>
                  <a:rPr lang="en-US">
                    <a:noFill/>
                  </a:rPr>
                  <a:t> </a:t>
                </a:r>
              </a:p>
            </p:txBody>
          </p:sp>
        </mc:Fallback>
      </mc:AlternateContent>
      <p:sp>
        <p:nvSpPr>
          <p:cNvPr id="46" name="define “pseudo-normal”">
            <a:extLst>
              <a:ext uri="{FF2B5EF4-FFF2-40B4-BE49-F238E27FC236}">
                <a16:creationId xmlns:a16="http://schemas.microsoft.com/office/drawing/2014/main" id="{D796D7BB-416C-47DD-8131-9E6783E5727B}"/>
              </a:ext>
            </a:extLst>
          </p:cNvPr>
          <p:cNvSpPr txBox="1"/>
          <p:nvPr/>
        </p:nvSpPr>
        <p:spPr>
          <a:xfrm>
            <a:off x="7778741" y="7709294"/>
            <a:ext cx="4368123"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Actual normal: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3DA1263-AC5A-4C8E-81A3-C05E04F0A5CC}"/>
                  </a:ext>
                </a:extLst>
              </p:cNvPr>
              <p:cNvSpPr txBox="1"/>
              <p:nvPr/>
            </p:nvSpPr>
            <p:spPr>
              <a:xfrm>
                <a:off x="6958598" y="8357570"/>
                <a:ext cx="6111032"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𝑛</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acc>
                        <m:accPr>
                          <m:chr m:val="̃"/>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acc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𝑛</m:t>
                          </m:r>
                        </m:e>
                      </m:acc>
                      <m:d>
                        <m:d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d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𝑥</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𝑦</m:t>
                          </m:r>
                        </m:e>
                      </m:d>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m:t>
                      </m:r>
                      <m:d>
                        <m:dPr>
                          <m:begChr m:val="‖"/>
                          <m:endChr m:val="‖"/>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ctrlPr>
                        </m:dPr>
                        <m:e>
                          <m:acc>
                            <m:accPr>
                              <m:chr m:val="̃"/>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acc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𝑛</m:t>
                              </m:r>
                            </m:e>
                          </m:acc>
                          <m:d>
                            <m:d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d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𝑥</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𝑦</m:t>
                              </m:r>
                            </m:e>
                          </m:d>
                        </m:e>
                      </m:d>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47" name="TextBox 46">
                <a:extLst>
                  <a:ext uri="{FF2B5EF4-FFF2-40B4-BE49-F238E27FC236}">
                    <a16:creationId xmlns:a16="http://schemas.microsoft.com/office/drawing/2014/main" id="{A3DA1263-AC5A-4C8E-81A3-C05E04F0A5CC}"/>
                  </a:ext>
                </a:extLst>
              </p:cNvPr>
              <p:cNvSpPr txBox="1">
                <a:spLocks noRot="1" noChangeAspect="1" noMove="1" noResize="1" noEditPoints="1" noAdjustHandles="1" noChangeArrowheads="1" noChangeShapeType="1" noTextEdit="1"/>
              </p:cNvSpPr>
              <p:nvPr/>
            </p:nvSpPr>
            <p:spPr>
              <a:xfrm>
                <a:off x="6958598" y="8357570"/>
                <a:ext cx="6111032" cy="615553"/>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p:sp>
        <p:nvSpPr>
          <p:cNvPr id="48" name="define “pseudo-normal”">
            <a:extLst>
              <a:ext uri="{FF2B5EF4-FFF2-40B4-BE49-F238E27FC236}">
                <a16:creationId xmlns:a16="http://schemas.microsoft.com/office/drawing/2014/main" id="{0C9FA400-B608-4F0B-8991-FA3125A5576B}"/>
              </a:ext>
            </a:extLst>
          </p:cNvPr>
          <p:cNvSpPr txBox="1"/>
          <p:nvPr/>
        </p:nvSpPr>
        <p:spPr>
          <a:xfrm>
            <a:off x="4655566" y="9132514"/>
            <a:ext cx="834923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Calibri Light" panose="020F0302020204030204" pitchFamily="34" charset="0"/>
                <a:sym typeface="Helvetica Neue Light"/>
              </a:rPr>
              <a:t>Normals</a:t>
            </a: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 are scaled spatial derivatives of depth image! </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892219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Integration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Integrating a set of derivatives is easy in 1D</a:t>
            </a:r>
          </a:p>
          <a:p>
            <a:pPr lvl="1">
              <a:buFont typeface="Arial" panose="020B0604020202020204" pitchFamily="34" charset="0"/>
              <a:buChar char="•"/>
            </a:pPr>
            <a:r>
              <a:rPr lang="en-US" dirty="0"/>
              <a:t>(similar to Euler’s method from diff. eq. class)</a:t>
            </a: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a:buFont typeface="Arial" panose="020B0604020202020204" pitchFamily="34" charset="0"/>
              <a:buChar char="•"/>
            </a:pPr>
            <a:r>
              <a:rPr lang="en-US" dirty="0"/>
              <a:t>Could just integrate </a:t>
            </a:r>
            <a:r>
              <a:rPr lang="en-US" dirty="0" err="1"/>
              <a:t>normals</a:t>
            </a:r>
            <a:r>
              <a:rPr lang="en-US" dirty="0"/>
              <a:t> in each column / row separately</a:t>
            </a:r>
          </a:p>
          <a:p>
            <a:pPr>
              <a:buFont typeface="Arial" panose="020B0604020202020204" pitchFamily="34" charset="0"/>
              <a:buChar char="•"/>
            </a:pPr>
            <a:r>
              <a:rPr lang="en-US" dirty="0"/>
              <a:t>Instead, we formulate as a linear system and solve for depths that </a:t>
            </a:r>
            <a:r>
              <a:rPr lang="en-US" i="1" dirty="0"/>
              <a:t>best agree with the surface </a:t>
            </a:r>
            <a:r>
              <a:rPr lang="en-US" i="1" dirty="0" err="1"/>
              <a:t>normals</a:t>
            </a:r>
            <a:endParaRPr lang="en-US" dirty="0"/>
          </a:p>
        </p:txBody>
      </p:sp>
      <p:pic>
        <p:nvPicPr>
          <p:cNvPr id="862210" name="Picture 2" descr="http://upload.wikimedia.org/wikipedia/commons/thumb/1/10/Euler_method.svg/330px-Euler_metho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644" y="2709356"/>
            <a:ext cx="4470400" cy="3495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77086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Depth from normals</a:t>
            </a:r>
          </a:p>
        </p:txBody>
      </p:sp>
      <p:sp>
        <p:nvSpPr>
          <p:cNvPr id="441347" name="Rectangle 3"/>
          <p:cNvSpPr>
            <a:spLocks noGrp="1" noChangeArrowheads="1"/>
          </p:cNvSpPr>
          <p:nvPr>
            <p:ph type="body" idx="1"/>
          </p:nvPr>
        </p:nvSpPr>
        <p:spPr>
          <a:xfrm>
            <a:off x="975360" y="7802880"/>
            <a:ext cx="11054080" cy="1733973"/>
          </a:xfrm>
        </p:spPr>
        <p:txBody>
          <a:bodyPr/>
          <a:lstStyle/>
          <a:p>
            <a:pPr>
              <a:buFontTx/>
              <a:buNone/>
            </a:pPr>
            <a:r>
              <a:rPr lang="en-US"/>
              <a:t>Get a similar equation for </a:t>
            </a:r>
            <a:r>
              <a:rPr lang="en-US" b="1"/>
              <a:t>V</a:t>
            </a:r>
            <a:r>
              <a:rPr lang="en-US" b="1" baseline="-25000"/>
              <a:t>2</a:t>
            </a:r>
          </a:p>
          <a:p>
            <a:pPr lvl="1"/>
            <a:r>
              <a:rPr lang="en-US"/>
              <a:t>Each normal gives us two linear constraints on z</a:t>
            </a:r>
          </a:p>
          <a:p>
            <a:pPr lvl="1"/>
            <a:r>
              <a:rPr lang="en-US"/>
              <a:t>compute z values by solving a matrix equation</a:t>
            </a:r>
          </a:p>
        </p:txBody>
      </p:sp>
      <p:sp>
        <p:nvSpPr>
          <p:cNvPr id="30724" name="Freeform 4"/>
          <p:cNvSpPr>
            <a:spLocks/>
          </p:cNvSpPr>
          <p:nvPr/>
        </p:nvSpPr>
        <p:spPr bwMode="auto">
          <a:xfrm>
            <a:off x="5034845" y="1733973"/>
            <a:ext cx="1709138" cy="2275840"/>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434343"/>
              </a:gs>
              <a:gs pos="100000">
                <a:srgbClr val="DDDDDD"/>
              </a:gs>
            </a:gsLst>
            <a:lin ang="18900000" scaled="1"/>
          </a:gradFill>
          <a:ln w="9525" cap="rnd">
            <a:noFill/>
            <a:round/>
            <a:headEnd/>
            <a:tailEn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25" name="Line 6"/>
          <p:cNvSpPr>
            <a:spLocks noChangeShapeType="1"/>
          </p:cNvSpPr>
          <p:nvPr/>
        </p:nvSpPr>
        <p:spPr bwMode="auto">
          <a:xfrm flipV="1">
            <a:off x="3145085" y="2817707"/>
            <a:ext cx="2553546" cy="2519680"/>
          </a:xfrm>
          <a:prstGeom prst="line">
            <a:avLst/>
          </a:prstGeom>
          <a:noFill/>
          <a:ln w="12700">
            <a:solidFill>
              <a:schemeClr val="tx1"/>
            </a:solidFill>
            <a:round/>
            <a:headEnd type="none" w="sm" len="sm"/>
            <a:tailEnd type="none" w="sm" len="sm"/>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26" name="Line 9"/>
          <p:cNvSpPr>
            <a:spLocks noChangeShapeType="1"/>
          </p:cNvSpPr>
          <p:nvPr/>
        </p:nvSpPr>
        <p:spPr bwMode="auto">
          <a:xfrm flipV="1">
            <a:off x="2181014" y="5310293"/>
            <a:ext cx="964072" cy="948267"/>
          </a:xfrm>
          <a:prstGeom prst="line">
            <a:avLst/>
          </a:prstGeom>
          <a:noFill/>
          <a:ln w="12700">
            <a:solidFill>
              <a:schemeClr val="tx1"/>
            </a:solidFill>
            <a:round/>
            <a:headEnd type="none" w="sm" len="sm"/>
            <a:tailEnd type="none" w="sm" len="sm"/>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27" name="Freeform 10"/>
          <p:cNvSpPr>
            <a:spLocks/>
          </p:cNvSpPr>
          <p:nvPr/>
        </p:nvSpPr>
        <p:spPr bwMode="auto">
          <a:xfrm>
            <a:off x="1673015" y="4847450"/>
            <a:ext cx="1736230" cy="2847057"/>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28" name="Line 14"/>
          <p:cNvSpPr>
            <a:spLocks noChangeShapeType="1"/>
          </p:cNvSpPr>
          <p:nvPr/>
        </p:nvSpPr>
        <p:spPr bwMode="auto">
          <a:xfrm flipV="1">
            <a:off x="1266615" y="6258560"/>
            <a:ext cx="914399" cy="894080"/>
          </a:xfrm>
          <a:prstGeom prst="line">
            <a:avLst/>
          </a:prstGeom>
          <a:noFill/>
          <a:ln w="12700">
            <a:solidFill>
              <a:schemeClr val="tx1"/>
            </a:solidFill>
            <a:round/>
            <a:headEnd type="none" w="sm" len="sm"/>
            <a:tailEnd type="none" w="sm" len="sm"/>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29" name="Oval 17"/>
          <p:cNvSpPr>
            <a:spLocks noChangeArrowheads="1"/>
          </p:cNvSpPr>
          <p:nvPr/>
        </p:nvSpPr>
        <p:spPr bwMode="auto">
          <a:xfrm>
            <a:off x="2140373" y="6213405"/>
            <a:ext cx="81280" cy="90311"/>
          </a:xfrm>
          <a:prstGeom prst="ellipse">
            <a:avLst/>
          </a:prstGeom>
          <a:solidFill>
            <a:schemeClr val="tx1"/>
          </a:solidFill>
          <a:ln w="12700">
            <a:solidFill>
              <a:schemeClr val="bg2"/>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30" name="Freeform 20"/>
          <p:cNvSpPr>
            <a:spLocks/>
          </p:cNvSpPr>
          <p:nvPr/>
        </p:nvSpPr>
        <p:spPr bwMode="auto">
          <a:xfrm>
            <a:off x="758613" y="7082649"/>
            <a:ext cx="559929" cy="550898"/>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31" name="Arc 21"/>
          <p:cNvSpPr>
            <a:spLocks/>
          </p:cNvSpPr>
          <p:nvPr/>
        </p:nvSpPr>
        <p:spPr bwMode="auto">
          <a:xfrm rot="720000">
            <a:off x="1043093" y="7105228"/>
            <a:ext cx="300285" cy="336408"/>
          </a:xfrm>
          <a:custGeom>
            <a:avLst/>
            <a:gdLst>
              <a:gd name="T0" fmla="*/ 0 w 21745"/>
              <a:gd name="T1" fmla="*/ 0 h 21600"/>
              <a:gd name="T2" fmla="*/ 193280113 w 21745"/>
              <a:gd name="T3" fmla="*/ 310623868 h 21600"/>
              <a:gd name="T4" fmla="*/ 1288889 w 21745"/>
              <a:gd name="T5" fmla="*/ 310623868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32" name="Line 22"/>
          <p:cNvSpPr>
            <a:spLocks noChangeShapeType="1"/>
          </p:cNvSpPr>
          <p:nvPr/>
        </p:nvSpPr>
        <p:spPr bwMode="auto">
          <a:xfrm flipH="1">
            <a:off x="758614" y="6847841"/>
            <a:ext cx="431236" cy="783448"/>
          </a:xfrm>
          <a:prstGeom prst="line">
            <a:avLst/>
          </a:prstGeom>
          <a:noFill/>
          <a:ln w="25400">
            <a:solidFill>
              <a:schemeClr val="tx1"/>
            </a:solidFill>
            <a:round/>
            <a:headEnd type="none" w="sm" len="sm"/>
            <a:tailEnd type="none" w="sm" len="sm"/>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33" name="Oval 23"/>
          <p:cNvSpPr>
            <a:spLocks noChangeArrowheads="1"/>
          </p:cNvSpPr>
          <p:nvPr/>
        </p:nvSpPr>
        <p:spPr bwMode="auto">
          <a:xfrm rot="-1860000">
            <a:off x="1153725" y="7112000"/>
            <a:ext cx="142239" cy="282223"/>
          </a:xfrm>
          <a:prstGeom prst="ellipse">
            <a:avLst/>
          </a:prstGeom>
          <a:solidFill>
            <a:schemeClr val="tx1"/>
          </a:solidFill>
          <a:ln w="12700">
            <a:solidFill>
              <a:schemeClr val="tx1"/>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34" name="Line 24"/>
          <p:cNvSpPr>
            <a:spLocks noChangeShapeType="1"/>
          </p:cNvSpPr>
          <p:nvPr/>
        </p:nvSpPr>
        <p:spPr bwMode="auto">
          <a:xfrm flipV="1">
            <a:off x="758614" y="7425832"/>
            <a:ext cx="790222" cy="205457"/>
          </a:xfrm>
          <a:prstGeom prst="line">
            <a:avLst/>
          </a:prstGeom>
          <a:noFill/>
          <a:ln w="25400">
            <a:solidFill>
              <a:schemeClr val="tx1"/>
            </a:solidFill>
            <a:round/>
            <a:headEnd type="none" w="sm" len="sm"/>
            <a:tailEnd type="none" w="sm" len="sm"/>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grpSp>
        <p:nvGrpSpPr>
          <p:cNvPr id="2" name="Group 59"/>
          <p:cNvGrpSpPr>
            <a:grpSpLocks/>
          </p:cNvGrpSpPr>
          <p:nvPr/>
        </p:nvGrpSpPr>
        <p:grpSpPr bwMode="auto">
          <a:xfrm>
            <a:off x="5536071" y="2316480"/>
            <a:ext cx="650240" cy="785707"/>
            <a:chOff x="2452" y="1026"/>
            <a:chExt cx="288" cy="348"/>
          </a:xfrm>
        </p:grpSpPr>
        <p:sp>
          <p:nvSpPr>
            <p:cNvPr id="30757" name="Oval 34"/>
            <p:cNvSpPr>
              <a:spLocks noChangeArrowheads="1"/>
            </p:cNvSpPr>
            <p:nvPr/>
          </p:nvSpPr>
          <p:spPr bwMode="auto">
            <a:xfrm>
              <a:off x="2704" y="1334"/>
              <a:ext cx="36" cy="40"/>
            </a:xfrm>
            <a:prstGeom prst="ellipse">
              <a:avLst/>
            </a:prstGeom>
            <a:solidFill>
              <a:schemeClr val="tx1"/>
            </a:solidFill>
            <a:ln w="12700">
              <a:solidFill>
                <a:schemeClr val="bg2"/>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58" name="Oval 33"/>
            <p:cNvSpPr>
              <a:spLocks noChangeArrowheads="1"/>
            </p:cNvSpPr>
            <p:nvPr/>
          </p:nvSpPr>
          <p:spPr bwMode="auto">
            <a:xfrm>
              <a:off x="2452" y="1026"/>
              <a:ext cx="36" cy="40"/>
            </a:xfrm>
            <a:prstGeom prst="ellipse">
              <a:avLst/>
            </a:prstGeom>
            <a:solidFill>
              <a:schemeClr val="tx1"/>
            </a:solidFill>
            <a:ln w="12700">
              <a:solidFill>
                <a:schemeClr val="bg2"/>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grpSp>
      <p:grpSp>
        <p:nvGrpSpPr>
          <p:cNvPr id="3" name="Group 62"/>
          <p:cNvGrpSpPr>
            <a:grpSpLocks/>
          </p:cNvGrpSpPr>
          <p:nvPr/>
        </p:nvGrpSpPr>
        <p:grpSpPr bwMode="auto">
          <a:xfrm>
            <a:off x="5201920" y="2318741"/>
            <a:ext cx="1083733" cy="715715"/>
            <a:chOff x="2304" y="1027"/>
            <a:chExt cx="480" cy="317"/>
          </a:xfrm>
        </p:grpSpPr>
        <p:grpSp>
          <p:nvGrpSpPr>
            <p:cNvPr id="4" name="Group 60"/>
            <p:cNvGrpSpPr>
              <a:grpSpLocks/>
            </p:cNvGrpSpPr>
            <p:nvPr/>
          </p:nvGrpSpPr>
          <p:grpSpPr bwMode="auto">
            <a:xfrm>
              <a:off x="2518" y="1152"/>
              <a:ext cx="266" cy="192"/>
              <a:chOff x="2518" y="1152"/>
              <a:chExt cx="266" cy="192"/>
            </a:xfrm>
          </p:grpSpPr>
          <p:sp>
            <p:nvSpPr>
              <p:cNvPr id="30755" name="Line 36"/>
              <p:cNvSpPr>
                <a:spLocks noChangeShapeType="1"/>
              </p:cNvSpPr>
              <p:nvPr/>
            </p:nvSpPr>
            <p:spPr bwMode="auto">
              <a:xfrm>
                <a:off x="2518" y="1248"/>
                <a:ext cx="192" cy="96"/>
              </a:xfrm>
              <a:prstGeom prst="line">
                <a:avLst/>
              </a:prstGeom>
              <a:noFill/>
              <a:ln w="28575">
                <a:solidFill>
                  <a:srgbClr val="FFFF00"/>
                </a:solidFill>
                <a:round/>
                <a:headEnd/>
                <a:tailEnd type="triangle" w="med" len="me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56" name="Text Box 37"/>
              <p:cNvSpPr txBox="1">
                <a:spLocks noChangeArrowheads="1"/>
              </p:cNvSpPr>
              <p:nvPr/>
            </p:nvSpPr>
            <p:spPr bwMode="auto">
              <a:xfrm>
                <a:off x="2566" y="1152"/>
                <a:ext cx="218" cy="157"/>
              </a:xfrm>
              <a:prstGeom prst="rect">
                <a:avLst/>
              </a:prstGeom>
              <a:noFill/>
              <a:ln w="9525">
                <a:noFill/>
                <a:miter lim="800000"/>
                <a:headEnd/>
                <a:tailEnd/>
              </a:ln>
            </p:spPr>
            <p:txBody>
              <a:bodyPr>
                <a:spAutoFit/>
              </a:bodyPr>
              <a:lstStyle/>
              <a:p>
                <a:pPr marL="0" marR="0" lvl="0" indent="0" algn="l" defTabSz="1300460" rtl="0" eaLnBrk="1" fontAlgn="auto" latinLnBrk="0" hangingPunct="1">
                  <a:lnSpc>
                    <a:spcPct val="100000"/>
                  </a:lnSpc>
                  <a:spcBef>
                    <a:spcPct val="50000"/>
                  </a:spcBef>
                  <a:spcAft>
                    <a:spcPts val="0"/>
                  </a:spcAft>
                  <a:buClrTx/>
                  <a:buSzTx/>
                  <a:buFontTx/>
                  <a:buNone/>
                  <a:tabLst/>
                  <a:defRPr/>
                </a:pPr>
                <a:r>
                  <a:rPr kumimoji="0" lang="en-US" sz="1707" b="1" i="0" u="none" strike="noStrike" kern="1200" cap="none" spc="0" normalizeH="0" baseline="0" noProof="0">
                    <a:ln>
                      <a:noFill/>
                    </a:ln>
                    <a:solidFill>
                      <a:srgbClr val="FFFF00"/>
                    </a:solidFill>
                    <a:effectLst/>
                    <a:uLnTx/>
                    <a:uFillTx/>
                    <a:latin typeface="Arial"/>
                    <a:ea typeface="+mn-ea"/>
                    <a:cs typeface="+mn-cs"/>
                    <a:sym typeface="Helvetica Light"/>
                  </a:rPr>
                  <a:t>V</a:t>
                </a:r>
                <a:r>
                  <a:rPr kumimoji="0" lang="en-US" sz="1707" b="1" i="0" u="none" strike="noStrike" kern="1200" cap="none" spc="0" normalizeH="0" baseline="-25000" noProof="0">
                    <a:ln>
                      <a:noFill/>
                    </a:ln>
                    <a:solidFill>
                      <a:srgbClr val="FFFF00"/>
                    </a:solidFill>
                    <a:effectLst/>
                    <a:uLnTx/>
                    <a:uFillTx/>
                    <a:latin typeface="Arial"/>
                    <a:ea typeface="+mn-ea"/>
                    <a:cs typeface="+mn-cs"/>
                    <a:sym typeface="Helvetica Light"/>
                  </a:rPr>
                  <a:t>1</a:t>
                </a:r>
              </a:p>
            </p:txBody>
          </p:sp>
        </p:grpSp>
        <p:grpSp>
          <p:nvGrpSpPr>
            <p:cNvPr id="5" name="Group 61"/>
            <p:cNvGrpSpPr>
              <a:grpSpLocks/>
            </p:cNvGrpSpPr>
            <p:nvPr/>
          </p:nvGrpSpPr>
          <p:grpSpPr bwMode="auto">
            <a:xfrm>
              <a:off x="2304" y="1027"/>
              <a:ext cx="240" cy="221"/>
              <a:chOff x="2304" y="1027"/>
              <a:chExt cx="240" cy="221"/>
            </a:xfrm>
          </p:grpSpPr>
          <p:sp>
            <p:nvSpPr>
              <p:cNvPr id="30753" name="Line 35"/>
              <p:cNvSpPr>
                <a:spLocks noChangeShapeType="1"/>
              </p:cNvSpPr>
              <p:nvPr/>
            </p:nvSpPr>
            <p:spPr bwMode="auto">
              <a:xfrm flipH="1" flipV="1">
                <a:off x="2470" y="1056"/>
                <a:ext cx="48" cy="192"/>
              </a:xfrm>
              <a:prstGeom prst="line">
                <a:avLst/>
              </a:prstGeom>
              <a:noFill/>
              <a:ln w="19050">
                <a:solidFill>
                  <a:srgbClr val="FFFF00"/>
                </a:solidFill>
                <a:round/>
                <a:headEnd/>
                <a:tailEnd type="triangle" w="med" len="me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54" name="Text Box 38"/>
              <p:cNvSpPr txBox="1">
                <a:spLocks noChangeArrowheads="1"/>
              </p:cNvSpPr>
              <p:nvPr/>
            </p:nvSpPr>
            <p:spPr bwMode="auto">
              <a:xfrm>
                <a:off x="2304" y="1027"/>
                <a:ext cx="240" cy="157"/>
              </a:xfrm>
              <a:prstGeom prst="rect">
                <a:avLst/>
              </a:prstGeom>
              <a:noFill/>
              <a:ln w="9525">
                <a:noFill/>
                <a:miter lim="800000"/>
                <a:headEnd/>
                <a:tailEnd/>
              </a:ln>
            </p:spPr>
            <p:txBody>
              <a:bodyPr>
                <a:spAutoFit/>
              </a:bodyPr>
              <a:lstStyle/>
              <a:p>
                <a:pPr marL="0" marR="0" lvl="0" indent="0" algn="l" defTabSz="1300460" rtl="0" eaLnBrk="1" fontAlgn="auto" latinLnBrk="0" hangingPunct="1">
                  <a:lnSpc>
                    <a:spcPct val="100000"/>
                  </a:lnSpc>
                  <a:spcBef>
                    <a:spcPct val="50000"/>
                  </a:spcBef>
                  <a:spcAft>
                    <a:spcPts val="0"/>
                  </a:spcAft>
                  <a:buClrTx/>
                  <a:buSzTx/>
                  <a:buFontTx/>
                  <a:buNone/>
                  <a:tabLst/>
                  <a:defRPr/>
                </a:pPr>
                <a:r>
                  <a:rPr kumimoji="0" lang="en-US" sz="1707" b="1" i="0" u="none" strike="noStrike" kern="1200" cap="none" spc="0" normalizeH="0" baseline="0" noProof="0">
                    <a:ln>
                      <a:noFill/>
                    </a:ln>
                    <a:solidFill>
                      <a:srgbClr val="FFFF00"/>
                    </a:solidFill>
                    <a:effectLst/>
                    <a:uLnTx/>
                    <a:uFillTx/>
                    <a:latin typeface="Arial"/>
                    <a:ea typeface="+mn-ea"/>
                    <a:cs typeface="+mn-cs"/>
                    <a:sym typeface="Helvetica Light"/>
                  </a:rPr>
                  <a:t>V</a:t>
                </a:r>
                <a:r>
                  <a:rPr kumimoji="0" lang="en-US" sz="1707" b="1" i="0" u="none" strike="noStrike" kern="1200" cap="none" spc="0" normalizeH="0" baseline="-25000" noProof="0">
                    <a:ln>
                      <a:noFill/>
                    </a:ln>
                    <a:solidFill>
                      <a:srgbClr val="FFFF00"/>
                    </a:solidFill>
                    <a:effectLst/>
                    <a:uLnTx/>
                    <a:uFillTx/>
                    <a:latin typeface="Arial"/>
                    <a:ea typeface="+mn-ea"/>
                    <a:cs typeface="+mn-cs"/>
                    <a:sym typeface="Helvetica Light"/>
                  </a:rPr>
                  <a:t>2</a:t>
                </a:r>
              </a:p>
            </p:txBody>
          </p:sp>
        </p:grpSp>
      </p:grpSp>
      <p:grpSp>
        <p:nvGrpSpPr>
          <p:cNvPr id="6" name="Group 63"/>
          <p:cNvGrpSpPr>
            <a:grpSpLocks/>
          </p:cNvGrpSpPr>
          <p:nvPr/>
        </p:nvGrpSpPr>
        <p:grpSpPr bwMode="auto">
          <a:xfrm>
            <a:off x="5359964" y="2817711"/>
            <a:ext cx="550898" cy="505743"/>
            <a:chOff x="2374" y="1248"/>
            <a:chExt cx="244" cy="224"/>
          </a:xfrm>
        </p:grpSpPr>
        <p:sp>
          <p:nvSpPr>
            <p:cNvPr id="30749" name="Line 39"/>
            <p:cNvSpPr>
              <a:spLocks noChangeShapeType="1"/>
            </p:cNvSpPr>
            <p:nvPr/>
          </p:nvSpPr>
          <p:spPr bwMode="auto">
            <a:xfrm flipH="1">
              <a:off x="2374" y="1248"/>
              <a:ext cx="144" cy="144"/>
            </a:xfrm>
            <a:prstGeom prst="line">
              <a:avLst/>
            </a:prstGeom>
            <a:noFill/>
            <a:ln w="28575">
              <a:solidFill>
                <a:srgbClr val="FF0000"/>
              </a:solidFill>
              <a:round/>
              <a:headEnd/>
              <a:tailEnd type="triangle" w="med" len="me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50" name="Text Box 40"/>
            <p:cNvSpPr txBox="1">
              <a:spLocks noChangeArrowheads="1"/>
            </p:cNvSpPr>
            <p:nvPr/>
          </p:nvSpPr>
          <p:spPr bwMode="auto">
            <a:xfrm>
              <a:off x="2400" y="1315"/>
              <a:ext cx="218" cy="157"/>
            </a:xfrm>
            <a:prstGeom prst="rect">
              <a:avLst/>
            </a:prstGeom>
            <a:noFill/>
            <a:ln w="9525">
              <a:noFill/>
              <a:miter lim="800000"/>
              <a:headEnd/>
              <a:tailEnd/>
            </a:ln>
          </p:spPr>
          <p:txBody>
            <a:bodyPr>
              <a:spAutoFit/>
            </a:bodyPr>
            <a:lstStyle/>
            <a:p>
              <a:pPr marL="0" marR="0" lvl="0" indent="0" algn="l" defTabSz="1300460" rtl="0" eaLnBrk="1" fontAlgn="auto" latinLnBrk="0" hangingPunct="1">
                <a:lnSpc>
                  <a:spcPct val="100000"/>
                </a:lnSpc>
                <a:spcBef>
                  <a:spcPct val="50000"/>
                </a:spcBef>
                <a:spcAft>
                  <a:spcPts val="0"/>
                </a:spcAft>
                <a:buClrTx/>
                <a:buSzTx/>
                <a:buFontTx/>
                <a:buNone/>
                <a:tabLst/>
                <a:defRPr/>
              </a:pPr>
              <a:r>
                <a:rPr kumimoji="0" lang="en-US" sz="1707" b="1" i="0" u="none" strike="noStrike" kern="1200" cap="none" spc="0" normalizeH="0" baseline="0" noProof="0">
                  <a:ln>
                    <a:noFill/>
                  </a:ln>
                  <a:solidFill>
                    <a:srgbClr val="FF0000"/>
                  </a:solidFill>
                  <a:effectLst/>
                  <a:uLnTx/>
                  <a:uFillTx/>
                  <a:latin typeface="Arial"/>
                  <a:ea typeface="+mn-ea"/>
                  <a:cs typeface="+mn-cs"/>
                  <a:sym typeface="Helvetica Light"/>
                </a:rPr>
                <a:t>N</a:t>
              </a:r>
              <a:endParaRPr kumimoji="0" lang="en-US" sz="1707" b="1" i="0" u="none" strike="noStrike" kern="1200" cap="none" spc="0" normalizeH="0" baseline="-25000" noProof="0">
                <a:ln>
                  <a:noFill/>
                </a:ln>
                <a:solidFill>
                  <a:srgbClr val="FF0000"/>
                </a:solidFill>
                <a:effectLst/>
                <a:uLnTx/>
                <a:uFillTx/>
                <a:latin typeface="Arial"/>
                <a:ea typeface="+mn-ea"/>
                <a:cs typeface="+mn-cs"/>
                <a:sym typeface="Helvetica Light"/>
              </a:endParaRPr>
            </a:p>
          </p:txBody>
        </p:sp>
      </p:grpSp>
      <p:pic>
        <p:nvPicPr>
          <p:cNvPr id="30738" name="Picture 50" descr="Edittex"/>
          <p:cNvPicPr>
            <a:picLocks noChangeAspect="1" noChangeArrowheads="1"/>
          </p:cNvPicPr>
          <p:nvPr>
            <p:custDataLst>
              <p:tags r:id="rId1"/>
            </p:custDataLst>
          </p:nvPr>
        </p:nvPicPr>
        <p:blipFill>
          <a:blip r:embed="rId8" cstate="print"/>
          <a:srcRect/>
          <a:stretch>
            <a:fillRect/>
          </a:stretch>
        </p:blipFill>
        <p:spPr bwMode="auto">
          <a:xfrm>
            <a:off x="1566898" y="6161476"/>
            <a:ext cx="514773" cy="214488"/>
          </a:xfrm>
          <a:prstGeom prst="rect">
            <a:avLst/>
          </a:prstGeom>
          <a:noFill/>
          <a:ln w="9525">
            <a:noFill/>
            <a:miter lim="800000"/>
            <a:headEnd/>
            <a:tailEnd/>
          </a:ln>
        </p:spPr>
      </p:pic>
      <p:grpSp>
        <p:nvGrpSpPr>
          <p:cNvPr id="7" name="Group 58"/>
          <p:cNvGrpSpPr>
            <a:grpSpLocks/>
          </p:cNvGrpSpPr>
          <p:nvPr/>
        </p:nvGrpSpPr>
        <p:grpSpPr bwMode="auto">
          <a:xfrm>
            <a:off x="1262099" y="5737014"/>
            <a:ext cx="1939430" cy="955039"/>
            <a:chOff x="559" y="2541"/>
            <a:chExt cx="859" cy="423"/>
          </a:xfrm>
        </p:grpSpPr>
        <p:sp>
          <p:nvSpPr>
            <p:cNvPr id="30745" name="Oval 31"/>
            <p:cNvSpPr>
              <a:spLocks noChangeArrowheads="1"/>
            </p:cNvSpPr>
            <p:nvPr/>
          </p:nvSpPr>
          <p:spPr bwMode="auto">
            <a:xfrm>
              <a:off x="1049" y="2805"/>
              <a:ext cx="36" cy="40"/>
            </a:xfrm>
            <a:prstGeom prst="ellipse">
              <a:avLst/>
            </a:prstGeom>
            <a:solidFill>
              <a:schemeClr val="tx1"/>
            </a:solidFill>
            <a:ln w="12700">
              <a:solidFill>
                <a:schemeClr val="bg2"/>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46" name="Oval 32"/>
            <p:cNvSpPr>
              <a:spLocks noChangeArrowheads="1"/>
            </p:cNvSpPr>
            <p:nvPr/>
          </p:nvSpPr>
          <p:spPr bwMode="auto">
            <a:xfrm>
              <a:off x="946" y="2646"/>
              <a:ext cx="36" cy="40"/>
            </a:xfrm>
            <a:prstGeom prst="ellipse">
              <a:avLst/>
            </a:prstGeom>
            <a:solidFill>
              <a:schemeClr val="tx1"/>
            </a:solidFill>
            <a:ln w="12700">
              <a:solidFill>
                <a:schemeClr val="bg2"/>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pic>
          <p:nvPicPr>
            <p:cNvPr id="30747" name="Picture 49" descr="Edittex"/>
            <p:cNvPicPr>
              <a:picLocks noChangeAspect="1" noChangeArrowheads="1"/>
            </p:cNvPicPr>
            <p:nvPr>
              <p:custDataLst>
                <p:tags r:id="rId5"/>
              </p:custDataLst>
            </p:nvPr>
          </p:nvPicPr>
          <p:blipFill>
            <a:blip r:embed="rId9" cstate="print"/>
            <a:srcRect/>
            <a:stretch>
              <a:fillRect/>
            </a:stretch>
          </p:blipFill>
          <p:spPr bwMode="auto">
            <a:xfrm>
              <a:off x="559" y="2541"/>
              <a:ext cx="423" cy="95"/>
            </a:xfrm>
            <a:prstGeom prst="rect">
              <a:avLst/>
            </a:prstGeom>
            <a:noFill/>
            <a:ln w="9525">
              <a:noFill/>
              <a:miter lim="800000"/>
              <a:headEnd/>
              <a:tailEnd/>
            </a:ln>
          </p:spPr>
        </p:pic>
        <p:pic>
          <p:nvPicPr>
            <p:cNvPr id="30748" name="Picture 51" descr="Edittex"/>
            <p:cNvPicPr>
              <a:picLocks noChangeAspect="1" noChangeArrowheads="1"/>
            </p:cNvPicPr>
            <p:nvPr>
              <p:custDataLst>
                <p:tags r:id="rId6"/>
              </p:custDataLst>
            </p:nvPr>
          </p:nvPicPr>
          <p:blipFill>
            <a:blip r:embed="rId10" cstate="print"/>
            <a:srcRect/>
            <a:stretch>
              <a:fillRect/>
            </a:stretch>
          </p:blipFill>
          <p:spPr bwMode="auto">
            <a:xfrm>
              <a:off x="995" y="2869"/>
              <a:ext cx="423" cy="95"/>
            </a:xfrm>
            <a:prstGeom prst="rect">
              <a:avLst/>
            </a:prstGeom>
            <a:noFill/>
            <a:ln w="9525">
              <a:noFill/>
              <a:miter lim="800000"/>
              <a:headEnd/>
              <a:tailEnd/>
            </a:ln>
          </p:spPr>
        </p:pic>
      </p:grpSp>
      <p:pic>
        <p:nvPicPr>
          <p:cNvPr id="30740" name="Picture 56" descr="Edittex"/>
          <p:cNvPicPr>
            <a:picLocks noChangeAspect="1" noChangeArrowheads="1"/>
          </p:cNvPicPr>
          <p:nvPr>
            <p:custDataLst>
              <p:tags r:id="rId2"/>
            </p:custDataLst>
          </p:nvPr>
        </p:nvPicPr>
        <p:blipFill>
          <a:blip r:embed="rId11" cstate="print"/>
          <a:srcRect/>
          <a:stretch>
            <a:fillRect/>
          </a:stretch>
        </p:blipFill>
        <p:spPr bwMode="auto">
          <a:xfrm>
            <a:off x="3793067" y="2700302"/>
            <a:ext cx="932463" cy="234809"/>
          </a:xfrm>
          <a:prstGeom prst="rect">
            <a:avLst/>
          </a:prstGeom>
          <a:noFill/>
          <a:ln w="9525">
            <a:noFill/>
            <a:miter lim="800000"/>
            <a:headEnd/>
            <a:tailEnd/>
          </a:ln>
        </p:spPr>
      </p:pic>
      <p:sp>
        <p:nvSpPr>
          <p:cNvPr id="30741" name="Oval 30"/>
          <p:cNvSpPr>
            <a:spLocks noChangeArrowheads="1"/>
          </p:cNvSpPr>
          <p:nvPr/>
        </p:nvSpPr>
        <p:spPr bwMode="auto">
          <a:xfrm>
            <a:off x="5639929" y="2801903"/>
            <a:ext cx="81280" cy="90311"/>
          </a:xfrm>
          <a:prstGeom prst="ellipse">
            <a:avLst/>
          </a:prstGeom>
          <a:solidFill>
            <a:schemeClr val="tx1"/>
          </a:solidFill>
          <a:ln w="12700">
            <a:solidFill>
              <a:schemeClr val="bg2"/>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42" name="Line 57"/>
          <p:cNvSpPr>
            <a:spLocks noChangeShapeType="1"/>
          </p:cNvSpPr>
          <p:nvPr/>
        </p:nvSpPr>
        <p:spPr bwMode="auto">
          <a:xfrm>
            <a:off x="4768427" y="2817707"/>
            <a:ext cx="866987" cy="0"/>
          </a:xfrm>
          <a:prstGeom prst="line">
            <a:avLst/>
          </a:prstGeom>
          <a:noFill/>
          <a:ln w="12700">
            <a:solidFill>
              <a:schemeClr val="tx1"/>
            </a:solidFill>
            <a:round/>
            <a:headEnd/>
            <a:tailEnd type="triangle" w="med" len="me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pic>
        <p:nvPicPr>
          <p:cNvPr id="441409" name="Picture 65" descr="Edittex"/>
          <p:cNvPicPr>
            <a:picLocks noChangeAspect="1" noChangeArrowheads="1"/>
          </p:cNvPicPr>
          <p:nvPr>
            <p:custDataLst>
              <p:tags r:id="rId3"/>
            </p:custDataLst>
          </p:nvPr>
        </p:nvPicPr>
        <p:blipFill>
          <a:blip r:embed="rId12" cstate="print"/>
          <a:srcRect/>
          <a:stretch>
            <a:fillRect/>
          </a:stretch>
        </p:blipFill>
        <p:spPr bwMode="auto">
          <a:xfrm>
            <a:off x="6245014" y="4653281"/>
            <a:ext cx="5567680" cy="873759"/>
          </a:xfrm>
          <a:prstGeom prst="rect">
            <a:avLst/>
          </a:prstGeom>
          <a:noFill/>
          <a:ln w="9525">
            <a:noFill/>
            <a:miter lim="800000"/>
            <a:headEnd/>
            <a:tailEnd/>
          </a:ln>
        </p:spPr>
      </p:pic>
      <p:pic>
        <p:nvPicPr>
          <p:cNvPr id="441412" name="Picture 68" descr="Edittex"/>
          <p:cNvPicPr>
            <a:picLocks noChangeAspect="1" noChangeArrowheads="1"/>
          </p:cNvPicPr>
          <p:nvPr>
            <p:custDataLst>
              <p:tags r:id="rId4"/>
            </p:custDataLst>
          </p:nvPr>
        </p:nvPicPr>
        <p:blipFill>
          <a:blip r:embed="rId13" cstate="print"/>
          <a:srcRect/>
          <a:stretch>
            <a:fillRect/>
          </a:stretch>
        </p:blipFill>
        <p:spPr bwMode="auto">
          <a:xfrm>
            <a:off x="6294685" y="6147930"/>
            <a:ext cx="5725724" cy="1332089"/>
          </a:xfrm>
          <a:prstGeom prst="rect">
            <a:avLst/>
          </a:prstGeom>
          <a:noFill/>
          <a:ln w="9525">
            <a:noFill/>
            <a:miter lim="800000"/>
            <a:headEnd/>
            <a:tailEnd/>
          </a:ln>
        </p:spPr>
      </p:pic>
    </p:spTree>
    <p:extLst>
      <p:ext uri="{BB962C8B-B14F-4D97-AF65-F5344CB8AC3E}">
        <p14:creationId xmlns:p14="http://schemas.microsoft.com/office/powerpoint/2010/main" val="236465167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Some notes about radiometry</a:t>
            </a:r>
            <a:endParaRPr dirty="0"/>
          </a:p>
        </p:txBody>
      </p:sp>
    </p:spTree>
    <p:extLst>
      <p:ext uri="{BB962C8B-B14F-4D97-AF65-F5344CB8AC3E}">
        <p14:creationId xmlns:p14="http://schemas.microsoft.com/office/powerpoint/2010/main" val="600456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A61E9AD3-93BB-4294-904F-3C986F32A49F}"/>
              </a:ext>
            </a:extLst>
          </p:cNvPr>
          <p:cNvSpPr>
            <a:spLocks noGrp="1" noChangeArrowheads="1"/>
          </p:cNvSpPr>
          <p:nvPr>
            <p:ph type="title"/>
          </p:nvPr>
        </p:nvSpPr>
        <p:spPr>
          <a:xfrm>
            <a:off x="650240" y="-108373"/>
            <a:ext cx="11704320" cy="1625600"/>
          </a:xfrm>
        </p:spPr>
        <p:txBody>
          <a:bodyPr/>
          <a:lstStyle/>
          <a:p>
            <a:pPr eaLnBrk="1" hangingPunct="1"/>
            <a:r>
              <a:rPr lang="en-US" altLang="ja-JP" sz="5120"/>
              <a:t>Results</a:t>
            </a:r>
          </a:p>
        </p:txBody>
      </p:sp>
      <p:sp>
        <p:nvSpPr>
          <p:cNvPr id="100354" name="Rectangle 3">
            <a:extLst>
              <a:ext uri="{FF2B5EF4-FFF2-40B4-BE49-F238E27FC236}">
                <a16:creationId xmlns:a16="http://schemas.microsoft.com/office/drawing/2014/main" id="{E95B99D2-FDFF-4DBC-AEA7-1A02BE0015E9}"/>
              </a:ext>
            </a:extLst>
          </p:cNvPr>
          <p:cNvSpPr>
            <a:spLocks noGrp="1" noChangeArrowheads="1"/>
          </p:cNvSpPr>
          <p:nvPr>
            <p:ph type="body" idx="1"/>
          </p:nvPr>
        </p:nvSpPr>
        <p:spPr>
          <a:xfrm>
            <a:off x="266418" y="6256304"/>
            <a:ext cx="12630009" cy="2630310"/>
          </a:xfrm>
        </p:spPr>
        <p:txBody>
          <a:bodyPr/>
          <a:lstStyle/>
          <a:p>
            <a:pPr marL="812787" indent="-812787" eaLnBrk="1" hangingPunct="1">
              <a:lnSpc>
                <a:spcPct val="90000"/>
              </a:lnSpc>
              <a:buFontTx/>
              <a:buAutoNum type="arabicPeriod"/>
            </a:pPr>
            <a:r>
              <a:rPr lang="en-US" altLang="ja-JP" sz="3129"/>
              <a:t>Estimate light source directions</a:t>
            </a:r>
          </a:p>
          <a:p>
            <a:pPr marL="812787" indent="-812787" eaLnBrk="1" hangingPunct="1">
              <a:lnSpc>
                <a:spcPct val="90000"/>
              </a:lnSpc>
              <a:buFontTx/>
              <a:buAutoNum type="arabicPeriod"/>
            </a:pPr>
            <a:r>
              <a:rPr lang="en-US" altLang="ja-JP" sz="3129"/>
              <a:t>Compute surface normals</a:t>
            </a:r>
          </a:p>
          <a:p>
            <a:pPr marL="812787" indent="-812787" eaLnBrk="1" hangingPunct="1">
              <a:lnSpc>
                <a:spcPct val="90000"/>
              </a:lnSpc>
              <a:buFontTx/>
              <a:buAutoNum type="arabicPeriod"/>
            </a:pPr>
            <a:r>
              <a:rPr lang="en-US" altLang="ja-JP" sz="3129"/>
              <a:t>Compute albedo values</a:t>
            </a:r>
          </a:p>
          <a:p>
            <a:pPr marL="812787" indent="-812787" eaLnBrk="1" hangingPunct="1">
              <a:lnSpc>
                <a:spcPct val="90000"/>
              </a:lnSpc>
              <a:buFontTx/>
              <a:buAutoNum type="arabicPeriod"/>
            </a:pPr>
            <a:r>
              <a:rPr lang="en-US" altLang="ja-JP" sz="3129"/>
              <a:t>Estimate depth from surface normals</a:t>
            </a:r>
          </a:p>
          <a:p>
            <a:pPr marL="812787" indent="-812787" eaLnBrk="1" hangingPunct="1">
              <a:lnSpc>
                <a:spcPct val="90000"/>
              </a:lnSpc>
              <a:buFontTx/>
              <a:buAutoNum type="arabicPeriod"/>
            </a:pPr>
            <a:r>
              <a:rPr lang="en-US" altLang="ja-JP" sz="3129"/>
              <a:t>Relight the object (with original texture and uniform albedo)</a:t>
            </a:r>
          </a:p>
        </p:txBody>
      </p:sp>
      <p:pic>
        <p:nvPicPr>
          <p:cNvPr id="100355" name="Picture 4" descr="buddha_albedos">
            <a:extLst>
              <a:ext uri="{FF2B5EF4-FFF2-40B4-BE49-F238E27FC236}">
                <a16:creationId xmlns:a16="http://schemas.microsoft.com/office/drawing/2014/main" id="{F4913D7A-A8E7-4C73-818A-82B91E618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076"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descr="buddha_depths">
            <a:extLst>
              <a:ext uri="{FF2B5EF4-FFF2-40B4-BE49-F238E27FC236}">
                <a16:creationId xmlns:a16="http://schemas.microsoft.com/office/drawing/2014/main" id="{AFF35CC9-4AB3-45B3-9A85-2FE680CFF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1921"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6" descr="buddha_normals">
            <a:extLst>
              <a:ext uri="{FF2B5EF4-FFF2-40B4-BE49-F238E27FC236}">
                <a16:creationId xmlns:a16="http://schemas.microsoft.com/office/drawing/2014/main" id="{8B246375-F49D-474B-AF84-5C9CAD275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2232"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7" descr="buddha">
            <a:extLst>
              <a:ext uri="{FF2B5EF4-FFF2-40B4-BE49-F238E27FC236}">
                <a16:creationId xmlns:a16="http://schemas.microsoft.com/office/drawing/2014/main" id="{9414F3A4-8F5D-4945-8393-C53169B75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92" y="1871699"/>
            <a:ext cx="2354862" cy="400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8" descr="buddharelit">
            <a:extLst>
              <a:ext uri="{FF2B5EF4-FFF2-40B4-BE49-F238E27FC236}">
                <a16:creationId xmlns:a16="http://schemas.microsoft.com/office/drawing/2014/main" id="{DD9A5DC0-59B5-401E-8240-B1A84335C7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9023"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318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415EF7A-30D8-4EAE-B941-F523CBD2B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34" r="8421" b="2951"/>
          <a:stretch>
            <a:fillRect/>
          </a:stretch>
        </p:blipFill>
        <p:spPr bwMode="auto">
          <a:xfrm>
            <a:off x="4179147" y="5527041"/>
            <a:ext cx="3005102" cy="3005103"/>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18" name="Rectangle 44">
            <a:extLst>
              <a:ext uri="{FF2B5EF4-FFF2-40B4-BE49-F238E27FC236}">
                <a16:creationId xmlns:a16="http://schemas.microsoft.com/office/drawing/2014/main" id="{62F910E1-67E8-4E92-9C2A-61DEFA384FEB}"/>
              </a:ext>
            </a:extLst>
          </p:cNvPr>
          <p:cNvSpPr>
            <a:spLocks noChangeArrowheads="1"/>
          </p:cNvSpPr>
          <p:nvPr/>
        </p:nvSpPr>
        <p:spPr bwMode="auto">
          <a:xfrm>
            <a:off x="0" y="316089"/>
            <a:ext cx="13004800" cy="119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951" tIns="65476" rIns="130951" bIns="65476"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zh-CN" sz="4551"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sym typeface="Helvetica Light"/>
              </a:rPr>
              <a:t>Results: Lambertian Sphere</a:t>
            </a:r>
          </a:p>
        </p:txBody>
      </p:sp>
      <p:pic>
        <p:nvPicPr>
          <p:cNvPr id="111619" name="Picture 4">
            <a:extLst>
              <a:ext uri="{FF2B5EF4-FFF2-40B4-BE49-F238E27FC236}">
                <a16:creationId xmlns:a16="http://schemas.microsoft.com/office/drawing/2014/main" id="{EBF7E6ED-6478-44CD-8E64-C0AA873F6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04" y="2000392"/>
            <a:ext cx="2223912" cy="221036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0" name="Picture 5">
            <a:extLst>
              <a:ext uri="{FF2B5EF4-FFF2-40B4-BE49-F238E27FC236}">
                <a16:creationId xmlns:a16="http://schemas.microsoft.com/office/drawing/2014/main" id="{85341DE9-6454-4FB0-8666-05FD77E000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432" y="2000392"/>
            <a:ext cx="2219395" cy="221036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1" name="Picture 6">
            <a:extLst>
              <a:ext uri="{FF2B5EF4-FFF2-40B4-BE49-F238E27FC236}">
                <a16:creationId xmlns:a16="http://schemas.microsoft.com/office/drawing/2014/main" id="{09337B24-C05C-4396-B32E-5694D7121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6427" y="2000392"/>
            <a:ext cx="2226169" cy="221036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2" name="Picture 7">
            <a:extLst>
              <a:ext uri="{FF2B5EF4-FFF2-40B4-BE49-F238E27FC236}">
                <a16:creationId xmlns:a16="http://schemas.microsoft.com/office/drawing/2014/main" id="{76D3853A-0187-4A6F-B536-96398E0B8C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50311" y="2000392"/>
            <a:ext cx="2230684" cy="221036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3" name="Picture 8">
            <a:extLst>
              <a:ext uri="{FF2B5EF4-FFF2-40B4-BE49-F238E27FC236}">
                <a16:creationId xmlns:a16="http://schemas.microsoft.com/office/drawing/2014/main" id="{9D6BF265-2CC0-4C61-8D8B-E1F64C636F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4802" y="2000392"/>
            <a:ext cx="2223910" cy="221036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4" name="Text Box 12">
            <a:extLst>
              <a:ext uri="{FF2B5EF4-FFF2-40B4-BE49-F238E27FC236}">
                <a16:creationId xmlns:a16="http://schemas.microsoft.com/office/drawing/2014/main" id="{11C5E842-DE29-492D-B103-0777AA364A58}"/>
              </a:ext>
            </a:extLst>
          </p:cNvPr>
          <p:cNvSpPr txBox="1">
            <a:spLocks noChangeArrowheads="1"/>
          </p:cNvSpPr>
          <p:nvPr/>
        </p:nvSpPr>
        <p:spPr bwMode="auto">
          <a:xfrm>
            <a:off x="5134187" y="4264944"/>
            <a:ext cx="2297424"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Input Images</a:t>
            </a:r>
          </a:p>
        </p:txBody>
      </p:sp>
      <p:pic>
        <p:nvPicPr>
          <p:cNvPr id="56" name="Picture 9">
            <a:extLst>
              <a:ext uri="{FF2B5EF4-FFF2-40B4-BE49-F238E27FC236}">
                <a16:creationId xmlns:a16="http://schemas.microsoft.com/office/drawing/2014/main" id="{85EF3D84-F4FB-4B18-A63F-AF3B962E41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0169" y="5527040"/>
            <a:ext cx="2971236" cy="2971236"/>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 Box 13">
            <a:extLst>
              <a:ext uri="{FF2B5EF4-FFF2-40B4-BE49-F238E27FC236}">
                <a16:creationId xmlns:a16="http://schemas.microsoft.com/office/drawing/2014/main" id="{CFDE7522-23F1-4DF4-BF96-E6C497C7B6D5}"/>
              </a:ext>
            </a:extLst>
          </p:cNvPr>
          <p:cNvSpPr txBox="1">
            <a:spLocks noChangeArrowheads="1"/>
          </p:cNvSpPr>
          <p:nvPr/>
        </p:nvSpPr>
        <p:spPr bwMode="auto">
          <a:xfrm>
            <a:off x="8586330" y="8602134"/>
            <a:ext cx="3030701"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44"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Estimated Albedo</a:t>
            </a:r>
          </a:p>
        </p:txBody>
      </p:sp>
      <p:sp>
        <p:nvSpPr>
          <p:cNvPr id="59" name="Text Box 13">
            <a:extLst>
              <a:ext uri="{FF2B5EF4-FFF2-40B4-BE49-F238E27FC236}">
                <a16:creationId xmlns:a16="http://schemas.microsoft.com/office/drawing/2014/main" id="{16BBDEC7-BF5A-408C-BE3A-9C89CE9F5005}"/>
              </a:ext>
            </a:extLst>
          </p:cNvPr>
          <p:cNvSpPr txBox="1">
            <a:spLocks noChangeArrowheads="1"/>
          </p:cNvSpPr>
          <p:nvPr/>
        </p:nvSpPr>
        <p:spPr bwMode="auto">
          <a:xfrm>
            <a:off x="3233138" y="8602134"/>
            <a:ext cx="4633000"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Estimated Surface Normals</a:t>
            </a:r>
          </a:p>
        </p:txBody>
      </p:sp>
      <p:sp>
        <p:nvSpPr>
          <p:cNvPr id="54" name="Text Box 13">
            <a:extLst>
              <a:ext uri="{FF2B5EF4-FFF2-40B4-BE49-F238E27FC236}">
                <a16:creationId xmlns:a16="http://schemas.microsoft.com/office/drawing/2014/main" id="{BEF67408-46F8-4851-9B7F-469814D49E4E}"/>
              </a:ext>
            </a:extLst>
          </p:cNvPr>
          <p:cNvSpPr txBox="1">
            <a:spLocks noChangeArrowheads="1"/>
          </p:cNvSpPr>
          <p:nvPr/>
        </p:nvSpPr>
        <p:spPr bwMode="auto">
          <a:xfrm>
            <a:off x="431378" y="6764303"/>
            <a:ext cx="3246402" cy="114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en-US" sz="2276"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Needles are projections</a:t>
            </a:r>
          </a:p>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en-US" sz="2276"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of surface normals on </a:t>
            </a:r>
          </a:p>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en-US" sz="2276"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image plane</a:t>
            </a:r>
          </a:p>
        </p:txBody>
      </p:sp>
      <p:sp>
        <p:nvSpPr>
          <p:cNvPr id="60" name="Rectangle 59">
            <a:extLst>
              <a:ext uri="{FF2B5EF4-FFF2-40B4-BE49-F238E27FC236}">
                <a16:creationId xmlns:a16="http://schemas.microsoft.com/office/drawing/2014/main" id="{85215D3E-8AEB-42AB-95B1-63ABD532DAE3}"/>
              </a:ext>
            </a:extLst>
          </p:cNvPr>
          <p:cNvSpPr/>
          <p:nvPr/>
        </p:nvSpPr>
        <p:spPr bwMode="gray">
          <a:xfrm>
            <a:off x="1754295" y="5682828"/>
            <a:ext cx="835378" cy="835378"/>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Times New Roman"/>
              <a:ea typeface="+mn-ea"/>
              <a:cs typeface="+mn-cs"/>
              <a:sym typeface="Helvetica Light"/>
            </a:endParaRPr>
          </a:p>
        </p:txBody>
      </p:sp>
      <p:cxnSp>
        <p:nvCxnSpPr>
          <p:cNvPr id="61" name="Straight Arrow Connector 60">
            <a:extLst>
              <a:ext uri="{FF2B5EF4-FFF2-40B4-BE49-F238E27FC236}">
                <a16:creationId xmlns:a16="http://schemas.microsoft.com/office/drawing/2014/main" id="{F1100A19-7B0E-4D65-AD0D-E890C366A585}"/>
              </a:ext>
            </a:extLst>
          </p:cNvPr>
          <p:cNvCxnSpPr/>
          <p:nvPr/>
        </p:nvCxnSpPr>
        <p:spPr bwMode="gray">
          <a:xfrm flipH="1" flipV="1">
            <a:off x="2054578" y="5985370"/>
            <a:ext cx="329636" cy="230293"/>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DCE94A86-B412-4ADF-B1B9-560B85BAF3A1}"/>
              </a:ext>
            </a:extLst>
          </p:cNvPr>
          <p:cNvSpPr/>
          <p:nvPr/>
        </p:nvSpPr>
        <p:spPr bwMode="white">
          <a:xfrm>
            <a:off x="4422988" y="6391770"/>
            <a:ext cx="142239" cy="13772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Times New Roman"/>
              <a:ea typeface="+mn-ea"/>
              <a:cs typeface="+mn-cs"/>
              <a:sym typeface="Helvetica Light"/>
            </a:endParaRPr>
          </a:p>
        </p:txBody>
      </p:sp>
      <p:cxnSp>
        <p:nvCxnSpPr>
          <p:cNvPr id="63" name="Straight Connector 62">
            <a:extLst>
              <a:ext uri="{FF2B5EF4-FFF2-40B4-BE49-F238E27FC236}">
                <a16:creationId xmlns:a16="http://schemas.microsoft.com/office/drawing/2014/main" id="{8C6632C3-04AB-4381-B271-5FB5EB2BCF38}"/>
              </a:ext>
            </a:extLst>
          </p:cNvPr>
          <p:cNvCxnSpPr>
            <a:stCxn id="62" idx="0"/>
          </p:cNvCxnSpPr>
          <p:nvPr/>
        </p:nvCxnSpPr>
        <p:spPr bwMode="auto">
          <a:xfrm flipH="1" flipV="1">
            <a:off x="2589672" y="5682828"/>
            <a:ext cx="1905564" cy="7089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6FBBCE5-1DF3-42D7-809D-07D00336D050}"/>
              </a:ext>
            </a:extLst>
          </p:cNvPr>
          <p:cNvCxnSpPr>
            <a:stCxn id="62" idx="2"/>
          </p:cNvCxnSpPr>
          <p:nvPr/>
        </p:nvCxnSpPr>
        <p:spPr bwMode="auto">
          <a:xfrm flipH="1" flipV="1">
            <a:off x="2589672" y="6518206"/>
            <a:ext cx="1905564" cy="112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8718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54" grpId="0"/>
      <p:bldP spid="60" grpId="0" animBg="1"/>
      <p:bldP spid="6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DEBE0C21-F0C5-49DA-85F2-7B77617E7C74}"/>
              </a:ext>
            </a:extLst>
          </p:cNvPr>
          <p:cNvSpPr>
            <a:spLocks noGrp="1" noChangeArrowheads="1"/>
          </p:cNvSpPr>
          <p:nvPr>
            <p:ph type="title"/>
          </p:nvPr>
        </p:nvSpPr>
        <p:spPr>
          <a:xfrm>
            <a:off x="650240" y="-108373"/>
            <a:ext cx="11704320" cy="1625600"/>
          </a:xfrm>
        </p:spPr>
        <p:txBody>
          <a:bodyPr/>
          <a:lstStyle/>
          <a:p>
            <a:pPr eaLnBrk="1" hangingPunct="1"/>
            <a:r>
              <a:rPr lang="en-US" altLang="ja-JP" sz="5120"/>
              <a:t>Lambertain Mask</a:t>
            </a:r>
          </a:p>
        </p:txBody>
      </p:sp>
      <p:pic>
        <p:nvPicPr>
          <p:cNvPr id="92163" name="Picture 7" descr="PIC_5">
            <a:extLst>
              <a:ext uri="{FF2B5EF4-FFF2-40B4-BE49-F238E27FC236}">
                <a16:creationId xmlns:a16="http://schemas.microsoft.com/office/drawing/2014/main" id="{FF976BCC-5F5D-4102-A567-0B104B05B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027" y="2059093"/>
            <a:ext cx="4219787" cy="455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8" descr="PIC_1">
            <a:extLst>
              <a:ext uri="{FF2B5EF4-FFF2-40B4-BE49-F238E27FC236}">
                <a16:creationId xmlns:a16="http://schemas.microsoft.com/office/drawing/2014/main" id="{17DA8F6C-3FBE-4A8A-90E6-7C9DD91FD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 y="2059093"/>
            <a:ext cx="4219787" cy="455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9" descr="PIC_3">
            <a:extLst>
              <a:ext uri="{FF2B5EF4-FFF2-40B4-BE49-F238E27FC236}">
                <a16:creationId xmlns:a16="http://schemas.microsoft.com/office/drawing/2014/main" id="{888009F1-5717-43B6-8C08-4657D84C5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8268" y="2059093"/>
            <a:ext cx="4219786" cy="455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098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B7841A99-26A2-46B3-970D-A34E28E16C19}"/>
              </a:ext>
            </a:extLst>
          </p:cNvPr>
          <p:cNvSpPr>
            <a:spLocks noGrp="1" noChangeArrowheads="1"/>
          </p:cNvSpPr>
          <p:nvPr>
            <p:ph type="title"/>
          </p:nvPr>
        </p:nvSpPr>
        <p:spPr>
          <a:xfrm>
            <a:off x="650240" y="-108373"/>
            <a:ext cx="11704320" cy="1625600"/>
          </a:xfrm>
        </p:spPr>
        <p:txBody>
          <a:bodyPr/>
          <a:lstStyle/>
          <a:p>
            <a:pPr eaLnBrk="1" hangingPunct="1"/>
            <a:r>
              <a:rPr lang="en-US" altLang="ja-JP" sz="5120"/>
              <a:t>Results – Albedo and Surface Normal</a:t>
            </a:r>
          </a:p>
        </p:txBody>
      </p:sp>
      <p:pic>
        <p:nvPicPr>
          <p:cNvPr id="94211" name="Picture 6" descr="Untitled-3">
            <a:extLst>
              <a:ext uri="{FF2B5EF4-FFF2-40B4-BE49-F238E27FC236}">
                <a16:creationId xmlns:a16="http://schemas.microsoft.com/office/drawing/2014/main" id="{43C9724A-0F5B-4C5E-90E9-EE242F268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000"/>
          <a:stretch>
            <a:fillRect/>
          </a:stretch>
        </p:blipFill>
        <p:spPr bwMode="auto">
          <a:xfrm>
            <a:off x="758614" y="1842347"/>
            <a:ext cx="5691858" cy="659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5" descr="C:\Users\Guru\Desktop\face_needle_map.png">
            <a:extLst>
              <a:ext uri="{FF2B5EF4-FFF2-40B4-BE49-F238E27FC236}">
                <a16:creationId xmlns:a16="http://schemas.microsoft.com/office/drawing/2014/main" id="{5A48D40C-D256-4420-BF06-91C253CD6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7520" y="2185529"/>
            <a:ext cx="5709921" cy="615921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722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4D354E33-DDF1-408F-9757-425E18F07B77}"/>
              </a:ext>
            </a:extLst>
          </p:cNvPr>
          <p:cNvSpPr>
            <a:spLocks noGrp="1" noChangeArrowheads="1"/>
          </p:cNvSpPr>
          <p:nvPr>
            <p:ph type="title"/>
          </p:nvPr>
        </p:nvSpPr>
        <p:spPr>
          <a:xfrm>
            <a:off x="650240" y="-108373"/>
            <a:ext cx="11704320" cy="1625600"/>
          </a:xfrm>
        </p:spPr>
        <p:txBody>
          <a:bodyPr/>
          <a:lstStyle/>
          <a:p>
            <a:pPr eaLnBrk="1" hangingPunct="1"/>
            <a:r>
              <a:rPr lang="en-US" altLang="ja-JP" sz="5120"/>
              <a:t>Results – Shape of Mask</a:t>
            </a:r>
          </a:p>
        </p:txBody>
      </p:sp>
      <p:pic>
        <p:nvPicPr>
          <p:cNvPr id="98307" name="Picture 6" descr="Untitled-4">
            <a:extLst>
              <a:ext uri="{FF2B5EF4-FFF2-40B4-BE49-F238E27FC236}">
                <a16:creationId xmlns:a16="http://schemas.microsoft.com/office/drawing/2014/main" id="{10CCDB35-DF8D-45CB-B486-F82F3BA97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04" t="18719" r="11418"/>
          <a:stretch>
            <a:fillRect/>
          </a:stretch>
        </p:blipFill>
        <p:spPr bwMode="auto">
          <a:xfrm>
            <a:off x="650240" y="2167468"/>
            <a:ext cx="5384801" cy="483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7" descr="Untitled-3">
            <a:extLst>
              <a:ext uri="{FF2B5EF4-FFF2-40B4-BE49-F238E27FC236}">
                <a16:creationId xmlns:a16="http://schemas.microsoft.com/office/drawing/2014/main" id="{200F65F7-9BF0-42E7-8083-381542C8B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287" t="37015" r="3114"/>
          <a:stretch>
            <a:fillRect/>
          </a:stretch>
        </p:blipFill>
        <p:spPr bwMode="auto">
          <a:xfrm>
            <a:off x="6285653" y="2167467"/>
            <a:ext cx="5852160" cy="489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609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44">
            <a:extLst>
              <a:ext uri="{FF2B5EF4-FFF2-40B4-BE49-F238E27FC236}">
                <a16:creationId xmlns:a16="http://schemas.microsoft.com/office/drawing/2014/main" id="{E74FF309-37E0-407B-A943-6AF969B1F9B8}"/>
              </a:ext>
            </a:extLst>
          </p:cNvPr>
          <p:cNvSpPr>
            <a:spLocks noChangeArrowheads="1"/>
          </p:cNvSpPr>
          <p:nvPr/>
        </p:nvSpPr>
        <p:spPr bwMode="auto">
          <a:xfrm>
            <a:off x="0" y="316089"/>
            <a:ext cx="13004800" cy="119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951" tIns="65476" rIns="130951" bIns="65476"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zh-CN" sz="4267"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sym typeface="Helvetica Light"/>
              </a:rPr>
              <a:t>Results: Lambertian Toy</a:t>
            </a:r>
          </a:p>
        </p:txBody>
      </p:sp>
      <p:sp>
        <p:nvSpPr>
          <p:cNvPr id="112642" name="Text Box 12">
            <a:extLst>
              <a:ext uri="{FF2B5EF4-FFF2-40B4-BE49-F238E27FC236}">
                <a16:creationId xmlns:a16="http://schemas.microsoft.com/office/drawing/2014/main" id="{F845BF09-14E3-400B-904D-10D956836BD1}"/>
              </a:ext>
            </a:extLst>
          </p:cNvPr>
          <p:cNvSpPr txBox="1">
            <a:spLocks noChangeArrowheads="1"/>
          </p:cNvSpPr>
          <p:nvPr/>
        </p:nvSpPr>
        <p:spPr bwMode="auto">
          <a:xfrm>
            <a:off x="5280944" y="5118384"/>
            <a:ext cx="2084225"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56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sym typeface="Helvetica Light"/>
              </a:rPr>
              <a:t>Input Images</a:t>
            </a:r>
          </a:p>
        </p:txBody>
      </p:sp>
      <p:sp>
        <p:nvSpPr>
          <p:cNvPr id="112643" name="Text Box 13">
            <a:extLst>
              <a:ext uri="{FF2B5EF4-FFF2-40B4-BE49-F238E27FC236}">
                <a16:creationId xmlns:a16="http://schemas.microsoft.com/office/drawing/2014/main" id="{947964C7-7722-41DB-8AE5-99013F2C0243}"/>
              </a:ext>
            </a:extLst>
          </p:cNvPr>
          <p:cNvSpPr txBox="1">
            <a:spLocks noChangeArrowheads="1"/>
          </p:cNvSpPr>
          <p:nvPr/>
        </p:nvSpPr>
        <p:spPr bwMode="auto">
          <a:xfrm>
            <a:off x="2474525" y="9123682"/>
            <a:ext cx="4184159"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56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sym typeface="Helvetica Light"/>
              </a:rPr>
              <a:t>Estimated Surface Normals</a:t>
            </a:r>
          </a:p>
        </p:txBody>
      </p:sp>
      <p:sp>
        <p:nvSpPr>
          <p:cNvPr id="112644" name="Text Box 13">
            <a:extLst>
              <a:ext uri="{FF2B5EF4-FFF2-40B4-BE49-F238E27FC236}">
                <a16:creationId xmlns:a16="http://schemas.microsoft.com/office/drawing/2014/main" id="{42E73A35-EAD4-4554-976D-57852A65B153}"/>
              </a:ext>
            </a:extLst>
          </p:cNvPr>
          <p:cNvSpPr txBox="1">
            <a:spLocks noChangeArrowheads="1"/>
          </p:cNvSpPr>
          <p:nvPr/>
        </p:nvSpPr>
        <p:spPr bwMode="auto">
          <a:xfrm>
            <a:off x="7844176" y="9123682"/>
            <a:ext cx="2744148"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en-US" sz="256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sym typeface="Helvetica Light"/>
              </a:rPr>
              <a:t>Estimated Albedo</a:t>
            </a:r>
          </a:p>
        </p:txBody>
      </p:sp>
      <p:pic>
        <p:nvPicPr>
          <p:cNvPr id="112645" name="Picture 2" descr="http://www.cs.washington.edu/education/courses/cse455/04wi/votes/psm_artifacts/nickb/cat/needles.jpg">
            <a:extLst>
              <a:ext uri="{FF2B5EF4-FFF2-40B4-BE49-F238E27FC236}">
                <a16:creationId xmlns:a16="http://schemas.microsoft.com/office/drawing/2014/main" id="{94EF8993-87F8-469B-B5E0-AE3F66C6A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5033" y="5917636"/>
            <a:ext cx="2368408" cy="3203786"/>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46" name="Picture 4" descr="http://www.cs.washington.edu/education/courses/cse455/04wi/votes/psm_artifacts/nickb/cat/albedos.jpg">
            <a:extLst>
              <a:ext uri="{FF2B5EF4-FFF2-40B4-BE49-F238E27FC236}">
                <a16:creationId xmlns:a16="http://schemas.microsoft.com/office/drawing/2014/main" id="{2FAD4790-1AB4-4B28-B1C4-F7365532C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9308" y="5917636"/>
            <a:ext cx="2433884" cy="3206044"/>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47" name="Picture 23" descr="C:\Users\Guru\Downloads\psmImages (1)\psmImages\cat\cat.0.jpg">
            <a:extLst>
              <a:ext uri="{FF2B5EF4-FFF2-40B4-BE49-F238E27FC236}">
                <a16:creationId xmlns:a16="http://schemas.microsoft.com/office/drawing/2014/main" id="{DD5CA23B-5152-4767-9CE5-98221A60F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271" y="1785903"/>
            <a:ext cx="2655147" cy="32512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48" name="Picture 25" descr="C:\Users\Guru\Downloads\psmImages (1)\psmImages\cat\cat.2.jpg">
            <a:extLst>
              <a:ext uri="{FF2B5EF4-FFF2-40B4-BE49-F238E27FC236}">
                <a16:creationId xmlns:a16="http://schemas.microsoft.com/office/drawing/2014/main" id="{DCBAD3CC-1F10-46DF-8475-2416131FBF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4382" y="1785903"/>
            <a:ext cx="2655147" cy="32512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49" name="Picture 34" descr="C:\Users\Guru\Downloads\psmImages (1)\psmImages\cat\cat.11.jpg">
            <a:extLst>
              <a:ext uri="{FF2B5EF4-FFF2-40B4-BE49-F238E27FC236}">
                <a16:creationId xmlns:a16="http://schemas.microsoft.com/office/drawing/2014/main" id="{1AB602B4-06BD-4B3D-8730-F2DAAD6B2E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6160" y="1785903"/>
            <a:ext cx="2655147" cy="32512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50" name="Picture 35" descr="C:\Users\Guru\Downloads\psmImages (1)\psmImages\cat\cat.8.jpg">
            <a:extLst>
              <a:ext uri="{FF2B5EF4-FFF2-40B4-BE49-F238E27FC236}">
                <a16:creationId xmlns:a16="http://schemas.microsoft.com/office/drawing/2014/main" id="{2F4EB061-0CBD-43D5-82C6-5DB2EB9F1E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493" y="1785903"/>
            <a:ext cx="2655147" cy="32512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5BB42D7D-DEE0-4D13-859B-E9935433D08C}"/>
              </a:ext>
            </a:extLst>
          </p:cNvPr>
          <p:cNvSpPr/>
          <p:nvPr/>
        </p:nvSpPr>
        <p:spPr>
          <a:xfrm>
            <a:off x="12022668" y="4786490"/>
            <a:ext cx="548639" cy="250614"/>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sz="1564" b="0" i="0" u="none" strike="noStrike" kern="1200" cap="none" spc="0" normalizeH="0" baseline="0" noProof="0" dirty="0">
                <a:ln>
                  <a:noFill/>
                </a:ln>
                <a:solidFill>
                  <a:srgbClr val="FFFFFF"/>
                </a:solidFill>
                <a:effectLst/>
                <a:uLnTx/>
                <a:uFillTx/>
                <a:latin typeface="Cambria Math" pitchFamily="18" charset="0"/>
                <a:ea typeface="Cambria Math" pitchFamily="18" charset="0"/>
                <a:cs typeface="+mn-cs"/>
                <a:sym typeface="Helvetica Light"/>
              </a:rPr>
              <a:t>I.2</a:t>
            </a:r>
          </a:p>
        </p:txBody>
      </p:sp>
    </p:spTree>
    <p:extLst>
      <p:ext uri="{BB962C8B-B14F-4D97-AF65-F5344CB8AC3E}">
        <p14:creationId xmlns:p14="http://schemas.microsoft.com/office/powerpoint/2010/main" val="240962937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71809F60-1C04-4FED-888B-568A32289444}"/>
              </a:ext>
            </a:extLst>
          </p:cNvPr>
          <p:cNvSpPr>
            <a:spLocks noGrp="1" noChangeArrowheads="1"/>
          </p:cNvSpPr>
          <p:nvPr>
            <p:ph type="title"/>
          </p:nvPr>
        </p:nvSpPr>
        <p:spPr>
          <a:xfrm>
            <a:off x="650240" y="-108373"/>
            <a:ext cx="11704320" cy="1625600"/>
          </a:xfrm>
        </p:spPr>
        <p:txBody>
          <a:bodyPr/>
          <a:lstStyle/>
          <a:p>
            <a:pPr eaLnBrk="1" hangingPunct="1"/>
            <a:r>
              <a:rPr lang="en-US" altLang="ja-JP" sz="5120" dirty="0"/>
              <a:t>Non-idealities: interreflections</a:t>
            </a:r>
          </a:p>
        </p:txBody>
      </p:sp>
      <p:pic>
        <p:nvPicPr>
          <p:cNvPr id="102403" name="Picture 15" descr="Orig3">
            <a:extLst>
              <a:ext uri="{FF2B5EF4-FFF2-40B4-BE49-F238E27FC236}">
                <a16:creationId xmlns:a16="http://schemas.microsoft.com/office/drawing/2014/main" id="{245645ED-A5FB-4571-BA7B-CAA7AF039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480" y="1625601"/>
            <a:ext cx="4714240" cy="377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16" descr="Orig1">
            <a:extLst>
              <a:ext uri="{FF2B5EF4-FFF2-40B4-BE49-F238E27FC236}">
                <a16:creationId xmlns:a16="http://schemas.microsoft.com/office/drawing/2014/main" id="{7BE56E07-2219-477C-8CAD-B950B23DA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307" y="5635414"/>
            <a:ext cx="4714240" cy="377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17" descr="Orig2">
            <a:extLst>
              <a:ext uri="{FF2B5EF4-FFF2-40B4-BE49-F238E27FC236}">
                <a16:creationId xmlns:a16="http://schemas.microsoft.com/office/drawing/2014/main" id="{DCF255F7-7C9B-454C-B038-7D91639997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4267" y="1625601"/>
            <a:ext cx="4714240" cy="377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024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34959784-78B9-4E27-87EE-BE5143AB29C7}"/>
              </a:ext>
            </a:extLst>
          </p:cNvPr>
          <p:cNvSpPr>
            <a:spLocks noGrp="1" noChangeArrowheads="1"/>
          </p:cNvSpPr>
          <p:nvPr>
            <p:ph type="title"/>
          </p:nvPr>
        </p:nvSpPr>
        <p:spPr>
          <a:xfrm>
            <a:off x="650240" y="-108373"/>
            <a:ext cx="11704320" cy="1625600"/>
          </a:xfrm>
        </p:spPr>
        <p:txBody>
          <a:bodyPr/>
          <a:lstStyle/>
          <a:p>
            <a:pPr eaLnBrk="1" hangingPunct="1"/>
            <a:r>
              <a:rPr lang="en-US" altLang="ja-JP" sz="5120" dirty="0"/>
              <a:t>Non-idealities: interreflections</a:t>
            </a:r>
          </a:p>
        </p:txBody>
      </p:sp>
      <p:pic>
        <p:nvPicPr>
          <p:cNvPr id="106499" name="Picture 4" descr="Untitled-2">
            <a:extLst>
              <a:ext uri="{FF2B5EF4-FFF2-40B4-BE49-F238E27FC236}">
                <a16:creationId xmlns:a16="http://schemas.microsoft.com/office/drawing/2014/main" id="{22FE5768-2E48-4A73-ACDD-D46292D07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480" y="4827130"/>
            <a:ext cx="10620587" cy="470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5" descr="Untitled-1">
            <a:extLst>
              <a:ext uri="{FF2B5EF4-FFF2-40B4-BE49-F238E27FC236}">
                <a16:creationId xmlns:a16="http://schemas.microsoft.com/office/drawing/2014/main" id="{FF52CD17-81AC-4C6F-A764-1B16612D6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7423"/>
          <a:stretch>
            <a:fillRect/>
          </a:stretch>
        </p:blipFill>
        <p:spPr bwMode="auto">
          <a:xfrm>
            <a:off x="1192107" y="1467557"/>
            <a:ext cx="10733476" cy="426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6">
            <a:extLst>
              <a:ext uri="{FF2B5EF4-FFF2-40B4-BE49-F238E27FC236}">
                <a16:creationId xmlns:a16="http://schemas.microsoft.com/office/drawing/2014/main" id="{583FA284-E9DF-4B28-AD64-E80D0A4B7763}"/>
              </a:ext>
            </a:extLst>
          </p:cNvPr>
          <p:cNvSpPr txBox="1">
            <a:spLocks noChangeArrowheads="1"/>
          </p:cNvSpPr>
          <p:nvPr/>
        </p:nvSpPr>
        <p:spPr bwMode="auto">
          <a:xfrm>
            <a:off x="2059094" y="8453121"/>
            <a:ext cx="4142481"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56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Shallow reconstruction </a:t>
            </a: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56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(effect of interreflections)</a:t>
            </a:r>
          </a:p>
        </p:txBody>
      </p:sp>
      <p:sp>
        <p:nvSpPr>
          <p:cNvPr id="106502" name="Text Box 7">
            <a:extLst>
              <a:ext uri="{FF2B5EF4-FFF2-40B4-BE49-F238E27FC236}">
                <a16:creationId xmlns:a16="http://schemas.microsoft.com/office/drawing/2014/main" id="{1AFE5CAE-B226-430D-A8A5-A463A91389C5}"/>
              </a:ext>
            </a:extLst>
          </p:cNvPr>
          <p:cNvSpPr txBox="1">
            <a:spLocks noChangeArrowheads="1"/>
          </p:cNvSpPr>
          <p:nvPr/>
        </p:nvSpPr>
        <p:spPr bwMode="auto">
          <a:xfrm>
            <a:off x="7152641" y="8453121"/>
            <a:ext cx="5147563"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56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Accurate reconstruction </a:t>
            </a: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56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(after removing interreflections)</a:t>
            </a:r>
          </a:p>
        </p:txBody>
      </p:sp>
    </p:spTree>
    <p:extLst>
      <p:ext uri="{BB962C8B-B14F-4D97-AF65-F5344CB8AC3E}">
        <p14:creationId xmlns:p14="http://schemas.microsoft.com/office/powerpoint/2010/main" val="2705687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Lambertian photometric stereo"/>
          <p:cNvSpPr txBox="1">
            <a:spLocks noGrp="1"/>
          </p:cNvSpPr>
          <p:nvPr>
            <p:ph type="title"/>
          </p:nvPr>
        </p:nvSpPr>
        <p:spPr>
          <a:prstGeom prst="rect">
            <a:avLst/>
          </a:prstGeom>
        </p:spPr>
        <p:txBody>
          <a:bodyPr/>
          <a:lstStyle/>
          <a:p>
            <a:r>
              <a:rPr lang="en-US" dirty="0"/>
              <a:t>What if the light directions are unknown?</a:t>
            </a:r>
            <a:endParaRPr dirty="0"/>
          </a:p>
        </p:txBody>
      </p:sp>
    </p:spTree>
    <p:extLst>
      <p:ext uri="{BB962C8B-B14F-4D97-AF65-F5344CB8AC3E}">
        <p14:creationId xmlns:p14="http://schemas.microsoft.com/office/powerpoint/2010/main" val="307357418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Uncalibrated photometric stereo</a:t>
            </a:r>
            <a:endParaRPr dirty="0"/>
          </a:p>
        </p:txBody>
      </p:sp>
    </p:spTree>
    <p:extLst>
      <p:ext uri="{BB962C8B-B14F-4D97-AF65-F5344CB8AC3E}">
        <p14:creationId xmlns:p14="http://schemas.microsoft.com/office/powerpoint/2010/main" val="2577574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What about color?</a:t>
            </a:r>
            <a:endParaRPr dirty="0"/>
          </a:p>
        </p:txBody>
      </p:sp>
    </p:spTree>
    <p:extLst>
      <p:ext uri="{BB962C8B-B14F-4D97-AF65-F5344CB8AC3E}">
        <p14:creationId xmlns:p14="http://schemas.microsoft.com/office/powerpoint/2010/main" val="76934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rPr lang="en-US" dirty="0"/>
              <a:t>What if the light directions are unknown?</a:t>
            </a:r>
            <a:endParaRPr dirty="0"/>
          </a:p>
        </p:txBody>
      </p:sp>
      <p:pic>
        <p:nvPicPr>
          <p:cNvPr id="1052"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extLst/>
          </a:blip>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extLst/>
          </a:blip>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extLst/>
          </a:blip>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extLst/>
          </a:blip>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extLst/>
          </a:blip>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extLst/>
          </a:blip>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extLst/>
          </a:blip>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extLst/>
          </a:blip>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extLst/>
          </a:blip>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extLst/>
          </a:blip>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extLst/>
            </a:blip>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1374321" y="6968441"/>
            <a:ext cx="7210879" cy="2264459"/>
            <a:chOff x="0" y="0"/>
            <a:chExt cx="7210878" cy="2264458"/>
          </a:xfrm>
        </p:grpSpPr>
        <p:pic>
          <p:nvPicPr>
            <p:cNvPr id="1078" name="latexit-drag.pdf" descr="latexit-drag.pdf"/>
            <p:cNvPicPr>
              <a:picLocks noChangeAspect="1"/>
            </p:cNvPicPr>
            <p:nvPr/>
          </p:nvPicPr>
          <p:blipFill>
            <a:blip r:embed="rId14">
              <a:extLst/>
            </a:blip>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0" y="0"/>
              <a:ext cx="2750516" cy="8293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for pseudo-normal</a:t>
              </a:r>
            </a:p>
          </p:txBody>
        </p:sp>
      </p:grpSp>
    </p:spTree>
    <p:extLst>
      <p:ext uri="{BB962C8B-B14F-4D97-AF65-F5344CB8AC3E}">
        <p14:creationId xmlns:p14="http://schemas.microsoft.com/office/powerpoint/2010/main" val="174382590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rPr lang="en-US" dirty="0"/>
              <a:t>What if the light directions are unknown?</a:t>
            </a:r>
            <a:endParaRPr dirty="0"/>
          </a:p>
        </p:txBody>
      </p:sp>
      <p:pic>
        <p:nvPicPr>
          <p:cNvPr id="1052"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extLst/>
          </a:blip>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extLst/>
          </a:blip>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extLst/>
          </a:blip>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extLst/>
          </a:blip>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extLst/>
          </a:blip>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extLst/>
          </a:blip>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extLst/>
          </a:blip>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extLst/>
          </a:blip>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extLst/>
          </a:blip>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extLst/>
          </a:blip>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extLst/>
            </a:blip>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832588" y="7071242"/>
            <a:ext cx="7752613" cy="2161659"/>
            <a:chOff x="-541733" y="102801"/>
            <a:chExt cx="7752612" cy="2161658"/>
          </a:xfrm>
        </p:grpSpPr>
        <p:pic>
          <p:nvPicPr>
            <p:cNvPr id="1078" name="latexit-drag.pdf" descr="latexit-drag.pdf"/>
            <p:cNvPicPr>
              <a:picLocks noChangeAspect="1"/>
            </p:cNvPicPr>
            <p:nvPr/>
          </p:nvPicPr>
          <p:blipFill>
            <a:blip r:embed="rId14">
              <a:extLst/>
            </a:blip>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541733" y="571272"/>
              <a:ext cx="3147431" cy="12105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dirty="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dirty="0">
                  <a:ln>
                    <a:noFill/>
                  </a:ln>
                  <a:solidFill>
                    <a:srgbClr val="606060"/>
                  </a:solidFill>
                  <a:effectLst/>
                  <a:uLnTx/>
                  <a:uFillTx/>
                  <a:latin typeface="Helvetica Neue Light"/>
                  <a:sym typeface="Helvetica Neue Light"/>
                </a:rPr>
                <a:t>for pseudo-normal</a:t>
              </a: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 at each image pixel</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4BC34AA-1248-4684-A420-4D2E850BD4F5}"/>
                  </a:ext>
                </a:extLst>
              </p:cNvPr>
              <p:cNvSpPr txBox="1"/>
              <p:nvPr/>
            </p:nvSpPr>
            <p:spPr>
              <a:xfrm>
                <a:off x="5727700" y="8800129"/>
                <a:ext cx="294824" cy="30777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Helvetica"/>
                          <a:cs typeface="Helvetica"/>
                          <a:sym typeface="Helvetica"/>
                        </a:rPr>
                        <m:t>𝑀</m:t>
                      </m:r>
                    </m:oMath>
                  </m:oMathPara>
                </a14:m>
                <a:endParaRPr kumimoji="0" lang="en-US" sz="2000" b="0"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mc:Choice>
        <mc:Fallback xmlns="">
          <p:sp>
            <p:nvSpPr>
              <p:cNvPr id="2" name="TextBox 1">
                <a:extLst>
                  <a:ext uri="{FF2B5EF4-FFF2-40B4-BE49-F238E27FC236}">
                    <a16:creationId xmlns:a16="http://schemas.microsoft.com/office/drawing/2014/main" id="{B4BC34AA-1248-4684-A420-4D2E850BD4F5}"/>
                  </a:ext>
                </a:extLst>
              </p:cNvPr>
              <p:cNvSpPr txBox="1">
                <a:spLocks noRot="1" noChangeAspect="1" noMove="1" noResize="1" noEditPoints="1" noAdjustHandles="1" noChangeArrowheads="1" noChangeShapeType="1" noTextEdit="1"/>
              </p:cNvSpPr>
              <p:nvPr/>
            </p:nvSpPr>
            <p:spPr>
              <a:xfrm>
                <a:off x="5727700" y="8800129"/>
                <a:ext cx="294824" cy="307777"/>
              </a:xfrm>
              <a:prstGeom prst="rect">
                <a:avLst/>
              </a:prstGeom>
              <a:blipFill>
                <a:blip r:embed="rId15"/>
                <a:stretch>
                  <a:fillRect l="-18750" r="-16667" b="-10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288A7E1-280E-4A6E-B14E-572558052712}"/>
                  </a:ext>
                </a:extLst>
              </p:cNvPr>
              <p:cNvSpPr txBox="1"/>
              <p:nvPr/>
            </p:nvSpPr>
            <p:spPr>
              <a:xfrm>
                <a:off x="8452300" y="8211067"/>
                <a:ext cx="294824" cy="30777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Helvetica"/>
                          <a:cs typeface="Helvetica"/>
                          <a:sym typeface="Helvetica"/>
                        </a:rPr>
                        <m:t>𝑀</m:t>
                      </m:r>
                    </m:oMath>
                  </m:oMathPara>
                </a14:m>
                <a:endParaRPr kumimoji="0" lang="en-US" sz="2000" b="0"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mc:Choice>
        <mc:Fallback xmlns="">
          <p:sp>
            <p:nvSpPr>
              <p:cNvPr id="37" name="TextBox 36">
                <a:extLst>
                  <a:ext uri="{FF2B5EF4-FFF2-40B4-BE49-F238E27FC236}">
                    <a16:creationId xmlns:a16="http://schemas.microsoft.com/office/drawing/2014/main" id="{0288A7E1-280E-4A6E-B14E-572558052712}"/>
                  </a:ext>
                </a:extLst>
              </p:cNvPr>
              <p:cNvSpPr txBox="1">
                <a:spLocks noRot="1" noChangeAspect="1" noMove="1" noResize="1" noEditPoints="1" noAdjustHandles="1" noChangeArrowheads="1" noChangeShapeType="1" noTextEdit="1"/>
              </p:cNvSpPr>
              <p:nvPr/>
            </p:nvSpPr>
            <p:spPr>
              <a:xfrm>
                <a:off x="8452300" y="8211067"/>
                <a:ext cx="294824" cy="307777"/>
              </a:xfrm>
              <a:prstGeom prst="rect">
                <a:avLst/>
              </a:prstGeom>
              <a:blipFill>
                <a:blip r:embed="rId16"/>
                <a:stretch>
                  <a:fillRect l="-18750" r="-16667" b="-12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27D562B-43A5-43FF-9D2A-0AE515F58ABC}"/>
                  </a:ext>
                </a:extLst>
              </p:cNvPr>
              <p:cNvSpPr txBox="1"/>
              <p:nvPr/>
            </p:nvSpPr>
            <p:spPr>
              <a:xfrm>
                <a:off x="7462985" y="7898786"/>
                <a:ext cx="531665" cy="49244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ea typeface="Helvetica"/>
                          <a:cs typeface="Helvetica"/>
                          <a:sym typeface="Helvetica"/>
                        </a:rPr>
                        <m:t>𝐵</m:t>
                      </m:r>
                    </m:oMath>
                  </m:oMathPara>
                </a14:m>
                <a:endParaRPr kumimoji="0" lang="en-US" sz="3200" b="0"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mc:Choice>
        <mc:Fallback xmlns="">
          <p:sp>
            <p:nvSpPr>
              <p:cNvPr id="38" name="TextBox 37">
                <a:extLst>
                  <a:ext uri="{FF2B5EF4-FFF2-40B4-BE49-F238E27FC236}">
                    <a16:creationId xmlns:a16="http://schemas.microsoft.com/office/drawing/2014/main" id="{C27D562B-43A5-43FF-9D2A-0AE515F58ABC}"/>
                  </a:ext>
                </a:extLst>
              </p:cNvPr>
              <p:cNvSpPr txBox="1">
                <a:spLocks noRot="1" noChangeAspect="1" noMove="1" noResize="1" noEditPoints="1" noAdjustHandles="1" noChangeArrowheads="1" noChangeShapeType="1" noTextEdit="1"/>
              </p:cNvSpPr>
              <p:nvPr/>
            </p:nvSpPr>
            <p:spPr>
              <a:xfrm>
                <a:off x="7462985" y="7898786"/>
                <a:ext cx="531665" cy="492443"/>
              </a:xfrm>
              <a:prstGeom prst="rect">
                <a:avLst/>
              </a:prstGeom>
              <a:blipFill>
                <a:blip r:embed="rId17"/>
                <a:stretch>
                  <a:fillRect/>
                </a:stretch>
              </a:blipFill>
              <a:ln w="12700" cap="flat">
                <a:noFill/>
                <a:miter lim="400000"/>
              </a:ln>
              <a:effectLst/>
            </p:spPr>
            <p:txBody>
              <a:bodyPr/>
              <a:lstStyle/>
              <a:p>
                <a:r>
                  <a:rPr lang="en-US">
                    <a:noFill/>
                  </a:rPr>
                  <a:t> </a:t>
                </a:r>
              </a:p>
            </p:txBody>
          </p:sp>
        </mc:Fallback>
      </mc:AlternateContent>
      <p:sp>
        <p:nvSpPr>
          <p:cNvPr id="36" name="solve linear system…">
            <a:extLst>
              <a:ext uri="{FF2B5EF4-FFF2-40B4-BE49-F238E27FC236}">
                <a16:creationId xmlns:a16="http://schemas.microsoft.com/office/drawing/2014/main" id="{5AEC4001-66E9-4C6D-A62E-646CA5E9CF82}"/>
              </a:ext>
            </a:extLst>
          </p:cNvPr>
          <p:cNvSpPr txBox="1"/>
          <p:nvPr/>
        </p:nvSpPr>
        <p:spPr>
          <a:xfrm>
            <a:off x="9204774" y="8128993"/>
            <a:ext cx="3147431"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M: number of pixels</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317965598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rPr lang="en-US" dirty="0"/>
              <a:t>What if the light directions are unknown?</a:t>
            </a:r>
            <a:endParaRPr dirty="0"/>
          </a:p>
        </p:txBody>
      </p:sp>
      <p:pic>
        <p:nvPicPr>
          <p:cNvPr id="1052"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extLst/>
          </a:blip>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extLst/>
          </a:blip>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extLst/>
          </a:blip>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extLst/>
          </a:blip>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extLst/>
          </a:blip>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extLst/>
          </a:blip>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extLst/>
          </a:blip>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extLst/>
          </a:blip>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extLst/>
          </a:blip>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extLst/>
          </a:blip>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extLst/>
            </a:blip>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832588" y="7071242"/>
            <a:ext cx="7752613" cy="2161659"/>
            <a:chOff x="-541733" y="102801"/>
            <a:chExt cx="7752612" cy="2161658"/>
          </a:xfrm>
        </p:grpSpPr>
        <p:pic>
          <p:nvPicPr>
            <p:cNvPr id="1078" name="latexit-drag.pdf" descr="latexit-drag.pdf"/>
            <p:cNvPicPr>
              <a:picLocks noChangeAspect="1"/>
            </p:cNvPicPr>
            <p:nvPr/>
          </p:nvPicPr>
          <p:blipFill>
            <a:blip r:embed="rId14">
              <a:extLst/>
            </a:blip>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541733" y="571272"/>
              <a:ext cx="3147431" cy="12105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dirty="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dirty="0">
                  <a:ln>
                    <a:noFill/>
                  </a:ln>
                  <a:solidFill>
                    <a:srgbClr val="606060"/>
                  </a:solidFill>
                  <a:effectLst/>
                  <a:uLnTx/>
                  <a:uFillTx/>
                  <a:latin typeface="Helvetica Neue Light"/>
                  <a:sym typeface="Helvetica Neue Light"/>
                </a:rPr>
                <a:t>for pseudo-normal</a:t>
              </a: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 at each image pixel</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4BC34AA-1248-4684-A420-4D2E850BD4F5}"/>
                  </a:ext>
                </a:extLst>
              </p:cNvPr>
              <p:cNvSpPr txBox="1"/>
              <p:nvPr/>
            </p:nvSpPr>
            <p:spPr>
              <a:xfrm>
                <a:off x="5727700" y="8800129"/>
                <a:ext cx="294824" cy="30777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Helvetica"/>
                          <a:cs typeface="Helvetica"/>
                          <a:sym typeface="Helvetica"/>
                        </a:rPr>
                        <m:t>𝑀</m:t>
                      </m:r>
                    </m:oMath>
                  </m:oMathPara>
                </a14:m>
                <a:endParaRPr kumimoji="0" lang="en-US" sz="2000" b="0"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mc:Choice>
        <mc:Fallback xmlns="">
          <p:sp>
            <p:nvSpPr>
              <p:cNvPr id="2" name="TextBox 1">
                <a:extLst>
                  <a:ext uri="{FF2B5EF4-FFF2-40B4-BE49-F238E27FC236}">
                    <a16:creationId xmlns:a16="http://schemas.microsoft.com/office/drawing/2014/main" id="{B4BC34AA-1248-4684-A420-4D2E850BD4F5}"/>
                  </a:ext>
                </a:extLst>
              </p:cNvPr>
              <p:cNvSpPr txBox="1">
                <a:spLocks noRot="1" noChangeAspect="1" noMove="1" noResize="1" noEditPoints="1" noAdjustHandles="1" noChangeArrowheads="1" noChangeShapeType="1" noTextEdit="1"/>
              </p:cNvSpPr>
              <p:nvPr/>
            </p:nvSpPr>
            <p:spPr>
              <a:xfrm>
                <a:off x="5727700" y="8800129"/>
                <a:ext cx="294824" cy="307777"/>
              </a:xfrm>
              <a:prstGeom prst="rect">
                <a:avLst/>
              </a:prstGeom>
              <a:blipFill>
                <a:blip r:embed="rId15"/>
                <a:stretch>
                  <a:fillRect l="-18750" r="-16667" b="-10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288A7E1-280E-4A6E-B14E-572558052712}"/>
                  </a:ext>
                </a:extLst>
              </p:cNvPr>
              <p:cNvSpPr txBox="1"/>
              <p:nvPr/>
            </p:nvSpPr>
            <p:spPr>
              <a:xfrm>
                <a:off x="8452300" y="8211067"/>
                <a:ext cx="294824" cy="30777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Helvetica"/>
                          <a:cs typeface="Helvetica"/>
                          <a:sym typeface="Helvetica"/>
                        </a:rPr>
                        <m:t>𝑀</m:t>
                      </m:r>
                    </m:oMath>
                  </m:oMathPara>
                </a14:m>
                <a:endParaRPr kumimoji="0" lang="en-US" sz="2000" b="0"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mc:Choice>
        <mc:Fallback xmlns="">
          <p:sp>
            <p:nvSpPr>
              <p:cNvPr id="37" name="TextBox 36">
                <a:extLst>
                  <a:ext uri="{FF2B5EF4-FFF2-40B4-BE49-F238E27FC236}">
                    <a16:creationId xmlns:a16="http://schemas.microsoft.com/office/drawing/2014/main" id="{0288A7E1-280E-4A6E-B14E-572558052712}"/>
                  </a:ext>
                </a:extLst>
              </p:cNvPr>
              <p:cNvSpPr txBox="1">
                <a:spLocks noRot="1" noChangeAspect="1" noMove="1" noResize="1" noEditPoints="1" noAdjustHandles="1" noChangeArrowheads="1" noChangeShapeType="1" noTextEdit="1"/>
              </p:cNvSpPr>
              <p:nvPr/>
            </p:nvSpPr>
            <p:spPr>
              <a:xfrm>
                <a:off x="8452300" y="8211067"/>
                <a:ext cx="294824" cy="307777"/>
              </a:xfrm>
              <a:prstGeom prst="rect">
                <a:avLst/>
              </a:prstGeom>
              <a:blipFill>
                <a:blip r:embed="rId16"/>
                <a:stretch>
                  <a:fillRect l="-18750" r="-16667" b="-12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27D562B-43A5-43FF-9D2A-0AE515F58ABC}"/>
                  </a:ext>
                </a:extLst>
              </p:cNvPr>
              <p:cNvSpPr txBox="1"/>
              <p:nvPr/>
            </p:nvSpPr>
            <p:spPr>
              <a:xfrm>
                <a:off x="7462985" y="7898786"/>
                <a:ext cx="531665" cy="49244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ea typeface="Helvetica"/>
                          <a:cs typeface="Helvetica"/>
                          <a:sym typeface="Helvetica"/>
                        </a:rPr>
                        <m:t>𝐵</m:t>
                      </m:r>
                    </m:oMath>
                  </m:oMathPara>
                </a14:m>
                <a:endParaRPr kumimoji="0" lang="en-US" sz="3200" b="0"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mc:Choice>
        <mc:Fallback xmlns="">
          <p:sp>
            <p:nvSpPr>
              <p:cNvPr id="38" name="TextBox 37">
                <a:extLst>
                  <a:ext uri="{FF2B5EF4-FFF2-40B4-BE49-F238E27FC236}">
                    <a16:creationId xmlns:a16="http://schemas.microsoft.com/office/drawing/2014/main" id="{C27D562B-43A5-43FF-9D2A-0AE515F58ABC}"/>
                  </a:ext>
                </a:extLst>
              </p:cNvPr>
              <p:cNvSpPr txBox="1">
                <a:spLocks noRot="1" noChangeAspect="1" noMove="1" noResize="1" noEditPoints="1" noAdjustHandles="1" noChangeArrowheads="1" noChangeShapeType="1" noTextEdit="1"/>
              </p:cNvSpPr>
              <p:nvPr/>
            </p:nvSpPr>
            <p:spPr>
              <a:xfrm>
                <a:off x="7462985" y="7898786"/>
                <a:ext cx="531665" cy="492443"/>
              </a:xfrm>
              <a:prstGeom prst="rect">
                <a:avLst/>
              </a:prstGeom>
              <a:blipFill>
                <a:blip r:embed="rId17"/>
                <a:stretch>
                  <a:fillRect/>
                </a:stretch>
              </a:blipFill>
              <a:ln w="12700" cap="flat">
                <a:noFill/>
                <a:miter lim="400000"/>
              </a:ln>
              <a:effectLst/>
            </p:spPr>
            <p:txBody>
              <a:bodyPr/>
              <a:lstStyle/>
              <a:p>
                <a:r>
                  <a:rPr lang="en-US">
                    <a:noFill/>
                  </a:rPr>
                  <a:t> </a:t>
                </a:r>
              </a:p>
            </p:txBody>
          </p:sp>
        </mc:Fallback>
      </mc:AlternateContent>
      <p:grpSp>
        <p:nvGrpSpPr>
          <p:cNvPr id="36" name="Group">
            <a:extLst>
              <a:ext uri="{FF2B5EF4-FFF2-40B4-BE49-F238E27FC236}">
                <a16:creationId xmlns:a16="http://schemas.microsoft.com/office/drawing/2014/main" id="{03C91A13-4D0E-401E-8D93-84452D549F83}"/>
              </a:ext>
            </a:extLst>
          </p:cNvPr>
          <p:cNvGrpSpPr/>
          <p:nvPr/>
        </p:nvGrpSpPr>
        <p:grpSpPr>
          <a:xfrm>
            <a:off x="7512652" y="6691592"/>
            <a:ext cx="5097824" cy="2058710"/>
            <a:chOff x="-290433" y="-166828"/>
            <a:chExt cx="5097822" cy="2058708"/>
          </a:xfrm>
        </p:grpSpPr>
        <p:sp>
          <p:nvSpPr>
            <p:cNvPr id="39" name="Line">
              <a:extLst>
                <a:ext uri="{FF2B5EF4-FFF2-40B4-BE49-F238E27FC236}">
                  <a16:creationId xmlns:a16="http://schemas.microsoft.com/office/drawing/2014/main" id="{C40AA96B-DD78-4665-BAA1-2A70C0C90970}"/>
                </a:ext>
              </a:extLst>
            </p:cNvPr>
            <p:cNvSpPr/>
            <p:nvPr/>
          </p:nvSpPr>
          <p:spPr>
            <a:xfrm rot="596730">
              <a:off x="-290433" y="-166828"/>
              <a:ext cx="1932909" cy="639628"/>
            </a:xfrm>
            <a:custGeom>
              <a:avLst/>
              <a:gdLst/>
              <a:ahLst/>
              <a:cxnLst>
                <a:cxn ang="0">
                  <a:pos x="wd2" y="hd2"/>
                </a:cxn>
                <a:cxn ang="5400000">
                  <a:pos x="wd2" y="hd2"/>
                </a:cxn>
                <a:cxn ang="10800000">
                  <a:pos x="wd2" y="hd2"/>
                </a:cxn>
                <a:cxn ang="16200000">
                  <a:pos x="wd2" y="hd2"/>
                </a:cxn>
              </a:cxnLst>
              <a:rect l="0" t="0" r="r" b="b"/>
              <a:pathLst>
                <a:path w="21570" h="21600" extrusionOk="0">
                  <a:moveTo>
                    <a:pt x="1" y="19948"/>
                  </a:moveTo>
                  <a:cubicBezTo>
                    <a:pt x="-30" y="11236"/>
                    <a:pt x="6285" y="0"/>
                    <a:pt x="10955" y="0"/>
                  </a:cubicBezTo>
                  <a:cubicBezTo>
                    <a:pt x="15624" y="0"/>
                    <a:pt x="16721" y="21600"/>
                    <a:pt x="21570" y="21600"/>
                  </a:cubicBezTo>
                </a:path>
              </a:pathLst>
            </a:custGeom>
            <a:noFill/>
            <a:ln w="25400" cap="flat">
              <a:solidFill>
                <a:srgbClr val="FF2F92"/>
              </a:solidFill>
              <a:prstDash val="solid"/>
              <a:miter lim="400000"/>
              <a:headEnd type="arrow" w="med" len="med"/>
            </a:ln>
            <a:effectLst/>
          </p:spPr>
          <p:txBody>
            <a:bodyPr wrap="square" lIns="50800" tIns="50800" rIns="50800" bIns="50800" numCol="1" anchor="b">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200">
                  <a:latin typeface="+mn-lt"/>
                  <a:ea typeface="+mn-ea"/>
                  <a:cs typeface="+mn-cs"/>
                  <a:sym typeface="Helvetica Neue Light"/>
                </a:defRPr>
              </a:pPr>
              <a:endParaRPr kumimoji="0" sz="42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40" name="once system is solved, b gives normal direction and albedo">
              <a:extLst>
                <a:ext uri="{FF2B5EF4-FFF2-40B4-BE49-F238E27FC236}">
                  <a16:creationId xmlns:a16="http://schemas.microsoft.com/office/drawing/2014/main" id="{AFC6D080-F8D2-40B6-92E7-11E2ADC18131}"/>
                </a:ext>
              </a:extLst>
            </p:cNvPr>
            <p:cNvSpPr txBox="1"/>
            <p:nvPr/>
          </p:nvSpPr>
          <p:spPr>
            <a:xfrm>
              <a:off x="1683188" y="681293"/>
              <a:ext cx="3124201" cy="12105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defTabSz="584200">
                <a:defRPr sz="2400">
                  <a:solidFill>
                    <a:srgbClr val="FF2F92"/>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2F92"/>
                  </a:solidFill>
                  <a:effectLst/>
                  <a:uLnTx/>
                  <a:uFillTx/>
                  <a:latin typeface="Helvetica Neue Light"/>
                  <a:sym typeface="Helvetica Neue Light"/>
                </a:rPr>
                <a:t>How do we solve this system without knowing light </a:t>
              </a:r>
              <a:r>
                <a:rPr kumimoji="0" lang="en-US" sz="2400" b="0" i="0" u="none" strike="noStrike" kern="0" cap="none" spc="0" normalizeH="0" baseline="0" noProof="0" dirty="0" err="1">
                  <a:ln>
                    <a:noFill/>
                  </a:ln>
                  <a:solidFill>
                    <a:srgbClr val="FF2F92"/>
                  </a:solidFill>
                  <a:effectLst/>
                  <a:uLnTx/>
                  <a:uFillTx/>
                  <a:latin typeface="Helvetica Neue Light"/>
                  <a:sym typeface="Helvetica Neue Light"/>
                </a:rPr>
                <a:t>matri</a:t>
              </a:r>
              <a:r>
                <a:rPr kumimoji="0" lang="en-US" sz="2400" b="0" i="0" u="none" strike="noStrike" kern="0" cap="none" spc="0" normalizeH="0" baseline="0" noProof="0" dirty="0">
                  <a:ln>
                    <a:noFill/>
                  </a:ln>
                  <a:solidFill>
                    <a:srgbClr val="FF2F92"/>
                  </a:solidFill>
                  <a:effectLst/>
                  <a:uLnTx/>
                  <a:uFillTx/>
                  <a:latin typeface="Helvetica Neue Light"/>
                  <a:sym typeface="Helvetica Neue Light"/>
                </a:rPr>
                <a:t>x L?</a:t>
              </a:r>
              <a:endParaRPr kumimoji="0" sz="2400" b="0" i="0" u="none" strike="noStrike" kern="0" cap="none" spc="0" normalizeH="0" baseline="0" noProof="0" dirty="0">
                <a:ln>
                  <a:noFill/>
                </a:ln>
                <a:solidFill>
                  <a:srgbClr val="FF2F92"/>
                </a:solidFill>
                <a:effectLst/>
                <a:uLnTx/>
                <a:uFillTx/>
                <a:latin typeface="Helvetica Neue Light"/>
                <a:sym typeface="Helvetica Neue Light"/>
              </a:endParaRPr>
            </a:p>
          </p:txBody>
        </p:sp>
      </p:grpSp>
    </p:spTree>
    <p:extLst>
      <p:ext uri="{BB962C8B-B14F-4D97-AF65-F5344CB8AC3E}">
        <p14:creationId xmlns:p14="http://schemas.microsoft.com/office/powerpoint/2010/main" val="1027977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5">
            <a:extLst>
              <a:ext uri="{FF2B5EF4-FFF2-40B4-BE49-F238E27FC236}">
                <a16:creationId xmlns:a16="http://schemas.microsoft.com/office/drawing/2014/main" id="{E9918C5F-6A99-4B89-ACDB-BB7533F8AF5C}"/>
              </a:ext>
            </a:extLst>
          </p:cNvPr>
          <p:cNvSpPr>
            <a:spLocks noGrp="1" noChangeArrowheads="1"/>
          </p:cNvSpPr>
          <p:nvPr>
            <p:ph type="title"/>
          </p:nvPr>
        </p:nvSpPr>
        <p:spPr/>
        <p:txBody>
          <a:bodyPr/>
          <a:lstStyle/>
          <a:p>
            <a:r>
              <a:rPr lang="en-US" altLang="en-US"/>
              <a:t>Factorizing the measurement matrix</a:t>
            </a:r>
          </a:p>
        </p:txBody>
      </p:sp>
      <p:graphicFrame>
        <p:nvGraphicFramePr>
          <p:cNvPr id="20482" name="Object 4">
            <a:extLst>
              <a:ext uri="{FF2B5EF4-FFF2-40B4-BE49-F238E27FC236}">
                <a16:creationId xmlns:a16="http://schemas.microsoft.com/office/drawing/2014/main" id="{B2959DC1-B50C-47F5-97D6-7216CD26B4E9}"/>
              </a:ext>
            </a:extLst>
          </p:cNvPr>
          <p:cNvGraphicFramePr>
            <a:graphicFrameLocks noGrp="1" noChangeAspect="1"/>
          </p:cNvGraphicFramePr>
          <p:nvPr>
            <p:ph idx="1"/>
            <p:extLst/>
          </p:nvPr>
        </p:nvGraphicFramePr>
        <p:xfrm>
          <a:off x="975360" y="2111023"/>
          <a:ext cx="11054080" cy="7233920"/>
        </p:xfrm>
        <a:graphic>
          <a:graphicData uri="http://schemas.openxmlformats.org/presentationml/2006/ole">
            <mc:AlternateContent xmlns:mc="http://schemas.openxmlformats.org/markup-compatibility/2006">
              <mc:Choice xmlns:v="urn:schemas-microsoft-com:vml" Requires="v">
                <p:oleObj spid="_x0000_s42149" name="Image" r:id="rId4" imgW="11949206" imgH="7911111" progId="Photoshop.Image.10">
                  <p:embed/>
                </p:oleObj>
              </mc:Choice>
              <mc:Fallback>
                <p:oleObj name="Image" r:id="rId4" imgW="11949206" imgH="7911111" progId="Photoshop.Image.10">
                  <p:embed/>
                  <p:pic>
                    <p:nvPicPr>
                      <p:cNvPr id="20482" name="Object 4">
                        <a:extLst>
                          <a:ext uri="{FF2B5EF4-FFF2-40B4-BE49-F238E27FC236}">
                            <a16:creationId xmlns:a16="http://schemas.microsoft.com/office/drawing/2014/main" id="{B2959DC1-B50C-47F5-97D6-7216CD26B4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155"/>
                      <a:stretch>
                        <a:fillRect/>
                      </a:stretch>
                    </p:blipFill>
                    <p:spPr bwMode="auto">
                      <a:xfrm>
                        <a:off x="975360" y="2111023"/>
                        <a:ext cx="11054080" cy="7233920"/>
                      </a:xfrm>
                      <a:prstGeom prst="rect">
                        <a:avLst/>
                      </a:prstGeom>
                      <a:solidFill>
                        <a:schemeClr val="bg1"/>
                      </a:solidFill>
                      <a:ln>
                        <a:noFill/>
                      </a:ln>
                      <a:effectLst/>
                      <a:extLst/>
                    </p:spPr>
                  </p:pic>
                </p:oleObj>
              </mc:Fallback>
            </mc:AlternateContent>
          </a:graphicData>
        </a:graphic>
      </p:graphicFrame>
      <p:sp>
        <p:nvSpPr>
          <p:cNvPr id="2" name="TextBox 1">
            <a:extLst>
              <a:ext uri="{FF2B5EF4-FFF2-40B4-BE49-F238E27FC236}">
                <a16:creationId xmlns:a16="http://schemas.microsoft.com/office/drawing/2014/main" id="{B45F5795-E279-4D11-9A79-D055FD23ED8B}"/>
              </a:ext>
            </a:extLst>
          </p:cNvPr>
          <p:cNvSpPr txBox="1"/>
          <p:nvPr/>
        </p:nvSpPr>
        <p:spPr>
          <a:xfrm>
            <a:off x="5630540" y="5212733"/>
            <a:ext cx="1577782" cy="471924"/>
          </a:xfrm>
          <a:prstGeom prst="rect">
            <a:avLst/>
          </a:prstGeom>
          <a:solidFill>
            <a:srgbClr val="A0A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Helvetica"/>
                <a:ea typeface="Helvetica"/>
                <a:cs typeface="Helvetica"/>
                <a:sym typeface="Helvetica"/>
              </a:rPr>
              <a:t>Lights</a:t>
            </a:r>
          </a:p>
        </p:txBody>
      </p:sp>
      <p:sp>
        <p:nvSpPr>
          <p:cNvPr id="5" name="TextBox 4">
            <a:extLst>
              <a:ext uri="{FF2B5EF4-FFF2-40B4-BE49-F238E27FC236}">
                <a16:creationId xmlns:a16="http://schemas.microsoft.com/office/drawing/2014/main" id="{099F7793-1FE1-4101-BE26-00B211A76550}"/>
              </a:ext>
            </a:extLst>
          </p:cNvPr>
          <p:cNvSpPr txBox="1"/>
          <p:nvPr/>
        </p:nvSpPr>
        <p:spPr>
          <a:xfrm>
            <a:off x="8292869" y="5212733"/>
            <a:ext cx="2458852" cy="471924"/>
          </a:xfrm>
          <a:prstGeom prst="rect">
            <a:avLst/>
          </a:prstGeom>
          <a:solidFill>
            <a:srgbClr val="A0A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Helvetica"/>
                <a:ea typeface="Helvetica"/>
                <a:cs typeface="Helvetica"/>
                <a:sym typeface="Helvetica"/>
              </a:rPr>
              <a:t>Pseudonormals</a:t>
            </a:r>
            <a:endParaRPr kumimoji="0" lang="en-US" sz="2400" b="1"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p:sp>
        <p:nvSpPr>
          <p:cNvPr id="3" name="Rectangle 2">
            <a:extLst>
              <a:ext uri="{FF2B5EF4-FFF2-40B4-BE49-F238E27FC236}">
                <a16:creationId xmlns:a16="http://schemas.microsoft.com/office/drawing/2014/main" id="{77FD6C5E-CD54-4D1D-87C4-BCD81AC1C748}"/>
              </a:ext>
            </a:extLst>
          </p:cNvPr>
          <p:cNvSpPr/>
          <p:nvPr/>
        </p:nvSpPr>
        <p:spPr>
          <a:xfrm>
            <a:off x="7595616" y="6217920"/>
            <a:ext cx="3950208" cy="115824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7" name="Rectangle 6">
            <a:extLst>
              <a:ext uri="{FF2B5EF4-FFF2-40B4-BE49-F238E27FC236}">
                <a16:creationId xmlns:a16="http://schemas.microsoft.com/office/drawing/2014/main" id="{5894FD5C-ABF8-40C8-8E4F-ACBB998BF797}"/>
              </a:ext>
            </a:extLst>
          </p:cNvPr>
          <p:cNvSpPr/>
          <p:nvPr/>
        </p:nvSpPr>
        <p:spPr>
          <a:xfrm>
            <a:off x="11431623" y="4194701"/>
            <a:ext cx="1456944" cy="3657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8" name="Rectangle 7">
            <a:extLst>
              <a:ext uri="{FF2B5EF4-FFF2-40B4-BE49-F238E27FC236}">
                <a16:creationId xmlns:a16="http://schemas.microsoft.com/office/drawing/2014/main" id="{F1B831ED-2AFE-4149-BE98-49C588E05DC8}"/>
              </a:ext>
            </a:extLst>
          </p:cNvPr>
          <p:cNvSpPr/>
          <p:nvPr/>
        </p:nvSpPr>
        <p:spPr>
          <a:xfrm rot="5400000">
            <a:off x="4003647" y="6408928"/>
            <a:ext cx="914400" cy="5486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9" name="Rectangle 8">
            <a:extLst>
              <a:ext uri="{FF2B5EF4-FFF2-40B4-BE49-F238E27FC236}">
                <a16:creationId xmlns:a16="http://schemas.microsoft.com/office/drawing/2014/main" id="{49CB319A-AA37-4986-A749-AC70C7A30930}"/>
              </a:ext>
            </a:extLst>
          </p:cNvPr>
          <p:cNvSpPr/>
          <p:nvPr/>
        </p:nvSpPr>
        <p:spPr>
          <a:xfrm>
            <a:off x="803247" y="1916176"/>
            <a:ext cx="914400" cy="7315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10" name="Rectangle 9">
            <a:extLst>
              <a:ext uri="{FF2B5EF4-FFF2-40B4-BE49-F238E27FC236}">
                <a16:creationId xmlns:a16="http://schemas.microsoft.com/office/drawing/2014/main" id="{1F1A2669-F3AD-4172-89D4-EC55EA365EA8}"/>
              </a:ext>
            </a:extLst>
          </p:cNvPr>
          <p:cNvSpPr/>
          <p:nvPr/>
        </p:nvSpPr>
        <p:spPr>
          <a:xfrm>
            <a:off x="7888224" y="6656179"/>
            <a:ext cx="3657600" cy="2743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11" name="Text Box 13">
            <a:extLst>
              <a:ext uri="{FF2B5EF4-FFF2-40B4-BE49-F238E27FC236}">
                <a16:creationId xmlns:a16="http://schemas.microsoft.com/office/drawing/2014/main" id="{3EC309A1-1828-45D3-BB3D-9541FDE06F2B}"/>
              </a:ext>
            </a:extLst>
          </p:cNvPr>
          <p:cNvSpPr txBox="1">
            <a:spLocks noChangeArrowheads="1"/>
          </p:cNvSpPr>
          <p:nvPr/>
        </p:nvSpPr>
        <p:spPr bwMode="auto">
          <a:xfrm>
            <a:off x="7888224" y="7642577"/>
            <a:ext cx="4432624"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44"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sym typeface="Helvetica Light"/>
              </a:rPr>
              <a:t>What are the dimensions?</a:t>
            </a:r>
          </a:p>
        </p:txBody>
      </p:sp>
    </p:spTree>
    <p:extLst>
      <p:ext uri="{BB962C8B-B14F-4D97-AF65-F5344CB8AC3E}">
        <p14:creationId xmlns:p14="http://schemas.microsoft.com/office/powerpoint/2010/main" val="5957890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63C2B13A-5A64-41A2-9ED8-F2F9FA067410}"/>
              </a:ext>
            </a:extLst>
          </p:cNvPr>
          <p:cNvSpPr>
            <a:spLocks noGrp="1" noChangeArrowheads="1"/>
          </p:cNvSpPr>
          <p:nvPr>
            <p:ph type="title"/>
          </p:nvPr>
        </p:nvSpPr>
        <p:spPr/>
        <p:txBody>
          <a:bodyPr/>
          <a:lstStyle/>
          <a:p>
            <a:r>
              <a:rPr lang="en-US" altLang="en-US"/>
              <a:t>Factorizing the measurement matrix</a:t>
            </a:r>
          </a:p>
        </p:txBody>
      </p:sp>
      <p:sp>
        <p:nvSpPr>
          <p:cNvPr id="22532" name="Rectangle 3">
            <a:extLst>
              <a:ext uri="{FF2B5EF4-FFF2-40B4-BE49-F238E27FC236}">
                <a16:creationId xmlns:a16="http://schemas.microsoft.com/office/drawing/2014/main" id="{904AEA9F-17AB-4357-ACDE-78CAB47E72B5}"/>
              </a:ext>
            </a:extLst>
          </p:cNvPr>
          <p:cNvSpPr>
            <a:spLocks noGrp="1" noChangeArrowheads="1"/>
          </p:cNvSpPr>
          <p:nvPr>
            <p:ph type="body" idx="1"/>
          </p:nvPr>
        </p:nvSpPr>
        <p:spPr>
          <a:xfrm>
            <a:off x="571500" y="1727200"/>
            <a:ext cx="11861800" cy="7162800"/>
          </a:xfrm>
        </p:spPr>
        <p:txBody>
          <a:bodyPr/>
          <a:lstStyle/>
          <a:p>
            <a:pPr>
              <a:buFontTx/>
              <a:buChar char="•"/>
            </a:pPr>
            <a:r>
              <a:rPr lang="en-US" altLang="en-US" dirty="0"/>
              <a:t>Singular value decomposition:</a:t>
            </a:r>
          </a:p>
        </p:txBody>
      </p:sp>
      <p:graphicFrame>
        <p:nvGraphicFramePr>
          <p:cNvPr id="22530" name="Object 4">
            <a:extLst>
              <a:ext uri="{FF2B5EF4-FFF2-40B4-BE49-F238E27FC236}">
                <a16:creationId xmlns:a16="http://schemas.microsoft.com/office/drawing/2014/main" id="{375968EF-15C2-445D-8003-A77074579B27}"/>
              </a:ext>
            </a:extLst>
          </p:cNvPr>
          <p:cNvGraphicFramePr>
            <a:graphicFrameLocks noGrp="1" noChangeAspect="1"/>
          </p:cNvGraphicFramePr>
          <p:nvPr>
            <p:ph idx="4294967295"/>
            <p:extLst/>
          </p:nvPr>
        </p:nvGraphicFramePr>
        <p:xfrm>
          <a:off x="121468" y="2216799"/>
          <a:ext cx="9668708" cy="7084681"/>
        </p:xfrm>
        <a:graphic>
          <a:graphicData uri="http://schemas.openxmlformats.org/presentationml/2006/ole">
            <mc:AlternateContent xmlns:mc="http://schemas.openxmlformats.org/markup-compatibility/2006">
              <mc:Choice xmlns:v="urn:schemas-microsoft-com:vml" Requires="v">
                <p:oleObj spid="_x0000_s43173" name="Image" r:id="rId4" imgW="10311111" imgH="7555556" progId="Photoshop.Image.10">
                  <p:embed/>
                </p:oleObj>
              </mc:Choice>
              <mc:Fallback>
                <p:oleObj name="Image" r:id="rId4" imgW="10311111" imgH="7555556" progId="Photoshop.Image.10">
                  <p:embed/>
                  <p:pic>
                    <p:nvPicPr>
                      <p:cNvPr id="22530" name="Object 4">
                        <a:extLst>
                          <a:ext uri="{FF2B5EF4-FFF2-40B4-BE49-F238E27FC236}">
                            <a16:creationId xmlns:a16="http://schemas.microsoft.com/office/drawing/2014/main" id="{375968EF-15C2-445D-8003-A77074579B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68" y="2216799"/>
                        <a:ext cx="9668708" cy="7084681"/>
                      </a:xfrm>
                      <a:prstGeom prst="rect">
                        <a:avLst/>
                      </a:prstGeom>
                      <a:noFill/>
                      <a:ln>
                        <a:noFill/>
                      </a:ln>
                      <a:effectLst/>
                      <a:extLst/>
                    </p:spPr>
                  </p:pic>
                </p:oleObj>
              </mc:Fallback>
            </mc:AlternateContent>
          </a:graphicData>
        </a:graphic>
      </p:graphicFrame>
      <p:sp>
        <p:nvSpPr>
          <p:cNvPr id="5" name="Text Box 6">
            <a:extLst>
              <a:ext uri="{FF2B5EF4-FFF2-40B4-BE49-F238E27FC236}">
                <a16:creationId xmlns:a16="http://schemas.microsoft.com/office/drawing/2014/main" id="{FD29EEF3-8539-4F49-8FF6-674E1040867D}"/>
              </a:ext>
            </a:extLst>
          </p:cNvPr>
          <p:cNvSpPr txBox="1">
            <a:spLocks noChangeArrowheads="1"/>
          </p:cNvSpPr>
          <p:nvPr/>
        </p:nvSpPr>
        <p:spPr bwMode="auto">
          <a:xfrm>
            <a:off x="10072849" y="7230236"/>
            <a:ext cx="2862863" cy="2193164"/>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en-US" sz="3413"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Helvetica Light"/>
              </a:rPr>
              <a:t>This decomposition minimizes</a:t>
            </a:r>
            <a:br>
              <a:rPr kumimoji="0" lang="en-US" altLang="en-US" sz="3413"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Helvetica Light"/>
              </a:rPr>
            </a:br>
            <a:r>
              <a:rPr kumimoji="0" lang="en-US" altLang="en-US" sz="341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Helvetica Light"/>
              </a:rPr>
              <a:t>|I-LB|</a:t>
            </a:r>
            <a:r>
              <a:rPr kumimoji="0" lang="en-US" altLang="en-US" sz="3413"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Helvetica Light"/>
              </a:rPr>
              <a:t>2</a:t>
            </a:r>
          </a:p>
        </p:txBody>
      </p:sp>
    </p:spTree>
    <p:extLst>
      <p:ext uri="{BB962C8B-B14F-4D97-AF65-F5344CB8AC3E}">
        <p14:creationId xmlns:p14="http://schemas.microsoft.com/office/powerpoint/2010/main" val="23268120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ambertian photometric stereo">
            <a:extLst>
              <a:ext uri="{FF2B5EF4-FFF2-40B4-BE49-F238E27FC236}">
                <a16:creationId xmlns:a16="http://schemas.microsoft.com/office/drawing/2014/main" id="{4F223776-5314-475A-A010-E2F8B00D3672}"/>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Are the results unique?</a:t>
            </a:r>
          </a:p>
        </p:txBody>
      </p:sp>
    </p:spTree>
    <p:extLst>
      <p:ext uri="{BB962C8B-B14F-4D97-AF65-F5344CB8AC3E}">
        <p14:creationId xmlns:p14="http://schemas.microsoft.com/office/powerpoint/2010/main" val="408015110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Are the results unique?</a:t>
            </a:r>
          </a:p>
        </p:txBody>
      </p:sp>
      <p:sp>
        <p:nvSpPr>
          <p:cNvPr id="8" name="Rectangle 7">
            <a:extLst>
              <a:ext uri="{FF2B5EF4-FFF2-40B4-BE49-F238E27FC236}">
                <a16:creationId xmlns:a16="http://schemas.microsoft.com/office/drawing/2014/main" id="{2D4D3125-69C7-4ABB-892A-AE0A077DDCFA}"/>
              </a:ext>
            </a:extLst>
          </p:cNvPr>
          <p:cNvSpPr/>
          <p:nvPr/>
        </p:nvSpPr>
        <p:spPr>
          <a:xfrm>
            <a:off x="4229791" y="2008390"/>
            <a:ext cx="4545219" cy="646331"/>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I = L B = (L Q</a:t>
            </a:r>
            <a:r>
              <a:rPr kumimoji="0" lang="en-US" altLang="en-US" sz="3600" b="1" i="0" u="none" strike="noStrike" kern="1200" cap="none" spc="0" normalizeH="0" baseline="3000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-1</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a:t>
            </a:r>
            <a:r>
              <a:rPr kumimoji="0" lang="en-US" altLang="en-US" sz="3600" b="1" i="0" u="none" strike="noStrike" kern="1200" cap="none" spc="0" normalizeH="0" baseline="-2500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 </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(Q B)</a:t>
            </a:r>
            <a:endParaRPr kumimoji="0" lang="en-US" sz="3600" b="0" i="0" u="none" strike="noStrike" kern="0" cap="none" spc="0" normalizeH="0" baseline="0" noProof="0" dirty="0">
              <a:ln>
                <a:noFill/>
              </a:ln>
              <a:solidFill>
                <a:srgbClr val="000000"/>
              </a:solidFill>
              <a:effectLst/>
              <a:uLnTx/>
              <a:uFillTx/>
              <a:latin typeface="Helvetica Neue Light"/>
              <a:sym typeface="Helvetica Light"/>
            </a:endParaRPr>
          </a:p>
        </p:txBody>
      </p:sp>
      <p:sp>
        <p:nvSpPr>
          <p:cNvPr id="9" name="Text Box 13">
            <a:extLst>
              <a:ext uri="{FF2B5EF4-FFF2-40B4-BE49-F238E27FC236}">
                <a16:creationId xmlns:a16="http://schemas.microsoft.com/office/drawing/2014/main" id="{D636C24B-D4FA-43B0-AA72-BA58907105E9}"/>
              </a:ext>
            </a:extLst>
          </p:cNvPr>
          <p:cNvSpPr txBox="1">
            <a:spLocks noChangeArrowheads="1"/>
          </p:cNvSpPr>
          <p:nvPr/>
        </p:nvSpPr>
        <p:spPr bwMode="auto">
          <a:xfrm>
            <a:off x="779086" y="1396097"/>
            <a:ext cx="100433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We can insert any 3x3 matrix Q in the decomposition and get the same images:</a:t>
            </a:r>
          </a:p>
        </p:txBody>
      </p:sp>
    </p:spTree>
    <p:extLst>
      <p:ext uri="{BB962C8B-B14F-4D97-AF65-F5344CB8AC3E}">
        <p14:creationId xmlns:p14="http://schemas.microsoft.com/office/powerpoint/2010/main" val="302337556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Are the results unique?</a:t>
            </a:r>
          </a:p>
        </p:txBody>
      </p:sp>
      <p:sp>
        <p:nvSpPr>
          <p:cNvPr id="8" name="Rectangle 7">
            <a:extLst>
              <a:ext uri="{FF2B5EF4-FFF2-40B4-BE49-F238E27FC236}">
                <a16:creationId xmlns:a16="http://schemas.microsoft.com/office/drawing/2014/main" id="{2D4D3125-69C7-4ABB-892A-AE0A077DDCFA}"/>
              </a:ext>
            </a:extLst>
          </p:cNvPr>
          <p:cNvSpPr/>
          <p:nvPr/>
        </p:nvSpPr>
        <p:spPr>
          <a:xfrm>
            <a:off x="4229791" y="2008390"/>
            <a:ext cx="4545219" cy="646331"/>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I = L B = (L Q</a:t>
            </a:r>
            <a:r>
              <a:rPr kumimoji="0" lang="en-US" altLang="en-US" sz="3600" b="1" i="0" u="none" strike="noStrike" kern="1200" cap="none" spc="0" normalizeH="0" baseline="3000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-1</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a:t>
            </a:r>
            <a:r>
              <a:rPr kumimoji="0" lang="en-US" altLang="en-US" sz="3600" b="1" i="0" u="none" strike="noStrike" kern="1200" cap="none" spc="0" normalizeH="0" baseline="-2500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 </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(Q B)</a:t>
            </a:r>
            <a:endParaRPr kumimoji="0" lang="en-US" sz="3600" b="0" i="0" u="none" strike="noStrike" kern="0" cap="none" spc="0" normalizeH="0" baseline="0" noProof="0" dirty="0">
              <a:ln>
                <a:noFill/>
              </a:ln>
              <a:solidFill>
                <a:srgbClr val="000000"/>
              </a:solidFill>
              <a:effectLst/>
              <a:uLnTx/>
              <a:uFillTx/>
              <a:latin typeface="Helvetica Neue Light"/>
              <a:sym typeface="Helvetica Light"/>
            </a:endParaRPr>
          </a:p>
        </p:txBody>
      </p:sp>
      <p:sp>
        <p:nvSpPr>
          <p:cNvPr id="9" name="Text Box 13">
            <a:extLst>
              <a:ext uri="{FF2B5EF4-FFF2-40B4-BE49-F238E27FC236}">
                <a16:creationId xmlns:a16="http://schemas.microsoft.com/office/drawing/2014/main" id="{D636C24B-D4FA-43B0-AA72-BA58907105E9}"/>
              </a:ext>
            </a:extLst>
          </p:cNvPr>
          <p:cNvSpPr txBox="1">
            <a:spLocks noChangeArrowheads="1"/>
          </p:cNvSpPr>
          <p:nvPr/>
        </p:nvSpPr>
        <p:spPr bwMode="auto">
          <a:xfrm>
            <a:off x="779086" y="1396097"/>
            <a:ext cx="100433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We can insert any 3x3 matrix Q in the decomposition and get the same images:</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779086" y="3068204"/>
            <a:ext cx="9734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Can we use any assumptions to remove some of these 9 degrees of freedom?</a:t>
            </a:r>
          </a:p>
        </p:txBody>
      </p:sp>
    </p:spTree>
    <p:extLst>
      <p:ext uri="{BB962C8B-B14F-4D97-AF65-F5344CB8AC3E}">
        <p14:creationId xmlns:p14="http://schemas.microsoft.com/office/powerpoint/2010/main" val="400418224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Generalized </a:t>
            </a:r>
            <a:r>
              <a:rPr lang="en-US"/>
              <a:t>bas-relief ambiguity</a:t>
            </a:r>
            <a:endParaRPr dirty="0"/>
          </a:p>
        </p:txBody>
      </p:sp>
    </p:spTree>
    <p:extLst>
      <p:ext uri="{BB962C8B-B14F-4D97-AF65-F5344CB8AC3E}">
        <p14:creationId xmlns:p14="http://schemas.microsoft.com/office/powerpoint/2010/main" val="785711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6" name="Text Box 13">
            <a:extLst>
              <a:ext uri="{FF2B5EF4-FFF2-40B4-BE49-F238E27FC236}">
                <a16:creationId xmlns:a16="http://schemas.microsoft.com/office/drawing/2014/main" id="{5EF3B7D6-ACEE-48BF-AEDD-42563053D95E}"/>
              </a:ext>
            </a:extLst>
          </p:cNvPr>
          <p:cNvSpPr txBox="1">
            <a:spLocks noChangeArrowheads="1"/>
          </p:cNvSpPr>
          <p:nvPr/>
        </p:nvSpPr>
        <p:spPr bwMode="auto">
          <a:xfrm>
            <a:off x="571500" y="1381068"/>
            <a:ext cx="58527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matrix </a:t>
            </a:r>
            <a:r>
              <a:rPr kumimoji="0" lang="en-US" altLang="en-US" sz="2800" b="1"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B</a:t>
            </a:r>
            <a:r>
              <a:rPr kumimoji="0" lang="en-US" altLang="en-US" sz="280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correspond to?</a:t>
            </a:r>
            <a:endPar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p:txBody>
      </p:sp>
    </p:spTree>
    <p:extLst>
      <p:ext uri="{BB962C8B-B14F-4D97-AF65-F5344CB8AC3E}">
        <p14:creationId xmlns:p14="http://schemas.microsoft.com/office/powerpoint/2010/main" val="6410419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7035"/>
            <a:ext cx="13004800" cy="934314"/>
          </a:xfrm>
          <a:prstGeom prst="rect">
            <a:avLst/>
          </a:prstGeom>
        </p:spPr>
        <p:txBody>
          <a:bodyPr/>
          <a:lstStyle/>
          <a:p>
            <a:pPr algn="ctr"/>
            <a:r>
              <a:rPr lang="en-US" dirty="0"/>
              <a:t>Spectral radiance</a:t>
            </a:r>
            <a:endParaRPr dirty="0"/>
          </a:p>
        </p:txBody>
      </p:sp>
      <p:sp>
        <p:nvSpPr>
          <p:cNvPr id="6" name="Shape 667"/>
          <p:cNvSpPr txBox="1">
            <a:spLocks/>
          </p:cNvSpPr>
          <p:nvPr/>
        </p:nvSpPr>
        <p:spPr>
          <a:xfrm>
            <a:off x="631078" y="1528233"/>
            <a:ext cx="12170522" cy="1105746"/>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indent="-365771">
              <a:buFont typeface="Arial" panose="020B0604020202020204" pitchFamily="34" charset="0"/>
              <a:buChar char="•"/>
            </a:pPr>
            <a:r>
              <a:rPr lang="en-US" sz="2560" dirty="0"/>
              <a:t>Distribution of </a:t>
            </a:r>
            <a:r>
              <a:rPr lang="en-US" sz="2560" u="sng" dirty="0"/>
              <a:t>radiance</a:t>
            </a:r>
            <a:r>
              <a:rPr lang="en-US" sz="2560" dirty="0"/>
              <a:t> as a function of wavelength.</a:t>
            </a:r>
          </a:p>
          <a:p>
            <a:pPr marL="365771" indent="-365771">
              <a:buFont typeface="Arial" panose="020B0604020202020204" pitchFamily="34" charset="0"/>
              <a:buChar char="•"/>
            </a:pPr>
            <a:r>
              <a:rPr lang="en-US" sz="2560" dirty="0"/>
              <a:t>All of the phenomena we described in this lecture can be extended to take into account color, by considering separate radiance and BRDF functions </a:t>
            </a:r>
            <a:r>
              <a:rPr lang="en-US" sz="2560" u="sng" dirty="0"/>
              <a:t>independently </a:t>
            </a:r>
            <a:r>
              <a:rPr lang="en-US" sz="2560" dirty="0"/>
              <a:t>for each wavelength.</a:t>
            </a:r>
          </a:p>
        </p:txBody>
      </p:sp>
      <p:pic>
        <p:nvPicPr>
          <p:cNvPr id="7" name="droppedImage.tiff" descr="droppedImage.tiff">
            <a:extLst>
              <a:ext uri="{FF2B5EF4-FFF2-40B4-BE49-F238E27FC236}">
                <a16:creationId xmlns:a16="http://schemas.microsoft.com/office/drawing/2014/main" id="{33C5AD60-D1E1-4081-95C8-6A8B25858472}"/>
              </a:ext>
            </a:extLst>
          </p:cNvPr>
          <p:cNvPicPr>
            <a:picLocks noChangeAspect="1"/>
          </p:cNvPicPr>
          <p:nvPr/>
        </p:nvPicPr>
        <p:blipFill>
          <a:blip r:embed="rId2">
            <a:extLst/>
          </a:blip>
          <a:stretch>
            <a:fillRect/>
          </a:stretch>
        </p:blipFill>
        <p:spPr>
          <a:xfrm rot="3093076">
            <a:off x="6211486" y="4732334"/>
            <a:ext cx="1409700" cy="1623362"/>
          </a:xfrm>
          <a:prstGeom prst="rect">
            <a:avLst/>
          </a:prstGeom>
          <a:ln w="12700">
            <a:miter lim="400000"/>
          </a:ln>
        </p:spPr>
      </p:pic>
      <p:sp>
        <p:nvSpPr>
          <p:cNvPr id="8" name="Shape">
            <a:extLst>
              <a:ext uri="{FF2B5EF4-FFF2-40B4-BE49-F238E27FC236}">
                <a16:creationId xmlns:a16="http://schemas.microsoft.com/office/drawing/2014/main" id="{1D02ABB3-B0C7-4557-8B2B-94D8EBA71047}"/>
              </a:ext>
            </a:extLst>
          </p:cNvPr>
          <p:cNvSpPr/>
          <p:nvPr/>
        </p:nvSpPr>
        <p:spPr>
          <a:xfrm>
            <a:off x="8723729" y="7844367"/>
            <a:ext cx="1133475" cy="571500"/>
          </a:xfrm>
          <a:custGeom>
            <a:avLst/>
            <a:gdLst/>
            <a:ahLst/>
            <a:cxnLst>
              <a:cxn ang="0">
                <a:pos x="wd2" y="hd2"/>
              </a:cxn>
              <a:cxn ang="5400000">
                <a:pos x="wd2" y="hd2"/>
              </a:cxn>
              <a:cxn ang="10800000">
                <a:pos x="wd2" y="hd2"/>
              </a:cxn>
              <a:cxn ang="16200000">
                <a:pos x="wd2" y="hd2"/>
              </a:cxn>
            </a:cxnLst>
            <a:rect l="0" t="0" r="r" b="b"/>
            <a:pathLst>
              <a:path w="21600" h="21600" extrusionOk="0">
                <a:moveTo>
                  <a:pt x="8968" y="21600"/>
                </a:moveTo>
                <a:cubicBezTo>
                  <a:pt x="8968" y="19576"/>
                  <a:pt x="9788" y="17936"/>
                  <a:pt x="10800" y="17936"/>
                </a:cubicBezTo>
                <a:cubicBezTo>
                  <a:pt x="11812" y="17936"/>
                  <a:pt x="12632" y="19576"/>
                  <a:pt x="12632" y="21600"/>
                </a:cubicBezTo>
                <a:lnTo>
                  <a:pt x="21600" y="21600"/>
                </a:lnTo>
                <a:cubicBezTo>
                  <a:pt x="21600" y="9671"/>
                  <a:pt x="16765" y="0"/>
                  <a:pt x="10800" y="0"/>
                </a:cubicBezTo>
                <a:cubicBezTo>
                  <a:pt x="4835" y="0"/>
                  <a:pt x="0" y="9671"/>
                  <a:pt x="0" y="21600"/>
                </a:cubicBezTo>
                <a:close/>
              </a:path>
            </a:pathLst>
          </a:custGeom>
          <a:solidFill>
            <a:srgbClr val="AB4500">
              <a:alpha val="86000"/>
            </a:srgbClr>
          </a:solidFill>
          <a:ln w="12700">
            <a:miter lim="400000"/>
          </a:ln>
        </p:spPr>
        <p:txBody>
          <a:bodyPr lIns="38100" tIns="38100" rIns="38100" bIns="38100" anchor="ctr"/>
          <a:lstStyle/>
          <a:p>
            <a:pPr defTabSz="438148">
              <a:defRPr sz="3600"/>
            </a:pPr>
            <a:endParaRPr sz="2700">
              <a:latin typeface="Helvetica Neue Light"/>
            </a:endParaRPr>
          </a:p>
        </p:txBody>
      </p:sp>
      <p:grpSp>
        <p:nvGrpSpPr>
          <p:cNvPr id="10" name="Group">
            <a:extLst>
              <a:ext uri="{FF2B5EF4-FFF2-40B4-BE49-F238E27FC236}">
                <a16:creationId xmlns:a16="http://schemas.microsoft.com/office/drawing/2014/main" id="{34C2C20E-23F5-4707-AE7E-18EF84CD1F2C}"/>
              </a:ext>
            </a:extLst>
          </p:cNvPr>
          <p:cNvGrpSpPr/>
          <p:nvPr/>
        </p:nvGrpSpPr>
        <p:grpSpPr>
          <a:xfrm>
            <a:off x="10376845" y="6160799"/>
            <a:ext cx="2028826" cy="809625"/>
            <a:chOff x="0" y="0"/>
            <a:chExt cx="2705100" cy="1079500"/>
          </a:xfrm>
        </p:grpSpPr>
        <p:sp>
          <p:nvSpPr>
            <p:cNvPr id="11" name="Line">
              <a:extLst>
                <a:ext uri="{FF2B5EF4-FFF2-40B4-BE49-F238E27FC236}">
                  <a16:creationId xmlns:a16="http://schemas.microsoft.com/office/drawing/2014/main" id="{B6DBC0C6-7621-4E35-8CDF-6ECEEFA5DD1F}"/>
                </a:ext>
              </a:extLst>
            </p:cNvPr>
            <p:cNvSpPr/>
            <p:nvPr/>
          </p:nvSpPr>
          <p:spPr>
            <a:xfrm>
              <a:off x="0" y="965200"/>
              <a:ext cx="2705100" cy="2258"/>
            </a:xfrm>
            <a:prstGeom prst="line">
              <a:avLst/>
            </a:prstGeom>
            <a:noFill/>
            <a:ln w="19050" cap="sq">
              <a:solidFill>
                <a:srgbClr val="000000"/>
              </a:solidFill>
              <a:prstDash val="solid"/>
              <a:round/>
              <a:tailEnd type="triangle" w="med" len="med"/>
            </a:ln>
            <a:effectLst/>
          </p:spPr>
          <p:txBody>
            <a:bodyPr wrap="square" lIns="38100" tIns="38100" rIns="38100" bIns="38100" numCol="1" anchor="ctr">
              <a:noAutofit/>
            </a:bodyPr>
            <a:lstStyle/>
            <a:p>
              <a:pPr defTabSz="342898">
                <a:defRPr sz="1200">
                  <a:latin typeface="Helvetica"/>
                  <a:ea typeface="Helvetica"/>
                  <a:cs typeface="Helvetica"/>
                  <a:sym typeface="Helvetica"/>
                </a:defRPr>
              </a:pPr>
              <a:endParaRPr sz="900">
                <a:latin typeface="Helvetica"/>
                <a:cs typeface="Helvetica"/>
                <a:sym typeface="Helvetica"/>
              </a:endParaRPr>
            </a:p>
          </p:txBody>
        </p:sp>
        <p:sp>
          <p:nvSpPr>
            <p:cNvPr id="12" name="Line">
              <a:extLst>
                <a:ext uri="{FF2B5EF4-FFF2-40B4-BE49-F238E27FC236}">
                  <a16:creationId xmlns:a16="http://schemas.microsoft.com/office/drawing/2014/main" id="{5B9B149C-7643-4F2A-A0BB-3449B4FE7421}"/>
                </a:ext>
              </a:extLst>
            </p:cNvPr>
            <p:cNvSpPr/>
            <p:nvPr/>
          </p:nvSpPr>
          <p:spPr>
            <a:xfrm flipV="1">
              <a:off x="108373" y="0"/>
              <a:ext cx="2259" cy="1079500"/>
            </a:xfrm>
            <a:prstGeom prst="line">
              <a:avLst/>
            </a:prstGeom>
            <a:noFill/>
            <a:ln w="19050" cap="sq">
              <a:solidFill>
                <a:srgbClr val="000000"/>
              </a:solidFill>
              <a:prstDash val="solid"/>
              <a:round/>
              <a:tailEnd type="triangle" w="med" len="med"/>
            </a:ln>
            <a:effectLst/>
          </p:spPr>
          <p:txBody>
            <a:bodyPr wrap="square" lIns="38100" tIns="38100" rIns="38100" bIns="38100" numCol="1" anchor="ctr">
              <a:noAutofit/>
            </a:bodyPr>
            <a:lstStyle/>
            <a:p>
              <a:pPr defTabSz="342898">
                <a:defRPr sz="1200">
                  <a:latin typeface="Helvetica"/>
                  <a:ea typeface="Helvetica"/>
                  <a:cs typeface="Helvetica"/>
                  <a:sym typeface="Helvetica"/>
                </a:defRPr>
              </a:pPr>
              <a:endParaRPr sz="900">
                <a:latin typeface="Helvetica"/>
                <a:cs typeface="Helvetica"/>
                <a:sym typeface="Helvetica"/>
              </a:endParaRPr>
            </a:p>
          </p:txBody>
        </p:sp>
        <p:sp>
          <p:nvSpPr>
            <p:cNvPr id="13" name="Line">
              <a:extLst>
                <a:ext uri="{FF2B5EF4-FFF2-40B4-BE49-F238E27FC236}">
                  <a16:creationId xmlns:a16="http://schemas.microsoft.com/office/drawing/2014/main" id="{179EBC61-6E4B-4E4F-8025-6FBCB6BAE986}"/>
                </a:ext>
              </a:extLst>
            </p:cNvPr>
            <p:cNvSpPr/>
            <p:nvPr/>
          </p:nvSpPr>
          <p:spPr>
            <a:xfrm>
              <a:off x="325119" y="54376"/>
              <a:ext cx="2009423" cy="867363"/>
            </a:xfrm>
            <a:custGeom>
              <a:avLst/>
              <a:gdLst/>
              <a:ahLst/>
              <a:cxnLst>
                <a:cxn ang="0">
                  <a:pos x="wd2" y="hd2"/>
                </a:cxn>
                <a:cxn ang="5400000">
                  <a:pos x="wd2" y="hd2"/>
                </a:cxn>
                <a:cxn ang="10800000">
                  <a:pos x="wd2" y="hd2"/>
                </a:cxn>
                <a:cxn ang="16200000">
                  <a:pos x="wd2" y="hd2"/>
                </a:cxn>
              </a:cxnLst>
              <a:rect l="0" t="0" r="r" b="b"/>
              <a:pathLst>
                <a:path w="21600" h="21332" extrusionOk="0">
                  <a:moveTo>
                    <a:pt x="0" y="21332"/>
                  </a:moveTo>
                  <a:cubicBezTo>
                    <a:pt x="849" y="20166"/>
                    <a:pt x="1796" y="11559"/>
                    <a:pt x="2718" y="9782"/>
                  </a:cubicBezTo>
                  <a:cubicBezTo>
                    <a:pt x="3640" y="8006"/>
                    <a:pt x="4587" y="12281"/>
                    <a:pt x="5485" y="10671"/>
                  </a:cubicBezTo>
                  <a:cubicBezTo>
                    <a:pt x="6383" y="9061"/>
                    <a:pt x="7184" y="287"/>
                    <a:pt x="8155" y="10"/>
                  </a:cubicBezTo>
                  <a:cubicBezTo>
                    <a:pt x="9125" y="-268"/>
                    <a:pt x="10096" y="5784"/>
                    <a:pt x="11358" y="8894"/>
                  </a:cubicBezTo>
                  <a:cubicBezTo>
                    <a:pt x="12620" y="12003"/>
                    <a:pt x="13979" y="16501"/>
                    <a:pt x="15678" y="18556"/>
                  </a:cubicBezTo>
                  <a:cubicBezTo>
                    <a:pt x="17377" y="20610"/>
                    <a:pt x="20362" y="20777"/>
                    <a:pt x="21600" y="21332"/>
                  </a:cubicBezTo>
                </a:path>
              </a:pathLst>
            </a:custGeom>
            <a:noFill/>
            <a:ln w="19050" cap="sq">
              <a:solidFill>
                <a:srgbClr val="000000"/>
              </a:solidFill>
              <a:prstDash val="solid"/>
              <a:round/>
            </a:ln>
            <a:effectLst/>
          </p:spPr>
          <p:txBody>
            <a:bodyPr wrap="square" lIns="38100" tIns="38100" rIns="38100" bIns="38100" numCol="1" anchor="ctr">
              <a:noAutofit/>
            </a:bodyPr>
            <a:lstStyle/>
            <a:p>
              <a:pPr defTabSz="438148">
                <a:defRPr sz="3600"/>
              </a:pPr>
              <a:endParaRPr sz="2700">
                <a:latin typeface="Helvetica Neue Light"/>
              </a:endParaRPr>
            </a:p>
          </p:txBody>
        </p:sp>
      </p:grpSp>
      <p:sp>
        <p:nvSpPr>
          <p:cNvPr id="14" name="Line">
            <a:extLst>
              <a:ext uri="{FF2B5EF4-FFF2-40B4-BE49-F238E27FC236}">
                <a16:creationId xmlns:a16="http://schemas.microsoft.com/office/drawing/2014/main" id="{AEA0EDC7-4F91-4DB5-BAF3-12A055F61770}"/>
              </a:ext>
            </a:extLst>
          </p:cNvPr>
          <p:cNvSpPr/>
          <p:nvPr/>
        </p:nvSpPr>
        <p:spPr>
          <a:xfrm flipH="1">
            <a:off x="9304753" y="7460490"/>
            <a:ext cx="977405" cy="778637"/>
          </a:xfrm>
          <a:prstGeom prst="line">
            <a:avLst/>
          </a:prstGeom>
          <a:ln w="28575" cap="sq">
            <a:solidFill>
              <a:srgbClr val="000000"/>
            </a:solidFill>
            <a:tailEnd type="triangle"/>
          </a:ln>
        </p:spPr>
        <p:txBody>
          <a:bodyPr lIns="38100" tIns="38100" rIns="38100" bIns="38100" anchor="ctr"/>
          <a:lstStyle/>
          <a:p>
            <a:pPr defTabSz="438148">
              <a:defRPr sz="3600"/>
            </a:pPr>
            <a:endParaRPr sz="2700">
              <a:latin typeface="Helvetica Neue Light"/>
            </a:endParaRPr>
          </a:p>
        </p:txBody>
      </p:sp>
      <p:grpSp>
        <p:nvGrpSpPr>
          <p:cNvPr id="15" name="Group">
            <a:extLst>
              <a:ext uri="{FF2B5EF4-FFF2-40B4-BE49-F238E27FC236}">
                <a16:creationId xmlns:a16="http://schemas.microsoft.com/office/drawing/2014/main" id="{B4E032D6-5299-4024-ADE3-1C5EC01B6AA5}"/>
              </a:ext>
            </a:extLst>
          </p:cNvPr>
          <p:cNvGrpSpPr/>
          <p:nvPr/>
        </p:nvGrpSpPr>
        <p:grpSpPr>
          <a:xfrm>
            <a:off x="5293457" y="8101543"/>
            <a:ext cx="2572032" cy="809625"/>
            <a:chOff x="0" y="0"/>
            <a:chExt cx="3429374" cy="1079500"/>
          </a:xfrm>
        </p:grpSpPr>
        <p:sp>
          <p:nvSpPr>
            <p:cNvPr id="16" name="Line">
              <a:extLst>
                <a:ext uri="{FF2B5EF4-FFF2-40B4-BE49-F238E27FC236}">
                  <a16:creationId xmlns:a16="http://schemas.microsoft.com/office/drawing/2014/main" id="{2B8C352D-DFED-4DA6-B72D-81A0AD26740C}"/>
                </a:ext>
              </a:extLst>
            </p:cNvPr>
            <p:cNvSpPr/>
            <p:nvPr/>
          </p:nvSpPr>
          <p:spPr>
            <a:xfrm>
              <a:off x="0" y="977900"/>
              <a:ext cx="2705100" cy="2258"/>
            </a:xfrm>
            <a:prstGeom prst="line">
              <a:avLst/>
            </a:prstGeom>
            <a:noFill/>
            <a:ln w="19050" cap="sq">
              <a:solidFill>
                <a:srgbClr val="000000"/>
              </a:solidFill>
              <a:prstDash val="solid"/>
              <a:round/>
              <a:tailEnd type="triangle" w="med" len="med"/>
            </a:ln>
            <a:effectLst/>
          </p:spPr>
          <p:txBody>
            <a:bodyPr wrap="square" lIns="38100" tIns="38100" rIns="38100" bIns="38100" numCol="1" anchor="ctr">
              <a:noAutofit/>
            </a:bodyPr>
            <a:lstStyle/>
            <a:p>
              <a:pPr defTabSz="342898">
                <a:defRPr sz="1200">
                  <a:latin typeface="Helvetica"/>
                  <a:ea typeface="Helvetica"/>
                  <a:cs typeface="Helvetica"/>
                  <a:sym typeface="Helvetica"/>
                </a:defRPr>
              </a:pPr>
              <a:endParaRPr sz="900">
                <a:latin typeface="Helvetica"/>
                <a:cs typeface="Helvetica"/>
                <a:sym typeface="Helvetica"/>
              </a:endParaRPr>
            </a:p>
          </p:txBody>
        </p:sp>
        <p:sp>
          <p:nvSpPr>
            <p:cNvPr id="17" name="Line">
              <a:extLst>
                <a:ext uri="{FF2B5EF4-FFF2-40B4-BE49-F238E27FC236}">
                  <a16:creationId xmlns:a16="http://schemas.microsoft.com/office/drawing/2014/main" id="{9FD7862D-6AAC-4374-AF9B-4AFDA88ADC60}"/>
                </a:ext>
              </a:extLst>
            </p:cNvPr>
            <p:cNvSpPr/>
            <p:nvPr/>
          </p:nvSpPr>
          <p:spPr>
            <a:xfrm flipV="1">
              <a:off x="108373" y="0"/>
              <a:ext cx="2259" cy="1079500"/>
            </a:xfrm>
            <a:prstGeom prst="line">
              <a:avLst/>
            </a:prstGeom>
            <a:noFill/>
            <a:ln w="19050" cap="sq">
              <a:solidFill>
                <a:srgbClr val="000000"/>
              </a:solidFill>
              <a:prstDash val="solid"/>
              <a:round/>
              <a:tailEnd type="triangle" w="med" len="med"/>
            </a:ln>
            <a:effectLst/>
          </p:spPr>
          <p:txBody>
            <a:bodyPr wrap="square" lIns="38100" tIns="38100" rIns="38100" bIns="38100" numCol="1" anchor="ctr">
              <a:noAutofit/>
            </a:bodyPr>
            <a:lstStyle/>
            <a:p>
              <a:pPr defTabSz="342898">
                <a:defRPr sz="1200">
                  <a:latin typeface="Helvetica"/>
                  <a:ea typeface="Helvetica"/>
                  <a:cs typeface="Helvetica"/>
                  <a:sym typeface="Helvetica"/>
                </a:defRPr>
              </a:pPr>
              <a:endParaRPr sz="900">
                <a:latin typeface="Helvetica"/>
                <a:cs typeface="Helvetica"/>
                <a:sym typeface="Helvetica"/>
              </a:endParaRPr>
            </a:p>
          </p:txBody>
        </p:sp>
        <p:sp>
          <p:nvSpPr>
            <p:cNvPr id="18" name="Line">
              <a:extLst>
                <a:ext uri="{FF2B5EF4-FFF2-40B4-BE49-F238E27FC236}">
                  <a16:creationId xmlns:a16="http://schemas.microsoft.com/office/drawing/2014/main" id="{16BC3532-5556-4D3C-B5B5-7FD0C73B99D1}"/>
                </a:ext>
              </a:extLst>
            </p:cNvPr>
            <p:cNvSpPr/>
            <p:nvPr/>
          </p:nvSpPr>
          <p:spPr>
            <a:xfrm>
              <a:off x="230293" y="260206"/>
              <a:ext cx="2104250" cy="694834"/>
            </a:xfrm>
            <a:custGeom>
              <a:avLst/>
              <a:gdLst/>
              <a:ahLst/>
              <a:cxnLst>
                <a:cxn ang="0">
                  <a:pos x="wd2" y="hd2"/>
                </a:cxn>
                <a:cxn ang="5400000">
                  <a:pos x="wd2" y="hd2"/>
                </a:cxn>
                <a:cxn ang="10800000">
                  <a:pos x="wd2" y="hd2"/>
                </a:cxn>
                <a:cxn ang="16200000">
                  <a:pos x="wd2" y="hd2"/>
                </a:cxn>
              </a:cxnLst>
              <a:rect l="0" t="0" r="r" b="b"/>
              <a:pathLst>
                <a:path w="21600" h="20773" extrusionOk="0">
                  <a:moveTo>
                    <a:pt x="0" y="20571"/>
                  </a:moveTo>
                  <a:cubicBezTo>
                    <a:pt x="1205" y="20706"/>
                    <a:pt x="2851" y="19423"/>
                    <a:pt x="3917" y="15980"/>
                  </a:cubicBezTo>
                  <a:cubicBezTo>
                    <a:pt x="4983" y="12538"/>
                    <a:pt x="5446" y="928"/>
                    <a:pt x="6373" y="50"/>
                  </a:cubicBezTo>
                  <a:cubicBezTo>
                    <a:pt x="7300" y="-827"/>
                    <a:pt x="8459" y="9973"/>
                    <a:pt x="9433" y="10581"/>
                  </a:cubicBezTo>
                  <a:cubicBezTo>
                    <a:pt x="10406" y="11188"/>
                    <a:pt x="11124" y="4843"/>
                    <a:pt x="12167" y="3831"/>
                  </a:cubicBezTo>
                  <a:cubicBezTo>
                    <a:pt x="13210" y="2818"/>
                    <a:pt x="14578" y="2413"/>
                    <a:pt x="15690" y="4506"/>
                  </a:cubicBezTo>
                  <a:cubicBezTo>
                    <a:pt x="16803" y="6598"/>
                    <a:pt x="17915" y="13685"/>
                    <a:pt x="18888" y="16386"/>
                  </a:cubicBezTo>
                  <a:cubicBezTo>
                    <a:pt x="19862" y="19086"/>
                    <a:pt x="21044" y="19895"/>
                    <a:pt x="21600" y="20773"/>
                  </a:cubicBezTo>
                </a:path>
              </a:pathLst>
            </a:custGeom>
            <a:noFill/>
            <a:ln w="19050" cap="sq">
              <a:solidFill>
                <a:srgbClr val="000000"/>
              </a:solidFill>
              <a:prstDash val="solid"/>
              <a:round/>
            </a:ln>
            <a:effectLst/>
          </p:spPr>
          <p:txBody>
            <a:bodyPr wrap="square" lIns="38100" tIns="38100" rIns="38100" bIns="38100" numCol="1" anchor="ctr">
              <a:noAutofit/>
            </a:bodyPr>
            <a:lstStyle/>
            <a:p>
              <a:pPr defTabSz="438148">
                <a:defRPr sz="3600"/>
              </a:pPr>
              <a:endParaRPr sz="2700">
                <a:latin typeface="Helvetica Neue Light"/>
              </a:endParaRPr>
            </a:p>
          </p:txBody>
        </p:sp>
        <p:sp>
          <p:nvSpPr>
            <p:cNvPr id="19" name="Line">
              <a:extLst>
                <a:ext uri="{FF2B5EF4-FFF2-40B4-BE49-F238E27FC236}">
                  <a16:creationId xmlns:a16="http://schemas.microsoft.com/office/drawing/2014/main" id="{41F712B6-C4D5-40A1-BC1A-D2E48B3C3437}"/>
                </a:ext>
              </a:extLst>
            </p:cNvPr>
            <p:cNvSpPr/>
            <p:nvPr/>
          </p:nvSpPr>
          <p:spPr>
            <a:xfrm flipV="1">
              <a:off x="2186093" y="610154"/>
              <a:ext cx="1243282" cy="12"/>
            </a:xfrm>
            <a:prstGeom prst="line">
              <a:avLst/>
            </a:prstGeom>
            <a:noFill/>
            <a:ln w="28575" cap="sq">
              <a:solidFill>
                <a:srgbClr val="5F4435"/>
              </a:solidFill>
              <a:prstDash val="solid"/>
              <a:round/>
              <a:headEnd type="stealth" w="med" len="med"/>
              <a:tailEnd type="stealth" w="med" len="med"/>
            </a:ln>
            <a:effectLst/>
          </p:spPr>
          <p:txBody>
            <a:bodyPr wrap="square" lIns="38100" tIns="38100" rIns="38100" bIns="38100" numCol="1" anchor="ctr">
              <a:noAutofit/>
            </a:bodyPr>
            <a:lstStyle/>
            <a:p>
              <a:pPr defTabSz="342898">
                <a:defRPr sz="1200">
                  <a:latin typeface="Helvetica"/>
                  <a:ea typeface="Helvetica"/>
                  <a:cs typeface="Helvetica"/>
                  <a:sym typeface="Helvetica"/>
                </a:defRPr>
              </a:pPr>
              <a:endParaRPr sz="900">
                <a:latin typeface="Helvetica"/>
                <a:cs typeface="Helvetica"/>
                <a:sym typeface="Helvetica"/>
              </a:endParaRPr>
            </a:p>
          </p:txBody>
        </p:sp>
      </p:grpSp>
      <p:sp>
        <p:nvSpPr>
          <p:cNvPr id="20" name="Shape">
            <a:extLst>
              <a:ext uri="{FF2B5EF4-FFF2-40B4-BE49-F238E27FC236}">
                <a16:creationId xmlns:a16="http://schemas.microsoft.com/office/drawing/2014/main" id="{7103817D-8AA8-4BB4-90A7-35425D22B118}"/>
              </a:ext>
            </a:extLst>
          </p:cNvPr>
          <p:cNvSpPr/>
          <p:nvPr/>
        </p:nvSpPr>
        <p:spPr>
          <a:xfrm>
            <a:off x="7914103" y="8225367"/>
            <a:ext cx="3133725" cy="600075"/>
          </a:xfrm>
          <a:custGeom>
            <a:avLst/>
            <a:gdLst/>
            <a:ahLst/>
            <a:cxnLst>
              <a:cxn ang="0">
                <a:pos x="wd2" y="hd2"/>
              </a:cxn>
              <a:cxn ang="5400000">
                <a:pos x="wd2" y="hd2"/>
              </a:cxn>
              <a:cxn ang="10800000">
                <a:pos x="wd2" y="hd2"/>
              </a:cxn>
              <a:cxn ang="16200000">
                <a:pos x="wd2" y="hd2"/>
              </a:cxn>
            </a:cxnLst>
            <a:rect l="0" t="0" r="r" b="b"/>
            <a:pathLst>
              <a:path w="21600" h="21478" extrusionOk="0">
                <a:moveTo>
                  <a:pt x="0" y="21478"/>
                </a:moveTo>
                <a:cubicBezTo>
                  <a:pt x="0" y="10251"/>
                  <a:pt x="0" y="21478"/>
                  <a:pt x="12" y="2746"/>
                </a:cubicBezTo>
                <a:cubicBezTo>
                  <a:pt x="175" y="427"/>
                  <a:pt x="994" y="5125"/>
                  <a:pt x="1368" y="5125"/>
                </a:cubicBezTo>
                <a:cubicBezTo>
                  <a:pt x="1742" y="5125"/>
                  <a:pt x="1975" y="3173"/>
                  <a:pt x="2244" y="2746"/>
                </a:cubicBezTo>
                <a:cubicBezTo>
                  <a:pt x="2513" y="2319"/>
                  <a:pt x="2735" y="2319"/>
                  <a:pt x="2981" y="2746"/>
                </a:cubicBezTo>
                <a:cubicBezTo>
                  <a:pt x="3226" y="3173"/>
                  <a:pt x="3471" y="5125"/>
                  <a:pt x="3717" y="5125"/>
                </a:cubicBezTo>
                <a:cubicBezTo>
                  <a:pt x="3962" y="5125"/>
                  <a:pt x="4219" y="3173"/>
                  <a:pt x="4465" y="2746"/>
                </a:cubicBezTo>
                <a:cubicBezTo>
                  <a:pt x="4710" y="2319"/>
                  <a:pt x="4921" y="3173"/>
                  <a:pt x="5213" y="2746"/>
                </a:cubicBezTo>
                <a:cubicBezTo>
                  <a:pt x="5505" y="2319"/>
                  <a:pt x="5996" y="0"/>
                  <a:pt x="6242" y="0"/>
                </a:cubicBezTo>
                <a:cubicBezTo>
                  <a:pt x="6487" y="0"/>
                  <a:pt x="6370" y="2319"/>
                  <a:pt x="6697" y="2746"/>
                </a:cubicBezTo>
                <a:cubicBezTo>
                  <a:pt x="7025" y="3173"/>
                  <a:pt x="7773" y="3112"/>
                  <a:pt x="8182" y="2746"/>
                </a:cubicBezTo>
                <a:cubicBezTo>
                  <a:pt x="8591" y="2380"/>
                  <a:pt x="8801" y="549"/>
                  <a:pt x="9175" y="549"/>
                </a:cubicBezTo>
                <a:cubicBezTo>
                  <a:pt x="9549" y="549"/>
                  <a:pt x="10075" y="2380"/>
                  <a:pt x="10403" y="2746"/>
                </a:cubicBezTo>
                <a:cubicBezTo>
                  <a:pt x="10730" y="3112"/>
                  <a:pt x="10777" y="2746"/>
                  <a:pt x="11151" y="2746"/>
                </a:cubicBezTo>
                <a:cubicBezTo>
                  <a:pt x="11513" y="2746"/>
                  <a:pt x="12343" y="2319"/>
                  <a:pt x="12635" y="2746"/>
                </a:cubicBezTo>
                <a:cubicBezTo>
                  <a:pt x="12927" y="3173"/>
                  <a:pt x="12787" y="5431"/>
                  <a:pt x="12904" y="5431"/>
                </a:cubicBezTo>
                <a:cubicBezTo>
                  <a:pt x="13021" y="5431"/>
                  <a:pt x="13044" y="3173"/>
                  <a:pt x="13371" y="2746"/>
                </a:cubicBezTo>
                <a:cubicBezTo>
                  <a:pt x="13699" y="2319"/>
                  <a:pt x="14517" y="2258"/>
                  <a:pt x="14856" y="2746"/>
                </a:cubicBezTo>
                <a:cubicBezTo>
                  <a:pt x="15195" y="3234"/>
                  <a:pt x="15206" y="5675"/>
                  <a:pt x="15405" y="5797"/>
                </a:cubicBezTo>
                <a:cubicBezTo>
                  <a:pt x="15604" y="5919"/>
                  <a:pt x="15779" y="4027"/>
                  <a:pt x="16060" y="3539"/>
                </a:cubicBezTo>
                <a:cubicBezTo>
                  <a:pt x="16340" y="3051"/>
                  <a:pt x="16796" y="2868"/>
                  <a:pt x="17088" y="2746"/>
                </a:cubicBezTo>
                <a:cubicBezTo>
                  <a:pt x="17381" y="2624"/>
                  <a:pt x="17474" y="2624"/>
                  <a:pt x="17825" y="2746"/>
                </a:cubicBezTo>
                <a:cubicBezTo>
                  <a:pt x="18175" y="2868"/>
                  <a:pt x="18818" y="3112"/>
                  <a:pt x="19204" y="3539"/>
                </a:cubicBezTo>
                <a:cubicBezTo>
                  <a:pt x="19590" y="3966"/>
                  <a:pt x="19870" y="5553"/>
                  <a:pt x="20139" y="5431"/>
                </a:cubicBezTo>
                <a:cubicBezTo>
                  <a:pt x="20408" y="5309"/>
                  <a:pt x="20560" y="3173"/>
                  <a:pt x="20794" y="2746"/>
                </a:cubicBezTo>
                <a:cubicBezTo>
                  <a:pt x="21027" y="2319"/>
                  <a:pt x="21436" y="-122"/>
                  <a:pt x="21565" y="2868"/>
                </a:cubicBezTo>
                <a:cubicBezTo>
                  <a:pt x="21600" y="19220"/>
                  <a:pt x="21542" y="4149"/>
                  <a:pt x="21600" y="20502"/>
                </a:cubicBezTo>
                <a:cubicBezTo>
                  <a:pt x="17988" y="20807"/>
                  <a:pt x="4594" y="20807"/>
                  <a:pt x="0" y="21478"/>
                </a:cubicBezTo>
                <a:close/>
              </a:path>
            </a:pathLst>
          </a:custGeom>
          <a:blipFill>
            <a:blip r:embed="rId3"/>
          </a:blipFill>
          <a:ln w="12700" cap="sq">
            <a:solidFill>
              <a:srgbClr val="E7C379"/>
            </a:solidFill>
          </a:ln>
        </p:spPr>
        <p:txBody>
          <a:bodyPr lIns="38100" tIns="38100" rIns="38100" bIns="38100" anchor="ctr"/>
          <a:lstStyle/>
          <a:p>
            <a:pPr defTabSz="438148">
              <a:defRPr sz="3600"/>
            </a:pPr>
            <a:endParaRPr sz="2700">
              <a:latin typeface="Helvetica Neue Light"/>
            </a:endParaRPr>
          </a:p>
        </p:txBody>
      </p:sp>
      <p:sp>
        <p:nvSpPr>
          <p:cNvPr id="21" name="Line">
            <a:extLst>
              <a:ext uri="{FF2B5EF4-FFF2-40B4-BE49-F238E27FC236}">
                <a16:creationId xmlns:a16="http://schemas.microsoft.com/office/drawing/2014/main" id="{513A2268-4F00-40DF-BF2F-ECFABF631A64}"/>
              </a:ext>
            </a:extLst>
          </p:cNvPr>
          <p:cNvSpPr/>
          <p:nvPr/>
        </p:nvSpPr>
        <p:spPr>
          <a:xfrm>
            <a:off x="9047578" y="8253942"/>
            <a:ext cx="511387" cy="409575"/>
          </a:xfrm>
          <a:custGeom>
            <a:avLst/>
            <a:gdLst/>
            <a:ahLst/>
            <a:cxnLst>
              <a:cxn ang="0">
                <a:pos x="wd2" y="hd2"/>
              </a:cxn>
              <a:cxn ang="5400000">
                <a:pos x="wd2" y="hd2"/>
              </a:cxn>
              <a:cxn ang="10800000">
                <a:pos x="wd2" y="hd2"/>
              </a:cxn>
              <a:cxn ang="16200000">
                <a:pos x="wd2" y="hd2"/>
              </a:cxn>
            </a:cxnLst>
            <a:rect l="0" t="0" r="r" b="b"/>
            <a:pathLst>
              <a:path w="21600" h="21600" extrusionOk="0">
                <a:moveTo>
                  <a:pt x="10299" y="0"/>
                </a:moveTo>
                <a:lnTo>
                  <a:pt x="0" y="12960"/>
                </a:lnTo>
                <a:lnTo>
                  <a:pt x="3433" y="21600"/>
                </a:lnTo>
                <a:lnTo>
                  <a:pt x="6866" y="17280"/>
                </a:lnTo>
                <a:lnTo>
                  <a:pt x="13732" y="21600"/>
                </a:lnTo>
                <a:lnTo>
                  <a:pt x="17166" y="12960"/>
                </a:lnTo>
                <a:lnTo>
                  <a:pt x="15020" y="8280"/>
                </a:lnTo>
                <a:lnTo>
                  <a:pt x="21600" y="2700"/>
                </a:lnTo>
              </a:path>
            </a:pathLst>
          </a:custGeom>
          <a:ln w="19050" cap="sq">
            <a:solidFill>
              <a:srgbClr val="000000"/>
            </a:solidFill>
            <a:prstDash val="sysDash"/>
            <a:tailEnd type="triangle"/>
          </a:ln>
        </p:spPr>
        <p:txBody>
          <a:bodyPr lIns="38100" tIns="38100" rIns="38100" bIns="38100" anchor="ctr"/>
          <a:lstStyle/>
          <a:p>
            <a:pPr defTabSz="438148">
              <a:defRPr sz="3400"/>
            </a:pPr>
            <a:endParaRPr sz="2550">
              <a:latin typeface="Helvetica Neue Light"/>
            </a:endParaRPr>
          </a:p>
        </p:txBody>
      </p:sp>
      <p:pic>
        <p:nvPicPr>
          <p:cNvPr id="22" name="droppedImage.pdf" descr="droppedImage.pdf">
            <a:extLst>
              <a:ext uri="{FF2B5EF4-FFF2-40B4-BE49-F238E27FC236}">
                <a16:creationId xmlns:a16="http://schemas.microsoft.com/office/drawing/2014/main" id="{BFE87F7B-6EC6-49A2-A7FC-4CB5C8E58A7C}"/>
              </a:ext>
            </a:extLst>
          </p:cNvPr>
          <p:cNvPicPr>
            <a:picLocks noChangeAspect="1"/>
          </p:cNvPicPr>
          <p:nvPr/>
        </p:nvPicPr>
        <p:blipFill>
          <a:blip r:embed="rId4">
            <a:extLst/>
          </a:blip>
          <a:stretch>
            <a:fillRect/>
          </a:stretch>
        </p:blipFill>
        <p:spPr>
          <a:xfrm>
            <a:off x="12209878" y="6970425"/>
            <a:ext cx="165811" cy="213185"/>
          </a:xfrm>
          <a:prstGeom prst="rect">
            <a:avLst/>
          </a:prstGeom>
          <a:ln w="12700">
            <a:miter lim="400000"/>
          </a:ln>
        </p:spPr>
      </p:pic>
      <p:pic>
        <p:nvPicPr>
          <p:cNvPr id="23" name="droppedImage.pdf" descr="droppedImage.pdf">
            <a:extLst>
              <a:ext uri="{FF2B5EF4-FFF2-40B4-BE49-F238E27FC236}">
                <a16:creationId xmlns:a16="http://schemas.microsoft.com/office/drawing/2014/main" id="{EEAAAB8C-FD4B-46D0-8576-0DDA256FAC07}"/>
              </a:ext>
            </a:extLst>
          </p:cNvPr>
          <p:cNvPicPr>
            <a:picLocks noChangeAspect="1"/>
          </p:cNvPicPr>
          <p:nvPr/>
        </p:nvPicPr>
        <p:blipFill>
          <a:blip r:embed="rId4">
            <a:extLst/>
          </a:blip>
          <a:stretch>
            <a:fillRect/>
          </a:stretch>
        </p:blipFill>
        <p:spPr>
          <a:xfrm>
            <a:off x="7152103" y="8911169"/>
            <a:ext cx="165811" cy="213185"/>
          </a:xfrm>
          <a:prstGeom prst="rect">
            <a:avLst/>
          </a:prstGeom>
          <a:ln w="12700">
            <a:miter lim="400000"/>
          </a:ln>
        </p:spPr>
      </p:pic>
      <p:sp>
        <p:nvSpPr>
          <p:cNvPr id="24" name="spectral reflectance">
            <a:extLst>
              <a:ext uri="{FF2B5EF4-FFF2-40B4-BE49-F238E27FC236}">
                <a16:creationId xmlns:a16="http://schemas.microsoft.com/office/drawing/2014/main" id="{B60B3DCE-2308-487D-98AF-F2A5DF4BE956}"/>
              </a:ext>
            </a:extLst>
          </p:cNvPr>
          <p:cNvSpPr/>
          <p:nvPr/>
        </p:nvSpPr>
        <p:spPr>
          <a:xfrm>
            <a:off x="4892742" y="9011769"/>
            <a:ext cx="2853345" cy="47089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defRPr sz="2600">
                <a:solidFill>
                  <a:srgbClr val="747474"/>
                </a:solidFill>
              </a:defRPr>
            </a:lvl1pPr>
          </a:lstStyle>
          <a:p>
            <a:pPr defTabSz="438148"/>
            <a:r>
              <a:rPr sz="2560" dirty="0">
                <a:solidFill>
                  <a:schemeClr val="tx1"/>
                </a:solidFill>
                <a:latin typeface="+mj-lt"/>
              </a:rPr>
              <a:t>spectral reflectance</a:t>
            </a:r>
          </a:p>
        </p:txBody>
      </p:sp>
      <p:sp>
        <p:nvSpPr>
          <p:cNvPr id="25" name="illuminant spectrum">
            <a:extLst>
              <a:ext uri="{FF2B5EF4-FFF2-40B4-BE49-F238E27FC236}">
                <a16:creationId xmlns:a16="http://schemas.microsoft.com/office/drawing/2014/main" id="{7CBD6559-3238-4F7C-B8A0-96371A618969}"/>
              </a:ext>
            </a:extLst>
          </p:cNvPr>
          <p:cNvSpPr/>
          <p:nvPr/>
        </p:nvSpPr>
        <p:spPr>
          <a:xfrm>
            <a:off x="9986727" y="7032926"/>
            <a:ext cx="2814873" cy="47089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defRPr sz="2600">
                <a:solidFill>
                  <a:srgbClr val="747474"/>
                </a:solidFill>
              </a:defRPr>
            </a:lvl1pPr>
          </a:lstStyle>
          <a:p>
            <a:pPr defTabSz="438148"/>
            <a:r>
              <a:rPr sz="2560" dirty="0">
                <a:solidFill>
                  <a:schemeClr val="tx1"/>
                </a:solidFill>
                <a:latin typeface="+mj-lt"/>
              </a:rPr>
              <a:t>illuminant spectr</a:t>
            </a:r>
            <a:r>
              <a:rPr lang="en-US" sz="2560" dirty="0">
                <a:solidFill>
                  <a:schemeClr val="tx1"/>
                </a:solidFill>
                <a:latin typeface="+mj-lt"/>
              </a:rPr>
              <a:t>um</a:t>
            </a:r>
            <a:endParaRPr sz="2560" dirty="0">
              <a:solidFill>
                <a:schemeClr val="tx1"/>
              </a:solidFill>
              <a:latin typeface="+mj-lt"/>
            </a:endParaRPr>
          </a:p>
        </p:txBody>
      </p:sp>
      <p:pic>
        <p:nvPicPr>
          <p:cNvPr id="26" name="droppedImage.pdf" descr="droppedImage.pdf">
            <a:extLst>
              <a:ext uri="{FF2B5EF4-FFF2-40B4-BE49-F238E27FC236}">
                <a16:creationId xmlns:a16="http://schemas.microsoft.com/office/drawing/2014/main" id="{08B247A0-026A-43C3-982E-6CDA478049DC}"/>
              </a:ext>
            </a:extLst>
          </p:cNvPr>
          <p:cNvPicPr>
            <a:picLocks noChangeAspect="1"/>
          </p:cNvPicPr>
          <p:nvPr/>
        </p:nvPicPr>
        <p:blipFill>
          <a:blip r:embed="rId5">
            <a:extLst/>
          </a:blip>
          <a:stretch>
            <a:fillRect/>
          </a:stretch>
        </p:blipFill>
        <p:spPr>
          <a:xfrm>
            <a:off x="4704178" y="8139642"/>
            <a:ext cx="590550" cy="352425"/>
          </a:xfrm>
          <a:prstGeom prst="rect">
            <a:avLst/>
          </a:prstGeom>
          <a:ln w="12700">
            <a:miter lim="400000"/>
          </a:ln>
        </p:spPr>
      </p:pic>
      <p:sp>
        <p:nvSpPr>
          <p:cNvPr id="27" name="Line">
            <a:extLst>
              <a:ext uri="{FF2B5EF4-FFF2-40B4-BE49-F238E27FC236}">
                <a16:creationId xmlns:a16="http://schemas.microsoft.com/office/drawing/2014/main" id="{68623385-98DE-4FE7-BDC7-888F4BEB087D}"/>
              </a:ext>
            </a:extLst>
          </p:cNvPr>
          <p:cNvSpPr/>
          <p:nvPr/>
        </p:nvSpPr>
        <p:spPr>
          <a:xfrm flipH="1" flipV="1">
            <a:off x="7548134" y="5774367"/>
            <a:ext cx="1750617" cy="2457649"/>
          </a:xfrm>
          <a:prstGeom prst="line">
            <a:avLst/>
          </a:prstGeom>
          <a:ln w="28575" cap="sq">
            <a:solidFill>
              <a:srgbClr val="000000"/>
            </a:solidFill>
            <a:tailEnd type="triangle"/>
          </a:ln>
        </p:spPr>
        <p:txBody>
          <a:bodyPr lIns="38100" tIns="38100" rIns="38100" bIns="38100" anchor="ctr"/>
          <a:lstStyle/>
          <a:p>
            <a:pPr defTabSz="438148">
              <a:defRPr sz="4000"/>
            </a:pPr>
            <a:endParaRPr sz="3000">
              <a:latin typeface="Helvetica Neue Light"/>
            </a:endParaRPr>
          </a:p>
        </p:txBody>
      </p:sp>
      <p:pic>
        <p:nvPicPr>
          <p:cNvPr id="28" name="droppedImage.pdf" descr="droppedImage.pdf">
            <a:extLst>
              <a:ext uri="{FF2B5EF4-FFF2-40B4-BE49-F238E27FC236}">
                <a16:creationId xmlns:a16="http://schemas.microsoft.com/office/drawing/2014/main" id="{55D14196-CE37-48C2-8122-CBC0116F0452}"/>
              </a:ext>
            </a:extLst>
          </p:cNvPr>
          <p:cNvPicPr>
            <a:picLocks noChangeAspect="1"/>
          </p:cNvPicPr>
          <p:nvPr/>
        </p:nvPicPr>
        <p:blipFill>
          <a:blip r:embed="rId6">
            <a:extLst/>
          </a:blip>
          <a:stretch>
            <a:fillRect/>
          </a:stretch>
        </p:blipFill>
        <p:spPr>
          <a:xfrm>
            <a:off x="5866228" y="6691842"/>
            <a:ext cx="2286000" cy="352425"/>
          </a:xfrm>
          <a:prstGeom prst="rect">
            <a:avLst/>
          </a:prstGeom>
          <a:ln w="12700">
            <a:miter lim="400000"/>
          </a:ln>
        </p:spPr>
      </p:pic>
      <p:pic>
        <p:nvPicPr>
          <p:cNvPr id="29" name="droppedImage.pdf" descr="droppedImage.pdf">
            <a:extLst>
              <a:ext uri="{FF2B5EF4-FFF2-40B4-BE49-F238E27FC236}">
                <a16:creationId xmlns:a16="http://schemas.microsoft.com/office/drawing/2014/main" id="{53C4C596-2C76-4F93-A66D-74C1585EC0BD}"/>
              </a:ext>
            </a:extLst>
          </p:cNvPr>
          <p:cNvPicPr>
            <a:picLocks noChangeAspect="1"/>
          </p:cNvPicPr>
          <p:nvPr/>
        </p:nvPicPr>
        <p:blipFill>
          <a:blip r:embed="rId7">
            <a:extLst/>
          </a:blip>
          <a:stretch>
            <a:fillRect/>
          </a:stretch>
        </p:blipFill>
        <p:spPr>
          <a:xfrm>
            <a:off x="9761954" y="6103649"/>
            <a:ext cx="581025" cy="352425"/>
          </a:xfrm>
          <a:prstGeom prst="rect">
            <a:avLst/>
          </a:prstGeom>
          <a:ln w="12700">
            <a:miter lim="400000"/>
          </a:ln>
        </p:spPr>
      </p:pic>
      <p:sp>
        <p:nvSpPr>
          <p:cNvPr id="30" name="spectral radiance">
            <a:extLst>
              <a:ext uri="{FF2B5EF4-FFF2-40B4-BE49-F238E27FC236}">
                <a16:creationId xmlns:a16="http://schemas.microsoft.com/office/drawing/2014/main" id="{1EFA84AB-85FD-45AD-9548-A0221D122519}"/>
              </a:ext>
            </a:extLst>
          </p:cNvPr>
          <p:cNvSpPr/>
          <p:nvPr/>
        </p:nvSpPr>
        <p:spPr>
          <a:xfrm>
            <a:off x="5809676" y="6946719"/>
            <a:ext cx="2510303" cy="47089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defRPr sz="2600">
                <a:solidFill>
                  <a:srgbClr val="747474"/>
                </a:solidFill>
              </a:defRPr>
            </a:lvl1pPr>
          </a:lstStyle>
          <a:p>
            <a:pPr defTabSz="438148"/>
            <a:r>
              <a:rPr sz="2560" dirty="0">
                <a:solidFill>
                  <a:schemeClr val="tx1"/>
                </a:solidFill>
                <a:latin typeface="+mj-lt"/>
              </a:rPr>
              <a:t>spectral radiance</a:t>
            </a:r>
          </a:p>
        </p:txBody>
      </p:sp>
      <p:grpSp>
        <p:nvGrpSpPr>
          <p:cNvPr id="31" name="Group 30">
            <a:extLst>
              <a:ext uri="{FF2B5EF4-FFF2-40B4-BE49-F238E27FC236}">
                <a16:creationId xmlns:a16="http://schemas.microsoft.com/office/drawing/2014/main" id="{F4003846-8619-4DF3-8D21-B97B48C3B82C}"/>
              </a:ext>
            </a:extLst>
          </p:cNvPr>
          <p:cNvGrpSpPr/>
          <p:nvPr/>
        </p:nvGrpSpPr>
        <p:grpSpPr>
          <a:xfrm>
            <a:off x="405744" y="2829083"/>
            <a:ext cx="8822519" cy="4229518"/>
            <a:chOff x="380385" y="1509266"/>
            <a:chExt cx="8271112" cy="3965174"/>
          </a:xfrm>
        </p:grpSpPr>
        <p:grpSp>
          <p:nvGrpSpPr>
            <p:cNvPr id="35" name="Group">
              <a:extLst>
                <a:ext uri="{FF2B5EF4-FFF2-40B4-BE49-F238E27FC236}">
                  <a16:creationId xmlns:a16="http://schemas.microsoft.com/office/drawing/2014/main" id="{D224AB70-73E7-4F86-9C13-A2B2E6E9F6EB}"/>
                </a:ext>
              </a:extLst>
            </p:cNvPr>
            <p:cNvGrpSpPr/>
            <p:nvPr/>
          </p:nvGrpSpPr>
          <p:grpSpPr>
            <a:xfrm>
              <a:off x="3262190" y="4881945"/>
              <a:ext cx="1902025" cy="592495"/>
              <a:chOff x="-6505112" y="1753366"/>
              <a:chExt cx="2705101" cy="842658"/>
            </a:xfrm>
          </p:grpSpPr>
          <p:sp>
            <p:nvSpPr>
              <p:cNvPr id="49" name="Line">
                <a:extLst>
                  <a:ext uri="{FF2B5EF4-FFF2-40B4-BE49-F238E27FC236}">
                    <a16:creationId xmlns:a16="http://schemas.microsoft.com/office/drawing/2014/main" id="{45CDD0FD-748F-450E-9088-114B0FCA56FE}"/>
                  </a:ext>
                </a:extLst>
              </p:cNvPr>
              <p:cNvSpPr/>
              <p:nvPr/>
            </p:nvSpPr>
            <p:spPr>
              <a:xfrm>
                <a:off x="-5911616" y="2516714"/>
                <a:ext cx="2111605" cy="1764"/>
              </a:xfrm>
              <a:prstGeom prst="line">
                <a:avLst/>
              </a:prstGeom>
              <a:noFill/>
              <a:ln w="19050" cap="sq">
                <a:solidFill>
                  <a:srgbClr val="000000"/>
                </a:solidFill>
                <a:prstDash val="solid"/>
                <a:round/>
                <a:tailEnd type="triangle" w="med" len="med"/>
              </a:ln>
              <a:effectLst/>
            </p:spPr>
            <p:txBody>
              <a:bodyPr wrap="square" lIns="38100" tIns="38100" rIns="38100" bIns="38100" numCol="1" anchor="ctr">
                <a:noAutofit/>
              </a:bodyPr>
              <a:lstStyle/>
              <a:p>
                <a:pPr defTabSz="342898">
                  <a:defRPr sz="1200">
                    <a:latin typeface="Helvetica"/>
                    <a:ea typeface="Helvetica"/>
                    <a:cs typeface="Helvetica"/>
                    <a:sym typeface="Helvetica"/>
                  </a:defRPr>
                </a:pPr>
                <a:endParaRPr sz="900">
                  <a:latin typeface="Helvetica"/>
                  <a:cs typeface="Helvetica"/>
                  <a:sym typeface="Helvetica"/>
                </a:endParaRPr>
              </a:p>
            </p:txBody>
          </p:sp>
          <p:sp>
            <p:nvSpPr>
              <p:cNvPr id="50" name="Line">
                <a:extLst>
                  <a:ext uri="{FF2B5EF4-FFF2-40B4-BE49-F238E27FC236}">
                    <a16:creationId xmlns:a16="http://schemas.microsoft.com/office/drawing/2014/main" id="{005DF8DE-C43E-4608-9BED-807867B9FC33}"/>
                  </a:ext>
                </a:extLst>
              </p:cNvPr>
              <p:cNvSpPr/>
              <p:nvPr/>
            </p:nvSpPr>
            <p:spPr>
              <a:xfrm flipV="1">
                <a:off x="-5827020" y="1753366"/>
                <a:ext cx="1764" cy="842658"/>
              </a:xfrm>
              <a:prstGeom prst="line">
                <a:avLst/>
              </a:prstGeom>
              <a:noFill/>
              <a:ln w="19050" cap="sq">
                <a:solidFill>
                  <a:srgbClr val="000000"/>
                </a:solidFill>
                <a:prstDash val="solid"/>
                <a:round/>
                <a:tailEnd type="triangle" w="med" len="med"/>
              </a:ln>
              <a:effectLst/>
            </p:spPr>
            <p:txBody>
              <a:bodyPr wrap="square" lIns="38100" tIns="38100" rIns="38100" bIns="38100" numCol="1" anchor="ctr">
                <a:noAutofit/>
              </a:bodyPr>
              <a:lstStyle/>
              <a:p>
                <a:pPr defTabSz="342898">
                  <a:defRPr sz="1200">
                    <a:latin typeface="Helvetica"/>
                    <a:ea typeface="Helvetica"/>
                    <a:cs typeface="Helvetica"/>
                    <a:sym typeface="Helvetica"/>
                  </a:defRPr>
                </a:pPr>
                <a:endParaRPr sz="900">
                  <a:latin typeface="Helvetica"/>
                  <a:cs typeface="Helvetica"/>
                  <a:sym typeface="Helvetica"/>
                </a:endParaRPr>
              </a:p>
            </p:txBody>
          </p:sp>
          <p:sp>
            <p:nvSpPr>
              <p:cNvPr id="51" name="Line">
                <a:extLst>
                  <a:ext uri="{FF2B5EF4-FFF2-40B4-BE49-F238E27FC236}">
                    <a16:creationId xmlns:a16="http://schemas.microsoft.com/office/drawing/2014/main" id="{64D59335-BFE2-4E02-9ED9-959CF58CB6AA}"/>
                  </a:ext>
                </a:extLst>
              </p:cNvPr>
              <p:cNvSpPr/>
              <p:nvPr/>
            </p:nvSpPr>
            <p:spPr>
              <a:xfrm>
                <a:off x="-5731848" y="1792655"/>
                <a:ext cx="1642581" cy="706217"/>
              </a:xfrm>
              <a:custGeom>
                <a:avLst/>
                <a:gdLst/>
                <a:ahLst/>
                <a:cxnLst>
                  <a:cxn ang="0">
                    <a:pos x="wd2" y="hd2"/>
                  </a:cxn>
                  <a:cxn ang="5400000">
                    <a:pos x="wd2" y="hd2"/>
                  </a:cxn>
                  <a:cxn ang="10800000">
                    <a:pos x="wd2" y="hd2"/>
                  </a:cxn>
                  <a:cxn ang="16200000">
                    <a:pos x="wd2" y="hd2"/>
                  </a:cxn>
                </a:cxnLst>
                <a:rect l="0" t="0" r="r" b="b"/>
                <a:pathLst>
                  <a:path w="21600" h="21136" extrusionOk="0">
                    <a:moveTo>
                      <a:pt x="0" y="20978"/>
                    </a:moveTo>
                    <a:cubicBezTo>
                      <a:pt x="1205" y="21083"/>
                      <a:pt x="2851" y="20081"/>
                      <a:pt x="3917" y="17391"/>
                    </a:cubicBezTo>
                    <a:cubicBezTo>
                      <a:pt x="4983" y="14701"/>
                      <a:pt x="9129" y="-464"/>
                      <a:pt x="10102" y="11"/>
                    </a:cubicBezTo>
                    <a:cubicBezTo>
                      <a:pt x="11075" y="485"/>
                      <a:pt x="11124" y="8688"/>
                      <a:pt x="12167" y="7896"/>
                    </a:cubicBezTo>
                    <a:cubicBezTo>
                      <a:pt x="13210" y="7105"/>
                      <a:pt x="15574" y="6090"/>
                      <a:pt x="16687" y="7725"/>
                    </a:cubicBezTo>
                    <a:cubicBezTo>
                      <a:pt x="17799" y="9360"/>
                      <a:pt x="17915" y="15598"/>
                      <a:pt x="18888" y="17707"/>
                    </a:cubicBezTo>
                    <a:cubicBezTo>
                      <a:pt x="19862" y="19817"/>
                      <a:pt x="21044" y="20450"/>
                      <a:pt x="21600" y="21136"/>
                    </a:cubicBezTo>
                  </a:path>
                </a:pathLst>
              </a:custGeom>
              <a:noFill/>
              <a:ln w="19050" cap="sq">
                <a:solidFill>
                  <a:srgbClr val="000000"/>
                </a:solidFill>
                <a:prstDash val="solid"/>
                <a:round/>
              </a:ln>
              <a:effectLst/>
            </p:spPr>
            <p:txBody>
              <a:bodyPr wrap="square" lIns="38100" tIns="38100" rIns="38100" bIns="38100" numCol="1" anchor="ctr">
                <a:noAutofit/>
              </a:bodyPr>
              <a:lstStyle/>
              <a:p>
                <a:pPr defTabSz="438148">
                  <a:defRPr sz="3600"/>
                </a:pPr>
                <a:endParaRPr sz="2700">
                  <a:latin typeface="Helvetica Neue Light"/>
                </a:endParaRPr>
              </a:p>
            </p:txBody>
          </p:sp>
          <p:pic>
            <p:nvPicPr>
              <p:cNvPr id="52" name="droppedImage.pdf" descr="droppedImage.pdf">
                <a:extLst>
                  <a:ext uri="{FF2B5EF4-FFF2-40B4-BE49-F238E27FC236}">
                    <a16:creationId xmlns:a16="http://schemas.microsoft.com/office/drawing/2014/main" id="{34EB2889-54F4-449C-BBAC-76EBEC4F73DD}"/>
                  </a:ext>
                </a:extLst>
              </p:cNvPr>
              <p:cNvPicPr>
                <a:picLocks noChangeAspect="1"/>
              </p:cNvPicPr>
              <p:nvPr/>
            </p:nvPicPr>
            <p:blipFill>
              <a:blip r:embed="rId8">
                <a:extLst/>
              </a:blip>
              <a:stretch>
                <a:fillRect/>
              </a:stretch>
            </p:blipFill>
            <p:spPr>
              <a:xfrm>
                <a:off x="-6505112" y="1753366"/>
                <a:ext cx="594818" cy="366805"/>
              </a:xfrm>
              <a:prstGeom prst="rect">
                <a:avLst/>
              </a:prstGeom>
              <a:ln w="12700" cap="flat">
                <a:noFill/>
                <a:miter lim="400000"/>
              </a:ln>
              <a:effectLst/>
            </p:spPr>
          </p:pic>
        </p:grpSp>
        <p:grpSp>
          <p:nvGrpSpPr>
            <p:cNvPr id="37" name="Group">
              <a:extLst>
                <a:ext uri="{FF2B5EF4-FFF2-40B4-BE49-F238E27FC236}">
                  <a16:creationId xmlns:a16="http://schemas.microsoft.com/office/drawing/2014/main" id="{7BD65F65-7540-4ADC-88FF-0BFB78180DF7}"/>
                </a:ext>
              </a:extLst>
            </p:cNvPr>
            <p:cNvGrpSpPr/>
            <p:nvPr/>
          </p:nvGrpSpPr>
          <p:grpSpPr>
            <a:xfrm>
              <a:off x="380385" y="1509266"/>
              <a:ext cx="8271112" cy="1632369"/>
              <a:chOff x="-173759" y="-328772"/>
              <a:chExt cx="9766302" cy="1927456"/>
            </a:xfrm>
          </p:grpSpPr>
          <p:grpSp>
            <p:nvGrpSpPr>
              <p:cNvPr id="39" name="Group">
                <a:extLst>
                  <a:ext uri="{FF2B5EF4-FFF2-40B4-BE49-F238E27FC236}">
                    <a16:creationId xmlns:a16="http://schemas.microsoft.com/office/drawing/2014/main" id="{99947669-DF84-426A-A58B-2B7C2B42E872}"/>
                  </a:ext>
                </a:extLst>
              </p:cNvPr>
              <p:cNvGrpSpPr/>
              <p:nvPr/>
            </p:nvGrpSpPr>
            <p:grpSpPr>
              <a:xfrm>
                <a:off x="-173759" y="-328772"/>
                <a:ext cx="9766302" cy="1927456"/>
                <a:chOff x="-173758" y="-328771"/>
                <a:chExt cx="9766300" cy="1927454"/>
              </a:xfrm>
            </p:grpSpPr>
            <p:pic>
              <p:nvPicPr>
                <p:cNvPr id="41" name="droppedImage.tiff" descr="droppedImage.tiff">
                  <a:extLst>
                    <a:ext uri="{FF2B5EF4-FFF2-40B4-BE49-F238E27FC236}">
                      <a16:creationId xmlns:a16="http://schemas.microsoft.com/office/drawing/2014/main" id="{8B2CF2EF-7DB6-4C92-B01D-3BECA60742AC}"/>
                    </a:ext>
                  </a:extLst>
                </p:cNvPr>
                <p:cNvPicPr>
                  <a:picLocks noChangeAspect="1"/>
                </p:cNvPicPr>
                <p:nvPr/>
              </p:nvPicPr>
              <p:blipFill>
                <a:blip r:embed="rId9">
                  <a:extLst/>
                </a:blip>
                <a:stretch>
                  <a:fillRect/>
                </a:stretch>
              </p:blipFill>
              <p:spPr>
                <a:xfrm>
                  <a:off x="6582641" y="-328771"/>
                  <a:ext cx="3009901" cy="1927454"/>
                </a:xfrm>
                <a:prstGeom prst="rect">
                  <a:avLst/>
                </a:prstGeom>
                <a:ln w="12700" cap="flat">
                  <a:noFill/>
                  <a:miter lim="400000"/>
                </a:ln>
                <a:effectLst/>
              </p:spPr>
            </p:pic>
            <p:sp>
              <p:nvSpPr>
                <p:cNvPr id="42" name="Arrow">
                  <a:extLst>
                    <a:ext uri="{FF2B5EF4-FFF2-40B4-BE49-F238E27FC236}">
                      <a16:creationId xmlns:a16="http://schemas.microsoft.com/office/drawing/2014/main" id="{9A6F06F6-1A6F-44D8-9ACC-C58C6BB59B81}"/>
                    </a:ext>
                  </a:extLst>
                </p:cNvPr>
                <p:cNvSpPr/>
                <p:nvPr/>
              </p:nvSpPr>
              <p:spPr>
                <a:xfrm rot="10800000">
                  <a:off x="4131542" y="417582"/>
                  <a:ext cx="2197101" cy="419101"/>
                </a:xfrm>
                <a:prstGeom prst="rightArrow">
                  <a:avLst>
                    <a:gd name="adj1" fmla="val 36281"/>
                    <a:gd name="adj2" fmla="val 90785"/>
                  </a:avLst>
                </a:prstGeom>
                <a:solidFill>
                  <a:srgbClr val="CBCBCB"/>
                </a:solidFill>
                <a:ln w="25400" cap="flat">
                  <a:solidFill>
                    <a:srgbClr val="000000"/>
                  </a:solidFill>
                  <a:prstDash val="solid"/>
                  <a:miter lim="400000"/>
                </a:ln>
                <a:effectLst/>
              </p:spPr>
              <p:txBody>
                <a:bodyPr wrap="square" lIns="38100" tIns="38100" rIns="38100" bIns="38100" numCol="1" anchor="ctr">
                  <a:noAutofit/>
                </a:bodyPr>
                <a:lstStyle/>
                <a:p>
                  <a:pPr defTabSz="438148">
                    <a:defRPr sz="3400"/>
                  </a:pPr>
                  <a:endParaRPr sz="2550">
                    <a:latin typeface="Helvetica Neue Light"/>
                  </a:endParaRPr>
                </a:p>
              </p:txBody>
            </p:sp>
            <p:sp>
              <p:nvSpPr>
                <p:cNvPr id="43" name="Retinal color">
                  <a:extLst>
                    <a:ext uri="{FF2B5EF4-FFF2-40B4-BE49-F238E27FC236}">
                      <a16:creationId xmlns:a16="http://schemas.microsoft.com/office/drawing/2014/main" id="{2F820F58-3927-453E-A694-4AADA0F1C9DA}"/>
                    </a:ext>
                  </a:extLst>
                </p:cNvPr>
                <p:cNvSpPr/>
                <p:nvPr/>
              </p:nvSpPr>
              <p:spPr>
                <a:xfrm>
                  <a:off x="-169794" y="-221288"/>
                  <a:ext cx="1907568" cy="5212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b">
                  <a:spAutoFit/>
                </a:bodyPr>
                <a:lstStyle>
                  <a:lvl1pPr>
                    <a:defRPr sz="3800"/>
                  </a:lvl1pPr>
                </a:lstStyle>
                <a:p>
                  <a:pPr defTabSz="438148"/>
                  <a:r>
                    <a:rPr lang="en-US" sz="2560" dirty="0">
                      <a:latin typeface="+mj-lt"/>
                    </a:rPr>
                    <a:t>r</a:t>
                  </a:r>
                  <a:r>
                    <a:rPr sz="2560" dirty="0">
                      <a:latin typeface="+mj-lt"/>
                    </a:rPr>
                    <a:t>etinal color</a:t>
                  </a:r>
                </a:p>
              </p:txBody>
            </p:sp>
            <p:pic>
              <p:nvPicPr>
                <p:cNvPr id="44" name="droppedImage.pdf" descr="droppedImage.pdf">
                  <a:extLst>
                    <a:ext uri="{FF2B5EF4-FFF2-40B4-BE49-F238E27FC236}">
                      <a16:creationId xmlns:a16="http://schemas.microsoft.com/office/drawing/2014/main" id="{3E4FC00F-48E3-48F1-96D5-E573F8C2A67E}"/>
                    </a:ext>
                  </a:extLst>
                </p:cNvPr>
                <p:cNvPicPr>
                  <a:picLocks noChangeAspect="1"/>
                </p:cNvPicPr>
                <p:nvPr/>
              </p:nvPicPr>
              <p:blipFill>
                <a:blip r:embed="rId10">
                  <a:extLst/>
                </a:blip>
                <a:stretch>
                  <a:fillRect/>
                </a:stretch>
              </p:blipFill>
              <p:spPr>
                <a:xfrm>
                  <a:off x="-173758" y="392182"/>
                  <a:ext cx="3975100" cy="469901"/>
                </a:xfrm>
                <a:prstGeom prst="rect">
                  <a:avLst/>
                </a:prstGeom>
                <a:ln w="12700" cap="flat">
                  <a:noFill/>
                  <a:miter lim="400000"/>
                </a:ln>
                <a:effectLst/>
              </p:spPr>
            </p:pic>
          </p:grpSp>
          <p:pic>
            <p:nvPicPr>
              <p:cNvPr id="40" name="latexit-drag.pdf" descr="latexit-drag.pdf">
                <a:extLst>
                  <a:ext uri="{FF2B5EF4-FFF2-40B4-BE49-F238E27FC236}">
                    <a16:creationId xmlns:a16="http://schemas.microsoft.com/office/drawing/2014/main" id="{AE0F509A-9080-4CB5-82F3-B1C5670CDAAC}"/>
                  </a:ext>
                </a:extLst>
              </p:cNvPr>
              <p:cNvPicPr>
                <a:picLocks noChangeAspect="1"/>
              </p:cNvPicPr>
              <p:nvPr/>
            </p:nvPicPr>
            <p:blipFill>
              <a:blip r:embed="rId11">
                <a:extLst/>
              </a:blip>
              <a:stretch>
                <a:fillRect/>
              </a:stretch>
            </p:blipFill>
            <p:spPr>
              <a:xfrm>
                <a:off x="4055342" y="-192643"/>
                <a:ext cx="2374901" cy="622925"/>
              </a:xfrm>
              <a:prstGeom prst="rect">
                <a:avLst/>
              </a:prstGeom>
              <a:ln w="12700" cap="flat">
                <a:noFill/>
                <a:miter lim="400000"/>
              </a:ln>
              <a:effectLst/>
            </p:spPr>
          </p:pic>
        </p:grpSp>
      </p:grpSp>
    </p:spTree>
    <p:extLst>
      <p:ext uri="{BB962C8B-B14F-4D97-AF65-F5344CB8AC3E}">
        <p14:creationId xmlns:p14="http://schemas.microsoft.com/office/powerpoint/2010/main" val="614027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58527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matrix </a:t>
            </a:r>
            <a:r>
              <a:rPr kumimoji="0" lang="en-US" altLang="en-US" sz="2800" b="1"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B</a:t>
            </a:r>
            <a:r>
              <a:rPr kumimoji="0" lang="en-US" altLang="en-US" sz="280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correspond to?</a:t>
            </a:r>
            <a:endPar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p:txBody>
      </p:sp>
      <p:sp>
        <p:nvSpPr>
          <p:cNvPr id="8" name="define “pseudo-normal”">
            <a:extLst>
              <a:ext uri="{FF2B5EF4-FFF2-40B4-BE49-F238E27FC236}">
                <a16:creationId xmlns:a16="http://schemas.microsoft.com/office/drawing/2014/main" id="{4FBABBF7-9109-4A83-9A9E-EBE79EC64DB9}"/>
              </a:ext>
            </a:extLst>
          </p:cNvPr>
          <p:cNvSpPr txBox="1"/>
          <p:nvPr/>
        </p:nvSpPr>
        <p:spPr>
          <a:xfrm>
            <a:off x="571500" y="1953466"/>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Surface representation as a depth image (also known as Monge surface):</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grpSp>
        <p:nvGrpSpPr>
          <p:cNvPr id="2" name="Group 1">
            <a:extLst>
              <a:ext uri="{FF2B5EF4-FFF2-40B4-BE49-F238E27FC236}">
                <a16:creationId xmlns:a16="http://schemas.microsoft.com/office/drawing/2014/main" id="{EF073185-1F56-4799-979E-D153F62F2457}"/>
              </a:ext>
            </a:extLst>
          </p:cNvPr>
          <p:cNvGrpSpPr/>
          <p:nvPr/>
        </p:nvGrpSpPr>
        <p:grpSpPr>
          <a:xfrm>
            <a:off x="3200327" y="2646963"/>
            <a:ext cx="8899921" cy="1548289"/>
            <a:chOff x="6183513" y="3123486"/>
            <a:chExt cx="8899921" cy="1548289"/>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921F474-32FE-4A2F-B4EC-F9CF662B9834}"/>
                    </a:ext>
                  </a:extLst>
                </p:cNvPr>
                <p:cNvSpPr txBox="1"/>
                <p:nvPr/>
              </p:nvSpPr>
              <p:spPr>
                <a:xfrm>
                  <a:off x="8683543" y="3123486"/>
                  <a:ext cx="2558521"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𝑧</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𝑓</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9" name="TextBox 8">
                  <a:extLst>
                    <a:ext uri="{FF2B5EF4-FFF2-40B4-BE49-F238E27FC236}">
                      <a16:creationId xmlns:a16="http://schemas.microsoft.com/office/drawing/2014/main" id="{D921F474-32FE-4A2F-B4EC-F9CF662B9834}"/>
                    </a:ext>
                  </a:extLst>
                </p:cNvPr>
                <p:cNvSpPr txBox="1">
                  <a:spLocks noRot="1" noChangeAspect="1" noMove="1" noResize="1" noEditPoints="1" noAdjustHandles="1" noChangeArrowheads="1" noChangeShapeType="1" noTextEdit="1"/>
                </p:cNvSpPr>
                <p:nvPr/>
              </p:nvSpPr>
              <p:spPr>
                <a:xfrm>
                  <a:off x="8683543" y="3123486"/>
                  <a:ext cx="2558521" cy="615553"/>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
          <p:nvSpPr>
            <p:cNvPr id="10" name="Right Brace 9">
              <a:extLst>
                <a:ext uri="{FF2B5EF4-FFF2-40B4-BE49-F238E27FC236}">
                  <a16:creationId xmlns:a16="http://schemas.microsoft.com/office/drawing/2014/main" id="{BBE41BCC-83A6-419E-8D0B-1426F742504A}"/>
                </a:ext>
              </a:extLst>
            </p:cNvPr>
            <p:cNvSpPr/>
            <p:nvPr/>
          </p:nvSpPr>
          <p:spPr>
            <a:xfrm rot="5400000">
              <a:off x="10390307" y="3511404"/>
              <a:ext cx="233226" cy="718399"/>
            </a:xfrm>
            <a:prstGeom prst="rightBrace">
              <a:avLst/>
            </a:prstGeom>
            <a:noFill/>
            <a:ln w="3810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 name="define “pseudo-normal”">
              <a:extLst>
                <a:ext uri="{FF2B5EF4-FFF2-40B4-BE49-F238E27FC236}">
                  <a16:creationId xmlns:a16="http://schemas.microsoft.com/office/drawing/2014/main" id="{A0DC110B-3E89-47D4-9127-1DF9711885F2}"/>
                </a:ext>
              </a:extLst>
            </p:cNvPr>
            <p:cNvSpPr txBox="1"/>
            <p:nvPr/>
          </p:nvSpPr>
          <p:spPr>
            <a:xfrm>
              <a:off x="9993210" y="4138296"/>
              <a:ext cx="509022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pixel coordinates in image space</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cxnSp>
          <p:nvCxnSpPr>
            <p:cNvPr id="12" name="Straight Arrow Connector 11">
              <a:extLst>
                <a:ext uri="{FF2B5EF4-FFF2-40B4-BE49-F238E27FC236}">
                  <a16:creationId xmlns:a16="http://schemas.microsoft.com/office/drawing/2014/main" id="{B119620D-DFC2-4B0A-95A0-84168A67E1BB}"/>
                </a:ext>
              </a:extLst>
            </p:cNvPr>
            <p:cNvCxnSpPr>
              <a:cxnSpLocks/>
            </p:cNvCxnSpPr>
            <p:nvPr/>
          </p:nvCxnSpPr>
          <p:spPr>
            <a:xfrm flipV="1">
              <a:off x="8839200" y="3753991"/>
              <a:ext cx="0" cy="384305"/>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13" name="define “pseudo-normal”">
              <a:extLst>
                <a:ext uri="{FF2B5EF4-FFF2-40B4-BE49-F238E27FC236}">
                  <a16:creationId xmlns:a16="http://schemas.microsoft.com/office/drawing/2014/main" id="{D98FC40D-9452-4C95-9E5E-B4D7B0E53B68}"/>
                </a:ext>
              </a:extLst>
            </p:cNvPr>
            <p:cNvSpPr txBox="1"/>
            <p:nvPr/>
          </p:nvSpPr>
          <p:spPr>
            <a:xfrm>
              <a:off x="6183513" y="4138295"/>
              <a:ext cx="3302072"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depth at each pixel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grpSp>
      <p:sp>
        <p:nvSpPr>
          <p:cNvPr id="14" name="define “pseudo-normal”">
            <a:extLst>
              <a:ext uri="{FF2B5EF4-FFF2-40B4-BE49-F238E27FC236}">
                <a16:creationId xmlns:a16="http://schemas.microsoft.com/office/drawing/2014/main" id="{163A5AAA-4689-450D-9AEA-E2DCAF9B400A}"/>
              </a:ext>
            </a:extLst>
          </p:cNvPr>
          <p:cNvSpPr txBox="1"/>
          <p:nvPr/>
        </p:nvSpPr>
        <p:spPr>
          <a:xfrm>
            <a:off x="571501" y="4241729"/>
            <a:ext cx="11474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Unnormalized normal: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FFCC361-F8C3-46AD-87E4-9910D23D5593}"/>
                  </a:ext>
                </a:extLst>
              </p:cNvPr>
              <p:cNvSpPr txBox="1"/>
              <p:nvPr/>
            </p:nvSpPr>
            <p:spPr>
              <a:xfrm>
                <a:off x="3766843" y="4573942"/>
                <a:ext cx="5471113" cy="13830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acc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𝑛</m:t>
                          </m:r>
                        </m:e>
                      </m:acc>
                      <m:d>
                        <m:d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dPr>
                        <m:e>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e>
                      </m:d>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d>
                        <m:d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dPr>
                        <m:e>
                          <m:f>
                            <m:f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fPr>
                            <m:num>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𝑑𝑓</m:t>
                              </m:r>
                            </m:num>
                            <m:den>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𝑑𝑥</m:t>
                              </m:r>
                            </m:den>
                          </m:f>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f>
                            <m:f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fPr>
                            <m:num>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𝑑𝑓</m:t>
                              </m:r>
                            </m:num>
                            <m:den>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𝑑</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𝑦</m:t>
                              </m:r>
                            </m:den>
                          </m:f>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,−1</m:t>
                          </m:r>
                        </m:e>
                      </m:d>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15" name="TextBox 14">
                <a:extLst>
                  <a:ext uri="{FF2B5EF4-FFF2-40B4-BE49-F238E27FC236}">
                    <a16:creationId xmlns:a16="http://schemas.microsoft.com/office/drawing/2014/main" id="{8FFCC361-F8C3-46AD-87E4-9910D23D5593}"/>
                  </a:ext>
                </a:extLst>
              </p:cNvPr>
              <p:cNvSpPr txBox="1">
                <a:spLocks noRot="1" noChangeAspect="1" noMove="1" noResize="1" noEditPoints="1" noAdjustHandles="1" noChangeArrowheads="1" noChangeShapeType="1" noTextEdit="1"/>
              </p:cNvSpPr>
              <p:nvPr/>
            </p:nvSpPr>
            <p:spPr>
              <a:xfrm>
                <a:off x="3766843" y="4573942"/>
                <a:ext cx="5471113" cy="1383071"/>
              </a:xfrm>
              <a:prstGeom prst="rect">
                <a:avLst/>
              </a:prstGeom>
              <a:blipFill>
                <a:blip r:embed="rId4"/>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19C0747-ADAB-43FA-A4CC-A67B5D88F3EC}"/>
                  </a:ext>
                </a:extLst>
              </p:cNvPr>
              <p:cNvSpPr txBox="1"/>
              <p:nvPr/>
            </p:nvSpPr>
            <p:spPr>
              <a:xfrm>
                <a:off x="3446884" y="6496688"/>
                <a:ext cx="6111032"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𝑛</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acc>
                        <m:accPr>
                          <m:chr m:val="̃"/>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acc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𝑛</m:t>
                          </m:r>
                        </m:e>
                      </m:acc>
                      <m:d>
                        <m:d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d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𝑥</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𝑦</m:t>
                          </m:r>
                        </m:e>
                      </m:d>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m:t>
                      </m:r>
                      <m:d>
                        <m:dPr>
                          <m:begChr m:val="‖"/>
                          <m:endChr m:val="‖"/>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ctrlPr>
                        </m:dPr>
                        <m:e>
                          <m:acc>
                            <m:accPr>
                              <m:chr m:val="̃"/>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acc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𝑛</m:t>
                              </m:r>
                            </m:e>
                          </m:acc>
                          <m:d>
                            <m:d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d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𝑥</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𝑦</m:t>
                              </m:r>
                            </m:e>
                          </m:d>
                        </m:e>
                      </m:d>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17" name="TextBox 16">
                <a:extLst>
                  <a:ext uri="{FF2B5EF4-FFF2-40B4-BE49-F238E27FC236}">
                    <a16:creationId xmlns:a16="http://schemas.microsoft.com/office/drawing/2014/main" id="{619C0747-ADAB-43FA-A4CC-A67B5D88F3EC}"/>
                  </a:ext>
                </a:extLst>
              </p:cNvPr>
              <p:cNvSpPr txBox="1">
                <a:spLocks noRot="1" noChangeAspect="1" noMove="1" noResize="1" noEditPoints="1" noAdjustHandles="1" noChangeArrowheads="1" noChangeShapeType="1" noTextEdit="1"/>
              </p:cNvSpPr>
              <p:nvPr/>
            </p:nvSpPr>
            <p:spPr>
              <a:xfrm>
                <a:off x="3446884" y="6496688"/>
                <a:ext cx="6111032" cy="615553"/>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p:sp>
        <p:nvSpPr>
          <p:cNvPr id="19" name="define “pseudo-normal”">
            <a:extLst>
              <a:ext uri="{FF2B5EF4-FFF2-40B4-BE49-F238E27FC236}">
                <a16:creationId xmlns:a16="http://schemas.microsoft.com/office/drawing/2014/main" id="{40B9A3FC-6DF7-4B9A-868F-4200D99A8DCA}"/>
              </a:ext>
            </a:extLst>
          </p:cNvPr>
          <p:cNvSpPr txBox="1"/>
          <p:nvPr/>
        </p:nvSpPr>
        <p:spPr>
          <a:xfrm>
            <a:off x="571500" y="5957013"/>
            <a:ext cx="11474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Actual normal: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85875FE-0EEE-48F9-A736-92C4DEA6C873}"/>
                  </a:ext>
                </a:extLst>
              </p:cNvPr>
              <p:cNvSpPr txBox="1"/>
              <p:nvPr/>
            </p:nvSpPr>
            <p:spPr>
              <a:xfrm>
                <a:off x="3854464" y="7752702"/>
                <a:ext cx="5295872"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lvl="0">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𝑏</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𝑎</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𝑛</m:t>
                      </m:r>
                      <m:d>
                        <m:d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d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𝑥</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𝑦</m:t>
                          </m:r>
                        </m:e>
                      </m:d>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20" name="TextBox 19">
                <a:extLst>
                  <a:ext uri="{FF2B5EF4-FFF2-40B4-BE49-F238E27FC236}">
                    <a16:creationId xmlns:a16="http://schemas.microsoft.com/office/drawing/2014/main" id="{B85875FE-0EEE-48F9-A736-92C4DEA6C873}"/>
                  </a:ext>
                </a:extLst>
              </p:cNvPr>
              <p:cNvSpPr txBox="1">
                <a:spLocks noRot="1" noChangeAspect="1" noMove="1" noResize="1" noEditPoints="1" noAdjustHandles="1" noChangeArrowheads="1" noChangeShapeType="1" noTextEdit="1"/>
              </p:cNvSpPr>
              <p:nvPr/>
            </p:nvSpPr>
            <p:spPr>
              <a:xfrm>
                <a:off x="3854464" y="7752702"/>
                <a:ext cx="5295872" cy="615553"/>
              </a:xfrm>
              <a:prstGeom prst="rect">
                <a:avLst/>
              </a:prstGeom>
              <a:blipFill>
                <a:blip r:embed="rId6"/>
                <a:stretch>
                  <a:fillRect/>
                </a:stretch>
              </a:blipFill>
              <a:ln w="12700" cap="flat">
                <a:noFill/>
                <a:miter lim="400000"/>
              </a:ln>
              <a:effectLst/>
            </p:spPr>
            <p:txBody>
              <a:bodyPr/>
              <a:lstStyle/>
              <a:p>
                <a:r>
                  <a:rPr lang="en-US">
                    <a:noFill/>
                  </a:rPr>
                  <a:t> </a:t>
                </a:r>
              </a:p>
            </p:txBody>
          </p:sp>
        </mc:Fallback>
      </mc:AlternateContent>
      <p:sp>
        <p:nvSpPr>
          <p:cNvPr id="21" name="define “pseudo-normal”">
            <a:extLst>
              <a:ext uri="{FF2B5EF4-FFF2-40B4-BE49-F238E27FC236}">
                <a16:creationId xmlns:a16="http://schemas.microsoft.com/office/drawing/2014/main" id="{0BB35531-028F-4EE6-AAF8-BCE4D35E0519}"/>
              </a:ext>
            </a:extLst>
          </p:cNvPr>
          <p:cNvSpPr txBox="1"/>
          <p:nvPr/>
        </p:nvSpPr>
        <p:spPr>
          <a:xfrm>
            <a:off x="571500" y="7213027"/>
            <a:ext cx="11474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Pseudo-normal: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24" name="define “pseudo-normal”">
            <a:extLst>
              <a:ext uri="{FF2B5EF4-FFF2-40B4-BE49-F238E27FC236}">
                <a16:creationId xmlns:a16="http://schemas.microsoft.com/office/drawing/2014/main" id="{DE4F0C43-ED4E-43E0-BC8B-9F1A3D5C34EE}"/>
              </a:ext>
            </a:extLst>
          </p:cNvPr>
          <p:cNvSpPr txBox="1"/>
          <p:nvPr/>
        </p:nvSpPr>
        <p:spPr>
          <a:xfrm>
            <a:off x="571500" y="8673055"/>
            <a:ext cx="11474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Rearrange into 3xN matrix </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B</a:t>
            </a:r>
            <a:r>
              <a:rPr kumimoji="0" lang="en-US"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201566501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78901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integrability constraint correspond to?</a:t>
            </a:r>
          </a:p>
        </p:txBody>
      </p:sp>
    </p:spTree>
    <p:extLst>
      <p:ext uri="{BB962C8B-B14F-4D97-AF65-F5344CB8AC3E}">
        <p14:creationId xmlns:p14="http://schemas.microsoft.com/office/powerpoint/2010/main" val="409913675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78901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integrability constraint correspond to?</a:t>
            </a:r>
          </a:p>
        </p:txBody>
      </p:sp>
      <p:sp>
        <p:nvSpPr>
          <p:cNvPr id="8" name="define “pseudo-normal”">
            <a:extLst>
              <a:ext uri="{FF2B5EF4-FFF2-40B4-BE49-F238E27FC236}">
                <a16:creationId xmlns:a16="http://schemas.microsoft.com/office/drawing/2014/main" id="{4FBABBF7-9109-4A83-9A9E-EBE79EC64DB9}"/>
              </a:ext>
            </a:extLst>
          </p:cNvPr>
          <p:cNvSpPr txBox="1"/>
          <p:nvPr/>
        </p:nvSpPr>
        <p:spPr>
          <a:xfrm>
            <a:off x="571500" y="1953466"/>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Differentiation order should not matter:</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99FF7CB-062C-4330-948F-0A49A667BDF0}"/>
                  </a:ext>
                </a:extLst>
              </p:cNvPr>
              <p:cNvSpPr/>
              <p:nvPr/>
            </p:nvSpPr>
            <p:spPr>
              <a:xfrm>
                <a:off x="3539699" y="2680463"/>
                <a:ext cx="5925405" cy="13700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num>
                        <m:den>
                          <m:r>
                            <a:rPr lang="en-US" i="1">
                              <a:latin typeface="Cambria Math" panose="02040503050406030204" pitchFamily="18" charset="0"/>
                            </a:rPr>
                            <m:t>𝑑𝑥</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𝑑𝑦</m:t>
                          </m:r>
                        </m:den>
                      </m:f>
                    </m:oMath>
                  </m:oMathPara>
                </a14:m>
                <a:endParaRPr lang="en-US" dirty="0"/>
              </a:p>
            </p:txBody>
          </p:sp>
        </mc:Choice>
        <mc:Fallback xmlns="">
          <p:sp>
            <p:nvSpPr>
              <p:cNvPr id="3" name="Rectangle 2">
                <a:extLst>
                  <a:ext uri="{FF2B5EF4-FFF2-40B4-BE49-F238E27FC236}">
                    <a16:creationId xmlns:a16="http://schemas.microsoft.com/office/drawing/2014/main" id="{899FF7CB-062C-4330-948F-0A49A667BDF0}"/>
                  </a:ext>
                </a:extLst>
              </p:cNvPr>
              <p:cNvSpPr>
                <a:spLocks noRot="1" noChangeAspect="1" noMove="1" noResize="1" noEditPoints="1" noAdjustHandles="1" noChangeArrowheads="1" noChangeShapeType="1" noTextEdit="1"/>
              </p:cNvSpPr>
              <p:nvPr/>
            </p:nvSpPr>
            <p:spPr>
              <a:xfrm>
                <a:off x="3539699" y="2680463"/>
                <a:ext cx="5925405" cy="1370055"/>
              </a:xfrm>
              <a:prstGeom prst="rect">
                <a:avLst/>
              </a:prstGeom>
              <a:blipFill>
                <a:blip r:embed="rId3"/>
                <a:stretch>
                  <a:fillRect/>
                </a:stretch>
              </a:blipFill>
            </p:spPr>
            <p:txBody>
              <a:bodyPr/>
              <a:lstStyle/>
              <a:p>
                <a:r>
                  <a:rPr lang="en-US">
                    <a:noFill/>
                  </a:rPr>
                  <a:t> </a:t>
                </a:r>
              </a:p>
            </p:txBody>
          </p:sp>
        </mc:Fallback>
      </mc:AlternateContent>
      <p:sp>
        <p:nvSpPr>
          <p:cNvPr id="22" name="define “pseudo-normal”">
            <a:extLst>
              <a:ext uri="{FF2B5EF4-FFF2-40B4-BE49-F238E27FC236}">
                <a16:creationId xmlns:a16="http://schemas.microsoft.com/office/drawing/2014/main" id="{08412E92-15F2-48E8-9EBE-6F22734CF81E}"/>
              </a:ext>
            </a:extLst>
          </p:cNvPr>
          <p:cNvSpPr txBox="1"/>
          <p:nvPr/>
        </p:nvSpPr>
        <p:spPr>
          <a:xfrm>
            <a:off x="571500" y="4241728"/>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Can you think of a way to express the above using pseudo-</a:t>
            </a:r>
            <a:r>
              <a:rPr kumimoji="0" lang="en-US" sz="2800" b="0" i="0" u="none" strike="noStrike" kern="0" cap="none" spc="0" normalizeH="0" baseline="0" noProof="0" dirty="0" err="1">
                <a:ln>
                  <a:noFill/>
                </a:ln>
                <a:solidFill>
                  <a:srgbClr val="000000"/>
                </a:solidFill>
                <a:effectLst/>
                <a:uLnTx/>
                <a:uFillTx/>
                <a:latin typeface="Calibri Light" panose="020F0302020204030204" pitchFamily="34" charset="0"/>
                <a:sym typeface="Helvetica Neue Light"/>
              </a:rPr>
              <a:t>normals</a:t>
            </a: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 </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b</a:t>
            </a:r>
            <a:r>
              <a:rPr kumimoji="0" lang="en-US"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253626655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78901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integrability constraint correspond to?</a:t>
            </a:r>
          </a:p>
        </p:txBody>
      </p:sp>
      <p:sp>
        <p:nvSpPr>
          <p:cNvPr id="8" name="define “pseudo-normal”">
            <a:extLst>
              <a:ext uri="{FF2B5EF4-FFF2-40B4-BE49-F238E27FC236}">
                <a16:creationId xmlns:a16="http://schemas.microsoft.com/office/drawing/2014/main" id="{4FBABBF7-9109-4A83-9A9E-EBE79EC64DB9}"/>
              </a:ext>
            </a:extLst>
          </p:cNvPr>
          <p:cNvSpPr txBox="1"/>
          <p:nvPr/>
        </p:nvSpPr>
        <p:spPr>
          <a:xfrm>
            <a:off x="571500" y="1953466"/>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Differentiation order should not matter:</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99FF7CB-062C-4330-948F-0A49A667BDF0}"/>
                  </a:ext>
                </a:extLst>
              </p:cNvPr>
              <p:cNvSpPr/>
              <p:nvPr/>
            </p:nvSpPr>
            <p:spPr>
              <a:xfrm>
                <a:off x="3539698" y="2680463"/>
                <a:ext cx="5925405" cy="13700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𝑑𝑥</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𝑑𝑦</m:t>
                          </m:r>
                        </m:den>
                      </m:f>
                    </m:oMath>
                  </m:oMathPara>
                </a14:m>
                <a:endParaRPr lang="en-US" dirty="0"/>
              </a:p>
            </p:txBody>
          </p:sp>
        </mc:Choice>
        <mc:Fallback xmlns="">
          <p:sp>
            <p:nvSpPr>
              <p:cNvPr id="3" name="Rectangle 2">
                <a:extLst>
                  <a:ext uri="{FF2B5EF4-FFF2-40B4-BE49-F238E27FC236}">
                    <a16:creationId xmlns:a16="http://schemas.microsoft.com/office/drawing/2014/main" id="{899FF7CB-062C-4330-948F-0A49A667BDF0}"/>
                  </a:ext>
                </a:extLst>
              </p:cNvPr>
              <p:cNvSpPr>
                <a:spLocks noRot="1" noChangeAspect="1" noMove="1" noResize="1" noEditPoints="1" noAdjustHandles="1" noChangeArrowheads="1" noChangeShapeType="1" noTextEdit="1"/>
              </p:cNvSpPr>
              <p:nvPr/>
            </p:nvSpPr>
            <p:spPr>
              <a:xfrm>
                <a:off x="3539698" y="2680463"/>
                <a:ext cx="5925405" cy="1370055"/>
              </a:xfrm>
              <a:prstGeom prst="rect">
                <a:avLst/>
              </a:prstGeom>
              <a:blipFill>
                <a:blip r:embed="rId3"/>
                <a:stretch>
                  <a:fillRect/>
                </a:stretch>
              </a:blipFill>
            </p:spPr>
            <p:txBody>
              <a:bodyPr/>
              <a:lstStyle/>
              <a:p>
                <a:r>
                  <a:rPr lang="en-US">
                    <a:noFill/>
                  </a:rPr>
                  <a:t> </a:t>
                </a:r>
              </a:p>
            </p:txBody>
          </p:sp>
        </mc:Fallback>
      </mc:AlternateContent>
      <p:sp>
        <p:nvSpPr>
          <p:cNvPr id="22" name="define “pseudo-normal”">
            <a:extLst>
              <a:ext uri="{FF2B5EF4-FFF2-40B4-BE49-F238E27FC236}">
                <a16:creationId xmlns:a16="http://schemas.microsoft.com/office/drawing/2014/main" id="{08412E92-15F2-48E8-9EBE-6F22734CF81E}"/>
              </a:ext>
            </a:extLst>
          </p:cNvPr>
          <p:cNvSpPr txBox="1"/>
          <p:nvPr/>
        </p:nvSpPr>
        <p:spPr>
          <a:xfrm>
            <a:off x="571500" y="4241728"/>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Can you think of a way to express the above using pseudo-</a:t>
            </a:r>
            <a:r>
              <a:rPr kumimoji="0" lang="en-US" sz="2800" b="0" i="0" u="none" strike="noStrike" kern="0" cap="none" spc="0" normalizeH="0" baseline="0" noProof="0" dirty="0" err="1">
                <a:ln>
                  <a:noFill/>
                </a:ln>
                <a:solidFill>
                  <a:srgbClr val="000000"/>
                </a:solidFill>
                <a:effectLst/>
                <a:uLnTx/>
                <a:uFillTx/>
                <a:latin typeface="Calibri Light" panose="020F0302020204030204" pitchFamily="34" charset="0"/>
                <a:sym typeface="Helvetica Neue Light"/>
              </a:rPr>
              <a:t>normals</a:t>
            </a: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 </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b</a:t>
            </a:r>
            <a:r>
              <a:rPr kumimoji="0" lang="en-US"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1CCAF71-FB5C-4EBC-8805-B908AD2565C3}"/>
                  </a:ext>
                </a:extLst>
              </p:cNvPr>
              <p:cNvSpPr/>
              <p:nvPr/>
            </p:nvSpPr>
            <p:spPr>
              <a:xfrm>
                <a:off x="3491442" y="4978394"/>
                <a:ext cx="5735481" cy="13740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den>
                      </m:f>
                    </m:oMath>
                  </m:oMathPara>
                </a14:m>
                <a:endParaRPr lang="en-US" dirty="0"/>
              </a:p>
            </p:txBody>
          </p:sp>
        </mc:Choice>
        <mc:Fallback xmlns="">
          <p:sp>
            <p:nvSpPr>
              <p:cNvPr id="9" name="Rectangle 8">
                <a:extLst>
                  <a:ext uri="{FF2B5EF4-FFF2-40B4-BE49-F238E27FC236}">
                    <a16:creationId xmlns:a16="http://schemas.microsoft.com/office/drawing/2014/main" id="{E1CCAF71-FB5C-4EBC-8805-B908AD2565C3}"/>
                  </a:ext>
                </a:extLst>
              </p:cNvPr>
              <p:cNvSpPr>
                <a:spLocks noRot="1" noChangeAspect="1" noMove="1" noResize="1" noEditPoints="1" noAdjustHandles="1" noChangeArrowheads="1" noChangeShapeType="1" noTextEdit="1"/>
              </p:cNvSpPr>
              <p:nvPr/>
            </p:nvSpPr>
            <p:spPr>
              <a:xfrm>
                <a:off x="3491442" y="4978394"/>
                <a:ext cx="5735481" cy="137403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005533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78901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integrability constraint correspond to?</a:t>
            </a:r>
          </a:p>
        </p:txBody>
      </p:sp>
      <p:sp>
        <p:nvSpPr>
          <p:cNvPr id="8" name="define “pseudo-normal”">
            <a:extLst>
              <a:ext uri="{FF2B5EF4-FFF2-40B4-BE49-F238E27FC236}">
                <a16:creationId xmlns:a16="http://schemas.microsoft.com/office/drawing/2014/main" id="{4FBABBF7-9109-4A83-9A9E-EBE79EC64DB9}"/>
              </a:ext>
            </a:extLst>
          </p:cNvPr>
          <p:cNvSpPr txBox="1"/>
          <p:nvPr/>
        </p:nvSpPr>
        <p:spPr>
          <a:xfrm>
            <a:off x="571500" y="1953466"/>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Differentiation order should not matter:</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22" name="define “pseudo-normal”">
            <a:extLst>
              <a:ext uri="{FF2B5EF4-FFF2-40B4-BE49-F238E27FC236}">
                <a16:creationId xmlns:a16="http://schemas.microsoft.com/office/drawing/2014/main" id="{08412E92-15F2-48E8-9EBE-6F22734CF81E}"/>
              </a:ext>
            </a:extLst>
          </p:cNvPr>
          <p:cNvSpPr txBox="1"/>
          <p:nvPr/>
        </p:nvSpPr>
        <p:spPr>
          <a:xfrm>
            <a:off x="571500" y="4241728"/>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Can you think of a way to express the above using pseudo-</a:t>
            </a:r>
            <a:r>
              <a:rPr kumimoji="0" lang="en-US" sz="2800" b="0" i="0" u="none" strike="noStrike" kern="0" cap="none" spc="0" normalizeH="0" baseline="0" noProof="0" dirty="0" err="1">
                <a:ln>
                  <a:noFill/>
                </a:ln>
                <a:solidFill>
                  <a:srgbClr val="000000"/>
                </a:solidFill>
                <a:effectLst/>
                <a:uLnTx/>
                <a:uFillTx/>
                <a:latin typeface="Calibri Light" panose="020F0302020204030204" pitchFamily="34" charset="0"/>
                <a:sym typeface="Helvetica Neue Light"/>
              </a:rPr>
              <a:t>normals</a:t>
            </a: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 </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b</a:t>
            </a:r>
            <a:r>
              <a:rPr kumimoji="0" lang="en-US"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11" name="define “pseudo-normal”">
            <a:extLst>
              <a:ext uri="{FF2B5EF4-FFF2-40B4-BE49-F238E27FC236}">
                <a16:creationId xmlns:a16="http://schemas.microsoft.com/office/drawing/2014/main" id="{6C29F359-367B-4311-9658-D1F98035492F}"/>
              </a:ext>
            </a:extLst>
          </p:cNvPr>
          <p:cNvSpPr txBox="1"/>
          <p:nvPr/>
        </p:nvSpPr>
        <p:spPr>
          <a:xfrm>
            <a:off x="571500" y="6547852"/>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Simplify to:</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3ED2FB8-C25B-4A99-BBB2-382E81C675FD}"/>
                  </a:ext>
                </a:extLst>
              </p:cNvPr>
              <p:cNvSpPr/>
              <p:nvPr/>
            </p:nvSpPr>
            <p:spPr>
              <a:xfrm>
                <a:off x="400986" y="7284518"/>
                <a:ext cx="12202828" cy="10021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3</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f>
                        <m:fPr>
                          <m:ctrlPr>
                            <a:rPr lang="en-US" sz="2800" i="1" smtClean="0">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num>
                        <m:den>
                          <m:r>
                            <a:rPr lang="en-US" sz="2800" i="1">
                              <a:latin typeface="Cambria Math" panose="02040503050406030204" pitchFamily="18" charset="0"/>
                            </a:rPr>
                            <m:t>𝑑𝑦</m:t>
                          </m:r>
                        </m:den>
                      </m:f>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1</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3</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num>
                        <m:den>
                          <m:r>
                            <a:rPr lang="en-US" sz="2800" i="1">
                              <a:latin typeface="Cambria Math" panose="02040503050406030204" pitchFamily="18" charset="0"/>
                            </a:rPr>
                            <m:t>𝑑𝑦</m:t>
                          </m:r>
                        </m:den>
                      </m:f>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2</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f>
                        <m:fPr>
                          <m:ctrlPr>
                            <a:rPr lang="en-US" sz="2800" i="1">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num>
                        <m:den>
                          <m:r>
                            <a:rPr lang="en-US" sz="2800" i="1">
                              <a:latin typeface="Cambria Math" panose="02040503050406030204" pitchFamily="18" charset="0"/>
                            </a:rPr>
                            <m:t>𝑑</m:t>
                          </m:r>
                          <m:r>
                            <a:rPr lang="en-US" sz="2800" b="0" i="1" smtClean="0">
                              <a:latin typeface="Cambria Math" panose="02040503050406030204" pitchFamily="18" charset="0"/>
                            </a:rPr>
                            <m:t>𝑥</m:t>
                          </m:r>
                        </m:den>
                      </m:f>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1</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2</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num>
                        <m:den>
                          <m:r>
                            <a:rPr lang="en-US" sz="2800" i="1">
                              <a:latin typeface="Cambria Math" panose="02040503050406030204" pitchFamily="18" charset="0"/>
                            </a:rPr>
                            <m:t>𝑑</m:t>
                          </m:r>
                          <m:r>
                            <a:rPr lang="en-US" sz="2800" b="0" i="1" smtClean="0">
                              <a:latin typeface="Cambria Math" panose="02040503050406030204" pitchFamily="18" charset="0"/>
                            </a:rPr>
                            <m:t>𝑥</m:t>
                          </m:r>
                        </m:den>
                      </m:f>
                    </m:oMath>
                  </m:oMathPara>
                </a14:m>
                <a:endParaRPr lang="en-US" sz="2800" dirty="0"/>
              </a:p>
            </p:txBody>
          </p:sp>
        </mc:Choice>
        <mc:Fallback xmlns="">
          <p:sp>
            <p:nvSpPr>
              <p:cNvPr id="12" name="Rectangle 11">
                <a:extLst>
                  <a:ext uri="{FF2B5EF4-FFF2-40B4-BE49-F238E27FC236}">
                    <a16:creationId xmlns:a16="http://schemas.microsoft.com/office/drawing/2014/main" id="{13ED2FB8-C25B-4A99-BBB2-382E81C675FD}"/>
                  </a:ext>
                </a:extLst>
              </p:cNvPr>
              <p:cNvSpPr>
                <a:spLocks noRot="1" noChangeAspect="1" noMove="1" noResize="1" noEditPoints="1" noAdjustHandles="1" noChangeArrowheads="1" noChangeShapeType="1" noTextEdit="1"/>
              </p:cNvSpPr>
              <p:nvPr/>
            </p:nvSpPr>
            <p:spPr>
              <a:xfrm>
                <a:off x="400986" y="7284518"/>
                <a:ext cx="12202828" cy="100213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F807C21C-776C-4167-9AED-268E00886B26}"/>
                  </a:ext>
                </a:extLst>
              </p:cNvPr>
              <p:cNvSpPr/>
              <p:nvPr/>
            </p:nvSpPr>
            <p:spPr>
              <a:xfrm>
                <a:off x="3539698" y="2680463"/>
                <a:ext cx="5925405" cy="13700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𝑑𝑥</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𝑑𝑦</m:t>
                          </m:r>
                        </m:den>
                      </m:f>
                    </m:oMath>
                  </m:oMathPara>
                </a14:m>
                <a:endParaRPr lang="en-US" dirty="0"/>
              </a:p>
            </p:txBody>
          </p:sp>
        </mc:Choice>
        <mc:Fallback xmlns="">
          <p:sp>
            <p:nvSpPr>
              <p:cNvPr id="13" name="Rectangle 12">
                <a:extLst>
                  <a:ext uri="{FF2B5EF4-FFF2-40B4-BE49-F238E27FC236}">
                    <a16:creationId xmlns:a16="http://schemas.microsoft.com/office/drawing/2014/main" id="{F807C21C-776C-4167-9AED-268E00886B26}"/>
                  </a:ext>
                </a:extLst>
              </p:cNvPr>
              <p:cNvSpPr>
                <a:spLocks noRot="1" noChangeAspect="1" noMove="1" noResize="1" noEditPoints="1" noAdjustHandles="1" noChangeArrowheads="1" noChangeShapeType="1" noTextEdit="1"/>
              </p:cNvSpPr>
              <p:nvPr/>
            </p:nvSpPr>
            <p:spPr>
              <a:xfrm>
                <a:off x="3539698" y="2680463"/>
                <a:ext cx="5925405" cy="13700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0BAA3099-23E8-44C0-8373-E4172240B2F0}"/>
                  </a:ext>
                </a:extLst>
              </p:cNvPr>
              <p:cNvSpPr/>
              <p:nvPr/>
            </p:nvSpPr>
            <p:spPr>
              <a:xfrm>
                <a:off x="3491442" y="4978394"/>
                <a:ext cx="5735481" cy="13740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den>
                      </m:f>
                    </m:oMath>
                  </m:oMathPara>
                </a14:m>
                <a:endParaRPr lang="en-US" dirty="0"/>
              </a:p>
            </p:txBody>
          </p:sp>
        </mc:Choice>
        <mc:Fallback xmlns="">
          <p:sp>
            <p:nvSpPr>
              <p:cNvPr id="14" name="Rectangle 13">
                <a:extLst>
                  <a:ext uri="{FF2B5EF4-FFF2-40B4-BE49-F238E27FC236}">
                    <a16:creationId xmlns:a16="http://schemas.microsoft.com/office/drawing/2014/main" id="{0BAA3099-23E8-44C0-8373-E4172240B2F0}"/>
                  </a:ext>
                </a:extLst>
              </p:cNvPr>
              <p:cNvSpPr>
                <a:spLocks noRot="1" noChangeAspect="1" noMove="1" noResize="1" noEditPoints="1" noAdjustHandles="1" noChangeArrowheads="1" noChangeShapeType="1" noTextEdit="1"/>
              </p:cNvSpPr>
              <p:nvPr/>
            </p:nvSpPr>
            <p:spPr>
              <a:xfrm>
                <a:off x="3491442" y="4978394"/>
                <a:ext cx="5735481" cy="137403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2914149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78901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integrability constraint correspond to?</a:t>
            </a:r>
          </a:p>
        </p:txBody>
      </p:sp>
      <p:sp>
        <p:nvSpPr>
          <p:cNvPr id="8" name="define “pseudo-normal”">
            <a:extLst>
              <a:ext uri="{FF2B5EF4-FFF2-40B4-BE49-F238E27FC236}">
                <a16:creationId xmlns:a16="http://schemas.microsoft.com/office/drawing/2014/main" id="{4FBABBF7-9109-4A83-9A9E-EBE79EC64DB9}"/>
              </a:ext>
            </a:extLst>
          </p:cNvPr>
          <p:cNvSpPr txBox="1"/>
          <p:nvPr/>
        </p:nvSpPr>
        <p:spPr>
          <a:xfrm>
            <a:off x="571500" y="1953466"/>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Differentiation order should not matter:</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22" name="define “pseudo-normal”">
            <a:extLst>
              <a:ext uri="{FF2B5EF4-FFF2-40B4-BE49-F238E27FC236}">
                <a16:creationId xmlns:a16="http://schemas.microsoft.com/office/drawing/2014/main" id="{08412E92-15F2-48E8-9EBE-6F22734CF81E}"/>
              </a:ext>
            </a:extLst>
          </p:cNvPr>
          <p:cNvSpPr txBox="1"/>
          <p:nvPr/>
        </p:nvSpPr>
        <p:spPr>
          <a:xfrm>
            <a:off x="571500" y="4241728"/>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Can you think of a way to express the above using pseudo-</a:t>
            </a:r>
            <a:r>
              <a:rPr kumimoji="0" lang="en-US" sz="2800" b="0" i="0" u="none" strike="noStrike" kern="0" cap="none" spc="0" normalizeH="0" baseline="0" noProof="0" dirty="0" err="1">
                <a:ln>
                  <a:noFill/>
                </a:ln>
                <a:solidFill>
                  <a:srgbClr val="000000"/>
                </a:solidFill>
                <a:effectLst/>
                <a:uLnTx/>
                <a:uFillTx/>
                <a:latin typeface="Calibri Light" panose="020F0302020204030204" pitchFamily="34" charset="0"/>
                <a:sym typeface="Helvetica Neue Light"/>
              </a:rPr>
              <a:t>normals</a:t>
            </a: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 </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b</a:t>
            </a:r>
            <a:r>
              <a:rPr kumimoji="0" lang="en-US"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11" name="define “pseudo-normal”">
            <a:extLst>
              <a:ext uri="{FF2B5EF4-FFF2-40B4-BE49-F238E27FC236}">
                <a16:creationId xmlns:a16="http://schemas.microsoft.com/office/drawing/2014/main" id="{6C29F359-367B-4311-9658-D1F98035492F}"/>
              </a:ext>
            </a:extLst>
          </p:cNvPr>
          <p:cNvSpPr txBox="1"/>
          <p:nvPr/>
        </p:nvSpPr>
        <p:spPr>
          <a:xfrm>
            <a:off x="571500" y="6547852"/>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Simplify to:</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3ED2FB8-C25B-4A99-BBB2-382E81C675FD}"/>
                  </a:ext>
                </a:extLst>
              </p:cNvPr>
              <p:cNvSpPr/>
              <p:nvPr/>
            </p:nvSpPr>
            <p:spPr>
              <a:xfrm>
                <a:off x="400986" y="7284518"/>
                <a:ext cx="12202828" cy="10021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3</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f>
                        <m:fPr>
                          <m:ctrlPr>
                            <a:rPr lang="en-US" sz="2800" i="1" smtClean="0">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num>
                        <m:den>
                          <m:r>
                            <a:rPr lang="en-US" sz="2800" i="1">
                              <a:latin typeface="Cambria Math" panose="02040503050406030204" pitchFamily="18" charset="0"/>
                            </a:rPr>
                            <m:t>𝑑𝑦</m:t>
                          </m:r>
                        </m:den>
                      </m:f>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1</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3</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num>
                        <m:den>
                          <m:r>
                            <a:rPr lang="en-US" sz="2800" i="1">
                              <a:latin typeface="Cambria Math" panose="02040503050406030204" pitchFamily="18" charset="0"/>
                            </a:rPr>
                            <m:t>𝑑𝑦</m:t>
                          </m:r>
                        </m:den>
                      </m:f>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2</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f>
                        <m:fPr>
                          <m:ctrlPr>
                            <a:rPr lang="en-US" sz="2800" i="1">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num>
                        <m:den>
                          <m:r>
                            <a:rPr lang="en-US" sz="2800" i="1">
                              <a:latin typeface="Cambria Math" panose="02040503050406030204" pitchFamily="18" charset="0"/>
                            </a:rPr>
                            <m:t>𝑑</m:t>
                          </m:r>
                          <m:r>
                            <a:rPr lang="en-US" sz="2800" b="0" i="1" smtClean="0">
                              <a:latin typeface="Cambria Math" panose="02040503050406030204" pitchFamily="18" charset="0"/>
                            </a:rPr>
                            <m:t>𝑥</m:t>
                          </m:r>
                        </m:den>
                      </m:f>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1</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2</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num>
                        <m:den>
                          <m:r>
                            <a:rPr lang="en-US" sz="2800" i="1">
                              <a:latin typeface="Cambria Math" panose="02040503050406030204" pitchFamily="18" charset="0"/>
                            </a:rPr>
                            <m:t>𝑑</m:t>
                          </m:r>
                          <m:r>
                            <a:rPr lang="en-US" sz="2800" b="0" i="1" smtClean="0">
                              <a:latin typeface="Cambria Math" panose="02040503050406030204" pitchFamily="18" charset="0"/>
                            </a:rPr>
                            <m:t>𝑥</m:t>
                          </m:r>
                        </m:den>
                      </m:f>
                    </m:oMath>
                  </m:oMathPara>
                </a14:m>
                <a:endParaRPr lang="en-US" sz="2800" dirty="0"/>
              </a:p>
            </p:txBody>
          </p:sp>
        </mc:Choice>
        <mc:Fallback xmlns="">
          <p:sp>
            <p:nvSpPr>
              <p:cNvPr id="12" name="Rectangle 11">
                <a:extLst>
                  <a:ext uri="{FF2B5EF4-FFF2-40B4-BE49-F238E27FC236}">
                    <a16:creationId xmlns:a16="http://schemas.microsoft.com/office/drawing/2014/main" id="{13ED2FB8-C25B-4A99-BBB2-382E81C675FD}"/>
                  </a:ext>
                </a:extLst>
              </p:cNvPr>
              <p:cNvSpPr>
                <a:spLocks noRot="1" noChangeAspect="1" noMove="1" noResize="1" noEditPoints="1" noAdjustHandles="1" noChangeArrowheads="1" noChangeShapeType="1" noTextEdit="1"/>
              </p:cNvSpPr>
              <p:nvPr/>
            </p:nvSpPr>
            <p:spPr>
              <a:xfrm>
                <a:off x="400986" y="7284518"/>
                <a:ext cx="12202828" cy="100213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F807C21C-776C-4167-9AED-268E00886B26}"/>
                  </a:ext>
                </a:extLst>
              </p:cNvPr>
              <p:cNvSpPr/>
              <p:nvPr/>
            </p:nvSpPr>
            <p:spPr>
              <a:xfrm>
                <a:off x="3539698" y="2680463"/>
                <a:ext cx="5925405" cy="13700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𝑑𝑥</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𝑑𝑦</m:t>
                          </m:r>
                        </m:den>
                      </m:f>
                    </m:oMath>
                  </m:oMathPara>
                </a14:m>
                <a:endParaRPr lang="en-US" dirty="0"/>
              </a:p>
            </p:txBody>
          </p:sp>
        </mc:Choice>
        <mc:Fallback xmlns="">
          <p:sp>
            <p:nvSpPr>
              <p:cNvPr id="13" name="Rectangle 12">
                <a:extLst>
                  <a:ext uri="{FF2B5EF4-FFF2-40B4-BE49-F238E27FC236}">
                    <a16:creationId xmlns:a16="http://schemas.microsoft.com/office/drawing/2014/main" id="{F807C21C-776C-4167-9AED-268E00886B26}"/>
                  </a:ext>
                </a:extLst>
              </p:cNvPr>
              <p:cNvSpPr>
                <a:spLocks noRot="1" noChangeAspect="1" noMove="1" noResize="1" noEditPoints="1" noAdjustHandles="1" noChangeArrowheads="1" noChangeShapeType="1" noTextEdit="1"/>
              </p:cNvSpPr>
              <p:nvPr/>
            </p:nvSpPr>
            <p:spPr>
              <a:xfrm>
                <a:off x="3539698" y="2680463"/>
                <a:ext cx="5925405" cy="13700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0BAA3099-23E8-44C0-8373-E4172240B2F0}"/>
                  </a:ext>
                </a:extLst>
              </p:cNvPr>
              <p:cNvSpPr/>
              <p:nvPr/>
            </p:nvSpPr>
            <p:spPr>
              <a:xfrm>
                <a:off x="3491442" y="4978394"/>
                <a:ext cx="5735481" cy="13740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den>
                      </m:f>
                    </m:oMath>
                  </m:oMathPara>
                </a14:m>
                <a:endParaRPr lang="en-US" dirty="0"/>
              </a:p>
            </p:txBody>
          </p:sp>
        </mc:Choice>
        <mc:Fallback xmlns="">
          <p:sp>
            <p:nvSpPr>
              <p:cNvPr id="14" name="Rectangle 13">
                <a:extLst>
                  <a:ext uri="{FF2B5EF4-FFF2-40B4-BE49-F238E27FC236}">
                    <a16:creationId xmlns:a16="http://schemas.microsoft.com/office/drawing/2014/main" id="{0BAA3099-23E8-44C0-8373-E4172240B2F0}"/>
                  </a:ext>
                </a:extLst>
              </p:cNvPr>
              <p:cNvSpPr>
                <a:spLocks noRot="1" noChangeAspect="1" noMove="1" noResize="1" noEditPoints="1" noAdjustHandles="1" noChangeArrowheads="1" noChangeShapeType="1" noTextEdit="1"/>
              </p:cNvSpPr>
              <p:nvPr/>
            </p:nvSpPr>
            <p:spPr>
              <a:xfrm>
                <a:off x="3491442" y="4978394"/>
                <a:ext cx="5735481" cy="1374030"/>
              </a:xfrm>
              <a:prstGeom prst="rect">
                <a:avLst/>
              </a:prstGeom>
              <a:blipFill>
                <a:blip r:embed="rId5"/>
                <a:stretch>
                  <a:fillRect/>
                </a:stretch>
              </a:blipFill>
            </p:spPr>
            <p:txBody>
              <a:bodyPr/>
              <a:lstStyle/>
              <a:p>
                <a:r>
                  <a:rPr lang="en-US">
                    <a:noFill/>
                  </a:rPr>
                  <a:t> </a:t>
                </a:r>
              </a:p>
            </p:txBody>
          </p:sp>
        </mc:Fallback>
      </mc:AlternateContent>
      <p:sp>
        <p:nvSpPr>
          <p:cNvPr id="10" name="define “pseudo-normal”">
            <a:extLst>
              <a:ext uri="{FF2B5EF4-FFF2-40B4-BE49-F238E27FC236}">
                <a16:creationId xmlns:a16="http://schemas.microsoft.com/office/drawing/2014/main" id="{2674E114-AF6F-49A7-AA00-81B505664B85}"/>
              </a:ext>
            </a:extLst>
          </p:cNvPr>
          <p:cNvSpPr txBox="1"/>
          <p:nvPr/>
        </p:nvSpPr>
        <p:spPr>
          <a:xfrm>
            <a:off x="571500" y="8286652"/>
            <a:ext cx="11575364" cy="13952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lvl="0" indent="-457200" algn="l">
              <a:buFont typeface="Arial" panose="020B0604020202020204" pitchFamily="34" charset="0"/>
              <a:buChar char="•"/>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If </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B</a:t>
            </a:r>
            <a:r>
              <a:rPr lang="en-US" sz="2800" b="1" baseline="-25000" dirty="0">
                <a:solidFill>
                  <a:srgbClr val="000000"/>
                </a:solidFill>
                <a:latin typeface="Calibri Light" panose="020F0302020204030204" pitchFamily="34" charset="0"/>
              </a:rPr>
              <a:t>e</a:t>
            </a:r>
            <a:r>
              <a:rPr lang="en-US" sz="2800" dirty="0">
                <a:solidFill>
                  <a:srgbClr val="000000"/>
                </a:solidFill>
                <a:latin typeface="Calibri Light" panose="020F0302020204030204" pitchFamily="34" charset="0"/>
              </a:rPr>
              <a:t> is the pseudo-normal matrix we get from SVD, then find the 3x3 transform </a:t>
            </a:r>
            <a:r>
              <a:rPr lang="en-US" sz="2800" b="1" dirty="0">
                <a:solidFill>
                  <a:srgbClr val="000000"/>
                </a:solidFill>
                <a:latin typeface="Calibri Light" panose="020F0302020204030204" pitchFamily="34" charset="0"/>
              </a:rPr>
              <a:t>D</a:t>
            </a:r>
            <a:r>
              <a:rPr lang="en-US" sz="2800" dirty="0">
                <a:solidFill>
                  <a:srgbClr val="000000"/>
                </a:solidFill>
                <a:latin typeface="Calibri Light" panose="020F0302020204030204" pitchFamily="34" charset="0"/>
              </a:rPr>
              <a:t> such that </a:t>
            </a:r>
            <a:r>
              <a:rPr lang="en-US" sz="2800" b="1" dirty="0">
                <a:solidFill>
                  <a:srgbClr val="000000"/>
                </a:solidFill>
                <a:latin typeface="Calibri Light" panose="020F0302020204030204" pitchFamily="34" charset="0"/>
              </a:rPr>
              <a:t>B=</a:t>
            </a:r>
            <a:r>
              <a:rPr lang="en-US" sz="2800" b="1" dirty="0" err="1">
                <a:solidFill>
                  <a:srgbClr val="000000"/>
                </a:solidFill>
                <a:latin typeface="Calibri Light" panose="020F0302020204030204" pitchFamily="34" charset="0"/>
              </a:rPr>
              <a:t>D</a:t>
            </a:r>
            <a:r>
              <a:rPr lang="en-US" sz="2800" b="1" dirty="0" err="1">
                <a:solidFill>
                  <a:srgbClr val="000000"/>
                </a:solidFill>
                <a:latin typeface="Cambria Math" panose="02040503050406030204" pitchFamily="18" charset="0"/>
                <a:ea typeface="Cambria Math" panose="02040503050406030204" pitchFamily="18" charset="0"/>
              </a:rPr>
              <a:t>⋅</a:t>
            </a:r>
            <a:r>
              <a:rPr lang="en-US" sz="2800" b="1" dirty="0" err="1">
                <a:solidFill>
                  <a:srgbClr val="000000"/>
                </a:solidFill>
                <a:latin typeface="Calibri Light" panose="020F0302020204030204" pitchFamily="34" charset="0"/>
              </a:rPr>
              <a:t>B</a:t>
            </a:r>
            <a:r>
              <a:rPr lang="en-US" sz="2800" b="1" baseline="-25000" dirty="0" err="1">
                <a:solidFill>
                  <a:srgbClr val="000000"/>
                </a:solidFill>
                <a:latin typeface="Calibri Light" panose="020F0302020204030204" pitchFamily="34" charset="0"/>
              </a:rPr>
              <a:t>e</a:t>
            </a:r>
            <a:r>
              <a:rPr lang="en-US" sz="2800" dirty="0">
                <a:solidFill>
                  <a:srgbClr val="000000"/>
                </a:solidFill>
                <a:latin typeface="Calibri Light" panose="020F0302020204030204" pitchFamily="34" charset="0"/>
              </a:rPr>
              <a:t> is the closest to satisfying integrability in the least-squares sense.</a:t>
            </a:r>
            <a:endParaRPr kumimoji="0" sz="2800" i="0" u="none" strike="noStrike" kern="0" cap="none" spc="0" normalizeH="0" noProof="0" dirty="0">
              <a:ln>
                <a:noFill/>
              </a:ln>
              <a:solidFill>
                <a:srgbClr val="000000"/>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127160656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76287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Does enforcing integrability remove all ambiguities?</a:t>
            </a:r>
          </a:p>
        </p:txBody>
      </p:sp>
    </p:spTree>
    <p:extLst>
      <p:ext uri="{BB962C8B-B14F-4D97-AF65-F5344CB8AC3E}">
        <p14:creationId xmlns:p14="http://schemas.microsoft.com/office/powerpoint/2010/main" val="385562397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Generalized Bas-relief ambiguity</a:t>
            </a:r>
          </a:p>
        </p:txBody>
      </p:sp>
      <mc:AlternateContent xmlns:mc="http://schemas.openxmlformats.org/markup-compatibility/2006" xmlns:a14="http://schemas.microsoft.com/office/drawing/2010/main">
        <mc:Choice Requires="a14">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8385372" cy="9541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If </a:t>
                </a:r>
                <a:r>
                  <a:rPr kumimoji="0" lang="en-US" altLang="en-US" sz="2800" b="1"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B</a:t>
                </a:r>
                <a:r>
                  <a:rPr kumimoji="0" lang="en-US" altLang="en-US" sz="280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is integrable, then:</a:t>
                </a:r>
              </a:p>
              <a:p>
                <a:pPr marL="457200" lvl="0" indent="-457200" algn="l" defTabSz="1300460" eaLnBrk="0" fontAlgn="base">
                  <a:spcBef>
                    <a:spcPct val="0"/>
                  </a:spcBef>
                  <a:spcAft>
                    <a:spcPct val="0"/>
                  </a:spcAft>
                  <a:buFont typeface="Arial" panose="020B0604020202020204" pitchFamily="34" charset="0"/>
                  <a:buChar char="•"/>
                  <a:defRPr/>
                </a:pPr>
                <a:r>
                  <a:rPr lang="en-US" sz="2800" b="1" dirty="0">
                    <a:solidFill>
                      <a:srgbClr val="000000"/>
                    </a:solidFill>
                    <a:latin typeface="Calibri Light" panose="020F0302020204030204" pitchFamily="34" charset="0"/>
                  </a:rPr>
                  <a:t>B’=G</a:t>
                </a:r>
                <a:r>
                  <a:rPr lang="en-US" sz="2800" b="1" baseline="30000" dirty="0">
                    <a:solidFill>
                      <a:srgbClr val="000000"/>
                    </a:solidFill>
                    <a:latin typeface="Calibri Light" panose="020F0302020204030204" pitchFamily="34" charset="0"/>
                  </a:rPr>
                  <a:t>-T</a:t>
                </a:r>
                <a:r>
                  <a:rPr lang="en-US" sz="2800" b="1" dirty="0">
                    <a:solidFill>
                      <a:srgbClr val="000000"/>
                    </a:solidFill>
                    <a:latin typeface="Cambria Math" panose="02040503050406030204" pitchFamily="18" charset="0"/>
                    <a:ea typeface="Cambria Math" panose="02040503050406030204" pitchFamily="18" charset="0"/>
                  </a:rPr>
                  <a:t>⋅</a:t>
                </a:r>
                <a:r>
                  <a:rPr lang="en-US" sz="2800" b="1" dirty="0">
                    <a:solidFill>
                      <a:srgbClr val="000000"/>
                    </a:solidFill>
                    <a:latin typeface="Calibri Light" panose="020F0302020204030204" pitchFamily="34" charset="0"/>
                  </a:rPr>
                  <a:t>B</a:t>
                </a:r>
                <a:r>
                  <a:rPr lang="en-US" sz="2800" dirty="0">
                    <a:solidFill>
                      <a:srgbClr val="000000"/>
                    </a:solidFill>
                    <a:latin typeface="Calibri Light" panose="020F0302020204030204" pitchFamily="34" charset="0"/>
                  </a:rPr>
                  <a:t> is also integrable for all </a:t>
                </a:r>
                <a:r>
                  <a:rPr lang="en-US" sz="2800" b="1" dirty="0">
                    <a:solidFill>
                      <a:srgbClr val="000000"/>
                    </a:solidFill>
                    <a:latin typeface="Calibri Light" panose="020F0302020204030204" pitchFamily="34" charset="0"/>
                  </a:rPr>
                  <a:t>G</a:t>
                </a:r>
                <a:r>
                  <a:rPr lang="en-US" sz="2800" dirty="0">
                    <a:solidFill>
                      <a:srgbClr val="000000"/>
                    </a:solidFill>
                    <a:latin typeface="Calibri Light" panose="020F0302020204030204" pitchFamily="34" charset="0"/>
                  </a:rPr>
                  <a:t> of the form (</a:t>
                </a:r>
                <a14:m>
                  <m:oMath xmlns:m="http://schemas.openxmlformats.org/officeDocument/2006/math">
                    <m:r>
                      <a:rPr lang="el-GR" sz="2800" i="1">
                        <a:latin typeface="Cambria Math" panose="02040503050406030204" pitchFamily="18" charset="0"/>
                        <a:cs typeface="Helvetica"/>
                        <a:sym typeface="Helvetica"/>
                      </a:rPr>
                      <m:t>𝜆</m:t>
                    </m:r>
                  </m:oMath>
                </a14:m>
                <a:r>
                  <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rPr>
                  <a:t> </a:t>
                </a:r>
                <a:r>
                  <a:rPr kumimoji="0" lang="en-US" altLang="en-US" sz="2800" i="0" u="none" strike="noStrike" kern="1200" cap="none" spc="0" normalizeH="0" noProof="0" dirty="0">
                    <a:ln>
                      <a:noFill/>
                    </a:ln>
                    <a:solidFill>
                      <a:srgbClr val="000000"/>
                    </a:solidFill>
                    <a:effectLst/>
                    <a:uLnTx/>
                    <a:uFillTx/>
                    <a:latin typeface="Cambria Math" panose="02040503050406030204" pitchFamily="18" charset="0"/>
                    <a:ea typeface="Cambria Math" panose="02040503050406030204" pitchFamily="18" charset="0"/>
                    <a:sym typeface="Helvetica Light"/>
                  </a:rPr>
                  <a:t>≠ 0)</a:t>
                </a:r>
                <a:endPar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endParaRPr>
              </a:p>
            </p:txBody>
          </p:sp>
        </mc:Choice>
        <mc:Fallback xmlns="">
          <p:sp>
            <p:nvSpPr>
              <p:cNvPr id="5" name="Text Box 13">
                <a:extLst>
                  <a:ext uri="{FF2B5EF4-FFF2-40B4-BE49-F238E27FC236}">
                    <a16:creationId xmlns:a16="http://schemas.microsoft.com/office/drawing/2014/main" id="{26EC46CC-1B96-48CA-BBF5-1899270D779C}"/>
                  </a:ext>
                </a:extLst>
              </p:cNvPr>
              <p:cNvSpPr txBox="1">
                <a:spLocks noRot="1" noChangeAspect="1" noMove="1" noResize="1" noEditPoints="1" noAdjustHandles="1" noChangeArrowheads="1" noChangeShapeType="1" noTextEdit="1"/>
              </p:cNvSpPr>
              <p:nvPr/>
            </p:nvSpPr>
            <p:spPr bwMode="auto">
              <a:xfrm>
                <a:off x="571500" y="1381068"/>
                <a:ext cx="8385372" cy="954107"/>
              </a:xfrm>
              <a:prstGeom prst="rect">
                <a:avLst/>
              </a:prstGeom>
              <a:blipFill>
                <a:blip r:embed="rId3"/>
                <a:stretch>
                  <a:fillRect l="-1527" t="-6410" r="-509" b="-179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FF851C8-9E01-425C-BA30-E118BEA81160}"/>
                  </a:ext>
                </a:extLst>
              </p:cNvPr>
              <p:cNvSpPr txBox="1"/>
              <p:nvPr/>
            </p:nvSpPr>
            <p:spPr>
              <a:xfrm>
                <a:off x="4775389" y="2557182"/>
                <a:ext cx="3454022" cy="1724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lgn="l" defTabSz="457200"/>
                <a14:m>
                  <m:oMathPara xmlns:m="http://schemas.openxmlformats.org/officeDocument/2006/math">
                    <m:oMathParaPr>
                      <m:jc m:val="centerGroup"/>
                    </m:oMathParaPr>
                    <m:oMath xmlns:m="http://schemas.openxmlformats.org/officeDocument/2006/math">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𝐺</m:t>
                      </m:r>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m:t>
                      </m:r>
                      <m:d>
                        <m:dPr>
                          <m:begChr m:val="["/>
                          <m:endChr m:val="]"/>
                          <m:ctrlP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ctrlPr>
                        </m:dPr>
                        <m:e>
                          <m:m>
                            <m:mPr>
                              <m:mcs>
                                <m:mc>
                                  <m:mcPr>
                                    <m:count m:val="3"/>
                                    <m:mcJc m:val="center"/>
                                  </m:mcPr>
                                </m:mc>
                              </m:mcs>
                              <m:ctrlP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ctrlPr>
                            </m:mPr>
                            <m:mr>
                              <m:e>
                                <m:r>
                                  <m:rPr>
                                    <m:brk m:alnAt="7"/>
                                  </m:rP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1</m:t>
                                </m:r>
                              </m:e>
                              <m:e>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0</m:t>
                                </m:r>
                              </m:e>
                              <m:e>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0</m:t>
                                </m:r>
                              </m:e>
                            </m:mr>
                            <m:mr>
                              <m:e>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0</m:t>
                                </m:r>
                              </m:e>
                              <m:e>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1</m:t>
                                </m:r>
                              </m:e>
                              <m:e>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0</m:t>
                                </m:r>
                              </m:e>
                            </m:mr>
                            <m:mr>
                              <m:e>
                                <m:r>
                                  <a:rPr lang="el-GR" i="1">
                                    <a:latin typeface="Cambria Math" panose="02040503050406030204" pitchFamily="18" charset="0"/>
                                    <a:cs typeface="Helvetica"/>
                                    <a:sym typeface="Helvetica"/>
                                  </a:rPr>
                                  <m:t>𝜇</m:t>
                                </m:r>
                              </m:e>
                              <m:e>
                                <m:r>
                                  <a:rPr lang="el-GR" i="1">
                                    <a:latin typeface="Cambria Math" panose="02040503050406030204" pitchFamily="18" charset="0"/>
                                    <a:cs typeface="Helvetica"/>
                                    <a:sym typeface="Helvetica"/>
                                  </a:rPr>
                                  <m:t>𝜈</m:t>
                                </m:r>
                              </m:e>
                              <m:e>
                                <m:r>
                                  <a:rPr lang="el-GR" i="1">
                                    <a:latin typeface="Cambria Math" panose="02040503050406030204" pitchFamily="18" charset="0"/>
                                    <a:cs typeface="Helvetica"/>
                                    <a:sym typeface="Helvetica"/>
                                  </a:rPr>
                                  <m:t>𝜆</m:t>
                                </m:r>
                              </m:e>
                            </m:mr>
                          </m:m>
                        </m:e>
                      </m:d>
                    </m:oMath>
                  </m:oMathPara>
                </a14:m>
                <a:endParaRPr kumimoji="0" lang="en-US" b="0" i="0" u="none" strike="noStrike" cap="none" spc="0" normalizeH="0" baseline="0" dirty="0">
                  <a:ln>
                    <a:noFill/>
                  </a:ln>
                  <a:solidFill>
                    <a:srgbClr val="000000"/>
                  </a:solidFill>
                  <a:effectLst/>
                  <a:uFillTx/>
                  <a:latin typeface="Helvetica"/>
                  <a:ea typeface="Helvetica"/>
                  <a:cs typeface="Helvetica"/>
                  <a:sym typeface="Helvetica"/>
                </a:endParaRPr>
              </a:p>
            </p:txBody>
          </p:sp>
        </mc:Choice>
        <mc:Fallback xmlns="">
          <p:sp>
            <p:nvSpPr>
              <p:cNvPr id="2" name="TextBox 1">
                <a:extLst>
                  <a:ext uri="{FF2B5EF4-FFF2-40B4-BE49-F238E27FC236}">
                    <a16:creationId xmlns:a16="http://schemas.microsoft.com/office/drawing/2014/main" id="{7FF851C8-9E01-425C-BA30-E118BEA81160}"/>
                  </a:ext>
                </a:extLst>
              </p:cNvPr>
              <p:cNvSpPr txBox="1">
                <a:spLocks noRot="1" noChangeAspect="1" noMove="1" noResize="1" noEditPoints="1" noAdjustHandles="1" noChangeArrowheads="1" noChangeShapeType="1" noTextEdit="1"/>
              </p:cNvSpPr>
              <p:nvPr/>
            </p:nvSpPr>
            <p:spPr>
              <a:xfrm>
                <a:off x="4775389" y="2557182"/>
                <a:ext cx="3454022" cy="1724318"/>
              </a:xfrm>
              <a:prstGeom prst="rect">
                <a:avLst/>
              </a:prstGeom>
              <a:blipFill>
                <a:blip r:embed="rId4"/>
                <a:stretch>
                  <a:fillRect/>
                </a:stretch>
              </a:blipFill>
              <a:ln w="12700" cap="flat">
                <a:noFill/>
                <a:miter lim="400000"/>
              </a:ln>
              <a:effectLst/>
            </p:spPr>
            <p:txBody>
              <a:bodyPr/>
              <a:lstStyle/>
              <a:p>
                <a:r>
                  <a:rPr lang="en-US">
                    <a:noFill/>
                  </a:rPr>
                  <a:t> </a:t>
                </a:r>
              </a:p>
            </p:txBody>
          </p:sp>
        </mc:Fallback>
      </mc:AlternateContent>
      <p:sp>
        <p:nvSpPr>
          <p:cNvPr id="6" name="Text Box 13">
            <a:extLst>
              <a:ext uri="{FF2B5EF4-FFF2-40B4-BE49-F238E27FC236}">
                <a16:creationId xmlns:a16="http://schemas.microsoft.com/office/drawing/2014/main" id="{908C5009-6578-4195-8B25-34D177E55211}"/>
              </a:ext>
            </a:extLst>
          </p:cNvPr>
          <p:cNvSpPr txBox="1">
            <a:spLocks noChangeArrowheads="1"/>
          </p:cNvSpPr>
          <p:nvPr/>
        </p:nvSpPr>
        <p:spPr bwMode="auto">
          <a:xfrm>
            <a:off x="571500" y="4399746"/>
            <a:ext cx="1200481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lvl="0" indent="-457200" algn="l" defTabSz="1300460" eaLnBrk="0" fontAlgn="base">
              <a:spcBef>
                <a:spcPct val="0"/>
              </a:spcBef>
              <a:spcAft>
                <a:spcPct val="0"/>
              </a:spcAft>
              <a:buFont typeface="Arial" panose="020B0604020202020204" pitchFamily="34" charset="0"/>
              <a:buChar char="•"/>
              <a:defRPr/>
            </a:pPr>
            <a:r>
              <a:rPr lang="en-US" sz="2800" dirty="0">
                <a:solidFill>
                  <a:srgbClr val="000000"/>
                </a:solidFill>
                <a:latin typeface="Calibri Light" panose="020F0302020204030204" pitchFamily="34" charset="0"/>
              </a:rPr>
              <a:t>Combined with transformed lights </a:t>
            </a:r>
            <a:r>
              <a:rPr lang="en-US" sz="2800" b="1" dirty="0">
                <a:solidFill>
                  <a:srgbClr val="000000"/>
                </a:solidFill>
                <a:latin typeface="Calibri Light" panose="020F0302020204030204" pitchFamily="34" charset="0"/>
              </a:rPr>
              <a:t>S’=G</a:t>
            </a:r>
            <a:r>
              <a:rPr lang="en-US" sz="2800" b="1" dirty="0">
                <a:solidFill>
                  <a:srgbClr val="000000"/>
                </a:solidFill>
                <a:latin typeface="Cambria Math" panose="02040503050406030204" pitchFamily="18" charset="0"/>
                <a:ea typeface="Cambria Math" panose="02040503050406030204" pitchFamily="18" charset="0"/>
              </a:rPr>
              <a:t>⋅</a:t>
            </a:r>
            <a:r>
              <a:rPr lang="en-US" sz="2800" b="1" dirty="0">
                <a:solidFill>
                  <a:srgbClr val="000000"/>
                </a:solidFill>
                <a:latin typeface="Calibri Light" panose="020F0302020204030204" pitchFamily="34" charset="0"/>
              </a:rPr>
              <a:t>S</a:t>
            </a:r>
            <a:r>
              <a:rPr lang="en-US" sz="2800" dirty="0">
                <a:solidFill>
                  <a:srgbClr val="000000"/>
                </a:solidFill>
                <a:latin typeface="Calibri Light" panose="020F0302020204030204" pitchFamily="34" charset="0"/>
              </a:rPr>
              <a:t>, the transformed </a:t>
            </a:r>
            <a:r>
              <a:rPr lang="en-US" sz="2800" dirty="0" err="1">
                <a:solidFill>
                  <a:srgbClr val="000000"/>
                </a:solidFill>
                <a:latin typeface="Calibri Light" panose="020F0302020204030204" pitchFamily="34" charset="0"/>
              </a:rPr>
              <a:t>pseudonormals</a:t>
            </a:r>
            <a:r>
              <a:rPr lang="en-US" sz="2800" dirty="0">
                <a:solidFill>
                  <a:srgbClr val="000000"/>
                </a:solidFill>
                <a:latin typeface="Calibri Light" panose="020F0302020204030204" pitchFamily="34" charset="0"/>
              </a:rPr>
              <a:t> produce the same images as the original </a:t>
            </a:r>
            <a:r>
              <a:rPr lang="en-US" sz="2800" dirty="0" err="1">
                <a:solidFill>
                  <a:srgbClr val="000000"/>
                </a:solidFill>
                <a:latin typeface="Calibri Light" panose="020F0302020204030204" pitchFamily="34" charset="0"/>
              </a:rPr>
              <a:t>pseudonormals</a:t>
            </a:r>
            <a:r>
              <a:rPr lang="en-US" sz="2800" dirty="0">
                <a:solidFill>
                  <a:srgbClr val="000000"/>
                </a:solidFill>
                <a:latin typeface="Calibri Light" panose="020F0302020204030204" pitchFamily="34" charset="0"/>
              </a:rPr>
              <a:t>.</a:t>
            </a:r>
            <a:endPar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endParaRPr>
          </a:p>
        </p:txBody>
      </p:sp>
      <p:sp>
        <p:nvSpPr>
          <p:cNvPr id="9" name="Text Box 13">
            <a:extLst>
              <a:ext uri="{FF2B5EF4-FFF2-40B4-BE49-F238E27FC236}">
                <a16:creationId xmlns:a16="http://schemas.microsoft.com/office/drawing/2014/main" id="{78783EC2-6432-46BE-B2D9-629EAF3E9787}"/>
              </a:ext>
            </a:extLst>
          </p:cNvPr>
          <p:cNvSpPr txBox="1">
            <a:spLocks noChangeArrowheads="1"/>
          </p:cNvSpPr>
          <p:nvPr/>
        </p:nvSpPr>
        <p:spPr bwMode="auto">
          <a:xfrm>
            <a:off x="571499" y="5869017"/>
            <a:ext cx="120048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lvl="0" indent="-457200" algn="l" defTabSz="1300460" eaLnBrk="0" fontAlgn="base">
              <a:spcBef>
                <a:spcPct val="0"/>
              </a:spcBef>
              <a:spcAft>
                <a:spcPct val="0"/>
              </a:spcAft>
              <a:buFont typeface="Arial" panose="020B0604020202020204" pitchFamily="34" charset="0"/>
              <a:buChar char="•"/>
              <a:defRPr/>
            </a:pPr>
            <a:r>
              <a:rPr lang="en-US" sz="2800" dirty="0">
                <a:solidFill>
                  <a:srgbClr val="000000"/>
                </a:solidFill>
                <a:latin typeface="Calibri Light" panose="020F0302020204030204" pitchFamily="34" charset="0"/>
              </a:rPr>
              <a:t>This ambiguity cannot be removed using shadows.</a:t>
            </a:r>
            <a:endPar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endParaRPr>
          </a:p>
        </p:txBody>
      </p:sp>
      <p:sp>
        <p:nvSpPr>
          <p:cNvPr id="10" name="Text Box 13">
            <a:extLst>
              <a:ext uri="{FF2B5EF4-FFF2-40B4-BE49-F238E27FC236}">
                <a16:creationId xmlns:a16="http://schemas.microsoft.com/office/drawing/2014/main" id="{7AD99C49-CE5A-416A-88FF-B050E4E64478}"/>
              </a:ext>
            </a:extLst>
          </p:cNvPr>
          <p:cNvSpPr txBox="1">
            <a:spLocks noChangeArrowheads="1"/>
          </p:cNvSpPr>
          <p:nvPr/>
        </p:nvSpPr>
        <p:spPr bwMode="auto">
          <a:xfrm>
            <a:off x="571499" y="6907401"/>
            <a:ext cx="122301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lvl="0" indent="-457200" algn="l" defTabSz="1300460" eaLnBrk="0" fontAlgn="base">
              <a:spcBef>
                <a:spcPct val="0"/>
              </a:spcBef>
              <a:spcAft>
                <a:spcPct val="0"/>
              </a:spcAft>
              <a:buFont typeface="Arial" panose="020B0604020202020204" pitchFamily="34" charset="0"/>
              <a:buChar char="•"/>
              <a:defRPr/>
            </a:pPr>
            <a:r>
              <a:rPr lang="en-US" sz="2800" dirty="0">
                <a:solidFill>
                  <a:srgbClr val="000000"/>
                </a:solidFill>
                <a:latin typeface="Calibri Light" panose="020F0302020204030204" pitchFamily="34" charset="0"/>
              </a:rPr>
              <a:t>This ambiguity </a:t>
            </a:r>
            <a:r>
              <a:rPr lang="en-US" sz="2800" i="1" dirty="0">
                <a:solidFill>
                  <a:srgbClr val="000000"/>
                </a:solidFill>
                <a:latin typeface="Calibri Light" panose="020F0302020204030204" pitchFamily="34" charset="0"/>
              </a:rPr>
              <a:t>can</a:t>
            </a:r>
            <a:r>
              <a:rPr lang="en-US" sz="2800" dirty="0">
                <a:solidFill>
                  <a:srgbClr val="000000"/>
                </a:solidFill>
                <a:latin typeface="Calibri Light" panose="020F0302020204030204" pitchFamily="34" charset="0"/>
              </a:rPr>
              <a:t> be removed using interreflections or additional assumptions.</a:t>
            </a:r>
            <a:endPar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endParaRPr>
          </a:p>
        </p:txBody>
      </p:sp>
      <p:sp>
        <p:nvSpPr>
          <p:cNvPr id="11" name="Text Box 13">
            <a:extLst>
              <a:ext uri="{FF2B5EF4-FFF2-40B4-BE49-F238E27FC236}">
                <a16:creationId xmlns:a16="http://schemas.microsoft.com/office/drawing/2014/main" id="{24BE8AC8-9FD9-4892-8DCB-9A4495B8B97C}"/>
              </a:ext>
            </a:extLst>
          </p:cNvPr>
          <p:cNvSpPr txBox="1">
            <a:spLocks noChangeArrowheads="1"/>
          </p:cNvSpPr>
          <p:nvPr/>
        </p:nvSpPr>
        <p:spPr bwMode="auto">
          <a:xfrm>
            <a:off x="571499" y="7955371"/>
            <a:ext cx="122301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0" algn="l" defTabSz="1300460" eaLnBrk="0" fontAlgn="base">
              <a:spcBef>
                <a:spcPct val="0"/>
              </a:spcBef>
              <a:spcAft>
                <a:spcPct val="0"/>
              </a:spcAft>
              <a:defRPr/>
            </a:pPr>
            <a:r>
              <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rPr>
              <a:t>This ambiguity is known as the generalized bas-relief ambiguity.</a:t>
            </a:r>
          </a:p>
        </p:txBody>
      </p:sp>
    </p:spTree>
    <p:extLst>
      <p:ext uri="{BB962C8B-B14F-4D97-AF65-F5344CB8AC3E}">
        <p14:creationId xmlns:p14="http://schemas.microsoft.com/office/powerpoint/2010/main" val="405401460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Generalized Bas-relief ambiguity</a:t>
            </a:r>
          </a:p>
        </p:txBody>
      </p:sp>
      <mc:AlternateContent xmlns:mc="http://schemas.openxmlformats.org/markup-compatibility/2006" xmlns:a14="http://schemas.microsoft.com/office/drawing/2010/main">
        <mc:Choice Requires="a14">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12199045"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0" algn="l" defTabSz="1300460" eaLnBrk="0" fontAlgn="base">
                  <a:spcBef>
                    <a:spcPct val="0"/>
                  </a:spcBef>
                  <a:spcAft>
                    <a:spcPct val="0"/>
                  </a:spcAf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When </a:t>
                </a:r>
                <a14:m>
                  <m:oMath xmlns:m="http://schemas.openxmlformats.org/officeDocument/2006/math">
                    <m:r>
                      <a:rPr lang="el-GR" sz="2800" i="1">
                        <a:latin typeface="Cambria Math" panose="02040503050406030204" pitchFamily="18" charset="0"/>
                        <a:cs typeface="Helvetica"/>
                        <a:sym typeface="Helvetica"/>
                      </a:rPr>
                      <m:t>𝜇</m:t>
                    </m:r>
                  </m:oMath>
                </a14:m>
                <a:r>
                  <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rPr>
                  <a:t> =</a:t>
                </a:r>
                <a:r>
                  <a:rPr lang="el-GR" sz="2800" dirty="0">
                    <a:cs typeface="Helvetica"/>
                    <a:sym typeface="Helvetica"/>
                  </a:rPr>
                  <a:t> </a:t>
                </a:r>
                <a14:m>
                  <m:oMath xmlns:m="http://schemas.openxmlformats.org/officeDocument/2006/math">
                    <m:r>
                      <a:rPr lang="el-GR" sz="2800" i="1">
                        <a:latin typeface="Cambria Math" panose="02040503050406030204" pitchFamily="18" charset="0"/>
                        <a:cs typeface="Helvetica"/>
                        <a:sym typeface="Helvetica"/>
                      </a:rPr>
                      <m:t>𝜈</m:t>
                    </m:r>
                  </m:oMath>
                </a14:m>
                <a:r>
                  <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rPr>
                  <a:t> = 0, </a:t>
                </a:r>
                <a:r>
                  <a:rPr kumimoji="0" lang="en-US" altLang="en-US" sz="2800" b="1" i="0" u="none" strike="noStrike" kern="1200" cap="none" spc="0" normalizeH="0" noProof="0" dirty="0">
                    <a:ln>
                      <a:noFill/>
                    </a:ln>
                    <a:solidFill>
                      <a:srgbClr val="000000"/>
                    </a:solidFill>
                    <a:effectLst/>
                    <a:uLnTx/>
                    <a:uFillTx/>
                    <a:latin typeface="Calibri Light" panose="020F0302020204030204" pitchFamily="34" charset="0"/>
                    <a:sym typeface="Helvetica Light"/>
                  </a:rPr>
                  <a:t>G</a:t>
                </a:r>
                <a:r>
                  <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rPr>
                  <a:t> is equivalent to the transformation employed by relief sculptures.</a:t>
                </a:r>
              </a:p>
            </p:txBody>
          </p:sp>
        </mc:Choice>
        <mc:Fallback xmlns="">
          <p:sp>
            <p:nvSpPr>
              <p:cNvPr id="5" name="Text Box 13">
                <a:extLst>
                  <a:ext uri="{FF2B5EF4-FFF2-40B4-BE49-F238E27FC236}">
                    <a16:creationId xmlns:a16="http://schemas.microsoft.com/office/drawing/2014/main" id="{26EC46CC-1B96-48CA-BBF5-1899270D779C}"/>
                  </a:ext>
                </a:extLst>
              </p:cNvPr>
              <p:cNvSpPr txBox="1">
                <a:spLocks noRot="1" noChangeAspect="1" noMove="1" noResize="1" noEditPoints="1" noAdjustHandles="1" noChangeArrowheads="1" noChangeShapeType="1" noTextEdit="1"/>
              </p:cNvSpPr>
              <p:nvPr/>
            </p:nvSpPr>
            <p:spPr bwMode="auto">
              <a:xfrm>
                <a:off x="571500" y="1381068"/>
                <a:ext cx="12199045" cy="523220"/>
              </a:xfrm>
              <a:prstGeom prst="rect">
                <a:avLst/>
              </a:prstGeom>
              <a:blipFill>
                <a:blip r:embed="rId3"/>
                <a:stretch>
                  <a:fillRect l="-1049" t="-11765" r="-650" b="-3411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1931A8AF-82A0-4B42-A1B9-EF3C1916D674}"/>
              </a:ext>
            </a:extLst>
          </p:cNvPr>
          <p:cNvPicPr>
            <a:picLocks noChangeAspect="1"/>
          </p:cNvPicPr>
          <p:nvPr/>
        </p:nvPicPr>
        <p:blipFill rotWithShape="1">
          <a:blip r:embed="rId4">
            <a:extLst>
              <a:ext uri="{28A0092B-C50C-407E-A947-70E740481C1C}">
                <a14:useLocalDpi xmlns:a14="http://schemas.microsoft.com/office/drawing/2010/main" val="0"/>
              </a:ext>
            </a:extLst>
          </a:blip>
          <a:srcRect l="11376" t="34505" r="23606" b="18625"/>
          <a:stretch/>
        </p:blipFill>
        <p:spPr>
          <a:xfrm>
            <a:off x="2499485" y="1915367"/>
            <a:ext cx="8005830" cy="4329426"/>
          </a:xfrm>
          <a:prstGeom prst="rect">
            <a:avLst/>
          </a:prstGeom>
        </p:spPr>
      </p:pic>
      <p:pic>
        <p:nvPicPr>
          <p:cNvPr id="4" name="Picture 3">
            <a:extLst>
              <a:ext uri="{FF2B5EF4-FFF2-40B4-BE49-F238E27FC236}">
                <a16:creationId xmlns:a16="http://schemas.microsoft.com/office/drawing/2014/main" id="{B313D03F-F969-424D-9218-6666CA66AA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082" y="6612463"/>
            <a:ext cx="5948250" cy="5650838"/>
          </a:xfrm>
          <a:prstGeom prst="rect">
            <a:avLst/>
          </a:prstGeom>
        </p:spPr>
      </p:pic>
      <p:sp>
        <p:nvSpPr>
          <p:cNvPr id="13" name="Text Box 13">
            <a:extLst>
              <a:ext uri="{FF2B5EF4-FFF2-40B4-BE49-F238E27FC236}">
                <a16:creationId xmlns:a16="http://schemas.microsoft.com/office/drawing/2014/main" id="{C0D3F242-1AAA-4123-AADF-612EC341BE71}"/>
              </a:ext>
            </a:extLst>
          </p:cNvPr>
          <p:cNvSpPr txBox="1">
            <a:spLocks noChangeArrowheads="1"/>
          </p:cNvSpPr>
          <p:nvPr/>
        </p:nvSpPr>
        <p:spPr bwMode="auto">
          <a:xfrm>
            <a:off x="8709634" y="6080546"/>
            <a:ext cx="44279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0" algn="l" defTabSz="1300460" eaLnBrk="0" fontAlgn="base">
              <a:spcBef>
                <a:spcPct val="0"/>
              </a:spcBef>
              <a:spcAft>
                <a:spcPct val="0"/>
              </a:spcAf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Otherwise, includes shearing.</a:t>
            </a:r>
            <a:endPar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endParaRPr>
          </a:p>
        </p:txBody>
      </p:sp>
      <p:sp>
        <p:nvSpPr>
          <p:cNvPr id="8" name="Rectangle 7">
            <a:extLst>
              <a:ext uri="{FF2B5EF4-FFF2-40B4-BE49-F238E27FC236}">
                <a16:creationId xmlns:a16="http://schemas.microsoft.com/office/drawing/2014/main" id="{91095C22-2F23-4318-8F85-C7FD344AB59F}"/>
              </a:ext>
            </a:extLst>
          </p:cNvPr>
          <p:cNvSpPr/>
          <p:nvPr/>
        </p:nvSpPr>
        <p:spPr>
          <a:xfrm>
            <a:off x="12687300" y="6874073"/>
            <a:ext cx="2857500" cy="579417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000000"/>
              </a:solidFill>
              <a:effectLst/>
              <a:uFillTx/>
              <a:latin typeface="+mn-lt"/>
              <a:ea typeface="+mn-ea"/>
              <a:cs typeface="+mn-cs"/>
              <a:sym typeface="Helvetica Neue Light"/>
            </a:endParaRPr>
          </a:p>
        </p:txBody>
      </p:sp>
      <mc:AlternateContent xmlns:mc="http://schemas.openxmlformats.org/markup-compatibility/2006" xmlns:a14="http://schemas.microsoft.com/office/drawing/2010/main">
        <mc:Choice Requires="a14">
          <p:sp>
            <p:nvSpPr>
              <p:cNvPr id="14" name="Text Box 13">
                <a:extLst>
                  <a:ext uri="{FF2B5EF4-FFF2-40B4-BE49-F238E27FC236}">
                    <a16:creationId xmlns:a16="http://schemas.microsoft.com/office/drawing/2014/main" id="{02973B74-9567-49E0-9472-E534D90A978C}"/>
                  </a:ext>
                </a:extLst>
              </p:cNvPr>
              <p:cNvSpPr txBox="1">
                <a:spLocks noChangeArrowheads="1"/>
              </p:cNvSpPr>
              <p:nvPr/>
            </p:nvSpPr>
            <p:spPr bwMode="auto">
              <a:xfrm>
                <a:off x="1" y="6141303"/>
                <a:ext cx="130048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0" algn="l" defTabSz="1300460" eaLnBrk="0" fontAlgn="base">
                  <a:spcBef>
                    <a:spcPct val="0"/>
                  </a:spcBef>
                  <a:spcAft>
                    <a:spcPct val="0"/>
                  </a:spcAft>
                  <a:defRPr/>
                </a:pPr>
                <a:r>
                  <a:rPr lang="en-US" altLang="en-US" sz="2800" kern="1200" dirty="0">
                    <a:solidFill>
                      <a:srgbClr val="000000"/>
                    </a:solidFill>
                    <a:latin typeface="Calibri Light" panose="020F0302020204030204" pitchFamily="34" charset="0"/>
                    <a:sym typeface="Helvetica Light"/>
                  </a:rPr>
                  <a:t>When </a:t>
                </a:r>
                <a14:m>
                  <m:oMath xmlns:m="http://schemas.openxmlformats.org/officeDocument/2006/math">
                    <m:r>
                      <a:rPr lang="el-GR" sz="2800" i="1">
                        <a:latin typeface="Cambria Math" panose="02040503050406030204" pitchFamily="18" charset="0"/>
                        <a:cs typeface="Helvetica"/>
                        <a:sym typeface="Helvetica"/>
                      </a:rPr>
                      <m:t>𝜇</m:t>
                    </m:r>
                  </m:oMath>
                </a14:m>
                <a:r>
                  <a:rPr lang="en-US" altLang="en-US" sz="2800" kern="1200" dirty="0">
                    <a:solidFill>
                      <a:srgbClr val="000000"/>
                    </a:solidFill>
                    <a:latin typeface="Calibri Light" panose="020F0302020204030204" pitchFamily="34" charset="0"/>
                    <a:sym typeface="Helvetica Light"/>
                  </a:rPr>
                  <a:t> =</a:t>
                </a:r>
                <a:r>
                  <a:rPr lang="el-GR" sz="2800" dirty="0">
                    <a:cs typeface="Helvetica"/>
                    <a:sym typeface="Helvetica"/>
                  </a:rPr>
                  <a:t> </a:t>
                </a:r>
                <a14:m>
                  <m:oMath xmlns:m="http://schemas.openxmlformats.org/officeDocument/2006/math">
                    <m:r>
                      <a:rPr lang="el-GR" sz="2800" i="1">
                        <a:latin typeface="Cambria Math" panose="02040503050406030204" pitchFamily="18" charset="0"/>
                        <a:cs typeface="Helvetica"/>
                        <a:sym typeface="Helvetica"/>
                      </a:rPr>
                      <m:t>𝜈</m:t>
                    </m:r>
                  </m:oMath>
                </a14:m>
                <a:r>
                  <a:rPr lang="en-US" altLang="en-US" sz="2800" kern="1200" dirty="0">
                    <a:solidFill>
                      <a:srgbClr val="000000"/>
                    </a:solidFill>
                    <a:latin typeface="Calibri Light" panose="020F0302020204030204" pitchFamily="34" charset="0"/>
                    <a:sym typeface="Helvetica Light"/>
                  </a:rPr>
                  <a:t> = 0 and </a:t>
                </a:r>
                <a14:m>
                  <m:oMath xmlns:m="http://schemas.openxmlformats.org/officeDocument/2006/math">
                    <m:r>
                      <a:rPr lang="el-GR" sz="2800" i="1">
                        <a:latin typeface="Cambria Math" panose="02040503050406030204" pitchFamily="18" charset="0"/>
                        <a:cs typeface="Helvetica"/>
                        <a:sym typeface="Helvetica"/>
                      </a:rPr>
                      <m:t>𝜆</m:t>
                    </m:r>
                  </m:oMath>
                </a14:m>
                <a:r>
                  <a:rPr lang="en-US" altLang="en-US" sz="2800" kern="1200" dirty="0">
                    <a:solidFill>
                      <a:srgbClr val="000000"/>
                    </a:solidFill>
                    <a:latin typeface="Calibri Light" panose="020F0302020204030204" pitchFamily="34" charset="0"/>
                    <a:sym typeface="Helvetica Light"/>
                  </a:rPr>
                  <a:t> </a:t>
                </a:r>
                <a:r>
                  <a:rPr lang="en-US" altLang="en-US" sz="2800" kern="1200" dirty="0">
                    <a:solidFill>
                      <a:srgbClr val="000000"/>
                    </a:solidFill>
                    <a:latin typeface="Cambria Math" panose="02040503050406030204" pitchFamily="18" charset="0"/>
                    <a:ea typeface="Cambria Math" panose="02040503050406030204" pitchFamily="18" charset="0"/>
                    <a:sym typeface="Helvetica Light"/>
                  </a:rPr>
                  <a:t>= +-1</a:t>
                </a:r>
                <a:r>
                  <a:rPr lang="en-US" altLang="en-US" sz="2800" kern="1200" dirty="0">
                    <a:solidFill>
                      <a:srgbClr val="000000"/>
                    </a:solidFill>
                    <a:latin typeface="Calibri Light" panose="020F0302020204030204" pitchFamily="34" charset="0"/>
                    <a:ea typeface="Cambria Math" panose="02040503050406030204" pitchFamily="18" charset="0"/>
                    <a:sym typeface="Helvetica Light"/>
                  </a:rPr>
                  <a:t>, top/down ambiguity.</a:t>
                </a:r>
                <a:r>
                  <a:rPr lang="en-US" altLang="en-US" sz="2800" kern="1200" dirty="0">
                    <a:solidFill>
                      <a:srgbClr val="000000"/>
                    </a:solidFill>
                    <a:latin typeface="Calibri Light" panose="020F0302020204030204" pitchFamily="34" charset="0"/>
                    <a:sym typeface="Helvetica Light"/>
                  </a:rPr>
                  <a:t> </a:t>
                </a:r>
              </a:p>
            </p:txBody>
          </p:sp>
        </mc:Choice>
        <mc:Fallback xmlns="">
          <p:sp>
            <p:nvSpPr>
              <p:cNvPr id="14" name="Text Box 13">
                <a:extLst>
                  <a:ext uri="{FF2B5EF4-FFF2-40B4-BE49-F238E27FC236}">
                    <a16:creationId xmlns:a16="http://schemas.microsoft.com/office/drawing/2014/main" id="{02973B74-9567-49E0-9472-E534D90A978C}"/>
                  </a:ext>
                </a:extLst>
              </p:cNvPr>
              <p:cNvSpPr txBox="1">
                <a:spLocks noRot="1" noChangeAspect="1" noMove="1" noResize="1" noEditPoints="1" noAdjustHandles="1" noChangeArrowheads="1" noChangeShapeType="1" noTextEdit="1"/>
              </p:cNvSpPr>
              <p:nvPr/>
            </p:nvSpPr>
            <p:spPr bwMode="auto">
              <a:xfrm>
                <a:off x="1" y="6141303"/>
                <a:ext cx="13004800" cy="523220"/>
              </a:xfrm>
              <a:prstGeom prst="rect">
                <a:avLst/>
              </a:prstGeom>
              <a:blipFill>
                <a:blip r:embed="rId6"/>
                <a:stretch>
                  <a:fillRect l="-938" t="-13953" b="-325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5" name="Picture 1">
            <a:extLst>
              <a:ext uri="{FF2B5EF4-FFF2-40B4-BE49-F238E27FC236}">
                <a16:creationId xmlns:a16="http://schemas.microsoft.com/office/drawing/2014/main" id="{AE01B6F2-9480-486A-A5DA-1A0977AEF25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250" y="6603766"/>
            <a:ext cx="8241453" cy="315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38767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Lambertian photometric stereo"/>
          <p:cNvSpPr txBox="1">
            <a:spLocks noGrp="1"/>
          </p:cNvSpPr>
          <p:nvPr>
            <p:ph type="title"/>
          </p:nvPr>
        </p:nvSpPr>
        <p:spPr>
          <a:prstGeom prst="rect">
            <a:avLst/>
          </a:prstGeom>
        </p:spPr>
        <p:txBody>
          <a:bodyPr/>
          <a:lstStyle/>
          <a:p>
            <a:r>
              <a:rPr lang="en-US" dirty="0"/>
              <a:t>What assumptions have we made for all this?</a:t>
            </a:r>
            <a:endParaRPr dirty="0"/>
          </a:p>
        </p:txBody>
      </p:sp>
    </p:spTree>
    <p:extLst>
      <p:ext uri="{BB962C8B-B14F-4D97-AF65-F5344CB8AC3E}">
        <p14:creationId xmlns:p14="http://schemas.microsoft.com/office/powerpoint/2010/main" val="22675242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7035"/>
            <a:ext cx="13004800" cy="934314"/>
          </a:xfrm>
          <a:prstGeom prst="rect">
            <a:avLst/>
          </a:prstGeom>
        </p:spPr>
        <p:txBody>
          <a:bodyPr/>
          <a:lstStyle/>
          <a:p>
            <a:pPr algn="ctr"/>
            <a:r>
              <a:rPr lang="en-US" dirty="0"/>
              <a:t>Spectral radiance</a:t>
            </a:r>
            <a:endParaRPr dirty="0"/>
          </a:p>
        </p:txBody>
      </p:sp>
      <p:sp>
        <p:nvSpPr>
          <p:cNvPr id="6" name="Shape 667"/>
          <p:cNvSpPr txBox="1">
            <a:spLocks/>
          </p:cNvSpPr>
          <p:nvPr/>
        </p:nvSpPr>
        <p:spPr>
          <a:xfrm>
            <a:off x="631078" y="1528233"/>
            <a:ext cx="12170522" cy="1105746"/>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indent="-365771">
              <a:buFont typeface="Arial" panose="020B0604020202020204" pitchFamily="34" charset="0"/>
              <a:buChar char="•"/>
            </a:pPr>
            <a:r>
              <a:rPr lang="en-US" sz="2560" dirty="0"/>
              <a:t>Distribution of </a:t>
            </a:r>
            <a:r>
              <a:rPr lang="en-US" sz="2560" u="sng" dirty="0"/>
              <a:t>radiance</a:t>
            </a:r>
            <a:r>
              <a:rPr lang="en-US" sz="2560" dirty="0"/>
              <a:t> as a function of wavelength.</a:t>
            </a:r>
          </a:p>
          <a:p>
            <a:pPr marL="365771" indent="-365771">
              <a:buFont typeface="Arial" panose="020B0604020202020204" pitchFamily="34" charset="0"/>
              <a:buChar char="•"/>
            </a:pPr>
            <a:r>
              <a:rPr lang="en-US" sz="2560" dirty="0"/>
              <a:t>All of the phenomena we described in this lecture can be extended to take into account color, by considering separate radiance and BRDF functions </a:t>
            </a:r>
            <a:r>
              <a:rPr lang="en-US" sz="2560" u="sng" dirty="0"/>
              <a:t>independently </a:t>
            </a:r>
            <a:r>
              <a:rPr lang="en-US" sz="2560" dirty="0"/>
              <a:t>for each wavelength.</a:t>
            </a:r>
          </a:p>
        </p:txBody>
      </p:sp>
      <p:sp>
        <p:nvSpPr>
          <p:cNvPr id="45" name="Shape 667">
            <a:extLst>
              <a:ext uri="{FF2B5EF4-FFF2-40B4-BE49-F238E27FC236}">
                <a16:creationId xmlns:a16="http://schemas.microsoft.com/office/drawing/2014/main" id="{686E38E2-DE25-4DEE-8AEE-D782F840E548}"/>
              </a:ext>
            </a:extLst>
          </p:cNvPr>
          <p:cNvSpPr txBox="1">
            <a:spLocks/>
          </p:cNvSpPr>
          <p:nvPr/>
        </p:nvSpPr>
        <p:spPr>
          <a:xfrm>
            <a:off x="631078" y="4876800"/>
            <a:ext cx="12170522" cy="1105746"/>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60" dirty="0"/>
              <a:t>Does this view of color ignore any important phenomena?</a:t>
            </a:r>
          </a:p>
          <a:p>
            <a:r>
              <a:rPr lang="en-US" sz="2560" dirty="0"/>
              <a:t> </a:t>
            </a:r>
          </a:p>
        </p:txBody>
      </p:sp>
    </p:spTree>
    <p:extLst>
      <p:ext uri="{BB962C8B-B14F-4D97-AF65-F5344CB8AC3E}">
        <p14:creationId xmlns:p14="http://schemas.microsoft.com/office/powerpoint/2010/main" val="1524763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Lambertian photometric stereo"/>
          <p:cNvSpPr txBox="1">
            <a:spLocks noGrp="1"/>
          </p:cNvSpPr>
          <p:nvPr>
            <p:ph type="title"/>
          </p:nvPr>
        </p:nvSpPr>
        <p:spPr>
          <a:prstGeom prst="rect">
            <a:avLst/>
          </a:prstGeom>
        </p:spPr>
        <p:txBody>
          <a:bodyPr/>
          <a:lstStyle/>
          <a:p>
            <a:r>
              <a:rPr lang="en-US" dirty="0"/>
              <a:t>What assumptions have we made for all this?</a:t>
            </a:r>
            <a:endParaRPr dirty="0"/>
          </a:p>
        </p:txBody>
      </p:sp>
      <p:sp>
        <p:nvSpPr>
          <p:cNvPr id="2" name="TextBox 1">
            <a:extLst>
              <a:ext uri="{FF2B5EF4-FFF2-40B4-BE49-F238E27FC236}">
                <a16:creationId xmlns:a16="http://schemas.microsoft.com/office/drawing/2014/main" id="{309AAD5F-EDA1-4847-B8EB-25BC065C10AC}"/>
              </a:ext>
            </a:extLst>
          </p:cNvPr>
          <p:cNvSpPr txBox="1"/>
          <p:nvPr/>
        </p:nvSpPr>
        <p:spPr>
          <a:xfrm>
            <a:off x="1371600" y="3911154"/>
            <a:ext cx="7962900" cy="2718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Helvetica"/>
                <a:cs typeface="Helvetica"/>
                <a:sym typeface="Helvetica"/>
              </a:rPr>
              <a:t>Lambertian BRDF</a:t>
            </a:r>
          </a:p>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Helvetica"/>
              <a:cs typeface="Helvetica"/>
              <a:sym typeface="Helvetica"/>
            </a:endParaRPr>
          </a:p>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Helvetica"/>
                <a:cs typeface="Helvetica"/>
                <a:sym typeface="Helvetica"/>
              </a:rPr>
              <a:t>Directional lighting</a:t>
            </a:r>
          </a:p>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Helvetica"/>
              <a:cs typeface="Helvetica"/>
              <a:sym typeface="Helvetica"/>
            </a:endParaRPr>
          </a:p>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Helvetica"/>
                <a:cs typeface="Helvetica"/>
                <a:sym typeface="Helvetica"/>
              </a:rPr>
              <a:t>No interreflections or scattering</a:t>
            </a:r>
          </a:p>
        </p:txBody>
      </p:sp>
    </p:spTree>
    <p:extLst>
      <p:ext uri="{BB962C8B-B14F-4D97-AF65-F5344CB8AC3E}">
        <p14:creationId xmlns:p14="http://schemas.microsoft.com/office/powerpoint/2010/main" val="221089334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 name="droppedImage.pdf" descr="droppedImage.pdf"/>
          <p:cNvPicPr>
            <a:picLocks noChangeAspect="1"/>
          </p:cNvPicPr>
          <p:nvPr/>
        </p:nvPicPr>
        <p:blipFill>
          <a:blip r:embed="rId2">
            <a:extLst/>
          </a:blip>
          <a:stretch>
            <a:fillRect/>
          </a:stretch>
        </p:blipFill>
        <p:spPr>
          <a:xfrm>
            <a:off x="3848100" y="7048500"/>
            <a:ext cx="1676400" cy="698500"/>
          </a:xfrm>
          <a:prstGeom prst="rect">
            <a:avLst/>
          </a:prstGeom>
          <a:ln w="12700">
            <a:miter lim="400000"/>
          </a:ln>
        </p:spPr>
      </p:pic>
      <p:sp>
        <p:nvSpPr>
          <p:cNvPr id="1114" name="Shape independent of BRDF via reciprocity: “Helmholtz Stereopsis”"/>
          <p:cNvSpPr txBox="1">
            <a:spLocks noGrp="1"/>
          </p:cNvSpPr>
          <p:nvPr>
            <p:ph type="title"/>
          </p:nvPr>
        </p:nvSpPr>
        <p:spPr>
          <a:prstGeom prst="rect">
            <a:avLst/>
          </a:prstGeom>
        </p:spPr>
        <p:txBody>
          <a:bodyPr/>
          <a:lstStyle/>
          <a:p>
            <a:pPr>
              <a:defRPr sz="3800"/>
            </a:pPr>
            <a:r>
              <a:rPr sz="4400" dirty="0"/>
              <a:t>Shape independent of BRDF via reciprocity:</a:t>
            </a:r>
          </a:p>
          <a:p>
            <a:pPr>
              <a:defRPr sz="3800"/>
            </a:pPr>
            <a:r>
              <a:rPr sz="4400" dirty="0"/>
              <a:t>“Helmholtz Stereopsis”</a:t>
            </a:r>
          </a:p>
        </p:txBody>
      </p:sp>
      <p:pic>
        <p:nvPicPr>
          <p:cNvPr id="1115" name="buddha1_topview.png" descr="buddha1_topview.png"/>
          <p:cNvPicPr>
            <a:picLocks/>
          </p:cNvPicPr>
          <p:nvPr/>
        </p:nvPicPr>
        <p:blipFill>
          <a:blip r:embed="rId3">
            <a:extLst/>
          </a:blip>
          <a:stretch>
            <a:fillRect/>
          </a:stretch>
        </p:blipFill>
        <p:spPr>
          <a:xfrm>
            <a:off x="1905564" y="4892604"/>
            <a:ext cx="2768601" cy="1490134"/>
          </a:xfrm>
          <a:prstGeom prst="rect">
            <a:avLst/>
          </a:prstGeom>
          <a:ln w="12700">
            <a:miter lim="400000"/>
          </a:ln>
        </p:spPr>
      </p:pic>
      <p:grpSp>
        <p:nvGrpSpPr>
          <p:cNvPr id="1119" name="Group"/>
          <p:cNvGrpSpPr/>
          <p:nvPr/>
        </p:nvGrpSpPr>
        <p:grpSpPr>
          <a:xfrm>
            <a:off x="5816600" y="6032500"/>
            <a:ext cx="5851596" cy="2711592"/>
            <a:chOff x="0" y="0"/>
            <a:chExt cx="5851595" cy="2711591"/>
          </a:xfrm>
        </p:grpSpPr>
        <p:pic>
          <p:nvPicPr>
            <p:cNvPr id="1116" name="Buddha1_Trial3_fullsize_lowres_bigim.png" descr="Buddha1_Trial3_fullsize_lowres_bigim.png"/>
            <p:cNvPicPr>
              <a:picLocks/>
            </p:cNvPicPr>
            <p:nvPr/>
          </p:nvPicPr>
          <p:blipFill>
            <a:blip r:embed="rId4">
              <a:extLst/>
            </a:blip>
            <a:stretch>
              <a:fillRect/>
            </a:stretch>
          </p:blipFill>
          <p:spPr>
            <a:xfrm>
              <a:off x="1962126" y="95547"/>
              <a:ext cx="1919874" cy="2440985"/>
            </a:xfrm>
            <a:prstGeom prst="rect">
              <a:avLst/>
            </a:prstGeom>
            <a:ln w="12700" cap="flat">
              <a:noFill/>
              <a:miter lim="400000"/>
            </a:ln>
            <a:effectLst/>
          </p:spPr>
        </p:pic>
        <p:pic>
          <p:nvPicPr>
            <p:cNvPr id="1117" name="Buddha1_Trial3_fullsize_lowres_bigim_leftuprightview.png" descr="Buddha1_Trial3_fullsize_lowres_bigim_leftuprightview.png"/>
            <p:cNvPicPr>
              <a:picLocks/>
            </p:cNvPicPr>
            <p:nvPr/>
          </p:nvPicPr>
          <p:blipFill>
            <a:blip r:embed="rId5">
              <a:extLst/>
            </a:blip>
            <a:stretch>
              <a:fillRect/>
            </a:stretch>
          </p:blipFill>
          <p:spPr>
            <a:xfrm>
              <a:off x="0" y="26514"/>
              <a:ext cx="1947498" cy="2659127"/>
            </a:xfrm>
            <a:prstGeom prst="rect">
              <a:avLst/>
            </a:prstGeom>
            <a:ln w="12700" cap="flat">
              <a:noFill/>
              <a:miter lim="400000"/>
            </a:ln>
            <a:effectLst/>
          </p:spPr>
        </p:pic>
        <p:pic>
          <p:nvPicPr>
            <p:cNvPr id="1118" name="Buddha1_Trial3_fullsize_lowres_bigim_rightuprightview.png" descr="Buddha1_Trial3_fullsize_lowres_bigim_rightuprightview.png"/>
            <p:cNvPicPr>
              <a:picLocks/>
            </p:cNvPicPr>
            <p:nvPr/>
          </p:nvPicPr>
          <p:blipFill>
            <a:blip r:embed="rId6">
              <a:extLst/>
            </a:blip>
            <a:stretch>
              <a:fillRect/>
            </a:stretch>
          </p:blipFill>
          <p:spPr>
            <a:xfrm>
              <a:off x="3898573" y="0"/>
              <a:ext cx="1953023" cy="2711592"/>
            </a:xfrm>
            <a:prstGeom prst="rect">
              <a:avLst/>
            </a:prstGeom>
            <a:ln w="12700" cap="flat">
              <a:noFill/>
              <a:miter lim="400000"/>
            </a:ln>
            <a:effectLst/>
          </p:spPr>
        </p:pic>
      </p:grpSp>
      <p:sp>
        <p:nvSpPr>
          <p:cNvPr id="1120" name="Line"/>
          <p:cNvSpPr/>
          <p:nvPr/>
        </p:nvSpPr>
        <p:spPr>
          <a:xfrm>
            <a:off x="1548835" y="3495040"/>
            <a:ext cx="1511301" cy="1625601"/>
          </a:xfrm>
          <a:prstGeom prst="line">
            <a:avLst/>
          </a:prstGeom>
          <a:ln w="38100">
            <a:solidFill>
              <a:srgbClr val="000000"/>
            </a:solidFill>
            <a:prstDash val="sysDot"/>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121" name="Line"/>
          <p:cNvSpPr/>
          <p:nvPr/>
        </p:nvSpPr>
        <p:spPr>
          <a:xfrm flipH="1">
            <a:off x="3066062" y="2844800"/>
            <a:ext cx="1295401" cy="2273300"/>
          </a:xfrm>
          <a:prstGeom prst="line">
            <a:avLst/>
          </a:prstGeom>
          <a:ln w="38100">
            <a:solidFill>
              <a:srgbClr val="000000"/>
            </a:solidFill>
            <a:prstDash val="sysDot"/>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nvGrpSpPr>
          <p:cNvPr id="1124" name="exp1_03_01_gamma.png"/>
          <p:cNvGrpSpPr/>
          <p:nvPr/>
        </p:nvGrpSpPr>
        <p:grpSpPr>
          <a:xfrm>
            <a:off x="8915400" y="2006600"/>
            <a:ext cx="2308578" cy="3124200"/>
            <a:chOff x="0" y="0"/>
            <a:chExt cx="2308577" cy="3124200"/>
          </a:xfrm>
        </p:grpSpPr>
        <p:pic>
          <p:nvPicPr>
            <p:cNvPr id="1123" name="exp1_03_01_gamma.png" descr="exp1_03_01_gamma.png"/>
            <p:cNvPicPr>
              <a:picLocks/>
            </p:cNvPicPr>
            <p:nvPr/>
          </p:nvPicPr>
          <p:blipFill>
            <a:blip r:embed="rId7">
              <a:extLst/>
            </a:blip>
            <a:stretch>
              <a:fillRect/>
            </a:stretch>
          </p:blipFill>
          <p:spPr>
            <a:xfrm>
              <a:off x="76200" y="50800"/>
              <a:ext cx="2156178" cy="2921000"/>
            </a:xfrm>
            <a:prstGeom prst="rect">
              <a:avLst/>
            </a:prstGeom>
            <a:ln>
              <a:noFill/>
            </a:ln>
            <a:effectLst/>
          </p:spPr>
        </p:pic>
        <p:pic>
          <p:nvPicPr>
            <p:cNvPr id="1122" name="exp1_03_01_gamma.png" descr="exp1_03_01_gamma.png"/>
            <p:cNvPicPr>
              <a:picLocks/>
            </p:cNvPicPr>
            <p:nvPr/>
          </p:nvPicPr>
          <p:blipFill>
            <a:blip r:embed="rId8">
              <a:extLst/>
            </a:blip>
            <a:stretch>
              <a:fillRect/>
            </a:stretch>
          </p:blipFill>
          <p:spPr>
            <a:xfrm>
              <a:off x="0" y="0"/>
              <a:ext cx="2308578" cy="3124200"/>
            </a:xfrm>
            <a:prstGeom prst="rect">
              <a:avLst/>
            </a:prstGeom>
            <a:effectLst/>
          </p:spPr>
        </p:pic>
      </p:grpSp>
      <p:grpSp>
        <p:nvGrpSpPr>
          <p:cNvPr id="1127" name="exp1_01_03_gamma.png"/>
          <p:cNvGrpSpPr/>
          <p:nvPr/>
        </p:nvGrpSpPr>
        <p:grpSpPr>
          <a:xfrm>
            <a:off x="6539089" y="2006600"/>
            <a:ext cx="2308579" cy="3124200"/>
            <a:chOff x="0" y="0"/>
            <a:chExt cx="2308577" cy="3124200"/>
          </a:xfrm>
        </p:grpSpPr>
        <p:pic>
          <p:nvPicPr>
            <p:cNvPr id="1126" name="exp1_01_03_gamma.png" descr="exp1_01_03_gamma.png"/>
            <p:cNvPicPr>
              <a:picLocks/>
            </p:cNvPicPr>
            <p:nvPr/>
          </p:nvPicPr>
          <p:blipFill>
            <a:blip r:embed="rId9">
              <a:extLst/>
            </a:blip>
            <a:stretch>
              <a:fillRect/>
            </a:stretch>
          </p:blipFill>
          <p:spPr>
            <a:xfrm>
              <a:off x="76200" y="50800"/>
              <a:ext cx="2156178" cy="2921000"/>
            </a:xfrm>
            <a:prstGeom prst="rect">
              <a:avLst/>
            </a:prstGeom>
            <a:ln>
              <a:noFill/>
            </a:ln>
            <a:effectLst/>
          </p:spPr>
        </p:pic>
        <p:pic>
          <p:nvPicPr>
            <p:cNvPr id="1125" name="exp1_01_03_gamma.png" descr="exp1_01_03_gamma.png"/>
            <p:cNvPicPr>
              <a:picLocks/>
            </p:cNvPicPr>
            <p:nvPr/>
          </p:nvPicPr>
          <p:blipFill>
            <a:blip r:embed="rId8">
              <a:extLst/>
            </a:blip>
            <a:stretch>
              <a:fillRect/>
            </a:stretch>
          </p:blipFill>
          <p:spPr>
            <a:xfrm>
              <a:off x="0" y="0"/>
              <a:ext cx="2308578" cy="3124200"/>
            </a:xfrm>
            <a:prstGeom prst="rect">
              <a:avLst/>
            </a:prstGeom>
            <a:effectLst/>
          </p:spPr>
        </p:pic>
      </p:grpSp>
      <p:pic>
        <p:nvPicPr>
          <p:cNvPr id="1128" name="droppedImage.pdf" descr="droppedImage.pdf"/>
          <p:cNvPicPr>
            <a:picLocks noChangeAspect="1"/>
          </p:cNvPicPr>
          <p:nvPr/>
        </p:nvPicPr>
        <p:blipFill>
          <a:blip r:embed="rId10">
            <a:extLst/>
          </a:blip>
          <a:stretch>
            <a:fillRect/>
          </a:stretch>
        </p:blipFill>
        <p:spPr>
          <a:xfrm>
            <a:off x="5969000" y="5130732"/>
            <a:ext cx="5854701" cy="393768"/>
          </a:xfrm>
          <a:prstGeom prst="rect">
            <a:avLst/>
          </a:prstGeom>
          <a:ln w="12700">
            <a:miter lim="400000"/>
          </a:ln>
        </p:spPr>
      </p:pic>
      <p:grpSp>
        <p:nvGrpSpPr>
          <p:cNvPr id="1142" name="Group"/>
          <p:cNvGrpSpPr/>
          <p:nvPr/>
        </p:nvGrpSpPr>
        <p:grpSpPr>
          <a:xfrm>
            <a:off x="1034328" y="2976730"/>
            <a:ext cx="700334" cy="689230"/>
            <a:chOff x="0" y="0"/>
            <a:chExt cx="700333" cy="689229"/>
          </a:xfrm>
        </p:grpSpPr>
        <p:grpSp>
          <p:nvGrpSpPr>
            <p:cNvPr id="1138" name="Group"/>
            <p:cNvGrpSpPr/>
            <p:nvPr/>
          </p:nvGrpSpPr>
          <p:grpSpPr>
            <a:xfrm>
              <a:off x="-1" y="0"/>
              <a:ext cx="558802" cy="558801"/>
              <a:chOff x="0" y="0"/>
              <a:chExt cx="558800" cy="558800"/>
            </a:xfrm>
          </p:grpSpPr>
          <p:sp>
            <p:nvSpPr>
              <p:cNvPr id="1129" name="Circle"/>
              <p:cNvSpPr/>
              <p:nvPr/>
            </p:nvSpPr>
            <p:spPr>
              <a:xfrm>
                <a:off x="135466" y="135466"/>
                <a:ext cx="293513" cy="293513"/>
              </a:xfrm>
              <a:prstGeom prst="ellipse">
                <a:avLst/>
              </a:pr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0" name="Triangle"/>
              <p:cNvSpPr/>
              <p:nvPr/>
            </p:nvSpPr>
            <p:spPr>
              <a:xfrm>
                <a:off x="231422" y="0"/>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1" name="Triangle"/>
              <p:cNvSpPr/>
              <p:nvPr/>
            </p:nvSpPr>
            <p:spPr>
              <a:xfrm rot="2700005">
                <a:off x="392289" y="67933"/>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2" name="Triangle"/>
              <p:cNvSpPr/>
              <p:nvPr/>
            </p:nvSpPr>
            <p:spPr>
              <a:xfrm rot="5400000">
                <a:off x="457200" y="231422"/>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3" name="Triangle"/>
              <p:cNvSpPr/>
              <p:nvPr/>
            </p:nvSpPr>
            <p:spPr>
              <a:xfrm rot="8100004">
                <a:off x="389467" y="400755"/>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4" name="Triangle"/>
              <p:cNvSpPr/>
              <p:nvPr/>
            </p:nvSpPr>
            <p:spPr>
              <a:xfrm rot="10800000">
                <a:off x="231422" y="457200"/>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5" name="Triangle"/>
              <p:cNvSpPr/>
              <p:nvPr/>
            </p:nvSpPr>
            <p:spPr>
              <a:xfrm rot="13500000">
                <a:off x="73377" y="400755"/>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6" name="Triangle"/>
              <p:cNvSpPr/>
              <p:nvPr/>
            </p:nvSpPr>
            <p:spPr>
              <a:xfrm rot="16199991">
                <a:off x="0" y="231422"/>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7" name="Triangle"/>
              <p:cNvSpPr/>
              <p:nvPr/>
            </p:nvSpPr>
            <p:spPr>
              <a:xfrm rot="18900000">
                <a:off x="73377" y="67733"/>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grpSp>
          <p:nvGrpSpPr>
            <p:cNvPr id="1141" name="Group"/>
            <p:cNvGrpSpPr/>
            <p:nvPr/>
          </p:nvGrpSpPr>
          <p:grpSpPr>
            <a:xfrm rot="18900000">
              <a:off x="247213" y="194998"/>
              <a:ext cx="351295" cy="433518"/>
              <a:chOff x="27108" y="0"/>
              <a:chExt cx="351294" cy="433516"/>
            </a:xfrm>
          </p:grpSpPr>
          <p:sp>
            <p:nvSpPr>
              <p:cNvPr id="1139" name="Triangle"/>
              <p:cNvSpPr/>
              <p:nvPr/>
            </p:nvSpPr>
            <p:spPr>
              <a:xfrm>
                <a:off x="27108" y="0"/>
                <a:ext cx="350464" cy="379612"/>
              </a:xfrm>
              <a:prstGeom prst="triangle">
                <a:avLst/>
              </a:prstGeom>
              <a:solidFill>
                <a:srgbClr val="CBCBCB"/>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400">
                    <a:latin typeface="+mn-lt"/>
                    <a:ea typeface="+mn-ea"/>
                    <a:cs typeface="+mn-cs"/>
                    <a:sym typeface="Helvetica Neue Light"/>
                  </a:defRPr>
                </a:pPr>
                <a:endParaRPr kumimoji="0" sz="34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40" name="Oval"/>
              <p:cNvSpPr/>
              <p:nvPr/>
            </p:nvSpPr>
            <p:spPr>
              <a:xfrm>
                <a:off x="27330" y="325704"/>
                <a:ext cx="351073" cy="107813"/>
              </a:xfrm>
              <a:prstGeom prst="ellipse">
                <a:avLst/>
              </a:prstGeom>
              <a:solidFill>
                <a:srgbClr val="727272"/>
              </a:solidFill>
              <a:ln w="12700" cap="flat">
                <a:solidFill>
                  <a:srgbClr val="000000"/>
                </a:solidFill>
                <a:prstDash val="solid"/>
                <a:roun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400">
                    <a:latin typeface="+mn-lt"/>
                    <a:ea typeface="+mn-ea"/>
                    <a:cs typeface="+mn-cs"/>
                    <a:sym typeface="Helvetica Neue Light"/>
                  </a:defRPr>
                </a:pPr>
                <a:endParaRPr kumimoji="0" sz="3400" b="0" i="0" u="none" strike="noStrike" kern="0" cap="none" spc="0" normalizeH="0" baseline="0" noProof="0">
                  <a:ln>
                    <a:noFill/>
                  </a:ln>
                  <a:solidFill>
                    <a:srgbClr val="000000"/>
                  </a:solidFill>
                  <a:effectLst/>
                  <a:uLnTx/>
                  <a:uFillTx/>
                  <a:latin typeface="Helvetica Neue Light"/>
                  <a:sym typeface="Helvetica Neue Light"/>
                </a:endParaRPr>
              </a:p>
            </p:txBody>
          </p:sp>
        </p:grpSp>
      </p:grpSp>
      <p:grpSp>
        <p:nvGrpSpPr>
          <p:cNvPr id="1156" name="Group"/>
          <p:cNvGrpSpPr/>
          <p:nvPr/>
        </p:nvGrpSpPr>
        <p:grpSpPr>
          <a:xfrm rot="4473333">
            <a:off x="4034747" y="2455965"/>
            <a:ext cx="700334" cy="689231"/>
            <a:chOff x="0" y="0"/>
            <a:chExt cx="700333" cy="689229"/>
          </a:xfrm>
        </p:grpSpPr>
        <p:grpSp>
          <p:nvGrpSpPr>
            <p:cNvPr id="1152" name="Group"/>
            <p:cNvGrpSpPr/>
            <p:nvPr/>
          </p:nvGrpSpPr>
          <p:grpSpPr>
            <a:xfrm>
              <a:off x="-1" y="0"/>
              <a:ext cx="558802" cy="558801"/>
              <a:chOff x="0" y="0"/>
              <a:chExt cx="558800" cy="558800"/>
            </a:xfrm>
          </p:grpSpPr>
          <p:sp>
            <p:nvSpPr>
              <p:cNvPr id="1143" name="Circle"/>
              <p:cNvSpPr/>
              <p:nvPr/>
            </p:nvSpPr>
            <p:spPr>
              <a:xfrm>
                <a:off x="135466" y="135466"/>
                <a:ext cx="293513" cy="293513"/>
              </a:xfrm>
              <a:prstGeom prst="ellipse">
                <a:avLst/>
              </a:pr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44" name="Triangle"/>
              <p:cNvSpPr/>
              <p:nvPr/>
            </p:nvSpPr>
            <p:spPr>
              <a:xfrm>
                <a:off x="231422" y="0"/>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45" name="Triangle"/>
              <p:cNvSpPr/>
              <p:nvPr/>
            </p:nvSpPr>
            <p:spPr>
              <a:xfrm rot="2700005">
                <a:off x="392289" y="67933"/>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46" name="Triangle"/>
              <p:cNvSpPr/>
              <p:nvPr/>
            </p:nvSpPr>
            <p:spPr>
              <a:xfrm rot="5400000">
                <a:off x="457200" y="231422"/>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47" name="Triangle"/>
              <p:cNvSpPr/>
              <p:nvPr/>
            </p:nvSpPr>
            <p:spPr>
              <a:xfrm rot="8100004">
                <a:off x="389467" y="400755"/>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48" name="Triangle"/>
              <p:cNvSpPr/>
              <p:nvPr/>
            </p:nvSpPr>
            <p:spPr>
              <a:xfrm rot="10800000">
                <a:off x="231422" y="457200"/>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49" name="Triangle"/>
              <p:cNvSpPr/>
              <p:nvPr/>
            </p:nvSpPr>
            <p:spPr>
              <a:xfrm rot="13500000">
                <a:off x="73377" y="400755"/>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50" name="Triangle"/>
              <p:cNvSpPr/>
              <p:nvPr/>
            </p:nvSpPr>
            <p:spPr>
              <a:xfrm rot="16199991">
                <a:off x="0" y="231422"/>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51" name="Triangle"/>
              <p:cNvSpPr/>
              <p:nvPr/>
            </p:nvSpPr>
            <p:spPr>
              <a:xfrm rot="18900000">
                <a:off x="73377" y="67733"/>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grpSp>
          <p:nvGrpSpPr>
            <p:cNvPr id="1155" name="Group"/>
            <p:cNvGrpSpPr/>
            <p:nvPr/>
          </p:nvGrpSpPr>
          <p:grpSpPr>
            <a:xfrm rot="18900000">
              <a:off x="247213" y="194998"/>
              <a:ext cx="351295" cy="433518"/>
              <a:chOff x="27108" y="0"/>
              <a:chExt cx="351294" cy="433516"/>
            </a:xfrm>
          </p:grpSpPr>
          <p:sp>
            <p:nvSpPr>
              <p:cNvPr id="1153" name="Triangle"/>
              <p:cNvSpPr/>
              <p:nvPr/>
            </p:nvSpPr>
            <p:spPr>
              <a:xfrm>
                <a:off x="27108" y="0"/>
                <a:ext cx="350464" cy="379612"/>
              </a:xfrm>
              <a:prstGeom prst="triangle">
                <a:avLst/>
              </a:prstGeom>
              <a:solidFill>
                <a:srgbClr val="CBCBCB"/>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400">
                    <a:latin typeface="+mn-lt"/>
                    <a:ea typeface="+mn-ea"/>
                    <a:cs typeface="+mn-cs"/>
                    <a:sym typeface="Helvetica Neue Light"/>
                  </a:defRPr>
                </a:pPr>
                <a:endParaRPr kumimoji="0" sz="34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54" name="Oval"/>
              <p:cNvSpPr/>
              <p:nvPr/>
            </p:nvSpPr>
            <p:spPr>
              <a:xfrm>
                <a:off x="27330" y="325704"/>
                <a:ext cx="351073" cy="107813"/>
              </a:xfrm>
              <a:prstGeom prst="ellipse">
                <a:avLst/>
              </a:prstGeom>
              <a:solidFill>
                <a:srgbClr val="727272"/>
              </a:solidFill>
              <a:ln w="12700" cap="flat">
                <a:solidFill>
                  <a:srgbClr val="000000"/>
                </a:solidFill>
                <a:prstDash val="solid"/>
                <a:roun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400">
                    <a:latin typeface="+mn-lt"/>
                    <a:ea typeface="+mn-ea"/>
                    <a:cs typeface="+mn-cs"/>
                    <a:sym typeface="Helvetica Neue Light"/>
                  </a:defRPr>
                </a:pPr>
                <a:endParaRPr kumimoji="0" sz="3400" b="0" i="0" u="none" strike="noStrike" kern="0" cap="none" spc="0" normalizeH="0" baseline="0" noProof="0">
                  <a:ln>
                    <a:noFill/>
                  </a:ln>
                  <a:solidFill>
                    <a:srgbClr val="000000"/>
                  </a:solidFill>
                  <a:effectLst/>
                  <a:uLnTx/>
                  <a:uFillTx/>
                  <a:latin typeface="Helvetica Neue Light"/>
                  <a:sym typeface="Helvetica Neue Light"/>
                </a:endParaRPr>
              </a:p>
            </p:txBody>
          </p:sp>
        </p:grpSp>
      </p:grpSp>
      <p:sp>
        <p:nvSpPr>
          <p:cNvPr id="1157" name="Line"/>
          <p:cNvSpPr/>
          <p:nvPr/>
        </p:nvSpPr>
        <p:spPr>
          <a:xfrm flipH="1">
            <a:off x="8026400" y="5334000"/>
            <a:ext cx="1871210" cy="2"/>
          </a:xfrm>
          <a:prstGeom prst="line">
            <a:avLst/>
          </a:prstGeom>
          <a:ln w="50800">
            <a:solidFill>
              <a:srgbClr val="FF2600"/>
            </a:solidFill>
            <a:miter lim="400000"/>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158" name="Line"/>
          <p:cNvSpPr/>
          <p:nvPr/>
        </p:nvSpPr>
        <p:spPr>
          <a:xfrm flipH="1">
            <a:off x="9969500" y="5334000"/>
            <a:ext cx="1871210" cy="2"/>
          </a:xfrm>
          <a:prstGeom prst="line">
            <a:avLst/>
          </a:prstGeom>
          <a:ln w="50800">
            <a:solidFill>
              <a:srgbClr val="FF2600"/>
            </a:solidFill>
            <a:miter lim="400000"/>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159" name="[Zickler et al., 2002]"/>
          <p:cNvSpPr txBox="1"/>
          <p:nvPr/>
        </p:nvSpPr>
        <p:spPr>
          <a:xfrm>
            <a:off x="9904831" y="9019038"/>
            <a:ext cx="2489201" cy="469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marL="57799" marR="57799" algn="r" defTabSz="1295400">
              <a:buClr>
                <a:srgbClr val="FF7D41"/>
              </a:buClr>
              <a:buFont typeface="Tahoma"/>
              <a:defRPr sz="1800">
                <a:solidFill>
                  <a:srgbClr val="747474"/>
                </a:solidFill>
                <a:uFill>
                  <a:solidFill>
                    <a:srgbClr val="747474"/>
                  </a:solidFill>
                </a:uFill>
                <a:latin typeface="Tahoma"/>
                <a:ea typeface="Tahoma"/>
                <a:cs typeface="Tahoma"/>
                <a:sym typeface="Tahoma"/>
              </a:defRPr>
            </a:lvl1pPr>
          </a:lstStyle>
          <a:p>
            <a:pPr marL="57799" marR="57799" lvl="0" indent="0" algn="r" defTabSz="1295400" rtl="0" eaLnBrk="1" fontAlgn="auto" latinLnBrk="0" hangingPunct="0">
              <a:lnSpc>
                <a:spcPct val="100000"/>
              </a:lnSpc>
              <a:spcBef>
                <a:spcPts val="0"/>
              </a:spcBef>
              <a:spcAft>
                <a:spcPts val="0"/>
              </a:spcAft>
              <a:buClr>
                <a:srgbClr val="FF7D41"/>
              </a:buClr>
              <a:buSzTx/>
              <a:buFont typeface="Tahoma"/>
              <a:buNone/>
              <a:tabLst/>
              <a:defRPr/>
            </a:pPr>
            <a:r>
              <a:rPr kumimoji="0" sz="1800" b="0" i="0" u="none" strike="noStrike" kern="0" cap="none" spc="0" normalizeH="0" baseline="0" noProof="0">
                <a:ln>
                  <a:noFill/>
                </a:ln>
                <a:solidFill>
                  <a:srgbClr val="747474"/>
                </a:solidFill>
                <a:effectLst/>
                <a:uLnTx/>
                <a:uFill>
                  <a:solidFill>
                    <a:srgbClr val="747474"/>
                  </a:solidFill>
                </a:uFill>
                <a:latin typeface="Tahoma"/>
                <a:ea typeface="Tahoma"/>
                <a:cs typeface="Tahoma"/>
                <a:sym typeface="Tahoma"/>
              </a:rPr>
              <a:t>[Zickler et al., 2002]</a:t>
            </a:r>
          </a:p>
        </p:txBody>
      </p:sp>
    </p:spTree>
    <p:extLst>
      <p:ext uri="{BB962C8B-B14F-4D97-AF65-F5344CB8AC3E}">
        <p14:creationId xmlns:p14="http://schemas.microsoft.com/office/powerpoint/2010/main" val="121632780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1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12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112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115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115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111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1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 grpId="0" animBg="1" advAuto="0"/>
      <p:bldP spid="1119" grpId="0" animBg="1" advAuto="0"/>
      <p:bldP spid="1124" grpId="0" animBg="1" advAuto="0"/>
      <p:bldP spid="1127" grpId="0" animBg="1" advAuto="0"/>
      <p:bldP spid="1128" grpId="0" animBg="1" advAuto="0"/>
      <p:bldP spid="1157" grpId="0" animBg="1" advAuto="0"/>
      <p:bldP spid="1158" grpId="0"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Shape from shading</a:t>
            </a:r>
            <a:endParaRPr dirty="0"/>
          </a:p>
        </p:txBody>
      </p:sp>
    </p:spTree>
    <p:extLst>
      <p:ext uri="{BB962C8B-B14F-4D97-AF65-F5344CB8AC3E}">
        <p14:creationId xmlns:p14="http://schemas.microsoft.com/office/powerpoint/2010/main" val="1779753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998" name="Shape from shading"/>
          <p:cNvSpPr txBox="1">
            <a:spLocks noGrp="1"/>
          </p:cNvSpPr>
          <p:nvPr>
            <p:ph type="title"/>
          </p:nvPr>
        </p:nvSpPr>
        <p:spPr>
          <a:prstGeom prst="rect">
            <a:avLst/>
          </a:prstGeom>
        </p:spPr>
        <p:txBody>
          <a:bodyPr/>
          <a:lstStyle/>
          <a:p>
            <a:r>
              <a:rPr lang="en-US" dirty="0"/>
              <a:t>Single-lighting is ambiguous</a:t>
            </a:r>
            <a:endParaRPr dirty="0"/>
          </a:p>
        </p:txBody>
      </p:sp>
      <p:pic>
        <p:nvPicPr>
          <p:cNvPr id="999"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pic>
        <p:nvPicPr>
          <p:cNvPr id="1000" name="scatter_TS_forehead.png" descr="scatter_TS_forehead.png"/>
          <p:cNvPicPr>
            <a:picLocks/>
          </p:cNvPicPr>
          <p:nvPr/>
        </p:nvPicPr>
        <p:blipFill>
          <a:blip r:embed="rId5">
            <a:extLst/>
          </a:blip>
          <a:stretch>
            <a:fillRect/>
          </a:stretch>
        </p:blipFill>
        <p:spPr>
          <a:xfrm>
            <a:off x="7378700" y="3775075"/>
            <a:ext cx="2908300" cy="2184400"/>
          </a:xfrm>
          <a:prstGeom prst="rect">
            <a:avLst/>
          </a:prstGeom>
          <a:ln w="12700">
            <a:miter lim="400000"/>
          </a:ln>
        </p:spPr>
      </p:pic>
      <p:sp>
        <p:nvSpPr>
          <p:cNvPr id="1001"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2" name="Rectangle"/>
          <p:cNvSpPr/>
          <p:nvPr/>
        </p:nvSpPr>
        <p:spPr>
          <a:xfrm>
            <a:off x="4636205" y="2212904"/>
            <a:ext cx="2425701" cy="1308101"/>
          </a:xfrm>
          <a:prstGeom prst="rect">
            <a:avLst/>
          </a:prstGeom>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03" name="lambertian_scatterplot.png" descr="lambertian_scatterplot.png"/>
          <p:cNvPicPr>
            <a:picLocks/>
          </p:cNvPicPr>
          <p:nvPr/>
        </p:nvPicPr>
        <p:blipFill>
          <a:blip r:embed="rId6">
            <a:extLst/>
          </a:blip>
          <a:stretch>
            <a:fillRect/>
          </a:stretch>
        </p:blipFill>
        <p:spPr>
          <a:xfrm>
            <a:off x="4610100" y="2301240"/>
            <a:ext cx="2489200" cy="1223716"/>
          </a:xfrm>
          <a:prstGeom prst="rect">
            <a:avLst/>
          </a:prstGeom>
          <a:ln w="12700">
            <a:miter lim="400000"/>
          </a:ln>
        </p:spPr>
      </p:pic>
      <p:sp>
        <p:nvSpPr>
          <p:cNvPr id="1004" name="Arrow"/>
          <p:cNvSpPr/>
          <p:nvPr/>
        </p:nvSpPr>
        <p:spPr>
          <a:xfrm rot="2700000">
            <a:off x="7073900" y="35306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05" name="ASSUMPTION 1:…"/>
          <p:cNvSpPr txBox="1"/>
          <p:nvPr/>
        </p:nvSpPr>
        <p:spPr>
          <a:xfrm>
            <a:off x="2501900" y="2203591"/>
            <a:ext cx="1894525"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1:</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LAMBERTIAN</a:t>
            </a:r>
          </a:p>
        </p:txBody>
      </p:sp>
      <p:sp>
        <p:nvSpPr>
          <p:cNvPr id="1006" name="Line"/>
          <p:cNvSpPr/>
          <p:nvPr/>
        </p:nvSpPr>
        <p:spPr>
          <a:xfrm flipV="1">
            <a:off x="8991600" y="4284133"/>
            <a:ext cx="846667" cy="762001"/>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7" name="Line"/>
          <p:cNvSpPr/>
          <p:nvPr/>
        </p:nvSpPr>
        <p:spPr>
          <a:xfrm flipV="1">
            <a:off x="8813799" y="3948577"/>
            <a:ext cx="1" cy="966323"/>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8" name="ASSUMPTION 2:…"/>
          <p:cNvSpPr txBox="1"/>
          <p:nvPr/>
        </p:nvSpPr>
        <p:spPr>
          <a:xfrm>
            <a:off x="9664700" y="2203591"/>
            <a:ext cx="2705117"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2:</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DIRECTIONAL LIGHTING</a:t>
            </a:r>
          </a:p>
        </p:txBody>
      </p:sp>
      <p:pic>
        <p:nvPicPr>
          <p:cNvPr id="1009" name="image.png" descr="image.png"/>
          <p:cNvPicPr>
            <a:picLocks/>
          </p:cNvPicPr>
          <p:nvPr/>
        </p:nvPicPr>
        <p:blipFill>
          <a:blip r:embed="rId7">
            <a:extLst/>
          </a:blip>
          <a:stretch>
            <a:fillRect/>
          </a:stretch>
        </p:blipFill>
        <p:spPr>
          <a:xfrm>
            <a:off x="3565516" y="6949440"/>
            <a:ext cx="2171701" cy="2032001"/>
          </a:xfrm>
          <a:prstGeom prst="rect">
            <a:avLst/>
          </a:prstGeom>
          <a:ln w="12700" cap="sq">
            <a:solidFill>
              <a:srgbClr val="000000"/>
            </a:solidFill>
            <a:miter lim="400000"/>
          </a:ln>
        </p:spPr>
      </p:pic>
      <p:pic>
        <p:nvPicPr>
          <p:cNvPr id="1010" name="image.png" descr="image.png"/>
          <p:cNvPicPr>
            <a:picLocks/>
          </p:cNvPicPr>
          <p:nvPr/>
        </p:nvPicPr>
        <p:blipFill>
          <a:blip r:embed="rId8">
            <a:extLst/>
          </a:blip>
          <a:stretch>
            <a:fillRect/>
          </a:stretch>
        </p:blipFill>
        <p:spPr>
          <a:xfrm>
            <a:off x="5842000" y="6942887"/>
            <a:ext cx="3471472" cy="2028938"/>
          </a:xfrm>
          <a:prstGeom prst="rect">
            <a:avLst/>
          </a:prstGeom>
          <a:ln w="12700" cap="sq">
            <a:solidFill>
              <a:srgbClr val="000000"/>
            </a:solidFill>
            <a:miter lim="400000"/>
          </a:ln>
        </p:spPr>
      </p:pic>
      <p:sp>
        <p:nvSpPr>
          <p:cNvPr id="1011" name="[Prados, 2004]"/>
          <p:cNvSpPr txBox="1"/>
          <p:nvPr/>
        </p:nvSpPr>
        <p:spPr>
          <a:xfrm>
            <a:off x="6958431" y="8955538"/>
            <a:ext cx="2489201" cy="469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marL="57799" marR="57799" algn="r" defTabSz="1295400">
              <a:buClr>
                <a:srgbClr val="FF7D41"/>
              </a:buClr>
              <a:buFont typeface="Tahoma"/>
              <a:defRPr sz="1800">
                <a:solidFill>
                  <a:srgbClr val="747474"/>
                </a:solidFill>
                <a:uFill>
                  <a:solidFill>
                    <a:srgbClr val="747474"/>
                  </a:solidFill>
                </a:uFill>
                <a:latin typeface="Tahoma"/>
                <a:ea typeface="Tahoma"/>
                <a:cs typeface="Tahoma"/>
                <a:sym typeface="Tahoma"/>
              </a:defRPr>
            </a:lvl1pPr>
          </a:lstStyle>
          <a:p>
            <a:pPr marL="57799" marR="57799" lvl="0" indent="0" algn="r" defTabSz="1295400" rtl="0" eaLnBrk="1" fontAlgn="auto" latinLnBrk="0" hangingPunct="0">
              <a:lnSpc>
                <a:spcPct val="100000"/>
              </a:lnSpc>
              <a:spcBef>
                <a:spcPts val="0"/>
              </a:spcBef>
              <a:spcAft>
                <a:spcPts val="0"/>
              </a:spcAft>
              <a:buClr>
                <a:srgbClr val="FF7D41"/>
              </a:buClr>
              <a:buSzTx/>
              <a:buFont typeface="Tahoma"/>
              <a:buNone/>
              <a:tabLst/>
              <a:defRPr/>
            </a:pPr>
            <a:r>
              <a:rPr kumimoji="0" sz="1800" b="0" i="0" u="none" strike="noStrike" kern="0" cap="none" spc="0" normalizeH="0" baseline="0" noProof="0">
                <a:ln>
                  <a:noFill/>
                </a:ln>
                <a:solidFill>
                  <a:srgbClr val="747474"/>
                </a:solidFill>
                <a:effectLst/>
                <a:uLnTx/>
                <a:uFill>
                  <a:solidFill>
                    <a:srgbClr val="747474"/>
                  </a:solidFill>
                </a:uFill>
                <a:latin typeface="Tahoma"/>
                <a:ea typeface="Tahoma"/>
                <a:cs typeface="Tahoma"/>
                <a:sym typeface="Tahoma"/>
              </a:rPr>
              <a:t>[Prados, 2004]</a:t>
            </a:r>
          </a:p>
        </p:txBody>
      </p:sp>
      <p:pic>
        <p:nvPicPr>
          <p:cNvPr id="1012" name="droppedImage.pdf" descr="droppedImage.pdf"/>
          <p:cNvPicPr>
            <a:picLocks noChangeAspect="1"/>
          </p:cNvPicPr>
          <p:nvPr/>
        </p:nvPicPr>
        <p:blipFill>
          <a:blip r:embed="rId9">
            <a:extLst/>
          </a:blip>
          <a:stretch>
            <a:fillRect/>
          </a:stretch>
        </p:blipFill>
        <p:spPr>
          <a:xfrm>
            <a:off x="571500" y="4114800"/>
            <a:ext cx="6261101" cy="736601"/>
          </a:xfrm>
          <a:prstGeom prst="rect">
            <a:avLst/>
          </a:prstGeom>
          <a:ln w="12700">
            <a:miter lim="400000"/>
          </a:ln>
        </p:spPr>
      </p:pic>
      <p:grpSp>
        <p:nvGrpSpPr>
          <p:cNvPr id="1016" name="Group"/>
          <p:cNvGrpSpPr/>
          <p:nvPr/>
        </p:nvGrpSpPr>
        <p:grpSpPr>
          <a:xfrm>
            <a:off x="2552700" y="5194300"/>
            <a:ext cx="4356100" cy="1028700"/>
            <a:chOff x="0" y="0"/>
            <a:chExt cx="4356100" cy="1028700"/>
          </a:xfrm>
        </p:grpSpPr>
        <p:sp>
          <p:nvSpPr>
            <p:cNvPr id="1013" name="Arrow"/>
            <p:cNvSpPr/>
            <p:nvPr/>
          </p:nvSpPr>
          <p:spPr>
            <a:xfrm rot="10800000">
              <a:off x="3479800" y="266700"/>
              <a:ext cx="520700" cy="419100"/>
            </a:xfrm>
            <a:prstGeom prst="rightArrow">
              <a:avLst>
                <a:gd name="adj1" fmla="val 47368"/>
                <a:gd name="adj2" fmla="val 60606"/>
              </a:avLst>
            </a:prstGeom>
            <a:solidFill>
              <a:srgbClr val="CBCBCB"/>
            </a:solidFill>
            <a:ln w="12700" cap="sq">
              <a:solidFill>
                <a:srgbClr val="000000"/>
              </a:solidFill>
              <a:prstDash val="solid"/>
              <a:round/>
            </a:ln>
            <a:effectLst/>
          </p:spPr>
          <p:txBody>
            <a:bodyPr wrap="square" lIns="50800" tIns="50800" rIns="50800" bIns="50800" numCol="1" anchor="ctr">
              <a:noAutofit/>
            </a:bodyP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14" name="Rounded Rectangle"/>
            <p:cNvSpPr/>
            <p:nvPr/>
          </p:nvSpPr>
          <p:spPr>
            <a:xfrm>
              <a:off x="0" y="0"/>
              <a:ext cx="4356100" cy="1028700"/>
            </a:xfrm>
            <a:prstGeom prst="roundRect">
              <a:avLst>
                <a:gd name="adj" fmla="val 18519"/>
              </a:avLst>
            </a:prstGeom>
            <a:no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pic>
          <p:nvPicPr>
            <p:cNvPr id="1015" name="droppedImage.pdf" descr="droppedImage.pdf"/>
            <p:cNvPicPr>
              <a:picLocks noChangeAspect="1"/>
            </p:cNvPicPr>
            <p:nvPr/>
          </p:nvPicPr>
          <p:blipFill>
            <a:blip r:embed="rId10">
              <a:extLst/>
            </a:blip>
            <a:stretch>
              <a:fillRect/>
            </a:stretch>
          </p:blipFill>
          <p:spPr>
            <a:xfrm>
              <a:off x="279400" y="50800"/>
              <a:ext cx="2794000" cy="661737"/>
            </a:xfrm>
            <a:prstGeom prst="rect">
              <a:avLst/>
            </a:prstGeom>
            <a:ln w="12700" cap="flat">
              <a:noFill/>
              <a:miter lim="400000"/>
            </a:ln>
            <a:effectLst/>
          </p:spPr>
        </p:pic>
      </p:grpSp>
      <p:pic>
        <p:nvPicPr>
          <p:cNvPr id="1017" name="droppedImage.pdf" descr="droppedImage.pdf"/>
          <p:cNvPicPr>
            <a:picLocks noChangeAspect="1"/>
          </p:cNvPicPr>
          <p:nvPr/>
        </p:nvPicPr>
        <p:blipFill>
          <a:blip r:embed="rId11">
            <a:extLst/>
          </a:blip>
          <a:stretch>
            <a:fillRect/>
          </a:stretch>
        </p:blipFill>
        <p:spPr>
          <a:xfrm>
            <a:off x="9004300" y="3771900"/>
            <a:ext cx="266700" cy="342900"/>
          </a:xfrm>
          <a:prstGeom prst="rect">
            <a:avLst/>
          </a:prstGeom>
          <a:ln w="12700">
            <a:miter lim="400000"/>
          </a:ln>
        </p:spPr>
      </p:pic>
      <p:pic>
        <p:nvPicPr>
          <p:cNvPr id="1018" name="droppedImage.pdf" descr="droppedImage.pdf"/>
          <p:cNvPicPr>
            <a:picLocks noChangeAspect="1"/>
          </p:cNvPicPr>
          <p:nvPr/>
        </p:nvPicPr>
        <p:blipFill>
          <a:blip r:embed="rId12">
            <a:extLst/>
          </a:blip>
          <a:stretch>
            <a:fillRect/>
          </a:stretch>
        </p:blipFill>
        <p:spPr>
          <a:xfrm>
            <a:off x="9931400" y="4445000"/>
            <a:ext cx="254000" cy="457200"/>
          </a:xfrm>
          <a:prstGeom prst="rect">
            <a:avLst/>
          </a:prstGeom>
          <a:ln w="12700">
            <a:miter lim="400000"/>
          </a:ln>
        </p:spPr>
      </p:pic>
    </p:spTree>
    <p:extLst>
      <p:ext uri="{BB962C8B-B14F-4D97-AF65-F5344CB8AC3E}">
        <p14:creationId xmlns:p14="http://schemas.microsoft.com/office/powerpoint/2010/main" val="3887604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A3255510-7274-4DFD-92E3-5CF16138B0B8}"/>
              </a:ext>
            </a:extLst>
          </p:cNvPr>
          <p:cNvSpPr>
            <a:spLocks noGrp="1" noChangeArrowheads="1"/>
          </p:cNvSpPr>
          <p:nvPr>
            <p:ph type="title"/>
          </p:nvPr>
        </p:nvSpPr>
        <p:spPr>
          <a:xfrm>
            <a:off x="975360" y="-216747"/>
            <a:ext cx="11054080" cy="1625600"/>
          </a:xfrm>
        </p:spPr>
        <p:txBody>
          <a:bodyPr/>
          <a:lstStyle/>
          <a:p>
            <a:pPr eaLnBrk="1" hangingPunct="1"/>
            <a:r>
              <a:rPr lang="en-US" altLang="ja-JP" sz="5120"/>
              <a:t>Stereographic Projection</a:t>
            </a:r>
          </a:p>
        </p:txBody>
      </p:sp>
      <p:sp>
        <p:nvSpPr>
          <p:cNvPr id="59394" name="Line 3">
            <a:extLst>
              <a:ext uri="{FF2B5EF4-FFF2-40B4-BE49-F238E27FC236}">
                <a16:creationId xmlns:a16="http://schemas.microsoft.com/office/drawing/2014/main" id="{08348255-11B7-4F2D-AF5B-A04D1B386C41}"/>
              </a:ext>
            </a:extLst>
          </p:cNvPr>
          <p:cNvSpPr>
            <a:spLocks noChangeShapeType="1"/>
          </p:cNvSpPr>
          <p:nvPr/>
        </p:nvSpPr>
        <p:spPr bwMode="auto">
          <a:xfrm flipV="1">
            <a:off x="2512907" y="2214881"/>
            <a:ext cx="0" cy="32308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395" name="Line 4">
            <a:extLst>
              <a:ext uri="{FF2B5EF4-FFF2-40B4-BE49-F238E27FC236}">
                <a16:creationId xmlns:a16="http://schemas.microsoft.com/office/drawing/2014/main" id="{91D1EA8F-D528-4D2F-94F4-B5E6843240D9}"/>
              </a:ext>
            </a:extLst>
          </p:cNvPr>
          <p:cNvSpPr>
            <a:spLocks noChangeShapeType="1"/>
          </p:cNvSpPr>
          <p:nvPr/>
        </p:nvSpPr>
        <p:spPr bwMode="auto">
          <a:xfrm>
            <a:off x="2512907" y="5443503"/>
            <a:ext cx="15894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396" name="Line 5">
            <a:extLst>
              <a:ext uri="{FF2B5EF4-FFF2-40B4-BE49-F238E27FC236}">
                <a16:creationId xmlns:a16="http://schemas.microsoft.com/office/drawing/2014/main" id="{34B31742-6A4A-41D0-985E-DF7715C3233A}"/>
              </a:ext>
            </a:extLst>
          </p:cNvPr>
          <p:cNvSpPr>
            <a:spLocks noChangeShapeType="1"/>
          </p:cNvSpPr>
          <p:nvPr/>
        </p:nvSpPr>
        <p:spPr bwMode="auto">
          <a:xfrm flipH="1">
            <a:off x="1440462" y="5443503"/>
            <a:ext cx="1085992" cy="8579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397" name="Freeform 6">
            <a:extLst>
              <a:ext uri="{FF2B5EF4-FFF2-40B4-BE49-F238E27FC236}">
                <a16:creationId xmlns:a16="http://schemas.microsoft.com/office/drawing/2014/main" id="{4E3D331E-3777-4F84-949D-A0C502304A33}"/>
              </a:ext>
            </a:extLst>
          </p:cNvPr>
          <p:cNvSpPr>
            <a:spLocks/>
          </p:cNvSpPr>
          <p:nvPr/>
        </p:nvSpPr>
        <p:spPr bwMode="auto">
          <a:xfrm>
            <a:off x="1824284" y="4662312"/>
            <a:ext cx="1544320" cy="1316284"/>
          </a:xfrm>
          <a:custGeom>
            <a:avLst/>
            <a:gdLst>
              <a:gd name="T0" fmla="*/ 0 w 684"/>
              <a:gd name="T1" fmla="*/ 1469249506 h 583"/>
              <a:gd name="T2" fmla="*/ 783769388 w 684"/>
              <a:gd name="T3" fmla="*/ 0 h 583"/>
              <a:gd name="T4" fmla="*/ 1723786875 w 684"/>
              <a:gd name="T5" fmla="*/ 889613882 h 583"/>
              <a:gd name="T6" fmla="*/ 0 w 684"/>
              <a:gd name="T7" fmla="*/ 1469249506 h 583"/>
              <a:gd name="T8" fmla="*/ 0 60000 65536"/>
              <a:gd name="T9" fmla="*/ 0 60000 65536"/>
              <a:gd name="T10" fmla="*/ 0 60000 65536"/>
              <a:gd name="T11" fmla="*/ 0 60000 65536"/>
              <a:gd name="T12" fmla="*/ 0 w 684"/>
              <a:gd name="T13" fmla="*/ 0 h 583"/>
              <a:gd name="T14" fmla="*/ 684 w 684"/>
              <a:gd name="T15" fmla="*/ 583 h 583"/>
            </a:gdLst>
            <a:ahLst/>
            <a:cxnLst>
              <a:cxn ang="T8">
                <a:pos x="T0" y="T1"/>
              </a:cxn>
              <a:cxn ang="T9">
                <a:pos x="T2" y="T3"/>
              </a:cxn>
              <a:cxn ang="T10">
                <a:pos x="T4" y="T5"/>
              </a:cxn>
              <a:cxn ang="T11">
                <a:pos x="T6" y="T7"/>
              </a:cxn>
            </a:cxnLst>
            <a:rect l="T12" t="T13" r="T14" b="T15"/>
            <a:pathLst>
              <a:path w="684" h="583">
                <a:moveTo>
                  <a:pt x="0" y="583"/>
                </a:moveTo>
                <a:lnTo>
                  <a:pt x="311" y="0"/>
                </a:lnTo>
                <a:lnTo>
                  <a:pt x="684" y="353"/>
                </a:lnTo>
                <a:lnTo>
                  <a:pt x="0" y="583"/>
                </a:lnTo>
                <a:close/>
              </a:path>
            </a:pathLst>
          </a:custGeom>
          <a:solidFill>
            <a:srgbClr val="336699">
              <a:alpha val="50195"/>
            </a:srgbClr>
          </a:solidFill>
          <a:ln w="9525">
            <a:solidFill>
              <a:schemeClr val="tx1"/>
            </a:solidFill>
            <a:round/>
            <a:headEnd/>
            <a:tailEnd/>
          </a:ln>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398" name="Object 7">
            <a:extLst>
              <a:ext uri="{FF2B5EF4-FFF2-40B4-BE49-F238E27FC236}">
                <a16:creationId xmlns:a16="http://schemas.microsoft.com/office/drawing/2014/main" id="{78BA27B6-38C2-4B9D-859B-3079BE117B7E}"/>
              </a:ext>
            </a:extLst>
          </p:cNvPr>
          <p:cNvGraphicFramePr>
            <a:graphicFrameLocks noChangeAspect="1"/>
          </p:cNvGraphicFramePr>
          <p:nvPr/>
        </p:nvGraphicFramePr>
        <p:xfrm>
          <a:off x="3878863" y="5429957"/>
          <a:ext cx="358987" cy="426719"/>
        </p:xfrm>
        <a:graphic>
          <a:graphicData uri="http://schemas.openxmlformats.org/presentationml/2006/ole">
            <mc:AlternateContent xmlns:mc="http://schemas.openxmlformats.org/markup-compatibility/2006">
              <mc:Choice xmlns:v="urn:schemas-microsoft-com:vml" Requires="v">
                <p:oleObj spid="_x0000_s45142" name="Equation" r:id="rId4" imgW="139700" imgH="165100" progId="Equation.3">
                  <p:embed/>
                </p:oleObj>
              </mc:Choice>
              <mc:Fallback>
                <p:oleObj name="Equation" r:id="rId4" imgW="139700" imgH="165100" progId="Equation.3">
                  <p:embed/>
                  <p:pic>
                    <p:nvPicPr>
                      <p:cNvPr id="59398" name="Object 7">
                        <a:extLst>
                          <a:ext uri="{FF2B5EF4-FFF2-40B4-BE49-F238E27FC236}">
                            <a16:creationId xmlns:a16="http://schemas.microsoft.com/office/drawing/2014/main" id="{78BA27B6-38C2-4B9D-859B-3079BE117B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863" y="5429957"/>
                        <a:ext cx="358987" cy="426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399" name="Object 8">
            <a:extLst>
              <a:ext uri="{FF2B5EF4-FFF2-40B4-BE49-F238E27FC236}">
                <a16:creationId xmlns:a16="http://schemas.microsoft.com/office/drawing/2014/main" id="{8E37A950-A620-470A-9671-69FD86458EF6}"/>
              </a:ext>
            </a:extLst>
          </p:cNvPr>
          <p:cNvGraphicFramePr>
            <a:graphicFrameLocks noChangeAspect="1"/>
          </p:cNvGraphicFramePr>
          <p:nvPr/>
        </p:nvGraphicFramePr>
        <p:xfrm>
          <a:off x="2221654" y="2090703"/>
          <a:ext cx="327378" cy="329636"/>
        </p:xfrm>
        <a:graphic>
          <a:graphicData uri="http://schemas.openxmlformats.org/presentationml/2006/ole">
            <mc:AlternateContent xmlns:mc="http://schemas.openxmlformats.org/markup-compatibility/2006">
              <mc:Choice xmlns:v="urn:schemas-microsoft-com:vml" Requires="v">
                <p:oleObj spid="_x0000_s45143" name="Equation" r:id="rId6" imgW="127000" imgH="127000" progId="Equation.3">
                  <p:embed/>
                </p:oleObj>
              </mc:Choice>
              <mc:Fallback>
                <p:oleObj name="Equation" r:id="rId6" imgW="127000" imgH="127000" progId="Equation.3">
                  <p:embed/>
                  <p:pic>
                    <p:nvPicPr>
                      <p:cNvPr id="59399" name="Object 8">
                        <a:extLst>
                          <a:ext uri="{FF2B5EF4-FFF2-40B4-BE49-F238E27FC236}">
                            <a16:creationId xmlns:a16="http://schemas.microsoft.com/office/drawing/2014/main" id="{8E37A950-A620-470A-9671-69FD86458E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1654" y="2090703"/>
                        <a:ext cx="327378" cy="329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00" name="Object 9">
            <a:extLst>
              <a:ext uri="{FF2B5EF4-FFF2-40B4-BE49-F238E27FC236}">
                <a16:creationId xmlns:a16="http://schemas.microsoft.com/office/drawing/2014/main" id="{D13F48D1-F8F5-45DC-A3F8-E3E5E6288F43}"/>
              </a:ext>
            </a:extLst>
          </p:cNvPr>
          <p:cNvGraphicFramePr>
            <a:graphicFrameLocks noChangeAspect="1"/>
          </p:cNvGraphicFramePr>
          <p:nvPr/>
        </p:nvGraphicFramePr>
        <p:xfrm>
          <a:off x="1557867" y="6123094"/>
          <a:ext cx="325120" cy="361244"/>
        </p:xfrm>
        <a:graphic>
          <a:graphicData uri="http://schemas.openxmlformats.org/presentationml/2006/ole">
            <mc:AlternateContent xmlns:mc="http://schemas.openxmlformats.org/markup-compatibility/2006">
              <mc:Choice xmlns:v="urn:schemas-microsoft-com:vml" Requires="v">
                <p:oleObj spid="_x0000_s45144" name="Equation" r:id="rId8" imgW="127000" imgH="139700" progId="Equation.3">
                  <p:embed/>
                </p:oleObj>
              </mc:Choice>
              <mc:Fallback>
                <p:oleObj name="Equation" r:id="rId8" imgW="127000" imgH="139700" progId="Equation.3">
                  <p:embed/>
                  <p:pic>
                    <p:nvPicPr>
                      <p:cNvPr id="59400" name="Object 9">
                        <a:extLst>
                          <a:ext uri="{FF2B5EF4-FFF2-40B4-BE49-F238E27FC236}">
                            <a16:creationId xmlns:a16="http://schemas.microsoft.com/office/drawing/2014/main" id="{D13F48D1-F8F5-45DC-A3F8-E3E5E6288F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7867" y="6123094"/>
                        <a:ext cx="325120" cy="361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59401" name="Group 10">
            <a:extLst>
              <a:ext uri="{FF2B5EF4-FFF2-40B4-BE49-F238E27FC236}">
                <a16:creationId xmlns:a16="http://schemas.microsoft.com/office/drawing/2014/main" id="{1A09F223-CA1F-4806-BE3C-C18AE6E3D98E}"/>
              </a:ext>
            </a:extLst>
          </p:cNvPr>
          <p:cNvGrpSpPr>
            <a:grpSpLocks/>
          </p:cNvGrpSpPr>
          <p:nvPr/>
        </p:nvGrpSpPr>
        <p:grpSpPr bwMode="auto">
          <a:xfrm>
            <a:off x="523804" y="3183466"/>
            <a:ext cx="5538330" cy="1067930"/>
            <a:chOff x="475" y="1316"/>
            <a:chExt cx="2453" cy="473"/>
          </a:xfrm>
        </p:grpSpPr>
        <p:sp>
          <p:nvSpPr>
            <p:cNvPr id="59477" name="AutoShape 11">
              <a:extLst>
                <a:ext uri="{FF2B5EF4-FFF2-40B4-BE49-F238E27FC236}">
                  <a16:creationId xmlns:a16="http://schemas.microsoft.com/office/drawing/2014/main" id="{8B6E8AC5-A8B2-46B9-A542-48300CD6D257}"/>
                </a:ext>
              </a:extLst>
            </p:cNvPr>
            <p:cNvSpPr>
              <a:spLocks noChangeArrowheads="1"/>
            </p:cNvSpPr>
            <p:nvPr/>
          </p:nvSpPr>
          <p:spPr bwMode="auto">
            <a:xfrm>
              <a:off x="475" y="1335"/>
              <a:ext cx="2453" cy="454"/>
            </a:xfrm>
            <a:prstGeom prst="parallelogram">
              <a:avLst>
                <a:gd name="adj" fmla="val 135077"/>
              </a:avLst>
            </a:prstGeom>
            <a:solidFill>
              <a:srgbClr val="DDDDDD">
                <a:alpha val="25098"/>
              </a:srgbClr>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78" name="Object 12">
              <a:extLst>
                <a:ext uri="{FF2B5EF4-FFF2-40B4-BE49-F238E27FC236}">
                  <a16:creationId xmlns:a16="http://schemas.microsoft.com/office/drawing/2014/main" id="{A0089224-4C4C-4F03-A35D-6850FE768A0A}"/>
                </a:ext>
              </a:extLst>
            </p:cNvPr>
            <p:cNvGraphicFramePr>
              <a:graphicFrameLocks noChangeAspect="1"/>
            </p:cNvGraphicFramePr>
            <p:nvPr/>
          </p:nvGraphicFramePr>
          <p:xfrm>
            <a:off x="2383" y="1316"/>
            <a:ext cx="363" cy="190"/>
          </p:xfrm>
          <a:graphic>
            <a:graphicData uri="http://schemas.openxmlformats.org/presentationml/2006/ole">
              <mc:AlternateContent xmlns:mc="http://schemas.openxmlformats.org/markup-compatibility/2006">
                <mc:Choice xmlns:v="urn:schemas-microsoft-com:vml" Requires="v">
                  <p:oleObj spid="_x0000_s45145" name="Equation" r:id="rId10" imgW="317500" imgH="165100" progId="Equation.3">
                    <p:embed/>
                  </p:oleObj>
                </mc:Choice>
                <mc:Fallback>
                  <p:oleObj name="Equation" r:id="rId10" imgW="317500" imgH="165100" progId="Equation.3">
                    <p:embed/>
                    <p:pic>
                      <p:nvPicPr>
                        <p:cNvPr id="59478" name="Object 12">
                          <a:extLst>
                            <a:ext uri="{FF2B5EF4-FFF2-40B4-BE49-F238E27FC236}">
                              <a16:creationId xmlns:a16="http://schemas.microsoft.com/office/drawing/2014/main" id="{A0089224-4C4C-4F03-A35D-6850FE768A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3" y="1316"/>
                          <a:ext cx="363"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59402" name="Line 13">
            <a:extLst>
              <a:ext uri="{FF2B5EF4-FFF2-40B4-BE49-F238E27FC236}">
                <a16:creationId xmlns:a16="http://schemas.microsoft.com/office/drawing/2014/main" id="{A50ED54B-0F83-4298-869A-410893AABF1D}"/>
              </a:ext>
            </a:extLst>
          </p:cNvPr>
          <p:cNvSpPr>
            <a:spLocks noChangeShapeType="1"/>
          </p:cNvSpPr>
          <p:nvPr/>
        </p:nvSpPr>
        <p:spPr bwMode="auto">
          <a:xfrm>
            <a:off x="2537742" y="3770489"/>
            <a:ext cx="36395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03" name="Line 14">
            <a:extLst>
              <a:ext uri="{FF2B5EF4-FFF2-40B4-BE49-F238E27FC236}">
                <a16:creationId xmlns:a16="http://schemas.microsoft.com/office/drawing/2014/main" id="{3A63C090-F874-49ED-90FC-544EE5344C9D}"/>
              </a:ext>
            </a:extLst>
          </p:cNvPr>
          <p:cNvSpPr>
            <a:spLocks noChangeShapeType="1"/>
          </p:cNvSpPr>
          <p:nvPr/>
        </p:nvSpPr>
        <p:spPr bwMode="auto">
          <a:xfrm flipH="1">
            <a:off x="839894" y="3770489"/>
            <a:ext cx="1668498" cy="131854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04" name="Object 15">
            <a:extLst>
              <a:ext uri="{FF2B5EF4-FFF2-40B4-BE49-F238E27FC236}">
                <a16:creationId xmlns:a16="http://schemas.microsoft.com/office/drawing/2014/main" id="{F34401C5-6211-45E3-89FC-D37F549BBDFC}"/>
              </a:ext>
            </a:extLst>
          </p:cNvPr>
          <p:cNvGraphicFramePr>
            <a:graphicFrameLocks noChangeAspect="1"/>
          </p:cNvGraphicFramePr>
          <p:nvPr/>
        </p:nvGraphicFramePr>
        <p:xfrm>
          <a:off x="5953761" y="3865315"/>
          <a:ext cx="325120" cy="426721"/>
        </p:xfrm>
        <a:graphic>
          <a:graphicData uri="http://schemas.openxmlformats.org/presentationml/2006/ole">
            <mc:AlternateContent xmlns:mc="http://schemas.openxmlformats.org/markup-compatibility/2006">
              <mc:Choice xmlns:v="urn:schemas-microsoft-com:vml" Requires="v">
                <p:oleObj spid="_x0000_s45146" name="Equation" r:id="rId12" imgW="127000" imgH="165100" progId="Equation.3">
                  <p:embed/>
                </p:oleObj>
              </mc:Choice>
              <mc:Fallback>
                <p:oleObj name="Equation" r:id="rId12" imgW="127000" imgH="165100" progId="Equation.3">
                  <p:embed/>
                  <p:pic>
                    <p:nvPicPr>
                      <p:cNvPr id="59404" name="Object 15">
                        <a:extLst>
                          <a:ext uri="{FF2B5EF4-FFF2-40B4-BE49-F238E27FC236}">
                            <a16:creationId xmlns:a16="http://schemas.microsoft.com/office/drawing/2014/main" id="{F34401C5-6211-45E3-89FC-D37F549BBD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53761" y="3865315"/>
                        <a:ext cx="325120" cy="426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05" name="Object 16">
            <a:extLst>
              <a:ext uri="{FF2B5EF4-FFF2-40B4-BE49-F238E27FC236}">
                <a16:creationId xmlns:a16="http://schemas.microsoft.com/office/drawing/2014/main" id="{7B70B9EE-07D7-4231-8CDC-8D0FF213468C}"/>
              </a:ext>
            </a:extLst>
          </p:cNvPr>
          <p:cNvGraphicFramePr>
            <a:graphicFrameLocks noChangeAspect="1"/>
          </p:cNvGraphicFramePr>
          <p:nvPr/>
        </p:nvGraphicFramePr>
        <p:xfrm>
          <a:off x="957298" y="4969370"/>
          <a:ext cx="390596" cy="426719"/>
        </p:xfrm>
        <a:graphic>
          <a:graphicData uri="http://schemas.openxmlformats.org/presentationml/2006/ole">
            <mc:AlternateContent xmlns:mc="http://schemas.openxmlformats.org/markup-compatibility/2006">
              <mc:Choice xmlns:v="urn:schemas-microsoft-com:vml" Requires="v">
                <p:oleObj spid="_x0000_s45147" name="Equation" r:id="rId14" imgW="152400" imgH="165100" progId="Equation.3">
                  <p:embed/>
                </p:oleObj>
              </mc:Choice>
              <mc:Fallback>
                <p:oleObj name="Equation" r:id="rId14" imgW="152400" imgH="165100" progId="Equation.3">
                  <p:embed/>
                  <p:pic>
                    <p:nvPicPr>
                      <p:cNvPr id="59405" name="Object 16">
                        <a:extLst>
                          <a:ext uri="{FF2B5EF4-FFF2-40B4-BE49-F238E27FC236}">
                            <a16:creationId xmlns:a16="http://schemas.microsoft.com/office/drawing/2014/main" id="{7B70B9EE-07D7-4231-8CDC-8D0FF21346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7298" y="4969370"/>
                        <a:ext cx="390596" cy="426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06" name="Object 17">
            <a:extLst>
              <a:ext uri="{FF2B5EF4-FFF2-40B4-BE49-F238E27FC236}">
                <a16:creationId xmlns:a16="http://schemas.microsoft.com/office/drawing/2014/main" id="{C8AACBDA-6087-42CB-915D-9F9A6244CD14}"/>
              </a:ext>
            </a:extLst>
          </p:cNvPr>
          <p:cNvGraphicFramePr>
            <a:graphicFrameLocks noChangeAspect="1"/>
          </p:cNvGraphicFramePr>
          <p:nvPr/>
        </p:nvGraphicFramePr>
        <p:xfrm>
          <a:off x="2521939" y="3361832"/>
          <a:ext cx="228035" cy="428978"/>
        </p:xfrm>
        <a:graphic>
          <a:graphicData uri="http://schemas.openxmlformats.org/presentationml/2006/ole">
            <mc:AlternateContent xmlns:mc="http://schemas.openxmlformats.org/markup-compatibility/2006">
              <mc:Choice xmlns:v="urn:schemas-microsoft-com:vml" Requires="v">
                <p:oleObj spid="_x0000_s45148" name="Equation" r:id="rId16" imgW="88900" imgH="165100" progId="Equation.3">
                  <p:embed/>
                </p:oleObj>
              </mc:Choice>
              <mc:Fallback>
                <p:oleObj name="Equation" r:id="rId16" imgW="88900" imgH="165100" progId="Equation.3">
                  <p:embed/>
                  <p:pic>
                    <p:nvPicPr>
                      <p:cNvPr id="59406" name="Object 17">
                        <a:extLst>
                          <a:ext uri="{FF2B5EF4-FFF2-40B4-BE49-F238E27FC236}">
                            <a16:creationId xmlns:a16="http://schemas.microsoft.com/office/drawing/2014/main" id="{C8AACBDA-6087-42CB-915D-9F9A6244CD1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21939" y="3361832"/>
                        <a:ext cx="228035" cy="428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59407" name="Group 18">
            <a:extLst>
              <a:ext uri="{FF2B5EF4-FFF2-40B4-BE49-F238E27FC236}">
                <a16:creationId xmlns:a16="http://schemas.microsoft.com/office/drawing/2014/main" id="{525C15BC-0AFC-4026-BC21-2251AC1BDE29}"/>
              </a:ext>
            </a:extLst>
          </p:cNvPr>
          <p:cNvGrpSpPr>
            <a:grpSpLocks/>
          </p:cNvGrpSpPr>
          <p:nvPr/>
        </p:nvGrpSpPr>
        <p:grpSpPr bwMode="auto">
          <a:xfrm>
            <a:off x="1810738" y="4443308"/>
            <a:ext cx="2043290" cy="970844"/>
            <a:chOff x="1045" y="1874"/>
            <a:chExt cx="905" cy="430"/>
          </a:xfrm>
        </p:grpSpPr>
        <p:grpSp>
          <p:nvGrpSpPr>
            <p:cNvPr id="59471" name="Group 19">
              <a:extLst>
                <a:ext uri="{FF2B5EF4-FFF2-40B4-BE49-F238E27FC236}">
                  <a16:creationId xmlns:a16="http://schemas.microsoft.com/office/drawing/2014/main" id="{713D18B2-2582-4A97-B661-6510E2684E01}"/>
                </a:ext>
              </a:extLst>
            </p:cNvPr>
            <p:cNvGrpSpPr>
              <a:grpSpLocks/>
            </p:cNvGrpSpPr>
            <p:nvPr/>
          </p:nvGrpSpPr>
          <p:grpSpPr bwMode="auto">
            <a:xfrm>
              <a:off x="1045" y="1874"/>
              <a:ext cx="314" cy="428"/>
              <a:chOff x="1045" y="1874"/>
              <a:chExt cx="314" cy="428"/>
            </a:xfrm>
          </p:grpSpPr>
          <p:sp>
            <p:nvSpPr>
              <p:cNvPr id="59475" name="Line 20">
                <a:extLst>
                  <a:ext uri="{FF2B5EF4-FFF2-40B4-BE49-F238E27FC236}">
                    <a16:creationId xmlns:a16="http://schemas.microsoft.com/office/drawing/2014/main" id="{A6B3957A-E4D6-433F-877B-E3EBE37186E1}"/>
                  </a:ext>
                </a:extLst>
              </p:cNvPr>
              <p:cNvSpPr>
                <a:spLocks noChangeShapeType="1"/>
              </p:cNvSpPr>
              <p:nvPr/>
            </p:nvSpPr>
            <p:spPr bwMode="auto">
              <a:xfrm flipH="1" flipV="1">
                <a:off x="1205" y="1874"/>
                <a:ext cx="154" cy="42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76" name="Object 21">
                <a:extLst>
                  <a:ext uri="{FF2B5EF4-FFF2-40B4-BE49-F238E27FC236}">
                    <a16:creationId xmlns:a16="http://schemas.microsoft.com/office/drawing/2014/main" id="{7EC76202-7A19-401B-9D6D-FCA601F301DA}"/>
                  </a:ext>
                </a:extLst>
              </p:cNvPr>
              <p:cNvGraphicFramePr>
                <a:graphicFrameLocks noChangeAspect="1"/>
              </p:cNvGraphicFramePr>
              <p:nvPr/>
            </p:nvGraphicFramePr>
            <p:xfrm>
              <a:off x="1045" y="1955"/>
              <a:ext cx="165" cy="226"/>
            </p:xfrm>
            <a:graphic>
              <a:graphicData uri="http://schemas.openxmlformats.org/presentationml/2006/ole">
                <mc:AlternateContent xmlns:mc="http://schemas.openxmlformats.org/markup-compatibility/2006">
                  <mc:Choice xmlns:v="urn:schemas-microsoft-com:vml" Requires="v">
                    <p:oleObj spid="_x0000_s45149" name="Equation" r:id="rId18" imgW="101600" imgH="139700" progId="Equation.3">
                      <p:embed/>
                    </p:oleObj>
                  </mc:Choice>
                  <mc:Fallback>
                    <p:oleObj name="Equation" r:id="rId18" imgW="101600" imgH="139700" progId="Equation.3">
                      <p:embed/>
                      <p:pic>
                        <p:nvPicPr>
                          <p:cNvPr id="59476" name="Object 21">
                            <a:extLst>
                              <a:ext uri="{FF2B5EF4-FFF2-40B4-BE49-F238E27FC236}">
                                <a16:creationId xmlns:a16="http://schemas.microsoft.com/office/drawing/2014/main" id="{7EC76202-7A19-401B-9D6D-FCA601F301D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5" y="1955"/>
                            <a:ext cx="165" cy="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59472" name="Group 22">
              <a:extLst>
                <a:ext uri="{FF2B5EF4-FFF2-40B4-BE49-F238E27FC236}">
                  <a16:creationId xmlns:a16="http://schemas.microsoft.com/office/drawing/2014/main" id="{8A0387FE-1DA5-4BA3-A03B-1FE3296E7BF6}"/>
                </a:ext>
              </a:extLst>
            </p:cNvPr>
            <p:cNvGrpSpPr>
              <a:grpSpLocks/>
            </p:cNvGrpSpPr>
            <p:nvPr/>
          </p:nvGrpSpPr>
          <p:grpSpPr bwMode="auto">
            <a:xfrm>
              <a:off x="1362" y="1978"/>
              <a:ext cx="588" cy="326"/>
              <a:chOff x="1362" y="1978"/>
              <a:chExt cx="588" cy="326"/>
            </a:xfrm>
          </p:grpSpPr>
          <p:sp>
            <p:nvSpPr>
              <p:cNvPr id="59473" name="Line 23">
                <a:extLst>
                  <a:ext uri="{FF2B5EF4-FFF2-40B4-BE49-F238E27FC236}">
                    <a16:creationId xmlns:a16="http://schemas.microsoft.com/office/drawing/2014/main" id="{F038588F-4839-4C96-A9C3-2F4890DCD704}"/>
                  </a:ext>
                </a:extLst>
              </p:cNvPr>
              <p:cNvSpPr>
                <a:spLocks noChangeShapeType="1"/>
              </p:cNvSpPr>
              <p:nvPr/>
            </p:nvSpPr>
            <p:spPr bwMode="auto">
              <a:xfrm flipV="1">
                <a:off x="1362" y="1978"/>
                <a:ext cx="374" cy="32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74" name="Object 24">
                <a:extLst>
                  <a:ext uri="{FF2B5EF4-FFF2-40B4-BE49-F238E27FC236}">
                    <a16:creationId xmlns:a16="http://schemas.microsoft.com/office/drawing/2014/main" id="{4C45FBDA-29F5-4ED7-AA9E-63E09E5DD495}"/>
                  </a:ext>
                </a:extLst>
              </p:cNvPr>
              <p:cNvGraphicFramePr>
                <a:graphicFrameLocks noChangeAspect="1"/>
              </p:cNvGraphicFramePr>
              <p:nvPr/>
            </p:nvGraphicFramePr>
            <p:xfrm>
              <a:off x="1745" y="2014"/>
              <a:ext cx="205" cy="206"/>
            </p:xfrm>
            <a:graphic>
              <a:graphicData uri="http://schemas.openxmlformats.org/presentationml/2006/ole">
                <mc:AlternateContent xmlns:mc="http://schemas.openxmlformats.org/markup-compatibility/2006">
                  <mc:Choice xmlns:v="urn:schemas-microsoft-com:vml" Requires="v">
                    <p:oleObj spid="_x0000_s45150" name="Equation" r:id="rId20" imgW="127000" imgH="127000" progId="Equation.3">
                      <p:embed/>
                    </p:oleObj>
                  </mc:Choice>
                  <mc:Fallback>
                    <p:oleObj name="Equation" r:id="rId20" imgW="127000" imgH="127000" progId="Equation.3">
                      <p:embed/>
                      <p:pic>
                        <p:nvPicPr>
                          <p:cNvPr id="59474" name="Object 24">
                            <a:extLst>
                              <a:ext uri="{FF2B5EF4-FFF2-40B4-BE49-F238E27FC236}">
                                <a16:creationId xmlns:a16="http://schemas.microsoft.com/office/drawing/2014/main" id="{4C45FBDA-29F5-4ED7-AA9E-63E09E5DD49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45" y="2014"/>
                            <a:ext cx="205" cy="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grpSp>
        <p:nvGrpSpPr>
          <p:cNvPr id="59408" name="Group 25">
            <a:extLst>
              <a:ext uri="{FF2B5EF4-FFF2-40B4-BE49-F238E27FC236}">
                <a16:creationId xmlns:a16="http://schemas.microsoft.com/office/drawing/2014/main" id="{427AFB00-5F13-4DB4-A457-4A4B501FC81A}"/>
              </a:ext>
            </a:extLst>
          </p:cNvPr>
          <p:cNvGrpSpPr>
            <a:grpSpLocks/>
          </p:cNvGrpSpPr>
          <p:nvPr/>
        </p:nvGrpSpPr>
        <p:grpSpPr bwMode="auto">
          <a:xfrm>
            <a:off x="2526454" y="3648569"/>
            <a:ext cx="2230684" cy="1770098"/>
            <a:chOff x="1362" y="1522"/>
            <a:chExt cx="988" cy="784"/>
          </a:xfrm>
        </p:grpSpPr>
        <p:sp>
          <p:nvSpPr>
            <p:cNvPr id="59468" name="Line 26">
              <a:extLst>
                <a:ext uri="{FF2B5EF4-FFF2-40B4-BE49-F238E27FC236}">
                  <a16:creationId xmlns:a16="http://schemas.microsoft.com/office/drawing/2014/main" id="{381AC1F2-C727-4A53-9E49-393E984ADBF4}"/>
                </a:ext>
              </a:extLst>
            </p:cNvPr>
            <p:cNvSpPr>
              <a:spLocks noChangeShapeType="1"/>
            </p:cNvSpPr>
            <p:nvPr/>
          </p:nvSpPr>
          <p:spPr bwMode="auto">
            <a:xfrm flipV="1">
              <a:off x="1362" y="1673"/>
              <a:ext cx="704" cy="633"/>
            </a:xfrm>
            <a:prstGeom prst="line">
              <a:avLst/>
            </a:prstGeom>
            <a:noFill/>
            <a:ln w="19050">
              <a:solidFill>
                <a:schemeClr val="tx1"/>
              </a:solidFill>
              <a:prstDash val="sysDot"/>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69" name="Object 27">
              <a:extLst>
                <a:ext uri="{FF2B5EF4-FFF2-40B4-BE49-F238E27FC236}">
                  <a16:creationId xmlns:a16="http://schemas.microsoft.com/office/drawing/2014/main" id="{57D2C29A-DD4E-47A4-B4D0-1247CD09E16D}"/>
                </a:ext>
              </a:extLst>
            </p:cNvPr>
            <p:cNvGraphicFramePr>
              <a:graphicFrameLocks noChangeAspect="1"/>
            </p:cNvGraphicFramePr>
            <p:nvPr/>
          </p:nvGraphicFramePr>
          <p:xfrm>
            <a:off x="2083" y="1522"/>
            <a:ext cx="267" cy="288"/>
          </p:xfrm>
          <a:graphic>
            <a:graphicData uri="http://schemas.openxmlformats.org/presentationml/2006/ole">
              <mc:AlternateContent xmlns:mc="http://schemas.openxmlformats.org/markup-compatibility/2006">
                <mc:Choice xmlns:v="urn:schemas-microsoft-com:vml" Requires="v">
                  <p:oleObj spid="_x0000_s45151" name="Equation" r:id="rId22" imgW="165100" imgH="177800" progId="Equation.3">
                    <p:embed/>
                  </p:oleObj>
                </mc:Choice>
                <mc:Fallback>
                  <p:oleObj name="Equation" r:id="rId22" imgW="165100" imgH="177800" progId="Equation.3">
                    <p:embed/>
                    <p:pic>
                      <p:nvPicPr>
                        <p:cNvPr id="59469" name="Object 27">
                          <a:extLst>
                            <a:ext uri="{FF2B5EF4-FFF2-40B4-BE49-F238E27FC236}">
                              <a16:creationId xmlns:a16="http://schemas.microsoft.com/office/drawing/2014/main" id="{57D2C29A-DD4E-47A4-B4D0-1247CD09E16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83" y="1522"/>
                          <a:ext cx="26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9470" name="Oval 28">
              <a:extLst>
                <a:ext uri="{FF2B5EF4-FFF2-40B4-BE49-F238E27FC236}">
                  <a16:creationId xmlns:a16="http://schemas.microsoft.com/office/drawing/2014/main" id="{89FB6B79-4C6F-42DE-8D7B-C508924E1AFB}"/>
                </a:ext>
              </a:extLst>
            </p:cNvPr>
            <p:cNvSpPr>
              <a:spLocks noChangeArrowheads="1"/>
            </p:cNvSpPr>
            <p:nvPr/>
          </p:nvSpPr>
          <p:spPr bwMode="auto">
            <a:xfrm>
              <a:off x="2040" y="1626"/>
              <a:ext cx="56" cy="56"/>
            </a:xfrm>
            <a:prstGeom prst="ellipse">
              <a:avLst/>
            </a:prstGeom>
            <a:solidFill>
              <a:schemeClr val="accent2"/>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grpSp>
        <p:nvGrpSpPr>
          <p:cNvPr id="59409" name="Group 29">
            <a:extLst>
              <a:ext uri="{FF2B5EF4-FFF2-40B4-BE49-F238E27FC236}">
                <a16:creationId xmlns:a16="http://schemas.microsoft.com/office/drawing/2014/main" id="{A01CC98E-F42B-4DB0-B5D4-4E159D145159}"/>
              </a:ext>
            </a:extLst>
          </p:cNvPr>
          <p:cNvGrpSpPr>
            <a:grpSpLocks/>
          </p:cNvGrpSpPr>
          <p:nvPr/>
        </p:nvGrpSpPr>
        <p:grpSpPr bwMode="auto">
          <a:xfrm>
            <a:off x="1833316" y="3185725"/>
            <a:ext cx="690880" cy="2212622"/>
            <a:chOff x="1055" y="1317"/>
            <a:chExt cx="306" cy="980"/>
          </a:xfrm>
        </p:grpSpPr>
        <p:sp>
          <p:nvSpPr>
            <p:cNvPr id="59465" name="Line 30">
              <a:extLst>
                <a:ext uri="{FF2B5EF4-FFF2-40B4-BE49-F238E27FC236}">
                  <a16:creationId xmlns:a16="http://schemas.microsoft.com/office/drawing/2014/main" id="{5AF1D285-5AD2-42C0-97C7-20D330275819}"/>
                </a:ext>
              </a:extLst>
            </p:cNvPr>
            <p:cNvSpPr>
              <a:spLocks noChangeShapeType="1"/>
            </p:cNvSpPr>
            <p:nvPr/>
          </p:nvSpPr>
          <p:spPr bwMode="auto">
            <a:xfrm flipH="1" flipV="1">
              <a:off x="1091" y="1586"/>
              <a:ext cx="270" cy="711"/>
            </a:xfrm>
            <a:prstGeom prst="line">
              <a:avLst/>
            </a:prstGeom>
            <a:noFill/>
            <a:ln w="19050">
              <a:solidFill>
                <a:schemeClr val="tx1"/>
              </a:solidFill>
              <a:prstDash val="sysDot"/>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66" name="Oval 31">
              <a:extLst>
                <a:ext uri="{FF2B5EF4-FFF2-40B4-BE49-F238E27FC236}">
                  <a16:creationId xmlns:a16="http://schemas.microsoft.com/office/drawing/2014/main" id="{F5F34498-E2F7-4A6D-BF72-4D441E904111}"/>
                </a:ext>
              </a:extLst>
            </p:cNvPr>
            <p:cNvSpPr>
              <a:spLocks noChangeArrowheads="1"/>
            </p:cNvSpPr>
            <p:nvPr/>
          </p:nvSpPr>
          <p:spPr bwMode="auto">
            <a:xfrm>
              <a:off x="1055" y="1543"/>
              <a:ext cx="56" cy="56"/>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67" name="Object 32">
              <a:extLst>
                <a:ext uri="{FF2B5EF4-FFF2-40B4-BE49-F238E27FC236}">
                  <a16:creationId xmlns:a16="http://schemas.microsoft.com/office/drawing/2014/main" id="{63D668E4-59D3-4FDD-B5A7-3F3B8156EDEA}"/>
                </a:ext>
              </a:extLst>
            </p:cNvPr>
            <p:cNvGraphicFramePr>
              <a:graphicFrameLocks noChangeAspect="1"/>
            </p:cNvGraphicFramePr>
            <p:nvPr/>
          </p:nvGraphicFramePr>
          <p:xfrm>
            <a:off x="1074" y="1317"/>
            <a:ext cx="206" cy="288"/>
          </p:xfrm>
          <a:graphic>
            <a:graphicData uri="http://schemas.openxmlformats.org/presentationml/2006/ole">
              <mc:AlternateContent xmlns:mc="http://schemas.openxmlformats.org/markup-compatibility/2006">
                <mc:Choice xmlns:v="urn:schemas-microsoft-com:vml" Requires="v">
                  <p:oleObj spid="_x0000_s45152" name="Equation" r:id="rId24" imgW="127000" imgH="177800" progId="Equation.3">
                    <p:embed/>
                  </p:oleObj>
                </mc:Choice>
                <mc:Fallback>
                  <p:oleObj name="Equation" r:id="rId24" imgW="127000" imgH="177800" progId="Equation.3">
                    <p:embed/>
                    <p:pic>
                      <p:nvPicPr>
                        <p:cNvPr id="59467" name="Object 32">
                          <a:extLst>
                            <a:ext uri="{FF2B5EF4-FFF2-40B4-BE49-F238E27FC236}">
                              <a16:creationId xmlns:a16="http://schemas.microsoft.com/office/drawing/2014/main" id="{63D668E4-59D3-4FDD-B5A7-3F3B8156EDE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74" y="1317"/>
                          <a:ext cx="206"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8" name="Group 33">
            <a:extLst>
              <a:ext uri="{FF2B5EF4-FFF2-40B4-BE49-F238E27FC236}">
                <a16:creationId xmlns:a16="http://schemas.microsoft.com/office/drawing/2014/main" id="{51F75870-353B-49C8-B2FF-8E0DC8C42D9A}"/>
              </a:ext>
            </a:extLst>
          </p:cNvPr>
          <p:cNvGrpSpPr>
            <a:grpSpLocks/>
          </p:cNvGrpSpPr>
          <p:nvPr/>
        </p:nvGrpSpPr>
        <p:grpSpPr bwMode="auto">
          <a:xfrm>
            <a:off x="7911253" y="4438792"/>
            <a:ext cx="2043290" cy="970844"/>
            <a:chOff x="1045" y="1874"/>
            <a:chExt cx="905" cy="430"/>
          </a:xfrm>
        </p:grpSpPr>
        <p:grpSp>
          <p:nvGrpSpPr>
            <p:cNvPr id="59459" name="Group 34">
              <a:extLst>
                <a:ext uri="{FF2B5EF4-FFF2-40B4-BE49-F238E27FC236}">
                  <a16:creationId xmlns:a16="http://schemas.microsoft.com/office/drawing/2014/main" id="{E9A9A23E-6F3B-4E96-A292-7C7C823B5670}"/>
                </a:ext>
              </a:extLst>
            </p:cNvPr>
            <p:cNvGrpSpPr>
              <a:grpSpLocks/>
            </p:cNvGrpSpPr>
            <p:nvPr/>
          </p:nvGrpSpPr>
          <p:grpSpPr bwMode="auto">
            <a:xfrm>
              <a:off x="1045" y="1874"/>
              <a:ext cx="314" cy="428"/>
              <a:chOff x="1045" y="1874"/>
              <a:chExt cx="314" cy="428"/>
            </a:xfrm>
          </p:grpSpPr>
          <p:sp>
            <p:nvSpPr>
              <p:cNvPr id="59463" name="Line 35">
                <a:extLst>
                  <a:ext uri="{FF2B5EF4-FFF2-40B4-BE49-F238E27FC236}">
                    <a16:creationId xmlns:a16="http://schemas.microsoft.com/office/drawing/2014/main" id="{03437CDA-0488-4E4D-AE31-BBCC65CE0D81}"/>
                  </a:ext>
                </a:extLst>
              </p:cNvPr>
              <p:cNvSpPr>
                <a:spLocks noChangeShapeType="1"/>
              </p:cNvSpPr>
              <p:nvPr/>
            </p:nvSpPr>
            <p:spPr bwMode="auto">
              <a:xfrm flipH="1" flipV="1">
                <a:off x="1205" y="1874"/>
                <a:ext cx="154" cy="42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64" name="Object 36">
                <a:extLst>
                  <a:ext uri="{FF2B5EF4-FFF2-40B4-BE49-F238E27FC236}">
                    <a16:creationId xmlns:a16="http://schemas.microsoft.com/office/drawing/2014/main" id="{C7630EDF-3261-4B56-9776-7C958FCDB6DA}"/>
                  </a:ext>
                </a:extLst>
              </p:cNvPr>
              <p:cNvGraphicFramePr>
                <a:graphicFrameLocks noChangeAspect="1"/>
              </p:cNvGraphicFramePr>
              <p:nvPr/>
            </p:nvGraphicFramePr>
            <p:xfrm>
              <a:off x="1045" y="1955"/>
              <a:ext cx="165" cy="226"/>
            </p:xfrm>
            <a:graphic>
              <a:graphicData uri="http://schemas.openxmlformats.org/presentationml/2006/ole">
                <mc:AlternateContent xmlns:mc="http://schemas.openxmlformats.org/markup-compatibility/2006">
                  <mc:Choice xmlns:v="urn:schemas-microsoft-com:vml" Requires="v">
                    <p:oleObj spid="_x0000_s45153" name="Equation" r:id="rId26" imgW="101600" imgH="139700" progId="Equation.3">
                      <p:embed/>
                    </p:oleObj>
                  </mc:Choice>
                  <mc:Fallback>
                    <p:oleObj name="Equation" r:id="rId26" imgW="101600" imgH="139700" progId="Equation.3">
                      <p:embed/>
                      <p:pic>
                        <p:nvPicPr>
                          <p:cNvPr id="59464" name="Object 36">
                            <a:extLst>
                              <a:ext uri="{FF2B5EF4-FFF2-40B4-BE49-F238E27FC236}">
                                <a16:creationId xmlns:a16="http://schemas.microsoft.com/office/drawing/2014/main" id="{C7630EDF-3261-4B56-9776-7C958FCDB6D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45" y="1955"/>
                            <a:ext cx="165" cy="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59460" name="Group 37">
              <a:extLst>
                <a:ext uri="{FF2B5EF4-FFF2-40B4-BE49-F238E27FC236}">
                  <a16:creationId xmlns:a16="http://schemas.microsoft.com/office/drawing/2014/main" id="{34B5FDD1-B48A-4C9E-B6C5-4E86FB2829DF}"/>
                </a:ext>
              </a:extLst>
            </p:cNvPr>
            <p:cNvGrpSpPr>
              <a:grpSpLocks/>
            </p:cNvGrpSpPr>
            <p:nvPr/>
          </p:nvGrpSpPr>
          <p:grpSpPr bwMode="auto">
            <a:xfrm>
              <a:off x="1362" y="1978"/>
              <a:ext cx="588" cy="326"/>
              <a:chOff x="1362" y="1978"/>
              <a:chExt cx="588" cy="326"/>
            </a:xfrm>
          </p:grpSpPr>
          <p:sp>
            <p:nvSpPr>
              <p:cNvPr id="59461" name="Line 38">
                <a:extLst>
                  <a:ext uri="{FF2B5EF4-FFF2-40B4-BE49-F238E27FC236}">
                    <a16:creationId xmlns:a16="http://schemas.microsoft.com/office/drawing/2014/main" id="{F0BFA55E-35D7-40AB-B1FD-72ED495C70C6}"/>
                  </a:ext>
                </a:extLst>
              </p:cNvPr>
              <p:cNvSpPr>
                <a:spLocks noChangeShapeType="1"/>
              </p:cNvSpPr>
              <p:nvPr/>
            </p:nvSpPr>
            <p:spPr bwMode="auto">
              <a:xfrm flipV="1">
                <a:off x="1362" y="1978"/>
                <a:ext cx="374" cy="32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62" name="Object 39">
                <a:extLst>
                  <a:ext uri="{FF2B5EF4-FFF2-40B4-BE49-F238E27FC236}">
                    <a16:creationId xmlns:a16="http://schemas.microsoft.com/office/drawing/2014/main" id="{8ACD8AFD-B044-4D56-A632-A86A0A528E4C}"/>
                  </a:ext>
                </a:extLst>
              </p:cNvPr>
              <p:cNvGraphicFramePr>
                <a:graphicFrameLocks noChangeAspect="1"/>
              </p:cNvGraphicFramePr>
              <p:nvPr/>
            </p:nvGraphicFramePr>
            <p:xfrm>
              <a:off x="1745" y="2014"/>
              <a:ext cx="205" cy="206"/>
            </p:xfrm>
            <a:graphic>
              <a:graphicData uri="http://schemas.openxmlformats.org/presentationml/2006/ole">
                <mc:AlternateContent xmlns:mc="http://schemas.openxmlformats.org/markup-compatibility/2006">
                  <mc:Choice xmlns:v="urn:schemas-microsoft-com:vml" Requires="v">
                    <p:oleObj spid="_x0000_s45154" name="Equation" r:id="rId28" imgW="127000" imgH="127000" progId="Equation.3">
                      <p:embed/>
                    </p:oleObj>
                  </mc:Choice>
                  <mc:Fallback>
                    <p:oleObj name="Equation" r:id="rId28" imgW="127000" imgH="127000" progId="Equation.3">
                      <p:embed/>
                      <p:pic>
                        <p:nvPicPr>
                          <p:cNvPr id="59462" name="Object 39">
                            <a:extLst>
                              <a:ext uri="{FF2B5EF4-FFF2-40B4-BE49-F238E27FC236}">
                                <a16:creationId xmlns:a16="http://schemas.microsoft.com/office/drawing/2014/main" id="{8ACD8AFD-B044-4D56-A632-A86A0A528E4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45" y="2014"/>
                            <a:ext cx="205" cy="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grpSp>
        <p:nvGrpSpPr>
          <p:cNvPr id="11" name="Group 40">
            <a:extLst>
              <a:ext uri="{FF2B5EF4-FFF2-40B4-BE49-F238E27FC236}">
                <a16:creationId xmlns:a16="http://schemas.microsoft.com/office/drawing/2014/main" id="{E09DCB60-9A71-47C8-9F30-8286AF51929B}"/>
              </a:ext>
            </a:extLst>
          </p:cNvPr>
          <p:cNvGrpSpPr>
            <a:grpSpLocks/>
          </p:cNvGrpSpPr>
          <p:nvPr/>
        </p:nvGrpSpPr>
        <p:grpSpPr bwMode="auto">
          <a:xfrm>
            <a:off x="8186703" y="3838222"/>
            <a:ext cx="1514970" cy="3524392"/>
            <a:chOff x="3571" y="1897"/>
            <a:chExt cx="671" cy="1561"/>
          </a:xfrm>
        </p:grpSpPr>
        <p:sp>
          <p:nvSpPr>
            <p:cNvPr id="59454" name="Line 41">
              <a:extLst>
                <a:ext uri="{FF2B5EF4-FFF2-40B4-BE49-F238E27FC236}">
                  <a16:creationId xmlns:a16="http://schemas.microsoft.com/office/drawing/2014/main" id="{C153BB9F-C721-4C57-B90C-7F2B0965D53A}"/>
                </a:ext>
              </a:extLst>
            </p:cNvPr>
            <p:cNvSpPr>
              <a:spLocks noChangeShapeType="1"/>
            </p:cNvSpPr>
            <p:nvPr/>
          </p:nvSpPr>
          <p:spPr bwMode="auto">
            <a:xfrm flipH="1" flipV="1">
              <a:off x="3571" y="1897"/>
              <a:ext cx="190" cy="149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55" name="Line 42">
              <a:extLst>
                <a:ext uri="{FF2B5EF4-FFF2-40B4-BE49-F238E27FC236}">
                  <a16:creationId xmlns:a16="http://schemas.microsoft.com/office/drawing/2014/main" id="{E2B451A4-2711-4965-9055-0F8CE629853F}"/>
                </a:ext>
              </a:extLst>
            </p:cNvPr>
            <p:cNvSpPr>
              <a:spLocks noChangeShapeType="1"/>
            </p:cNvSpPr>
            <p:nvPr/>
          </p:nvSpPr>
          <p:spPr bwMode="auto">
            <a:xfrm flipV="1">
              <a:off x="3761" y="1952"/>
              <a:ext cx="481" cy="14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nvGrpSpPr>
            <p:cNvPr id="59456" name="Group 43">
              <a:extLst>
                <a:ext uri="{FF2B5EF4-FFF2-40B4-BE49-F238E27FC236}">
                  <a16:creationId xmlns:a16="http://schemas.microsoft.com/office/drawing/2014/main" id="{D7A32795-828E-4228-A9E2-89FE69ADB8B6}"/>
                </a:ext>
              </a:extLst>
            </p:cNvPr>
            <p:cNvGrpSpPr>
              <a:grpSpLocks/>
            </p:cNvGrpSpPr>
            <p:nvPr/>
          </p:nvGrpSpPr>
          <p:grpSpPr bwMode="auto">
            <a:xfrm>
              <a:off x="3740" y="3268"/>
              <a:ext cx="298" cy="190"/>
              <a:chOff x="3740" y="3268"/>
              <a:chExt cx="298" cy="190"/>
            </a:xfrm>
          </p:grpSpPr>
          <p:sp>
            <p:nvSpPr>
              <p:cNvPr id="59457" name="Line 44">
                <a:extLst>
                  <a:ext uri="{FF2B5EF4-FFF2-40B4-BE49-F238E27FC236}">
                    <a16:creationId xmlns:a16="http://schemas.microsoft.com/office/drawing/2014/main" id="{CDC5BDF1-1D32-4ED6-AFFE-CDCC351E523C}"/>
                  </a:ext>
                </a:extLst>
              </p:cNvPr>
              <p:cNvSpPr>
                <a:spLocks noChangeShapeType="1"/>
              </p:cNvSpPr>
              <p:nvPr/>
            </p:nvSpPr>
            <p:spPr bwMode="auto">
              <a:xfrm>
                <a:off x="3740" y="3375"/>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58" name="Object 45">
                <a:extLst>
                  <a:ext uri="{FF2B5EF4-FFF2-40B4-BE49-F238E27FC236}">
                    <a16:creationId xmlns:a16="http://schemas.microsoft.com/office/drawing/2014/main" id="{60BB38CD-32E2-4FEF-838D-15B8C161F021}"/>
                  </a:ext>
                </a:extLst>
              </p:cNvPr>
              <p:cNvGraphicFramePr>
                <a:graphicFrameLocks noChangeAspect="1"/>
              </p:cNvGraphicFramePr>
              <p:nvPr/>
            </p:nvGraphicFramePr>
            <p:xfrm>
              <a:off x="3807" y="3268"/>
              <a:ext cx="231" cy="190"/>
            </p:xfrm>
            <a:graphic>
              <a:graphicData uri="http://schemas.openxmlformats.org/presentationml/2006/ole">
                <mc:AlternateContent xmlns:mc="http://schemas.openxmlformats.org/markup-compatibility/2006">
                  <mc:Choice xmlns:v="urn:schemas-microsoft-com:vml" Requires="v">
                    <p:oleObj spid="_x0000_s45155" name="Equation" r:id="rId30" imgW="203200" imgH="165100" progId="Equation.3">
                      <p:embed/>
                    </p:oleObj>
                  </mc:Choice>
                  <mc:Fallback>
                    <p:oleObj name="Equation" r:id="rId30" imgW="203200" imgH="165100" progId="Equation.3">
                      <p:embed/>
                      <p:pic>
                        <p:nvPicPr>
                          <p:cNvPr id="59458" name="Object 45">
                            <a:extLst>
                              <a:ext uri="{FF2B5EF4-FFF2-40B4-BE49-F238E27FC236}">
                                <a16:creationId xmlns:a16="http://schemas.microsoft.com/office/drawing/2014/main" id="{60BB38CD-32E2-4FEF-838D-15B8C161F02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807" y="3268"/>
                            <a:ext cx="231"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grpSp>
        <p:nvGrpSpPr>
          <p:cNvPr id="13" name="Group 46">
            <a:extLst>
              <a:ext uri="{FF2B5EF4-FFF2-40B4-BE49-F238E27FC236}">
                <a16:creationId xmlns:a16="http://schemas.microsoft.com/office/drawing/2014/main" id="{3F83C00C-95B2-45F6-80F3-BF5259450A7B}"/>
              </a:ext>
            </a:extLst>
          </p:cNvPr>
          <p:cNvGrpSpPr>
            <a:grpSpLocks/>
          </p:cNvGrpSpPr>
          <p:nvPr/>
        </p:nvGrpSpPr>
        <p:grpSpPr bwMode="auto">
          <a:xfrm>
            <a:off x="6624320" y="3156373"/>
            <a:ext cx="5773138" cy="2284871"/>
            <a:chOff x="2879" y="1595"/>
            <a:chExt cx="2557" cy="1012"/>
          </a:xfrm>
        </p:grpSpPr>
        <p:grpSp>
          <p:nvGrpSpPr>
            <p:cNvPr id="59438" name="Group 47">
              <a:extLst>
                <a:ext uri="{FF2B5EF4-FFF2-40B4-BE49-F238E27FC236}">
                  <a16:creationId xmlns:a16="http://schemas.microsoft.com/office/drawing/2014/main" id="{866CF091-5C2D-4496-87BE-831770935A33}"/>
                </a:ext>
              </a:extLst>
            </p:cNvPr>
            <p:cNvGrpSpPr>
              <a:grpSpLocks/>
            </p:cNvGrpSpPr>
            <p:nvPr/>
          </p:nvGrpSpPr>
          <p:grpSpPr bwMode="auto">
            <a:xfrm>
              <a:off x="2879" y="1605"/>
              <a:ext cx="2557" cy="1002"/>
              <a:chOff x="2879" y="1605"/>
              <a:chExt cx="2557" cy="1002"/>
            </a:xfrm>
          </p:grpSpPr>
          <p:grpSp>
            <p:nvGrpSpPr>
              <p:cNvPr id="59445" name="Group 48">
                <a:extLst>
                  <a:ext uri="{FF2B5EF4-FFF2-40B4-BE49-F238E27FC236}">
                    <a16:creationId xmlns:a16="http://schemas.microsoft.com/office/drawing/2014/main" id="{DBA3A629-0C35-4928-9316-6F247AF23F33}"/>
                  </a:ext>
                </a:extLst>
              </p:cNvPr>
              <p:cNvGrpSpPr>
                <a:grpSpLocks/>
              </p:cNvGrpSpPr>
              <p:nvPr/>
            </p:nvGrpSpPr>
            <p:grpSpPr bwMode="auto">
              <a:xfrm>
                <a:off x="2879" y="1605"/>
                <a:ext cx="2557" cy="1002"/>
                <a:chOff x="2879" y="1605"/>
                <a:chExt cx="2557" cy="1002"/>
              </a:xfrm>
            </p:grpSpPr>
            <p:grpSp>
              <p:nvGrpSpPr>
                <p:cNvPr id="59447" name="Group 49">
                  <a:extLst>
                    <a:ext uri="{FF2B5EF4-FFF2-40B4-BE49-F238E27FC236}">
                      <a16:creationId xmlns:a16="http://schemas.microsoft.com/office/drawing/2014/main" id="{3894C113-E39D-467C-B36B-BDB7918377A6}"/>
                    </a:ext>
                  </a:extLst>
                </p:cNvPr>
                <p:cNvGrpSpPr>
                  <a:grpSpLocks/>
                </p:cNvGrpSpPr>
                <p:nvPr/>
              </p:nvGrpSpPr>
              <p:grpSpPr bwMode="auto">
                <a:xfrm>
                  <a:off x="2879" y="1605"/>
                  <a:ext cx="2453" cy="473"/>
                  <a:chOff x="475" y="1316"/>
                  <a:chExt cx="2453" cy="473"/>
                </a:xfrm>
              </p:grpSpPr>
              <p:sp>
                <p:nvSpPr>
                  <p:cNvPr id="59452" name="AutoShape 50">
                    <a:extLst>
                      <a:ext uri="{FF2B5EF4-FFF2-40B4-BE49-F238E27FC236}">
                        <a16:creationId xmlns:a16="http://schemas.microsoft.com/office/drawing/2014/main" id="{73B36127-9445-4F3F-A336-8DA8F59654FF}"/>
                      </a:ext>
                    </a:extLst>
                  </p:cNvPr>
                  <p:cNvSpPr>
                    <a:spLocks noChangeArrowheads="1"/>
                  </p:cNvSpPr>
                  <p:nvPr/>
                </p:nvSpPr>
                <p:spPr bwMode="auto">
                  <a:xfrm>
                    <a:off x="475" y="1335"/>
                    <a:ext cx="2453" cy="454"/>
                  </a:xfrm>
                  <a:prstGeom prst="parallelogram">
                    <a:avLst>
                      <a:gd name="adj" fmla="val 135077"/>
                    </a:avLst>
                  </a:prstGeom>
                  <a:solidFill>
                    <a:srgbClr val="FF9900">
                      <a:alpha val="25098"/>
                    </a:srgbClr>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53" name="Object 51">
                    <a:extLst>
                      <a:ext uri="{FF2B5EF4-FFF2-40B4-BE49-F238E27FC236}">
                        <a16:creationId xmlns:a16="http://schemas.microsoft.com/office/drawing/2014/main" id="{C0A97913-8252-4866-BDA5-881E3DA25A39}"/>
                      </a:ext>
                    </a:extLst>
                  </p:cNvPr>
                  <p:cNvGraphicFramePr>
                    <a:graphicFrameLocks noChangeAspect="1"/>
                  </p:cNvGraphicFramePr>
                  <p:nvPr/>
                </p:nvGraphicFramePr>
                <p:xfrm>
                  <a:off x="2383" y="1316"/>
                  <a:ext cx="363" cy="190"/>
                </p:xfrm>
                <a:graphic>
                  <a:graphicData uri="http://schemas.openxmlformats.org/presentationml/2006/ole">
                    <mc:AlternateContent xmlns:mc="http://schemas.openxmlformats.org/markup-compatibility/2006">
                      <mc:Choice xmlns:v="urn:schemas-microsoft-com:vml" Requires="v">
                        <p:oleObj spid="_x0000_s45156" name="Equation" r:id="rId32" imgW="317500" imgH="165100" progId="Equation.3">
                          <p:embed/>
                        </p:oleObj>
                      </mc:Choice>
                      <mc:Fallback>
                        <p:oleObj name="Equation" r:id="rId32" imgW="317500" imgH="165100" progId="Equation.3">
                          <p:embed/>
                          <p:pic>
                            <p:nvPicPr>
                              <p:cNvPr id="59453" name="Object 51">
                                <a:extLst>
                                  <a:ext uri="{FF2B5EF4-FFF2-40B4-BE49-F238E27FC236}">
                                    <a16:creationId xmlns:a16="http://schemas.microsoft.com/office/drawing/2014/main" id="{C0A97913-8252-4866-BDA5-881E3DA25A3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383" y="1316"/>
                                <a:ext cx="363" cy="19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59448" name="Line 52">
                  <a:extLst>
                    <a:ext uri="{FF2B5EF4-FFF2-40B4-BE49-F238E27FC236}">
                      <a16:creationId xmlns:a16="http://schemas.microsoft.com/office/drawing/2014/main" id="{A8C7A23F-A44E-49C1-9785-5B67FC22CED2}"/>
                    </a:ext>
                  </a:extLst>
                </p:cNvPr>
                <p:cNvSpPr>
                  <a:spLocks noChangeShapeType="1"/>
                </p:cNvSpPr>
                <p:nvPr/>
              </p:nvSpPr>
              <p:spPr bwMode="auto">
                <a:xfrm>
                  <a:off x="3771" y="1865"/>
                  <a:ext cx="16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49" name="Line 53">
                  <a:extLst>
                    <a:ext uri="{FF2B5EF4-FFF2-40B4-BE49-F238E27FC236}">
                      <a16:creationId xmlns:a16="http://schemas.microsoft.com/office/drawing/2014/main" id="{BE1B893E-8DEE-4D37-A458-16C6A4848BC9}"/>
                    </a:ext>
                  </a:extLst>
                </p:cNvPr>
                <p:cNvSpPr>
                  <a:spLocks noChangeShapeType="1"/>
                </p:cNvSpPr>
                <p:nvPr/>
              </p:nvSpPr>
              <p:spPr bwMode="auto">
                <a:xfrm flipH="1">
                  <a:off x="3019" y="1865"/>
                  <a:ext cx="739" cy="5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50" name="Object 54">
                  <a:extLst>
                    <a:ext uri="{FF2B5EF4-FFF2-40B4-BE49-F238E27FC236}">
                      <a16:creationId xmlns:a16="http://schemas.microsoft.com/office/drawing/2014/main" id="{D10F4E1B-1098-4971-A34E-0FD32DE8FB34}"/>
                    </a:ext>
                  </a:extLst>
                </p:cNvPr>
                <p:cNvGraphicFramePr>
                  <a:graphicFrameLocks noChangeAspect="1"/>
                </p:cNvGraphicFramePr>
                <p:nvPr/>
              </p:nvGraphicFramePr>
              <p:xfrm>
                <a:off x="5277" y="1907"/>
                <a:ext cx="159" cy="189"/>
              </p:xfrm>
              <a:graphic>
                <a:graphicData uri="http://schemas.openxmlformats.org/presentationml/2006/ole">
                  <mc:AlternateContent xmlns:mc="http://schemas.openxmlformats.org/markup-compatibility/2006">
                    <mc:Choice xmlns:v="urn:schemas-microsoft-com:vml" Requires="v">
                      <p:oleObj spid="_x0000_s45157" name="Equation" r:id="rId34" imgW="139700" imgH="165100" progId="Equation.3">
                        <p:embed/>
                      </p:oleObj>
                    </mc:Choice>
                    <mc:Fallback>
                      <p:oleObj name="Equation" r:id="rId34" imgW="139700" imgH="165100" progId="Equation.3">
                        <p:embed/>
                        <p:pic>
                          <p:nvPicPr>
                            <p:cNvPr id="59450" name="Object 54">
                              <a:extLst>
                                <a:ext uri="{FF2B5EF4-FFF2-40B4-BE49-F238E27FC236}">
                                  <a16:creationId xmlns:a16="http://schemas.microsoft.com/office/drawing/2014/main" id="{D10F4E1B-1098-4971-A34E-0FD32DE8FB34}"/>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277" y="1907"/>
                              <a:ext cx="159" cy="1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51" name="Object 55">
                  <a:extLst>
                    <a:ext uri="{FF2B5EF4-FFF2-40B4-BE49-F238E27FC236}">
                      <a16:creationId xmlns:a16="http://schemas.microsoft.com/office/drawing/2014/main" id="{C6E95622-937E-4231-915D-CC94CCAD4921}"/>
                    </a:ext>
                  </a:extLst>
                </p:cNvPr>
                <p:cNvGraphicFramePr>
                  <a:graphicFrameLocks noChangeAspect="1"/>
                </p:cNvGraphicFramePr>
                <p:nvPr/>
              </p:nvGraphicFramePr>
              <p:xfrm>
                <a:off x="3071" y="2374"/>
                <a:ext cx="173" cy="233"/>
              </p:xfrm>
              <a:graphic>
                <a:graphicData uri="http://schemas.openxmlformats.org/presentationml/2006/ole">
                  <mc:AlternateContent xmlns:mc="http://schemas.openxmlformats.org/markup-compatibility/2006">
                    <mc:Choice xmlns:v="urn:schemas-microsoft-com:vml" Requires="v">
                      <p:oleObj spid="_x0000_s45158" name="Equation" r:id="rId36" imgW="152400" imgH="203200" progId="Equation.3">
                        <p:embed/>
                      </p:oleObj>
                    </mc:Choice>
                    <mc:Fallback>
                      <p:oleObj name="Equation" r:id="rId36" imgW="152400" imgH="203200" progId="Equation.3">
                        <p:embed/>
                        <p:pic>
                          <p:nvPicPr>
                            <p:cNvPr id="59451" name="Object 55">
                              <a:extLst>
                                <a:ext uri="{FF2B5EF4-FFF2-40B4-BE49-F238E27FC236}">
                                  <a16:creationId xmlns:a16="http://schemas.microsoft.com/office/drawing/2014/main" id="{C6E95622-937E-4231-915D-CC94CCAD492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071" y="2374"/>
                              <a:ext cx="173"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aphicFrame>
            <p:nvGraphicFramePr>
              <p:cNvPr id="59446" name="Object 56">
                <a:extLst>
                  <a:ext uri="{FF2B5EF4-FFF2-40B4-BE49-F238E27FC236}">
                    <a16:creationId xmlns:a16="http://schemas.microsoft.com/office/drawing/2014/main" id="{841CD605-F5BE-439C-9293-F29D6990C688}"/>
                  </a:ext>
                </a:extLst>
              </p:cNvPr>
              <p:cNvGraphicFramePr>
                <a:graphicFrameLocks noChangeAspect="1"/>
              </p:cNvGraphicFramePr>
              <p:nvPr/>
            </p:nvGraphicFramePr>
            <p:xfrm>
              <a:off x="3764" y="1684"/>
              <a:ext cx="101" cy="190"/>
            </p:xfrm>
            <a:graphic>
              <a:graphicData uri="http://schemas.openxmlformats.org/presentationml/2006/ole">
                <mc:AlternateContent xmlns:mc="http://schemas.openxmlformats.org/markup-compatibility/2006">
                  <mc:Choice xmlns:v="urn:schemas-microsoft-com:vml" Requires="v">
                    <p:oleObj spid="_x0000_s45159" name="Equation" r:id="rId38" imgW="88900" imgH="165100" progId="Equation.3">
                      <p:embed/>
                    </p:oleObj>
                  </mc:Choice>
                  <mc:Fallback>
                    <p:oleObj name="Equation" r:id="rId38" imgW="88900" imgH="165100" progId="Equation.3">
                      <p:embed/>
                      <p:pic>
                        <p:nvPicPr>
                          <p:cNvPr id="59446" name="Object 56">
                            <a:extLst>
                              <a:ext uri="{FF2B5EF4-FFF2-40B4-BE49-F238E27FC236}">
                                <a16:creationId xmlns:a16="http://schemas.microsoft.com/office/drawing/2014/main" id="{841CD605-F5BE-439C-9293-F29D6990C688}"/>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764" y="1684"/>
                            <a:ext cx="101"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59439" name="Group 57">
              <a:extLst>
                <a:ext uri="{FF2B5EF4-FFF2-40B4-BE49-F238E27FC236}">
                  <a16:creationId xmlns:a16="http://schemas.microsoft.com/office/drawing/2014/main" id="{095CA23A-ADCC-4EF9-902C-80192FD6D0D1}"/>
                </a:ext>
              </a:extLst>
            </p:cNvPr>
            <p:cNvGrpSpPr>
              <a:grpSpLocks/>
            </p:cNvGrpSpPr>
            <p:nvPr/>
          </p:nvGrpSpPr>
          <p:grpSpPr bwMode="auto">
            <a:xfrm>
              <a:off x="4207" y="1811"/>
              <a:ext cx="259" cy="288"/>
              <a:chOff x="4207" y="1811"/>
              <a:chExt cx="259" cy="288"/>
            </a:xfrm>
          </p:grpSpPr>
          <p:graphicFrame>
            <p:nvGraphicFramePr>
              <p:cNvPr id="59443" name="Object 58">
                <a:extLst>
                  <a:ext uri="{FF2B5EF4-FFF2-40B4-BE49-F238E27FC236}">
                    <a16:creationId xmlns:a16="http://schemas.microsoft.com/office/drawing/2014/main" id="{A7D39AA5-2AA7-4731-B22C-9DC17783BE79}"/>
                  </a:ext>
                </a:extLst>
              </p:cNvPr>
              <p:cNvGraphicFramePr>
                <a:graphicFrameLocks noChangeAspect="1"/>
              </p:cNvGraphicFramePr>
              <p:nvPr/>
            </p:nvGraphicFramePr>
            <p:xfrm>
              <a:off x="4261" y="1811"/>
              <a:ext cx="205" cy="288"/>
            </p:xfrm>
            <a:graphic>
              <a:graphicData uri="http://schemas.openxmlformats.org/presentationml/2006/ole">
                <mc:AlternateContent xmlns:mc="http://schemas.openxmlformats.org/markup-compatibility/2006">
                  <mc:Choice xmlns:v="urn:schemas-microsoft-com:vml" Requires="v">
                    <p:oleObj spid="_x0000_s45160" name="Equation" r:id="rId40" imgW="127000" imgH="177800" progId="Equation.3">
                      <p:embed/>
                    </p:oleObj>
                  </mc:Choice>
                  <mc:Fallback>
                    <p:oleObj name="Equation" r:id="rId40" imgW="127000" imgH="177800" progId="Equation.3">
                      <p:embed/>
                      <p:pic>
                        <p:nvPicPr>
                          <p:cNvPr id="59443" name="Object 58">
                            <a:extLst>
                              <a:ext uri="{FF2B5EF4-FFF2-40B4-BE49-F238E27FC236}">
                                <a16:creationId xmlns:a16="http://schemas.microsoft.com/office/drawing/2014/main" id="{A7D39AA5-2AA7-4731-B22C-9DC17783BE79}"/>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261" y="1811"/>
                            <a:ext cx="20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9444" name="Oval 59">
                <a:extLst>
                  <a:ext uri="{FF2B5EF4-FFF2-40B4-BE49-F238E27FC236}">
                    <a16:creationId xmlns:a16="http://schemas.microsoft.com/office/drawing/2014/main" id="{77F8F897-F5E9-4AAD-8C31-60976DA29CA7}"/>
                  </a:ext>
                </a:extLst>
              </p:cNvPr>
              <p:cNvSpPr>
                <a:spLocks noChangeArrowheads="1"/>
              </p:cNvSpPr>
              <p:nvPr/>
            </p:nvSpPr>
            <p:spPr bwMode="auto">
              <a:xfrm>
                <a:off x="4207" y="1921"/>
                <a:ext cx="56" cy="56"/>
              </a:xfrm>
              <a:prstGeom prst="ellipse">
                <a:avLst/>
              </a:prstGeom>
              <a:solidFill>
                <a:schemeClr val="accent2"/>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grpSp>
          <p:nvGrpSpPr>
            <p:cNvPr id="59440" name="Group 60">
              <a:extLst>
                <a:ext uri="{FF2B5EF4-FFF2-40B4-BE49-F238E27FC236}">
                  <a16:creationId xmlns:a16="http://schemas.microsoft.com/office/drawing/2014/main" id="{FC4B7E7A-C63A-422F-B58F-28325C7DA4FE}"/>
                </a:ext>
              </a:extLst>
            </p:cNvPr>
            <p:cNvGrpSpPr>
              <a:grpSpLocks/>
            </p:cNvGrpSpPr>
            <p:nvPr/>
          </p:nvGrpSpPr>
          <p:grpSpPr bwMode="auto">
            <a:xfrm>
              <a:off x="3547" y="1595"/>
              <a:ext cx="177" cy="327"/>
              <a:chOff x="3547" y="1595"/>
              <a:chExt cx="177" cy="327"/>
            </a:xfrm>
          </p:grpSpPr>
          <p:sp>
            <p:nvSpPr>
              <p:cNvPr id="59441" name="Oval 61">
                <a:extLst>
                  <a:ext uri="{FF2B5EF4-FFF2-40B4-BE49-F238E27FC236}">
                    <a16:creationId xmlns:a16="http://schemas.microsoft.com/office/drawing/2014/main" id="{2D8B18AE-524B-4728-B19B-DB99F27ED466}"/>
                  </a:ext>
                </a:extLst>
              </p:cNvPr>
              <p:cNvSpPr>
                <a:spLocks noChangeArrowheads="1"/>
              </p:cNvSpPr>
              <p:nvPr/>
            </p:nvSpPr>
            <p:spPr bwMode="auto">
              <a:xfrm>
                <a:off x="3547" y="1866"/>
                <a:ext cx="56" cy="56"/>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42" name="Object 62">
                <a:extLst>
                  <a:ext uri="{FF2B5EF4-FFF2-40B4-BE49-F238E27FC236}">
                    <a16:creationId xmlns:a16="http://schemas.microsoft.com/office/drawing/2014/main" id="{CD7B3589-8876-4F71-96B5-8DF9F49AFCD3}"/>
                  </a:ext>
                </a:extLst>
              </p:cNvPr>
              <p:cNvGraphicFramePr>
                <a:graphicFrameLocks noChangeAspect="1"/>
              </p:cNvGraphicFramePr>
              <p:nvPr/>
            </p:nvGraphicFramePr>
            <p:xfrm>
              <a:off x="3560" y="1595"/>
              <a:ext cx="164" cy="309"/>
            </p:xfrm>
            <a:graphic>
              <a:graphicData uri="http://schemas.openxmlformats.org/presentationml/2006/ole">
                <mc:AlternateContent xmlns:mc="http://schemas.openxmlformats.org/markup-compatibility/2006">
                  <mc:Choice xmlns:v="urn:schemas-microsoft-com:vml" Requires="v">
                    <p:oleObj spid="_x0000_s45161" name="Equation" r:id="rId42" imgW="101600" imgH="190500" progId="Equation.3">
                      <p:embed/>
                    </p:oleObj>
                  </mc:Choice>
                  <mc:Fallback>
                    <p:oleObj name="Equation" r:id="rId42" imgW="101600" imgH="190500" progId="Equation.3">
                      <p:embed/>
                      <p:pic>
                        <p:nvPicPr>
                          <p:cNvPr id="59442" name="Object 62">
                            <a:extLst>
                              <a:ext uri="{FF2B5EF4-FFF2-40B4-BE49-F238E27FC236}">
                                <a16:creationId xmlns:a16="http://schemas.microsoft.com/office/drawing/2014/main" id="{CD7B3589-8876-4F71-96B5-8DF9F49AFCD3}"/>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560" y="1595"/>
                            <a:ext cx="164"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sp>
        <p:nvSpPr>
          <p:cNvPr id="59413" name="Text Box 63">
            <a:extLst>
              <a:ext uri="{FF2B5EF4-FFF2-40B4-BE49-F238E27FC236}">
                <a16:creationId xmlns:a16="http://schemas.microsoft.com/office/drawing/2014/main" id="{4C2ACCDB-6B4B-4CD9-B57D-0731FCAF3F9D}"/>
              </a:ext>
            </a:extLst>
          </p:cNvPr>
          <p:cNvSpPr txBox="1">
            <a:spLocks noChangeArrowheads="1"/>
          </p:cNvSpPr>
          <p:nvPr/>
        </p:nvSpPr>
        <p:spPr bwMode="auto">
          <a:xfrm>
            <a:off x="438009" y="1544321"/>
            <a:ext cx="4778872"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(p,q)-</a:t>
            </a: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space (gradient space)</a:t>
            </a:r>
          </a:p>
        </p:txBody>
      </p:sp>
      <p:grpSp>
        <p:nvGrpSpPr>
          <p:cNvPr id="19" name="Group 64">
            <a:extLst>
              <a:ext uri="{FF2B5EF4-FFF2-40B4-BE49-F238E27FC236}">
                <a16:creationId xmlns:a16="http://schemas.microsoft.com/office/drawing/2014/main" id="{4B37EF82-5F5B-4F74-8DA5-58122B88EF92}"/>
              </a:ext>
            </a:extLst>
          </p:cNvPr>
          <p:cNvGrpSpPr>
            <a:grpSpLocks/>
          </p:cNvGrpSpPr>
          <p:nvPr/>
        </p:nvGrpSpPr>
        <p:grpSpPr bwMode="auto">
          <a:xfrm>
            <a:off x="6461760" y="1544320"/>
            <a:ext cx="3876605" cy="5764107"/>
            <a:chOff x="2807" y="881"/>
            <a:chExt cx="1717" cy="2553"/>
          </a:xfrm>
        </p:grpSpPr>
        <p:grpSp>
          <p:nvGrpSpPr>
            <p:cNvPr id="59429" name="Group 65">
              <a:extLst>
                <a:ext uri="{FF2B5EF4-FFF2-40B4-BE49-F238E27FC236}">
                  <a16:creationId xmlns:a16="http://schemas.microsoft.com/office/drawing/2014/main" id="{22DF6775-3944-40BE-B66B-0D91B999F2FE}"/>
                </a:ext>
              </a:extLst>
            </p:cNvPr>
            <p:cNvGrpSpPr>
              <a:grpSpLocks/>
            </p:cNvGrpSpPr>
            <p:nvPr/>
          </p:nvGrpSpPr>
          <p:grpSpPr bwMode="auto">
            <a:xfrm>
              <a:off x="3285" y="1121"/>
              <a:ext cx="1239" cy="2313"/>
              <a:chOff x="3285" y="1121"/>
              <a:chExt cx="1239" cy="2313"/>
            </a:xfrm>
          </p:grpSpPr>
          <p:sp>
            <p:nvSpPr>
              <p:cNvPr id="59431" name="Line 66">
                <a:extLst>
                  <a:ext uri="{FF2B5EF4-FFF2-40B4-BE49-F238E27FC236}">
                    <a16:creationId xmlns:a16="http://schemas.microsoft.com/office/drawing/2014/main" id="{D905B646-90D6-4492-841A-CE9175FF4860}"/>
                  </a:ext>
                </a:extLst>
              </p:cNvPr>
              <p:cNvSpPr>
                <a:spLocks noChangeShapeType="1"/>
              </p:cNvSpPr>
              <p:nvPr/>
            </p:nvSpPr>
            <p:spPr bwMode="auto">
              <a:xfrm flipV="1">
                <a:off x="3767" y="1176"/>
                <a:ext cx="0" cy="225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32" name="Line 67">
                <a:extLst>
                  <a:ext uri="{FF2B5EF4-FFF2-40B4-BE49-F238E27FC236}">
                    <a16:creationId xmlns:a16="http://schemas.microsoft.com/office/drawing/2014/main" id="{FE38F3B1-C7D0-4567-8BB5-99194BAC267C}"/>
                  </a:ext>
                </a:extLst>
              </p:cNvPr>
              <p:cNvSpPr>
                <a:spLocks noChangeShapeType="1"/>
              </p:cNvSpPr>
              <p:nvPr/>
            </p:nvSpPr>
            <p:spPr bwMode="auto">
              <a:xfrm>
                <a:off x="3760" y="2606"/>
                <a:ext cx="70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33" name="Line 68">
                <a:extLst>
                  <a:ext uri="{FF2B5EF4-FFF2-40B4-BE49-F238E27FC236}">
                    <a16:creationId xmlns:a16="http://schemas.microsoft.com/office/drawing/2014/main" id="{2BF476F9-4920-4658-BC43-190EF9100603}"/>
                  </a:ext>
                </a:extLst>
              </p:cNvPr>
              <p:cNvSpPr>
                <a:spLocks noChangeShapeType="1"/>
              </p:cNvSpPr>
              <p:nvPr/>
            </p:nvSpPr>
            <p:spPr bwMode="auto">
              <a:xfrm flipH="1">
                <a:off x="3285" y="2606"/>
                <a:ext cx="481" cy="3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34" name="Freeform 69">
                <a:extLst>
                  <a:ext uri="{FF2B5EF4-FFF2-40B4-BE49-F238E27FC236}">
                    <a16:creationId xmlns:a16="http://schemas.microsoft.com/office/drawing/2014/main" id="{68A96285-2380-4C62-82A7-62DED994D081}"/>
                  </a:ext>
                </a:extLst>
              </p:cNvPr>
              <p:cNvSpPr>
                <a:spLocks/>
              </p:cNvSpPr>
              <p:nvPr/>
            </p:nvSpPr>
            <p:spPr bwMode="auto">
              <a:xfrm>
                <a:off x="3455" y="2260"/>
                <a:ext cx="684" cy="583"/>
              </a:xfrm>
              <a:custGeom>
                <a:avLst/>
                <a:gdLst>
                  <a:gd name="T0" fmla="*/ 0 w 684"/>
                  <a:gd name="T1" fmla="*/ 583 h 583"/>
                  <a:gd name="T2" fmla="*/ 311 w 684"/>
                  <a:gd name="T3" fmla="*/ 0 h 583"/>
                  <a:gd name="T4" fmla="*/ 684 w 684"/>
                  <a:gd name="T5" fmla="*/ 353 h 583"/>
                  <a:gd name="T6" fmla="*/ 0 w 684"/>
                  <a:gd name="T7" fmla="*/ 583 h 583"/>
                  <a:gd name="T8" fmla="*/ 0 60000 65536"/>
                  <a:gd name="T9" fmla="*/ 0 60000 65536"/>
                  <a:gd name="T10" fmla="*/ 0 60000 65536"/>
                  <a:gd name="T11" fmla="*/ 0 60000 65536"/>
                  <a:gd name="T12" fmla="*/ 0 w 684"/>
                  <a:gd name="T13" fmla="*/ 0 h 583"/>
                  <a:gd name="T14" fmla="*/ 684 w 684"/>
                  <a:gd name="T15" fmla="*/ 583 h 583"/>
                </a:gdLst>
                <a:ahLst/>
                <a:cxnLst>
                  <a:cxn ang="T8">
                    <a:pos x="T0" y="T1"/>
                  </a:cxn>
                  <a:cxn ang="T9">
                    <a:pos x="T2" y="T3"/>
                  </a:cxn>
                  <a:cxn ang="T10">
                    <a:pos x="T4" y="T5"/>
                  </a:cxn>
                  <a:cxn ang="T11">
                    <a:pos x="T6" y="T7"/>
                  </a:cxn>
                </a:cxnLst>
                <a:rect l="T12" t="T13" r="T14" b="T15"/>
                <a:pathLst>
                  <a:path w="684" h="583">
                    <a:moveTo>
                      <a:pt x="0" y="583"/>
                    </a:moveTo>
                    <a:lnTo>
                      <a:pt x="311" y="0"/>
                    </a:lnTo>
                    <a:lnTo>
                      <a:pt x="684" y="353"/>
                    </a:lnTo>
                    <a:lnTo>
                      <a:pt x="0" y="583"/>
                    </a:lnTo>
                    <a:close/>
                  </a:path>
                </a:pathLst>
              </a:custGeom>
              <a:solidFill>
                <a:srgbClr val="336699">
                  <a:alpha val="50195"/>
                </a:srgbClr>
              </a:solidFill>
              <a:ln w="9525">
                <a:solidFill>
                  <a:schemeClr val="tx1"/>
                </a:solidFill>
                <a:round/>
                <a:headEnd/>
                <a:tailEnd/>
              </a:ln>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35" name="Object 70">
                <a:extLst>
                  <a:ext uri="{FF2B5EF4-FFF2-40B4-BE49-F238E27FC236}">
                    <a16:creationId xmlns:a16="http://schemas.microsoft.com/office/drawing/2014/main" id="{0B85843B-4A32-4957-8768-2C67FB64F9EF}"/>
                  </a:ext>
                </a:extLst>
              </p:cNvPr>
              <p:cNvGraphicFramePr>
                <a:graphicFrameLocks noChangeAspect="1"/>
              </p:cNvGraphicFramePr>
              <p:nvPr/>
            </p:nvGraphicFramePr>
            <p:xfrm>
              <a:off x="4365" y="2600"/>
              <a:ext cx="159" cy="189"/>
            </p:xfrm>
            <a:graphic>
              <a:graphicData uri="http://schemas.openxmlformats.org/presentationml/2006/ole">
                <mc:AlternateContent xmlns:mc="http://schemas.openxmlformats.org/markup-compatibility/2006">
                  <mc:Choice xmlns:v="urn:schemas-microsoft-com:vml" Requires="v">
                    <p:oleObj spid="_x0000_s45162" name="Equation" r:id="rId44" imgW="139700" imgH="165100" progId="Equation.3">
                      <p:embed/>
                    </p:oleObj>
                  </mc:Choice>
                  <mc:Fallback>
                    <p:oleObj name="Equation" r:id="rId44" imgW="139700" imgH="165100" progId="Equation.3">
                      <p:embed/>
                      <p:pic>
                        <p:nvPicPr>
                          <p:cNvPr id="59435" name="Object 70">
                            <a:extLst>
                              <a:ext uri="{FF2B5EF4-FFF2-40B4-BE49-F238E27FC236}">
                                <a16:creationId xmlns:a16="http://schemas.microsoft.com/office/drawing/2014/main" id="{0B85843B-4A32-4957-8768-2C67FB64F9EF}"/>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365" y="2600"/>
                            <a:ext cx="159" cy="1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36" name="Object 71">
                <a:extLst>
                  <a:ext uri="{FF2B5EF4-FFF2-40B4-BE49-F238E27FC236}">
                    <a16:creationId xmlns:a16="http://schemas.microsoft.com/office/drawing/2014/main" id="{85B49DA3-6E3A-419B-91BF-E10C8840E4D9}"/>
                  </a:ext>
                </a:extLst>
              </p:cNvPr>
              <p:cNvGraphicFramePr>
                <a:graphicFrameLocks noChangeAspect="1"/>
              </p:cNvGraphicFramePr>
              <p:nvPr/>
            </p:nvGraphicFramePr>
            <p:xfrm>
              <a:off x="3631" y="1121"/>
              <a:ext cx="145" cy="146"/>
            </p:xfrm>
            <a:graphic>
              <a:graphicData uri="http://schemas.openxmlformats.org/presentationml/2006/ole">
                <mc:AlternateContent xmlns:mc="http://schemas.openxmlformats.org/markup-compatibility/2006">
                  <mc:Choice xmlns:v="urn:schemas-microsoft-com:vml" Requires="v">
                    <p:oleObj spid="_x0000_s45163" name="Equation" r:id="rId46" imgW="127000" imgH="127000" progId="Equation.3">
                      <p:embed/>
                    </p:oleObj>
                  </mc:Choice>
                  <mc:Fallback>
                    <p:oleObj name="Equation" r:id="rId46" imgW="127000" imgH="127000" progId="Equation.3">
                      <p:embed/>
                      <p:pic>
                        <p:nvPicPr>
                          <p:cNvPr id="59436" name="Object 71">
                            <a:extLst>
                              <a:ext uri="{FF2B5EF4-FFF2-40B4-BE49-F238E27FC236}">
                                <a16:creationId xmlns:a16="http://schemas.microsoft.com/office/drawing/2014/main" id="{85B49DA3-6E3A-419B-91BF-E10C8840E4D9}"/>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631" y="1121"/>
                            <a:ext cx="145" cy="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37" name="Object 72">
                <a:extLst>
                  <a:ext uri="{FF2B5EF4-FFF2-40B4-BE49-F238E27FC236}">
                    <a16:creationId xmlns:a16="http://schemas.microsoft.com/office/drawing/2014/main" id="{5BE0C0BD-7DDC-4D19-9016-B6B6FA8FF269}"/>
                  </a:ext>
                </a:extLst>
              </p:cNvPr>
              <p:cNvGraphicFramePr>
                <a:graphicFrameLocks noChangeAspect="1"/>
              </p:cNvGraphicFramePr>
              <p:nvPr/>
            </p:nvGraphicFramePr>
            <p:xfrm>
              <a:off x="3337" y="2907"/>
              <a:ext cx="144" cy="160"/>
            </p:xfrm>
            <a:graphic>
              <a:graphicData uri="http://schemas.openxmlformats.org/presentationml/2006/ole">
                <mc:AlternateContent xmlns:mc="http://schemas.openxmlformats.org/markup-compatibility/2006">
                  <mc:Choice xmlns:v="urn:schemas-microsoft-com:vml" Requires="v">
                    <p:oleObj spid="_x0000_s45164" name="Equation" r:id="rId48" imgW="127000" imgH="139700" progId="Equation.3">
                      <p:embed/>
                    </p:oleObj>
                  </mc:Choice>
                  <mc:Fallback>
                    <p:oleObj name="Equation" r:id="rId48" imgW="127000" imgH="139700" progId="Equation.3">
                      <p:embed/>
                      <p:pic>
                        <p:nvPicPr>
                          <p:cNvPr id="59437" name="Object 72">
                            <a:extLst>
                              <a:ext uri="{FF2B5EF4-FFF2-40B4-BE49-F238E27FC236}">
                                <a16:creationId xmlns:a16="http://schemas.microsoft.com/office/drawing/2014/main" id="{5BE0C0BD-7DDC-4D19-9016-B6B6FA8FF269}"/>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337" y="2907"/>
                            <a:ext cx="144" cy="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59430" name="Text Box 73">
              <a:extLst>
                <a:ext uri="{FF2B5EF4-FFF2-40B4-BE49-F238E27FC236}">
                  <a16:creationId xmlns:a16="http://schemas.microsoft.com/office/drawing/2014/main" id="{42AAD4CD-AEA3-4521-B592-5C06EBE7F71D}"/>
                </a:ext>
              </a:extLst>
            </p:cNvPr>
            <p:cNvSpPr txBox="1">
              <a:spLocks noChangeArrowheads="1"/>
            </p:cNvSpPr>
            <p:nvPr/>
          </p:nvSpPr>
          <p:spPr bwMode="auto">
            <a:xfrm>
              <a:off x="2807" y="881"/>
              <a:ext cx="856"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(f,g)-</a:t>
              </a: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space</a:t>
              </a:r>
            </a:p>
          </p:txBody>
        </p:sp>
      </p:grpSp>
      <p:sp>
        <p:nvSpPr>
          <p:cNvPr id="59415" name="Freeform 74">
            <a:extLst>
              <a:ext uri="{FF2B5EF4-FFF2-40B4-BE49-F238E27FC236}">
                <a16:creationId xmlns:a16="http://schemas.microsoft.com/office/drawing/2014/main" id="{EF433DE1-CC71-49D7-B6D6-4A13BAB88698}"/>
              </a:ext>
            </a:extLst>
          </p:cNvPr>
          <p:cNvSpPr>
            <a:spLocks/>
          </p:cNvSpPr>
          <p:nvPr/>
        </p:nvSpPr>
        <p:spPr bwMode="auto">
          <a:xfrm>
            <a:off x="2503877" y="4763911"/>
            <a:ext cx="480906" cy="237067"/>
          </a:xfrm>
          <a:custGeom>
            <a:avLst/>
            <a:gdLst>
              <a:gd name="T0" fmla="*/ 0 w 203"/>
              <a:gd name="T1" fmla="*/ 43102008 h 95"/>
              <a:gd name="T2" fmla="*/ 283004012 w 203"/>
              <a:gd name="T3" fmla="*/ 21550126 h 95"/>
              <a:gd name="T4" fmla="*/ 507743521 w 203"/>
              <a:gd name="T5" fmla="*/ 169326934 h 95"/>
              <a:gd name="T6" fmla="*/ 563234634 w 203"/>
              <a:gd name="T7" fmla="*/ 292472519 h 95"/>
              <a:gd name="T8" fmla="*/ 0 60000 65536"/>
              <a:gd name="T9" fmla="*/ 0 60000 65536"/>
              <a:gd name="T10" fmla="*/ 0 60000 65536"/>
              <a:gd name="T11" fmla="*/ 0 60000 65536"/>
              <a:gd name="T12" fmla="*/ 0 w 203"/>
              <a:gd name="T13" fmla="*/ 0 h 95"/>
              <a:gd name="T14" fmla="*/ 203 w 203"/>
              <a:gd name="T15" fmla="*/ 95 h 95"/>
            </a:gdLst>
            <a:ahLst/>
            <a:cxnLst>
              <a:cxn ang="T8">
                <a:pos x="T0" y="T1"/>
              </a:cxn>
              <a:cxn ang="T9">
                <a:pos x="T2" y="T3"/>
              </a:cxn>
              <a:cxn ang="T10">
                <a:pos x="T4" y="T5"/>
              </a:cxn>
              <a:cxn ang="T11">
                <a:pos x="T6" y="T7"/>
              </a:cxn>
            </a:cxnLst>
            <a:rect l="T12" t="T13" r="T14" b="T15"/>
            <a:pathLst>
              <a:path w="203" h="95">
                <a:moveTo>
                  <a:pt x="0" y="14"/>
                </a:moveTo>
                <a:cubicBezTo>
                  <a:pt x="36" y="7"/>
                  <a:pt x="72" y="0"/>
                  <a:pt x="102" y="7"/>
                </a:cubicBezTo>
                <a:cubicBezTo>
                  <a:pt x="132" y="14"/>
                  <a:pt x="166" y="40"/>
                  <a:pt x="183" y="55"/>
                </a:cubicBezTo>
                <a:cubicBezTo>
                  <a:pt x="200" y="70"/>
                  <a:pt x="201" y="82"/>
                  <a:pt x="203" y="95"/>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16" name="Object 75">
            <a:extLst>
              <a:ext uri="{FF2B5EF4-FFF2-40B4-BE49-F238E27FC236}">
                <a16:creationId xmlns:a16="http://schemas.microsoft.com/office/drawing/2014/main" id="{48326DB2-90B9-4322-B808-02163E6CA599}"/>
              </a:ext>
            </a:extLst>
          </p:cNvPr>
          <p:cNvGraphicFramePr>
            <a:graphicFrameLocks noChangeAspect="1"/>
          </p:cNvGraphicFramePr>
          <p:nvPr/>
        </p:nvGraphicFramePr>
        <p:xfrm>
          <a:off x="2729654" y="4319130"/>
          <a:ext cx="388338" cy="544124"/>
        </p:xfrm>
        <a:graphic>
          <a:graphicData uri="http://schemas.openxmlformats.org/presentationml/2006/ole">
            <mc:AlternateContent xmlns:mc="http://schemas.openxmlformats.org/markup-compatibility/2006">
              <mc:Choice xmlns:v="urn:schemas-microsoft-com:vml" Requires="v">
                <p:oleObj spid="_x0000_s45165" name="Equation" r:id="rId50" imgW="127000" imgH="177800" progId="Equation.3">
                  <p:embed/>
                </p:oleObj>
              </mc:Choice>
              <mc:Fallback>
                <p:oleObj name="Equation" r:id="rId50" imgW="127000" imgH="177800" progId="Equation.3">
                  <p:embed/>
                  <p:pic>
                    <p:nvPicPr>
                      <p:cNvPr id="59416" name="Object 75">
                        <a:extLst>
                          <a:ext uri="{FF2B5EF4-FFF2-40B4-BE49-F238E27FC236}">
                            <a16:creationId xmlns:a16="http://schemas.microsoft.com/office/drawing/2014/main" id="{48326DB2-90B9-4322-B808-02163E6CA599}"/>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729654" y="4319130"/>
                        <a:ext cx="388338" cy="5441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21" name="Group 76">
            <a:extLst>
              <a:ext uri="{FF2B5EF4-FFF2-40B4-BE49-F238E27FC236}">
                <a16:creationId xmlns:a16="http://schemas.microsoft.com/office/drawing/2014/main" id="{927FA5CD-3137-4082-8A7D-4BA30F112A27}"/>
              </a:ext>
            </a:extLst>
          </p:cNvPr>
          <p:cNvGrpSpPr>
            <a:grpSpLocks/>
          </p:cNvGrpSpPr>
          <p:nvPr/>
        </p:nvGrpSpPr>
        <p:grpSpPr bwMode="auto">
          <a:xfrm>
            <a:off x="438009" y="6543043"/>
            <a:ext cx="5829582" cy="1016000"/>
            <a:chOff x="139" y="3095"/>
            <a:chExt cx="2582" cy="450"/>
          </a:xfrm>
        </p:grpSpPr>
        <p:sp>
          <p:nvSpPr>
            <p:cNvPr id="59427" name="Text Box 77">
              <a:extLst>
                <a:ext uri="{FF2B5EF4-FFF2-40B4-BE49-F238E27FC236}">
                  <a16:creationId xmlns:a16="http://schemas.microsoft.com/office/drawing/2014/main" id="{2E5EF8F8-A0C7-4F15-9C24-93D75AA000B2}"/>
                </a:ext>
              </a:extLst>
            </p:cNvPr>
            <p:cNvSpPr txBox="1">
              <a:spLocks noChangeArrowheads="1"/>
            </p:cNvSpPr>
            <p:nvPr/>
          </p:nvSpPr>
          <p:spPr bwMode="auto">
            <a:xfrm>
              <a:off x="139" y="3095"/>
              <a:ext cx="2025"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Problem</a:t>
              </a: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a:t>
              </a:r>
              <a:r>
                <a:rPr kumimoji="0" lang="en-US" altLang="ja-JP" sz="2844"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(p,q)</a:t>
              </a: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can be infinite when </a:t>
              </a:r>
            </a:p>
          </p:txBody>
        </p:sp>
        <p:graphicFrame>
          <p:nvGraphicFramePr>
            <p:cNvPr id="59428" name="Object 78">
              <a:extLst>
                <a:ext uri="{FF2B5EF4-FFF2-40B4-BE49-F238E27FC236}">
                  <a16:creationId xmlns:a16="http://schemas.microsoft.com/office/drawing/2014/main" id="{41B7A6B7-AB3E-4095-8883-298FD8E6099A}"/>
                </a:ext>
              </a:extLst>
            </p:cNvPr>
            <p:cNvGraphicFramePr>
              <a:graphicFrameLocks noChangeAspect="1"/>
            </p:cNvGraphicFramePr>
            <p:nvPr/>
          </p:nvGraphicFramePr>
          <p:xfrm>
            <a:off x="2085" y="3270"/>
            <a:ext cx="636" cy="275"/>
          </p:xfrm>
          <a:graphic>
            <a:graphicData uri="http://schemas.openxmlformats.org/presentationml/2006/ole">
              <mc:AlternateContent xmlns:mc="http://schemas.openxmlformats.org/markup-compatibility/2006">
                <mc:Choice xmlns:v="urn:schemas-microsoft-com:vml" Requires="v">
                  <p:oleObj spid="_x0000_s45166" name="Equation" r:id="rId52" imgW="469900" imgH="203200" progId="Equation.3">
                    <p:embed/>
                  </p:oleObj>
                </mc:Choice>
                <mc:Fallback>
                  <p:oleObj name="Equation" r:id="rId52" imgW="469900" imgH="203200" progId="Equation.3">
                    <p:embed/>
                    <p:pic>
                      <p:nvPicPr>
                        <p:cNvPr id="59428" name="Object 78">
                          <a:extLst>
                            <a:ext uri="{FF2B5EF4-FFF2-40B4-BE49-F238E27FC236}">
                              <a16:creationId xmlns:a16="http://schemas.microsoft.com/office/drawing/2014/main" id="{41B7A6B7-AB3E-4095-8883-298FD8E6099A}"/>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085" y="3270"/>
                          <a:ext cx="636" cy="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22" name="Group 79">
            <a:extLst>
              <a:ext uri="{FF2B5EF4-FFF2-40B4-BE49-F238E27FC236}">
                <a16:creationId xmlns:a16="http://schemas.microsoft.com/office/drawing/2014/main" id="{60BC6D09-6EF6-4B39-BF0C-F5C980A1030D}"/>
              </a:ext>
            </a:extLst>
          </p:cNvPr>
          <p:cNvGrpSpPr>
            <a:grpSpLocks/>
          </p:cNvGrpSpPr>
          <p:nvPr/>
        </p:nvGrpSpPr>
        <p:grpSpPr bwMode="auto">
          <a:xfrm>
            <a:off x="6637867" y="4386864"/>
            <a:ext cx="6150187" cy="4391377"/>
            <a:chOff x="2921" y="2027"/>
            <a:chExt cx="2724" cy="1945"/>
          </a:xfrm>
        </p:grpSpPr>
        <p:sp>
          <p:nvSpPr>
            <p:cNvPr id="59423" name="Freeform 80">
              <a:extLst>
                <a:ext uri="{FF2B5EF4-FFF2-40B4-BE49-F238E27FC236}">
                  <a16:creationId xmlns:a16="http://schemas.microsoft.com/office/drawing/2014/main" id="{4639C030-5FEE-45E6-93E1-D062E3CAA79A}"/>
                </a:ext>
              </a:extLst>
            </p:cNvPr>
            <p:cNvSpPr>
              <a:spLocks/>
            </p:cNvSpPr>
            <p:nvPr/>
          </p:nvSpPr>
          <p:spPr bwMode="auto">
            <a:xfrm>
              <a:off x="4263" y="2027"/>
              <a:ext cx="566" cy="1437"/>
            </a:xfrm>
            <a:custGeom>
              <a:avLst/>
              <a:gdLst>
                <a:gd name="T0" fmla="*/ 433 w 566"/>
                <a:gd name="T1" fmla="*/ 1437 h 1437"/>
                <a:gd name="T2" fmla="*/ 494 w 566"/>
                <a:gd name="T3" fmla="*/ 644 h 1437"/>
                <a:gd name="T4" fmla="*/ 0 w 566"/>
                <a:gd name="T5" fmla="*/ 0 h 1437"/>
                <a:gd name="T6" fmla="*/ 0 60000 65536"/>
                <a:gd name="T7" fmla="*/ 0 60000 65536"/>
                <a:gd name="T8" fmla="*/ 0 60000 65536"/>
                <a:gd name="T9" fmla="*/ 0 w 566"/>
                <a:gd name="T10" fmla="*/ 0 h 1437"/>
                <a:gd name="T11" fmla="*/ 566 w 566"/>
                <a:gd name="T12" fmla="*/ 1437 h 1437"/>
              </a:gdLst>
              <a:ahLst/>
              <a:cxnLst>
                <a:cxn ang="T6">
                  <a:pos x="T0" y="T1"/>
                </a:cxn>
                <a:cxn ang="T7">
                  <a:pos x="T2" y="T3"/>
                </a:cxn>
                <a:cxn ang="T8">
                  <a:pos x="T4" y="T5"/>
                </a:cxn>
              </a:cxnLst>
              <a:rect l="T9" t="T10" r="T11" b="T12"/>
              <a:pathLst>
                <a:path w="566" h="1437">
                  <a:moveTo>
                    <a:pt x="433" y="1437"/>
                  </a:moveTo>
                  <a:cubicBezTo>
                    <a:pt x="499" y="1160"/>
                    <a:pt x="566" y="883"/>
                    <a:pt x="494" y="644"/>
                  </a:cubicBezTo>
                  <a:cubicBezTo>
                    <a:pt x="422" y="405"/>
                    <a:pt x="211" y="202"/>
                    <a:pt x="0" y="0"/>
                  </a:cubicBezTo>
                </a:path>
              </a:pathLst>
            </a:custGeom>
            <a:noFill/>
            <a:ln w="952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24" name="Object 81">
              <a:extLst>
                <a:ext uri="{FF2B5EF4-FFF2-40B4-BE49-F238E27FC236}">
                  <a16:creationId xmlns:a16="http://schemas.microsoft.com/office/drawing/2014/main" id="{551769D0-AF7C-4F60-85AD-6366185286C8}"/>
                </a:ext>
              </a:extLst>
            </p:cNvPr>
            <p:cNvGraphicFramePr>
              <a:graphicFrameLocks noChangeAspect="1"/>
            </p:cNvGraphicFramePr>
            <p:nvPr/>
          </p:nvGraphicFramePr>
          <p:xfrm>
            <a:off x="2959" y="3484"/>
            <a:ext cx="1258" cy="465"/>
          </p:xfrm>
          <a:graphic>
            <a:graphicData uri="http://schemas.openxmlformats.org/presentationml/2006/ole">
              <mc:AlternateContent xmlns:mc="http://schemas.openxmlformats.org/markup-compatibility/2006">
                <mc:Choice xmlns:v="urn:schemas-microsoft-com:vml" Requires="v">
                  <p:oleObj spid="_x0000_s45167" name="Equation" r:id="rId54" imgW="1270000" imgH="469900" progId="Equation.3">
                    <p:embed/>
                  </p:oleObj>
                </mc:Choice>
                <mc:Fallback>
                  <p:oleObj name="Equation" r:id="rId54" imgW="1270000" imgH="469900" progId="Equation.3">
                    <p:embed/>
                    <p:pic>
                      <p:nvPicPr>
                        <p:cNvPr id="59424" name="Object 81">
                          <a:extLst>
                            <a:ext uri="{FF2B5EF4-FFF2-40B4-BE49-F238E27FC236}">
                              <a16:creationId xmlns:a16="http://schemas.microsoft.com/office/drawing/2014/main" id="{551769D0-AF7C-4F60-85AD-6366185286C8}"/>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959" y="3484"/>
                          <a:ext cx="1258" cy="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25" name="Object 82">
              <a:extLst>
                <a:ext uri="{FF2B5EF4-FFF2-40B4-BE49-F238E27FC236}">
                  <a16:creationId xmlns:a16="http://schemas.microsoft.com/office/drawing/2014/main" id="{223C994C-0166-493A-BE52-792D57A8BA93}"/>
                </a:ext>
              </a:extLst>
            </p:cNvPr>
            <p:cNvGraphicFramePr>
              <a:graphicFrameLocks noChangeAspect="1"/>
            </p:cNvGraphicFramePr>
            <p:nvPr/>
          </p:nvGraphicFramePr>
          <p:xfrm>
            <a:off x="4373" y="3484"/>
            <a:ext cx="1245" cy="465"/>
          </p:xfrm>
          <a:graphic>
            <a:graphicData uri="http://schemas.openxmlformats.org/presentationml/2006/ole">
              <mc:AlternateContent xmlns:mc="http://schemas.openxmlformats.org/markup-compatibility/2006">
                <mc:Choice xmlns:v="urn:schemas-microsoft-com:vml" Requires="v">
                  <p:oleObj spid="_x0000_s45168" name="Equation" r:id="rId56" imgW="1257300" imgH="469900" progId="Equation.3">
                    <p:embed/>
                  </p:oleObj>
                </mc:Choice>
                <mc:Fallback>
                  <p:oleObj name="Equation" r:id="rId56" imgW="1257300" imgH="469900" progId="Equation.3">
                    <p:embed/>
                    <p:pic>
                      <p:nvPicPr>
                        <p:cNvPr id="59425" name="Object 82">
                          <a:extLst>
                            <a:ext uri="{FF2B5EF4-FFF2-40B4-BE49-F238E27FC236}">
                              <a16:creationId xmlns:a16="http://schemas.microsoft.com/office/drawing/2014/main" id="{223C994C-0166-493A-BE52-792D57A8BA93}"/>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4373" y="3484"/>
                          <a:ext cx="1245" cy="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9426" name="Rectangle 83">
              <a:extLst>
                <a:ext uri="{FF2B5EF4-FFF2-40B4-BE49-F238E27FC236}">
                  <a16:creationId xmlns:a16="http://schemas.microsoft.com/office/drawing/2014/main" id="{3AD5FF09-28F0-4F47-BE1D-C589AB558CA8}"/>
                </a:ext>
              </a:extLst>
            </p:cNvPr>
            <p:cNvSpPr>
              <a:spLocks noChangeArrowheads="1"/>
            </p:cNvSpPr>
            <p:nvPr/>
          </p:nvSpPr>
          <p:spPr bwMode="auto">
            <a:xfrm>
              <a:off x="2921" y="3463"/>
              <a:ext cx="2724" cy="509"/>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grpSp>
        <p:nvGrpSpPr>
          <p:cNvPr id="23" name="Group 84">
            <a:extLst>
              <a:ext uri="{FF2B5EF4-FFF2-40B4-BE49-F238E27FC236}">
                <a16:creationId xmlns:a16="http://schemas.microsoft.com/office/drawing/2014/main" id="{732993CA-2B03-4B95-854F-D4553326399F}"/>
              </a:ext>
            </a:extLst>
          </p:cNvPr>
          <p:cNvGrpSpPr>
            <a:grpSpLocks/>
          </p:cNvGrpSpPr>
          <p:nvPr/>
        </p:nvGrpSpPr>
        <p:grpSpPr bwMode="auto">
          <a:xfrm>
            <a:off x="216747" y="8994997"/>
            <a:ext cx="6917832" cy="645725"/>
            <a:chOff x="572" y="4020"/>
            <a:chExt cx="3064" cy="286"/>
          </a:xfrm>
        </p:grpSpPr>
        <p:sp>
          <p:nvSpPr>
            <p:cNvPr id="59421" name="Text Box 85">
              <a:extLst>
                <a:ext uri="{FF2B5EF4-FFF2-40B4-BE49-F238E27FC236}">
                  <a16:creationId xmlns:a16="http://schemas.microsoft.com/office/drawing/2014/main" id="{DFBAF191-C90C-41EB-9E93-DEBD9D44C096}"/>
                </a:ext>
              </a:extLst>
            </p:cNvPr>
            <p:cNvSpPr txBox="1">
              <a:spLocks noChangeArrowheads="1"/>
            </p:cNvSpPr>
            <p:nvPr/>
          </p:nvSpPr>
          <p:spPr bwMode="auto">
            <a:xfrm>
              <a:off x="572" y="4020"/>
              <a:ext cx="239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129"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Redefine reflectance map as</a:t>
              </a: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a:t>
              </a:r>
            </a:p>
          </p:txBody>
        </p:sp>
        <p:graphicFrame>
          <p:nvGraphicFramePr>
            <p:cNvPr id="59422" name="Object 86">
              <a:extLst>
                <a:ext uri="{FF2B5EF4-FFF2-40B4-BE49-F238E27FC236}">
                  <a16:creationId xmlns:a16="http://schemas.microsoft.com/office/drawing/2014/main" id="{B810902A-8959-476F-AD1A-9BF2373E50B6}"/>
                </a:ext>
              </a:extLst>
            </p:cNvPr>
            <p:cNvGraphicFramePr>
              <a:graphicFrameLocks noChangeAspect="1"/>
            </p:cNvGraphicFramePr>
            <p:nvPr/>
          </p:nvGraphicFramePr>
          <p:xfrm>
            <a:off x="3028" y="4041"/>
            <a:ext cx="608" cy="265"/>
          </p:xfrm>
          <a:graphic>
            <a:graphicData uri="http://schemas.openxmlformats.org/presentationml/2006/ole">
              <mc:AlternateContent xmlns:mc="http://schemas.openxmlformats.org/markup-compatibility/2006">
                <mc:Choice xmlns:v="urn:schemas-microsoft-com:vml" Requires="v">
                  <p:oleObj spid="_x0000_s45169" name="Equation" r:id="rId58" imgW="495300" imgH="215900" progId="Equation.3">
                    <p:embed/>
                  </p:oleObj>
                </mc:Choice>
                <mc:Fallback>
                  <p:oleObj name="Equation" r:id="rId58" imgW="495300" imgH="215900" progId="Equation.3">
                    <p:embed/>
                    <p:pic>
                      <p:nvPicPr>
                        <p:cNvPr id="59422" name="Object 86">
                          <a:extLst>
                            <a:ext uri="{FF2B5EF4-FFF2-40B4-BE49-F238E27FC236}">
                              <a16:creationId xmlns:a16="http://schemas.microsoft.com/office/drawing/2014/main" id="{B810902A-8959-476F-AD1A-9BF2373E50B6}"/>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3028" y="4041"/>
                          <a:ext cx="608" cy="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Tree>
    <p:extLst>
      <p:ext uri="{BB962C8B-B14F-4D97-AF65-F5344CB8AC3E}">
        <p14:creationId xmlns:p14="http://schemas.microsoft.com/office/powerpoint/2010/main" val="243127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3C9FE6C0-C0CA-4830-A69B-D245DE4788B4}"/>
              </a:ext>
            </a:extLst>
          </p:cNvPr>
          <p:cNvSpPr>
            <a:spLocks noGrp="1" noChangeArrowheads="1"/>
          </p:cNvSpPr>
          <p:nvPr>
            <p:ph type="title"/>
          </p:nvPr>
        </p:nvSpPr>
        <p:spPr>
          <a:xfrm>
            <a:off x="975360" y="216747"/>
            <a:ext cx="11054080" cy="1625600"/>
          </a:xfrm>
        </p:spPr>
        <p:txBody>
          <a:bodyPr/>
          <a:lstStyle/>
          <a:p>
            <a:pPr eaLnBrk="1" hangingPunct="1"/>
            <a:r>
              <a:rPr lang="en-US" altLang="ja-JP" sz="5120"/>
              <a:t>Image Irradiance Constraint</a:t>
            </a:r>
          </a:p>
        </p:txBody>
      </p:sp>
      <p:sp>
        <p:nvSpPr>
          <p:cNvPr id="63490" name="Rectangle 3">
            <a:extLst>
              <a:ext uri="{FF2B5EF4-FFF2-40B4-BE49-F238E27FC236}">
                <a16:creationId xmlns:a16="http://schemas.microsoft.com/office/drawing/2014/main" id="{76AF7FCA-2C6E-4310-8F12-5C1466627009}"/>
              </a:ext>
            </a:extLst>
          </p:cNvPr>
          <p:cNvSpPr>
            <a:spLocks noGrp="1" noChangeArrowheads="1"/>
          </p:cNvSpPr>
          <p:nvPr>
            <p:ph type="body" idx="1"/>
          </p:nvPr>
        </p:nvSpPr>
        <p:spPr>
          <a:xfrm>
            <a:off x="758614" y="2275840"/>
            <a:ext cx="11882685" cy="6068907"/>
          </a:xfrm>
        </p:spPr>
        <p:txBody>
          <a:bodyPr/>
          <a:lstStyle/>
          <a:p>
            <a:pPr eaLnBrk="1" hangingPunct="1"/>
            <a:r>
              <a:rPr lang="en-US" altLang="ja-JP" sz="3698"/>
              <a:t>Image irradiance should match the reflectance map</a:t>
            </a:r>
          </a:p>
        </p:txBody>
      </p:sp>
      <p:grpSp>
        <p:nvGrpSpPr>
          <p:cNvPr id="63491" name="Group 4">
            <a:extLst>
              <a:ext uri="{FF2B5EF4-FFF2-40B4-BE49-F238E27FC236}">
                <a16:creationId xmlns:a16="http://schemas.microsoft.com/office/drawing/2014/main" id="{100D0BA4-1E26-4491-8876-AE20B38416AF}"/>
              </a:ext>
            </a:extLst>
          </p:cNvPr>
          <p:cNvGrpSpPr>
            <a:grpSpLocks/>
          </p:cNvGrpSpPr>
          <p:nvPr/>
        </p:nvGrpSpPr>
        <p:grpSpPr bwMode="auto">
          <a:xfrm>
            <a:off x="2167467" y="4118187"/>
            <a:ext cx="8857263" cy="2022969"/>
            <a:chOff x="712" y="1475"/>
            <a:chExt cx="3923" cy="896"/>
          </a:xfrm>
        </p:grpSpPr>
        <p:graphicFrame>
          <p:nvGraphicFramePr>
            <p:cNvPr id="63494" name="Object 5">
              <a:extLst>
                <a:ext uri="{FF2B5EF4-FFF2-40B4-BE49-F238E27FC236}">
                  <a16:creationId xmlns:a16="http://schemas.microsoft.com/office/drawing/2014/main" id="{FF86316F-E9BB-40F5-9F28-FE4D2C5BCE15}"/>
                </a:ext>
              </a:extLst>
            </p:cNvPr>
            <p:cNvGraphicFramePr>
              <a:graphicFrameLocks noChangeAspect="1"/>
            </p:cNvGraphicFramePr>
            <p:nvPr/>
          </p:nvGraphicFramePr>
          <p:xfrm>
            <a:off x="1497" y="1741"/>
            <a:ext cx="2778" cy="630"/>
          </p:xfrm>
          <a:graphic>
            <a:graphicData uri="http://schemas.openxmlformats.org/presentationml/2006/ole">
              <mc:AlternateContent xmlns:mc="http://schemas.openxmlformats.org/markup-compatibility/2006">
                <mc:Choice xmlns:v="urn:schemas-microsoft-com:vml" Requires="v">
                  <p:oleObj spid="_x0000_s47109" name="Equation" r:id="rId4" imgW="1905000" imgH="431800" progId="Equation.3">
                    <p:embed/>
                  </p:oleObj>
                </mc:Choice>
                <mc:Fallback>
                  <p:oleObj name="Equation" r:id="rId4" imgW="1905000" imgH="431800" progId="Equation.3">
                    <p:embed/>
                    <p:pic>
                      <p:nvPicPr>
                        <p:cNvPr id="63494" name="Object 5">
                          <a:extLst>
                            <a:ext uri="{FF2B5EF4-FFF2-40B4-BE49-F238E27FC236}">
                              <a16:creationId xmlns:a16="http://schemas.microsoft.com/office/drawing/2014/main" id="{FF86316F-E9BB-40F5-9F28-FE4D2C5BC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7" y="1741"/>
                          <a:ext cx="2778" cy="6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3495" name="Rectangle 6">
              <a:extLst>
                <a:ext uri="{FF2B5EF4-FFF2-40B4-BE49-F238E27FC236}">
                  <a16:creationId xmlns:a16="http://schemas.microsoft.com/office/drawing/2014/main" id="{596D7920-698B-42BD-8D1B-42EA83FE9AA5}"/>
                </a:ext>
              </a:extLst>
            </p:cNvPr>
            <p:cNvSpPr>
              <a:spLocks noChangeArrowheads="1"/>
            </p:cNvSpPr>
            <p:nvPr/>
          </p:nvSpPr>
          <p:spPr bwMode="auto">
            <a:xfrm>
              <a:off x="976" y="1640"/>
              <a:ext cx="3659" cy="691"/>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3496" name="Text Box 7">
              <a:extLst>
                <a:ext uri="{FF2B5EF4-FFF2-40B4-BE49-F238E27FC236}">
                  <a16:creationId xmlns:a16="http://schemas.microsoft.com/office/drawing/2014/main" id="{992C6734-CC06-44BA-BF6B-B8C588DA7287}"/>
                </a:ext>
              </a:extLst>
            </p:cNvPr>
            <p:cNvSpPr txBox="1">
              <a:spLocks noChangeArrowheads="1"/>
            </p:cNvSpPr>
            <p:nvPr/>
          </p:nvSpPr>
          <p:spPr bwMode="auto">
            <a:xfrm>
              <a:off x="712" y="1475"/>
              <a:ext cx="847" cy="2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Minimize</a:t>
              </a:r>
            </a:p>
          </p:txBody>
        </p:sp>
      </p:grpSp>
      <p:sp>
        <p:nvSpPr>
          <p:cNvPr id="63492" name="Text Box 8">
            <a:extLst>
              <a:ext uri="{FF2B5EF4-FFF2-40B4-BE49-F238E27FC236}">
                <a16:creationId xmlns:a16="http://schemas.microsoft.com/office/drawing/2014/main" id="{C849C3F1-D734-48FA-8535-01C5234AEB7E}"/>
              </a:ext>
            </a:extLst>
          </p:cNvPr>
          <p:cNvSpPr txBox="1">
            <a:spLocks noChangeArrowheads="1"/>
          </p:cNvSpPr>
          <p:nvPr/>
        </p:nvSpPr>
        <p:spPr bwMode="auto">
          <a:xfrm>
            <a:off x="2709334" y="6285654"/>
            <a:ext cx="8215711"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(minimize errors in image irradiance in the image)</a:t>
            </a:r>
          </a:p>
        </p:txBody>
      </p:sp>
    </p:spTree>
    <p:extLst>
      <p:ext uri="{BB962C8B-B14F-4D97-AF65-F5344CB8AC3E}">
        <p14:creationId xmlns:p14="http://schemas.microsoft.com/office/powerpoint/2010/main" val="1363555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3DD416BA-83D9-4AB7-A998-FE5E299F9618}"/>
              </a:ext>
            </a:extLst>
          </p:cNvPr>
          <p:cNvSpPr>
            <a:spLocks noGrp="1" noChangeArrowheads="1"/>
          </p:cNvSpPr>
          <p:nvPr>
            <p:ph type="title"/>
          </p:nvPr>
        </p:nvSpPr>
        <p:spPr>
          <a:xfrm>
            <a:off x="975360" y="-108373"/>
            <a:ext cx="11054080" cy="1625600"/>
          </a:xfrm>
        </p:spPr>
        <p:txBody>
          <a:bodyPr/>
          <a:lstStyle/>
          <a:p>
            <a:pPr eaLnBrk="1" hangingPunct="1"/>
            <a:r>
              <a:rPr lang="en-US" altLang="ja-JP" sz="5120"/>
              <a:t>Smoothness Constraint</a:t>
            </a:r>
          </a:p>
        </p:txBody>
      </p:sp>
      <p:sp>
        <p:nvSpPr>
          <p:cNvPr id="65538" name="Rectangle 3">
            <a:extLst>
              <a:ext uri="{FF2B5EF4-FFF2-40B4-BE49-F238E27FC236}">
                <a16:creationId xmlns:a16="http://schemas.microsoft.com/office/drawing/2014/main" id="{0625E2F8-AB38-49C5-9180-AF26B4D6EBE6}"/>
              </a:ext>
            </a:extLst>
          </p:cNvPr>
          <p:cNvSpPr>
            <a:spLocks noGrp="1" noChangeArrowheads="1"/>
          </p:cNvSpPr>
          <p:nvPr>
            <p:ph type="body" idx="1"/>
          </p:nvPr>
        </p:nvSpPr>
        <p:spPr>
          <a:xfrm>
            <a:off x="593797" y="1733973"/>
            <a:ext cx="12411004" cy="6068907"/>
          </a:xfrm>
        </p:spPr>
        <p:txBody>
          <a:bodyPr/>
          <a:lstStyle/>
          <a:p>
            <a:pPr eaLnBrk="1" hangingPunct="1"/>
            <a:r>
              <a:rPr lang="en-US" altLang="ja-JP" sz="3698"/>
              <a:t>Used to constrain shape-from-shading</a:t>
            </a:r>
          </a:p>
          <a:p>
            <a:pPr eaLnBrk="1" hangingPunct="1"/>
            <a:r>
              <a:rPr lang="en-US" altLang="ja-JP" sz="3698"/>
              <a:t>Relates orientations </a:t>
            </a:r>
            <a:r>
              <a:rPr lang="en-US" altLang="ja-JP" sz="3698" i="1"/>
              <a:t>(f,g)</a:t>
            </a:r>
            <a:r>
              <a:rPr lang="en-US" altLang="ja-JP" sz="3698"/>
              <a:t> of neighboring surface points</a:t>
            </a:r>
          </a:p>
        </p:txBody>
      </p:sp>
      <p:graphicFrame>
        <p:nvGraphicFramePr>
          <p:cNvPr id="65539" name="Object 4">
            <a:extLst>
              <a:ext uri="{FF2B5EF4-FFF2-40B4-BE49-F238E27FC236}">
                <a16:creationId xmlns:a16="http://schemas.microsoft.com/office/drawing/2014/main" id="{B50214CA-15DC-4B65-91BF-70C6CC119D96}"/>
              </a:ext>
            </a:extLst>
          </p:cNvPr>
          <p:cNvGraphicFramePr>
            <a:graphicFrameLocks noChangeAspect="1"/>
          </p:cNvGraphicFramePr>
          <p:nvPr/>
        </p:nvGraphicFramePr>
        <p:xfrm>
          <a:off x="3142827" y="6748498"/>
          <a:ext cx="6096000" cy="1162755"/>
        </p:xfrm>
        <a:graphic>
          <a:graphicData uri="http://schemas.openxmlformats.org/presentationml/2006/ole">
            <mc:AlternateContent xmlns:mc="http://schemas.openxmlformats.org/markup-compatibility/2006">
              <mc:Choice xmlns:v="urn:schemas-microsoft-com:vml" Requires="v">
                <p:oleObj spid="_x0000_s48139" name="Equation" r:id="rId4" imgW="2197100" imgH="419100" progId="Equation.3">
                  <p:embed/>
                </p:oleObj>
              </mc:Choice>
              <mc:Fallback>
                <p:oleObj name="Equation" r:id="rId4" imgW="2197100" imgH="419100" progId="Equation.3">
                  <p:embed/>
                  <p:pic>
                    <p:nvPicPr>
                      <p:cNvPr id="65539" name="Object 4">
                        <a:extLst>
                          <a:ext uri="{FF2B5EF4-FFF2-40B4-BE49-F238E27FC236}">
                            <a16:creationId xmlns:a16="http://schemas.microsoft.com/office/drawing/2014/main" id="{B50214CA-15DC-4B65-91BF-70C6CC119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827" y="6748498"/>
                        <a:ext cx="6096000" cy="116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65540" name="Group 5">
            <a:extLst>
              <a:ext uri="{FF2B5EF4-FFF2-40B4-BE49-F238E27FC236}">
                <a16:creationId xmlns:a16="http://schemas.microsoft.com/office/drawing/2014/main" id="{C06C0C98-8B22-49F1-B879-AC547EDB9DA1}"/>
              </a:ext>
            </a:extLst>
          </p:cNvPr>
          <p:cNvGrpSpPr>
            <a:grpSpLocks/>
          </p:cNvGrpSpPr>
          <p:nvPr/>
        </p:nvGrpSpPr>
        <p:grpSpPr bwMode="auto">
          <a:xfrm>
            <a:off x="1842347" y="5901832"/>
            <a:ext cx="8593102" cy="600569"/>
            <a:chOff x="1481" y="2429"/>
            <a:chExt cx="3806" cy="266"/>
          </a:xfrm>
        </p:grpSpPr>
        <p:graphicFrame>
          <p:nvGraphicFramePr>
            <p:cNvPr id="65546" name="Object 6">
              <a:extLst>
                <a:ext uri="{FF2B5EF4-FFF2-40B4-BE49-F238E27FC236}">
                  <a16:creationId xmlns:a16="http://schemas.microsoft.com/office/drawing/2014/main" id="{698D64A0-17A0-47BD-BE27-DDBE1A2B5D6D}"/>
                </a:ext>
              </a:extLst>
            </p:cNvPr>
            <p:cNvGraphicFramePr>
              <a:graphicFrameLocks noChangeAspect="1"/>
            </p:cNvGraphicFramePr>
            <p:nvPr/>
          </p:nvGraphicFramePr>
          <p:xfrm>
            <a:off x="1481" y="2429"/>
            <a:ext cx="484" cy="266"/>
          </p:xfrm>
          <a:graphic>
            <a:graphicData uri="http://schemas.openxmlformats.org/presentationml/2006/ole">
              <mc:AlternateContent xmlns:mc="http://schemas.openxmlformats.org/markup-compatibility/2006">
                <mc:Choice xmlns:v="urn:schemas-microsoft-com:vml" Requires="v">
                  <p:oleObj spid="_x0000_s48140" name="Equation" r:id="rId6" imgW="393700" imgH="215900" progId="Equation.3">
                    <p:embed/>
                  </p:oleObj>
                </mc:Choice>
                <mc:Fallback>
                  <p:oleObj name="Equation" r:id="rId6" imgW="393700" imgH="215900" progId="Equation.3">
                    <p:embed/>
                    <p:pic>
                      <p:nvPicPr>
                        <p:cNvPr id="65546" name="Object 6">
                          <a:extLst>
                            <a:ext uri="{FF2B5EF4-FFF2-40B4-BE49-F238E27FC236}">
                              <a16:creationId xmlns:a16="http://schemas.microsoft.com/office/drawing/2014/main" id="{698D64A0-17A0-47BD-BE27-DDBE1A2B5D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1" y="2429"/>
                          <a:ext cx="484" cy="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547" name="Text Box 7">
              <a:extLst>
                <a:ext uri="{FF2B5EF4-FFF2-40B4-BE49-F238E27FC236}">
                  <a16:creationId xmlns:a16="http://schemas.microsoft.com/office/drawing/2014/main" id="{69743087-0F08-4BB3-B4E7-6DB6A11232A0}"/>
                </a:ext>
              </a:extLst>
            </p:cNvPr>
            <p:cNvSpPr txBox="1">
              <a:spLocks noChangeArrowheads="1"/>
            </p:cNvSpPr>
            <p:nvPr/>
          </p:nvSpPr>
          <p:spPr bwMode="auto">
            <a:xfrm>
              <a:off x="1921" y="2447"/>
              <a:ext cx="336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surface orientation under stereographic projection</a:t>
              </a:r>
            </a:p>
          </p:txBody>
        </p:sp>
      </p:grpSp>
      <p:graphicFrame>
        <p:nvGraphicFramePr>
          <p:cNvPr id="65541" name="Object 8">
            <a:extLst>
              <a:ext uri="{FF2B5EF4-FFF2-40B4-BE49-F238E27FC236}">
                <a16:creationId xmlns:a16="http://schemas.microsoft.com/office/drawing/2014/main" id="{6CBD6C91-A600-42F8-BCDD-097CB6173254}"/>
              </a:ext>
            </a:extLst>
          </p:cNvPr>
          <p:cNvGraphicFramePr>
            <a:graphicFrameLocks noChangeAspect="1"/>
          </p:cNvGraphicFramePr>
          <p:nvPr/>
        </p:nvGraphicFramePr>
        <p:xfrm>
          <a:off x="2817707" y="4165601"/>
          <a:ext cx="7037494" cy="1174044"/>
        </p:xfrm>
        <a:graphic>
          <a:graphicData uri="http://schemas.openxmlformats.org/presentationml/2006/ole">
            <mc:AlternateContent xmlns:mc="http://schemas.openxmlformats.org/markup-compatibility/2006">
              <mc:Choice xmlns:v="urn:schemas-microsoft-com:vml" Requires="v">
                <p:oleObj spid="_x0000_s48141" name="Equation" r:id="rId8" imgW="2044700" imgH="355600" progId="Equation.3">
                  <p:embed/>
                </p:oleObj>
              </mc:Choice>
              <mc:Fallback>
                <p:oleObj name="Equation" r:id="rId8" imgW="2044700" imgH="355600" progId="Equation.3">
                  <p:embed/>
                  <p:pic>
                    <p:nvPicPr>
                      <p:cNvPr id="65541" name="Object 8">
                        <a:extLst>
                          <a:ext uri="{FF2B5EF4-FFF2-40B4-BE49-F238E27FC236}">
                            <a16:creationId xmlns:a16="http://schemas.microsoft.com/office/drawing/2014/main" id="{6CBD6C91-A600-42F8-BCDD-097CB61732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7707" y="4165601"/>
                        <a:ext cx="7037494" cy="1174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542" name="Rectangle 9">
            <a:extLst>
              <a:ext uri="{FF2B5EF4-FFF2-40B4-BE49-F238E27FC236}">
                <a16:creationId xmlns:a16="http://schemas.microsoft.com/office/drawing/2014/main" id="{81BF8B6A-3644-4EAB-9CA0-8A2122FC4BE9}"/>
              </a:ext>
            </a:extLst>
          </p:cNvPr>
          <p:cNvSpPr>
            <a:spLocks noChangeArrowheads="1"/>
          </p:cNvSpPr>
          <p:nvPr/>
        </p:nvSpPr>
        <p:spPr bwMode="auto">
          <a:xfrm>
            <a:off x="2203592" y="3813387"/>
            <a:ext cx="8261210" cy="1560124"/>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5543" name="Text Box 10">
            <a:extLst>
              <a:ext uri="{FF2B5EF4-FFF2-40B4-BE49-F238E27FC236}">
                <a16:creationId xmlns:a16="http://schemas.microsoft.com/office/drawing/2014/main" id="{0D2921B2-F865-487B-9CC3-49B191F441F5}"/>
              </a:ext>
            </a:extLst>
          </p:cNvPr>
          <p:cNvSpPr txBox="1">
            <a:spLocks noChangeArrowheads="1"/>
          </p:cNvSpPr>
          <p:nvPr/>
        </p:nvSpPr>
        <p:spPr bwMode="auto">
          <a:xfrm>
            <a:off x="1607538" y="3440854"/>
            <a:ext cx="1912703" cy="6175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Minimize</a:t>
            </a:r>
          </a:p>
        </p:txBody>
      </p:sp>
      <p:sp>
        <p:nvSpPr>
          <p:cNvPr id="65544" name="Text Box 11">
            <a:extLst>
              <a:ext uri="{FF2B5EF4-FFF2-40B4-BE49-F238E27FC236}">
                <a16:creationId xmlns:a16="http://schemas.microsoft.com/office/drawing/2014/main" id="{50BEC659-53B9-484D-AD41-AF22864650DE}"/>
              </a:ext>
            </a:extLst>
          </p:cNvPr>
          <p:cNvSpPr txBox="1">
            <a:spLocks noChangeArrowheads="1"/>
          </p:cNvSpPr>
          <p:nvPr/>
        </p:nvSpPr>
        <p:spPr bwMode="auto">
          <a:xfrm>
            <a:off x="866987" y="8322170"/>
            <a:ext cx="11426526"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(penalize rapid changes in surface orientation </a:t>
            </a:r>
            <a:r>
              <a:rPr kumimoji="0" lang="en-US" altLang="ja-JP" sz="2844"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f</a:t>
            </a: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and </a:t>
            </a:r>
            <a:r>
              <a:rPr kumimoji="0" lang="en-US" altLang="ja-JP" sz="2844"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g</a:t>
            </a: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over the image)</a:t>
            </a:r>
          </a:p>
        </p:txBody>
      </p:sp>
    </p:spTree>
    <p:extLst>
      <p:ext uri="{BB962C8B-B14F-4D97-AF65-F5344CB8AC3E}">
        <p14:creationId xmlns:p14="http://schemas.microsoft.com/office/powerpoint/2010/main" val="29581257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25F1AE18-7B46-4D70-B0A5-D9DA970938A8}"/>
              </a:ext>
            </a:extLst>
          </p:cNvPr>
          <p:cNvSpPr>
            <a:spLocks noGrp="1" noChangeArrowheads="1"/>
          </p:cNvSpPr>
          <p:nvPr>
            <p:ph type="title"/>
          </p:nvPr>
        </p:nvSpPr>
        <p:spPr>
          <a:xfrm>
            <a:off x="975360" y="-108373"/>
            <a:ext cx="11054080" cy="1625600"/>
          </a:xfrm>
        </p:spPr>
        <p:txBody>
          <a:bodyPr/>
          <a:lstStyle/>
          <a:p>
            <a:pPr eaLnBrk="1" hangingPunct="1"/>
            <a:r>
              <a:rPr lang="en-US" altLang="ja-JP" sz="5120"/>
              <a:t>Shape-from-Shading</a:t>
            </a:r>
          </a:p>
        </p:txBody>
      </p:sp>
      <p:sp>
        <p:nvSpPr>
          <p:cNvPr id="67586" name="Rectangle 3">
            <a:extLst>
              <a:ext uri="{FF2B5EF4-FFF2-40B4-BE49-F238E27FC236}">
                <a16:creationId xmlns:a16="http://schemas.microsoft.com/office/drawing/2014/main" id="{14692A63-6537-4C78-B4F0-63708E778B15}"/>
              </a:ext>
            </a:extLst>
          </p:cNvPr>
          <p:cNvSpPr>
            <a:spLocks noGrp="1" noChangeArrowheads="1"/>
          </p:cNvSpPr>
          <p:nvPr>
            <p:ph type="body" idx="1"/>
          </p:nvPr>
        </p:nvSpPr>
        <p:spPr>
          <a:xfrm>
            <a:off x="975360" y="1733973"/>
            <a:ext cx="11054080" cy="5852160"/>
          </a:xfrm>
        </p:spPr>
        <p:txBody>
          <a:bodyPr/>
          <a:lstStyle/>
          <a:p>
            <a:pPr eaLnBrk="1" hangingPunct="1"/>
            <a:r>
              <a:rPr lang="en-US" altLang="ja-JP" sz="3698"/>
              <a:t>Find surface orientations </a:t>
            </a:r>
            <a:r>
              <a:rPr lang="en-US" altLang="ja-JP" sz="3698" i="1"/>
              <a:t>(f,g) </a:t>
            </a:r>
            <a:r>
              <a:rPr lang="en-US" altLang="ja-JP" sz="3698"/>
              <a:t>at all image points that minimize</a:t>
            </a:r>
            <a:endParaRPr lang="en-US" altLang="ja-JP" sz="3698" i="1"/>
          </a:p>
        </p:txBody>
      </p:sp>
      <p:graphicFrame>
        <p:nvGraphicFramePr>
          <p:cNvPr id="67587" name="Object 4">
            <a:extLst>
              <a:ext uri="{FF2B5EF4-FFF2-40B4-BE49-F238E27FC236}">
                <a16:creationId xmlns:a16="http://schemas.microsoft.com/office/drawing/2014/main" id="{1C672E35-506A-42D8-AB99-3E45D03341A1}"/>
              </a:ext>
            </a:extLst>
          </p:cNvPr>
          <p:cNvGraphicFramePr>
            <a:graphicFrameLocks noChangeAspect="1"/>
          </p:cNvGraphicFramePr>
          <p:nvPr/>
        </p:nvGraphicFramePr>
        <p:xfrm>
          <a:off x="4707468" y="3334739"/>
          <a:ext cx="3662116" cy="1196622"/>
        </p:xfrm>
        <a:graphic>
          <a:graphicData uri="http://schemas.openxmlformats.org/presentationml/2006/ole">
            <mc:AlternateContent xmlns:mc="http://schemas.openxmlformats.org/markup-compatibility/2006">
              <mc:Choice xmlns:v="urn:schemas-microsoft-com:vml" Requires="v">
                <p:oleObj spid="_x0000_s49160" name="Equation" r:id="rId4" imgW="698500" imgH="228600" progId="Equation.3">
                  <p:embed/>
                </p:oleObj>
              </mc:Choice>
              <mc:Fallback>
                <p:oleObj name="Equation" r:id="rId4" imgW="698500" imgH="228600" progId="Equation.3">
                  <p:embed/>
                  <p:pic>
                    <p:nvPicPr>
                      <p:cNvPr id="67587" name="Object 4">
                        <a:extLst>
                          <a:ext uri="{FF2B5EF4-FFF2-40B4-BE49-F238E27FC236}">
                            <a16:creationId xmlns:a16="http://schemas.microsoft.com/office/drawing/2014/main" id="{1C672E35-506A-42D8-AB99-3E45D0334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7468" y="3334739"/>
                        <a:ext cx="3662116" cy="1196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7588" name="Line 5">
            <a:extLst>
              <a:ext uri="{FF2B5EF4-FFF2-40B4-BE49-F238E27FC236}">
                <a16:creationId xmlns:a16="http://schemas.microsoft.com/office/drawing/2014/main" id="{8281FA24-8CB4-468D-A98D-DB4E7DF95BE2}"/>
              </a:ext>
            </a:extLst>
          </p:cNvPr>
          <p:cNvSpPr>
            <a:spLocks noChangeShapeType="1"/>
          </p:cNvSpPr>
          <p:nvPr/>
        </p:nvSpPr>
        <p:spPr bwMode="auto">
          <a:xfrm flipH="1" flipV="1">
            <a:off x="6195342" y="4393636"/>
            <a:ext cx="11290" cy="8827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7589" name="Text Box 6">
            <a:extLst>
              <a:ext uri="{FF2B5EF4-FFF2-40B4-BE49-F238E27FC236}">
                <a16:creationId xmlns:a16="http://schemas.microsoft.com/office/drawing/2014/main" id="{F070FBBA-7E4D-46A0-8248-451E8F086044}"/>
              </a:ext>
            </a:extLst>
          </p:cNvPr>
          <p:cNvSpPr txBox="1">
            <a:spLocks noChangeArrowheads="1"/>
          </p:cNvSpPr>
          <p:nvPr/>
        </p:nvSpPr>
        <p:spPr bwMode="auto">
          <a:xfrm>
            <a:off x="5135225" y="5350934"/>
            <a:ext cx="2156360"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300460" rtl="0" eaLnBrk="0" fontAlgn="base" latinLnBrk="0" hangingPunct="0">
              <a:lnSpc>
                <a:spcPct val="8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smoothness</a:t>
            </a:r>
          </a:p>
          <a:p>
            <a:pPr marL="0" marR="0" lvl="0" indent="0" algn="ctr" defTabSz="1300460" rtl="0" eaLnBrk="0" fontAlgn="base" latinLnBrk="0" hangingPunct="0">
              <a:lnSpc>
                <a:spcPct val="8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constraint</a:t>
            </a:r>
          </a:p>
        </p:txBody>
      </p:sp>
      <p:sp>
        <p:nvSpPr>
          <p:cNvPr id="67590" name="Line 7">
            <a:extLst>
              <a:ext uri="{FF2B5EF4-FFF2-40B4-BE49-F238E27FC236}">
                <a16:creationId xmlns:a16="http://schemas.microsoft.com/office/drawing/2014/main" id="{97834524-30EF-408A-AA80-D8450B55BBEA}"/>
              </a:ext>
            </a:extLst>
          </p:cNvPr>
          <p:cNvSpPr>
            <a:spLocks noChangeShapeType="1"/>
          </p:cNvSpPr>
          <p:nvPr/>
        </p:nvSpPr>
        <p:spPr bwMode="auto">
          <a:xfrm>
            <a:off x="7572587" y="3217335"/>
            <a:ext cx="0" cy="2190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7591" name="Text Box 8">
            <a:extLst>
              <a:ext uri="{FF2B5EF4-FFF2-40B4-BE49-F238E27FC236}">
                <a16:creationId xmlns:a16="http://schemas.microsoft.com/office/drawing/2014/main" id="{C353E914-3FCC-49B3-B812-60E5A17FD845}"/>
              </a:ext>
            </a:extLst>
          </p:cNvPr>
          <p:cNvSpPr txBox="1">
            <a:spLocks noChangeArrowheads="1"/>
          </p:cNvSpPr>
          <p:nvPr/>
        </p:nvSpPr>
        <p:spPr bwMode="auto">
          <a:xfrm>
            <a:off x="6935894" y="2684499"/>
            <a:ext cx="1241045"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weight</a:t>
            </a:r>
          </a:p>
        </p:txBody>
      </p:sp>
      <p:sp>
        <p:nvSpPr>
          <p:cNvPr id="67592" name="Line 9">
            <a:extLst>
              <a:ext uri="{FF2B5EF4-FFF2-40B4-BE49-F238E27FC236}">
                <a16:creationId xmlns:a16="http://schemas.microsoft.com/office/drawing/2014/main" id="{1F8FA4CA-228E-4A68-8ABE-181338250EBA}"/>
              </a:ext>
            </a:extLst>
          </p:cNvPr>
          <p:cNvSpPr>
            <a:spLocks noChangeShapeType="1"/>
          </p:cNvSpPr>
          <p:nvPr/>
        </p:nvSpPr>
        <p:spPr bwMode="auto">
          <a:xfrm flipV="1">
            <a:off x="7967698" y="4429761"/>
            <a:ext cx="0" cy="19574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7593" name="Text Box 10">
            <a:extLst>
              <a:ext uri="{FF2B5EF4-FFF2-40B4-BE49-F238E27FC236}">
                <a16:creationId xmlns:a16="http://schemas.microsoft.com/office/drawing/2014/main" id="{A5A72A7D-3B33-4C87-8A72-E416044AAC86}"/>
              </a:ext>
            </a:extLst>
          </p:cNvPr>
          <p:cNvSpPr txBox="1">
            <a:spLocks noChangeArrowheads="1"/>
          </p:cNvSpPr>
          <p:nvPr/>
        </p:nvSpPr>
        <p:spPr bwMode="auto">
          <a:xfrm>
            <a:off x="6514529" y="6400801"/>
            <a:ext cx="2890535" cy="96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image irradiance</a:t>
            </a:r>
          </a:p>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error</a:t>
            </a:r>
          </a:p>
        </p:txBody>
      </p:sp>
      <p:grpSp>
        <p:nvGrpSpPr>
          <p:cNvPr id="67594" name="Group 11">
            <a:extLst>
              <a:ext uri="{FF2B5EF4-FFF2-40B4-BE49-F238E27FC236}">
                <a16:creationId xmlns:a16="http://schemas.microsoft.com/office/drawing/2014/main" id="{AADFF296-7B8E-4708-AC28-78BFB8EBBD0C}"/>
              </a:ext>
            </a:extLst>
          </p:cNvPr>
          <p:cNvGrpSpPr>
            <a:grpSpLocks/>
          </p:cNvGrpSpPr>
          <p:nvPr/>
        </p:nvGrpSpPr>
        <p:grpSpPr bwMode="auto">
          <a:xfrm>
            <a:off x="871503" y="7328747"/>
            <a:ext cx="11410809" cy="2007165"/>
            <a:chOff x="386" y="3246"/>
            <a:chExt cx="5054" cy="889"/>
          </a:xfrm>
        </p:grpSpPr>
        <p:graphicFrame>
          <p:nvGraphicFramePr>
            <p:cNvPr id="67596" name="Object 12">
              <a:extLst>
                <a:ext uri="{FF2B5EF4-FFF2-40B4-BE49-F238E27FC236}">
                  <a16:creationId xmlns:a16="http://schemas.microsoft.com/office/drawing/2014/main" id="{F40560AE-5776-4B65-A9AF-71691753FBA8}"/>
                </a:ext>
              </a:extLst>
            </p:cNvPr>
            <p:cNvGraphicFramePr>
              <a:graphicFrameLocks noChangeAspect="1"/>
            </p:cNvGraphicFramePr>
            <p:nvPr/>
          </p:nvGraphicFramePr>
          <p:xfrm>
            <a:off x="518" y="3506"/>
            <a:ext cx="4870" cy="629"/>
          </p:xfrm>
          <a:graphic>
            <a:graphicData uri="http://schemas.openxmlformats.org/presentationml/2006/ole">
              <mc:AlternateContent xmlns:mc="http://schemas.openxmlformats.org/markup-compatibility/2006">
                <mc:Choice xmlns:v="urn:schemas-microsoft-com:vml" Requires="v">
                  <p:oleObj spid="_x0000_s49161" name="Equation" r:id="rId6" imgW="3340100" imgH="431800" progId="Equation.3">
                    <p:embed/>
                  </p:oleObj>
                </mc:Choice>
                <mc:Fallback>
                  <p:oleObj name="Equation" r:id="rId6" imgW="3340100" imgH="431800" progId="Equation.3">
                    <p:embed/>
                    <p:pic>
                      <p:nvPicPr>
                        <p:cNvPr id="67596" name="Object 12">
                          <a:extLst>
                            <a:ext uri="{FF2B5EF4-FFF2-40B4-BE49-F238E27FC236}">
                              <a16:creationId xmlns:a16="http://schemas.microsoft.com/office/drawing/2014/main" id="{F40560AE-5776-4B65-A9AF-71691753FB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 y="3506"/>
                          <a:ext cx="4870" cy="6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7597" name="Rectangle 13">
              <a:extLst>
                <a:ext uri="{FF2B5EF4-FFF2-40B4-BE49-F238E27FC236}">
                  <a16:creationId xmlns:a16="http://schemas.microsoft.com/office/drawing/2014/main" id="{267E4A7A-3ED3-4A66-A061-7395F5349DC0}"/>
                </a:ext>
              </a:extLst>
            </p:cNvPr>
            <p:cNvSpPr>
              <a:spLocks noChangeArrowheads="1"/>
            </p:cNvSpPr>
            <p:nvPr/>
          </p:nvSpPr>
          <p:spPr bwMode="auto">
            <a:xfrm>
              <a:off x="427" y="3404"/>
              <a:ext cx="5013" cy="691"/>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7598" name="Text Box 14">
              <a:extLst>
                <a:ext uri="{FF2B5EF4-FFF2-40B4-BE49-F238E27FC236}">
                  <a16:creationId xmlns:a16="http://schemas.microsoft.com/office/drawing/2014/main" id="{E5844C56-D946-4268-85D2-801D9AC5D3B5}"/>
                </a:ext>
              </a:extLst>
            </p:cNvPr>
            <p:cNvSpPr txBox="1">
              <a:spLocks noChangeArrowheads="1"/>
            </p:cNvSpPr>
            <p:nvPr/>
          </p:nvSpPr>
          <p:spPr bwMode="auto">
            <a:xfrm>
              <a:off x="386" y="3246"/>
              <a:ext cx="847" cy="2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Minimize</a:t>
              </a:r>
            </a:p>
          </p:txBody>
        </p:sp>
      </p:grpSp>
    </p:spTree>
    <p:extLst>
      <p:ext uri="{BB962C8B-B14F-4D97-AF65-F5344CB8AC3E}">
        <p14:creationId xmlns:p14="http://schemas.microsoft.com/office/powerpoint/2010/main" val="27562632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CB5810DA-3A60-440F-9247-07A7567877DA}"/>
              </a:ext>
            </a:extLst>
          </p:cNvPr>
          <p:cNvSpPr>
            <a:spLocks noGrp="1" noChangeArrowheads="1"/>
          </p:cNvSpPr>
          <p:nvPr>
            <p:ph type="title"/>
          </p:nvPr>
        </p:nvSpPr>
        <p:spPr>
          <a:xfrm>
            <a:off x="697654" y="108374"/>
            <a:ext cx="12523893" cy="1404338"/>
          </a:xfrm>
        </p:spPr>
        <p:txBody>
          <a:bodyPr/>
          <a:lstStyle/>
          <a:p>
            <a:pPr eaLnBrk="1" hangingPunct="1"/>
            <a:r>
              <a:rPr lang="en-US" altLang="ja-JP" sz="5120"/>
              <a:t>Numerical Shape-from-Shading</a:t>
            </a:r>
            <a:endParaRPr lang="en-US" altLang="ja-JP" sz="2418"/>
          </a:p>
        </p:txBody>
      </p:sp>
      <p:sp>
        <p:nvSpPr>
          <p:cNvPr id="69634" name="Rectangle 3">
            <a:extLst>
              <a:ext uri="{FF2B5EF4-FFF2-40B4-BE49-F238E27FC236}">
                <a16:creationId xmlns:a16="http://schemas.microsoft.com/office/drawing/2014/main" id="{94A65AA7-6E59-4F5B-8758-3DBF81BACB6F}"/>
              </a:ext>
            </a:extLst>
          </p:cNvPr>
          <p:cNvSpPr>
            <a:spLocks noGrp="1" noChangeArrowheads="1"/>
          </p:cNvSpPr>
          <p:nvPr>
            <p:ph type="body" idx="1"/>
          </p:nvPr>
        </p:nvSpPr>
        <p:spPr>
          <a:xfrm>
            <a:off x="758613" y="1950720"/>
            <a:ext cx="11379200" cy="697654"/>
          </a:xfrm>
        </p:spPr>
        <p:txBody>
          <a:bodyPr/>
          <a:lstStyle/>
          <a:p>
            <a:pPr eaLnBrk="1" hangingPunct="1"/>
            <a:r>
              <a:rPr lang="en-US" altLang="ja-JP" sz="3556" b="1"/>
              <a:t>Smoothness error</a:t>
            </a:r>
            <a:r>
              <a:rPr lang="en-US" altLang="ja-JP" sz="3556"/>
              <a:t> at image point </a:t>
            </a:r>
            <a:r>
              <a:rPr lang="en-US" altLang="ja-JP" sz="3556" i="1"/>
              <a:t>(i,j)</a:t>
            </a:r>
          </a:p>
        </p:txBody>
      </p:sp>
      <p:grpSp>
        <p:nvGrpSpPr>
          <p:cNvPr id="2" name="Group 4">
            <a:extLst>
              <a:ext uri="{FF2B5EF4-FFF2-40B4-BE49-F238E27FC236}">
                <a16:creationId xmlns:a16="http://schemas.microsoft.com/office/drawing/2014/main" id="{87916406-2DFB-449F-8909-41D38AEFAFC2}"/>
              </a:ext>
            </a:extLst>
          </p:cNvPr>
          <p:cNvGrpSpPr>
            <a:grpSpLocks/>
          </p:cNvGrpSpPr>
          <p:nvPr/>
        </p:nvGrpSpPr>
        <p:grpSpPr bwMode="auto">
          <a:xfrm>
            <a:off x="781191" y="2880927"/>
            <a:ext cx="11573369" cy="1417885"/>
            <a:chOff x="451" y="1187"/>
            <a:chExt cx="5126" cy="628"/>
          </a:xfrm>
        </p:grpSpPr>
        <p:graphicFrame>
          <p:nvGraphicFramePr>
            <p:cNvPr id="69646" name="Object 5">
              <a:extLst>
                <a:ext uri="{FF2B5EF4-FFF2-40B4-BE49-F238E27FC236}">
                  <a16:creationId xmlns:a16="http://schemas.microsoft.com/office/drawing/2014/main" id="{659C006B-BB95-4B6F-AFEA-177DAE7A6A0D}"/>
                </a:ext>
              </a:extLst>
            </p:cNvPr>
            <p:cNvGraphicFramePr>
              <a:graphicFrameLocks noChangeAspect="1"/>
            </p:cNvGraphicFramePr>
            <p:nvPr/>
          </p:nvGraphicFramePr>
          <p:xfrm>
            <a:off x="451" y="1187"/>
            <a:ext cx="5126" cy="458"/>
          </p:xfrm>
          <a:graphic>
            <a:graphicData uri="http://schemas.openxmlformats.org/presentationml/2006/ole">
              <mc:AlternateContent xmlns:mc="http://schemas.openxmlformats.org/markup-compatibility/2006">
                <mc:Choice xmlns:v="urn:schemas-microsoft-com:vml" Requires="v">
                  <p:oleObj spid="_x0000_s50193" name="Equation" r:id="rId4" imgW="4127500" imgH="368300" progId="Equation.3">
                    <p:embed/>
                  </p:oleObj>
                </mc:Choice>
                <mc:Fallback>
                  <p:oleObj name="Equation" r:id="rId4" imgW="4127500" imgH="368300" progId="Equation.3">
                    <p:embed/>
                    <p:pic>
                      <p:nvPicPr>
                        <p:cNvPr id="69646" name="Object 5">
                          <a:extLst>
                            <a:ext uri="{FF2B5EF4-FFF2-40B4-BE49-F238E27FC236}">
                              <a16:creationId xmlns:a16="http://schemas.microsoft.com/office/drawing/2014/main" id="{659C006B-BB95-4B6F-AFEA-177DAE7A6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 y="1187"/>
                          <a:ext cx="5126" cy="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9647" name="Text Box 6">
              <a:extLst>
                <a:ext uri="{FF2B5EF4-FFF2-40B4-BE49-F238E27FC236}">
                  <a16:creationId xmlns:a16="http://schemas.microsoft.com/office/drawing/2014/main" id="{42EF4573-C9AB-42C6-990F-DF65C693FE9C}"/>
                </a:ext>
              </a:extLst>
            </p:cNvPr>
            <p:cNvSpPr txBox="1">
              <a:spLocks noChangeArrowheads="1"/>
            </p:cNvSpPr>
            <p:nvPr/>
          </p:nvSpPr>
          <p:spPr bwMode="auto">
            <a:xfrm>
              <a:off x="1439" y="1600"/>
              <a:ext cx="4115"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Of course you can consider more neighbors (smoother results)</a:t>
              </a:r>
            </a:p>
          </p:txBody>
        </p:sp>
      </p:grpSp>
      <p:sp>
        <p:nvSpPr>
          <p:cNvPr id="1599495" name="Rectangle 7">
            <a:extLst>
              <a:ext uri="{FF2B5EF4-FFF2-40B4-BE49-F238E27FC236}">
                <a16:creationId xmlns:a16="http://schemas.microsoft.com/office/drawing/2014/main" id="{96B99B4B-66EF-450B-A1AD-2C1F782FB578}"/>
              </a:ext>
            </a:extLst>
          </p:cNvPr>
          <p:cNvSpPr>
            <a:spLocks noChangeArrowheads="1"/>
          </p:cNvSpPr>
          <p:nvPr/>
        </p:nvSpPr>
        <p:spPr bwMode="auto">
          <a:xfrm>
            <a:off x="848924" y="4551680"/>
            <a:ext cx="11379200" cy="69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87672" marR="0" lvl="0" indent="-487672" algn="l" defTabSz="1300460" rtl="0" eaLnBrk="1" fontAlgn="base" latinLnBrk="0" hangingPunct="1">
              <a:lnSpc>
                <a:spcPct val="100000"/>
              </a:lnSpc>
              <a:spcBef>
                <a:spcPct val="20000"/>
              </a:spcBef>
              <a:spcAft>
                <a:spcPct val="0"/>
              </a:spcAft>
              <a:buClrTx/>
              <a:buSzTx/>
              <a:buFontTx/>
              <a:buChar char="•"/>
              <a:tabLst/>
              <a:defRPr/>
            </a:pPr>
            <a:r>
              <a:rPr kumimoji="0" lang="en-US" altLang="ja-JP" sz="3556"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Image irradiance error</a:t>
            </a:r>
            <a:r>
              <a:rPr kumimoji="0" lang="en-US" altLang="ja-JP" sz="3556"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at image point </a:t>
            </a:r>
            <a:r>
              <a:rPr kumimoji="0" lang="en-US" altLang="ja-JP" sz="3556"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(i,j)</a:t>
            </a:r>
          </a:p>
          <a:p>
            <a:pPr marL="487672" marR="0" lvl="0" indent="-487672" algn="l" defTabSz="1300460" rtl="0" eaLnBrk="1" fontAlgn="base" latinLnBrk="0" hangingPunct="1">
              <a:lnSpc>
                <a:spcPct val="100000"/>
              </a:lnSpc>
              <a:spcBef>
                <a:spcPct val="20000"/>
              </a:spcBef>
              <a:spcAft>
                <a:spcPct val="0"/>
              </a:spcAft>
              <a:buClrTx/>
              <a:buSzTx/>
              <a:buFontTx/>
              <a:buChar char="•"/>
              <a:tabLst/>
              <a:defRPr/>
            </a:pPr>
            <a:endParaRPr kumimoji="0" lang="en-US" altLang="ja-JP" sz="3556"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1599496" name="Object 8">
            <a:extLst>
              <a:ext uri="{FF2B5EF4-FFF2-40B4-BE49-F238E27FC236}">
                <a16:creationId xmlns:a16="http://schemas.microsoft.com/office/drawing/2014/main" id="{20D4BA63-93DC-434A-A91D-33D0D9FE6A55}"/>
              </a:ext>
            </a:extLst>
          </p:cNvPr>
          <p:cNvGraphicFramePr>
            <a:graphicFrameLocks noChangeAspect="1"/>
          </p:cNvGraphicFramePr>
          <p:nvPr/>
        </p:nvGraphicFramePr>
        <p:xfrm>
          <a:off x="3129281" y="5536071"/>
          <a:ext cx="4023360" cy="857956"/>
        </p:xfrm>
        <a:graphic>
          <a:graphicData uri="http://schemas.openxmlformats.org/presentationml/2006/ole">
            <mc:AlternateContent xmlns:mc="http://schemas.openxmlformats.org/markup-compatibility/2006">
              <mc:Choice xmlns:v="urn:schemas-microsoft-com:vml" Requires="v">
                <p:oleObj spid="_x0000_s50194" name="Equation" r:id="rId6" imgW="1435100" imgH="304800" progId="Equation.3">
                  <p:embed/>
                </p:oleObj>
              </mc:Choice>
              <mc:Fallback>
                <p:oleObj name="Equation" r:id="rId6" imgW="1435100" imgH="304800" progId="Equation.3">
                  <p:embed/>
                  <p:pic>
                    <p:nvPicPr>
                      <p:cNvPr id="1599496" name="Object 8">
                        <a:extLst>
                          <a:ext uri="{FF2B5EF4-FFF2-40B4-BE49-F238E27FC236}">
                            <a16:creationId xmlns:a16="http://schemas.microsoft.com/office/drawing/2014/main" id="{20D4BA63-93DC-434A-A91D-33D0D9FE6A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9281" y="5536071"/>
                        <a:ext cx="4023360" cy="857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3" name="Group 9">
            <a:extLst>
              <a:ext uri="{FF2B5EF4-FFF2-40B4-BE49-F238E27FC236}">
                <a16:creationId xmlns:a16="http://schemas.microsoft.com/office/drawing/2014/main" id="{9CE18088-E6E5-45C3-9D41-19F918343662}"/>
              </a:ext>
            </a:extLst>
          </p:cNvPr>
          <p:cNvGrpSpPr>
            <a:grpSpLocks/>
          </p:cNvGrpSpPr>
          <p:nvPr/>
        </p:nvGrpSpPr>
        <p:grpSpPr bwMode="auto">
          <a:xfrm>
            <a:off x="2275840" y="6719147"/>
            <a:ext cx="7818686" cy="2384213"/>
            <a:chOff x="1131" y="2772"/>
            <a:chExt cx="3463" cy="1056"/>
          </a:xfrm>
        </p:grpSpPr>
        <p:sp>
          <p:nvSpPr>
            <p:cNvPr id="69641" name="Text Box 10">
              <a:extLst>
                <a:ext uri="{FF2B5EF4-FFF2-40B4-BE49-F238E27FC236}">
                  <a16:creationId xmlns:a16="http://schemas.microsoft.com/office/drawing/2014/main" id="{8FD8FC3F-4DFE-4830-86DA-3088B05131AF}"/>
                </a:ext>
              </a:extLst>
            </p:cNvPr>
            <p:cNvSpPr txBox="1">
              <a:spLocks noChangeArrowheads="1"/>
            </p:cNvSpPr>
            <p:nvPr/>
          </p:nvSpPr>
          <p:spPr bwMode="auto">
            <a:xfrm>
              <a:off x="1277" y="2896"/>
              <a:ext cx="3113"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Find           and           that minimize</a:t>
              </a:r>
            </a:p>
          </p:txBody>
        </p:sp>
        <p:graphicFrame>
          <p:nvGraphicFramePr>
            <p:cNvPr id="69642" name="Object 11">
              <a:extLst>
                <a:ext uri="{FF2B5EF4-FFF2-40B4-BE49-F238E27FC236}">
                  <a16:creationId xmlns:a16="http://schemas.microsoft.com/office/drawing/2014/main" id="{43767936-496A-4D3E-8EBC-591EE5052443}"/>
                </a:ext>
              </a:extLst>
            </p:cNvPr>
            <p:cNvGraphicFramePr>
              <a:graphicFrameLocks noChangeAspect="1"/>
            </p:cNvGraphicFramePr>
            <p:nvPr/>
          </p:nvGraphicFramePr>
          <p:xfrm>
            <a:off x="1753" y="2875"/>
            <a:ext cx="441" cy="317"/>
          </p:xfrm>
          <a:graphic>
            <a:graphicData uri="http://schemas.openxmlformats.org/presentationml/2006/ole">
              <mc:AlternateContent xmlns:mc="http://schemas.openxmlformats.org/markup-compatibility/2006">
                <mc:Choice xmlns:v="urn:schemas-microsoft-com:vml" Requires="v">
                  <p:oleObj spid="_x0000_s50195" name="Equation" r:id="rId8" imgW="355600" imgH="254000" progId="Equation.3">
                    <p:embed/>
                  </p:oleObj>
                </mc:Choice>
                <mc:Fallback>
                  <p:oleObj name="Equation" r:id="rId8" imgW="355600" imgH="254000" progId="Equation.3">
                    <p:embed/>
                    <p:pic>
                      <p:nvPicPr>
                        <p:cNvPr id="69642" name="Object 11">
                          <a:extLst>
                            <a:ext uri="{FF2B5EF4-FFF2-40B4-BE49-F238E27FC236}">
                              <a16:creationId xmlns:a16="http://schemas.microsoft.com/office/drawing/2014/main" id="{43767936-496A-4D3E-8EBC-591EE50524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3" y="2875"/>
                          <a:ext cx="441"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69643" name="Object 12">
              <a:extLst>
                <a:ext uri="{FF2B5EF4-FFF2-40B4-BE49-F238E27FC236}">
                  <a16:creationId xmlns:a16="http://schemas.microsoft.com/office/drawing/2014/main" id="{263DBB06-F3C4-42A8-824E-4A5BA39F8E01}"/>
                </a:ext>
              </a:extLst>
            </p:cNvPr>
            <p:cNvGraphicFramePr>
              <a:graphicFrameLocks noChangeAspect="1"/>
            </p:cNvGraphicFramePr>
            <p:nvPr/>
          </p:nvGraphicFramePr>
          <p:xfrm>
            <a:off x="2611" y="2875"/>
            <a:ext cx="442" cy="317"/>
          </p:xfrm>
          <a:graphic>
            <a:graphicData uri="http://schemas.openxmlformats.org/presentationml/2006/ole">
              <mc:AlternateContent xmlns:mc="http://schemas.openxmlformats.org/markup-compatibility/2006">
                <mc:Choice xmlns:v="urn:schemas-microsoft-com:vml" Requires="v">
                  <p:oleObj spid="_x0000_s50196" name="Equation" r:id="rId10" imgW="355600" imgH="254000" progId="Equation.3">
                    <p:embed/>
                  </p:oleObj>
                </mc:Choice>
                <mc:Fallback>
                  <p:oleObj name="Equation" r:id="rId10" imgW="355600" imgH="254000" progId="Equation.3">
                    <p:embed/>
                    <p:pic>
                      <p:nvPicPr>
                        <p:cNvPr id="69643" name="Object 12">
                          <a:extLst>
                            <a:ext uri="{FF2B5EF4-FFF2-40B4-BE49-F238E27FC236}">
                              <a16:creationId xmlns:a16="http://schemas.microsoft.com/office/drawing/2014/main" id="{263DBB06-F3C4-42A8-824E-4A5BA39F8E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1" y="2875"/>
                          <a:ext cx="442"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69644" name="Object 13">
              <a:extLst>
                <a:ext uri="{FF2B5EF4-FFF2-40B4-BE49-F238E27FC236}">
                  <a16:creationId xmlns:a16="http://schemas.microsoft.com/office/drawing/2014/main" id="{0C3B393A-962C-4AAD-A656-B507022CAE4C}"/>
                </a:ext>
              </a:extLst>
            </p:cNvPr>
            <p:cNvGraphicFramePr>
              <a:graphicFrameLocks noChangeAspect="1"/>
            </p:cNvGraphicFramePr>
            <p:nvPr/>
          </p:nvGraphicFramePr>
          <p:xfrm>
            <a:off x="2396" y="3230"/>
            <a:ext cx="2036" cy="598"/>
          </p:xfrm>
          <a:graphic>
            <a:graphicData uri="http://schemas.openxmlformats.org/presentationml/2006/ole">
              <mc:AlternateContent xmlns:mc="http://schemas.openxmlformats.org/markup-compatibility/2006">
                <mc:Choice xmlns:v="urn:schemas-microsoft-com:vml" Requires="v">
                  <p:oleObj spid="_x0000_s50197" name="Equation" r:id="rId12" imgW="1257300" imgH="368300" progId="Equation.3">
                    <p:embed/>
                  </p:oleObj>
                </mc:Choice>
                <mc:Fallback>
                  <p:oleObj name="Equation" r:id="rId12" imgW="1257300" imgH="368300" progId="Equation.3">
                    <p:embed/>
                    <p:pic>
                      <p:nvPicPr>
                        <p:cNvPr id="69644" name="Object 13">
                          <a:extLst>
                            <a:ext uri="{FF2B5EF4-FFF2-40B4-BE49-F238E27FC236}">
                              <a16:creationId xmlns:a16="http://schemas.microsoft.com/office/drawing/2014/main" id="{0C3B393A-962C-4AAD-A656-B507022CAE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96" y="3230"/>
                          <a:ext cx="2036" cy="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9645" name="Rectangle 14">
              <a:extLst>
                <a:ext uri="{FF2B5EF4-FFF2-40B4-BE49-F238E27FC236}">
                  <a16:creationId xmlns:a16="http://schemas.microsoft.com/office/drawing/2014/main" id="{7D179824-4D05-48AB-8CA4-4F9DD9974F8B}"/>
                </a:ext>
              </a:extLst>
            </p:cNvPr>
            <p:cNvSpPr>
              <a:spLocks noChangeArrowheads="1"/>
            </p:cNvSpPr>
            <p:nvPr/>
          </p:nvSpPr>
          <p:spPr bwMode="auto">
            <a:xfrm>
              <a:off x="1131" y="2772"/>
              <a:ext cx="3463" cy="1050"/>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sp>
        <p:nvSpPr>
          <p:cNvPr id="69639" name="Rectangle 15">
            <a:extLst>
              <a:ext uri="{FF2B5EF4-FFF2-40B4-BE49-F238E27FC236}">
                <a16:creationId xmlns:a16="http://schemas.microsoft.com/office/drawing/2014/main" id="{E2A9F6B7-6F39-4DDD-B435-EC7B3DA0D6AE}"/>
              </a:ext>
            </a:extLst>
          </p:cNvPr>
          <p:cNvSpPr>
            <a:spLocks noChangeArrowheads="1"/>
          </p:cNvSpPr>
          <p:nvPr/>
        </p:nvSpPr>
        <p:spPr bwMode="auto">
          <a:xfrm>
            <a:off x="9943254" y="8994987"/>
            <a:ext cx="301396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(Ikeuchi &amp; Horn 89)</a:t>
            </a: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Tree>
    <p:extLst>
      <p:ext uri="{BB962C8B-B14F-4D97-AF65-F5344CB8AC3E}">
        <p14:creationId xmlns:p14="http://schemas.microsoft.com/office/powerpoint/2010/main" val="427489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94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94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9495"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1681" name="Group 2">
            <a:extLst>
              <a:ext uri="{FF2B5EF4-FFF2-40B4-BE49-F238E27FC236}">
                <a16:creationId xmlns:a16="http://schemas.microsoft.com/office/drawing/2014/main" id="{F572DF38-33B7-4B90-84ED-2575D929B567}"/>
              </a:ext>
            </a:extLst>
          </p:cNvPr>
          <p:cNvGrpSpPr>
            <a:grpSpLocks/>
          </p:cNvGrpSpPr>
          <p:nvPr/>
        </p:nvGrpSpPr>
        <p:grpSpPr bwMode="auto">
          <a:xfrm>
            <a:off x="866987" y="1733973"/>
            <a:ext cx="11124072" cy="1239521"/>
            <a:chOff x="426" y="813"/>
            <a:chExt cx="4927" cy="549"/>
          </a:xfrm>
        </p:grpSpPr>
        <p:sp>
          <p:nvSpPr>
            <p:cNvPr id="71699" name="Text Box 3">
              <a:extLst>
                <a:ext uri="{FF2B5EF4-FFF2-40B4-BE49-F238E27FC236}">
                  <a16:creationId xmlns:a16="http://schemas.microsoft.com/office/drawing/2014/main" id="{D290DD50-8051-4305-9F0F-A4EDD27E8D8B}"/>
                </a:ext>
              </a:extLst>
            </p:cNvPr>
            <p:cNvSpPr txBox="1">
              <a:spLocks noChangeArrowheads="1"/>
            </p:cNvSpPr>
            <p:nvPr/>
          </p:nvSpPr>
          <p:spPr bwMode="auto">
            <a:xfrm>
              <a:off x="559" y="909"/>
              <a:ext cx="3113"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Find           and           that minimize</a:t>
              </a:r>
            </a:p>
          </p:txBody>
        </p:sp>
        <p:graphicFrame>
          <p:nvGraphicFramePr>
            <p:cNvPr id="71700" name="Object 4">
              <a:extLst>
                <a:ext uri="{FF2B5EF4-FFF2-40B4-BE49-F238E27FC236}">
                  <a16:creationId xmlns:a16="http://schemas.microsoft.com/office/drawing/2014/main" id="{391DB328-ED75-43A4-89B0-6BA90186DA6C}"/>
                </a:ext>
              </a:extLst>
            </p:cNvPr>
            <p:cNvGraphicFramePr>
              <a:graphicFrameLocks noChangeAspect="1"/>
            </p:cNvGraphicFramePr>
            <p:nvPr/>
          </p:nvGraphicFramePr>
          <p:xfrm>
            <a:off x="1036" y="888"/>
            <a:ext cx="440" cy="317"/>
          </p:xfrm>
          <a:graphic>
            <a:graphicData uri="http://schemas.openxmlformats.org/presentationml/2006/ole">
              <mc:AlternateContent xmlns:mc="http://schemas.openxmlformats.org/markup-compatibility/2006">
                <mc:Choice xmlns:v="urn:schemas-microsoft-com:vml" Requires="v">
                  <p:oleObj spid="_x0000_s51241" name="Equation" r:id="rId4" imgW="355600" imgH="254000" progId="Equation.3">
                    <p:embed/>
                  </p:oleObj>
                </mc:Choice>
                <mc:Fallback>
                  <p:oleObj name="Equation" r:id="rId4" imgW="355600" imgH="254000" progId="Equation.3">
                    <p:embed/>
                    <p:pic>
                      <p:nvPicPr>
                        <p:cNvPr id="71700" name="Object 4">
                          <a:extLst>
                            <a:ext uri="{FF2B5EF4-FFF2-40B4-BE49-F238E27FC236}">
                              <a16:creationId xmlns:a16="http://schemas.microsoft.com/office/drawing/2014/main" id="{391DB328-ED75-43A4-89B0-6BA90186DA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 y="888"/>
                          <a:ext cx="440"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701" name="Object 5">
              <a:extLst>
                <a:ext uri="{FF2B5EF4-FFF2-40B4-BE49-F238E27FC236}">
                  <a16:creationId xmlns:a16="http://schemas.microsoft.com/office/drawing/2014/main" id="{3ACEE59C-AF19-4372-BA10-A20E3AB16E0C}"/>
                </a:ext>
              </a:extLst>
            </p:cNvPr>
            <p:cNvGraphicFramePr>
              <a:graphicFrameLocks noChangeAspect="1"/>
            </p:cNvGraphicFramePr>
            <p:nvPr/>
          </p:nvGraphicFramePr>
          <p:xfrm>
            <a:off x="1893" y="888"/>
            <a:ext cx="442" cy="317"/>
          </p:xfrm>
          <a:graphic>
            <a:graphicData uri="http://schemas.openxmlformats.org/presentationml/2006/ole">
              <mc:AlternateContent xmlns:mc="http://schemas.openxmlformats.org/markup-compatibility/2006">
                <mc:Choice xmlns:v="urn:schemas-microsoft-com:vml" Requires="v">
                  <p:oleObj spid="_x0000_s51242" name="Equation" r:id="rId6" imgW="355600" imgH="254000" progId="Equation.3">
                    <p:embed/>
                  </p:oleObj>
                </mc:Choice>
                <mc:Fallback>
                  <p:oleObj name="Equation" r:id="rId6" imgW="355600" imgH="254000" progId="Equation.3">
                    <p:embed/>
                    <p:pic>
                      <p:nvPicPr>
                        <p:cNvPr id="71701" name="Object 5">
                          <a:extLst>
                            <a:ext uri="{FF2B5EF4-FFF2-40B4-BE49-F238E27FC236}">
                              <a16:creationId xmlns:a16="http://schemas.microsoft.com/office/drawing/2014/main" id="{3ACEE59C-AF19-4372-BA10-A20E3AB16E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3" y="888"/>
                          <a:ext cx="442"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702" name="Object 6">
              <a:extLst>
                <a:ext uri="{FF2B5EF4-FFF2-40B4-BE49-F238E27FC236}">
                  <a16:creationId xmlns:a16="http://schemas.microsoft.com/office/drawing/2014/main" id="{9FA32C3B-00FF-40B5-A3AE-C13268D9D318}"/>
                </a:ext>
              </a:extLst>
            </p:cNvPr>
            <p:cNvGraphicFramePr>
              <a:graphicFrameLocks noChangeAspect="1"/>
            </p:cNvGraphicFramePr>
            <p:nvPr/>
          </p:nvGraphicFramePr>
          <p:xfrm>
            <a:off x="3655" y="900"/>
            <a:ext cx="1566" cy="460"/>
          </p:xfrm>
          <a:graphic>
            <a:graphicData uri="http://schemas.openxmlformats.org/presentationml/2006/ole">
              <mc:AlternateContent xmlns:mc="http://schemas.openxmlformats.org/markup-compatibility/2006">
                <mc:Choice xmlns:v="urn:schemas-microsoft-com:vml" Requires="v">
                  <p:oleObj spid="_x0000_s51243" name="Equation" r:id="rId8" imgW="1257300" imgH="368300" progId="Equation.3">
                    <p:embed/>
                  </p:oleObj>
                </mc:Choice>
                <mc:Fallback>
                  <p:oleObj name="Equation" r:id="rId8" imgW="1257300" imgH="368300" progId="Equation.3">
                    <p:embed/>
                    <p:pic>
                      <p:nvPicPr>
                        <p:cNvPr id="71702" name="Object 6">
                          <a:extLst>
                            <a:ext uri="{FF2B5EF4-FFF2-40B4-BE49-F238E27FC236}">
                              <a16:creationId xmlns:a16="http://schemas.microsoft.com/office/drawing/2014/main" id="{9FA32C3B-00FF-40B5-A3AE-C13268D9D3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5" y="900"/>
                          <a:ext cx="1566"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1703" name="Rectangle 7">
              <a:extLst>
                <a:ext uri="{FF2B5EF4-FFF2-40B4-BE49-F238E27FC236}">
                  <a16:creationId xmlns:a16="http://schemas.microsoft.com/office/drawing/2014/main" id="{77753551-1F21-4E71-84CE-411CFB48F6BE}"/>
                </a:ext>
              </a:extLst>
            </p:cNvPr>
            <p:cNvSpPr>
              <a:spLocks noChangeArrowheads="1"/>
            </p:cNvSpPr>
            <p:nvPr/>
          </p:nvSpPr>
          <p:spPr bwMode="auto">
            <a:xfrm>
              <a:off x="426" y="813"/>
              <a:ext cx="4927" cy="549"/>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grpSp>
        <p:nvGrpSpPr>
          <p:cNvPr id="3" name="Group 9">
            <a:extLst>
              <a:ext uri="{FF2B5EF4-FFF2-40B4-BE49-F238E27FC236}">
                <a16:creationId xmlns:a16="http://schemas.microsoft.com/office/drawing/2014/main" id="{31700C8C-C1FC-4407-8379-C7F8F779614E}"/>
              </a:ext>
            </a:extLst>
          </p:cNvPr>
          <p:cNvGrpSpPr>
            <a:grpSpLocks/>
          </p:cNvGrpSpPr>
          <p:nvPr/>
        </p:nvGrpSpPr>
        <p:grpSpPr bwMode="auto">
          <a:xfrm>
            <a:off x="1700108" y="3251200"/>
            <a:ext cx="9430737" cy="1248552"/>
            <a:chOff x="624" y="1414"/>
            <a:chExt cx="4177" cy="553"/>
          </a:xfrm>
        </p:grpSpPr>
        <p:sp>
          <p:nvSpPr>
            <p:cNvPr id="71694" name="Text Box 10">
              <a:extLst>
                <a:ext uri="{FF2B5EF4-FFF2-40B4-BE49-F238E27FC236}">
                  <a16:creationId xmlns:a16="http://schemas.microsoft.com/office/drawing/2014/main" id="{D307278C-16D2-4697-A319-53CF4877151D}"/>
                </a:ext>
              </a:extLst>
            </p:cNvPr>
            <p:cNvSpPr txBox="1">
              <a:spLocks noChangeArrowheads="1"/>
            </p:cNvSpPr>
            <p:nvPr/>
          </p:nvSpPr>
          <p:spPr bwMode="auto">
            <a:xfrm>
              <a:off x="624" y="1517"/>
              <a:ext cx="2844"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If        and       minimize    , then </a:t>
              </a:r>
            </a:p>
          </p:txBody>
        </p:sp>
        <p:graphicFrame>
          <p:nvGraphicFramePr>
            <p:cNvPr id="71695" name="Object 11">
              <a:extLst>
                <a:ext uri="{FF2B5EF4-FFF2-40B4-BE49-F238E27FC236}">
                  <a16:creationId xmlns:a16="http://schemas.microsoft.com/office/drawing/2014/main" id="{94D8078E-77BD-4DF7-A55F-F848AB25CB99}"/>
                </a:ext>
              </a:extLst>
            </p:cNvPr>
            <p:cNvGraphicFramePr>
              <a:graphicFrameLocks noChangeAspect="1"/>
            </p:cNvGraphicFramePr>
            <p:nvPr/>
          </p:nvGraphicFramePr>
          <p:xfrm>
            <a:off x="886" y="1512"/>
            <a:ext cx="299" cy="299"/>
          </p:xfrm>
          <a:graphic>
            <a:graphicData uri="http://schemas.openxmlformats.org/presentationml/2006/ole">
              <mc:AlternateContent xmlns:mc="http://schemas.openxmlformats.org/markup-compatibility/2006">
                <mc:Choice xmlns:v="urn:schemas-microsoft-com:vml" Requires="v">
                  <p:oleObj spid="_x0000_s51244" name="Equation" r:id="rId10" imgW="241300" imgH="241300" progId="Equation.3">
                    <p:embed/>
                  </p:oleObj>
                </mc:Choice>
                <mc:Fallback>
                  <p:oleObj name="Equation" r:id="rId10" imgW="241300" imgH="241300" progId="Equation.3">
                    <p:embed/>
                    <p:pic>
                      <p:nvPicPr>
                        <p:cNvPr id="71695" name="Object 11">
                          <a:extLst>
                            <a:ext uri="{FF2B5EF4-FFF2-40B4-BE49-F238E27FC236}">
                              <a16:creationId xmlns:a16="http://schemas.microsoft.com/office/drawing/2014/main" id="{94D8078E-77BD-4DF7-A55F-F848AB25CB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6" y="1512"/>
                          <a:ext cx="299"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696" name="Object 12">
              <a:extLst>
                <a:ext uri="{FF2B5EF4-FFF2-40B4-BE49-F238E27FC236}">
                  <a16:creationId xmlns:a16="http://schemas.microsoft.com/office/drawing/2014/main" id="{BE5E092B-BCBC-472B-AFE6-F4268B6B1A2A}"/>
                </a:ext>
              </a:extLst>
            </p:cNvPr>
            <p:cNvGraphicFramePr>
              <a:graphicFrameLocks noChangeAspect="1"/>
            </p:cNvGraphicFramePr>
            <p:nvPr/>
          </p:nvGraphicFramePr>
          <p:xfrm>
            <a:off x="1539" y="1512"/>
            <a:ext cx="300" cy="299"/>
          </p:xfrm>
          <a:graphic>
            <a:graphicData uri="http://schemas.openxmlformats.org/presentationml/2006/ole">
              <mc:AlternateContent xmlns:mc="http://schemas.openxmlformats.org/markup-compatibility/2006">
                <mc:Choice xmlns:v="urn:schemas-microsoft-com:vml" Requires="v">
                  <p:oleObj spid="_x0000_s51245" name="Equation" r:id="rId12" imgW="241300" imgH="241300" progId="Equation.3">
                    <p:embed/>
                  </p:oleObj>
                </mc:Choice>
                <mc:Fallback>
                  <p:oleObj name="Equation" r:id="rId12" imgW="241300" imgH="241300" progId="Equation.3">
                    <p:embed/>
                    <p:pic>
                      <p:nvPicPr>
                        <p:cNvPr id="71696" name="Object 12">
                          <a:extLst>
                            <a:ext uri="{FF2B5EF4-FFF2-40B4-BE49-F238E27FC236}">
                              <a16:creationId xmlns:a16="http://schemas.microsoft.com/office/drawing/2014/main" id="{BE5E092B-BCBC-472B-AFE6-F4268B6B1A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9" y="1512"/>
                          <a:ext cx="300"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697" name="Object 13">
              <a:extLst>
                <a:ext uri="{FF2B5EF4-FFF2-40B4-BE49-F238E27FC236}">
                  <a16:creationId xmlns:a16="http://schemas.microsoft.com/office/drawing/2014/main" id="{53A16F3B-B573-4B42-BBE5-513F7BAB6457}"/>
                </a:ext>
              </a:extLst>
            </p:cNvPr>
            <p:cNvGraphicFramePr>
              <a:graphicFrameLocks noChangeAspect="1"/>
            </p:cNvGraphicFramePr>
            <p:nvPr/>
          </p:nvGraphicFramePr>
          <p:xfrm>
            <a:off x="3393" y="1414"/>
            <a:ext cx="1408" cy="553"/>
          </p:xfrm>
          <a:graphic>
            <a:graphicData uri="http://schemas.openxmlformats.org/presentationml/2006/ole">
              <mc:AlternateContent xmlns:mc="http://schemas.openxmlformats.org/markup-compatibility/2006">
                <mc:Choice xmlns:v="urn:schemas-microsoft-com:vml" Requires="v">
                  <p:oleObj spid="_x0000_s51246" name="Equation" r:id="rId14" imgW="1130300" imgH="444500" progId="Equation.3">
                    <p:embed/>
                  </p:oleObj>
                </mc:Choice>
                <mc:Fallback>
                  <p:oleObj name="Equation" r:id="rId14" imgW="1130300" imgH="444500" progId="Equation.3">
                    <p:embed/>
                    <p:pic>
                      <p:nvPicPr>
                        <p:cNvPr id="71697" name="Object 13">
                          <a:extLst>
                            <a:ext uri="{FF2B5EF4-FFF2-40B4-BE49-F238E27FC236}">
                              <a16:creationId xmlns:a16="http://schemas.microsoft.com/office/drawing/2014/main" id="{53A16F3B-B573-4B42-BBE5-513F7BAB645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93" y="1414"/>
                          <a:ext cx="1408" cy="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698" name="Object 14">
              <a:extLst>
                <a:ext uri="{FF2B5EF4-FFF2-40B4-BE49-F238E27FC236}">
                  <a16:creationId xmlns:a16="http://schemas.microsoft.com/office/drawing/2014/main" id="{97B39A0C-D84D-4B43-8164-1CF2ECAB6321}"/>
                </a:ext>
              </a:extLst>
            </p:cNvPr>
            <p:cNvGraphicFramePr>
              <a:graphicFrameLocks noChangeAspect="1"/>
            </p:cNvGraphicFramePr>
            <p:nvPr/>
          </p:nvGraphicFramePr>
          <p:xfrm>
            <a:off x="2702" y="1575"/>
            <a:ext cx="170" cy="208"/>
          </p:xfrm>
          <a:graphic>
            <a:graphicData uri="http://schemas.openxmlformats.org/presentationml/2006/ole">
              <mc:AlternateContent xmlns:mc="http://schemas.openxmlformats.org/markup-compatibility/2006">
                <mc:Choice xmlns:v="urn:schemas-microsoft-com:vml" Requires="v">
                  <p:oleObj spid="_x0000_s51247" name="Equation" r:id="rId16" imgW="114300" imgH="139700" progId="Equation.3">
                    <p:embed/>
                  </p:oleObj>
                </mc:Choice>
                <mc:Fallback>
                  <p:oleObj name="Equation" r:id="rId16" imgW="114300" imgH="139700" progId="Equation.3">
                    <p:embed/>
                    <p:pic>
                      <p:nvPicPr>
                        <p:cNvPr id="71698" name="Object 14">
                          <a:extLst>
                            <a:ext uri="{FF2B5EF4-FFF2-40B4-BE49-F238E27FC236}">
                              <a16:creationId xmlns:a16="http://schemas.microsoft.com/office/drawing/2014/main" id="{97B39A0C-D84D-4B43-8164-1CF2ECAB63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02" y="1575"/>
                          <a:ext cx="170"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aphicFrame>
        <p:nvGraphicFramePr>
          <p:cNvPr id="1601551" name="Object 15">
            <a:extLst>
              <a:ext uri="{FF2B5EF4-FFF2-40B4-BE49-F238E27FC236}">
                <a16:creationId xmlns:a16="http://schemas.microsoft.com/office/drawing/2014/main" id="{204D571B-0A12-4A9C-B235-F834A720B48C}"/>
              </a:ext>
            </a:extLst>
          </p:cNvPr>
          <p:cNvGraphicFramePr>
            <a:graphicFrameLocks noChangeAspect="1"/>
          </p:cNvGraphicFramePr>
          <p:nvPr/>
        </p:nvGraphicFramePr>
        <p:xfrm>
          <a:off x="2449690" y="4660054"/>
          <a:ext cx="8116710" cy="1314027"/>
        </p:xfrm>
        <a:graphic>
          <a:graphicData uri="http://schemas.openxmlformats.org/presentationml/2006/ole">
            <mc:AlternateContent xmlns:mc="http://schemas.openxmlformats.org/markup-compatibility/2006">
              <mc:Choice xmlns:v="urn:schemas-microsoft-com:vml" Requires="v">
                <p:oleObj spid="_x0000_s51248" name="Equation" r:id="rId18" imgW="3136900" imgH="508000" progId="Equation.3">
                  <p:embed/>
                </p:oleObj>
              </mc:Choice>
              <mc:Fallback>
                <p:oleObj name="Equation" r:id="rId18" imgW="3136900" imgH="508000" progId="Equation.3">
                  <p:embed/>
                  <p:pic>
                    <p:nvPicPr>
                      <p:cNvPr id="1601551" name="Object 15">
                        <a:extLst>
                          <a:ext uri="{FF2B5EF4-FFF2-40B4-BE49-F238E27FC236}">
                            <a16:creationId xmlns:a16="http://schemas.microsoft.com/office/drawing/2014/main" id="{204D571B-0A12-4A9C-B235-F834A720B48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49690" y="4660054"/>
                        <a:ext cx="8116710" cy="1314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01552" name="Object 16">
            <a:extLst>
              <a:ext uri="{FF2B5EF4-FFF2-40B4-BE49-F238E27FC236}">
                <a16:creationId xmlns:a16="http://schemas.microsoft.com/office/drawing/2014/main" id="{080EF6E4-35E3-4FE1-99EB-98A436BDEBAC}"/>
              </a:ext>
            </a:extLst>
          </p:cNvPr>
          <p:cNvGraphicFramePr>
            <a:graphicFrameLocks noChangeAspect="1"/>
          </p:cNvGraphicFramePr>
          <p:nvPr/>
        </p:nvGraphicFramePr>
        <p:xfrm>
          <a:off x="2449690" y="6111806"/>
          <a:ext cx="8281529" cy="1314027"/>
        </p:xfrm>
        <a:graphic>
          <a:graphicData uri="http://schemas.openxmlformats.org/presentationml/2006/ole">
            <mc:AlternateContent xmlns:mc="http://schemas.openxmlformats.org/markup-compatibility/2006">
              <mc:Choice xmlns:v="urn:schemas-microsoft-com:vml" Requires="v">
                <p:oleObj spid="_x0000_s51249" name="Equation" r:id="rId20" imgW="3200400" imgH="508000" progId="Equation.3">
                  <p:embed/>
                </p:oleObj>
              </mc:Choice>
              <mc:Fallback>
                <p:oleObj name="Equation" r:id="rId20" imgW="3200400" imgH="508000" progId="Equation.3">
                  <p:embed/>
                  <p:pic>
                    <p:nvPicPr>
                      <p:cNvPr id="1601552" name="Object 16">
                        <a:extLst>
                          <a:ext uri="{FF2B5EF4-FFF2-40B4-BE49-F238E27FC236}">
                            <a16:creationId xmlns:a16="http://schemas.microsoft.com/office/drawing/2014/main" id="{080EF6E4-35E3-4FE1-99EB-98A436BDEBA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49690" y="6111806"/>
                        <a:ext cx="8281529" cy="1314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01553" name="Object 17">
            <a:extLst>
              <a:ext uri="{FF2B5EF4-FFF2-40B4-BE49-F238E27FC236}">
                <a16:creationId xmlns:a16="http://schemas.microsoft.com/office/drawing/2014/main" id="{7E68F1E4-D94C-4925-B5F9-4D2E2FA51467}"/>
              </a:ext>
            </a:extLst>
          </p:cNvPr>
          <p:cNvGraphicFramePr>
            <a:graphicFrameLocks noChangeAspect="1"/>
          </p:cNvGraphicFramePr>
          <p:nvPr/>
        </p:nvGraphicFramePr>
        <p:xfrm>
          <a:off x="3756943" y="8809849"/>
          <a:ext cx="5278684" cy="914401"/>
        </p:xfrm>
        <a:graphic>
          <a:graphicData uri="http://schemas.openxmlformats.org/presentationml/2006/ole">
            <mc:AlternateContent xmlns:mc="http://schemas.openxmlformats.org/markup-compatibility/2006">
              <mc:Choice xmlns:v="urn:schemas-microsoft-com:vml" Requires="v">
                <p:oleObj spid="_x0000_s51250" name="Equation" r:id="rId22" imgW="2133600" imgH="368300" progId="Equation.3">
                  <p:embed/>
                </p:oleObj>
              </mc:Choice>
              <mc:Fallback>
                <p:oleObj name="Equation" r:id="rId22" imgW="2133600" imgH="368300" progId="Equation.3">
                  <p:embed/>
                  <p:pic>
                    <p:nvPicPr>
                      <p:cNvPr id="1601553" name="Object 17">
                        <a:extLst>
                          <a:ext uri="{FF2B5EF4-FFF2-40B4-BE49-F238E27FC236}">
                            <a16:creationId xmlns:a16="http://schemas.microsoft.com/office/drawing/2014/main" id="{7E68F1E4-D94C-4925-B5F9-4D2E2FA5146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56943" y="8809849"/>
                        <a:ext cx="5278684" cy="914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01554" name="Object 18">
            <a:extLst>
              <a:ext uri="{FF2B5EF4-FFF2-40B4-BE49-F238E27FC236}">
                <a16:creationId xmlns:a16="http://schemas.microsoft.com/office/drawing/2014/main" id="{5A823110-B149-49F9-B090-AAAE6BC376C0}"/>
              </a:ext>
            </a:extLst>
          </p:cNvPr>
          <p:cNvGraphicFramePr>
            <a:graphicFrameLocks noChangeAspect="1"/>
          </p:cNvGraphicFramePr>
          <p:nvPr/>
        </p:nvGraphicFramePr>
        <p:xfrm>
          <a:off x="3711788" y="7963183"/>
          <a:ext cx="5308036" cy="912142"/>
        </p:xfrm>
        <a:graphic>
          <a:graphicData uri="http://schemas.openxmlformats.org/presentationml/2006/ole">
            <mc:AlternateContent xmlns:mc="http://schemas.openxmlformats.org/markup-compatibility/2006">
              <mc:Choice xmlns:v="urn:schemas-microsoft-com:vml" Requires="v">
                <p:oleObj spid="_x0000_s51251" name="Equation" r:id="rId24" imgW="2146300" imgH="368300" progId="Equation.3">
                  <p:embed/>
                </p:oleObj>
              </mc:Choice>
              <mc:Fallback>
                <p:oleObj name="Equation" r:id="rId24" imgW="2146300" imgH="368300" progId="Equation.3">
                  <p:embed/>
                  <p:pic>
                    <p:nvPicPr>
                      <p:cNvPr id="1601554" name="Object 18">
                        <a:extLst>
                          <a:ext uri="{FF2B5EF4-FFF2-40B4-BE49-F238E27FC236}">
                            <a16:creationId xmlns:a16="http://schemas.microsoft.com/office/drawing/2014/main" id="{5A823110-B149-49F9-B090-AAAE6BC376C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711788" y="7963183"/>
                        <a:ext cx="5308036" cy="912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4" name="Group 19">
            <a:extLst>
              <a:ext uri="{FF2B5EF4-FFF2-40B4-BE49-F238E27FC236}">
                <a16:creationId xmlns:a16="http://schemas.microsoft.com/office/drawing/2014/main" id="{6D061050-6BC5-414B-A2C8-A23D9E0ADD04}"/>
              </a:ext>
            </a:extLst>
          </p:cNvPr>
          <p:cNvGrpSpPr>
            <a:grpSpLocks/>
          </p:cNvGrpSpPr>
          <p:nvPr/>
        </p:nvGrpSpPr>
        <p:grpSpPr bwMode="auto">
          <a:xfrm>
            <a:off x="1781387" y="7369388"/>
            <a:ext cx="10394809" cy="627662"/>
            <a:chOff x="789" y="3264"/>
            <a:chExt cx="4604" cy="278"/>
          </a:xfrm>
        </p:grpSpPr>
        <p:sp>
          <p:nvSpPr>
            <p:cNvPr id="71691" name="Text Box 20">
              <a:extLst>
                <a:ext uri="{FF2B5EF4-FFF2-40B4-BE49-F238E27FC236}">
                  <a16:creationId xmlns:a16="http://schemas.microsoft.com/office/drawing/2014/main" id="{F05AF731-A8FF-4FF1-B504-26A8BAA0D1CA}"/>
                </a:ext>
              </a:extLst>
            </p:cNvPr>
            <p:cNvSpPr txBox="1">
              <a:spLocks noChangeArrowheads="1"/>
            </p:cNvSpPr>
            <p:nvPr/>
          </p:nvSpPr>
          <p:spPr bwMode="auto">
            <a:xfrm>
              <a:off x="789" y="3294"/>
              <a:ext cx="4604"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where         and         are 4-neighbors average around image point </a:t>
              </a:r>
              <a:r>
                <a:rPr kumimoji="0" lang="en-US" altLang="ja-JP" sz="256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(k,l)</a:t>
              </a:r>
            </a:p>
          </p:txBody>
        </p:sp>
        <p:graphicFrame>
          <p:nvGraphicFramePr>
            <p:cNvPr id="71692" name="Object 21">
              <a:extLst>
                <a:ext uri="{FF2B5EF4-FFF2-40B4-BE49-F238E27FC236}">
                  <a16:creationId xmlns:a16="http://schemas.microsoft.com/office/drawing/2014/main" id="{DE6BC79B-7960-4F75-98FD-E11D4ABA848C}"/>
                </a:ext>
              </a:extLst>
            </p:cNvPr>
            <p:cNvGraphicFramePr>
              <a:graphicFrameLocks noChangeAspect="1"/>
            </p:cNvGraphicFramePr>
            <p:nvPr/>
          </p:nvGraphicFramePr>
          <p:xfrm>
            <a:off x="1283" y="3264"/>
            <a:ext cx="265" cy="278"/>
          </p:xfrm>
          <a:graphic>
            <a:graphicData uri="http://schemas.openxmlformats.org/presentationml/2006/ole">
              <mc:AlternateContent xmlns:mc="http://schemas.openxmlformats.org/markup-compatibility/2006">
                <mc:Choice xmlns:v="urn:schemas-microsoft-com:vml" Requires="v">
                  <p:oleObj spid="_x0000_s51252" name="Equation" r:id="rId26" imgW="241300" imgH="254000" progId="Equation.3">
                    <p:embed/>
                  </p:oleObj>
                </mc:Choice>
                <mc:Fallback>
                  <p:oleObj name="Equation" r:id="rId26" imgW="241300" imgH="254000" progId="Equation.3">
                    <p:embed/>
                    <p:pic>
                      <p:nvPicPr>
                        <p:cNvPr id="71692" name="Object 21">
                          <a:extLst>
                            <a:ext uri="{FF2B5EF4-FFF2-40B4-BE49-F238E27FC236}">
                              <a16:creationId xmlns:a16="http://schemas.microsoft.com/office/drawing/2014/main" id="{DE6BC79B-7960-4F75-98FD-E11D4ABA848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283" y="3264"/>
                          <a:ext cx="265" cy="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693" name="Object 22">
              <a:extLst>
                <a:ext uri="{FF2B5EF4-FFF2-40B4-BE49-F238E27FC236}">
                  <a16:creationId xmlns:a16="http://schemas.microsoft.com/office/drawing/2014/main" id="{4404436D-1B46-49C3-85C1-090ABE47F09E}"/>
                </a:ext>
              </a:extLst>
            </p:cNvPr>
            <p:cNvGraphicFramePr>
              <a:graphicFrameLocks noChangeAspect="1"/>
            </p:cNvGraphicFramePr>
            <p:nvPr/>
          </p:nvGraphicFramePr>
          <p:xfrm>
            <a:off x="1839" y="3278"/>
            <a:ext cx="264" cy="264"/>
          </p:xfrm>
          <a:graphic>
            <a:graphicData uri="http://schemas.openxmlformats.org/presentationml/2006/ole">
              <mc:AlternateContent xmlns:mc="http://schemas.openxmlformats.org/markup-compatibility/2006">
                <mc:Choice xmlns:v="urn:schemas-microsoft-com:vml" Requires="v">
                  <p:oleObj spid="_x0000_s51253" name="Equation" r:id="rId28" imgW="241300" imgH="241300" progId="Equation.3">
                    <p:embed/>
                  </p:oleObj>
                </mc:Choice>
                <mc:Fallback>
                  <p:oleObj name="Equation" r:id="rId28" imgW="241300" imgH="241300" progId="Equation.3">
                    <p:embed/>
                    <p:pic>
                      <p:nvPicPr>
                        <p:cNvPr id="71693" name="Object 22">
                          <a:extLst>
                            <a:ext uri="{FF2B5EF4-FFF2-40B4-BE49-F238E27FC236}">
                              <a16:creationId xmlns:a16="http://schemas.microsoft.com/office/drawing/2014/main" id="{4404436D-1B46-49C3-85C1-090ABE47F09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39" y="3278"/>
                          <a:ext cx="264"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71688" name="Rectangle 27">
            <a:extLst>
              <a:ext uri="{FF2B5EF4-FFF2-40B4-BE49-F238E27FC236}">
                <a16:creationId xmlns:a16="http://schemas.microsoft.com/office/drawing/2014/main" id="{D9040A05-863D-427C-8777-A9DFC007198A}"/>
              </a:ext>
            </a:extLst>
          </p:cNvPr>
          <p:cNvSpPr>
            <a:spLocks noGrp="1" noChangeArrowheads="1"/>
          </p:cNvSpPr>
          <p:nvPr>
            <p:ph type="title"/>
          </p:nvPr>
        </p:nvSpPr>
        <p:spPr>
          <a:xfrm>
            <a:off x="433494" y="1"/>
            <a:ext cx="12523894" cy="1404338"/>
          </a:xfrm>
          <a:noFill/>
        </p:spPr>
        <p:txBody>
          <a:bodyPr/>
          <a:lstStyle/>
          <a:p>
            <a:pPr eaLnBrk="1" hangingPunct="1"/>
            <a:r>
              <a:rPr lang="en-US" altLang="ja-JP" sz="5120"/>
              <a:t>Numerical Shape-from-Shading</a:t>
            </a:r>
          </a:p>
        </p:txBody>
      </p:sp>
      <p:sp>
        <p:nvSpPr>
          <p:cNvPr id="71689" name="Rectangle 28">
            <a:extLst>
              <a:ext uri="{FF2B5EF4-FFF2-40B4-BE49-F238E27FC236}">
                <a16:creationId xmlns:a16="http://schemas.microsoft.com/office/drawing/2014/main" id="{04210122-9C39-4900-8583-025F7E93678E}"/>
              </a:ext>
            </a:extLst>
          </p:cNvPr>
          <p:cNvSpPr>
            <a:spLocks noChangeArrowheads="1"/>
          </p:cNvSpPr>
          <p:nvPr/>
        </p:nvSpPr>
        <p:spPr bwMode="auto">
          <a:xfrm>
            <a:off x="9943254" y="8994987"/>
            <a:ext cx="301396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(Ikeuchi &amp; Horn 89)</a:t>
            </a: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Tree>
    <p:extLst>
      <p:ext uri="{BB962C8B-B14F-4D97-AF65-F5344CB8AC3E}">
        <p14:creationId xmlns:p14="http://schemas.microsoft.com/office/powerpoint/2010/main" val="82603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015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15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015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01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7035"/>
            <a:ext cx="13004800" cy="934314"/>
          </a:xfrm>
          <a:prstGeom prst="rect">
            <a:avLst/>
          </a:prstGeom>
        </p:spPr>
        <p:txBody>
          <a:bodyPr/>
          <a:lstStyle/>
          <a:p>
            <a:pPr algn="ctr"/>
            <a:r>
              <a:rPr lang="en-US" dirty="0"/>
              <a:t>Spectral radiance</a:t>
            </a:r>
            <a:endParaRPr dirty="0"/>
          </a:p>
        </p:txBody>
      </p:sp>
      <p:sp>
        <p:nvSpPr>
          <p:cNvPr id="6" name="Shape 667"/>
          <p:cNvSpPr txBox="1">
            <a:spLocks/>
          </p:cNvSpPr>
          <p:nvPr/>
        </p:nvSpPr>
        <p:spPr>
          <a:xfrm>
            <a:off x="631078" y="1528233"/>
            <a:ext cx="12170522" cy="1105746"/>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indent="-365771">
              <a:buFont typeface="Arial" panose="020B0604020202020204" pitchFamily="34" charset="0"/>
              <a:buChar char="•"/>
            </a:pPr>
            <a:r>
              <a:rPr lang="en-US" sz="2560" dirty="0"/>
              <a:t>Distribution of </a:t>
            </a:r>
            <a:r>
              <a:rPr lang="en-US" sz="2560" u="sng" dirty="0"/>
              <a:t>radiance</a:t>
            </a:r>
            <a:r>
              <a:rPr lang="en-US" sz="2560" dirty="0"/>
              <a:t> as a function of wavelength.</a:t>
            </a:r>
          </a:p>
          <a:p>
            <a:pPr marL="365771" indent="-365771">
              <a:buFont typeface="Arial" panose="020B0604020202020204" pitchFamily="34" charset="0"/>
              <a:buChar char="•"/>
            </a:pPr>
            <a:r>
              <a:rPr lang="en-US" sz="2560" dirty="0"/>
              <a:t>All of the phenomena we described in this lecture can be extended to take into account color, by considering separate radiance and BRDF functions </a:t>
            </a:r>
            <a:r>
              <a:rPr lang="en-US" sz="2560" u="sng" dirty="0"/>
              <a:t>independently </a:t>
            </a:r>
            <a:r>
              <a:rPr lang="en-US" sz="2560" dirty="0"/>
              <a:t>for each wavelength.</a:t>
            </a:r>
          </a:p>
        </p:txBody>
      </p:sp>
      <p:sp>
        <p:nvSpPr>
          <p:cNvPr id="45" name="Shape 667">
            <a:extLst>
              <a:ext uri="{FF2B5EF4-FFF2-40B4-BE49-F238E27FC236}">
                <a16:creationId xmlns:a16="http://schemas.microsoft.com/office/drawing/2014/main" id="{686E38E2-DE25-4DEE-8AEE-D782F840E548}"/>
              </a:ext>
            </a:extLst>
          </p:cNvPr>
          <p:cNvSpPr txBox="1">
            <a:spLocks/>
          </p:cNvSpPr>
          <p:nvPr/>
        </p:nvSpPr>
        <p:spPr>
          <a:xfrm>
            <a:off x="631078" y="4876800"/>
            <a:ext cx="12170522" cy="1105746"/>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60" dirty="0"/>
              <a:t>Does this view of color ignore any important phenomena?</a:t>
            </a:r>
          </a:p>
          <a:p>
            <a:pPr marL="457200" indent="-457200">
              <a:buFont typeface="Arial" panose="020B0604020202020204" pitchFamily="34" charset="0"/>
              <a:buChar char="•"/>
            </a:pPr>
            <a:r>
              <a:rPr lang="en-US" sz="2560" dirty="0"/>
              <a:t> Things like fluorescence and any other phenomena where light changes color.</a:t>
            </a:r>
          </a:p>
        </p:txBody>
      </p:sp>
    </p:spTree>
    <p:extLst>
      <p:ext uri="{BB962C8B-B14F-4D97-AF65-F5344CB8AC3E}">
        <p14:creationId xmlns:p14="http://schemas.microsoft.com/office/powerpoint/2010/main" val="1653234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3586" name="Rectangle 2">
            <a:extLst>
              <a:ext uri="{FF2B5EF4-FFF2-40B4-BE49-F238E27FC236}">
                <a16:creationId xmlns:a16="http://schemas.microsoft.com/office/drawing/2014/main" id="{3A822A71-C2B1-4FD2-988F-2577576DFC37}"/>
              </a:ext>
            </a:extLst>
          </p:cNvPr>
          <p:cNvSpPr>
            <a:spLocks noGrp="1" noChangeArrowheads="1"/>
          </p:cNvSpPr>
          <p:nvPr>
            <p:ph type="body" idx="1"/>
          </p:nvPr>
        </p:nvSpPr>
        <p:spPr>
          <a:xfrm>
            <a:off x="650240" y="6651413"/>
            <a:ext cx="11379200" cy="2657405"/>
          </a:xfrm>
        </p:spPr>
        <p:txBody>
          <a:bodyPr/>
          <a:lstStyle/>
          <a:p>
            <a:pPr eaLnBrk="1" hangingPunct="1">
              <a:lnSpc>
                <a:spcPct val="90000"/>
              </a:lnSpc>
            </a:pPr>
            <a:r>
              <a:rPr lang="en-US" altLang="ja-JP" sz="2844"/>
              <a:t>Use known            values on the occluding boundary to constrain the solution (boundary conditions)</a:t>
            </a:r>
          </a:p>
          <a:p>
            <a:pPr eaLnBrk="1" hangingPunct="1">
              <a:lnSpc>
                <a:spcPct val="90000"/>
              </a:lnSpc>
            </a:pPr>
            <a:endParaRPr lang="en-US" altLang="ja-JP" sz="1138"/>
          </a:p>
          <a:p>
            <a:pPr eaLnBrk="1" hangingPunct="1">
              <a:lnSpc>
                <a:spcPct val="90000"/>
              </a:lnSpc>
            </a:pPr>
            <a:r>
              <a:rPr lang="en-US" altLang="ja-JP" sz="2844"/>
              <a:t>Compare                       with                    for convergence test</a:t>
            </a:r>
          </a:p>
          <a:p>
            <a:pPr eaLnBrk="1" hangingPunct="1">
              <a:lnSpc>
                <a:spcPct val="90000"/>
              </a:lnSpc>
            </a:pPr>
            <a:endParaRPr lang="en-US" altLang="ja-JP" sz="996"/>
          </a:p>
          <a:p>
            <a:pPr eaLnBrk="1" hangingPunct="1">
              <a:lnSpc>
                <a:spcPct val="90000"/>
              </a:lnSpc>
            </a:pPr>
            <a:r>
              <a:rPr lang="en-US" altLang="ja-JP" sz="2844"/>
              <a:t>As the solution converges, increase     to remove the smoothness constraint</a:t>
            </a:r>
          </a:p>
          <a:p>
            <a:pPr eaLnBrk="1" hangingPunct="1">
              <a:lnSpc>
                <a:spcPct val="90000"/>
              </a:lnSpc>
            </a:pPr>
            <a:endParaRPr lang="en-US" altLang="ja-JP" sz="2844"/>
          </a:p>
        </p:txBody>
      </p:sp>
      <p:grpSp>
        <p:nvGrpSpPr>
          <p:cNvPr id="73730" name="Group 3">
            <a:extLst>
              <a:ext uri="{FF2B5EF4-FFF2-40B4-BE49-F238E27FC236}">
                <a16:creationId xmlns:a16="http://schemas.microsoft.com/office/drawing/2014/main" id="{0BFB9854-A825-4B68-82F9-65BB36AF67D1}"/>
              </a:ext>
            </a:extLst>
          </p:cNvPr>
          <p:cNvGrpSpPr>
            <a:grpSpLocks/>
          </p:cNvGrpSpPr>
          <p:nvPr/>
        </p:nvGrpSpPr>
        <p:grpSpPr bwMode="auto">
          <a:xfrm>
            <a:off x="650240" y="1842347"/>
            <a:ext cx="11975253" cy="946010"/>
            <a:chOff x="363" y="1052"/>
            <a:chExt cx="5304" cy="419"/>
          </a:xfrm>
        </p:grpSpPr>
        <p:graphicFrame>
          <p:nvGraphicFramePr>
            <p:cNvPr id="73743" name="Object 4">
              <a:extLst>
                <a:ext uri="{FF2B5EF4-FFF2-40B4-BE49-F238E27FC236}">
                  <a16:creationId xmlns:a16="http://schemas.microsoft.com/office/drawing/2014/main" id="{CD100BDE-DCA2-42DD-83F5-DEC98A72082F}"/>
                </a:ext>
              </a:extLst>
            </p:cNvPr>
            <p:cNvGraphicFramePr>
              <a:graphicFrameLocks noChangeAspect="1"/>
            </p:cNvGraphicFramePr>
            <p:nvPr/>
          </p:nvGraphicFramePr>
          <p:xfrm>
            <a:off x="363" y="1053"/>
            <a:ext cx="2585" cy="418"/>
          </p:xfrm>
          <a:graphic>
            <a:graphicData uri="http://schemas.openxmlformats.org/presentationml/2006/ole">
              <mc:AlternateContent xmlns:mc="http://schemas.openxmlformats.org/markup-compatibility/2006">
                <mc:Choice xmlns:v="urn:schemas-microsoft-com:vml" Requires="v">
                  <p:oleObj spid="_x0000_s52250" name="Equation" r:id="rId4" imgW="3136900" imgH="508000" progId="Equation.3">
                    <p:embed/>
                  </p:oleObj>
                </mc:Choice>
                <mc:Fallback>
                  <p:oleObj name="Equation" r:id="rId4" imgW="3136900" imgH="508000" progId="Equation.3">
                    <p:embed/>
                    <p:pic>
                      <p:nvPicPr>
                        <p:cNvPr id="73743" name="Object 4">
                          <a:extLst>
                            <a:ext uri="{FF2B5EF4-FFF2-40B4-BE49-F238E27FC236}">
                              <a16:creationId xmlns:a16="http://schemas.microsoft.com/office/drawing/2014/main" id="{CD100BDE-DCA2-42DD-83F5-DEC98A7208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 y="1053"/>
                          <a:ext cx="2585" cy="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3744" name="Object 5">
              <a:extLst>
                <a:ext uri="{FF2B5EF4-FFF2-40B4-BE49-F238E27FC236}">
                  <a16:creationId xmlns:a16="http://schemas.microsoft.com/office/drawing/2014/main" id="{3614C1C7-7086-480B-8AD9-38D89A5C0AE6}"/>
                </a:ext>
              </a:extLst>
            </p:cNvPr>
            <p:cNvGraphicFramePr>
              <a:graphicFrameLocks noChangeAspect="1"/>
            </p:cNvGraphicFramePr>
            <p:nvPr/>
          </p:nvGraphicFramePr>
          <p:xfrm>
            <a:off x="3030" y="1052"/>
            <a:ext cx="2637" cy="418"/>
          </p:xfrm>
          <a:graphic>
            <a:graphicData uri="http://schemas.openxmlformats.org/presentationml/2006/ole">
              <mc:AlternateContent xmlns:mc="http://schemas.openxmlformats.org/markup-compatibility/2006">
                <mc:Choice xmlns:v="urn:schemas-microsoft-com:vml" Requires="v">
                  <p:oleObj spid="_x0000_s52251" name="Equation" r:id="rId6" imgW="3200400" imgH="508000" progId="Equation.3">
                    <p:embed/>
                  </p:oleObj>
                </mc:Choice>
                <mc:Fallback>
                  <p:oleObj name="Equation" r:id="rId6" imgW="3200400" imgH="508000" progId="Equation.3">
                    <p:embed/>
                    <p:pic>
                      <p:nvPicPr>
                        <p:cNvPr id="73744" name="Object 5">
                          <a:extLst>
                            <a:ext uri="{FF2B5EF4-FFF2-40B4-BE49-F238E27FC236}">
                              <a16:creationId xmlns:a16="http://schemas.microsoft.com/office/drawing/2014/main" id="{3614C1C7-7086-480B-8AD9-38D89A5C0A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0" y="1052"/>
                          <a:ext cx="2637" cy="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3" name="Group 7">
            <a:extLst>
              <a:ext uri="{FF2B5EF4-FFF2-40B4-BE49-F238E27FC236}">
                <a16:creationId xmlns:a16="http://schemas.microsoft.com/office/drawing/2014/main" id="{F95B537D-5580-4525-B829-BF894FFA9575}"/>
              </a:ext>
            </a:extLst>
          </p:cNvPr>
          <p:cNvGrpSpPr>
            <a:grpSpLocks/>
          </p:cNvGrpSpPr>
          <p:nvPr/>
        </p:nvGrpSpPr>
        <p:grpSpPr bwMode="auto">
          <a:xfrm>
            <a:off x="3045743" y="3034453"/>
            <a:ext cx="6816230" cy="3169920"/>
            <a:chOff x="1216" y="1530"/>
            <a:chExt cx="3019" cy="1404"/>
          </a:xfrm>
        </p:grpSpPr>
        <p:graphicFrame>
          <p:nvGraphicFramePr>
            <p:cNvPr id="73739" name="Object 8">
              <a:extLst>
                <a:ext uri="{FF2B5EF4-FFF2-40B4-BE49-F238E27FC236}">
                  <a16:creationId xmlns:a16="http://schemas.microsoft.com/office/drawing/2014/main" id="{6D8AE4A4-C4F2-4277-A352-59C4C0321FA8}"/>
                </a:ext>
              </a:extLst>
            </p:cNvPr>
            <p:cNvGraphicFramePr>
              <a:graphicFrameLocks noChangeAspect="1"/>
            </p:cNvGraphicFramePr>
            <p:nvPr/>
          </p:nvGraphicFramePr>
          <p:xfrm>
            <a:off x="1607" y="1722"/>
            <a:ext cx="2557" cy="561"/>
          </p:xfrm>
          <a:graphic>
            <a:graphicData uri="http://schemas.openxmlformats.org/presentationml/2006/ole">
              <mc:AlternateContent xmlns:mc="http://schemas.openxmlformats.org/markup-compatibility/2006">
                <mc:Choice xmlns:v="urn:schemas-microsoft-com:vml" Requires="v">
                  <p:oleObj spid="_x0000_s52252" name="Equation" r:id="rId8" imgW="2311400" imgH="508000" progId="Equation.3">
                    <p:embed/>
                  </p:oleObj>
                </mc:Choice>
                <mc:Fallback>
                  <p:oleObj name="Equation" r:id="rId8" imgW="2311400" imgH="508000" progId="Equation.3">
                    <p:embed/>
                    <p:pic>
                      <p:nvPicPr>
                        <p:cNvPr id="73739" name="Object 8">
                          <a:extLst>
                            <a:ext uri="{FF2B5EF4-FFF2-40B4-BE49-F238E27FC236}">
                              <a16:creationId xmlns:a16="http://schemas.microsoft.com/office/drawing/2014/main" id="{6D8AE4A4-C4F2-4277-A352-59C4C0321F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7" y="1722"/>
                          <a:ext cx="2557" cy="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3740" name="Object 9">
              <a:extLst>
                <a:ext uri="{FF2B5EF4-FFF2-40B4-BE49-F238E27FC236}">
                  <a16:creationId xmlns:a16="http://schemas.microsoft.com/office/drawing/2014/main" id="{0C426B3F-8B1C-4CFA-BEC7-929AE88CAB5E}"/>
                </a:ext>
              </a:extLst>
            </p:cNvPr>
            <p:cNvGraphicFramePr>
              <a:graphicFrameLocks noChangeAspect="1"/>
            </p:cNvGraphicFramePr>
            <p:nvPr/>
          </p:nvGraphicFramePr>
          <p:xfrm>
            <a:off x="1607" y="2316"/>
            <a:ext cx="2571" cy="561"/>
          </p:xfrm>
          <a:graphic>
            <a:graphicData uri="http://schemas.openxmlformats.org/presentationml/2006/ole">
              <mc:AlternateContent xmlns:mc="http://schemas.openxmlformats.org/markup-compatibility/2006">
                <mc:Choice xmlns:v="urn:schemas-microsoft-com:vml" Requires="v">
                  <p:oleObj spid="_x0000_s52253" name="Equation" r:id="rId10" imgW="2324100" imgH="508000" progId="Equation.3">
                    <p:embed/>
                  </p:oleObj>
                </mc:Choice>
                <mc:Fallback>
                  <p:oleObj name="Equation" r:id="rId10" imgW="2324100" imgH="508000" progId="Equation.3">
                    <p:embed/>
                    <p:pic>
                      <p:nvPicPr>
                        <p:cNvPr id="73740" name="Object 9">
                          <a:extLst>
                            <a:ext uri="{FF2B5EF4-FFF2-40B4-BE49-F238E27FC236}">
                              <a16:creationId xmlns:a16="http://schemas.microsoft.com/office/drawing/2014/main" id="{0C426B3F-8B1C-4CFA-BEC7-929AE88CAB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7" y="2316"/>
                          <a:ext cx="2571" cy="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3741" name="Rectangle 10">
              <a:extLst>
                <a:ext uri="{FF2B5EF4-FFF2-40B4-BE49-F238E27FC236}">
                  <a16:creationId xmlns:a16="http://schemas.microsoft.com/office/drawing/2014/main" id="{219CB932-F038-404C-95EE-A36A1A8B92B9}"/>
                </a:ext>
              </a:extLst>
            </p:cNvPr>
            <p:cNvSpPr>
              <a:spLocks noChangeArrowheads="1"/>
            </p:cNvSpPr>
            <p:nvPr/>
          </p:nvSpPr>
          <p:spPr bwMode="auto">
            <a:xfrm>
              <a:off x="1437" y="1667"/>
              <a:ext cx="2798" cy="1267"/>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3742" name="Text Box 11">
              <a:extLst>
                <a:ext uri="{FF2B5EF4-FFF2-40B4-BE49-F238E27FC236}">
                  <a16:creationId xmlns:a16="http://schemas.microsoft.com/office/drawing/2014/main" id="{380D0B06-D3D1-4B29-A677-F0FA8C320641}"/>
                </a:ext>
              </a:extLst>
            </p:cNvPr>
            <p:cNvSpPr txBox="1">
              <a:spLocks noChangeArrowheads="1"/>
            </p:cNvSpPr>
            <p:nvPr/>
          </p:nvSpPr>
          <p:spPr bwMode="auto">
            <a:xfrm>
              <a:off x="1216" y="1530"/>
              <a:ext cx="919" cy="2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Update rule</a:t>
              </a:r>
            </a:p>
          </p:txBody>
        </p:sp>
      </p:grpSp>
      <p:graphicFrame>
        <p:nvGraphicFramePr>
          <p:cNvPr id="1603596" name="Object 12">
            <a:extLst>
              <a:ext uri="{FF2B5EF4-FFF2-40B4-BE49-F238E27FC236}">
                <a16:creationId xmlns:a16="http://schemas.microsoft.com/office/drawing/2014/main" id="{9E472876-0922-4298-873F-E93786613550}"/>
              </a:ext>
            </a:extLst>
          </p:cNvPr>
          <p:cNvGraphicFramePr>
            <a:graphicFrameLocks noChangeAspect="1"/>
          </p:cNvGraphicFramePr>
          <p:nvPr/>
        </p:nvGraphicFramePr>
        <p:xfrm>
          <a:off x="2926081" y="6610773"/>
          <a:ext cx="1006969" cy="553156"/>
        </p:xfrm>
        <a:graphic>
          <a:graphicData uri="http://schemas.openxmlformats.org/presentationml/2006/ole">
            <mc:AlternateContent xmlns:mc="http://schemas.openxmlformats.org/markup-compatibility/2006">
              <mc:Choice xmlns:v="urn:schemas-microsoft-com:vml" Requires="v">
                <p:oleObj spid="_x0000_s52254" name="Equation" r:id="rId12" imgW="393700" imgH="215900" progId="Equation.3">
                  <p:embed/>
                </p:oleObj>
              </mc:Choice>
              <mc:Fallback>
                <p:oleObj name="Equation" r:id="rId12" imgW="393700" imgH="215900" progId="Equation.3">
                  <p:embed/>
                  <p:pic>
                    <p:nvPicPr>
                      <p:cNvPr id="1603596" name="Object 12">
                        <a:extLst>
                          <a:ext uri="{FF2B5EF4-FFF2-40B4-BE49-F238E27FC236}">
                            <a16:creationId xmlns:a16="http://schemas.microsoft.com/office/drawing/2014/main" id="{9E472876-0922-4298-873F-E937866135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081" y="6610773"/>
                        <a:ext cx="1006969" cy="553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03597" name="Object 13">
            <a:extLst>
              <a:ext uri="{FF2B5EF4-FFF2-40B4-BE49-F238E27FC236}">
                <a16:creationId xmlns:a16="http://schemas.microsoft.com/office/drawing/2014/main" id="{FA690745-6308-4729-A29B-EED261C1E302}"/>
              </a:ext>
            </a:extLst>
          </p:cNvPr>
          <p:cNvGraphicFramePr>
            <a:graphicFrameLocks noChangeAspect="1"/>
          </p:cNvGraphicFramePr>
          <p:nvPr/>
        </p:nvGraphicFramePr>
        <p:xfrm>
          <a:off x="2978009" y="7651610"/>
          <a:ext cx="1785902" cy="652497"/>
        </p:xfrm>
        <a:graphic>
          <a:graphicData uri="http://schemas.openxmlformats.org/presentationml/2006/ole">
            <mc:AlternateContent xmlns:mc="http://schemas.openxmlformats.org/markup-compatibility/2006">
              <mc:Choice xmlns:v="urn:schemas-microsoft-com:vml" Requires="v">
                <p:oleObj spid="_x0000_s52255" name="Equation" r:id="rId14" imgW="698500" imgH="254000" progId="Equation.3">
                  <p:embed/>
                </p:oleObj>
              </mc:Choice>
              <mc:Fallback>
                <p:oleObj name="Equation" r:id="rId14" imgW="698500" imgH="254000" progId="Equation.3">
                  <p:embed/>
                  <p:pic>
                    <p:nvPicPr>
                      <p:cNvPr id="1603597" name="Object 13">
                        <a:extLst>
                          <a:ext uri="{FF2B5EF4-FFF2-40B4-BE49-F238E27FC236}">
                            <a16:creationId xmlns:a16="http://schemas.microsoft.com/office/drawing/2014/main" id="{FA690745-6308-4729-A29B-EED261C1E30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8009" y="7651610"/>
                        <a:ext cx="1785902" cy="65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03598" name="Object 14">
            <a:extLst>
              <a:ext uri="{FF2B5EF4-FFF2-40B4-BE49-F238E27FC236}">
                <a16:creationId xmlns:a16="http://schemas.microsoft.com/office/drawing/2014/main" id="{7C2A7A27-BD64-49A2-A40E-B978CC3F1A1F}"/>
              </a:ext>
            </a:extLst>
          </p:cNvPr>
          <p:cNvGraphicFramePr>
            <a:graphicFrameLocks noChangeAspect="1"/>
          </p:cNvGraphicFramePr>
          <p:nvPr/>
        </p:nvGraphicFramePr>
        <p:xfrm>
          <a:off x="5635413" y="7651610"/>
          <a:ext cx="1526258" cy="652497"/>
        </p:xfrm>
        <a:graphic>
          <a:graphicData uri="http://schemas.openxmlformats.org/presentationml/2006/ole">
            <mc:AlternateContent xmlns:mc="http://schemas.openxmlformats.org/markup-compatibility/2006">
              <mc:Choice xmlns:v="urn:schemas-microsoft-com:vml" Requires="v">
                <p:oleObj spid="_x0000_s52256" name="Equation" r:id="rId16" imgW="596900" imgH="254000" progId="Equation.3">
                  <p:embed/>
                </p:oleObj>
              </mc:Choice>
              <mc:Fallback>
                <p:oleObj name="Equation" r:id="rId16" imgW="596900" imgH="254000" progId="Equation.3">
                  <p:embed/>
                  <p:pic>
                    <p:nvPicPr>
                      <p:cNvPr id="1603598" name="Object 14">
                        <a:extLst>
                          <a:ext uri="{FF2B5EF4-FFF2-40B4-BE49-F238E27FC236}">
                            <a16:creationId xmlns:a16="http://schemas.microsoft.com/office/drawing/2014/main" id="{7C2A7A27-BD64-49A2-A40E-B978CC3F1A1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5413" y="7651610"/>
                        <a:ext cx="1526258" cy="65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03599" name="Object 15">
            <a:extLst>
              <a:ext uri="{FF2B5EF4-FFF2-40B4-BE49-F238E27FC236}">
                <a16:creationId xmlns:a16="http://schemas.microsoft.com/office/drawing/2014/main" id="{0DE5EDB9-3BE0-4DC0-B780-4A1246B15A3F}"/>
              </a:ext>
            </a:extLst>
          </p:cNvPr>
          <p:cNvGraphicFramePr>
            <a:graphicFrameLocks noChangeAspect="1"/>
          </p:cNvGraphicFramePr>
          <p:nvPr/>
        </p:nvGraphicFramePr>
        <p:xfrm>
          <a:off x="6394028" y="8403450"/>
          <a:ext cx="358987" cy="456071"/>
        </p:xfrm>
        <a:graphic>
          <a:graphicData uri="http://schemas.openxmlformats.org/presentationml/2006/ole">
            <mc:AlternateContent xmlns:mc="http://schemas.openxmlformats.org/markup-compatibility/2006">
              <mc:Choice xmlns:v="urn:schemas-microsoft-com:vml" Requires="v">
                <p:oleObj spid="_x0000_s52257" name="Equation" r:id="rId18" imgW="139700" imgH="177800" progId="Equation.3">
                  <p:embed/>
                </p:oleObj>
              </mc:Choice>
              <mc:Fallback>
                <p:oleObj name="Equation" r:id="rId18" imgW="139700" imgH="177800" progId="Equation.3">
                  <p:embed/>
                  <p:pic>
                    <p:nvPicPr>
                      <p:cNvPr id="1603599" name="Object 15">
                        <a:extLst>
                          <a:ext uri="{FF2B5EF4-FFF2-40B4-BE49-F238E27FC236}">
                            <a16:creationId xmlns:a16="http://schemas.microsoft.com/office/drawing/2014/main" id="{0DE5EDB9-3BE0-4DC0-B780-4A1246B15A3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94028" y="8403450"/>
                        <a:ext cx="358987" cy="456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3736" name="Rectangle 21">
            <a:extLst>
              <a:ext uri="{FF2B5EF4-FFF2-40B4-BE49-F238E27FC236}">
                <a16:creationId xmlns:a16="http://schemas.microsoft.com/office/drawing/2014/main" id="{97AF2E37-F277-4EBC-8A05-71F11609C994}"/>
              </a:ext>
            </a:extLst>
          </p:cNvPr>
          <p:cNvSpPr>
            <a:spLocks noGrp="1" noChangeArrowheads="1"/>
          </p:cNvSpPr>
          <p:nvPr>
            <p:ph type="title"/>
          </p:nvPr>
        </p:nvSpPr>
        <p:spPr>
          <a:xfrm>
            <a:off x="697654" y="108374"/>
            <a:ext cx="12523893" cy="1404338"/>
          </a:xfrm>
          <a:noFill/>
        </p:spPr>
        <p:txBody>
          <a:bodyPr/>
          <a:lstStyle/>
          <a:p>
            <a:pPr eaLnBrk="1" hangingPunct="1"/>
            <a:r>
              <a:rPr lang="en-US" altLang="ja-JP" sz="5120"/>
              <a:t>Numerical Shape-from-Shading</a:t>
            </a:r>
          </a:p>
        </p:txBody>
      </p:sp>
      <p:sp>
        <p:nvSpPr>
          <p:cNvPr id="73737" name="Rectangle 22">
            <a:extLst>
              <a:ext uri="{FF2B5EF4-FFF2-40B4-BE49-F238E27FC236}">
                <a16:creationId xmlns:a16="http://schemas.microsoft.com/office/drawing/2014/main" id="{9BE2DAAF-58C0-4C6B-A3C1-165481135D78}"/>
              </a:ext>
            </a:extLst>
          </p:cNvPr>
          <p:cNvSpPr>
            <a:spLocks noChangeArrowheads="1"/>
          </p:cNvSpPr>
          <p:nvPr/>
        </p:nvSpPr>
        <p:spPr bwMode="auto">
          <a:xfrm>
            <a:off x="9706188" y="8897904"/>
            <a:ext cx="301396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(Ikeuchi &amp; Horn 89)</a:t>
            </a: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Tree>
    <p:extLst>
      <p:ext uri="{BB962C8B-B14F-4D97-AF65-F5344CB8AC3E}">
        <p14:creationId xmlns:p14="http://schemas.microsoft.com/office/powerpoint/2010/main" val="3402380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358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0358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358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035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035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035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03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358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33AA4D55-396D-47FF-BBD6-24CED5D50D17}"/>
              </a:ext>
            </a:extLst>
          </p:cNvPr>
          <p:cNvSpPr>
            <a:spLocks noGrp="1" noChangeArrowheads="1"/>
          </p:cNvSpPr>
          <p:nvPr>
            <p:ph type="title"/>
          </p:nvPr>
        </p:nvSpPr>
        <p:spPr>
          <a:xfrm>
            <a:off x="975360" y="-108373"/>
            <a:ext cx="11054080" cy="1625600"/>
          </a:xfrm>
        </p:spPr>
        <p:txBody>
          <a:bodyPr/>
          <a:lstStyle/>
          <a:p>
            <a:pPr eaLnBrk="1" hangingPunct="1"/>
            <a:r>
              <a:rPr lang="en-US" altLang="en-US"/>
              <a:t>Results</a:t>
            </a:r>
          </a:p>
        </p:txBody>
      </p:sp>
      <p:pic>
        <p:nvPicPr>
          <p:cNvPr id="75779" name="Picture 8">
            <a:extLst>
              <a:ext uri="{FF2B5EF4-FFF2-40B4-BE49-F238E27FC236}">
                <a16:creationId xmlns:a16="http://schemas.microsoft.com/office/drawing/2014/main" id="{AC151DE9-C3F4-42EE-959F-4DF26B208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13" y="1733973"/>
            <a:ext cx="11270827" cy="73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6842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BE5B2264-E67A-4989-8AC9-F662CBC4FB6D}"/>
              </a:ext>
            </a:extLst>
          </p:cNvPr>
          <p:cNvSpPr>
            <a:spLocks noGrp="1" noChangeArrowheads="1"/>
          </p:cNvSpPr>
          <p:nvPr>
            <p:ph type="title"/>
          </p:nvPr>
        </p:nvSpPr>
        <p:spPr>
          <a:xfrm>
            <a:off x="975360" y="0"/>
            <a:ext cx="11054080" cy="1625600"/>
          </a:xfrm>
        </p:spPr>
        <p:txBody>
          <a:bodyPr/>
          <a:lstStyle/>
          <a:p>
            <a:pPr eaLnBrk="1" hangingPunct="1"/>
            <a:r>
              <a:rPr lang="en-US" altLang="ja-JP"/>
              <a:t>Results</a:t>
            </a:r>
          </a:p>
        </p:txBody>
      </p:sp>
      <p:pic>
        <p:nvPicPr>
          <p:cNvPr id="77827" name="Picture 9">
            <a:extLst>
              <a:ext uri="{FF2B5EF4-FFF2-40B4-BE49-F238E27FC236}">
                <a16:creationId xmlns:a16="http://schemas.microsoft.com/office/drawing/2014/main" id="{813604E2-0FD9-46B0-B2C5-4B2E9018B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1" y="1733973"/>
            <a:ext cx="11772053" cy="771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7057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BE5B2264-E67A-4989-8AC9-F662CBC4FB6D}"/>
              </a:ext>
            </a:extLst>
          </p:cNvPr>
          <p:cNvSpPr>
            <a:spLocks noGrp="1" noChangeArrowheads="1"/>
          </p:cNvSpPr>
          <p:nvPr>
            <p:ph type="title"/>
          </p:nvPr>
        </p:nvSpPr>
        <p:spPr>
          <a:xfrm>
            <a:off x="975360" y="0"/>
            <a:ext cx="11054080" cy="1625600"/>
          </a:xfrm>
        </p:spPr>
        <p:txBody>
          <a:bodyPr/>
          <a:lstStyle/>
          <a:p>
            <a:pPr eaLnBrk="1" hangingPunct="1"/>
            <a:r>
              <a:rPr lang="en-US" altLang="ja-JP" dirty="0"/>
              <a:t>More modern results</a:t>
            </a:r>
          </a:p>
        </p:txBody>
      </p:sp>
      <p:pic>
        <p:nvPicPr>
          <p:cNvPr id="3" name="Picture 2">
            <a:extLst>
              <a:ext uri="{FF2B5EF4-FFF2-40B4-BE49-F238E27FC236}">
                <a16:creationId xmlns:a16="http://schemas.microsoft.com/office/drawing/2014/main" id="{DC3E31DD-D054-497C-A065-CF2543D58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693" y="1625600"/>
            <a:ext cx="10031413" cy="7949865"/>
          </a:xfrm>
          <a:prstGeom prst="rect">
            <a:avLst/>
          </a:prstGeom>
        </p:spPr>
      </p:pic>
    </p:spTree>
    <p:extLst>
      <p:ext uri="{BB962C8B-B14F-4D97-AF65-F5344CB8AC3E}">
        <p14:creationId xmlns:p14="http://schemas.microsoft.com/office/powerpoint/2010/main" val="5320442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8587"/>
            <a:ext cx="13004800" cy="777024"/>
          </a:xfrm>
          <a:prstGeom prst="rect">
            <a:avLst/>
          </a:prstGeom>
        </p:spPr>
        <p:txBody>
          <a:bodyPr/>
          <a:lstStyle/>
          <a:p>
            <a:pPr algn="ctr"/>
            <a:r>
              <a:rPr lang="en-US" dirty="0"/>
              <a:t>References</a:t>
            </a:r>
            <a:endParaRPr dirty="0"/>
          </a:p>
        </p:txBody>
      </p:sp>
      <p:sp>
        <p:nvSpPr>
          <p:cNvPr id="7" name="Shape 667"/>
          <p:cNvSpPr txBox="1">
            <a:spLocks/>
          </p:cNvSpPr>
          <p:nvPr/>
        </p:nvSpPr>
        <p:spPr>
          <a:xfrm>
            <a:off x="1" y="785611"/>
            <a:ext cx="13004800" cy="8706119"/>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Basic reading:</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Szeliski</a:t>
            </a: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t>
            </a:r>
            <a:r>
              <a:rPr lang="en-US" sz="1600" dirty="0">
                <a:solidFill>
                  <a:srgbClr val="000000"/>
                </a:solidFill>
                <a:latin typeface="Calibri Light" panose="020F0302020204030204" pitchFamily="34" charset="0"/>
                <a:sym typeface="Helvetica Light"/>
              </a:rPr>
              <a:t>Section 2.2</a:t>
            </a: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Gortler</a:t>
            </a: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Chapter 21.</a:t>
            </a:r>
          </a:p>
          <a:p>
            <a:pPr marR="0" lvl="0" algn="l" defTabSz="914400" rtl="0" eaLnBrk="1" fontAlgn="auto" latinLnBrk="0" hangingPunct="1">
              <a:lnSpc>
                <a:spcPct val="90000"/>
              </a:lnSpc>
              <a:spcBef>
                <a:spcPct val="0"/>
              </a:spcBef>
              <a:spcAft>
                <a:spcPts val="0"/>
              </a:spcAft>
              <a:buClrTx/>
              <a:buSzTx/>
              <a:tabLst/>
              <a:defRPr/>
            </a:pPr>
            <a:r>
              <a:rPr lang="en-US" sz="1600" dirty="0">
                <a:solidFill>
                  <a:srgbClr val="000000"/>
                </a:solidFill>
                <a:latin typeface="Calibri Light" panose="020F0302020204030204" pitchFamily="34" charset="0"/>
                <a:sym typeface="Helvetica Light"/>
              </a:rPr>
              <a:t>	This book by Steven </a:t>
            </a:r>
            <a:r>
              <a:rPr lang="en-US" sz="1600" dirty="0" err="1">
                <a:solidFill>
                  <a:srgbClr val="000000"/>
                </a:solidFill>
                <a:latin typeface="Calibri Light" panose="020F0302020204030204" pitchFamily="34" charset="0"/>
                <a:sym typeface="Helvetica Light"/>
              </a:rPr>
              <a:t>Gortler</a:t>
            </a:r>
            <a:r>
              <a:rPr lang="en-US" sz="1600" dirty="0">
                <a:solidFill>
                  <a:srgbClr val="000000"/>
                </a:solidFill>
                <a:latin typeface="Calibri Light" panose="020F0302020204030204" pitchFamily="34" charset="0"/>
                <a:sym typeface="Helvetica Light"/>
              </a:rPr>
              <a:t> has a great </a:t>
            </a:r>
            <a:r>
              <a:rPr lang="en-US" sz="1600" i="1" dirty="0">
                <a:solidFill>
                  <a:srgbClr val="000000"/>
                </a:solidFill>
                <a:latin typeface="Calibri Light" panose="020F0302020204030204" pitchFamily="34" charset="0"/>
                <a:sym typeface="Helvetica Light"/>
              </a:rPr>
              <a:t>introduction</a:t>
            </a:r>
            <a:r>
              <a:rPr lang="en-US" sz="1600" dirty="0">
                <a:solidFill>
                  <a:srgbClr val="000000"/>
                </a:solidFill>
                <a:latin typeface="Calibri Light" panose="020F0302020204030204" pitchFamily="34" charset="0"/>
                <a:sym typeface="Helvetica Light"/>
              </a:rPr>
              <a:t> to radiometry, reflectance, and their use for image formation.</a:t>
            </a:r>
            <a:endPar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1600" dirty="0">
              <a:solidFill>
                <a:srgbClr val="000000"/>
              </a:solidFill>
              <a:latin typeface="Calibri Light" panose="020F0302020204030204" pitchFamily="34" charset="0"/>
              <a:sym typeface="Helvetica Light"/>
            </a:endParaRPr>
          </a:p>
          <a:p>
            <a:pPr marR="0" lvl="0" algn="l" defTabSz="914400" rtl="0" eaLnBrk="1" fontAlgn="auto" latinLnBrk="0" hangingPunct="1">
              <a:lnSpc>
                <a:spcPct val="90000"/>
              </a:lnSpc>
              <a:spcBef>
                <a:spcPct val="0"/>
              </a:spcBef>
              <a:spcAft>
                <a:spcPts val="0"/>
              </a:spcAft>
              <a:buClrTx/>
              <a:buSzTx/>
              <a:tabLst/>
              <a:defRPr/>
            </a:pP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Additional reading:</a:t>
            </a:r>
          </a:p>
          <a:p>
            <a:pPr marL="285750" lvl="0" indent="-285750">
              <a:buFont typeface="Arial" panose="020B0604020202020204" pitchFamily="34" charset="0"/>
              <a:buChar char="•"/>
              <a:defRPr/>
            </a:pPr>
            <a:r>
              <a:rPr lang="en-US" sz="1600" dirty="0">
                <a:solidFill>
                  <a:srgbClr val="000000"/>
                </a:solidFill>
                <a:latin typeface="Calibri Light" panose="020F0302020204030204" pitchFamily="34" charset="0"/>
                <a:sym typeface="Helvetica Light"/>
              </a:rPr>
              <a:t>Oren and </a:t>
            </a:r>
            <a:r>
              <a:rPr lang="en-US" sz="1600" dirty="0" err="1">
                <a:solidFill>
                  <a:srgbClr val="000000"/>
                </a:solidFill>
                <a:latin typeface="Calibri Light" panose="020F0302020204030204" pitchFamily="34" charset="0"/>
                <a:sym typeface="Helvetica Light"/>
              </a:rPr>
              <a:t>Nayar</a:t>
            </a:r>
            <a:r>
              <a:rPr lang="en-US" sz="1600" dirty="0">
                <a:solidFill>
                  <a:srgbClr val="000000"/>
                </a:solidFill>
                <a:latin typeface="Calibri Light" panose="020F0302020204030204" pitchFamily="34" charset="0"/>
                <a:sym typeface="Helvetica Light"/>
              </a:rPr>
              <a:t>, “Generalization of the Lambertian model and implications for machine vision,” IJCV 1995.</a:t>
            </a:r>
          </a:p>
          <a:p>
            <a:pPr lvl="0">
              <a:defRPr/>
            </a:pP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The paper introducing </a:t>
            </a:r>
            <a:r>
              <a:rPr lang="en-US" sz="1600" dirty="0">
                <a:solidFill>
                  <a:srgbClr val="000000"/>
                </a:solidFill>
                <a:latin typeface="Calibri Light" panose="020F0302020204030204" pitchFamily="34" charset="0"/>
                <a:sym typeface="Helvetica Light"/>
              </a:rPr>
              <a:t>the most common</a:t>
            </a: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model for rough diffuse reflectance.</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Debevec</a:t>
            </a:r>
            <a:r>
              <a:rPr lang="en-US" sz="1600" dirty="0">
                <a:solidFill>
                  <a:srgbClr val="000000"/>
                </a:solidFill>
                <a:latin typeface="Calibri Light" panose="020F0302020204030204" pitchFamily="34" charset="0"/>
                <a:sym typeface="Helvetica Light"/>
              </a:rPr>
              <a:t>, “Rendering Synthetic Objects into Real Scenes,” SIGGRAPH 1998.</a:t>
            </a:r>
          </a:p>
          <a:p>
            <a:pPr lvl="0">
              <a:defRPr/>
            </a:pPr>
            <a:r>
              <a:rPr lang="en-US" sz="1600" dirty="0">
                <a:solidFill>
                  <a:srgbClr val="000000"/>
                </a:solidFill>
                <a:latin typeface="Calibri Light" panose="020F0302020204030204" pitchFamily="34" charset="0"/>
                <a:sym typeface="Helvetica Light"/>
              </a:rPr>
              <a:t>	The paper that introduced the notion of the environment map, the use of chrome spheres for measuring such maps, and the idea that they can 	be used for easy rendering.</a:t>
            </a:r>
          </a:p>
          <a:p>
            <a:pPr marL="342900" lvl="0" indent="-342900">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Lalonde et al., </a:t>
            </a:r>
            <a:r>
              <a:rPr lang="en-US" sz="1600" dirty="0">
                <a:solidFill>
                  <a:srgbClr val="000000"/>
                </a:solidFill>
                <a:latin typeface="Calibri Light" panose="020F0302020204030204" pitchFamily="34" charset="0"/>
                <a:sym typeface="Helvetica Light"/>
              </a:rPr>
              <a:t>“Estimating the Natural Illumination Conditions from a Single Outdoor Image,” IJCV 2012.</a:t>
            </a:r>
          </a:p>
          <a:p>
            <a:pPr lvl="0">
              <a:defRPr/>
            </a:pP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 paper on estimating outdoors environment maps from just one image.</a:t>
            </a:r>
          </a:p>
          <a:p>
            <a:pPr marL="342900" lvl="0" indent="-342900">
              <a:buFont typeface="Arial" panose="020B0604020202020204" pitchFamily="34" charset="0"/>
              <a:buChar char="•"/>
              <a:defRPr/>
            </a:pPr>
            <a:r>
              <a:rPr kumimoji="0" lang="en-US" sz="16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Basri</a:t>
            </a: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and Jacobs</a:t>
            </a:r>
            <a:r>
              <a:rPr lang="en-US" sz="1600" dirty="0">
                <a:solidFill>
                  <a:srgbClr val="000000"/>
                </a:solidFill>
                <a:latin typeface="Calibri Light" panose="020F0302020204030204" pitchFamily="34" charset="0"/>
                <a:sym typeface="Helvetica Light"/>
              </a:rPr>
              <a:t>, “Lambertian reflectance and linear subspaces,” ICCV 2001.</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Ramamoorthi</a:t>
            </a:r>
            <a:r>
              <a:rPr lang="en-US" sz="1600" dirty="0">
                <a:solidFill>
                  <a:srgbClr val="000000"/>
                </a:solidFill>
                <a:latin typeface="Calibri Light" panose="020F0302020204030204" pitchFamily="34" charset="0"/>
                <a:sym typeface="Helvetica Light"/>
              </a:rPr>
              <a:t> and Hanrahan, “A signal-processing framework for inverse rendering,” SIGGRAPH 2001.</a:t>
            </a:r>
          </a:p>
          <a:p>
            <a:pPr marL="342900" lvl="0" indent="-342900">
              <a:buFont typeface="Arial" panose="020B0604020202020204" pitchFamily="34" charset="0"/>
              <a:buChar char="•"/>
              <a:defRPr/>
            </a:pPr>
            <a:r>
              <a:rPr lang="en-US" sz="1600" dirty="0">
                <a:solidFill>
                  <a:srgbClr val="000000"/>
                </a:solidFill>
                <a:latin typeface="Calibri Light" panose="020F0302020204030204" pitchFamily="34" charset="0"/>
                <a:sym typeface="Helvetica Light"/>
              </a:rPr>
              <a:t>Sloan et al., “Precomputed radiance transfer for real-time rendering in dynamic, low-frequency lighting environments,” SIGGRAPH 2002.</a:t>
            </a:r>
          </a:p>
          <a:p>
            <a:pPr lvl="0">
              <a:defRPr/>
            </a:pPr>
            <a:r>
              <a:rPr lang="en-US" sz="1600" dirty="0">
                <a:solidFill>
                  <a:srgbClr val="000000"/>
                </a:solidFill>
                <a:latin typeface="Calibri Light" panose="020F0302020204030204" pitchFamily="34" charset="0"/>
                <a:sym typeface="Helvetica Light"/>
              </a:rPr>
              <a:t>	Three papers describing the use of spherical harmonics to model low-frequency illumination, as well as the low-pass filtering effect of Lambertian 	reflectance on illumination. </a:t>
            </a:r>
          </a:p>
          <a:p>
            <a:pPr marL="285750" lvl="0" indent="-285750">
              <a:buFont typeface="Arial" panose="020B0604020202020204" pitchFamily="34" charset="0"/>
              <a:buChar char="•"/>
              <a:defRPr/>
            </a:pPr>
            <a:r>
              <a:rPr lang="en-US" sz="1600" dirty="0">
                <a:solidFill>
                  <a:srgbClr val="000000"/>
                </a:solidFill>
                <a:latin typeface="Calibri Light" panose="020F0302020204030204" pitchFamily="34" charset="0"/>
                <a:sym typeface="Helvetica Light"/>
              </a:rPr>
              <a:t>Zhang et al., “Shape-from-shading: a survey,” PAMI 1999.</a:t>
            </a:r>
          </a:p>
          <a:p>
            <a:pPr lvl="0">
              <a:defRPr/>
            </a:pPr>
            <a:r>
              <a:rPr lang="en-US" sz="1600" dirty="0">
                <a:solidFill>
                  <a:srgbClr val="000000"/>
                </a:solidFill>
                <a:latin typeface="Calibri Light" panose="020F0302020204030204" pitchFamily="34" charset="0"/>
                <a:sym typeface="Helvetica Light"/>
              </a:rPr>
              <a:t>	A review of perceptual and computational aspects of shape from shading.</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Woodham</a:t>
            </a:r>
            <a:r>
              <a:rPr lang="en-US" sz="1600" dirty="0">
                <a:solidFill>
                  <a:srgbClr val="000000"/>
                </a:solidFill>
                <a:latin typeface="Calibri Light" panose="020F0302020204030204" pitchFamily="34" charset="0"/>
                <a:sym typeface="Helvetica Light"/>
              </a:rPr>
              <a:t>, “Photometric method for determining surface orientation from multiple images,” Optical Engineering 1980.</a:t>
            </a:r>
          </a:p>
          <a:p>
            <a:pPr lvl="0">
              <a:defRPr/>
            </a:pPr>
            <a:r>
              <a:rPr lang="en-US" sz="1600" dirty="0">
                <a:solidFill>
                  <a:srgbClr val="000000"/>
                </a:solidFill>
                <a:latin typeface="Calibri Light" panose="020F0302020204030204" pitchFamily="34" charset="0"/>
                <a:sym typeface="Helvetica Light"/>
              </a:rPr>
              <a:t>	The paper that introduced photometric stereo.</a:t>
            </a:r>
          </a:p>
          <a:p>
            <a:pPr marL="342900" lvl="0" indent="-342900">
              <a:buFont typeface="Arial" panose="020B0604020202020204" pitchFamily="34" charset="0"/>
              <a:buChar char="•"/>
              <a:defRPr/>
            </a:pPr>
            <a:r>
              <a:rPr lang="en-US" sz="1600" dirty="0">
                <a:solidFill>
                  <a:srgbClr val="000000"/>
                </a:solidFill>
                <a:latin typeface="Calibri Light" panose="020F0302020204030204" pitchFamily="34" charset="0"/>
                <a:sym typeface="Helvetica Light"/>
              </a:rPr>
              <a:t>Yuille and Snow, “Shape and albedo from multiple images using integrability,” CVPR 1997.</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Belhumeur</a:t>
            </a:r>
            <a:r>
              <a:rPr lang="en-US" sz="1600" dirty="0">
                <a:solidFill>
                  <a:srgbClr val="000000"/>
                </a:solidFill>
                <a:latin typeface="Calibri Light" panose="020F0302020204030204" pitchFamily="34" charset="0"/>
                <a:sym typeface="Helvetica Light"/>
              </a:rPr>
              <a:t> et al., “The bas-relief ambiguity,” IJCV 1999.</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Papadhimitri</a:t>
            </a:r>
            <a:r>
              <a:rPr lang="en-US" sz="1600" dirty="0">
                <a:solidFill>
                  <a:srgbClr val="000000"/>
                </a:solidFill>
                <a:latin typeface="Calibri Light" panose="020F0302020204030204" pitchFamily="34" charset="0"/>
                <a:sym typeface="Helvetica Light"/>
              </a:rPr>
              <a:t> and </a:t>
            </a:r>
            <a:r>
              <a:rPr lang="en-US" sz="1600" dirty="0" err="1">
                <a:solidFill>
                  <a:srgbClr val="000000"/>
                </a:solidFill>
                <a:latin typeface="Calibri Light" panose="020F0302020204030204" pitchFamily="34" charset="0"/>
                <a:sym typeface="Helvetica Light"/>
              </a:rPr>
              <a:t>Favaro</a:t>
            </a:r>
            <a:r>
              <a:rPr lang="en-US" sz="1600" dirty="0">
                <a:solidFill>
                  <a:srgbClr val="000000"/>
                </a:solidFill>
                <a:latin typeface="Calibri Light" panose="020F0302020204030204" pitchFamily="34" charset="0"/>
                <a:sym typeface="Helvetica Light"/>
              </a:rPr>
              <a:t>, “A new perspective on uncalibrated photometric stereo,” CVPR 2013.</a:t>
            </a:r>
          </a:p>
          <a:p>
            <a:pPr lvl="0">
              <a:defRPr/>
            </a:pPr>
            <a:r>
              <a:rPr lang="en-US" sz="1600" dirty="0">
                <a:solidFill>
                  <a:srgbClr val="000000"/>
                </a:solidFill>
                <a:latin typeface="Calibri Light" panose="020F0302020204030204" pitchFamily="34" charset="0"/>
                <a:sym typeface="Helvetica Light"/>
              </a:rPr>
              <a:t>	Three papers discussing uncalibrated photometric stereo. The first paper shows that, when the lighting directions are not known, by assuming 	integrability, one can reduce unknowns to the bas-relief ambiguity. The second paper discusses the bas-relief ambiguity in a more general context. 	The third paper shows that, if instead of an orthographic camera one uses a 	perspective camera, this is further reduced to just a scale 	ambiguity.</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Alldrin</a:t>
            </a:r>
            <a:r>
              <a:rPr lang="en-US" sz="1600" dirty="0">
                <a:solidFill>
                  <a:srgbClr val="000000"/>
                </a:solidFill>
                <a:latin typeface="Calibri Light" panose="020F0302020204030204" pitchFamily="34" charset="0"/>
                <a:sym typeface="Helvetica Light"/>
              </a:rPr>
              <a:t> et al., “Resolving the generalized bas-relief ambiguity by entropy minimization,” CVPR 2007.</a:t>
            </a:r>
          </a:p>
          <a:p>
            <a:pPr lvl="0">
              <a:defRPr/>
            </a:pPr>
            <a:r>
              <a:rPr lang="en-US" sz="1600" dirty="0">
                <a:solidFill>
                  <a:srgbClr val="000000"/>
                </a:solidFill>
                <a:latin typeface="Calibri Light" panose="020F0302020204030204" pitchFamily="34" charset="0"/>
                <a:sym typeface="Helvetica Light"/>
              </a:rPr>
              <a:t>	A popular technique for resolving the bas-relief ambiguity in uncalibrated photometric stereo.</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Zickler</a:t>
            </a:r>
            <a:r>
              <a:rPr lang="en-US" sz="1600" dirty="0">
                <a:solidFill>
                  <a:srgbClr val="000000"/>
                </a:solidFill>
                <a:latin typeface="Calibri Light" panose="020F0302020204030204" pitchFamily="34" charset="0"/>
                <a:sym typeface="Helvetica Light"/>
              </a:rPr>
              <a:t> et al., “Helmholtz stereopsis: Exploiting reciprocity for surface reconstruction,” IJCV 2002.</a:t>
            </a:r>
          </a:p>
          <a:p>
            <a:pPr lvl="0">
              <a:defRPr/>
            </a:pPr>
            <a:r>
              <a:rPr lang="en-US" sz="1600" dirty="0">
                <a:solidFill>
                  <a:srgbClr val="000000"/>
                </a:solidFill>
                <a:latin typeface="Calibri Light" panose="020F0302020204030204" pitchFamily="34" charset="0"/>
                <a:sym typeface="Helvetica Light"/>
              </a:rPr>
              <a:t>	A method for photometric stereo reconstruction under arbitrary BRDF.</a:t>
            </a:r>
          </a:p>
          <a:p>
            <a:pPr marL="285750" lvl="0" indent="-28575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Nayar</a:t>
            </a:r>
            <a:r>
              <a:rPr lang="en-US" sz="1600" dirty="0">
                <a:solidFill>
                  <a:srgbClr val="000000"/>
                </a:solidFill>
                <a:latin typeface="Calibri Light" panose="020F0302020204030204" pitchFamily="34" charset="0"/>
                <a:sym typeface="Helvetica Light"/>
              </a:rPr>
              <a:t> et al., “Shape from interreflections,” IJCV 1991.</a:t>
            </a:r>
          </a:p>
          <a:p>
            <a:pPr marL="285750" lvl="0" indent="-28575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Chandraker</a:t>
            </a:r>
            <a:r>
              <a:rPr lang="en-US" sz="1600" dirty="0">
                <a:solidFill>
                  <a:srgbClr val="000000"/>
                </a:solidFill>
                <a:latin typeface="Calibri Light" panose="020F0302020204030204" pitchFamily="34" charset="0"/>
                <a:sym typeface="Helvetica Light"/>
              </a:rPr>
              <a:t> et al., “Reflections on the generalized bas-relief ambiguity,” CVPR 2005.</a:t>
            </a:r>
          </a:p>
          <a:p>
            <a:pPr lvl="0">
              <a:defRPr/>
            </a:pPr>
            <a:r>
              <a:rPr lang="en-US" sz="1600" dirty="0">
                <a:solidFill>
                  <a:srgbClr val="000000"/>
                </a:solidFill>
                <a:latin typeface="Calibri Light" panose="020F0302020204030204" pitchFamily="34" charset="0"/>
                <a:sym typeface="Helvetica Light"/>
              </a:rPr>
              <a:t>	Two papers discussing how one can perform photometric stereo (calibrated or otherwise) in the presence of strong interreflections.</a:t>
            </a:r>
          </a:p>
          <a:p>
            <a:pPr marL="285750" lvl="0" indent="-28575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Frankot</a:t>
            </a:r>
            <a:r>
              <a:rPr lang="en-US" sz="1600" dirty="0">
                <a:solidFill>
                  <a:srgbClr val="000000"/>
                </a:solidFill>
                <a:latin typeface="Calibri Light" panose="020F0302020204030204" pitchFamily="34" charset="0"/>
                <a:sym typeface="Helvetica Light"/>
              </a:rPr>
              <a:t> and </a:t>
            </a:r>
            <a:r>
              <a:rPr lang="en-US" sz="1600" dirty="0" err="1">
                <a:solidFill>
                  <a:srgbClr val="000000"/>
                </a:solidFill>
                <a:latin typeface="Calibri Light" panose="020F0302020204030204" pitchFamily="34" charset="0"/>
                <a:sym typeface="Helvetica Light"/>
              </a:rPr>
              <a:t>Chellappa</a:t>
            </a:r>
            <a:r>
              <a:rPr lang="en-US" sz="1600" dirty="0">
                <a:solidFill>
                  <a:srgbClr val="000000"/>
                </a:solidFill>
                <a:latin typeface="Calibri Light" panose="020F0302020204030204" pitchFamily="34" charset="0"/>
                <a:sym typeface="Helvetica Light"/>
              </a:rPr>
              <a:t>, “A method for enforcing integrability in shape from shading algorithms,” PAMI 1988.</a:t>
            </a:r>
          </a:p>
          <a:p>
            <a:pPr marL="285750" lvl="0" indent="-285750">
              <a:buFont typeface="Arial" panose="020B0604020202020204" pitchFamily="34" charset="0"/>
              <a:buChar char="•"/>
              <a:defRPr/>
            </a:pPr>
            <a:r>
              <a:rPr lang="en-US" sz="1600" dirty="0">
                <a:solidFill>
                  <a:srgbClr val="000000"/>
                </a:solidFill>
                <a:latin typeface="Calibri Light" panose="020F0302020204030204" pitchFamily="34" charset="0"/>
                <a:sym typeface="Helvetica Light"/>
              </a:rPr>
              <a:t>Agrawal et al., “What is the range of surface reconstructions from a gradient field?,” ECCV 2006.</a:t>
            </a:r>
          </a:p>
          <a:p>
            <a:pPr lvl="0">
              <a:defRPr/>
            </a:pPr>
            <a:r>
              <a:rPr lang="en-US" sz="1600" dirty="0">
                <a:solidFill>
                  <a:srgbClr val="000000"/>
                </a:solidFill>
                <a:latin typeface="Calibri Light" panose="020F0302020204030204" pitchFamily="34" charset="0"/>
                <a:sym typeface="Helvetica Light"/>
              </a:rPr>
              <a:t>	Two papers discussing how one can integrate a normal field to reconstruct </a:t>
            </a:r>
            <a:r>
              <a:rPr lang="en-US" sz="1600">
                <a:solidFill>
                  <a:srgbClr val="000000"/>
                </a:solidFill>
                <a:latin typeface="Calibri Light" panose="020F0302020204030204" pitchFamily="34" charset="0"/>
                <a:sym typeface="Helvetica Light"/>
              </a:rPr>
              <a:t>a surface.</a:t>
            </a:r>
            <a:endParaRPr lang="en-US" sz="1600" dirty="0">
              <a:solidFill>
                <a:srgbClr val="000000"/>
              </a:solidFill>
              <a:latin typeface="Calibri Light" panose="020F0302020204030204" pitchFamily="34" charset="0"/>
              <a:sym typeface="Helvetica Light"/>
            </a:endParaRPr>
          </a:p>
          <a:p>
            <a:pPr marL="342900" lvl="0" indent="-342900">
              <a:buFont typeface="Arial" panose="020B0604020202020204" pitchFamily="34" charset="0"/>
              <a:buChar char="•"/>
              <a:defRPr/>
            </a:pPr>
            <a:endPar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p:txBody>
      </p:sp>
    </p:spTree>
    <p:extLst>
      <p:ext uri="{BB962C8B-B14F-4D97-AF65-F5344CB8AC3E}">
        <p14:creationId xmlns:p14="http://schemas.microsoft.com/office/powerpoint/2010/main" val="1134131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48"/>
  <p:tag name="PICTUREFILESIZE" val="3336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 z_{xy})&#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87"/>
  <p:tag name="PICTUREFILESIZE" val="67406"/>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V_1 &amp; = &amp; (x+1, y, z_{x+1,y}) - (x,y,z_{xy}) \\&#10;&amp; = &amp; (1, 0, z_{x+1,y} - z_{xy})&#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351"/>
  <p:tag name="PICTUREFILESIZE" val="670574"/>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0 &amp; = &amp; N \cdot V_1 \\&#10;&amp; = &amp; (n_x, n_y, n_z) \cdot (1, 0, z_{x+1,y} - z_{xy}) \\&#10;&amp; = &amp; n_x + n_z(z_{x+1,y} - z_{xy})&#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361"/>
  <p:tag name="PICTUREFILESIZE" val="10528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1)&#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89"/>
  <p:tag name="PICTUREFILESIZE" val="62666"/>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1, y)&#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89"/>
  <p:tag name="PICTUREFILESIZE" val="62666"/>
</p:tagLst>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355</TotalTime>
  <Words>7741</Words>
  <Application>Microsoft Office PowerPoint</Application>
  <PresentationFormat>Custom</PresentationFormat>
  <Paragraphs>1023</Paragraphs>
  <Slides>94</Slides>
  <Notes>76</Notes>
  <HiddenSlides>2</HiddenSlides>
  <MMClips>0</MMClips>
  <ScaleCrop>false</ScaleCrop>
  <HeadingPairs>
    <vt:vector size="8" baseType="variant">
      <vt:variant>
        <vt:lpstr>Fonts Used</vt:lpstr>
      </vt:variant>
      <vt:variant>
        <vt:i4>17</vt:i4>
      </vt:variant>
      <vt:variant>
        <vt:lpstr>Theme</vt:lpstr>
      </vt:variant>
      <vt:variant>
        <vt:i4>8</vt:i4>
      </vt:variant>
      <vt:variant>
        <vt:lpstr>Embedded OLE Servers</vt:lpstr>
      </vt:variant>
      <vt:variant>
        <vt:i4>2</vt:i4>
      </vt:variant>
      <vt:variant>
        <vt:lpstr>Slide Titles</vt:lpstr>
      </vt:variant>
      <vt:variant>
        <vt:i4>94</vt:i4>
      </vt:variant>
    </vt:vector>
  </HeadingPairs>
  <TitlesOfParts>
    <vt:vector size="121" baseType="lpstr">
      <vt:lpstr>Arial</vt:lpstr>
      <vt:lpstr>Calibri</vt:lpstr>
      <vt:lpstr>Calibri Light</vt:lpstr>
      <vt:lpstr>Calibri Light (Headings)</vt:lpstr>
      <vt:lpstr>Cambria Math</vt:lpstr>
      <vt:lpstr>Gill Sans</vt:lpstr>
      <vt:lpstr>Helvetica</vt:lpstr>
      <vt:lpstr>Helvetica Light</vt:lpstr>
      <vt:lpstr>Helvetica Neue</vt:lpstr>
      <vt:lpstr>Helvetica Neue Light</vt:lpstr>
      <vt:lpstr>Lucida Grande</vt:lpstr>
      <vt:lpstr>Monaco</vt:lpstr>
      <vt:lpstr>Symbol</vt:lpstr>
      <vt:lpstr>Tahoma</vt:lpstr>
      <vt:lpstr>Thonburi</vt:lpstr>
      <vt:lpstr>Times New Roman</vt:lpstr>
      <vt:lpstr>Wingdings</vt:lpstr>
      <vt:lpstr>ModernPortfolio</vt:lpstr>
      <vt:lpstr>1_White</vt:lpstr>
      <vt:lpstr>Default Design</vt:lpstr>
      <vt:lpstr>1_mosaic</vt:lpstr>
      <vt:lpstr>1_Default Design</vt:lpstr>
      <vt:lpstr>3_Default Design</vt:lpstr>
      <vt:lpstr>Office Theme</vt:lpstr>
      <vt:lpstr>1_ModernPortfolio</vt:lpstr>
      <vt:lpstr>Equation</vt:lpstr>
      <vt:lpstr>Image</vt:lpstr>
      <vt:lpstr>Photometric stereo</vt:lpstr>
      <vt:lpstr>Course announcements</vt:lpstr>
      <vt:lpstr>Overview of today’s lecture</vt:lpstr>
      <vt:lpstr>Slide credits</vt:lpstr>
      <vt:lpstr>Some notes about radiometry</vt:lpstr>
      <vt:lpstr>What about color?</vt:lpstr>
      <vt:lpstr>Spectral radiance</vt:lpstr>
      <vt:lpstr>Spectral radiance</vt:lpstr>
      <vt:lpstr>Spectral radiance</vt:lpstr>
      <vt:lpstr>Spectral Sensitivity Function (SSF)</vt:lpstr>
      <vt:lpstr>Radiometry versus photometry</vt:lpstr>
      <vt:lpstr>Radiometry versus photometry</vt:lpstr>
      <vt:lpstr>Radiometry versus photometry</vt:lpstr>
      <vt:lpstr>PowerPoint Presentation</vt:lpstr>
      <vt:lpstr>Quiz 1: Measurement of a sensor using a thin lens</vt:lpstr>
      <vt:lpstr>Quiz 1: Measurement of a sensor using a thin lens</vt:lpstr>
      <vt:lpstr>Quiz 1: Measurement of a sensor using a thin lens</vt:lpstr>
      <vt:lpstr>Quiz 1: Measurement of a sensor using a thin lens</vt:lpstr>
      <vt:lpstr>Quiz 1: Measurement of a sensor using a thin lens</vt:lpstr>
      <vt:lpstr>Vignetting</vt:lpstr>
      <vt:lpstr>Quiz 2: BRDF of the moon</vt:lpstr>
      <vt:lpstr>Quiz 2: BRDF of the moon</vt:lpstr>
      <vt:lpstr>Quiz 2: BRDF of the moon</vt:lpstr>
      <vt:lpstr>Rough diffuse appearance</vt:lpstr>
      <vt:lpstr>Five important equations/integrals to remember</vt:lpstr>
      <vt:lpstr>Photometric stereo</vt:lpstr>
      <vt:lpstr>Image Intensity and 3D Geometry</vt:lpstr>
      <vt:lpstr>“N-dot-l” shading</vt:lpstr>
      <vt:lpstr>Surfaces and normals</vt:lpstr>
      <vt:lpstr>Surfaces and normals</vt:lpstr>
      <vt:lpstr>Surfaces and normals</vt:lpstr>
      <vt:lpstr>Shape from a Single Image?</vt:lpstr>
      <vt:lpstr>Human Perception</vt:lpstr>
      <vt:lpstr>PowerPoint Presentation</vt:lpstr>
      <vt:lpstr>Human Perception</vt:lpstr>
      <vt:lpstr>Single-lighting is ambiguous</vt:lpstr>
      <vt:lpstr>Lambertian photometric stereo</vt:lpstr>
      <vt:lpstr>Lambertian photometric stereo</vt:lpstr>
      <vt:lpstr>Lambertian photometric stereo</vt:lpstr>
      <vt:lpstr>Lambertian photometric stereo</vt:lpstr>
      <vt:lpstr>Lambertian photometric stereo</vt:lpstr>
      <vt:lpstr>Solving the Equation with three lights</vt:lpstr>
      <vt:lpstr>More than Three Light Sources</vt:lpstr>
      <vt:lpstr>Computing light source directions</vt:lpstr>
      <vt:lpstr>Limitations</vt:lpstr>
      <vt:lpstr>Depth from normals</vt:lpstr>
      <vt:lpstr>Surfaces and normals</vt:lpstr>
      <vt:lpstr>Normal Integration</vt:lpstr>
      <vt:lpstr>Depth from normals</vt:lpstr>
      <vt:lpstr>Results</vt:lpstr>
      <vt:lpstr>PowerPoint Presentation</vt:lpstr>
      <vt:lpstr>Lambertain Mask</vt:lpstr>
      <vt:lpstr>Results – Albedo and Surface Normal</vt:lpstr>
      <vt:lpstr>Results – Shape of Mask</vt:lpstr>
      <vt:lpstr>PowerPoint Presentation</vt:lpstr>
      <vt:lpstr>Non-idealities: interreflections</vt:lpstr>
      <vt:lpstr>Non-idealities: interreflections</vt:lpstr>
      <vt:lpstr>What if the light directions are unknown?</vt:lpstr>
      <vt:lpstr>Uncalibrated photometric stereo</vt:lpstr>
      <vt:lpstr>What if the light directions are unknown?</vt:lpstr>
      <vt:lpstr>What if the light directions are unknown?</vt:lpstr>
      <vt:lpstr>What if the light directions are unknown?</vt:lpstr>
      <vt:lpstr>Factorizing the measurement matrix</vt:lpstr>
      <vt:lpstr>Factorizing the measurement matrix</vt:lpstr>
      <vt:lpstr>PowerPoint Presentation</vt:lpstr>
      <vt:lpstr>PowerPoint Presentation</vt:lpstr>
      <vt:lpstr>PowerPoint Presentation</vt:lpstr>
      <vt:lpstr>Generalized bas-relief ambiguity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assumptions have we made for all this?</vt:lpstr>
      <vt:lpstr>What assumptions have we made for all this?</vt:lpstr>
      <vt:lpstr>Shape independent of BRDF via reciprocity: “Helmholtz Stereopsis”</vt:lpstr>
      <vt:lpstr>Shape from shading</vt:lpstr>
      <vt:lpstr>Single-lighting is ambiguous</vt:lpstr>
      <vt:lpstr>Stereographic Projection</vt:lpstr>
      <vt:lpstr>Image Irradiance Constraint</vt:lpstr>
      <vt:lpstr>Smoothness Constraint</vt:lpstr>
      <vt:lpstr>Shape-from-Shading</vt:lpstr>
      <vt:lpstr>Numerical Shape-from-Shading</vt:lpstr>
      <vt:lpstr>Numerical Shape-from-Shading</vt:lpstr>
      <vt:lpstr>Numerical Shape-from-Shading</vt:lpstr>
      <vt:lpstr>Results</vt:lpstr>
      <vt:lpstr>Results</vt:lpstr>
      <vt:lpstr>More modern results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L14: Radiometry and reflectance</dc:title>
  <cp:lastModifiedBy>Ioannis Gkioulekas</cp:lastModifiedBy>
  <cp:revision>262</cp:revision>
  <dcterms:modified xsi:type="dcterms:W3CDTF">2019-03-21T02:25:23Z</dcterms:modified>
</cp:coreProperties>
</file>