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sldIdLst>
    <p:sldId id="433" r:id="rId2"/>
    <p:sldId id="428" r:id="rId3"/>
    <p:sldId id="429" r:id="rId4"/>
    <p:sldId id="430" r:id="rId5"/>
    <p:sldId id="432" r:id="rId6"/>
    <p:sldId id="257" r:id="rId7"/>
    <p:sldId id="258" r:id="rId8"/>
    <p:sldId id="434" r:id="rId9"/>
    <p:sldId id="435" r:id="rId10"/>
    <p:sldId id="436" r:id="rId11"/>
    <p:sldId id="437" r:id="rId12"/>
    <p:sldId id="259" r:id="rId13"/>
    <p:sldId id="260" r:id="rId14"/>
    <p:sldId id="261" r:id="rId15"/>
    <p:sldId id="267" r:id="rId16"/>
    <p:sldId id="268" r:id="rId17"/>
    <p:sldId id="269" r:id="rId18"/>
    <p:sldId id="271" r:id="rId19"/>
    <p:sldId id="418" r:id="rId20"/>
    <p:sldId id="272" r:id="rId21"/>
    <p:sldId id="273" r:id="rId22"/>
    <p:sldId id="274" r:id="rId23"/>
    <p:sldId id="275" r:id="rId24"/>
    <p:sldId id="276" r:id="rId25"/>
    <p:sldId id="277" r:id="rId26"/>
    <p:sldId id="281" r:id="rId27"/>
    <p:sldId id="282" r:id="rId28"/>
    <p:sldId id="283" r:id="rId29"/>
    <p:sldId id="431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421" r:id="rId56"/>
    <p:sldId id="317" r:id="rId57"/>
    <p:sldId id="419" r:id="rId58"/>
    <p:sldId id="420" r:id="rId59"/>
    <p:sldId id="422" r:id="rId60"/>
    <p:sldId id="324" r:id="rId61"/>
    <p:sldId id="423" r:id="rId62"/>
    <p:sldId id="327" r:id="rId63"/>
    <p:sldId id="342" r:id="rId64"/>
    <p:sldId id="347" r:id="rId65"/>
    <p:sldId id="325" r:id="rId66"/>
    <p:sldId id="326" r:id="rId67"/>
    <p:sldId id="328" r:id="rId68"/>
    <p:sldId id="329" r:id="rId69"/>
    <p:sldId id="330" r:id="rId70"/>
    <p:sldId id="332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3" r:id="rId80"/>
    <p:sldId id="344" r:id="rId81"/>
    <p:sldId id="345" r:id="rId82"/>
    <p:sldId id="346" r:id="rId83"/>
    <p:sldId id="348" r:id="rId84"/>
    <p:sldId id="349" r:id="rId85"/>
    <p:sldId id="350" r:id="rId86"/>
    <p:sldId id="351" r:id="rId87"/>
    <p:sldId id="352" r:id="rId88"/>
    <p:sldId id="353" r:id="rId89"/>
    <p:sldId id="356" r:id="rId90"/>
    <p:sldId id="357" r:id="rId91"/>
    <p:sldId id="358" r:id="rId92"/>
    <p:sldId id="424" r:id="rId93"/>
    <p:sldId id="359" r:id="rId94"/>
    <p:sldId id="360" r:id="rId95"/>
    <p:sldId id="361" r:id="rId96"/>
    <p:sldId id="362" r:id="rId97"/>
    <p:sldId id="363" r:id="rId98"/>
    <p:sldId id="364" r:id="rId99"/>
    <p:sldId id="365" r:id="rId100"/>
    <p:sldId id="425" r:id="rId101"/>
    <p:sldId id="368" r:id="rId102"/>
    <p:sldId id="371" r:id="rId103"/>
    <p:sldId id="372" r:id="rId104"/>
    <p:sldId id="373" r:id="rId105"/>
    <p:sldId id="374" r:id="rId106"/>
    <p:sldId id="375" r:id="rId107"/>
    <p:sldId id="377" r:id="rId108"/>
    <p:sldId id="378" r:id="rId109"/>
    <p:sldId id="379" r:id="rId110"/>
    <p:sldId id="382" r:id="rId111"/>
    <p:sldId id="383" r:id="rId112"/>
    <p:sldId id="438" r:id="rId113"/>
    <p:sldId id="439" r:id="rId114"/>
    <p:sldId id="440" r:id="rId115"/>
    <p:sldId id="441" r:id="rId116"/>
    <p:sldId id="442" r:id="rId117"/>
    <p:sldId id="384" r:id="rId118"/>
    <p:sldId id="385" r:id="rId119"/>
    <p:sldId id="386" r:id="rId120"/>
    <p:sldId id="387" r:id="rId121"/>
    <p:sldId id="388" r:id="rId122"/>
    <p:sldId id="389" r:id="rId123"/>
    <p:sldId id="392" r:id="rId124"/>
    <p:sldId id="393" r:id="rId125"/>
    <p:sldId id="394" r:id="rId126"/>
    <p:sldId id="395" r:id="rId127"/>
    <p:sldId id="396" r:id="rId128"/>
    <p:sldId id="397" r:id="rId129"/>
    <p:sldId id="443" r:id="rId1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2788"/>
  </p:normalViewPr>
  <p:slideViewPr>
    <p:cSldViewPr snapToGrid="0">
      <p:cViewPr varScale="1">
        <p:scale>
          <a:sx n="79" d="100"/>
          <a:sy n="79" d="100"/>
        </p:scale>
        <p:origin x="13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052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</a:t>
            </a:r>
          </a:p>
        </p:txBody>
      </p:sp>
    </p:spTree>
    <p:extLst>
      <p:ext uri="{BB962C8B-B14F-4D97-AF65-F5344CB8AC3E}">
        <p14:creationId xmlns:p14="http://schemas.microsoft.com/office/powerpoint/2010/main" val="311114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999418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9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9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2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6.png"/><Relationship Id="rId4" Type="http://schemas.openxmlformats.org/officeDocument/2006/relationships/image" Target="../media/image123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0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0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0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45.png"/><Relationship Id="rId10" Type="http://schemas.openxmlformats.org/officeDocument/2006/relationships/image" Target="../media/image42.png"/><Relationship Id="rId4" Type="http://schemas.openxmlformats.org/officeDocument/2006/relationships/image" Target="../media/image43.png"/><Relationship Id="rId9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0" Type="http://schemas.openxmlformats.org/officeDocument/2006/relationships/image" Target="../media/image40.png"/><Relationship Id="rId4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44.png"/><Relationship Id="rId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44.png"/><Relationship Id="rId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44.png"/><Relationship Id="rId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44.png"/><Relationship Id="rId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4.png"/><Relationship Id="rId4" Type="http://schemas.openxmlformats.org/officeDocument/2006/relationships/image" Target="../media/image45.png"/><Relationship Id="rId9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12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4.png"/><Relationship Id="rId4" Type="http://schemas.openxmlformats.org/officeDocument/2006/relationships/image" Target="../media/image45.png"/><Relationship Id="rId9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12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12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3.png"/><Relationship Id="rId7" Type="http://schemas.openxmlformats.org/officeDocument/2006/relationships/image" Target="../media/image3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47.png"/><Relationship Id="rId10" Type="http://schemas.openxmlformats.org/officeDocument/2006/relationships/image" Target="../media/image4.png"/><Relationship Id="rId4" Type="http://schemas.openxmlformats.org/officeDocument/2006/relationships/image" Target="../media/image45.png"/><Relationship Id="rId9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png"/><Relationship Id="rId7" Type="http://schemas.openxmlformats.org/officeDocument/2006/relationships/image" Target="../media/image7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5.png"/><Relationship Id="rId7" Type="http://schemas.openxmlformats.org/officeDocument/2006/relationships/image" Target="../media/image3.png"/><Relationship Id="rId12" Type="http://schemas.openxmlformats.org/officeDocument/2006/relationships/image" Target="../media/image7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11" Type="http://schemas.openxmlformats.org/officeDocument/2006/relationships/image" Target="../media/image65.png"/><Relationship Id="rId5" Type="http://schemas.openxmlformats.org/officeDocument/2006/relationships/image" Target="../media/image38.png"/><Relationship Id="rId10" Type="http://schemas.openxmlformats.org/officeDocument/2006/relationships/image" Target="../media/image71.png"/><Relationship Id="rId4" Type="http://schemas.openxmlformats.org/officeDocument/2006/relationships/image" Target="../media/image47.png"/><Relationship Id="rId9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5.png"/><Relationship Id="rId7" Type="http://schemas.openxmlformats.org/officeDocument/2006/relationships/image" Target="../media/image3.png"/><Relationship Id="rId12" Type="http://schemas.openxmlformats.org/officeDocument/2006/relationships/image" Target="../media/image7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11" Type="http://schemas.openxmlformats.org/officeDocument/2006/relationships/image" Target="../media/image65.png"/><Relationship Id="rId5" Type="http://schemas.openxmlformats.org/officeDocument/2006/relationships/image" Target="../media/image38.png"/><Relationship Id="rId10" Type="http://schemas.openxmlformats.org/officeDocument/2006/relationships/image" Target="../media/image71.png"/><Relationship Id="rId4" Type="http://schemas.openxmlformats.org/officeDocument/2006/relationships/image" Target="../media/image47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9.png"/><Relationship Id="rId7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1.png"/><Relationship Id="rId4" Type="http://schemas.openxmlformats.org/officeDocument/2006/relationships/image" Target="../media/image78.png"/><Relationship Id="rId9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9.png"/><Relationship Id="rId7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1.png"/><Relationship Id="rId4" Type="http://schemas.openxmlformats.org/officeDocument/2006/relationships/image" Target="../media/image78.png"/><Relationship Id="rId9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9.png"/><Relationship Id="rId7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1.png"/><Relationship Id="rId4" Type="http://schemas.openxmlformats.org/officeDocument/2006/relationships/image" Target="../media/image78.png"/><Relationship Id="rId9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9.png"/><Relationship Id="rId7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11" Type="http://schemas.openxmlformats.org/officeDocument/2006/relationships/image" Target="../media/image85.png"/><Relationship Id="rId5" Type="http://schemas.openxmlformats.org/officeDocument/2006/relationships/image" Target="../media/image3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39.png"/><Relationship Id="rId7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3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9.png"/><Relationship Id="rId7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3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9.png"/><Relationship Id="rId7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3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39.png"/><Relationship Id="rId7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3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7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1.png"/><Relationship Id="rId7" Type="http://schemas.openxmlformats.org/officeDocument/2006/relationships/image" Target="../media/image7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5" Type="http://schemas.openxmlformats.org/officeDocument/2006/relationships/image" Target="../media/image76.png"/><Relationship Id="rId4" Type="http://schemas.openxmlformats.org/officeDocument/2006/relationships/image" Target="../media/image94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71.png"/><Relationship Id="rId7" Type="http://schemas.openxmlformats.org/officeDocument/2006/relationships/image" Target="../media/image9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5" Type="http://schemas.openxmlformats.org/officeDocument/2006/relationships/image" Target="../media/image76.png"/><Relationship Id="rId4" Type="http://schemas.openxmlformats.org/officeDocument/2006/relationships/image" Target="../media/image94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12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3.png"/><Relationship Id="rId7" Type="http://schemas.openxmlformats.org/officeDocument/2006/relationships/image" Target="../media/image3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47.png"/><Relationship Id="rId10" Type="http://schemas.openxmlformats.org/officeDocument/2006/relationships/image" Target="../media/image4.png"/><Relationship Id="rId4" Type="http://schemas.openxmlformats.org/officeDocument/2006/relationships/image" Target="../media/image45.png"/><Relationship Id="rId9" Type="http://schemas.openxmlformats.org/officeDocument/2006/relationships/image" Target="../media/image66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71.png"/><Relationship Id="rId7" Type="http://schemas.openxmlformats.org/officeDocument/2006/relationships/image" Target="../media/image9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5" Type="http://schemas.openxmlformats.org/officeDocument/2006/relationships/image" Target="../media/image76.png"/><Relationship Id="rId4" Type="http://schemas.openxmlformats.org/officeDocument/2006/relationships/image" Target="../media/image94.png"/><Relationship Id="rId9" Type="http://schemas.openxmlformats.org/officeDocument/2006/relationships/image" Target="../media/image10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273132"/>
            <a:ext cx="13004800" cy="141393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Two-view geometry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0" y="8120777"/>
            <a:ext cx="13004800" cy="135969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/>
              <a:t> </a:t>
            </a:r>
          </a:p>
          <a:p>
            <a:pPr algn="r"/>
            <a:r>
              <a:rPr lang="en-US" sz="3600" dirty="0"/>
              <a:t>16-385 Computer Vision</a:t>
            </a:r>
          </a:p>
          <a:p>
            <a:pPr algn="r"/>
            <a:r>
              <a:rPr lang="en-US" sz="3600" dirty="0"/>
              <a:t>Spring 2019, Lecture 10</a:t>
            </a:r>
          </a:p>
        </p:txBody>
      </p:sp>
      <p:sp>
        <p:nvSpPr>
          <p:cNvPr id="6" name="Shape 667"/>
          <p:cNvSpPr txBox="1">
            <a:spLocks/>
          </p:cNvSpPr>
          <p:nvPr/>
        </p:nvSpPr>
        <p:spPr>
          <a:xfrm>
            <a:off x="0" y="9024240"/>
            <a:ext cx="13004800" cy="539355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http://www.cs.cmu.edu/~16385/</a:t>
            </a:r>
            <a:endParaRPr lang="en-US" sz="3600" dirty="0">
              <a:latin typeface="Calibri Light (Headings)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D2110-9244-497E-A2FE-1CC122CF5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5"/>
          <a:stretch/>
        </p:blipFill>
        <p:spPr>
          <a:xfrm>
            <a:off x="3795485" y="1687066"/>
            <a:ext cx="5413829" cy="674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riang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Triangulation</a:t>
            </a:r>
          </a:p>
        </p:txBody>
      </p:sp>
      <p:grpSp>
        <p:nvGrpSpPr>
          <p:cNvPr id="158" name="Group"/>
          <p:cNvGrpSpPr/>
          <p:nvPr/>
        </p:nvGrpSpPr>
        <p:grpSpPr>
          <a:xfrm>
            <a:off x="997415" y="3051216"/>
            <a:ext cx="11009971" cy="5924924"/>
            <a:chOff x="0" y="418047"/>
            <a:chExt cx="11009969" cy="5924922"/>
          </a:xfrm>
        </p:grpSpPr>
        <p:sp>
          <p:nvSpPr>
            <p:cNvPr id="145" name="Shape"/>
            <p:cNvSpPr/>
            <p:nvPr/>
          </p:nvSpPr>
          <p:spPr>
            <a:xfrm rot="17922376">
              <a:off x="6058556" y="2732312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9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7" name="Line"/>
            <p:cNvSpPr/>
            <p:nvPr/>
          </p:nvSpPr>
          <p:spPr>
            <a:xfrm flipV="1">
              <a:off x="5275598" y="1613292"/>
              <a:ext cx="460126" cy="386092"/>
            </a:xfrm>
            <a:prstGeom prst="line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8" name="Line"/>
            <p:cNvSpPr/>
            <p:nvPr/>
          </p:nvSpPr>
          <p:spPr>
            <a:xfrm flipV="1">
              <a:off x="2504488" y="418047"/>
              <a:ext cx="4641032" cy="38834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9" name="Shape"/>
            <p:cNvSpPr/>
            <p:nvPr/>
          </p:nvSpPr>
          <p:spPr>
            <a:xfrm rot="3650718">
              <a:off x="306340" y="2609040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8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50" name="Line"/>
            <p:cNvSpPr/>
            <p:nvPr/>
          </p:nvSpPr>
          <p:spPr>
            <a:xfrm flipV="1">
              <a:off x="1568072" y="4265406"/>
              <a:ext cx="968828" cy="8136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pic>
          <p:nvPicPr>
            <p:cNvPr id="152" name="latex-image-1.pdf" descr="latex-image-1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79662" y="3772634"/>
              <a:ext cx="307886" cy="249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latex-image-2.pdf" descr="latex-image-2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21363" y="3800608"/>
              <a:ext cx="439836" cy="439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latex-image-3.pdf" descr="latex-image-3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96106" y="5155411"/>
              <a:ext cx="439836" cy="381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6" name="image 2"/>
            <p:cNvSpPr txBox="1"/>
            <p:nvPr/>
          </p:nvSpPr>
          <p:spPr>
            <a:xfrm>
              <a:off x="9607069" y="2983412"/>
              <a:ext cx="1402900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image 2</a:t>
              </a:r>
            </a:p>
          </p:txBody>
        </p:sp>
        <p:sp>
          <p:nvSpPr>
            <p:cNvPr id="157" name="image 1"/>
            <p:cNvSpPr txBox="1"/>
            <p:nvPr/>
          </p:nvSpPr>
          <p:spPr>
            <a:xfrm>
              <a:off x="0" y="2983412"/>
              <a:ext cx="1402899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image 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DB8051-E231-47DB-9952-7E2A56B63694}"/>
              </a:ext>
            </a:extLst>
          </p:cNvPr>
          <p:cNvGrpSpPr/>
          <p:nvPr/>
        </p:nvGrpSpPr>
        <p:grpSpPr>
          <a:xfrm>
            <a:off x="1673426" y="8741375"/>
            <a:ext cx="9887140" cy="582334"/>
            <a:chOff x="1673426" y="8741375"/>
            <a:chExt cx="9887140" cy="582334"/>
          </a:xfrm>
        </p:grpSpPr>
        <p:pic>
          <p:nvPicPr>
            <p:cNvPr id="22" name="latex-image-7.pdf" descr="latex-image-7.pdf">
              <a:extLst>
                <a:ext uri="{FF2B5EF4-FFF2-40B4-BE49-F238E27FC236}">
                  <a16:creationId xmlns:a16="http://schemas.microsoft.com/office/drawing/2014/main" id="{D36DA83C-F1D7-4A4C-86BD-00B6015E4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/>
            </a:blip>
            <a:srcRect l="50988" r="-1635"/>
            <a:stretch/>
          </p:blipFill>
          <p:spPr>
            <a:xfrm>
              <a:off x="10954924" y="8741375"/>
              <a:ext cx="605642" cy="56005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FA421B5-E31F-41BC-AF83-60B1617846E8}"/>
                </a:ext>
              </a:extLst>
            </p:cNvPr>
            <p:cNvGrpSpPr/>
            <p:nvPr/>
          </p:nvGrpSpPr>
          <p:grpSpPr>
            <a:xfrm>
              <a:off x="1673426" y="8741375"/>
              <a:ext cx="3515189" cy="582334"/>
              <a:chOff x="318481" y="8452218"/>
              <a:chExt cx="3515189" cy="582334"/>
            </a:xfrm>
          </p:grpSpPr>
          <p:pic>
            <p:nvPicPr>
              <p:cNvPr id="25" name="latex-image-7.pdf" descr="latex-image-7.pdf">
                <a:extLst>
                  <a:ext uri="{FF2B5EF4-FFF2-40B4-BE49-F238E27FC236}">
                    <a16:creationId xmlns:a16="http://schemas.microsoft.com/office/drawing/2014/main" id="{1F35984E-8F8E-4690-9654-25C9A52854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/>
              </a:blip>
              <a:srcRect r="65592"/>
              <a:stretch/>
            </p:blipFill>
            <p:spPr>
              <a:xfrm>
                <a:off x="3418727" y="8452218"/>
                <a:ext cx="414943" cy="5648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6" name="image 1">
                <a:extLst>
                  <a:ext uri="{FF2B5EF4-FFF2-40B4-BE49-F238E27FC236}">
                    <a16:creationId xmlns:a16="http://schemas.microsoft.com/office/drawing/2014/main" id="{B68201CE-8F2C-44B4-9801-EB8C99E4B3FE}"/>
                  </a:ext>
                </a:extLst>
              </p:cNvPr>
              <p:cNvSpPr txBox="1"/>
              <p:nvPr/>
            </p:nvSpPr>
            <p:spPr>
              <a:xfrm>
                <a:off x="318481" y="8492088"/>
                <a:ext cx="3113487" cy="5424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2400"/>
                </a:lvl1pPr>
              </a:lstStyle>
              <a:p>
                <a:r>
                  <a:rPr lang="en-US" dirty="0"/>
                  <a:t>camera</a:t>
                </a:r>
                <a:r>
                  <a:rPr dirty="0"/>
                  <a:t> 1</a:t>
                </a:r>
                <a:r>
                  <a:rPr lang="en-US" dirty="0"/>
                  <a:t> with matrix</a:t>
                </a:r>
                <a:endParaRPr dirty="0"/>
              </a:p>
            </p:txBody>
          </p:sp>
        </p:grpSp>
        <p:sp>
          <p:nvSpPr>
            <p:cNvPr id="24" name="image 1">
              <a:extLst>
                <a:ext uri="{FF2B5EF4-FFF2-40B4-BE49-F238E27FC236}">
                  <a16:creationId xmlns:a16="http://schemas.microsoft.com/office/drawing/2014/main" id="{7E583EEF-7F8B-48E7-9FE2-6602ACD0A9AE}"/>
                </a:ext>
              </a:extLst>
            </p:cNvPr>
            <p:cNvSpPr txBox="1"/>
            <p:nvPr/>
          </p:nvSpPr>
          <p:spPr>
            <a:xfrm>
              <a:off x="7887159" y="8765732"/>
              <a:ext cx="3113487" cy="5424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/>
              </a:lvl1pPr>
            </a:lstStyle>
            <a:p>
              <a:r>
                <a:rPr lang="en-US" dirty="0"/>
                <a:t>camera</a:t>
              </a:r>
              <a:r>
                <a:rPr dirty="0"/>
                <a:t> </a:t>
              </a:r>
              <a:r>
                <a:rPr lang="en-US" dirty="0"/>
                <a:t>2 with matrix</a:t>
              </a:r>
              <a:endParaRPr dirty="0"/>
            </a:p>
          </p:txBody>
        </p:sp>
      </p:grpSp>
      <p:sp>
        <p:nvSpPr>
          <p:cNvPr id="28" name="Line">
            <a:extLst>
              <a:ext uri="{FF2B5EF4-FFF2-40B4-BE49-F238E27FC236}">
                <a16:creationId xmlns:a16="http://schemas.microsoft.com/office/drawing/2014/main" id="{C08E96E6-7251-467A-9C84-9599443E1E6E}"/>
              </a:ext>
            </a:extLst>
          </p:cNvPr>
          <p:cNvSpPr/>
          <p:nvPr/>
        </p:nvSpPr>
        <p:spPr>
          <a:xfrm flipV="1">
            <a:off x="3534314" y="4152900"/>
            <a:ext cx="3284733" cy="274567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pic>
        <p:nvPicPr>
          <p:cNvPr id="29" name="latex-image-1.pdf" descr="latex-image-1.pdf">
            <a:extLst>
              <a:ext uri="{FF2B5EF4-FFF2-40B4-BE49-F238E27FC236}">
                <a16:creationId xmlns:a16="http://schemas.microsoft.com/office/drawing/2014/main" id="{C934E334-B2D8-4191-9437-106D3E607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4336" y="3804422"/>
            <a:ext cx="307886" cy="24924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0" name="latex-image-7.pdf" descr="latex-image-7.pdf">
            <a:extLst>
              <a:ext uri="{FF2B5EF4-FFF2-40B4-BE49-F238E27FC236}">
                <a16:creationId xmlns:a16="http://schemas.microsoft.com/office/drawing/2014/main" id="{AAA46562-5590-406A-8DF9-D29566089F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r="65592"/>
          <a:stretch/>
        </p:blipFill>
        <p:spPr>
          <a:xfrm>
            <a:off x="5702408" y="3592231"/>
            <a:ext cx="414943" cy="56481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5BE573-5D05-40BF-B95B-71824FD11BFF}"/>
              </a:ext>
            </a:extLst>
          </p:cNvPr>
          <p:cNvSpPr txBox="1"/>
          <p:nvPr/>
        </p:nvSpPr>
        <p:spPr>
          <a:xfrm>
            <a:off x="5963408" y="3324214"/>
            <a:ext cx="4648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+</a:t>
            </a:r>
          </a:p>
        </p:txBody>
      </p:sp>
      <p:sp>
        <p:nvSpPr>
          <p:cNvPr id="31" name="Line">
            <a:extLst>
              <a:ext uri="{FF2B5EF4-FFF2-40B4-BE49-F238E27FC236}">
                <a16:creationId xmlns:a16="http://schemas.microsoft.com/office/drawing/2014/main" id="{D21A7E40-7572-423C-BAFC-D106FEA77B18}"/>
              </a:ext>
            </a:extLst>
          </p:cNvPr>
          <p:cNvSpPr/>
          <p:nvPr/>
        </p:nvSpPr>
        <p:spPr>
          <a:xfrm flipH="1" flipV="1">
            <a:off x="9376905" y="7022819"/>
            <a:ext cx="5509" cy="307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" name="image 2">
            <a:extLst>
              <a:ext uri="{FF2B5EF4-FFF2-40B4-BE49-F238E27FC236}">
                <a16:creationId xmlns:a16="http://schemas.microsoft.com/office/drawing/2014/main" id="{1F37511F-E2BC-4D67-B4E8-26FE31C44C8D}"/>
              </a:ext>
            </a:extLst>
          </p:cNvPr>
          <p:cNvSpPr txBox="1"/>
          <p:nvPr/>
        </p:nvSpPr>
        <p:spPr>
          <a:xfrm>
            <a:off x="6241448" y="4331926"/>
            <a:ext cx="2606668" cy="932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rPr lang="en-US" dirty="0"/>
              <a:t>Why does this point map to </a:t>
            </a:r>
            <a:r>
              <a:rPr lang="en-US" b="1" dirty="0"/>
              <a:t>x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7" name="image 2">
            <a:extLst>
              <a:ext uri="{FF2B5EF4-FFF2-40B4-BE49-F238E27FC236}">
                <a16:creationId xmlns:a16="http://schemas.microsoft.com/office/drawing/2014/main" id="{DD07BB08-3AD6-4297-9193-A1A8E83A441E}"/>
              </a:ext>
            </a:extLst>
          </p:cNvPr>
          <p:cNvSpPr txBox="1"/>
          <p:nvPr/>
        </p:nvSpPr>
        <p:spPr>
          <a:xfrm>
            <a:off x="364617" y="2214273"/>
            <a:ext cx="5370567" cy="151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 algn="l"/>
            <a:r>
              <a:rPr lang="en-US" dirty="0"/>
              <a:t>Create two points on the ray: </a:t>
            </a:r>
          </a:p>
          <a:p>
            <a:pPr marL="457200" indent="-457200" algn="l">
              <a:buAutoNum type="arabicParenR"/>
            </a:pPr>
            <a:r>
              <a:rPr lang="en-US" dirty="0"/>
              <a:t>find the camera center; and</a:t>
            </a:r>
          </a:p>
          <a:p>
            <a:pPr marL="457200" indent="-457200" algn="l">
              <a:buAutoNum type="arabicParenR"/>
            </a:pPr>
            <a:r>
              <a:rPr lang="en-US" dirty="0"/>
              <a:t>apply the pseudo-inverse of </a:t>
            </a:r>
            <a:r>
              <a:rPr lang="en-US" b="1" dirty="0"/>
              <a:t>P</a:t>
            </a:r>
            <a:r>
              <a:rPr lang="en-US" dirty="0"/>
              <a:t> on </a:t>
            </a:r>
            <a:r>
              <a:rPr lang="en-US" b="1" dirty="0"/>
              <a:t>x</a:t>
            </a:r>
            <a:r>
              <a:rPr lang="en-US" dirty="0"/>
              <a:t>.</a:t>
            </a:r>
          </a:p>
          <a:p>
            <a:pPr algn="l"/>
            <a:r>
              <a:rPr lang="en-US" dirty="0"/>
              <a:t>Then connect the two points.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195284"/>
      </p:ext>
    </p:extLst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What is…"/>
          <p:cNvSpPr txBox="1">
            <a:spLocks noGrp="1"/>
          </p:cNvSpPr>
          <p:nvPr>
            <p:ph type="title"/>
          </p:nvPr>
        </p:nvSpPr>
        <p:spPr>
          <a:xfrm>
            <a:off x="428831" y="3225800"/>
            <a:ext cx="12147138" cy="330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8-point algorithm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4686921"/>
      </p:ext>
    </p:extLst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Assume you have M point correspondences"/>
          <p:cNvSpPr txBox="1"/>
          <p:nvPr/>
        </p:nvSpPr>
        <p:spPr>
          <a:xfrm>
            <a:off x="2197539" y="1564006"/>
            <a:ext cx="860972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Assume you have </a:t>
            </a: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M</a:t>
            </a:r>
            <a:r>
              <a:rPr dirty="0"/>
              <a:t> </a:t>
            </a:r>
            <a:r>
              <a:rPr lang="en-US" dirty="0"/>
              <a:t>matched </a:t>
            </a:r>
            <a:r>
              <a:rPr lang="en-US" i="1" dirty="0"/>
              <a:t>image</a:t>
            </a:r>
            <a:r>
              <a:rPr lang="en-US" dirty="0"/>
              <a:t> </a:t>
            </a:r>
            <a:r>
              <a:rPr dirty="0"/>
              <a:t>point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131" name="Each correspondence should satisfy"/>
          <p:cNvSpPr txBox="1"/>
          <p:nvPr/>
        </p:nvSpPr>
        <p:spPr>
          <a:xfrm>
            <a:off x="2714040" y="4425950"/>
            <a:ext cx="75767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Each correspondence should satisfy</a:t>
            </a:r>
          </a:p>
        </p:txBody>
      </p:sp>
      <p:pic>
        <p:nvPicPr>
          <p:cNvPr id="132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4247" y="5356176"/>
            <a:ext cx="3396305" cy="724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4507" y="2711520"/>
            <a:ext cx="3396304" cy="50786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How would you solve for the 3 x 3 F matrix?"/>
          <p:cNvSpPr txBox="1"/>
          <p:nvPr/>
        </p:nvSpPr>
        <p:spPr>
          <a:xfrm>
            <a:off x="2011589" y="7397746"/>
            <a:ext cx="8981622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How would you solve for the 3 x 3 </a:t>
            </a:r>
            <a:r>
              <a:rPr b="1"/>
              <a:t>F</a:t>
            </a:r>
            <a:r>
              <a:t> matrix?</a:t>
            </a:r>
          </a:p>
        </p:txBody>
      </p:sp>
      <p:pic>
        <p:nvPicPr>
          <p:cNvPr id="135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07618" y="2603407"/>
            <a:ext cx="2766378" cy="7240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73013556"/>
      </p:ext>
    </p:extLst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ach correspondence should satisfy"/>
          <p:cNvSpPr txBox="1"/>
          <p:nvPr/>
        </p:nvSpPr>
        <p:spPr>
          <a:xfrm>
            <a:off x="2714040" y="4425950"/>
            <a:ext cx="75767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Each correspondence should satisfy</a:t>
            </a:r>
          </a:p>
        </p:txBody>
      </p:sp>
      <p:pic>
        <p:nvPicPr>
          <p:cNvPr id="155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4247" y="5356176"/>
            <a:ext cx="3396305" cy="724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4507" y="2711520"/>
            <a:ext cx="3396304" cy="50786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How would you solve for the 3 x 3 F matrix?"/>
          <p:cNvSpPr txBox="1"/>
          <p:nvPr/>
        </p:nvSpPr>
        <p:spPr>
          <a:xfrm>
            <a:off x="2011589" y="7397746"/>
            <a:ext cx="8981622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How would you solve for the 3 x 3 </a:t>
            </a:r>
            <a:r>
              <a:rPr b="1"/>
              <a:t>F</a:t>
            </a:r>
            <a:r>
              <a:t> matrix?</a:t>
            </a:r>
          </a:p>
        </p:txBody>
      </p:sp>
      <p:pic>
        <p:nvPicPr>
          <p:cNvPr id="158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07618" y="2603407"/>
            <a:ext cx="2766378" cy="72408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    V    D"/>
          <p:cNvSpPr txBox="1"/>
          <p:nvPr/>
        </p:nvSpPr>
        <p:spPr>
          <a:xfrm>
            <a:off x="5492445" y="8312150"/>
            <a:ext cx="201991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    V    D</a:t>
            </a:r>
          </a:p>
        </p:txBody>
      </p:sp>
      <p:sp>
        <p:nvSpPr>
          <p:cNvPr id="9" name="Assume you have M point correspondences">
            <a:extLst>
              <a:ext uri="{FF2B5EF4-FFF2-40B4-BE49-F238E27FC236}">
                <a16:creationId xmlns:a16="http://schemas.microsoft.com/office/drawing/2014/main" id="{BB4C8586-7477-4571-88E4-0D0AA227112E}"/>
              </a:ext>
            </a:extLst>
          </p:cNvPr>
          <p:cNvSpPr txBox="1"/>
          <p:nvPr/>
        </p:nvSpPr>
        <p:spPr>
          <a:xfrm>
            <a:off x="2197539" y="1564006"/>
            <a:ext cx="860972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Assume you have </a:t>
            </a: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M</a:t>
            </a:r>
            <a:r>
              <a:rPr dirty="0"/>
              <a:t> </a:t>
            </a:r>
            <a:r>
              <a:rPr lang="en-US" dirty="0"/>
              <a:t>matched </a:t>
            </a:r>
            <a:r>
              <a:rPr lang="en-US" i="1" dirty="0"/>
              <a:t>image</a:t>
            </a:r>
            <a:r>
              <a:rPr lang="en-US" dirty="0"/>
              <a:t> </a:t>
            </a:r>
            <a:r>
              <a:rPr dirty="0"/>
              <a:t>point</a:t>
            </a:r>
            <a:r>
              <a:rPr lang="en-US" dirty="0"/>
              <a:t>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726589"/>
      </p:ext>
    </p:extLst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Each correspondence should satisfy"/>
          <p:cNvSpPr txBox="1"/>
          <p:nvPr/>
        </p:nvSpPr>
        <p:spPr>
          <a:xfrm>
            <a:off x="2714040" y="4425950"/>
            <a:ext cx="75767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Each correspondence should satisfy</a:t>
            </a:r>
          </a:p>
        </p:txBody>
      </p:sp>
      <p:pic>
        <p:nvPicPr>
          <p:cNvPr id="163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4247" y="5356176"/>
            <a:ext cx="3396305" cy="724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4507" y="2711520"/>
            <a:ext cx="3396304" cy="50786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How would you solve for the 3 x 3 F matrix?"/>
          <p:cNvSpPr txBox="1"/>
          <p:nvPr/>
        </p:nvSpPr>
        <p:spPr>
          <a:xfrm>
            <a:off x="2011589" y="7397746"/>
            <a:ext cx="8981622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How would you solve for the 3 x 3 </a:t>
            </a:r>
            <a:r>
              <a:rPr b="1"/>
              <a:t>F</a:t>
            </a:r>
            <a:r>
              <a:t> matrix?</a:t>
            </a:r>
          </a:p>
        </p:txBody>
      </p:sp>
      <p:pic>
        <p:nvPicPr>
          <p:cNvPr id="166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07618" y="2603407"/>
            <a:ext cx="2766378" cy="72408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et up a homogeneous linear system with 9 unknowns"/>
          <p:cNvSpPr txBox="1"/>
          <p:nvPr/>
        </p:nvSpPr>
        <p:spPr>
          <a:xfrm>
            <a:off x="842264" y="8312150"/>
            <a:ext cx="1132027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Set up a homogeneous linear system with 9 unknowns </a:t>
            </a:r>
          </a:p>
        </p:txBody>
      </p:sp>
      <p:sp>
        <p:nvSpPr>
          <p:cNvPr id="9" name="Assume you have M point correspondences">
            <a:extLst>
              <a:ext uri="{FF2B5EF4-FFF2-40B4-BE49-F238E27FC236}">
                <a16:creationId xmlns:a16="http://schemas.microsoft.com/office/drawing/2014/main" id="{06FB06BF-9294-4672-B39D-D31C47A65963}"/>
              </a:ext>
            </a:extLst>
          </p:cNvPr>
          <p:cNvSpPr txBox="1"/>
          <p:nvPr/>
        </p:nvSpPr>
        <p:spPr>
          <a:xfrm>
            <a:off x="2197539" y="1564006"/>
            <a:ext cx="860972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Assume you have </a:t>
            </a:r>
            <a:r>
              <a:rPr i="1" dirty="0">
                <a:latin typeface="Helvetica"/>
                <a:ea typeface="Helvetica"/>
                <a:cs typeface="Helvetica"/>
                <a:sym typeface="Helvetica"/>
              </a:rPr>
              <a:t>M</a:t>
            </a:r>
            <a:r>
              <a:rPr dirty="0"/>
              <a:t> </a:t>
            </a:r>
            <a:r>
              <a:rPr lang="en-US" dirty="0"/>
              <a:t>matched </a:t>
            </a:r>
            <a:r>
              <a:rPr lang="en-US" i="1" dirty="0"/>
              <a:t>image</a:t>
            </a:r>
            <a:r>
              <a:rPr lang="en-US" dirty="0"/>
              <a:t> </a:t>
            </a:r>
            <a:r>
              <a:rPr dirty="0"/>
              <a:t>point</a:t>
            </a:r>
            <a:r>
              <a:rPr lang="en-US" dirty="0"/>
              <a:t>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8011112"/>
      </p:ext>
    </p:extLst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8487" y="2292128"/>
            <a:ext cx="5067826" cy="1080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latex-image-4.pdf" descr="latex-image-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4016" y="4299456"/>
            <a:ext cx="10976768" cy="202121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How many equation do you get from one correspondence?"/>
          <p:cNvSpPr txBox="1"/>
          <p:nvPr/>
        </p:nvSpPr>
        <p:spPr>
          <a:xfrm>
            <a:off x="431241" y="7740650"/>
            <a:ext cx="121423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many equation do you get from one correspondence?</a:t>
            </a:r>
          </a:p>
        </p:txBody>
      </p:sp>
    </p:spTree>
    <p:extLst>
      <p:ext uri="{BB962C8B-B14F-4D97-AF65-F5344CB8AC3E}">
        <p14:creationId xmlns:p14="http://schemas.microsoft.com/office/powerpoint/2010/main" val="1164041081"/>
      </p:ext>
    </p:extLst>
  </p:cSld>
  <p:clrMapOvr>
    <a:masterClrMapping/>
  </p:clrMapOvr>
  <p:transition spd="med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latex-image-6.pdf" descr="latex-image-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4810" y="5508029"/>
            <a:ext cx="9635180" cy="3119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latex-image-4.pdf" descr="latex-image-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4016" y="819656"/>
            <a:ext cx="10976768" cy="2021218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ONE correspondence gives you ONE equation"/>
          <p:cNvSpPr txBox="1"/>
          <p:nvPr/>
        </p:nvSpPr>
        <p:spPr>
          <a:xfrm>
            <a:off x="1672539" y="4019550"/>
            <a:ext cx="96597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ONE correspondence gives you ONE equation</a:t>
            </a:r>
          </a:p>
        </p:txBody>
      </p:sp>
    </p:spTree>
    <p:extLst>
      <p:ext uri="{BB962C8B-B14F-4D97-AF65-F5344CB8AC3E}">
        <p14:creationId xmlns:p14="http://schemas.microsoft.com/office/powerpoint/2010/main" val="308560978"/>
      </p:ext>
    </p:extLst>
  </p:cSld>
  <p:clrMapOvr>
    <a:masterClrMapping/>
  </p:clrMapOvr>
  <p:transition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latex-image-4.pdf" descr="latex-image-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4016" y="819656"/>
            <a:ext cx="10976768" cy="202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latex-image-7.pdf" descr="latex-image-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166" y="4708175"/>
            <a:ext cx="11872468" cy="390714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et up a homogeneous linear system with 9 unknowns"/>
          <p:cNvSpPr txBox="1"/>
          <p:nvPr/>
        </p:nvSpPr>
        <p:spPr>
          <a:xfrm>
            <a:off x="842264" y="3549650"/>
            <a:ext cx="1132027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Set up a homogeneous linear system with 9 unknowns </a:t>
            </a:r>
          </a:p>
        </p:txBody>
      </p:sp>
      <p:sp>
        <p:nvSpPr>
          <p:cNvPr id="180" name="How many equations do you need?"/>
          <p:cNvSpPr txBox="1"/>
          <p:nvPr/>
        </p:nvSpPr>
        <p:spPr>
          <a:xfrm>
            <a:off x="2837027" y="8794750"/>
            <a:ext cx="73307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many equations do you need?</a:t>
            </a:r>
          </a:p>
        </p:txBody>
      </p:sp>
    </p:spTree>
    <p:extLst>
      <p:ext uri="{BB962C8B-B14F-4D97-AF65-F5344CB8AC3E}">
        <p14:creationId xmlns:p14="http://schemas.microsoft.com/office/powerpoint/2010/main" val="883904829"/>
      </p:ext>
    </p:extLst>
  </p:cSld>
  <p:clrMapOvr>
    <a:masterClrMapping/>
  </p:clrMapOvr>
  <p:transition spd="med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ach point pair (according to epipolar constraint)…"/>
          <p:cNvSpPr txBox="1"/>
          <p:nvPr/>
        </p:nvSpPr>
        <p:spPr>
          <a:xfrm>
            <a:off x="1291463" y="1028700"/>
            <a:ext cx="1042187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Each point pair (according to epipolar constraint) </a:t>
            </a:r>
          </a:p>
          <a:p>
            <a:r>
              <a:t>contributes only one </a:t>
            </a:r>
            <a:r>
              <a:rPr u="sng"/>
              <a:t>scalar</a:t>
            </a:r>
            <a:r>
              <a:t> equation</a:t>
            </a:r>
          </a:p>
        </p:txBody>
      </p:sp>
      <p:pic>
        <p:nvPicPr>
          <p:cNvPr id="187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0064" y="2547566"/>
            <a:ext cx="3624672" cy="772774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Note: This is different from the Homography estimation where each point pair contributes 2 equations."/>
          <p:cNvSpPr txBox="1"/>
          <p:nvPr/>
        </p:nvSpPr>
        <p:spPr>
          <a:xfrm>
            <a:off x="1682859" y="4089397"/>
            <a:ext cx="9639081" cy="965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Note:</a:t>
            </a:r>
            <a:r>
              <a:t> This is different from the Homography estimation where each point pair contributes 2 equations.</a:t>
            </a:r>
          </a:p>
        </p:txBody>
      </p:sp>
      <p:sp>
        <p:nvSpPr>
          <p:cNvPr id="189" name="We need at least 8 points"/>
          <p:cNvSpPr txBox="1"/>
          <p:nvPr/>
        </p:nvSpPr>
        <p:spPr>
          <a:xfrm>
            <a:off x="3857269" y="6166560"/>
            <a:ext cx="52902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We need at least 8 points</a:t>
            </a:r>
          </a:p>
        </p:txBody>
      </p:sp>
      <p:sp>
        <p:nvSpPr>
          <p:cNvPr id="190" name="Hence, the 8 point algorithm!"/>
          <p:cNvSpPr txBox="1"/>
          <p:nvPr/>
        </p:nvSpPr>
        <p:spPr>
          <a:xfrm>
            <a:off x="758046" y="7240418"/>
            <a:ext cx="11488708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Hence, the 8 point algorithm!</a:t>
            </a:r>
          </a:p>
        </p:txBody>
      </p:sp>
    </p:spTree>
    <p:extLst>
      <p:ext uri="{BB962C8B-B14F-4D97-AF65-F5344CB8AC3E}">
        <p14:creationId xmlns:p14="http://schemas.microsoft.com/office/powerpoint/2010/main" val="2843056847"/>
      </p:ext>
    </p:extLst>
  </p:cSld>
  <p:clrMapOvr>
    <a:masterClrMapping/>
  </p:clrMapOvr>
  <p:transition spd="med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How do you solve a homogeneous linear system?"/>
          <p:cNvSpPr txBox="1"/>
          <p:nvPr/>
        </p:nvSpPr>
        <p:spPr>
          <a:xfrm>
            <a:off x="1388846" y="1390650"/>
            <a:ext cx="102271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do you solve a homogeneous linear system?</a:t>
            </a:r>
          </a:p>
        </p:txBody>
      </p:sp>
      <p:pic>
        <p:nvPicPr>
          <p:cNvPr id="193" name="latex-image-25.pdf" descr="latex-image-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6188" y="2676387"/>
            <a:ext cx="4452424" cy="85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95321855"/>
      </p:ext>
    </p:extLst>
  </p:cSld>
  <p:clrMapOvr>
    <a:masterClrMapping/>
  </p:clrMapOvr>
  <p:transition spd="med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How do you solve a homogeneous linear system?"/>
          <p:cNvSpPr txBox="1"/>
          <p:nvPr/>
        </p:nvSpPr>
        <p:spPr>
          <a:xfrm>
            <a:off x="1388846" y="1390650"/>
            <a:ext cx="102271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do you solve a homogeneous linear system?</a:t>
            </a:r>
          </a:p>
        </p:txBody>
      </p:sp>
      <p:sp>
        <p:nvSpPr>
          <p:cNvPr id="196" name="minimize"/>
          <p:cNvSpPr txBox="1"/>
          <p:nvPr/>
        </p:nvSpPr>
        <p:spPr>
          <a:xfrm>
            <a:off x="4374803" y="5187950"/>
            <a:ext cx="19174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minimize</a:t>
            </a:r>
          </a:p>
        </p:txBody>
      </p:sp>
      <p:sp>
        <p:nvSpPr>
          <p:cNvPr id="197" name="subject to"/>
          <p:cNvSpPr txBox="1"/>
          <p:nvPr/>
        </p:nvSpPr>
        <p:spPr>
          <a:xfrm>
            <a:off x="4425019" y="6102350"/>
            <a:ext cx="2121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subject to</a:t>
            </a:r>
          </a:p>
        </p:txBody>
      </p:sp>
      <p:pic>
        <p:nvPicPr>
          <p:cNvPr id="198" name="latex-image-26.pdf" descr="latex-image-2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4314" y="5251450"/>
            <a:ext cx="1257301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latex-image-24.pdf" descr="latex-image-2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28195" y="6165850"/>
            <a:ext cx="1701801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latex-image-25.pdf" descr="latex-image-25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6188" y="2676387"/>
            <a:ext cx="4452424" cy="857504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otal Least Squares"/>
          <p:cNvSpPr txBox="1"/>
          <p:nvPr/>
        </p:nvSpPr>
        <p:spPr>
          <a:xfrm>
            <a:off x="4289735" y="4360920"/>
            <a:ext cx="442533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Total Least Squares</a:t>
            </a:r>
          </a:p>
        </p:txBody>
      </p:sp>
    </p:spTree>
    <p:extLst>
      <p:ext uri="{BB962C8B-B14F-4D97-AF65-F5344CB8AC3E}">
        <p14:creationId xmlns:p14="http://schemas.microsoft.com/office/powerpoint/2010/main" val="13392364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riang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Triangulation</a:t>
            </a:r>
          </a:p>
        </p:txBody>
      </p:sp>
      <p:grpSp>
        <p:nvGrpSpPr>
          <p:cNvPr id="158" name="Group"/>
          <p:cNvGrpSpPr/>
          <p:nvPr/>
        </p:nvGrpSpPr>
        <p:grpSpPr>
          <a:xfrm>
            <a:off x="997415" y="3051216"/>
            <a:ext cx="11009971" cy="5924924"/>
            <a:chOff x="0" y="418047"/>
            <a:chExt cx="11009969" cy="5924922"/>
          </a:xfrm>
        </p:grpSpPr>
        <p:sp>
          <p:nvSpPr>
            <p:cNvPr id="145" name="Shape"/>
            <p:cNvSpPr/>
            <p:nvPr/>
          </p:nvSpPr>
          <p:spPr>
            <a:xfrm rot="17922376">
              <a:off x="6058556" y="2732312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9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7" name="Line"/>
            <p:cNvSpPr/>
            <p:nvPr/>
          </p:nvSpPr>
          <p:spPr>
            <a:xfrm flipV="1">
              <a:off x="5275598" y="1613292"/>
              <a:ext cx="460126" cy="386092"/>
            </a:xfrm>
            <a:prstGeom prst="line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8" name="Line"/>
            <p:cNvSpPr/>
            <p:nvPr/>
          </p:nvSpPr>
          <p:spPr>
            <a:xfrm flipV="1">
              <a:off x="2504488" y="418047"/>
              <a:ext cx="4641032" cy="38834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9" name="Shape"/>
            <p:cNvSpPr/>
            <p:nvPr/>
          </p:nvSpPr>
          <p:spPr>
            <a:xfrm rot="3650718">
              <a:off x="306340" y="2609040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8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50" name="Line"/>
            <p:cNvSpPr/>
            <p:nvPr/>
          </p:nvSpPr>
          <p:spPr>
            <a:xfrm flipV="1">
              <a:off x="1568072" y="4265406"/>
              <a:ext cx="968828" cy="8136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pic>
          <p:nvPicPr>
            <p:cNvPr id="152" name="latex-image-1.pdf" descr="latex-image-1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79662" y="3772634"/>
              <a:ext cx="307886" cy="249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latex-image-2.pdf" descr="latex-image-2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21363" y="3800608"/>
              <a:ext cx="439836" cy="439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latex-image-3.pdf" descr="latex-image-3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96106" y="5155411"/>
              <a:ext cx="439836" cy="381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6" name="image 2"/>
            <p:cNvSpPr txBox="1"/>
            <p:nvPr/>
          </p:nvSpPr>
          <p:spPr>
            <a:xfrm>
              <a:off x="9607069" y="2983412"/>
              <a:ext cx="1402900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image 2</a:t>
              </a:r>
            </a:p>
          </p:txBody>
        </p:sp>
        <p:sp>
          <p:nvSpPr>
            <p:cNvPr id="157" name="image 1"/>
            <p:cNvSpPr txBox="1"/>
            <p:nvPr/>
          </p:nvSpPr>
          <p:spPr>
            <a:xfrm>
              <a:off x="0" y="2983412"/>
              <a:ext cx="1402899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image 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DB8051-E231-47DB-9952-7E2A56B63694}"/>
              </a:ext>
            </a:extLst>
          </p:cNvPr>
          <p:cNvGrpSpPr/>
          <p:nvPr/>
        </p:nvGrpSpPr>
        <p:grpSpPr>
          <a:xfrm>
            <a:off x="1673426" y="8741375"/>
            <a:ext cx="9887140" cy="582334"/>
            <a:chOff x="1673426" y="8741375"/>
            <a:chExt cx="9887140" cy="582334"/>
          </a:xfrm>
        </p:grpSpPr>
        <p:pic>
          <p:nvPicPr>
            <p:cNvPr id="22" name="latex-image-7.pdf" descr="latex-image-7.pdf">
              <a:extLst>
                <a:ext uri="{FF2B5EF4-FFF2-40B4-BE49-F238E27FC236}">
                  <a16:creationId xmlns:a16="http://schemas.microsoft.com/office/drawing/2014/main" id="{D36DA83C-F1D7-4A4C-86BD-00B6015E4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/>
            </a:blip>
            <a:srcRect l="50988" r="-1635"/>
            <a:stretch/>
          </p:blipFill>
          <p:spPr>
            <a:xfrm>
              <a:off x="10954924" y="8741375"/>
              <a:ext cx="605642" cy="56005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FA421B5-E31F-41BC-AF83-60B1617846E8}"/>
                </a:ext>
              </a:extLst>
            </p:cNvPr>
            <p:cNvGrpSpPr/>
            <p:nvPr/>
          </p:nvGrpSpPr>
          <p:grpSpPr>
            <a:xfrm>
              <a:off x="1673426" y="8741375"/>
              <a:ext cx="3515189" cy="582334"/>
              <a:chOff x="318481" y="8452218"/>
              <a:chExt cx="3515189" cy="582334"/>
            </a:xfrm>
          </p:grpSpPr>
          <p:pic>
            <p:nvPicPr>
              <p:cNvPr id="25" name="latex-image-7.pdf" descr="latex-image-7.pdf">
                <a:extLst>
                  <a:ext uri="{FF2B5EF4-FFF2-40B4-BE49-F238E27FC236}">
                    <a16:creationId xmlns:a16="http://schemas.microsoft.com/office/drawing/2014/main" id="{1F35984E-8F8E-4690-9654-25C9A52854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/>
              </a:blip>
              <a:srcRect r="65592"/>
              <a:stretch/>
            </p:blipFill>
            <p:spPr>
              <a:xfrm>
                <a:off x="3418727" y="8452218"/>
                <a:ext cx="414943" cy="5648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6" name="image 1">
                <a:extLst>
                  <a:ext uri="{FF2B5EF4-FFF2-40B4-BE49-F238E27FC236}">
                    <a16:creationId xmlns:a16="http://schemas.microsoft.com/office/drawing/2014/main" id="{B68201CE-8F2C-44B4-9801-EB8C99E4B3FE}"/>
                  </a:ext>
                </a:extLst>
              </p:cNvPr>
              <p:cNvSpPr txBox="1"/>
              <p:nvPr/>
            </p:nvSpPr>
            <p:spPr>
              <a:xfrm>
                <a:off x="318481" y="8492088"/>
                <a:ext cx="3113487" cy="5424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2400"/>
                </a:lvl1pPr>
              </a:lstStyle>
              <a:p>
                <a:r>
                  <a:rPr lang="en-US" dirty="0"/>
                  <a:t>camera</a:t>
                </a:r>
                <a:r>
                  <a:rPr dirty="0"/>
                  <a:t> 1</a:t>
                </a:r>
                <a:r>
                  <a:rPr lang="en-US" dirty="0"/>
                  <a:t> with matrix</a:t>
                </a:r>
                <a:endParaRPr dirty="0"/>
              </a:p>
            </p:txBody>
          </p:sp>
        </p:grpSp>
        <p:sp>
          <p:nvSpPr>
            <p:cNvPr id="24" name="image 1">
              <a:extLst>
                <a:ext uri="{FF2B5EF4-FFF2-40B4-BE49-F238E27FC236}">
                  <a16:creationId xmlns:a16="http://schemas.microsoft.com/office/drawing/2014/main" id="{7E583EEF-7F8B-48E7-9FE2-6602ACD0A9AE}"/>
                </a:ext>
              </a:extLst>
            </p:cNvPr>
            <p:cNvSpPr txBox="1"/>
            <p:nvPr/>
          </p:nvSpPr>
          <p:spPr>
            <a:xfrm>
              <a:off x="7887159" y="8765732"/>
              <a:ext cx="3113487" cy="5424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/>
              </a:lvl1pPr>
            </a:lstStyle>
            <a:p>
              <a:r>
                <a:rPr lang="en-US" dirty="0"/>
                <a:t>camera</a:t>
              </a:r>
              <a:r>
                <a:rPr dirty="0"/>
                <a:t> </a:t>
              </a:r>
              <a:r>
                <a:rPr lang="en-US" dirty="0"/>
                <a:t>2 with matrix</a:t>
              </a:r>
              <a:endParaRPr dirty="0"/>
            </a:p>
          </p:txBody>
        </p:sp>
      </p:grpSp>
      <p:sp>
        <p:nvSpPr>
          <p:cNvPr id="28" name="Line">
            <a:extLst>
              <a:ext uri="{FF2B5EF4-FFF2-40B4-BE49-F238E27FC236}">
                <a16:creationId xmlns:a16="http://schemas.microsoft.com/office/drawing/2014/main" id="{C08E96E6-7251-467A-9C84-9599443E1E6E}"/>
              </a:ext>
            </a:extLst>
          </p:cNvPr>
          <p:cNvSpPr/>
          <p:nvPr/>
        </p:nvSpPr>
        <p:spPr>
          <a:xfrm flipV="1">
            <a:off x="3534314" y="4152900"/>
            <a:ext cx="3284733" cy="274567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pic>
        <p:nvPicPr>
          <p:cNvPr id="29" name="latex-image-1.pdf" descr="latex-image-1.pdf">
            <a:extLst>
              <a:ext uri="{FF2B5EF4-FFF2-40B4-BE49-F238E27FC236}">
                <a16:creationId xmlns:a16="http://schemas.microsoft.com/office/drawing/2014/main" id="{C934E334-B2D8-4191-9437-106D3E607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4336" y="3804422"/>
            <a:ext cx="307886" cy="24924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0" name="latex-image-7.pdf" descr="latex-image-7.pdf">
            <a:extLst>
              <a:ext uri="{FF2B5EF4-FFF2-40B4-BE49-F238E27FC236}">
                <a16:creationId xmlns:a16="http://schemas.microsoft.com/office/drawing/2014/main" id="{AAA46562-5590-406A-8DF9-D29566089F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r="65592"/>
          <a:stretch/>
        </p:blipFill>
        <p:spPr>
          <a:xfrm>
            <a:off x="5702408" y="3592231"/>
            <a:ext cx="414943" cy="56481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5BE573-5D05-40BF-B95B-71824FD11BFF}"/>
              </a:ext>
            </a:extLst>
          </p:cNvPr>
          <p:cNvSpPr txBox="1"/>
          <p:nvPr/>
        </p:nvSpPr>
        <p:spPr>
          <a:xfrm>
            <a:off x="5963408" y="3324214"/>
            <a:ext cx="4648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+</a:t>
            </a:r>
          </a:p>
        </p:txBody>
      </p:sp>
      <p:sp>
        <p:nvSpPr>
          <p:cNvPr id="31" name="Line">
            <a:extLst>
              <a:ext uri="{FF2B5EF4-FFF2-40B4-BE49-F238E27FC236}">
                <a16:creationId xmlns:a16="http://schemas.microsoft.com/office/drawing/2014/main" id="{D21A7E40-7572-423C-BAFC-D106FEA77B18}"/>
              </a:ext>
            </a:extLst>
          </p:cNvPr>
          <p:cNvSpPr/>
          <p:nvPr/>
        </p:nvSpPr>
        <p:spPr>
          <a:xfrm flipH="1" flipV="1">
            <a:off x="9376905" y="7022819"/>
            <a:ext cx="5509" cy="307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" name="image 2">
            <a:extLst>
              <a:ext uri="{FF2B5EF4-FFF2-40B4-BE49-F238E27FC236}">
                <a16:creationId xmlns:a16="http://schemas.microsoft.com/office/drawing/2014/main" id="{1F37511F-E2BC-4D67-B4E8-26FE31C44C8D}"/>
              </a:ext>
            </a:extLst>
          </p:cNvPr>
          <p:cNvSpPr txBox="1"/>
          <p:nvPr/>
        </p:nvSpPr>
        <p:spPr>
          <a:xfrm>
            <a:off x="2368981" y="3152782"/>
            <a:ext cx="3162950" cy="932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rPr lang="en-US" dirty="0"/>
              <a:t>How do we find the exact point on the ray?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8315307"/>
      </p:ext>
    </p:extLst>
  </p:cSld>
  <p:clrMapOvr>
    <a:masterClrMapping/>
  </p:clrMapOvr>
  <p:transition spd="med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How do you solve a homogeneous linear system?"/>
          <p:cNvSpPr txBox="1"/>
          <p:nvPr/>
        </p:nvSpPr>
        <p:spPr>
          <a:xfrm>
            <a:off x="1388846" y="1390650"/>
            <a:ext cx="102271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do you solve a homogeneous linear system?</a:t>
            </a:r>
          </a:p>
        </p:txBody>
      </p:sp>
      <p:sp>
        <p:nvSpPr>
          <p:cNvPr id="222" name="minimize"/>
          <p:cNvSpPr txBox="1"/>
          <p:nvPr/>
        </p:nvSpPr>
        <p:spPr>
          <a:xfrm>
            <a:off x="4374803" y="5187950"/>
            <a:ext cx="19174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minimize</a:t>
            </a:r>
          </a:p>
        </p:txBody>
      </p:sp>
      <p:sp>
        <p:nvSpPr>
          <p:cNvPr id="223" name="subject to"/>
          <p:cNvSpPr txBox="1"/>
          <p:nvPr/>
        </p:nvSpPr>
        <p:spPr>
          <a:xfrm>
            <a:off x="4425019" y="6102350"/>
            <a:ext cx="2121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subject to</a:t>
            </a:r>
          </a:p>
        </p:txBody>
      </p:sp>
      <p:pic>
        <p:nvPicPr>
          <p:cNvPr id="224" name="latex-image-26.pdf" descr="latex-image-2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4314" y="5251450"/>
            <a:ext cx="1257301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latex-image-24.pdf" descr="latex-image-2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28195" y="6165850"/>
            <a:ext cx="1701801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latex-image-25.pdf" descr="latex-image-25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6188" y="2676387"/>
            <a:ext cx="4452424" cy="857504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Total Least Squares"/>
          <p:cNvSpPr txBox="1"/>
          <p:nvPr/>
        </p:nvSpPr>
        <p:spPr>
          <a:xfrm>
            <a:off x="4289735" y="4360920"/>
            <a:ext cx="442533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Total Least Squares</a:t>
            </a:r>
          </a:p>
        </p:txBody>
      </p:sp>
      <p:sp>
        <p:nvSpPr>
          <p:cNvPr id="228" name="SVD!"/>
          <p:cNvSpPr txBox="1"/>
          <p:nvPr/>
        </p:nvSpPr>
        <p:spPr>
          <a:xfrm>
            <a:off x="4032975" y="6855896"/>
            <a:ext cx="4938853" cy="2010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400"/>
            </a:lvl1pPr>
          </a:lstStyle>
          <a:p>
            <a:r>
              <a:rPr dirty="0"/>
              <a:t>S</a:t>
            </a:r>
            <a:r>
              <a:rPr lang="en-US" dirty="0"/>
              <a:t> </a:t>
            </a:r>
            <a:r>
              <a:rPr dirty="0"/>
              <a:t>V</a:t>
            </a:r>
            <a:r>
              <a:rPr lang="en-US" dirty="0"/>
              <a:t> </a:t>
            </a:r>
            <a:r>
              <a:rPr dirty="0"/>
              <a:t>D</a:t>
            </a:r>
            <a:r>
              <a:rPr lang="en-US" dirty="0"/>
              <a:t> </a:t>
            </a:r>
            <a:r>
              <a:rPr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07113925"/>
      </p:ext>
    </p:extLst>
  </p:cSld>
  <p:clrMapOvr>
    <a:masterClrMapping/>
  </p:clrMapOvr>
  <p:transition spd="med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Eight-Point Algorith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Eight-Point Algorithm</a:t>
            </a:r>
          </a:p>
        </p:txBody>
      </p:sp>
      <p:sp>
        <p:nvSpPr>
          <p:cNvPr id="231" name="0. (Normalize points)…"/>
          <p:cNvSpPr txBox="1"/>
          <p:nvPr/>
        </p:nvSpPr>
        <p:spPr>
          <a:xfrm>
            <a:off x="1695074" y="2793316"/>
            <a:ext cx="9614652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chemeClr val="accent2"/>
                </a:solidFill>
              </a:defRPr>
            </a:pPr>
            <a:r>
              <a:rPr dirty="0"/>
              <a:t>0. (Normalize points)</a:t>
            </a:r>
          </a:p>
          <a:p>
            <a:pPr marL="635000" indent="-635000" algn="l">
              <a:lnSpc>
                <a:spcPct val="150000"/>
              </a:lnSpc>
              <a:buSzPct val="100000"/>
              <a:buAutoNum type="arabicPeriod"/>
            </a:pPr>
            <a:r>
              <a:rPr dirty="0"/>
              <a:t>Construct the M x 9 matrix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635000" indent="-635000" algn="l">
              <a:lnSpc>
                <a:spcPct val="150000"/>
              </a:lnSpc>
              <a:buSzPct val="100000"/>
              <a:buAutoNum type="arabicPeriod"/>
            </a:pPr>
            <a:r>
              <a:rPr dirty="0"/>
              <a:t>Find the SVD of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635000" indent="-635000" algn="l">
              <a:lnSpc>
                <a:spcPct val="150000"/>
              </a:lnSpc>
              <a:buSzPct val="100000"/>
              <a:buAutoNum type="arabicPeriod"/>
            </a:pPr>
            <a:r>
              <a:rPr dirty="0"/>
              <a:t>Entries of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F</a:t>
            </a:r>
            <a:r>
              <a:rPr dirty="0"/>
              <a:t> are the elements of column of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V</a:t>
            </a:r>
            <a:r>
              <a:rPr dirty="0"/>
              <a:t> corresponding to the least singular value</a:t>
            </a:r>
          </a:p>
          <a:p>
            <a:pPr algn="l">
              <a:lnSpc>
                <a:spcPct val="150000"/>
              </a:lnSpc>
              <a:defRPr>
                <a:solidFill>
                  <a:schemeClr val="accent2"/>
                </a:solidFill>
              </a:defRPr>
            </a:pPr>
            <a:r>
              <a:rPr dirty="0"/>
              <a:t>4. (Enforce rank 2 constraint on F)</a:t>
            </a:r>
          </a:p>
          <a:p>
            <a:pPr algn="l">
              <a:lnSpc>
                <a:spcPct val="150000"/>
              </a:lnSpc>
              <a:defRPr>
                <a:solidFill>
                  <a:schemeClr val="accent2"/>
                </a:solidFill>
              </a:defRPr>
            </a:pPr>
            <a:r>
              <a:rPr dirty="0"/>
              <a:t>5. (Un-normalize F)</a:t>
            </a:r>
          </a:p>
        </p:txBody>
      </p:sp>
    </p:spTree>
    <p:extLst>
      <p:ext uri="{BB962C8B-B14F-4D97-AF65-F5344CB8AC3E}">
        <p14:creationId xmlns:p14="http://schemas.microsoft.com/office/powerpoint/2010/main" val="1933361039"/>
      </p:ext>
    </p:extLst>
  </p:cSld>
  <p:clrMapOvr>
    <a:masterClrMapping/>
  </p:clrMapOvr>
  <p:transition spd="med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Eight-Point Algorith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Eight-Point Algorithm</a:t>
            </a:r>
          </a:p>
        </p:txBody>
      </p:sp>
      <p:sp>
        <p:nvSpPr>
          <p:cNvPr id="231" name="0. (Normalize points)…"/>
          <p:cNvSpPr txBox="1"/>
          <p:nvPr/>
        </p:nvSpPr>
        <p:spPr>
          <a:xfrm>
            <a:off x="1695074" y="2793316"/>
            <a:ext cx="9614652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chemeClr val="accent2"/>
                </a:solidFill>
              </a:defRPr>
            </a:pPr>
            <a:r>
              <a:rPr dirty="0"/>
              <a:t>0. (Normalize points)</a:t>
            </a:r>
          </a:p>
          <a:p>
            <a:pPr marL="635000" indent="-635000" algn="l">
              <a:lnSpc>
                <a:spcPct val="150000"/>
              </a:lnSpc>
              <a:buSzPct val="100000"/>
              <a:buAutoNum type="arabicPeriod"/>
            </a:pPr>
            <a:r>
              <a:rPr dirty="0"/>
              <a:t>Construct the M x 9 matrix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635000" indent="-635000" algn="l">
              <a:lnSpc>
                <a:spcPct val="150000"/>
              </a:lnSpc>
              <a:buSzPct val="100000"/>
              <a:buAutoNum type="arabicPeriod"/>
            </a:pPr>
            <a:r>
              <a:rPr dirty="0"/>
              <a:t>Find the SVD of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635000" indent="-635000" algn="l">
              <a:lnSpc>
                <a:spcPct val="150000"/>
              </a:lnSpc>
              <a:buSzPct val="100000"/>
              <a:buAutoNum type="arabicPeriod"/>
            </a:pPr>
            <a:r>
              <a:rPr dirty="0"/>
              <a:t>Entries of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F</a:t>
            </a:r>
            <a:r>
              <a:rPr dirty="0"/>
              <a:t> are the elements of column of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V</a:t>
            </a:r>
            <a:r>
              <a:rPr dirty="0"/>
              <a:t> corresponding to the least singular value</a:t>
            </a:r>
          </a:p>
          <a:p>
            <a:pPr algn="l">
              <a:lnSpc>
                <a:spcPct val="150000"/>
              </a:lnSpc>
              <a:defRPr>
                <a:solidFill>
                  <a:schemeClr val="accent2"/>
                </a:solidFill>
              </a:defRPr>
            </a:pPr>
            <a:r>
              <a:rPr dirty="0"/>
              <a:t>4. (Enforce rank 2 constraint on F)</a:t>
            </a:r>
          </a:p>
          <a:p>
            <a:pPr algn="l">
              <a:lnSpc>
                <a:spcPct val="150000"/>
              </a:lnSpc>
              <a:defRPr>
                <a:solidFill>
                  <a:schemeClr val="accent2"/>
                </a:solidFill>
              </a:defRPr>
            </a:pPr>
            <a:r>
              <a:rPr dirty="0"/>
              <a:t>5. (Un-normalize F)</a:t>
            </a:r>
          </a:p>
        </p:txBody>
      </p:sp>
      <p:sp>
        <p:nvSpPr>
          <p:cNvPr id="4" name="subject to">
            <a:extLst>
              <a:ext uri="{FF2B5EF4-FFF2-40B4-BE49-F238E27FC236}">
                <a16:creationId xmlns:a16="http://schemas.microsoft.com/office/drawing/2014/main" id="{41D9EB4A-2BB6-4CED-9675-F53928C3B86A}"/>
              </a:ext>
            </a:extLst>
          </p:cNvPr>
          <p:cNvSpPr txBox="1"/>
          <p:nvPr/>
        </p:nvSpPr>
        <p:spPr>
          <a:xfrm>
            <a:off x="8132065" y="7855865"/>
            <a:ext cx="466953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dirty="0"/>
              <a:t>See Hartley-Zisserman for why we do this</a:t>
            </a:r>
            <a:endParaRPr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7D1CA7-4A15-44F2-BC39-E238E460F065}"/>
              </a:ext>
            </a:extLst>
          </p:cNvPr>
          <p:cNvCxnSpPr/>
          <p:nvPr/>
        </p:nvCxnSpPr>
        <p:spPr>
          <a:xfrm flipH="1" flipV="1">
            <a:off x="7388352" y="7790688"/>
            <a:ext cx="731520" cy="658368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41604767"/>
      </p:ext>
    </p:extLst>
  </p:cSld>
  <p:clrMapOvr>
    <a:masterClrMapping/>
  </p:clrMapOvr>
  <p:transition spd="med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Eight-Point Algorith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Eight-Point Algorithm</a:t>
            </a:r>
          </a:p>
        </p:txBody>
      </p:sp>
      <p:sp>
        <p:nvSpPr>
          <p:cNvPr id="231" name="0. (Normalize points)…"/>
          <p:cNvSpPr txBox="1"/>
          <p:nvPr/>
        </p:nvSpPr>
        <p:spPr>
          <a:xfrm>
            <a:off x="1695074" y="2793316"/>
            <a:ext cx="9614652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chemeClr val="accent2"/>
                </a:solidFill>
              </a:defRPr>
            </a:pPr>
            <a:r>
              <a:rPr dirty="0"/>
              <a:t>0. (Normalize points)</a:t>
            </a:r>
          </a:p>
          <a:p>
            <a:pPr marL="635000" indent="-635000" algn="l">
              <a:lnSpc>
                <a:spcPct val="150000"/>
              </a:lnSpc>
              <a:buSzPct val="100000"/>
              <a:buAutoNum type="arabicPeriod"/>
            </a:pPr>
            <a:r>
              <a:rPr dirty="0"/>
              <a:t>Construct the M x 9 matrix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635000" indent="-635000" algn="l">
              <a:lnSpc>
                <a:spcPct val="150000"/>
              </a:lnSpc>
              <a:buSzPct val="100000"/>
              <a:buAutoNum type="arabicPeriod"/>
            </a:pPr>
            <a:r>
              <a:rPr dirty="0"/>
              <a:t>Find the SVD of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635000" indent="-635000" algn="l">
              <a:lnSpc>
                <a:spcPct val="150000"/>
              </a:lnSpc>
              <a:buSzPct val="100000"/>
              <a:buAutoNum type="arabicPeriod"/>
            </a:pPr>
            <a:r>
              <a:rPr dirty="0"/>
              <a:t>Entries of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F</a:t>
            </a:r>
            <a:r>
              <a:rPr dirty="0"/>
              <a:t> are the elements of column of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V</a:t>
            </a:r>
            <a:r>
              <a:rPr dirty="0"/>
              <a:t> corresponding to the least singular value</a:t>
            </a:r>
          </a:p>
          <a:p>
            <a:pPr algn="l">
              <a:lnSpc>
                <a:spcPct val="150000"/>
              </a:lnSpc>
              <a:defRPr>
                <a:solidFill>
                  <a:schemeClr val="accent2"/>
                </a:solidFill>
              </a:defRPr>
            </a:pPr>
            <a:r>
              <a:rPr dirty="0"/>
              <a:t>4. (Enforce rank 2 constraint on F)</a:t>
            </a:r>
          </a:p>
          <a:p>
            <a:pPr algn="l">
              <a:lnSpc>
                <a:spcPct val="150000"/>
              </a:lnSpc>
              <a:defRPr>
                <a:solidFill>
                  <a:schemeClr val="accent2"/>
                </a:solidFill>
              </a:defRPr>
            </a:pPr>
            <a:r>
              <a:rPr dirty="0"/>
              <a:t>5. (Un-normalize F)</a:t>
            </a:r>
          </a:p>
        </p:txBody>
      </p:sp>
      <p:sp>
        <p:nvSpPr>
          <p:cNvPr id="4" name="subject to">
            <a:extLst>
              <a:ext uri="{FF2B5EF4-FFF2-40B4-BE49-F238E27FC236}">
                <a16:creationId xmlns:a16="http://schemas.microsoft.com/office/drawing/2014/main" id="{41D9EB4A-2BB6-4CED-9675-F53928C3B86A}"/>
              </a:ext>
            </a:extLst>
          </p:cNvPr>
          <p:cNvSpPr txBox="1"/>
          <p:nvPr/>
        </p:nvSpPr>
        <p:spPr>
          <a:xfrm>
            <a:off x="8132065" y="8132864"/>
            <a:ext cx="466953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dirty="0"/>
              <a:t>How do we do this?</a:t>
            </a:r>
            <a:endParaRPr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7D1CA7-4A15-44F2-BC39-E238E460F065}"/>
              </a:ext>
            </a:extLst>
          </p:cNvPr>
          <p:cNvCxnSpPr/>
          <p:nvPr/>
        </p:nvCxnSpPr>
        <p:spPr>
          <a:xfrm flipH="1" flipV="1">
            <a:off x="7388352" y="7790688"/>
            <a:ext cx="731520" cy="658368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40191550"/>
      </p:ext>
    </p:extLst>
  </p:cSld>
  <p:clrMapOvr>
    <a:masterClrMapping/>
  </p:clrMapOvr>
  <p:transition spd="med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Eight-Point Algorith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Eight-Point Algorithm</a:t>
            </a:r>
          </a:p>
        </p:txBody>
      </p:sp>
      <p:sp>
        <p:nvSpPr>
          <p:cNvPr id="231" name="0. (Normalize points)…"/>
          <p:cNvSpPr txBox="1"/>
          <p:nvPr/>
        </p:nvSpPr>
        <p:spPr>
          <a:xfrm>
            <a:off x="1695074" y="2793316"/>
            <a:ext cx="9614652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chemeClr val="accent2"/>
                </a:solidFill>
              </a:defRPr>
            </a:pPr>
            <a:r>
              <a:rPr dirty="0"/>
              <a:t>0. (Normalize points)</a:t>
            </a:r>
          </a:p>
          <a:p>
            <a:pPr marL="635000" indent="-635000" algn="l">
              <a:lnSpc>
                <a:spcPct val="150000"/>
              </a:lnSpc>
              <a:buSzPct val="100000"/>
              <a:buAutoNum type="arabicPeriod"/>
            </a:pPr>
            <a:r>
              <a:rPr dirty="0"/>
              <a:t>Construct the M x 9 matrix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635000" indent="-635000" algn="l">
              <a:lnSpc>
                <a:spcPct val="150000"/>
              </a:lnSpc>
              <a:buSzPct val="100000"/>
              <a:buAutoNum type="arabicPeriod"/>
            </a:pPr>
            <a:r>
              <a:rPr dirty="0"/>
              <a:t>Find the SVD of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635000" indent="-635000" algn="l">
              <a:lnSpc>
                <a:spcPct val="150000"/>
              </a:lnSpc>
              <a:buSzPct val="100000"/>
              <a:buAutoNum type="arabicPeriod"/>
            </a:pPr>
            <a:r>
              <a:rPr dirty="0"/>
              <a:t>Entries of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F</a:t>
            </a:r>
            <a:r>
              <a:rPr dirty="0"/>
              <a:t> are the elements of column of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V</a:t>
            </a:r>
            <a:r>
              <a:rPr dirty="0"/>
              <a:t> corresponding to the least singular value</a:t>
            </a:r>
          </a:p>
          <a:p>
            <a:pPr algn="l">
              <a:lnSpc>
                <a:spcPct val="150000"/>
              </a:lnSpc>
              <a:defRPr>
                <a:solidFill>
                  <a:schemeClr val="accent2"/>
                </a:solidFill>
              </a:defRPr>
            </a:pPr>
            <a:r>
              <a:rPr dirty="0"/>
              <a:t>4. (Enforce rank 2 constraint on F)</a:t>
            </a:r>
          </a:p>
          <a:p>
            <a:pPr algn="l">
              <a:lnSpc>
                <a:spcPct val="150000"/>
              </a:lnSpc>
              <a:defRPr>
                <a:solidFill>
                  <a:schemeClr val="accent2"/>
                </a:solidFill>
              </a:defRPr>
            </a:pPr>
            <a:r>
              <a:rPr dirty="0"/>
              <a:t>5. (Un-normalize F)</a:t>
            </a:r>
          </a:p>
        </p:txBody>
      </p:sp>
      <p:sp>
        <p:nvSpPr>
          <p:cNvPr id="4" name="subject to">
            <a:extLst>
              <a:ext uri="{FF2B5EF4-FFF2-40B4-BE49-F238E27FC236}">
                <a16:creationId xmlns:a16="http://schemas.microsoft.com/office/drawing/2014/main" id="{41D9EB4A-2BB6-4CED-9675-F53928C3B86A}"/>
              </a:ext>
            </a:extLst>
          </p:cNvPr>
          <p:cNvSpPr txBox="1"/>
          <p:nvPr/>
        </p:nvSpPr>
        <p:spPr>
          <a:xfrm>
            <a:off x="8132065" y="8132864"/>
            <a:ext cx="466953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dirty="0"/>
              <a:t>How do we do this?</a:t>
            </a:r>
            <a:endParaRPr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7D1CA7-4A15-44F2-BC39-E238E460F065}"/>
              </a:ext>
            </a:extLst>
          </p:cNvPr>
          <p:cNvCxnSpPr/>
          <p:nvPr/>
        </p:nvCxnSpPr>
        <p:spPr>
          <a:xfrm flipH="1" flipV="1">
            <a:off x="7388352" y="7790688"/>
            <a:ext cx="731520" cy="658368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VD!">
            <a:extLst>
              <a:ext uri="{FF2B5EF4-FFF2-40B4-BE49-F238E27FC236}">
                <a16:creationId xmlns:a16="http://schemas.microsoft.com/office/drawing/2014/main" id="{A9A89F0E-D84A-42B9-A868-B011C9EC55D0}"/>
              </a:ext>
            </a:extLst>
          </p:cNvPr>
          <p:cNvSpPr txBox="1"/>
          <p:nvPr/>
        </p:nvSpPr>
        <p:spPr>
          <a:xfrm>
            <a:off x="8510016" y="8712885"/>
            <a:ext cx="391363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300"/>
            </a:lvl1pPr>
          </a:lstStyle>
          <a:p>
            <a:r>
              <a:rPr sz="6000" dirty="0"/>
              <a:t>S</a:t>
            </a:r>
            <a:r>
              <a:rPr lang="en-US" sz="6000" dirty="0"/>
              <a:t> </a:t>
            </a:r>
            <a:r>
              <a:rPr sz="6000" dirty="0"/>
              <a:t>V</a:t>
            </a:r>
            <a:r>
              <a:rPr lang="en-US" sz="6000" dirty="0"/>
              <a:t> </a:t>
            </a:r>
            <a:r>
              <a:rPr sz="6000" dirty="0"/>
              <a:t>D</a:t>
            </a:r>
            <a:r>
              <a:rPr lang="en-US" sz="6000" dirty="0"/>
              <a:t> </a:t>
            </a:r>
            <a:r>
              <a:rPr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8282718"/>
      </p:ext>
    </p:extLst>
  </p:cSld>
  <p:clrMapOvr>
    <a:masterClrMapping/>
  </p:clrMapOvr>
  <p:transition spd="med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rthogonal: inner (dot) product between columns/rows is zero"/>
          <p:cNvSpPr txBox="1"/>
          <p:nvPr/>
        </p:nvSpPr>
        <p:spPr>
          <a:xfrm>
            <a:off x="817746" y="2248541"/>
            <a:ext cx="1122583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800"/>
            </a:pPr>
            <a:r>
              <a:rPr lang="en-US" sz="2800" b="1" dirty="0">
                <a:latin typeface="+mj-lt"/>
                <a:ea typeface="Helvetica"/>
                <a:cs typeface="Helvetica"/>
                <a:sym typeface="Helvetica"/>
              </a:rPr>
              <a:t>Problem:</a:t>
            </a:r>
            <a:r>
              <a:rPr lang="en-US" sz="2800" dirty="0">
                <a:latin typeface="+mj-lt"/>
                <a:ea typeface="Helvetica"/>
                <a:cs typeface="Helvetica"/>
                <a:sym typeface="Helvetica"/>
              </a:rPr>
              <a:t> Given a matrix </a:t>
            </a:r>
            <a:r>
              <a:rPr lang="en-US" sz="2800" b="1" dirty="0">
                <a:latin typeface="+mj-lt"/>
                <a:ea typeface="Helvetica"/>
                <a:cs typeface="Helvetica"/>
                <a:sym typeface="Helvetica"/>
              </a:rPr>
              <a:t>F</a:t>
            </a:r>
            <a:r>
              <a:rPr lang="en-US" sz="2800" dirty="0">
                <a:latin typeface="+mj-lt"/>
                <a:ea typeface="Helvetica"/>
                <a:cs typeface="Helvetica"/>
                <a:sym typeface="Helvetica"/>
              </a:rPr>
              <a:t>, find the matrix </a:t>
            </a:r>
            <a:r>
              <a:rPr lang="en-US" sz="2800" b="1" dirty="0">
                <a:latin typeface="+mj-lt"/>
                <a:ea typeface="Helvetica"/>
                <a:cs typeface="Helvetica"/>
                <a:sym typeface="Helvetica"/>
              </a:rPr>
              <a:t>F’</a:t>
            </a:r>
            <a:r>
              <a:rPr lang="en-US" sz="2800" dirty="0">
                <a:latin typeface="+mj-lt"/>
                <a:ea typeface="Helvetica"/>
                <a:cs typeface="Helvetica"/>
                <a:sym typeface="Helvetica"/>
              </a:rPr>
              <a:t> of rank k that is closest to </a:t>
            </a:r>
            <a:r>
              <a:rPr lang="en-US" sz="2800" b="1" dirty="0">
                <a:latin typeface="+mj-lt"/>
                <a:ea typeface="Helvetica"/>
                <a:cs typeface="Helvetica"/>
                <a:sym typeface="Helvetica"/>
              </a:rPr>
              <a:t>F</a:t>
            </a:r>
            <a:r>
              <a:rPr lang="en-US" sz="2800" dirty="0">
                <a:latin typeface="+mj-lt"/>
                <a:ea typeface="Helvetica"/>
                <a:cs typeface="Helvetica"/>
                <a:sym typeface="Helvetica"/>
              </a:rPr>
              <a:t>,</a:t>
            </a:r>
            <a:endParaRPr sz="2800" dirty="0">
              <a:latin typeface="+mj-lt"/>
            </a:endParaRPr>
          </a:p>
        </p:txBody>
      </p:sp>
      <p:sp>
        <p:nvSpPr>
          <p:cNvPr id="21" name="Eight-Point Algorithm">
            <a:extLst>
              <a:ext uri="{FF2B5EF4-FFF2-40B4-BE49-F238E27FC236}">
                <a16:creationId xmlns:a16="http://schemas.microsoft.com/office/drawing/2014/main" id="{3B2953BA-1302-4D44-91A1-B2CABF1D4B76}"/>
              </a:ext>
            </a:extLst>
          </p:cNvPr>
          <p:cNvSpPr txBox="1">
            <a:spLocks/>
          </p:cNvSpPr>
          <p:nvPr/>
        </p:nvSpPr>
        <p:spPr>
          <a:xfrm>
            <a:off x="434848" y="444500"/>
            <a:ext cx="12135104" cy="2159000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/>
              <a:t>Enforcing rank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C4C6ED-CB30-498F-BA88-D37C0A449296}"/>
                  </a:ext>
                </a:extLst>
              </p:cNvPr>
              <p:cNvSpPr txBox="1"/>
              <p:nvPr/>
            </p:nvSpPr>
            <p:spPr>
              <a:xfrm>
                <a:off x="4094118" y="2959711"/>
                <a:ext cx="4398127" cy="1315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kumimoji="0" lang="en-US" sz="4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kumimoji="0" lang="en-US" sz="40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 Light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0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 Light"/>
                                        </a:rPr>
                                        <m:t>𝐹</m:t>
                                      </m:r>
                                    </m:e>
                                    <m:sup>
                                      <m:r>
                                        <a:rPr kumimoji="0" lang="en-US" sz="40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 Light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i="0">
                                      <a:latin typeface="Cambria Math" panose="02040503050406030204" pitchFamily="18" charset="0"/>
                                    </a:rPr>
                                    <m:t>rank</m:t>
                                  </m:r>
                                  <m:d>
                                    <m:d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p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p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C4C6ED-CB30-498F-BA88-D37C0A44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118" y="2959711"/>
                <a:ext cx="4398127" cy="1315232"/>
              </a:xfrm>
              <a:prstGeom prst="rect">
                <a:avLst/>
              </a:prstGeom>
              <a:blipFill>
                <a:blip r:embed="rId2"/>
                <a:stretch>
                  <a:fillRect b="-4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rthogonal: inner (dot) product between columns/rows is zero">
            <a:extLst>
              <a:ext uri="{FF2B5EF4-FFF2-40B4-BE49-F238E27FC236}">
                <a16:creationId xmlns:a16="http://schemas.microsoft.com/office/drawing/2014/main" id="{DA27CA86-37F1-4258-A619-DF5E6E66B67D}"/>
              </a:ext>
            </a:extLst>
          </p:cNvPr>
          <p:cNvSpPr txBox="1"/>
          <p:nvPr/>
        </p:nvSpPr>
        <p:spPr>
          <a:xfrm>
            <a:off x="817746" y="4610227"/>
            <a:ext cx="896078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800"/>
            </a:pPr>
            <a:r>
              <a:rPr lang="en-US" sz="2800" b="1" dirty="0">
                <a:latin typeface="+mj-lt"/>
                <a:ea typeface="Helvetica"/>
                <a:cs typeface="Helvetica"/>
                <a:sym typeface="Helvetica"/>
              </a:rPr>
              <a:t>Solution:</a:t>
            </a:r>
            <a:r>
              <a:rPr lang="en-US" sz="2800" dirty="0">
                <a:latin typeface="+mj-lt"/>
                <a:ea typeface="Helvetica"/>
                <a:cs typeface="Helvetica"/>
                <a:sym typeface="Helvetica"/>
              </a:rPr>
              <a:t> Compute the singular value decomposition of </a:t>
            </a:r>
            <a:r>
              <a:rPr lang="en-US" sz="2800" b="1" dirty="0">
                <a:latin typeface="+mj-lt"/>
                <a:ea typeface="Helvetica"/>
                <a:cs typeface="Helvetica"/>
                <a:sym typeface="Helvetica"/>
              </a:rPr>
              <a:t>F</a:t>
            </a:r>
            <a:r>
              <a:rPr lang="en-US" sz="2800" dirty="0">
                <a:latin typeface="+mj-lt"/>
                <a:ea typeface="Helvetica"/>
                <a:cs typeface="Helvetica"/>
                <a:sym typeface="Helvetica"/>
              </a:rPr>
              <a:t>,</a:t>
            </a:r>
            <a:endParaRPr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FE0D99C-AE5E-4729-B6B9-436C4618A270}"/>
                  </a:ext>
                </a:extLst>
              </p:cNvPr>
              <p:cNvSpPr txBox="1"/>
              <p:nvPr/>
            </p:nvSpPr>
            <p:spPr>
              <a:xfrm>
                <a:off x="5114718" y="5488729"/>
                <a:ext cx="2356927" cy="6155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l-G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FE0D99C-AE5E-4729-B6B9-436C4618A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718" y="5488729"/>
                <a:ext cx="2356927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rthogonal: inner (dot) product between columns/rows is zero">
            <a:extLst>
              <a:ext uri="{FF2B5EF4-FFF2-40B4-BE49-F238E27FC236}">
                <a16:creationId xmlns:a16="http://schemas.microsoft.com/office/drawing/2014/main" id="{3B70B3C5-3AEB-4768-90CD-55E8981B84BF}"/>
              </a:ext>
            </a:extLst>
          </p:cNvPr>
          <p:cNvSpPr txBox="1"/>
          <p:nvPr/>
        </p:nvSpPr>
        <p:spPr>
          <a:xfrm>
            <a:off x="817746" y="6409799"/>
            <a:ext cx="1197132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800"/>
            </a:pPr>
            <a:r>
              <a:rPr lang="en-US" sz="2800" dirty="0">
                <a:latin typeface="+mj-lt"/>
              </a:rPr>
              <a:t>Form a matrix </a:t>
            </a:r>
            <a:r>
              <a:rPr lang="el-GR" sz="2800" b="1" dirty="0">
                <a:latin typeface="+mj-lt"/>
              </a:rPr>
              <a:t>Σ</a:t>
            </a:r>
            <a:r>
              <a:rPr lang="en-US" sz="2800" b="1" dirty="0">
                <a:latin typeface="+mj-lt"/>
              </a:rPr>
              <a:t>’</a:t>
            </a:r>
            <a:r>
              <a:rPr lang="en-US" sz="2800" dirty="0">
                <a:latin typeface="+mj-lt"/>
              </a:rPr>
              <a:t> by replacing all but the k largest singular values in </a:t>
            </a:r>
            <a:r>
              <a:rPr lang="el-GR" sz="2800" b="1" dirty="0"/>
              <a:t>Σ</a:t>
            </a:r>
            <a:r>
              <a:rPr lang="en-US" sz="2800" dirty="0"/>
              <a:t> with 0.</a:t>
            </a:r>
            <a:endParaRPr sz="2800" b="1" dirty="0">
              <a:latin typeface="+mj-lt"/>
            </a:endParaRPr>
          </a:p>
        </p:txBody>
      </p:sp>
      <p:sp>
        <p:nvSpPr>
          <p:cNvPr id="27" name="orthogonal: inner (dot) product between columns/rows is zero">
            <a:extLst>
              <a:ext uri="{FF2B5EF4-FFF2-40B4-BE49-F238E27FC236}">
                <a16:creationId xmlns:a16="http://schemas.microsoft.com/office/drawing/2014/main" id="{614EBF83-FF1F-4AA6-AEED-458C716DA340}"/>
              </a:ext>
            </a:extLst>
          </p:cNvPr>
          <p:cNvSpPr txBox="1"/>
          <p:nvPr/>
        </p:nvSpPr>
        <p:spPr>
          <a:xfrm>
            <a:off x="817746" y="7288709"/>
            <a:ext cx="1197132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800"/>
            </a:pPr>
            <a:r>
              <a:rPr lang="en-US" sz="2800" dirty="0">
                <a:latin typeface="+mj-lt"/>
              </a:rPr>
              <a:t>Then the problem solution is the matrix </a:t>
            </a:r>
            <a:r>
              <a:rPr lang="en-US" sz="2800" b="1" dirty="0">
                <a:ea typeface="Helvetica"/>
                <a:cs typeface="Helvetica"/>
                <a:sym typeface="Helvetica"/>
              </a:rPr>
              <a:t>F’</a:t>
            </a:r>
            <a:r>
              <a:rPr lang="en-US" sz="2800" dirty="0">
                <a:ea typeface="Helvetica"/>
                <a:cs typeface="Helvetica"/>
                <a:sym typeface="Helvetica"/>
              </a:rPr>
              <a:t> formed as,</a:t>
            </a:r>
            <a:endParaRPr sz="28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DE0F88-C96A-49C2-8B88-2A321C3BF7C2}"/>
                  </a:ext>
                </a:extLst>
              </p:cNvPr>
              <p:cNvSpPr txBox="1"/>
              <p:nvPr/>
            </p:nvSpPr>
            <p:spPr>
              <a:xfrm>
                <a:off x="4947236" y="8153713"/>
                <a:ext cx="2691891" cy="6155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l-G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l-G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DE0F88-C96A-49C2-8B88-2A321C3BF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236" y="8153713"/>
                <a:ext cx="269189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696168"/>
      </p:ext>
    </p:extLst>
  </p:cSld>
  <p:clrMapOvr>
    <a:masterClrMapping/>
  </p:clrMapOvr>
  <p:transition spd="med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Eight-Point Algorith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Eight-Point Algorithm</a:t>
            </a:r>
          </a:p>
        </p:txBody>
      </p:sp>
      <p:sp>
        <p:nvSpPr>
          <p:cNvPr id="231" name="0. (Normalize points)…"/>
          <p:cNvSpPr txBox="1"/>
          <p:nvPr/>
        </p:nvSpPr>
        <p:spPr>
          <a:xfrm>
            <a:off x="1695074" y="2793316"/>
            <a:ext cx="9614652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chemeClr val="accent2"/>
                </a:solidFill>
              </a:defRPr>
            </a:pPr>
            <a:r>
              <a:rPr dirty="0"/>
              <a:t>0. (Normalize points)</a:t>
            </a:r>
          </a:p>
          <a:p>
            <a:pPr marL="635000" indent="-635000" algn="l">
              <a:lnSpc>
                <a:spcPct val="150000"/>
              </a:lnSpc>
              <a:buSzPct val="100000"/>
              <a:buAutoNum type="arabicPeriod"/>
            </a:pPr>
            <a:r>
              <a:rPr dirty="0"/>
              <a:t>Construct the M x 9 matrix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635000" indent="-635000" algn="l">
              <a:lnSpc>
                <a:spcPct val="150000"/>
              </a:lnSpc>
              <a:buSzPct val="100000"/>
              <a:buAutoNum type="arabicPeriod"/>
            </a:pPr>
            <a:r>
              <a:rPr dirty="0"/>
              <a:t>Find the SVD of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635000" indent="-635000" algn="l">
              <a:lnSpc>
                <a:spcPct val="150000"/>
              </a:lnSpc>
              <a:buSzPct val="100000"/>
              <a:buAutoNum type="arabicPeriod"/>
            </a:pPr>
            <a:r>
              <a:rPr dirty="0"/>
              <a:t>Entries of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F</a:t>
            </a:r>
            <a:r>
              <a:rPr dirty="0"/>
              <a:t> are the elements of column of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V</a:t>
            </a:r>
            <a:r>
              <a:rPr dirty="0"/>
              <a:t> corresponding to the least singular value</a:t>
            </a:r>
          </a:p>
          <a:p>
            <a:pPr algn="l">
              <a:lnSpc>
                <a:spcPct val="150000"/>
              </a:lnSpc>
              <a:defRPr>
                <a:solidFill>
                  <a:schemeClr val="accent2"/>
                </a:solidFill>
              </a:defRPr>
            </a:pPr>
            <a:r>
              <a:rPr dirty="0"/>
              <a:t>4. (Enforce rank 2 constraint on F)</a:t>
            </a:r>
          </a:p>
          <a:p>
            <a:pPr algn="l">
              <a:lnSpc>
                <a:spcPct val="150000"/>
              </a:lnSpc>
              <a:defRPr>
                <a:solidFill>
                  <a:schemeClr val="accent2"/>
                </a:solidFill>
              </a:defRPr>
            </a:pPr>
            <a:r>
              <a:rPr dirty="0"/>
              <a:t>5. (Un-normalize F)</a:t>
            </a:r>
          </a:p>
        </p:txBody>
      </p:sp>
    </p:spTree>
    <p:extLst>
      <p:ext uri="{BB962C8B-B14F-4D97-AF65-F5344CB8AC3E}">
        <p14:creationId xmlns:p14="http://schemas.microsoft.com/office/powerpoint/2010/main" val="1479791785"/>
      </p:ext>
    </p:extLst>
  </p:cSld>
  <p:clrMapOvr>
    <a:masterClrMapping/>
  </p:clrMapOvr>
  <p:transition spd="med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</a:t>
            </a:r>
          </a:p>
        </p:txBody>
      </p:sp>
      <p:pic>
        <p:nvPicPr>
          <p:cNvPr id="234" name="arctriomphe1.jpg" descr="arctriomph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730" y="3032976"/>
            <a:ext cx="7797034" cy="5440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arctriomphe2.jpg" descr="arctriomph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9633" y="3036143"/>
            <a:ext cx="4075437" cy="54339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93587809"/>
      </p:ext>
    </p:extLst>
  </p:cSld>
  <p:clrMapOvr>
    <a:masterClrMapping/>
  </p:clrMapOvr>
  <p:transition spd="med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1_lines.pdf" descr="im1_lines.pdf"/>
          <p:cNvPicPr>
            <a:picLocks noChangeAspect="1"/>
          </p:cNvPicPr>
          <p:nvPr/>
        </p:nvPicPr>
        <p:blipFill>
          <a:blip r:embed="rId2">
            <a:extLst/>
          </a:blip>
          <a:srcRect l="16166" t="29957" r="13039" b="31741"/>
          <a:stretch>
            <a:fillRect/>
          </a:stretch>
        </p:blipFill>
        <p:spPr>
          <a:xfrm>
            <a:off x="516276" y="3021607"/>
            <a:ext cx="7770096" cy="5440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2_lines.pdf" descr="im2_lines.pdf"/>
          <p:cNvPicPr>
            <a:picLocks noChangeAspect="1"/>
          </p:cNvPicPr>
          <p:nvPr/>
        </p:nvPicPr>
        <p:blipFill>
          <a:blip r:embed="rId3">
            <a:extLst/>
          </a:blip>
          <a:srcRect l="30705" t="27461" r="27481" b="29353"/>
          <a:stretch>
            <a:fillRect/>
          </a:stretch>
        </p:blipFill>
        <p:spPr>
          <a:xfrm>
            <a:off x="8441026" y="3032968"/>
            <a:ext cx="4053227" cy="5417467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epipolar li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lines</a:t>
            </a:r>
          </a:p>
        </p:txBody>
      </p:sp>
    </p:spTree>
    <p:extLst>
      <p:ext uri="{BB962C8B-B14F-4D97-AF65-F5344CB8AC3E}">
        <p14:creationId xmlns:p14="http://schemas.microsoft.com/office/powerpoint/2010/main" val="2900856421"/>
      </p:ext>
    </p:extLst>
  </p:cSld>
  <p:clrMapOvr>
    <a:masterClrMapping/>
  </p:clrMapOvr>
  <p:transition spd="med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737" y="3483991"/>
            <a:ext cx="6952637" cy="48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21575" y="3226208"/>
            <a:ext cx="3073401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latex-image-2.pdf" descr="latex-image-2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04950" y="698500"/>
            <a:ext cx="9664700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latex-image-3.pdf" descr="latex-image-3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21575" y="5753916"/>
            <a:ext cx="3886201" cy="237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Connection Line" descr="Connection Line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22453" y="3921916"/>
            <a:ext cx="4955962" cy="1414132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277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riang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Triangulation</a:t>
            </a:r>
          </a:p>
        </p:txBody>
      </p:sp>
      <p:grpSp>
        <p:nvGrpSpPr>
          <p:cNvPr id="158" name="Group"/>
          <p:cNvGrpSpPr/>
          <p:nvPr/>
        </p:nvGrpSpPr>
        <p:grpSpPr>
          <a:xfrm>
            <a:off x="997415" y="2633169"/>
            <a:ext cx="11009970" cy="6676281"/>
            <a:chOff x="0" y="0"/>
            <a:chExt cx="11009968" cy="6676279"/>
          </a:xfrm>
        </p:grpSpPr>
        <p:sp>
          <p:nvSpPr>
            <p:cNvPr id="143" name="Line"/>
            <p:cNvSpPr/>
            <p:nvPr/>
          </p:nvSpPr>
          <p:spPr>
            <a:xfrm flipH="1" flipV="1">
              <a:off x="3563276" y="0"/>
              <a:ext cx="4843872" cy="441918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4" name="Line"/>
            <p:cNvSpPr/>
            <p:nvPr/>
          </p:nvSpPr>
          <p:spPr>
            <a:xfrm flipH="1" flipV="1">
              <a:off x="4373639" y="746387"/>
              <a:ext cx="4843872" cy="441918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5" name="Shape"/>
            <p:cNvSpPr/>
            <p:nvPr/>
          </p:nvSpPr>
          <p:spPr>
            <a:xfrm rot="17922376">
              <a:off x="6058556" y="2732312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9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6" name="Line"/>
            <p:cNvSpPr/>
            <p:nvPr/>
          </p:nvSpPr>
          <p:spPr>
            <a:xfrm flipV="1">
              <a:off x="5798407" y="1561580"/>
              <a:ext cx="1" cy="48951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7" name="Line"/>
            <p:cNvSpPr/>
            <p:nvPr/>
          </p:nvSpPr>
          <p:spPr>
            <a:xfrm flipV="1">
              <a:off x="5275598" y="1613292"/>
              <a:ext cx="460126" cy="386092"/>
            </a:xfrm>
            <a:prstGeom prst="line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8" name="Line"/>
            <p:cNvSpPr/>
            <p:nvPr/>
          </p:nvSpPr>
          <p:spPr>
            <a:xfrm flipV="1">
              <a:off x="2504488" y="418047"/>
              <a:ext cx="4641032" cy="38834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9" name="Shape"/>
            <p:cNvSpPr/>
            <p:nvPr/>
          </p:nvSpPr>
          <p:spPr>
            <a:xfrm rot="3650718">
              <a:off x="306340" y="2609040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8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50" name="Line"/>
            <p:cNvSpPr/>
            <p:nvPr/>
          </p:nvSpPr>
          <p:spPr>
            <a:xfrm flipV="1">
              <a:off x="1568072" y="4265406"/>
              <a:ext cx="968828" cy="8136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51" name="Line"/>
            <p:cNvSpPr/>
            <p:nvPr/>
          </p:nvSpPr>
          <p:spPr>
            <a:xfrm flipH="1" flipV="1">
              <a:off x="8374367" y="4396764"/>
              <a:ext cx="843137" cy="7688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pic>
          <p:nvPicPr>
            <p:cNvPr id="152" name="latex-image-1.pdf" descr="latex-image-1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79662" y="3772634"/>
              <a:ext cx="307886" cy="249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latex-image-2.pdf" descr="latex-image-2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21363" y="3800608"/>
              <a:ext cx="439836" cy="439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latex-image-3.pdf" descr="latex-image-3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96106" y="5155411"/>
              <a:ext cx="439836" cy="381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latex-image-4.pdf" descr="latex-image-4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270000" y="5283363"/>
              <a:ext cx="557125" cy="45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6" name="image 2"/>
            <p:cNvSpPr txBox="1"/>
            <p:nvPr/>
          </p:nvSpPr>
          <p:spPr>
            <a:xfrm>
              <a:off x="9607069" y="2983412"/>
              <a:ext cx="1402900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image 2</a:t>
              </a:r>
            </a:p>
          </p:txBody>
        </p:sp>
        <p:sp>
          <p:nvSpPr>
            <p:cNvPr id="157" name="image 1"/>
            <p:cNvSpPr txBox="1"/>
            <p:nvPr/>
          </p:nvSpPr>
          <p:spPr>
            <a:xfrm>
              <a:off x="0" y="2983412"/>
              <a:ext cx="1402899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image 1</a:t>
              </a:r>
            </a:p>
          </p:txBody>
        </p:sp>
      </p:grpSp>
      <p:sp>
        <p:nvSpPr>
          <p:cNvPr id="159" name="Find 3D object point…"/>
          <p:cNvSpPr txBox="1"/>
          <p:nvPr/>
        </p:nvSpPr>
        <p:spPr>
          <a:xfrm>
            <a:off x="8628951" y="3110922"/>
            <a:ext cx="3671698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Find 3D object point</a:t>
            </a:r>
          </a:p>
          <a:p>
            <a:pPr>
              <a:defRPr sz="24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Will the lines intersect?</a:t>
            </a:r>
          </a:p>
        </p:txBody>
      </p:sp>
      <p:pic>
        <p:nvPicPr>
          <p:cNvPr id="161" name="Connection Line" descr="Connection Line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03129" y="2773920"/>
            <a:ext cx="2301153" cy="146113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CDB8051-E231-47DB-9952-7E2A56B63694}"/>
              </a:ext>
            </a:extLst>
          </p:cNvPr>
          <p:cNvGrpSpPr/>
          <p:nvPr/>
        </p:nvGrpSpPr>
        <p:grpSpPr>
          <a:xfrm>
            <a:off x="1673426" y="8741375"/>
            <a:ext cx="9887140" cy="582334"/>
            <a:chOff x="1673426" y="8741375"/>
            <a:chExt cx="9887140" cy="582334"/>
          </a:xfrm>
        </p:grpSpPr>
        <p:pic>
          <p:nvPicPr>
            <p:cNvPr id="22" name="latex-image-7.pdf" descr="latex-image-7.pdf">
              <a:extLst>
                <a:ext uri="{FF2B5EF4-FFF2-40B4-BE49-F238E27FC236}">
                  <a16:creationId xmlns:a16="http://schemas.microsoft.com/office/drawing/2014/main" id="{D36DA83C-F1D7-4A4C-86BD-00B6015E4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/>
            </a:blip>
            <a:srcRect l="50988" r="-1635"/>
            <a:stretch/>
          </p:blipFill>
          <p:spPr>
            <a:xfrm>
              <a:off x="10954924" y="8741375"/>
              <a:ext cx="605642" cy="56005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FA421B5-E31F-41BC-AF83-60B1617846E8}"/>
                </a:ext>
              </a:extLst>
            </p:cNvPr>
            <p:cNvGrpSpPr/>
            <p:nvPr/>
          </p:nvGrpSpPr>
          <p:grpSpPr>
            <a:xfrm>
              <a:off x="1673426" y="8741375"/>
              <a:ext cx="3515189" cy="582334"/>
              <a:chOff x="318481" y="8452218"/>
              <a:chExt cx="3515189" cy="582334"/>
            </a:xfrm>
          </p:grpSpPr>
          <p:pic>
            <p:nvPicPr>
              <p:cNvPr id="25" name="latex-image-7.pdf" descr="latex-image-7.pdf">
                <a:extLst>
                  <a:ext uri="{FF2B5EF4-FFF2-40B4-BE49-F238E27FC236}">
                    <a16:creationId xmlns:a16="http://schemas.microsoft.com/office/drawing/2014/main" id="{1F35984E-8F8E-4690-9654-25C9A52854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/>
              </a:blip>
              <a:srcRect r="65592"/>
              <a:stretch/>
            </p:blipFill>
            <p:spPr>
              <a:xfrm>
                <a:off x="3418727" y="8452218"/>
                <a:ext cx="414943" cy="5648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6" name="image 1">
                <a:extLst>
                  <a:ext uri="{FF2B5EF4-FFF2-40B4-BE49-F238E27FC236}">
                    <a16:creationId xmlns:a16="http://schemas.microsoft.com/office/drawing/2014/main" id="{B68201CE-8F2C-44B4-9801-EB8C99E4B3FE}"/>
                  </a:ext>
                </a:extLst>
              </p:cNvPr>
              <p:cNvSpPr txBox="1"/>
              <p:nvPr/>
            </p:nvSpPr>
            <p:spPr>
              <a:xfrm>
                <a:off x="318481" y="8492088"/>
                <a:ext cx="3113487" cy="5424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2400"/>
                </a:lvl1pPr>
              </a:lstStyle>
              <a:p>
                <a:r>
                  <a:rPr lang="en-US" dirty="0"/>
                  <a:t>camera</a:t>
                </a:r>
                <a:r>
                  <a:rPr dirty="0"/>
                  <a:t> 1</a:t>
                </a:r>
                <a:r>
                  <a:rPr lang="en-US" dirty="0"/>
                  <a:t> with matrix</a:t>
                </a:r>
                <a:endParaRPr dirty="0"/>
              </a:p>
            </p:txBody>
          </p:sp>
        </p:grpSp>
        <p:sp>
          <p:nvSpPr>
            <p:cNvPr id="24" name="image 1">
              <a:extLst>
                <a:ext uri="{FF2B5EF4-FFF2-40B4-BE49-F238E27FC236}">
                  <a16:creationId xmlns:a16="http://schemas.microsoft.com/office/drawing/2014/main" id="{7E583EEF-7F8B-48E7-9FE2-6602ACD0A9AE}"/>
                </a:ext>
              </a:extLst>
            </p:cNvPr>
            <p:cNvSpPr txBox="1"/>
            <p:nvPr/>
          </p:nvSpPr>
          <p:spPr>
            <a:xfrm>
              <a:off x="7887159" y="8765732"/>
              <a:ext cx="3113487" cy="5424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/>
              </a:lvl1pPr>
            </a:lstStyle>
            <a:p>
              <a:r>
                <a:rPr lang="en-US" dirty="0"/>
                <a:t>camera</a:t>
              </a:r>
              <a:r>
                <a:rPr dirty="0"/>
                <a:t> </a:t>
              </a:r>
              <a:r>
                <a:rPr lang="en-US" dirty="0"/>
                <a:t>2 with matrix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009" y="3661791"/>
            <a:ext cx="6952637" cy="48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45297" y="3646487"/>
            <a:ext cx="3675494" cy="4900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59300" y="508816"/>
            <a:ext cx="3886200" cy="237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Connection Line" descr="Connection 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38123" y="4643488"/>
            <a:ext cx="6633444" cy="1098411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142358"/>
      </p:ext>
    </p:extLst>
  </p:cSld>
  <p:clrMapOvr>
    <a:masterClrMapping/>
  </p:clrMapOvr>
  <p:transition spd="med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Where is the epipol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Where is the epipole?</a:t>
            </a:r>
          </a:p>
        </p:txBody>
      </p:sp>
      <p:pic>
        <p:nvPicPr>
          <p:cNvPr id="255" name="image.jpg" descr="image.jpg"/>
          <p:cNvPicPr>
            <a:picLocks noChangeAspect="1"/>
          </p:cNvPicPr>
          <p:nvPr/>
        </p:nvPicPr>
        <p:blipFill>
          <a:blip r:embed="rId2">
            <a:extLst/>
          </a:blip>
          <a:srcRect l="13629" t="12308" r="10029" b="15933"/>
          <a:stretch>
            <a:fillRect/>
          </a:stretch>
        </p:blipFill>
        <p:spPr>
          <a:xfrm>
            <a:off x="3356322" y="3234729"/>
            <a:ext cx="6718392" cy="4794312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How would you compute it?"/>
          <p:cNvSpPr txBox="1"/>
          <p:nvPr/>
        </p:nvSpPr>
        <p:spPr>
          <a:xfrm>
            <a:off x="4778163" y="8660209"/>
            <a:ext cx="387461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would you compute it?</a:t>
            </a:r>
          </a:p>
        </p:txBody>
      </p:sp>
    </p:spTree>
    <p:extLst>
      <p:ext uri="{BB962C8B-B14F-4D97-AF65-F5344CB8AC3E}">
        <p14:creationId xmlns:p14="http://schemas.microsoft.com/office/powerpoint/2010/main" val="894838079"/>
      </p:ext>
    </p:extLst>
  </p:cSld>
  <p:clrMapOvr>
    <a:masterClrMapping/>
  </p:clrMapOvr>
  <p:transition spd="med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age.jpg" descr="image.jpg"/>
          <p:cNvPicPr>
            <a:picLocks noChangeAspect="1"/>
          </p:cNvPicPr>
          <p:nvPr/>
        </p:nvPicPr>
        <p:blipFill>
          <a:blip r:embed="rId2">
            <a:extLst/>
          </a:blip>
          <a:srcRect l="13629" t="12308" r="10029" b="15933"/>
          <a:stretch>
            <a:fillRect/>
          </a:stretch>
        </p:blipFill>
        <p:spPr>
          <a:xfrm>
            <a:off x="4497139" y="417958"/>
            <a:ext cx="4436712" cy="3166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latex-image-4.pdf" descr="latex-image-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2236" y="4041626"/>
            <a:ext cx="2846473" cy="660789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The epipole is in the right null space of F"/>
          <p:cNvSpPr txBox="1"/>
          <p:nvPr/>
        </p:nvSpPr>
        <p:spPr>
          <a:xfrm>
            <a:off x="3675556" y="5147110"/>
            <a:ext cx="5653688" cy="46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The epipole is in the right null space of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F</a:t>
            </a:r>
          </a:p>
        </p:txBody>
      </p:sp>
      <p:sp>
        <p:nvSpPr>
          <p:cNvPr id="261" name="How would you solve for the epipole?"/>
          <p:cNvSpPr txBox="1"/>
          <p:nvPr/>
        </p:nvSpPr>
        <p:spPr>
          <a:xfrm>
            <a:off x="2634030" y="6578600"/>
            <a:ext cx="77367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would you solve for the epipole?</a:t>
            </a:r>
          </a:p>
        </p:txBody>
      </p:sp>
      <p:sp>
        <p:nvSpPr>
          <p:cNvPr id="262" name="(hint: this is a homogeneous linear system)"/>
          <p:cNvSpPr txBox="1"/>
          <p:nvPr/>
        </p:nvSpPr>
        <p:spPr>
          <a:xfrm>
            <a:off x="3753273" y="7416799"/>
            <a:ext cx="592439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(hint: this is a homogeneous linear system)</a:t>
            </a:r>
          </a:p>
        </p:txBody>
      </p:sp>
    </p:spTree>
    <p:extLst>
      <p:ext uri="{BB962C8B-B14F-4D97-AF65-F5344CB8AC3E}">
        <p14:creationId xmlns:p14="http://schemas.microsoft.com/office/powerpoint/2010/main" val="3626741087"/>
      </p:ext>
    </p:extLst>
  </p:cSld>
  <p:clrMapOvr>
    <a:masterClrMapping/>
  </p:clrMapOvr>
  <p:transition spd="med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age.jpg" descr="image.jpg"/>
          <p:cNvPicPr>
            <a:picLocks noChangeAspect="1"/>
          </p:cNvPicPr>
          <p:nvPr/>
        </p:nvPicPr>
        <p:blipFill>
          <a:blip r:embed="rId2">
            <a:extLst/>
          </a:blip>
          <a:srcRect l="13629" t="12308" r="10029" b="15933"/>
          <a:stretch>
            <a:fillRect/>
          </a:stretch>
        </p:blipFill>
        <p:spPr>
          <a:xfrm>
            <a:off x="4497139" y="417958"/>
            <a:ext cx="4436712" cy="3166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latex-image-4.pdf" descr="latex-image-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2236" y="4041626"/>
            <a:ext cx="2846473" cy="660789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he epipole is in the right null space of F"/>
          <p:cNvSpPr txBox="1"/>
          <p:nvPr/>
        </p:nvSpPr>
        <p:spPr>
          <a:xfrm>
            <a:off x="3675556" y="5147110"/>
            <a:ext cx="5653688" cy="46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The epipole is in the right null space of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F</a:t>
            </a:r>
          </a:p>
        </p:txBody>
      </p:sp>
      <p:sp>
        <p:nvSpPr>
          <p:cNvPr id="281" name="How would you solve for the epipole?"/>
          <p:cNvSpPr txBox="1"/>
          <p:nvPr/>
        </p:nvSpPr>
        <p:spPr>
          <a:xfrm>
            <a:off x="2634030" y="6578600"/>
            <a:ext cx="77367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would you solve for the epipole?</a:t>
            </a:r>
          </a:p>
        </p:txBody>
      </p:sp>
      <p:sp>
        <p:nvSpPr>
          <p:cNvPr id="282" name="(hint: this is a homogeneous linear system)"/>
          <p:cNvSpPr txBox="1"/>
          <p:nvPr/>
        </p:nvSpPr>
        <p:spPr>
          <a:xfrm>
            <a:off x="3753273" y="7416799"/>
            <a:ext cx="592439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(hint: this is a homogeneous linear system)</a:t>
            </a:r>
          </a:p>
        </p:txBody>
      </p:sp>
      <p:sp>
        <p:nvSpPr>
          <p:cNvPr id="283" name="SVD!"/>
          <p:cNvSpPr txBox="1"/>
          <p:nvPr/>
        </p:nvSpPr>
        <p:spPr>
          <a:xfrm>
            <a:off x="5027638" y="8070637"/>
            <a:ext cx="2949525" cy="1225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/>
            </a:lvl1pPr>
          </a:lstStyle>
          <a:p>
            <a:r>
              <a:rPr dirty="0"/>
              <a:t>S</a:t>
            </a:r>
            <a:r>
              <a:rPr lang="en-US" dirty="0"/>
              <a:t> </a:t>
            </a:r>
            <a:r>
              <a:rPr dirty="0"/>
              <a:t>V</a:t>
            </a:r>
            <a:r>
              <a:rPr lang="en-US" dirty="0"/>
              <a:t> </a:t>
            </a:r>
            <a:r>
              <a:rPr dirty="0"/>
              <a:t>D</a:t>
            </a:r>
            <a:r>
              <a:rPr lang="en-US" dirty="0"/>
              <a:t> </a:t>
            </a:r>
            <a:r>
              <a:rPr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06350268"/>
      </p:ext>
    </p:extLst>
  </p:cSld>
  <p:clrMapOvr>
    <a:masterClrMapping/>
  </p:clrMapOvr>
  <p:transition spd="med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&gt;&gt; [u,d] = eigs(F’ * F)…"/>
          <p:cNvSpPr txBox="1"/>
          <p:nvPr/>
        </p:nvSpPr>
        <p:spPr>
          <a:xfrm>
            <a:off x="5473398" y="784224"/>
            <a:ext cx="6648550" cy="504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&gt;&gt; [u,d] = eigs(F’ * F)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u =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-0.0013    0.2586   -0.9660 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 0.0029   -0.9660   -0.2586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 1.0000    0.0032   -0.0005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d = 1.0e8*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-1.0000         0         0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     0   -0.0000         0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     0         0   -0.0000</a:t>
            </a:r>
          </a:p>
        </p:txBody>
      </p:sp>
      <p:pic>
        <p:nvPicPr>
          <p:cNvPr id="286" name="image.jpg" descr="image.jpg"/>
          <p:cNvPicPr>
            <a:picLocks noChangeAspect="1"/>
          </p:cNvPicPr>
          <p:nvPr/>
        </p:nvPicPr>
        <p:blipFill>
          <a:blip r:embed="rId2">
            <a:extLst/>
          </a:blip>
          <a:srcRect l="13629" t="12308" r="10029" b="15933"/>
          <a:stretch>
            <a:fillRect/>
          </a:stretch>
        </p:blipFill>
        <p:spPr>
          <a:xfrm>
            <a:off x="428670" y="800774"/>
            <a:ext cx="4745744" cy="3386610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eigenvalue"/>
          <p:cNvSpPr txBox="1"/>
          <p:nvPr/>
        </p:nvSpPr>
        <p:spPr>
          <a:xfrm>
            <a:off x="5485856" y="3918231"/>
            <a:ext cx="123238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800"/>
            </a:lvl1pPr>
          </a:lstStyle>
          <a:p>
            <a:r>
              <a:t>eigenvalue</a:t>
            </a:r>
          </a:p>
        </p:txBody>
      </p:sp>
      <p:sp>
        <p:nvSpPr>
          <p:cNvPr id="288" name="eigenvectors"/>
          <p:cNvSpPr txBox="1"/>
          <p:nvPr/>
        </p:nvSpPr>
        <p:spPr>
          <a:xfrm>
            <a:off x="5384244" y="1299455"/>
            <a:ext cx="143560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800"/>
            </a:lvl1pPr>
          </a:lstStyle>
          <a:p>
            <a:r>
              <a:t>eigenvectors</a:t>
            </a:r>
          </a:p>
        </p:txBody>
      </p:sp>
    </p:spTree>
    <p:extLst>
      <p:ext uri="{BB962C8B-B14F-4D97-AF65-F5344CB8AC3E}">
        <p14:creationId xmlns:p14="http://schemas.microsoft.com/office/powerpoint/2010/main" val="1769972739"/>
      </p:ext>
    </p:extLst>
  </p:cSld>
  <p:clrMapOvr>
    <a:masterClrMapping/>
  </p:clrMapOvr>
  <p:transition spd="med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&gt;&gt; [u,d] = eigs(F’ * F)…"/>
          <p:cNvSpPr txBox="1"/>
          <p:nvPr/>
        </p:nvSpPr>
        <p:spPr>
          <a:xfrm>
            <a:off x="5473398" y="784224"/>
            <a:ext cx="6648550" cy="504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&gt;&gt; [u,d] = eigs(F’ * F)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u =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-0.0013    0.2586   -0.9660 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 0.0029   -0.9660   -0.2586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 1.0000    0.0032   -0.0005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d = 1.0e8*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-1.0000         0         0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     0   -0.0000         0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     0         0   -0.0000</a:t>
            </a:r>
          </a:p>
        </p:txBody>
      </p:sp>
      <p:pic>
        <p:nvPicPr>
          <p:cNvPr id="291" name="image.jpg" descr="image.jpg"/>
          <p:cNvPicPr>
            <a:picLocks noChangeAspect="1"/>
          </p:cNvPicPr>
          <p:nvPr/>
        </p:nvPicPr>
        <p:blipFill>
          <a:blip r:embed="rId2">
            <a:extLst/>
          </a:blip>
          <a:srcRect l="13629" t="12308" r="10029" b="15933"/>
          <a:stretch>
            <a:fillRect/>
          </a:stretch>
        </p:blipFill>
        <p:spPr>
          <a:xfrm>
            <a:off x="428670" y="800774"/>
            <a:ext cx="4745744" cy="3386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Rounded Rectangle" descr="Rounded Rectangl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10448" y="1740226"/>
            <a:ext cx="1852266" cy="1646388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96" name="Connection Line" descr="Connection 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07618" y="2493055"/>
            <a:ext cx="1268521" cy="3006283"/>
          </a:xfrm>
          <a:prstGeom prst="rect">
            <a:avLst/>
          </a:prstGeom>
        </p:spPr>
      </p:pic>
      <p:sp>
        <p:nvSpPr>
          <p:cNvPr id="294" name="eigenvalue"/>
          <p:cNvSpPr txBox="1"/>
          <p:nvPr/>
        </p:nvSpPr>
        <p:spPr>
          <a:xfrm>
            <a:off x="5485856" y="3918231"/>
            <a:ext cx="123238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800"/>
            </a:lvl1pPr>
          </a:lstStyle>
          <a:p>
            <a:r>
              <a:t>eigenvalue</a:t>
            </a:r>
          </a:p>
        </p:txBody>
      </p:sp>
      <p:sp>
        <p:nvSpPr>
          <p:cNvPr id="295" name="eigenvectors"/>
          <p:cNvSpPr txBox="1"/>
          <p:nvPr/>
        </p:nvSpPr>
        <p:spPr>
          <a:xfrm>
            <a:off x="5384244" y="1299455"/>
            <a:ext cx="143560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800"/>
            </a:lvl1pPr>
          </a:lstStyle>
          <a:p>
            <a:r>
              <a:t>eigenvectors</a:t>
            </a:r>
          </a:p>
        </p:txBody>
      </p:sp>
    </p:spTree>
    <p:extLst>
      <p:ext uri="{BB962C8B-B14F-4D97-AF65-F5344CB8AC3E}">
        <p14:creationId xmlns:p14="http://schemas.microsoft.com/office/powerpoint/2010/main" val="3910396877"/>
      </p:ext>
    </p:extLst>
  </p:cSld>
  <p:clrMapOvr>
    <a:masterClrMapping/>
  </p:clrMapOvr>
  <p:transition spd="med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&gt;&gt; [u,d] = eigs(F’ * F)…"/>
          <p:cNvSpPr txBox="1"/>
          <p:nvPr/>
        </p:nvSpPr>
        <p:spPr>
          <a:xfrm>
            <a:off x="5473398" y="784224"/>
            <a:ext cx="6648550" cy="504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&gt;&gt; [u,d] = eigs(F’ * F)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u =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-0.0013    0.2586   -0.9660 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 0.0029   -0.9660   -0.2586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 1.0000    0.0032   -0.0005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d = 1.0e8*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-1.0000         0         0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     0   -0.0000         0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     0         0   -0.0000</a:t>
            </a:r>
          </a:p>
        </p:txBody>
      </p:sp>
      <p:sp>
        <p:nvSpPr>
          <p:cNvPr id="300" name="&gt;&gt; uu = u(:,3)…"/>
          <p:cNvSpPr txBox="1"/>
          <p:nvPr/>
        </p:nvSpPr>
        <p:spPr>
          <a:xfrm>
            <a:off x="5384448" y="6537007"/>
            <a:ext cx="6826450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&gt;&gt; uu = u(:,3)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(  -0.9660    -0.2586    -0.0005)</a:t>
            </a:r>
          </a:p>
        </p:txBody>
      </p:sp>
      <p:pic>
        <p:nvPicPr>
          <p:cNvPr id="301" name="image.jpg" descr="image.jpg"/>
          <p:cNvPicPr>
            <a:picLocks noChangeAspect="1"/>
          </p:cNvPicPr>
          <p:nvPr/>
        </p:nvPicPr>
        <p:blipFill>
          <a:blip r:embed="rId2">
            <a:extLst/>
          </a:blip>
          <a:srcRect l="13629" t="12308" r="10029" b="15933"/>
          <a:stretch>
            <a:fillRect/>
          </a:stretch>
        </p:blipFill>
        <p:spPr>
          <a:xfrm>
            <a:off x="428670" y="800774"/>
            <a:ext cx="4745744" cy="338661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Eigenvector associated with smallest eigenvalue"/>
          <p:cNvSpPr txBox="1"/>
          <p:nvPr/>
        </p:nvSpPr>
        <p:spPr>
          <a:xfrm>
            <a:off x="1371396" y="6684644"/>
            <a:ext cx="316017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/>
            </a:lvl1pPr>
          </a:lstStyle>
          <a:p>
            <a:r>
              <a:t>Eigenvector associated with smallest eigenvalue</a:t>
            </a:r>
          </a:p>
        </p:txBody>
      </p:sp>
      <p:pic>
        <p:nvPicPr>
          <p:cNvPr id="303" name="Rounded Rectangle" descr="Rounded Rectangl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10448" y="1740226"/>
            <a:ext cx="1852266" cy="1646388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07" name="Connection Line" descr="Connection 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07618" y="2493055"/>
            <a:ext cx="1268521" cy="3006283"/>
          </a:xfrm>
          <a:prstGeom prst="rect">
            <a:avLst/>
          </a:prstGeom>
        </p:spPr>
      </p:pic>
      <p:sp>
        <p:nvSpPr>
          <p:cNvPr id="305" name="eigenvalue"/>
          <p:cNvSpPr txBox="1"/>
          <p:nvPr/>
        </p:nvSpPr>
        <p:spPr>
          <a:xfrm>
            <a:off x="5485856" y="3918231"/>
            <a:ext cx="123238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800"/>
            </a:lvl1pPr>
          </a:lstStyle>
          <a:p>
            <a:r>
              <a:t>eigenvalue</a:t>
            </a:r>
          </a:p>
        </p:txBody>
      </p:sp>
      <p:sp>
        <p:nvSpPr>
          <p:cNvPr id="306" name="eigenvectors"/>
          <p:cNvSpPr txBox="1"/>
          <p:nvPr/>
        </p:nvSpPr>
        <p:spPr>
          <a:xfrm>
            <a:off x="5384244" y="1299455"/>
            <a:ext cx="143560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800"/>
            </a:lvl1pPr>
          </a:lstStyle>
          <a:p>
            <a:r>
              <a:t>eigenvectors</a:t>
            </a:r>
          </a:p>
        </p:txBody>
      </p:sp>
    </p:spTree>
    <p:extLst>
      <p:ext uri="{BB962C8B-B14F-4D97-AF65-F5344CB8AC3E}">
        <p14:creationId xmlns:p14="http://schemas.microsoft.com/office/powerpoint/2010/main" val="326257023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animBg="1" advAuto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&gt;&gt; [u,d] = eigs(F’ * F)…"/>
          <p:cNvSpPr txBox="1"/>
          <p:nvPr/>
        </p:nvSpPr>
        <p:spPr>
          <a:xfrm>
            <a:off x="5473398" y="784224"/>
            <a:ext cx="6648550" cy="504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&gt;&gt; [u,d] = eigs(F’ * F)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u =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-0.0013    0.2586   -0.9660 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 0.0029   -0.9660   -0.2586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 1.0000    0.0032   -0.0005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d = 1.0e8*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-1.0000         0         0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     0   -0.0000         0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         0         0   -0.0000</a:t>
            </a:r>
          </a:p>
        </p:txBody>
      </p:sp>
      <p:sp>
        <p:nvSpPr>
          <p:cNvPr id="311" name="&gt;&gt; uu = u(:,3)…"/>
          <p:cNvSpPr txBox="1"/>
          <p:nvPr/>
        </p:nvSpPr>
        <p:spPr>
          <a:xfrm>
            <a:off x="5384448" y="6537007"/>
            <a:ext cx="6826450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&gt;&gt; uu = u(:,3)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(  -0.9660    -0.2586    -0.0005)</a:t>
            </a:r>
          </a:p>
        </p:txBody>
      </p:sp>
      <p:sp>
        <p:nvSpPr>
          <p:cNvPr id="312" name="&gt;&gt; uu / uu(3)…"/>
          <p:cNvSpPr txBox="1"/>
          <p:nvPr/>
        </p:nvSpPr>
        <p:spPr>
          <a:xfrm>
            <a:off x="5387673" y="8115935"/>
            <a:ext cx="5491213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&gt;&gt; uu / uu(3)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(1861.02     498.21    1.0)</a:t>
            </a:r>
          </a:p>
        </p:txBody>
      </p:sp>
      <p:pic>
        <p:nvPicPr>
          <p:cNvPr id="313" name="image.jpg" descr="image.jpg"/>
          <p:cNvPicPr>
            <a:picLocks noChangeAspect="1"/>
          </p:cNvPicPr>
          <p:nvPr/>
        </p:nvPicPr>
        <p:blipFill>
          <a:blip r:embed="rId2">
            <a:extLst/>
          </a:blip>
          <a:srcRect l="7401" t="12308" r="10029" b="9515"/>
          <a:stretch>
            <a:fillRect/>
          </a:stretch>
        </p:blipFill>
        <p:spPr>
          <a:xfrm>
            <a:off x="41519" y="800774"/>
            <a:ext cx="5132895" cy="3689525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Eigenvector associated with smallest eigenvalue"/>
          <p:cNvSpPr txBox="1"/>
          <p:nvPr/>
        </p:nvSpPr>
        <p:spPr>
          <a:xfrm>
            <a:off x="1371396" y="6684644"/>
            <a:ext cx="316017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/>
            </a:lvl1pPr>
          </a:lstStyle>
          <a:p>
            <a:r>
              <a:t>Eigenvector associated with smallest eigenvalue</a:t>
            </a:r>
          </a:p>
        </p:txBody>
      </p:sp>
      <p:pic>
        <p:nvPicPr>
          <p:cNvPr id="315" name="Rounded Rectangle" descr="Rounded Rectangl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10448" y="1740226"/>
            <a:ext cx="1852266" cy="1646388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20" name="Connection Line" descr="Connection 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07618" y="2493055"/>
            <a:ext cx="1268521" cy="3006283"/>
          </a:xfrm>
          <a:prstGeom prst="rect">
            <a:avLst/>
          </a:prstGeom>
        </p:spPr>
      </p:pic>
      <p:sp>
        <p:nvSpPr>
          <p:cNvPr id="317" name="Epipole projected to image coordinates"/>
          <p:cNvSpPr txBox="1"/>
          <p:nvPr/>
        </p:nvSpPr>
        <p:spPr>
          <a:xfrm>
            <a:off x="1371396" y="8212455"/>
            <a:ext cx="316017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/>
            </a:lvl1pPr>
          </a:lstStyle>
          <a:p>
            <a:r>
              <a:t>Epipole projected to image coordinates</a:t>
            </a:r>
          </a:p>
        </p:txBody>
      </p:sp>
      <p:sp>
        <p:nvSpPr>
          <p:cNvPr id="318" name="eigenvalue"/>
          <p:cNvSpPr txBox="1"/>
          <p:nvPr/>
        </p:nvSpPr>
        <p:spPr>
          <a:xfrm>
            <a:off x="5485856" y="3918231"/>
            <a:ext cx="123238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800"/>
            </a:lvl1pPr>
          </a:lstStyle>
          <a:p>
            <a:r>
              <a:t>eigenvalue</a:t>
            </a:r>
          </a:p>
        </p:txBody>
      </p:sp>
      <p:sp>
        <p:nvSpPr>
          <p:cNvPr id="319" name="eigenvectors"/>
          <p:cNvSpPr txBox="1"/>
          <p:nvPr/>
        </p:nvSpPr>
        <p:spPr>
          <a:xfrm>
            <a:off x="5384244" y="1299455"/>
            <a:ext cx="143560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800"/>
            </a:lvl1pPr>
          </a:lstStyle>
          <a:p>
            <a:r>
              <a:t>eigenvectors</a:t>
            </a:r>
          </a:p>
        </p:txBody>
      </p:sp>
    </p:spTree>
    <p:extLst>
      <p:ext uri="{BB962C8B-B14F-4D97-AF65-F5344CB8AC3E}">
        <p14:creationId xmlns:p14="http://schemas.microsoft.com/office/powerpoint/2010/main" val="317724698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 advAuto="0"/>
      <p:bldP spid="312" grpId="0" animBg="1" advAuto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&gt;&gt; uu / uu(3)…"/>
          <p:cNvSpPr txBox="1"/>
          <p:nvPr/>
        </p:nvSpPr>
        <p:spPr>
          <a:xfrm>
            <a:off x="5387673" y="8115935"/>
            <a:ext cx="5491213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&gt;&gt; uu / uu(3)</a:t>
            </a:r>
          </a:p>
          <a:p>
            <a:pPr algn="l" defTabSz="457200">
              <a:defRPr sz="2500">
                <a:uFill>
                  <a:solidFill>
                    <a:srgbClr val="000000"/>
                  </a:solidFill>
                </a:uFill>
                <a:latin typeface="Courier"/>
                <a:ea typeface="Courier"/>
                <a:cs typeface="Courier"/>
                <a:sym typeface="Courier"/>
              </a:defRPr>
            </a:pPr>
            <a:r>
              <a:t>(1861.02     498.21    1.0)</a:t>
            </a:r>
          </a:p>
        </p:txBody>
      </p:sp>
      <p:pic>
        <p:nvPicPr>
          <p:cNvPr id="324" name="image.jpg" descr="image.jpg"/>
          <p:cNvPicPr>
            <a:picLocks noChangeAspect="1"/>
          </p:cNvPicPr>
          <p:nvPr/>
        </p:nvPicPr>
        <p:blipFill>
          <a:blip r:embed="rId2">
            <a:extLst/>
          </a:blip>
          <a:srcRect l="7401" t="12308" r="10029" b="9515"/>
          <a:stretch>
            <a:fillRect/>
          </a:stretch>
        </p:blipFill>
        <p:spPr>
          <a:xfrm>
            <a:off x="41519" y="800774"/>
            <a:ext cx="5132895" cy="3689525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Epipole projected to image coordinates"/>
          <p:cNvSpPr txBox="1"/>
          <p:nvPr/>
        </p:nvSpPr>
        <p:spPr>
          <a:xfrm>
            <a:off x="1371396" y="8212455"/>
            <a:ext cx="316017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/>
            </a:lvl1pPr>
          </a:lstStyle>
          <a:p>
            <a:r>
              <a:t>Epipole projected to image coordinates</a:t>
            </a:r>
          </a:p>
        </p:txBody>
      </p:sp>
      <p:sp>
        <p:nvSpPr>
          <p:cNvPr id="326" name="Line"/>
          <p:cNvSpPr/>
          <p:nvPr/>
        </p:nvSpPr>
        <p:spPr>
          <a:xfrm flipH="1" flipV="1">
            <a:off x="1600200" y="895350"/>
            <a:ext cx="11541721" cy="2951758"/>
          </a:xfrm>
          <a:prstGeom prst="lin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7" name="Line"/>
          <p:cNvSpPr/>
          <p:nvPr/>
        </p:nvSpPr>
        <p:spPr>
          <a:xfrm flipH="1" flipV="1">
            <a:off x="419099" y="3413620"/>
            <a:ext cx="12772431" cy="319635"/>
          </a:xfrm>
          <a:prstGeom prst="line">
            <a:avLst/>
          </a:prstGeom>
          <a:ln w="25400">
            <a:solidFill>
              <a:srgbClr val="FFFB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31" name="Connection Line" descr="Connection 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92384" y="3904762"/>
            <a:ext cx="2106764" cy="4483334"/>
          </a:xfrm>
          <a:prstGeom prst="rect">
            <a:avLst/>
          </a:prstGeom>
        </p:spPr>
      </p:pic>
      <p:sp>
        <p:nvSpPr>
          <p:cNvPr id="330" name="this is where the other picture is being taken"/>
          <p:cNvSpPr txBox="1"/>
          <p:nvPr/>
        </p:nvSpPr>
        <p:spPr>
          <a:xfrm>
            <a:off x="10387084" y="3875815"/>
            <a:ext cx="199082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700"/>
            </a:lvl1pPr>
          </a:lstStyle>
          <a:p>
            <a:r>
              <a:rPr lang="en-US" sz="2400" dirty="0" err="1"/>
              <a:t>epipole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117752589"/>
      </p:ext>
    </p:extLst>
  </p:cSld>
  <p:clrMapOvr>
    <a:masterClrMapping/>
  </p:clrMapOvr>
  <p:transition spd="med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1219200"/>
            <a:ext cx="13004800" cy="141393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References</a:t>
            </a:r>
            <a:endParaRPr dirty="0"/>
          </a:p>
        </p:txBody>
      </p:sp>
      <p:sp>
        <p:nvSpPr>
          <p:cNvPr id="7" name="Shape 667"/>
          <p:cNvSpPr txBox="1">
            <a:spLocks/>
          </p:cNvSpPr>
          <p:nvPr/>
        </p:nvSpPr>
        <p:spPr>
          <a:xfrm>
            <a:off x="381001" y="2426789"/>
            <a:ext cx="12242799" cy="56979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33" dirty="0"/>
              <a:t>Basic reading: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n-US" sz="2133" dirty="0" err="1"/>
              <a:t>Szeliski</a:t>
            </a:r>
            <a:r>
              <a:rPr lang="en-US" sz="2133" dirty="0"/>
              <a:t> textbook, Sections 7.1, 7.2, 11.1.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n-US" sz="2133" dirty="0"/>
              <a:t>Hartley and Zisserman, </a:t>
            </a:r>
            <a:r>
              <a:rPr lang="en-US" sz="2133"/>
              <a:t>Chapters 9, 11, 12.</a:t>
            </a: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38644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riang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Triangulation</a:t>
            </a:r>
          </a:p>
        </p:txBody>
      </p:sp>
      <p:grpSp>
        <p:nvGrpSpPr>
          <p:cNvPr id="180" name="Group"/>
          <p:cNvGrpSpPr/>
          <p:nvPr/>
        </p:nvGrpSpPr>
        <p:grpSpPr>
          <a:xfrm>
            <a:off x="997415" y="2633169"/>
            <a:ext cx="11009970" cy="6676281"/>
            <a:chOff x="0" y="0"/>
            <a:chExt cx="11009968" cy="6676279"/>
          </a:xfrm>
        </p:grpSpPr>
        <p:sp>
          <p:nvSpPr>
            <p:cNvPr id="165" name="Line"/>
            <p:cNvSpPr/>
            <p:nvPr/>
          </p:nvSpPr>
          <p:spPr>
            <a:xfrm flipH="1" flipV="1">
              <a:off x="3563276" y="0"/>
              <a:ext cx="4843872" cy="441918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66" name="Line"/>
            <p:cNvSpPr/>
            <p:nvPr/>
          </p:nvSpPr>
          <p:spPr>
            <a:xfrm flipH="1" flipV="1">
              <a:off x="4373639" y="746387"/>
              <a:ext cx="4843872" cy="441918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67" name="Shape"/>
            <p:cNvSpPr/>
            <p:nvPr/>
          </p:nvSpPr>
          <p:spPr>
            <a:xfrm rot="17922376">
              <a:off x="6058556" y="2732312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9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68" name="Line"/>
            <p:cNvSpPr/>
            <p:nvPr/>
          </p:nvSpPr>
          <p:spPr>
            <a:xfrm flipV="1">
              <a:off x="5798407" y="1561580"/>
              <a:ext cx="1" cy="48951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69" name="Line"/>
            <p:cNvSpPr/>
            <p:nvPr/>
          </p:nvSpPr>
          <p:spPr>
            <a:xfrm flipV="1">
              <a:off x="5275598" y="1613292"/>
              <a:ext cx="460126" cy="386092"/>
            </a:xfrm>
            <a:prstGeom prst="line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70" name="Line"/>
            <p:cNvSpPr/>
            <p:nvPr/>
          </p:nvSpPr>
          <p:spPr>
            <a:xfrm flipV="1">
              <a:off x="2504488" y="418047"/>
              <a:ext cx="4641032" cy="38834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71" name="Shape"/>
            <p:cNvSpPr/>
            <p:nvPr/>
          </p:nvSpPr>
          <p:spPr>
            <a:xfrm rot="3650718">
              <a:off x="306340" y="2609040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8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72" name="Line"/>
            <p:cNvSpPr/>
            <p:nvPr/>
          </p:nvSpPr>
          <p:spPr>
            <a:xfrm flipV="1">
              <a:off x="1568072" y="4265406"/>
              <a:ext cx="968828" cy="8136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73" name="Line"/>
            <p:cNvSpPr/>
            <p:nvPr/>
          </p:nvSpPr>
          <p:spPr>
            <a:xfrm flipH="1" flipV="1">
              <a:off x="8374367" y="4396764"/>
              <a:ext cx="843137" cy="7688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pic>
          <p:nvPicPr>
            <p:cNvPr id="174" name="latex-image-1.pdf" descr="latex-image-1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79662" y="3772634"/>
              <a:ext cx="307886" cy="249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latex-image-2.pdf" descr="latex-image-2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21363" y="3800608"/>
              <a:ext cx="439836" cy="439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latex-image-3.pdf" descr="latex-image-3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96106" y="5155411"/>
              <a:ext cx="439836" cy="381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latex-image-4.pdf" descr="latex-image-4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270000" y="5283363"/>
              <a:ext cx="557125" cy="45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" name="image 2"/>
            <p:cNvSpPr txBox="1"/>
            <p:nvPr/>
          </p:nvSpPr>
          <p:spPr>
            <a:xfrm>
              <a:off x="9607069" y="2983412"/>
              <a:ext cx="1402900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image 2</a:t>
              </a:r>
            </a:p>
          </p:txBody>
        </p:sp>
        <p:sp>
          <p:nvSpPr>
            <p:cNvPr id="179" name="image 1"/>
            <p:cNvSpPr txBox="1"/>
            <p:nvPr/>
          </p:nvSpPr>
          <p:spPr>
            <a:xfrm>
              <a:off x="0" y="2983412"/>
              <a:ext cx="1402899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image 1</a:t>
              </a:r>
            </a:p>
          </p:txBody>
        </p:sp>
      </p:grpSp>
      <p:sp>
        <p:nvSpPr>
          <p:cNvPr id="181" name="Find 3D object point…"/>
          <p:cNvSpPr txBox="1"/>
          <p:nvPr/>
        </p:nvSpPr>
        <p:spPr>
          <a:xfrm>
            <a:off x="8628951" y="3155372"/>
            <a:ext cx="36716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Find 3D object point</a:t>
            </a:r>
          </a:p>
          <a:p>
            <a:pPr>
              <a:defRPr sz="1800"/>
            </a:pPr>
            <a:r>
              <a:t>(no single solution due to noise)</a:t>
            </a:r>
          </a:p>
        </p:txBody>
      </p:sp>
      <p:pic>
        <p:nvPicPr>
          <p:cNvPr id="183" name="Connection Line" descr="Connection Line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03129" y="2773920"/>
            <a:ext cx="2301153" cy="146113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9CF5462-6B0E-4658-9D80-A57CE12C04E3}"/>
              </a:ext>
            </a:extLst>
          </p:cNvPr>
          <p:cNvGrpSpPr/>
          <p:nvPr/>
        </p:nvGrpSpPr>
        <p:grpSpPr>
          <a:xfrm>
            <a:off x="1673426" y="8741375"/>
            <a:ext cx="9887140" cy="582334"/>
            <a:chOff x="1673426" y="8741375"/>
            <a:chExt cx="9887140" cy="582334"/>
          </a:xfrm>
        </p:grpSpPr>
        <p:pic>
          <p:nvPicPr>
            <p:cNvPr id="22" name="latex-image-7.pdf" descr="latex-image-7.pdf">
              <a:extLst>
                <a:ext uri="{FF2B5EF4-FFF2-40B4-BE49-F238E27FC236}">
                  <a16:creationId xmlns:a16="http://schemas.microsoft.com/office/drawing/2014/main" id="{82171410-6E41-4AE1-B65A-903E511A5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/>
            </a:blip>
            <a:srcRect l="50988" r="-1635"/>
            <a:stretch/>
          </p:blipFill>
          <p:spPr>
            <a:xfrm>
              <a:off x="10954924" y="8741375"/>
              <a:ext cx="605642" cy="56005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1DBB73-1BEA-471A-A060-9EFCE9E147B1}"/>
                </a:ext>
              </a:extLst>
            </p:cNvPr>
            <p:cNvGrpSpPr/>
            <p:nvPr/>
          </p:nvGrpSpPr>
          <p:grpSpPr>
            <a:xfrm>
              <a:off x="1673426" y="8741375"/>
              <a:ext cx="3515189" cy="582334"/>
              <a:chOff x="318481" y="8452218"/>
              <a:chExt cx="3515189" cy="582334"/>
            </a:xfrm>
          </p:grpSpPr>
          <p:pic>
            <p:nvPicPr>
              <p:cNvPr id="25" name="latex-image-7.pdf" descr="latex-image-7.pdf">
                <a:extLst>
                  <a:ext uri="{FF2B5EF4-FFF2-40B4-BE49-F238E27FC236}">
                    <a16:creationId xmlns:a16="http://schemas.microsoft.com/office/drawing/2014/main" id="{7DD1DE23-C1DF-4178-BFE9-28050FD21A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/>
              </a:blip>
              <a:srcRect r="65592"/>
              <a:stretch/>
            </p:blipFill>
            <p:spPr>
              <a:xfrm>
                <a:off x="3418727" y="8452218"/>
                <a:ext cx="414943" cy="5648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6" name="image 1">
                <a:extLst>
                  <a:ext uri="{FF2B5EF4-FFF2-40B4-BE49-F238E27FC236}">
                    <a16:creationId xmlns:a16="http://schemas.microsoft.com/office/drawing/2014/main" id="{3055E625-ED79-44C9-82E7-D9AEEE531923}"/>
                  </a:ext>
                </a:extLst>
              </p:cNvPr>
              <p:cNvSpPr txBox="1"/>
              <p:nvPr/>
            </p:nvSpPr>
            <p:spPr>
              <a:xfrm>
                <a:off x="318481" y="8492088"/>
                <a:ext cx="3113487" cy="5424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2400"/>
                </a:lvl1pPr>
              </a:lstStyle>
              <a:p>
                <a:r>
                  <a:rPr lang="en-US" dirty="0"/>
                  <a:t>camera</a:t>
                </a:r>
                <a:r>
                  <a:rPr dirty="0"/>
                  <a:t> 1</a:t>
                </a:r>
                <a:r>
                  <a:rPr lang="en-US" dirty="0"/>
                  <a:t> with matrix</a:t>
                </a:r>
                <a:endParaRPr dirty="0"/>
              </a:p>
            </p:txBody>
          </p:sp>
        </p:grpSp>
        <p:sp>
          <p:nvSpPr>
            <p:cNvPr id="24" name="image 1">
              <a:extLst>
                <a:ext uri="{FF2B5EF4-FFF2-40B4-BE49-F238E27FC236}">
                  <a16:creationId xmlns:a16="http://schemas.microsoft.com/office/drawing/2014/main" id="{F6D5C20C-C42A-40D2-9C8D-0A27D527AA48}"/>
                </a:ext>
              </a:extLst>
            </p:cNvPr>
            <p:cNvSpPr txBox="1"/>
            <p:nvPr/>
          </p:nvSpPr>
          <p:spPr>
            <a:xfrm>
              <a:off x="7887159" y="8765732"/>
              <a:ext cx="3113487" cy="5424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/>
              </a:lvl1pPr>
            </a:lstStyle>
            <a:p>
              <a:r>
                <a:rPr lang="en-US" dirty="0"/>
                <a:t>camera</a:t>
              </a:r>
              <a:r>
                <a:rPr dirty="0"/>
                <a:t> </a:t>
              </a:r>
              <a:r>
                <a:rPr lang="en-US" dirty="0"/>
                <a:t>2 with matrix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iven a set of (noisy) matched points"/>
          <p:cNvSpPr txBox="1"/>
          <p:nvPr/>
        </p:nvSpPr>
        <p:spPr>
          <a:xfrm>
            <a:off x="2633802" y="2434988"/>
            <a:ext cx="773719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Given a set of (noisy) matched points</a:t>
            </a:r>
          </a:p>
        </p:txBody>
      </p:sp>
      <p:sp>
        <p:nvSpPr>
          <p:cNvPr id="187" name="and camera matrices"/>
          <p:cNvSpPr txBox="1"/>
          <p:nvPr/>
        </p:nvSpPr>
        <p:spPr>
          <a:xfrm>
            <a:off x="4272864" y="4332861"/>
            <a:ext cx="44590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and camera matrices</a:t>
            </a:r>
          </a:p>
        </p:txBody>
      </p:sp>
      <p:sp>
        <p:nvSpPr>
          <p:cNvPr id="188" name="Estimate the 3D point"/>
          <p:cNvSpPr txBox="1"/>
          <p:nvPr/>
        </p:nvSpPr>
        <p:spPr>
          <a:xfrm>
            <a:off x="4196511" y="6648290"/>
            <a:ext cx="46117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Estimate the 3D point </a:t>
            </a:r>
          </a:p>
        </p:txBody>
      </p:sp>
      <p:sp>
        <p:nvSpPr>
          <p:cNvPr id="189" name="Triangulation"/>
          <p:cNvSpPr txBox="1"/>
          <p:nvPr/>
        </p:nvSpPr>
        <p:spPr>
          <a:xfrm>
            <a:off x="4770821" y="633178"/>
            <a:ext cx="3463157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Triangulation</a:t>
            </a:r>
          </a:p>
        </p:txBody>
      </p:sp>
      <p:pic>
        <p:nvPicPr>
          <p:cNvPr id="190" name="latex-image-6.pdf" descr="latex-image-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3945" y="3208131"/>
            <a:ext cx="2512547" cy="823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latex-image-7.pdf" descr="latex-image-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31140" y="5106005"/>
            <a:ext cx="1758156" cy="823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latex-image-9.pdf" descr="latex-image-9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5171" y="7576779"/>
            <a:ext cx="854457" cy="73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latex-image-10.pdf" descr="latex-image-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8866" y="746154"/>
            <a:ext cx="2067068" cy="39149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Also, this is a similarity relation because it involves homogeneous coordinates"/>
          <p:cNvSpPr txBox="1"/>
          <p:nvPr/>
        </p:nvSpPr>
        <p:spPr>
          <a:xfrm>
            <a:off x="1165656" y="1703740"/>
            <a:ext cx="1067348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Also, this is a similarity relation because it involves homogeneous coordinates</a:t>
            </a:r>
          </a:p>
        </p:txBody>
      </p:sp>
      <p:pic>
        <p:nvPicPr>
          <p:cNvPr id="240" name="latex-image-13.pdf" descr="latex-image-1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28494" y="2519056"/>
            <a:ext cx="2515744" cy="421997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ame ray direction but differs by a scale factor"/>
          <p:cNvSpPr txBox="1"/>
          <p:nvPr/>
        </p:nvSpPr>
        <p:spPr>
          <a:xfrm>
            <a:off x="3266186" y="3457637"/>
            <a:ext cx="647242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Same ray direction but differs by a scale factor</a:t>
            </a:r>
          </a:p>
        </p:txBody>
      </p:sp>
      <p:pic>
        <p:nvPicPr>
          <p:cNvPr id="242" name="latex-image-14.pdf" descr="latex-image-14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21130" y="4236099"/>
            <a:ext cx="8280401" cy="2197101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How do we solve for unknowns in a similarity relation?"/>
          <p:cNvSpPr txBox="1"/>
          <p:nvPr/>
        </p:nvSpPr>
        <p:spPr>
          <a:xfrm>
            <a:off x="1886013" y="7060416"/>
            <a:ext cx="923277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do we solve for unknowns in a similarity relation?</a:t>
            </a:r>
          </a:p>
        </p:txBody>
      </p:sp>
      <p:sp>
        <p:nvSpPr>
          <p:cNvPr id="244" name="(inhomogeneous coordinate)"/>
          <p:cNvSpPr txBox="1"/>
          <p:nvPr/>
        </p:nvSpPr>
        <p:spPr>
          <a:xfrm>
            <a:off x="4960561" y="2911619"/>
            <a:ext cx="148297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rPr dirty="0"/>
              <a:t>(</a:t>
            </a:r>
            <a:r>
              <a:rPr lang="en-US" dirty="0" err="1"/>
              <a:t>homoro</a:t>
            </a:r>
            <a:r>
              <a:rPr dirty="0" err="1"/>
              <a:t>geneous</a:t>
            </a:r>
            <a:r>
              <a:rPr dirty="0"/>
              <a:t> coordinate)</a:t>
            </a:r>
          </a:p>
        </p:txBody>
      </p:sp>
      <p:sp>
        <p:nvSpPr>
          <p:cNvPr id="245" name="(homogeneous coordinate)"/>
          <p:cNvSpPr txBox="1"/>
          <p:nvPr/>
        </p:nvSpPr>
        <p:spPr>
          <a:xfrm>
            <a:off x="4898791" y="1194576"/>
            <a:ext cx="148297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(homogeneous coordinate)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latex-image-14.pdf" descr="latex-image-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1130" y="4236099"/>
            <a:ext cx="8280401" cy="219710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How do we solve for unknowns in a similarity relation?"/>
          <p:cNvSpPr txBox="1"/>
          <p:nvPr/>
        </p:nvSpPr>
        <p:spPr>
          <a:xfrm>
            <a:off x="1886013" y="7060416"/>
            <a:ext cx="923277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do we solve for unknowns in a similarity relation?</a:t>
            </a:r>
          </a:p>
        </p:txBody>
      </p:sp>
      <p:sp>
        <p:nvSpPr>
          <p:cNvPr id="250" name="Remove scale factor, convert to linear system and solve with SVD."/>
          <p:cNvSpPr txBox="1"/>
          <p:nvPr/>
        </p:nvSpPr>
        <p:spPr>
          <a:xfrm>
            <a:off x="1959051" y="8691939"/>
            <a:ext cx="90866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Remove scale factor, convert to linear system and solve with </a:t>
            </a:r>
            <a:r>
              <a:rPr>
                <a:solidFill>
                  <a:srgbClr val="FFFFFF"/>
                </a:solidFill>
              </a:rPr>
              <a:t>SVD</a:t>
            </a:r>
            <a:r>
              <a:t>.</a:t>
            </a:r>
          </a:p>
        </p:txBody>
      </p:sp>
      <p:pic>
        <p:nvPicPr>
          <p:cNvPr id="251" name="latex-image-10.pdf" descr="latex-image-10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8866" y="746154"/>
            <a:ext cx="2067068" cy="39149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Also, this is a similarity relation because it involves homogeneous coordinates"/>
          <p:cNvSpPr txBox="1"/>
          <p:nvPr/>
        </p:nvSpPr>
        <p:spPr>
          <a:xfrm>
            <a:off x="1165656" y="1703740"/>
            <a:ext cx="1067348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Also, this is a similarity relation because it involves homogeneous coordinates</a:t>
            </a:r>
          </a:p>
        </p:txBody>
      </p:sp>
      <p:pic>
        <p:nvPicPr>
          <p:cNvPr id="253" name="latex-image-13.pdf" descr="latex-image-1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28494" y="2519056"/>
            <a:ext cx="2515744" cy="421997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ame ray direction but differs by a scale factor"/>
          <p:cNvSpPr txBox="1"/>
          <p:nvPr/>
        </p:nvSpPr>
        <p:spPr>
          <a:xfrm>
            <a:off x="3266186" y="3457637"/>
            <a:ext cx="647242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Same ray direction but differs by a scale factor</a:t>
            </a:r>
          </a:p>
        </p:txBody>
      </p:sp>
      <p:sp>
        <p:nvSpPr>
          <p:cNvPr id="255" name="(inhomogeneous coordinate)"/>
          <p:cNvSpPr txBox="1"/>
          <p:nvPr/>
        </p:nvSpPr>
        <p:spPr>
          <a:xfrm>
            <a:off x="4960561" y="2911619"/>
            <a:ext cx="148297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rPr dirty="0"/>
              <a:t>(homogeneous coordinate)</a:t>
            </a:r>
          </a:p>
        </p:txBody>
      </p:sp>
      <p:sp>
        <p:nvSpPr>
          <p:cNvPr id="256" name="(homogeneous coordinate)"/>
          <p:cNvSpPr txBox="1"/>
          <p:nvPr/>
        </p:nvSpPr>
        <p:spPr>
          <a:xfrm>
            <a:off x="4898791" y="1194576"/>
            <a:ext cx="148297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(homogeneous coordinate)</a:t>
            </a:r>
          </a:p>
        </p:txBody>
      </p:sp>
      <p:sp>
        <p:nvSpPr>
          <p:cNvPr id="257" name="Rectangle"/>
          <p:cNvSpPr/>
          <p:nvPr/>
        </p:nvSpPr>
        <p:spPr>
          <a:xfrm>
            <a:off x="10231581" y="8719127"/>
            <a:ext cx="968990" cy="5334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latex-image-14.pdf" descr="latex-image-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1130" y="4236099"/>
            <a:ext cx="8280401" cy="2197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How do we solve for unknowns in a similarity relation?"/>
          <p:cNvSpPr txBox="1"/>
          <p:nvPr/>
        </p:nvSpPr>
        <p:spPr>
          <a:xfrm>
            <a:off x="1886013" y="7060416"/>
            <a:ext cx="923277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do we solve for unknowns in a similarity relation?</a:t>
            </a:r>
          </a:p>
        </p:txBody>
      </p:sp>
      <p:sp>
        <p:nvSpPr>
          <p:cNvPr id="262" name="Remove scale factor, convert to linear system and solve with SVD."/>
          <p:cNvSpPr txBox="1"/>
          <p:nvPr/>
        </p:nvSpPr>
        <p:spPr>
          <a:xfrm>
            <a:off x="1959051" y="8691939"/>
            <a:ext cx="90866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rPr dirty="0"/>
              <a:t>Remove scale factor, convert to linear system and solve with SVD</a:t>
            </a:r>
            <a:r>
              <a:rPr lang="en-US" dirty="0"/>
              <a:t>!</a:t>
            </a:r>
            <a:endParaRPr dirty="0"/>
          </a:p>
        </p:txBody>
      </p:sp>
      <p:pic>
        <p:nvPicPr>
          <p:cNvPr id="263" name="latex-image-10.pdf" descr="latex-image-10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8866" y="746154"/>
            <a:ext cx="2067068" cy="39149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Also, this is a similarity relation because it involves homogeneous coordinates"/>
          <p:cNvSpPr txBox="1"/>
          <p:nvPr/>
        </p:nvSpPr>
        <p:spPr>
          <a:xfrm>
            <a:off x="1165656" y="1703740"/>
            <a:ext cx="1067348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Also, this is a similarity relation because it involves homogeneous coordinates</a:t>
            </a:r>
          </a:p>
        </p:txBody>
      </p:sp>
      <p:pic>
        <p:nvPicPr>
          <p:cNvPr id="265" name="latex-image-13.pdf" descr="latex-image-1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28494" y="2519056"/>
            <a:ext cx="2515744" cy="421997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ame ray direction but differs by a scale factor"/>
          <p:cNvSpPr txBox="1"/>
          <p:nvPr/>
        </p:nvSpPr>
        <p:spPr>
          <a:xfrm>
            <a:off x="3266186" y="3457637"/>
            <a:ext cx="647242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Same ray direction but differs by a scale factor</a:t>
            </a:r>
          </a:p>
        </p:txBody>
      </p:sp>
      <p:sp>
        <p:nvSpPr>
          <p:cNvPr id="267" name="(inhomogeneous coordinate)"/>
          <p:cNvSpPr txBox="1"/>
          <p:nvPr/>
        </p:nvSpPr>
        <p:spPr>
          <a:xfrm>
            <a:off x="4960561" y="2911619"/>
            <a:ext cx="148297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rPr dirty="0"/>
              <a:t>(homogeneous coordinate)</a:t>
            </a:r>
          </a:p>
        </p:txBody>
      </p:sp>
      <p:sp>
        <p:nvSpPr>
          <p:cNvPr id="268" name="(homogeneous coordinate)"/>
          <p:cNvSpPr txBox="1"/>
          <p:nvPr/>
        </p:nvSpPr>
        <p:spPr>
          <a:xfrm>
            <a:off x="4898791" y="1194576"/>
            <a:ext cx="148297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(homogeneous coordinate)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"/>
          <p:cNvSpPr/>
          <p:nvPr/>
        </p:nvSpPr>
        <p:spPr>
          <a:xfrm>
            <a:off x="415843" y="5319609"/>
            <a:ext cx="6825260" cy="2777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FBFBFB">
                  <a:alpha val="80490"/>
                </a:srgbClr>
              </a:gs>
              <a:gs pos="100000">
                <a:srgbClr val="BEBEBE">
                  <a:alpha val="80490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76" name="Recall: Cross Produ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Recall: Cross Product</a:t>
            </a:r>
          </a:p>
        </p:txBody>
      </p:sp>
      <p:sp>
        <p:nvSpPr>
          <p:cNvPr id="277" name="Line"/>
          <p:cNvSpPr/>
          <p:nvPr/>
        </p:nvSpPr>
        <p:spPr>
          <a:xfrm flipV="1">
            <a:off x="1707434" y="5965462"/>
            <a:ext cx="2025197" cy="74394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78" name="Line"/>
          <p:cNvSpPr/>
          <p:nvPr/>
        </p:nvSpPr>
        <p:spPr>
          <a:xfrm>
            <a:off x="1707474" y="6703064"/>
            <a:ext cx="2025137" cy="67006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79" name="Line"/>
          <p:cNvSpPr/>
          <p:nvPr/>
        </p:nvSpPr>
        <p:spPr>
          <a:xfrm flipH="1">
            <a:off x="1727813" y="4592764"/>
            <a:ext cx="1" cy="213417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80" name="latex-image-10.pdf" descr="latex-image-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2583" y="7365704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latex-image-11.pdf" descr="latex-image-1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71633" y="5748751"/>
            <a:ext cx="2286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latex-image-14.pdf" descr="latex-image-14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7536" y="3944822"/>
            <a:ext cx="1905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latex-image-15.pdf" descr="latex-image-15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3436" y="8646266"/>
            <a:ext cx="1651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latex-image-16.pdf" descr="latex-image-16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18986" y="8639916"/>
            <a:ext cx="1612901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Vector (cross) product  takes two vectors and returns a vector perpendicular to both"/>
          <p:cNvSpPr txBox="1"/>
          <p:nvPr/>
        </p:nvSpPr>
        <p:spPr>
          <a:xfrm>
            <a:off x="2097140" y="2320193"/>
            <a:ext cx="881052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Vector (cross) product </a:t>
            </a:r>
            <a:br>
              <a:rPr b="1">
                <a:latin typeface="Helvetica"/>
                <a:ea typeface="Helvetica"/>
                <a:cs typeface="Helvetica"/>
                <a:sym typeface="Helvetica"/>
              </a:rPr>
            </a:br>
            <a:r>
              <a:t>takes two vectors and returns a vector perpendicular to both</a:t>
            </a:r>
          </a:p>
        </p:txBody>
      </p:sp>
      <p:pic>
        <p:nvPicPr>
          <p:cNvPr id="286" name="latex-image-17.pdf" descr="latex-image-17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91268" y="3863378"/>
            <a:ext cx="4838701" cy="165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cross product of two vectors in the same direction is zero"/>
          <p:cNvSpPr txBox="1"/>
          <p:nvPr/>
        </p:nvSpPr>
        <p:spPr>
          <a:xfrm>
            <a:off x="8062842" y="6469432"/>
            <a:ext cx="443218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cross product of two vectors in the same direction is zero</a:t>
            </a:r>
          </a:p>
        </p:txBody>
      </p:sp>
      <p:pic>
        <p:nvPicPr>
          <p:cNvPr id="288" name="latex-image-46.pdf" descr="latex-image-46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307386" y="7488663"/>
            <a:ext cx="1943101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remember this!!!"/>
          <p:cNvSpPr txBox="1"/>
          <p:nvPr/>
        </p:nvSpPr>
        <p:spPr>
          <a:xfrm>
            <a:off x="9090063" y="7999895"/>
            <a:ext cx="237774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t>remember this!!!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latex-image-13.pdf" descr="latex-image-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3165" y="2628483"/>
            <a:ext cx="3578470" cy="60026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ame direction but differs by a scale factor"/>
          <p:cNvSpPr txBox="1"/>
          <p:nvPr/>
        </p:nvSpPr>
        <p:spPr>
          <a:xfrm>
            <a:off x="3520236" y="3460011"/>
            <a:ext cx="59643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Same direction but differs by a scale factor</a:t>
            </a:r>
          </a:p>
        </p:txBody>
      </p:sp>
      <p:pic>
        <p:nvPicPr>
          <p:cNvPr id="272" name="latex-image-16.pdf" descr="latex-image-1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6797" y="5465735"/>
            <a:ext cx="4571206" cy="600261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Cross product of two vectors of same direction is zero…"/>
          <p:cNvSpPr txBox="1"/>
          <p:nvPr/>
        </p:nvSpPr>
        <p:spPr>
          <a:xfrm>
            <a:off x="2738120" y="6286916"/>
            <a:ext cx="752856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Cross product of two vectors of same direction is zero</a:t>
            </a:r>
          </a:p>
          <a:p>
            <a:pPr>
              <a:defRPr sz="2400"/>
            </a:pPr>
            <a:r>
              <a:t>(this equality removes the scale factor)</a:t>
            </a:r>
          </a:p>
        </p:txBody>
      </p:sp>
    </p:spTree>
    <p:extLst>
      <p:ext uri="{BB962C8B-B14F-4D97-AF65-F5344CB8AC3E}">
        <p14:creationId xmlns:p14="http://schemas.microsoft.com/office/powerpoint/2010/main" val="19967234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1219200"/>
            <a:ext cx="13004800" cy="141393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Course announcements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540200" y="3533088"/>
            <a:ext cx="11924401" cy="3967584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5771" indent="-365771">
              <a:buFont typeface="Arial" panose="020B0604020202020204" pitchFamily="34" charset="0"/>
              <a:buChar char="•"/>
            </a:pPr>
            <a:r>
              <a:rPr lang="en-US" sz="2560" dirty="0"/>
              <a:t>Homework 2 is due on Wednesday. </a:t>
            </a:r>
          </a:p>
          <a:p>
            <a:r>
              <a:rPr lang="en-US" sz="2560" dirty="0"/>
              <a:t>	- How many of you have looked at/started/finished homework 2?</a:t>
            </a:r>
          </a:p>
          <a:p>
            <a:endParaRPr lang="en-US" sz="256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60" dirty="0"/>
              <a:t>Homework 3 will be released on Wednesday and will be due Friday, March 8</a:t>
            </a:r>
            <a:r>
              <a:rPr lang="en-US" sz="2560" baseline="30000" dirty="0"/>
              <a:t>th</a:t>
            </a:r>
            <a:r>
              <a:rPr lang="en-US" sz="2560" dirty="0"/>
              <a:t>.</a:t>
            </a:r>
          </a:p>
          <a:p>
            <a:r>
              <a:rPr lang="en-US" sz="2560" dirty="0"/>
              <a:t>	- Do you prefer Sunday, March 10</a:t>
            </a:r>
            <a:r>
              <a:rPr lang="en-US" sz="2560" baseline="30000" dirty="0"/>
              <a:t>th</a:t>
            </a:r>
            <a:r>
              <a:rPr lang="en-US" sz="2560" dirty="0"/>
              <a:t>?</a:t>
            </a:r>
          </a:p>
          <a:p>
            <a:endParaRPr lang="en-US" sz="2560" dirty="0"/>
          </a:p>
          <a:p>
            <a:pPr marL="457200" indent="-457200">
              <a:buFont typeface="Arial" charset="0"/>
              <a:buChar char="•"/>
            </a:pPr>
            <a:r>
              <a:rPr lang="en-US" sz="2560" dirty="0"/>
              <a:t>Yannis has extra office hours on Tuesday 3-5pm.</a:t>
            </a:r>
          </a:p>
          <a:p>
            <a:pPr marL="457200" indent="-457200">
              <a:buFont typeface="Arial" charset="0"/>
              <a:buChar char="•"/>
            </a:pPr>
            <a:endParaRPr lang="en-US" sz="2560" dirty="0"/>
          </a:p>
          <a:p>
            <a:pPr marL="457200" indent="-457200">
              <a:buFont typeface="Arial" charset="0"/>
              <a:buChar char="•"/>
            </a:pPr>
            <a:r>
              <a:rPr lang="en-US" sz="2560" dirty="0"/>
              <a:t>The Hartley-</a:t>
            </a:r>
            <a:r>
              <a:rPr lang="en-US" sz="2560" dirty="0" err="1"/>
              <a:t>Zisserman</a:t>
            </a:r>
            <a:r>
              <a:rPr lang="en-US" sz="2560" dirty="0"/>
              <a:t> book is available online for free from CMU’s library.</a:t>
            </a:r>
          </a:p>
        </p:txBody>
      </p:sp>
    </p:spTree>
    <p:extLst>
      <p:ext uri="{BB962C8B-B14F-4D97-AF65-F5344CB8AC3E}">
        <p14:creationId xmlns:p14="http://schemas.microsoft.com/office/powerpoint/2010/main" val="81762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latex-image-14.pdf" descr="latex-image-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3872" y="368516"/>
            <a:ext cx="8280401" cy="219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latex-image-15.pdf" descr="latex-image-15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0772" y="3010621"/>
            <a:ext cx="7086601" cy="166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latex-image-18.pdf" descr="latex-image-18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60322" y="5229249"/>
            <a:ext cx="4127501" cy="166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latex-image-14.pdf" descr="latex-image-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3872" y="368516"/>
            <a:ext cx="8280401" cy="219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latex-image-15.pdf" descr="latex-image-15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0772" y="3010621"/>
            <a:ext cx="7086601" cy="166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latex-image-18.pdf" descr="latex-image-18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60322" y="5229249"/>
            <a:ext cx="4127501" cy="166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latex-image-30.pdf" descr="latex-image-30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7538" y="7447876"/>
            <a:ext cx="11213070" cy="1789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latex-image-30.pdf" descr="latex-image-3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865" y="4205912"/>
            <a:ext cx="11213070" cy="1789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latex-image-16.pdf" descr="latex-image-1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6797" y="3029933"/>
            <a:ext cx="4571206" cy="60026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Using the fact that the cross product should be zero"/>
          <p:cNvSpPr txBox="1"/>
          <p:nvPr/>
        </p:nvSpPr>
        <p:spPr>
          <a:xfrm>
            <a:off x="2904388" y="2316883"/>
            <a:ext cx="719602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Using the fact that the cross product should be zero</a:t>
            </a:r>
          </a:p>
        </p:txBody>
      </p:sp>
      <p:sp>
        <p:nvSpPr>
          <p:cNvPr id="303" name="Third line is a linear combination of the first and second lines.…"/>
          <p:cNvSpPr txBox="1"/>
          <p:nvPr/>
        </p:nvSpPr>
        <p:spPr>
          <a:xfrm>
            <a:off x="1924364" y="6570806"/>
            <a:ext cx="852800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Third line is a linear combination of the first and second lines.</a:t>
            </a:r>
          </a:p>
          <a:p>
            <a:pPr>
              <a:defRPr sz="2400"/>
            </a:pPr>
            <a:r>
              <a:t> (x times the first line plus y times the second line)</a:t>
            </a:r>
          </a:p>
        </p:txBody>
      </p:sp>
      <p:sp>
        <p:nvSpPr>
          <p:cNvPr id="304" name="One 2D to 3D point correspondence give you 2 equations"/>
          <p:cNvSpPr txBox="1"/>
          <p:nvPr/>
        </p:nvSpPr>
        <p:spPr>
          <a:xfrm>
            <a:off x="2509215" y="8248938"/>
            <a:ext cx="798637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chemeClr val="accent1"/>
                </a:solidFill>
              </a:defRPr>
            </a:pPr>
            <a:r>
              <a:t>One 2D to 3D point correspondence give you </a:t>
            </a:r>
            <a:r>
              <a:rPr>
                <a:solidFill>
                  <a:srgbClr val="FFFFFF"/>
                </a:solidFill>
              </a:rPr>
              <a:t>2</a:t>
            </a:r>
            <a:r>
              <a:t> equations</a:t>
            </a:r>
          </a:p>
        </p:txBody>
      </p:sp>
      <p:sp>
        <p:nvSpPr>
          <p:cNvPr id="305" name="Rectangle"/>
          <p:cNvSpPr/>
          <p:nvPr/>
        </p:nvSpPr>
        <p:spPr>
          <a:xfrm>
            <a:off x="8719456" y="8217188"/>
            <a:ext cx="272744" cy="5334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latex-image-30.pdf" descr="latex-image-3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865" y="4205912"/>
            <a:ext cx="11213070" cy="1789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latex-image-16.pdf" descr="latex-image-1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6797" y="3029933"/>
            <a:ext cx="4571206" cy="600260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Third line is a linear combination of the first and second lines.…"/>
          <p:cNvSpPr txBox="1"/>
          <p:nvPr/>
        </p:nvSpPr>
        <p:spPr>
          <a:xfrm>
            <a:off x="1924364" y="6570806"/>
            <a:ext cx="852800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Third line is a linear combination of the first and second lines.</a:t>
            </a:r>
          </a:p>
          <a:p>
            <a:pPr>
              <a:defRPr sz="2400"/>
            </a:pPr>
            <a:r>
              <a:t> (x times the first line plus y times the second line)</a:t>
            </a:r>
          </a:p>
        </p:txBody>
      </p:sp>
      <p:sp>
        <p:nvSpPr>
          <p:cNvPr id="310" name="One 2D to 3D point correspondence give you 2 equations"/>
          <p:cNvSpPr txBox="1"/>
          <p:nvPr/>
        </p:nvSpPr>
        <p:spPr>
          <a:xfrm>
            <a:off x="2509215" y="8248938"/>
            <a:ext cx="798637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t>One 2D to 3D point correspondence give you 2 equations</a:t>
            </a:r>
          </a:p>
        </p:txBody>
      </p:sp>
      <p:sp>
        <p:nvSpPr>
          <p:cNvPr id="311" name="Using the fact that the cross product should be zero"/>
          <p:cNvSpPr txBox="1"/>
          <p:nvPr/>
        </p:nvSpPr>
        <p:spPr>
          <a:xfrm>
            <a:off x="2904388" y="2316883"/>
            <a:ext cx="719602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Using the fact that the cross product should be zero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Now we can make a system of linear equations…"/>
          <p:cNvSpPr txBox="1"/>
          <p:nvPr/>
        </p:nvSpPr>
        <p:spPr>
          <a:xfrm>
            <a:off x="3449842" y="8163088"/>
            <a:ext cx="668700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Now we can make a system of linear equations </a:t>
            </a:r>
          </a:p>
          <a:p>
            <a:pPr>
              <a:defRPr sz="2400"/>
            </a:pPr>
            <a:r>
              <a:t>(two lines for each 2D point correspondence)</a:t>
            </a:r>
          </a:p>
        </p:txBody>
      </p:sp>
      <p:pic>
        <p:nvPicPr>
          <p:cNvPr id="314" name="latex-image-33.pdf" descr="latex-image-3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3278" y="1254191"/>
            <a:ext cx="7220600" cy="147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latex-image-34.pdf" descr="latex-image-3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2100" y="3843066"/>
            <a:ext cx="7220600" cy="1590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latex-image-35.pdf" descr="latex-image-35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41748" y="6544202"/>
            <a:ext cx="2910322" cy="6378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latex-image-25.pdf" descr="latex-image-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5216" y="7007087"/>
            <a:ext cx="2734368" cy="52662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How do we solve homogeneous linear system?"/>
          <p:cNvSpPr txBox="1"/>
          <p:nvPr/>
        </p:nvSpPr>
        <p:spPr>
          <a:xfrm>
            <a:off x="3252317" y="7943101"/>
            <a:ext cx="650016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do we solve homogeneous linear system?</a:t>
            </a:r>
          </a:p>
        </p:txBody>
      </p:sp>
      <p:sp>
        <p:nvSpPr>
          <p:cNvPr id="320" name="Concatenate the 2D points from both images"/>
          <p:cNvSpPr txBox="1"/>
          <p:nvPr/>
        </p:nvSpPr>
        <p:spPr>
          <a:xfrm>
            <a:off x="3390239" y="1320015"/>
            <a:ext cx="622432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Concatenate the 2D points from both images</a:t>
            </a:r>
          </a:p>
        </p:txBody>
      </p:sp>
      <p:pic>
        <p:nvPicPr>
          <p:cNvPr id="321" name="latex-image-37.pdf" descr="latex-image-3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7390" y="2556475"/>
            <a:ext cx="7873370" cy="3142125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anity check! dimensions?"/>
          <p:cNvSpPr txBox="1"/>
          <p:nvPr/>
        </p:nvSpPr>
        <p:spPr>
          <a:xfrm>
            <a:off x="4930784" y="5894937"/>
            <a:ext cx="372221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sanity check! dimensions?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latex-image-25.pdf" descr="latex-image-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5216" y="7007087"/>
            <a:ext cx="2734368" cy="526620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How do we solve homogeneous linear system?"/>
          <p:cNvSpPr txBox="1"/>
          <p:nvPr/>
        </p:nvSpPr>
        <p:spPr>
          <a:xfrm>
            <a:off x="3252317" y="7943101"/>
            <a:ext cx="650016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do we solve homogeneous linear system?</a:t>
            </a:r>
          </a:p>
        </p:txBody>
      </p:sp>
      <p:sp>
        <p:nvSpPr>
          <p:cNvPr id="344" name="Concatenate the 2D points from both images"/>
          <p:cNvSpPr txBox="1"/>
          <p:nvPr/>
        </p:nvSpPr>
        <p:spPr>
          <a:xfrm>
            <a:off x="3390239" y="1320015"/>
            <a:ext cx="622432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Concatenate the 2D points from both images</a:t>
            </a:r>
          </a:p>
        </p:txBody>
      </p:sp>
      <p:sp>
        <p:nvSpPr>
          <p:cNvPr id="345" name="S   V   D   !"/>
          <p:cNvSpPr txBox="1"/>
          <p:nvPr/>
        </p:nvSpPr>
        <p:spPr>
          <a:xfrm>
            <a:off x="5352770" y="8590781"/>
            <a:ext cx="22992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   V   D   !</a:t>
            </a:r>
          </a:p>
        </p:txBody>
      </p:sp>
      <p:pic>
        <p:nvPicPr>
          <p:cNvPr id="346" name="latex-image-37.pdf" descr="latex-image-3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7390" y="2556475"/>
            <a:ext cx="7873370" cy="3142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Rounded Rectangle"/>
          <p:cNvSpPr/>
          <p:nvPr/>
        </p:nvSpPr>
        <p:spPr>
          <a:xfrm>
            <a:off x="713482" y="427366"/>
            <a:ext cx="11577836" cy="4624738"/>
          </a:xfrm>
          <a:prstGeom prst="roundRect">
            <a:avLst>
              <a:gd name="adj" fmla="val 2870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49" name="Recall: Total least squares"/>
          <p:cNvSpPr txBox="1"/>
          <p:nvPr/>
        </p:nvSpPr>
        <p:spPr>
          <a:xfrm>
            <a:off x="3781145" y="565150"/>
            <a:ext cx="544251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Recall: Total least squares</a:t>
            </a:r>
          </a:p>
        </p:txBody>
      </p:sp>
      <p:sp>
        <p:nvSpPr>
          <p:cNvPr id="350" name="(matrix form)"/>
          <p:cNvSpPr txBox="1"/>
          <p:nvPr/>
        </p:nvSpPr>
        <p:spPr>
          <a:xfrm>
            <a:off x="8758682" y="3232264"/>
            <a:ext cx="155803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(matrix form)</a:t>
            </a:r>
          </a:p>
        </p:txBody>
      </p:sp>
      <p:sp>
        <p:nvSpPr>
          <p:cNvPr id="351" name="(Warning: change of notation. x is a vector of parameters!)"/>
          <p:cNvSpPr txBox="1"/>
          <p:nvPr/>
        </p:nvSpPr>
        <p:spPr>
          <a:xfrm>
            <a:off x="3097415" y="1176664"/>
            <a:ext cx="6809970" cy="40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chemeClr val="accent5"/>
                </a:solidFill>
              </a:defRPr>
            </a:pPr>
            <a:r>
              <a:t>(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Warning:</a:t>
            </a:r>
            <a:r>
              <a:t> change of notation. x is a vector of parameters!)</a:t>
            </a:r>
          </a:p>
        </p:txBody>
      </p:sp>
      <p:pic>
        <p:nvPicPr>
          <p:cNvPr id="352" name="latex-image-23.pdf" descr="latex-image-2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2307" y="1740402"/>
            <a:ext cx="4160186" cy="1998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latex-image-24.pdf" descr="latex-image-2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1632" y="4195376"/>
            <a:ext cx="1803552" cy="551833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constraint"/>
          <p:cNvSpPr txBox="1"/>
          <p:nvPr/>
        </p:nvSpPr>
        <p:spPr>
          <a:xfrm>
            <a:off x="8922892" y="4268092"/>
            <a:ext cx="122961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constraint</a:t>
            </a:r>
          </a:p>
        </p:txBody>
      </p:sp>
      <p:pic>
        <p:nvPicPr>
          <p:cNvPr id="355" name="latex-image-25.pdf" descr="latex-image-25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73543" y="5873750"/>
            <a:ext cx="1371601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minimize"/>
          <p:cNvSpPr txBox="1"/>
          <p:nvPr/>
        </p:nvSpPr>
        <p:spPr>
          <a:xfrm>
            <a:off x="781151" y="5657850"/>
            <a:ext cx="19174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minimize</a:t>
            </a:r>
          </a:p>
        </p:txBody>
      </p:sp>
      <p:sp>
        <p:nvSpPr>
          <p:cNvPr id="357" name="subject to"/>
          <p:cNvSpPr txBox="1"/>
          <p:nvPr/>
        </p:nvSpPr>
        <p:spPr>
          <a:xfrm>
            <a:off x="831367" y="6572250"/>
            <a:ext cx="2121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subject to</a:t>
            </a:r>
          </a:p>
        </p:txBody>
      </p:sp>
      <p:pic>
        <p:nvPicPr>
          <p:cNvPr id="358" name="latex-image-26.pdf" descr="latex-image-26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60662" y="5721350"/>
            <a:ext cx="1257301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latex-image-24.pdf" descr="latex-image-2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4543" y="6635750"/>
            <a:ext cx="1701801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minimize"/>
          <p:cNvSpPr txBox="1"/>
          <p:nvPr/>
        </p:nvSpPr>
        <p:spPr>
          <a:xfrm>
            <a:off x="7969351" y="6115050"/>
            <a:ext cx="19174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minimize</a:t>
            </a:r>
          </a:p>
        </p:txBody>
      </p:sp>
      <p:sp>
        <p:nvSpPr>
          <p:cNvPr id="361" name="Arrow"/>
          <p:cNvSpPr/>
          <p:nvPr/>
        </p:nvSpPr>
        <p:spPr>
          <a:xfrm>
            <a:off x="6219742" y="6162983"/>
            <a:ext cx="1004793" cy="551834"/>
          </a:xfrm>
          <a:prstGeom prst="rightArrow">
            <a:avLst>
              <a:gd name="adj1" fmla="val 51368"/>
              <a:gd name="adj2" fmla="val 87337"/>
            </a:avLst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2" name="Solution is the eigenvector…"/>
          <p:cNvSpPr txBox="1"/>
          <p:nvPr/>
        </p:nvSpPr>
        <p:spPr>
          <a:xfrm>
            <a:off x="78905" y="7486650"/>
            <a:ext cx="1284788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Solution is the eigenvector </a:t>
            </a:r>
          </a:p>
          <a:p>
            <a:r>
              <a:t>corresponding to smallest eigenvalue of</a:t>
            </a:r>
          </a:p>
        </p:txBody>
      </p:sp>
      <p:pic>
        <p:nvPicPr>
          <p:cNvPr id="363" name="latex-image-27.pdf" descr="latex-image-27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74197" y="8790086"/>
            <a:ext cx="1257301" cy="488129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(Rayleigh quotient)"/>
          <p:cNvSpPr txBox="1"/>
          <p:nvPr/>
        </p:nvSpPr>
        <p:spPr>
          <a:xfrm>
            <a:off x="9842881" y="7042150"/>
            <a:ext cx="225983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(Rayleigh quotient)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" name="Table"/>
          <p:cNvGraphicFramePr/>
          <p:nvPr/>
        </p:nvGraphicFramePr>
        <p:xfrm>
          <a:off x="492066" y="1371600"/>
          <a:ext cx="12020665" cy="7010397"/>
        </p:xfrm>
        <a:graphic>
          <a:graphicData uri="http://schemas.openxmlformats.org/drawingml/2006/table">
            <a:tbl>
              <a:tblPr firstRow="1" firstCol="1">
                <a:tableStyleId>{C7B018BB-80A7-4F77-B60F-C8B233D01FF8}</a:tableStyleId>
              </a:tblPr>
              <a:tblGrid>
                <a:gridCol w="375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7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5647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r>
                        <a:t>Structure</a:t>
                      </a:r>
                    </a:p>
                    <a:p>
                      <a:pPr defTabSz="914400">
                        <a:tabLst>
                          <a:tab pos="1181100" algn="l"/>
                        </a:tabLst>
                        <a:defRPr sz="2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r>
                        <a:t>(scene geometry)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r>
                        <a:t>Motion</a:t>
                      </a:r>
                    </a:p>
                    <a:p>
                      <a:pPr defTabSz="914400">
                        <a:tabLst>
                          <a:tab pos="1181100" algn="l"/>
                        </a:tabLst>
                        <a:defRPr sz="2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r>
                        <a:t> (camera geometry)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Measurements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8250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Pose Estimation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known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000" b="1">
                          <a:solidFill>
                            <a:srgbClr val="0433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estimate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3D to 2D correspondences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8250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Triangulation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000" b="1">
                          <a:solidFill>
                            <a:srgbClr val="0433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estimate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known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2D to 2D coorespondences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250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Reconstruction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000" b="1">
                          <a:solidFill>
                            <a:srgbClr val="0433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estimate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000" b="1">
                          <a:solidFill>
                            <a:srgbClr val="0433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estimate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2D to 2D coorespondences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What is…"/>
          <p:cNvSpPr txBox="1">
            <a:spLocks noGrp="1"/>
          </p:cNvSpPr>
          <p:nvPr>
            <p:ph type="title"/>
          </p:nvPr>
        </p:nvSpPr>
        <p:spPr>
          <a:xfrm>
            <a:off x="428831" y="3225800"/>
            <a:ext cx="12147138" cy="3302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54341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67"/>
          <p:cNvSpPr txBox="1">
            <a:spLocks/>
          </p:cNvSpPr>
          <p:nvPr/>
        </p:nvSpPr>
        <p:spPr>
          <a:xfrm>
            <a:off x="540200" y="2893007"/>
            <a:ext cx="11924401" cy="6043559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5771" indent="-365771">
              <a:buFont typeface="Arial" panose="020B0604020202020204" pitchFamily="34" charset="0"/>
              <a:buChar char="•"/>
            </a:pPr>
            <a:r>
              <a:rPr lang="en-US" sz="2400" dirty="0"/>
              <a:t>Leftover from previous lecture: Other types of cameras, calibration.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n-US" sz="2400" dirty="0"/>
              <a:t>Triangulation.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n-US" sz="2400" dirty="0" err="1"/>
              <a:t>Epipolar</a:t>
            </a:r>
            <a:r>
              <a:rPr lang="en-US" sz="2400" dirty="0"/>
              <a:t> geometry.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n-US" sz="2400" dirty="0"/>
              <a:t>Essential matrix.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n-US" sz="2400" dirty="0"/>
              <a:t>Fundamental matrix.</a:t>
            </a:r>
          </a:p>
          <a:p>
            <a:pPr marL="365771" indent="-36577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n-US" sz="2400" dirty="0"/>
              <a:t>8-point algorithm.</a:t>
            </a:r>
          </a:p>
        </p:txBody>
      </p:sp>
      <p:sp>
        <p:nvSpPr>
          <p:cNvPr id="6" name="Shape 667">
            <a:extLst>
              <a:ext uri="{FF2B5EF4-FFF2-40B4-BE49-F238E27FC236}">
                <a16:creationId xmlns:a16="http://schemas.microsoft.com/office/drawing/2014/main" id="{C73B9F3D-2B2C-4024-8F8B-A28DDE3A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7033"/>
            <a:ext cx="13004800" cy="141393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Overview of today’s lecture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9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Line"/>
          <p:cNvSpPr/>
          <p:nvPr/>
        </p:nvSpPr>
        <p:spPr>
          <a:xfrm flipH="1" flipV="1">
            <a:off x="6568479" y="3751510"/>
            <a:ext cx="5548368" cy="213134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7" name="Line"/>
          <p:cNvSpPr/>
          <p:nvPr/>
        </p:nvSpPr>
        <p:spPr>
          <a:xfrm flipV="1">
            <a:off x="924597" y="3751510"/>
            <a:ext cx="5643883" cy="215311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8" name="Epipolar geome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geometry</a:t>
            </a:r>
          </a:p>
        </p:txBody>
      </p:sp>
      <p:sp>
        <p:nvSpPr>
          <p:cNvPr id="249" name="Shape"/>
          <p:cNvSpPr/>
          <p:nvPr/>
        </p:nvSpPr>
        <p:spPr>
          <a:xfrm rot="3707693">
            <a:off x="519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50" name="Shape"/>
          <p:cNvSpPr/>
          <p:nvPr/>
        </p:nvSpPr>
        <p:spPr>
          <a:xfrm rot="17911998">
            <a:off x="72655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51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33351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Line"/>
          <p:cNvSpPr/>
          <p:nvPr/>
        </p:nvSpPr>
        <p:spPr>
          <a:xfrm flipH="1" flipV="1">
            <a:off x="2180710" y="53810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53" name="latex-image-6.pdf" descr="latex-image-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730" y="59302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latex-image-7.pdf" descr="latex-image-7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65669" y="5765105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Image plane"/>
          <p:cNvSpPr txBox="1"/>
          <p:nvPr/>
        </p:nvSpPr>
        <p:spPr>
          <a:xfrm>
            <a:off x="975650" y="7112000"/>
            <a:ext cx="156525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Image plane</a:t>
            </a:r>
          </a:p>
        </p:txBody>
      </p:sp>
      <p:sp>
        <p:nvSpPr>
          <p:cNvPr id="256" name="Line"/>
          <p:cNvSpPr/>
          <p:nvPr/>
        </p:nvSpPr>
        <p:spPr>
          <a:xfrm flipH="1" flipV="1">
            <a:off x="10833708" y="5381080"/>
            <a:ext cx="17961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57" name="Line"/>
          <p:cNvSpPr/>
          <p:nvPr/>
        </p:nvSpPr>
        <p:spPr>
          <a:xfrm flipH="1" flipV="1">
            <a:off x="6526259" y="3723428"/>
            <a:ext cx="17962" cy="1796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58" name="Line"/>
          <p:cNvSpPr/>
          <p:nvPr/>
        </p:nvSpPr>
        <p:spPr>
          <a:xfrm flipV="1">
            <a:off x="924571" y="5394446"/>
            <a:ext cx="1312217" cy="5035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59" name="Line"/>
          <p:cNvSpPr/>
          <p:nvPr/>
        </p:nvSpPr>
        <p:spPr>
          <a:xfrm flipH="1" flipV="1">
            <a:off x="10830024" y="5388744"/>
            <a:ext cx="1286920" cy="50475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63766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704" y="5767232"/>
            <a:ext cx="11442985" cy="352736"/>
          </a:xfrm>
          <a:prstGeom prst="rect">
            <a:avLst/>
          </a:prstGeom>
        </p:spPr>
      </p:pic>
      <p:sp>
        <p:nvSpPr>
          <p:cNvPr id="263" name="Line"/>
          <p:cNvSpPr/>
          <p:nvPr/>
        </p:nvSpPr>
        <p:spPr>
          <a:xfrm flipH="1" flipV="1">
            <a:off x="6568479" y="3751510"/>
            <a:ext cx="5548368" cy="213134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64" name="Line"/>
          <p:cNvSpPr/>
          <p:nvPr/>
        </p:nvSpPr>
        <p:spPr>
          <a:xfrm flipV="1">
            <a:off x="924597" y="3751510"/>
            <a:ext cx="5643883" cy="215311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65" name="Epipolar geome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geometry</a:t>
            </a:r>
          </a:p>
        </p:txBody>
      </p:sp>
      <p:sp>
        <p:nvSpPr>
          <p:cNvPr id="266" name="Shape"/>
          <p:cNvSpPr/>
          <p:nvPr/>
        </p:nvSpPr>
        <p:spPr>
          <a:xfrm rot="3707693">
            <a:off x="519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67" name="Shape"/>
          <p:cNvSpPr/>
          <p:nvPr/>
        </p:nvSpPr>
        <p:spPr>
          <a:xfrm rot="17911998">
            <a:off x="72655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68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8100" y="33351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Line"/>
          <p:cNvSpPr/>
          <p:nvPr/>
        </p:nvSpPr>
        <p:spPr>
          <a:xfrm flipH="1" flipV="1">
            <a:off x="2180710" y="53810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70" name="latex-image-6.pdf" descr="latex-image-6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730" y="59302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latex-image-7.pdf" descr="latex-image-7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265669" y="5765105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Image plane"/>
          <p:cNvSpPr txBox="1"/>
          <p:nvPr/>
        </p:nvSpPr>
        <p:spPr>
          <a:xfrm>
            <a:off x="975650" y="7112000"/>
            <a:ext cx="156525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Image plane</a:t>
            </a:r>
          </a:p>
        </p:txBody>
      </p:sp>
      <p:sp>
        <p:nvSpPr>
          <p:cNvPr id="273" name="Line"/>
          <p:cNvSpPr/>
          <p:nvPr/>
        </p:nvSpPr>
        <p:spPr>
          <a:xfrm flipH="1" flipV="1">
            <a:off x="10833708" y="5381080"/>
            <a:ext cx="17961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74" name="Line"/>
          <p:cNvSpPr/>
          <p:nvPr/>
        </p:nvSpPr>
        <p:spPr>
          <a:xfrm flipH="1" flipV="1">
            <a:off x="6526259" y="3723428"/>
            <a:ext cx="17962" cy="1796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75" name="Line"/>
          <p:cNvSpPr/>
          <p:nvPr/>
        </p:nvSpPr>
        <p:spPr>
          <a:xfrm flipV="1">
            <a:off x="924571" y="5394446"/>
            <a:ext cx="1312217" cy="5035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76" name="Line"/>
          <p:cNvSpPr/>
          <p:nvPr/>
        </p:nvSpPr>
        <p:spPr>
          <a:xfrm flipH="1" flipV="1">
            <a:off x="10830024" y="5388744"/>
            <a:ext cx="1286920" cy="50475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77" name="Baseline"/>
          <p:cNvSpPr txBox="1"/>
          <p:nvPr/>
        </p:nvSpPr>
        <p:spPr>
          <a:xfrm>
            <a:off x="4404773" y="6037460"/>
            <a:ext cx="4270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Baseline</a:t>
            </a:r>
          </a:p>
        </p:txBody>
      </p:sp>
      <p:pic>
        <p:nvPicPr>
          <p:cNvPr id="278" name="Line" descr="Line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8704" y="5779739"/>
            <a:ext cx="2760363" cy="352234"/>
          </a:xfrm>
          <a:prstGeom prst="rect">
            <a:avLst/>
          </a:prstGeom>
        </p:spPr>
      </p:pic>
      <p:pic>
        <p:nvPicPr>
          <p:cNvPr id="280" name="Line" descr="Lin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01327" y="5779238"/>
            <a:ext cx="2760363" cy="352234"/>
          </a:xfrm>
          <a:prstGeom prst="rect">
            <a:avLst/>
          </a:prstGeom>
        </p:spPr>
      </p:pic>
      <p:sp>
        <p:nvSpPr>
          <p:cNvPr id="282" name="Line"/>
          <p:cNvSpPr/>
          <p:nvPr/>
        </p:nvSpPr>
        <p:spPr>
          <a:xfrm flipH="1" flipV="1">
            <a:off x="3488780" y="5901780"/>
            <a:ext cx="17961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3" name="Line"/>
          <p:cNvSpPr/>
          <p:nvPr/>
        </p:nvSpPr>
        <p:spPr>
          <a:xfrm flipH="1" flipV="1">
            <a:off x="9533979" y="59017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05015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704" y="5767232"/>
            <a:ext cx="11442985" cy="352736"/>
          </a:xfrm>
          <a:prstGeom prst="rect">
            <a:avLst/>
          </a:prstGeom>
        </p:spPr>
      </p:pic>
      <p:sp>
        <p:nvSpPr>
          <p:cNvPr id="287" name="Line"/>
          <p:cNvSpPr/>
          <p:nvPr/>
        </p:nvSpPr>
        <p:spPr>
          <a:xfrm flipH="1" flipV="1">
            <a:off x="6568479" y="3751510"/>
            <a:ext cx="5548368" cy="213134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8" name="Line"/>
          <p:cNvSpPr/>
          <p:nvPr/>
        </p:nvSpPr>
        <p:spPr>
          <a:xfrm flipV="1">
            <a:off x="924597" y="3751510"/>
            <a:ext cx="5643883" cy="215311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9" name="Epipolar geome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geometry</a:t>
            </a:r>
          </a:p>
        </p:txBody>
      </p:sp>
      <p:sp>
        <p:nvSpPr>
          <p:cNvPr id="290" name="Shape"/>
          <p:cNvSpPr/>
          <p:nvPr/>
        </p:nvSpPr>
        <p:spPr>
          <a:xfrm rot="3707693">
            <a:off x="519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1" name="Shape"/>
          <p:cNvSpPr/>
          <p:nvPr/>
        </p:nvSpPr>
        <p:spPr>
          <a:xfrm rot="17911998">
            <a:off x="72655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92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8100" y="33351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Line"/>
          <p:cNvSpPr/>
          <p:nvPr/>
        </p:nvSpPr>
        <p:spPr>
          <a:xfrm flipH="1" flipV="1">
            <a:off x="2180710" y="53810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94" name="latex-image-6.pdf" descr="latex-image-6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730" y="59302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latex-image-7.pdf" descr="latex-image-7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265669" y="5765105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Image plane"/>
          <p:cNvSpPr txBox="1"/>
          <p:nvPr/>
        </p:nvSpPr>
        <p:spPr>
          <a:xfrm>
            <a:off x="975650" y="7112000"/>
            <a:ext cx="156525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Image plane</a:t>
            </a:r>
          </a:p>
        </p:txBody>
      </p:sp>
      <p:sp>
        <p:nvSpPr>
          <p:cNvPr id="297" name="Line"/>
          <p:cNvSpPr/>
          <p:nvPr/>
        </p:nvSpPr>
        <p:spPr>
          <a:xfrm flipH="1" flipV="1">
            <a:off x="10833708" y="5381080"/>
            <a:ext cx="17961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8" name="Line"/>
          <p:cNvSpPr/>
          <p:nvPr/>
        </p:nvSpPr>
        <p:spPr>
          <a:xfrm flipH="1" flipV="1">
            <a:off x="6526259" y="3723428"/>
            <a:ext cx="17962" cy="1796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9" name="Line"/>
          <p:cNvSpPr/>
          <p:nvPr/>
        </p:nvSpPr>
        <p:spPr>
          <a:xfrm flipV="1">
            <a:off x="924571" y="5394446"/>
            <a:ext cx="1312217" cy="5035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00" name="Line"/>
          <p:cNvSpPr/>
          <p:nvPr/>
        </p:nvSpPr>
        <p:spPr>
          <a:xfrm flipH="1" flipV="1">
            <a:off x="10830024" y="5388744"/>
            <a:ext cx="1286920" cy="50475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01" name="Baseline"/>
          <p:cNvSpPr txBox="1"/>
          <p:nvPr/>
        </p:nvSpPr>
        <p:spPr>
          <a:xfrm>
            <a:off x="4404773" y="6037460"/>
            <a:ext cx="4270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Baseline</a:t>
            </a:r>
          </a:p>
        </p:txBody>
      </p:sp>
      <p:pic>
        <p:nvPicPr>
          <p:cNvPr id="302" name="latex-image-2.pdf" descr="latex-image-2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93417" y="6037460"/>
            <a:ext cx="2159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Epipole…"/>
          <p:cNvSpPr txBox="1"/>
          <p:nvPr/>
        </p:nvSpPr>
        <p:spPr>
          <a:xfrm>
            <a:off x="4404773" y="7111999"/>
            <a:ext cx="4270848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/>
            </a:pPr>
            <a:r>
              <a:t>Epipole</a:t>
            </a:r>
          </a:p>
          <a:p>
            <a:pPr algn="l">
              <a:defRPr sz="2000"/>
            </a:pPr>
            <a:r>
              <a:t>(projection of o’ on the image plane)</a:t>
            </a:r>
          </a:p>
        </p:txBody>
      </p:sp>
      <p:pic>
        <p:nvPicPr>
          <p:cNvPr id="312" name="Connection Line" descr="Connection Lin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16016" y="6064405"/>
            <a:ext cx="1185146" cy="1287771"/>
          </a:xfrm>
          <a:prstGeom prst="rect">
            <a:avLst/>
          </a:prstGeom>
        </p:spPr>
      </p:pic>
      <p:pic>
        <p:nvPicPr>
          <p:cNvPr id="305" name="Line" descr="Line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18704" y="5779739"/>
            <a:ext cx="2760363" cy="352234"/>
          </a:xfrm>
          <a:prstGeom prst="rect">
            <a:avLst/>
          </a:prstGeom>
        </p:spPr>
      </p:pic>
      <p:pic>
        <p:nvPicPr>
          <p:cNvPr id="307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501327" y="5779238"/>
            <a:ext cx="2760363" cy="352234"/>
          </a:xfrm>
          <a:prstGeom prst="rect">
            <a:avLst/>
          </a:prstGeom>
        </p:spPr>
      </p:pic>
      <p:sp>
        <p:nvSpPr>
          <p:cNvPr id="309" name="Line"/>
          <p:cNvSpPr/>
          <p:nvPr/>
        </p:nvSpPr>
        <p:spPr>
          <a:xfrm flipH="1" flipV="1">
            <a:off x="3488780" y="5901780"/>
            <a:ext cx="17961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10" name="Line"/>
          <p:cNvSpPr/>
          <p:nvPr/>
        </p:nvSpPr>
        <p:spPr>
          <a:xfrm flipH="1" flipV="1">
            <a:off x="9533979" y="59017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11" name="latex-image-3.pdf" descr="latex-image-3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53066" y="5954910"/>
            <a:ext cx="330201" cy="381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697651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riangle"/>
          <p:cNvSpPr/>
          <p:nvPr/>
        </p:nvSpPr>
        <p:spPr>
          <a:xfrm>
            <a:off x="847824" y="3759200"/>
            <a:ext cx="11385352" cy="215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16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704" y="5767232"/>
            <a:ext cx="11442985" cy="352736"/>
          </a:xfrm>
          <a:prstGeom prst="rect">
            <a:avLst/>
          </a:prstGeom>
        </p:spPr>
      </p:pic>
      <p:sp>
        <p:nvSpPr>
          <p:cNvPr id="318" name="Epipolar geome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geometry</a:t>
            </a:r>
          </a:p>
        </p:txBody>
      </p:sp>
      <p:sp>
        <p:nvSpPr>
          <p:cNvPr id="319" name="Shape"/>
          <p:cNvSpPr/>
          <p:nvPr/>
        </p:nvSpPr>
        <p:spPr>
          <a:xfrm rot="3707693">
            <a:off x="519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0" name="Shape"/>
          <p:cNvSpPr/>
          <p:nvPr/>
        </p:nvSpPr>
        <p:spPr>
          <a:xfrm rot="17911998">
            <a:off x="72655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1" name="Triangle"/>
          <p:cNvSpPr/>
          <p:nvPr/>
        </p:nvSpPr>
        <p:spPr>
          <a:xfrm>
            <a:off x="9526221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Triangle"/>
          <p:cNvSpPr/>
          <p:nvPr/>
        </p:nvSpPr>
        <p:spPr>
          <a:xfrm>
            <a:off x="873224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3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8100" y="33351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Line"/>
          <p:cNvSpPr/>
          <p:nvPr/>
        </p:nvSpPr>
        <p:spPr>
          <a:xfrm flipH="1" flipV="1">
            <a:off x="3488780" y="5901780"/>
            <a:ext cx="17961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5" name="Line"/>
          <p:cNvSpPr/>
          <p:nvPr/>
        </p:nvSpPr>
        <p:spPr>
          <a:xfrm flipH="1" flipV="1">
            <a:off x="9533979" y="59017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26" name="latex-image-2.pdf" descr="latex-image-2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93417" y="6037460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latex-image-3.pdf" descr="latex-image-3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53066" y="5954910"/>
            <a:ext cx="3302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latex-image-6.pdf" descr="latex-image-6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9730" y="59302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latex-image-7.pdf" descr="latex-image-7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265669" y="5765105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Epipole…"/>
          <p:cNvSpPr txBox="1"/>
          <p:nvPr/>
        </p:nvSpPr>
        <p:spPr>
          <a:xfrm>
            <a:off x="4404773" y="7111999"/>
            <a:ext cx="4270848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/>
            </a:pPr>
            <a:r>
              <a:t>Epipole</a:t>
            </a:r>
          </a:p>
          <a:p>
            <a:pPr algn="l">
              <a:defRPr sz="2000"/>
            </a:pPr>
            <a:r>
              <a:t>(projection of o’ on the image plane)</a:t>
            </a:r>
          </a:p>
        </p:txBody>
      </p:sp>
      <p:pic>
        <p:nvPicPr>
          <p:cNvPr id="342" name="Connection Line" descr="Connection Line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16016" y="6064405"/>
            <a:ext cx="1185146" cy="1287771"/>
          </a:xfrm>
          <a:prstGeom prst="rect">
            <a:avLst/>
          </a:prstGeom>
        </p:spPr>
      </p:pic>
      <p:sp>
        <p:nvSpPr>
          <p:cNvPr id="332" name="Baseline"/>
          <p:cNvSpPr txBox="1"/>
          <p:nvPr/>
        </p:nvSpPr>
        <p:spPr>
          <a:xfrm>
            <a:off x="4404773" y="6037460"/>
            <a:ext cx="4270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Baseline</a:t>
            </a:r>
          </a:p>
        </p:txBody>
      </p:sp>
      <p:sp>
        <p:nvSpPr>
          <p:cNvPr id="333" name="Epipolar plane"/>
          <p:cNvSpPr txBox="1"/>
          <p:nvPr/>
        </p:nvSpPr>
        <p:spPr>
          <a:xfrm>
            <a:off x="4404773" y="4603749"/>
            <a:ext cx="4270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Epipolar plane</a:t>
            </a:r>
          </a:p>
        </p:txBody>
      </p:sp>
      <p:sp>
        <p:nvSpPr>
          <p:cNvPr id="334" name="Image plane"/>
          <p:cNvSpPr txBox="1"/>
          <p:nvPr/>
        </p:nvSpPr>
        <p:spPr>
          <a:xfrm>
            <a:off x="975650" y="7112000"/>
            <a:ext cx="156525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Image plane</a:t>
            </a:r>
          </a:p>
        </p:txBody>
      </p:sp>
      <p:sp>
        <p:nvSpPr>
          <p:cNvPr id="335" name="Baseline"/>
          <p:cNvSpPr txBox="1"/>
          <p:nvPr/>
        </p:nvSpPr>
        <p:spPr>
          <a:xfrm>
            <a:off x="4404773" y="6037460"/>
            <a:ext cx="4270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Baseline</a:t>
            </a:r>
          </a:p>
        </p:txBody>
      </p:sp>
      <p:pic>
        <p:nvPicPr>
          <p:cNvPr id="336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8704" y="5779739"/>
            <a:ext cx="2760363" cy="352234"/>
          </a:xfrm>
          <a:prstGeom prst="rect">
            <a:avLst/>
          </a:prstGeom>
        </p:spPr>
      </p:pic>
      <p:pic>
        <p:nvPicPr>
          <p:cNvPr id="338" name="Line" descr="Line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501327" y="5779238"/>
            <a:ext cx="2760363" cy="352234"/>
          </a:xfrm>
          <a:prstGeom prst="rect">
            <a:avLst/>
          </a:prstGeom>
        </p:spPr>
      </p:pic>
      <p:sp>
        <p:nvSpPr>
          <p:cNvPr id="340" name="Line"/>
          <p:cNvSpPr/>
          <p:nvPr/>
        </p:nvSpPr>
        <p:spPr>
          <a:xfrm flipH="1" flipV="1">
            <a:off x="3488780" y="5901780"/>
            <a:ext cx="17961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41" name="Line"/>
          <p:cNvSpPr/>
          <p:nvPr/>
        </p:nvSpPr>
        <p:spPr>
          <a:xfrm flipH="1" flipV="1">
            <a:off x="9533979" y="59017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98839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Epipolar geome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geometry</a:t>
            </a:r>
          </a:p>
        </p:txBody>
      </p:sp>
      <p:sp>
        <p:nvSpPr>
          <p:cNvPr id="346" name="Triangle"/>
          <p:cNvSpPr/>
          <p:nvPr/>
        </p:nvSpPr>
        <p:spPr>
          <a:xfrm>
            <a:off x="847824" y="3759200"/>
            <a:ext cx="11385352" cy="215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" name="Shape"/>
          <p:cNvSpPr/>
          <p:nvPr/>
        </p:nvSpPr>
        <p:spPr>
          <a:xfrm rot="3707693">
            <a:off x="519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48" name="Shape"/>
          <p:cNvSpPr/>
          <p:nvPr/>
        </p:nvSpPr>
        <p:spPr>
          <a:xfrm rot="17911998">
            <a:off x="72655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49" name="Triangle"/>
          <p:cNvSpPr/>
          <p:nvPr/>
        </p:nvSpPr>
        <p:spPr>
          <a:xfrm>
            <a:off x="9526221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0" name="Triangle"/>
          <p:cNvSpPr/>
          <p:nvPr/>
        </p:nvSpPr>
        <p:spPr>
          <a:xfrm>
            <a:off x="873224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1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33351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Line"/>
          <p:cNvSpPr/>
          <p:nvPr/>
        </p:nvSpPr>
        <p:spPr>
          <a:xfrm flipH="1" flipV="1">
            <a:off x="3488780" y="5901780"/>
            <a:ext cx="17961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53" name="Line"/>
          <p:cNvSpPr/>
          <p:nvPr/>
        </p:nvSpPr>
        <p:spPr>
          <a:xfrm flipH="1" flipV="1">
            <a:off x="9533979" y="59017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54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3417" y="6037460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3066" y="5954910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Line"/>
          <p:cNvSpPr/>
          <p:nvPr/>
        </p:nvSpPr>
        <p:spPr>
          <a:xfrm>
            <a:off x="2204412" y="5410908"/>
            <a:ext cx="1311951" cy="5200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57" name="latex-image-4.pdf" descr="latex-image-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6887" y="5176043"/>
            <a:ext cx="127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24378" y="5137943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Line"/>
          <p:cNvSpPr/>
          <p:nvPr/>
        </p:nvSpPr>
        <p:spPr>
          <a:xfrm flipH="1">
            <a:off x="9578528" y="5403119"/>
            <a:ext cx="1274585" cy="5068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60" name="latex-image-6.pdf" descr="latex-image-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9730" y="59302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latex-image-7.pdf" descr="latex-image-7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65669" y="5765105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Epipole…"/>
          <p:cNvSpPr txBox="1"/>
          <p:nvPr/>
        </p:nvSpPr>
        <p:spPr>
          <a:xfrm>
            <a:off x="4404773" y="7111999"/>
            <a:ext cx="4270848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/>
            </a:pPr>
            <a:r>
              <a:t>Epipole</a:t>
            </a:r>
          </a:p>
          <a:p>
            <a:pPr algn="l">
              <a:defRPr sz="2000"/>
            </a:pPr>
            <a:r>
              <a:t>(projection of o’ on the image plane)</a:t>
            </a:r>
          </a:p>
        </p:txBody>
      </p:sp>
      <p:pic>
        <p:nvPicPr>
          <p:cNvPr id="371" name="Connection Line" descr="Connection 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216016" y="6064405"/>
            <a:ext cx="1185146" cy="1287771"/>
          </a:xfrm>
          <a:prstGeom prst="rect">
            <a:avLst/>
          </a:prstGeom>
        </p:spPr>
      </p:pic>
      <p:pic>
        <p:nvPicPr>
          <p:cNvPr id="364" name="Line" descr="Line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18704" y="5767232"/>
            <a:ext cx="11442985" cy="352736"/>
          </a:xfrm>
          <a:prstGeom prst="rect">
            <a:avLst/>
          </a:prstGeom>
        </p:spPr>
      </p:pic>
      <p:sp>
        <p:nvSpPr>
          <p:cNvPr id="366" name="Baseline"/>
          <p:cNvSpPr txBox="1"/>
          <p:nvPr/>
        </p:nvSpPr>
        <p:spPr>
          <a:xfrm>
            <a:off x="4404773" y="6037460"/>
            <a:ext cx="4270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Baseline</a:t>
            </a:r>
          </a:p>
        </p:txBody>
      </p:sp>
      <p:sp>
        <p:nvSpPr>
          <p:cNvPr id="367" name="Epipolar plane"/>
          <p:cNvSpPr txBox="1"/>
          <p:nvPr/>
        </p:nvSpPr>
        <p:spPr>
          <a:xfrm>
            <a:off x="4404773" y="4603749"/>
            <a:ext cx="4270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Epipolar plane</a:t>
            </a:r>
          </a:p>
        </p:txBody>
      </p:sp>
      <p:sp>
        <p:nvSpPr>
          <p:cNvPr id="368" name="Epipolar line…"/>
          <p:cNvSpPr txBox="1"/>
          <p:nvPr/>
        </p:nvSpPr>
        <p:spPr>
          <a:xfrm>
            <a:off x="1542234" y="2973189"/>
            <a:ext cx="2968888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2400"/>
            </a:pPr>
            <a:r>
              <a:t>Epipolar line</a:t>
            </a:r>
          </a:p>
          <a:p>
            <a:pPr algn="r">
              <a:defRPr sz="1800"/>
            </a:pPr>
            <a:r>
              <a:t>(intersection of Epipolar plane and image plane)</a:t>
            </a:r>
          </a:p>
        </p:txBody>
      </p:sp>
      <p:sp>
        <p:nvSpPr>
          <p:cNvPr id="369" name="Image plane"/>
          <p:cNvSpPr txBox="1"/>
          <p:nvPr/>
        </p:nvSpPr>
        <p:spPr>
          <a:xfrm>
            <a:off x="975650" y="7112000"/>
            <a:ext cx="156525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Image plane</a:t>
            </a:r>
          </a:p>
        </p:txBody>
      </p:sp>
      <p:pic>
        <p:nvPicPr>
          <p:cNvPr id="373" name="Connection Line" descr="Connection Line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062637" y="3200248"/>
            <a:ext cx="1896208" cy="2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8942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Qui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Quiz</a:t>
            </a:r>
          </a:p>
        </p:txBody>
      </p:sp>
      <p:sp>
        <p:nvSpPr>
          <p:cNvPr id="377" name="Triangle"/>
          <p:cNvSpPr/>
          <p:nvPr/>
        </p:nvSpPr>
        <p:spPr>
          <a:xfrm>
            <a:off x="847824" y="3759200"/>
            <a:ext cx="11385352" cy="215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8" name="Shape"/>
          <p:cNvSpPr/>
          <p:nvPr/>
        </p:nvSpPr>
        <p:spPr>
          <a:xfrm rot="3707693">
            <a:off x="519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79" name="Shape"/>
          <p:cNvSpPr/>
          <p:nvPr/>
        </p:nvSpPr>
        <p:spPr>
          <a:xfrm rot="17911998">
            <a:off x="72655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80" name="Triangle"/>
          <p:cNvSpPr/>
          <p:nvPr/>
        </p:nvSpPr>
        <p:spPr>
          <a:xfrm>
            <a:off x="9526221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1" name="Triangle"/>
          <p:cNvSpPr/>
          <p:nvPr/>
        </p:nvSpPr>
        <p:spPr>
          <a:xfrm>
            <a:off x="873224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82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33351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Line"/>
          <p:cNvSpPr/>
          <p:nvPr/>
        </p:nvSpPr>
        <p:spPr>
          <a:xfrm flipH="1" flipV="1">
            <a:off x="3488780" y="5901780"/>
            <a:ext cx="17961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84" name="Line"/>
          <p:cNvSpPr/>
          <p:nvPr/>
        </p:nvSpPr>
        <p:spPr>
          <a:xfrm flipH="1" flipV="1">
            <a:off x="9533979" y="59017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85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3417" y="6037460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3066" y="5954910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Line"/>
          <p:cNvSpPr/>
          <p:nvPr/>
        </p:nvSpPr>
        <p:spPr>
          <a:xfrm>
            <a:off x="2204412" y="5410908"/>
            <a:ext cx="1311951" cy="5200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88" name="latex-image-4.pdf" descr="latex-image-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6887" y="5176043"/>
            <a:ext cx="127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24378" y="5137943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Line"/>
          <p:cNvSpPr/>
          <p:nvPr/>
        </p:nvSpPr>
        <p:spPr>
          <a:xfrm flipH="1">
            <a:off x="9578528" y="5403119"/>
            <a:ext cx="1274585" cy="5068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91" name="latex-image-6.pdf" descr="latex-image-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9730" y="59302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latex-image-7.pdf" descr="latex-image-7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65669" y="5765105"/>
            <a:ext cx="3556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8704" y="5767232"/>
            <a:ext cx="11442985" cy="352736"/>
          </a:xfrm>
          <a:prstGeom prst="rect">
            <a:avLst/>
          </a:prstGeom>
        </p:spPr>
      </p:pic>
      <p:sp>
        <p:nvSpPr>
          <p:cNvPr id="395" name="What is this?"/>
          <p:cNvSpPr txBox="1"/>
          <p:nvPr/>
        </p:nvSpPr>
        <p:spPr>
          <a:xfrm>
            <a:off x="4404773" y="4603749"/>
            <a:ext cx="4270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b="1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What is this?</a:t>
            </a:r>
          </a:p>
        </p:txBody>
      </p:sp>
    </p:spTree>
    <p:extLst>
      <p:ext uri="{BB962C8B-B14F-4D97-AF65-F5344CB8AC3E}">
        <p14:creationId xmlns:p14="http://schemas.microsoft.com/office/powerpoint/2010/main" val="421497247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Qui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Quiz</a:t>
            </a:r>
          </a:p>
        </p:txBody>
      </p:sp>
      <p:sp>
        <p:nvSpPr>
          <p:cNvPr id="398" name="Triangle"/>
          <p:cNvSpPr/>
          <p:nvPr/>
        </p:nvSpPr>
        <p:spPr>
          <a:xfrm>
            <a:off x="847824" y="3759200"/>
            <a:ext cx="11385352" cy="215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9" name="Shape"/>
          <p:cNvSpPr/>
          <p:nvPr/>
        </p:nvSpPr>
        <p:spPr>
          <a:xfrm rot="3707693">
            <a:off x="519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00" name="Shape"/>
          <p:cNvSpPr/>
          <p:nvPr/>
        </p:nvSpPr>
        <p:spPr>
          <a:xfrm rot="17911998">
            <a:off x="72655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01" name="Triangle"/>
          <p:cNvSpPr/>
          <p:nvPr/>
        </p:nvSpPr>
        <p:spPr>
          <a:xfrm>
            <a:off x="9526221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2" name="Triangle"/>
          <p:cNvSpPr/>
          <p:nvPr/>
        </p:nvSpPr>
        <p:spPr>
          <a:xfrm>
            <a:off x="873224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03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33351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Line"/>
          <p:cNvSpPr/>
          <p:nvPr/>
        </p:nvSpPr>
        <p:spPr>
          <a:xfrm flipH="1" flipV="1">
            <a:off x="3488780" y="5901780"/>
            <a:ext cx="17961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05" name="Line"/>
          <p:cNvSpPr/>
          <p:nvPr/>
        </p:nvSpPr>
        <p:spPr>
          <a:xfrm flipH="1" flipV="1">
            <a:off x="9533979" y="59017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06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3417" y="6037460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3066" y="5954910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Line"/>
          <p:cNvSpPr/>
          <p:nvPr/>
        </p:nvSpPr>
        <p:spPr>
          <a:xfrm>
            <a:off x="2204412" y="5410908"/>
            <a:ext cx="1311951" cy="5200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09" name="latex-image-4.pdf" descr="latex-image-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6887" y="5176043"/>
            <a:ext cx="127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24378" y="5137943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Line"/>
          <p:cNvSpPr/>
          <p:nvPr/>
        </p:nvSpPr>
        <p:spPr>
          <a:xfrm flipH="1">
            <a:off x="9578528" y="5403119"/>
            <a:ext cx="1274585" cy="5068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12" name="latex-image-6.pdf" descr="latex-image-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9730" y="59302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latex-image-7.pdf" descr="latex-image-7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65669" y="5765105"/>
            <a:ext cx="3556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8704" y="5767232"/>
            <a:ext cx="11442985" cy="352736"/>
          </a:xfrm>
          <a:prstGeom prst="rect">
            <a:avLst/>
          </a:prstGeom>
        </p:spPr>
      </p:pic>
      <p:sp>
        <p:nvSpPr>
          <p:cNvPr id="416" name="Epipolar plane"/>
          <p:cNvSpPr txBox="1"/>
          <p:nvPr/>
        </p:nvSpPr>
        <p:spPr>
          <a:xfrm>
            <a:off x="4404773" y="4603749"/>
            <a:ext cx="4270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Epipolar plane</a:t>
            </a:r>
          </a:p>
        </p:txBody>
      </p:sp>
    </p:spTree>
    <p:extLst>
      <p:ext uri="{BB962C8B-B14F-4D97-AF65-F5344CB8AC3E}">
        <p14:creationId xmlns:p14="http://schemas.microsoft.com/office/powerpoint/2010/main" val="65851470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Qui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Quiz</a:t>
            </a:r>
          </a:p>
        </p:txBody>
      </p:sp>
      <p:sp>
        <p:nvSpPr>
          <p:cNvPr id="419" name="Triangle"/>
          <p:cNvSpPr/>
          <p:nvPr/>
        </p:nvSpPr>
        <p:spPr>
          <a:xfrm>
            <a:off x="847824" y="3759200"/>
            <a:ext cx="11385352" cy="215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0" name="Shape"/>
          <p:cNvSpPr/>
          <p:nvPr/>
        </p:nvSpPr>
        <p:spPr>
          <a:xfrm rot="3707693">
            <a:off x="519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21" name="Shape"/>
          <p:cNvSpPr/>
          <p:nvPr/>
        </p:nvSpPr>
        <p:spPr>
          <a:xfrm rot="17911998">
            <a:off x="72655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22" name="Triangle"/>
          <p:cNvSpPr/>
          <p:nvPr/>
        </p:nvSpPr>
        <p:spPr>
          <a:xfrm>
            <a:off x="9526221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3" name="Triangle"/>
          <p:cNvSpPr/>
          <p:nvPr/>
        </p:nvSpPr>
        <p:spPr>
          <a:xfrm>
            <a:off x="873224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24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33351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Line"/>
          <p:cNvSpPr/>
          <p:nvPr/>
        </p:nvSpPr>
        <p:spPr>
          <a:xfrm flipH="1" flipV="1">
            <a:off x="3488780" y="5901780"/>
            <a:ext cx="17961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26" name="Line"/>
          <p:cNvSpPr/>
          <p:nvPr/>
        </p:nvSpPr>
        <p:spPr>
          <a:xfrm flipH="1" flipV="1">
            <a:off x="9533979" y="59017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27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3417" y="6037460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3066" y="5954910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Line"/>
          <p:cNvSpPr/>
          <p:nvPr/>
        </p:nvSpPr>
        <p:spPr>
          <a:xfrm>
            <a:off x="2204412" y="5410908"/>
            <a:ext cx="1311951" cy="5200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30" name="latex-image-4.pdf" descr="latex-image-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6887" y="5176043"/>
            <a:ext cx="127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24378" y="5137943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Line"/>
          <p:cNvSpPr/>
          <p:nvPr/>
        </p:nvSpPr>
        <p:spPr>
          <a:xfrm flipH="1">
            <a:off x="9578528" y="5403119"/>
            <a:ext cx="1274585" cy="5068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33" name="latex-image-6.pdf" descr="latex-image-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9730" y="59302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latex-image-7.pdf" descr="latex-image-7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65669" y="5765105"/>
            <a:ext cx="3556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8704" y="5767232"/>
            <a:ext cx="11442985" cy="352736"/>
          </a:xfrm>
          <a:prstGeom prst="rect">
            <a:avLst/>
          </a:prstGeom>
        </p:spPr>
      </p:pic>
      <p:sp>
        <p:nvSpPr>
          <p:cNvPr id="437" name="Epipolar plane"/>
          <p:cNvSpPr txBox="1"/>
          <p:nvPr/>
        </p:nvSpPr>
        <p:spPr>
          <a:xfrm>
            <a:off x="4404773" y="4603749"/>
            <a:ext cx="4270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Epipolar plane</a:t>
            </a:r>
          </a:p>
        </p:txBody>
      </p:sp>
      <p:sp>
        <p:nvSpPr>
          <p:cNvPr id="438" name="What is this?"/>
          <p:cNvSpPr txBox="1"/>
          <p:nvPr/>
        </p:nvSpPr>
        <p:spPr>
          <a:xfrm>
            <a:off x="1554934" y="2946399"/>
            <a:ext cx="296888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2400" b="1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What is this?</a:t>
            </a:r>
          </a:p>
        </p:txBody>
      </p:sp>
      <p:pic>
        <p:nvPicPr>
          <p:cNvPr id="440" name="Connection Line" descr="Connection Line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062637" y="3200248"/>
            <a:ext cx="1896208" cy="2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0661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Qui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Quiz</a:t>
            </a:r>
          </a:p>
        </p:txBody>
      </p:sp>
      <p:sp>
        <p:nvSpPr>
          <p:cNvPr id="444" name="Triangle"/>
          <p:cNvSpPr/>
          <p:nvPr/>
        </p:nvSpPr>
        <p:spPr>
          <a:xfrm>
            <a:off x="847824" y="3759200"/>
            <a:ext cx="11385352" cy="215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5" name="Shape"/>
          <p:cNvSpPr/>
          <p:nvPr/>
        </p:nvSpPr>
        <p:spPr>
          <a:xfrm rot="3707693">
            <a:off x="519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46" name="Shape"/>
          <p:cNvSpPr/>
          <p:nvPr/>
        </p:nvSpPr>
        <p:spPr>
          <a:xfrm rot="17911998">
            <a:off x="72655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47" name="Triangle"/>
          <p:cNvSpPr/>
          <p:nvPr/>
        </p:nvSpPr>
        <p:spPr>
          <a:xfrm>
            <a:off x="9526221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8" name="Triangle"/>
          <p:cNvSpPr/>
          <p:nvPr/>
        </p:nvSpPr>
        <p:spPr>
          <a:xfrm>
            <a:off x="873224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9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33351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Line"/>
          <p:cNvSpPr/>
          <p:nvPr/>
        </p:nvSpPr>
        <p:spPr>
          <a:xfrm flipH="1" flipV="1">
            <a:off x="3488780" y="5901780"/>
            <a:ext cx="17961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51" name="Line"/>
          <p:cNvSpPr/>
          <p:nvPr/>
        </p:nvSpPr>
        <p:spPr>
          <a:xfrm flipH="1" flipV="1">
            <a:off x="9533979" y="59017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52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3417" y="6037460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3066" y="5954910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Line"/>
          <p:cNvSpPr/>
          <p:nvPr/>
        </p:nvSpPr>
        <p:spPr>
          <a:xfrm>
            <a:off x="2204412" y="5410908"/>
            <a:ext cx="1311951" cy="5200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55" name="latex-image-4.pdf" descr="latex-image-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6887" y="5176043"/>
            <a:ext cx="127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24378" y="5137943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Line"/>
          <p:cNvSpPr/>
          <p:nvPr/>
        </p:nvSpPr>
        <p:spPr>
          <a:xfrm flipH="1">
            <a:off x="9578528" y="5403119"/>
            <a:ext cx="1274585" cy="5068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58" name="latex-image-6.pdf" descr="latex-image-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9730" y="59302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latex-image-7.pdf" descr="latex-image-7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65669" y="5765105"/>
            <a:ext cx="3556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8704" y="5767232"/>
            <a:ext cx="11442985" cy="352736"/>
          </a:xfrm>
          <a:prstGeom prst="rect">
            <a:avLst/>
          </a:prstGeom>
        </p:spPr>
      </p:pic>
      <p:sp>
        <p:nvSpPr>
          <p:cNvPr id="462" name="Epipolar plane"/>
          <p:cNvSpPr txBox="1"/>
          <p:nvPr/>
        </p:nvSpPr>
        <p:spPr>
          <a:xfrm>
            <a:off x="4404773" y="4603749"/>
            <a:ext cx="4270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Epipolar plane</a:t>
            </a:r>
          </a:p>
        </p:txBody>
      </p:sp>
      <p:sp>
        <p:nvSpPr>
          <p:cNvPr id="463" name="Epipolar line…"/>
          <p:cNvSpPr txBox="1"/>
          <p:nvPr/>
        </p:nvSpPr>
        <p:spPr>
          <a:xfrm>
            <a:off x="1542234" y="2973189"/>
            <a:ext cx="2968888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2400"/>
            </a:pPr>
            <a:r>
              <a:t>Epipolar line</a:t>
            </a:r>
          </a:p>
          <a:p>
            <a:pPr algn="r">
              <a:defRPr sz="1800"/>
            </a:pPr>
            <a:r>
              <a:t>(intersection of Epipolar plane and image plane)</a:t>
            </a:r>
          </a:p>
        </p:txBody>
      </p:sp>
      <p:pic>
        <p:nvPicPr>
          <p:cNvPr id="465" name="Connection Line" descr="Connection Line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062637" y="3200248"/>
            <a:ext cx="1896208" cy="2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90163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Qui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Quiz</a:t>
            </a:r>
          </a:p>
        </p:txBody>
      </p:sp>
      <p:sp>
        <p:nvSpPr>
          <p:cNvPr id="469" name="Triangle"/>
          <p:cNvSpPr/>
          <p:nvPr/>
        </p:nvSpPr>
        <p:spPr>
          <a:xfrm>
            <a:off x="847824" y="3759200"/>
            <a:ext cx="11385352" cy="215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0" name="Shape"/>
          <p:cNvSpPr/>
          <p:nvPr/>
        </p:nvSpPr>
        <p:spPr>
          <a:xfrm rot="3707693">
            <a:off x="519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71" name="Shape"/>
          <p:cNvSpPr/>
          <p:nvPr/>
        </p:nvSpPr>
        <p:spPr>
          <a:xfrm rot="17911998">
            <a:off x="72655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72" name="Triangle"/>
          <p:cNvSpPr/>
          <p:nvPr/>
        </p:nvSpPr>
        <p:spPr>
          <a:xfrm>
            <a:off x="9526221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3" name="Triangle"/>
          <p:cNvSpPr/>
          <p:nvPr/>
        </p:nvSpPr>
        <p:spPr>
          <a:xfrm>
            <a:off x="873224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74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33351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Line"/>
          <p:cNvSpPr/>
          <p:nvPr/>
        </p:nvSpPr>
        <p:spPr>
          <a:xfrm flipH="1" flipV="1">
            <a:off x="3488780" y="5901780"/>
            <a:ext cx="17961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76" name="Line"/>
          <p:cNvSpPr/>
          <p:nvPr/>
        </p:nvSpPr>
        <p:spPr>
          <a:xfrm flipH="1" flipV="1">
            <a:off x="9533979" y="59017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77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3417" y="6037460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3066" y="5954910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Line"/>
          <p:cNvSpPr/>
          <p:nvPr/>
        </p:nvSpPr>
        <p:spPr>
          <a:xfrm>
            <a:off x="2204412" y="5410908"/>
            <a:ext cx="1311951" cy="5200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80" name="latex-image-4.pdf" descr="latex-image-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6887" y="5176043"/>
            <a:ext cx="127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24378" y="5137943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Line"/>
          <p:cNvSpPr/>
          <p:nvPr/>
        </p:nvSpPr>
        <p:spPr>
          <a:xfrm flipH="1">
            <a:off x="9578528" y="5403119"/>
            <a:ext cx="1274585" cy="5068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83" name="latex-image-6.pdf" descr="latex-image-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9730" y="59302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latex-image-7.pdf" descr="latex-image-7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65669" y="5765105"/>
            <a:ext cx="3556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8704" y="5767232"/>
            <a:ext cx="11442985" cy="352736"/>
          </a:xfrm>
          <a:prstGeom prst="rect">
            <a:avLst/>
          </a:prstGeom>
        </p:spPr>
      </p:pic>
      <p:sp>
        <p:nvSpPr>
          <p:cNvPr id="487" name="Epipolar plane"/>
          <p:cNvSpPr txBox="1"/>
          <p:nvPr/>
        </p:nvSpPr>
        <p:spPr>
          <a:xfrm>
            <a:off x="4404773" y="4603749"/>
            <a:ext cx="4270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Epipolar plane</a:t>
            </a:r>
          </a:p>
        </p:txBody>
      </p:sp>
      <p:sp>
        <p:nvSpPr>
          <p:cNvPr id="488" name="Epipolar line…"/>
          <p:cNvSpPr txBox="1"/>
          <p:nvPr/>
        </p:nvSpPr>
        <p:spPr>
          <a:xfrm>
            <a:off x="1542234" y="2973189"/>
            <a:ext cx="2968888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2400"/>
            </a:pPr>
            <a:r>
              <a:t>Epipolar line</a:t>
            </a:r>
          </a:p>
          <a:p>
            <a:pPr algn="r">
              <a:defRPr sz="1800"/>
            </a:pPr>
            <a:r>
              <a:t>(intersection of Epipolar plane and image plane)</a:t>
            </a:r>
          </a:p>
        </p:txBody>
      </p:sp>
      <p:pic>
        <p:nvPicPr>
          <p:cNvPr id="492" name="Connection Line" descr="Connection Line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062637" y="3200248"/>
            <a:ext cx="1896208" cy="2488668"/>
          </a:xfrm>
          <a:prstGeom prst="rect">
            <a:avLst/>
          </a:prstGeom>
        </p:spPr>
      </p:pic>
      <p:sp>
        <p:nvSpPr>
          <p:cNvPr id="490" name="What is this?"/>
          <p:cNvSpPr txBox="1"/>
          <p:nvPr/>
        </p:nvSpPr>
        <p:spPr>
          <a:xfrm>
            <a:off x="4405076" y="7073899"/>
            <a:ext cx="4270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 b="1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What is this?</a:t>
            </a:r>
          </a:p>
        </p:txBody>
      </p:sp>
      <p:pic>
        <p:nvPicPr>
          <p:cNvPr id="494" name="Connection Line" descr="Connection Line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216016" y="6064405"/>
            <a:ext cx="1185146" cy="12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779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1219200"/>
            <a:ext cx="13004800" cy="141393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Slide credits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540200" y="2893008"/>
            <a:ext cx="11924401" cy="3967584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60" dirty="0"/>
              <a:t>Most of these slides were adapted from:</a:t>
            </a:r>
          </a:p>
          <a:p>
            <a:endParaRPr lang="en-US" sz="2560" dirty="0"/>
          </a:p>
          <a:p>
            <a:pPr marL="365771" indent="-365771">
              <a:buFont typeface="Arial" panose="020B0604020202020204" pitchFamily="34" charset="0"/>
              <a:buChar char="•"/>
            </a:pPr>
            <a:r>
              <a:rPr lang="en-US" sz="2560" dirty="0"/>
              <a:t>Kris </a:t>
            </a:r>
            <a:r>
              <a:rPr lang="en-US" sz="2560" dirty="0" err="1"/>
              <a:t>Kitani</a:t>
            </a:r>
            <a:r>
              <a:rPr lang="en-US" sz="2560" dirty="0"/>
              <a:t> (16-385, Spring 2017).</a:t>
            </a:r>
          </a:p>
        </p:txBody>
      </p:sp>
    </p:spTree>
    <p:extLst>
      <p:ext uri="{BB962C8B-B14F-4D97-AF65-F5344CB8AC3E}">
        <p14:creationId xmlns:p14="http://schemas.microsoft.com/office/powerpoint/2010/main" val="421699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Qui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Quiz</a:t>
            </a:r>
          </a:p>
        </p:txBody>
      </p:sp>
      <p:sp>
        <p:nvSpPr>
          <p:cNvPr id="498" name="Triangle"/>
          <p:cNvSpPr/>
          <p:nvPr/>
        </p:nvSpPr>
        <p:spPr>
          <a:xfrm>
            <a:off x="847824" y="3759200"/>
            <a:ext cx="11385352" cy="215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9" name="Shape"/>
          <p:cNvSpPr/>
          <p:nvPr/>
        </p:nvSpPr>
        <p:spPr>
          <a:xfrm rot="3707693">
            <a:off x="519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00" name="Shape"/>
          <p:cNvSpPr/>
          <p:nvPr/>
        </p:nvSpPr>
        <p:spPr>
          <a:xfrm rot="17911998">
            <a:off x="72655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01" name="Triangle"/>
          <p:cNvSpPr/>
          <p:nvPr/>
        </p:nvSpPr>
        <p:spPr>
          <a:xfrm>
            <a:off x="9526221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2" name="Triangle"/>
          <p:cNvSpPr/>
          <p:nvPr/>
        </p:nvSpPr>
        <p:spPr>
          <a:xfrm>
            <a:off x="873224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03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33351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Line"/>
          <p:cNvSpPr/>
          <p:nvPr/>
        </p:nvSpPr>
        <p:spPr>
          <a:xfrm flipH="1" flipV="1">
            <a:off x="3488780" y="5901780"/>
            <a:ext cx="17961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05" name="Line"/>
          <p:cNvSpPr/>
          <p:nvPr/>
        </p:nvSpPr>
        <p:spPr>
          <a:xfrm flipH="1" flipV="1">
            <a:off x="9533979" y="59017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506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3417" y="6037460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3066" y="5954910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Line"/>
          <p:cNvSpPr/>
          <p:nvPr/>
        </p:nvSpPr>
        <p:spPr>
          <a:xfrm>
            <a:off x="2204412" y="5410908"/>
            <a:ext cx="1311951" cy="5200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509" name="latex-image-4.pdf" descr="latex-image-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6887" y="5176043"/>
            <a:ext cx="127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24378" y="5137943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Line"/>
          <p:cNvSpPr/>
          <p:nvPr/>
        </p:nvSpPr>
        <p:spPr>
          <a:xfrm flipH="1">
            <a:off x="9578528" y="5403119"/>
            <a:ext cx="1274585" cy="5068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512" name="latex-image-6.pdf" descr="latex-image-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9730" y="59302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latex-image-7.pdf" descr="latex-image-7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65669" y="5765105"/>
            <a:ext cx="3556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8704" y="5767232"/>
            <a:ext cx="11442985" cy="352736"/>
          </a:xfrm>
          <a:prstGeom prst="rect">
            <a:avLst/>
          </a:prstGeom>
        </p:spPr>
      </p:pic>
      <p:sp>
        <p:nvSpPr>
          <p:cNvPr id="516" name="Epipolar plane"/>
          <p:cNvSpPr txBox="1"/>
          <p:nvPr/>
        </p:nvSpPr>
        <p:spPr>
          <a:xfrm>
            <a:off x="4404773" y="4603749"/>
            <a:ext cx="4270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Epipolar plane</a:t>
            </a:r>
          </a:p>
        </p:txBody>
      </p:sp>
      <p:sp>
        <p:nvSpPr>
          <p:cNvPr id="517" name="Epipolar line…"/>
          <p:cNvSpPr txBox="1"/>
          <p:nvPr/>
        </p:nvSpPr>
        <p:spPr>
          <a:xfrm>
            <a:off x="1542234" y="2973189"/>
            <a:ext cx="2968888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2400"/>
            </a:pPr>
            <a:r>
              <a:t>Epipolar line</a:t>
            </a:r>
          </a:p>
          <a:p>
            <a:pPr algn="r">
              <a:defRPr sz="1800"/>
            </a:pPr>
            <a:r>
              <a:t>(intersection of Epipolar plane and image plane)</a:t>
            </a:r>
          </a:p>
        </p:txBody>
      </p:sp>
      <p:pic>
        <p:nvPicPr>
          <p:cNvPr id="521" name="Connection Line" descr="Connection Line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062637" y="3200248"/>
            <a:ext cx="1896208" cy="2488668"/>
          </a:xfrm>
          <a:prstGeom prst="rect">
            <a:avLst/>
          </a:prstGeom>
        </p:spPr>
      </p:pic>
      <p:sp>
        <p:nvSpPr>
          <p:cNvPr id="519" name="Epipole…"/>
          <p:cNvSpPr txBox="1"/>
          <p:nvPr/>
        </p:nvSpPr>
        <p:spPr>
          <a:xfrm>
            <a:off x="4404773" y="7111999"/>
            <a:ext cx="4270848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/>
            </a:pPr>
            <a:r>
              <a:t>Epipole</a:t>
            </a:r>
          </a:p>
          <a:p>
            <a:pPr algn="l">
              <a:defRPr sz="2000"/>
            </a:pPr>
            <a:r>
              <a:t>(projection of o’ on the image plane)</a:t>
            </a:r>
          </a:p>
        </p:txBody>
      </p:sp>
      <p:pic>
        <p:nvPicPr>
          <p:cNvPr id="523" name="Connection Line" descr="Connection Line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216016" y="6064405"/>
            <a:ext cx="1185146" cy="12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5167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Qui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Quiz</a:t>
            </a:r>
          </a:p>
        </p:txBody>
      </p:sp>
      <p:sp>
        <p:nvSpPr>
          <p:cNvPr id="527" name="Triangle"/>
          <p:cNvSpPr/>
          <p:nvPr/>
        </p:nvSpPr>
        <p:spPr>
          <a:xfrm>
            <a:off x="847824" y="3759200"/>
            <a:ext cx="11385352" cy="215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8" name="Shape"/>
          <p:cNvSpPr/>
          <p:nvPr/>
        </p:nvSpPr>
        <p:spPr>
          <a:xfrm rot="3707693">
            <a:off x="519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29" name="Shape"/>
          <p:cNvSpPr/>
          <p:nvPr/>
        </p:nvSpPr>
        <p:spPr>
          <a:xfrm rot="17911998">
            <a:off x="72655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30" name="Triangle"/>
          <p:cNvSpPr/>
          <p:nvPr/>
        </p:nvSpPr>
        <p:spPr>
          <a:xfrm>
            <a:off x="9526221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1" name="Triangle"/>
          <p:cNvSpPr/>
          <p:nvPr/>
        </p:nvSpPr>
        <p:spPr>
          <a:xfrm>
            <a:off x="873224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32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33351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Line"/>
          <p:cNvSpPr/>
          <p:nvPr/>
        </p:nvSpPr>
        <p:spPr>
          <a:xfrm flipH="1" flipV="1">
            <a:off x="3488780" y="5901780"/>
            <a:ext cx="17961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34" name="Line"/>
          <p:cNvSpPr/>
          <p:nvPr/>
        </p:nvSpPr>
        <p:spPr>
          <a:xfrm flipH="1" flipV="1">
            <a:off x="9533979" y="59017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535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3417" y="6037460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3066" y="5954910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Line"/>
          <p:cNvSpPr/>
          <p:nvPr/>
        </p:nvSpPr>
        <p:spPr>
          <a:xfrm>
            <a:off x="2204412" y="5410908"/>
            <a:ext cx="1311951" cy="5200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538" name="latex-image-4.pdf" descr="latex-image-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6887" y="5176043"/>
            <a:ext cx="127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24378" y="5137943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Line"/>
          <p:cNvSpPr/>
          <p:nvPr/>
        </p:nvSpPr>
        <p:spPr>
          <a:xfrm flipH="1">
            <a:off x="9578528" y="5403119"/>
            <a:ext cx="1274585" cy="5068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541" name="latex-image-6.pdf" descr="latex-image-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9730" y="59302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latex-image-7.pdf" descr="latex-image-7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65669" y="5765105"/>
            <a:ext cx="3556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8704" y="5767232"/>
            <a:ext cx="11442985" cy="352736"/>
          </a:xfrm>
          <a:prstGeom prst="rect">
            <a:avLst/>
          </a:prstGeom>
        </p:spPr>
      </p:pic>
      <p:sp>
        <p:nvSpPr>
          <p:cNvPr id="545" name="Epipolar plane"/>
          <p:cNvSpPr txBox="1"/>
          <p:nvPr/>
        </p:nvSpPr>
        <p:spPr>
          <a:xfrm>
            <a:off x="4404773" y="4603749"/>
            <a:ext cx="4270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Epipolar plane</a:t>
            </a:r>
          </a:p>
        </p:txBody>
      </p:sp>
      <p:sp>
        <p:nvSpPr>
          <p:cNvPr id="546" name="Epipolar line…"/>
          <p:cNvSpPr txBox="1"/>
          <p:nvPr/>
        </p:nvSpPr>
        <p:spPr>
          <a:xfrm>
            <a:off x="1542234" y="2973189"/>
            <a:ext cx="2968888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2400"/>
            </a:pPr>
            <a:r>
              <a:t>Epipolar line</a:t>
            </a:r>
          </a:p>
          <a:p>
            <a:pPr algn="r">
              <a:defRPr sz="1800"/>
            </a:pPr>
            <a:r>
              <a:t>(intersection of Epipolar plane and image plane)</a:t>
            </a:r>
          </a:p>
        </p:txBody>
      </p:sp>
      <p:pic>
        <p:nvPicPr>
          <p:cNvPr id="551" name="Connection Line" descr="Connection Line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062637" y="3200248"/>
            <a:ext cx="1896208" cy="2488668"/>
          </a:xfrm>
          <a:prstGeom prst="rect">
            <a:avLst/>
          </a:prstGeom>
        </p:spPr>
      </p:pic>
      <p:sp>
        <p:nvSpPr>
          <p:cNvPr id="548" name="Epipole…"/>
          <p:cNvSpPr txBox="1"/>
          <p:nvPr/>
        </p:nvSpPr>
        <p:spPr>
          <a:xfrm>
            <a:off x="4404773" y="7111999"/>
            <a:ext cx="4270848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/>
            </a:pPr>
            <a:r>
              <a:t>Epipole</a:t>
            </a:r>
          </a:p>
          <a:p>
            <a:pPr algn="l">
              <a:defRPr sz="2000"/>
            </a:pPr>
            <a:r>
              <a:t>(projection of o’ on the image plane)</a:t>
            </a:r>
          </a:p>
        </p:txBody>
      </p:sp>
      <p:pic>
        <p:nvPicPr>
          <p:cNvPr id="553" name="Connection Line" descr="Connection Line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216016" y="6064405"/>
            <a:ext cx="1185146" cy="1287771"/>
          </a:xfrm>
          <a:prstGeom prst="rect">
            <a:avLst/>
          </a:prstGeom>
        </p:spPr>
      </p:pic>
      <p:sp>
        <p:nvSpPr>
          <p:cNvPr id="550" name="What is this?"/>
          <p:cNvSpPr txBox="1"/>
          <p:nvPr/>
        </p:nvSpPr>
        <p:spPr>
          <a:xfrm>
            <a:off x="4404773" y="6037460"/>
            <a:ext cx="4270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 b="1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What is this?</a:t>
            </a:r>
          </a:p>
        </p:txBody>
      </p:sp>
    </p:spTree>
    <p:extLst>
      <p:ext uri="{BB962C8B-B14F-4D97-AF65-F5344CB8AC3E}">
        <p14:creationId xmlns:p14="http://schemas.microsoft.com/office/powerpoint/2010/main" val="377216111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Qui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Quiz</a:t>
            </a:r>
          </a:p>
        </p:txBody>
      </p:sp>
      <p:sp>
        <p:nvSpPr>
          <p:cNvPr id="557" name="Triangle"/>
          <p:cNvSpPr/>
          <p:nvPr/>
        </p:nvSpPr>
        <p:spPr>
          <a:xfrm>
            <a:off x="847824" y="3759200"/>
            <a:ext cx="11385352" cy="215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8" name="Shape"/>
          <p:cNvSpPr/>
          <p:nvPr/>
        </p:nvSpPr>
        <p:spPr>
          <a:xfrm rot="3707693">
            <a:off x="519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59" name="Shape"/>
          <p:cNvSpPr/>
          <p:nvPr/>
        </p:nvSpPr>
        <p:spPr>
          <a:xfrm rot="17911998">
            <a:off x="72655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60" name="Triangle"/>
          <p:cNvSpPr/>
          <p:nvPr/>
        </p:nvSpPr>
        <p:spPr>
          <a:xfrm>
            <a:off x="9526221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1" name="Triangle"/>
          <p:cNvSpPr/>
          <p:nvPr/>
        </p:nvSpPr>
        <p:spPr>
          <a:xfrm>
            <a:off x="873224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62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33351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Line"/>
          <p:cNvSpPr/>
          <p:nvPr/>
        </p:nvSpPr>
        <p:spPr>
          <a:xfrm flipH="1" flipV="1">
            <a:off x="3488780" y="5901780"/>
            <a:ext cx="17961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64" name="Line"/>
          <p:cNvSpPr/>
          <p:nvPr/>
        </p:nvSpPr>
        <p:spPr>
          <a:xfrm flipH="1" flipV="1">
            <a:off x="9533979" y="59017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565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3417" y="6037460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6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3066" y="5954910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Line"/>
          <p:cNvSpPr/>
          <p:nvPr/>
        </p:nvSpPr>
        <p:spPr>
          <a:xfrm>
            <a:off x="2204412" y="5410908"/>
            <a:ext cx="1311951" cy="52002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568" name="latex-image-4.pdf" descr="latex-image-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6887" y="5176043"/>
            <a:ext cx="127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24378" y="5137943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Line"/>
          <p:cNvSpPr/>
          <p:nvPr/>
        </p:nvSpPr>
        <p:spPr>
          <a:xfrm flipH="1">
            <a:off x="9578528" y="5403119"/>
            <a:ext cx="1274585" cy="5068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571" name="latex-image-6.pdf" descr="latex-image-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9730" y="59302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latex-image-7.pdf" descr="latex-image-7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65669" y="5765105"/>
            <a:ext cx="3556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8704" y="5767232"/>
            <a:ext cx="11442985" cy="352736"/>
          </a:xfrm>
          <a:prstGeom prst="rect">
            <a:avLst/>
          </a:prstGeom>
        </p:spPr>
      </p:pic>
      <p:sp>
        <p:nvSpPr>
          <p:cNvPr id="575" name="Epipolar plane"/>
          <p:cNvSpPr txBox="1"/>
          <p:nvPr/>
        </p:nvSpPr>
        <p:spPr>
          <a:xfrm>
            <a:off x="4404773" y="4603749"/>
            <a:ext cx="4270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Epipolar plane</a:t>
            </a:r>
          </a:p>
        </p:txBody>
      </p:sp>
      <p:sp>
        <p:nvSpPr>
          <p:cNvPr id="576" name="Epipolar line…"/>
          <p:cNvSpPr txBox="1"/>
          <p:nvPr/>
        </p:nvSpPr>
        <p:spPr>
          <a:xfrm>
            <a:off x="1542234" y="2973189"/>
            <a:ext cx="2968888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2400"/>
            </a:pPr>
            <a:r>
              <a:t>Epipolar line</a:t>
            </a:r>
          </a:p>
          <a:p>
            <a:pPr algn="r">
              <a:defRPr sz="1800"/>
            </a:pPr>
            <a:r>
              <a:t>(intersection of Epipolar plane and image plane)</a:t>
            </a:r>
          </a:p>
        </p:txBody>
      </p:sp>
      <p:pic>
        <p:nvPicPr>
          <p:cNvPr id="581" name="Connection Line" descr="Connection Line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062637" y="3200248"/>
            <a:ext cx="1896208" cy="2488668"/>
          </a:xfrm>
          <a:prstGeom prst="rect">
            <a:avLst/>
          </a:prstGeom>
        </p:spPr>
      </p:pic>
      <p:sp>
        <p:nvSpPr>
          <p:cNvPr id="578" name="Epipole…"/>
          <p:cNvSpPr txBox="1"/>
          <p:nvPr/>
        </p:nvSpPr>
        <p:spPr>
          <a:xfrm>
            <a:off x="4404773" y="7111999"/>
            <a:ext cx="4270848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/>
            </a:pPr>
            <a:r>
              <a:t>Epipole</a:t>
            </a:r>
          </a:p>
          <a:p>
            <a:pPr algn="l">
              <a:defRPr sz="2000"/>
            </a:pPr>
            <a:r>
              <a:t>(projection of o’ on the image plane)</a:t>
            </a:r>
          </a:p>
        </p:txBody>
      </p:sp>
      <p:pic>
        <p:nvPicPr>
          <p:cNvPr id="583" name="Connection Line" descr="Connection Line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216016" y="6064405"/>
            <a:ext cx="1185146" cy="1287771"/>
          </a:xfrm>
          <a:prstGeom prst="rect">
            <a:avLst/>
          </a:prstGeom>
        </p:spPr>
      </p:pic>
      <p:sp>
        <p:nvSpPr>
          <p:cNvPr id="580" name="Baseline"/>
          <p:cNvSpPr txBox="1"/>
          <p:nvPr/>
        </p:nvSpPr>
        <p:spPr>
          <a:xfrm>
            <a:off x="4404773" y="6037460"/>
            <a:ext cx="4270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324618514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Triangle"/>
          <p:cNvSpPr/>
          <p:nvPr/>
        </p:nvSpPr>
        <p:spPr>
          <a:xfrm>
            <a:off x="847824" y="3759200"/>
            <a:ext cx="11385352" cy="215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7" name="Line"/>
          <p:cNvSpPr/>
          <p:nvPr/>
        </p:nvSpPr>
        <p:spPr>
          <a:xfrm>
            <a:off x="6535193" y="3752816"/>
            <a:ext cx="5710312" cy="215945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88" name="Line"/>
          <p:cNvSpPr/>
          <p:nvPr/>
        </p:nvSpPr>
        <p:spPr>
          <a:xfrm>
            <a:off x="5866192" y="3996499"/>
            <a:ext cx="6379313" cy="1915795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89" name="Line"/>
          <p:cNvSpPr/>
          <p:nvPr/>
        </p:nvSpPr>
        <p:spPr>
          <a:xfrm>
            <a:off x="5224356" y="4249906"/>
            <a:ext cx="7023000" cy="166238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90" name="Line"/>
          <p:cNvSpPr/>
          <p:nvPr/>
        </p:nvSpPr>
        <p:spPr>
          <a:xfrm>
            <a:off x="4512693" y="4521740"/>
            <a:ext cx="7736419" cy="139055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91" name="Epipolar constra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constraint</a:t>
            </a:r>
          </a:p>
        </p:txBody>
      </p:sp>
      <p:sp>
        <p:nvSpPr>
          <p:cNvPr id="592" name="Shape"/>
          <p:cNvSpPr/>
          <p:nvPr/>
        </p:nvSpPr>
        <p:spPr>
          <a:xfrm rot="3707693">
            <a:off x="519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93" name="Shape"/>
          <p:cNvSpPr/>
          <p:nvPr/>
        </p:nvSpPr>
        <p:spPr>
          <a:xfrm rot="17911998">
            <a:off x="72655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94" name="Triangle"/>
          <p:cNvSpPr/>
          <p:nvPr/>
        </p:nvSpPr>
        <p:spPr>
          <a:xfrm>
            <a:off x="9526221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5" name="Triangle"/>
          <p:cNvSpPr/>
          <p:nvPr/>
        </p:nvSpPr>
        <p:spPr>
          <a:xfrm>
            <a:off x="873224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96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33351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Line"/>
          <p:cNvSpPr/>
          <p:nvPr/>
        </p:nvSpPr>
        <p:spPr>
          <a:xfrm flipH="1" flipV="1">
            <a:off x="9533979" y="59017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598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3417" y="6037460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3066" y="5954910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Line"/>
          <p:cNvSpPr/>
          <p:nvPr/>
        </p:nvSpPr>
        <p:spPr>
          <a:xfrm>
            <a:off x="2214214" y="5393981"/>
            <a:ext cx="1292347" cy="53508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601" name="latex-image-4.pdf" descr="latex-image-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6887" y="5176043"/>
            <a:ext cx="127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2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056377" y="4515643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603" name="Line"/>
          <p:cNvSpPr/>
          <p:nvPr/>
        </p:nvSpPr>
        <p:spPr>
          <a:xfrm flipH="1">
            <a:off x="9578528" y="5403119"/>
            <a:ext cx="1274585" cy="5068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604" name="latex-image-6.pdf" descr="latex-image-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9730" y="59302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5" name="latex-image-7.pdf" descr="latex-image-7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65669" y="5765105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Line"/>
          <p:cNvSpPr/>
          <p:nvPr/>
        </p:nvSpPr>
        <p:spPr>
          <a:xfrm>
            <a:off x="10850193" y="5390554"/>
            <a:ext cx="1395312" cy="52171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07" name="Line"/>
          <p:cNvSpPr/>
          <p:nvPr/>
        </p:nvSpPr>
        <p:spPr>
          <a:xfrm>
            <a:off x="10703302" y="5448326"/>
            <a:ext cx="1542203" cy="46396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08" name="Line"/>
          <p:cNvSpPr/>
          <p:nvPr/>
        </p:nvSpPr>
        <p:spPr>
          <a:xfrm>
            <a:off x="10562492" y="5510953"/>
            <a:ext cx="1684864" cy="401339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09" name="Line"/>
          <p:cNvSpPr/>
          <p:nvPr/>
        </p:nvSpPr>
        <p:spPr>
          <a:xfrm>
            <a:off x="10385724" y="5577157"/>
            <a:ext cx="1863388" cy="33513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10" name="Potential matches for"/>
          <p:cNvSpPr txBox="1"/>
          <p:nvPr/>
        </p:nvSpPr>
        <p:spPr>
          <a:xfrm>
            <a:off x="1292760" y="8577559"/>
            <a:ext cx="440878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Potential matches for</a:t>
            </a:r>
          </a:p>
        </p:txBody>
      </p:sp>
      <p:sp>
        <p:nvSpPr>
          <p:cNvPr id="611" name="lie on the epipolar line"/>
          <p:cNvSpPr txBox="1"/>
          <p:nvPr/>
        </p:nvSpPr>
        <p:spPr>
          <a:xfrm>
            <a:off x="6565240" y="8577559"/>
            <a:ext cx="46117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lie on the epipolar line</a:t>
            </a:r>
          </a:p>
        </p:txBody>
      </p:sp>
      <p:pic>
        <p:nvPicPr>
          <p:cNvPr id="612" name="latex-image-8.pdf" descr="latex-image-8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67024" y="5094141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3" name="latex-image-8.pdf" descr="latex-image-8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55589" y="8793157"/>
            <a:ext cx="330201" cy="26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74935" y="8563569"/>
            <a:ext cx="327050" cy="52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latex-image-9.pdf" descr="latex-image-9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395429" y="5113191"/>
            <a:ext cx="254001" cy="25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3482964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Triangle"/>
          <p:cNvSpPr/>
          <p:nvPr/>
        </p:nvSpPr>
        <p:spPr>
          <a:xfrm>
            <a:off x="847824" y="3759200"/>
            <a:ext cx="11385352" cy="215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2" name="Line"/>
          <p:cNvSpPr/>
          <p:nvPr/>
        </p:nvSpPr>
        <p:spPr>
          <a:xfrm>
            <a:off x="6535193" y="3752816"/>
            <a:ext cx="5710312" cy="215945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53" name="Line"/>
          <p:cNvSpPr/>
          <p:nvPr/>
        </p:nvSpPr>
        <p:spPr>
          <a:xfrm>
            <a:off x="5866192" y="3996499"/>
            <a:ext cx="6379313" cy="1915795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54" name="Line"/>
          <p:cNvSpPr/>
          <p:nvPr/>
        </p:nvSpPr>
        <p:spPr>
          <a:xfrm>
            <a:off x="5224356" y="4249906"/>
            <a:ext cx="7023000" cy="166238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55" name="Line"/>
          <p:cNvSpPr/>
          <p:nvPr/>
        </p:nvSpPr>
        <p:spPr>
          <a:xfrm>
            <a:off x="4512693" y="4521740"/>
            <a:ext cx="7736419" cy="139055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56" name="Epipolar constra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constraint</a:t>
            </a:r>
          </a:p>
        </p:txBody>
      </p:sp>
      <p:sp>
        <p:nvSpPr>
          <p:cNvPr id="657" name="Shape"/>
          <p:cNvSpPr/>
          <p:nvPr/>
        </p:nvSpPr>
        <p:spPr>
          <a:xfrm rot="3707693">
            <a:off x="519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58" name="Shape"/>
          <p:cNvSpPr/>
          <p:nvPr/>
        </p:nvSpPr>
        <p:spPr>
          <a:xfrm rot="17911998">
            <a:off x="7265519" y="4160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59" name="Triangle"/>
          <p:cNvSpPr/>
          <p:nvPr/>
        </p:nvSpPr>
        <p:spPr>
          <a:xfrm>
            <a:off x="9526221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0" name="Triangle"/>
          <p:cNvSpPr/>
          <p:nvPr/>
        </p:nvSpPr>
        <p:spPr>
          <a:xfrm>
            <a:off x="873224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61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33351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662" name="Line"/>
          <p:cNvSpPr/>
          <p:nvPr/>
        </p:nvSpPr>
        <p:spPr>
          <a:xfrm flipH="1" flipV="1">
            <a:off x="9533979" y="59017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663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3417" y="6037460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4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3066" y="5954910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665" name="Line"/>
          <p:cNvSpPr/>
          <p:nvPr/>
        </p:nvSpPr>
        <p:spPr>
          <a:xfrm>
            <a:off x="2214214" y="5393981"/>
            <a:ext cx="1292347" cy="53508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666" name="latex-image-4.pdf" descr="latex-image-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6887" y="5176043"/>
            <a:ext cx="127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7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056377" y="4515643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Line"/>
          <p:cNvSpPr/>
          <p:nvPr/>
        </p:nvSpPr>
        <p:spPr>
          <a:xfrm flipH="1">
            <a:off x="9578528" y="5403119"/>
            <a:ext cx="1274585" cy="5068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669" name="latex-image-6.pdf" descr="latex-image-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9730" y="59302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latex-image-7.pdf" descr="latex-image-7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65669" y="5765105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671" name="Line"/>
          <p:cNvSpPr/>
          <p:nvPr/>
        </p:nvSpPr>
        <p:spPr>
          <a:xfrm>
            <a:off x="10850193" y="5390554"/>
            <a:ext cx="1395312" cy="52171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72" name="Line"/>
          <p:cNvSpPr/>
          <p:nvPr/>
        </p:nvSpPr>
        <p:spPr>
          <a:xfrm>
            <a:off x="10703302" y="5448326"/>
            <a:ext cx="1542203" cy="46396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73" name="Line"/>
          <p:cNvSpPr/>
          <p:nvPr/>
        </p:nvSpPr>
        <p:spPr>
          <a:xfrm>
            <a:off x="10562492" y="5510953"/>
            <a:ext cx="1684864" cy="401339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74" name="Line"/>
          <p:cNvSpPr/>
          <p:nvPr/>
        </p:nvSpPr>
        <p:spPr>
          <a:xfrm>
            <a:off x="10385724" y="5577157"/>
            <a:ext cx="1863388" cy="33513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75" name="Potential matches for"/>
          <p:cNvSpPr txBox="1"/>
          <p:nvPr/>
        </p:nvSpPr>
        <p:spPr>
          <a:xfrm>
            <a:off x="1292760" y="8577559"/>
            <a:ext cx="440878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Potential matches for</a:t>
            </a:r>
          </a:p>
        </p:txBody>
      </p:sp>
      <p:sp>
        <p:nvSpPr>
          <p:cNvPr id="676" name="lie on the epipolar line"/>
          <p:cNvSpPr txBox="1"/>
          <p:nvPr/>
        </p:nvSpPr>
        <p:spPr>
          <a:xfrm>
            <a:off x="6565240" y="8577559"/>
            <a:ext cx="46117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lie on the epipolar line</a:t>
            </a:r>
          </a:p>
        </p:txBody>
      </p:sp>
      <p:pic>
        <p:nvPicPr>
          <p:cNvPr id="677" name="latex-image-8.pdf" descr="latex-image-8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67024" y="5094141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latex-image-8.pdf" descr="latex-image-8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55589" y="8793157"/>
            <a:ext cx="330201" cy="26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9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74935" y="8563569"/>
            <a:ext cx="327050" cy="52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3" name="Connection Line" descr="Connection Line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250179" y="4709032"/>
            <a:ext cx="3856942" cy="3980815"/>
          </a:xfrm>
          <a:prstGeom prst="rect">
            <a:avLst/>
          </a:prstGeom>
        </p:spPr>
      </p:pic>
      <p:pic>
        <p:nvPicPr>
          <p:cNvPr id="685" name="Connection Line" descr="Connection Line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674621" y="5541522"/>
            <a:ext cx="1848801" cy="3267385"/>
          </a:xfrm>
          <a:prstGeom prst="rect">
            <a:avLst/>
          </a:prstGeom>
        </p:spPr>
      </p:pic>
      <p:pic>
        <p:nvPicPr>
          <p:cNvPr id="682" name="latex-image-9.pdf" descr="latex-image-9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395429" y="5113191"/>
            <a:ext cx="254001" cy="25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773135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Triangle"/>
          <p:cNvSpPr/>
          <p:nvPr/>
        </p:nvSpPr>
        <p:spPr>
          <a:xfrm>
            <a:off x="809724" y="1079500"/>
            <a:ext cx="11385352" cy="215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9" name="Line"/>
          <p:cNvSpPr/>
          <p:nvPr/>
        </p:nvSpPr>
        <p:spPr>
          <a:xfrm>
            <a:off x="6497093" y="1073116"/>
            <a:ext cx="5710312" cy="215945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90" name="Line"/>
          <p:cNvSpPr/>
          <p:nvPr/>
        </p:nvSpPr>
        <p:spPr>
          <a:xfrm>
            <a:off x="5828092" y="1316799"/>
            <a:ext cx="6379313" cy="1915795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91" name="Line"/>
          <p:cNvSpPr/>
          <p:nvPr/>
        </p:nvSpPr>
        <p:spPr>
          <a:xfrm>
            <a:off x="5186256" y="1570206"/>
            <a:ext cx="7023000" cy="166238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92" name="Line"/>
          <p:cNvSpPr/>
          <p:nvPr/>
        </p:nvSpPr>
        <p:spPr>
          <a:xfrm>
            <a:off x="4474593" y="1842040"/>
            <a:ext cx="7736419" cy="139055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93" name="Shape"/>
          <p:cNvSpPr/>
          <p:nvPr/>
        </p:nvSpPr>
        <p:spPr>
          <a:xfrm rot="3707693">
            <a:off x="13819" y="14810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94" name="Shape"/>
          <p:cNvSpPr/>
          <p:nvPr/>
        </p:nvSpPr>
        <p:spPr>
          <a:xfrm rot="17911998">
            <a:off x="7227419" y="14810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95" name="Triangle"/>
          <p:cNvSpPr/>
          <p:nvPr/>
        </p:nvSpPr>
        <p:spPr>
          <a:xfrm>
            <a:off x="9488121" y="27217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6" name="Triangle"/>
          <p:cNvSpPr/>
          <p:nvPr/>
        </p:nvSpPr>
        <p:spPr>
          <a:xfrm>
            <a:off x="835124" y="27217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97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0" y="6554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698" name="Line"/>
          <p:cNvSpPr/>
          <p:nvPr/>
        </p:nvSpPr>
        <p:spPr>
          <a:xfrm flipH="1" flipV="1">
            <a:off x="9495879" y="32220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699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5317" y="3357760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0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14966" y="3275210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701" name="Line"/>
          <p:cNvSpPr/>
          <p:nvPr/>
        </p:nvSpPr>
        <p:spPr>
          <a:xfrm>
            <a:off x="2176114" y="2714281"/>
            <a:ext cx="1292347" cy="53508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702" name="latex-image-4.pdf" descr="latex-image-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58787" y="2496343"/>
            <a:ext cx="127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018277" y="1835943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Line"/>
          <p:cNvSpPr/>
          <p:nvPr/>
        </p:nvSpPr>
        <p:spPr>
          <a:xfrm flipH="1">
            <a:off x="9540428" y="2723419"/>
            <a:ext cx="1274585" cy="5068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705" name="latex-image-6.pdf" descr="latex-image-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1630" y="32505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6" name="latex-image-7.pdf" descr="latex-image-7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27569" y="3085405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707" name="Line"/>
          <p:cNvSpPr/>
          <p:nvPr/>
        </p:nvSpPr>
        <p:spPr>
          <a:xfrm>
            <a:off x="10812093" y="2710854"/>
            <a:ext cx="1395312" cy="52171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08" name="Line"/>
          <p:cNvSpPr/>
          <p:nvPr/>
        </p:nvSpPr>
        <p:spPr>
          <a:xfrm>
            <a:off x="10665202" y="2768626"/>
            <a:ext cx="1542203" cy="46396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09" name="Line"/>
          <p:cNvSpPr/>
          <p:nvPr/>
        </p:nvSpPr>
        <p:spPr>
          <a:xfrm>
            <a:off x="10524392" y="2831253"/>
            <a:ext cx="1684864" cy="401339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10" name="Line"/>
          <p:cNvSpPr/>
          <p:nvPr/>
        </p:nvSpPr>
        <p:spPr>
          <a:xfrm>
            <a:off x="10347624" y="2897457"/>
            <a:ext cx="1863388" cy="33513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711" name="latex-image-8.pdf" descr="latex-image-8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28924" y="2414441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2" name="latex-image-9.pdf" descr="latex-image-9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357329" y="2433491"/>
            <a:ext cx="254001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The point x (left image) maps to a ___________ in the right image"/>
          <p:cNvSpPr txBox="1"/>
          <p:nvPr/>
        </p:nvSpPr>
        <p:spPr>
          <a:xfrm>
            <a:off x="940038" y="5827719"/>
            <a:ext cx="11124117" cy="55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The point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x</a:t>
            </a:r>
            <a:r>
              <a:t> (left image) maps to a ___________ in the right image</a:t>
            </a:r>
          </a:p>
        </p:txBody>
      </p:sp>
      <p:sp>
        <p:nvSpPr>
          <p:cNvPr id="714" name="The baseline connects the ___________ and ____________"/>
          <p:cNvSpPr txBox="1"/>
          <p:nvPr/>
        </p:nvSpPr>
        <p:spPr>
          <a:xfrm>
            <a:off x="1356945" y="6666710"/>
            <a:ext cx="996010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The baseline connects the ___________ and ____________</a:t>
            </a:r>
          </a:p>
        </p:txBody>
      </p:sp>
      <p:sp>
        <p:nvSpPr>
          <p:cNvPr id="715" name="An epipolar line (left image) maps to a __________ in the right image"/>
          <p:cNvSpPr txBox="1"/>
          <p:nvPr/>
        </p:nvSpPr>
        <p:spPr>
          <a:xfrm>
            <a:off x="654508" y="7505696"/>
            <a:ext cx="1169517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rPr dirty="0"/>
              <a:t>An </a:t>
            </a:r>
            <a:r>
              <a:rPr dirty="0" err="1"/>
              <a:t>epipolar</a:t>
            </a:r>
            <a:r>
              <a:rPr dirty="0"/>
              <a:t> line (left image) maps to a __________ in the right image</a:t>
            </a:r>
          </a:p>
        </p:txBody>
      </p:sp>
      <p:sp>
        <p:nvSpPr>
          <p:cNvPr id="716" name="An epipole e is a projection of the ______________ on the image plane"/>
          <p:cNvSpPr txBox="1"/>
          <p:nvPr/>
        </p:nvSpPr>
        <p:spPr>
          <a:xfrm>
            <a:off x="508937" y="8344679"/>
            <a:ext cx="11986319" cy="55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An epipole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</a:t>
            </a:r>
            <a:r>
              <a:t> is a projection of the ______________ on the image plane</a:t>
            </a:r>
          </a:p>
        </p:txBody>
      </p:sp>
      <p:sp>
        <p:nvSpPr>
          <p:cNvPr id="717" name="All epipolar lines in an image intersect at the  ______________"/>
          <p:cNvSpPr txBox="1"/>
          <p:nvPr/>
        </p:nvSpPr>
        <p:spPr>
          <a:xfrm>
            <a:off x="1236486" y="9093982"/>
            <a:ext cx="1053122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All epipolar lines in an image intersect at the  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073438226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fig8" descr="fig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3324" y="899189"/>
            <a:ext cx="6718152" cy="4075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0" name="fig8" descr="fig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13222" y="4382615"/>
            <a:ext cx="2976854" cy="2794001"/>
          </a:xfrm>
          <a:prstGeom prst="rect">
            <a:avLst/>
          </a:prstGeom>
          <a:ln w="12700">
            <a:miter lim="400000"/>
          </a:ln>
        </p:spPr>
      </p:pic>
      <p:sp>
        <p:nvSpPr>
          <p:cNvPr id="721" name="Converging cameras"/>
          <p:cNvSpPr txBox="1"/>
          <p:nvPr/>
        </p:nvSpPr>
        <p:spPr>
          <a:xfrm>
            <a:off x="4298467" y="393700"/>
            <a:ext cx="4407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Converging cameras</a:t>
            </a:r>
          </a:p>
        </p:txBody>
      </p:sp>
      <p:sp>
        <p:nvSpPr>
          <p:cNvPr id="722" name="Where is the epipole in this image?"/>
          <p:cNvSpPr txBox="1"/>
          <p:nvPr/>
        </p:nvSpPr>
        <p:spPr>
          <a:xfrm>
            <a:off x="566264" y="7753350"/>
            <a:ext cx="616305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Where is the epipole in this image? </a:t>
            </a:r>
          </a:p>
        </p:txBody>
      </p:sp>
      <p:pic>
        <p:nvPicPr>
          <p:cNvPr id="723" name="fig8" descr="fig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8598" y="4382615"/>
            <a:ext cx="2976854" cy="279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5" name="Connection Line" descr="Connection 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49706" y="5758434"/>
            <a:ext cx="2271926" cy="20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62588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fig8" descr="fig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3324" y="899189"/>
            <a:ext cx="6718152" cy="4075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9" name="fig8" descr="fig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598" y="4382615"/>
            <a:ext cx="2976854" cy="2794001"/>
          </a:xfrm>
          <a:prstGeom prst="rect">
            <a:avLst/>
          </a:prstGeom>
          <a:ln w="12700">
            <a:miter lim="400000"/>
          </a:ln>
        </p:spPr>
      </p:pic>
      <p:sp>
        <p:nvSpPr>
          <p:cNvPr id="730" name="Converging cameras"/>
          <p:cNvSpPr txBox="1"/>
          <p:nvPr/>
        </p:nvSpPr>
        <p:spPr>
          <a:xfrm>
            <a:off x="4298467" y="393700"/>
            <a:ext cx="44078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Converging cameras</a:t>
            </a:r>
          </a:p>
        </p:txBody>
      </p:sp>
      <p:sp>
        <p:nvSpPr>
          <p:cNvPr id="731" name="Line"/>
          <p:cNvSpPr/>
          <p:nvPr/>
        </p:nvSpPr>
        <p:spPr>
          <a:xfrm>
            <a:off x="727149" y="4635499"/>
            <a:ext cx="11316643" cy="1547926"/>
          </a:xfrm>
          <a:prstGeom prst="line">
            <a:avLst/>
          </a:prstGeom>
          <a:ln w="25400">
            <a:solidFill>
              <a:srgbClr val="00F9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32" name="Line"/>
          <p:cNvSpPr/>
          <p:nvPr/>
        </p:nvSpPr>
        <p:spPr>
          <a:xfrm flipV="1">
            <a:off x="723900" y="6170687"/>
            <a:ext cx="11303348" cy="750540"/>
          </a:xfrm>
          <a:prstGeom prst="line">
            <a:avLst/>
          </a:prstGeom>
          <a:ln w="25400">
            <a:solidFill>
              <a:srgbClr val="00F9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33" name="Line"/>
          <p:cNvSpPr/>
          <p:nvPr/>
        </p:nvSpPr>
        <p:spPr>
          <a:xfrm>
            <a:off x="689049" y="4959082"/>
            <a:ext cx="11352363" cy="1239738"/>
          </a:xfrm>
          <a:prstGeom prst="line">
            <a:avLst/>
          </a:prstGeom>
          <a:ln w="25400">
            <a:solidFill>
              <a:srgbClr val="00F9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34" name="Line"/>
          <p:cNvSpPr/>
          <p:nvPr/>
        </p:nvSpPr>
        <p:spPr>
          <a:xfrm>
            <a:off x="723602" y="5694216"/>
            <a:ext cx="11318083" cy="494111"/>
          </a:xfrm>
          <a:prstGeom prst="line">
            <a:avLst/>
          </a:prstGeom>
          <a:ln w="25400">
            <a:solidFill>
              <a:srgbClr val="00F9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35" name="Circle"/>
          <p:cNvSpPr/>
          <p:nvPr/>
        </p:nvSpPr>
        <p:spPr>
          <a:xfrm>
            <a:off x="11849100" y="6030217"/>
            <a:ext cx="320130" cy="314872"/>
          </a:xfrm>
          <a:prstGeom prst="ellipse">
            <a:avLst/>
          </a:prstGeom>
          <a:solidFill>
            <a:srgbClr val="00F9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F900"/>
                </a:solidFill>
              </a:defRPr>
            </a:pPr>
            <a:endParaRPr/>
          </a:p>
        </p:txBody>
      </p:sp>
      <p:sp>
        <p:nvSpPr>
          <p:cNvPr id="736" name="It’s not always in the image"/>
          <p:cNvSpPr txBox="1"/>
          <p:nvPr/>
        </p:nvSpPr>
        <p:spPr>
          <a:xfrm>
            <a:off x="7909150" y="7740650"/>
            <a:ext cx="47868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It’s not always in the image </a:t>
            </a:r>
          </a:p>
        </p:txBody>
      </p:sp>
      <p:sp>
        <p:nvSpPr>
          <p:cNvPr id="737" name="Where is the epipole in this image?"/>
          <p:cNvSpPr txBox="1"/>
          <p:nvPr/>
        </p:nvSpPr>
        <p:spPr>
          <a:xfrm>
            <a:off x="566264" y="7753350"/>
            <a:ext cx="616305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Where is the epipole in this image? </a:t>
            </a:r>
          </a:p>
        </p:txBody>
      </p:sp>
      <p:sp>
        <p:nvSpPr>
          <p:cNvPr id="738" name="here!"/>
          <p:cNvSpPr txBox="1"/>
          <p:nvPr/>
        </p:nvSpPr>
        <p:spPr>
          <a:xfrm>
            <a:off x="11510816" y="5130062"/>
            <a:ext cx="99669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here!</a:t>
            </a:r>
          </a:p>
        </p:txBody>
      </p:sp>
    </p:spTree>
    <p:extLst>
      <p:ext uri="{BB962C8B-B14F-4D97-AF65-F5344CB8AC3E}">
        <p14:creationId xmlns:p14="http://schemas.microsoft.com/office/powerpoint/2010/main" val="1787643761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arallel cameras"/>
          <p:cNvSpPr txBox="1"/>
          <p:nvPr/>
        </p:nvSpPr>
        <p:spPr>
          <a:xfrm>
            <a:off x="4743094" y="393700"/>
            <a:ext cx="35186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Parallel cameras</a:t>
            </a:r>
          </a:p>
        </p:txBody>
      </p:sp>
      <p:pic>
        <p:nvPicPr>
          <p:cNvPr id="741" name="fig8" descr="fig8"/>
          <p:cNvPicPr>
            <a:picLocks noChangeAspect="1"/>
          </p:cNvPicPr>
          <p:nvPr/>
        </p:nvPicPr>
        <p:blipFill>
          <a:blip r:embed="rId2">
            <a:extLst/>
          </a:blip>
          <a:srcRect l="9304" r="9304"/>
          <a:stretch>
            <a:fillRect/>
          </a:stretch>
        </p:blipFill>
        <p:spPr>
          <a:xfrm>
            <a:off x="2690614" y="1766428"/>
            <a:ext cx="7623629" cy="2265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2" name="fig8" descr="fig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9326" y="5554133"/>
            <a:ext cx="4793264" cy="257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3" name="fig8" descr="fig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8673" y="5568808"/>
            <a:ext cx="4739077" cy="2544517"/>
          </a:xfrm>
          <a:prstGeom prst="rect">
            <a:avLst/>
          </a:prstGeom>
          <a:ln w="12700">
            <a:miter lim="400000"/>
          </a:ln>
        </p:spPr>
      </p:pic>
      <p:sp>
        <p:nvSpPr>
          <p:cNvPr id="744" name="Where is the epipole?"/>
          <p:cNvSpPr txBox="1"/>
          <p:nvPr/>
        </p:nvSpPr>
        <p:spPr>
          <a:xfrm>
            <a:off x="4553584" y="8540750"/>
            <a:ext cx="389763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Where is the epipole? </a:t>
            </a:r>
          </a:p>
        </p:txBody>
      </p:sp>
    </p:spTree>
    <p:extLst>
      <p:ext uri="{BB962C8B-B14F-4D97-AF65-F5344CB8AC3E}">
        <p14:creationId xmlns:p14="http://schemas.microsoft.com/office/powerpoint/2010/main" val="1361938701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arallel cameras"/>
          <p:cNvSpPr txBox="1"/>
          <p:nvPr/>
        </p:nvSpPr>
        <p:spPr>
          <a:xfrm>
            <a:off x="4743094" y="393700"/>
            <a:ext cx="35186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Parallel cameras</a:t>
            </a:r>
          </a:p>
        </p:txBody>
      </p:sp>
      <p:pic>
        <p:nvPicPr>
          <p:cNvPr id="747" name="fig8" descr="fig8"/>
          <p:cNvPicPr>
            <a:picLocks noChangeAspect="1"/>
          </p:cNvPicPr>
          <p:nvPr/>
        </p:nvPicPr>
        <p:blipFill>
          <a:blip r:embed="rId2">
            <a:extLst/>
          </a:blip>
          <a:srcRect l="9304" r="9304"/>
          <a:stretch>
            <a:fillRect/>
          </a:stretch>
        </p:blipFill>
        <p:spPr>
          <a:xfrm>
            <a:off x="2690614" y="1766428"/>
            <a:ext cx="7623629" cy="2265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8" name="fig8" descr="fig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9326" y="5554133"/>
            <a:ext cx="4793264" cy="257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9" name="fig8" descr="fig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8673" y="5568808"/>
            <a:ext cx="4739077" cy="2544517"/>
          </a:xfrm>
          <a:prstGeom prst="rect">
            <a:avLst/>
          </a:prstGeom>
          <a:ln w="12700">
            <a:miter lim="400000"/>
          </a:ln>
        </p:spPr>
      </p:pic>
      <p:sp>
        <p:nvSpPr>
          <p:cNvPr id="750" name="Line"/>
          <p:cNvSpPr/>
          <p:nvPr/>
        </p:nvSpPr>
        <p:spPr>
          <a:xfrm flipH="1">
            <a:off x="443525" y="8515350"/>
            <a:ext cx="5525475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51" name="epipole at infinity"/>
          <p:cNvSpPr txBox="1"/>
          <p:nvPr/>
        </p:nvSpPr>
        <p:spPr>
          <a:xfrm>
            <a:off x="5293410" y="8917375"/>
            <a:ext cx="24179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epipole at infinity</a:t>
            </a:r>
          </a:p>
        </p:txBody>
      </p:sp>
      <p:sp>
        <p:nvSpPr>
          <p:cNvPr id="752" name="Line"/>
          <p:cNvSpPr/>
          <p:nvPr/>
        </p:nvSpPr>
        <p:spPr>
          <a:xfrm>
            <a:off x="6908800" y="8515350"/>
            <a:ext cx="5525475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4267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What is…"/>
          <p:cNvSpPr txBox="1">
            <a:spLocks noGrp="1"/>
          </p:cNvSpPr>
          <p:nvPr>
            <p:ph type="title"/>
          </p:nvPr>
        </p:nvSpPr>
        <p:spPr>
          <a:xfrm>
            <a:off x="428831" y="3225800"/>
            <a:ext cx="12147138" cy="330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Triangulation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8839819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basement00" descr="basement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2178" y="1546578"/>
            <a:ext cx="6658188" cy="6658187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Forward moving camera"/>
          <p:cNvSpPr txBox="1"/>
          <p:nvPr/>
        </p:nvSpPr>
        <p:spPr>
          <a:xfrm>
            <a:off x="3959682" y="457200"/>
            <a:ext cx="508543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Forward moving camera</a:t>
            </a:r>
          </a:p>
        </p:txBody>
      </p:sp>
    </p:spTree>
    <p:extLst>
      <p:ext uri="{BB962C8B-B14F-4D97-AF65-F5344CB8AC3E}">
        <p14:creationId xmlns:p14="http://schemas.microsoft.com/office/powerpoint/2010/main" val="678230624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basement01" descr="basement0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2178" y="1546578"/>
            <a:ext cx="6658188" cy="6658187"/>
          </a:xfrm>
          <a:prstGeom prst="rect">
            <a:avLst/>
          </a:prstGeom>
          <a:ln w="12700">
            <a:miter lim="400000"/>
          </a:ln>
        </p:spPr>
      </p:pic>
      <p:sp>
        <p:nvSpPr>
          <p:cNvPr id="758" name="Forward moving camera"/>
          <p:cNvSpPr txBox="1"/>
          <p:nvPr/>
        </p:nvSpPr>
        <p:spPr>
          <a:xfrm>
            <a:off x="3959682" y="457200"/>
            <a:ext cx="508543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Forward moving camera</a:t>
            </a:r>
          </a:p>
        </p:txBody>
      </p:sp>
    </p:spTree>
    <p:extLst>
      <p:ext uri="{BB962C8B-B14F-4D97-AF65-F5344CB8AC3E}">
        <p14:creationId xmlns:p14="http://schemas.microsoft.com/office/powerpoint/2010/main" val="3878793047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Where is the epipole?"/>
          <p:cNvSpPr txBox="1"/>
          <p:nvPr/>
        </p:nvSpPr>
        <p:spPr>
          <a:xfrm>
            <a:off x="4238802" y="4572000"/>
            <a:ext cx="452719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Where is the epipole?</a:t>
            </a:r>
          </a:p>
        </p:txBody>
      </p:sp>
      <p:sp>
        <p:nvSpPr>
          <p:cNvPr id="761" name="What do the epipolar lines look like?"/>
          <p:cNvSpPr txBox="1"/>
          <p:nvPr/>
        </p:nvSpPr>
        <p:spPr>
          <a:xfrm>
            <a:off x="2773705" y="5562600"/>
            <a:ext cx="745739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What do the epipolar lines look like?</a:t>
            </a:r>
          </a:p>
        </p:txBody>
      </p:sp>
    </p:spTree>
    <p:extLst>
      <p:ext uri="{BB962C8B-B14F-4D97-AF65-F5344CB8AC3E}">
        <p14:creationId xmlns:p14="http://schemas.microsoft.com/office/powerpoint/2010/main" val="582555079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fig8" descr="fig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846" y="3156799"/>
            <a:ext cx="3228913" cy="3276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764" name="fig8" descr="fig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7804" y="3156798"/>
            <a:ext cx="3389858" cy="3440004"/>
          </a:xfrm>
          <a:prstGeom prst="rect">
            <a:avLst/>
          </a:prstGeom>
          <a:ln w="12700">
            <a:miter lim="400000"/>
          </a:ln>
        </p:spPr>
      </p:pic>
      <p:sp>
        <p:nvSpPr>
          <p:cNvPr id="765" name="Epipole has same coordinates in both images.…"/>
          <p:cNvSpPr txBox="1"/>
          <p:nvPr/>
        </p:nvSpPr>
        <p:spPr>
          <a:xfrm>
            <a:off x="249504" y="667311"/>
            <a:ext cx="1250579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Epipole has same coordinates in both images.</a:t>
            </a:r>
          </a:p>
          <a:p>
            <a:r>
              <a:t>Points move along lines radiating from  “Focus of expansion”</a:t>
            </a:r>
          </a:p>
        </p:txBody>
      </p:sp>
      <p:grpSp>
        <p:nvGrpSpPr>
          <p:cNvPr id="776" name="Group"/>
          <p:cNvGrpSpPr/>
          <p:nvPr/>
        </p:nvGrpSpPr>
        <p:grpSpPr>
          <a:xfrm>
            <a:off x="4264104" y="3069728"/>
            <a:ext cx="4476592" cy="6143833"/>
            <a:chOff x="0" y="0"/>
            <a:chExt cx="4476590" cy="6143831"/>
          </a:xfrm>
        </p:grpSpPr>
        <p:sp>
          <p:nvSpPr>
            <p:cNvPr id="766" name="Rectangle"/>
            <p:cNvSpPr/>
            <p:nvPr/>
          </p:nvSpPr>
          <p:spPr>
            <a:xfrm>
              <a:off x="844993" y="0"/>
              <a:ext cx="2801773" cy="1963919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914400"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767" name="Shape"/>
            <p:cNvSpPr/>
            <p:nvPr/>
          </p:nvSpPr>
          <p:spPr>
            <a:xfrm>
              <a:off x="2225074" y="1005586"/>
              <a:ext cx="2018109" cy="4372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031"/>
                  </a:moveTo>
                  <a:lnTo>
                    <a:pt x="186" y="0"/>
                  </a:lnTo>
                  <a:lnTo>
                    <a:pt x="9984" y="1165"/>
                  </a:lnTo>
                  <a:lnTo>
                    <a:pt x="21600" y="21600"/>
                  </a:lnTo>
                  <a:lnTo>
                    <a:pt x="0" y="19031"/>
                  </a:lnTo>
                  <a:close/>
                </a:path>
              </a:pathLst>
            </a:custGeom>
            <a:solidFill>
              <a:schemeClr val="accent3">
                <a:satOff val="18648"/>
                <a:lumOff val="5971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914400"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768" name="Shape"/>
            <p:cNvSpPr/>
            <p:nvPr/>
          </p:nvSpPr>
          <p:spPr>
            <a:xfrm flipH="1">
              <a:off x="196564" y="991716"/>
              <a:ext cx="2018109" cy="4372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031"/>
                  </a:moveTo>
                  <a:lnTo>
                    <a:pt x="186" y="0"/>
                  </a:lnTo>
                  <a:lnTo>
                    <a:pt x="9984" y="1165"/>
                  </a:lnTo>
                  <a:lnTo>
                    <a:pt x="21600" y="21600"/>
                  </a:lnTo>
                  <a:lnTo>
                    <a:pt x="0" y="1903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914400"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769" name="Oval"/>
            <p:cNvSpPr/>
            <p:nvPr/>
          </p:nvSpPr>
          <p:spPr>
            <a:xfrm>
              <a:off x="2155723" y="918899"/>
              <a:ext cx="142171" cy="12136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914400"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770" name="Shape"/>
            <p:cNvSpPr/>
            <p:nvPr/>
          </p:nvSpPr>
          <p:spPr>
            <a:xfrm>
              <a:off x="231239" y="599885"/>
              <a:ext cx="1997305" cy="422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413" y="1914"/>
                  </a:lnTo>
                  <a:lnTo>
                    <a:pt x="9975" y="0"/>
                  </a:lnTo>
                  <a:lnTo>
                    <a:pt x="0" y="1777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3">
                <a:satOff val="18648"/>
                <a:lumOff val="5971"/>
                <a:alpha val="77677"/>
              </a:schemeClr>
            </a:solidFill>
            <a:ln w="12700" cap="flat">
              <a:solidFill>
                <a:srgbClr val="000000">
                  <a:alpha val="77677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914400"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771" name="Shape"/>
            <p:cNvSpPr/>
            <p:nvPr/>
          </p:nvSpPr>
          <p:spPr>
            <a:xfrm flipH="1">
              <a:off x="2218138" y="589481"/>
              <a:ext cx="1997304" cy="422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413" y="1914"/>
                  </a:lnTo>
                  <a:lnTo>
                    <a:pt x="9975" y="0"/>
                  </a:lnTo>
                  <a:lnTo>
                    <a:pt x="0" y="1777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>
                <a:alpha val="70110"/>
              </a:srgbClr>
            </a:solidFill>
            <a:ln w="12700" cap="flat">
              <a:solidFill>
                <a:srgbClr val="000000">
                  <a:alpha val="70110"/>
                </a:srgbClr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914400"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772" name="Rectangle"/>
            <p:cNvSpPr/>
            <p:nvPr/>
          </p:nvSpPr>
          <p:spPr>
            <a:xfrm>
              <a:off x="0" y="3527138"/>
              <a:ext cx="4476591" cy="2616694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  <a:alpha val="20061"/>
              </a:schemeClr>
            </a:solidFill>
            <a:ln w="12700" cap="flat">
              <a:solidFill>
                <a:srgbClr val="000000">
                  <a:alpha val="20061"/>
                </a:srgbClr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914400"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pic>
          <p:nvPicPr>
            <p:cNvPr id="773" name="latex-image-2.pdf" descr="latex-image-2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72503" y="5143050"/>
              <a:ext cx="331585" cy="33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4" name="latex-image-3.pdf" descr="latex-image-3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57546" y="159544"/>
              <a:ext cx="507128" cy="5851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5" name="Oval"/>
            <p:cNvSpPr/>
            <p:nvPr/>
          </p:nvSpPr>
          <p:spPr>
            <a:xfrm>
              <a:off x="2159191" y="4774803"/>
              <a:ext cx="142167" cy="12136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914400"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5018863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The epipolar constraint is an important concept for stereo vision"/>
          <p:cNvSpPr txBox="1"/>
          <p:nvPr/>
        </p:nvSpPr>
        <p:spPr>
          <a:xfrm>
            <a:off x="824174" y="825500"/>
            <a:ext cx="1135645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The epipolar constraint is an important concept for stereo vision</a:t>
            </a:r>
          </a:p>
        </p:txBody>
      </p:sp>
      <p:pic>
        <p:nvPicPr>
          <p:cNvPr id="779" name="rect_006_007_left" descr="rect_006_007_lef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4516" y="2696097"/>
            <a:ext cx="4723300" cy="3467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80" name="rect_006_007_right" descr="rect_006_007_righ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3183" y="2609043"/>
            <a:ext cx="4876801" cy="3570314"/>
          </a:xfrm>
          <a:prstGeom prst="rect">
            <a:avLst/>
          </a:prstGeom>
          <a:ln w="12700">
            <a:miter lim="400000"/>
          </a:ln>
        </p:spPr>
      </p:pic>
      <p:sp>
        <p:nvSpPr>
          <p:cNvPr id="781" name="Left image"/>
          <p:cNvSpPr txBox="1"/>
          <p:nvPr/>
        </p:nvSpPr>
        <p:spPr>
          <a:xfrm>
            <a:off x="3009078" y="6248399"/>
            <a:ext cx="155417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Left image</a:t>
            </a:r>
          </a:p>
        </p:txBody>
      </p:sp>
      <p:sp>
        <p:nvSpPr>
          <p:cNvPr id="782" name="Right image"/>
          <p:cNvSpPr txBox="1"/>
          <p:nvPr/>
        </p:nvSpPr>
        <p:spPr>
          <a:xfrm>
            <a:off x="8402997" y="6248399"/>
            <a:ext cx="175717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Right image</a:t>
            </a:r>
          </a:p>
        </p:txBody>
      </p:sp>
      <p:sp>
        <p:nvSpPr>
          <p:cNvPr id="783" name="Task: Match point in left image to point in right image"/>
          <p:cNvSpPr txBox="1"/>
          <p:nvPr/>
        </p:nvSpPr>
        <p:spPr>
          <a:xfrm>
            <a:off x="894025" y="1892296"/>
            <a:ext cx="11356451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Task: </a:t>
            </a:r>
            <a:r>
              <a:t>Match point in left image to point in right image</a:t>
            </a:r>
          </a:p>
        </p:txBody>
      </p:sp>
      <p:sp>
        <p:nvSpPr>
          <p:cNvPr id="784" name="Circle"/>
          <p:cNvSpPr/>
          <p:nvPr/>
        </p:nvSpPr>
        <p:spPr>
          <a:xfrm>
            <a:off x="3968750" y="4305427"/>
            <a:ext cx="249288" cy="249289"/>
          </a:xfrm>
          <a:prstGeom prst="ellipse">
            <a:avLst/>
          </a:prstGeom>
          <a:solidFill>
            <a:srgbClr val="00F9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F900"/>
                </a:solidFill>
              </a:defRPr>
            </a:pPr>
            <a:endParaRPr/>
          </a:p>
        </p:txBody>
      </p:sp>
      <p:pic>
        <p:nvPicPr>
          <p:cNvPr id="787" name="Connection Line" descr="Connection 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06137" y="3332059"/>
            <a:ext cx="5110570" cy="1006294"/>
          </a:xfrm>
          <a:prstGeom prst="rect">
            <a:avLst/>
          </a:prstGeom>
        </p:spPr>
      </p:pic>
      <p:sp>
        <p:nvSpPr>
          <p:cNvPr id="786" name="How would you do it?"/>
          <p:cNvSpPr txBox="1"/>
          <p:nvPr/>
        </p:nvSpPr>
        <p:spPr>
          <a:xfrm>
            <a:off x="894025" y="7302500"/>
            <a:ext cx="1135645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would you do it?</a:t>
            </a:r>
          </a:p>
        </p:txBody>
      </p:sp>
    </p:spTree>
    <p:extLst>
      <p:ext uri="{BB962C8B-B14F-4D97-AF65-F5344CB8AC3E}">
        <p14:creationId xmlns:p14="http://schemas.microsoft.com/office/powerpoint/2010/main" val="120299519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riangle"/>
          <p:cNvSpPr/>
          <p:nvPr/>
        </p:nvSpPr>
        <p:spPr>
          <a:xfrm>
            <a:off x="847824" y="3759200"/>
            <a:ext cx="11385352" cy="215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Line"/>
          <p:cNvSpPr/>
          <p:nvPr/>
        </p:nvSpPr>
        <p:spPr>
          <a:xfrm>
            <a:off x="6535193" y="3752816"/>
            <a:ext cx="5710312" cy="215945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5" name="Line"/>
          <p:cNvSpPr/>
          <p:nvPr/>
        </p:nvSpPr>
        <p:spPr>
          <a:xfrm>
            <a:off x="5866192" y="3996499"/>
            <a:ext cx="6379313" cy="1915795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5224356" y="4249906"/>
            <a:ext cx="7023000" cy="166238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7" name="Line"/>
          <p:cNvSpPr/>
          <p:nvPr/>
        </p:nvSpPr>
        <p:spPr>
          <a:xfrm>
            <a:off x="4512693" y="4521740"/>
            <a:ext cx="7736419" cy="139055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28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33351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"/>
          <p:cNvSpPr/>
          <p:nvPr/>
        </p:nvSpPr>
        <p:spPr>
          <a:xfrm rot="3707693">
            <a:off x="128119" y="3779934"/>
            <a:ext cx="5771717" cy="3108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0" name="Shape"/>
          <p:cNvSpPr/>
          <p:nvPr/>
        </p:nvSpPr>
        <p:spPr>
          <a:xfrm rot="17911998">
            <a:off x="7341719" y="3779934"/>
            <a:ext cx="5771717" cy="3108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1" name="Recall:Epipolar constra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r>
              <a:t>Recall:Epipolar constraint</a:t>
            </a:r>
          </a:p>
        </p:txBody>
      </p:sp>
      <p:sp>
        <p:nvSpPr>
          <p:cNvPr id="132" name="Triangle"/>
          <p:cNvSpPr/>
          <p:nvPr/>
        </p:nvSpPr>
        <p:spPr>
          <a:xfrm>
            <a:off x="9526221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Triangle"/>
          <p:cNvSpPr/>
          <p:nvPr/>
        </p:nvSpPr>
        <p:spPr>
          <a:xfrm>
            <a:off x="873224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Line"/>
          <p:cNvSpPr/>
          <p:nvPr/>
        </p:nvSpPr>
        <p:spPr>
          <a:xfrm flipH="1" flipV="1">
            <a:off x="9533979" y="59017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35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3417" y="6037460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3066" y="5954910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Line"/>
          <p:cNvSpPr/>
          <p:nvPr/>
        </p:nvSpPr>
        <p:spPr>
          <a:xfrm>
            <a:off x="2214214" y="5393981"/>
            <a:ext cx="1292347" cy="53508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38" name="latex-image-4.pdf" descr="latex-image-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6887" y="5176043"/>
            <a:ext cx="127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056377" y="4515643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Line"/>
          <p:cNvSpPr/>
          <p:nvPr/>
        </p:nvSpPr>
        <p:spPr>
          <a:xfrm flipH="1">
            <a:off x="9578528" y="5403119"/>
            <a:ext cx="1274585" cy="5068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1" name="latex-image-6.pdf" descr="latex-image-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9730" y="59302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latex-image-7.pdf" descr="latex-image-7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65669" y="5765105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Line"/>
          <p:cNvSpPr/>
          <p:nvPr/>
        </p:nvSpPr>
        <p:spPr>
          <a:xfrm>
            <a:off x="10850193" y="5390554"/>
            <a:ext cx="1395312" cy="52171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4" name="Line"/>
          <p:cNvSpPr/>
          <p:nvPr/>
        </p:nvSpPr>
        <p:spPr>
          <a:xfrm>
            <a:off x="10703302" y="5448326"/>
            <a:ext cx="1542203" cy="46396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5" name="Line"/>
          <p:cNvSpPr/>
          <p:nvPr/>
        </p:nvSpPr>
        <p:spPr>
          <a:xfrm>
            <a:off x="10562492" y="5510953"/>
            <a:ext cx="1684864" cy="401339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6" name="Line"/>
          <p:cNvSpPr/>
          <p:nvPr/>
        </p:nvSpPr>
        <p:spPr>
          <a:xfrm>
            <a:off x="10385724" y="5577157"/>
            <a:ext cx="1863388" cy="33513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7" name="Potential matches for"/>
          <p:cNvSpPr txBox="1"/>
          <p:nvPr/>
        </p:nvSpPr>
        <p:spPr>
          <a:xfrm>
            <a:off x="1292760" y="8577559"/>
            <a:ext cx="440878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Potential matches for</a:t>
            </a:r>
          </a:p>
        </p:txBody>
      </p:sp>
      <p:sp>
        <p:nvSpPr>
          <p:cNvPr id="148" name="lie on the epipolar line"/>
          <p:cNvSpPr txBox="1"/>
          <p:nvPr/>
        </p:nvSpPr>
        <p:spPr>
          <a:xfrm>
            <a:off x="6565240" y="8577559"/>
            <a:ext cx="46117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lie on the epipolar line</a:t>
            </a:r>
          </a:p>
        </p:txBody>
      </p:sp>
      <p:pic>
        <p:nvPicPr>
          <p:cNvPr id="149" name="latex-image-8.pdf" descr="latex-image-8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67024" y="5094141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latex-image-8.pdf" descr="latex-image-8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55589" y="8793157"/>
            <a:ext cx="330201" cy="26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74935" y="8563569"/>
            <a:ext cx="327050" cy="52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Connection Line" descr="Connection Line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250179" y="4709032"/>
            <a:ext cx="3856942" cy="3980815"/>
          </a:xfrm>
          <a:prstGeom prst="rect">
            <a:avLst/>
          </a:prstGeom>
        </p:spPr>
      </p:pic>
      <p:pic>
        <p:nvPicPr>
          <p:cNvPr id="157" name="Connection Line" descr="Connection Line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674621" y="5541522"/>
            <a:ext cx="1848801" cy="3267385"/>
          </a:xfrm>
          <a:prstGeom prst="rect">
            <a:avLst/>
          </a:prstGeom>
        </p:spPr>
      </p:pic>
      <p:pic>
        <p:nvPicPr>
          <p:cNvPr id="154" name="latex-image-9.pdf" descr="latex-image-9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395429" y="5113191"/>
            <a:ext cx="254001" cy="25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4038129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The epipolar constraint is an important concept for stereo vision"/>
          <p:cNvSpPr txBox="1"/>
          <p:nvPr/>
        </p:nvSpPr>
        <p:spPr>
          <a:xfrm>
            <a:off x="824174" y="825500"/>
            <a:ext cx="1135645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The epipolar constraint is an important concept for stereo vision</a:t>
            </a:r>
          </a:p>
        </p:txBody>
      </p:sp>
      <p:pic>
        <p:nvPicPr>
          <p:cNvPr id="791" name="rect_006_007_left" descr="rect_006_007_lef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4516" y="2696097"/>
            <a:ext cx="4723300" cy="3467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rect_006_007_right" descr="rect_006_007_righ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3183" y="2609043"/>
            <a:ext cx="4876801" cy="3570314"/>
          </a:xfrm>
          <a:prstGeom prst="rect">
            <a:avLst/>
          </a:prstGeom>
          <a:ln w="12700">
            <a:miter lim="400000"/>
          </a:ln>
        </p:spPr>
      </p:pic>
      <p:sp>
        <p:nvSpPr>
          <p:cNvPr id="793" name="Left image"/>
          <p:cNvSpPr txBox="1"/>
          <p:nvPr/>
        </p:nvSpPr>
        <p:spPr>
          <a:xfrm>
            <a:off x="3009078" y="6248399"/>
            <a:ext cx="155417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Left image</a:t>
            </a:r>
          </a:p>
        </p:txBody>
      </p:sp>
      <p:sp>
        <p:nvSpPr>
          <p:cNvPr id="794" name="Right image"/>
          <p:cNvSpPr txBox="1"/>
          <p:nvPr/>
        </p:nvSpPr>
        <p:spPr>
          <a:xfrm>
            <a:off x="8402997" y="6248399"/>
            <a:ext cx="175717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Right image</a:t>
            </a:r>
          </a:p>
        </p:txBody>
      </p:sp>
      <p:sp>
        <p:nvSpPr>
          <p:cNvPr id="795" name="Task: Match point in left image to point in right image"/>
          <p:cNvSpPr txBox="1"/>
          <p:nvPr/>
        </p:nvSpPr>
        <p:spPr>
          <a:xfrm>
            <a:off x="894025" y="1892296"/>
            <a:ext cx="11356451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Task: </a:t>
            </a:r>
            <a:r>
              <a:t>Match point in left image to point in right image</a:t>
            </a:r>
          </a:p>
        </p:txBody>
      </p:sp>
      <p:sp>
        <p:nvSpPr>
          <p:cNvPr id="796" name="Circle"/>
          <p:cNvSpPr/>
          <p:nvPr/>
        </p:nvSpPr>
        <p:spPr>
          <a:xfrm>
            <a:off x="3968750" y="4305427"/>
            <a:ext cx="249288" cy="249289"/>
          </a:xfrm>
          <a:prstGeom prst="ellipse">
            <a:avLst/>
          </a:prstGeom>
          <a:solidFill>
            <a:srgbClr val="00F9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F900"/>
                </a:solidFill>
              </a:defRPr>
            </a:pPr>
            <a:endParaRPr/>
          </a:p>
        </p:txBody>
      </p:sp>
      <p:pic>
        <p:nvPicPr>
          <p:cNvPr id="800" name="Connection Line" descr="Connection 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06137" y="3332059"/>
            <a:ext cx="5110570" cy="1006294"/>
          </a:xfrm>
          <a:prstGeom prst="rect">
            <a:avLst/>
          </a:prstGeom>
        </p:spPr>
      </p:pic>
      <p:sp>
        <p:nvSpPr>
          <p:cNvPr id="798" name="Want to avoid search over entire image"/>
          <p:cNvSpPr txBox="1"/>
          <p:nvPr/>
        </p:nvSpPr>
        <p:spPr>
          <a:xfrm>
            <a:off x="754324" y="6972300"/>
            <a:ext cx="1135645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Want to avoid search over entire image</a:t>
            </a:r>
          </a:p>
        </p:txBody>
      </p:sp>
      <p:sp>
        <p:nvSpPr>
          <p:cNvPr id="12" name="Epipolar constrain reduces search to a single line">
            <a:extLst>
              <a:ext uri="{FF2B5EF4-FFF2-40B4-BE49-F238E27FC236}">
                <a16:creationId xmlns:a16="http://schemas.microsoft.com/office/drawing/2014/main" id="{519C4BE5-3125-43CB-B040-79F7478AA77D}"/>
              </a:ext>
            </a:extLst>
          </p:cNvPr>
          <p:cNvSpPr txBox="1"/>
          <p:nvPr/>
        </p:nvSpPr>
        <p:spPr>
          <a:xfrm>
            <a:off x="690824" y="7552550"/>
            <a:ext cx="1135645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rPr dirty="0" err="1"/>
              <a:t>Epipolar</a:t>
            </a:r>
            <a:r>
              <a:rPr dirty="0"/>
              <a:t> constrain</a:t>
            </a:r>
            <a:r>
              <a:rPr lang="en-US" dirty="0"/>
              <a:t>t</a:t>
            </a:r>
            <a:r>
              <a:rPr dirty="0"/>
              <a:t> reduces search to a single line</a:t>
            </a:r>
          </a:p>
        </p:txBody>
      </p:sp>
    </p:spTree>
    <p:extLst>
      <p:ext uri="{BB962C8B-B14F-4D97-AF65-F5344CB8AC3E}">
        <p14:creationId xmlns:p14="http://schemas.microsoft.com/office/powerpoint/2010/main" val="2108277858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he epipolar constraint is an important concept for stereo vision"/>
          <p:cNvSpPr txBox="1"/>
          <p:nvPr/>
        </p:nvSpPr>
        <p:spPr>
          <a:xfrm>
            <a:off x="824174" y="825500"/>
            <a:ext cx="1135645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The epipolar constraint is an important concept for stereo vision</a:t>
            </a:r>
          </a:p>
        </p:txBody>
      </p:sp>
      <p:pic>
        <p:nvPicPr>
          <p:cNvPr id="173" name="rect_006_007_left" descr="rect_006_007_lef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4516" y="2696097"/>
            <a:ext cx="4723300" cy="3467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rect_006_007_right" descr="rect_006_007_righ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3183" y="2609043"/>
            <a:ext cx="4876801" cy="357031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Left image"/>
          <p:cNvSpPr txBox="1"/>
          <p:nvPr/>
        </p:nvSpPr>
        <p:spPr>
          <a:xfrm>
            <a:off x="3009078" y="6248399"/>
            <a:ext cx="155417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Left image</a:t>
            </a:r>
          </a:p>
        </p:txBody>
      </p:sp>
      <p:sp>
        <p:nvSpPr>
          <p:cNvPr id="176" name="Right image"/>
          <p:cNvSpPr txBox="1"/>
          <p:nvPr/>
        </p:nvSpPr>
        <p:spPr>
          <a:xfrm>
            <a:off x="8402997" y="6248399"/>
            <a:ext cx="175717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Right image</a:t>
            </a:r>
          </a:p>
        </p:txBody>
      </p:sp>
      <p:sp>
        <p:nvSpPr>
          <p:cNvPr id="177" name="Task: Match point in left image to point in right image"/>
          <p:cNvSpPr txBox="1"/>
          <p:nvPr/>
        </p:nvSpPr>
        <p:spPr>
          <a:xfrm>
            <a:off x="894025" y="1892296"/>
            <a:ext cx="11356451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Task: </a:t>
            </a:r>
            <a:r>
              <a:t>Match point in left image to point in right image</a:t>
            </a:r>
          </a:p>
        </p:txBody>
      </p:sp>
      <p:sp>
        <p:nvSpPr>
          <p:cNvPr id="178" name="Circle"/>
          <p:cNvSpPr/>
          <p:nvPr/>
        </p:nvSpPr>
        <p:spPr>
          <a:xfrm>
            <a:off x="3968750" y="4305427"/>
            <a:ext cx="249288" cy="249289"/>
          </a:xfrm>
          <a:prstGeom prst="ellipse">
            <a:avLst/>
          </a:prstGeom>
          <a:solidFill>
            <a:srgbClr val="00F9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F900"/>
                </a:solidFill>
              </a:defRPr>
            </a:pPr>
            <a:endParaRPr/>
          </a:p>
        </p:txBody>
      </p:sp>
      <p:pic>
        <p:nvPicPr>
          <p:cNvPr id="182" name="Connection Line" descr="Connection 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06137" y="3332059"/>
            <a:ext cx="5110570" cy="1006294"/>
          </a:xfrm>
          <a:prstGeom prst="rect">
            <a:avLst/>
          </a:prstGeom>
        </p:spPr>
      </p:pic>
      <p:sp>
        <p:nvSpPr>
          <p:cNvPr id="181" name="How do you compute the epipolar line?"/>
          <p:cNvSpPr txBox="1"/>
          <p:nvPr/>
        </p:nvSpPr>
        <p:spPr>
          <a:xfrm>
            <a:off x="824175" y="8500593"/>
            <a:ext cx="113564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do you compute the epipolar line?</a:t>
            </a:r>
          </a:p>
        </p:txBody>
      </p:sp>
      <p:sp>
        <p:nvSpPr>
          <p:cNvPr id="12" name="Want to avoid search over entire image">
            <a:extLst>
              <a:ext uri="{FF2B5EF4-FFF2-40B4-BE49-F238E27FC236}">
                <a16:creationId xmlns:a16="http://schemas.microsoft.com/office/drawing/2014/main" id="{50620C81-DDC8-415E-979D-1D3D2026352A}"/>
              </a:ext>
            </a:extLst>
          </p:cNvPr>
          <p:cNvSpPr txBox="1"/>
          <p:nvPr/>
        </p:nvSpPr>
        <p:spPr>
          <a:xfrm>
            <a:off x="754324" y="6972300"/>
            <a:ext cx="1135645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Want to avoid search over entire image</a:t>
            </a:r>
          </a:p>
        </p:txBody>
      </p:sp>
      <p:sp>
        <p:nvSpPr>
          <p:cNvPr id="13" name="Epipolar constrain reduces search to a single line">
            <a:extLst>
              <a:ext uri="{FF2B5EF4-FFF2-40B4-BE49-F238E27FC236}">
                <a16:creationId xmlns:a16="http://schemas.microsoft.com/office/drawing/2014/main" id="{CFC96D9B-14A9-4844-9B18-F797A49F931C}"/>
              </a:ext>
            </a:extLst>
          </p:cNvPr>
          <p:cNvSpPr txBox="1"/>
          <p:nvPr/>
        </p:nvSpPr>
        <p:spPr>
          <a:xfrm>
            <a:off x="690824" y="7552550"/>
            <a:ext cx="1135645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rPr dirty="0" err="1"/>
              <a:t>Epipolar</a:t>
            </a:r>
            <a:r>
              <a:rPr dirty="0"/>
              <a:t> constrain</a:t>
            </a:r>
            <a:r>
              <a:rPr lang="en-US" dirty="0"/>
              <a:t>t</a:t>
            </a:r>
            <a:r>
              <a:rPr dirty="0"/>
              <a:t> reduces search to a single line</a:t>
            </a:r>
          </a:p>
        </p:txBody>
      </p:sp>
    </p:spTree>
    <p:extLst>
      <p:ext uri="{BB962C8B-B14F-4D97-AF65-F5344CB8AC3E}">
        <p14:creationId xmlns:p14="http://schemas.microsoft.com/office/powerpoint/2010/main" val="3775714651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What is…"/>
          <p:cNvSpPr txBox="1">
            <a:spLocks noGrp="1"/>
          </p:cNvSpPr>
          <p:nvPr>
            <p:ph type="title"/>
          </p:nvPr>
        </p:nvSpPr>
        <p:spPr>
          <a:xfrm>
            <a:off x="428831" y="3225800"/>
            <a:ext cx="12147138" cy="330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essential matrix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9860587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riangle"/>
          <p:cNvSpPr/>
          <p:nvPr/>
        </p:nvSpPr>
        <p:spPr>
          <a:xfrm>
            <a:off x="847824" y="3759200"/>
            <a:ext cx="11385352" cy="215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Line"/>
          <p:cNvSpPr/>
          <p:nvPr/>
        </p:nvSpPr>
        <p:spPr>
          <a:xfrm>
            <a:off x="6535193" y="3752816"/>
            <a:ext cx="5710312" cy="215945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5" name="Line"/>
          <p:cNvSpPr/>
          <p:nvPr/>
        </p:nvSpPr>
        <p:spPr>
          <a:xfrm>
            <a:off x="5866192" y="3996499"/>
            <a:ext cx="6379313" cy="1915795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5224356" y="4249906"/>
            <a:ext cx="7023000" cy="166238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7" name="Line"/>
          <p:cNvSpPr/>
          <p:nvPr/>
        </p:nvSpPr>
        <p:spPr>
          <a:xfrm>
            <a:off x="4512693" y="4521740"/>
            <a:ext cx="7736419" cy="139055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28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33351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"/>
          <p:cNvSpPr/>
          <p:nvPr/>
        </p:nvSpPr>
        <p:spPr>
          <a:xfrm rot="3707693">
            <a:off x="128119" y="3779934"/>
            <a:ext cx="5771717" cy="3108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0" name="Shape"/>
          <p:cNvSpPr/>
          <p:nvPr/>
        </p:nvSpPr>
        <p:spPr>
          <a:xfrm rot="17911998">
            <a:off x="7341719" y="3779934"/>
            <a:ext cx="5771717" cy="3108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1" name="Recall:Epipolar constra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r>
              <a:t>Recall:Epipolar constraint</a:t>
            </a:r>
          </a:p>
        </p:txBody>
      </p:sp>
      <p:sp>
        <p:nvSpPr>
          <p:cNvPr id="132" name="Triangle"/>
          <p:cNvSpPr/>
          <p:nvPr/>
        </p:nvSpPr>
        <p:spPr>
          <a:xfrm>
            <a:off x="9526221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Triangle"/>
          <p:cNvSpPr/>
          <p:nvPr/>
        </p:nvSpPr>
        <p:spPr>
          <a:xfrm>
            <a:off x="873224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Line"/>
          <p:cNvSpPr/>
          <p:nvPr/>
        </p:nvSpPr>
        <p:spPr>
          <a:xfrm flipH="1" flipV="1">
            <a:off x="9533979" y="59017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35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3417" y="6037460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3066" y="5954910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Line"/>
          <p:cNvSpPr/>
          <p:nvPr/>
        </p:nvSpPr>
        <p:spPr>
          <a:xfrm>
            <a:off x="2214214" y="5393981"/>
            <a:ext cx="1292347" cy="53508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38" name="latex-image-4.pdf" descr="latex-image-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6887" y="5176043"/>
            <a:ext cx="127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056377" y="4515643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Line"/>
          <p:cNvSpPr/>
          <p:nvPr/>
        </p:nvSpPr>
        <p:spPr>
          <a:xfrm flipH="1">
            <a:off x="9578528" y="5403119"/>
            <a:ext cx="1274585" cy="5068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1" name="latex-image-6.pdf" descr="latex-image-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9730" y="59302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latex-image-7.pdf" descr="latex-image-7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65669" y="5765105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Line"/>
          <p:cNvSpPr/>
          <p:nvPr/>
        </p:nvSpPr>
        <p:spPr>
          <a:xfrm>
            <a:off x="10850193" y="5390554"/>
            <a:ext cx="1395312" cy="52171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4" name="Line"/>
          <p:cNvSpPr/>
          <p:nvPr/>
        </p:nvSpPr>
        <p:spPr>
          <a:xfrm>
            <a:off x="10703302" y="5448326"/>
            <a:ext cx="1542203" cy="46396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5" name="Line"/>
          <p:cNvSpPr/>
          <p:nvPr/>
        </p:nvSpPr>
        <p:spPr>
          <a:xfrm>
            <a:off x="10562492" y="5510953"/>
            <a:ext cx="1684864" cy="401339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6" name="Line"/>
          <p:cNvSpPr/>
          <p:nvPr/>
        </p:nvSpPr>
        <p:spPr>
          <a:xfrm>
            <a:off x="10385724" y="5577157"/>
            <a:ext cx="1863388" cy="33513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7" name="Potential matches for"/>
          <p:cNvSpPr txBox="1"/>
          <p:nvPr/>
        </p:nvSpPr>
        <p:spPr>
          <a:xfrm>
            <a:off x="1292760" y="8577559"/>
            <a:ext cx="440878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Potential matches for</a:t>
            </a:r>
          </a:p>
        </p:txBody>
      </p:sp>
      <p:sp>
        <p:nvSpPr>
          <p:cNvPr id="148" name="lie on the epipolar line"/>
          <p:cNvSpPr txBox="1"/>
          <p:nvPr/>
        </p:nvSpPr>
        <p:spPr>
          <a:xfrm>
            <a:off x="6565240" y="8577559"/>
            <a:ext cx="46117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lie on the epipolar line</a:t>
            </a:r>
          </a:p>
        </p:txBody>
      </p:sp>
      <p:pic>
        <p:nvPicPr>
          <p:cNvPr id="149" name="latex-image-8.pdf" descr="latex-image-8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67024" y="5094141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latex-image-8.pdf" descr="latex-image-8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55589" y="8793157"/>
            <a:ext cx="330201" cy="26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74935" y="8563569"/>
            <a:ext cx="327050" cy="52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Connection Line" descr="Connection Line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250179" y="4709032"/>
            <a:ext cx="3856942" cy="3980815"/>
          </a:xfrm>
          <a:prstGeom prst="rect">
            <a:avLst/>
          </a:prstGeom>
        </p:spPr>
      </p:pic>
      <p:pic>
        <p:nvPicPr>
          <p:cNvPr id="157" name="Connection Line" descr="Connection Line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674621" y="5541522"/>
            <a:ext cx="1848801" cy="3267385"/>
          </a:xfrm>
          <a:prstGeom prst="rect">
            <a:avLst/>
          </a:prstGeom>
        </p:spPr>
      </p:pic>
      <p:pic>
        <p:nvPicPr>
          <p:cNvPr id="154" name="latex-image-9.pdf" descr="latex-image-9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395429" y="5113191"/>
            <a:ext cx="254001" cy="25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15874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Table"/>
          <p:cNvGraphicFramePr/>
          <p:nvPr/>
        </p:nvGraphicFramePr>
        <p:xfrm>
          <a:off x="492066" y="1371600"/>
          <a:ext cx="12020665" cy="7010397"/>
        </p:xfrm>
        <a:graphic>
          <a:graphicData uri="http://schemas.openxmlformats.org/drawingml/2006/table">
            <a:tbl>
              <a:tblPr firstRow="1" firstCol="1">
                <a:tableStyleId>{C7B018BB-80A7-4F77-B60F-C8B233D01FF8}</a:tableStyleId>
              </a:tblPr>
              <a:tblGrid>
                <a:gridCol w="375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7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5647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r>
                        <a:t>Structure</a:t>
                      </a:r>
                    </a:p>
                    <a:p>
                      <a:pPr defTabSz="914400">
                        <a:tabLst>
                          <a:tab pos="1181100" algn="l"/>
                        </a:tabLst>
                        <a:defRPr sz="2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r>
                        <a:t>(scene geometry)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r>
                        <a:t>Motion</a:t>
                      </a:r>
                    </a:p>
                    <a:p>
                      <a:pPr defTabSz="914400">
                        <a:tabLst>
                          <a:tab pos="1181100" algn="l"/>
                        </a:tabLst>
                        <a:defRPr sz="2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defRPr>
                      </a:pPr>
                      <a:r>
                        <a:t> (camera geometry)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Measurements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8250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Pose Estimation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known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000" b="1">
                          <a:solidFill>
                            <a:srgbClr val="0433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estimate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3D to 2D correspondences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8250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Triangulation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000" b="1">
                          <a:solidFill>
                            <a:srgbClr val="0433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estimate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known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2D to 2D coorespondences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250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Reconstruction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000" b="1">
                          <a:solidFill>
                            <a:srgbClr val="0433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estimate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000" b="1">
                          <a:solidFill>
                            <a:srgbClr val="0433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estimate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2D to 2D coorespondences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iven a point in one image,…"/>
          <p:cNvSpPr txBox="1"/>
          <p:nvPr/>
        </p:nvSpPr>
        <p:spPr>
          <a:xfrm>
            <a:off x="1155059" y="425443"/>
            <a:ext cx="10694683" cy="1739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Given a point in one image, </a:t>
            </a:r>
          </a:p>
          <a:p>
            <a:r>
              <a:t>multiplying by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essential matrix</a:t>
            </a:r>
            <a:r>
              <a:t> will tell us </a:t>
            </a:r>
          </a:p>
          <a:p>
            <a:r>
              <a:t>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epipolar line</a:t>
            </a:r>
            <a:r>
              <a:t> in the second view.</a:t>
            </a:r>
          </a:p>
        </p:txBody>
      </p:sp>
      <p:pic>
        <p:nvPicPr>
          <p:cNvPr id="190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6554" y="2867868"/>
            <a:ext cx="2511692" cy="681137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riangle"/>
          <p:cNvSpPr/>
          <p:nvPr/>
        </p:nvSpPr>
        <p:spPr>
          <a:xfrm>
            <a:off x="924024" y="4521411"/>
            <a:ext cx="11385352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Shape"/>
          <p:cNvSpPr/>
          <p:nvPr/>
        </p:nvSpPr>
        <p:spPr>
          <a:xfrm rot="3707693">
            <a:off x="128119" y="4922934"/>
            <a:ext cx="5771717" cy="3108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3" name="Shape"/>
          <p:cNvSpPr/>
          <p:nvPr/>
        </p:nvSpPr>
        <p:spPr>
          <a:xfrm rot="17911998">
            <a:off x="7341719" y="4922934"/>
            <a:ext cx="5771717" cy="3108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4" name="Triangle"/>
          <p:cNvSpPr/>
          <p:nvPr/>
        </p:nvSpPr>
        <p:spPr>
          <a:xfrm>
            <a:off x="9602421" y="6163704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Triangle"/>
          <p:cNvSpPr/>
          <p:nvPr/>
        </p:nvSpPr>
        <p:spPr>
          <a:xfrm>
            <a:off x="949424" y="6163704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6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9617" y="6799672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92766" y="6799672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Line"/>
          <p:cNvSpPr/>
          <p:nvPr/>
        </p:nvSpPr>
        <p:spPr>
          <a:xfrm>
            <a:off x="2290414" y="6156192"/>
            <a:ext cx="1292347" cy="53508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99" name="latex-image-5.pdf" descr="latex-image-5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968420" y="5215002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Line"/>
          <p:cNvSpPr/>
          <p:nvPr/>
        </p:nvSpPr>
        <p:spPr>
          <a:xfrm flipH="1">
            <a:off x="7611566" y="5446044"/>
            <a:ext cx="5152500" cy="203351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01" name="latex-image-6.pdf" descr="latex-image-6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5930" y="6692417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latex-image-7.pdf" descr="latex-image-7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341869" y="6527317"/>
            <a:ext cx="3556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latex-image-8.pdf" descr="latex-image-8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43224" y="5856352"/>
            <a:ext cx="2667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Line"/>
          <p:cNvSpPr/>
          <p:nvPr/>
        </p:nvSpPr>
        <p:spPr>
          <a:xfrm flipH="1" flipV="1">
            <a:off x="6589455" y="4481770"/>
            <a:ext cx="17962" cy="1796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05" name="latex-image-4.pdf" descr="latex-image-4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762446" y="4084650"/>
            <a:ext cx="4191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latex-image-5.pdf" descr="latex-image-5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741917" y="5640554"/>
            <a:ext cx="3810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Line"/>
          <p:cNvSpPr/>
          <p:nvPr/>
        </p:nvSpPr>
        <p:spPr>
          <a:xfrm flipV="1">
            <a:off x="9646097" y="6151079"/>
            <a:ext cx="1347359" cy="53032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08" name="Rectangle"/>
          <p:cNvSpPr/>
          <p:nvPr/>
        </p:nvSpPr>
        <p:spPr>
          <a:xfrm>
            <a:off x="4864100" y="2549634"/>
            <a:ext cx="3276600" cy="131760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284602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Motiv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Motivation</a:t>
            </a:r>
          </a:p>
        </p:txBody>
      </p:sp>
      <p:sp>
        <p:nvSpPr>
          <p:cNvPr id="323" name="The Essential Matrix is a 3 x 3 matrix that encodes epipolar geometry"/>
          <p:cNvSpPr txBox="1"/>
          <p:nvPr/>
        </p:nvSpPr>
        <p:spPr>
          <a:xfrm>
            <a:off x="2144661" y="3232146"/>
            <a:ext cx="8715478" cy="1193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The Essential Matrix is a 3 x 3 matrix that encodes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epipolar geometry </a:t>
            </a:r>
          </a:p>
        </p:txBody>
      </p:sp>
      <p:sp>
        <p:nvSpPr>
          <p:cNvPr id="324" name="Given a point in one image,…"/>
          <p:cNvSpPr txBox="1"/>
          <p:nvPr/>
        </p:nvSpPr>
        <p:spPr>
          <a:xfrm>
            <a:off x="1155059" y="6178543"/>
            <a:ext cx="10694683" cy="1739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Given a point in one image, </a:t>
            </a:r>
          </a:p>
          <a:p>
            <a:r>
              <a:t>multiplying by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essential matrix</a:t>
            </a:r>
            <a:r>
              <a:t> will tell us </a:t>
            </a:r>
          </a:p>
          <a:p>
            <a:r>
              <a:t>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epipolar line</a:t>
            </a:r>
            <a:r>
              <a:t> in the second view.</a:t>
            </a:r>
          </a:p>
        </p:txBody>
      </p:sp>
    </p:spTree>
    <p:extLst>
      <p:ext uri="{BB962C8B-B14F-4D97-AF65-F5344CB8AC3E}">
        <p14:creationId xmlns:p14="http://schemas.microsoft.com/office/powerpoint/2010/main" val="533550753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all: Dot Produ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Recall: Dot Product</a:t>
            </a:r>
          </a:p>
        </p:txBody>
      </p:sp>
      <p:sp>
        <p:nvSpPr>
          <p:cNvPr id="242" name="Shape"/>
          <p:cNvSpPr/>
          <p:nvPr/>
        </p:nvSpPr>
        <p:spPr>
          <a:xfrm>
            <a:off x="3089770" y="3414609"/>
            <a:ext cx="6825260" cy="2777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FBFBFB">
                  <a:alpha val="80490"/>
                </a:srgbClr>
              </a:gs>
              <a:gs pos="100000">
                <a:srgbClr val="BEBEBE">
                  <a:alpha val="80490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3" name="Line"/>
          <p:cNvSpPr/>
          <p:nvPr/>
        </p:nvSpPr>
        <p:spPr>
          <a:xfrm flipV="1">
            <a:off x="4381361" y="4060462"/>
            <a:ext cx="2025197" cy="74394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4" name="Line"/>
          <p:cNvSpPr/>
          <p:nvPr/>
        </p:nvSpPr>
        <p:spPr>
          <a:xfrm>
            <a:off x="4381401" y="4798064"/>
            <a:ext cx="2025137" cy="67006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5" name="Line"/>
          <p:cNvSpPr/>
          <p:nvPr/>
        </p:nvSpPr>
        <p:spPr>
          <a:xfrm flipH="1">
            <a:off x="4401741" y="2687764"/>
            <a:ext cx="1" cy="213417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46" name="latex-image-10.pdf" descr="latex-image-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6510" y="5460704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latex-image-11.pdf" descr="latex-image-1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5560" y="3843751"/>
            <a:ext cx="2286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latex-image-14.pdf" descr="latex-image-14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78264" y="2751022"/>
            <a:ext cx="1905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latex-image-15.pdf" descr="latex-image-15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27364" y="6741266"/>
            <a:ext cx="1651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latex-image-16.pdf" descr="latex-image-16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92914" y="6734916"/>
            <a:ext cx="1612901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dot product of two orthogonal vectors is zero"/>
          <p:cNvSpPr txBox="1"/>
          <p:nvPr/>
        </p:nvSpPr>
        <p:spPr>
          <a:xfrm>
            <a:off x="2670919" y="7911509"/>
            <a:ext cx="777949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dot product of two orthogonal vectors is zero</a:t>
            </a:r>
          </a:p>
        </p:txBody>
      </p:sp>
      <p:sp>
        <p:nvSpPr>
          <p:cNvPr id="252" name="Rectangle"/>
          <p:cNvSpPr/>
          <p:nvPr/>
        </p:nvSpPr>
        <p:spPr>
          <a:xfrm>
            <a:off x="2325216" y="7695609"/>
            <a:ext cx="8354368" cy="965201"/>
          </a:xfrm>
          <a:prstGeom prst="rect">
            <a:avLst/>
          </a:prstGeom>
          <a:ln w="508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413255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"/>
          <p:cNvSpPr/>
          <p:nvPr/>
        </p:nvSpPr>
        <p:spPr>
          <a:xfrm>
            <a:off x="3089770" y="5125645"/>
            <a:ext cx="6825260" cy="2777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FBFBFB">
                  <a:alpha val="80490"/>
                </a:srgbClr>
              </a:gs>
              <a:gs pos="100000">
                <a:srgbClr val="BEBEBE">
                  <a:alpha val="80490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74" name="Recall: Cross Produ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Recall: Cross Product</a:t>
            </a:r>
          </a:p>
        </p:txBody>
      </p:sp>
      <p:sp>
        <p:nvSpPr>
          <p:cNvPr id="475" name="Line"/>
          <p:cNvSpPr/>
          <p:nvPr/>
        </p:nvSpPr>
        <p:spPr>
          <a:xfrm flipV="1">
            <a:off x="4381361" y="5771498"/>
            <a:ext cx="2025197" cy="7439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76" name="Line"/>
          <p:cNvSpPr/>
          <p:nvPr/>
        </p:nvSpPr>
        <p:spPr>
          <a:xfrm>
            <a:off x="4381401" y="6509101"/>
            <a:ext cx="2025137" cy="67006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77" name="Line"/>
          <p:cNvSpPr/>
          <p:nvPr/>
        </p:nvSpPr>
        <p:spPr>
          <a:xfrm flipH="1">
            <a:off x="4401741" y="4398800"/>
            <a:ext cx="1" cy="213417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78" name="latex-image-10.pdf" descr="latex-image-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6510" y="7171741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latex-image-11.pdf" descr="latex-image-1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5560" y="5554787"/>
            <a:ext cx="2286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latex-image-14.pdf" descr="latex-image-14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11464" y="3750859"/>
            <a:ext cx="1905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latex-image-15.pdf" descr="latex-image-15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27364" y="8452302"/>
            <a:ext cx="1651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latex-image-16.pdf" descr="latex-image-16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92914" y="8445952"/>
            <a:ext cx="1612901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Vector (cross) product  takes two vectors and returns a vector perpendicular to both"/>
          <p:cNvSpPr txBox="1"/>
          <p:nvPr/>
        </p:nvSpPr>
        <p:spPr>
          <a:xfrm>
            <a:off x="2097140" y="2320193"/>
            <a:ext cx="881052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Vector (cross) product </a:t>
            </a:r>
            <a:br>
              <a:rPr b="1">
                <a:latin typeface="Helvetica"/>
                <a:ea typeface="Helvetica"/>
                <a:cs typeface="Helvetica"/>
                <a:sym typeface="Helvetica"/>
              </a:rPr>
            </a:br>
            <a:r>
              <a:t>takes two vectors and returns a vector perpendicular to both</a:t>
            </a:r>
          </a:p>
        </p:txBody>
      </p:sp>
    </p:spTree>
    <p:extLst>
      <p:ext uri="{BB962C8B-B14F-4D97-AF65-F5344CB8AC3E}">
        <p14:creationId xmlns:p14="http://schemas.microsoft.com/office/powerpoint/2010/main" val="3047001332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latex-image-17.pdf" descr="latex-image-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3050" y="1605087"/>
            <a:ext cx="4838700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latex-image-19.pdf" descr="latex-image-19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6750" y="5730479"/>
            <a:ext cx="9131300" cy="1651001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Can also be written as a matrix multiplication"/>
          <p:cNvSpPr txBox="1"/>
          <p:nvPr/>
        </p:nvSpPr>
        <p:spPr>
          <a:xfrm>
            <a:off x="3404870" y="4432299"/>
            <a:ext cx="619506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Can also be written as a matrix multiplication</a:t>
            </a:r>
          </a:p>
        </p:txBody>
      </p:sp>
      <p:sp>
        <p:nvSpPr>
          <p:cNvPr id="541" name="Cross product"/>
          <p:cNvSpPr txBox="1"/>
          <p:nvPr/>
        </p:nvSpPr>
        <p:spPr>
          <a:xfrm>
            <a:off x="5476900" y="850899"/>
            <a:ext cx="20510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Cross product</a:t>
            </a:r>
          </a:p>
        </p:txBody>
      </p:sp>
      <p:sp>
        <p:nvSpPr>
          <p:cNvPr id="542" name="Skew symmetric"/>
          <p:cNvSpPr txBox="1"/>
          <p:nvPr/>
        </p:nvSpPr>
        <p:spPr>
          <a:xfrm>
            <a:off x="6330255" y="7543799"/>
            <a:ext cx="250329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Skew symmetric</a:t>
            </a:r>
          </a:p>
        </p:txBody>
      </p:sp>
    </p:spTree>
    <p:extLst>
      <p:ext uri="{BB962C8B-B14F-4D97-AF65-F5344CB8AC3E}">
        <p14:creationId xmlns:p14="http://schemas.microsoft.com/office/powerpoint/2010/main" val="1415042711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Epipolar 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Line</a:t>
            </a:r>
          </a:p>
        </p:txBody>
      </p:sp>
      <p:pic>
        <p:nvPicPr>
          <p:cNvPr id="211" name="latex-image-8.pdf" descr="latex-image-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937" y="2670350"/>
            <a:ext cx="2542231" cy="2174276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in vector form"/>
          <p:cNvSpPr txBox="1"/>
          <p:nvPr/>
        </p:nvSpPr>
        <p:spPr>
          <a:xfrm>
            <a:off x="6218422" y="3522538"/>
            <a:ext cx="198303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in vector form</a:t>
            </a:r>
          </a:p>
        </p:txBody>
      </p:sp>
      <p:sp>
        <p:nvSpPr>
          <p:cNvPr id="213" name="Square"/>
          <p:cNvSpPr/>
          <p:nvPr/>
        </p:nvSpPr>
        <p:spPr>
          <a:xfrm>
            <a:off x="1270000" y="5540072"/>
            <a:ext cx="3089127" cy="3089127"/>
          </a:xfrm>
          <a:prstGeom prst="rect">
            <a:avLst/>
          </a:prstGeom>
          <a:solidFill>
            <a:srgbClr val="FF93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Line"/>
          <p:cNvSpPr/>
          <p:nvPr/>
        </p:nvSpPr>
        <p:spPr>
          <a:xfrm flipV="1">
            <a:off x="1898413" y="6692773"/>
            <a:ext cx="1832300" cy="1005583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15" name="Line"/>
          <p:cNvSpPr/>
          <p:nvPr/>
        </p:nvSpPr>
        <p:spPr>
          <a:xfrm flipV="1">
            <a:off x="631078" y="5889275"/>
            <a:ext cx="4559405" cy="250294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16" name="latex-image-10.pdf" descr="latex-image-10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67733" y="5775076"/>
            <a:ext cx="127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latex-image-11.pdf" descr="latex-image-1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72953" y="6348114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latex-image-3.pdf" descr="latex-image-3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74068" y="7302500"/>
            <a:ext cx="266701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If the point      is on the epipolar line     then"/>
          <p:cNvSpPr txBox="1"/>
          <p:nvPr/>
        </p:nvSpPr>
        <p:spPr>
          <a:xfrm>
            <a:off x="5889695" y="5705226"/>
            <a:ext cx="599328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If the point      is on the epipolar line     then</a:t>
            </a:r>
          </a:p>
        </p:txBody>
      </p:sp>
      <p:pic>
        <p:nvPicPr>
          <p:cNvPr id="220" name="latex-image-3.pdf" descr="latex-image-3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98368" y="5844926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latex-image-10.pdf" descr="latex-image-10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61655" y="5736976"/>
            <a:ext cx="127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latex-image-9.pdf" descr="latex-image-9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3858" y="3453565"/>
            <a:ext cx="4420692" cy="607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latex-image-12.pdf" descr="latex-image-12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00755" y="7026414"/>
            <a:ext cx="3589140" cy="87734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presenting the …"/>
          <p:cNvSpPr txBox="1"/>
          <p:nvPr/>
        </p:nvSpPr>
        <p:spPr>
          <a:xfrm>
            <a:off x="5084317" y="334838"/>
            <a:ext cx="283616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Representing the …</a:t>
            </a:r>
          </a:p>
        </p:txBody>
      </p:sp>
    </p:spTree>
    <p:extLst>
      <p:ext uri="{BB962C8B-B14F-4D97-AF65-F5344CB8AC3E}">
        <p14:creationId xmlns:p14="http://schemas.microsoft.com/office/powerpoint/2010/main" val="3281099641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Epipolar 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Line</a:t>
            </a:r>
          </a:p>
        </p:txBody>
      </p:sp>
      <p:pic>
        <p:nvPicPr>
          <p:cNvPr id="227" name="latex-image-8.pdf" descr="latex-image-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937" y="2670350"/>
            <a:ext cx="2542231" cy="2174276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in vector form"/>
          <p:cNvSpPr txBox="1"/>
          <p:nvPr/>
        </p:nvSpPr>
        <p:spPr>
          <a:xfrm>
            <a:off x="6218422" y="3522538"/>
            <a:ext cx="198303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in vector form</a:t>
            </a:r>
          </a:p>
        </p:txBody>
      </p:sp>
      <p:sp>
        <p:nvSpPr>
          <p:cNvPr id="229" name="Square"/>
          <p:cNvSpPr/>
          <p:nvPr/>
        </p:nvSpPr>
        <p:spPr>
          <a:xfrm>
            <a:off x="1270000" y="5540072"/>
            <a:ext cx="3089127" cy="3089127"/>
          </a:xfrm>
          <a:prstGeom prst="rect">
            <a:avLst/>
          </a:prstGeom>
          <a:solidFill>
            <a:srgbClr val="FF93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" name="Line"/>
          <p:cNvSpPr/>
          <p:nvPr/>
        </p:nvSpPr>
        <p:spPr>
          <a:xfrm flipV="1">
            <a:off x="1898413" y="6692773"/>
            <a:ext cx="1832300" cy="1005583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31" name="Line"/>
          <p:cNvSpPr/>
          <p:nvPr/>
        </p:nvSpPr>
        <p:spPr>
          <a:xfrm flipV="1">
            <a:off x="631078" y="5889275"/>
            <a:ext cx="4559405" cy="250294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32" name="latex-image-10.pdf" descr="latex-image-10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67733" y="5775076"/>
            <a:ext cx="127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latex-image-11.pdf" descr="latex-image-1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72953" y="6348114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latex-image-3.pdf" descr="latex-image-3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74068" y="7302500"/>
            <a:ext cx="266701" cy="21590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If the point      is on the epipolar line     then"/>
          <p:cNvSpPr txBox="1"/>
          <p:nvPr/>
        </p:nvSpPr>
        <p:spPr>
          <a:xfrm>
            <a:off x="5889695" y="5705226"/>
            <a:ext cx="599328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If the point      is on the epipolar line     then</a:t>
            </a:r>
          </a:p>
        </p:txBody>
      </p:sp>
      <p:pic>
        <p:nvPicPr>
          <p:cNvPr id="238" name="latex-image-9.pdf" descr="latex-image-9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3858" y="3453565"/>
            <a:ext cx="4420692" cy="607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latex-image-13.pdf" descr="latex-image-13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24898" y="7007711"/>
            <a:ext cx="3363053" cy="914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latex-image-3.pdf" descr="latex-image-3.pdf">
            <a:extLst>
              <a:ext uri="{FF2B5EF4-FFF2-40B4-BE49-F238E27FC236}">
                <a16:creationId xmlns:a16="http://schemas.microsoft.com/office/drawing/2014/main" id="{8DA6D582-D0BA-4691-B27A-B72CD0B40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98368" y="5844926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atex-image-10.pdf" descr="latex-image-10.pdf">
            <a:extLst>
              <a:ext uri="{FF2B5EF4-FFF2-40B4-BE49-F238E27FC236}">
                <a16:creationId xmlns:a16="http://schemas.microsoft.com/office/drawing/2014/main" id="{55E9824A-80A1-4E6E-9972-E25E4773E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61655" y="5736976"/>
            <a:ext cx="127001" cy="330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3551007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riangle"/>
          <p:cNvSpPr/>
          <p:nvPr/>
        </p:nvSpPr>
        <p:spPr>
          <a:xfrm>
            <a:off x="4833447" y="1846873"/>
            <a:ext cx="16209028" cy="3073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" name="Shape"/>
          <p:cNvSpPr/>
          <p:nvPr/>
        </p:nvSpPr>
        <p:spPr>
          <a:xfrm rot="3707693">
            <a:off x="3700338" y="2418512"/>
            <a:ext cx="8217044" cy="4425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384618"/>
              <a:satOff val="3869"/>
              <a:lumOff val="5802"/>
              <a:alpha val="4318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56" name="Triangle"/>
          <p:cNvSpPr/>
          <p:nvPr/>
        </p:nvSpPr>
        <p:spPr>
          <a:xfrm>
            <a:off x="4869608" y="4184964"/>
            <a:ext cx="3799580" cy="744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7" name="Line"/>
          <p:cNvSpPr/>
          <p:nvPr/>
        </p:nvSpPr>
        <p:spPr>
          <a:xfrm>
            <a:off x="5086406" y="3538492"/>
            <a:ext cx="5224550" cy="203792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arrow"/>
            <a:tailEnd type="arrow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58" name="latex-image-6.pdf" descr="latex-image-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0927" y="4937678"/>
            <a:ext cx="361615" cy="307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latex-image-8.pdf" descr="latex-image-8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74855" y="4249010"/>
            <a:ext cx="213361" cy="17272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Line"/>
          <p:cNvSpPr/>
          <p:nvPr/>
        </p:nvSpPr>
        <p:spPr>
          <a:xfrm flipV="1">
            <a:off x="4864100" y="2342223"/>
            <a:ext cx="1" cy="2595897"/>
          </a:xfrm>
          <a:prstGeom prst="line">
            <a:avLst/>
          </a:prstGeom>
          <a:ln w="50800">
            <a:solidFill>
              <a:schemeClr val="accent1"/>
            </a:solidFill>
            <a:miter lim="400000"/>
            <a:headEnd type="oval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61" name="latex-image-8.pdf" descr="latex-image-8.pdf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3563996" y="3360335"/>
            <a:ext cx="1053198" cy="900763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Line"/>
          <p:cNvSpPr/>
          <p:nvPr/>
        </p:nvSpPr>
        <p:spPr>
          <a:xfrm flipV="1">
            <a:off x="4858967" y="4180734"/>
            <a:ext cx="1919529" cy="742593"/>
          </a:xfrm>
          <a:prstGeom prst="line">
            <a:avLst/>
          </a:prstGeom>
          <a:ln w="50800">
            <a:solidFill>
              <a:srgbClr val="000000"/>
            </a:solidFill>
            <a:miter lim="400000"/>
            <a:headEnd type="oval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63" name="Line"/>
          <p:cNvSpPr/>
          <p:nvPr/>
        </p:nvSpPr>
        <p:spPr>
          <a:xfrm flipV="1">
            <a:off x="4851400" y="4499857"/>
            <a:ext cx="271959" cy="11519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64" name="Line"/>
          <p:cNvSpPr/>
          <p:nvPr/>
        </p:nvSpPr>
        <p:spPr>
          <a:xfrm flipV="1">
            <a:off x="5123758" y="4490310"/>
            <a:ext cx="1" cy="30737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65" name="latex-image-12.pdf" descr="latex-image-12.pdf"/>
          <p:cNvPicPr>
            <a:picLocks noChangeAspect="1"/>
          </p:cNvPicPr>
          <p:nvPr/>
        </p:nvPicPr>
        <p:blipFill>
          <a:blip r:embed="rId5">
            <a:extLst/>
          </a:blip>
          <a:srcRect l="32314" r="54392"/>
          <a:stretch>
            <a:fillRect/>
          </a:stretch>
        </p:blipFill>
        <p:spPr>
          <a:xfrm>
            <a:off x="7803373" y="4107558"/>
            <a:ext cx="213494" cy="392602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vector representing the line is normal (orthogonal) to the plane"/>
          <p:cNvSpPr txBox="1"/>
          <p:nvPr/>
        </p:nvSpPr>
        <p:spPr>
          <a:xfrm>
            <a:off x="421822" y="2350289"/>
            <a:ext cx="379958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t>vector representing the line is normal (orthogonal) to the plane</a:t>
            </a:r>
          </a:p>
        </p:txBody>
      </p:sp>
      <p:sp>
        <p:nvSpPr>
          <p:cNvPr id="267" name="vector representing the point x is inside the plane"/>
          <p:cNvSpPr txBox="1"/>
          <p:nvPr/>
        </p:nvSpPr>
        <p:spPr>
          <a:xfrm>
            <a:off x="1593798" y="6363489"/>
            <a:ext cx="379957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t>vector representing the point x is inside the plane</a:t>
            </a:r>
          </a:p>
        </p:txBody>
      </p:sp>
      <p:pic>
        <p:nvPicPr>
          <p:cNvPr id="272" name="Connection Line" descr="Connection Line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62855" y="3102228"/>
            <a:ext cx="3231823" cy="2029019"/>
          </a:xfrm>
          <a:prstGeom prst="rect">
            <a:avLst/>
          </a:prstGeom>
        </p:spPr>
      </p:pic>
      <p:pic>
        <p:nvPicPr>
          <p:cNvPr id="274" name="Connection Line" descr="Connection Lin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17810" y="4604102"/>
            <a:ext cx="928894" cy="2038611"/>
          </a:xfrm>
          <a:prstGeom prst="rect">
            <a:avLst/>
          </a:prstGeom>
        </p:spPr>
      </p:pic>
      <p:pic>
        <p:nvPicPr>
          <p:cNvPr id="270" name="latex-image-13.pdf" descr="latex-image-13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20873" y="8193128"/>
            <a:ext cx="3363054" cy="91475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Therefore:"/>
          <p:cNvSpPr txBox="1"/>
          <p:nvPr/>
        </p:nvSpPr>
        <p:spPr>
          <a:xfrm>
            <a:off x="2525884" y="8669335"/>
            <a:ext cx="193540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t>Therefore:</a:t>
            </a:r>
          </a:p>
        </p:txBody>
      </p:sp>
    </p:spTree>
    <p:extLst>
      <p:ext uri="{BB962C8B-B14F-4D97-AF65-F5344CB8AC3E}">
        <p14:creationId xmlns:p14="http://schemas.microsoft.com/office/powerpoint/2010/main" val="3714507523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riangle"/>
          <p:cNvSpPr/>
          <p:nvPr/>
        </p:nvSpPr>
        <p:spPr>
          <a:xfrm>
            <a:off x="924024" y="4521411"/>
            <a:ext cx="11385352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8" name="Shape"/>
          <p:cNvSpPr/>
          <p:nvPr/>
        </p:nvSpPr>
        <p:spPr>
          <a:xfrm rot="3707693">
            <a:off x="128119" y="4922934"/>
            <a:ext cx="5771717" cy="3108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79" name="Shape"/>
          <p:cNvSpPr/>
          <p:nvPr/>
        </p:nvSpPr>
        <p:spPr>
          <a:xfrm rot="17911998">
            <a:off x="7341719" y="4922934"/>
            <a:ext cx="5771717" cy="3108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0" name="Triangle"/>
          <p:cNvSpPr/>
          <p:nvPr/>
        </p:nvSpPr>
        <p:spPr>
          <a:xfrm>
            <a:off x="9602421" y="6163704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1" name="Triangle"/>
          <p:cNvSpPr/>
          <p:nvPr/>
        </p:nvSpPr>
        <p:spPr>
          <a:xfrm>
            <a:off x="949424" y="6163704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82" name="latex-image-2.pdf" descr="latex-image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9617" y="6799672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latex-image-3.pdf" descr="latex-image-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2766" y="6799672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Line"/>
          <p:cNvSpPr/>
          <p:nvPr/>
        </p:nvSpPr>
        <p:spPr>
          <a:xfrm>
            <a:off x="2290414" y="6156192"/>
            <a:ext cx="1292347" cy="53508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85" name="latex-image-5.pdf" descr="latex-image-5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68420" y="5215002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Line"/>
          <p:cNvSpPr/>
          <p:nvPr/>
        </p:nvSpPr>
        <p:spPr>
          <a:xfrm flipH="1">
            <a:off x="7611566" y="5446044"/>
            <a:ext cx="5152500" cy="203351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87" name="latex-image-6.pdf" descr="latex-image-6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5930" y="6692417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latex-image-7.pdf" descr="latex-image-7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341869" y="6527317"/>
            <a:ext cx="3556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latex-image-8.pdf" descr="latex-image-8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43224" y="5856352"/>
            <a:ext cx="2667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Line"/>
          <p:cNvSpPr/>
          <p:nvPr/>
        </p:nvSpPr>
        <p:spPr>
          <a:xfrm flipH="1" flipV="1">
            <a:off x="6589455" y="4481770"/>
            <a:ext cx="17962" cy="1796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91" name="latex-image-4.pdf" descr="latex-image-4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762446" y="4084650"/>
            <a:ext cx="4191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latex-image-5.pdf" descr="latex-image-5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741917" y="5640554"/>
            <a:ext cx="3810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Line"/>
          <p:cNvSpPr/>
          <p:nvPr/>
        </p:nvSpPr>
        <p:spPr>
          <a:xfrm flipV="1">
            <a:off x="9646097" y="6151079"/>
            <a:ext cx="1347359" cy="53032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94" name="latex-image-13.pdf" descr="latex-image-13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743334" y="822811"/>
            <a:ext cx="2815761" cy="765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latex-image-1.pdf" descr="latex-image-1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485874" y="843876"/>
            <a:ext cx="2668856" cy="723758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o if                             and                             then"/>
          <p:cNvSpPr txBox="1"/>
          <p:nvPr/>
        </p:nvSpPr>
        <p:spPr>
          <a:xfrm>
            <a:off x="1412586" y="1045236"/>
            <a:ext cx="100529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r>
              <a:t>So if                             and                             then</a:t>
            </a:r>
          </a:p>
        </p:txBody>
      </p:sp>
      <p:pic>
        <p:nvPicPr>
          <p:cNvPr id="297" name="latex-image-14.pdf" descr="latex-image-14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880074" y="2348507"/>
            <a:ext cx="3856150" cy="7030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6797106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riangle"/>
          <p:cNvSpPr/>
          <p:nvPr/>
        </p:nvSpPr>
        <p:spPr>
          <a:xfrm>
            <a:off x="924024" y="4521411"/>
            <a:ext cx="11385352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0" name="Shape"/>
          <p:cNvSpPr/>
          <p:nvPr/>
        </p:nvSpPr>
        <p:spPr>
          <a:xfrm rot="3707693">
            <a:off x="128119" y="4922934"/>
            <a:ext cx="5771717" cy="3108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01" name="Shape"/>
          <p:cNvSpPr/>
          <p:nvPr/>
        </p:nvSpPr>
        <p:spPr>
          <a:xfrm rot="17911998">
            <a:off x="7341719" y="4922934"/>
            <a:ext cx="5771717" cy="3108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02" name="Triangle"/>
          <p:cNvSpPr/>
          <p:nvPr/>
        </p:nvSpPr>
        <p:spPr>
          <a:xfrm>
            <a:off x="9602421" y="6163704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Triangle"/>
          <p:cNvSpPr/>
          <p:nvPr/>
        </p:nvSpPr>
        <p:spPr>
          <a:xfrm>
            <a:off x="949424" y="6163704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4" name="latex-image-2.pdf" descr="latex-image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9617" y="6799672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latex-image-3.pdf" descr="latex-image-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2766" y="6799672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Line"/>
          <p:cNvSpPr/>
          <p:nvPr/>
        </p:nvSpPr>
        <p:spPr>
          <a:xfrm>
            <a:off x="2290414" y="6156192"/>
            <a:ext cx="1292347" cy="53508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07" name="latex-image-5.pdf" descr="latex-image-5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68420" y="5215002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Line"/>
          <p:cNvSpPr/>
          <p:nvPr/>
        </p:nvSpPr>
        <p:spPr>
          <a:xfrm flipH="1">
            <a:off x="7611566" y="5446044"/>
            <a:ext cx="5152500" cy="203351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09" name="latex-image-6.pdf" descr="latex-image-6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5930" y="6692417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latex-image-7.pdf" descr="latex-image-7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341869" y="6527317"/>
            <a:ext cx="3556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latex-image-8.pdf" descr="latex-image-8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43224" y="5856352"/>
            <a:ext cx="2667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Line"/>
          <p:cNvSpPr/>
          <p:nvPr/>
        </p:nvSpPr>
        <p:spPr>
          <a:xfrm flipH="1" flipV="1">
            <a:off x="6589455" y="4481770"/>
            <a:ext cx="17962" cy="1796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13" name="latex-image-4.pdf" descr="latex-image-4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762446" y="4084650"/>
            <a:ext cx="4191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latex-image-5.pdf" descr="latex-image-5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741917" y="5640554"/>
            <a:ext cx="3810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Line"/>
          <p:cNvSpPr/>
          <p:nvPr/>
        </p:nvSpPr>
        <p:spPr>
          <a:xfrm flipV="1">
            <a:off x="9646097" y="6151079"/>
            <a:ext cx="1347359" cy="53032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16" name="latex-image-13.pdf" descr="latex-image-13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743334" y="822811"/>
            <a:ext cx="2815761" cy="765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latex-image-1.pdf" descr="latex-image-1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485874" y="843876"/>
            <a:ext cx="2668856" cy="723758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o if                             and                             then"/>
          <p:cNvSpPr txBox="1"/>
          <p:nvPr/>
        </p:nvSpPr>
        <p:spPr>
          <a:xfrm>
            <a:off x="1412586" y="1045236"/>
            <a:ext cx="100529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r>
              <a:t>So if                             and                             then</a:t>
            </a:r>
          </a:p>
        </p:txBody>
      </p:sp>
      <p:pic>
        <p:nvPicPr>
          <p:cNvPr id="319" name="latex-image-15.pdf" descr="latex-image-15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886512" y="2350856"/>
            <a:ext cx="3640074" cy="723758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Rectangle"/>
          <p:cNvSpPr/>
          <p:nvPr/>
        </p:nvSpPr>
        <p:spPr>
          <a:xfrm>
            <a:off x="4419600" y="2012950"/>
            <a:ext cx="4573898" cy="139957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79798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riang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Triangulation</a:t>
            </a:r>
          </a:p>
        </p:txBody>
      </p:sp>
      <p:sp>
        <p:nvSpPr>
          <p:cNvPr id="126" name="Shape"/>
          <p:cNvSpPr/>
          <p:nvPr/>
        </p:nvSpPr>
        <p:spPr>
          <a:xfrm rot="17922376">
            <a:off x="7055972" y="5365481"/>
            <a:ext cx="4644887" cy="257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384618"/>
              <a:satOff val="3869"/>
              <a:lumOff val="5802"/>
              <a:alpha val="9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7" name="Shape"/>
          <p:cNvSpPr/>
          <p:nvPr/>
        </p:nvSpPr>
        <p:spPr>
          <a:xfrm rot="3650718">
            <a:off x="1303756" y="5242209"/>
            <a:ext cx="4644887" cy="257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384618"/>
              <a:satOff val="3869"/>
              <a:lumOff val="5802"/>
              <a:alpha val="8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8" name="Line"/>
          <p:cNvSpPr/>
          <p:nvPr/>
        </p:nvSpPr>
        <p:spPr>
          <a:xfrm>
            <a:off x="3563490" y="6891398"/>
            <a:ext cx="1" cy="2077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9" name="Line"/>
          <p:cNvSpPr/>
          <p:nvPr/>
        </p:nvSpPr>
        <p:spPr>
          <a:xfrm flipH="1" flipV="1">
            <a:off x="9376905" y="7022819"/>
            <a:ext cx="5509" cy="307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30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7079" y="6405803"/>
            <a:ext cx="307885" cy="249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18779" y="6433777"/>
            <a:ext cx="439836" cy="43983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image 2"/>
          <p:cNvSpPr txBox="1"/>
          <p:nvPr/>
        </p:nvSpPr>
        <p:spPr>
          <a:xfrm>
            <a:off x="10604485" y="5616581"/>
            <a:ext cx="1402899" cy="542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image 2</a:t>
            </a:r>
          </a:p>
        </p:txBody>
      </p:sp>
      <p:sp>
        <p:nvSpPr>
          <p:cNvPr id="133" name="image 1"/>
          <p:cNvSpPr txBox="1"/>
          <p:nvPr/>
        </p:nvSpPr>
        <p:spPr>
          <a:xfrm>
            <a:off x="997415" y="5616581"/>
            <a:ext cx="1402900" cy="542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rPr dirty="0"/>
              <a:t>image 1</a:t>
            </a:r>
          </a:p>
        </p:txBody>
      </p:sp>
      <p:sp>
        <p:nvSpPr>
          <p:cNvPr id="134" name="Given"/>
          <p:cNvSpPr txBox="1"/>
          <p:nvPr/>
        </p:nvSpPr>
        <p:spPr>
          <a:xfrm>
            <a:off x="5810691" y="6705155"/>
            <a:ext cx="13847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Given</a:t>
            </a:r>
          </a:p>
        </p:txBody>
      </p:sp>
      <p:pic>
        <p:nvPicPr>
          <p:cNvPr id="137" name="Connection Line" descr="Connection 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77556" y="6085994"/>
            <a:ext cx="2755785" cy="797018"/>
          </a:xfrm>
          <a:prstGeom prst="rect">
            <a:avLst/>
          </a:prstGeom>
        </p:spPr>
      </p:pic>
      <p:pic>
        <p:nvPicPr>
          <p:cNvPr id="139" name="Connection Line" descr="Connection 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67936" y="6120073"/>
            <a:ext cx="2622974" cy="78140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B087E2D-1841-44AE-BCB8-0ED2D6E3C92C}"/>
              </a:ext>
            </a:extLst>
          </p:cNvPr>
          <p:cNvGrpSpPr/>
          <p:nvPr/>
        </p:nvGrpSpPr>
        <p:grpSpPr>
          <a:xfrm>
            <a:off x="1673426" y="8741375"/>
            <a:ext cx="9887140" cy="582334"/>
            <a:chOff x="1673426" y="8741375"/>
            <a:chExt cx="9887140" cy="582334"/>
          </a:xfrm>
        </p:grpSpPr>
        <p:pic>
          <p:nvPicPr>
            <p:cNvPr id="15" name="latex-image-7.pdf" descr="latex-image-7.pdf">
              <a:extLst>
                <a:ext uri="{FF2B5EF4-FFF2-40B4-BE49-F238E27FC236}">
                  <a16:creationId xmlns:a16="http://schemas.microsoft.com/office/drawing/2014/main" id="{02A8B4B9-BC5D-4F29-A11B-67CA46DBA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/>
            </a:blip>
            <a:srcRect l="50988" r="-1635"/>
            <a:stretch/>
          </p:blipFill>
          <p:spPr>
            <a:xfrm>
              <a:off x="10954924" y="8741375"/>
              <a:ext cx="605642" cy="56005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63C13FC-5A87-4541-B9BF-CEAC130B7665}"/>
                </a:ext>
              </a:extLst>
            </p:cNvPr>
            <p:cNvGrpSpPr/>
            <p:nvPr/>
          </p:nvGrpSpPr>
          <p:grpSpPr>
            <a:xfrm>
              <a:off x="1673426" y="8741375"/>
              <a:ext cx="3515189" cy="582334"/>
              <a:chOff x="318481" y="8452218"/>
              <a:chExt cx="3515189" cy="582334"/>
            </a:xfrm>
          </p:grpSpPr>
          <p:pic>
            <p:nvPicPr>
              <p:cNvPr id="14" name="latex-image-7.pdf" descr="latex-image-7.pdf">
                <a:extLst>
                  <a:ext uri="{FF2B5EF4-FFF2-40B4-BE49-F238E27FC236}">
                    <a16:creationId xmlns:a16="http://schemas.microsoft.com/office/drawing/2014/main" id="{2BDA1411-A458-41F3-BD3E-9B1D5B9C8E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/>
              </a:blip>
              <a:srcRect r="65592"/>
              <a:stretch/>
            </p:blipFill>
            <p:spPr>
              <a:xfrm>
                <a:off x="3418727" y="8452218"/>
                <a:ext cx="414943" cy="5648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6" name="image 1">
                <a:extLst>
                  <a:ext uri="{FF2B5EF4-FFF2-40B4-BE49-F238E27FC236}">
                    <a16:creationId xmlns:a16="http://schemas.microsoft.com/office/drawing/2014/main" id="{E6FE236A-3814-4E24-B6B4-04A4B78A3509}"/>
                  </a:ext>
                </a:extLst>
              </p:cNvPr>
              <p:cNvSpPr txBox="1"/>
              <p:nvPr/>
            </p:nvSpPr>
            <p:spPr>
              <a:xfrm>
                <a:off x="318481" y="8492088"/>
                <a:ext cx="3113487" cy="5424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2400"/>
                </a:lvl1pPr>
              </a:lstStyle>
              <a:p>
                <a:r>
                  <a:rPr lang="en-US" dirty="0"/>
                  <a:t>camera</a:t>
                </a:r>
                <a:r>
                  <a:rPr dirty="0"/>
                  <a:t> 1</a:t>
                </a:r>
                <a:r>
                  <a:rPr lang="en-US" dirty="0"/>
                  <a:t> with matrix</a:t>
                </a:r>
                <a:endParaRPr dirty="0"/>
              </a:p>
            </p:txBody>
          </p:sp>
        </p:grpSp>
        <p:sp>
          <p:nvSpPr>
            <p:cNvPr id="20" name="image 1">
              <a:extLst>
                <a:ext uri="{FF2B5EF4-FFF2-40B4-BE49-F238E27FC236}">
                  <a16:creationId xmlns:a16="http://schemas.microsoft.com/office/drawing/2014/main" id="{0BEB62EB-3264-4982-961E-A7D086DFF89B}"/>
                </a:ext>
              </a:extLst>
            </p:cNvPr>
            <p:cNvSpPr txBox="1"/>
            <p:nvPr/>
          </p:nvSpPr>
          <p:spPr>
            <a:xfrm>
              <a:off x="7887159" y="8765732"/>
              <a:ext cx="3113487" cy="5424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/>
              </a:lvl1pPr>
            </a:lstStyle>
            <a:p>
              <a:r>
                <a:rPr lang="en-US" dirty="0"/>
                <a:t>camera</a:t>
              </a:r>
              <a:r>
                <a:rPr dirty="0"/>
                <a:t> </a:t>
              </a:r>
              <a:r>
                <a:rPr lang="en-US" dirty="0"/>
                <a:t>2 with matrix</a:t>
              </a:r>
              <a:endParaRPr dirty="0"/>
            </a:p>
          </p:txBody>
        </p:sp>
      </p:grpSp>
      <p:pic>
        <p:nvPicPr>
          <p:cNvPr id="22" name="Connection Line" descr="Connection Line">
            <a:extLst>
              <a:ext uri="{FF2B5EF4-FFF2-40B4-BE49-F238E27FC236}">
                <a16:creationId xmlns:a16="http://schemas.microsoft.com/office/drawing/2014/main" id="{4E704584-6BD4-46BE-ABF5-48581EC0B870}"/>
              </a:ext>
            </a:extLst>
          </p:cNvPr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659003" flipV="1">
            <a:off x="5017607" y="7879235"/>
            <a:ext cx="1901841" cy="550043"/>
          </a:xfrm>
          <a:prstGeom prst="rect">
            <a:avLst/>
          </a:prstGeom>
        </p:spPr>
      </p:pic>
      <p:pic>
        <p:nvPicPr>
          <p:cNvPr id="23" name="Connection Line" descr="Connection Line">
            <a:extLst>
              <a:ext uri="{FF2B5EF4-FFF2-40B4-BE49-F238E27FC236}">
                <a16:creationId xmlns:a16="http://schemas.microsoft.com/office/drawing/2014/main" id="{FF8E00E8-C335-4085-85FF-79E58069F7D3}"/>
              </a:ext>
            </a:extLst>
          </p:cNvPr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3574280" flipV="1">
            <a:off x="6288460" y="7914647"/>
            <a:ext cx="2050293" cy="6108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Essential Matrix vs Homograph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t>Essential Matrix vs Homography</a:t>
            </a:r>
          </a:p>
        </p:txBody>
      </p:sp>
      <p:sp>
        <p:nvSpPr>
          <p:cNvPr id="327" name="What’s the difference between the essential matrix and a homography?"/>
          <p:cNvSpPr txBox="1"/>
          <p:nvPr/>
        </p:nvSpPr>
        <p:spPr>
          <a:xfrm>
            <a:off x="420687" y="2698750"/>
            <a:ext cx="1216342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What’s the difference between the essential matrix and a homography?</a:t>
            </a:r>
          </a:p>
        </p:txBody>
      </p:sp>
    </p:spTree>
    <p:extLst>
      <p:ext uri="{BB962C8B-B14F-4D97-AF65-F5344CB8AC3E}">
        <p14:creationId xmlns:p14="http://schemas.microsoft.com/office/powerpoint/2010/main" val="1481798200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Essential Matrix vs Homograph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t>Essential Matrix vs Homography</a:t>
            </a:r>
          </a:p>
        </p:txBody>
      </p:sp>
      <p:sp>
        <p:nvSpPr>
          <p:cNvPr id="334" name="They are both 3 x 3 matrices but …"/>
          <p:cNvSpPr txBox="1"/>
          <p:nvPr/>
        </p:nvSpPr>
        <p:spPr>
          <a:xfrm>
            <a:off x="3452304" y="3981450"/>
            <a:ext cx="610019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They are both 3 x 3 matrices but …</a:t>
            </a:r>
          </a:p>
        </p:txBody>
      </p:sp>
      <p:pic>
        <p:nvPicPr>
          <p:cNvPr id="335" name="latex-image-16.pdf" descr="latex-image-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9243" y="5398129"/>
            <a:ext cx="2719243" cy="731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latex-image-17.pdf" descr="latex-image-1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03347" y="5410200"/>
            <a:ext cx="3181875" cy="707084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Essential matrix maps a point to a line"/>
          <p:cNvSpPr txBox="1"/>
          <p:nvPr/>
        </p:nvSpPr>
        <p:spPr>
          <a:xfrm>
            <a:off x="1925306" y="6534147"/>
            <a:ext cx="3367117" cy="83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Essential matrix maps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point</a:t>
            </a:r>
            <a:r>
              <a:t> to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line</a:t>
            </a:r>
          </a:p>
        </p:txBody>
      </p:sp>
      <p:sp>
        <p:nvSpPr>
          <p:cNvPr id="338" name="Homography maps a point to a point"/>
          <p:cNvSpPr txBox="1"/>
          <p:nvPr/>
        </p:nvSpPr>
        <p:spPr>
          <a:xfrm>
            <a:off x="7750726" y="6534147"/>
            <a:ext cx="3087118" cy="83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Homography maps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point</a:t>
            </a:r>
            <a:r>
              <a:t> to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point</a:t>
            </a:r>
          </a:p>
        </p:txBody>
      </p:sp>
      <p:sp>
        <p:nvSpPr>
          <p:cNvPr id="339" name="What’s the difference between the essential matrix and a homography?"/>
          <p:cNvSpPr txBox="1"/>
          <p:nvPr/>
        </p:nvSpPr>
        <p:spPr>
          <a:xfrm>
            <a:off x="420687" y="2698750"/>
            <a:ext cx="1216342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What’s the difference between the essential matrix and a homography?</a:t>
            </a:r>
          </a:p>
        </p:txBody>
      </p:sp>
    </p:spTree>
    <p:extLst>
      <p:ext uri="{BB962C8B-B14F-4D97-AF65-F5344CB8AC3E}">
        <p14:creationId xmlns:p14="http://schemas.microsoft.com/office/powerpoint/2010/main" val="1711021852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Where does the Essential matrix come from?"/>
          <p:cNvSpPr txBox="1"/>
          <p:nvPr/>
        </p:nvSpPr>
        <p:spPr>
          <a:xfrm>
            <a:off x="1905482" y="4552950"/>
            <a:ext cx="919383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Where does the Essential matrix come from?</a:t>
            </a:r>
          </a:p>
        </p:txBody>
      </p:sp>
    </p:spTree>
    <p:extLst>
      <p:ext uri="{BB962C8B-B14F-4D97-AF65-F5344CB8AC3E}">
        <p14:creationId xmlns:p14="http://schemas.microsoft.com/office/powerpoint/2010/main" val="2490125708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riangle"/>
          <p:cNvSpPr/>
          <p:nvPr/>
        </p:nvSpPr>
        <p:spPr>
          <a:xfrm>
            <a:off x="809724" y="2465397"/>
            <a:ext cx="11385352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Shape"/>
          <p:cNvSpPr/>
          <p:nvPr/>
        </p:nvSpPr>
        <p:spPr>
          <a:xfrm rot="3707693">
            <a:off x="51919" y="2636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45" name="Shape"/>
          <p:cNvSpPr/>
          <p:nvPr/>
        </p:nvSpPr>
        <p:spPr>
          <a:xfrm rot="17911998">
            <a:off x="7265519" y="2636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46" name="Triangle"/>
          <p:cNvSpPr/>
          <p:nvPr/>
        </p:nvSpPr>
        <p:spPr>
          <a:xfrm>
            <a:off x="9488121" y="4107691"/>
            <a:ext cx="2668855" cy="523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" name="Triangle"/>
          <p:cNvSpPr/>
          <p:nvPr/>
        </p:nvSpPr>
        <p:spPr>
          <a:xfrm>
            <a:off x="835124" y="4107691"/>
            <a:ext cx="2668855" cy="523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48" name="latex-image-6.pdf" descr="latex-image-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30" y="4636403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latex-image-7.pdf" descr="latex-image-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27569" y="4471303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Line"/>
          <p:cNvSpPr/>
          <p:nvPr/>
        </p:nvSpPr>
        <p:spPr>
          <a:xfrm flipV="1">
            <a:off x="812800" y="4093825"/>
            <a:ext cx="1345655" cy="562323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51" name="Line"/>
          <p:cNvSpPr/>
          <p:nvPr/>
        </p:nvSpPr>
        <p:spPr>
          <a:xfrm flipH="1" flipV="1">
            <a:off x="10781936" y="4136398"/>
            <a:ext cx="1328745" cy="508354"/>
          </a:xfrm>
          <a:prstGeom prst="line">
            <a:avLst/>
          </a:prstGeom>
          <a:ln w="63500">
            <a:solidFill>
              <a:srgbClr val="0433FF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52" name="Line"/>
          <p:cNvSpPr/>
          <p:nvPr/>
        </p:nvSpPr>
        <p:spPr>
          <a:xfrm>
            <a:off x="812800" y="4640748"/>
            <a:ext cx="11416694" cy="1"/>
          </a:xfrm>
          <a:prstGeom prst="line">
            <a:avLst/>
          </a:prstGeom>
          <a:ln w="63500">
            <a:solidFill>
              <a:srgbClr val="00F900"/>
            </a:solidFill>
            <a:miter lim="400000"/>
            <a:head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53" name="latex-image-21.pdf" descr="latex-image-2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82543" y="4867483"/>
            <a:ext cx="1778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Connection Line" descr="Connection 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2316" y="4812606"/>
            <a:ext cx="11414129" cy="2598625"/>
          </a:xfrm>
          <a:prstGeom prst="rect">
            <a:avLst/>
          </a:prstGeom>
        </p:spPr>
      </p:pic>
      <p:pic>
        <p:nvPicPr>
          <p:cNvPr id="355" name="latex-image-28.pdf" descr="latex-image-28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62579" y="6732934"/>
            <a:ext cx="7747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latex-image-3.pdf" descr="latex-image-3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36201" y="3710154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latex-image-4.pdf" descr="latex-image-4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330646" y="1959688"/>
            <a:ext cx="4191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latex-image-5.pdf" descr="latex-image-5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632048" y="3545054"/>
            <a:ext cx="3810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Line"/>
          <p:cNvSpPr/>
          <p:nvPr/>
        </p:nvSpPr>
        <p:spPr>
          <a:xfrm flipH="1" flipV="1">
            <a:off x="6475155" y="2424370"/>
            <a:ext cx="17962" cy="1796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60" name="latex-image-6.pdf" descr="latex-image-6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002791" y="7885211"/>
            <a:ext cx="5074811" cy="9037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3279497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riangle"/>
          <p:cNvSpPr/>
          <p:nvPr/>
        </p:nvSpPr>
        <p:spPr>
          <a:xfrm>
            <a:off x="809724" y="2465397"/>
            <a:ext cx="11385352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5" name="Shape"/>
          <p:cNvSpPr/>
          <p:nvPr/>
        </p:nvSpPr>
        <p:spPr>
          <a:xfrm rot="3707693">
            <a:off x="51919" y="2636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66" name="Shape"/>
          <p:cNvSpPr/>
          <p:nvPr/>
        </p:nvSpPr>
        <p:spPr>
          <a:xfrm rot="17911998">
            <a:off x="7265519" y="2636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67" name="Triangle"/>
          <p:cNvSpPr/>
          <p:nvPr/>
        </p:nvSpPr>
        <p:spPr>
          <a:xfrm>
            <a:off x="9488121" y="4107691"/>
            <a:ext cx="2668855" cy="523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8" name="Triangle"/>
          <p:cNvSpPr/>
          <p:nvPr/>
        </p:nvSpPr>
        <p:spPr>
          <a:xfrm>
            <a:off x="835124" y="4107691"/>
            <a:ext cx="2668855" cy="523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69" name="latex-image-6.pdf" descr="latex-image-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30" y="4636403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latex-image-7.pdf" descr="latex-image-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27569" y="4471303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Line"/>
          <p:cNvSpPr/>
          <p:nvPr/>
        </p:nvSpPr>
        <p:spPr>
          <a:xfrm flipV="1">
            <a:off x="812800" y="4093825"/>
            <a:ext cx="1345655" cy="562323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72" name="Line"/>
          <p:cNvSpPr/>
          <p:nvPr/>
        </p:nvSpPr>
        <p:spPr>
          <a:xfrm flipH="1" flipV="1">
            <a:off x="10781936" y="4136398"/>
            <a:ext cx="1328745" cy="508354"/>
          </a:xfrm>
          <a:prstGeom prst="line">
            <a:avLst/>
          </a:prstGeom>
          <a:ln w="63500">
            <a:solidFill>
              <a:srgbClr val="0433FF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73" name="Line"/>
          <p:cNvSpPr/>
          <p:nvPr/>
        </p:nvSpPr>
        <p:spPr>
          <a:xfrm>
            <a:off x="812800" y="4640748"/>
            <a:ext cx="11416694" cy="1"/>
          </a:xfrm>
          <a:prstGeom prst="line">
            <a:avLst/>
          </a:prstGeom>
          <a:ln w="63500">
            <a:solidFill>
              <a:srgbClr val="00F900"/>
            </a:solidFill>
            <a:miter lim="400000"/>
            <a:head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74" name="latex-image-21.pdf" descr="latex-image-2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82543" y="4867483"/>
            <a:ext cx="1778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Connection Line" descr="Connection 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2316" y="4812606"/>
            <a:ext cx="11414129" cy="2598625"/>
          </a:xfrm>
          <a:prstGeom prst="rect">
            <a:avLst/>
          </a:prstGeom>
        </p:spPr>
      </p:pic>
      <p:pic>
        <p:nvPicPr>
          <p:cNvPr id="376" name="latex-image-28.pdf" descr="latex-image-28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62579" y="6732934"/>
            <a:ext cx="7747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latex-image-3.pdf" descr="latex-image-3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36201" y="3710154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latex-image-4.pdf" descr="latex-image-4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330646" y="1959688"/>
            <a:ext cx="4191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latex-image-5.pdf" descr="latex-image-5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632048" y="3545054"/>
            <a:ext cx="3810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Line"/>
          <p:cNvSpPr/>
          <p:nvPr/>
        </p:nvSpPr>
        <p:spPr>
          <a:xfrm flipH="1" flipV="1">
            <a:off x="6475155" y="2424370"/>
            <a:ext cx="17962" cy="1796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81" name="latex-image-6.pdf" descr="latex-image-6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002791" y="7885211"/>
            <a:ext cx="5074811" cy="903734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Does this look familiar?"/>
          <p:cNvSpPr txBox="1"/>
          <p:nvPr/>
        </p:nvSpPr>
        <p:spPr>
          <a:xfrm>
            <a:off x="4113988" y="8769350"/>
            <a:ext cx="48143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Does this look familiar?</a:t>
            </a:r>
          </a:p>
        </p:txBody>
      </p:sp>
    </p:spTree>
    <p:extLst>
      <p:ext uri="{BB962C8B-B14F-4D97-AF65-F5344CB8AC3E}">
        <p14:creationId xmlns:p14="http://schemas.microsoft.com/office/powerpoint/2010/main" val="3173989531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riangle"/>
          <p:cNvSpPr/>
          <p:nvPr/>
        </p:nvSpPr>
        <p:spPr>
          <a:xfrm>
            <a:off x="809724" y="2465397"/>
            <a:ext cx="11385352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7" name="Shape"/>
          <p:cNvSpPr/>
          <p:nvPr/>
        </p:nvSpPr>
        <p:spPr>
          <a:xfrm rot="3707693">
            <a:off x="51919" y="2636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88" name="Shape"/>
          <p:cNvSpPr/>
          <p:nvPr/>
        </p:nvSpPr>
        <p:spPr>
          <a:xfrm rot="17911998">
            <a:off x="7265519" y="2636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89" name="Triangle"/>
          <p:cNvSpPr/>
          <p:nvPr/>
        </p:nvSpPr>
        <p:spPr>
          <a:xfrm>
            <a:off x="9488121" y="4107691"/>
            <a:ext cx="2668855" cy="523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0" name="Triangle"/>
          <p:cNvSpPr/>
          <p:nvPr/>
        </p:nvSpPr>
        <p:spPr>
          <a:xfrm>
            <a:off x="835124" y="4107691"/>
            <a:ext cx="2668855" cy="523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91" name="latex-image-6.pdf" descr="latex-image-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30" y="4636403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latex-image-7.pdf" descr="latex-image-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27569" y="4471303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Line"/>
          <p:cNvSpPr/>
          <p:nvPr/>
        </p:nvSpPr>
        <p:spPr>
          <a:xfrm flipV="1">
            <a:off x="812800" y="4093825"/>
            <a:ext cx="1345655" cy="562323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94" name="Line"/>
          <p:cNvSpPr/>
          <p:nvPr/>
        </p:nvSpPr>
        <p:spPr>
          <a:xfrm flipH="1" flipV="1">
            <a:off x="10781936" y="4136398"/>
            <a:ext cx="1328745" cy="508354"/>
          </a:xfrm>
          <a:prstGeom prst="line">
            <a:avLst/>
          </a:prstGeom>
          <a:ln w="63500">
            <a:solidFill>
              <a:srgbClr val="0433FF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95" name="Line"/>
          <p:cNvSpPr/>
          <p:nvPr/>
        </p:nvSpPr>
        <p:spPr>
          <a:xfrm>
            <a:off x="812800" y="4640748"/>
            <a:ext cx="11416694" cy="1"/>
          </a:xfrm>
          <a:prstGeom prst="line">
            <a:avLst/>
          </a:prstGeom>
          <a:ln w="63500">
            <a:solidFill>
              <a:srgbClr val="00F900"/>
            </a:solidFill>
            <a:miter lim="400000"/>
            <a:head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96" name="latex-image-21.pdf" descr="latex-image-2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82543" y="4867483"/>
            <a:ext cx="1778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Connection Line" descr="Connection 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2316" y="4812606"/>
            <a:ext cx="11414129" cy="2598625"/>
          </a:xfrm>
          <a:prstGeom prst="rect">
            <a:avLst/>
          </a:prstGeom>
        </p:spPr>
      </p:pic>
      <p:pic>
        <p:nvPicPr>
          <p:cNvPr id="398" name="latex-image-28.pdf" descr="latex-image-28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62579" y="6732934"/>
            <a:ext cx="7747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latex-image-3.pdf" descr="latex-image-3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36201" y="3710154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latex-image-4.pdf" descr="latex-image-4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330646" y="1959688"/>
            <a:ext cx="4191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latex-image-5.pdf" descr="latex-image-5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632048" y="3545054"/>
            <a:ext cx="3810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Line"/>
          <p:cNvSpPr/>
          <p:nvPr/>
        </p:nvSpPr>
        <p:spPr>
          <a:xfrm flipH="1" flipV="1">
            <a:off x="6475155" y="2424370"/>
            <a:ext cx="17962" cy="1796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03" name="latex-image-6.pdf" descr="latex-image-6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002791" y="7885211"/>
            <a:ext cx="5074811" cy="903734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Camera-camera transform just like world-camera transform"/>
          <p:cNvSpPr txBox="1"/>
          <p:nvPr/>
        </p:nvSpPr>
        <p:spPr>
          <a:xfrm>
            <a:off x="54404" y="8769346"/>
            <a:ext cx="12831583" cy="584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Camera-camera</a:t>
            </a:r>
            <a:r>
              <a:t> transform just like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world-camera</a:t>
            </a:r>
            <a:r>
              <a:t> transform </a:t>
            </a:r>
          </a:p>
        </p:txBody>
      </p:sp>
    </p:spTree>
    <p:extLst>
      <p:ext uri="{BB962C8B-B14F-4D97-AF65-F5344CB8AC3E}">
        <p14:creationId xmlns:p14="http://schemas.microsoft.com/office/powerpoint/2010/main" val="2374329744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riangle"/>
          <p:cNvSpPr/>
          <p:nvPr/>
        </p:nvSpPr>
        <p:spPr>
          <a:xfrm>
            <a:off x="809724" y="2465397"/>
            <a:ext cx="11385352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Shape"/>
          <p:cNvSpPr/>
          <p:nvPr/>
        </p:nvSpPr>
        <p:spPr>
          <a:xfrm rot="3707693">
            <a:off x="51919" y="2636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10" name="Shape"/>
          <p:cNvSpPr/>
          <p:nvPr/>
        </p:nvSpPr>
        <p:spPr>
          <a:xfrm rot="17911998">
            <a:off x="7265519" y="2636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11" name="Triangle"/>
          <p:cNvSpPr/>
          <p:nvPr/>
        </p:nvSpPr>
        <p:spPr>
          <a:xfrm>
            <a:off x="9488121" y="4107691"/>
            <a:ext cx="2668855" cy="523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2" name="Triangle"/>
          <p:cNvSpPr/>
          <p:nvPr/>
        </p:nvSpPr>
        <p:spPr>
          <a:xfrm>
            <a:off x="835124" y="4107691"/>
            <a:ext cx="2668855" cy="523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13" name="latex-image-6.pdf" descr="latex-image-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30" y="4636403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latex-image-7.pdf" descr="latex-image-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27569" y="4471303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Line"/>
          <p:cNvSpPr/>
          <p:nvPr/>
        </p:nvSpPr>
        <p:spPr>
          <a:xfrm flipV="1">
            <a:off x="812800" y="4093825"/>
            <a:ext cx="1345655" cy="562323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16" name="Line"/>
          <p:cNvSpPr/>
          <p:nvPr/>
        </p:nvSpPr>
        <p:spPr>
          <a:xfrm flipH="1" flipV="1">
            <a:off x="10781936" y="4136398"/>
            <a:ext cx="1328745" cy="508354"/>
          </a:xfrm>
          <a:prstGeom prst="line">
            <a:avLst/>
          </a:prstGeom>
          <a:ln w="63500">
            <a:solidFill>
              <a:srgbClr val="0433FF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17" name="Line"/>
          <p:cNvSpPr/>
          <p:nvPr/>
        </p:nvSpPr>
        <p:spPr>
          <a:xfrm>
            <a:off x="812800" y="4640748"/>
            <a:ext cx="11416694" cy="1"/>
          </a:xfrm>
          <a:prstGeom prst="line">
            <a:avLst/>
          </a:prstGeom>
          <a:ln w="63500">
            <a:solidFill>
              <a:srgbClr val="00F900"/>
            </a:solidFill>
            <a:miter lim="400000"/>
            <a:head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18" name="latex-image-21.pdf" descr="latex-image-2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82543" y="4867483"/>
            <a:ext cx="1778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latex-image-3.pdf" descr="latex-image-3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36201" y="3710154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latex-image-4.pdf" descr="latex-image-4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30646" y="1959688"/>
            <a:ext cx="4191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latex-image-5.pdf" descr="latex-image-5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632048" y="3545054"/>
            <a:ext cx="3810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Line"/>
          <p:cNvSpPr/>
          <p:nvPr/>
        </p:nvSpPr>
        <p:spPr>
          <a:xfrm flipH="1" flipV="1">
            <a:off x="6475155" y="2424370"/>
            <a:ext cx="17962" cy="1796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23" name="latex-image-20.pdf" descr="latex-image-20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404946" y="8309471"/>
            <a:ext cx="2334142" cy="846699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These three vectors are coplanar"/>
          <p:cNvSpPr txBox="1"/>
          <p:nvPr/>
        </p:nvSpPr>
        <p:spPr>
          <a:xfrm>
            <a:off x="3067278" y="7671771"/>
            <a:ext cx="685754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These three vectors are coplanar</a:t>
            </a:r>
          </a:p>
        </p:txBody>
      </p:sp>
      <p:pic>
        <p:nvPicPr>
          <p:cNvPr id="428" name="Connection Line" descr="Connection 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07500" y="4380158"/>
            <a:ext cx="4763209" cy="3109782"/>
          </a:xfrm>
          <a:prstGeom prst="rect">
            <a:avLst/>
          </a:prstGeom>
        </p:spPr>
      </p:pic>
      <p:pic>
        <p:nvPicPr>
          <p:cNvPr id="430" name="Connection Line" descr="Connection Line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83461" y="4356007"/>
            <a:ext cx="4598650" cy="3121228"/>
          </a:xfrm>
          <a:prstGeom prst="rect">
            <a:avLst/>
          </a:prstGeom>
        </p:spPr>
      </p:pic>
      <p:pic>
        <p:nvPicPr>
          <p:cNvPr id="432" name="Connection Line" descr="Connection Line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342353" y="4784592"/>
            <a:ext cx="453963" cy="26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01770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If these three vectors are coplanar                  then"/>
          <p:cNvSpPr txBox="1"/>
          <p:nvPr/>
        </p:nvSpPr>
        <p:spPr>
          <a:xfrm>
            <a:off x="1330887" y="7004308"/>
            <a:ext cx="104186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r>
              <a:t>If these three vectors are coplanar                  then</a:t>
            </a:r>
          </a:p>
        </p:txBody>
      </p:sp>
      <p:sp>
        <p:nvSpPr>
          <p:cNvPr id="436" name="Triangle"/>
          <p:cNvSpPr/>
          <p:nvPr/>
        </p:nvSpPr>
        <p:spPr>
          <a:xfrm>
            <a:off x="809724" y="2465397"/>
            <a:ext cx="11385352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7" name="Shape"/>
          <p:cNvSpPr/>
          <p:nvPr/>
        </p:nvSpPr>
        <p:spPr>
          <a:xfrm rot="3707693">
            <a:off x="51919" y="2636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38" name="Shape"/>
          <p:cNvSpPr/>
          <p:nvPr/>
        </p:nvSpPr>
        <p:spPr>
          <a:xfrm rot="17911998">
            <a:off x="7265519" y="2636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39" name="Triangle"/>
          <p:cNvSpPr/>
          <p:nvPr/>
        </p:nvSpPr>
        <p:spPr>
          <a:xfrm>
            <a:off x="9488121" y="4107691"/>
            <a:ext cx="2668855" cy="523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0" name="Triangle"/>
          <p:cNvSpPr/>
          <p:nvPr/>
        </p:nvSpPr>
        <p:spPr>
          <a:xfrm>
            <a:off x="835124" y="4107691"/>
            <a:ext cx="2668855" cy="523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1" name="latex-image-6.pdf" descr="latex-image-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30" y="4636403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latex-image-7.pdf" descr="latex-image-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27569" y="4471303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Line"/>
          <p:cNvSpPr/>
          <p:nvPr/>
        </p:nvSpPr>
        <p:spPr>
          <a:xfrm flipV="1">
            <a:off x="812800" y="4093825"/>
            <a:ext cx="1345655" cy="562323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44" name="Line"/>
          <p:cNvSpPr/>
          <p:nvPr/>
        </p:nvSpPr>
        <p:spPr>
          <a:xfrm flipH="1" flipV="1">
            <a:off x="10781936" y="4136398"/>
            <a:ext cx="1328745" cy="508354"/>
          </a:xfrm>
          <a:prstGeom prst="line">
            <a:avLst/>
          </a:prstGeom>
          <a:ln w="63500">
            <a:solidFill>
              <a:srgbClr val="0433FF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45" name="Line"/>
          <p:cNvSpPr/>
          <p:nvPr/>
        </p:nvSpPr>
        <p:spPr>
          <a:xfrm>
            <a:off x="812800" y="4640748"/>
            <a:ext cx="11416694" cy="1"/>
          </a:xfrm>
          <a:prstGeom prst="line">
            <a:avLst/>
          </a:prstGeom>
          <a:ln w="63500">
            <a:solidFill>
              <a:srgbClr val="00F900"/>
            </a:solidFill>
            <a:miter lim="400000"/>
            <a:head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46" name="latex-image-21.pdf" descr="latex-image-2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82543" y="4867483"/>
            <a:ext cx="1778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latex-image-3.pdf" descr="latex-image-3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36201" y="3710154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latex-image-4.pdf" descr="latex-image-4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30646" y="1959688"/>
            <a:ext cx="4191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latex-image-5.pdf" descr="latex-image-5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632048" y="3545054"/>
            <a:ext cx="3810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Line"/>
          <p:cNvSpPr/>
          <p:nvPr/>
        </p:nvSpPr>
        <p:spPr>
          <a:xfrm flipH="1" flipV="1">
            <a:off x="6475155" y="2424370"/>
            <a:ext cx="17962" cy="1796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51" name="latex-image-21.pdf" descr="latex-image-21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194571" y="7838281"/>
            <a:ext cx="5612192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latex-image-20.pdf" descr="latex-image-20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92797" y="7012163"/>
            <a:ext cx="1785553" cy="6477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0767555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If these three vectors are coplanar                  then"/>
          <p:cNvSpPr txBox="1"/>
          <p:nvPr/>
        </p:nvSpPr>
        <p:spPr>
          <a:xfrm>
            <a:off x="1330887" y="7004308"/>
            <a:ext cx="104186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r>
              <a:t>If these three vectors are coplanar                  then</a:t>
            </a:r>
          </a:p>
        </p:txBody>
      </p:sp>
      <p:sp>
        <p:nvSpPr>
          <p:cNvPr id="455" name="Triangle"/>
          <p:cNvSpPr/>
          <p:nvPr/>
        </p:nvSpPr>
        <p:spPr>
          <a:xfrm>
            <a:off x="809724" y="2465397"/>
            <a:ext cx="11385352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6" name="Shape"/>
          <p:cNvSpPr/>
          <p:nvPr/>
        </p:nvSpPr>
        <p:spPr>
          <a:xfrm rot="3707693">
            <a:off x="51919" y="2636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57" name="Shape"/>
          <p:cNvSpPr/>
          <p:nvPr/>
        </p:nvSpPr>
        <p:spPr>
          <a:xfrm rot="17911998">
            <a:off x="7265519" y="2636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58" name="Triangle"/>
          <p:cNvSpPr/>
          <p:nvPr/>
        </p:nvSpPr>
        <p:spPr>
          <a:xfrm>
            <a:off x="9488121" y="4107691"/>
            <a:ext cx="2668855" cy="523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9" name="Triangle"/>
          <p:cNvSpPr/>
          <p:nvPr/>
        </p:nvSpPr>
        <p:spPr>
          <a:xfrm>
            <a:off x="835124" y="4107691"/>
            <a:ext cx="2668855" cy="523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60" name="latex-image-6.pdf" descr="latex-image-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30" y="4636403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latex-image-7.pdf" descr="latex-image-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27569" y="4471303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Line"/>
          <p:cNvSpPr/>
          <p:nvPr/>
        </p:nvSpPr>
        <p:spPr>
          <a:xfrm flipV="1">
            <a:off x="812800" y="4093825"/>
            <a:ext cx="1345655" cy="562323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63" name="Line"/>
          <p:cNvSpPr/>
          <p:nvPr/>
        </p:nvSpPr>
        <p:spPr>
          <a:xfrm flipH="1" flipV="1">
            <a:off x="10781936" y="4136398"/>
            <a:ext cx="1328745" cy="508354"/>
          </a:xfrm>
          <a:prstGeom prst="line">
            <a:avLst/>
          </a:prstGeom>
          <a:ln w="63500">
            <a:solidFill>
              <a:srgbClr val="0433FF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64" name="Line"/>
          <p:cNvSpPr/>
          <p:nvPr/>
        </p:nvSpPr>
        <p:spPr>
          <a:xfrm>
            <a:off x="812800" y="4640748"/>
            <a:ext cx="11416694" cy="1"/>
          </a:xfrm>
          <a:prstGeom prst="line">
            <a:avLst/>
          </a:prstGeom>
          <a:ln w="63500">
            <a:solidFill>
              <a:srgbClr val="00F900"/>
            </a:solidFill>
            <a:miter lim="400000"/>
            <a:head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65" name="latex-image-21.pdf" descr="latex-image-2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82543" y="4867483"/>
            <a:ext cx="1778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latex-image-3.pdf" descr="latex-image-3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36201" y="3710154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latex-image-4.pdf" descr="latex-image-4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30646" y="1959688"/>
            <a:ext cx="4191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latex-image-5.pdf" descr="latex-image-5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632048" y="3545054"/>
            <a:ext cx="3810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Line"/>
          <p:cNvSpPr/>
          <p:nvPr/>
        </p:nvSpPr>
        <p:spPr>
          <a:xfrm flipH="1" flipV="1">
            <a:off x="6475155" y="2424370"/>
            <a:ext cx="17962" cy="1796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71" name="latex-image-22.pdf" descr="latex-image-22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14765" y="7850981"/>
            <a:ext cx="5370287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latex-image-20.pdf" descr="latex-image-20.pdf">
            <a:extLst>
              <a:ext uri="{FF2B5EF4-FFF2-40B4-BE49-F238E27FC236}">
                <a16:creationId xmlns:a16="http://schemas.microsoft.com/office/drawing/2014/main" id="{C354314D-08DC-48C1-9FC2-9ADB70ED5A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92797" y="7012163"/>
            <a:ext cx="1785553" cy="6477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5404772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If these three vectors are coplanar                  then"/>
          <p:cNvSpPr txBox="1"/>
          <p:nvPr/>
        </p:nvSpPr>
        <p:spPr>
          <a:xfrm>
            <a:off x="1330887" y="7004308"/>
            <a:ext cx="104186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r>
              <a:t>If these three vectors are coplanar                  then</a:t>
            </a:r>
          </a:p>
        </p:txBody>
      </p:sp>
      <p:sp>
        <p:nvSpPr>
          <p:cNvPr id="486" name="Triangle"/>
          <p:cNvSpPr/>
          <p:nvPr/>
        </p:nvSpPr>
        <p:spPr>
          <a:xfrm>
            <a:off x="809724" y="2465397"/>
            <a:ext cx="11385352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7" name="Shape"/>
          <p:cNvSpPr/>
          <p:nvPr/>
        </p:nvSpPr>
        <p:spPr>
          <a:xfrm rot="3707693">
            <a:off x="51919" y="2636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88" name="Shape"/>
          <p:cNvSpPr/>
          <p:nvPr/>
        </p:nvSpPr>
        <p:spPr>
          <a:xfrm rot="17911998">
            <a:off x="7265519" y="2636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89" name="Triangle"/>
          <p:cNvSpPr/>
          <p:nvPr/>
        </p:nvSpPr>
        <p:spPr>
          <a:xfrm>
            <a:off x="9488121" y="4107691"/>
            <a:ext cx="2668855" cy="523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0" name="Triangle"/>
          <p:cNvSpPr/>
          <p:nvPr/>
        </p:nvSpPr>
        <p:spPr>
          <a:xfrm>
            <a:off x="835124" y="4107691"/>
            <a:ext cx="2668855" cy="523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91" name="latex-image-6.pdf" descr="latex-image-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30" y="4636403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latex-image-7.pdf" descr="latex-image-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27569" y="4471303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Line"/>
          <p:cNvSpPr/>
          <p:nvPr/>
        </p:nvSpPr>
        <p:spPr>
          <a:xfrm flipV="1">
            <a:off x="812800" y="4093825"/>
            <a:ext cx="1345655" cy="562323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94" name="Line"/>
          <p:cNvSpPr/>
          <p:nvPr/>
        </p:nvSpPr>
        <p:spPr>
          <a:xfrm flipH="1" flipV="1">
            <a:off x="10781936" y="4136398"/>
            <a:ext cx="1328745" cy="508354"/>
          </a:xfrm>
          <a:prstGeom prst="line">
            <a:avLst/>
          </a:prstGeom>
          <a:ln w="63500">
            <a:solidFill>
              <a:srgbClr val="0433FF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95" name="Line"/>
          <p:cNvSpPr/>
          <p:nvPr/>
        </p:nvSpPr>
        <p:spPr>
          <a:xfrm>
            <a:off x="812800" y="4640748"/>
            <a:ext cx="11416694" cy="1"/>
          </a:xfrm>
          <a:prstGeom prst="line">
            <a:avLst/>
          </a:prstGeom>
          <a:ln w="63500">
            <a:solidFill>
              <a:srgbClr val="00F900"/>
            </a:solidFill>
            <a:miter lim="400000"/>
            <a:head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96" name="latex-image-21.pdf" descr="latex-image-2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82543" y="4867483"/>
            <a:ext cx="1778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latex-image-3.pdf" descr="latex-image-3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36201" y="3710154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latex-image-4.pdf" descr="latex-image-4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30646" y="1959688"/>
            <a:ext cx="4191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latex-image-5.pdf" descr="latex-image-5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632048" y="3545054"/>
            <a:ext cx="3810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Line"/>
          <p:cNvSpPr/>
          <p:nvPr/>
        </p:nvSpPr>
        <p:spPr>
          <a:xfrm flipH="1" flipV="1">
            <a:off x="6475155" y="2424370"/>
            <a:ext cx="17962" cy="1796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502" name="latex-image-24.pdf" descr="latex-image-24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350535" y="8049170"/>
            <a:ext cx="6805688" cy="901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latex-image-20.pdf" descr="latex-image-20.pdf">
            <a:extLst>
              <a:ext uri="{FF2B5EF4-FFF2-40B4-BE49-F238E27FC236}">
                <a16:creationId xmlns:a16="http://schemas.microsoft.com/office/drawing/2014/main" id="{2B8284E5-8D16-4467-AC59-DDDAC362C7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92797" y="7012163"/>
            <a:ext cx="1785553" cy="6477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942115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riang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Triangulation</a:t>
            </a:r>
          </a:p>
        </p:txBody>
      </p:sp>
      <p:sp>
        <p:nvSpPr>
          <p:cNvPr id="126" name="Shape"/>
          <p:cNvSpPr/>
          <p:nvPr/>
        </p:nvSpPr>
        <p:spPr>
          <a:xfrm rot="17922376">
            <a:off x="7055972" y="5365481"/>
            <a:ext cx="4644887" cy="257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384618"/>
              <a:satOff val="3869"/>
              <a:lumOff val="5802"/>
              <a:alpha val="9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7" name="Shape"/>
          <p:cNvSpPr/>
          <p:nvPr/>
        </p:nvSpPr>
        <p:spPr>
          <a:xfrm rot="3650718">
            <a:off x="1303756" y="5242209"/>
            <a:ext cx="4644887" cy="257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384618"/>
              <a:satOff val="3869"/>
              <a:lumOff val="5802"/>
              <a:alpha val="8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8" name="Line"/>
          <p:cNvSpPr/>
          <p:nvPr/>
        </p:nvSpPr>
        <p:spPr>
          <a:xfrm>
            <a:off x="3563490" y="6891398"/>
            <a:ext cx="1" cy="2077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9" name="Line"/>
          <p:cNvSpPr/>
          <p:nvPr/>
        </p:nvSpPr>
        <p:spPr>
          <a:xfrm flipH="1" flipV="1">
            <a:off x="9376905" y="7022819"/>
            <a:ext cx="5509" cy="307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30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7079" y="6405803"/>
            <a:ext cx="307885" cy="249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18779" y="6433777"/>
            <a:ext cx="439836" cy="43983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image 2"/>
          <p:cNvSpPr txBox="1"/>
          <p:nvPr/>
        </p:nvSpPr>
        <p:spPr>
          <a:xfrm>
            <a:off x="10604485" y="5616581"/>
            <a:ext cx="1402899" cy="542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image 2</a:t>
            </a:r>
          </a:p>
        </p:txBody>
      </p:sp>
      <p:sp>
        <p:nvSpPr>
          <p:cNvPr id="133" name="image 1"/>
          <p:cNvSpPr txBox="1"/>
          <p:nvPr/>
        </p:nvSpPr>
        <p:spPr>
          <a:xfrm>
            <a:off x="997415" y="5616581"/>
            <a:ext cx="1402900" cy="542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rPr dirty="0"/>
              <a:t>image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087E2D-1841-44AE-BCB8-0ED2D6E3C92C}"/>
              </a:ext>
            </a:extLst>
          </p:cNvPr>
          <p:cNvGrpSpPr/>
          <p:nvPr/>
        </p:nvGrpSpPr>
        <p:grpSpPr>
          <a:xfrm>
            <a:off x="1673426" y="8741375"/>
            <a:ext cx="9887140" cy="582334"/>
            <a:chOff x="1673426" y="8741375"/>
            <a:chExt cx="9887140" cy="582334"/>
          </a:xfrm>
        </p:grpSpPr>
        <p:pic>
          <p:nvPicPr>
            <p:cNvPr id="15" name="latex-image-7.pdf" descr="latex-image-7.pdf">
              <a:extLst>
                <a:ext uri="{FF2B5EF4-FFF2-40B4-BE49-F238E27FC236}">
                  <a16:creationId xmlns:a16="http://schemas.microsoft.com/office/drawing/2014/main" id="{02A8B4B9-BC5D-4F29-A11B-67CA46DBA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50988" r="-1635"/>
            <a:stretch/>
          </p:blipFill>
          <p:spPr>
            <a:xfrm>
              <a:off x="10954924" y="8741375"/>
              <a:ext cx="605642" cy="56005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63C13FC-5A87-4541-B9BF-CEAC130B7665}"/>
                </a:ext>
              </a:extLst>
            </p:cNvPr>
            <p:cNvGrpSpPr/>
            <p:nvPr/>
          </p:nvGrpSpPr>
          <p:grpSpPr>
            <a:xfrm>
              <a:off x="1673426" y="8741375"/>
              <a:ext cx="3515189" cy="582334"/>
              <a:chOff x="318481" y="8452218"/>
              <a:chExt cx="3515189" cy="582334"/>
            </a:xfrm>
          </p:grpSpPr>
          <p:pic>
            <p:nvPicPr>
              <p:cNvPr id="14" name="latex-image-7.pdf" descr="latex-image-7.pdf">
                <a:extLst>
                  <a:ext uri="{FF2B5EF4-FFF2-40B4-BE49-F238E27FC236}">
                    <a16:creationId xmlns:a16="http://schemas.microsoft.com/office/drawing/2014/main" id="{2BDA1411-A458-41F3-BD3E-9B1D5B9C8E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r="65592"/>
              <a:stretch/>
            </p:blipFill>
            <p:spPr>
              <a:xfrm>
                <a:off x="3418727" y="8452218"/>
                <a:ext cx="414943" cy="5648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6" name="image 1">
                <a:extLst>
                  <a:ext uri="{FF2B5EF4-FFF2-40B4-BE49-F238E27FC236}">
                    <a16:creationId xmlns:a16="http://schemas.microsoft.com/office/drawing/2014/main" id="{E6FE236A-3814-4E24-B6B4-04A4B78A3509}"/>
                  </a:ext>
                </a:extLst>
              </p:cNvPr>
              <p:cNvSpPr txBox="1"/>
              <p:nvPr/>
            </p:nvSpPr>
            <p:spPr>
              <a:xfrm>
                <a:off x="318481" y="8492088"/>
                <a:ext cx="3113487" cy="5424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2400"/>
                </a:lvl1pPr>
              </a:lstStyle>
              <a:p>
                <a:r>
                  <a:rPr lang="en-US" dirty="0"/>
                  <a:t>camera</a:t>
                </a:r>
                <a:r>
                  <a:rPr dirty="0"/>
                  <a:t> 1</a:t>
                </a:r>
                <a:r>
                  <a:rPr lang="en-US" dirty="0"/>
                  <a:t> with matrix</a:t>
                </a:r>
                <a:endParaRPr dirty="0"/>
              </a:p>
            </p:txBody>
          </p:sp>
        </p:grpSp>
        <p:sp>
          <p:nvSpPr>
            <p:cNvPr id="20" name="image 1">
              <a:extLst>
                <a:ext uri="{FF2B5EF4-FFF2-40B4-BE49-F238E27FC236}">
                  <a16:creationId xmlns:a16="http://schemas.microsoft.com/office/drawing/2014/main" id="{0BEB62EB-3264-4982-961E-A7D086DFF89B}"/>
                </a:ext>
              </a:extLst>
            </p:cNvPr>
            <p:cNvSpPr txBox="1"/>
            <p:nvPr/>
          </p:nvSpPr>
          <p:spPr>
            <a:xfrm>
              <a:off x="7887159" y="8765732"/>
              <a:ext cx="3113487" cy="5424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/>
              </a:lvl1pPr>
            </a:lstStyle>
            <a:p>
              <a:r>
                <a:rPr lang="en-US" dirty="0"/>
                <a:t>camera</a:t>
              </a:r>
              <a:r>
                <a:rPr dirty="0"/>
                <a:t> </a:t>
              </a:r>
              <a:r>
                <a:rPr lang="en-US" dirty="0"/>
                <a:t>2 with matrix</a:t>
              </a:r>
              <a:endParaRPr dirty="0"/>
            </a:p>
          </p:txBody>
        </p:sp>
      </p:grpSp>
      <p:sp>
        <p:nvSpPr>
          <p:cNvPr id="24" name="image 2">
            <a:extLst>
              <a:ext uri="{FF2B5EF4-FFF2-40B4-BE49-F238E27FC236}">
                <a16:creationId xmlns:a16="http://schemas.microsoft.com/office/drawing/2014/main" id="{255BC1F8-7B86-4655-9061-21DCF556B859}"/>
              </a:ext>
            </a:extLst>
          </p:cNvPr>
          <p:cNvSpPr txBox="1"/>
          <p:nvPr/>
        </p:nvSpPr>
        <p:spPr>
          <a:xfrm>
            <a:off x="3277079" y="3790864"/>
            <a:ext cx="3162950" cy="542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rPr lang="en-US" dirty="0"/>
              <a:t>Which 3D points map to </a:t>
            </a:r>
            <a:r>
              <a:rPr lang="en-US" b="1" dirty="0"/>
              <a:t>x</a:t>
            </a:r>
            <a:r>
              <a:rPr lang="en-US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3165148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If these three vectors are coplanar                  then"/>
          <p:cNvSpPr txBox="1"/>
          <p:nvPr/>
        </p:nvSpPr>
        <p:spPr>
          <a:xfrm>
            <a:off x="1330887" y="7004308"/>
            <a:ext cx="104186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r>
              <a:t>If these three vectors are coplanar                  then</a:t>
            </a:r>
          </a:p>
        </p:txBody>
      </p:sp>
      <p:sp>
        <p:nvSpPr>
          <p:cNvPr id="505" name="Triangle"/>
          <p:cNvSpPr/>
          <p:nvPr/>
        </p:nvSpPr>
        <p:spPr>
          <a:xfrm>
            <a:off x="809724" y="2465397"/>
            <a:ext cx="11385352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6" name="Shape"/>
          <p:cNvSpPr/>
          <p:nvPr/>
        </p:nvSpPr>
        <p:spPr>
          <a:xfrm rot="3707693">
            <a:off x="51919" y="2636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07" name="Shape"/>
          <p:cNvSpPr/>
          <p:nvPr/>
        </p:nvSpPr>
        <p:spPr>
          <a:xfrm rot="17911998">
            <a:off x="7265519" y="2636723"/>
            <a:ext cx="5771717" cy="310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08" name="Triangle"/>
          <p:cNvSpPr/>
          <p:nvPr/>
        </p:nvSpPr>
        <p:spPr>
          <a:xfrm>
            <a:off x="9488121" y="4107691"/>
            <a:ext cx="2668855" cy="523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9" name="Triangle"/>
          <p:cNvSpPr/>
          <p:nvPr/>
        </p:nvSpPr>
        <p:spPr>
          <a:xfrm>
            <a:off x="835124" y="4107691"/>
            <a:ext cx="2668855" cy="523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10" name="latex-image-6.pdf" descr="latex-image-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30" y="4636403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latex-image-7.pdf" descr="latex-image-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27569" y="4471303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Line"/>
          <p:cNvSpPr/>
          <p:nvPr/>
        </p:nvSpPr>
        <p:spPr>
          <a:xfrm flipV="1">
            <a:off x="812800" y="4093825"/>
            <a:ext cx="1345655" cy="562323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13" name="Line"/>
          <p:cNvSpPr/>
          <p:nvPr/>
        </p:nvSpPr>
        <p:spPr>
          <a:xfrm flipH="1" flipV="1">
            <a:off x="10781936" y="4136398"/>
            <a:ext cx="1328745" cy="508354"/>
          </a:xfrm>
          <a:prstGeom prst="line">
            <a:avLst/>
          </a:prstGeom>
          <a:ln w="63500">
            <a:solidFill>
              <a:srgbClr val="0433FF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14" name="Line"/>
          <p:cNvSpPr/>
          <p:nvPr/>
        </p:nvSpPr>
        <p:spPr>
          <a:xfrm>
            <a:off x="812800" y="4640748"/>
            <a:ext cx="11416694" cy="1"/>
          </a:xfrm>
          <a:prstGeom prst="line">
            <a:avLst/>
          </a:prstGeom>
          <a:ln w="63500">
            <a:solidFill>
              <a:srgbClr val="00F900"/>
            </a:solidFill>
            <a:miter lim="400000"/>
            <a:head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515" name="latex-image-21.pdf" descr="latex-image-2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82543" y="4867483"/>
            <a:ext cx="1778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latex-image-3.pdf" descr="latex-image-3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36201" y="3710154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latex-image-4.pdf" descr="latex-image-4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30646" y="1959688"/>
            <a:ext cx="4191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latex-image-5.pdf" descr="latex-image-5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632048" y="3545054"/>
            <a:ext cx="3810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Line"/>
          <p:cNvSpPr/>
          <p:nvPr/>
        </p:nvSpPr>
        <p:spPr>
          <a:xfrm flipH="1" flipV="1">
            <a:off x="6475155" y="2424370"/>
            <a:ext cx="17962" cy="1796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521" name="latex-image-25.pdf" descr="latex-image-25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346298" y="8049170"/>
            <a:ext cx="6590998" cy="901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latex-image-20.pdf" descr="latex-image-20.pdf">
            <a:extLst>
              <a:ext uri="{FF2B5EF4-FFF2-40B4-BE49-F238E27FC236}">
                <a16:creationId xmlns:a16="http://schemas.microsoft.com/office/drawing/2014/main" id="{EA216236-2B0D-48E0-9966-CB78728C91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92797" y="7012163"/>
            <a:ext cx="1785553" cy="6477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1496436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utting it togeth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putting it together</a:t>
            </a:r>
          </a:p>
        </p:txBody>
      </p:sp>
      <p:pic>
        <p:nvPicPr>
          <p:cNvPr id="524" name="latex-image-25.pdf" descr="latex-image-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6798" y="3780954"/>
            <a:ext cx="4641548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coplanarity"/>
          <p:cNvSpPr txBox="1"/>
          <p:nvPr/>
        </p:nvSpPr>
        <p:spPr>
          <a:xfrm>
            <a:off x="8337194" y="2868377"/>
            <a:ext cx="23756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coplanarity</a:t>
            </a:r>
          </a:p>
        </p:txBody>
      </p:sp>
      <p:pic>
        <p:nvPicPr>
          <p:cNvPr id="526" name="latex-image-6.pdf" descr="latex-image-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6791" y="3780954"/>
            <a:ext cx="3565770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rigid motion"/>
          <p:cNvSpPr txBox="1"/>
          <p:nvPr/>
        </p:nvSpPr>
        <p:spPr>
          <a:xfrm>
            <a:off x="2235975" y="2868377"/>
            <a:ext cx="25274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rigid motion</a:t>
            </a:r>
          </a:p>
        </p:txBody>
      </p:sp>
      <p:pic>
        <p:nvPicPr>
          <p:cNvPr id="528" name="latex-image-26.pdf" descr="latex-image-26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81423" y="4899620"/>
            <a:ext cx="5242257" cy="7671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55142259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utting it togeth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putting it together</a:t>
            </a:r>
          </a:p>
        </p:txBody>
      </p:sp>
      <p:pic>
        <p:nvPicPr>
          <p:cNvPr id="531" name="latex-image-25.pdf" descr="latex-image-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6798" y="3780954"/>
            <a:ext cx="4641548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coplanarity"/>
          <p:cNvSpPr txBox="1"/>
          <p:nvPr/>
        </p:nvSpPr>
        <p:spPr>
          <a:xfrm>
            <a:off x="8337194" y="2868377"/>
            <a:ext cx="23756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coplanarity</a:t>
            </a:r>
          </a:p>
        </p:txBody>
      </p:sp>
      <p:pic>
        <p:nvPicPr>
          <p:cNvPr id="533" name="latex-image-6.pdf" descr="latex-image-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6791" y="3780954"/>
            <a:ext cx="3565770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rigid motion"/>
          <p:cNvSpPr txBox="1"/>
          <p:nvPr/>
        </p:nvSpPr>
        <p:spPr>
          <a:xfrm>
            <a:off x="2235975" y="2868377"/>
            <a:ext cx="25274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rigid motion</a:t>
            </a:r>
          </a:p>
        </p:txBody>
      </p:sp>
      <p:pic>
        <p:nvPicPr>
          <p:cNvPr id="535" name="latex-image-26.pdf" descr="latex-image-26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81423" y="4899620"/>
            <a:ext cx="5242257" cy="767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latex-image-27.pdf" descr="latex-image-27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72139" y="5867995"/>
            <a:ext cx="5260522" cy="7671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98040124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utting it togeth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putting it together</a:t>
            </a:r>
          </a:p>
        </p:txBody>
      </p:sp>
      <p:pic>
        <p:nvPicPr>
          <p:cNvPr id="545" name="latex-image-25.pdf" descr="latex-image-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6798" y="3780954"/>
            <a:ext cx="4641548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coplanarity"/>
          <p:cNvSpPr txBox="1"/>
          <p:nvPr/>
        </p:nvSpPr>
        <p:spPr>
          <a:xfrm>
            <a:off x="8337194" y="2868377"/>
            <a:ext cx="23756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coplanarity</a:t>
            </a:r>
          </a:p>
        </p:txBody>
      </p:sp>
      <p:pic>
        <p:nvPicPr>
          <p:cNvPr id="547" name="latex-image-6.pdf" descr="latex-image-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6791" y="3780954"/>
            <a:ext cx="3565770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rigid motion"/>
          <p:cNvSpPr txBox="1"/>
          <p:nvPr/>
        </p:nvSpPr>
        <p:spPr>
          <a:xfrm>
            <a:off x="2235975" y="2868377"/>
            <a:ext cx="25274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rigid motion</a:t>
            </a:r>
          </a:p>
        </p:txBody>
      </p:sp>
      <p:pic>
        <p:nvPicPr>
          <p:cNvPr id="549" name="latex-image-26.pdf" descr="latex-image-26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81423" y="4899620"/>
            <a:ext cx="5242257" cy="767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latex-image-27.pdf" descr="latex-image-27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72139" y="5867995"/>
            <a:ext cx="5260522" cy="767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latex-image-28.pdf" descr="latex-image-28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00611" y="6836370"/>
            <a:ext cx="4803880" cy="7671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0211689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utting it togeth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putting it together</a:t>
            </a:r>
          </a:p>
        </p:txBody>
      </p:sp>
      <p:pic>
        <p:nvPicPr>
          <p:cNvPr id="554" name="latex-image-25.pdf" descr="latex-image-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6798" y="3780954"/>
            <a:ext cx="4641548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coplanarity"/>
          <p:cNvSpPr txBox="1"/>
          <p:nvPr/>
        </p:nvSpPr>
        <p:spPr>
          <a:xfrm>
            <a:off x="8337194" y="2868377"/>
            <a:ext cx="23756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coplanarity</a:t>
            </a:r>
          </a:p>
        </p:txBody>
      </p:sp>
      <p:pic>
        <p:nvPicPr>
          <p:cNvPr id="556" name="latex-image-6.pdf" descr="latex-image-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6791" y="3780954"/>
            <a:ext cx="3565770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rigid motion"/>
          <p:cNvSpPr txBox="1"/>
          <p:nvPr/>
        </p:nvSpPr>
        <p:spPr>
          <a:xfrm>
            <a:off x="2235975" y="2868377"/>
            <a:ext cx="25274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rigid motion</a:t>
            </a:r>
          </a:p>
        </p:txBody>
      </p:sp>
      <p:pic>
        <p:nvPicPr>
          <p:cNvPr id="558" name="latex-image-26.pdf" descr="latex-image-26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81423" y="4899620"/>
            <a:ext cx="5242257" cy="767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9" name="latex-image-27.pdf" descr="latex-image-27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72139" y="5867995"/>
            <a:ext cx="5260522" cy="767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latex-image-28.pdf" descr="latex-image-28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00611" y="6836370"/>
            <a:ext cx="4803880" cy="767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latex-image-29.pdf" descr="latex-image-29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73625" y="8325445"/>
            <a:ext cx="3257550" cy="6477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60340130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utting it togeth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putting it together</a:t>
            </a:r>
          </a:p>
        </p:txBody>
      </p:sp>
      <p:pic>
        <p:nvPicPr>
          <p:cNvPr id="564" name="latex-image-25.pdf" descr="latex-image-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6798" y="3780954"/>
            <a:ext cx="4641548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565" name="coplanarity"/>
          <p:cNvSpPr txBox="1"/>
          <p:nvPr/>
        </p:nvSpPr>
        <p:spPr>
          <a:xfrm>
            <a:off x="8337194" y="2868377"/>
            <a:ext cx="23756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coplanarity</a:t>
            </a:r>
          </a:p>
        </p:txBody>
      </p:sp>
      <p:pic>
        <p:nvPicPr>
          <p:cNvPr id="566" name="latex-image-6.pdf" descr="latex-image-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6791" y="3780954"/>
            <a:ext cx="3565770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rigid motion"/>
          <p:cNvSpPr txBox="1"/>
          <p:nvPr/>
        </p:nvSpPr>
        <p:spPr>
          <a:xfrm>
            <a:off x="2235975" y="2868377"/>
            <a:ext cx="25274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rigid motion</a:t>
            </a:r>
          </a:p>
        </p:txBody>
      </p:sp>
      <p:pic>
        <p:nvPicPr>
          <p:cNvPr id="568" name="latex-image-26.pdf" descr="latex-image-26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81423" y="4899620"/>
            <a:ext cx="5242257" cy="767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latex-image-27.pdf" descr="latex-image-27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72139" y="5867995"/>
            <a:ext cx="5260522" cy="767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latex-image-28.pdf" descr="latex-image-28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00611" y="6836370"/>
            <a:ext cx="4803880" cy="767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latex-image-29.pdf" descr="latex-image-29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73625" y="8325445"/>
            <a:ext cx="3257550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Rectangle"/>
          <p:cNvSpPr/>
          <p:nvPr/>
        </p:nvSpPr>
        <p:spPr>
          <a:xfrm>
            <a:off x="4507855" y="8099896"/>
            <a:ext cx="3989090" cy="125514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3" name="Essential Matrix…"/>
          <p:cNvSpPr txBox="1"/>
          <p:nvPr/>
        </p:nvSpPr>
        <p:spPr>
          <a:xfrm>
            <a:off x="8840876" y="8308367"/>
            <a:ext cx="334944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Essential Matrix</a:t>
            </a:r>
          </a:p>
          <a:p>
            <a:pPr>
              <a:defRPr sz="2400"/>
            </a:pPr>
            <a:r>
              <a:t>[Longuet-Higgins 1981]</a:t>
            </a:r>
          </a:p>
        </p:txBody>
      </p:sp>
      <p:pic>
        <p:nvPicPr>
          <p:cNvPr id="575" name="Connection Line" descr="Connection Line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55285" y="7735594"/>
            <a:ext cx="4043675" cy="72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72550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Rounded Rectangle"/>
          <p:cNvSpPr/>
          <p:nvPr/>
        </p:nvSpPr>
        <p:spPr>
          <a:xfrm>
            <a:off x="525908" y="2606972"/>
            <a:ext cx="11952984" cy="1419735"/>
          </a:xfrm>
          <a:prstGeom prst="roundRect">
            <a:avLst>
              <a:gd name="adj" fmla="val 4737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9" name="properties of the E matri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r>
              <a:t>properties of the E matrix</a:t>
            </a:r>
          </a:p>
        </p:txBody>
      </p:sp>
      <p:pic>
        <p:nvPicPr>
          <p:cNvPr id="580" name="latex-image-29.pdf" descr="latex-image-2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0225" y="2929489"/>
            <a:ext cx="3257550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581" name="Longuet-Higgins equation"/>
          <p:cNvSpPr txBox="1"/>
          <p:nvPr/>
        </p:nvSpPr>
        <p:spPr>
          <a:xfrm>
            <a:off x="1288161" y="2992989"/>
            <a:ext cx="542467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Longuet-Higgins equation</a:t>
            </a:r>
          </a:p>
        </p:txBody>
      </p:sp>
      <p:sp>
        <p:nvSpPr>
          <p:cNvPr id="582" name="(points in normalized coordinates)"/>
          <p:cNvSpPr txBox="1"/>
          <p:nvPr/>
        </p:nvSpPr>
        <p:spPr>
          <a:xfrm>
            <a:off x="3132486" y="8868807"/>
            <a:ext cx="707562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(points in normalized coordinates)</a:t>
            </a:r>
          </a:p>
        </p:txBody>
      </p:sp>
    </p:spTree>
    <p:extLst>
      <p:ext uri="{BB962C8B-B14F-4D97-AF65-F5344CB8AC3E}">
        <p14:creationId xmlns:p14="http://schemas.microsoft.com/office/powerpoint/2010/main" val="3900721524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Rounded Rectangle"/>
          <p:cNvSpPr/>
          <p:nvPr/>
        </p:nvSpPr>
        <p:spPr>
          <a:xfrm>
            <a:off x="525908" y="4389037"/>
            <a:ext cx="11952984" cy="2503253"/>
          </a:xfrm>
          <a:prstGeom prst="roundRect">
            <a:avLst>
              <a:gd name="adj" fmla="val 2687"/>
            </a:avLst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5" name="Rounded Rectangle"/>
          <p:cNvSpPr/>
          <p:nvPr/>
        </p:nvSpPr>
        <p:spPr>
          <a:xfrm>
            <a:off x="525908" y="2606972"/>
            <a:ext cx="11952984" cy="1419735"/>
          </a:xfrm>
          <a:prstGeom prst="roundRect">
            <a:avLst>
              <a:gd name="adj" fmla="val 4737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6" name="properties of the E matri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r>
              <a:t>properties of the E matrix</a:t>
            </a:r>
          </a:p>
        </p:txBody>
      </p:sp>
      <p:pic>
        <p:nvPicPr>
          <p:cNvPr id="587" name="latex-image-29.pdf" descr="latex-image-2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0225" y="2929489"/>
            <a:ext cx="3257550" cy="64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8" name="latex-image-30.pdf" descr="latex-image-30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1129" y="4873045"/>
            <a:ext cx="200772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latex-image-31.pdf" descr="latex-image-3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88037" y="4873045"/>
            <a:ext cx="2296833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0" name="latex-image-32.pdf" descr="latex-image-32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29584" y="5807288"/>
            <a:ext cx="203081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1" name="latex-image-33.pdf" descr="latex-image-33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69784" y="5796238"/>
            <a:ext cx="2333338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Epipolar lines"/>
          <p:cNvSpPr txBox="1"/>
          <p:nvPr/>
        </p:nvSpPr>
        <p:spPr>
          <a:xfrm>
            <a:off x="1365148" y="5220695"/>
            <a:ext cx="28831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Epipolar lines</a:t>
            </a:r>
          </a:p>
        </p:txBody>
      </p:sp>
      <p:sp>
        <p:nvSpPr>
          <p:cNvPr id="593" name="Longuet-Higgins equation"/>
          <p:cNvSpPr txBox="1"/>
          <p:nvPr/>
        </p:nvSpPr>
        <p:spPr>
          <a:xfrm>
            <a:off x="1288161" y="2992989"/>
            <a:ext cx="542467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Longuet-Higgins equation</a:t>
            </a:r>
          </a:p>
        </p:txBody>
      </p:sp>
      <p:sp>
        <p:nvSpPr>
          <p:cNvPr id="594" name="(points in normalized coordinates)"/>
          <p:cNvSpPr txBox="1"/>
          <p:nvPr/>
        </p:nvSpPr>
        <p:spPr>
          <a:xfrm>
            <a:off x="3132486" y="8868807"/>
            <a:ext cx="707562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(points in normalized coordinates)</a:t>
            </a:r>
          </a:p>
        </p:txBody>
      </p:sp>
    </p:spTree>
    <p:extLst>
      <p:ext uri="{BB962C8B-B14F-4D97-AF65-F5344CB8AC3E}">
        <p14:creationId xmlns:p14="http://schemas.microsoft.com/office/powerpoint/2010/main" val="1762439436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Rounded Rectangle"/>
          <p:cNvSpPr/>
          <p:nvPr/>
        </p:nvSpPr>
        <p:spPr>
          <a:xfrm>
            <a:off x="525908" y="4389037"/>
            <a:ext cx="11952984" cy="2503253"/>
          </a:xfrm>
          <a:prstGeom prst="roundRect">
            <a:avLst>
              <a:gd name="adj" fmla="val 2687"/>
            </a:avLst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7" name="Rounded Rectangle"/>
          <p:cNvSpPr/>
          <p:nvPr/>
        </p:nvSpPr>
        <p:spPr>
          <a:xfrm>
            <a:off x="525908" y="2606972"/>
            <a:ext cx="11952984" cy="1419735"/>
          </a:xfrm>
          <a:prstGeom prst="roundRect">
            <a:avLst>
              <a:gd name="adj" fmla="val 4737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8" name="properties of the E matri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r>
              <a:t>properties of the E matrix</a:t>
            </a:r>
          </a:p>
        </p:txBody>
      </p:sp>
      <p:pic>
        <p:nvPicPr>
          <p:cNvPr id="599" name="latex-image-29.pdf" descr="latex-image-2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0225" y="2929489"/>
            <a:ext cx="3257550" cy="64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latex-image-30.pdf" descr="latex-image-30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1129" y="4873045"/>
            <a:ext cx="200772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1" name="latex-image-31.pdf" descr="latex-image-3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88037" y="4873045"/>
            <a:ext cx="2296833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2" name="latex-image-32.pdf" descr="latex-image-32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29584" y="5807288"/>
            <a:ext cx="203081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3" name="latex-image-33.pdf" descr="latex-image-33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69784" y="5796238"/>
            <a:ext cx="2333338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604" name="Epipolar lines"/>
          <p:cNvSpPr txBox="1"/>
          <p:nvPr/>
        </p:nvSpPr>
        <p:spPr>
          <a:xfrm>
            <a:off x="1365148" y="5220695"/>
            <a:ext cx="28831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Epipolar lines</a:t>
            </a:r>
          </a:p>
        </p:txBody>
      </p:sp>
      <p:sp>
        <p:nvSpPr>
          <p:cNvPr id="605" name="Longuet-Higgins equation"/>
          <p:cNvSpPr txBox="1"/>
          <p:nvPr/>
        </p:nvSpPr>
        <p:spPr>
          <a:xfrm>
            <a:off x="1288161" y="2992989"/>
            <a:ext cx="542467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Longuet-Higgins equation</a:t>
            </a:r>
          </a:p>
        </p:txBody>
      </p:sp>
      <p:sp>
        <p:nvSpPr>
          <p:cNvPr id="606" name="Rounded Rectangle"/>
          <p:cNvSpPr/>
          <p:nvPr/>
        </p:nvSpPr>
        <p:spPr>
          <a:xfrm>
            <a:off x="525908" y="7254620"/>
            <a:ext cx="11952984" cy="1476950"/>
          </a:xfrm>
          <a:prstGeom prst="roundRect">
            <a:avLst>
              <a:gd name="adj" fmla="val 4554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7" name="Epipoles"/>
          <p:cNvSpPr txBox="1"/>
          <p:nvPr/>
        </p:nvSpPr>
        <p:spPr>
          <a:xfrm>
            <a:off x="1860524" y="7668666"/>
            <a:ext cx="18923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Epipoles</a:t>
            </a:r>
          </a:p>
        </p:txBody>
      </p:sp>
      <p:pic>
        <p:nvPicPr>
          <p:cNvPr id="608" name="latex-image-36.pdf" descr="latex-image-3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87726" y="7751216"/>
            <a:ext cx="2097455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9" name="latex-image-37.pdf" descr="latex-image-37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09229" y="7640637"/>
            <a:ext cx="2722143" cy="619523"/>
          </a:xfrm>
          <a:prstGeom prst="rect">
            <a:avLst/>
          </a:prstGeom>
          <a:ln w="12700">
            <a:miter lim="400000"/>
          </a:ln>
        </p:spPr>
      </p:pic>
      <p:sp>
        <p:nvSpPr>
          <p:cNvPr id="610" name="(points in normalized camera coordinates)"/>
          <p:cNvSpPr txBox="1"/>
          <p:nvPr/>
        </p:nvSpPr>
        <p:spPr>
          <a:xfrm>
            <a:off x="2293982" y="8868807"/>
            <a:ext cx="87526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(points in normalized </a:t>
            </a:r>
            <a:r>
              <a:rPr u="sng"/>
              <a:t>camera</a:t>
            </a:r>
            <a:r>
              <a:t> coordinates)</a:t>
            </a:r>
          </a:p>
        </p:txBody>
      </p:sp>
    </p:spTree>
    <p:extLst>
      <p:ext uri="{BB962C8B-B14F-4D97-AF65-F5344CB8AC3E}">
        <p14:creationId xmlns:p14="http://schemas.microsoft.com/office/powerpoint/2010/main" val="1770457420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riangle"/>
          <p:cNvSpPr/>
          <p:nvPr/>
        </p:nvSpPr>
        <p:spPr>
          <a:xfrm>
            <a:off x="847824" y="3759200"/>
            <a:ext cx="11385352" cy="215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Line"/>
          <p:cNvSpPr/>
          <p:nvPr/>
        </p:nvSpPr>
        <p:spPr>
          <a:xfrm>
            <a:off x="6535193" y="3752816"/>
            <a:ext cx="5710312" cy="215945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5" name="Line"/>
          <p:cNvSpPr/>
          <p:nvPr/>
        </p:nvSpPr>
        <p:spPr>
          <a:xfrm>
            <a:off x="5866192" y="3996499"/>
            <a:ext cx="6379313" cy="1915795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5224356" y="4249906"/>
            <a:ext cx="7023000" cy="166238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27" name="Line"/>
          <p:cNvSpPr/>
          <p:nvPr/>
        </p:nvSpPr>
        <p:spPr>
          <a:xfrm>
            <a:off x="4512693" y="4521740"/>
            <a:ext cx="7736419" cy="139055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28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3335139"/>
            <a:ext cx="2921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"/>
          <p:cNvSpPr/>
          <p:nvPr/>
        </p:nvSpPr>
        <p:spPr>
          <a:xfrm rot="3707693">
            <a:off x="128119" y="3779934"/>
            <a:ext cx="5771717" cy="3108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0" name="Shape"/>
          <p:cNvSpPr/>
          <p:nvPr/>
        </p:nvSpPr>
        <p:spPr>
          <a:xfrm rot="17911998">
            <a:off x="7341719" y="3779934"/>
            <a:ext cx="5771717" cy="3108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1" name="Recall:Epipolar constra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r>
              <a:t>Recall:Epipolar constraint</a:t>
            </a:r>
          </a:p>
        </p:txBody>
      </p:sp>
      <p:sp>
        <p:nvSpPr>
          <p:cNvPr id="132" name="Triangle"/>
          <p:cNvSpPr/>
          <p:nvPr/>
        </p:nvSpPr>
        <p:spPr>
          <a:xfrm>
            <a:off x="9526221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Triangle"/>
          <p:cNvSpPr/>
          <p:nvPr/>
        </p:nvSpPr>
        <p:spPr>
          <a:xfrm>
            <a:off x="873224" y="5401493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Line"/>
          <p:cNvSpPr/>
          <p:nvPr/>
        </p:nvSpPr>
        <p:spPr>
          <a:xfrm flipH="1" flipV="1">
            <a:off x="9533979" y="5901780"/>
            <a:ext cx="17962" cy="1796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35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3417" y="6037460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3066" y="5954910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Line"/>
          <p:cNvSpPr/>
          <p:nvPr/>
        </p:nvSpPr>
        <p:spPr>
          <a:xfrm>
            <a:off x="2214214" y="5393981"/>
            <a:ext cx="1292347" cy="53508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38" name="latex-image-4.pdf" descr="latex-image-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6887" y="5176043"/>
            <a:ext cx="127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056377" y="4515643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Line"/>
          <p:cNvSpPr/>
          <p:nvPr/>
        </p:nvSpPr>
        <p:spPr>
          <a:xfrm flipH="1">
            <a:off x="9578528" y="5403119"/>
            <a:ext cx="1274585" cy="5068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1" name="latex-image-6.pdf" descr="latex-image-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9730" y="5930205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latex-image-7.pdf" descr="latex-image-7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65669" y="5765105"/>
            <a:ext cx="3556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Line"/>
          <p:cNvSpPr/>
          <p:nvPr/>
        </p:nvSpPr>
        <p:spPr>
          <a:xfrm>
            <a:off x="10850193" y="5390554"/>
            <a:ext cx="1395312" cy="52171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4" name="Line"/>
          <p:cNvSpPr/>
          <p:nvPr/>
        </p:nvSpPr>
        <p:spPr>
          <a:xfrm>
            <a:off x="10703302" y="5448326"/>
            <a:ext cx="1542203" cy="46396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5" name="Line"/>
          <p:cNvSpPr/>
          <p:nvPr/>
        </p:nvSpPr>
        <p:spPr>
          <a:xfrm>
            <a:off x="10562492" y="5510953"/>
            <a:ext cx="1684864" cy="401339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6" name="Line"/>
          <p:cNvSpPr/>
          <p:nvPr/>
        </p:nvSpPr>
        <p:spPr>
          <a:xfrm>
            <a:off x="10385724" y="5577157"/>
            <a:ext cx="1863388" cy="33513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7" name="Potential matches for"/>
          <p:cNvSpPr txBox="1"/>
          <p:nvPr/>
        </p:nvSpPr>
        <p:spPr>
          <a:xfrm>
            <a:off x="1292760" y="8577559"/>
            <a:ext cx="440878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Potential matches for</a:t>
            </a:r>
          </a:p>
        </p:txBody>
      </p:sp>
      <p:sp>
        <p:nvSpPr>
          <p:cNvPr id="148" name="lie on the epipolar line"/>
          <p:cNvSpPr txBox="1"/>
          <p:nvPr/>
        </p:nvSpPr>
        <p:spPr>
          <a:xfrm>
            <a:off x="6565240" y="8577559"/>
            <a:ext cx="46117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lie on the epipolar line</a:t>
            </a:r>
          </a:p>
        </p:txBody>
      </p:sp>
      <p:pic>
        <p:nvPicPr>
          <p:cNvPr id="149" name="latex-image-8.pdf" descr="latex-image-8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67024" y="5094141"/>
            <a:ext cx="2667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latex-image-8.pdf" descr="latex-image-8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55589" y="8793157"/>
            <a:ext cx="330201" cy="26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74935" y="8563569"/>
            <a:ext cx="327050" cy="52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Connection Line" descr="Connection Line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250179" y="4709032"/>
            <a:ext cx="3856942" cy="3980815"/>
          </a:xfrm>
          <a:prstGeom prst="rect">
            <a:avLst/>
          </a:prstGeom>
        </p:spPr>
      </p:pic>
      <p:pic>
        <p:nvPicPr>
          <p:cNvPr id="157" name="Connection Line" descr="Connection Line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674621" y="5541522"/>
            <a:ext cx="1848801" cy="3267385"/>
          </a:xfrm>
          <a:prstGeom prst="rect">
            <a:avLst/>
          </a:prstGeom>
        </p:spPr>
      </p:pic>
      <p:pic>
        <p:nvPicPr>
          <p:cNvPr id="154" name="latex-image-9.pdf" descr="latex-image-9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395429" y="5113191"/>
            <a:ext cx="254001" cy="254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885690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riang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Triangulation</a:t>
            </a:r>
          </a:p>
        </p:txBody>
      </p:sp>
      <p:grpSp>
        <p:nvGrpSpPr>
          <p:cNvPr id="158" name="Group"/>
          <p:cNvGrpSpPr/>
          <p:nvPr/>
        </p:nvGrpSpPr>
        <p:grpSpPr>
          <a:xfrm>
            <a:off x="997415" y="3051216"/>
            <a:ext cx="11009971" cy="5924924"/>
            <a:chOff x="0" y="418047"/>
            <a:chExt cx="11009969" cy="5924922"/>
          </a:xfrm>
        </p:grpSpPr>
        <p:sp>
          <p:nvSpPr>
            <p:cNvPr id="145" name="Shape"/>
            <p:cNvSpPr/>
            <p:nvPr/>
          </p:nvSpPr>
          <p:spPr>
            <a:xfrm rot="17922376">
              <a:off x="6058556" y="2732312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9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7" name="Line"/>
            <p:cNvSpPr/>
            <p:nvPr/>
          </p:nvSpPr>
          <p:spPr>
            <a:xfrm flipV="1">
              <a:off x="5275598" y="1613292"/>
              <a:ext cx="460126" cy="386092"/>
            </a:xfrm>
            <a:prstGeom prst="line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8" name="Line"/>
            <p:cNvSpPr/>
            <p:nvPr/>
          </p:nvSpPr>
          <p:spPr>
            <a:xfrm flipV="1">
              <a:off x="2504488" y="418047"/>
              <a:ext cx="4641032" cy="38834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9" name="Shape"/>
            <p:cNvSpPr/>
            <p:nvPr/>
          </p:nvSpPr>
          <p:spPr>
            <a:xfrm rot="3650718">
              <a:off x="306340" y="2609040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8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50" name="Line"/>
            <p:cNvSpPr/>
            <p:nvPr/>
          </p:nvSpPr>
          <p:spPr>
            <a:xfrm flipV="1">
              <a:off x="1568072" y="4265406"/>
              <a:ext cx="968828" cy="8136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pic>
          <p:nvPicPr>
            <p:cNvPr id="152" name="latex-image-1.pdf" descr="latex-image-1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79662" y="3772634"/>
              <a:ext cx="307886" cy="249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latex-image-2.pdf" descr="latex-image-2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21363" y="3800608"/>
              <a:ext cx="439836" cy="439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latex-image-3.pdf" descr="latex-image-3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96106" y="5155411"/>
              <a:ext cx="439836" cy="381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6" name="image 2"/>
            <p:cNvSpPr txBox="1"/>
            <p:nvPr/>
          </p:nvSpPr>
          <p:spPr>
            <a:xfrm>
              <a:off x="9607069" y="2983412"/>
              <a:ext cx="1402900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image 2</a:t>
              </a:r>
            </a:p>
          </p:txBody>
        </p:sp>
        <p:sp>
          <p:nvSpPr>
            <p:cNvPr id="157" name="image 1"/>
            <p:cNvSpPr txBox="1"/>
            <p:nvPr/>
          </p:nvSpPr>
          <p:spPr>
            <a:xfrm>
              <a:off x="0" y="2983412"/>
              <a:ext cx="1402899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image 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DB8051-E231-47DB-9952-7E2A56B63694}"/>
              </a:ext>
            </a:extLst>
          </p:cNvPr>
          <p:cNvGrpSpPr/>
          <p:nvPr/>
        </p:nvGrpSpPr>
        <p:grpSpPr>
          <a:xfrm>
            <a:off x="1673426" y="8741375"/>
            <a:ext cx="9887140" cy="582334"/>
            <a:chOff x="1673426" y="8741375"/>
            <a:chExt cx="9887140" cy="582334"/>
          </a:xfrm>
        </p:grpSpPr>
        <p:pic>
          <p:nvPicPr>
            <p:cNvPr id="22" name="latex-image-7.pdf" descr="latex-image-7.pdf">
              <a:extLst>
                <a:ext uri="{FF2B5EF4-FFF2-40B4-BE49-F238E27FC236}">
                  <a16:creationId xmlns:a16="http://schemas.microsoft.com/office/drawing/2014/main" id="{D36DA83C-F1D7-4A4C-86BD-00B6015E4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/>
            </a:blip>
            <a:srcRect l="50988" r="-1635"/>
            <a:stretch/>
          </p:blipFill>
          <p:spPr>
            <a:xfrm>
              <a:off x="10954924" y="8741375"/>
              <a:ext cx="605642" cy="56005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FA421B5-E31F-41BC-AF83-60B1617846E8}"/>
                </a:ext>
              </a:extLst>
            </p:cNvPr>
            <p:cNvGrpSpPr/>
            <p:nvPr/>
          </p:nvGrpSpPr>
          <p:grpSpPr>
            <a:xfrm>
              <a:off x="1673426" y="8741375"/>
              <a:ext cx="3515189" cy="582334"/>
              <a:chOff x="318481" y="8452218"/>
              <a:chExt cx="3515189" cy="582334"/>
            </a:xfrm>
          </p:grpSpPr>
          <p:pic>
            <p:nvPicPr>
              <p:cNvPr id="25" name="latex-image-7.pdf" descr="latex-image-7.pdf">
                <a:extLst>
                  <a:ext uri="{FF2B5EF4-FFF2-40B4-BE49-F238E27FC236}">
                    <a16:creationId xmlns:a16="http://schemas.microsoft.com/office/drawing/2014/main" id="{1F35984E-8F8E-4690-9654-25C9A52854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/>
              </a:blip>
              <a:srcRect r="65592"/>
              <a:stretch/>
            </p:blipFill>
            <p:spPr>
              <a:xfrm>
                <a:off x="3418727" y="8452218"/>
                <a:ext cx="414943" cy="5648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6" name="image 1">
                <a:extLst>
                  <a:ext uri="{FF2B5EF4-FFF2-40B4-BE49-F238E27FC236}">
                    <a16:creationId xmlns:a16="http://schemas.microsoft.com/office/drawing/2014/main" id="{B68201CE-8F2C-44B4-9801-EB8C99E4B3FE}"/>
                  </a:ext>
                </a:extLst>
              </p:cNvPr>
              <p:cNvSpPr txBox="1"/>
              <p:nvPr/>
            </p:nvSpPr>
            <p:spPr>
              <a:xfrm>
                <a:off x="318481" y="8492088"/>
                <a:ext cx="3113487" cy="5424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2400"/>
                </a:lvl1pPr>
              </a:lstStyle>
              <a:p>
                <a:r>
                  <a:rPr lang="en-US" dirty="0"/>
                  <a:t>camera</a:t>
                </a:r>
                <a:r>
                  <a:rPr dirty="0"/>
                  <a:t> 1</a:t>
                </a:r>
                <a:r>
                  <a:rPr lang="en-US" dirty="0"/>
                  <a:t> with matrix</a:t>
                </a:r>
                <a:endParaRPr dirty="0"/>
              </a:p>
            </p:txBody>
          </p:sp>
        </p:grpSp>
        <p:sp>
          <p:nvSpPr>
            <p:cNvPr id="24" name="image 1">
              <a:extLst>
                <a:ext uri="{FF2B5EF4-FFF2-40B4-BE49-F238E27FC236}">
                  <a16:creationId xmlns:a16="http://schemas.microsoft.com/office/drawing/2014/main" id="{7E583EEF-7F8B-48E7-9FE2-6602ACD0A9AE}"/>
                </a:ext>
              </a:extLst>
            </p:cNvPr>
            <p:cNvSpPr txBox="1"/>
            <p:nvPr/>
          </p:nvSpPr>
          <p:spPr>
            <a:xfrm>
              <a:off x="7887159" y="8765732"/>
              <a:ext cx="3113487" cy="5424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/>
              </a:lvl1pPr>
            </a:lstStyle>
            <a:p>
              <a:r>
                <a:rPr lang="en-US" dirty="0"/>
                <a:t>camera</a:t>
              </a:r>
              <a:r>
                <a:rPr dirty="0"/>
                <a:t> </a:t>
              </a:r>
              <a:r>
                <a:rPr lang="en-US" dirty="0"/>
                <a:t>2 with matrix</a:t>
              </a:r>
              <a:endParaRPr dirty="0"/>
            </a:p>
          </p:txBody>
        </p:sp>
      </p:grpSp>
      <p:sp>
        <p:nvSpPr>
          <p:cNvPr id="27" name="image 2">
            <a:extLst>
              <a:ext uri="{FF2B5EF4-FFF2-40B4-BE49-F238E27FC236}">
                <a16:creationId xmlns:a16="http://schemas.microsoft.com/office/drawing/2014/main" id="{1BCC6660-E6E1-4E0E-887C-F5221FCD3D0B}"/>
              </a:ext>
            </a:extLst>
          </p:cNvPr>
          <p:cNvSpPr txBox="1"/>
          <p:nvPr/>
        </p:nvSpPr>
        <p:spPr>
          <a:xfrm>
            <a:off x="3740217" y="3296344"/>
            <a:ext cx="3162950" cy="932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rPr lang="en-US" dirty="0"/>
              <a:t>How can you compute this ray?</a:t>
            </a:r>
            <a:endParaRPr dirty="0"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B9A084AE-9733-41C1-B6CD-A03421B83EE4}"/>
              </a:ext>
            </a:extLst>
          </p:cNvPr>
          <p:cNvSpPr/>
          <p:nvPr/>
        </p:nvSpPr>
        <p:spPr>
          <a:xfrm flipH="1" flipV="1">
            <a:off x="9376905" y="7022819"/>
            <a:ext cx="5509" cy="307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054105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iven a point in one image,…"/>
          <p:cNvSpPr txBox="1"/>
          <p:nvPr/>
        </p:nvSpPr>
        <p:spPr>
          <a:xfrm>
            <a:off x="1155059" y="425443"/>
            <a:ext cx="10694683" cy="1739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Given a point in one image, </a:t>
            </a:r>
          </a:p>
          <a:p>
            <a:r>
              <a:t>multiplying by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essential matrix</a:t>
            </a:r>
            <a:r>
              <a:t> will tell us </a:t>
            </a:r>
          </a:p>
          <a:p>
            <a:r>
              <a:t>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epipolar line</a:t>
            </a:r>
            <a:r>
              <a:t> in the second view.</a:t>
            </a:r>
          </a:p>
        </p:txBody>
      </p:sp>
      <p:pic>
        <p:nvPicPr>
          <p:cNvPr id="161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6554" y="2867868"/>
            <a:ext cx="2511692" cy="681137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riangle"/>
          <p:cNvSpPr/>
          <p:nvPr/>
        </p:nvSpPr>
        <p:spPr>
          <a:xfrm>
            <a:off x="924024" y="4521411"/>
            <a:ext cx="11385352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" name="Shape"/>
          <p:cNvSpPr/>
          <p:nvPr/>
        </p:nvSpPr>
        <p:spPr>
          <a:xfrm rot="3707693">
            <a:off x="128119" y="4668934"/>
            <a:ext cx="5771717" cy="3108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64" name="Shape"/>
          <p:cNvSpPr/>
          <p:nvPr/>
        </p:nvSpPr>
        <p:spPr>
          <a:xfrm rot="17911998">
            <a:off x="7341719" y="4668934"/>
            <a:ext cx="5771717" cy="3108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65" name="Triangle"/>
          <p:cNvSpPr/>
          <p:nvPr/>
        </p:nvSpPr>
        <p:spPr>
          <a:xfrm>
            <a:off x="9602421" y="6163704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Triangle"/>
          <p:cNvSpPr/>
          <p:nvPr/>
        </p:nvSpPr>
        <p:spPr>
          <a:xfrm>
            <a:off x="949424" y="6163704"/>
            <a:ext cx="2668855" cy="523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7" name="latex-image-2.pdf" descr="latex-image-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9617" y="6799672"/>
            <a:ext cx="215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92766" y="6799672"/>
            <a:ext cx="3302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Line"/>
          <p:cNvSpPr/>
          <p:nvPr/>
        </p:nvSpPr>
        <p:spPr>
          <a:xfrm>
            <a:off x="2290414" y="6156192"/>
            <a:ext cx="1292347" cy="53508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70" name="latex-image-5.pdf" descr="latex-image-5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968420" y="5215002"/>
            <a:ext cx="2540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Line"/>
          <p:cNvSpPr/>
          <p:nvPr/>
        </p:nvSpPr>
        <p:spPr>
          <a:xfrm flipH="1">
            <a:off x="7611566" y="5446044"/>
            <a:ext cx="5152500" cy="203351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72" name="latex-image-6.pdf" descr="latex-image-6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5930" y="6692417"/>
            <a:ext cx="2540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latex-image-7.pdf" descr="latex-image-7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341869" y="6527317"/>
            <a:ext cx="3556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latex-image-8.pdf" descr="latex-image-8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43224" y="5856352"/>
            <a:ext cx="2667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Line"/>
          <p:cNvSpPr/>
          <p:nvPr/>
        </p:nvSpPr>
        <p:spPr>
          <a:xfrm flipH="1" flipV="1">
            <a:off x="6589455" y="4481770"/>
            <a:ext cx="17962" cy="1796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76" name="latex-image-4.pdf" descr="latex-image-4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762446" y="4084650"/>
            <a:ext cx="4191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latex-image-5.pdf" descr="latex-image-5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741917" y="5640554"/>
            <a:ext cx="3810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Line"/>
          <p:cNvSpPr/>
          <p:nvPr/>
        </p:nvSpPr>
        <p:spPr>
          <a:xfrm flipV="1">
            <a:off x="9646097" y="6151079"/>
            <a:ext cx="1347359" cy="53032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9" name="Rectangle"/>
          <p:cNvSpPr/>
          <p:nvPr/>
        </p:nvSpPr>
        <p:spPr>
          <a:xfrm>
            <a:off x="4864100" y="2549634"/>
            <a:ext cx="3276600" cy="131760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Assumption:…"/>
          <p:cNvSpPr txBox="1"/>
          <p:nvPr/>
        </p:nvSpPr>
        <p:spPr>
          <a:xfrm>
            <a:off x="198983" y="8185150"/>
            <a:ext cx="1260683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Assumption: </a:t>
            </a:r>
          </a:p>
          <a:p>
            <a:r>
              <a:t>points aligned to camera coordinate axis (calibrated camera)</a:t>
            </a:r>
          </a:p>
        </p:txBody>
      </p:sp>
    </p:spTree>
    <p:extLst>
      <p:ext uri="{BB962C8B-B14F-4D97-AF65-F5344CB8AC3E}">
        <p14:creationId xmlns:p14="http://schemas.microsoft.com/office/powerpoint/2010/main" val="1013313973"/>
      </p:ext>
    </p:extLst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How do you generalize to uncalibrated cameras?"/>
          <p:cNvSpPr txBox="1">
            <a:spLocks noGrp="1"/>
          </p:cNvSpPr>
          <p:nvPr>
            <p:ph type="title"/>
          </p:nvPr>
        </p:nvSpPr>
        <p:spPr>
          <a:xfrm>
            <a:off x="952500" y="3797300"/>
            <a:ext cx="11099801" cy="2159000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How do you generalize to uncalibrated cameras?</a:t>
            </a:r>
          </a:p>
        </p:txBody>
      </p:sp>
    </p:spTree>
    <p:extLst>
      <p:ext uri="{BB962C8B-B14F-4D97-AF65-F5344CB8AC3E}">
        <p14:creationId xmlns:p14="http://schemas.microsoft.com/office/powerpoint/2010/main" val="188336634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What is…"/>
          <p:cNvSpPr txBox="1">
            <a:spLocks noGrp="1"/>
          </p:cNvSpPr>
          <p:nvPr>
            <p:ph type="title"/>
          </p:nvPr>
        </p:nvSpPr>
        <p:spPr>
          <a:xfrm>
            <a:off x="428831" y="3225800"/>
            <a:ext cx="12147138" cy="330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fundamental matrix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5898079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he…"/>
          <p:cNvSpPr txBox="1"/>
          <p:nvPr/>
        </p:nvSpPr>
        <p:spPr>
          <a:xfrm>
            <a:off x="3819321" y="1938015"/>
            <a:ext cx="5366158" cy="5890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</a:pPr>
            <a:r>
              <a:t>The </a:t>
            </a:r>
          </a:p>
          <a:p>
            <a:pPr>
              <a:lnSpc>
                <a:spcPct val="12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Fundamental matrix </a:t>
            </a:r>
          </a:p>
          <a:p>
            <a:pPr>
              <a:lnSpc>
                <a:spcPct val="120000"/>
              </a:lnSpc>
            </a:pPr>
            <a:r>
              <a:t>is a </a:t>
            </a:r>
          </a:p>
          <a:p>
            <a:pPr>
              <a:lnSpc>
                <a:spcPct val="120000"/>
              </a:lnSpc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generalization</a:t>
            </a:r>
            <a:r>
              <a:t> </a:t>
            </a:r>
          </a:p>
          <a:p>
            <a:pPr>
              <a:lnSpc>
                <a:spcPct val="120000"/>
              </a:lnSpc>
            </a:pPr>
            <a:r>
              <a:t>of the </a:t>
            </a:r>
          </a:p>
          <a:p>
            <a:pPr>
              <a:lnSpc>
                <a:spcPct val="12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Essential matrix, </a:t>
            </a:r>
          </a:p>
          <a:p>
            <a:pPr>
              <a:lnSpc>
                <a:spcPct val="120000"/>
              </a:lnSpc>
            </a:pPr>
            <a:r>
              <a:t>where the assumption of </a:t>
            </a:r>
          </a:p>
          <a:p>
            <a:pPr>
              <a:lnSpc>
                <a:spcPct val="120000"/>
              </a:lnSpc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calibrated cameras</a:t>
            </a:r>
          </a:p>
          <a:p>
            <a:pPr>
              <a:lnSpc>
                <a:spcPct val="120000"/>
              </a:lnSpc>
            </a:pPr>
            <a:r>
              <a:t>is removed</a:t>
            </a:r>
          </a:p>
        </p:txBody>
      </p:sp>
    </p:spTree>
    <p:extLst>
      <p:ext uri="{BB962C8B-B14F-4D97-AF65-F5344CB8AC3E}">
        <p14:creationId xmlns:p14="http://schemas.microsoft.com/office/powerpoint/2010/main" val="4007128567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ounded Rectangle"/>
          <p:cNvSpPr/>
          <p:nvPr/>
        </p:nvSpPr>
        <p:spPr>
          <a:xfrm>
            <a:off x="1173112" y="281979"/>
            <a:ext cx="10658576" cy="4935142"/>
          </a:xfrm>
          <a:prstGeom prst="roundRect">
            <a:avLst>
              <a:gd name="adj" fmla="val 1401"/>
            </a:avLst>
          </a:prstGeom>
          <a:gradFill>
            <a:gsLst>
              <a:gs pos="0">
                <a:srgbClr val="FBFBFB"/>
              </a:gs>
              <a:gs pos="100000">
                <a:schemeClr val="accent4">
                  <a:hueOff val="384618"/>
                  <a:satOff val="3869"/>
                  <a:lumOff val="5802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87" name="latex-image-38.pdf" descr="latex-image-3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938" y="944463"/>
            <a:ext cx="3706923" cy="780405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he Essential matrix operates on image points expressed in…"/>
          <p:cNvSpPr txBox="1"/>
          <p:nvPr/>
        </p:nvSpPr>
        <p:spPr>
          <a:xfrm>
            <a:off x="1513340" y="2146297"/>
            <a:ext cx="9978120" cy="1206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The Essential matrix operates on image points expressed in </a:t>
            </a:r>
          </a:p>
          <a:p>
            <a:pPr>
              <a:defRPr sz="2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normalized coordinates</a:t>
            </a:r>
            <a:r>
              <a:t> </a:t>
            </a:r>
            <a:br/>
            <a:r>
              <a:t>(points have been aligned (normalized) to camera coordinates)</a:t>
            </a:r>
          </a:p>
        </p:txBody>
      </p:sp>
      <p:pic>
        <p:nvPicPr>
          <p:cNvPr id="189" name="latex-image-40.pdf" descr="latex-image-40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5707" y="3774232"/>
            <a:ext cx="3054532" cy="584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3" name="Group"/>
          <p:cNvGrpSpPr/>
          <p:nvPr/>
        </p:nvGrpSpPr>
        <p:grpSpPr>
          <a:xfrm>
            <a:off x="7316003" y="3613150"/>
            <a:ext cx="3362407" cy="1263651"/>
            <a:chOff x="0" y="0"/>
            <a:chExt cx="3362405" cy="1263650"/>
          </a:xfrm>
        </p:grpSpPr>
        <p:pic>
          <p:nvPicPr>
            <p:cNvPr id="190" name="latex-image-39.pdf" descr="latex-image-39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6858" y="0"/>
              <a:ext cx="2885594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image point"/>
            <p:cNvSpPr txBox="1"/>
            <p:nvPr/>
          </p:nvSpPr>
          <p:spPr>
            <a:xfrm>
              <a:off x="2615257" y="603250"/>
              <a:ext cx="747149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r>
                <a:t>image point</a:t>
              </a:r>
            </a:p>
          </p:txBody>
        </p:sp>
        <p:sp>
          <p:nvSpPr>
            <p:cNvPr id="192" name="camera point"/>
            <p:cNvSpPr txBox="1"/>
            <p:nvPr/>
          </p:nvSpPr>
          <p:spPr>
            <a:xfrm>
              <a:off x="0" y="603250"/>
              <a:ext cx="999264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r>
                <a:t>camera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407383"/>
      </p:ext>
    </p:extLst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ounded Rectangle"/>
          <p:cNvSpPr/>
          <p:nvPr/>
        </p:nvSpPr>
        <p:spPr>
          <a:xfrm>
            <a:off x="1173112" y="5494783"/>
            <a:ext cx="10658576" cy="3811738"/>
          </a:xfrm>
          <a:prstGeom prst="roundRect">
            <a:avLst>
              <a:gd name="adj" fmla="val 1814"/>
            </a:avLst>
          </a:prstGeom>
          <a:gradFill>
            <a:gsLst>
              <a:gs pos="0">
                <a:srgbClr val="FBFBFB"/>
              </a:gs>
              <a:gs pos="100000">
                <a:schemeClr val="accent1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6" name="Rounded Rectangle"/>
          <p:cNvSpPr/>
          <p:nvPr/>
        </p:nvSpPr>
        <p:spPr>
          <a:xfrm>
            <a:off x="1173112" y="281979"/>
            <a:ext cx="10658576" cy="4935142"/>
          </a:xfrm>
          <a:prstGeom prst="roundRect">
            <a:avLst>
              <a:gd name="adj" fmla="val 1401"/>
            </a:avLst>
          </a:prstGeom>
          <a:gradFill>
            <a:gsLst>
              <a:gs pos="0">
                <a:srgbClr val="FBFBFB"/>
              </a:gs>
              <a:gs pos="100000">
                <a:schemeClr val="accent4">
                  <a:hueOff val="384618"/>
                  <a:satOff val="3869"/>
                  <a:lumOff val="5802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97" name="latex-image-38.pdf" descr="latex-image-3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938" y="944463"/>
            <a:ext cx="3706923" cy="780405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he Essential matrix operates on image points expressed in…"/>
          <p:cNvSpPr txBox="1"/>
          <p:nvPr/>
        </p:nvSpPr>
        <p:spPr>
          <a:xfrm>
            <a:off x="1513340" y="2146297"/>
            <a:ext cx="9978120" cy="1206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The Essential matrix operates on image points expressed in </a:t>
            </a:r>
          </a:p>
          <a:p>
            <a:pPr>
              <a:defRPr sz="2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normalized coordinates</a:t>
            </a:r>
            <a:r>
              <a:t> </a:t>
            </a:r>
            <a:br/>
            <a:r>
              <a:t>(points have been aligned (normalized) to camera coordinates)</a:t>
            </a:r>
          </a:p>
        </p:txBody>
      </p:sp>
      <p:pic>
        <p:nvPicPr>
          <p:cNvPr id="199" name="latex-image-40.pdf" descr="latex-image-40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5707" y="3774232"/>
            <a:ext cx="3054532" cy="58420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Writing out the epipolar constraint in terms of image coordinates"/>
          <p:cNvSpPr txBox="1"/>
          <p:nvPr/>
        </p:nvSpPr>
        <p:spPr>
          <a:xfrm>
            <a:off x="1743252" y="5734049"/>
            <a:ext cx="883249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Writing out the epipolar constraint in terms of image coordinates</a:t>
            </a:r>
          </a:p>
        </p:txBody>
      </p:sp>
      <p:pic>
        <p:nvPicPr>
          <p:cNvPr id="201" name="latex-image-43.pdf" descr="latex-image-4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9489" y="6552902"/>
            <a:ext cx="5530104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latex-image-44.pdf" descr="latex-image-4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77840" y="7291799"/>
            <a:ext cx="5613401" cy="66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latex-image-45.pdf" descr="latex-image-4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80259" y="8119595"/>
            <a:ext cx="4208563" cy="8417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Group"/>
          <p:cNvGrpSpPr/>
          <p:nvPr/>
        </p:nvGrpSpPr>
        <p:grpSpPr>
          <a:xfrm>
            <a:off x="7316003" y="3613150"/>
            <a:ext cx="3362407" cy="1263651"/>
            <a:chOff x="0" y="0"/>
            <a:chExt cx="3362405" cy="1263650"/>
          </a:xfrm>
        </p:grpSpPr>
        <p:pic>
          <p:nvPicPr>
            <p:cNvPr id="204" name="latex-image-39.pdf" descr="latex-image-39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6858" y="0"/>
              <a:ext cx="2885594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5" name="image point"/>
            <p:cNvSpPr txBox="1"/>
            <p:nvPr/>
          </p:nvSpPr>
          <p:spPr>
            <a:xfrm>
              <a:off x="2615257" y="603250"/>
              <a:ext cx="747149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r>
                <a:t>image point</a:t>
              </a:r>
            </a:p>
          </p:txBody>
        </p:sp>
        <p:sp>
          <p:nvSpPr>
            <p:cNvPr id="206" name="camera point"/>
            <p:cNvSpPr txBox="1"/>
            <p:nvPr/>
          </p:nvSpPr>
          <p:spPr>
            <a:xfrm>
              <a:off x="0" y="603250"/>
              <a:ext cx="999264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r>
                <a:t>camera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92866"/>
      </p:ext>
    </p:extLst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latex-image-45.pdf" descr="latex-image-4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8119" y="4455943"/>
            <a:ext cx="4208562" cy="841714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ame equation works in image coordinates!"/>
          <p:cNvSpPr txBox="1"/>
          <p:nvPr/>
        </p:nvSpPr>
        <p:spPr>
          <a:xfrm>
            <a:off x="1964918" y="3467100"/>
            <a:ext cx="90749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Same equation works in image coordinates!</a:t>
            </a:r>
          </a:p>
        </p:txBody>
      </p:sp>
      <p:sp>
        <p:nvSpPr>
          <p:cNvPr id="212" name="it maps pixels to epipolar lines"/>
          <p:cNvSpPr txBox="1"/>
          <p:nvPr/>
        </p:nvSpPr>
        <p:spPr>
          <a:xfrm>
            <a:off x="3345891" y="5638800"/>
            <a:ext cx="63130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it maps pixels to epipolar lines</a:t>
            </a:r>
          </a:p>
        </p:txBody>
      </p:sp>
    </p:spTree>
    <p:extLst>
      <p:ext uri="{BB962C8B-B14F-4D97-AF65-F5344CB8AC3E}">
        <p14:creationId xmlns:p14="http://schemas.microsoft.com/office/powerpoint/2010/main" val="1806115492"/>
      </p:ext>
    </p:extLst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ounded Rectangle"/>
          <p:cNvSpPr/>
          <p:nvPr/>
        </p:nvSpPr>
        <p:spPr>
          <a:xfrm>
            <a:off x="525908" y="4389037"/>
            <a:ext cx="11952984" cy="2503253"/>
          </a:xfrm>
          <a:prstGeom prst="roundRect">
            <a:avLst>
              <a:gd name="adj" fmla="val 2687"/>
            </a:avLst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Rounded Rectangle"/>
          <p:cNvSpPr/>
          <p:nvPr/>
        </p:nvSpPr>
        <p:spPr>
          <a:xfrm>
            <a:off x="525908" y="2606972"/>
            <a:ext cx="11952984" cy="1419735"/>
          </a:xfrm>
          <a:prstGeom prst="roundRect">
            <a:avLst>
              <a:gd name="adj" fmla="val 4737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6" name="properties of the E matri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r>
              <a:t>properties of the E matrix</a:t>
            </a:r>
          </a:p>
        </p:txBody>
      </p:sp>
      <p:pic>
        <p:nvPicPr>
          <p:cNvPr id="217" name="latex-image-29.pdf" descr="latex-image-2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0225" y="2929489"/>
            <a:ext cx="3257550" cy="64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latex-image-30.pdf" descr="latex-image-30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1129" y="4873045"/>
            <a:ext cx="200772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latex-image-31.pdf" descr="latex-image-3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88037" y="4873045"/>
            <a:ext cx="2296833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latex-image-32.pdf" descr="latex-image-32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29584" y="5807288"/>
            <a:ext cx="203081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latex-image-33.pdf" descr="latex-image-33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69784" y="5796238"/>
            <a:ext cx="2333338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Epipolar lines"/>
          <p:cNvSpPr txBox="1"/>
          <p:nvPr/>
        </p:nvSpPr>
        <p:spPr>
          <a:xfrm>
            <a:off x="1365148" y="5220695"/>
            <a:ext cx="28831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Epipolar lines</a:t>
            </a:r>
          </a:p>
        </p:txBody>
      </p:sp>
      <p:sp>
        <p:nvSpPr>
          <p:cNvPr id="223" name="Longuet-Higgins equation"/>
          <p:cNvSpPr txBox="1"/>
          <p:nvPr/>
        </p:nvSpPr>
        <p:spPr>
          <a:xfrm>
            <a:off x="1288161" y="2992989"/>
            <a:ext cx="542467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Longuet-Higgins equation</a:t>
            </a:r>
          </a:p>
        </p:txBody>
      </p:sp>
      <p:sp>
        <p:nvSpPr>
          <p:cNvPr id="224" name="Rounded Rectangle"/>
          <p:cNvSpPr/>
          <p:nvPr/>
        </p:nvSpPr>
        <p:spPr>
          <a:xfrm>
            <a:off x="525908" y="7254620"/>
            <a:ext cx="11952984" cy="1476950"/>
          </a:xfrm>
          <a:prstGeom prst="roundRect">
            <a:avLst>
              <a:gd name="adj" fmla="val 4554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Epipoles"/>
          <p:cNvSpPr txBox="1"/>
          <p:nvPr/>
        </p:nvSpPr>
        <p:spPr>
          <a:xfrm>
            <a:off x="1860524" y="7668666"/>
            <a:ext cx="18923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Epipoles</a:t>
            </a:r>
          </a:p>
        </p:txBody>
      </p:sp>
      <p:pic>
        <p:nvPicPr>
          <p:cNvPr id="226" name="latex-image-36.pdf" descr="latex-image-3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87726" y="7751216"/>
            <a:ext cx="2097455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latex-image-37.pdf" descr="latex-image-37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09229" y="7640637"/>
            <a:ext cx="2722143" cy="619523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(points in image coordinates)"/>
          <p:cNvSpPr txBox="1"/>
          <p:nvPr/>
        </p:nvSpPr>
        <p:spPr>
          <a:xfrm>
            <a:off x="3606343" y="8868804"/>
            <a:ext cx="6127915" cy="647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(points in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image</a:t>
            </a:r>
            <a:r>
              <a:t> coordinates)</a:t>
            </a:r>
          </a:p>
        </p:txBody>
      </p:sp>
      <p:sp>
        <p:nvSpPr>
          <p:cNvPr id="229" name="F"/>
          <p:cNvSpPr txBox="1"/>
          <p:nvPr/>
        </p:nvSpPr>
        <p:spPr>
          <a:xfrm>
            <a:off x="9174734" y="2694539"/>
            <a:ext cx="573533" cy="1244601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00F900"/>
                </a:solidFill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t>F</a:t>
            </a:r>
          </a:p>
        </p:txBody>
      </p:sp>
      <p:pic>
        <p:nvPicPr>
          <p:cNvPr id="230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8227010">
            <a:off x="8102658" y="1428749"/>
            <a:ext cx="1420350" cy="190501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31" name="F"/>
          <p:cNvSpPr txBox="1"/>
          <p:nvPr/>
        </p:nvSpPr>
        <p:spPr>
          <a:xfrm>
            <a:off x="8262931" y="-80867"/>
            <a:ext cx="767272" cy="1714501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100">
                <a:solidFill>
                  <a:srgbClr val="00F900"/>
                </a:solidFill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t>F</a:t>
            </a:r>
          </a:p>
        </p:txBody>
      </p:sp>
      <p:sp>
        <p:nvSpPr>
          <p:cNvPr id="232" name="F"/>
          <p:cNvSpPr txBox="1"/>
          <p:nvPr/>
        </p:nvSpPr>
        <p:spPr>
          <a:xfrm>
            <a:off x="6383534" y="5458038"/>
            <a:ext cx="573533" cy="1244601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00F900"/>
                </a:solidFill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t>F</a:t>
            </a:r>
          </a:p>
        </p:txBody>
      </p:sp>
      <p:sp>
        <p:nvSpPr>
          <p:cNvPr id="233" name="F"/>
          <p:cNvSpPr txBox="1"/>
          <p:nvPr/>
        </p:nvSpPr>
        <p:spPr>
          <a:xfrm>
            <a:off x="10349687" y="5458038"/>
            <a:ext cx="573533" cy="1244601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00F900"/>
                </a:solidFill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t>F</a:t>
            </a:r>
          </a:p>
        </p:txBody>
      </p:sp>
      <p:sp>
        <p:nvSpPr>
          <p:cNvPr id="234" name="F"/>
          <p:cNvSpPr txBox="1"/>
          <p:nvPr/>
        </p:nvSpPr>
        <p:spPr>
          <a:xfrm>
            <a:off x="6215634" y="7342187"/>
            <a:ext cx="573533" cy="1244601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00F900"/>
                </a:solidFill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t>F</a:t>
            </a:r>
          </a:p>
        </p:txBody>
      </p:sp>
      <p:sp>
        <p:nvSpPr>
          <p:cNvPr id="235" name="F"/>
          <p:cNvSpPr txBox="1"/>
          <p:nvPr/>
        </p:nvSpPr>
        <p:spPr>
          <a:xfrm>
            <a:off x="9492234" y="7370795"/>
            <a:ext cx="573533" cy="1244601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00F900"/>
                </a:solidFill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485724090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latex-image-46.pdf" descr="latex-image-4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2121" y="3406804"/>
            <a:ext cx="5923857" cy="766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latex-image-47.pdf" descr="latex-image-4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4763" y="4610228"/>
            <a:ext cx="6801919" cy="898368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Depends on both intrinsic and extrinsic parameters"/>
          <p:cNvSpPr txBox="1"/>
          <p:nvPr/>
        </p:nvSpPr>
        <p:spPr>
          <a:xfrm>
            <a:off x="1211224" y="5843657"/>
            <a:ext cx="105823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Depends on both intrinsic and extrinsic parameters</a:t>
            </a:r>
          </a:p>
        </p:txBody>
      </p:sp>
      <p:sp>
        <p:nvSpPr>
          <p:cNvPr id="240" name="Breaking down the fundamental matrix"/>
          <p:cNvSpPr txBox="1"/>
          <p:nvPr/>
        </p:nvSpPr>
        <p:spPr>
          <a:xfrm>
            <a:off x="2371343" y="2322442"/>
            <a:ext cx="798271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Breaking down the fundamental matrix</a:t>
            </a:r>
          </a:p>
        </p:txBody>
      </p:sp>
    </p:spTree>
    <p:extLst>
      <p:ext uri="{BB962C8B-B14F-4D97-AF65-F5344CB8AC3E}">
        <p14:creationId xmlns:p14="http://schemas.microsoft.com/office/powerpoint/2010/main" val="83314206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latex-image-46.pdf" descr="latex-image-4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2121" y="3406804"/>
            <a:ext cx="5923857" cy="766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latex-image-47.pdf" descr="latex-image-4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4763" y="4610228"/>
            <a:ext cx="6801919" cy="898368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Depends on both intrinsic and extrinsic parameters"/>
          <p:cNvSpPr txBox="1"/>
          <p:nvPr/>
        </p:nvSpPr>
        <p:spPr>
          <a:xfrm>
            <a:off x="1211224" y="5843657"/>
            <a:ext cx="105823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Depends on both intrinsic and extrinsic parameters</a:t>
            </a:r>
          </a:p>
        </p:txBody>
      </p:sp>
      <p:sp>
        <p:nvSpPr>
          <p:cNvPr id="245" name="Breaking down the fundamental matrix"/>
          <p:cNvSpPr txBox="1"/>
          <p:nvPr/>
        </p:nvSpPr>
        <p:spPr>
          <a:xfrm>
            <a:off x="2371343" y="2322442"/>
            <a:ext cx="798271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Breaking down the fundamental matrix</a:t>
            </a:r>
          </a:p>
        </p:txBody>
      </p:sp>
      <p:sp>
        <p:nvSpPr>
          <p:cNvPr id="246" name="How would you solve for F?"/>
          <p:cNvSpPr txBox="1"/>
          <p:nvPr/>
        </p:nvSpPr>
        <p:spPr>
          <a:xfrm>
            <a:off x="3650386" y="7315200"/>
            <a:ext cx="570402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would you solve for F?</a:t>
            </a:r>
          </a:p>
        </p:txBody>
      </p:sp>
      <p:pic>
        <p:nvPicPr>
          <p:cNvPr id="247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45547" y="8186847"/>
            <a:ext cx="2913706" cy="6211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804861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2721</Words>
  <Application>Microsoft Office PowerPoint</Application>
  <PresentationFormat>Custom</PresentationFormat>
  <Paragraphs>568</Paragraphs>
  <Slides>129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9" baseType="lpstr">
      <vt:lpstr>Arial</vt:lpstr>
      <vt:lpstr>Avenir Roman</vt:lpstr>
      <vt:lpstr>Calibri Light (Headings)</vt:lpstr>
      <vt:lpstr>Cambria Math</vt:lpstr>
      <vt:lpstr>Courier</vt:lpstr>
      <vt:lpstr>HanziPen SC Bold</vt:lpstr>
      <vt:lpstr>Helvetica</vt:lpstr>
      <vt:lpstr>Helvetica Light</vt:lpstr>
      <vt:lpstr>Times New Roman</vt:lpstr>
      <vt:lpstr>White</vt:lpstr>
      <vt:lpstr>Two-view geometry</vt:lpstr>
      <vt:lpstr>Course announcements</vt:lpstr>
      <vt:lpstr>Overview of today’s lecture</vt:lpstr>
      <vt:lpstr>Slide credits</vt:lpstr>
      <vt:lpstr>Triangulation</vt:lpstr>
      <vt:lpstr>PowerPoint Presentation</vt:lpstr>
      <vt:lpstr>Triangulation</vt:lpstr>
      <vt:lpstr>Triangulation</vt:lpstr>
      <vt:lpstr>Triangulation</vt:lpstr>
      <vt:lpstr>Triangulation</vt:lpstr>
      <vt:lpstr>Triangulation</vt:lpstr>
      <vt:lpstr>Triangulation</vt:lpstr>
      <vt:lpstr>Triangulation</vt:lpstr>
      <vt:lpstr>PowerPoint Presentation</vt:lpstr>
      <vt:lpstr>PowerPoint Presentation</vt:lpstr>
      <vt:lpstr>PowerPoint Presentation</vt:lpstr>
      <vt:lpstr>PowerPoint Presentation</vt:lpstr>
      <vt:lpstr>Recall: Cross Product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Epipolar geometry</vt:lpstr>
      <vt:lpstr>Epipolar geometry</vt:lpstr>
      <vt:lpstr>Epipolar geometry</vt:lpstr>
      <vt:lpstr>Epipolar geometry</vt:lpstr>
      <vt:lpstr>Epipolar geometry</vt:lpstr>
      <vt:lpstr>Epipolar geometry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Epipolar constraint</vt:lpstr>
      <vt:lpstr>Epipolar constraint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Recall:Epipolar constraint</vt:lpstr>
      <vt:lpstr>PowerPoint Presentation</vt:lpstr>
      <vt:lpstr>PowerPoint Presentation</vt:lpstr>
      <vt:lpstr>The essential matrix</vt:lpstr>
      <vt:lpstr>Recall:Epipolar constraint</vt:lpstr>
      <vt:lpstr>PowerPoint Presentation</vt:lpstr>
      <vt:lpstr>Motivation</vt:lpstr>
      <vt:lpstr>Recall: Dot Product</vt:lpstr>
      <vt:lpstr>Recall: Cross Product</vt:lpstr>
      <vt:lpstr>PowerPoint Presentation</vt:lpstr>
      <vt:lpstr>Epipolar Line</vt:lpstr>
      <vt:lpstr>Epipolar Line</vt:lpstr>
      <vt:lpstr>PowerPoint Presentation</vt:lpstr>
      <vt:lpstr>PowerPoint Presentation</vt:lpstr>
      <vt:lpstr>PowerPoint Presentation</vt:lpstr>
      <vt:lpstr>Essential Matrix vs Homography</vt:lpstr>
      <vt:lpstr>Essential Matrix vs Homography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putting it together</vt:lpstr>
      <vt:lpstr>putting it together</vt:lpstr>
      <vt:lpstr>putting it together</vt:lpstr>
      <vt:lpstr>putting it together</vt:lpstr>
      <vt:lpstr>putting it together</vt:lpstr>
      <vt:lpstr>properties of the E matrix</vt:lpstr>
      <vt:lpstr>properties of the E matrix</vt:lpstr>
      <vt:lpstr>properties of the E matrix</vt:lpstr>
      <vt:lpstr>Recall:Epipolar constraint</vt:lpstr>
      <vt:lpstr>PowerPoint Presentation</vt:lpstr>
      <vt:lpstr>How do you generalize to uncalibrated cameras?</vt:lpstr>
      <vt:lpstr>The fundamental matrix</vt:lpstr>
      <vt:lpstr>PowerPoint Presentation</vt:lpstr>
      <vt:lpstr>PowerPoint Presentation</vt:lpstr>
      <vt:lpstr>PowerPoint Presentation</vt:lpstr>
      <vt:lpstr>PowerPoint Presentation</vt:lpstr>
      <vt:lpstr>properties of the E matrix</vt:lpstr>
      <vt:lpstr>PowerPoint Presentation</vt:lpstr>
      <vt:lpstr>PowerPoint Presentation</vt:lpstr>
      <vt:lpstr>The 8-point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Eight-Point Algorithm</vt:lpstr>
      <vt:lpstr>Eight-Point Algorithm</vt:lpstr>
      <vt:lpstr>Eight-Point Algorithm</vt:lpstr>
      <vt:lpstr>Eight-Point Algorithm</vt:lpstr>
      <vt:lpstr>PowerPoint Presentation</vt:lpstr>
      <vt:lpstr>Eight-Point Algorithm</vt:lpstr>
      <vt:lpstr>Example</vt:lpstr>
      <vt:lpstr>epipolar lines</vt:lpstr>
      <vt:lpstr>PowerPoint Presentation</vt:lpstr>
      <vt:lpstr>PowerPoint Presentation</vt:lpstr>
      <vt:lpstr>Where is the epipole?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Triangulation</dc:title>
  <dc:creator>igkiou</dc:creator>
  <cp:lastModifiedBy>Ioannis Gkioulekas</cp:lastModifiedBy>
  <cp:revision>69</cp:revision>
  <dcterms:modified xsi:type="dcterms:W3CDTF">2019-02-27T17:54:37Z</dcterms:modified>
</cp:coreProperties>
</file>