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sldIdLst>
    <p:sldId id="257" r:id="rId2"/>
    <p:sldId id="1769" r:id="rId3"/>
    <p:sldId id="2680" r:id="rId4"/>
    <p:sldId id="1341" r:id="rId5"/>
    <p:sldId id="2001" r:id="rId6"/>
    <p:sldId id="2288" r:id="rId7"/>
    <p:sldId id="2464" r:id="rId8"/>
    <p:sldId id="2459" r:id="rId9"/>
    <p:sldId id="2456" r:id="rId10"/>
    <p:sldId id="2461" r:id="rId11"/>
    <p:sldId id="2462" r:id="rId12"/>
    <p:sldId id="2460" r:id="rId13"/>
    <p:sldId id="2467" r:id="rId14"/>
    <p:sldId id="2468" r:id="rId15"/>
    <p:sldId id="2469" r:id="rId16"/>
    <p:sldId id="2470" r:id="rId17"/>
    <p:sldId id="2484" r:id="rId18"/>
    <p:sldId id="2487" r:id="rId19"/>
    <p:sldId id="2489" r:id="rId20"/>
    <p:sldId id="2490" r:id="rId21"/>
    <p:sldId id="2491" r:id="rId22"/>
    <p:sldId id="2512" r:id="rId23"/>
    <p:sldId id="2513" r:id="rId24"/>
    <p:sldId id="2514" r:id="rId25"/>
    <p:sldId id="2517" r:id="rId26"/>
    <p:sldId id="2515" r:id="rId27"/>
    <p:sldId id="2516" r:id="rId28"/>
    <p:sldId id="2520" r:id="rId29"/>
    <p:sldId id="2528" r:id="rId30"/>
    <p:sldId id="2522" r:id="rId31"/>
    <p:sldId id="2523" r:id="rId32"/>
    <p:sldId id="2524" r:id="rId33"/>
    <p:sldId id="2529" r:id="rId34"/>
    <p:sldId id="2555" r:id="rId35"/>
    <p:sldId id="2554" r:id="rId36"/>
    <p:sldId id="2626" r:id="rId37"/>
    <p:sldId id="2556" r:id="rId38"/>
    <p:sldId id="2525" r:id="rId39"/>
    <p:sldId id="2496" r:id="rId40"/>
    <p:sldId id="2497" r:id="rId41"/>
    <p:sldId id="2498" r:id="rId42"/>
    <p:sldId id="2526" r:id="rId43"/>
    <p:sldId id="2676" r:id="rId44"/>
    <p:sldId id="2527" r:id="rId45"/>
    <p:sldId id="2557" r:id="rId46"/>
    <p:sldId id="2627" r:id="rId47"/>
    <p:sldId id="2628" r:id="rId48"/>
    <p:sldId id="2630" r:id="rId49"/>
    <p:sldId id="2629" r:id="rId50"/>
    <p:sldId id="2559" r:id="rId51"/>
    <p:sldId id="2623" r:id="rId52"/>
    <p:sldId id="2633" r:id="rId53"/>
    <p:sldId id="2632" r:id="rId54"/>
    <p:sldId id="2631" r:id="rId55"/>
    <p:sldId id="2655" r:id="rId56"/>
    <p:sldId id="2657" r:id="rId57"/>
    <p:sldId id="2656" r:id="rId58"/>
    <p:sldId id="2658" r:id="rId59"/>
    <p:sldId id="2560" r:id="rId60"/>
    <p:sldId id="2634" r:id="rId61"/>
    <p:sldId id="2635" r:id="rId62"/>
    <p:sldId id="2678" r:id="rId63"/>
    <p:sldId id="2677" r:id="rId64"/>
    <p:sldId id="2639" r:id="rId65"/>
    <p:sldId id="2640" r:id="rId66"/>
    <p:sldId id="2641" r:id="rId67"/>
    <p:sldId id="2642" r:id="rId68"/>
    <p:sldId id="2643" r:id="rId69"/>
    <p:sldId id="2644" r:id="rId70"/>
    <p:sldId id="2659" r:id="rId71"/>
    <p:sldId id="2660" r:id="rId72"/>
    <p:sldId id="2661" r:id="rId73"/>
    <p:sldId id="2662" r:id="rId74"/>
    <p:sldId id="2663" r:id="rId75"/>
    <p:sldId id="2664" r:id="rId76"/>
    <p:sldId id="2665" r:id="rId77"/>
    <p:sldId id="2666" r:id="rId78"/>
    <p:sldId id="2667" r:id="rId79"/>
    <p:sldId id="2668" r:id="rId80"/>
    <p:sldId id="2669" r:id="rId81"/>
    <p:sldId id="2670" r:id="rId82"/>
    <p:sldId id="2671" r:id="rId83"/>
    <p:sldId id="2672" r:id="rId84"/>
    <p:sldId id="2673" r:id="rId85"/>
    <p:sldId id="2674" r:id="rId86"/>
    <p:sldId id="2675" r:id="rId87"/>
    <p:sldId id="2679" r:id="rId88"/>
    <p:sldId id="2624" r:id="rId8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9DC3E6"/>
    <a:srgbClr val="843C0C"/>
    <a:srgbClr val="FFECB2"/>
    <a:srgbClr val="49CF80"/>
    <a:srgbClr val="F4B183"/>
    <a:srgbClr val="CDCDCD"/>
    <a:srgbClr val="548235"/>
    <a:srgbClr val="A6A6A6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03" autoAdjust="0"/>
    <p:restoredTop sz="92388" autoAdjust="0"/>
  </p:normalViewPr>
  <p:slideViewPr>
    <p:cSldViewPr snapToGrid="0">
      <p:cViewPr varScale="1">
        <p:scale>
          <a:sx n="121" d="100"/>
          <a:sy n="121" d="100"/>
        </p:scale>
        <p:origin x="2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0B9A3-A5EA-4248-9236-D977FCC07755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52DB7A-E090-49C3-B71F-1804DAA06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43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Shape 2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Let me give you an intuition of what is going on. Suppose we have the standard line fitting problem in presence of outliers.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We can formulate this problem as follows: want to find the best partition of points in inlier set and outlier set such that…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The objective consists of adjusting the parameters of a model function so as to best fit a data set. 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"best" is defined by a function f that needs to be minimized.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Such that the best parameter of fitting the line give rise to a residual error lower that delta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as when the sum, </a:t>
            </a:r>
            <a:r>
              <a:rPr i="1"/>
              <a:t>S</a:t>
            </a:r>
            <a:r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3252129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1" name="Shape 2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Let me give you an intuition of what is going on. Suppose we have the standard line fitting problem in presence of outliers.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We can formulate this problem as follows: want to find the best partition of points in inlier set and outlier set such that…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The objective consists of adjusting the parameters of a model function so as to best fit a data set. 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"best" is defined by a function f that needs to be minimized.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Such that the best parameter of fitting the line give rise to a residual error lower that delta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as when the sum, </a:t>
            </a:r>
            <a:r>
              <a:rPr i="1"/>
              <a:t>S</a:t>
            </a:r>
            <a:r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2806016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Let me give you an intuition of what is going on. Suppose we have the standard line fitting problem in presence of outliers.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We can formulate this problem as follows: want to find the best partition of points in inlier set and outlier set such that…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The objective consists of adjusting the parameters of a model function so as to best fit a data set. 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"best" is defined by a function f that needs to be minimized.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Such that the best parameter of fitting the line give rise to a residual error lower that delta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as when the sum, </a:t>
            </a:r>
            <a:r>
              <a:rPr i="1"/>
              <a:t>S</a:t>
            </a:r>
            <a:r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4145784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1" name="Shape 3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Let me give you an intuition of what is going on. Suppose we have the standard line fitting problem in presence of outliers.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We can formulate this problem as follows: want to find the best partition of points in inlier set and outlier set such that…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The objective consists of adjusting the parameters of a model function so as to best fit a data set. 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"best" is defined by a function f that needs to be minimized.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Such that the best parameter of fitting the line give rise to a residual error lower that delta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as when the sum, </a:t>
            </a:r>
            <a:r>
              <a:rPr i="1"/>
              <a:t>S</a:t>
            </a:r>
            <a:r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2858971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5" name="Shape 3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Let me give you an intuition of what is going on. Suppose we have the standard line fitting problem in presence of outliers.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We can formulate this problem as follows: want to find the best partition of points in inlier set and outlier set such that…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The objective consists of adjusting the parameters of a model function so as to best fit a data set. 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"best" is defined by a function f that needs to be minimized.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Such that the best parameter of fitting the line give rise to a residual error lower that delta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as when the sum, </a:t>
            </a:r>
            <a:r>
              <a:rPr i="1"/>
              <a:t>S</a:t>
            </a:r>
            <a:r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1710668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50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69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33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502574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484721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27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17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69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4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35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62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08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99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12BC9-BD10-4E7E-9A4D-350BF571A3A1}" type="datetimeFigureOut">
              <a:rPr lang="en-US" smtClean="0"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79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0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88.png"/><Relationship Id="rId7" Type="http://schemas.openxmlformats.org/officeDocument/2006/relationships/image" Target="../media/image9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png"/><Relationship Id="rId5" Type="http://schemas.openxmlformats.org/officeDocument/2006/relationships/image" Target="../media/image72.png"/><Relationship Id="rId4" Type="http://schemas.openxmlformats.org/officeDocument/2006/relationships/image" Target="../media/image8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3" Type="http://schemas.openxmlformats.org/officeDocument/2006/relationships/image" Target="../media/image550.png"/><Relationship Id="rId7" Type="http://schemas.openxmlformats.org/officeDocument/2006/relationships/image" Target="../media/image590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0.png"/><Relationship Id="rId5" Type="http://schemas.openxmlformats.org/officeDocument/2006/relationships/image" Target="../media/image570.png"/><Relationship Id="rId10" Type="http://schemas.openxmlformats.org/officeDocument/2006/relationships/image" Target="../media/image620.png"/><Relationship Id="rId4" Type="http://schemas.openxmlformats.org/officeDocument/2006/relationships/image" Target="../media/image560.png"/><Relationship Id="rId9" Type="http://schemas.openxmlformats.org/officeDocument/2006/relationships/image" Target="../media/image6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tif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tif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Image </a:t>
            </a:r>
            <a:r>
              <a:rPr lang="en-US"/>
              <a:t>homographies</a:t>
            </a:r>
            <a:endParaRPr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DDDE7779-8B9C-4F73-B81E-2C59785FC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2706" y="1230313"/>
            <a:ext cx="6386589" cy="4257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Shape 667">
            <a:extLst>
              <a:ext uri="{FF2B5EF4-FFF2-40B4-BE49-F238E27FC236}">
                <a16:creationId xmlns:a16="http://schemas.microsoft.com/office/drawing/2014/main" id="{0C61712B-93DE-4F08-9A4D-5960F020A47A}"/>
              </a:ext>
            </a:extLst>
          </p:cNvPr>
          <p:cNvSpPr txBox="1">
            <a:spLocks/>
          </p:cNvSpPr>
          <p:nvPr/>
        </p:nvSpPr>
        <p:spPr>
          <a:xfrm>
            <a:off x="0" y="5583290"/>
            <a:ext cx="12192000" cy="1274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/>
              <a:t> </a:t>
            </a:r>
          </a:p>
          <a:p>
            <a:pPr algn="r"/>
            <a:r>
              <a:rPr lang="en-US" sz="2400" dirty="0"/>
              <a:t>16-385 Computer Vision</a:t>
            </a:r>
          </a:p>
          <a:p>
            <a:pPr algn="r"/>
            <a:r>
              <a:rPr lang="en-US" sz="2400" dirty="0"/>
              <a:t>Spring 2020, Lecture 9</a:t>
            </a:r>
          </a:p>
        </p:txBody>
      </p:sp>
      <p:sp>
        <p:nvSpPr>
          <p:cNvPr id="9" name="Shape 667">
            <a:extLst>
              <a:ext uri="{FF2B5EF4-FFF2-40B4-BE49-F238E27FC236}">
                <a16:creationId xmlns:a16="http://schemas.microsoft.com/office/drawing/2014/main" id="{CB7E9909-BBBB-4CC4-B659-973353565F5B}"/>
              </a:ext>
            </a:extLst>
          </p:cNvPr>
          <p:cNvSpPr txBox="1">
            <a:spLocks/>
          </p:cNvSpPr>
          <p:nvPr/>
        </p:nvSpPr>
        <p:spPr>
          <a:xfrm>
            <a:off x="0" y="6352354"/>
            <a:ext cx="12192000" cy="505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http://www.cs.cmu.edu/~16385/</a:t>
            </a:r>
            <a:endParaRPr lang="en-US" sz="2400" dirty="0">
              <a:latin typeface="Calibri Light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8856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How do you create a panorama?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324595" y="4525845"/>
            <a:ext cx="11542809" cy="2332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/>
              <a:t>Use a very wide-angle lens.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	Pros: Everything is done optically, single capture.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	Cons: Lens is super expensive and bulky, lots of distortion (can be dealt-with in post).</a:t>
            </a:r>
          </a:p>
          <a:p>
            <a:endParaRPr lang="en-US" sz="2400" dirty="0"/>
          </a:p>
          <a:p>
            <a:r>
              <a:rPr lang="en-US" sz="2400" dirty="0"/>
              <a:t>Any alternative to this?</a:t>
            </a:r>
          </a:p>
        </p:txBody>
      </p:sp>
      <p:pic>
        <p:nvPicPr>
          <p:cNvPr id="6" name="Picture 5" descr="pano">
            <a:extLst>
              <a:ext uri="{FF2B5EF4-FFF2-40B4-BE49-F238E27FC236}">
                <a16:creationId xmlns:a16="http://schemas.microsoft.com/office/drawing/2014/main" id="{C3530339-811F-4CE0-8948-E3F39E144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" y="1600201"/>
            <a:ext cx="12188952" cy="304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DE19B7-1E1F-475B-A413-456F056C80AC}"/>
              </a:ext>
            </a:extLst>
          </p:cNvPr>
          <p:cNvSpPr/>
          <p:nvPr/>
        </p:nvSpPr>
        <p:spPr>
          <a:xfrm>
            <a:off x="393192" y="1094730"/>
            <a:ext cx="89611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Panorama: an image of (near) 360</a:t>
            </a:r>
            <a:r>
              <a:rPr lang="en-US" sz="2400" baseline="30000" dirty="0">
                <a:latin typeface="+mj-lt"/>
              </a:rPr>
              <a:t>o</a:t>
            </a:r>
            <a:r>
              <a:rPr lang="en-US" sz="2400" dirty="0">
                <a:latin typeface="+mj-lt"/>
              </a:rPr>
              <a:t> field of view.</a:t>
            </a:r>
          </a:p>
        </p:txBody>
      </p:sp>
    </p:spTree>
    <p:extLst>
      <p:ext uri="{BB962C8B-B14F-4D97-AF65-F5344CB8AC3E}">
        <p14:creationId xmlns:p14="http://schemas.microsoft.com/office/powerpoint/2010/main" val="23409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How do you create a panorama?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324595" y="4525845"/>
            <a:ext cx="11542809" cy="2332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/>
              <a:t>Use a very wide-angle lens.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	Pros: Everything is done optically, single capture.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	Cons: Lens is super expensive and bulky, lots of distortion (can be dealt-with in post).</a:t>
            </a:r>
          </a:p>
          <a:p>
            <a:endParaRPr lang="en-US" sz="2400" dirty="0"/>
          </a:p>
          <a:p>
            <a:pPr marL="457200" indent="-457200">
              <a:buFont typeface="+mj-lt"/>
              <a:buAutoNum type="arabicPeriod" startAt="2"/>
            </a:pPr>
            <a:r>
              <a:rPr lang="en-US" sz="2400" dirty="0"/>
              <a:t>Capture multiple images and combine them.</a:t>
            </a:r>
          </a:p>
        </p:txBody>
      </p:sp>
      <p:pic>
        <p:nvPicPr>
          <p:cNvPr id="6" name="Picture 5" descr="pano">
            <a:extLst>
              <a:ext uri="{FF2B5EF4-FFF2-40B4-BE49-F238E27FC236}">
                <a16:creationId xmlns:a16="http://schemas.microsoft.com/office/drawing/2014/main" id="{C3530339-811F-4CE0-8948-E3F39E144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" y="1600201"/>
            <a:ext cx="12188952" cy="304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DE19B7-1E1F-475B-A413-456F056C80AC}"/>
              </a:ext>
            </a:extLst>
          </p:cNvPr>
          <p:cNvSpPr/>
          <p:nvPr/>
        </p:nvSpPr>
        <p:spPr>
          <a:xfrm>
            <a:off x="393192" y="1094730"/>
            <a:ext cx="89611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Panorama: an image of (near) 360</a:t>
            </a:r>
            <a:r>
              <a:rPr lang="en-US" sz="2400" baseline="30000" dirty="0">
                <a:latin typeface="+mj-lt"/>
              </a:rPr>
              <a:t>o</a:t>
            </a:r>
            <a:r>
              <a:rPr lang="en-US" sz="2400" dirty="0">
                <a:latin typeface="+mj-lt"/>
              </a:rPr>
              <a:t> field of view.</a:t>
            </a:r>
          </a:p>
        </p:txBody>
      </p:sp>
    </p:spTree>
    <p:extLst>
      <p:ext uri="{BB962C8B-B14F-4D97-AF65-F5344CB8AC3E}">
        <p14:creationId xmlns:p14="http://schemas.microsoft.com/office/powerpoint/2010/main" val="142760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Panoramas from image stitching</a:t>
            </a:r>
            <a:endParaRPr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A65886B-9EAA-4B97-89C7-68318D9F9A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6767438"/>
              </p:ext>
            </p:extLst>
          </p:nvPr>
        </p:nvGraphicFramePr>
        <p:xfrm>
          <a:off x="3938696" y="1325563"/>
          <a:ext cx="7994224" cy="5368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" name="Photo Editor Photo" r:id="rId3" imgW="6268325" imgH="4210638" progId="">
                  <p:embed/>
                </p:oleObj>
              </mc:Choice>
              <mc:Fallback>
                <p:oleObj name="Photo Editor Photo" r:id="rId3" imgW="6268325" imgH="4210638" progId="">
                  <p:embed/>
                  <p:pic>
                    <p:nvPicPr>
                      <p:cNvPr id="205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8696" y="1325563"/>
                        <a:ext cx="7994224" cy="53686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173A75C3-3149-41D7-AE6A-98948985551A}"/>
              </a:ext>
            </a:extLst>
          </p:cNvPr>
          <p:cNvSpPr/>
          <p:nvPr/>
        </p:nvSpPr>
        <p:spPr>
          <a:xfrm>
            <a:off x="1" y="2235627"/>
            <a:ext cx="39386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2400" dirty="0">
                <a:latin typeface="+mj-lt"/>
              </a:rPr>
              <a:t>Capture multiple images from different viewpoints.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3A40F3-4BFB-4C71-AA2E-4948D37CF210}"/>
              </a:ext>
            </a:extLst>
          </p:cNvPr>
          <p:cNvSpPr/>
          <p:nvPr/>
        </p:nvSpPr>
        <p:spPr>
          <a:xfrm>
            <a:off x="0" y="4984923"/>
            <a:ext cx="39386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Font typeface="+mj-lt"/>
              <a:buAutoNum type="arabicPeriod" startAt="2"/>
            </a:pPr>
            <a:r>
              <a:rPr lang="en-US" sz="2400" dirty="0">
                <a:latin typeface="+mj-lt"/>
              </a:rPr>
              <a:t>Stitch them together into a virtual wide-angle image.</a:t>
            </a:r>
          </a:p>
        </p:txBody>
      </p:sp>
    </p:spTree>
    <p:extLst>
      <p:ext uri="{BB962C8B-B14F-4D97-AF65-F5344CB8AC3E}">
        <p14:creationId xmlns:p14="http://schemas.microsoft.com/office/powerpoint/2010/main" val="428033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How do we stitch images from different viewpoints?</a:t>
            </a: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8C44AC-F2E8-4C13-8587-C1A72F982956}"/>
              </a:ext>
            </a:extLst>
          </p:cNvPr>
          <p:cNvGrpSpPr/>
          <p:nvPr/>
        </p:nvGrpSpPr>
        <p:grpSpPr>
          <a:xfrm>
            <a:off x="47244" y="1440179"/>
            <a:ext cx="12097512" cy="1449057"/>
            <a:chOff x="2499121" y="2171699"/>
            <a:chExt cx="7186614" cy="860823"/>
          </a:xfrm>
        </p:grpSpPr>
        <p:pic>
          <p:nvPicPr>
            <p:cNvPr id="8" name="IMG_0107.jpg" descr="IMG_0107.jpg">
              <a:extLst>
                <a:ext uri="{FF2B5EF4-FFF2-40B4-BE49-F238E27FC236}">
                  <a16:creationId xmlns:a16="http://schemas.microsoft.com/office/drawing/2014/main" id="{13D720F0-27E4-4A79-A050-71F92D6461E3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39162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IMG_0100.jpg" descr="IMG_0100.jpg">
              <a:extLst>
                <a:ext uri="{FF2B5EF4-FFF2-40B4-BE49-F238E27FC236}">
                  <a16:creationId xmlns:a16="http://schemas.microsoft.com/office/drawing/2014/main" id="{2332C88A-5B69-45F7-9116-B738C07BD8CD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99121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IMG_0101.jpg" descr="IMG_0101.jpg">
              <a:extLst>
                <a:ext uri="{FF2B5EF4-FFF2-40B4-BE49-F238E27FC236}">
                  <a16:creationId xmlns:a16="http://schemas.microsoft.com/office/drawing/2014/main" id="{3BF2CB2E-FE67-46E8-97B3-7AFA193C7659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95699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IMG_0102.jpg" descr="IMG_0102.jpg">
              <a:extLst>
                <a:ext uri="{FF2B5EF4-FFF2-40B4-BE49-F238E27FC236}">
                  <a16:creationId xmlns:a16="http://schemas.microsoft.com/office/drawing/2014/main" id="{68A8EAFF-2690-422C-8981-DEBCE7D2A062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9585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IMG_0104.jpg" descr="IMG_0104.jpg">
              <a:extLst>
                <a:ext uri="{FF2B5EF4-FFF2-40B4-BE49-F238E27FC236}">
                  <a16:creationId xmlns:a16="http://schemas.microsoft.com/office/drawing/2014/main" id="{D4B0384F-38C6-48AF-9C6E-F0AB264EBB9B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600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G_0105.jpg" descr="IMG_0105.jpg">
              <a:extLst>
                <a:ext uri="{FF2B5EF4-FFF2-40B4-BE49-F238E27FC236}">
                  <a16:creationId xmlns:a16="http://schemas.microsoft.com/office/drawing/2014/main" id="{78D185F2-1F82-4D3F-A8B2-B4C23BFE0ABA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9615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4" name="Shape 667">
            <a:extLst>
              <a:ext uri="{FF2B5EF4-FFF2-40B4-BE49-F238E27FC236}">
                <a16:creationId xmlns:a16="http://schemas.microsoft.com/office/drawing/2014/main" id="{91B4AE77-7671-4A06-BFC4-98D7033BABE0}"/>
              </a:ext>
            </a:extLst>
          </p:cNvPr>
          <p:cNvSpPr txBox="1">
            <a:spLocks/>
          </p:cNvSpPr>
          <p:nvPr/>
        </p:nvSpPr>
        <p:spPr>
          <a:xfrm>
            <a:off x="240420" y="2880092"/>
            <a:ext cx="11542809" cy="1403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Will standard stitching work?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Translate one image relative to another.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(Optionally) find an optimal seam.</a:t>
            </a:r>
          </a:p>
        </p:txBody>
      </p:sp>
    </p:spTree>
    <p:extLst>
      <p:ext uri="{BB962C8B-B14F-4D97-AF65-F5344CB8AC3E}">
        <p14:creationId xmlns:p14="http://schemas.microsoft.com/office/powerpoint/2010/main" val="70412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How do we stitch images from different viewpoints?</a:t>
            </a: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8C44AC-F2E8-4C13-8587-C1A72F982956}"/>
              </a:ext>
            </a:extLst>
          </p:cNvPr>
          <p:cNvGrpSpPr/>
          <p:nvPr/>
        </p:nvGrpSpPr>
        <p:grpSpPr>
          <a:xfrm>
            <a:off x="47244" y="1440179"/>
            <a:ext cx="12097512" cy="1449057"/>
            <a:chOff x="2499121" y="2171699"/>
            <a:chExt cx="7186614" cy="860823"/>
          </a:xfrm>
        </p:grpSpPr>
        <p:pic>
          <p:nvPicPr>
            <p:cNvPr id="8" name="IMG_0107.jpg" descr="IMG_0107.jpg">
              <a:extLst>
                <a:ext uri="{FF2B5EF4-FFF2-40B4-BE49-F238E27FC236}">
                  <a16:creationId xmlns:a16="http://schemas.microsoft.com/office/drawing/2014/main" id="{13D720F0-27E4-4A79-A050-71F92D6461E3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39162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IMG_0100.jpg" descr="IMG_0100.jpg">
              <a:extLst>
                <a:ext uri="{FF2B5EF4-FFF2-40B4-BE49-F238E27FC236}">
                  <a16:creationId xmlns:a16="http://schemas.microsoft.com/office/drawing/2014/main" id="{2332C88A-5B69-45F7-9116-B738C07BD8CD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99121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IMG_0101.jpg" descr="IMG_0101.jpg">
              <a:extLst>
                <a:ext uri="{FF2B5EF4-FFF2-40B4-BE49-F238E27FC236}">
                  <a16:creationId xmlns:a16="http://schemas.microsoft.com/office/drawing/2014/main" id="{3BF2CB2E-FE67-46E8-97B3-7AFA193C7659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95699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IMG_0102.jpg" descr="IMG_0102.jpg">
              <a:extLst>
                <a:ext uri="{FF2B5EF4-FFF2-40B4-BE49-F238E27FC236}">
                  <a16:creationId xmlns:a16="http://schemas.microsoft.com/office/drawing/2014/main" id="{68A8EAFF-2690-422C-8981-DEBCE7D2A062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9585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IMG_0104.jpg" descr="IMG_0104.jpg">
              <a:extLst>
                <a:ext uri="{FF2B5EF4-FFF2-40B4-BE49-F238E27FC236}">
                  <a16:creationId xmlns:a16="http://schemas.microsoft.com/office/drawing/2014/main" id="{D4B0384F-38C6-48AF-9C6E-F0AB264EBB9B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600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G_0105.jpg" descr="IMG_0105.jpg">
              <a:extLst>
                <a:ext uri="{FF2B5EF4-FFF2-40B4-BE49-F238E27FC236}">
                  <a16:creationId xmlns:a16="http://schemas.microsoft.com/office/drawing/2014/main" id="{78D185F2-1F82-4D3F-A8B2-B4C23BFE0ABA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9615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4" name="Shape 667">
            <a:extLst>
              <a:ext uri="{FF2B5EF4-FFF2-40B4-BE49-F238E27FC236}">
                <a16:creationId xmlns:a16="http://schemas.microsoft.com/office/drawing/2014/main" id="{91B4AE77-7671-4A06-BFC4-98D7033BABE0}"/>
              </a:ext>
            </a:extLst>
          </p:cNvPr>
          <p:cNvSpPr txBox="1">
            <a:spLocks/>
          </p:cNvSpPr>
          <p:nvPr/>
        </p:nvSpPr>
        <p:spPr>
          <a:xfrm>
            <a:off x="240420" y="2880092"/>
            <a:ext cx="11542809" cy="1403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Will standard stitching work?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Translate one image relative to another.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(Optionally) find an optimal seam.</a:t>
            </a:r>
          </a:p>
        </p:txBody>
      </p:sp>
      <p:sp>
        <p:nvSpPr>
          <p:cNvPr id="23" name="left on top">
            <a:extLst>
              <a:ext uri="{FF2B5EF4-FFF2-40B4-BE49-F238E27FC236}">
                <a16:creationId xmlns:a16="http://schemas.microsoft.com/office/drawing/2014/main" id="{500FD6E1-9DBE-495F-9B97-E25DF99B23CA}"/>
              </a:ext>
            </a:extLst>
          </p:cNvPr>
          <p:cNvSpPr txBox="1"/>
          <p:nvPr/>
        </p:nvSpPr>
        <p:spPr>
          <a:xfrm>
            <a:off x="240420" y="6255018"/>
            <a:ext cx="10741524" cy="4328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numCol="1" anchor="ctr">
            <a:noAutofit/>
          </a:bodyPr>
          <a:lstStyle>
            <a:lvl1pPr defTabSz="546100">
              <a:buClr>
                <a:srgbClr val="000000"/>
              </a:buClr>
              <a:buFont typeface="Arial"/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2400" dirty="0">
                <a:latin typeface="+mj-lt"/>
              </a:rPr>
              <a:t>Translation-only stitching is not enough to mosaic these images. </a:t>
            </a:r>
            <a:endParaRPr sz="2400" dirty="0">
              <a:latin typeface="+mj-lt"/>
            </a:endParaRPr>
          </a:p>
        </p:txBody>
      </p:sp>
      <p:sp>
        <p:nvSpPr>
          <p:cNvPr id="24" name="left on top">
            <a:extLst>
              <a:ext uri="{FF2B5EF4-FFF2-40B4-BE49-F238E27FC236}">
                <a16:creationId xmlns:a16="http://schemas.microsoft.com/office/drawing/2014/main" id="{71B06EAE-E2AA-4BDC-A423-E37A658A4DCC}"/>
              </a:ext>
            </a:extLst>
          </p:cNvPr>
          <p:cNvSpPr txBox="1"/>
          <p:nvPr/>
        </p:nvSpPr>
        <p:spPr>
          <a:xfrm>
            <a:off x="240420" y="4936602"/>
            <a:ext cx="1554480" cy="4328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numCol="1" anchor="ctr">
            <a:noAutofit/>
          </a:bodyPr>
          <a:lstStyle>
            <a:lvl1pPr defTabSz="546100">
              <a:buClr>
                <a:srgbClr val="000000"/>
              </a:buClr>
              <a:buFont typeface="Arial"/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sz="2400" dirty="0">
                <a:latin typeface="+mj-lt"/>
              </a:rPr>
              <a:t>left on top</a:t>
            </a:r>
          </a:p>
        </p:txBody>
      </p:sp>
      <p:sp>
        <p:nvSpPr>
          <p:cNvPr id="25" name="right on top">
            <a:extLst>
              <a:ext uri="{FF2B5EF4-FFF2-40B4-BE49-F238E27FC236}">
                <a16:creationId xmlns:a16="http://schemas.microsoft.com/office/drawing/2014/main" id="{2C1E75B4-EEF9-4147-A03B-6045A2242ADB}"/>
              </a:ext>
            </a:extLst>
          </p:cNvPr>
          <p:cNvSpPr txBox="1"/>
          <p:nvPr/>
        </p:nvSpPr>
        <p:spPr>
          <a:xfrm>
            <a:off x="10402480" y="4936601"/>
            <a:ext cx="1554480" cy="4328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numCol="1" anchor="ctr">
            <a:noAutofit/>
          </a:bodyPr>
          <a:lstStyle>
            <a:lvl1pPr defTabSz="546100">
              <a:buClr>
                <a:srgbClr val="000000"/>
              </a:buClr>
              <a:buFont typeface="Arial"/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sz="2400" dirty="0">
                <a:latin typeface="+mj-lt"/>
              </a:rPr>
              <a:t>right on top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EE10AB-C2A0-4324-B7E3-CF00F660A2A2}"/>
              </a:ext>
            </a:extLst>
          </p:cNvPr>
          <p:cNvGrpSpPr/>
          <p:nvPr/>
        </p:nvGrpSpPr>
        <p:grpSpPr>
          <a:xfrm>
            <a:off x="1844120" y="4283648"/>
            <a:ext cx="8503760" cy="1738805"/>
            <a:chOff x="1652096" y="4584273"/>
            <a:chExt cx="8503760" cy="1738805"/>
          </a:xfrm>
        </p:grpSpPr>
        <p:grpSp>
          <p:nvGrpSpPr>
            <p:cNvPr id="15" name="Group">
              <a:extLst>
                <a:ext uri="{FF2B5EF4-FFF2-40B4-BE49-F238E27FC236}">
                  <a16:creationId xmlns:a16="http://schemas.microsoft.com/office/drawing/2014/main" id="{CABA1AFC-3022-47E1-88DF-103433473417}"/>
                </a:ext>
              </a:extLst>
            </p:cNvPr>
            <p:cNvGrpSpPr/>
            <p:nvPr/>
          </p:nvGrpSpPr>
          <p:grpSpPr>
            <a:xfrm>
              <a:off x="1652096" y="4584273"/>
              <a:ext cx="4032033" cy="1738805"/>
              <a:chOff x="93005" y="615675"/>
              <a:chExt cx="5734445" cy="2472966"/>
            </a:xfrm>
          </p:grpSpPr>
          <p:pic>
            <p:nvPicPr>
              <p:cNvPr id="16" name="IMG_0105.jpg" descr="IMG_0105.jpg">
                <a:extLst>
                  <a:ext uri="{FF2B5EF4-FFF2-40B4-BE49-F238E27FC236}">
                    <a16:creationId xmlns:a16="http://schemas.microsoft.com/office/drawing/2014/main" id="{67C73A67-8634-4C1C-AD4B-7336FDD5794F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28601" y="615675"/>
                <a:ext cx="3298849" cy="247296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" name="IMG_0102.jpg" descr="IMG_0102.jpg">
                <a:extLst>
                  <a:ext uri="{FF2B5EF4-FFF2-40B4-BE49-F238E27FC236}">
                    <a16:creationId xmlns:a16="http://schemas.microsoft.com/office/drawing/2014/main" id="{31F9C92F-EEFD-466C-9F0B-466029375207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005" y="615675"/>
                <a:ext cx="3298848" cy="247296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6" name="IMG_0102.jpg" descr="IMG_0102.jpg">
              <a:extLst>
                <a:ext uri="{FF2B5EF4-FFF2-40B4-BE49-F238E27FC236}">
                  <a16:creationId xmlns:a16="http://schemas.microsoft.com/office/drawing/2014/main" id="{92A17918-5F8D-45C9-BC86-1F8E8C8352A9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23828" y="4584273"/>
              <a:ext cx="2319503" cy="17388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" name="IMG_0105.jpg" descr="IMG_0105.jpg">
              <a:extLst>
                <a:ext uri="{FF2B5EF4-FFF2-40B4-BE49-F238E27FC236}">
                  <a16:creationId xmlns:a16="http://schemas.microsoft.com/office/drawing/2014/main" id="{FA38D96A-2561-47DB-8709-8E0DA30E3EDB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36353" y="4584273"/>
              <a:ext cx="2319503" cy="17388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99387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How do we stitch images from different viewpoints?</a:t>
            </a: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8C44AC-F2E8-4C13-8587-C1A72F982956}"/>
              </a:ext>
            </a:extLst>
          </p:cNvPr>
          <p:cNvGrpSpPr/>
          <p:nvPr/>
        </p:nvGrpSpPr>
        <p:grpSpPr>
          <a:xfrm>
            <a:off x="47244" y="1440179"/>
            <a:ext cx="12097512" cy="1449057"/>
            <a:chOff x="2499121" y="2171699"/>
            <a:chExt cx="7186614" cy="860823"/>
          </a:xfrm>
        </p:grpSpPr>
        <p:pic>
          <p:nvPicPr>
            <p:cNvPr id="8" name="IMG_0107.jpg" descr="IMG_0107.jpg">
              <a:extLst>
                <a:ext uri="{FF2B5EF4-FFF2-40B4-BE49-F238E27FC236}">
                  <a16:creationId xmlns:a16="http://schemas.microsoft.com/office/drawing/2014/main" id="{13D720F0-27E4-4A79-A050-71F92D6461E3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39162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IMG_0100.jpg" descr="IMG_0100.jpg">
              <a:extLst>
                <a:ext uri="{FF2B5EF4-FFF2-40B4-BE49-F238E27FC236}">
                  <a16:creationId xmlns:a16="http://schemas.microsoft.com/office/drawing/2014/main" id="{2332C88A-5B69-45F7-9116-B738C07BD8CD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99121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IMG_0101.jpg" descr="IMG_0101.jpg">
              <a:extLst>
                <a:ext uri="{FF2B5EF4-FFF2-40B4-BE49-F238E27FC236}">
                  <a16:creationId xmlns:a16="http://schemas.microsoft.com/office/drawing/2014/main" id="{3BF2CB2E-FE67-46E8-97B3-7AFA193C7659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95699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IMG_0102.jpg" descr="IMG_0102.jpg">
              <a:extLst>
                <a:ext uri="{FF2B5EF4-FFF2-40B4-BE49-F238E27FC236}">
                  <a16:creationId xmlns:a16="http://schemas.microsoft.com/office/drawing/2014/main" id="{68A8EAFF-2690-422C-8981-DEBCE7D2A062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9585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IMG_0104.jpg" descr="IMG_0104.jpg">
              <a:extLst>
                <a:ext uri="{FF2B5EF4-FFF2-40B4-BE49-F238E27FC236}">
                  <a16:creationId xmlns:a16="http://schemas.microsoft.com/office/drawing/2014/main" id="{D4B0384F-38C6-48AF-9C6E-F0AB264EBB9B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600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G_0105.jpg" descr="IMG_0105.jpg">
              <a:extLst>
                <a:ext uri="{FF2B5EF4-FFF2-40B4-BE49-F238E27FC236}">
                  <a16:creationId xmlns:a16="http://schemas.microsoft.com/office/drawing/2014/main" id="{78D185F2-1F82-4D3F-A8B2-B4C23BFE0ABA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9615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4" name="Shape 667">
            <a:extLst>
              <a:ext uri="{FF2B5EF4-FFF2-40B4-BE49-F238E27FC236}">
                <a16:creationId xmlns:a16="http://schemas.microsoft.com/office/drawing/2014/main" id="{91B4AE77-7671-4A06-BFC4-98D7033BABE0}"/>
              </a:ext>
            </a:extLst>
          </p:cNvPr>
          <p:cNvSpPr txBox="1">
            <a:spLocks/>
          </p:cNvSpPr>
          <p:nvPr/>
        </p:nvSpPr>
        <p:spPr>
          <a:xfrm>
            <a:off x="240420" y="2880092"/>
            <a:ext cx="11542809" cy="1403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What else can we try?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359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How do we stitch images from different viewpoints?</a:t>
            </a: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8C44AC-F2E8-4C13-8587-C1A72F982956}"/>
              </a:ext>
            </a:extLst>
          </p:cNvPr>
          <p:cNvGrpSpPr/>
          <p:nvPr/>
        </p:nvGrpSpPr>
        <p:grpSpPr>
          <a:xfrm>
            <a:off x="47244" y="1440179"/>
            <a:ext cx="12097512" cy="1449057"/>
            <a:chOff x="2499121" y="2171699"/>
            <a:chExt cx="7186614" cy="860823"/>
          </a:xfrm>
        </p:grpSpPr>
        <p:pic>
          <p:nvPicPr>
            <p:cNvPr id="8" name="IMG_0107.jpg" descr="IMG_0107.jpg">
              <a:extLst>
                <a:ext uri="{FF2B5EF4-FFF2-40B4-BE49-F238E27FC236}">
                  <a16:creationId xmlns:a16="http://schemas.microsoft.com/office/drawing/2014/main" id="{13D720F0-27E4-4A79-A050-71F92D6461E3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39162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IMG_0100.jpg" descr="IMG_0100.jpg">
              <a:extLst>
                <a:ext uri="{FF2B5EF4-FFF2-40B4-BE49-F238E27FC236}">
                  <a16:creationId xmlns:a16="http://schemas.microsoft.com/office/drawing/2014/main" id="{2332C88A-5B69-45F7-9116-B738C07BD8CD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99121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IMG_0101.jpg" descr="IMG_0101.jpg">
              <a:extLst>
                <a:ext uri="{FF2B5EF4-FFF2-40B4-BE49-F238E27FC236}">
                  <a16:creationId xmlns:a16="http://schemas.microsoft.com/office/drawing/2014/main" id="{3BF2CB2E-FE67-46E8-97B3-7AFA193C7659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95699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IMG_0102.jpg" descr="IMG_0102.jpg">
              <a:extLst>
                <a:ext uri="{FF2B5EF4-FFF2-40B4-BE49-F238E27FC236}">
                  <a16:creationId xmlns:a16="http://schemas.microsoft.com/office/drawing/2014/main" id="{68A8EAFF-2690-422C-8981-DEBCE7D2A062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9585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IMG_0104.jpg" descr="IMG_0104.jpg">
              <a:extLst>
                <a:ext uri="{FF2B5EF4-FFF2-40B4-BE49-F238E27FC236}">
                  <a16:creationId xmlns:a16="http://schemas.microsoft.com/office/drawing/2014/main" id="{D4B0384F-38C6-48AF-9C6E-F0AB264EBB9B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600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G_0105.jpg" descr="IMG_0105.jpg">
              <a:extLst>
                <a:ext uri="{FF2B5EF4-FFF2-40B4-BE49-F238E27FC236}">
                  <a16:creationId xmlns:a16="http://schemas.microsoft.com/office/drawing/2014/main" id="{78D185F2-1F82-4D3F-A8B2-B4C23BFE0ABA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9615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4" name="Shape 667">
            <a:extLst>
              <a:ext uri="{FF2B5EF4-FFF2-40B4-BE49-F238E27FC236}">
                <a16:creationId xmlns:a16="http://schemas.microsoft.com/office/drawing/2014/main" id="{91B4AE77-7671-4A06-BFC4-98D7033BABE0}"/>
              </a:ext>
            </a:extLst>
          </p:cNvPr>
          <p:cNvSpPr txBox="1">
            <a:spLocks/>
          </p:cNvSpPr>
          <p:nvPr/>
        </p:nvSpPr>
        <p:spPr>
          <a:xfrm>
            <a:off x="240420" y="2880092"/>
            <a:ext cx="11542809" cy="1403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Use image </a:t>
            </a:r>
            <a:r>
              <a:rPr lang="en-US" sz="2400" dirty="0" err="1"/>
              <a:t>homographies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  <p:pic>
        <p:nvPicPr>
          <p:cNvPr id="15" name="pan2.jpg" descr="pan2.jpg">
            <a:extLst>
              <a:ext uri="{FF2B5EF4-FFF2-40B4-BE49-F238E27FC236}">
                <a16:creationId xmlns:a16="http://schemas.microsoft.com/office/drawing/2014/main" id="{8E3AA5FA-5905-4D64-80C6-40F997C00B8E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2397839" y="3840481"/>
            <a:ext cx="7396322" cy="28982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7603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Back to warping: image </a:t>
            </a:r>
            <a:r>
              <a:rPr lang="en-US" dirty="0" err="1"/>
              <a:t>homographies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003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.png" descr="image.png">
            <a:extLst>
              <a:ext uri="{FF2B5EF4-FFF2-40B4-BE49-F238E27FC236}">
                <a16:creationId xmlns:a16="http://schemas.microsoft.com/office/drawing/2014/main" id="{2E39E5F1-D6F2-4FA0-9067-0ED29E82ABC2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25404" t="52606" r="18225" b="23220"/>
          <a:stretch/>
        </p:blipFill>
        <p:spPr>
          <a:xfrm>
            <a:off x="123825" y="1008507"/>
            <a:ext cx="8515350" cy="2740572"/>
          </a:xfrm>
          <a:prstGeom prst="rect">
            <a:avLst/>
          </a:prstGeom>
          <a:ln w="12700">
            <a:miter lim="400000"/>
          </a:ln>
        </p:spPr>
      </p:pic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Classification of 2D transformations</a:t>
            </a:r>
            <a:endParaRPr dirty="0"/>
          </a:p>
        </p:txBody>
      </p:sp>
      <p:pic>
        <p:nvPicPr>
          <p:cNvPr id="4" name="image.png" descr="image.png">
            <a:extLst>
              <a:ext uri="{FF2B5EF4-FFF2-40B4-BE49-F238E27FC236}">
                <a16:creationId xmlns:a16="http://schemas.microsoft.com/office/drawing/2014/main" id="{8FAA39F0-36C4-4989-BBCC-C5FAE798B39F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8425" t="32343" r="37714" b="16703"/>
          <a:stretch/>
        </p:blipFill>
        <p:spPr>
          <a:xfrm>
            <a:off x="7820025" y="3752849"/>
            <a:ext cx="4295891" cy="3048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2149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.png" descr="image.png">
            <a:extLst>
              <a:ext uri="{FF2B5EF4-FFF2-40B4-BE49-F238E27FC236}">
                <a16:creationId xmlns:a16="http://schemas.microsoft.com/office/drawing/2014/main" id="{2E39E5F1-D6F2-4FA0-9067-0ED29E82ABC2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25404" t="52606" r="18225" b="23220"/>
          <a:stretch/>
        </p:blipFill>
        <p:spPr>
          <a:xfrm>
            <a:off x="123825" y="1008507"/>
            <a:ext cx="8515350" cy="2740572"/>
          </a:xfrm>
          <a:prstGeom prst="rect">
            <a:avLst/>
          </a:prstGeom>
          <a:ln w="12700">
            <a:miter lim="400000"/>
          </a:ln>
        </p:spPr>
      </p:pic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Classification of 2D transformations</a:t>
            </a:r>
            <a:endParaRPr dirty="0"/>
          </a:p>
        </p:txBody>
      </p:sp>
      <p:grpSp>
        <p:nvGrpSpPr>
          <p:cNvPr id="5" name="Group">
            <a:extLst>
              <a:ext uri="{FF2B5EF4-FFF2-40B4-BE49-F238E27FC236}">
                <a16:creationId xmlns:a16="http://schemas.microsoft.com/office/drawing/2014/main" id="{B6F83332-076B-48CA-B499-67FF965FEBB5}"/>
              </a:ext>
            </a:extLst>
          </p:cNvPr>
          <p:cNvGrpSpPr/>
          <p:nvPr/>
        </p:nvGrpSpPr>
        <p:grpSpPr>
          <a:xfrm>
            <a:off x="7188763" y="3259229"/>
            <a:ext cx="4803212" cy="3598771"/>
            <a:chOff x="0" y="-48209"/>
            <a:chExt cx="6831231" cy="5118250"/>
          </a:xfrm>
        </p:grpSpPr>
        <p:pic>
          <p:nvPicPr>
            <p:cNvPr id="6" name="image.png" descr="image.png">
              <a:extLst>
                <a:ext uri="{FF2B5EF4-FFF2-40B4-BE49-F238E27FC236}">
                  <a16:creationId xmlns:a16="http://schemas.microsoft.com/office/drawing/2014/main" id="{5DCC6210-92E9-4725-8B72-A544F6A717D8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t="2351"/>
            <a:stretch/>
          </p:blipFill>
          <p:spPr>
            <a:xfrm>
              <a:off x="0" y="220336"/>
              <a:ext cx="6028043" cy="4849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PP1">
              <a:extLst>
                <a:ext uri="{FF2B5EF4-FFF2-40B4-BE49-F238E27FC236}">
                  <a16:creationId xmlns:a16="http://schemas.microsoft.com/office/drawing/2014/main" id="{74CF2B1B-3EB8-4E26-AA69-0D6847AF6A07}"/>
                </a:ext>
              </a:extLst>
            </p:cNvPr>
            <p:cNvSpPr txBox="1"/>
            <p:nvPr/>
          </p:nvSpPr>
          <p:spPr>
            <a:xfrm>
              <a:off x="410115" y="896751"/>
              <a:ext cx="880533" cy="944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8575" tIns="28575" rIns="28575" bIns="28575" numCol="1" anchor="ctr">
              <a:noAutofit/>
            </a:bodyPr>
            <a:lstStyle>
              <a:lvl1pPr defTabSz="546100">
                <a:buClr>
                  <a:srgbClr val="000000"/>
                </a:buClr>
                <a:buFont typeface="Arial"/>
                <a:defRPr sz="3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2400" dirty="0">
                  <a:latin typeface="+mj-lt"/>
                </a:rPr>
                <a:t>PP1</a:t>
              </a:r>
            </a:p>
          </p:txBody>
        </p:sp>
        <p:sp>
          <p:nvSpPr>
            <p:cNvPr id="8" name="PP3">
              <a:extLst>
                <a:ext uri="{FF2B5EF4-FFF2-40B4-BE49-F238E27FC236}">
                  <a16:creationId xmlns:a16="http://schemas.microsoft.com/office/drawing/2014/main" id="{11F80094-0DA5-4E6E-8B3D-6FCC7980396F}"/>
                </a:ext>
              </a:extLst>
            </p:cNvPr>
            <p:cNvSpPr txBox="1"/>
            <p:nvPr/>
          </p:nvSpPr>
          <p:spPr>
            <a:xfrm>
              <a:off x="4362441" y="-48209"/>
              <a:ext cx="924472" cy="944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8575" tIns="28575" rIns="28575" bIns="28575" numCol="1" anchor="ctr">
              <a:noAutofit/>
            </a:bodyPr>
            <a:lstStyle>
              <a:lvl1pPr defTabSz="546100">
                <a:buClr>
                  <a:srgbClr val="000000"/>
                </a:buClr>
                <a:buFont typeface="Arial"/>
                <a:defRPr sz="3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2400" dirty="0">
                  <a:latin typeface="+mj-lt"/>
                </a:rPr>
                <a:t>PP3</a:t>
              </a:r>
            </a:p>
          </p:txBody>
        </p:sp>
        <p:sp>
          <p:nvSpPr>
            <p:cNvPr id="10" name="PP2">
              <a:extLst>
                <a:ext uri="{FF2B5EF4-FFF2-40B4-BE49-F238E27FC236}">
                  <a16:creationId xmlns:a16="http://schemas.microsoft.com/office/drawing/2014/main" id="{8FC5D724-A126-4AD3-BE69-838B95AB5C31}"/>
                </a:ext>
              </a:extLst>
            </p:cNvPr>
            <p:cNvSpPr txBox="1"/>
            <p:nvPr/>
          </p:nvSpPr>
          <p:spPr>
            <a:xfrm>
              <a:off x="5917040" y="1841710"/>
              <a:ext cx="914191" cy="944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8575" tIns="28575" rIns="28575" bIns="28575" numCol="1" anchor="ctr">
              <a:noAutofit/>
            </a:bodyPr>
            <a:lstStyle>
              <a:lvl1pPr defTabSz="546100">
                <a:buClr>
                  <a:srgbClr val="000000"/>
                </a:buClr>
                <a:buFont typeface="Arial"/>
                <a:defRPr sz="3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2400" dirty="0">
                  <a:latin typeface="+mj-lt"/>
                </a:rPr>
                <a:t>PP2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3349BA2-76F5-44A0-85F8-ACB9AC317AF4}"/>
              </a:ext>
            </a:extLst>
          </p:cNvPr>
          <p:cNvSpPr/>
          <p:nvPr/>
        </p:nvSpPr>
        <p:spPr>
          <a:xfrm>
            <a:off x="285497" y="4255866"/>
            <a:ext cx="66391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Which kind transformation is needed to warp projective plane 1 into projective plane 2?</a:t>
            </a:r>
          </a:p>
        </p:txBody>
      </p:sp>
    </p:spTree>
    <p:extLst>
      <p:ext uri="{BB962C8B-B14F-4D97-AF65-F5344CB8AC3E}">
        <p14:creationId xmlns:p14="http://schemas.microsoft.com/office/powerpoint/2010/main" val="56028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Course announcements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506437" y="1088571"/>
            <a:ext cx="11179126" cy="5617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57174" indent="-257174">
              <a:buFont typeface="Arial" panose="020B0604020202020204" pitchFamily="34" charset="0"/>
              <a:buChar char="•"/>
            </a:pPr>
            <a:r>
              <a:rPr lang="en-US" sz="2400" dirty="0"/>
              <a:t>Homework 2 is posted and is due February 19</a:t>
            </a:r>
            <a:r>
              <a:rPr lang="en-US" sz="2400" baseline="30000" dirty="0"/>
              <a:t>th</a:t>
            </a:r>
            <a:r>
              <a:rPr lang="en-US" sz="2400" dirty="0"/>
              <a:t> at 23:59 pm.</a:t>
            </a:r>
          </a:p>
          <a:p>
            <a:r>
              <a:rPr lang="en-US" sz="2400" dirty="0"/>
              <a:t>	- Start early because it is much larger and more difficult than homework 1.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Third quiz on course website and due on February 17</a:t>
            </a:r>
            <a:r>
              <a:rPr lang="en-US" sz="2400" baseline="30000" dirty="0"/>
              <a:t>th</a:t>
            </a:r>
            <a:r>
              <a:rPr lang="en-US" sz="2400" dirty="0"/>
              <a:t>, at 23:59.</a:t>
            </a:r>
          </a:p>
          <a:p>
            <a:endParaRPr lang="en-US" sz="2400" dirty="0"/>
          </a:p>
          <a:p>
            <a:pPr marL="321457" indent="-321457">
              <a:buFont typeface="Arial" panose="020B0604020202020204" pitchFamily="34" charset="0"/>
              <a:buChar char="•"/>
            </a:pPr>
            <a:r>
              <a:rPr lang="en-US" sz="2400" dirty="0"/>
              <a:t>Extra office hours </a:t>
            </a:r>
            <a:r>
              <a:rPr lang="en-US" sz="2400" b="1" dirty="0"/>
              <a:t>today, 4-6 pm, Smith Hall 200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pPr marL="321457" indent="-321457">
              <a:buFont typeface="Arial" panose="020B0604020202020204" pitchFamily="34" charset="0"/>
              <a:buChar char="•"/>
            </a:pPr>
            <a:r>
              <a:rPr lang="en-US" sz="2400" dirty="0"/>
              <a:t>How was the second quiz?</a:t>
            </a:r>
          </a:p>
        </p:txBody>
      </p:sp>
    </p:spTree>
    <p:extLst>
      <p:ext uri="{BB962C8B-B14F-4D97-AF65-F5344CB8AC3E}">
        <p14:creationId xmlns:p14="http://schemas.microsoft.com/office/powerpoint/2010/main" val="211125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.png" descr="image.png">
            <a:extLst>
              <a:ext uri="{FF2B5EF4-FFF2-40B4-BE49-F238E27FC236}">
                <a16:creationId xmlns:a16="http://schemas.microsoft.com/office/drawing/2014/main" id="{2E39E5F1-D6F2-4FA0-9067-0ED29E82ABC2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25404" t="52606" r="18225" b="23220"/>
          <a:stretch/>
        </p:blipFill>
        <p:spPr>
          <a:xfrm>
            <a:off x="123825" y="1008507"/>
            <a:ext cx="8515350" cy="2740572"/>
          </a:xfrm>
          <a:prstGeom prst="rect">
            <a:avLst/>
          </a:prstGeom>
          <a:ln w="12700">
            <a:miter lim="400000"/>
          </a:ln>
        </p:spPr>
      </p:pic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Classification of 2D transformations</a:t>
            </a:r>
            <a:endParaRPr dirty="0"/>
          </a:p>
        </p:txBody>
      </p:sp>
      <p:grpSp>
        <p:nvGrpSpPr>
          <p:cNvPr id="5" name="Group">
            <a:extLst>
              <a:ext uri="{FF2B5EF4-FFF2-40B4-BE49-F238E27FC236}">
                <a16:creationId xmlns:a16="http://schemas.microsoft.com/office/drawing/2014/main" id="{B6F83332-076B-48CA-B499-67FF965FEBB5}"/>
              </a:ext>
            </a:extLst>
          </p:cNvPr>
          <p:cNvGrpSpPr/>
          <p:nvPr/>
        </p:nvGrpSpPr>
        <p:grpSpPr>
          <a:xfrm>
            <a:off x="7188763" y="3259229"/>
            <a:ext cx="4803212" cy="3598771"/>
            <a:chOff x="0" y="-48209"/>
            <a:chExt cx="6831231" cy="5118250"/>
          </a:xfrm>
        </p:grpSpPr>
        <p:pic>
          <p:nvPicPr>
            <p:cNvPr id="6" name="image.png" descr="image.png">
              <a:extLst>
                <a:ext uri="{FF2B5EF4-FFF2-40B4-BE49-F238E27FC236}">
                  <a16:creationId xmlns:a16="http://schemas.microsoft.com/office/drawing/2014/main" id="{5DCC6210-92E9-4725-8B72-A544F6A717D8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t="2351"/>
            <a:stretch/>
          </p:blipFill>
          <p:spPr>
            <a:xfrm>
              <a:off x="0" y="220336"/>
              <a:ext cx="6028043" cy="4849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PP1">
              <a:extLst>
                <a:ext uri="{FF2B5EF4-FFF2-40B4-BE49-F238E27FC236}">
                  <a16:creationId xmlns:a16="http://schemas.microsoft.com/office/drawing/2014/main" id="{74CF2B1B-3EB8-4E26-AA69-0D6847AF6A07}"/>
                </a:ext>
              </a:extLst>
            </p:cNvPr>
            <p:cNvSpPr txBox="1"/>
            <p:nvPr/>
          </p:nvSpPr>
          <p:spPr>
            <a:xfrm>
              <a:off x="410115" y="896751"/>
              <a:ext cx="880533" cy="944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8575" tIns="28575" rIns="28575" bIns="28575" numCol="1" anchor="ctr">
              <a:noAutofit/>
            </a:bodyPr>
            <a:lstStyle>
              <a:lvl1pPr defTabSz="546100">
                <a:buClr>
                  <a:srgbClr val="000000"/>
                </a:buClr>
                <a:buFont typeface="Arial"/>
                <a:defRPr sz="3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2400" dirty="0">
                  <a:latin typeface="+mj-lt"/>
                </a:rPr>
                <a:t>PP1</a:t>
              </a:r>
            </a:p>
          </p:txBody>
        </p:sp>
        <p:sp>
          <p:nvSpPr>
            <p:cNvPr id="8" name="PP3">
              <a:extLst>
                <a:ext uri="{FF2B5EF4-FFF2-40B4-BE49-F238E27FC236}">
                  <a16:creationId xmlns:a16="http://schemas.microsoft.com/office/drawing/2014/main" id="{11F80094-0DA5-4E6E-8B3D-6FCC7980396F}"/>
                </a:ext>
              </a:extLst>
            </p:cNvPr>
            <p:cNvSpPr txBox="1"/>
            <p:nvPr/>
          </p:nvSpPr>
          <p:spPr>
            <a:xfrm>
              <a:off x="4362441" y="-48209"/>
              <a:ext cx="924472" cy="944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8575" tIns="28575" rIns="28575" bIns="28575" numCol="1" anchor="ctr">
              <a:noAutofit/>
            </a:bodyPr>
            <a:lstStyle>
              <a:lvl1pPr defTabSz="546100">
                <a:buClr>
                  <a:srgbClr val="000000"/>
                </a:buClr>
                <a:buFont typeface="Arial"/>
                <a:defRPr sz="3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2400" dirty="0">
                  <a:latin typeface="+mj-lt"/>
                </a:rPr>
                <a:t>PP3</a:t>
              </a:r>
            </a:p>
          </p:txBody>
        </p:sp>
        <p:sp>
          <p:nvSpPr>
            <p:cNvPr id="10" name="PP2">
              <a:extLst>
                <a:ext uri="{FF2B5EF4-FFF2-40B4-BE49-F238E27FC236}">
                  <a16:creationId xmlns:a16="http://schemas.microsoft.com/office/drawing/2014/main" id="{8FC5D724-A126-4AD3-BE69-838B95AB5C31}"/>
                </a:ext>
              </a:extLst>
            </p:cNvPr>
            <p:cNvSpPr txBox="1"/>
            <p:nvPr/>
          </p:nvSpPr>
          <p:spPr>
            <a:xfrm>
              <a:off x="5917040" y="1841710"/>
              <a:ext cx="914191" cy="944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8575" tIns="28575" rIns="28575" bIns="28575" numCol="1" anchor="ctr">
              <a:noAutofit/>
            </a:bodyPr>
            <a:lstStyle>
              <a:lvl1pPr defTabSz="546100">
                <a:buClr>
                  <a:srgbClr val="000000"/>
                </a:buClr>
                <a:buFont typeface="Arial"/>
                <a:defRPr sz="3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2400" dirty="0">
                  <a:latin typeface="+mj-lt"/>
                </a:rPr>
                <a:t>PP2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3349BA2-76F5-44A0-85F8-ACB9AC317AF4}"/>
              </a:ext>
            </a:extLst>
          </p:cNvPr>
          <p:cNvSpPr/>
          <p:nvPr/>
        </p:nvSpPr>
        <p:spPr>
          <a:xfrm>
            <a:off x="285497" y="4255866"/>
            <a:ext cx="66391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Which kind transformation is needed to warp projective plane 1 into projective plane 2?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909C30-4FA6-4448-981A-670F5C44ADAF}"/>
              </a:ext>
            </a:extLst>
          </p:cNvPr>
          <p:cNvSpPr/>
          <p:nvPr/>
        </p:nvSpPr>
        <p:spPr>
          <a:xfrm>
            <a:off x="285497" y="5252504"/>
            <a:ext cx="75535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A projective transformation (a.k.a. a </a:t>
            </a:r>
            <a:r>
              <a:rPr lang="en-US" sz="2400" dirty="0" err="1">
                <a:latin typeface="+mj-lt"/>
              </a:rPr>
              <a:t>homography</a:t>
            </a:r>
            <a:r>
              <a:rPr lang="en-US" sz="2400" dirty="0">
                <a:latin typeface="+mj-lt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20897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Warping with different transformations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5BA9FE-7376-4081-BFC3-7DBCA663D0A9}"/>
              </a:ext>
            </a:extLst>
          </p:cNvPr>
          <p:cNvGrpSpPr/>
          <p:nvPr/>
        </p:nvGrpSpPr>
        <p:grpSpPr>
          <a:xfrm>
            <a:off x="401422" y="1314451"/>
            <a:ext cx="11389156" cy="4917345"/>
            <a:chOff x="2529080" y="2809931"/>
            <a:chExt cx="7133841" cy="3080085"/>
          </a:xfrm>
        </p:grpSpPr>
        <p:grpSp>
          <p:nvGrpSpPr>
            <p:cNvPr id="13" name="Group">
              <a:extLst>
                <a:ext uri="{FF2B5EF4-FFF2-40B4-BE49-F238E27FC236}">
                  <a16:creationId xmlns:a16="http://schemas.microsoft.com/office/drawing/2014/main" id="{1F401209-CD31-4E90-8D7E-E9B0AA224D3D}"/>
                </a:ext>
              </a:extLst>
            </p:cNvPr>
            <p:cNvGrpSpPr/>
            <p:nvPr/>
          </p:nvGrpSpPr>
          <p:grpSpPr>
            <a:xfrm>
              <a:off x="2529080" y="3211109"/>
              <a:ext cx="2161391" cy="2678907"/>
              <a:chOff x="0" y="0"/>
              <a:chExt cx="3073977" cy="3810000"/>
            </a:xfrm>
          </p:grpSpPr>
          <p:pic>
            <p:nvPicPr>
              <p:cNvPr id="14" name="TRANSLATION.png" descr="TRANSLATION.png">
                <a:extLst>
                  <a:ext uri="{FF2B5EF4-FFF2-40B4-BE49-F238E27FC236}">
                    <a16:creationId xmlns:a16="http://schemas.microsoft.com/office/drawing/2014/main" id="{C8961910-25D1-4B0D-A1A5-16DD3F965C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3073978" cy="3810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D29F76D6-A7FB-473B-A957-5DB163244C74}"/>
                  </a:ext>
                </a:extLst>
              </p:cNvPr>
              <p:cNvSpPr/>
              <p:nvPr/>
            </p:nvSpPr>
            <p:spPr>
              <a:xfrm>
                <a:off x="0" y="0"/>
                <a:ext cx="2062370" cy="3175000"/>
              </a:xfrm>
              <a:prstGeom prst="rect">
                <a:avLst/>
              </a:prstGeom>
              <a:noFill/>
              <a:ln w="12700" cap="flat">
                <a:solidFill>
                  <a:srgbClr val="DE200B"/>
                </a:solidFill>
                <a:prstDash val="solid"/>
                <a:miter lim="400000"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>
                  <a:defRPr sz="4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953"/>
              </a:p>
            </p:txBody>
          </p:sp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583F299D-32D3-4E48-8EE2-06F9F929C370}"/>
                  </a:ext>
                </a:extLst>
              </p:cNvPr>
              <p:cNvSpPr/>
              <p:nvPr/>
            </p:nvSpPr>
            <p:spPr>
              <a:xfrm>
                <a:off x="776457" y="634999"/>
                <a:ext cx="2169785" cy="3175000"/>
              </a:xfrm>
              <a:prstGeom prst="rect">
                <a:avLst/>
              </a:prstGeom>
              <a:noFill/>
              <a:ln w="12700" cap="flat">
                <a:solidFill>
                  <a:srgbClr val="6FCF00"/>
                </a:solidFill>
                <a:prstDash val="solid"/>
                <a:miter lim="400000"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>
                  <a:defRPr sz="4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953"/>
              </a:p>
            </p:txBody>
          </p:sp>
        </p:grpSp>
        <p:sp>
          <p:nvSpPr>
            <p:cNvPr id="17" name="Translation">
              <a:extLst>
                <a:ext uri="{FF2B5EF4-FFF2-40B4-BE49-F238E27FC236}">
                  <a16:creationId xmlns:a16="http://schemas.microsoft.com/office/drawing/2014/main" id="{BCB1FD9B-53CE-44A6-B1FB-324D3A748311}"/>
                </a:ext>
              </a:extLst>
            </p:cNvPr>
            <p:cNvSpPr txBox="1"/>
            <p:nvPr/>
          </p:nvSpPr>
          <p:spPr>
            <a:xfrm>
              <a:off x="2529080" y="2809931"/>
              <a:ext cx="2161392" cy="3345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28575" tIns="28575" rIns="28575" bIns="28575" anchor="ctr"/>
            <a:lstStyle>
              <a:lvl1pPr defTabSz="546100">
                <a:buClr>
                  <a:srgbClr val="00F900"/>
                </a:buClr>
                <a:buFont typeface="Arial"/>
                <a:defRPr sz="2400">
                  <a:uFill>
                    <a:solidFill>
                      <a:srgbClr val="00F900"/>
                    </a:solidFill>
                  </a:uFill>
                </a:defRPr>
              </a:lvl1pPr>
            </a:lstStyle>
            <a:p>
              <a:pPr algn="ctr"/>
              <a:r>
                <a:rPr lang="en-US" dirty="0">
                  <a:latin typeface="+mj-lt"/>
                </a:rPr>
                <a:t>t</a:t>
              </a:r>
              <a:r>
                <a:rPr dirty="0">
                  <a:latin typeface="+mj-lt"/>
                </a:rPr>
                <a:t>ranslation</a:t>
              </a:r>
            </a:p>
          </p:txBody>
        </p:sp>
        <p:grpSp>
          <p:nvGrpSpPr>
            <p:cNvPr id="19" name="Group">
              <a:extLst>
                <a:ext uri="{FF2B5EF4-FFF2-40B4-BE49-F238E27FC236}">
                  <a16:creationId xmlns:a16="http://schemas.microsoft.com/office/drawing/2014/main" id="{D9178106-E15A-4160-ABD7-390B294CB1F7}"/>
                </a:ext>
              </a:extLst>
            </p:cNvPr>
            <p:cNvGrpSpPr/>
            <p:nvPr/>
          </p:nvGrpSpPr>
          <p:grpSpPr>
            <a:xfrm>
              <a:off x="4954420" y="3211109"/>
              <a:ext cx="2267938" cy="2678907"/>
              <a:chOff x="0" y="0"/>
              <a:chExt cx="3225511" cy="3809999"/>
            </a:xfrm>
          </p:grpSpPr>
          <p:pic>
            <p:nvPicPr>
              <p:cNvPr id="20" name="AFFINE.png" descr="AFFINE.png">
                <a:extLst>
                  <a:ext uri="{FF2B5EF4-FFF2-40B4-BE49-F238E27FC236}">
                    <a16:creationId xmlns:a16="http://schemas.microsoft.com/office/drawing/2014/main" id="{E2CBC8F8-4EAE-4DCF-815C-3F840672BC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3225512" cy="38099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1" name="Rectangle">
                <a:extLst>
                  <a:ext uri="{FF2B5EF4-FFF2-40B4-BE49-F238E27FC236}">
                    <a16:creationId xmlns:a16="http://schemas.microsoft.com/office/drawing/2014/main" id="{CDFFE177-A6B5-406A-B1F1-5D454D129126}"/>
                  </a:ext>
                </a:extLst>
              </p:cNvPr>
              <p:cNvSpPr/>
              <p:nvPr/>
            </p:nvSpPr>
            <p:spPr>
              <a:xfrm>
                <a:off x="0" y="0"/>
                <a:ext cx="2109649" cy="3007895"/>
              </a:xfrm>
              <a:prstGeom prst="rect">
                <a:avLst/>
              </a:prstGeom>
              <a:noFill/>
              <a:ln w="12700" cap="flat">
                <a:solidFill>
                  <a:srgbClr val="DE200B"/>
                </a:solidFill>
                <a:prstDash val="solid"/>
                <a:miter lim="400000"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>
                  <a:defRPr sz="4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953"/>
              </a:p>
            </p:txBody>
          </p:sp>
          <p:sp>
            <p:nvSpPr>
              <p:cNvPr id="22" name="Line">
                <a:extLst>
                  <a:ext uri="{FF2B5EF4-FFF2-40B4-BE49-F238E27FC236}">
                    <a16:creationId xmlns:a16="http://schemas.microsoft.com/office/drawing/2014/main" id="{DB330D74-50F7-4B9F-9F6F-91AB7CBD2A5C}"/>
                  </a:ext>
                </a:extLst>
              </p:cNvPr>
              <p:cNvSpPr/>
              <p:nvPr/>
            </p:nvSpPr>
            <p:spPr>
              <a:xfrm>
                <a:off x="879020" y="0"/>
                <a:ext cx="3533" cy="3408947"/>
              </a:xfrm>
              <a:prstGeom prst="line">
                <a:avLst/>
              </a:prstGeom>
              <a:noFill/>
              <a:ln w="12700" cap="flat">
                <a:solidFill>
                  <a:srgbClr val="6FCF00"/>
                </a:solidFill>
                <a:prstDash val="solid"/>
                <a:round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 defTabSz="321457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844"/>
              </a:p>
            </p:txBody>
          </p:sp>
          <p:sp>
            <p:nvSpPr>
              <p:cNvPr id="23" name="Line">
                <a:extLst>
                  <a:ext uri="{FF2B5EF4-FFF2-40B4-BE49-F238E27FC236}">
                    <a16:creationId xmlns:a16="http://schemas.microsoft.com/office/drawing/2014/main" id="{00E75A1F-E6E9-41E3-9FCE-DFE8239B15BF}"/>
                  </a:ext>
                </a:extLst>
              </p:cNvPr>
              <p:cNvSpPr/>
              <p:nvPr/>
            </p:nvSpPr>
            <p:spPr>
              <a:xfrm>
                <a:off x="2988668" y="401053"/>
                <a:ext cx="3533" cy="3408947"/>
              </a:xfrm>
              <a:prstGeom prst="line">
                <a:avLst/>
              </a:prstGeom>
              <a:noFill/>
              <a:ln w="12700" cap="flat">
                <a:solidFill>
                  <a:srgbClr val="6FCF00"/>
                </a:solidFill>
                <a:prstDash val="solid"/>
                <a:round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 defTabSz="321457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844"/>
              </a:p>
            </p:txBody>
          </p:sp>
          <p:sp>
            <p:nvSpPr>
              <p:cNvPr id="24" name="Line">
                <a:extLst>
                  <a:ext uri="{FF2B5EF4-FFF2-40B4-BE49-F238E27FC236}">
                    <a16:creationId xmlns:a16="http://schemas.microsoft.com/office/drawing/2014/main" id="{8F5ED3FF-DEB6-4806-BE8D-BF152087DA4D}"/>
                  </a:ext>
                </a:extLst>
              </p:cNvPr>
              <p:cNvSpPr/>
              <p:nvPr/>
            </p:nvSpPr>
            <p:spPr>
              <a:xfrm>
                <a:off x="879020" y="0"/>
                <a:ext cx="2109650" cy="401053"/>
              </a:xfrm>
              <a:prstGeom prst="line">
                <a:avLst/>
              </a:prstGeom>
              <a:noFill/>
              <a:ln w="12700" cap="flat">
                <a:solidFill>
                  <a:srgbClr val="6FCF00"/>
                </a:solidFill>
                <a:prstDash val="solid"/>
                <a:round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 defTabSz="321457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844"/>
              </a:p>
            </p:txBody>
          </p:sp>
          <p:sp>
            <p:nvSpPr>
              <p:cNvPr id="25" name="Line">
                <a:extLst>
                  <a:ext uri="{FF2B5EF4-FFF2-40B4-BE49-F238E27FC236}">
                    <a16:creationId xmlns:a16="http://schemas.microsoft.com/office/drawing/2014/main" id="{70BBC591-458D-4C09-8FC7-DD2F95C320BC}"/>
                  </a:ext>
                </a:extLst>
              </p:cNvPr>
              <p:cNvSpPr/>
              <p:nvPr/>
            </p:nvSpPr>
            <p:spPr>
              <a:xfrm>
                <a:off x="879020" y="3408946"/>
                <a:ext cx="2109650" cy="401054"/>
              </a:xfrm>
              <a:prstGeom prst="line">
                <a:avLst/>
              </a:prstGeom>
              <a:noFill/>
              <a:ln w="12700" cap="flat">
                <a:solidFill>
                  <a:srgbClr val="6FCF00"/>
                </a:solidFill>
                <a:prstDash val="solid"/>
                <a:round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 defTabSz="321457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844"/>
              </a:p>
            </p:txBody>
          </p:sp>
        </p:grpSp>
        <p:sp>
          <p:nvSpPr>
            <p:cNvPr id="26" name="Affine">
              <a:extLst>
                <a:ext uri="{FF2B5EF4-FFF2-40B4-BE49-F238E27FC236}">
                  <a16:creationId xmlns:a16="http://schemas.microsoft.com/office/drawing/2014/main" id="{4EEBBB70-9A59-45F0-A0EB-ABDBB21748A7}"/>
                </a:ext>
              </a:extLst>
            </p:cNvPr>
            <p:cNvSpPr txBox="1"/>
            <p:nvPr/>
          </p:nvSpPr>
          <p:spPr>
            <a:xfrm>
              <a:off x="4954420" y="2813776"/>
              <a:ext cx="2267939" cy="326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28575" tIns="28575" rIns="28575" bIns="28575" anchor="ctr"/>
            <a:lstStyle>
              <a:lvl1pPr defTabSz="546100">
                <a:buClr>
                  <a:srgbClr val="00F900"/>
                </a:buClr>
                <a:buFont typeface="Arial"/>
                <a:defRPr sz="2400">
                  <a:uFill>
                    <a:solidFill>
                      <a:srgbClr val="00F900"/>
                    </a:solidFill>
                  </a:uFill>
                </a:defRPr>
              </a:lvl1pPr>
            </a:lstStyle>
            <a:p>
              <a:pPr algn="ctr"/>
              <a:r>
                <a:rPr lang="en-US" dirty="0">
                  <a:latin typeface="+mj-lt"/>
                </a:rPr>
                <a:t>a</a:t>
              </a:r>
              <a:r>
                <a:rPr dirty="0">
                  <a:latin typeface="+mj-lt"/>
                </a:rPr>
                <a:t>ffine</a:t>
              </a:r>
            </a:p>
          </p:txBody>
        </p:sp>
        <p:grpSp>
          <p:nvGrpSpPr>
            <p:cNvPr id="28" name="Group">
              <a:extLst>
                <a:ext uri="{FF2B5EF4-FFF2-40B4-BE49-F238E27FC236}">
                  <a16:creationId xmlns:a16="http://schemas.microsoft.com/office/drawing/2014/main" id="{C92C1197-179F-473A-B78D-7F0033AC7033}"/>
                </a:ext>
              </a:extLst>
            </p:cNvPr>
            <p:cNvGrpSpPr/>
            <p:nvPr/>
          </p:nvGrpSpPr>
          <p:grpSpPr>
            <a:xfrm>
              <a:off x="7486309" y="3211109"/>
              <a:ext cx="2176611" cy="2678907"/>
              <a:chOff x="0" y="0"/>
              <a:chExt cx="3095624" cy="3810000"/>
            </a:xfrm>
          </p:grpSpPr>
          <p:pic>
            <p:nvPicPr>
              <p:cNvPr id="29" name="rot.png" descr="rot.png">
                <a:extLst>
                  <a:ext uri="{FF2B5EF4-FFF2-40B4-BE49-F238E27FC236}">
                    <a16:creationId xmlns:a16="http://schemas.microsoft.com/office/drawing/2014/main" id="{1B009FE7-EC70-4DBD-82F9-687C51DC9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3095625" cy="3810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0" name="Rectangle">
                <a:extLst>
                  <a:ext uri="{FF2B5EF4-FFF2-40B4-BE49-F238E27FC236}">
                    <a16:creationId xmlns:a16="http://schemas.microsoft.com/office/drawing/2014/main" id="{1DC0938E-EE3E-4EE1-A6E7-3D0A0A6B07FA}"/>
                  </a:ext>
                </a:extLst>
              </p:cNvPr>
              <p:cNvSpPr/>
              <p:nvPr/>
            </p:nvSpPr>
            <p:spPr>
              <a:xfrm>
                <a:off x="1" y="224118"/>
                <a:ext cx="1922262" cy="3361764"/>
              </a:xfrm>
              <a:prstGeom prst="rect">
                <a:avLst/>
              </a:prstGeom>
              <a:noFill/>
              <a:ln w="12700" cap="flat">
                <a:solidFill>
                  <a:srgbClr val="DE200B"/>
                </a:solidFill>
                <a:prstDash val="solid"/>
                <a:miter lim="400000"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>
                  <a:defRPr sz="4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953"/>
              </a:p>
            </p:txBody>
          </p:sp>
          <p:sp>
            <p:nvSpPr>
              <p:cNvPr id="31" name="Line">
                <a:extLst>
                  <a:ext uri="{FF2B5EF4-FFF2-40B4-BE49-F238E27FC236}">
                    <a16:creationId xmlns:a16="http://schemas.microsoft.com/office/drawing/2014/main" id="{BB9DB521-D72A-4F00-9BB8-EE1A8B6C7B90}"/>
                  </a:ext>
                </a:extLst>
              </p:cNvPr>
              <p:cNvSpPr/>
              <p:nvPr/>
            </p:nvSpPr>
            <p:spPr>
              <a:xfrm>
                <a:off x="800944" y="448234"/>
                <a:ext cx="160190" cy="3137648"/>
              </a:xfrm>
              <a:prstGeom prst="line">
                <a:avLst/>
              </a:prstGeom>
              <a:noFill/>
              <a:ln w="12700" cap="flat">
                <a:solidFill>
                  <a:srgbClr val="6FCF00"/>
                </a:solidFill>
                <a:prstDash val="solid"/>
                <a:round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 defTabSz="321457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844"/>
              </a:p>
            </p:txBody>
          </p:sp>
          <p:sp>
            <p:nvSpPr>
              <p:cNvPr id="32" name="Line">
                <a:extLst>
                  <a:ext uri="{FF2B5EF4-FFF2-40B4-BE49-F238E27FC236}">
                    <a16:creationId xmlns:a16="http://schemas.microsoft.com/office/drawing/2014/main" id="{346D2DC3-EA7C-46C0-B5D1-2197188BBACE}"/>
                  </a:ext>
                </a:extLst>
              </p:cNvPr>
              <p:cNvSpPr/>
              <p:nvPr/>
            </p:nvSpPr>
            <p:spPr>
              <a:xfrm>
                <a:off x="2883394" y="0"/>
                <a:ext cx="160190" cy="3810000"/>
              </a:xfrm>
              <a:prstGeom prst="line">
                <a:avLst/>
              </a:prstGeom>
              <a:noFill/>
              <a:ln w="12700" cap="flat">
                <a:solidFill>
                  <a:srgbClr val="6FCF00"/>
                </a:solidFill>
                <a:prstDash val="solid"/>
                <a:round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 defTabSz="321457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844"/>
              </a:p>
            </p:txBody>
          </p:sp>
          <p:sp>
            <p:nvSpPr>
              <p:cNvPr id="33" name="Line">
                <a:extLst>
                  <a:ext uri="{FF2B5EF4-FFF2-40B4-BE49-F238E27FC236}">
                    <a16:creationId xmlns:a16="http://schemas.microsoft.com/office/drawing/2014/main" id="{A6974982-0B4F-4913-9429-CEAD92C0EEFB}"/>
                  </a:ext>
                </a:extLst>
              </p:cNvPr>
              <p:cNvSpPr/>
              <p:nvPr/>
            </p:nvSpPr>
            <p:spPr>
              <a:xfrm flipV="1">
                <a:off x="800943" y="0"/>
                <a:ext cx="2082451" cy="448236"/>
              </a:xfrm>
              <a:prstGeom prst="line">
                <a:avLst/>
              </a:prstGeom>
              <a:noFill/>
              <a:ln w="12700" cap="flat">
                <a:solidFill>
                  <a:srgbClr val="6FCF00"/>
                </a:solidFill>
                <a:prstDash val="solid"/>
                <a:round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 defTabSz="321457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844"/>
              </a:p>
            </p:txBody>
          </p:sp>
          <p:sp>
            <p:nvSpPr>
              <p:cNvPr id="34" name="Line">
                <a:extLst>
                  <a:ext uri="{FF2B5EF4-FFF2-40B4-BE49-F238E27FC236}">
                    <a16:creationId xmlns:a16="http://schemas.microsoft.com/office/drawing/2014/main" id="{BC72B594-701E-4945-860E-C01658172326}"/>
                  </a:ext>
                </a:extLst>
              </p:cNvPr>
              <p:cNvSpPr/>
              <p:nvPr/>
            </p:nvSpPr>
            <p:spPr>
              <a:xfrm>
                <a:off x="961131" y="3585880"/>
                <a:ext cx="2082451" cy="224119"/>
              </a:xfrm>
              <a:prstGeom prst="line">
                <a:avLst/>
              </a:prstGeom>
              <a:noFill/>
              <a:ln w="12700" cap="flat">
                <a:solidFill>
                  <a:srgbClr val="6FCF00"/>
                </a:solidFill>
                <a:prstDash val="solid"/>
                <a:round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 defTabSz="321457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844"/>
              </a:p>
            </p:txBody>
          </p:sp>
        </p:grpSp>
        <p:sp>
          <p:nvSpPr>
            <p:cNvPr id="35" name="Projective">
              <a:extLst>
                <a:ext uri="{FF2B5EF4-FFF2-40B4-BE49-F238E27FC236}">
                  <a16:creationId xmlns:a16="http://schemas.microsoft.com/office/drawing/2014/main" id="{D99D583A-EAEC-40ED-8CB4-CBC89D5306CE}"/>
                </a:ext>
              </a:extLst>
            </p:cNvPr>
            <p:cNvSpPr txBox="1"/>
            <p:nvPr/>
          </p:nvSpPr>
          <p:spPr>
            <a:xfrm>
              <a:off x="7486307" y="2814026"/>
              <a:ext cx="2176614" cy="3264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28575" tIns="28575" rIns="28575" bIns="28575" anchor="ctr"/>
            <a:lstStyle>
              <a:lvl1pPr defTabSz="546100">
                <a:buClr>
                  <a:srgbClr val="00F900"/>
                </a:buClr>
                <a:buFont typeface="Arial"/>
                <a:defRPr sz="2400">
                  <a:uFill>
                    <a:solidFill>
                      <a:srgbClr val="00F900"/>
                    </a:solidFill>
                  </a:uFill>
                </a:defRPr>
              </a:lvl1pPr>
            </a:lstStyle>
            <a:p>
              <a:pPr algn="ctr"/>
              <a:r>
                <a:rPr lang="en-US" dirty="0" err="1">
                  <a:latin typeface="+mj-lt"/>
                </a:rPr>
                <a:t>p</a:t>
              </a:r>
              <a:r>
                <a:rPr dirty="0" err="1">
                  <a:latin typeface="+mj-lt"/>
                </a:rPr>
                <a:t>Projective</a:t>
              </a:r>
              <a:r>
                <a:rPr lang="en-US" dirty="0">
                  <a:latin typeface="+mj-lt"/>
                </a:rPr>
                <a:t> (</a:t>
              </a:r>
              <a:r>
                <a:rPr lang="en-US" dirty="0" err="1">
                  <a:latin typeface="+mj-lt"/>
                </a:rPr>
                <a:t>homography</a:t>
              </a:r>
              <a:r>
                <a:rPr lang="en-US" dirty="0">
                  <a:latin typeface="+mj-lt"/>
                </a:rPr>
                <a:t>)</a:t>
              </a:r>
              <a:endParaRPr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913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View warping</a:t>
            </a: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3485E0F-C4BF-41EE-BF03-B7B6754730F3}"/>
              </a:ext>
            </a:extLst>
          </p:cNvPr>
          <p:cNvGrpSpPr/>
          <p:nvPr/>
        </p:nvGrpSpPr>
        <p:grpSpPr>
          <a:xfrm>
            <a:off x="217940" y="1292103"/>
            <a:ext cx="11878809" cy="4322112"/>
            <a:chOff x="217941" y="1336743"/>
            <a:chExt cx="11756119" cy="427747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F267F6A-1BF5-4EDA-A6C3-703EE9C18ABB}"/>
                </a:ext>
              </a:extLst>
            </p:cNvPr>
            <p:cNvGrpSpPr/>
            <p:nvPr/>
          </p:nvGrpSpPr>
          <p:grpSpPr>
            <a:xfrm>
              <a:off x="217941" y="1857979"/>
              <a:ext cx="11756119" cy="3756235"/>
              <a:chOff x="160358" y="1325563"/>
              <a:chExt cx="13450299" cy="4297548"/>
            </a:xfrm>
          </p:grpSpPr>
          <p:pic>
            <p:nvPicPr>
              <p:cNvPr id="13" name="image.png" descr="image.png">
                <a:extLst>
                  <a:ext uri="{FF2B5EF4-FFF2-40B4-BE49-F238E27FC236}">
                    <a16:creationId xmlns:a16="http://schemas.microsoft.com/office/drawing/2014/main" id="{491FBAC7-DBD1-4F02-8ADC-661712A35C76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0358" y="1325563"/>
                <a:ext cx="4240770" cy="4297548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4" name="image.png" descr="image.png">
                <a:extLst>
                  <a:ext uri="{FF2B5EF4-FFF2-40B4-BE49-F238E27FC236}">
                    <a16:creationId xmlns:a16="http://schemas.microsoft.com/office/drawing/2014/main" id="{E30D0A93-8DA9-4AE1-9DFA-E551A67975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83901" y="1325563"/>
                <a:ext cx="4239810" cy="4295180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5" name="image.png" descr="image.png">
                <a:extLst>
                  <a:ext uri="{FF2B5EF4-FFF2-40B4-BE49-F238E27FC236}">
                    <a16:creationId xmlns:a16="http://schemas.microsoft.com/office/drawing/2014/main" id="{BDD731AD-AFA1-478D-B5A5-3AC4F8668F5E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06484" y="1325563"/>
                <a:ext cx="4804173" cy="4295180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F92DF1-60A8-4E98-8E0E-3E7B26E6B399}"/>
                </a:ext>
              </a:extLst>
            </p:cNvPr>
            <p:cNvSpPr/>
            <p:nvPr/>
          </p:nvSpPr>
          <p:spPr>
            <a:xfrm>
              <a:off x="285497" y="1336745"/>
              <a:ext cx="363905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20000"/>
                </a:spcBef>
              </a:pPr>
              <a:r>
                <a:rPr lang="en-US" sz="2400" dirty="0">
                  <a:latin typeface="+mj-lt"/>
                </a:rPr>
                <a:t>original view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0CA86B5-9AC1-4DF3-880D-6C2CCB67BC3B}"/>
                </a:ext>
              </a:extLst>
            </p:cNvPr>
            <p:cNvSpPr/>
            <p:nvPr/>
          </p:nvSpPr>
          <p:spPr>
            <a:xfrm>
              <a:off x="3996897" y="1336744"/>
              <a:ext cx="370577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20000"/>
                </a:spcBef>
              </a:pPr>
              <a:r>
                <a:rPr lang="en-US" sz="2400" dirty="0">
                  <a:latin typeface="+mj-lt"/>
                </a:rPr>
                <a:t>synthetic top view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74E8928-CC84-405B-B88F-C2968110915D}"/>
                </a:ext>
              </a:extLst>
            </p:cNvPr>
            <p:cNvSpPr/>
            <p:nvPr/>
          </p:nvSpPr>
          <p:spPr>
            <a:xfrm>
              <a:off x="7775014" y="1336743"/>
              <a:ext cx="41990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20000"/>
                </a:spcBef>
              </a:pPr>
              <a:r>
                <a:rPr lang="en-US" sz="2400" dirty="0">
                  <a:latin typeface="+mj-lt"/>
                </a:rPr>
                <a:t>synthetic side view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91CEBD5-C724-42C3-950F-817A4421A15C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4343400" y="5353050"/>
            <a:ext cx="533400" cy="75229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3318D732-AA68-4239-BB59-557579C8E485}"/>
              </a:ext>
            </a:extLst>
          </p:cNvPr>
          <p:cNvSpPr/>
          <p:nvPr/>
        </p:nvSpPr>
        <p:spPr>
          <a:xfrm>
            <a:off x="4876800" y="5874507"/>
            <a:ext cx="6200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What are these black areas near the boundaries?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DCD2997-FA65-4353-943B-5CFEB2309DE3}"/>
              </a:ext>
            </a:extLst>
          </p:cNvPr>
          <p:cNvCxnSpPr>
            <a:cxnSpLocks/>
          </p:cNvCxnSpPr>
          <p:nvPr/>
        </p:nvCxnSpPr>
        <p:spPr>
          <a:xfrm flipV="1">
            <a:off x="11077575" y="5353050"/>
            <a:ext cx="533400" cy="75229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59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Virtual camera rotations</a:t>
            </a:r>
            <a:endParaRPr dirty="0"/>
          </a:p>
        </p:txBody>
      </p:sp>
      <p:pic>
        <p:nvPicPr>
          <p:cNvPr id="21" name="26.jpg" descr="26.jpg">
            <a:extLst>
              <a:ext uri="{FF2B5EF4-FFF2-40B4-BE49-F238E27FC236}">
                <a16:creationId xmlns:a16="http://schemas.microsoft.com/office/drawing/2014/main" id="{6BB71458-4116-4E5A-AD3C-94F2CC8767A8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6" y="2071503"/>
            <a:ext cx="4086223" cy="29201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21D1008-711F-4B79-AB7E-7030947A1CAF}"/>
              </a:ext>
            </a:extLst>
          </p:cNvPr>
          <p:cNvGrpSpPr/>
          <p:nvPr/>
        </p:nvGrpSpPr>
        <p:grpSpPr>
          <a:xfrm>
            <a:off x="7200902" y="905136"/>
            <a:ext cx="4346692" cy="5809990"/>
            <a:chOff x="7277101" y="933711"/>
            <a:chExt cx="4600575" cy="6149341"/>
          </a:xfrm>
        </p:grpSpPr>
        <p:pic>
          <p:nvPicPr>
            <p:cNvPr id="20" name="image.png" descr="image.png">
              <a:extLst>
                <a:ext uri="{FF2B5EF4-FFF2-40B4-BE49-F238E27FC236}">
                  <a16:creationId xmlns:a16="http://schemas.microsoft.com/office/drawing/2014/main" id="{1935456E-3D94-4CB2-9AFF-7EEDD1899C1F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r="1501"/>
            <a:stretch/>
          </p:blipFill>
          <p:spPr>
            <a:xfrm>
              <a:off x="7277101" y="933711"/>
              <a:ext cx="4600574" cy="293823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" name="image.png" descr="image.png">
              <a:extLst>
                <a:ext uri="{FF2B5EF4-FFF2-40B4-BE49-F238E27FC236}">
                  <a16:creationId xmlns:a16="http://schemas.microsoft.com/office/drawing/2014/main" id="{0D7F3CD3-3DC6-4B33-B5ED-499D5707854B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77101" y="3982845"/>
              <a:ext cx="4600575" cy="3100207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1D983B9-B6A1-4708-A43B-B0E840FCF462}"/>
              </a:ext>
            </a:extLst>
          </p:cNvPr>
          <p:cNvSpPr/>
          <p:nvPr/>
        </p:nvSpPr>
        <p:spPr>
          <a:xfrm>
            <a:off x="619126" y="5149730"/>
            <a:ext cx="4086223" cy="466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original view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7A492AE-F7CB-44A7-A29B-BE358DF30B1D}"/>
              </a:ext>
            </a:extLst>
          </p:cNvPr>
          <p:cNvSpPr/>
          <p:nvPr/>
        </p:nvSpPr>
        <p:spPr>
          <a:xfrm>
            <a:off x="5476875" y="3318118"/>
            <a:ext cx="17240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synthetic rotations</a:t>
            </a:r>
          </a:p>
        </p:txBody>
      </p:sp>
    </p:spTree>
    <p:extLst>
      <p:ext uri="{BB962C8B-B14F-4D97-AF65-F5344CB8AC3E}">
        <p14:creationId xmlns:p14="http://schemas.microsoft.com/office/powerpoint/2010/main" val="427824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Image rectification</a:t>
            </a:r>
            <a:endParaRPr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6527C2E-93F4-4B59-BFA9-7851B1F60B23}"/>
              </a:ext>
            </a:extLst>
          </p:cNvPr>
          <p:cNvGrpSpPr/>
          <p:nvPr/>
        </p:nvGrpSpPr>
        <p:grpSpPr>
          <a:xfrm>
            <a:off x="1790700" y="1185864"/>
            <a:ext cx="3629026" cy="5570910"/>
            <a:chOff x="1257299" y="1195388"/>
            <a:chExt cx="3095625" cy="475208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B4A77B6-C487-4D7A-AA14-8A75503CCA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54" b="57304"/>
            <a:stretch/>
          </p:blipFill>
          <p:spPr>
            <a:xfrm>
              <a:off x="1257299" y="1195388"/>
              <a:ext cx="3086100" cy="233838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1FF8ECA-22B4-4E25-A4DC-F1C63A32B3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07" r="-306" b="57304"/>
            <a:stretch/>
          </p:blipFill>
          <p:spPr>
            <a:xfrm>
              <a:off x="1257299" y="3609086"/>
              <a:ext cx="3095625" cy="233838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216E0C3-5C8B-4CEF-AA2E-BC53B9BAD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5" t="42653" r="309" b="-392"/>
          <a:stretch/>
        </p:blipFill>
        <p:spPr>
          <a:xfrm>
            <a:off x="5786438" y="1981201"/>
            <a:ext cx="6210298" cy="31623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88103D0-3CF5-4560-A596-0B20CF05A2B7}"/>
              </a:ext>
            </a:extLst>
          </p:cNvPr>
          <p:cNvSpPr/>
          <p:nvPr/>
        </p:nvSpPr>
        <p:spPr>
          <a:xfrm>
            <a:off x="111920" y="3318118"/>
            <a:ext cx="14763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two original images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EEF899-4B9E-48BC-B61A-A81FFDBACA68}"/>
              </a:ext>
            </a:extLst>
          </p:cNvPr>
          <p:cNvSpPr/>
          <p:nvPr/>
        </p:nvSpPr>
        <p:spPr>
          <a:xfrm>
            <a:off x="5797604" y="5143501"/>
            <a:ext cx="61991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rectified and stitched</a:t>
            </a:r>
          </a:p>
        </p:txBody>
      </p:sp>
    </p:spTree>
    <p:extLst>
      <p:ext uri="{BB962C8B-B14F-4D97-AF65-F5344CB8AC3E}">
        <p14:creationId xmlns:p14="http://schemas.microsoft.com/office/powerpoint/2010/main" val="310090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Street art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566AEE-4925-49B0-8F1E-1D48760DE4C6}"/>
              </a:ext>
            </a:extLst>
          </p:cNvPr>
          <p:cNvGrpSpPr/>
          <p:nvPr/>
        </p:nvGrpSpPr>
        <p:grpSpPr>
          <a:xfrm>
            <a:off x="1049970" y="952500"/>
            <a:ext cx="10092061" cy="5804675"/>
            <a:chOff x="2267220" y="1663242"/>
            <a:chExt cx="7657658" cy="4404474"/>
          </a:xfrm>
        </p:grpSpPr>
        <p:pic>
          <p:nvPicPr>
            <p:cNvPr id="16" name="image.png" descr="image.png">
              <a:extLst>
                <a:ext uri="{FF2B5EF4-FFF2-40B4-BE49-F238E27FC236}">
                  <a16:creationId xmlns:a16="http://schemas.microsoft.com/office/drawing/2014/main" id="{5EBAB9EB-5C0E-42CE-8D85-228051B644AC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7220" y="1663242"/>
              <a:ext cx="4018360" cy="216700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" name="image.png" descr="image.png">
              <a:extLst>
                <a:ext uri="{FF2B5EF4-FFF2-40B4-BE49-F238E27FC236}">
                  <a16:creationId xmlns:a16="http://schemas.microsoft.com/office/drawing/2014/main" id="{5078329D-8926-4534-8F40-0913074D7F20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2905" y="1663242"/>
              <a:ext cx="3571876" cy="216700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image.png" descr="image.png">
              <a:extLst>
                <a:ext uri="{FF2B5EF4-FFF2-40B4-BE49-F238E27FC236}">
                  <a16:creationId xmlns:a16="http://schemas.microsoft.com/office/drawing/2014/main" id="{0266C3AA-0201-4D41-A601-577B7D120DE8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7220" y="3900713"/>
              <a:ext cx="4018360" cy="216700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" name="image.png" descr="image.png">
              <a:extLst>
                <a:ext uri="{FF2B5EF4-FFF2-40B4-BE49-F238E27FC236}">
                  <a16:creationId xmlns:a16="http://schemas.microsoft.com/office/drawing/2014/main" id="{980B3DED-B8D7-475F-BFC1-D6BF85CD8127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52905" y="3900713"/>
              <a:ext cx="3571973" cy="2167003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256114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Understanding geometric patterns</a:t>
            </a:r>
            <a:endParaRPr dirty="0"/>
          </a:p>
        </p:txBody>
      </p:sp>
      <p:pic>
        <p:nvPicPr>
          <p:cNvPr id="10" name="image.png" descr="image.png">
            <a:extLst>
              <a:ext uri="{FF2B5EF4-FFF2-40B4-BE49-F238E27FC236}">
                <a16:creationId xmlns:a16="http://schemas.microsoft.com/office/drawing/2014/main" id="{B63C0B4A-23CF-469C-857B-85524AE7E686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52054" y="5500699"/>
            <a:ext cx="5129596" cy="782719"/>
          </a:xfrm>
          <a:prstGeom prst="rect">
            <a:avLst/>
          </a:prstGeom>
          <a:ln w="38100">
            <a:solidFill>
              <a:srgbClr val="FFC000"/>
            </a:solidFill>
            <a:miter lim="400000"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051C771-1D61-4043-AF05-98875D3DB164}"/>
              </a:ext>
            </a:extLst>
          </p:cNvPr>
          <p:cNvSpPr/>
          <p:nvPr/>
        </p:nvSpPr>
        <p:spPr>
          <a:xfrm>
            <a:off x="452054" y="1092321"/>
            <a:ext cx="51295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What is the pattern on the floor?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96C9187-B940-4D4D-834A-0AC5391ADCE6}"/>
              </a:ext>
            </a:extLst>
          </p:cNvPr>
          <p:cNvGrpSpPr>
            <a:grpSpLocks noChangeAspect="1"/>
          </p:cNvGrpSpPr>
          <p:nvPr/>
        </p:nvGrpSpPr>
        <p:grpSpPr>
          <a:xfrm>
            <a:off x="452054" y="1677988"/>
            <a:ext cx="5129596" cy="3643828"/>
            <a:chOff x="2252279" y="2173700"/>
            <a:chExt cx="3508685" cy="2492408"/>
          </a:xfrm>
        </p:grpSpPr>
        <p:pic>
          <p:nvPicPr>
            <p:cNvPr id="21" name="image.png" descr="image.png">
              <a:extLst>
                <a:ext uri="{FF2B5EF4-FFF2-40B4-BE49-F238E27FC236}">
                  <a16:creationId xmlns:a16="http://schemas.microsoft.com/office/drawing/2014/main" id="{1B0E1425-7621-4525-94FE-EE492CA12296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52279" y="2173700"/>
              <a:ext cx="3508685" cy="249240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0CFC391E-4AC3-4FFE-921C-07888B03348A}"/>
                </a:ext>
              </a:extLst>
            </p:cNvPr>
            <p:cNvSpPr/>
            <p:nvPr/>
          </p:nvSpPr>
          <p:spPr>
            <a:xfrm>
              <a:off x="2450017" y="4170615"/>
              <a:ext cx="1648577" cy="185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917"/>
                  </a:moveTo>
                  <a:lnTo>
                    <a:pt x="21600" y="21600"/>
                  </a:lnTo>
                  <a:lnTo>
                    <a:pt x="20997" y="0"/>
                  </a:lnTo>
                  <a:lnTo>
                    <a:pt x="9700" y="0"/>
                  </a:lnTo>
                  <a:lnTo>
                    <a:pt x="0" y="18917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lIns="28575" tIns="28575" rIns="28575" bIns="28575" anchor="ctr"/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3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2FB8BBF-7250-4020-936D-AFF8E6D0B86C}"/>
              </a:ext>
            </a:extLst>
          </p:cNvPr>
          <p:cNvSpPr/>
          <p:nvPr/>
        </p:nvSpPr>
        <p:spPr>
          <a:xfrm>
            <a:off x="452054" y="6283418"/>
            <a:ext cx="51295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magnified view of floor</a:t>
            </a:r>
          </a:p>
        </p:txBody>
      </p:sp>
    </p:spTree>
    <p:extLst>
      <p:ext uri="{BB962C8B-B14F-4D97-AF65-F5344CB8AC3E}">
        <p14:creationId xmlns:p14="http://schemas.microsoft.com/office/powerpoint/2010/main" val="341788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Understanding geometric patterns</a:t>
            </a:r>
            <a:endParaRPr dirty="0"/>
          </a:p>
        </p:txBody>
      </p:sp>
      <p:pic>
        <p:nvPicPr>
          <p:cNvPr id="10" name="image.png" descr="image.png">
            <a:extLst>
              <a:ext uri="{FF2B5EF4-FFF2-40B4-BE49-F238E27FC236}">
                <a16:creationId xmlns:a16="http://schemas.microsoft.com/office/drawing/2014/main" id="{B63C0B4A-23CF-469C-857B-85524AE7E686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52054" y="5500699"/>
            <a:ext cx="5129596" cy="782719"/>
          </a:xfrm>
          <a:prstGeom prst="rect">
            <a:avLst/>
          </a:prstGeom>
          <a:ln w="38100">
            <a:solidFill>
              <a:srgbClr val="FFC000"/>
            </a:solidFill>
            <a:miter lim="400000"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051C771-1D61-4043-AF05-98875D3DB164}"/>
              </a:ext>
            </a:extLst>
          </p:cNvPr>
          <p:cNvSpPr/>
          <p:nvPr/>
        </p:nvSpPr>
        <p:spPr>
          <a:xfrm>
            <a:off x="452054" y="1092321"/>
            <a:ext cx="51295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What is the pattern on the floor?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96C9187-B940-4D4D-834A-0AC5391ADCE6}"/>
              </a:ext>
            </a:extLst>
          </p:cNvPr>
          <p:cNvGrpSpPr>
            <a:grpSpLocks noChangeAspect="1"/>
          </p:cNvGrpSpPr>
          <p:nvPr/>
        </p:nvGrpSpPr>
        <p:grpSpPr>
          <a:xfrm>
            <a:off x="452054" y="1677988"/>
            <a:ext cx="5129596" cy="3643828"/>
            <a:chOff x="2252279" y="2173700"/>
            <a:chExt cx="3508685" cy="2492408"/>
          </a:xfrm>
        </p:grpSpPr>
        <p:pic>
          <p:nvPicPr>
            <p:cNvPr id="21" name="image.png" descr="image.png">
              <a:extLst>
                <a:ext uri="{FF2B5EF4-FFF2-40B4-BE49-F238E27FC236}">
                  <a16:creationId xmlns:a16="http://schemas.microsoft.com/office/drawing/2014/main" id="{1B0E1425-7621-4525-94FE-EE492CA12296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52279" y="2173700"/>
              <a:ext cx="3508685" cy="249240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0CFC391E-4AC3-4FFE-921C-07888B03348A}"/>
                </a:ext>
              </a:extLst>
            </p:cNvPr>
            <p:cNvSpPr/>
            <p:nvPr/>
          </p:nvSpPr>
          <p:spPr>
            <a:xfrm>
              <a:off x="2450017" y="4170615"/>
              <a:ext cx="1648577" cy="185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917"/>
                  </a:moveTo>
                  <a:lnTo>
                    <a:pt x="21600" y="21600"/>
                  </a:lnTo>
                  <a:lnTo>
                    <a:pt x="20997" y="0"/>
                  </a:lnTo>
                  <a:lnTo>
                    <a:pt x="9700" y="0"/>
                  </a:lnTo>
                  <a:lnTo>
                    <a:pt x="0" y="18917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lIns="28575" tIns="28575" rIns="28575" bIns="28575" anchor="ctr"/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3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2FB8BBF-7250-4020-936D-AFF8E6D0B86C}"/>
              </a:ext>
            </a:extLst>
          </p:cNvPr>
          <p:cNvSpPr/>
          <p:nvPr/>
        </p:nvSpPr>
        <p:spPr>
          <a:xfrm>
            <a:off x="452054" y="6283418"/>
            <a:ext cx="51295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magnified view of floor</a:t>
            </a:r>
          </a:p>
        </p:txBody>
      </p:sp>
      <p:sp>
        <p:nvSpPr>
          <p:cNvPr id="24" name="Line">
            <a:extLst>
              <a:ext uri="{FF2B5EF4-FFF2-40B4-BE49-F238E27FC236}">
                <a16:creationId xmlns:a16="http://schemas.microsoft.com/office/drawing/2014/main" id="{D1BDB035-55A8-42A0-993C-55E0C6162F0A}"/>
              </a:ext>
            </a:extLst>
          </p:cNvPr>
          <p:cNvSpPr/>
          <p:nvPr/>
        </p:nvSpPr>
        <p:spPr>
          <a:xfrm flipV="1">
            <a:off x="3076574" y="1732869"/>
            <a:ext cx="2896633" cy="2834528"/>
          </a:xfrm>
          <a:prstGeom prst="line">
            <a:avLst/>
          </a:prstGeom>
          <a:noFill/>
          <a:ln w="38100" cap="rnd">
            <a:solidFill>
              <a:srgbClr val="FFC000"/>
            </a:solidFill>
            <a:prstDash val="solid"/>
            <a:round/>
            <a:tailEnd type="arrow" w="med" len="med"/>
          </a:ln>
          <a:effectLst/>
        </p:spPr>
        <p:txBody>
          <a:bodyPr wrap="square" lIns="28575" tIns="28575" rIns="28575" bIns="28575" numCol="1" anchor="ctr">
            <a:noAutofit/>
          </a:bodyPr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25" name="Line">
            <a:extLst>
              <a:ext uri="{FF2B5EF4-FFF2-40B4-BE49-F238E27FC236}">
                <a16:creationId xmlns:a16="http://schemas.microsoft.com/office/drawing/2014/main" id="{15B334B9-3AA4-46FD-8389-766572D63A5C}"/>
              </a:ext>
            </a:extLst>
          </p:cNvPr>
          <p:cNvSpPr/>
          <p:nvPr/>
        </p:nvSpPr>
        <p:spPr>
          <a:xfrm>
            <a:off x="3151312" y="4898041"/>
            <a:ext cx="2799961" cy="1385377"/>
          </a:xfrm>
          <a:prstGeom prst="line">
            <a:avLst/>
          </a:prstGeom>
          <a:noFill/>
          <a:ln w="38100" cap="rnd">
            <a:solidFill>
              <a:srgbClr val="FFC000"/>
            </a:solidFill>
            <a:prstDash val="solid"/>
            <a:round/>
            <a:tailEnd type="arrow" w="med" len="med"/>
          </a:ln>
          <a:effectLst/>
        </p:spPr>
        <p:txBody>
          <a:bodyPr wrap="square" lIns="28575" tIns="28575" rIns="28575" bIns="28575" numCol="1" anchor="ctr">
            <a:noAutofit/>
          </a:bodyPr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26" name="Homography">
            <a:extLst>
              <a:ext uri="{FF2B5EF4-FFF2-40B4-BE49-F238E27FC236}">
                <a16:creationId xmlns:a16="http://schemas.microsoft.com/office/drawing/2014/main" id="{6567BE5A-B075-4014-9171-408C915CE400}"/>
              </a:ext>
            </a:extLst>
          </p:cNvPr>
          <p:cNvSpPr txBox="1"/>
          <p:nvPr/>
        </p:nvSpPr>
        <p:spPr>
          <a:xfrm rot="18839474">
            <a:off x="2901375" y="3681591"/>
            <a:ext cx="2353806" cy="4869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numCol="1" anchor="ctr">
            <a:noAutofit/>
          </a:bodyPr>
          <a:lstStyle>
            <a:lvl1pPr defTabSz="546100">
              <a:buClr>
                <a:srgbClr val="FF4C00"/>
              </a:buClr>
              <a:buFont typeface="Arial"/>
              <a:defRPr sz="3200" b="1">
                <a:solidFill>
                  <a:srgbClr val="FF4C00"/>
                </a:solidFill>
                <a:uFill>
                  <a:solidFill>
                    <a:srgbClr val="FF4C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sz="2400" dirty="0" err="1">
                <a:solidFill>
                  <a:srgbClr val="FFC000"/>
                </a:solidFill>
                <a:latin typeface="+mj-lt"/>
              </a:rPr>
              <a:t>Homography</a:t>
            </a:r>
            <a:endParaRPr sz="2400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27" name="image.png" descr="image.png">
            <a:extLst>
              <a:ext uri="{FF2B5EF4-FFF2-40B4-BE49-F238E27FC236}">
                <a16:creationId xmlns:a16="http://schemas.microsoft.com/office/drawing/2014/main" id="{593AE05E-6C51-4B44-9CB9-93F31F3ADF35}"/>
              </a:ext>
            </a:extLst>
          </p:cNvPr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995547" y="1677988"/>
            <a:ext cx="1592111" cy="4605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a.png" descr="a.png">
            <a:extLst>
              <a:ext uri="{FF2B5EF4-FFF2-40B4-BE49-F238E27FC236}">
                <a16:creationId xmlns:a16="http://schemas.microsoft.com/office/drawing/2014/main" id="{4A74DB47-96AC-47B0-B943-E70395901B16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957281" y="2247279"/>
            <a:ext cx="4079965" cy="3466847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C911399-819A-44DE-9B56-C09D2DBD04A6}"/>
              </a:ext>
            </a:extLst>
          </p:cNvPr>
          <p:cNvSpPr/>
          <p:nvPr/>
        </p:nvSpPr>
        <p:spPr>
          <a:xfrm>
            <a:off x="5625924" y="6283418"/>
            <a:ext cx="23313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rectified view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C6686DD-8FFA-4978-BC64-6639C4932117}"/>
              </a:ext>
            </a:extLst>
          </p:cNvPr>
          <p:cNvSpPr/>
          <p:nvPr/>
        </p:nvSpPr>
        <p:spPr>
          <a:xfrm>
            <a:off x="8212101" y="5714126"/>
            <a:ext cx="35703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reconstruction from rectified view</a:t>
            </a:r>
          </a:p>
        </p:txBody>
      </p:sp>
    </p:spTree>
    <p:extLst>
      <p:ext uri="{BB962C8B-B14F-4D97-AF65-F5344CB8AC3E}">
        <p14:creationId xmlns:p14="http://schemas.microsoft.com/office/powerpoint/2010/main" val="282626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Understanding geometric patterns</a:t>
            </a:r>
            <a:endParaRPr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51C771-1D61-4043-AF05-98875D3DB164}"/>
              </a:ext>
            </a:extLst>
          </p:cNvPr>
          <p:cNvSpPr/>
          <p:nvPr/>
        </p:nvSpPr>
        <p:spPr>
          <a:xfrm>
            <a:off x="809623" y="1092321"/>
            <a:ext cx="104013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Very popular in renaissance drawings (when perspective was discovered)</a:t>
            </a:r>
          </a:p>
        </p:txBody>
      </p:sp>
      <p:pic>
        <p:nvPicPr>
          <p:cNvPr id="16" name="image.png" descr="image.png">
            <a:extLst>
              <a:ext uri="{FF2B5EF4-FFF2-40B4-BE49-F238E27FC236}">
                <a16:creationId xmlns:a16="http://schemas.microsoft.com/office/drawing/2014/main" id="{A8F4D4E4-4763-4FA2-BD15-0B4B3E502B9D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37441" y="1743467"/>
            <a:ext cx="4766146" cy="45926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.png" descr="image.png">
            <a:extLst>
              <a:ext uri="{FF2B5EF4-FFF2-40B4-BE49-F238E27FC236}">
                <a16:creationId xmlns:a16="http://schemas.microsoft.com/office/drawing/2014/main" id="{F1C1A651-FA55-4FAF-9A95-A825D63B55A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188032" y="1739234"/>
            <a:ext cx="3884788" cy="1685642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Automatically rectified floor">
            <a:extLst>
              <a:ext uri="{FF2B5EF4-FFF2-40B4-BE49-F238E27FC236}">
                <a16:creationId xmlns:a16="http://schemas.microsoft.com/office/drawing/2014/main" id="{F1C4B9BC-3F5A-44D1-B95C-1E586B033739}"/>
              </a:ext>
            </a:extLst>
          </p:cNvPr>
          <p:cNvSpPr txBox="1"/>
          <p:nvPr/>
        </p:nvSpPr>
        <p:spPr>
          <a:xfrm>
            <a:off x="10191750" y="2183869"/>
            <a:ext cx="1847848" cy="796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546100">
              <a:buClr>
                <a:srgbClr val="000000"/>
              </a:buClr>
              <a:buFont typeface="Tahoma"/>
              <a:defRPr sz="16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algn="ctr"/>
            <a:r>
              <a:rPr lang="en-US" sz="2400" b="0" dirty="0">
                <a:latin typeface="+mj-lt"/>
              </a:rPr>
              <a:t>rectified view of floor</a:t>
            </a:r>
            <a:endParaRPr sz="2400" b="0" dirty="0">
              <a:latin typeface="+mj-lt"/>
            </a:endParaRPr>
          </a:p>
        </p:txBody>
      </p:sp>
      <p:pic>
        <p:nvPicPr>
          <p:cNvPr id="31" name="ven_floorwarpmanual.png" descr="ven_floorwarpmanual.png">
            <a:extLst>
              <a:ext uri="{FF2B5EF4-FFF2-40B4-BE49-F238E27FC236}">
                <a16:creationId xmlns:a16="http://schemas.microsoft.com/office/drawing/2014/main" id="{93B8EC7B-D93B-4E30-8FB4-471A8E6EBC55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188031" y="3720019"/>
            <a:ext cx="3884789" cy="2616095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Automatically rectified floor">
            <a:extLst>
              <a:ext uri="{FF2B5EF4-FFF2-40B4-BE49-F238E27FC236}">
                <a16:creationId xmlns:a16="http://schemas.microsoft.com/office/drawing/2014/main" id="{A71480EA-E075-4164-8B44-064319C90966}"/>
              </a:ext>
            </a:extLst>
          </p:cNvPr>
          <p:cNvSpPr txBox="1"/>
          <p:nvPr/>
        </p:nvSpPr>
        <p:spPr>
          <a:xfrm>
            <a:off x="10191750" y="4814546"/>
            <a:ext cx="1847848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546100">
              <a:buClr>
                <a:srgbClr val="000000"/>
              </a:buClr>
              <a:buFont typeface="Tahoma"/>
              <a:defRPr sz="16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algn="ctr"/>
            <a:r>
              <a:rPr lang="en-US" sz="2400" b="0" dirty="0">
                <a:latin typeface="+mj-lt"/>
              </a:rPr>
              <a:t>reconstruction</a:t>
            </a:r>
            <a:endParaRPr sz="24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979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 weird drawing</a:t>
            </a:r>
            <a:endParaRPr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51C771-1D61-4043-AF05-98875D3DB164}"/>
              </a:ext>
            </a:extLst>
          </p:cNvPr>
          <p:cNvSpPr/>
          <p:nvPr/>
        </p:nvSpPr>
        <p:spPr>
          <a:xfrm>
            <a:off x="809623" y="920871"/>
            <a:ext cx="5143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Holbein, “The Ambassadors”</a:t>
            </a:r>
          </a:p>
        </p:txBody>
      </p:sp>
      <p:pic>
        <p:nvPicPr>
          <p:cNvPr id="9" name="image.png" descr="image.png">
            <a:extLst>
              <a:ext uri="{FF2B5EF4-FFF2-40B4-BE49-F238E27FC236}">
                <a16:creationId xmlns:a16="http://schemas.microsoft.com/office/drawing/2014/main" id="{B8B71EB1-10A6-4A97-906D-A80CA03B7EF8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2" y="1382536"/>
            <a:ext cx="5143501" cy="51954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0129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Textbook for geometry part of class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506437" y="1569195"/>
            <a:ext cx="6209673" cy="37196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Amazing resource for everything related to geometric methods in computer vision.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Great introduction to </a:t>
            </a:r>
            <a:r>
              <a:rPr lang="en-US" sz="2400"/>
              <a:t>projective geometry as well.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06A23F-5E0D-44E6-ABED-ED1FB0CF0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326" y="950036"/>
            <a:ext cx="3995902" cy="572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0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 weird drawing</a:t>
            </a:r>
            <a:endParaRPr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51C771-1D61-4043-AF05-98875D3DB164}"/>
              </a:ext>
            </a:extLst>
          </p:cNvPr>
          <p:cNvSpPr/>
          <p:nvPr/>
        </p:nvSpPr>
        <p:spPr>
          <a:xfrm>
            <a:off x="809623" y="920871"/>
            <a:ext cx="5143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Holbein, “The Ambassadors”</a:t>
            </a:r>
          </a:p>
        </p:txBody>
      </p:sp>
      <p:pic>
        <p:nvPicPr>
          <p:cNvPr id="9" name="image.png" descr="image.png">
            <a:extLst>
              <a:ext uri="{FF2B5EF4-FFF2-40B4-BE49-F238E27FC236}">
                <a16:creationId xmlns:a16="http://schemas.microsoft.com/office/drawing/2014/main" id="{B8B71EB1-10A6-4A97-906D-A80CA03B7EF8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2" y="1382536"/>
            <a:ext cx="5143501" cy="519545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BBF049-EB56-4F1C-AC5E-6C20D7E43A88}"/>
              </a:ext>
            </a:extLst>
          </p:cNvPr>
          <p:cNvSpPr/>
          <p:nvPr/>
        </p:nvSpPr>
        <p:spPr>
          <a:xfrm rot="19972531">
            <a:off x="2108374" y="5640720"/>
            <a:ext cx="2634797" cy="57979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AE5302-D8E3-4D7D-9742-8DF11264F2B3}"/>
              </a:ext>
            </a:extLst>
          </p:cNvPr>
          <p:cNvSpPr/>
          <p:nvPr/>
        </p:nvSpPr>
        <p:spPr>
          <a:xfrm>
            <a:off x="6067425" y="5835771"/>
            <a:ext cx="21240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What’s this???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89E2F1B-C5D5-4A5C-A91A-6DC00F1A558A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4038600" y="6066604"/>
            <a:ext cx="2028825" cy="0"/>
          </a:xfrm>
          <a:prstGeom prst="straightConnector1">
            <a:avLst/>
          </a:prstGeom>
          <a:ln w="38100" cap="rnd">
            <a:solidFill>
              <a:srgbClr val="FFC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225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 weird drawing</a:t>
            </a:r>
            <a:endParaRPr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51C771-1D61-4043-AF05-98875D3DB164}"/>
              </a:ext>
            </a:extLst>
          </p:cNvPr>
          <p:cNvSpPr/>
          <p:nvPr/>
        </p:nvSpPr>
        <p:spPr>
          <a:xfrm>
            <a:off x="809623" y="920871"/>
            <a:ext cx="5143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Holbein, “The Ambassadors”</a:t>
            </a:r>
          </a:p>
        </p:txBody>
      </p:sp>
      <p:pic>
        <p:nvPicPr>
          <p:cNvPr id="9" name="image.png" descr="image.png">
            <a:extLst>
              <a:ext uri="{FF2B5EF4-FFF2-40B4-BE49-F238E27FC236}">
                <a16:creationId xmlns:a16="http://schemas.microsoft.com/office/drawing/2014/main" id="{B8B71EB1-10A6-4A97-906D-A80CA03B7EF8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2" y="1382536"/>
            <a:ext cx="5143501" cy="519545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BBF049-EB56-4F1C-AC5E-6C20D7E43A88}"/>
              </a:ext>
            </a:extLst>
          </p:cNvPr>
          <p:cNvSpPr/>
          <p:nvPr/>
        </p:nvSpPr>
        <p:spPr>
          <a:xfrm rot="19972531">
            <a:off x="2108374" y="5640720"/>
            <a:ext cx="2634797" cy="57979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droppedImage.tiff" descr="droppedImage.tiff">
            <a:extLst>
              <a:ext uri="{FF2B5EF4-FFF2-40B4-BE49-F238E27FC236}">
                <a16:creationId xmlns:a16="http://schemas.microsoft.com/office/drawing/2014/main" id="{B72C218C-35AE-47F0-9712-3BAA0B75E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594" y="1384701"/>
            <a:ext cx="3625543" cy="3571876"/>
          </a:xfrm>
          <a:prstGeom prst="rect">
            <a:avLst/>
          </a:prstGeom>
          <a:ln w="63500">
            <a:solidFill>
              <a:srgbClr val="FFC000"/>
            </a:solidFill>
            <a:miter lim="400000"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CA2C7E3-1105-45AB-B7AC-F7311464497C}"/>
              </a:ext>
            </a:extLst>
          </p:cNvPr>
          <p:cNvSpPr/>
          <p:nvPr/>
        </p:nvSpPr>
        <p:spPr>
          <a:xfrm>
            <a:off x="7264593" y="5120990"/>
            <a:ext cx="36255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rectified view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E3A7E7-BE49-4807-A48C-C450A171F8DC}"/>
              </a:ext>
            </a:extLst>
          </p:cNvPr>
          <p:cNvSpPr/>
          <p:nvPr/>
        </p:nvSpPr>
        <p:spPr>
          <a:xfrm>
            <a:off x="6067425" y="5835771"/>
            <a:ext cx="48227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skull under anamorphic perspective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87FDE5D-D246-470C-99D9-E85C905F6E2D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4038601" y="6066604"/>
            <a:ext cx="2028824" cy="0"/>
          </a:xfrm>
          <a:prstGeom prst="straightConnector1">
            <a:avLst/>
          </a:prstGeom>
          <a:ln w="38100" cap="rnd">
            <a:solidFill>
              <a:srgbClr val="FFC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89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 weird drawing</a:t>
            </a:r>
            <a:endParaRPr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51C771-1D61-4043-AF05-98875D3DB164}"/>
              </a:ext>
            </a:extLst>
          </p:cNvPr>
          <p:cNvSpPr/>
          <p:nvPr/>
        </p:nvSpPr>
        <p:spPr>
          <a:xfrm>
            <a:off x="809623" y="920871"/>
            <a:ext cx="5143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Holbein, “The Ambassadors”</a:t>
            </a:r>
          </a:p>
        </p:txBody>
      </p:sp>
      <p:pic>
        <p:nvPicPr>
          <p:cNvPr id="9" name="image.png" descr="image.png">
            <a:extLst>
              <a:ext uri="{FF2B5EF4-FFF2-40B4-BE49-F238E27FC236}">
                <a16:creationId xmlns:a16="http://schemas.microsoft.com/office/drawing/2014/main" id="{B8B71EB1-10A6-4A97-906D-A80CA03B7EF8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2" y="1382536"/>
            <a:ext cx="5143501" cy="519545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BBF049-EB56-4F1C-AC5E-6C20D7E43A88}"/>
              </a:ext>
            </a:extLst>
          </p:cNvPr>
          <p:cNvSpPr/>
          <p:nvPr/>
        </p:nvSpPr>
        <p:spPr>
          <a:xfrm rot="19972531">
            <a:off x="2108374" y="5640720"/>
            <a:ext cx="2634797" cy="57979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E3A7E7-BE49-4807-A48C-C450A171F8DC}"/>
              </a:ext>
            </a:extLst>
          </p:cNvPr>
          <p:cNvSpPr/>
          <p:nvPr/>
        </p:nvSpPr>
        <p:spPr>
          <a:xfrm>
            <a:off x="6602066" y="5512566"/>
            <a:ext cx="51803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DIY: use a polished spoon to see the skull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538D63-0833-4CA2-B6F0-1899264E6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066" y="1382536"/>
            <a:ext cx="5180359" cy="407305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88FD185-4DB2-44B2-A1C6-282F00C1DD92}"/>
              </a:ext>
            </a:extLst>
          </p:cNvPr>
          <p:cNvSpPr/>
          <p:nvPr/>
        </p:nvSpPr>
        <p:spPr>
          <a:xfrm>
            <a:off x="9395001" y="3091068"/>
            <a:ext cx="911050" cy="57979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4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Panoramas from image stitching</a:t>
            </a:r>
            <a:endParaRPr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A65886B-9EAA-4B97-89C7-68318D9F9A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38696" y="1325563"/>
          <a:ext cx="7994224" cy="5368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7" name="Photo Editor Photo" r:id="rId3" imgW="6268325" imgH="4210638" progId="">
                  <p:embed/>
                </p:oleObj>
              </mc:Choice>
              <mc:Fallback>
                <p:oleObj name="Photo Editor Photo" r:id="rId3" imgW="6268325" imgH="4210638" progId="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EA65886B-9EAA-4B97-89C7-68318D9F9A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8696" y="1325563"/>
                        <a:ext cx="7994224" cy="53686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173A75C3-3149-41D7-AE6A-98948985551A}"/>
              </a:ext>
            </a:extLst>
          </p:cNvPr>
          <p:cNvSpPr/>
          <p:nvPr/>
        </p:nvSpPr>
        <p:spPr>
          <a:xfrm>
            <a:off x="1" y="2235627"/>
            <a:ext cx="39386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2400" dirty="0">
                <a:latin typeface="+mj-lt"/>
              </a:rPr>
              <a:t>Capture multiple images from different viewpoints.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3A40F3-4BFB-4C71-AA2E-4948D37CF210}"/>
              </a:ext>
            </a:extLst>
          </p:cNvPr>
          <p:cNvSpPr/>
          <p:nvPr/>
        </p:nvSpPr>
        <p:spPr>
          <a:xfrm>
            <a:off x="0" y="4984923"/>
            <a:ext cx="39386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Font typeface="+mj-lt"/>
              <a:buAutoNum type="arabicPeriod" startAt="2"/>
            </a:pPr>
            <a:r>
              <a:rPr lang="en-US" sz="2400" dirty="0">
                <a:latin typeface="+mj-lt"/>
              </a:rPr>
              <a:t>Stitch them together into a virtual wide-angle image.</a:t>
            </a:r>
          </a:p>
        </p:txBody>
      </p:sp>
    </p:spTree>
    <p:extLst>
      <p:ext uri="{BB962C8B-B14F-4D97-AF65-F5344CB8AC3E}">
        <p14:creationId xmlns:p14="http://schemas.microsoft.com/office/powerpoint/2010/main" val="151500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When can we use </a:t>
            </a:r>
            <a:r>
              <a:rPr lang="en-US" dirty="0" err="1"/>
              <a:t>homographies</a:t>
            </a:r>
            <a:r>
              <a:rPr lang="en-US" dirty="0"/>
              <a:t>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385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667">
            <a:extLst>
              <a:ext uri="{FF2B5EF4-FFF2-40B4-BE49-F238E27FC236}">
                <a16:creationId xmlns:a16="http://schemas.microsoft.com/office/drawing/2014/main" id="{69200A42-71C0-4726-A0D1-59BFE4C8E6A1}"/>
              </a:ext>
            </a:extLst>
          </p:cNvPr>
          <p:cNvSpPr txBox="1">
            <a:spLocks/>
          </p:cNvSpPr>
          <p:nvPr/>
        </p:nvSpPr>
        <p:spPr>
          <a:xfrm>
            <a:off x="45721" y="2228883"/>
            <a:ext cx="3648456" cy="421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/>
              <a:t>… the scene is planar; or</a:t>
            </a:r>
          </a:p>
        </p:txBody>
      </p:sp>
      <p:sp>
        <p:nvSpPr>
          <p:cNvPr id="35" name="Shape 667">
            <a:extLst>
              <a:ext uri="{FF2B5EF4-FFF2-40B4-BE49-F238E27FC236}">
                <a16:creationId xmlns:a16="http://schemas.microsoft.com/office/drawing/2014/main" id="{CC44081B-B532-4987-90BB-61F20876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We can use </a:t>
            </a:r>
            <a:r>
              <a:rPr lang="en-US" dirty="0" err="1"/>
              <a:t>homographies</a:t>
            </a:r>
            <a:r>
              <a:rPr lang="en-US" dirty="0"/>
              <a:t> when…</a:t>
            </a:r>
            <a:endParaRPr dirty="0"/>
          </a:p>
        </p:txBody>
      </p:sp>
      <p:pic>
        <p:nvPicPr>
          <p:cNvPr id="64" name="Image" descr="Image">
            <a:extLst>
              <a:ext uri="{FF2B5EF4-FFF2-40B4-BE49-F238E27FC236}">
                <a16:creationId xmlns:a16="http://schemas.microsoft.com/office/drawing/2014/main" id="{025933B9-8128-4BBB-96F9-885FFD995C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042" b="10455"/>
          <a:stretch>
            <a:fillRect/>
          </a:stretch>
        </p:blipFill>
        <p:spPr>
          <a:xfrm>
            <a:off x="6664323" y="1111995"/>
            <a:ext cx="5433189" cy="2662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pasted-image-small.png" descr="pasted-image-small.png">
            <a:extLst>
              <a:ext uri="{FF2B5EF4-FFF2-40B4-BE49-F238E27FC236}">
                <a16:creationId xmlns:a16="http://schemas.microsoft.com/office/drawing/2014/main" id="{86611C86-5548-4D4D-BA61-1443D10457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9033"/>
          <a:stretch>
            <a:fillRect/>
          </a:stretch>
        </p:blipFill>
        <p:spPr>
          <a:xfrm>
            <a:off x="4616015" y="4058076"/>
            <a:ext cx="7481497" cy="2525604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7">
            <a:extLst>
              <a:ext uri="{FF2B5EF4-FFF2-40B4-BE49-F238E27FC236}">
                <a16:creationId xmlns:a16="http://schemas.microsoft.com/office/drawing/2014/main" id="{09C5F2CF-226D-4E15-840A-BA8816D6337A}"/>
              </a:ext>
            </a:extLst>
          </p:cNvPr>
          <p:cNvSpPr txBox="1">
            <a:spLocks/>
          </p:cNvSpPr>
          <p:nvPr/>
        </p:nvSpPr>
        <p:spPr>
          <a:xfrm>
            <a:off x="45720" y="4341540"/>
            <a:ext cx="4616015" cy="1958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 startAt="2"/>
            </a:pPr>
            <a:r>
              <a:rPr lang="en-US" sz="2400" dirty="0"/>
              <a:t>… the scene is very far or has small (relative) depth variation → scene is approximately planar</a:t>
            </a:r>
          </a:p>
        </p:txBody>
      </p:sp>
    </p:spTree>
    <p:extLst>
      <p:ext uri="{BB962C8B-B14F-4D97-AF65-F5344CB8AC3E}">
        <p14:creationId xmlns:p14="http://schemas.microsoft.com/office/powerpoint/2010/main" val="1270327394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667">
            <a:extLst>
              <a:ext uri="{FF2B5EF4-FFF2-40B4-BE49-F238E27FC236}">
                <a16:creationId xmlns:a16="http://schemas.microsoft.com/office/drawing/2014/main" id="{69200A42-71C0-4726-A0D1-59BFE4C8E6A1}"/>
              </a:ext>
            </a:extLst>
          </p:cNvPr>
          <p:cNvSpPr txBox="1">
            <a:spLocks/>
          </p:cNvSpPr>
          <p:nvPr/>
        </p:nvSpPr>
        <p:spPr>
          <a:xfrm>
            <a:off x="45721" y="2228883"/>
            <a:ext cx="11253082" cy="421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 startAt="3"/>
            </a:pPr>
            <a:r>
              <a:rPr lang="en-US" sz="2400" dirty="0"/>
              <a:t>… the scene is captured under camera rotation only (no translation or pose change)</a:t>
            </a:r>
          </a:p>
        </p:txBody>
      </p:sp>
      <p:sp>
        <p:nvSpPr>
          <p:cNvPr id="35" name="Shape 667">
            <a:extLst>
              <a:ext uri="{FF2B5EF4-FFF2-40B4-BE49-F238E27FC236}">
                <a16:creationId xmlns:a16="http://schemas.microsoft.com/office/drawing/2014/main" id="{CC44081B-B532-4987-90BB-61F20876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We can use </a:t>
            </a:r>
            <a:r>
              <a:rPr lang="en-US" dirty="0" err="1"/>
              <a:t>homographies</a:t>
            </a:r>
            <a:r>
              <a:rPr lang="en-US" dirty="0"/>
              <a:t> when…</a:t>
            </a:r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6C008B3-8613-420B-A5B4-AB0A62D54BA5}"/>
              </a:ext>
            </a:extLst>
          </p:cNvPr>
          <p:cNvGrpSpPr/>
          <p:nvPr/>
        </p:nvGrpSpPr>
        <p:grpSpPr>
          <a:xfrm>
            <a:off x="47244" y="3261328"/>
            <a:ext cx="12097512" cy="1449057"/>
            <a:chOff x="2499121" y="2171699"/>
            <a:chExt cx="7186614" cy="860823"/>
          </a:xfrm>
        </p:grpSpPr>
        <p:pic>
          <p:nvPicPr>
            <p:cNvPr id="8" name="IMG_0107.jpg" descr="IMG_0107.jpg">
              <a:extLst>
                <a:ext uri="{FF2B5EF4-FFF2-40B4-BE49-F238E27FC236}">
                  <a16:creationId xmlns:a16="http://schemas.microsoft.com/office/drawing/2014/main" id="{2623EF1B-723A-4A42-9D3F-3E247B3C820B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39162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IMG_0100.jpg" descr="IMG_0100.jpg">
              <a:extLst>
                <a:ext uri="{FF2B5EF4-FFF2-40B4-BE49-F238E27FC236}">
                  <a16:creationId xmlns:a16="http://schemas.microsoft.com/office/drawing/2014/main" id="{B14146A2-F5A0-41FC-8563-AD69B9072DF8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99121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IMG_0101.jpg" descr="IMG_0101.jpg">
              <a:extLst>
                <a:ext uri="{FF2B5EF4-FFF2-40B4-BE49-F238E27FC236}">
                  <a16:creationId xmlns:a16="http://schemas.microsoft.com/office/drawing/2014/main" id="{A344ACD0-F44F-4BA9-B43E-FBD29FB85EE0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95699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IMG_0102.jpg" descr="IMG_0102.jpg">
              <a:extLst>
                <a:ext uri="{FF2B5EF4-FFF2-40B4-BE49-F238E27FC236}">
                  <a16:creationId xmlns:a16="http://schemas.microsoft.com/office/drawing/2014/main" id="{69278E63-C290-4A6E-9952-0F13647B5C92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9585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IMG_0104.jpg" descr="IMG_0104.jpg">
              <a:extLst>
                <a:ext uri="{FF2B5EF4-FFF2-40B4-BE49-F238E27FC236}">
                  <a16:creationId xmlns:a16="http://schemas.microsoft.com/office/drawing/2014/main" id="{EE14C929-E0DE-4961-B9CB-5D87B7D80FF2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600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G_0105.jpg" descr="IMG_0105.jpg">
              <a:extLst>
                <a:ext uri="{FF2B5EF4-FFF2-40B4-BE49-F238E27FC236}">
                  <a16:creationId xmlns:a16="http://schemas.microsoft.com/office/drawing/2014/main" id="{87B13098-AEB5-43F9-B9F5-9030D62E3CF2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9615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4" name="Shape 667">
            <a:extLst>
              <a:ext uri="{FF2B5EF4-FFF2-40B4-BE49-F238E27FC236}">
                <a16:creationId xmlns:a16="http://schemas.microsoft.com/office/drawing/2014/main" id="{E5AD431B-85B3-4CB9-A66E-6E14DF7DA47C}"/>
              </a:ext>
            </a:extLst>
          </p:cNvPr>
          <p:cNvSpPr txBox="1">
            <a:spLocks/>
          </p:cNvSpPr>
          <p:nvPr/>
        </p:nvSpPr>
        <p:spPr>
          <a:xfrm>
            <a:off x="237262" y="5409404"/>
            <a:ext cx="8087753" cy="421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More on why this is the case in a later lecture.</a:t>
            </a:r>
          </a:p>
        </p:txBody>
      </p:sp>
    </p:spTree>
    <p:extLst>
      <p:ext uri="{BB962C8B-B14F-4D97-AF65-F5344CB8AC3E}">
        <p14:creationId xmlns:p14="http://schemas.microsoft.com/office/powerpoint/2010/main" val="109822337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Computing with </a:t>
            </a:r>
            <a:r>
              <a:rPr lang="en-US" dirty="0" err="1"/>
              <a:t>homographies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583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.png" descr="image.png">
            <a:extLst>
              <a:ext uri="{FF2B5EF4-FFF2-40B4-BE49-F238E27FC236}">
                <a16:creationId xmlns:a16="http://schemas.microsoft.com/office/drawing/2014/main" id="{2E39E5F1-D6F2-4FA0-9067-0ED29E82ABC2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25404" t="52606" r="18225" b="23220"/>
          <a:stretch/>
        </p:blipFill>
        <p:spPr>
          <a:xfrm>
            <a:off x="123825" y="1008507"/>
            <a:ext cx="8515350" cy="2740572"/>
          </a:xfrm>
          <a:prstGeom prst="rect">
            <a:avLst/>
          </a:prstGeom>
          <a:ln w="12700">
            <a:miter lim="400000"/>
          </a:ln>
        </p:spPr>
      </p:pic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Classification of 2D transformations</a:t>
            </a:r>
            <a:endParaRPr dirty="0"/>
          </a:p>
        </p:txBody>
      </p:sp>
      <p:grpSp>
        <p:nvGrpSpPr>
          <p:cNvPr id="5" name="Group">
            <a:extLst>
              <a:ext uri="{FF2B5EF4-FFF2-40B4-BE49-F238E27FC236}">
                <a16:creationId xmlns:a16="http://schemas.microsoft.com/office/drawing/2014/main" id="{B6F83332-076B-48CA-B499-67FF965FEBB5}"/>
              </a:ext>
            </a:extLst>
          </p:cNvPr>
          <p:cNvGrpSpPr/>
          <p:nvPr/>
        </p:nvGrpSpPr>
        <p:grpSpPr>
          <a:xfrm>
            <a:off x="7188763" y="3259229"/>
            <a:ext cx="4803212" cy="3598771"/>
            <a:chOff x="0" y="-48209"/>
            <a:chExt cx="6831231" cy="5118250"/>
          </a:xfrm>
        </p:grpSpPr>
        <p:pic>
          <p:nvPicPr>
            <p:cNvPr id="6" name="image.png" descr="image.png">
              <a:extLst>
                <a:ext uri="{FF2B5EF4-FFF2-40B4-BE49-F238E27FC236}">
                  <a16:creationId xmlns:a16="http://schemas.microsoft.com/office/drawing/2014/main" id="{5DCC6210-92E9-4725-8B72-A544F6A717D8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t="2351"/>
            <a:stretch/>
          </p:blipFill>
          <p:spPr>
            <a:xfrm>
              <a:off x="0" y="220336"/>
              <a:ext cx="6028043" cy="4849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PP1">
              <a:extLst>
                <a:ext uri="{FF2B5EF4-FFF2-40B4-BE49-F238E27FC236}">
                  <a16:creationId xmlns:a16="http://schemas.microsoft.com/office/drawing/2014/main" id="{74CF2B1B-3EB8-4E26-AA69-0D6847AF6A07}"/>
                </a:ext>
              </a:extLst>
            </p:cNvPr>
            <p:cNvSpPr txBox="1"/>
            <p:nvPr/>
          </p:nvSpPr>
          <p:spPr>
            <a:xfrm>
              <a:off x="410115" y="896751"/>
              <a:ext cx="880533" cy="944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8575" tIns="28575" rIns="28575" bIns="28575" numCol="1" anchor="ctr">
              <a:noAutofit/>
            </a:bodyPr>
            <a:lstStyle>
              <a:lvl1pPr defTabSz="546100">
                <a:buClr>
                  <a:srgbClr val="000000"/>
                </a:buClr>
                <a:buFont typeface="Arial"/>
                <a:defRPr sz="3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2400" dirty="0">
                  <a:latin typeface="+mj-lt"/>
                </a:rPr>
                <a:t>PP1</a:t>
              </a:r>
            </a:p>
          </p:txBody>
        </p:sp>
        <p:sp>
          <p:nvSpPr>
            <p:cNvPr id="8" name="PP3">
              <a:extLst>
                <a:ext uri="{FF2B5EF4-FFF2-40B4-BE49-F238E27FC236}">
                  <a16:creationId xmlns:a16="http://schemas.microsoft.com/office/drawing/2014/main" id="{11F80094-0DA5-4E6E-8B3D-6FCC7980396F}"/>
                </a:ext>
              </a:extLst>
            </p:cNvPr>
            <p:cNvSpPr txBox="1"/>
            <p:nvPr/>
          </p:nvSpPr>
          <p:spPr>
            <a:xfrm>
              <a:off x="4362441" y="-48209"/>
              <a:ext cx="924472" cy="944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8575" tIns="28575" rIns="28575" bIns="28575" numCol="1" anchor="ctr">
              <a:noAutofit/>
            </a:bodyPr>
            <a:lstStyle>
              <a:lvl1pPr defTabSz="546100">
                <a:buClr>
                  <a:srgbClr val="000000"/>
                </a:buClr>
                <a:buFont typeface="Arial"/>
                <a:defRPr sz="3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2400" dirty="0">
                  <a:latin typeface="+mj-lt"/>
                </a:rPr>
                <a:t>PP3</a:t>
              </a:r>
            </a:p>
          </p:txBody>
        </p:sp>
        <p:sp>
          <p:nvSpPr>
            <p:cNvPr id="10" name="PP2">
              <a:extLst>
                <a:ext uri="{FF2B5EF4-FFF2-40B4-BE49-F238E27FC236}">
                  <a16:creationId xmlns:a16="http://schemas.microsoft.com/office/drawing/2014/main" id="{8FC5D724-A126-4AD3-BE69-838B95AB5C31}"/>
                </a:ext>
              </a:extLst>
            </p:cNvPr>
            <p:cNvSpPr txBox="1"/>
            <p:nvPr/>
          </p:nvSpPr>
          <p:spPr>
            <a:xfrm>
              <a:off x="5917040" y="1841710"/>
              <a:ext cx="914191" cy="944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8575" tIns="28575" rIns="28575" bIns="28575" numCol="1" anchor="ctr">
              <a:noAutofit/>
            </a:bodyPr>
            <a:lstStyle>
              <a:lvl1pPr defTabSz="546100">
                <a:buClr>
                  <a:srgbClr val="000000"/>
                </a:buClr>
                <a:buFont typeface="Arial"/>
                <a:defRPr sz="3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2400" dirty="0">
                  <a:latin typeface="+mj-lt"/>
                </a:rPr>
                <a:t>PP2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3349BA2-76F5-44A0-85F8-ACB9AC317AF4}"/>
              </a:ext>
            </a:extLst>
          </p:cNvPr>
          <p:cNvSpPr/>
          <p:nvPr/>
        </p:nvSpPr>
        <p:spPr>
          <a:xfrm>
            <a:off x="285497" y="4255866"/>
            <a:ext cx="66391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Which kind transformation is needed to warp projective plane 1 into projective plane 2?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909C30-4FA6-4448-981A-670F5C44ADAF}"/>
              </a:ext>
            </a:extLst>
          </p:cNvPr>
          <p:cNvSpPr/>
          <p:nvPr/>
        </p:nvSpPr>
        <p:spPr>
          <a:xfrm>
            <a:off x="285497" y="5252504"/>
            <a:ext cx="75535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A projective transformation (a.k.a. a </a:t>
            </a:r>
            <a:r>
              <a:rPr lang="en-US" sz="2400" dirty="0" err="1">
                <a:latin typeface="+mj-lt"/>
              </a:rPr>
              <a:t>homography</a:t>
            </a:r>
            <a:r>
              <a:rPr lang="en-US" sz="2400" dirty="0">
                <a:latin typeface="+mj-lt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26803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Applying a </a:t>
            </a:r>
            <a:r>
              <a:rPr lang="en-US" dirty="0" err="1"/>
              <a:t>homography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A8265D8-4B5D-4646-8F89-A9F4AA01E486}"/>
                  </a:ext>
                </a:extLst>
              </p:cNvPr>
              <p:cNvSpPr/>
              <p:nvPr/>
            </p:nvSpPr>
            <p:spPr>
              <a:xfrm>
                <a:off x="7404098" y="1298661"/>
                <a:ext cx="3975512" cy="13695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</m:t>
                      </m:r>
                      <m:groupChr>
                        <m:groupChrPr>
                          <m:chr m:val="⇒"/>
                          <m:vertJc m:val="bot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A8265D8-4B5D-4646-8F89-A9F4AA01E4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4098" y="1298661"/>
                <a:ext cx="3975512" cy="13695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add a one here">
            <a:extLst>
              <a:ext uri="{FF2B5EF4-FFF2-40B4-BE49-F238E27FC236}">
                <a16:creationId xmlns:a16="http://schemas.microsoft.com/office/drawing/2014/main" id="{FCF4F888-1CA4-4A9A-87FA-099BDCB08601}"/>
              </a:ext>
            </a:extLst>
          </p:cNvPr>
          <p:cNvSpPr txBox="1"/>
          <p:nvPr/>
        </p:nvSpPr>
        <p:spPr>
          <a:xfrm>
            <a:off x="587893" y="1762698"/>
            <a:ext cx="5727181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+mj-lt"/>
              </a:rPr>
              <a:t>Convert to homogeneous coordinates:</a:t>
            </a:r>
            <a:endParaRPr dirty="0">
              <a:latin typeface="+mj-lt"/>
            </a:endParaRPr>
          </a:p>
        </p:txBody>
      </p:sp>
      <p:sp>
        <p:nvSpPr>
          <p:cNvPr id="9" name="add a one here">
            <a:extLst>
              <a:ext uri="{FF2B5EF4-FFF2-40B4-BE49-F238E27FC236}">
                <a16:creationId xmlns:a16="http://schemas.microsoft.com/office/drawing/2014/main" id="{8A60917A-F22D-48EC-B6AA-82CF3CBA2B0B}"/>
              </a:ext>
            </a:extLst>
          </p:cNvPr>
          <p:cNvSpPr txBox="1"/>
          <p:nvPr/>
        </p:nvSpPr>
        <p:spPr>
          <a:xfrm>
            <a:off x="587893" y="3667137"/>
            <a:ext cx="5727181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pPr marL="457200" indent="-457200">
              <a:buFont typeface="+mj-lt"/>
              <a:buAutoNum type="arabicPeriod" startAt="2"/>
            </a:pPr>
            <a:r>
              <a:rPr lang="en-US" dirty="0">
                <a:latin typeface="+mj-lt"/>
              </a:rPr>
              <a:t>Multiply by the </a:t>
            </a:r>
            <a:r>
              <a:rPr lang="en-US" dirty="0" err="1">
                <a:latin typeface="+mj-lt"/>
              </a:rPr>
              <a:t>homography</a:t>
            </a:r>
            <a:r>
              <a:rPr lang="en-US" dirty="0">
                <a:latin typeface="+mj-lt"/>
              </a:rPr>
              <a:t> matrix:</a:t>
            </a:r>
            <a:endParaRPr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89E9833-24DA-42C9-B6F2-02D194D26051}"/>
                  </a:ext>
                </a:extLst>
              </p:cNvPr>
              <p:cNvSpPr/>
              <p:nvPr/>
            </p:nvSpPr>
            <p:spPr>
              <a:xfrm>
                <a:off x="8354839" y="3595483"/>
                <a:ext cx="207402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89E9833-24DA-42C9-B6F2-02D194D260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4839" y="3595483"/>
                <a:ext cx="2074029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dd a one here">
            <a:extLst>
              <a:ext uri="{FF2B5EF4-FFF2-40B4-BE49-F238E27FC236}">
                <a16:creationId xmlns:a16="http://schemas.microsoft.com/office/drawing/2014/main" id="{FF5C94D2-3707-4BE6-9EA9-C5D51D10A320}"/>
              </a:ext>
            </a:extLst>
          </p:cNvPr>
          <p:cNvSpPr txBox="1"/>
          <p:nvPr/>
        </p:nvSpPr>
        <p:spPr>
          <a:xfrm>
            <a:off x="587892" y="5571576"/>
            <a:ext cx="6012938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pPr marL="457200" indent="-457200">
              <a:buFont typeface="+mj-lt"/>
              <a:buAutoNum type="arabicPeriod" startAt="3"/>
            </a:pPr>
            <a:r>
              <a:rPr lang="en-US" dirty="0">
                <a:latin typeface="+mj-lt"/>
              </a:rPr>
              <a:t>Convert back to heterogeneous coordinates:</a:t>
            </a:r>
            <a:endParaRPr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171C0AE-2DCC-451A-85A4-2CC5CA562574}"/>
                  </a:ext>
                </a:extLst>
              </p:cNvPr>
              <p:cNvSpPr/>
              <p:nvPr/>
            </p:nvSpPr>
            <p:spPr>
              <a:xfrm>
                <a:off x="6776716" y="4963557"/>
                <a:ext cx="5230278" cy="1657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</m:t>
                      </m:r>
                      <m:groupChr>
                        <m:groupChrPr>
                          <m:chr m:val="⇒"/>
                          <m:vertJc m:val="bot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type m:val="skw"/>
                                    <m:ctrlPr>
                                      <a:rPr lang="en-US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p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type m:val="skw"/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p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171C0AE-2DCC-451A-85A4-2CC5CA5625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6716" y="4963557"/>
                <a:ext cx="5230278" cy="16575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dd a one here">
            <a:extLst>
              <a:ext uri="{FF2B5EF4-FFF2-40B4-BE49-F238E27FC236}">
                <a16:creationId xmlns:a16="http://schemas.microsoft.com/office/drawing/2014/main" id="{C77DD895-2C07-4693-8B26-8D012D51CAF6}"/>
              </a:ext>
            </a:extLst>
          </p:cNvPr>
          <p:cNvSpPr txBox="1"/>
          <p:nvPr/>
        </p:nvSpPr>
        <p:spPr>
          <a:xfrm>
            <a:off x="3799233" y="2911109"/>
            <a:ext cx="5440017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What is the size of the </a:t>
            </a:r>
            <a:r>
              <a:rPr lang="en-US" dirty="0" err="1">
                <a:latin typeface="+mj-lt"/>
              </a:rPr>
              <a:t>homography</a:t>
            </a:r>
            <a:r>
              <a:rPr lang="en-US" dirty="0">
                <a:latin typeface="+mj-lt"/>
              </a:rPr>
              <a:t> matrix?</a:t>
            </a:r>
            <a:endParaRPr dirty="0">
              <a:latin typeface="+mj-lt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48C42BC-F226-44E5-A089-BE339C76A27E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9239250" y="3131843"/>
            <a:ext cx="304800" cy="39240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2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Overview of today’s lecture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506437" y="1340594"/>
            <a:ext cx="11179126" cy="5288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Leftover from last time: Linear transformations.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Motivation: panoramas.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Back to warping: image </a:t>
            </a:r>
            <a:r>
              <a:rPr lang="en-US" sz="2400" dirty="0" err="1"/>
              <a:t>homographies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Computing with </a:t>
            </a:r>
            <a:r>
              <a:rPr lang="en-US" sz="2400" dirty="0" err="1"/>
              <a:t>homographies</a:t>
            </a:r>
            <a:r>
              <a:rPr lang="en-US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direct linear transform (DLT).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Random Sample Consensus (RANSAC).</a:t>
            </a:r>
          </a:p>
        </p:txBody>
      </p:sp>
    </p:spTree>
    <p:extLst>
      <p:ext uri="{BB962C8B-B14F-4D97-AF65-F5344CB8AC3E}">
        <p14:creationId xmlns:p14="http://schemas.microsoft.com/office/powerpoint/2010/main" val="191707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Applying a </a:t>
            </a:r>
            <a:r>
              <a:rPr lang="en-US" dirty="0" err="1"/>
              <a:t>homography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A8265D8-4B5D-4646-8F89-A9F4AA01E486}"/>
                  </a:ext>
                </a:extLst>
              </p:cNvPr>
              <p:cNvSpPr/>
              <p:nvPr/>
            </p:nvSpPr>
            <p:spPr>
              <a:xfrm>
                <a:off x="7404098" y="1298661"/>
                <a:ext cx="3975512" cy="13695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</m:t>
                      </m:r>
                      <m:groupChr>
                        <m:groupChrPr>
                          <m:chr m:val="⇒"/>
                          <m:vertJc m:val="bot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A8265D8-4B5D-4646-8F89-A9F4AA01E4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4098" y="1298661"/>
                <a:ext cx="3975512" cy="13695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add a one here">
            <a:extLst>
              <a:ext uri="{FF2B5EF4-FFF2-40B4-BE49-F238E27FC236}">
                <a16:creationId xmlns:a16="http://schemas.microsoft.com/office/drawing/2014/main" id="{FCF4F888-1CA4-4A9A-87FA-099BDCB08601}"/>
              </a:ext>
            </a:extLst>
          </p:cNvPr>
          <p:cNvSpPr txBox="1"/>
          <p:nvPr/>
        </p:nvSpPr>
        <p:spPr>
          <a:xfrm>
            <a:off x="587893" y="1762698"/>
            <a:ext cx="5727181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+mj-lt"/>
              </a:rPr>
              <a:t>Convert to homogeneous coordinates:</a:t>
            </a:r>
            <a:endParaRPr dirty="0">
              <a:latin typeface="+mj-lt"/>
            </a:endParaRPr>
          </a:p>
        </p:txBody>
      </p:sp>
      <p:sp>
        <p:nvSpPr>
          <p:cNvPr id="9" name="add a one here">
            <a:extLst>
              <a:ext uri="{FF2B5EF4-FFF2-40B4-BE49-F238E27FC236}">
                <a16:creationId xmlns:a16="http://schemas.microsoft.com/office/drawing/2014/main" id="{8A60917A-F22D-48EC-B6AA-82CF3CBA2B0B}"/>
              </a:ext>
            </a:extLst>
          </p:cNvPr>
          <p:cNvSpPr txBox="1"/>
          <p:nvPr/>
        </p:nvSpPr>
        <p:spPr>
          <a:xfrm>
            <a:off x="587893" y="3667137"/>
            <a:ext cx="5727181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pPr marL="457200" indent="-457200">
              <a:buFont typeface="+mj-lt"/>
              <a:buAutoNum type="arabicPeriod" startAt="2"/>
            </a:pPr>
            <a:r>
              <a:rPr lang="en-US" dirty="0">
                <a:latin typeface="+mj-lt"/>
              </a:rPr>
              <a:t>Multiply by the </a:t>
            </a:r>
            <a:r>
              <a:rPr lang="en-US" dirty="0" err="1">
                <a:latin typeface="+mj-lt"/>
              </a:rPr>
              <a:t>homography</a:t>
            </a:r>
            <a:r>
              <a:rPr lang="en-US" dirty="0">
                <a:latin typeface="+mj-lt"/>
              </a:rPr>
              <a:t> matrix:</a:t>
            </a:r>
            <a:endParaRPr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89E9833-24DA-42C9-B6F2-02D194D26051}"/>
                  </a:ext>
                </a:extLst>
              </p:cNvPr>
              <p:cNvSpPr/>
              <p:nvPr/>
            </p:nvSpPr>
            <p:spPr>
              <a:xfrm>
                <a:off x="8354839" y="3595483"/>
                <a:ext cx="207402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89E9833-24DA-42C9-B6F2-02D194D260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4839" y="3595483"/>
                <a:ext cx="2074029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dd a one here">
            <a:extLst>
              <a:ext uri="{FF2B5EF4-FFF2-40B4-BE49-F238E27FC236}">
                <a16:creationId xmlns:a16="http://schemas.microsoft.com/office/drawing/2014/main" id="{FF5C94D2-3707-4BE6-9EA9-C5D51D10A320}"/>
              </a:ext>
            </a:extLst>
          </p:cNvPr>
          <p:cNvSpPr txBox="1"/>
          <p:nvPr/>
        </p:nvSpPr>
        <p:spPr>
          <a:xfrm>
            <a:off x="587892" y="5571576"/>
            <a:ext cx="6012938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pPr marL="457200" indent="-457200">
              <a:buFont typeface="+mj-lt"/>
              <a:buAutoNum type="arabicPeriod" startAt="3"/>
            </a:pPr>
            <a:r>
              <a:rPr lang="en-US" dirty="0">
                <a:latin typeface="+mj-lt"/>
              </a:rPr>
              <a:t>Convert back to heterogeneous coordinates:</a:t>
            </a:r>
            <a:endParaRPr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171C0AE-2DCC-451A-85A4-2CC5CA562574}"/>
                  </a:ext>
                </a:extLst>
              </p:cNvPr>
              <p:cNvSpPr/>
              <p:nvPr/>
            </p:nvSpPr>
            <p:spPr>
              <a:xfrm>
                <a:off x="6776716" y="4963557"/>
                <a:ext cx="5230278" cy="1657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</m:t>
                      </m:r>
                      <m:groupChr>
                        <m:groupChrPr>
                          <m:chr m:val="⇒"/>
                          <m:vertJc m:val="bot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type m:val="skw"/>
                                    <m:ctrlPr>
                                      <a:rPr lang="en-US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p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type m:val="skw"/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p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171C0AE-2DCC-451A-85A4-2CC5CA5625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6716" y="4963557"/>
                <a:ext cx="5230278" cy="16575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dd a one here">
            <a:extLst>
              <a:ext uri="{FF2B5EF4-FFF2-40B4-BE49-F238E27FC236}">
                <a16:creationId xmlns:a16="http://schemas.microsoft.com/office/drawing/2014/main" id="{C77DD895-2C07-4693-8B26-8D012D51CAF6}"/>
              </a:ext>
            </a:extLst>
          </p:cNvPr>
          <p:cNvSpPr txBox="1"/>
          <p:nvPr/>
        </p:nvSpPr>
        <p:spPr>
          <a:xfrm>
            <a:off x="3799233" y="2911109"/>
            <a:ext cx="5440017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What is the size of the </a:t>
            </a:r>
            <a:r>
              <a:rPr lang="en-US" dirty="0" err="1">
                <a:latin typeface="+mj-lt"/>
              </a:rPr>
              <a:t>homography</a:t>
            </a:r>
            <a:r>
              <a:rPr lang="en-US" dirty="0">
                <a:latin typeface="+mj-lt"/>
              </a:rPr>
              <a:t> matrix?</a:t>
            </a:r>
            <a:endParaRPr dirty="0">
              <a:latin typeface="+mj-lt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48C42BC-F226-44E5-A089-BE339C76A27E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9239250" y="3131843"/>
            <a:ext cx="304800" cy="39240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dd a one here">
            <a:extLst>
              <a:ext uri="{FF2B5EF4-FFF2-40B4-BE49-F238E27FC236}">
                <a16:creationId xmlns:a16="http://schemas.microsoft.com/office/drawing/2014/main" id="{1EB85BEB-E3B9-40C0-9524-AB55591DBC0E}"/>
              </a:ext>
            </a:extLst>
          </p:cNvPr>
          <p:cNvSpPr txBox="1"/>
          <p:nvPr/>
        </p:nvSpPr>
        <p:spPr>
          <a:xfrm>
            <a:off x="9858376" y="2911109"/>
            <a:ext cx="2009774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Answer: 3 x 3</a:t>
            </a:r>
            <a:endParaRPr dirty="0"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3CAF9C-0430-4D21-A344-0187EA7AB373}"/>
              </a:ext>
            </a:extLst>
          </p:cNvPr>
          <p:cNvGrpSpPr/>
          <p:nvPr/>
        </p:nvGrpSpPr>
        <p:grpSpPr>
          <a:xfrm flipV="1">
            <a:off x="971551" y="4251494"/>
            <a:ext cx="8572499" cy="613138"/>
            <a:chOff x="1123951" y="3063509"/>
            <a:chExt cx="8572499" cy="613138"/>
          </a:xfrm>
        </p:grpSpPr>
        <p:sp>
          <p:nvSpPr>
            <p:cNvPr id="15" name="add a one here">
              <a:extLst>
                <a:ext uri="{FF2B5EF4-FFF2-40B4-BE49-F238E27FC236}">
                  <a16:creationId xmlns:a16="http://schemas.microsoft.com/office/drawing/2014/main" id="{C6D41A46-5980-43BE-A17B-96B16D7E2ADC}"/>
                </a:ext>
              </a:extLst>
            </p:cNvPr>
            <p:cNvSpPr txBox="1"/>
            <p:nvPr/>
          </p:nvSpPr>
          <p:spPr>
            <a:xfrm flipV="1">
              <a:off x="1123951" y="3063509"/>
              <a:ext cx="8267700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>
                <a:defRPr sz="2400"/>
              </a:lvl1pPr>
            </a:lstStyle>
            <a:p>
              <a:r>
                <a:rPr lang="en-US" dirty="0">
                  <a:latin typeface="+mj-lt"/>
                </a:rPr>
                <a:t>How many degrees of freedom does the </a:t>
              </a:r>
              <a:r>
                <a:rPr lang="en-US" dirty="0" err="1">
                  <a:latin typeface="+mj-lt"/>
                </a:rPr>
                <a:t>homography</a:t>
              </a:r>
              <a:r>
                <a:rPr lang="en-US" dirty="0">
                  <a:latin typeface="+mj-lt"/>
                </a:rPr>
                <a:t> matrix have?</a:t>
              </a:r>
              <a:endParaRPr dirty="0">
                <a:latin typeface="+mj-lt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8CE8D05-DD21-4EA0-892E-866CA5E98765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9391651" y="3284243"/>
              <a:ext cx="304799" cy="39240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5322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Applying a </a:t>
            </a:r>
            <a:r>
              <a:rPr lang="en-US" dirty="0" err="1"/>
              <a:t>homography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A8265D8-4B5D-4646-8F89-A9F4AA01E486}"/>
                  </a:ext>
                </a:extLst>
              </p:cNvPr>
              <p:cNvSpPr/>
              <p:nvPr/>
            </p:nvSpPr>
            <p:spPr>
              <a:xfrm>
                <a:off x="7404098" y="1298661"/>
                <a:ext cx="3975512" cy="13695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</m:t>
                      </m:r>
                      <m:groupChr>
                        <m:groupChrPr>
                          <m:chr m:val="⇒"/>
                          <m:vertJc m:val="bot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A8265D8-4B5D-4646-8F89-A9F4AA01E4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4098" y="1298661"/>
                <a:ext cx="3975512" cy="13695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add a one here">
            <a:extLst>
              <a:ext uri="{FF2B5EF4-FFF2-40B4-BE49-F238E27FC236}">
                <a16:creationId xmlns:a16="http://schemas.microsoft.com/office/drawing/2014/main" id="{FCF4F888-1CA4-4A9A-87FA-099BDCB08601}"/>
              </a:ext>
            </a:extLst>
          </p:cNvPr>
          <p:cNvSpPr txBox="1"/>
          <p:nvPr/>
        </p:nvSpPr>
        <p:spPr>
          <a:xfrm>
            <a:off x="587893" y="1762698"/>
            <a:ext cx="5727181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+mj-lt"/>
              </a:rPr>
              <a:t>Convert to homogeneous coordinates:</a:t>
            </a:r>
            <a:endParaRPr dirty="0">
              <a:latin typeface="+mj-lt"/>
            </a:endParaRPr>
          </a:p>
        </p:txBody>
      </p:sp>
      <p:sp>
        <p:nvSpPr>
          <p:cNvPr id="9" name="add a one here">
            <a:extLst>
              <a:ext uri="{FF2B5EF4-FFF2-40B4-BE49-F238E27FC236}">
                <a16:creationId xmlns:a16="http://schemas.microsoft.com/office/drawing/2014/main" id="{8A60917A-F22D-48EC-B6AA-82CF3CBA2B0B}"/>
              </a:ext>
            </a:extLst>
          </p:cNvPr>
          <p:cNvSpPr txBox="1"/>
          <p:nvPr/>
        </p:nvSpPr>
        <p:spPr>
          <a:xfrm>
            <a:off x="587893" y="3667137"/>
            <a:ext cx="5727181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pPr marL="457200" indent="-457200">
              <a:buFont typeface="+mj-lt"/>
              <a:buAutoNum type="arabicPeriod" startAt="2"/>
            </a:pPr>
            <a:r>
              <a:rPr lang="en-US" dirty="0">
                <a:latin typeface="+mj-lt"/>
              </a:rPr>
              <a:t>Multiply by the </a:t>
            </a:r>
            <a:r>
              <a:rPr lang="en-US" dirty="0" err="1">
                <a:latin typeface="+mj-lt"/>
              </a:rPr>
              <a:t>homography</a:t>
            </a:r>
            <a:r>
              <a:rPr lang="en-US" dirty="0">
                <a:latin typeface="+mj-lt"/>
              </a:rPr>
              <a:t> matrix:</a:t>
            </a:r>
            <a:endParaRPr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89E9833-24DA-42C9-B6F2-02D194D26051}"/>
                  </a:ext>
                </a:extLst>
              </p:cNvPr>
              <p:cNvSpPr/>
              <p:nvPr/>
            </p:nvSpPr>
            <p:spPr>
              <a:xfrm>
                <a:off x="8354839" y="3595483"/>
                <a:ext cx="207402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89E9833-24DA-42C9-B6F2-02D194D260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4839" y="3595483"/>
                <a:ext cx="2074029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dd a one here">
            <a:extLst>
              <a:ext uri="{FF2B5EF4-FFF2-40B4-BE49-F238E27FC236}">
                <a16:creationId xmlns:a16="http://schemas.microsoft.com/office/drawing/2014/main" id="{FF5C94D2-3707-4BE6-9EA9-C5D51D10A320}"/>
              </a:ext>
            </a:extLst>
          </p:cNvPr>
          <p:cNvSpPr txBox="1"/>
          <p:nvPr/>
        </p:nvSpPr>
        <p:spPr>
          <a:xfrm>
            <a:off x="587892" y="5571576"/>
            <a:ext cx="6012938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pPr marL="457200" indent="-457200">
              <a:buFont typeface="+mj-lt"/>
              <a:buAutoNum type="arabicPeriod" startAt="3"/>
            </a:pPr>
            <a:r>
              <a:rPr lang="en-US" dirty="0">
                <a:latin typeface="+mj-lt"/>
              </a:rPr>
              <a:t>Convert back to heterogeneous coordinates:</a:t>
            </a:r>
            <a:endParaRPr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171C0AE-2DCC-451A-85A4-2CC5CA562574}"/>
                  </a:ext>
                </a:extLst>
              </p:cNvPr>
              <p:cNvSpPr/>
              <p:nvPr/>
            </p:nvSpPr>
            <p:spPr>
              <a:xfrm>
                <a:off x="6776716" y="4963557"/>
                <a:ext cx="5230278" cy="1657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</m:t>
                      </m:r>
                      <m:groupChr>
                        <m:groupChrPr>
                          <m:chr m:val="⇒"/>
                          <m:vertJc m:val="bot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type m:val="skw"/>
                                    <m:ctrlPr>
                                      <a:rPr lang="en-US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p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type m:val="skw"/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p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171C0AE-2DCC-451A-85A4-2CC5CA5625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6716" y="4963557"/>
                <a:ext cx="5230278" cy="16575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dd a one here">
            <a:extLst>
              <a:ext uri="{FF2B5EF4-FFF2-40B4-BE49-F238E27FC236}">
                <a16:creationId xmlns:a16="http://schemas.microsoft.com/office/drawing/2014/main" id="{C77DD895-2C07-4693-8B26-8D012D51CAF6}"/>
              </a:ext>
            </a:extLst>
          </p:cNvPr>
          <p:cNvSpPr txBox="1"/>
          <p:nvPr/>
        </p:nvSpPr>
        <p:spPr>
          <a:xfrm>
            <a:off x="3799233" y="2911109"/>
            <a:ext cx="5440017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What is the size of the </a:t>
            </a:r>
            <a:r>
              <a:rPr lang="en-US" dirty="0" err="1">
                <a:latin typeface="+mj-lt"/>
              </a:rPr>
              <a:t>homography</a:t>
            </a:r>
            <a:r>
              <a:rPr lang="en-US" dirty="0">
                <a:latin typeface="+mj-lt"/>
              </a:rPr>
              <a:t> matrix?</a:t>
            </a:r>
            <a:endParaRPr dirty="0">
              <a:latin typeface="+mj-lt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48C42BC-F226-44E5-A089-BE339C76A27E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9239250" y="3131843"/>
            <a:ext cx="304800" cy="39240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dd a one here">
            <a:extLst>
              <a:ext uri="{FF2B5EF4-FFF2-40B4-BE49-F238E27FC236}">
                <a16:creationId xmlns:a16="http://schemas.microsoft.com/office/drawing/2014/main" id="{1EB85BEB-E3B9-40C0-9524-AB55591DBC0E}"/>
              </a:ext>
            </a:extLst>
          </p:cNvPr>
          <p:cNvSpPr txBox="1"/>
          <p:nvPr/>
        </p:nvSpPr>
        <p:spPr>
          <a:xfrm>
            <a:off x="9858376" y="2911109"/>
            <a:ext cx="2009774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Answer: 3 x 3</a:t>
            </a:r>
            <a:endParaRPr dirty="0">
              <a:latin typeface="+mj-lt"/>
            </a:endParaRPr>
          </a:p>
        </p:txBody>
      </p:sp>
      <p:sp>
        <p:nvSpPr>
          <p:cNvPr id="17" name="add a one here">
            <a:extLst>
              <a:ext uri="{FF2B5EF4-FFF2-40B4-BE49-F238E27FC236}">
                <a16:creationId xmlns:a16="http://schemas.microsoft.com/office/drawing/2014/main" id="{56DD4465-56CA-4A9D-A4FA-52E124D6899E}"/>
              </a:ext>
            </a:extLst>
          </p:cNvPr>
          <p:cNvSpPr txBox="1"/>
          <p:nvPr/>
        </p:nvSpPr>
        <p:spPr>
          <a:xfrm>
            <a:off x="9858376" y="4423164"/>
            <a:ext cx="2009774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Answer: 8</a:t>
            </a:r>
            <a:endParaRPr dirty="0">
              <a:latin typeface="+mj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2505BD-2637-402C-869F-274428989C05}"/>
              </a:ext>
            </a:extLst>
          </p:cNvPr>
          <p:cNvGrpSpPr/>
          <p:nvPr/>
        </p:nvGrpSpPr>
        <p:grpSpPr>
          <a:xfrm flipV="1">
            <a:off x="971551" y="4251494"/>
            <a:ext cx="8572499" cy="613138"/>
            <a:chOff x="1123951" y="3063509"/>
            <a:chExt cx="8572499" cy="613138"/>
          </a:xfrm>
        </p:grpSpPr>
        <p:sp>
          <p:nvSpPr>
            <p:cNvPr id="19" name="add a one here">
              <a:extLst>
                <a:ext uri="{FF2B5EF4-FFF2-40B4-BE49-F238E27FC236}">
                  <a16:creationId xmlns:a16="http://schemas.microsoft.com/office/drawing/2014/main" id="{06B4CF7E-0C84-4A5C-A7C4-642635946D58}"/>
                </a:ext>
              </a:extLst>
            </p:cNvPr>
            <p:cNvSpPr txBox="1"/>
            <p:nvPr/>
          </p:nvSpPr>
          <p:spPr>
            <a:xfrm flipV="1">
              <a:off x="1123951" y="3063509"/>
              <a:ext cx="8267700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>
                <a:defRPr sz="2400"/>
              </a:lvl1pPr>
            </a:lstStyle>
            <a:p>
              <a:r>
                <a:rPr lang="en-US" dirty="0">
                  <a:latin typeface="+mj-lt"/>
                </a:rPr>
                <a:t>How many degrees of freedom does the </a:t>
              </a:r>
              <a:r>
                <a:rPr lang="en-US" dirty="0" err="1">
                  <a:latin typeface="+mj-lt"/>
                </a:rPr>
                <a:t>homography</a:t>
              </a:r>
              <a:r>
                <a:rPr lang="en-US" dirty="0">
                  <a:latin typeface="+mj-lt"/>
                </a:rPr>
                <a:t> matrix have?</a:t>
              </a:r>
              <a:endParaRPr dirty="0">
                <a:latin typeface="+mj-lt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D3ECF74-59B9-46BB-AD2C-235E3E0C6D35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>
              <a:off x="9391651" y="3284243"/>
              <a:ext cx="304799" cy="39240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6368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Applying a </a:t>
            </a:r>
            <a:r>
              <a:rPr lang="en-US" dirty="0" err="1"/>
              <a:t>homography</a:t>
            </a:r>
            <a:endParaRPr dirty="0"/>
          </a:p>
        </p:txBody>
      </p:sp>
      <p:sp>
        <p:nvSpPr>
          <p:cNvPr id="9" name="add a one here">
            <a:extLst>
              <a:ext uri="{FF2B5EF4-FFF2-40B4-BE49-F238E27FC236}">
                <a16:creationId xmlns:a16="http://schemas.microsoft.com/office/drawing/2014/main" id="{8A60917A-F22D-48EC-B6AA-82CF3CBA2B0B}"/>
              </a:ext>
            </a:extLst>
          </p:cNvPr>
          <p:cNvSpPr txBox="1"/>
          <p:nvPr/>
        </p:nvSpPr>
        <p:spPr>
          <a:xfrm>
            <a:off x="971551" y="5562612"/>
            <a:ext cx="5727181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How do we compute the </a:t>
            </a:r>
            <a:r>
              <a:rPr lang="en-US" dirty="0" err="1">
                <a:latin typeface="+mj-lt"/>
              </a:rPr>
              <a:t>homography</a:t>
            </a:r>
            <a:r>
              <a:rPr lang="en-US" dirty="0">
                <a:latin typeface="+mj-lt"/>
              </a:rPr>
              <a:t> matrix?</a:t>
            </a:r>
            <a:endParaRPr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89E9833-24DA-42C9-B6F2-02D194D26051}"/>
                  </a:ext>
                </a:extLst>
              </p:cNvPr>
              <p:cNvSpPr/>
              <p:nvPr/>
            </p:nvSpPr>
            <p:spPr>
              <a:xfrm>
                <a:off x="8354839" y="3595483"/>
                <a:ext cx="207402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89E9833-24DA-42C9-B6F2-02D194D260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4839" y="3595483"/>
                <a:ext cx="2074029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dd a one here">
            <a:extLst>
              <a:ext uri="{FF2B5EF4-FFF2-40B4-BE49-F238E27FC236}">
                <a16:creationId xmlns:a16="http://schemas.microsoft.com/office/drawing/2014/main" id="{C77DD895-2C07-4693-8B26-8D012D51CAF6}"/>
              </a:ext>
            </a:extLst>
          </p:cNvPr>
          <p:cNvSpPr txBox="1"/>
          <p:nvPr/>
        </p:nvSpPr>
        <p:spPr>
          <a:xfrm>
            <a:off x="3799233" y="2911109"/>
            <a:ext cx="5440017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What is the size of the </a:t>
            </a:r>
            <a:r>
              <a:rPr lang="en-US" dirty="0" err="1">
                <a:latin typeface="+mj-lt"/>
              </a:rPr>
              <a:t>homography</a:t>
            </a:r>
            <a:r>
              <a:rPr lang="en-US" dirty="0">
                <a:latin typeface="+mj-lt"/>
              </a:rPr>
              <a:t> matrix?</a:t>
            </a:r>
            <a:endParaRPr dirty="0">
              <a:latin typeface="+mj-lt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48C42BC-F226-44E5-A089-BE339C76A27E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9239250" y="3131843"/>
            <a:ext cx="304800" cy="39240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dd a one here">
            <a:extLst>
              <a:ext uri="{FF2B5EF4-FFF2-40B4-BE49-F238E27FC236}">
                <a16:creationId xmlns:a16="http://schemas.microsoft.com/office/drawing/2014/main" id="{1EB85BEB-E3B9-40C0-9524-AB55591DBC0E}"/>
              </a:ext>
            </a:extLst>
          </p:cNvPr>
          <p:cNvSpPr txBox="1"/>
          <p:nvPr/>
        </p:nvSpPr>
        <p:spPr>
          <a:xfrm>
            <a:off x="9858376" y="2911109"/>
            <a:ext cx="2009774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Answer: 3 x 3</a:t>
            </a:r>
            <a:endParaRPr dirty="0">
              <a:latin typeface="+mj-lt"/>
            </a:endParaRPr>
          </a:p>
        </p:txBody>
      </p:sp>
      <p:sp>
        <p:nvSpPr>
          <p:cNvPr id="17" name="add a one here">
            <a:extLst>
              <a:ext uri="{FF2B5EF4-FFF2-40B4-BE49-F238E27FC236}">
                <a16:creationId xmlns:a16="http://schemas.microsoft.com/office/drawing/2014/main" id="{56DD4465-56CA-4A9D-A4FA-52E124D6899E}"/>
              </a:ext>
            </a:extLst>
          </p:cNvPr>
          <p:cNvSpPr txBox="1"/>
          <p:nvPr/>
        </p:nvSpPr>
        <p:spPr>
          <a:xfrm>
            <a:off x="9858376" y="4423164"/>
            <a:ext cx="2009774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Answer: 8</a:t>
            </a:r>
            <a:endParaRPr dirty="0">
              <a:latin typeface="+mj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2505BD-2637-402C-869F-274428989C05}"/>
              </a:ext>
            </a:extLst>
          </p:cNvPr>
          <p:cNvGrpSpPr/>
          <p:nvPr/>
        </p:nvGrpSpPr>
        <p:grpSpPr>
          <a:xfrm flipV="1">
            <a:off x="971551" y="4251494"/>
            <a:ext cx="8572499" cy="613138"/>
            <a:chOff x="1123951" y="3063509"/>
            <a:chExt cx="8572499" cy="613138"/>
          </a:xfrm>
        </p:grpSpPr>
        <p:sp>
          <p:nvSpPr>
            <p:cNvPr id="19" name="add a one here">
              <a:extLst>
                <a:ext uri="{FF2B5EF4-FFF2-40B4-BE49-F238E27FC236}">
                  <a16:creationId xmlns:a16="http://schemas.microsoft.com/office/drawing/2014/main" id="{06B4CF7E-0C84-4A5C-A7C4-642635946D58}"/>
                </a:ext>
              </a:extLst>
            </p:cNvPr>
            <p:cNvSpPr txBox="1"/>
            <p:nvPr/>
          </p:nvSpPr>
          <p:spPr>
            <a:xfrm flipV="1">
              <a:off x="1123951" y="3063509"/>
              <a:ext cx="8267700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>
                <a:defRPr sz="2400"/>
              </a:lvl1pPr>
            </a:lstStyle>
            <a:p>
              <a:r>
                <a:rPr lang="en-US" dirty="0">
                  <a:latin typeface="+mj-lt"/>
                </a:rPr>
                <a:t>How many degrees of freedom does the </a:t>
              </a:r>
              <a:r>
                <a:rPr lang="en-US" dirty="0" err="1">
                  <a:latin typeface="+mj-lt"/>
                </a:rPr>
                <a:t>homography</a:t>
              </a:r>
              <a:r>
                <a:rPr lang="en-US" dirty="0">
                  <a:latin typeface="+mj-lt"/>
                </a:rPr>
                <a:t> matrix have?</a:t>
              </a:r>
              <a:endParaRPr dirty="0">
                <a:latin typeface="+mj-lt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D3ECF74-59B9-46BB-AD2C-235E3E0C6D35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>
              <a:off x="9391651" y="3284243"/>
              <a:ext cx="304799" cy="39240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8154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direct linear transform (DLT)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143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Create point correspondences</a:t>
            </a:r>
            <a:endParaRPr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16E0C3-5C8B-4CEF-AA2E-BC53B9BAD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5" t="42653" r="309" b="777"/>
          <a:stretch/>
        </p:blipFill>
        <p:spPr>
          <a:xfrm>
            <a:off x="5365814" y="2611579"/>
            <a:ext cx="6210298" cy="30982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EEF899-4B9E-48BC-B61A-A81FFDBACA68}"/>
              </a:ext>
            </a:extLst>
          </p:cNvPr>
          <p:cNvSpPr/>
          <p:nvPr/>
        </p:nvSpPr>
        <p:spPr>
          <a:xfrm>
            <a:off x="5365814" y="5824172"/>
            <a:ext cx="62102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target image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781328-041B-459C-A096-2972A27C8733}"/>
              </a:ext>
            </a:extLst>
          </p:cNvPr>
          <p:cNvGrpSpPr/>
          <p:nvPr/>
        </p:nvGrpSpPr>
        <p:grpSpPr>
          <a:xfrm>
            <a:off x="1095756" y="3047725"/>
            <a:ext cx="3629026" cy="2662146"/>
            <a:chOff x="1790700" y="2191695"/>
            <a:chExt cx="3629026" cy="266214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1FF8ECA-22B4-4E25-A4DC-F1C63A32B3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07" r="-306" b="58537"/>
            <a:stretch/>
          </p:blipFill>
          <p:spPr>
            <a:xfrm>
              <a:off x="1790700" y="2191695"/>
              <a:ext cx="3629026" cy="2662146"/>
            </a:xfrm>
            <a:prstGeom prst="rect">
              <a:avLst/>
            </a:prstGeom>
          </p:spPr>
        </p:pic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7A7B6DE6-43D4-4D90-ADEA-FA86A8ADB0D4}"/>
                </a:ext>
              </a:extLst>
            </p:cNvPr>
            <p:cNvSpPr/>
            <p:nvPr/>
          </p:nvSpPr>
          <p:spPr>
            <a:xfrm>
              <a:off x="2165253" y="2410518"/>
              <a:ext cx="116431" cy="116431"/>
            </a:xfrm>
            <a:prstGeom prst="ellipse">
              <a:avLst/>
            </a:prstGeom>
            <a:solidFill>
              <a:srgbClr val="FF2600"/>
            </a:solidFill>
            <a:ln w="19050">
              <a:solidFill>
                <a:schemeClr val="tx1"/>
              </a:solidFill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3"/>
            </a:p>
          </p:txBody>
        </p:sp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4FE41EE1-A06C-40E3-B26C-D1311F2E5CD3}"/>
                </a:ext>
              </a:extLst>
            </p:cNvPr>
            <p:cNvSpPr/>
            <p:nvPr/>
          </p:nvSpPr>
          <p:spPr>
            <a:xfrm>
              <a:off x="2107037" y="4311289"/>
              <a:ext cx="116432" cy="116432"/>
            </a:xfrm>
            <a:prstGeom prst="ellipse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3"/>
            </a:p>
          </p:txBody>
        </p:sp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BEDDA95D-7C12-4DBB-B128-5E7788F92602}"/>
                </a:ext>
              </a:extLst>
            </p:cNvPr>
            <p:cNvSpPr/>
            <p:nvPr/>
          </p:nvSpPr>
          <p:spPr>
            <a:xfrm>
              <a:off x="4755607" y="4402016"/>
              <a:ext cx="116431" cy="116431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txBody>
            <a:bodyPr lIns="28575" tIns="28575" rIns="28575" bIns="28575" anchor="ctr"/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3"/>
            </a:p>
          </p:txBody>
        </p:sp>
        <p:sp>
          <p:nvSpPr>
            <p:cNvPr id="16" name="Circle">
              <a:extLst>
                <a:ext uri="{FF2B5EF4-FFF2-40B4-BE49-F238E27FC236}">
                  <a16:creationId xmlns:a16="http://schemas.microsoft.com/office/drawing/2014/main" id="{16004114-A7B9-40E2-A96F-7812FB3A8D76}"/>
                </a:ext>
              </a:extLst>
            </p:cNvPr>
            <p:cNvSpPr/>
            <p:nvPr/>
          </p:nvSpPr>
          <p:spPr>
            <a:xfrm>
              <a:off x="4593456" y="2908496"/>
              <a:ext cx="116431" cy="116431"/>
            </a:xfrm>
            <a:prstGeom prst="ellipse">
              <a:avLst/>
            </a:prstGeom>
            <a:solidFill>
              <a:srgbClr val="00F900"/>
            </a:solidFill>
            <a:ln w="19050">
              <a:solidFill>
                <a:schemeClr val="tx1"/>
              </a:solidFill>
            </a:ln>
          </p:spPr>
          <p:txBody>
            <a:bodyPr lIns="28575" tIns="28575" rIns="28575" bIns="28575" anchor="ctr"/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3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4484673-1B2A-4E8C-9591-CD0D10033EE7}"/>
              </a:ext>
            </a:extLst>
          </p:cNvPr>
          <p:cNvSpPr/>
          <p:nvPr/>
        </p:nvSpPr>
        <p:spPr>
          <a:xfrm>
            <a:off x="1095756" y="5824172"/>
            <a:ext cx="36290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original image</a:t>
            </a:r>
          </a:p>
        </p:txBody>
      </p:sp>
      <p:sp>
        <p:nvSpPr>
          <p:cNvPr id="18" name="Circle">
            <a:extLst>
              <a:ext uri="{FF2B5EF4-FFF2-40B4-BE49-F238E27FC236}">
                <a16:creationId xmlns:a16="http://schemas.microsoft.com/office/drawing/2014/main" id="{5F653DD3-0B8E-419E-BD44-1A3960631CD7}"/>
              </a:ext>
            </a:extLst>
          </p:cNvPr>
          <p:cNvSpPr/>
          <p:nvPr/>
        </p:nvSpPr>
        <p:spPr>
          <a:xfrm>
            <a:off x="8544717" y="3324763"/>
            <a:ext cx="116431" cy="116431"/>
          </a:xfrm>
          <a:prstGeom prst="ellipse">
            <a:avLst/>
          </a:prstGeom>
          <a:solidFill>
            <a:srgbClr val="FF2600"/>
          </a:solidFill>
          <a:ln w="19050">
            <a:solidFill>
              <a:schemeClr val="tx1"/>
            </a:solidFill>
            <a:miter lim="400000"/>
          </a:ln>
        </p:spPr>
        <p:txBody>
          <a:bodyPr lIns="28575" tIns="28575" rIns="28575" bIns="28575" anchor="ctr"/>
          <a:lstStyle/>
          <a:p>
            <a:pPr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53"/>
          </a:p>
        </p:txBody>
      </p:sp>
      <p:sp>
        <p:nvSpPr>
          <p:cNvPr id="19" name="Circle">
            <a:extLst>
              <a:ext uri="{FF2B5EF4-FFF2-40B4-BE49-F238E27FC236}">
                <a16:creationId xmlns:a16="http://schemas.microsoft.com/office/drawing/2014/main" id="{01899E08-A0FF-4965-94FD-FE9560A5FABD}"/>
              </a:ext>
            </a:extLst>
          </p:cNvPr>
          <p:cNvSpPr/>
          <p:nvPr/>
        </p:nvSpPr>
        <p:spPr>
          <a:xfrm>
            <a:off x="8544717" y="5386281"/>
            <a:ext cx="116432" cy="116432"/>
          </a:xfrm>
          <a:prstGeom prst="ellipse">
            <a:avLst/>
          </a:prstGeom>
          <a:solidFill>
            <a:srgbClr val="00B0F0"/>
          </a:solidFill>
          <a:ln w="19050">
            <a:solidFill>
              <a:schemeClr val="tx1"/>
            </a:solidFill>
            <a:miter lim="400000"/>
          </a:ln>
        </p:spPr>
        <p:txBody>
          <a:bodyPr lIns="28575" tIns="28575" rIns="28575" bIns="28575" anchor="ctr"/>
          <a:lstStyle/>
          <a:p>
            <a:pPr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53"/>
          </a:p>
        </p:txBody>
      </p:sp>
      <p:sp>
        <p:nvSpPr>
          <p:cNvPr id="20" name="Circle">
            <a:extLst>
              <a:ext uri="{FF2B5EF4-FFF2-40B4-BE49-F238E27FC236}">
                <a16:creationId xmlns:a16="http://schemas.microsoft.com/office/drawing/2014/main" id="{CA7DE75A-DF6E-4085-B79A-2CE7709C71EE}"/>
              </a:ext>
            </a:extLst>
          </p:cNvPr>
          <p:cNvSpPr/>
          <p:nvPr/>
        </p:nvSpPr>
        <p:spPr>
          <a:xfrm>
            <a:off x="11393544" y="5386282"/>
            <a:ext cx="116431" cy="116431"/>
          </a:xfrm>
          <a:prstGeom prst="ellipse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txBody>
          <a:bodyPr lIns="28575" tIns="28575" rIns="28575" bIns="28575" anchor="ctr"/>
          <a:lstStyle/>
          <a:p>
            <a:pPr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53"/>
          </a:p>
        </p:txBody>
      </p:sp>
      <p:sp>
        <p:nvSpPr>
          <p:cNvPr id="21" name="Circle">
            <a:extLst>
              <a:ext uri="{FF2B5EF4-FFF2-40B4-BE49-F238E27FC236}">
                <a16:creationId xmlns:a16="http://schemas.microsoft.com/office/drawing/2014/main" id="{BC5DDE79-323E-4415-91DD-0B251D390999}"/>
              </a:ext>
            </a:extLst>
          </p:cNvPr>
          <p:cNvSpPr/>
          <p:nvPr/>
        </p:nvSpPr>
        <p:spPr>
          <a:xfrm>
            <a:off x="11393544" y="3320953"/>
            <a:ext cx="116431" cy="116431"/>
          </a:xfrm>
          <a:prstGeom prst="ellipse">
            <a:avLst/>
          </a:prstGeom>
          <a:solidFill>
            <a:srgbClr val="00F900"/>
          </a:solidFill>
          <a:ln w="19050">
            <a:solidFill>
              <a:schemeClr val="tx1"/>
            </a:solidFill>
          </a:ln>
        </p:spPr>
        <p:txBody>
          <a:bodyPr lIns="28575" tIns="28575" rIns="28575" bIns="28575" anchor="ctr"/>
          <a:lstStyle/>
          <a:p>
            <a:pPr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53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E7D3600-8E07-45B6-B67E-B5C18C03A1FB}"/>
                  </a:ext>
                </a:extLst>
              </p:cNvPr>
              <p:cNvSpPr/>
              <p:nvPr/>
            </p:nvSpPr>
            <p:spPr>
              <a:xfrm>
                <a:off x="7993861" y="3327196"/>
                <a:ext cx="5508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E7D3600-8E07-45B6-B67E-B5C18C03A1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3861" y="3327196"/>
                <a:ext cx="550855" cy="461665"/>
              </a:xfrm>
              <a:prstGeom prst="rect">
                <a:avLst/>
              </a:prstGeom>
              <a:blipFill>
                <a:blip r:embed="rId3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1748547-F294-41E5-AF81-34121C2DD82E}"/>
                  </a:ext>
                </a:extLst>
              </p:cNvPr>
              <p:cNvSpPr/>
              <p:nvPr/>
            </p:nvSpPr>
            <p:spPr>
              <a:xfrm>
                <a:off x="10835571" y="3355944"/>
                <a:ext cx="55797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1748547-F294-41E5-AF81-34121C2DD8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5571" y="3355944"/>
                <a:ext cx="557973" cy="461665"/>
              </a:xfrm>
              <a:prstGeom prst="rect">
                <a:avLst/>
              </a:prstGeom>
              <a:blipFill>
                <a:blip r:embed="rId4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9FC939C-8347-47ED-B298-0D2B29EB2688}"/>
                  </a:ext>
                </a:extLst>
              </p:cNvPr>
              <p:cNvSpPr/>
              <p:nvPr/>
            </p:nvSpPr>
            <p:spPr>
              <a:xfrm>
                <a:off x="10835570" y="4936486"/>
                <a:ext cx="55797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9FC939C-8347-47ED-B298-0D2B29EB26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5570" y="4936486"/>
                <a:ext cx="557973" cy="461665"/>
              </a:xfrm>
              <a:prstGeom prst="rect">
                <a:avLst/>
              </a:prstGeom>
              <a:blipFill>
                <a:blip r:embed="rId5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838AD62-EDB8-43BC-8B60-B03330E6510E}"/>
                  </a:ext>
                </a:extLst>
              </p:cNvPr>
              <p:cNvSpPr/>
              <p:nvPr/>
            </p:nvSpPr>
            <p:spPr>
              <a:xfrm>
                <a:off x="8044959" y="4948290"/>
                <a:ext cx="55573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838AD62-EDB8-43BC-8B60-B03330E651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959" y="4948290"/>
                <a:ext cx="555730" cy="461665"/>
              </a:xfrm>
              <a:prstGeom prst="rect">
                <a:avLst/>
              </a:prstGeom>
              <a:blipFill>
                <a:blip r:embed="rId6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DD15B69-4685-4D72-A7B0-A8BD7206E0A0}"/>
                  </a:ext>
                </a:extLst>
              </p:cNvPr>
              <p:cNvSpPr/>
              <p:nvPr/>
            </p:nvSpPr>
            <p:spPr>
              <a:xfrm>
                <a:off x="1430381" y="3370969"/>
                <a:ext cx="5508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DD15B69-4685-4D72-A7B0-A8BD7206E0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381" y="3370969"/>
                <a:ext cx="550855" cy="461665"/>
              </a:xfrm>
              <a:prstGeom prst="rect">
                <a:avLst/>
              </a:prstGeom>
              <a:blipFill>
                <a:blip r:embed="rId7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0073077-7881-4192-BDE1-B7BB3EEC5FBD}"/>
                  </a:ext>
                </a:extLst>
              </p:cNvPr>
              <p:cNvSpPr/>
              <p:nvPr/>
            </p:nvSpPr>
            <p:spPr>
              <a:xfrm>
                <a:off x="3568023" y="3832634"/>
                <a:ext cx="55797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0073077-7881-4192-BDE1-B7BB3EEC5F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023" y="3832634"/>
                <a:ext cx="557973" cy="461665"/>
              </a:xfrm>
              <a:prstGeom prst="rect">
                <a:avLst/>
              </a:prstGeom>
              <a:blipFill>
                <a:blip r:embed="rId8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080ECF2-F6BE-4983-98B7-70402C387529}"/>
                  </a:ext>
                </a:extLst>
              </p:cNvPr>
              <p:cNvSpPr/>
              <p:nvPr/>
            </p:nvSpPr>
            <p:spPr>
              <a:xfrm>
                <a:off x="3619525" y="4796381"/>
                <a:ext cx="55797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080ECF2-F6BE-4983-98B7-70402C3875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525" y="4796381"/>
                <a:ext cx="557973" cy="461665"/>
              </a:xfrm>
              <a:prstGeom prst="rect">
                <a:avLst/>
              </a:prstGeom>
              <a:blipFill>
                <a:blip r:embed="rId9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B3D4CB6-9276-43EB-9043-C8FFDBC52460}"/>
                  </a:ext>
                </a:extLst>
              </p:cNvPr>
              <p:cNvSpPr/>
              <p:nvPr/>
            </p:nvSpPr>
            <p:spPr>
              <a:xfrm>
                <a:off x="1442993" y="4681363"/>
                <a:ext cx="55573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B3D4CB6-9276-43EB-9043-C8FFDBC524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2993" y="4681363"/>
                <a:ext cx="555730" cy="461665"/>
              </a:xfrm>
              <a:prstGeom prst="rect">
                <a:avLst/>
              </a:prstGeom>
              <a:blipFill>
                <a:blip r:embed="rId10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add a one here">
            <a:extLst>
              <a:ext uri="{FF2B5EF4-FFF2-40B4-BE49-F238E27FC236}">
                <a16:creationId xmlns:a16="http://schemas.microsoft.com/office/drawing/2014/main" id="{58059C55-7401-4C80-8110-742CE7C7EC17}"/>
              </a:ext>
            </a:extLst>
          </p:cNvPr>
          <p:cNvSpPr txBox="1"/>
          <p:nvPr/>
        </p:nvSpPr>
        <p:spPr>
          <a:xfrm>
            <a:off x="550927" y="6346916"/>
            <a:ext cx="5727181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How many correspondences do we need?</a:t>
            </a:r>
            <a:endParaRPr dirty="0">
              <a:latin typeface="+mj-lt"/>
            </a:endParaRPr>
          </a:p>
        </p:txBody>
      </p:sp>
      <p:sp>
        <p:nvSpPr>
          <p:cNvPr id="32" name="Given a set of matched feature points">
            <a:extLst>
              <a:ext uri="{FF2B5EF4-FFF2-40B4-BE49-F238E27FC236}">
                <a16:creationId xmlns:a16="http://schemas.microsoft.com/office/drawing/2014/main" id="{8972731F-F504-49D2-B590-098C181DEC5F}"/>
              </a:ext>
            </a:extLst>
          </p:cNvPr>
          <p:cNvSpPr txBox="1"/>
          <p:nvPr/>
        </p:nvSpPr>
        <p:spPr>
          <a:xfrm>
            <a:off x="550927" y="1270646"/>
            <a:ext cx="472847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2400" dirty="0">
                <a:latin typeface="+mj-lt"/>
              </a:rPr>
              <a:t>Given a set of matched feature points</a:t>
            </a:r>
          </a:p>
        </p:txBody>
      </p:sp>
      <p:sp>
        <p:nvSpPr>
          <p:cNvPr id="33" name="Find the best estimate of">
            <a:extLst>
              <a:ext uri="{FF2B5EF4-FFF2-40B4-BE49-F238E27FC236}">
                <a16:creationId xmlns:a16="http://schemas.microsoft.com/office/drawing/2014/main" id="{35C2D40D-32B4-4675-B8BD-BBE7891CA261}"/>
              </a:ext>
            </a:extLst>
          </p:cNvPr>
          <p:cNvSpPr txBox="1"/>
          <p:nvPr/>
        </p:nvSpPr>
        <p:spPr>
          <a:xfrm>
            <a:off x="6293783" y="1276019"/>
            <a:ext cx="3190810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2400" dirty="0">
                <a:latin typeface="+mj-lt"/>
              </a:rPr>
              <a:t>f</a:t>
            </a:r>
            <a:r>
              <a:rPr sz="2400" dirty="0">
                <a:latin typeface="+mj-lt"/>
              </a:rPr>
              <a:t>ind the best estimate of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272722F-6F30-4BE9-A286-3A0679FC2669}"/>
                  </a:ext>
                </a:extLst>
              </p:cNvPr>
              <p:cNvSpPr/>
              <p:nvPr/>
            </p:nvSpPr>
            <p:spPr>
              <a:xfrm>
                <a:off x="9327799" y="1290878"/>
                <a:ext cx="48705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272722F-6F30-4BE9-A286-3A0679FC26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7799" y="1290878"/>
                <a:ext cx="487056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CEF353F-C0EA-4435-A03F-27B6C3A0EFC4}"/>
                  </a:ext>
                </a:extLst>
              </p:cNvPr>
              <p:cNvSpPr/>
              <p:nvPr/>
            </p:nvSpPr>
            <p:spPr>
              <a:xfrm>
                <a:off x="5231468" y="1275647"/>
                <a:ext cx="1137811" cy="4619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CEF353F-C0EA-4435-A03F-27B6C3A0EF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1468" y="1275647"/>
                <a:ext cx="1137811" cy="461921"/>
              </a:xfrm>
              <a:prstGeom prst="rect">
                <a:avLst/>
              </a:prstGeom>
              <a:blipFill>
                <a:blip r:embed="rId12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Find the best estimate of">
            <a:extLst>
              <a:ext uri="{FF2B5EF4-FFF2-40B4-BE49-F238E27FC236}">
                <a16:creationId xmlns:a16="http://schemas.microsoft.com/office/drawing/2014/main" id="{A3C664D5-F8B7-492A-B460-EE3931F39C4B}"/>
              </a:ext>
            </a:extLst>
          </p:cNvPr>
          <p:cNvSpPr txBox="1"/>
          <p:nvPr/>
        </p:nvSpPr>
        <p:spPr>
          <a:xfrm>
            <a:off x="9757701" y="1267372"/>
            <a:ext cx="1245726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2400" dirty="0">
                <a:latin typeface="+mj-lt"/>
              </a:rPr>
              <a:t>such that</a:t>
            </a:r>
            <a:endParaRPr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8ABD15C-6D2B-4409-81E4-EA77D96E5535}"/>
                  </a:ext>
                </a:extLst>
              </p:cNvPr>
              <p:cNvSpPr/>
              <p:nvPr/>
            </p:nvSpPr>
            <p:spPr>
              <a:xfrm>
                <a:off x="5058986" y="1875004"/>
                <a:ext cx="207402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8ABD15C-6D2B-4409-81E4-EA77D96E55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8986" y="1875004"/>
                <a:ext cx="2074029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070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Determining the </a:t>
            </a:r>
            <a:r>
              <a:rPr lang="en-US" dirty="0" err="1"/>
              <a:t>homography</a:t>
            </a:r>
            <a:r>
              <a:rPr lang="en-US" dirty="0"/>
              <a:t> matrix</a:t>
            </a:r>
            <a:endParaRPr dirty="0"/>
          </a:p>
        </p:txBody>
      </p:sp>
      <p:sp>
        <p:nvSpPr>
          <p:cNvPr id="38" name="Multiplied out">
            <a:extLst>
              <a:ext uri="{FF2B5EF4-FFF2-40B4-BE49-F238E27FC236}">
                <a16:creationId xmlns:a16="http://schemas.microsoft.com/office/drawing/2014/main" id="{0C4968BE-02B3-4827-B676-B5570978136E}"/>
              </a:ext>
            </a:extLst>
          </p:cNvPr>
          <p:cNvSpPr txBox="1"/>
          <p:nvPr/>
        </p:nvSpPr>
        <p:spPr>
          <a:xfrm>
            <a:off x="512266" y="1208532"/>
            <a:ext cx="6415603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Write out linear equation for each correspondence:</a:t>
            </a:r>
            <a:endParaRPr dirty="0"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AAE88A-91BA-4640-BA3C-70BEF63517E4}"/>
              </a:ext>
            </a:extLst>
          </p:cNvPr>
          <p:cNvGrpSpPr/>
          <p:nvPr/>
        </p:nvGrpSpPr>
        <p:grpSpPr>
          <a:xfrm>
            <a:off x="2201486" y="1835330"/>
            <a:ext cx="7782487" cy="1160860"/>
            <a:chOff x="2370020" y="2127864"/>
            <a:chExt cx="7782487" cy="11608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F46285C-6030-4F7F-A9FA-E3EDBD249F08}"/>
                    </a:ext>
                  </a:extLst>
                </p:cNvPr>
                <p:cNvSpPr/>
                <p:nvPr/>
              </p:nvSpPr>
              <p:spPr>
                <a:xfrm>
                  <a:off x="2370020" y="2415905"/>
                  <a:ext cx="2074029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F46285C-6030-4F7F-A9FA-E3EDBD249F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0020" y="2415905"/>
                  <a:ext cx="2074029" cy="58477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2" name="latex-image-10.pdf" descr="latex-image-10.pdf">
              <a:extLst>
                <a:ext uri="{FF2B5EF4-FFF2-40B4-BE49-F238E27FC236}">
                  <a16:creationId xmlns:a16="http://schemas.microsoft.com/office/drawing/2014/main" id="{545CB100-7A7D-4C80-873D-D42F5930C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94757" y="2127864"/>
              <a:ext cx="4857750" cy="116086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9" name="Multiplied out">
              <a:extLst>
                <a:ext uri="{FF2B5EF4-FFF2-40B4-BE49-F238E27FC236}">
                  <a16:creationId xmlns:a16="http://schemas.microsoft.com/office/drawing/2014/main" id="{D2298287-8BDE-475E-80B5-2BD6959E8A88}"/>
                </a:ext>
              </a:extLst>
            </p:cNvPr>
            <p:cNvSpPr txBox="1"/>
            <p:nvPr/>
          </p:nvSpPr>
          <p:spPr>
            <a:xfrm>
              <a:off x="4614874" y="2487559"/>
              <a:ext cx="338234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400"/>
              </a:lvl1pPr>
            </a:lstStyle>
            <a:p>
              <a:r>
                <a:rPr lang="en-US" dirty="0">
                  <a:latin typeface="+mj-lt"/>
                </a:rPr>
                <a:t>or</a:t>
              </a:r>
              <a:endParaRPr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818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Determining the </a:t>
            </a:r>
            <a:r>
              <a:rPr lang="en-US" dirty="0" err="1"/>
              <a:t>homography</a:t>
            </a:r>
            <a:r>
              <a:rPr lang="en-US" dirty="0"/>
              <a:t> matrix</a:t>
            </a:r>
            <a:endParaRPr dirty="0"/>
          </a:p>
        </p:txBody>
      </p:sp>
      <p:pic>
        <p:nvPicPr>
          <p:cNvPr id="33" name="latex-image-11.pdf" descr="latex-image-11.pdf">
            <a:extLst>
              <a:ext uri="{FF2B5EF4-FFF2-40B4-BE49-F238E27FC236}">
                <a16:creationId xmlns:a16="http://schemas.microsoft.com/office/drawing/2014/main" id="{E314D084-44FD-4B99-B694-201C84108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991" y="3561624"/>
            <a:ext cx="3241477" cy="1303735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Multiplied out">
            <a:extLst>
              <a:ext uri="{FF2B5EF4-FFF2-40B4-BE49-F238E27FC236}">
                <a16:creationId xmlns:a16="http://schemas.microsoft.com/office/drawing/2014/main" id="{BA007DEA-8AA1-4FCB-9B8F-ADD21F2DF014}"/>
              </a:ext>
            </a:extLst>
          </p:cNvPr>
          <p:cNvSpPr txBox="1"/>
          <p:nvPr/>
        </p:nvSpPr>
        <p:spPr>
          <a:xfrm>
            <a:off x="512266" y="3039440"/>
            <a:ext cx="3674660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Expand matrix multiplication:</a:t>
            </a:r>
            <a:endParaRPr dirty="0">
              <a:latin typeface="+mj-lt"/>
            </a:endParaRPr>
          </a:p>
        </p:txBody>
      </p:sp>
      <p:sp>
        <p:nvSpPr>
          <p:cNvPr id="38" name="Multiplied out">
            <a:extLst>
              <a:ext uri="{FF2B5EF4-FFF2-40B4-BE49-F238E27FC236}">
                <a16:creationId xmlns:a16="http://schemas.microsoft.com/office/drawing/2014/main" id="{0C4968BE-02B3-4827-B676-B5570978136E}"/>
              </a:ext>
            </a:extLst>
          </p:cNvPr>
          <p:cNvSpPr txBox="1"/>
          <p:nvPr/>
        </p:nvSpPr>
        <p:spPr>
          <a:xfrm>
            <a:off x="512266" y="1208532"/>
            <a:ext cx="6415603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Write out linear equation for each correspondence:</a:t>
            </a:r>
            <a:endParaRPr dirty="0"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AAE88A-91BA-4640-BA3C-70BEF63517E4}"/>
              </a:ext>
            </a:extLst>
          </p:cNvPr>
          <p:cNvGrpSpPr/>
          <p:nvPr/>
        </p:nvGrpSpPr>
        <p:grpSpPr>
          <a:xfrm>
            <a:off x="2201486" y="1835330"/>
            <a:ext cx="7782487" cy="1160860"/>
            <a:chOff x="2370020" y="2127864"/>
            <a:chExt cx="7782487" cy="11608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F46285C-6030-4F7F-A9FA-E3EDBD249F08}"/>
                    </a:ext>
                  </a:extLst>
                </p:cNvPr>
                <p:cNvSpPr/>
                <p:nvPr/>
              </p:nvSpPr>
              <p:spPr>
                <a:xfrm>
                  <a:off x="2370020" y="2415905"/>
                  <a:ext cx="2074029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F46285C-6030-4F7F-A9FA-E3EDBD249F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0020" y="2415905"/>
                  <a:ext cx="2074029" cy="58477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2" name="latex-image-10.pdf" descr="latex-image-10.pdf">
              <a:extLst>
                <a:ext uri="{FF2B5EF4-FFF2-40B4-BE49-F238E27FC236}">
                  <a16:creationId xmlns:a16="http://schemas.microsoft.com/office/drawing/2014/main" id="{545CB100-7A7D-4C80-873D-D42F5930C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94757" y="2127864"/>
              <a:ext cx="4857750" cy="116086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9" name="Multiplied out">
              <a:extLst>
                <a:ext uri="{FF2B5EF4-FFF2-40B4-BE49-F238E27FC236}">
                  <a16:creationId xmlns:a16="http://schemas.microsoft.com/office/drawing/2014/main" id="{D2298287-8BDE-475E-80B5-2BD6959E8A88}"/>
                </a:ext>
              </a:extLst>
            </p:cNvPr>
            <p:cNvSpPr txBox="1"/>
            <p:nvPr/>
          </p:nvSpPr>
          <p:spPr>
            <a:xfrm>
              <a:off x="4614874" y="2487559"/>
              <a:ext cx="338234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400"/>
              </a:lvl1pPr>
            </a:lstStyle>
            <a:p>
              <a:r>
                <a:rPr lang="en-US" dirty="0">
                  <a:latin typeface="+mj-lt"/>
                </a:rPr>
                <a:t>or</a:t>
              </a:r>
              <a:endParaRPr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663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Determining the </a:t>
            </a:r>
            <a:r>
              <a:rPr lang="en-US" dirty="0" err="1"/>
              <a:t>homography</a:t>
            </a:r>
            <a:r>
              <a:rPr lang="en-US" dirty="0"/>
              <a:t> matrix</a:t>
            </a:r>
            <a:endParaRPr dirty="0"/>
          </a:p>
        </p:txBody>
      </p:sp>
      <p:pic>
        <p:nvPicPr>
          <p:cNvPr id="33" name="latex-image-11.pdf" descr="latex-image-11.pdf">
            <a:extLst>
              <a:ext uri="{FF2B5EF4-FFF2-40B4-BE49-F238E27FC236}">
                <a16:creationId xmlns:a16="http://schemas.microsoft.com/office/drawing/2014/main" id="{E314D084-44FD-4B99-B694-201C84108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991" y="3561624"/>
            <a:ext cx="3241477" cy="1303735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Multiplied out">
            <a:extLst>
              <a:ext uri="{FF2B5EF4-FFF2-40B4-BE49-F238E27FC236}">
                <a16:creationId xmlns:a16="http://schemas.microsoft.com/office/drawing/2014/main" id="{BA007DEA-8AA1-4FCB-9B8F-ADD21F2DF014}"/>
              </a:ext>
            </a:extLst>
          </p:cNvPr>
          <p:cNvSpPr txBox="1"/>
          <p:nvPr/>
        </p:nvSpPr>
        <p:spPr>
          <a:xfrm>
            <a:off x="512266" y="3039440"/>
            <a:ext cx="3674660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Expand matrix multiplication:</a:t>
            </a:r>
            <a:endParaRPr dirty="0">
              <a:latin typeface="+mj-lt"/>
            </a:endParaRPr>
          </a:p>
        </p:txBody>
      </p:sp>
      <p:sp>
        <p:nvSpPr>
          <p:cNvPr id="35" name="Divide out unknown scale factor (divide line 1 and 2 by 3)">
            <a:extLst>
              <a:ext uri="{FF2B5EF4-FFF2-40B4-BE49-F238E27FC236}">
                <a16:creationId xmlns:a16="http://schemas.microsoft.com/office/drawing/2014/main" id="{9236EFCD-8A4C-4AA4-A599-A3C2E436538F}"/>
              </a:ext>
            </a:extLst>
          </p:cNvPr>
          <p:cNvSpPr txBox="1"/>
          <p:nvPr/>
        </p:nvSpPr>
        <p:spPr>
          <a:xfrm>
            <a:off x="512266" y="5029442"/>
            <a:ext cx="9373611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dirty="0">
                <a:latin typeface="+mj-lt"/>
              </a:rPr>
              <a:t>Divide out unknown scale factor</a:t>
            </a:r>
            <a:r>
              <a:rPr lang="en-US" dirty="0">
                <a:latin typeface="+mj-lt"/>
              </a:rPr>
              <a:t>:</a:t>
            </a:r>
            <a:endParaRPr dirty="0">
              <a:latin typeface="+mj-lt"/>
            </a:endParaRPr>
          </a:p>
        </p:txBody>
      </p:sp>
      <p:pic>
        <p:nvPicPr>
          <p:cNvPr id="36" name="latex-image-12.pdf" descr="latex-image-12.pdf">
            <a:extLst>
              <a:ext uri="{FF2B5EF4-FFF2-40B4-BE49-F238E27FC236}">
                <a16:creationId xmlns:a16="http://schemas.microsoft.com/office/drawing/2014/main" id="{5E9B7FED-44C5-4C36-BD29-D3B41F3C3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498" y="5634993"/>
            <a:ext cx="5402462" cy="821532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Multiplied out">
            <a:extLst>
              <a:ext uri="{FF2B5EF4-FFF2-40B4-BE49-F238E27FC236}">
                <a16:creationId xmlns:a16="http://schemas.microsoft.com/office/drawing/2014/main" id="{0C4968BE-02B3-4827-B676-B5570978136E}"/>
              </a:ext>
            </a:extLst>
          </p:cNvPr>
          <p:cNvSpPr txBox="1"/>
          <p:nvPr/>
        </p:nvSpPr>
        <p:spPr>
          <a:xfrm>
            <a:off x="512266" y="1208532"/>
            <a:ext cx="6415603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Write out linear equation for each correspondence:</a:t>
            </a:r>
            <a:endParaRPr dirty="0"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AAE88A-91BA-4640-BA3C-70BEF63517E4}"/>
              </a:ext>
            </a:extLst>
          </p:cNvPr>
          <p:cNvGrpSpPr/>
          <p:nvPr/>
        </p:nvGrpSpPr>
        <p:grpSpPr>
          <a:xfrm>
            <a:off x="2201486" y="1835330"/>
            <a:ext cx="7782487" cy="1160860"/>
            <a:chOff x="2370020" y="2127864"/>
            <a:chExt cx="7782487" cy="11608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F46285C-6030-4F7F-A9FA-E3EDBD249F08}"/>
                    </a:ext>
                  </a:extLst>
                </p:cNvPr>
                <p:cNvSpPr/>
                <p:nvPr/>
              </p:nvSpPr>
              <p:spPr>
                <a:xfrm>
                  <a:off x="2370020" y="2415905"/>
                  <a:ext cx="2074029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F46285C-6030-4F7F-A9FA-E3EDBD249F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0020" y="2415905"/>
                  <a:ext cx="2074029" cy="58477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2" name="latex-image-10.pdf" descr="latex-image-10.pdf">
              <a:extLst>
                <a:ext uri="{FF2B5EF4-FFF2-40B4-BE49-F238E27FC236}">
                  <a16:creationId xmlns:a16="http://schemas.microsoft.com/office/drawing/2014/main" id="{545CB100-7A7D-4C80-873D-D42F5930C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94757" y="2127864"/>
              <a:ext cx="4857750" cy="116086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9" name="Multiplied out">
              <a:extLst>
                <a:ext uri="{FF2B5EF4-FFF2-40B4-BE49-F238E27FC236}">
                  <a16:creationId xmlns:a16="http://schemas.microsoft.com/office/drawing/2014/main" id="{D2298287-8BDE-475E-80B5-2BD6959E8A88}"/>
                </a:ext>
              </a:extLst>
            </p:cNvPr>
            <p:cNvSpPr txBox="1"/>
            <p:nvPr/>
          </p:nvSpPr>
          <p:spPr>
            <a:xfrm>
              <a:off x="4614874" y="2487559"/>
              <a:ext cx="338234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400"/>
              </a:lvl1pPr>
            </a:lstStyle>
            <a:p>
              <a:r>
                <a:rPr lang="en-US" dirty="0">
                  <a:latin typeface="+mj-lt"/>
                </a:rPr>
                <a:t>or</a:t>
              </a:r>
              <a:endParaRPr dirty="0">
                <a:latin typeface="+mj-lt"/>
              </a:endParaRPr>
            </a:p>
          </p:txBody>
        </p:sp>
      </p:grpSp>
      <p:sp>
        <p:nvSpPr>
          <p:cNvPr id="12" name="How do you rearrange terms to make it a linear system of equations?">
            <a:extLst>
              <a:ext uri="{FF2B5EF4-FFF2-40B4-BE49-F238E27FC236}">
                <a16:creationId xmlns:a16="http://schemas.microsoft.com/office/drawing/2014/main" id="{6033B969-5A52-4CFF-9037-F9772415726F}"/>
              </a:ext>
            </a:extLst>
          </p:cNvPr>
          <p:cNvSpPr txBox="1"/>
          <p:nvPr/>
        </p:nvSpPr>
        <p:spPr>
          <a:xfrm>
            <a:off x="9318747" y="5172668"/>
            <a:ext cx="2488941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dirty="0"/>
              <a:t>How do you rearrange terms to make it a linear system?</a:t>
            </a:r>
          </a:p>
        </p:txBody>
      </p:sp>
    </p:spTree>
    <p:extLst>
      <p:ext uri="{BB962C8B-B14F-4D97-AF65-F5344CB8AC3E}">
        <p14:creationId xmlns:p14="http://schemas.microsoft.com/office/powerpoint/2010/main" val="215802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latex-image-12.pdf" descr="latex-image-1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716" y="1357674"/>
            <a:ext cx="5402462" cy="821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latex-image-14.pdf" descr="latex-image-14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738" y="3957945"/>
            <a:ext cx="6009680" cy="812602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Just rearrange the terms"/>
          <p:cNvSpPr txBox="1"/>
          <p:nvPr/>
        </p:nvSpPr>
        <p:spPr>
          <a:xfrm>
            <a:off x="4418326" y="2781099"/>
            <a:ext cx="2219198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sz="1687"/>
              <a:t>Just rearrange the terms</a:t>
            </a:r>
          </a:p>
        </p:txBody>
      </p:sp>
      <p:sp>
        <p:nvSpPr>
          <p:cNvPr id="225" name="Rounded Rectangle"/>
          <p:cNvSpPr/>
          <p:nvPr/>
        </p:nvSpPr>
        <p:spPr>
          <a:xfrm>
            <a:off x="2894707" y="3723680"/>
            <a:ext cx="6509742" cy="1281132"/>
          </a:xfrm>
          <a:prstGeom prst="roundRect">
            <a:avLst>
              <a:gd name="adj" fmla="val 15000"/>
            </a:avLst>
          </a:prstGeom>
          <a:ln w="254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pic>
        <p:nvPicPr>
          <p:cNvPr id="227" name="Connection Line" descr="Connection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760139" y="2266216"/>
            <a:ext cx="311972" cy="138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30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Determining the </a:t>
            </a:r>
            <a:r>
              <a:rPr lang="en-US" dirty="0" err="1"/>
              <a:t>homography</a:t>
            </a:r>
            <a:r>
              <a:rPr lang="en-US" dirty="0"/>
              <a:t> matrix</a:t>
            </a:r>
            <a:endParaRPr dirty="0"/>
          </a:p>
        </p:txBody>
      </p:sp>
      <p:sp>
        <p:nvSpPr>
          <p:cNvPr id="34" name="Multiplied out">
            <a:extLst>
              <a:ext uri="{FF2B5EF4-FFF2-40B4-BE49-F238E27FC236}">
                <a16:creationId xmlns:a16="http://schemas.microsoft.com/office/drawing/2014/main" id="{BA007DEA-8AA1-4FCB-9B8F-ADD21F2DF014}"/>
              </a:ext>
            </a:extLst>
          </p:cNvPr>
          <p:cNvSpPr txBox="1"/>
          <p:nvPr/>
        </p:nvSpPr>
        <p:spPr>
          <a:xfrm>
            <a:off x="512266" y="3039440"/>
            <a:ext cx="3010119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Re-write in matrix form:</a:t>
            </a:r>
            <a:endParaRPr dirty="0">
              <a:latin typeface="+mj-lt"/>
            </a:endParaRPr>
          </a:p>
        </p:txBody>
      </p:sp>
      <p:sp>
        <p:nvSpPr>
          <p:cNvPr id="38" name="Multiplied out">
            <a:extLst>
              <a:ext uri="{FF2B5EF4-FFF2-40B4-BE49-F238E27FC236}">
                <a16:creationId xmlns:a16="http://schemas.microsoft.com/office/drawing/2014/main" id="{0C4968BE-02B3-4827-B676-B5570978136E}"/>
              </a:ext>
            </a:extLst>
          </p:cNvPr>
          <p:cNvSpPr txBox="1"/>
          <p:nvPr/>
        </p:nvSpPr>
        <p:spPr>
          <a:xfrm>
            <a:off x="512266" y="1208532"/>
            <a:ext cx="2292615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Re-arrange terms:</a:t>
            </a:r>
            <a:endParaRPr dirty="0">
              <a:latin typeface="+mj-lt"/>
            </a:endParaRPr>
          </a:p>
        </p:txBody>
      </p:sp>
      <p:pic>
        <p:nvPicPr>
          <p:cNvPr id="12" name="latex-image-14.pdf" descr="latex-image-14.pdf">
            <a:extLst>
              <a:ext uri="{FF2B5EF4-FFF2-40B4-BE49-F238E27FC236}">
                <a16:creationId xmlns:a16="http://schemas.microsoft.com/office/drawing/2014/main" id="{00F8FA27-BE0F-41CA-9BBA-DBA11F936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889" y="1814083"/>
            <a:ext cx="6009680" cy="812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latex-image-15.pdf" descr="latex-image-15.pdf">
            <a:extLst>
              <a:ext uri="{FF2B5EF4-FFF2-40B4-BE49-F238E27FC236}">
                <a16:creationId xmlns:a16="http://schemas.microsoft.com/office/drawing/2014/main" id="{A2FD7A31-20A5-4AB9-87D6-C19024C87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711" y="3742799"/>
            <a:ext cx="1196578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latex-image-16.pdf" descr="latex-image-16.pdf">
            <a:extLst>
              <a:ext uri="{FF2B5EF4-FFF2-40B4-BE49-F238E27FC236}">
                <a16:creationId xmlns:a16="http://schemas.microsoft.com/office/drawing/2014/main" id="{9EE87016-5F54-4448-8E58-AD024AC88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287" y="4565709"/>
            <a:ext cx="7634884" cy="776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latex-image-17.pdf" descr="latex-image-17.pdf">
            <a:extLst>
              <a:ext uri="{FF2B5EF4-FFF2-40B4-BE49-F238E27FC236}">
                <a16:creationId xmlns:a16="http://schemas.microsoft.com/office/drawing/2014/main" id="{C7A10132-56EB-4F5A-A887-A4BAF671F1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0211" y="5879752"/>
            <a:ext cx="6911579" cy="46434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How many equations from one point correspondence?">
            <a:extLst>
              <a:ext uri="{FF2B5EF4-FFF2-40B4-BE49-F238E27FC236}">
                <a16:creationId xmlns:a16="http://schemas.microsoft.com/office/drawing/2014/main" id="{DF3E762E-748F-4841-8785-EBC3DCAF6055}"/>
              </a:ext>
            </a:extLst>
          </p:cNvPr>
          <p:cNvSpPr txBox="1"/>
          <p:nvPr/>
        </p:nvSpPr>
        <p:spPr>
          <a:xfrm>
            <a:off x="9363266" y="3137505"/>
            <a:ext cx="2804881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400" dirty="0">
                <a:latin typeface="+mj-lt"/>
              </a:rPr>
              <a:t>How many equations from one point correspondence?</a:t>
            </a:r>
          </a:p>
        </p:txBody>
      </p:sp>
    </p:spTree>
    <p:extLst>
      <p:ext uri="{BB962C8B-B14F-4D97-AF65-F5344CB8AC3E}">
        <p14:creationId xmlns:p14="http://schemas.microsoft.com/office/powerpoint/2010/main" val="270031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Slide credits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506437" y="1569195"/>
            <a:ext cx="11179126" cy="37196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Most of these slides were adapted from: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Kris </a:t>
            </a:r>
            <a:r>
              <a:rPr lang="en-US" sz="2400" dirty="0" err="1"/>
              <a:t>Kitani</a:t>
            </a:r>
            <a:r>
              <a:rPr lang="en-US" sz="2400" dirty="0"/>
              <a:t> (15-463, Fall 2016).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Noah Snavely (Cornell).</a:t>
            </a:r>
          </a:p>
        </p:txBody>
      </p:sp>
    </p:spTree>
    <p:extLst>
      <p:ext uri="{BB962C8B-B14F-4D97-AF65-F5344CB8AC3E}">
        <p14:creationId xmlns:p14="http://schemas.microsoft.com/office/powerpoint/2010/main" val="201463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Determining the </a:t>
            </a:r>
            <a:r>
              <a:rPr lang="en-US" dirty="0" err="1"/>
              <a:t>homography</a:t>
            </a:r>
            <a:r>
              <a:rPr lang="en-US" dirty="0"/>
              <a:t> matrix</a:t>
            </a:r>
            <a:endParaRPr dirty="0"/>
          </a:p>
        </p:txBody>
      </p:sp>
      <p:sp>
        <p:nvSpPr>
          <p:cNvPr id="38" name="Multiplied out">
            <a:extLst>
              <a:ext uri="{FF2B5EF4-FFF2-40B4-BE49-F238E27FC236}">
                <a16:creationId xmlns:a16="http://schemas.microsoft.com/office/drawing/2014/main" id="{0C4968BE-02B3-4827-B676-B5570978136E}"/>
              </a:ext>
            </a:extLst>
          </p:cNvPr>
          <p:cNvSpPr txBox="1"/>
          <p:nvPr/>
        </p:nvSpPr>
        <p:spPr>
          <a:xfrm>
            <a:off x="512266" y="1208532"/>
            <a:ext cx="8021107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Stack together constraints from multiple point correspondences:</a:t>
            </a:r>
            <a:endParaRPr dirty="0"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2B2D2B-5D18-4110-8EB0-CDF813DD9DF0}"/>
              </a:ext>
            </a:extLst>
          </p:cNvPr>
          <p:cNvGrpSpPr/>
          <p:nvPr/>
        </p:nvGrpSpPr>
        <p:grpSpPr>
          <a:xfrm>
            <a:off x="2182600" y="2323151"/>
            <a:ext cx="7826800" cy="3601586"/>
            <a:chOff x="2182600" y="2624903"/>
            <a:chExt cx="7826800" cy="3601586"/>
          </a:xfrm>
          <a:effectLst/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35AE3BCD-5DD0-4421-BDBD-0B6897528212}"/>
                </a:ext>
              </a:extLst>
            </p:cNvPr>
            <p:cNvSpPr/>
            <p:nvPr/>
          </p:nvSpPr>
          <p:spPr>
            <a:xfrm>
              <a:off x="9209775" y="2624903"/>
              <a:ext cx="799625" cy="3595037"/>
            </a:xfrm>
            <a:prstGeom prst="rect">
              <a:avLst/>
            </a:prstGeom>
            <a:solidFill>
              <a:schemeClr val="accent1">
                <a:satOff val="-3355"/>
                <a:lumOff val="26614"/>
              </a:schemeClr>
            </a:solidFill>
            <a:ln w="12700">
              <a:miter lim="400000"/>
            </a:ln>
            <a:effectLst/>
          </p:spPr>
          <p:txBody>
            <a:bodyPr lIns="35719" tIns="35719" rIns="35719" bIns="35719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10" name="Rectangle">
              <a:extLst>
                <a:ext uri="{FF2B5EF4-FFF2-40B4-BE49-F238E27FC236}">
                  <a16:creationId xmlns:a16="http://schemas.microsoft.com/office/drawing/2014/main" id="{CE08F467-AB44-44BE-B0B9-60E11FFC9E36}"/>
                </a:ext>
              </a:extLst>
            </p:cNvPr>
            <p:cNvSpPr/>
            <p:nvPr/>
          </p:nvSpPr>
          <p:spPr>
            <a:xfrm>
              <a:off x="7464336" y="2631452"/>
              <a:ext cx="970335" cy="3595037"/>
            </a:xfrm>
            <a:prstGeom prst="rect">
              <a:avLst/>
            </a:pr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>
              <a:miter lim="400000"/>
            </a:ln>
            <a:effectLst/>
          </p:spPr>
          <p:txBody>
            <a:bodyPr lIns="35719" tIns="35719" rIns="35719" bIns="35719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11" name="Rectangle">
              <a:extLst>
                <a:ext uri="{FF2B5EF4-FFF2-40B4-BE49-F238E27FC236}">
                  <a16:creationId xmlns:a16="http://schemas.microsoft.com/office/drawing/2014/main" id="{0DD1524A-2494-4E3F-BD16-53F654DBA3A9}"/>
                </a:ext>
              </a:extLst>
            </p:cNvPr>
            <p:cNvSpPr/>
            <p:nvPr/>
          </p:nvSpPr>
          <p:spPr>
            <a:xfrm>
              <a:off x="2182600" y="2631566"/>
              <a:ext cx="4905295" cy="2932182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12700">
              <a:miter lim="400000"/>
            </a:ln>
            <a:effectLst/>
          </p:spPr>
          <p:txBody>
            <a:bodyPr lIns="35719" tIns="35719" rIns="35719" bIns="35719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pic>
          <p:nvPicPr>
            <p:cNvPr id="16" name="latex-image-18.pdf" descr="latex-image-18.pdf">
              <a:extLst>
                <a:ext uri="{FF2B5EF4-FFF2-40B4-BE49-F238E27FC236}">
                  <a16:creationId xmlns:a16="http://schemas.microsoft.com/office/drawing/2014/main" id="{5444CB71-92AE-4040-A8B3-90138174C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11949" y="2696612"/>
              <a:ext cx="875110" cy="346471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" name="latex-image-19.pdf" descr="latex-image-19.pdf">
              <a:extLst>
                <a:ext uri="{FF2B5EF4-FFF2-40B4-BE49-F238E27FC236}">
                  <a16:creationId xmlns:a16="http://schemas.microsoft.com/office/drawing/2014/main" id="{8F4731D8-1E6B-4D29-8EDE-525C185BF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93145" y="2731528"/>
              <a:ext cx="4484206" cy="51535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latex-image-19.pdf" descr="latex-image-19.pdf">
              <a:extLst>
                <a:ext uri="{FF2B5EF4-FFF2-40B4-BE49-F238E27FC236}">
                  <a16:creationId xmlns:a16="http://schemas.microsoft.com/office/drawing/2014/main" id="{0E27FFE3-AF0C-4B3C-945C-36FAE9EB7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9449"/>
            </a:blip>
            <a:stretch>
              <a:fillRect/>
            </a:stretch>
          </p:blipFill>
          <p:spPr>
            <a:xfrm>
              <a:off x="2393145" y="3419114"/>
              <a:ext cx="4484206" cy="51535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" name="latex-image-19.pdf" descr="latex-image-19.pdf">
              <a:extLst>
                <a:ext uri="{FF2B5EF4-FFF2-40B4-BE49-F238E27FC236}">
                  <a16:creationId xmlns:a16="http://schemas.microsoft.com/office/drawing/2014/main" id="{D0CDB643-766F-409E-BF60-B80C4A388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9449"/>
            </a:blip>
            <a:stretch>
              <a:fillRect/>
            </a:stretch>
          </p:blipFill>
          <p:spPr>
            <a:xfrm>
              <a:off x="2393145" y="4910371"/>
              <a:ext cx="4484206" cy="51535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Image" descr="Image">
              <a:extLst>
                <a:ext uri="{FF2B5EF4-FFF2-40B4-BE49-F238E27FC236}">
                  <a16:creationId xmlns:a16="http://schemas.microsoft.com/office/drawing/2014/main" id="{1B566BD8-03F6-4BD8-9A00-4D4616D7A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49901"/>
            </a:blip>
            <a:stretch>
              <a:fillRect/>
            </a:stretch>
          </p:blipFill>
          <p:spPr>
            <a:xfrm>
              <a:off x="4407243" y="4181207"/>
              <a:ext cx="44649" cy="29468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" name="latex-image-21.pdf" descr="latex-image-21.pdf">
              <a:extLst>
                <a:ext uri="{FF2B5EF4-FFF2-40B4-BE49-F238E27FC236}">
                  <a16:creationId xmlns:a16="http://schemas.microsoft.com/office/drawing/2014/main" id="{6C0ED23B-E581-4641-80AF-EC688EEEC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54424" y="2690062"/>
              <a:ext cx="705446" cy="346471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" name="Image" descr="Image">
              <a:extLst>
                <a:ext uri="{FF2B5EF4-FFF2-40B4-BE49-F238E27FC236}">
                  <a16:creationId xmlns:a16="http://schemas.microsoft.com/office/drawing/2014/main" id="{70BCDABE-13FD-4217-BB20-9AEACD827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85816" y="4158882"/>
              <a:ext cx="312823" cy="13034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4" name="‘Homogeneous Linear Least Squares’ problem">
            <a:extLst>
              <a:ext uri="{FF2B5EF4-FFF2-40B4-BE49-F238E27FC236}">
                <a16:creationId xmlns:a16="http://schemas.microsoft.com/office/drawing/2014/main" id="{0D6767CB-B102-4BA9-91BB-1D9F5476DA88}"/>
              </a:ext>
            </a:extLst>
          </p:cNvPr>
          <p:cNvSpPr txBox="1"/>
          <p:nvPr/>
        </p:nvSpPr>
        <p:spPr>
          <a:xfrm>
            <a:off x="454723" y="5841507"/>
            <a:ext cx="5466369" cy="81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i="1" dirty="0">
                <a:latin typeface="+mj-lt"/>
              </a:rPr>
              <a:t>Homogeneous</a:t>
            </a:r>
            <a:r>
              <a:rPr dirty="0">
                <a:latin typeface="+mj-lt"/>
              </a:rPr>
              <a:t> </a:t>
            </a:r>
            <a:r>
              <a:rPr lang="en-US" dirty="0">
                <a:latin typeface="+mj-lt"/>
              </a:rPr>
              <a:t>l</a:t>
            </a:r>
            <a:r>
              <a:rPr dirty="0">
                <a:latin typeface="+mj-lt"/>
              </a:rPr>
              <a:t>inear </a:t>
            </a:r>
            <a:r>
              <a:rPr lang="en-US" dirty="0">
                <a:latin typeface="+mj-lt"/>
              </a:rPr>
              <a:t>l</a:t>
            </a:r>
            <a:r>
              <a:rPr dirty="0">
                <a:latin typeface="+mj-lt"/>
              </a:rPr>
              <a:t>east </a:t>
            </a:r>
            <a:r>
              <a:rPr lang="en-US" dirty="0">
                <a:latin typeface="+mj-lt"/>
              </a:rPr>
              <a:t>s</a:t>
            </a:r>
            <a:r>
              <a:rPr dirty="0">
                <a:latin typeface="+mj-lt"/>
              </a:rPr>
              <a:t>quares problem</a:t>
            </a:r>
            <a:r>
              <a:rPr lang="en-US" dirty="0">
                <a:latin typeface="+mj-lt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</p:txBody>
      </p:sp>
      <p:sp>
        <p:nvSpPr>
          <p:cNvPr id="26" name="Solve with SVD ( or lmdivide in MATLAB)">
            <a:extLst>
              <a:ext uri="{FF2B5EF4-FFF2-40B4-BE49-F238E27FC236}">
                <a16:creationId xmlns:a16="http://schemas.microsoft.com/office/drawing/2014/main" id="{EE163130-E5F5-4F83-928E-401737C90FFC}"/>
              </a:ext>
            </a:extLst>
          </p:cNvPr>
          <p:cNvSpPr txBox="1"/>
          <p:nvPr/>
        </p:nvSpPr>
        <p:spPr>
          <a:xfrm>
            <a:off x="3137469" y="6113441"/>
            <a:ext cx="72200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endParaRPr sz="1266" dirty="0"/>
          </a:p>
        </p:txBody>
      </p:sp>
      <p:pic>
        <p:nvPicPr>
          <p:cNvPr id="27" name="latex-image-20.pdf" descr="latex-image-20.pdf">
            <a:extLst>
              <a:ext uri="{FF2B5EF4-FFF2-40B4-BE49-F238E27FC236}">
                <a16:creationId xmlns:a16="http://schemas.microsoft.com/office/drawing/2014/main" id="{00C4EA8E-A27A-4154-BFFA-D85D33F126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468" y="1792451"/>
            <a:ext cx="1371064" cy="2946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763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Reminder: Determining affine transformations</a:t>
            </a:r>
            <a:endParaRPr dirty="0"/>
          </a:p>
        </p:txBody>
      </p:sp>
      <p:grpSp>
        <p:nvGrpSpPr>
          <p:cNvPr id="4" name="Group 3"/>
          <p:cNvGrpSpPr/>
          <p:nvPr/>
        </p:nvGrpSpPr>
        <p:grpSpPr>
          <a:xfrm>
            <a:off x="401428" y="973440"/>
            <a:ext cx="9783202" cy="5654768"/>
            <a:chOff x="401428" y="973440"/>
            <a:chExt cx="9783202" cy="5654768"/>
          </a:xfrm>
        </p:grpSpPr>
        <p:pic>
          <p:nvPicPr>
            <p:cNvPr id="22" name="latex-image-33.pdf" descr="latex-image-33.pdf">
              <a:extLst>
                <a:ext uri="{FF2B5EF4-FFF2-40B4-BE49-F238E27FC236}">
                  <a16:creationId xmlns:a16="http://schemas.microsoft.com/office/drawing/2014/main" id="{7E1569F5-31B6-43AD-9FDA-535AB6E35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66245" y="973440"/>
              <a:ext cx="4384477" cy="116086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1" name="Affine transformation">
              <a:extLst>
                <a:ext uri="{FF2B5EF4-FFF2-40B4-BE49-F238E27FC236}">
                  <a16:creationId xmlns:a16="http://schemas.microsoft.com/office/drawing/2014/main" id="{DF9C78B6-BDD5-4B0F-AF97-D590C4352318}"/>
                </a:ext>
              </a:extLst>
            </p:cNvPr>
            <p:cNvSpPr txBox="1"/>
            <p:nvPr/>
          </p:nvSpPr>
          <p:spPr>
            <a:xfrm>
              <a:off x="401429" y="1333136"/>
              <a:ext cx="2797241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400"/>
              </a:lvl1pPr>
            </a:lstStyle>
            <a:p>
              <a:r>
                <a:rPr dirty="0">
                  <a:latin typeface="+mj-lt"/>
                </a:rPr>
                <a:t>Affine transformation</a:t>
              </a:r>
              <a:r>
                <a:rPr lang="en-US" dirty="0">
                  <a:latin typeface="+mj-lt"/>
                </a:rPr>
                <a:t>:</a:t>
              </a:r>
              <a:endParaRPr dirty="0">
                <a:latin typeface="+mj-lt"/>
              </a:endParaRPr>
            </a:p>
          </p:txBody>
        </p:sp>
        <p:sp>
          <p:nvSpPr>
            <p:cNvPr id="32" name="Vectorize transformation parameters">
              <a:extLst>
                <a:ext uri="{FF2B5EF4-FFF2-40B4-BE49-F238E27FC236}">
                  <a16:creationId xmlns:a16="http://schemas.microsoft.com/office/drawing/2014/main" id="{4541E66A-5038-4311-A9E3-C3D7D770B7CB}"/>
                </a:ext>
              </a:extLst>
            </p:cNvPr>
            <p:cNvSpPr txBox="1"/>
            <p:nvPr/>
          </p:nvSpPr>
          <p:spPr>
            <a:xfrm>
              <a:off x="401429" y="2478525"/>
              <a:ext cx="3463963" cy="8107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anchor="ctr">
              <a:spAutoFit/>
            </a:bodyPr>
            <a:lstStyle/>
            <a:p>
              <a:pPr>
                <a:defRPr sz="2400"/>
              </a:pPr>
              <a:r>
                <a:rPr sz="2400" dirty="0">
                  <a:latin typeface="+mj-lt"/>
                  <a:ea typeface="Helvetica"/>
                  <a:cs typeface="Helvetica"/>
                  <a:sym typeface="Helvetica"/>
                </a:rPr>
                <a:t>Vectorize</a:t>
              </a:r>
              <a:r>
                <a:rPr sz="2400" dirty="0">
                  <a:latin typeface="+mj-lt"/>
                </a:rPr>
                <a:t> transformation </a:t>
              </a:r>
              <a:r>
                <a:rPr lang="en-US" sz="2400" dirty="0">
                  <a:latin typeface="+mj-lt"/>
                </a:rPr>
                <a:t>parameters:</a:t>
              </a:r>
              <a:endParaRPr sz="2400" dirty="0">
                <a:latin typeface="+mj-lt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566245" y="2523273"/>
              <a:ext cx="5589811" cy="3045025"/>
              <a:chOff x="4566245" y="2523273"/>
              <a:chExt cx="5589811" cy="3045025"/>
            </a:xfrm>
          </p:grpSpPr>
          <p:pic>
            <p:nvPicPr>
              <p:cNvPr id="24" name="latex-image-34.pdf" descr="latex-image-34.pdf">
                <a:extLst>
                  <a:ext uri="{FF2B5EF4-FFF2-40B4-BE49-F238E27FC236}">
                    <a16:creationId xmlns:a16="http://schemas.microsoft.com/office/drawing/2014/main" id="{5C5CFF78-7405-4B82-BC93-811D2D1A7E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66245" y="2529552"/>
                <a:ext cx="4491634" cy="776884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7" name="latex-image-35.pdf" descr="latex-image-35.pdf">
                <a:extLst>
                  <a:ext uri="{FF2B5EF4-FFF2-40B4-BE49-F238E27FC236}">
                    <a16:creationId xmlns:a16="http://schemas.microsoft.com/office/drawing/2014/main" id="{ED424BCF-25FA-43B9-8C75-D15420281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98805" y="2523273"/>
                <a:ext cx="857251" cy="2312790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8" name="latex-image-36.pdf" descr="latex-image-36.pdf">
                <a:extLst>
                  <a:ext uri="{FF2B5EF4-FFF2-40B4-BE49-F238E27FC236}">
                    <a16:creationId xmlns:a16="http://schemas.microsoft.com/office/drawing/2014/main" id="{F75D22BD-4DAE-4C27-B6BA-71C2E1F205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49603"/>
              </a:blip>
              <a:stretch>
                <a:fillRect/>
              </a:stretch>
            </p:blipFill>
            <p:spPr>
              <a:xfrm>
                <a:off x="4566245" y="3291226"/>
                <a:ext cx="4491634" cy="776884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30" name="latex-image-36.pdf" descr="latex-image-36.pdf">
                <a:extLst>
                  <a:ext uri="{FF2B5EF4-FFF2-40B4-BE49-F238E27FC236}">
                    <a16:creationId xmlns:a16="http://schemas.microsoft.com/office/drawing/2014/main" id="{A0F20CD2-A5BD-4F7D-A029-FC5896D46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49603"/>
              </a:blip>
              <a:stretch>
                <a:fillRect/>
              </a:stretch>
            </p:blipFill>
            <p:spPr>
              <a:xfrm>
                <a:off x="4566245" y="4791414"/>
                <a:ext cx="4491634" cy="776884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33" name="latex-image-37.pdf" descr="latex-image-37.pdf">
                <a:extLst>
                  <a:ext uri="{FF2B5EF4-FFF2-40B4-BE49-F238E27FC236}">
                    <a16:creationId xmlns:a16="http://schemas.microsoft.com/office/drawing/2014/main" id="{93171730-A5E2-4F99-9825-E565454F9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 amt="50000"/>
              </a:blip>
              <a:stretch>
                <a:fillRect/>
              </a:stretch>
            </p:blipFill>
            <p:spPr>
              <a:xfrm>
                <a:off x="7361866" y="4282422"/>
                <a:ext cx="44649" cy="294680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34" name="latex-image-37.pdf" descr="latex-image-37.pdf">
                <a:extLst>
                  <a:ext uri="{FF2B5EF4-FFF2-40B4-BE49-F238E27FC236}">
                    <a16:creationId xmlns:a16="http://schemas.microsoft.com/office/drawing/2014/main" id="{CBB4A7A6-8BE1-4110-A38D-2CCDE92940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 amt="50000"/>
              </a:blip>
              <a:stretch>
                <a:fillRect/>
              </a:stretch>
            </p:blipFill>
            <p:spPr>
              <a:xfrm>
                <a:off x="4870483" y="4282422"/>
                <a:ext cx="44649" cy="294680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pic>
          <p:nvPicPr>
            <p:cNvPr id="35" name="pasted-image.pdf" descr="pasted-image.pdf">
              <a:extLst>
                <a:ext uri="{FF2B5EF4-FFF2-40B4-BE49-F238E27FC236}">
                  <a16:creationId xmlns:a16="http://schemas.microsoft.com/office/drawing/2014/main" id="{D7231491-8E0D-4580-BF5F-9F493456B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54928" y="6291598"/>
              <a:ext cx="259651" cy="23279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6" name="pasted-image.pdf" descr="pasted-image.pdf">
              <a:extLst>
                <a:ext uri="{FF2B5EF4-FFF2-40B4-BE49-F238E27FC236}">
                  <a16:creationId xmlns:a16="http://schemas.microsoft.com/office/drawing/2014/main" id="{5EF3B17F-645C-4355-8AB5-19A1E8804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32701" y="6369978"/>
              <a:ext cx="189456" cy="153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7" name="pasted-image.pdf" descr="pasted-image.pdf">
              <a:extLst>
                <a:ext uri="{FF2B5EF4-FFF2-40B4-BE49-F238E27FC236}">
                  <a16:creationId xmlns:a16="http://schemas.microsoft.com/office/drawing/2014/main" id="{11BEC451-C10A-4B00-AFE8-CE349FC44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70483" y="6291602"/>
              <a:ext cx="160438" cy="23174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8" name="Notation in general form">
              <a:extLst>
                <a:ext uri="{FF2B5EF4-FFF2-40B4-BE49-F238E27FC236}">
                  <a16:creationId xmlns:a16="http://schemas.microsoft.com/office/drawing/2014/main" id="{972E8C14-E329-4919-B177-2378C40F41EA}"/>
                </a:ext>
              </a:extLst>
            </p:cNvPr>
            <p:cNvSpPr txBox="1"/>
            <p:nvPr/>
          </p:nvSpPr>
          <p:spPr>
            <a:xfrm>
              <a:off x="401429" y="6186740"/>
              <a:ext cx="3307541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>
                <a:defRPr sz="2400"/>
              </a:lvl1pPr>
            </a:lstStyle>
            <a:p>
              <a:r>
                <a:rPr dirty="0">
                  <a:latin typeface="+mj-lt"/>
                </a:rPr>
                <a:t>Notation in </a:t>
              </a:r>
              <a:r>
                <a:rPr lang="en-US" dirty="0">
                  <a:latin typeface="+mj-lt"/>
                </a:rPr>
                <a:t>system</a:t>
              </a:r>
              <a:r>
                <a:rPr dirty="0">
                  <a:latin typeface="+mj-lt"/>
                </a:rPr>
                <a:t> form</a:t>
              </a:r>
              <a:r>
                <a:rPr lang="en-US" dirty="0">
                  <a:latin typeface="+mj-lt"/>
                </a:rPr>
                <a:t>:</a:t>
              </a:r>
              <a:endParaRPr dirty="0">
                <a:latin typeface="+mj-lt"/>
              </a:endParaRPr>
            </a:p>
          </p:txBody>
        </p:sp>
        <p:sp>
          <p:nvSpPr>
            <p:cNvPr id="52" name="Vectorize transformation parameters">
              <a:extLst>
                <a:ext uri="{FF2B5EF4-FFF2-40B4-BE49-F238E27FC236}">
                  <a16:creationId xmlns:a16="http://schemas.microsoft.com/office/drawing/2014/main" id="{5FA610C5-7776-49C6-BDA5-A6D908B11F81}"/>
                </a:ext>
              </a:extLst>
            </p:cNvPr>
            <p:cNvSpPr txBox="1"/>
            <p:nvPr/>
          </p:nvSpPr>
          <p:spPr>
            <a:xfrm>
              <a:off x="401428" y="3980615"/>
              <a:ext cx="3463963" cy="8107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anchor="ctr">
              <a:spAutoFit/>
            </a:bodyPr>
            <a:lstStyle/>
            <a:p>
              <a:pPr>
                <a:defRPr sz="2400"/>
              </a:pPr>
              <a:r>
                <a:rPr lang="en-US" sz="2400" dirty="0">
                  <a:latin typeface="+mj-lt"/>
                  <a:ea typeface="Helvetica"/>
                  <a:cs typeface="Helvetica"/>
                  <a:sym typeface="Helvetica"/>
                </a:rPr>
                <a:t>Stack equations from point correspondences:</a:t>
              </a:r>
              <a:endParaRPr sz="2400" dirty="0">
                <a:latin typeface="+mj-lt"/>
              </a:endParaRPr>
            </a:p>
          </p:txBody>
        </p:sp>
        <p:sp>
          <p:nvSpPr>
            <p:cNvPr id="54" name="Line">
              <a:extLst>
                <a:ext uri="{FF2B5EF4-FFF2-40B4-BE49-F238E27FC236}">
                  <a16:creationId xmlns:a16="http://schemas.microsoft.com/office/drawing/2014/main" id="{43C49E3F-D11C-4EFD-8ADA-2C61AAD0DE18}"/>
                </a:ext>
              </a:extLst>
            </p:cNvPr>
            <p:cNvSpPr/>
            <p:nvPr/>
          </p:nvSpPr>
          <p:spPr>
            <a:xfrm rot="16200000">
              <a:off x="4836401" y="5472749"/>
              <a:ext cx="228601" cy="914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5635" y="21600"/>
                    <a:pt x="10800" y="20794"/>
                    <a:pt x="10800" y="19800"/>
                  </a:cubicBezTo>
                  <a:lnTo>
                    <a:pt x="10800" y="12600"/>
                  </a:lnTo>
                  <a:cubicBezTo>
                    <a:pt x="10800" y="11606"/>
                    <a:pt x="5965" y="10800"/>
                    <a:pt x="0" y="10800"/>
                  </a:cubicBezTo>
                  <a:cubicBezTo>
                    <a:pt x="5965" y="10800"/>
                    <a:pt x="10800" y="9994"/>
                    <a:pt x="10800" y="9000"/>
                  </a:cubicBezTo>
                  <a:lnTo>
                    <a:pt x="10800" y="1800"/>
                  </a:lnTo>
                  <a:cubicBezTo>
                    <a:pt x="10800" y="806"/>
                    <a:pt x="15635" y="0"/>
                    <a:pt x="21600" y="0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lIns="0" tIns="0" rIns="0" bIns="0"/>
            <a:lstStyle/>
            <a:p>
              <a:pPr defTabSz="342888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844"/>
            </a:p>
          </p:txBody>
        </p:sp>
        <p:sp>
          <p:nvSpPr>
            <p:cNvPr id="55" name="Line">
              <a:extLst>
                <a:ext uri="{FF2B5EF4-FFF2-40B4-BE49-F238E27FC236}">
                  <a16:creationId xmlns:a16="http://schemas.microsoft.com/office/drawing/2014/main" id="{DFC0F79C-6604-47F5-9503-5B57360891D9}"/>
                </a:ext>
              </a:extLst>
            </p:cNvPr>
            <p:cNvSpPr/>
            <p:nvPr/>
          </p:nvSpPr>
          <p:spPr>
            <a:xfrm rot="16200000">
              <a:off x="7370454" y="4356824"/>
              <a:ext cx="228601" cy="3146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5635" y="21600"/>
                    <a:pt x="10800" y="20794"/>
                    <a:pt x="10800" y="19800"/>
                  </a:cubicBezTo>
                  <a:lnTo>
                    <a:pt x="10800" y="12600"/>
                  </a:lnTo>
                  <a:cubicBezTo>
                    <a:pt x="10800" y="11606"/>
                    <a:pt x="5965" y="10800"/>
                    <a:pt x="0" y="10800"/>
                  </a:cubicBezTo>
                  <a:cubicBezTo>
                    <a:pt x="5965" y="10800"/>
                    <a:pt x="10800" y="9994"/>
                    <a:pt x="10800" y="9000"/>
                  </a:cubicBezTo>
                  <a:lnTo>
                    <a:pt x="10800" y="1800"/>
                  </a:lnTo>
                  <a:cubicBezTo>
                    <a:pt x="10800" y="806"/>
                    <a:pt x="15635" y="0"/>
                    <a:pt x="21600" y="0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lIns="0" tIns="0" rIns="0" bIns="0"/>
            <a:lstStyle/>
            <a:p>
              <a:pPr defTabSz="342888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844"/>
            </a:p>
          </p:txBody>
        </p:sp>
        <p:sp>
          <p:nvSpPr>
            <p:cNvPr id="57" name="Line">
              <a:extLst>
                <a:ext uri="{FF2B5EF4-FFF2-40B4-BE49-F238E27FC236}">
                  <a16:creationId xmlns:a16="http://schemas.microsoft.com/office/drawing/2014/main" id="{635370AF-E3E6-428C-AFC2-DCAE55D3FAF6}"/>
                </a:ext>
              </a:extLst>
            </p:cNvPr>
            <p:cNvSpPr/>
            <p:nvPr/>
          </p:nvSpPr>
          <p:spPr>
            <a:xfrm rot="16200000">
              <a:off x="9613129" y="5462272"/>
              <a:ext cx="228601" cy="914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5635" y="21600"/>
                    <a:pt x="10800" y="20794"/>
                    <a:pt x="10800" y="19800"/>
                  </a:cubicBezTo>
                  <a:lnTo>
                    <a:pt x="10800" y="12600"/>
                  </a:lnTo>
                  <a:cubicBezTo>
                    <a:pt x="10800" y="11606"/>
                    <a:pt x="5965" y="10800"/>
                    <a:pt x="0" y="10800"/>
                  </a:cubicBezTo>
                  <a:cubicBezTo>
                    <a:pt x="5965" y="10800"/>
                    <a:pt x="10800" y="9994"/>
                    <a:pt x="10800" y="9000"/>
                  </a:cubicBezTo>
                  <a:lnTo>
                    <a:pt x="10800" y="1800"/>
                  </a:lnTo>
                  <a:cubicBezTo>
                    <a:pt x="10800" y="806"/>
                    <a:pt x="15635" y="0"/>
                    <a:pt x="21600" y="0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lIns="0" tIns="0" rIns="0" bIns="0"/>
            <a:lstStyle/>
            <a:p>
              <a:pPr defTabSz="342888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844"/>
            </a:p>
          </p:txBody>
        </p:sp>
      </p:grpSp>
      <p:pic>
        <p:nvPicPr>
          <p:cNvPr id="23" name="droppedImage.pdf" descr="droppedImage.pdf">
            <a:extLst>
              <a:ext uri="{FF2B5EF4-FFF2-40B4-BE49-F238E27FC236}">
                <a16:creationId xmlns:a16="http://schemas.microsoft.com/office/drawing/2014/main" id="{EFA111B7-8BBB-497E-A2F6-1EA88BDB10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33006" y="6201071"/>
            <a:ext cx="1678979" cy="4084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6F31A43-D187-454B-84AD-C782AC034E65}"/>
              </a:ext>
            </a:extLst>
          </p:cNvPr>
          <p:cNvSpPr/>
          <p:nvPr/>
        </p:nvSpPr>
        <p:spPr>
          <a:xfrm>
            <a:off x="10184630" y="6101255"/>
            <a:ext cx="1939053" cy="60697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26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667"/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Reminder: Determining affine transformations</a:t>
            </a:r>
          </a:p>
        </p:txBody>
      </p:sp>
      <p:sp>
        <p:nvSpPr>
          <p:cNvPr id="23" name="General form of linear least squares"/>
          <p:cNvSpPr txBox="1"/>
          <p:nvPr/>
        </p:nvSpPr>
        <p:spPr>
          <a:xfrm>
            <a:off x="336103" y="1432371"/>
            <a:ext cx="6798668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r>
              <a:rPr lang="en-US" sz="2400" dirty="0">
                <a:latin typeface="+mj-lt"/>
              </a:rPr>
              <a:t>Convert the system to a linear least-squares problem:</a:t>
            </a:r>
            <a:endParaRPr sz="2400" dirty="0">
              <a:latin typeface="+mj-lt"/>
            </a:endParaRPr>
          </a:p>
        </p:txBody>
      </p:sp>
      <p:sp>
        <p:nvSpPr>
          <p:cNvPr id="28" name="Expand"/>
          <p:cNvSpPr txBox="1"/>
          <p:nvPr/>
        </p:nvSpPr>
        <p:spPr>
          <a:xfrm>
            <a:off x="336103" y="2805916"/>
            <a:ext cx="2231766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dirty="0">
                <a:latin typeface="+mj-lt"/>
              </a:rPr>
              <a:t>Expand</a:t>
            </a:r>
            <a:r>
              <a:rPr lang="en-US" dirty="0">
                <a:latin typeface="+mj-lt"/>
              </a:rPr>
              <a:t> the error:</a:t>
            </a:r>
            <a:endParaRPr dirty="0">
              <a:latin typeface="+mj-lt"/>
            </a:endParaRPr>
          </a:p>
        </p:txBody>
      </p:sp>
      <p:sp>
        <p:nvSpPr>
          <p:cNvPr id="29" name="Take derivative"/>
          <p:cNvSpPr txBox="1"/>
          <p:nvPr/>
        </p:nvSpPr>
        <p:spPr>
          <a:xfrm>
            <a:off x="686962" y="4846138"/>
            <a:ext cx="2293321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Set </a:t>
            </a:r>
            <a:r>
              <a:rPr dirty="0">
                <a:latin typeface="+mj-lt"/>
              </a:rPr>
              <a:t>derivative</a:t>
            </a:r>
            <a:r>
              <a:rPr lang="en-US" dirty="0">
                <a:latin typeface="+mj-lt"/>
              </a:rPr>
              <a:t> to 0</a:t>
            </a:r>
            <a:endParaRPr dirty="0">
              <a:latin typeface="+mj-lt"/>
            </a:endParaRPr>
          </a:p>
        </p:txBody>
      </p:sp>
      <p:sp>
        <p:nvSpPr>
          <p:cNvPr id="32" name="Minimize the error:"/>
          <p:cNvSpPr txBox="1"/>
          <p:nvPr/>
        </p:nvSpPr>
        <p:spPr>
          <a:xfrm>
            <a:off x="329878" y="4262242"/>
            <a:ext cx="2459905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400" dirty="0">
                <a:latin typeface="+mj-lt"/>
              </a:rPr>
              <a:t>Minimize the error:</a:t>
            </a:r>
          </a:p>
        </p:txBody>
      </p:sp>
      <p:sp>
        <p:nvSpPr>
          <p:cNvPr id="33" name="Solve for x"/>
          <p:cNvSpPr txBox="1"/>
          <p:nvPr/>
        </p:nvSpPr>
        <p:spPr>
          <a:xfrm>
            <a:off x="1641069" y="5787877"/>
            <a:ext cx="1339214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dirty="0">
                <a:latin typeface="+mj-lt"/>
              </a:rPr>
              <a:t>Solve for x</a:t>
            </a:r>
          </a:p>
        </p:txBody>
      </p:sp>
      <p:pic>
        <p:nvPicPr>
          <p:cNvPr id="34" name="latex-image-22.pdf" descr="latex-image-2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117" y="5769249"/>
            <a:ext cx="3396666" cy="4787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up 2"/>
          <p:cNvGrpSpPr/>
          <p:nvPr/>
        </p:nvGrpSpPr>
        <p:grpSpPr>
          <a:xfrm>
            <a:off x="2438422" y="2057981"/>
            <a:ext cx="3486731" cy="636105"/>
            <a:chOff x="2926420" y="3062514"/>
            <a:chExt cx="3301011" cy="602223"/>
          </a:xfrm>
        </p:grpSpPr>
        <p:pic>
          <p:nvPicPr>
            <p:cNvPr id="24" name="latex-image-2.pdf" descr="latex-image-2.pdf"/>
            <p:cNvPicPr>
              <a:picLocks noChangeAspect="1"/>
            </p:cNvPicPr>
            <p:nvPr/>
          </p:nvPicPr>
          <p:blipFill rotWithShape="1">
            <a:blip r:embed="rId3"/>
            <a:srcRect l="23773" t="65006" r="12831"/>
            <a:stretch/>
          </p:blipFill>
          <p:spPr>
            <a:xfrm>
              <a:off x="3849510" y="3062514"/>
              <a:ext cx="2377921" cy="50485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5" name="latex-image-2.pdf" descr="latex-image-2.pdf"/>
            <p:cNvPicPr>
              <a:picLocks noChangeAspect="1"/>
            </p:cNvPicPr>
            <p:nvPr/>
          </p:nvPicPr>
          <p:blipFill rotWithShape="1">
            <a:blip r:embed="rId3"/>
            <a:srcRect t="-1673" r="75977" b="62437"/>
            <a:stretch/>
          </p:blipFill>
          <p:spPr>
            <a:xfrm>
              <a:off x="2926420" y="3098680"/>
              <a:ext cx="901087" cy="566057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27" name="latex-image-3.pdf" descr="latex-image-3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392" y="3355358"/>
            <a:ext cx="6596311" cy="435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latex-image-4.pdf" descr="latex-image-4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9117" y="4827510"/>
            <a:ext cx="2929340" cy="478725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4" name="Straight Connector 3"/>
          <p:cNvCxnSpPr/>
          <p:nvPr/>
        </p:nvCxnSpPr>
        <p:spPr>
          <a:xfrm>
            <a:off x="7772400" y="1325563"/>
            <a:ext cx="0" cy="35487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General form of linear least squares"/>
          <p:cNvSpPr txBox="1"/>
          <p:nvPr/>
        </p:nvSpPr>
        <p:spPr>
          <a:xfrm>
            <a:off x="8087842" y="1432371"/>
            <a:ext cx="1344067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r>
              <a:rPr lang="en-US" sz="2400" dirty="0">
                <a:latin typeface="+mj-lt"/>
              </a:rPr>
              <a:t>In </a:t>
            </a:r>
            <a:r>
              <a:rPr lang="en-US" sz="2400" dirty="0" err="1">
                <a:latin typeface="+mj-lt"/>
              </a:rPr>
              <a:t>Matlab</a:t>
            </a:r>
            <a:r>
              <a:rPr lang="en-US" sz="2400" dirty="0">
                <a:latin typeface="+mj-lt"/>
              </a:rPr>
              <a:t>:</a:t>
            </a:r>
            <a:endParaRPr sz="2400" dirty="0">
              <a:latin typeface="+mj-lt"/>
            </a:endParaRPr>
          </a:p>
        </p:txBody>
      </p:sp>
      <p:sp>
        <p:nvSpPr>
          <p:cNvPr id="26" name="General form of linear least squares"/>
          <p:cNvSpPr txBox="1"/>
          <p:nvPr/>
        </p:nvSpPr>
        <p:spPr>
          <a:xfrm>
            <a:off x="8802107" y="2160286"/>
            <a:ext cx="2371038" cy="53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/>
            <a:r>
              <a:rPr lang="en-US" sz="3000" dirty="0">
                <a:latin typeface="Courier"/>
              </a:rPr>
              <a:t>x = A \ b</a:t>
            </a:r>
            <a:endParaRPr sz="3000" dirty="0">
              <a:latin typeface="Courier"/>
            </a:endParaRPr>
          </a:p>
        </p:txBody>
      </p:sp>
      <p:sp>
        <p:nvSpPr>
          <p:cNvPr id="39" name="General form of linear least squares"/>
          <p:cNvSpPr txBox="1"/>
          <p:nvPr/>
        </p:nvSpPr>
        <p:spPr>
          <a:xfrm>
            <a:off x="7772400" y="5616233"/>
            <a:ext cx="4176461" cy="81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Note: You almost </a:t>
            </a:r>
            <a:r>
              <a:rPr lang="en-US" sz="2400" u="sng" dirty="0">
                <a:latin typeface="+mj-lt"/>
              </a:rPr>
              <a:t>never</a:t>
            </a:r>
            <a:r>
              <a:rPr lang="en-US" sz="2400" dirty="0">
                <a:latin typeface="+mj-lt"/>
              </a:rPr>
              <a:t> want to compute the inverse of a matrix.</a:t>
            </a:r>
            <a:endParaRPr sz="2400" dirty="0">
              <a:latin typeface="+mj-lt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7772400" y="4874351"/>
            <a:ext cx="4419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814617" y="6021633"/>
            <a:ext cx="8246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221430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Determining the </a:t>
            </a:r>
            <a:r>
              <a:rPr lang="en-US" dirty="0" err="1"/>
              <a:t>homography</a:t>
            </a:r>
            <a:r>
              <a:rPr lang="en-US" dirty="0"/>
              <a:t> matrix</a:t>
            </a:r>
            <a:endParaRPr dirty="0"/>
          </a:p>
        </p:txBody>
      </p:sp>
      <p:sp>
        <p:nvSpPr>
          <p:cNvPr id="38" name="Multiplied out">
            <a:extLst>
              <a:ext uri="{FF2B5EF4-FFF2-40B4-BE49-F238E27FC236}">
                <a16:creationId xmlns:a16="http://schemas.microsoft.com/office/drawing/2014/main" id="{0C4968BE-02B3-4827-B676-B5570978136E}"/>
              </a:ext>
            </a:extLst>
          </p:cNvPr>
          <p:cNvSpPr txBox="1"/>
          <p:nvPr/>
        </p:nvSpPr>
        <p:spPr>
          <a:xfrm>
            <a:off x="512266" y="1208532"/>
            <a:ext cx="8021107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Stack together constraints from multiple point correspondences:</a:t>
            </a:r>
            <a:endParaRPr dirty="0"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2B2D2B-5D18-4110-8EB0-CDF813DD9DF0}"/>
              </a:ext>
            </a:extLst>
          </p:cNvPr>
          <p:cNvGrpSpPr/>
          <p:nvPr/>
        </p:nvGrpSpPr>
        <p:grpSpPr>
          <a:xfrm>
            <a:off x="2182600" y="2323151"/>
            <a:ext cx="7826800" cy="3601586"/>
            <a:chOff x="2182600" y="2624903"/>
            <a:chExt cx="7826800" cy="3601586"/>
          </a:xfrm>
          <a:effectLst/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35AE3BCD-5DD0-4421-BDBD-0B6897528212}"/>
                </a:ext>
              </a:extLst>
            </p:cNvPr>
            <p:cNvSpPr/>
            <p:nvPr/>
          </p:nvSpPr>
          <p:spPr>
            <a:xfrm>
              <a:off x="9209775" y="2624903"/>
              <a:ext cx="799625" cy="3595037"/>
            </a:xfrm>
            <a:prstGeom prst="rect">
              <a:avLst/>
            </a:prstGeom>
            <a:solidFill>
              <a:schemeClr val="accent1">
                <a:satOff val="-3355"/>
                <a:lumOff val="26614"/>
              </a:schemeClr>
            </a:solidFill>
            <a:ln w="12700">
              <a:miter lim="400000"/>
            </a:ln>
            <a:effectLst/>
          </p:spPr>
          <p:txBody>
            <a:bodyPr lIns="35719" tIns="35719" rIns="35719" bIns="35719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10" name="Rectangle">
              <a:extLst>
                <a:ext uri="{FF2B5EF4-FFF2-40B4-BE49-F238E27FC236}">
                  <a16:creationId xmlns:a16="http://schemas.microsoft.com/office/drawing/2014/main" id="{CE08F467-AB44-44BE-B0B9-60E11FFC9E36}"/>
                </a:ext>
              </a:extLst>
            </p:cNvPr>
            <p:cNvSpPr/>
            <p:nvPr/>
          </p:nvSpPr>
          <p:spPr>
            <a:xfrm>
              <a:off x="7464336" y="2631452"/>
              <a:ext cx="970335" cy="3595037"/>
            </a:xfrm>
            <a:prstGeom prst="rect">
              <a:avLst/>
            </a:pr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>
              <a:miter lim="400000"/>
            </a:ln>
            <a:effectLst/>
          </p:spPr>
          <p:txBody>
            <a:bodyPr lIns="35719" tIns="35719" rIns="35719" bIns="35719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11" name="Rectangle">
              <a:extLst>
                <a:ext uri="{FF2B5EF4-FFF2-40B4-BE49-F238E27FC236}">
                  <a16:creationId xmlns:a16="http://schemas.microsoft.com/office/drawing/2014/main" id="{0DD1524A-2494-4E3F-BD16-53F654DBA3A9}"/>
                </a:ext>
              </a:extLst>
            </p:cNvPr>
            <p:cNvSpPr/>
            <p:nvPr/>
          </p:nvSpPr>
          <p:spPr>
            <a:xfrm>
              <a:off x="2182600" y="2631566"/>
              <a:ext cx="4905295" cy="2932182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12700">
              <a:miter lim="400000"/>
            </a:ln>
            <a:effectLst/>
          </p:spPr>
          <p:txBody>
            <a:bodyPr lIns="35719" tIns="35719" rIns="35719" bIns="35719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pic>
          <p:nvPicPr>
            <p:cNvPr id="16" name="latex-image-18.pdf" descr="latex-image-18.pdf">
              <a:extLst>
                <a:ext uri="{FF2B5EF4-FFF2-40B4-BE49-F238E27FC236}">
                  <a16:creationId xmlns:a16="http://schemas.microsoft.com/office/drawing/2014/main" id="{5444CB71-92AE-4040-A8B3-90138174C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11949" y="2696612"/>
              <a:ext cx="875110" cy="346471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" name="latex-image-19.pdf" descr="latex-image-19.pdf">
              <a:extLst>
                <a:ext uri="{FF2B5EF4-FFF2-40B4-BE49-F238E27FC236}">
                  <a16:creationId xmlns:a16="http://schemas.microsoft.com/office/drawing/2014/main" id="{8F4731D8-1E6B-4D29-8EDE-525C185BF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93145" y="2731528"/>
              <a:ext cx="4484206" cy="51535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latex-image-19.pdf" descr="latex-image-19.pdf">
              <a:extLst>
                <a:ext uri="{FF2B5EF4-FFF2-40B4-BE49-F238E27FC236}">
                  <a16:creationId xmlns:a16="http://schemas.microsoft.com/office/drawing/2014/main" id="{0E27FFE3-AF0C-4B3C-945C-36FAE9EB7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9449"/>
            </a:blip>
            <a:stretch>
              <a:fillRect/>
            </a:stretch>
          </p:blipFill>
          <p:spPr>
            <a:xfrm>
              <a:off x="2393145" y="3419114"/>
              <a:ext cx="4484206" cy="51535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" name="latex-image-19.pdf" descr="latex-image-19.pdf">
              <a:extLst>
                <a:ext uri="{FF2B5EF4-FFF2-40B4-BE49-F238E27FC236}">
                  <a16:creationId xmlns:a16="http://schemas.microsoft.com/office/drawing/2014/main" id="{D0CDB643-766F-409E-BF60-B80C4A388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9449"/>
            </a:blip>
            <a:stretch>
              <a:fillRect/>
            </a:stretch>
          </p:blipFill>
          <p:spPr>
            <a:xfrm>
              <a:off x="2393145" y="4910371"/>
              <a:ext cx="4484206" cy="51535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Image" descr="Image">
              <a:extLst>
                <a:ext uri="{FF2B5EF4-FFF2-40B4-BE49-F238E27FC236}">
                  <a16:creationId xmlns:a16="http://schemas.microsoft.com/office/drawing/2014/main" id="{1B566BD8-03F6-4BD8-9A00-4D4616D7A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49901"/>
            </a:blip>
            <a:stretch>
              <a:fillRect/>
            </a:stretch>
          </p:blipFill>
          <p:spPr>
            <a:xfrm>
              <a:off x="4407243" y="4181207"/>
              <a:ext cx="44649" cy="29468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" name="latex-image-21.pdf" descr="latex-image-21.pdf">
              <a:extLst>
                <a:ext uri="{FF2B5EF4-FFF2-40B4-BE49-F238E27FC236}">
                  <a16:creationId xmlns:a16="http://schemas.microsoft.com/office/drawing/2014/main" id="{6C0ED23B-E581-4641-80AF-EC688EEEC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54424" y="2690062"/>
              <a:ext cx="705446" cy="346471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" name="Image" descr="Image">
              <a:extLst>
                <a:ext uri="{FF2B5EF4-FFF2-40B4-BE49-F238E27FC236}">
                  <a16:creationId xmlns:a16="http://schemas.microsoft.com/office/drawing/2014/main" id="{70BCDABE-13FD-4217-BB20-9AEACD827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85816" y="4158882"/>
              <a:ext cx="312823" cy="13034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4" name="‘Homogeneous Linear Least Squares’ problem">
            <a:extLst>
              <a:ext uri="{FF2B5EF4-FFF2-40B4-BE49-F238E27FC236}">
                <a16:creationId xmlns:a16="http://schemas.microsoft.com/office/drawing/2014/main" id="{0D6767CB-B102-4BA9-91BB-1D9F5476DA88}"/>
              </a:ext>
            </a:extLst>
          </p:cNvPr>
          <p:cNvSpPr txBox="1"/>
          <p:nvPr/>
        </p:nvSpPr>
        <p:spPr>
          <a:xfrm>
            <a:off x="454723" y="5841507"/>
            <a:ext cx="5466369" cy="81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i="1" dirty="0">
                <a:latin typeface="+mj-lt"/>
              </a:rPr>
              <a:t>Homogeneous</a:t>
            </a:r>
            <a:r>
              <a:rPr dirty="0">
                <a:latin typeface="+mj-lt"/>
              </a:rPr>
              <a:t> </a:t>
            </a:r>
            <a:r>
              <a:rPr lang="en-US" dirty="0">
                <a:latin typeface="+mj-lt"/>
              </a:rPr>
              <a:t>l</a:t>
            </a:r>
            <a:r>
              <a:rPr dirty="0">
                <a:latin typeface="+mj-lt"/>
              </a:rPr>
              <a:t>inear </a:t>
            </a:r>
            <a:r>
              <a:rPr lang="en-US" dirty="0">
                <a:latin typeface="+mj-lt"/>
              </a:rPr>
              <a:t>l</a:t>
            </a:r>
            <a:r>
              <a:rPr dirty="0">
                <a:latin typeface="+mj-lt"/>
              </a:rPr>
              <a:t>east </a:t>
            </a:r>
            <a:r>
              <a:rPr lang="en-US" dirty="0">
                <a:latin typeface="+mj-lt"/>
              </a:rPr>
              <a:t>s</a:t>
            </a:r>
            <a:r>
              <a:rPr dirty="0">
                <a:latin typeface="+mj-lt"/>
              </a:rPr>
              <a:t>quares problem</a:t>
            </a:r>
            <a:r>
              <a:rPr lang="en-US" dirty="0">
                <a:latin typeface="+mj-lt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How do we solve this?</a:t>
            </a:r>
          </a:p>
        </p:txBody>
      </p:sp>
      <p:sp>
        <p:nvSpPr>
          <p:cNvPr id="26" name="Solve with SVD ( or lmdivide in MATLAB)">
            <a:extLst>
              <a:ext uri="{FF2B5EF4-FFF2-40B4-BE49-F238E27FC236}">
                <a16:creationId xmlns:a16="http://schemas.microsoft.com/office/drawing/2014/main" id="{EE163130-E5F5-4F83-928E-401737C90FFC}"/>
              </a:ext>
            </a:extLst>
          </p:cNvPr>
          <p:cNvSpPr txBox="1"/>
          <p:nvPr/>
        </p:nvSpPr>
        <p:spPr>
          <a:xfrm>
            <a:off x="3137469" y="6113441"/>
            <a:ext cx="72200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endParaRPr sz="1266" dirty="0"/>
          </a:p>
        </p:txBody>
      </p:sp>
      <p:pic>
        <p:nvPicPr>
          <p:cNvPr id="27" name="latex-image-20.pdf" descr="latex-image-20.pdf">
            <a:extLst>
              <a:ext uri="{FF2B5EF4-FFF2-40B4-BE49-F238E27FC236}">
                <a16:creationId xmlns:a16="http://schemas.microsoft.com/office/drawing/2014/main" id="{00C4EA8E-A27A-4154-BFFA-D85D33F126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468" y="1792451"/>
            <a:ext cx="1371064" cy="2946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0995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Determining the </a:t>
            </a:r>
            <a:r>
              <a:rPr lang="en-US" dirty="0" err="1"/>
              <a:t>homography</a:t>
            </a:r>
            <a:r>
              <a:rPr lang="en-US" dirty="0"/>
              <a:t> matrix</a:t>
            </a:r>
            <a:endParaRPr dirty="0"/>
          </a:p>
        </p:txBody>
      </p:sp>
      <p:sp>
        <p:nvSpPr>
          <p:cNvPr id="38" name="Multiplied out">
            <a:extLst>
              <a:ext uri="{FF2B5EF4-FFF2-40B4-BE49-F238E27FC236}">
                <a16:creationId xmlns:a16="http://schemas.microsoft.com/office/drawing/2014/main" id="{0C4968BE-02B3-4827-B676-B5570978136E}"/>
              </a:ext>
            </a:extLst>
          </p:cNvPr>
          <p:cNvSpPr txBox="1"/>
          <p:nvPr/>
        </p:nvSpPr>
        <p:spPr>
          <a:xfrm>
            <a:off x="512266" y="1208532"/>
            <a:ext cx="8021107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Stack together constraints from multiple point correspondences:</a:t>
            </a:r>
            <a:endParaRPr dirty="0"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2B2D2B-5D18-4110-8EB0-CDF813DD9DF0}"/>
              </a:ext>
            </a:extLst>
          </p:cNvPr>
          <p:cNvGrpSpPr/>
          <p:nvPr/>
        </p:nvGrpSpPr>
        <p:grpSpPr>
          <a:xfrm>
            <a:off x="2182600" y="2323151"/>
            <a:ext cx="7826800" cy="3601586"/>
            <a:chOff x="2182600" y="2624903"/>
            <a:chExt cx="7826800" cy="3601586"/>
          </a:xfrm>
          <a:effectLst/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35AE3BCD-5DD0-4421-BDBD-0B6897528212}"/>
                </a:ext>
              </a:extLst>
            </p:cNvPr>
            <p:cNvSpPr/>
            <p:nvPr/>
          </p:nvSpPr>
          <p:spPr>
            <a:xfrm>
              <a:off x="9209775" y="2624903"/>
              <a:ext cx="799625" cy="3595037"/>
            </a:xfrm>
            <a:prstGeom prst="rect">
              <a:avLst/>
            </a:prstGeom>
            <a:solidFill>
              <a:schemeClr val="accent1">
                <a:satOff val="-3355"/>
                <a:lumOff val="26614"/>
              </a:schemeClr>
            </a:solidFill>
            <a:ln w="12700">
              <a:miter lim="400000"/>
            </a:ln>
            <a:effectLst/>
          </p:spPr>
          <p:txBody>
            <a:bodyPr lIns="35719" tIns="35719" rIns="35719" bIns="35719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10" name="Rectangle">
              <a:extLst>
                <a:ext uri="{FF2B5EF4-FFF2-40B4-BE49-F238E27FC236}">
                  <a16:creationId xmlns:a16="http://schemas.microsoft.com/office/drawing/2014/main" id="{CE08F467-AB44-44BE-B0B9-60E11FFC9E36}"/>
                </a:ext>
              </a:extLst>
            </p:cNvPr>
            <p:cNvSpPr/>
            <p:nvPr/>
          </p:nvSpPr>
          <p:spPr>
            <a:xfrm>
              <a:off x="7464336" y="2631452"/>
              <a:ext cx="970335" cy="3595037"/>
            </a:xfrm>
            <a:prstGeom prst="rect">
              <a:avLst/>
            </a:pr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>
              <a:miter lim="400000"/>
            </a:ln>
            <a:effectLst/>
          </p:spPr>
          <p:txBody>
            <a:bodyPr lIns="35719" tIns="35719" rIns="35719" bIns="35719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11" name="Rectangle">
              <a:extLst>
                <a:ext uri="{FF2B5EF4-FFF2-40B4-BE49-F238E27FC236}">
                  <a16:creationId xmlns:a16="http://schemas.microsoft.com/office/drawing/2014/main" id="{0DD1524A-2494-4E3F-BD16-53F654DBA3A9}"/>
                </a:ext>
              </a:extLst>
            </p:cNvPr>
            <p:cNvSpPr/>
            <p:nvPr/>
          </p:nvSpPr>
          <p:spPr>
            <a:xfrm>
              <a:off x="2182600" y="2631566"/>
              <a:ext cx="4905295" cy="2932182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12700">
              <a:miter lim="400000"/>
            </a:ln>
            <a:effectLst/>
          </p:spPr>
          <p:txBody>
            <a:bodyPr lIns="35719" tIns="35719" rIns="35719" bIns="35719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pic>
          <p:nvPicPr>
            <p:cNvPr id="16" name="latex-image-18.pdf" descr="latex-image-18.pdf">
              <a:extLst>
                <a:ext uri="{FF2B5EF4-FFF2-40B4-BE49-F238E27FC236}">
                  <a16:creationId xmlns:a16="http://schemas.microsoft.com/office/drawing/2014/main" id="{5444CB71-92AE-4040-A8B3-90138174C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11949" y="2696612"/>
              <a:ext cx="875110" cy="346471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" name="latex-image-19.pdf" descr="latex-image-19.pdf">
              <a:extLst>
                <a:ext uri="{FF2B5EF4-FFF2-40B4-BE49-F238E27FC236}">
                  <a16:creationId xmlns:a16="http://schemas.microsoft.com/office/drawing/2014/main" id="{8F4731D8-1E6B-4D29-8EDE-525C185BF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93145" y="2731528"/>
              <a:ext cx="4484206" cy="51535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latex-image-19.pdf" descr="latex-image-19.pdf">
              <a:extLst>
                <a:ext uri="{FF2B5EF4-FFF2-40B4-BE49-F238E27FC236}">
                  <a16:creationId xmlns:a16="http://schemas.microsoft.com/office/drawing/2014/main" id="{0E27FFE3-AF0C-4B3C-945C-36FAE9EB7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9449"/>
            </a:blip>
            <a:stretch>
              <a:fillRect/>
            </a:stretch>
          </p:blipFill>
          <p:spPr>
            <a:xfrm>
              <a:off x="2393145" y="3419114"/>
              <a:ext cx="4484206" cy="51535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" name="latex-image-19.pdf" descr="latex-image-19.pdf">
              <a:extLst>
                <a:ext uri="{FF2B5EF4-FFF2-40B4-BE49-F238E27FC236}">
                  <a16:creationId xmlns:a16="http://schemas.microsoft.com/office/drawing/2014/main" id="{D0CDB643-766F-409E-BF60-B80C4A388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9449"/>
            </a:blip>
            <a:stretch>
              <a:fillRect/>
            </a:stretch>
          </p:blipFill>
          <p:spPr>
            <a:xfrm>
              <a:off x="2393145" y="4910371"/>
              <a:ext cx="4484206" cy="51535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Image" descr="Image">
              <a:extLst>
                <a:ext uri="{FF2B5EF4-FFF2-40B4-BE49-F238E27FC236}">
                  <a16:creationId xmlns:a16="http://schemas.microsoft.com/office/drawing/2014/main" id="{1B566BD8-03F6-4BD8-9A00-4D4616D7A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49901"/>
            </a:blip>
            <a:stretch>
              <a:fillRect/>
            </a:stretch>
          </p:blipFill>
          <p:spPr>
            <a:xfrm>
              <a:off x="4407243" y="4181207"/>
              <a:ext cx="44649" cy="29468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" name="latex-image-21.pdf" descr="latex-image-21.pdf">
              <a:extLst>
                <a:ext uri="{FF2B5EF4-FFF2-40B4-BE49-F238E27FC236}">
                  <a16:creationId xmlns:a16="http://schemas.microsoft.com/office/drawing/2014/main" id="{6C0ED23B-E581-4641-80AF-EC688EEEC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54424" y="2690062"/>
              <a:ext cx="705446" cy="346471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" name="Image" descr="Image">
              <a:extLst>
                <a:ext uri="{FF2B5EF4-FFF2-40B4-BE49-F238E27FC236}">
                  <a16:creationId xmlns:a16="http://schemas.microsoft.com/office/drawing/2014/main" id="{70BCDABE-13FD-4217-BB20-9AEACD827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85816" y="4158882"/>
              <a:ext cx="312823" cy="13034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4" name="‘Homogeneous Linear Least Squares’ problem">
            <a:extLst>
              <a:ext uri="{FF2B5EF4-FFF2-40B4-BE49-F238E27FC236}">
                <a16:creationId xmlns:a16="http://schemas.microsoft.com/office/drawing/2014/main" id="{0D6767CB-B102-4BA9-91BB-1D9F5476DA88}"/>
              </a:ext>
            </a:extLst>
          </p:cNvPr>
          <p:cNvSpPr txBox="1"/>
          <p:nvPr/>
        </p:nvSpPr>
        <p:spPr>
          <a:xfrm>
            <a:off x="454723" y="5841507"/>
            <a:ext cx="5466369" cy="81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i="1" dirty="0">
                <a:latin typeface="+mj-lt"/>
              </a:rPr>
              <a:t>Homogeneous</a:t>
            </a:r>
            <a:r>
              <a:rPr dirty="0">
                <a:latin typeface="+mj-lt"/>
              </a:rPr>
              <a:t> </a:t>
            </a:r>
            <a:r>
              <a:rPr lang="en-US" dirty="0">
                <a:latin typeface="+mj-lt"/>
              </a:rPr>
              <a:t>l</a:t>
            </a:r>
            <a:r>
              <a:rPr dirty="0">
                <a:latin typeface="+mj-lt"/>
              </a:rPr>
              <a:t>inear </a:t>
            </a:r>
            <a:r>
              <a:rPr lang="en-US" dirty="0">
                <a:latin typeface="+mj-lt"/>
              </a:rPr>
              <a:t>l</a:t>
            </a:r>
            <a:r>
              <a:rPr dirty="0">
                <a:latin typeface="+mj-lt"/>
              </a:rPr>
              <a:t>east </a:t>
            </a:r>
            <a:r>
              <a:rPr lang="en-US" dirty="0">
                <a:latin typeface="+mj-lt"/>
              </a:rPr>
              <a:t>s</a:t>
            </a:r>
            <a:r>
              <a:rPr dirty="0">
                <a:latin typeface="+mj-lt"/>
              </a:rPr>
              <a:t>quares problem</a:t>
            </a:r>
            <a:r>
              <a:rPr lang="en-US" dirty="0">
                <a:latin typeface="+mj-lt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Solve </a:t>
            </a:r>
            <a:r>
              <a:rPr lang="en-US">
                <a:latin typeface="+mj-lt"/>
              </a:rPr>
              <a:t>with SVD</a:t>
            </a:r>
            <a:endParaRPr lang="en-US" dirty="0">
              <a:latin typeface="+mj-lt"/>
            </a:endParaRPr>
          </a:p>
        </p:txBody>
      </p:sp>
      <p:sp>
        <p:nvSpPr>
          <p:cNvPr id="26" name="Solve with SVD ( or lmdivide in MATLAB)">
            <a:extLst>
              <a:ext uri="{FF2B5EF4-FFF2-40B4-BE49-F238E27FC236}">
                <a16:creationId xmlns:a16="http://schemas.microsoft.com/office/drawing/2014/main" id="{EE163130-E5F5-4F83-928E-401737C90FFC}"/>
              </a:ext>
            </a:extLst>
          </p:cNvPr>
          <p:cNvSpPr txBox="1"/>
          <p:nvPr/>
        </p:nvSpPr>
        <p:spPr>
          <a:xfrm>
            <a:off x="3137469" y="6113441"/>
            <a:ext cx="72200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endParaRPr sz="1266" dirty="0"/>
          </a:p>
        </p:txBody>
      </p:sp>
      <p:pic>
        <p:nvPicPr>
          <p:cNvPr id="27" name="latex-image-20.pdf" descr="latex-image-20.pdf">
            <a:extLst>
              <a:ext uri="{FF2B5EF4-FFF2-40B4-BE49-F238E27FC236}">
                <a16:creationId xmlns:a16="http://schemas.microsoft.com/office/drawing/2014/main" id="{00C4EA8E-A27A-4154-BFFA-D85D33F126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468" y="1792451"/>
            <a:ext cx="1371064" cy="2946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1115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latex-image-1.pdf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394" y="1692972"/>
            <a:ext cx="4255071" cy="2882468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Singular Value Decomposition"/>
          <p:cNvSpPr txBox="1"/>
          <p:nvPr/>
        </p:nvSpPr>
        <p:spPr>
          <a:xfrm>
            <a:off x="2003836" y="549889"/>
            <a:ext cx="5088637" cy="569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600"/>
            </a:lvl1pPr>
          </a:lstStyle>
          <a:p>
            <a:r>
              <a:rPr sz="3234"/>
              <a:t>Singular Value Decomposition</a:t>
            </a:r>
          </a:p>
        </p:txBody>
      </p:sp>
      <p:sp>
        <p:nvSpPr>
          <p:cNvPr id="269" name="diagonal"/>
          <p:cNvSpPr txBox="1"/>
          <p:nvPr/>
        </p:nvSpPr>
        <p:spPr>
          <a:xfrm>
            <a:off x="5821590" y="1469786"/>
            <a:ext cx="509756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</a:defRPr>
            </a:lvl1pPr>
          </a:lstStyle>
          <a:p>
            <a:r>
              <a:rPr sz="984"/>
              <a:t>diagonal</a:t>
            </a:r>
          </a:p>
        </p:txBody>
      </p:sp>
      <p:sp>
        <p:nvSpPr>
          <p:cNvPr id="270" name="ortho-normal"/>
          <p:cNvSpPr txBox="1"/>
          <p:nvPr/>
        </p:nvSpPr>
        <p:spPr>
          <a:xfrm>
            <a:off x="6463804" y="1469786"/>
            <a:ext cx="763030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</a:defRPr>
            </a:lvl1pPr>
          </a:lstStyle>
          <a:p>
            <a:r>
              <a:rPr sz="984"/>
              <a:t>ortho-normal</a:t>
            </a:r>
          </a:p>
        </p:txBody>
      </p:sp>
      <p:sp>
        <p:nvSpPr>
          <p:cNvPr id="273" name="unit norm constraint"/>
          <p:cNvSpPr txBox="1"/>
          <p:nvPr/>
        </p:nvSpPr>
        <p:spPr>
          <a:xfrm>
            <a:off x="7695592" y="1800185"/>
            <a:ext cx="1126912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</a:defRPr>
            </a:lvl1pPr>
          </a:lstStyle>
          <a:p>
            <a:r>
              <a:rPr sz="984"/>
              <a:t>unit norm constraint</a:t>
            </a:r>
          </a:p>
        </p:txBody>
      </p:sp>
      <p:pic>
        <p:nvPicPr>
          <p:cNvPr id="282" name="Connection Line" descr="Connection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211263" y="1536217"/>
            <a:ext cx="2005392" cy="399235"/>
          </a:xfrm>
          <a:prstGeom prst="rect">
            <a:avLst/>
          </a:prstGeom>
        </p:spPr>
      </p:pic>
      <p:sp>
        <p:nvSpPr>
          <p:cNvPr id="275" name="ortho-normal"/>
          <p:cNvSpPr txBox="1"/>
          <p:nvPr/>
        </p:nvSpPr>
        <p:spPr>
          <a:xfrm>
            <a:off x="4865390" y="1469786"/>
            <a:ext cx="763030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</a:defRPr>
            </a:lvl1pPr>
          </a:lstStyle>
          <a:p>
            <a:r>
              <a:rPr sz="984"/>
              <a:t>ortho-normal</a:t>
            </a:r>
          </a:p>
        </p:txBody>
      </p:sp>
      <p:sp>
        <p:nvSpPr>
          <p:cNvPr id="276" name="n x m"/>
          <p:cNvSpPr txBox="1"/>
          <p:nvPr/>
        </p:nvSpPr>
        <p:spPr>
          <a:xfrm>
            <a:off x="4054539" y="2353825"/>
            <a:ext cx="351058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</a:defRPr>
            </a:lvl1pPr>
          </a:lstStyle>
          <a:p>
            <a:r>
              <a:rPr sz="984"/>
              <a:t>n x m</a:t>
            </a:r>
          </a:p>
        </p:txBody>
      </p:sp>
      <p:sp>
        <p:nvSpPr>
          <p:cNvPr id="277" name="n x n"/>
          <p:cNvSpPr txBox="1"/>
          <p:nvPr/>
        </p:nvSpPr>
        <p:spPr>
          <a:xfrm>
            <a:off x="5438096" y="2353825"/>
            <a:ext cx="315792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</a:defRPr>
            </a:lvl1pPr>
          </a:lstStyle>
          <a:p>
            <a:r>
              <a:rPr sz="984"/>
              <a:t>n x n</a:t>
            </a:r>
          </a:p>
        </p:txBody>
      </p:sp>
      <p:sp>
        <p:nvSpPr>
          <p:cNvPr id="278" name="n x m"/>
          <p:cNvSpPr txBox="1"/>
          <p:nvPr/>
        </p:nvSpPr>
        <p:spPr>
          <a:xfrm>
            <a:off x="5902985" y="2353825"/>
            <a:ext cx="351058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</a:defRPr>
            </a:lvl1pPr>
          </a:lstStyle>
          <a:p>
            <a:r>
              <a:rPr sz="984"/>
              <a:t>n x m</a:t>
            </a:r>
          </a:p>
        </p:txBody>
      </p:sp>
      <p:sp>
        <p:nvSpPr>
          <p:cNvPr id="279" name="m x m"/>
          <p:cNvSpPr txBox="1"/>
          <p:nvPr/>
        </p:nvSpPr>
        <p:spPr>
          <a:xfrm>
            <a:off x="6474485" y="2353825"/>
            <a:ext cx="386324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</a:defRPr>
            </a:lvl1pPr>
          </a:lstStyle>
          <a:p>
            <a:r>
              <a:rPr sz="984"/>
              <a:t>m x m</a:t>
            </a:r>
          </a:p>
        </p:txBody>
      </p:sp>
      <p:sp>
        <p:nvSpPr>
          <p:cNvPr id="280" name="n x 1"/>
          <p:cNvSpPr txBox="1"/>
          <p:nvPr/>
        </p:nvSpPr>
        <p:spPr>
          <a:xfrm>
            <a:off x="6947213" y="4139763"/>
            <a:ext cx="314190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</a:defRPr>
            </a:lvl1pPr>
          </a:lstStyle>
          <a:p>
            <a:r>
              <a:rPr sz="984"/>
              <a:t>n x 1</a:t>
            </a:r>
          </a:p>
        </p:txBody>
      </p:sp>
      <p:sp>
        <p:nvSpPr>
          <p:cNvPr id="281" name="1 x m"/>
          <p:cNvSpPr txBox="1"/>
          <p:nvPr/>
        </p:nvSpPr>
        <p:spPr>
          <a:xfrm>
            <a:off x="7572292" y="4139763"/>
            <a:ext cx="349456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</a:defRPr>
            </a:lvl1pPr>
          </a:lstStyle>
          <a:p>
            <a:r>
              <a:rPr sz="984"/>
              <a:t>1 x m</a:t>
            </a:r>
          </a:p>
        </p:txBody>
      </p:sp>
    </p:spTree>
    <p:extLst>
      <p:ext uri="{BB962C8B-B14F-4D97-AF65-F5344CB8AC3E}">
        <p14:creationId xmlns:p14="http://schemas.microsoft.com/office/powerpoint/2010/main" val="21927921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Rounded Rectangle"/>
          <p:cNvSpPr/>
          <p:nvPr/>
        </p:nvSpPr>
        <p:spPr>
          <a:xfrm>
            <a:off x="2025667" y="300492"/>
            <a:ext cx="8140666" cy="3251769"/>
          </a:xfrm>
          <a:prstGeom prst="roundRect">
            <a:avLst>
              <a:gd name="adj" fmla="val 2870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302" name="General form of total least squares"/>
          <p:cNvSpPr txBox="1"/>
          <p:nvPr/>
        </p:nvSpPr>
        <p:spPr>
          <a:xfrm>
            <a:off x="3581311" y="491613"/>
            <a:ext cx="2353401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/>
              <a:t>General form of total least squares</a:t>
            </a:r>
          </a:p>
        </p:txBody>
      </p:sp>
      <p:sp>
        <p:nvSpPr>
          <p:cNvPr id="303" name="(matrix form)"/>
          <p:cNvSpPr txBox="1"/>
          <p:nvPr/>
        </p:nvSpPr>
        <p:spPr>
          <a:xfrm>
            <a:off x="7682449" y="2271323"/>
            <a:ext cx="1046120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/>
            </a:lvl1pPr>
          </a:lstStyle>
          <a:p>
            <a:r>
              <a:rPr sz="1406"/>
              <a:t>(matrix form)</a:t>
            </a:r>
          </a:p>
        </p:txBody>
      </p:sp>
      <p:sp>
        <p:nvSpPr>
          <p:cNvPr id="304" name="(Warning: change of notation. x is a vector of parameters!)"/>
          <p:cNvSpPr txBox="1"/>
          <p:nvPr/>
        </p:nvSpPr>
        <p:spPr>
          <a:xfrm>
            <a:off x="3701870" y="825981"/>
            <a:ext cx="4448847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000">
                <a:solidFill>
                  <a:schemeClr val="accent5"/>
                </a:solidFill>
              </a:defRPr>
            </a:pPr>
            <a:r>
              <a:rPr sz="1406"/>
              <a:t>(</a:t>
            </a:r>
            <a:r>
              <a:rPr sz="1406" b="1">
                <a:latin typeface="Helvetica"/>
                <a:ea typeface="Helvetica"/>
                <a:cs typeface="Helvetica"/>
                <a:sym typeface="Helvetica"/>
              </a:rPr>
              <a:t>Warning:</a:t>
            </a:r>
            <a:r>
              <a:rPr sz="1406"/>
              <a:t> change of notation. x is a vector of parameters!)</a:t>
            </a:r>
          </a:p>
        </p:txBody>
      </p:sp>
      <p:pic>
        <p:nvPicPr>
          <p:cNvPr id="305" name="latex-image-23.pdf" descr="latex-image-2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435" y="1223720"/>
            <a:ext cx="2925131" cy="14053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latex-image-24.pdf" descr="latex-image-24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147" y="2949874"/>
            <a:ext cx="1268123" cy="388008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constraint"/>
          <p:cNvSpPr txBox="1"/>
          <p:nvPr/>
        </p:nvSpPr>
        <p:spPr>
          <a:xfrm>
            <a:off x="7797909" y="2999640"/>
            <a:ext cx="807017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/>
            </a:lvl1pPr>
          </a:lstStyle>
          <a:p>
            <a:r>
              <a:rPr sz="1406"/>
              <a:t>constraint</a:t>
            </a:r>
          </a:p>
        </p:txBody>
      </p:sp>
      <p:pic>
        <p:nvPicPr>
          <p:cNvPr id="308" name="latex-image-25.pdf" descr="latex-image-25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9787" y="3980408"/>
            <a:ext cx="964407" cy="794742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minimize"/>
          <p:cNvSpPr txBox="1"/>
          <p:nvPr/>
        </p:nvSpPr>
        <p:spPr>
          <a:xfrm>
            <a:off x="2115762" y="3922845"/>
            <a:ext cx="668004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/>
              <a:t>minimize</a:t>
            </a:r>
          </a:p>
        </p:txBody>
      </p:sp>
      <p:sp>
        <p:nvSpPr>
          <p:cNvPr id="310" name="subject to"/>
          <p:cNvSpPr txBox="1"/>
          <p:nvPr/>
        </p:nvSpPr>
        <p:spPr>
          <a:xfrm>
            <a:off x="2151070" y="4565783"/>
            <a:ext cx="722955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/>
              <a:t>subject to</a:t>
            </a:r>
          </a:p>
        </p:txBody>
      </p:sp>
      <p:pic>
        <p:nvPicPr>
          <p:cNvPr id="311" name="latex-image-26.pdf" descr="latex-image-26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8855" y="3873252"/>
            <a:ext cx="884040" cy="366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latex-image-24.pdf" descr="latex-image-24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115" y="4516190"/>
            <a:ext cx="1196579" cy="366117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minimize"/>
          <p:cNvSpPr txBox="1"/>
          <p:nvPr/>
        </p:nvSpPr>
        <p:spPr>
          <a:xfrm>
            <a:off x="7169965" y="4244314"/>
            <a:ext cx="668004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/>
              <a:t>minimize</a:t>
            </a:r>
          </a:p>
        </p:txBody>
      </p:sp>
      <p:sp>
        <p:nvSpPr>
          <p:cNvPr id="314" name="Arrow"/>
          <p:cNvSpPr/>
          <p:nvPr/>
        </p:nvSpPr>
        <p:spPr>
          <a:xfrm>
            <a:off x="5939770" y="4183775"/>
            <a:ext cx="706495" cy="388008"/>
          </a:xfrm>
          <a:prstGeom prst="rightArrow">
            <a:avLst>
              <a:gd name="adj1" fmla="val 51368"/>
              <a:gd name="adj2" fmla="val 87337"/>
            </a:avLst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315" name="Solution is the eigenvector…"/>
          <p:cNvSpPr txBox="1"/>
          <p:nvPr/>
        </p:nvSpPr>
        <p:spPr>
          <a:xfrm>
            <a:off x="2201384" y="5356971"/>
            <a:ext cx="3227034" cy="916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2600"/>
            </a:pPr>
            <a:r>
              <a:rPr sz="1828"/>
              <a:t>Solution is the eigenvector </a:t>
            </a:r>
          </a:p>
          <a:p>
            <a:pPr>
              <a:defRPr sz="2600"/>
            </a:pPr>
            <a:r>
              <a:rPr sz="1828"/>
              <a:t>corresponding to smallest eigenvalue of</a:t>
            </a:r>
          </a:p>
        </p:txBody>
      </p:sp>
      <p:pic>
        <p:nvPicPr>
          <p:cNvPr id="316" name="latex-image-27.pdf" descr="latex-image-27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3067" y="6315044"/>
            <a:ext cx="884040" cy="343216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(Rayleigh quotient)"/>
          <p:cNvSpPr txBox="1"/>
          <p:nvPr/>
        </p:nvSpPr>
        <p:spPr>
          <a:xfrm>
            <a:off x="8633802" y="3712584"/>
            <a:ext cx="1049967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/>
            </a:lvl1pPr>
          </a:lstStyle>
          <a:p>
            <a:r>
              <a:rPr sz="984"/>
              <a:t>(Rayleigh quotient)</a:t>
            </a:r>
          </a:p>
        </p:txBody>
      </p:sp>
      <p:pic>
        <p:nvPicPr>
          <p:cNvPr id="318" name="latex-image-1.pdf" descr="latex-image-1.pdf"/>
          <p:cNvPicPr>
            <a:picLocks noChangeAspect="1"/>
          </p:cNvPicPr>
          <p:nvPr/>
        </p:nvPicPr>
        <p:blipFill>
          <a:blip r:embed="rId7"/>
          <a:srcRect b="74191"/>
          <a:stretch>
            <a:fillRect/>
          </a:stretch>
        </p:blipFill>
        <p:spPr>
          <a:xfrm>
            <a:off x="7883507" y="6305686"/>
            <a:ext cx="2069762" cy="361858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Solution is the column of V…"/>
          <p:cNvSpPr txBox="1"/>
          <p:nvPr/>
        </p:nvSpPr>
        <p:spPr>
          <a:xfrm>
            <a:off x="6641112" y="5356972"/>
            <a:ext cx="3646381" cy="916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2600"/>
            </a:pPr>
            <a:r>
              <a:rPr sz="1828"/>
              <a:t>Solution is the column of </a:t>
            </a:r>
            <a:r>
              <a:rPr sz="1828" b="1">
                <a:latin typeface="Helvetica"/>
                <a:ea typeface="Helvetica"/>
                <a:cs typeface="Helvetica"/>
                <a:sym typeface="Helvetica"/>
              </a:rPr>
              <a:t>V</a:t>
            </a:r>
            <a:r>
              <a:rPr sz="1828"/>
              <a:t> </a:t>
            </a:r>
          </a:p>
          <a:p>
            <a:pPr>
              <a:defRPr sz="2600"/>
            </a:pPr>
            <a:r>
              <a:rPr sz="1828"/>
              <a:t>corresponding to smallest singular value</a:t>
            </a:r>
          </a:p>
        </p:txBody>
      </p:sp>
      <p:sp>
        <p:nvSpPr>
          <p:cNvPr id="320" name="(equivalent)"/>
          <p:cNvSpPr txBox="1"/>
          <p:nvPr/>
        </p:nvSpPr>
        <p:spPr>
          <a:xfrm>
            <a:off x="5205607" y="5906156"/>
            <a:ext cx="1494540" cy="353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600"/>
            </a:lvl1pPr>
          </a:lstStyle>
          <a:p>
            <a:r>
              <a:rPr sz="1828"/>
              <a:t>(equivalent)</a:t>
            </a:r>
          </a:p>
        </p:txBody>
      </p:sp>
    </p:spTree>
    <p:extLst>
      <p:ext uri="{BB962C8B-B14F-4D97-AF65-F5344CB8AC3E}">
        <p14:creationId xmlns:p14="http://schemas.microsoft.com/office/powerpoint/2010/main" val="41868143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olving for H using DLT"/>
          <p:cNvSpPr txBox="1">
            <a:spLocks noGrp="1"/>
          </p:cNvSpPr>
          <p:nvPr>
            <p:ph type="title"/>
          </p:nvPr>
        </p:nvSpPr>
        <p:spPr>
          <a:xfrm>
            <a:off x="2193727" y="471285"/>
            <a:ext cx="7804547" cy="75431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55675">
              <a:defRPr sz="6240"/>
            </a:lvl1pPr>
          </a:lstStyle>
          <a:p>
            <a:r>
              <a:t>Solving for H using DLT</a:t>
            </a:r>
          </a:p>
        </p:txBody>
      </p:sp>
      <p:pic>
        <p:nvPicPr>
          <p:cNvPr id="286" name="latex-image-1.pdf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238" y="1703234"/>
            <a:ext cx="1527103" cy="500479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Given"/>
          <p:cNvSpPr txBox="1"/>
          <p:nvPr/>
        </p:nvSpPr>
        <p:spPr>
          <a:xfrm>
            <a:off x="2015080" y="1787594"/>
            <a:ext cx="721352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rPr sz="1687"/>
              <a:t>Given</a:t>
            </a:r>
          </a:p>
        </p:txBody>
      </p:sp>
      <p:sp>
        <p:nvSpPr>
          <p:cNvPr id="288" name="solve for H such that"/>
          <p:cNvSpPr txBox="1"/>
          <p:nvPr/>
        </p:nvSpPr>
        <p:spPr>
          <a:xfrm>
            <a:off x="4960478" y="1787594"/>
            <a:ext cx="2798844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rPr sz="1687"/>
              <a:t>solve for H such that</a:t>
            </a:r>
          </a:p>
        </p:txBody>
      </p:sp>
      <p:pic>
        <p:nvPicPr>
          <p:cNvPr id="289" name="latex-image-38.pdf" descr="latex-image-38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3533" y="1718037"/>
            <a:ext cx="1636721" cy="363716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1. For each correspondence, create 2x9 matrix"/>
          <p:cNvSpPr txBox="1"/>
          <p:nvPr/>
        </p:nvSpPr>
        <p:spPr>
          <a:xfrm>
            <a:off x="2005919" y="2486238"/>
            <a:ext cx="5915082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rPr sz="1687"/>
              <a:t>1. For each correspondence, create 2x9 matrix</a:t>
            </a:r>
          </a:p>
        </p:txBody>
      </p:sp>
      <p:pic>
        <p:nvPicPr>
          <p:cNvPr id="29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6434" y="2401877"/>
            <a:ext cx="625599" cy="500480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2. Concatenate into single 2n x 9 matrix"/>
          <p:cNvSpPr txBox="1"/>
          <p:nvPr/>
        </p:nvSpPr>
        <p:spPr>
          <a:xfrm>
            <a:off x="2005919" y="3267586"/>
            <a:ext cx="5265865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rPr sz="1687"/>
              <a:t>2. Concatenate into single 2n x 9 matrix</a:t>
            </a:r>
          </a:p>
        </p:txBody>
      </p:sp>
      <p:pic>
        <p:nvPicPr>
          <p:cNvPr id="29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3423" y="3205758"/>
            <a:ext cx="507962" cy="455414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3. Compute SVD of"/>
          <p:cNvSpPr txBox="1"/>
          <p:nvPr/>
        </p:nvSpPr>
        <p:spPr>
          <a:xfrm>
            <a:off x="2005919" y="4048934"/>
            <a:ext cx="2409314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rPr sz="1687"/>
              <a:t>3. Compute SVD of </a:t>
            </a:r>
          </a:p>
        </p:txBody>
      </p:sp>
      <p:sp>
        <p:nvSpPr>
          <p:cNvPr id="295" name="4. Store Eigenvector of the smallest Eigenvalue"/>
          <p:cNvSpPr txBox="1"/>
          <p:nvPr/>
        </p:nvSpPr>
        <p:spPr>
          <a:xfrm>
            <a:off x="2005919" y="4767773"/>
            <a:ext cx="7213514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rPr sz="1687" dirty="0"/>
              <a:t>4. Store </a:t>
            </a:r>
            <a:r>
              <a:rPr lang="en-US" sz="1687" dirty="0"/>
              <a:t>singular vector</a:t>
            </a:r>
            <a:r>
              <a:rPr sz="1687" dirty="0"/>
              <a:t> of the smallest </a:t>
            </a:r>
            <a:r>
              <a:rPr lang="en-US" sz="1687" dirty="0"/>
              <a:t>singular value</a:t>
            </a:r>
            <a:endParaRPr sz="1687" dirty="0"/>
          </a:p>
        </p:txBody>
      </p:sp>
      <p:sp>
        <p:nvSpPr>
          <p:cNvPr id="296" name="5. Reshape to get"/>
          <p:cNvSpPr txBox="1"/>
          <p:nvPr/>
        </p:nvSpPr>
        <p:spPr>
          <a:xfrm>
            <a:off x="2005918" y="5611629"/>
            <a:ext cx="2279471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rPr sz="1687"/>
              <a:t>5. Reshape to get</a:t>
            </a:r>
          </a:p>
        </p:txBody>
      </p:sp>
      <p:pic>
        <p:nvPicPr>
          <p:cNvPr id="297" name="latex-image-2.pdf" descr="latex-image-2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8585" y="4737199"/>
            <a:ext cx="1083148" cy="392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0204" y="5581055"/>
            <a:ext cx="507962" cy="4096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latex-image-1.pdf" descr="latex-image-1.pdf"/>
          <p:cNvPicPr>
            <a:picLocks noChangeAspect="1"/>
          </p:cNvPicPr>
          <p:nvPr/>
        </p:nvPicPr>
        <p:blipFill>
          <a:blip r:embed="rId8"/>
          <a:srcRect b="74191"/>
          <a:stretch>
            <a:fillRect/>
          </a:stretch>
        </p:blipFill>
        <p:spPr>
          <a:xfrm>
            <a:off x="4489950" y="3923063"/>
            <a:ext cx="3337116" cy="58343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49183223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Linear…"/>
          <p:cNvSpPr txBox="1"/>
          <p:nvPr/>
        </p:nvSpPr>
        <p:spPr>
          <a:xfrm>
            <a:off x="600891" y="1316181"/>
            <a:ext cx="11190515" cy="707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lnSpc>
                <a:spcPct val="200000"/>
              </a:lnSpc>
            </a:pPr>
            <a:r>
              <a:rPr sz="2400" b="1" dirty="0">
                <a:latin typeface="+mj-lt"/>
                <a:ea typeface="Helvetica"/>
                <a:cs typeface="Helvetica"/>
                <a:sym typeface="Helvetica"/>
              </a:rPr>
              <a:t>Linear</a:t>
            </a:r>
            <a:r>
              <a:rPr sz="2400" dirty="0">
                <a:latin typeface="+mj-lt"/>
              </a:rPr>
              <a:t> least squares estimation only works when the transform function is </a:t>
            </a:r>
            <a:r>
              <a:rPr lang="en-US" sz="2400" b="1" dirty="0">
                <a:latin typeface="+mj-lt"/>
              </a:rPr>
              <a:t>linear! (duh)</a:t>
            </a:r>
            <a:endParaRPr sz="2400" b="1" dirty="0">
              <a:latin typeface="+mj-lt"/>
            </a:endParaRPr>
          </a:p>
        </p:txBody>
      </p:sp>
      <p:sp>
        <p:nvSpPr>
          <p:cNvPr id="3" name="Also…">
            <a:extLst>
              <a:ext uri="{FF2B5EF4-FFF2-40B4-BE49-F238E27FC236}">
                <a16:creationId xmlns:a16="http://schemas.microsoft.com/office/drawing/2014/main" id="{010941AA-4554-4729-A48B-98711F56F8D1}"/>
              </a:ext>
            </a:extLst>
          </p:cNvPr>
          <p:cNvSpPr txBox="1"/>
          <p:nvPr/>
        </p:nvSpPr>
        <p:spPr>
          <a:xfrm>
            <a:off x="600891" y="3859084"/>
            <a:ext cx="6363260" cy="707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lnSpc>
                <a:spcPct val="200000"/>
              </a:lnSpc>
            </a:pPr>
            <a:r>
              <a:rPr sz="2400" dirty="0">
                <a:latin typeface="+mj-lt"/>
              </a:rPr>
              <a:t>Also doesn’t deal well with</a:t>
            </a:r>
            <a:r>
              <a:rPr lang="en-US" sz="2400" dirty="0">
                <a:latin typeface="+mj-lt"/>
              </a:rPr>
              <a:t> </a:t>
            </a:r>
            <a:r>
              <a:rPr sz="2400" b="1" dirty="0">
                <a:latin typeface="+mj-lt"/>
              </a:rPr>
              <a:t>outliers</a:t>
            </a:r>
            <a:r>
              <a:rPr lang="en-US" sz="2400" b="1" dirty="0">
                <a:latin typeface="+mj-lt"/>
              </a:rPr>
              <a:t>.</a:t>
            </a:r>
            <a:endParaRPr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17891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Create point correspondences</a:t>
            </a:r>
            <a:endParaRPr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16E0C3-5C8B-4CEF-AA2E-BC53B9BAD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5" t="42653" r="309" b="777"/>
          <a:stretch/>
        </p:blipFill>
        <p:spPr>
          <a:xfrm>
            <a:off x="5365814" y="1930908"/>
            <a:ext cx="6210298" cy="30982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EEF899-4B9E-48BC-B61A-A81FFDBACA68}"/>
              </a:ext>
            </a:extLst>
          </p:cNvPr>
          <p:cNvSpPr/>
          <p:nvPr/>
        </p:nvSpPr>
        <p:spPr>
          <a:xfrm>
            <a:off x="5365814" y="5143501"/>
            <a:ext cx="62102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target image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781328-041B-459C-A096-2972A27C8733}"/>
              </a:ext>
            </a:extLst>
          </p:cNvPr>
          <p:cNvGrpSpPr/>
          <p:nvPr/>
        </p:nvGrpSpPr>
        <p:grpSpPr>
          <a:xfrm>
            <a:off x="1095756" y="2367054"/>
            <a:ext cx="3629026" cy="2662146"/>
            <a:chOff x="1790700" y="2191695"/>
            <a:chExt cx="3629026" cy="266214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1FF8ECA-22B4-4E25-A4DC-F1C63A32B3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07" r="-306" b="58537"/>
            <a:stretch/>
          </p:blipFill>
          <p:spPr>
            <a:xfrm>
              <a:off x="1790700" y="2191695"/>
              <a:ext cx="3629026" cy="2662146"/>
            </a:xfrm>
            <a:prstGeom prst="rect">
              <a:avLst/>
            </a:prstGeom>
          </p:spPr>
        </p:pic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7A7B6DE6-43D4-4D90-ADEA-FA86A8ADB0D4}"/>
                </a:ext>
              </a:extLst>
            </p:cNvPr>
            <p:cNvSpPr/>
            <p:nvPr/>
          </p:nvSpPr>
          <p:spPr>
            <a:xfrm>
              <a:off x="2165253" y="2410518"/>
              <a:ext cx="116431" cy="116431"/>
            </a:xfrm>
            <a:prstGeom prst="ellipse">
              <a:avLst/>
            </a:prstGeom>
            <a:solidFill>
              <a:srgbClr val="FF2600"/>
            </a:solidFill>
            <a:ln w="19050">
              <a:solidFill>
                <a:schemeClr val="tx1"/>
              </a:solidFill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3"/>
            </a:p>
          </p:txBody>
        </p:sp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4FE41EE1-A06C-40E3-B26C-D1311F2E5CD3}"/>
                </a:ext>
              </a:extLst>
            </p:cNvPr>
            <p:cNvSpPr/>
            <p:nvPr/>
          </p:nvSpPr>
          <p:spPr>
            <a:xfrm>
              <a:off x="2107037" y="4311289"/>
              <a:ext cx="116432" cy="116432"/>
            </a:xfrm>
            <a:prstGeom prst="ellipse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3"/>
            </a:p>
          </p:txBody>
        </p:sp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BEDDA95D-7C12-4DBB-B128-5E7788F92602}"/>
                </a:ext>
              </a:extLst>
            </p:cNvPr>
            <p:cNvSpPr/>
            <p:nvPr/>
          </p:nvSpPr>
          <p:spPr>
            <a:xfrm>
              <a:off x="4755607" y="4402016"/>
              <a:ext cx="116431" cy="116431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txBody>
            <a:bodyPr lIns="28575" tIns="28575" rIns="28575" bIns="28575" anchor="ctr"/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3"/>
            </a:p>
          </p:txBody>
        </p:sp>
        <p:sp>
          <p:nvSpPr>
            <p:cNvPr id="16" name="Circle">
              <a:extLst>
                <a:ext uri="{FF2B5EF4-FFF2-40B4-BE49-F238E27FC236}">
                  <a16:creationId xmlns:a16="http://schemas.microsoft.com/office/drawing/2014/main" id="{16004114-A7B9-40E2-A96F-7812FB3A8D76}"/>
                </a:ext>
              </a:extLst>
            </p:cNvPr>
            <p:cNvSpPr/>
            <p:nvPr/>
          </p:nvSpPr>
          <p:spPr>
            <a:xfrm>
              <a:off x="4593456" y="2908496"/>
              <a:ext cx="116431" cy="116431"/>
            </a:xfrm>
            <a:prstGeom prst="ellipse">
              <a:avLst/>
            </a:prstGeom>
            <a:solidFill>
              <a:srgbClr val="00F900"/>
            </a:solidFill>
            <a:ln w="19050">
              <a:solidFill>
                <a:schemeClr val="tx1"/>
              </a:solidFill>
            </a:ln>
          </p:spPr>
          <p:txBody>
            <a:bodyPr lIns="28575" tIns="28575" rIns="28575" bIns="28575" anchor="ctr"/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3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4484673-1B2A-4E8C-9591-CD0D10033EE7}"/>
              </a:ext>
            </a:extLst>
          </p:cNvPr>
          <p:cNvSpPr/>
          <p:nvPr/>
        </p:nvSpPr>
        <p:spPr>
          <a:xfrm>
            <a:off x="1095756" y="5143501"/>
            <a:ext cx="36290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original image</a:t>
            </a:r>
          </a:p>
        </p:txBody>
      </p:sp>
      <p:sp>
        <p:nvSpPr>
          <p:cNvPr id="18" name="Circle">
            <a:extLst>
              <a:ext uri="{FF2B5EF4-FFF2-40B4-BE49-F238E27FC236}">
                <a16:creationId xmlns:a16="http://schemas.microsoft.com/office/drawing/2014/main" id="{5F653DD3-0B8E-419E-BD44-1A3960631CD7}"/>
              </a:ext>
            </a:extLst>
          </p:cNvPr>
          <p:cNvSpPr/>
          <p:nvPr/>
        </p:nvSpPr>
        <p:spPr>
          <a:xfrm>
            <a:off x="8544717" y="2644092"/>
            <a:ext cx="116431" cy="116431"/>
          </a:xfrm>
          <a:prstGeom prst="ellipse">
            <a:avLst/>
          </a:prstGeom>
          <a:solidFill>
            <a:srgbClr val="FF2600"/>
          </a:solidFill>
          <a:ln w="19050">
            <a:solidFill>
              <a:schemeClr val="tx1"/>
            </a:solidFill>
            <a:miter lim="400000"/>
          </a:ln>
        </p:spPr>
        <p:txBody>
          <a:bodyPr lIns="28575" tIns="28575" rIns="28575" bIns="28575" anchor="ctr"/>
          <a:lstStyle/>
          <a:p>
            <a:pPr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53"/>
          </a:p>
        </p:txBody>
      </p:sp>
      <p:sp>
        <p:nvSpPr>
          <p:cNvPr id="19" name="Circle">
            <a:extLst>
              <a:ext uri="{FF2B5EF4-FFF2-40B4-BE49-F238E27FC236}">
                <a16:creationId xmlns:a16="http://schemas.microsoft.com/office/drawing/2014/main" id="{01899E08-A0FF-4965-94FD-FE9560A5FABD}"/>
              </a:ext>
            </a:extLst>
          </p:cNvPr>
          <p:cNvSpPr/>
          <p:nvPr/>
        </p:nvSpPr>
        <p:spPr>
          <a:xfrm>
            <a:off x="8544717" y="4705610"/>
            <a:ext cx="116432" cy="116432"/>
          </a:xfrm>
          <a:prstGeom prst="ellipse">
            <a:avLst/>
          </a:prstGeom>
          <a:solidFill>
            <a:srgbClr val="00B0F0"/>
          </a:solidFill>
          <a:ln w="19050">
            <a:solidFill>
              <a:schemeClr val="tx1"/>
            </a:solidFill>
            <a:miter lim="400000"/>
          </a:ln>
        </p:spPr>
        <p:txBody>
          <a:bodyPr lIns="28575" tIns="28575" rIns="28575" bIns="28575" anchor="ctr"/>
          <a:lstStyle/>
          <a:p>
            <a:pPr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53"/>
          </a:p>
        </p:txBody>
      </p:sp>
      <p:sp>
        <p:nvSpPr>
          <p:cNvPr id="20" name="Circle">
            <a:extLst>
              <a:ext uri="{FF2B5EF4-FFF2-40B4-BE49-F238E27FC236}">
                <a16:creationId xmlns:a16="http://schemas.microsoft.com/office/drawing/2014/main" id="{CA7DE75A-DF6E-4085-B79A-2CE7709C71EE}"/>
              </a:ext>
            </a:extLst>
          </p:cNvPr>
          <p:cNvSpPr/>
          <p:nvPr/>
        </p:nvSpPr>
        <p:spPr>
          <a:xfrm>
            <a:off x="11393544" y="4705611"/>
            <a:ext cx="116431" cy="116431"/>
          </a:xfrm>
          <a:prstGeom prst="ellipse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txBody>
          <a:bodyPr lIns="28575" tIns="28575" rIns="28575" bIns="28575" anchor="ctr"/>
          <a:lstStyle/>
          <a:p>
            <a:pPr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53"/>
          </a:p>
        </p:txBody>
      </p:sp>
      <p:sp>
        <p:nvSpPr>
          <p:cNvPr id="21" name="Circle">
            <a:extLst>
              <a:ext uri="{FF2B5EF4-FFF2-40B4-BE49-F238E27FC236}">
                <a16:creationId xmlns:a16="http://schemas.microsoft.com/office/drawing/2014/main" id="{BC5DDE79-323E-4415-91DD-0B251D390999}"/>
              </a:ext>
            </a:extLst>
          </p:cNvPr>
          <p:cNvSpPr/>
          <p:nvPr/>
        </p:nvSpPr>
        <p:spPr>
          <a:xfrm>
            <a:off x="11393544" y="2640282"/>
            <a:ext cx="116431" cy="116431"/>
          </a:xfrm>
          <a:prstGeom prst="ellipse">
            <a:avLst/>
          </a:prstGeom>
          <a:solidFill>
            <a:srgbClr val="00F900"/>
          </a:solidFill>
          <a:ln w="19050">
            <a:solidFill>
              <a:schemeClr val="tx1"/>
            </a:solidFill>
          </a:ln>
        </p:spPr>
        <p:txBody>
          <a:bodyPr lIns="28575" tIns="28575" rIns="28575" bIns="28575" anchor="ctr"/>
          <a:lstStyle/>
          <a:p>
            <a:pPr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53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E7D3600-8E07-45B6-B67E-B5C18C03A1FB}"/>
                  </a:ext>
                </a:extLst>
              </p:cNvPr>
              <p:cNvSpPr/>
              <p:nvPr/>
            </p:nvSpPr>
            <p:spPr>
              <a:xfrm>
                <a:off x="7993861" y="2646525"/>
                <a:ext cx="55085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E7D3600-8E07-45B6-B67E-B5C18C03A1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3861" y="2646525"/>
                <a:ext cx="550856" cy="461665"/>
              </a:xfrm>
              <a:prstGeom prst="rect">
                <a:avLst/>
              </a:prstGeom>
              <a:blipFill>
                <a:blip r:embed="rId3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1748547-F294-41E5-AF81-34121C2DD82E}"/>
                  </a:ext>
                </a:extLst>
              </p:cNvPr>
              <p:cNvSpPr/>
              <p:nvPr/>
            </p:nvSpPr>
            <p:spPr>
              <a:xfrm>
                <a:off x="10835571" y="2675273"/>
                <a:ext cx="55797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1748547-F294-41E5-AF81-34121C2DD8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5571" y="2675273"/>
                <a:ext cx="557973" cy="461665"/>
              </a:xfrm>
              <a:prstGeom prst="rect">
                <a:avLst/>
              </a:prstGeom>
              <a:blipFill>
                <a:blip r:embed="rId4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9FC939C-8347-47ED-B298-0D2B29EB2688}"/>
                  </a:ext>
                </a:extLst>
              </p:cNvPr>
              <p:cNvSpPr/>
              <p:nvPr/>
            </p:nvSpPr>
            <p:spPr>
              <a:xfrm>
                <a:off x="10835570" y="4255815"/>
                <a:ext cx="55797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9FC939C-8347-47ED-B298-0D2B29EB26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5570" y="4255815"/>
                <a:ext cx="557973" cy="461665"/>
              </a:xfrm>
              <a:prstGeom prst="rect">
                <a:avLst/>
              </a:prstGeom>
              <a:blipFill>
                <a:blip r:embed="rId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838AD62-EDB8-43BC-8B60-B03330E6510E}"/>
                  </a:ext>
                </a:extLst>
              </p:cNvPr>
              <p:cNvSpPr/>
              <p:nvPr/>
            </p:nvSpPr>
            <p:spPr>
              <a:xfrm>
                <a:off x="8044959" y="4267619"/>
                <a:ext cx="55797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838AD62-EDB8-43BC-8B60-B03330E651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959" y="4267619"/>
                <a:ext cx="557973" cy="461665"/>
              </a:xfrm>
              <a:prstGeom prst="rect">
                <a:avLst/>
              </a:prstGeom>
              <a:blipFill>
                <a:blip r:embed="rId6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DD15B69-4685-4D72-A7B0-A8BD7206E0A0}"/>
                  </a:ext>
                </a:extLst>
              </p:cNvPr>
              <p:cNvSpPr/>
              <p:nvPr/>
            </p:nvSpPr>
            <p:spPr>
              <a:xfrm>
                <a:off x="1430381" y="2690298"/>
                <a:ext cx="5508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DD15B69-4685-4D72-A7B0-A8BD7206E0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381" y="2690298"/>
                <a:ext cx="550855" cy="461665"/>
              </a:xfrm>
              <a:prstGeom prst="rect">
                <a:avLst/>
              </a:prstGeom>
              <a:blipFill>
                <a:blip r:embed="rId7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0073077-7881-4192-BDE1-B7BB3EEC5FBD}"/>
                  </a:ext>
                </a:extLst>
              </p:cNvPr>
              <p:cNvSpPr/>
              <p:nvPr/>
            </p:nvSpPr>
            <p:spPr>
              <a:xfrm>
                <a:off x="3568023" y="3151963"/>
                <a:ext cx="55797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0073077-7881-4192-BDE1-B7BB3EEC5F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023" y="3151963"/>
                <a:ext cx="557973" cy="461665"/>
              </a:xfrm>
              <a:prstGeom prst="rect">
                <a:avLst/>
              </a:prstGeom>
              <a:blipFill>
                <a:blip r:embed="rId8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080ECF2-F6BE-4983-98B7-70402C387529}"/>
                  </a:ext>
                </a:extLst>
              </p:cNvPr>
              <p:cNvSpPr/>
              <p:nvPr/>
            </p:nvSpPr>
            <p:spPr>
              <a:xfrm>
                <a:off x="3619525" y="4115710"/>
                <a:ext cx="55797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080ECF2-F6BE-4983-98B7-70402C3875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525" y="4115710"/>
                <a:ext cx="557973" cy="461665"/>
              </a:xfrm>
              <a:prstGeom prst="rect">
                <a:avLst/>
              </a:prstGeom>
              <a:blipFill>
                <a:blip r:embed="rId9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B3D4CB6-9276-43EB-9043-C8FFDBC52460}"/>
                  </a:ext>
                </a:extLst>
              </p:cNvPr>
              <p:cNvSpPr/>
              <p:nvPr/>
            </p:nvSpPr>
            <p:spPr>
              <a:xfrm>
                <a:off x="1442993" y="4000692"/>
                <a:ext cx="55572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B3D4CB6-9276-43EB-9043-C8FFDBC524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2993" y="4000692"/>
                <a:ext cx="555729" cy="461665"/>
              </a:xfrm>
              <a:prstGeom prst="rect">
                <a:avLst/>
              </a:prstGeom>
              <a:blipFill>
                <a:blip r:embed="rId10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add a one here">
            <a:extLst>
              <a:ext uri="{FF2B5EF4-FFF2-40B4-BE49-F238E27FC236}">
                <a16:creationId xmlns:a16="http://schemas.microsoft.com/office/drawing/2014/main" id="{58059C55-7401-4C80-8110-742CE7C7EC17}"/>
              </a:ext>
            </a:extLst>
          </p:cNvPr>
          <p:cNvSpPr txBox="1"/>
          <p:nvPr/>
        </p:nvSpPr>
        <p:spPr>
          <a:xfrm>
            <a:off x="550927" y="6070691"/>
            <a:ext cx="5727181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How do we automate this step?</a:t>
            </a:r>
            <a:endParaRPr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991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Motivation for image alignment: panoramas.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752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image correspondence pipeline</a:t>
            </a:r>
            <a:endParaRPr dirty="0"/>
          </a:p>
        </p:txBody>
      </p:sp>
      <p:sp>
        <p:nvSpPr>
          <p:cNvPr id="31" name="Feature detection…">
            <a:extLst>
              <a:ext uri="{FF2B5EF4-FFF2-40B4-BE49-F238E27FC236}">
                <a16:creationId xmlns:a16="http://schemas.microsoft.com/office/drawing/2014/main" id="{42148452-4336-443A-9FA6-1098450933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606169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46469" indent="-446469">
              <a:buSzPct val="100000"/>
              <a:buAutoNum type="arabicPeriod"/>
            </a:pPr>
            <a:r>
              <a:rPr sz="2400" dirty="0">
                <a:latin typeface="+mj-lt"/>
              </a:rPr>
              <a:t>Feature </a:t>
            </a:r>
            <a:r>
              <a:rPr lang="en-US" sz="2400" dirty="0">
                <a:latin typeface="+mj-lt"/>
              </a:rPr>
              <a:t>point </a:t>
            </a:r>
            <a:r>
              <a:rPr sz="2400" dirty="0">
                <a:latin typeface="+mj-lt"/>
              </a:rPr>
              <a:t>detection</a:t>
            </a:r>
            <a:endParaRPr lang="en-US" sz="2400" dirty="0">
              <a:latin typeface="+mj-lt"/>
            </a:endParaRPr>
          </a:p>
          <a:p>
            <a:pPr lvl="1">
              <a:buSzPct val="100000"/>
            </a:pPr>
            <a:r>
              <a:rPr lang="en-US" dirty="0">
                <a:latin typeface="+mj-lt"/>
              </a:rPr>
              <a:t>Detect corners using the Harris corner detector.</a:t>
            </a:r>
          </a:p>
          <a:p>
            <a:pPr marL="446469" indent="-446469">
              <a:buSzPct val="100000"/>
              <a:buAutoNum type="arabicPeriod"/>
            </a:pPr>
            <a:endParaRPr lang="en-US" sz="2400" dirty="0">
              <a:latin typeface="+mj-lt"/>
            </a:endParaRPr>
          </a:p>
          <a:p>
            <a:pPr marL="446469" indent="-446469">
              <a:buSzPct val="100000"/>
              <a:buAutoNum type="arabicPeriod"/>
            </a:pPr>
            <a:endParaRPr sz="2400" dirty="0">
              <a:latin typeface="+mj-lt"/>
            </a:endParaRPr>
          </a:p>
          <a:p>
            <a:pPr marL="446469" indent="-446469">
              <a:buSzPct val="100000"/>
              <a:buAutoNum type="arabicPeriod"/>
            </a:pPr>
            <a:r>
              <a:rPr sz="2400" dirty="0">
                <a:latin typeface="+mj-lt"/>
              </a:rPr>
              <a:t>Feature </a:t>
            </a:r>
            <a:r>
              <a:rPr lang="en-US" sz="2400" dirty="0">
                <a:latin typeface="+mj-lt"/>
              </a:rPr>
              <a:t>point description</a:t>
            </a:r>
          </a:p>
          <a:p>
            <a:pPr lvl="1">
              <a:buSzPct val="100000"/>
            </a:pPr>
            <a:r>
              <a:rPr lang="en-US" dirty="0">
                <a:latin typeface="+mj-lt"/>
              </a:rPr>
              <a:t>Describe features using the Multi-scale oriented patch descriptor. </a:t>
            </a:r>
          </a:p>
          <a:p>
            <a:pPr marL="446469" indent="-446469">
              <a:buSzPct val="100000"/>
              <a:buAutoNum type="arabicPeriod"/>
            </a:pPr>
            <a:endParaRPr lang="en-US" sz="2400" dirty="0">
              <a:latin typeface="+mj-lt"/>
            </a:endParaRPr>
          </a:p>
          <a:p>
            <a:pPr marL="446469" indent="-446469">
              <a:buSzPct val="100000"/>
              <a:buAutoNum type="arabicPeriod"/>
            </a:pPr>
            <a:endParaRPr sz="2400" dirty="0">
              <a:latin typeface="+mj-lt"/>
            </a:endParaRPr>
          </a:p>
          <a:p>
            <a:pPr marL="446469" indent="-446469">
              <a:buSzPct val="100000"/>
              <a:buAutoNum type="arabicPeriod"/>
            </a:pPr>
            <a:r>
              <a:rPr lang="en-US" sz="2400" dirty="0">
                <a:latin typeface="+mj-lt"/>
              </a:rPr>
              <a:t>Feature matching</a:t>
            </a:r>
            <a:endParaRPr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018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image correspondence pipeline</a:t>
            </a:r>
            <a:endParaRPr dirty="0"/>
          </a:p>
        </p:txBody>
      </p:sp>
      <p:sp>
        <p:nvSpPr>
          <p:cNvPr id="31" name="Feature detection…">
            <a:extLst>
              <a:ext uri="{FF2B5EF4-FFF2-40B4-BE49-F238E27FC236}">
                <a16:creationId xmlns:a16="http://schemas.microsoft.com/office/drawing/2014/main" id="{42148452-4336-443A-9FA6-1098450933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606169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46469" indent="-446469">
              <a:buSzPct val="100000"/>
              <a:buAutoNum type="arabicPeriod"/>
            </a:pPr>
            <a:r>
              <a:rPr sz="2400" dirty="0">
                <a:latin typeface="+mj-lt"/>
              </a:rPr>
              <a:t>Feature </a:t>
            </a:r>
            <a:r>
              <a:rPr lang="en-US" sz="2400" dirty="0">
                <a:latin typeface="+mj-lt"/>
              </a:rPr>
              <a:t>point </a:t>
            </a:r>
            <a:r>
              <a:rPr sz="2400" dirty="0">
                <a:latin typeface="+mj-lt"/>
              </a:rPr>
              <a:t>detection</a:t>
            </a:r>
            <a:endParaRPr lang="en-US" sz="2400" dirty="0">
              <a:latin typeface="+mj-lt"/>
            </a:endParaRPr>
          </a:p>
          <a:p>
            <a:pPr lvl="1">
              <a:buSzPct val="100000"/>
            </a:pPr>
            <a:r>
              <a:rPr lang="en-US" dirty="0">
                <a:latin typeface="+mj-lt"/>
              </a:rPr>
              <a:t>Detect corners using the Harris corner detector.</a:t>
            </a:r>
          </a:p>
          <a:p>
            <a:pPr marL="446469" indent="-446469">
              <a:buSzPct val="100000"/>
              <a:buAutoNum type="arabicPeriod"/>
            </a:pPr>
            <a:endParaRPr lang="en-US" sz="2400" dirty="0">
              <a:latin typeface="+mj-lt"/>
            </a:endParaRPr>
          </a:p>
          <a:p>
            <a:pPr marL="446469" indent="-446469">
              <a:buSzPct val="100000"/>
              <a:buAutoNum type="arabicPeriod"/>
            </a:pPr>
            <a:endParaRPr sz="2400" dirty="0">
              <a:latin typeface="+mj-lt"/>
            </a:endParaRPr>
          </a:p>
          <a:p>
            <a:pPr marL="446469" indent="-446469">
              <a:buSzPct val="100000"/>
              <a:buAutoNum type="arabicPeriod"/>
            </a:pPr>
            <a:r>
              <a:rPr sz="2400" dirty="0">
                <a:latin typeface="+mj-lt"/>
              </a:rPr>
              <a:t>Feature </a:t>
            </a:r>
            <a:r>
              <a:rPr lang="en-US" sz="2400" dirty="0">
                <a:latin typeface="+mj-lt"/>
              </a:rPr>
              <a:t>point description</a:t>
            </a:r>
          </a:p>
          <a:p>
            <a:pPr lvl="1">
              <a:buSzPct val="100000"/>
            </a:pPr>
            <a:r>
              <a:rPr lang="en-US" dirty="0">
                <a:latin typeface="+mj-lt"/>
              </a:rPr>
              <a:t>Describe features using the Multi-scale oriented patch descriptor. </a:t>
            </a:r>
          </a:p>
          <a:p>
            <a:pPr marL="446469" indent="-446469">
              <a:buSzPct val="100000"/>
              <a:buAutoNum type="arabicPeriod"/>
            </a:pPr>
            <a:endParaRPr lang="en-US" sz="2400" dirty="0">
              <a:latin typeface="+mj-lt"/>
            </a:endParaRPr>
          </a:p>
          <a:p>
            <a:pPr marL="446469" indent="-446469">
              <a:buSzPct val="100000"/>
              <a:buAutoNum type="arabicPeriod"/>
            </a:pPr>
            <a:endParaRPr sz="2400" dirty="0">
              <a:latin typeface="+mj-lt"/>
            </a:endParaRPr>
          </a:p>
          <a:p>
            <a:pPr marL="446469" indent="-446469">
              <a:buSzPct val="100000"/>
              <a:buAutoNum type="arabicPeriod"/>
            </a:pPr>
            <a:r>
              <a:rPr lang="en-US" sz="2400" dirty="0">
                <a:latin typeface="+mj-lt"/>
              </a:rPr>
              <a:t>Feature matching</a:t>
            </a:r>
            <a:endParaRPr sz="2400"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CDA3E7-5E6B-4DFF-999E-C7F3589B6DB5}"/>
              </a:ext>
            </a:extLst>
          </p:cNvPr>
          <p:cNvSpPr/>
          <p:nvPr/>
        </p:nvSpPr>
        <p:spPr>
          <a:xfrm>
            <a:off x="838200" y="4969289"/>
            <a:ext cx="2933700" cy="67256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47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image.png" descr="image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0" y="800100"/>
            <a:ext cx="6515101" cy="5257800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Line"/>
          <p:cNvSpPr/>
          <p:nvPr/>
        </p:nvSpPr>
        <p:spPr>
          <a:xfrm flipV="1">
            <a:off x="5410200" y="3543300"/>
            <a:ext cx="1600201" cy="76200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53" name="Line"/>
          <p:cNvSpPr/>
          <p:nvPr/>
        </p:nvSpPr>
        <p:spPr>
          <a:xfrm flipV="1">
            <a:off x="5638800" y="2781300"/>
            <a:ext cx="1676401" cy="76201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54" name="Line"/>
          <p:cNvSpPr/>
          <p:nvPr/>
        </p:nvSpPr>
        <p:spPr>
          <a:xfrm flipV="1">
            <a:off x="5638800" y="1943100"/>
            <a:ext cx="1676401" cy="76200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55" name="Line"/>
          <p:cNvSpPr/>
          <p:nvPr/>
        </p:nvSpPr>
        <p:spPr>
          <a:xfrm flipV="1">
            <a:off x="5181600" y="2324100"/>
            <a:ext cx="1676400" cy="76200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56" name="Line"/>
          <p:cNvSpPr/>
          <p:nvPr/>
        </p:nvSpPr>
        <p:spPr>
          <a:xfrm flipV="1">
            <a:off x="5181600" y="3238500"/>
            <a:ext cx="1676400" cy="76201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57" name="Line"/>
          <p:cNvSpPr/>
          <p:nvPr/>
        </p:nvSpPr>
        <p:spPr>
          <a:xfrm>
            <a:off x="4441210" y="2293352"/>
            <a:ext cx="3162930" cy="627524"/>
          </a:xfrm>
          <a:prstGeom prst="line">
            <a:avLst/>
          </a:prstGeom>
          <a:ln w="101600">
            <a:solidFill>
              <a:srgbClr val="D81E00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58" name="Line"/>
          <p:cNvSpPr/>
          <p:nvPr/>
        </p:nvSpPr>
        <p:spPr>
          <a:xfrm>
            <a:off x="4501815" y="1421323"/>
            <a:ext cx="3047149" cy="1070577"/>
          </a:xfrm>
          <a:prstGeom prst="line">
            <a:avLst/>
          </a:prstGeom>
          <a:ln w="101600">
            <a:solidFill>
              <a:srgbClr val="D81E00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60" name="good correspondence"/>
          <p:cNvSpPr txBox="1"/>
          <p:nvPr/>
        </p:nvSpPr>
        <p:spPr>
          <a:xfrm>
            <a:off x="5120734" y="3601375"/>
            <a:ext cx="2337179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687"/>
              <a:t>good correspondence</a:t>
            </a:r>
          </a:p>
        </p:txBody>
      </p:sp>
      <p:sp>
        <p:nvSpPr>
          <p:cNvPr id="361" name="bad correspondence"/>
          <p:cNvSpPr txBox="1"/>
          <p:nvPr/>
        </p:nvSpPr>
        <p:spPr>
          <a:xfrm rot="1234731">
            <a:off x="4814577" y="1509042"/>
            <a:ext cx="2194512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687"/>
              <a:t>bad correspondence</a:t>
            </a:r>
          </a:p>
        </p:txBody>
      </p:sp>
    </p:spTree>
    <p:extLst>
      <p:ext uri="{BB962C8B-B14F-4D97-AF65-F5344CB8AC3E}">
        <p14:creationId xmlns:p14="http://schemas.microsoft.com/office/powerpoint/2010/main" val="2233169826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Random Sample Consensus (RANSAC)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640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ircle"/>
          <p:cNvSpPr/>
          <p:nvPr/>
        </p:nvSpPr>
        <p:spPr>
          <a:xfrm>
            <a:off x="7086600" y="1981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08" name="Circle"/>
          <p:cNvSpPr/>
          <p:nvPr/>
        </p:nvSpPr>
        <p:spPr>
          <a:xfrm>
            <a:off x="6477000" y="1676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09" name="Circle"/>
          <p:cNvSpPr/>
          <p:nvPr/>
        </p:nvSpPr>
        <p:spPr>
          <a:xfrm>
            <a:off x="8382000" y="2667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10" name="Circle"/>
          <p:cNvSpPr/>
          <p:nvPr/>
        </p:nvSpPr>
        <p:spPr>
          <a:xfrm>
            <a:off x="7772400" y="2590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11" name="Circle"/>
          <p:cNvSpPr/>
          <p:nvPr/>
        </p:nvSpPr>
        <p:spPr>
          <a:xfrm>
            <a:off x="5410200" y="2286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12" name="Circle"/>
          <p:cNvSpPr/>
          <p:nvPr/>
        </p:nvSpPr>
        <p:spPr>
          <a:xfrm>
            <a:off x="5791200" y="2667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13" name="Circle"/>
          <p:cNvSpPr/>
          <p:nvPr/>
        </p:nvSpPr>
        <p:spPr>
          <a:xfrm>
            <a:off x="5029200" y="3048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14" name="Circle"/>
          <p:cNvSpPr/>
          <p:nvPr/>
        </p:nvSpPr>
        <p:spPr>
          <a:xfrm>
            <a:off x="7391400" y="685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15" name="Circle"/>
          <p:cNvSpPr/>
          <p:nvPr/>
        </p:nvSpPr>
        <p:spPr>
          <a:xfrm>
            <a:off x="7543800" y="1295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16" name="Circle"/>
          <p:cNvSpPr/>
          <p:nvPr/>
        </p:nvSpPr>
        <p:spPr>
          <a:xfrm>
            <a:off x="6248400" y="2209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17" name="Circle"/>
          <p:cNvSpPr/>
          <p:nvPr/>
        </p:nvSpPr>
        <p:spPr>
          <a:xfrm>
            <a:off x="6477000" y="1676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18" name="Circle"/>
          <p:cNvSpPr/>
          <p:nvPr/>
        </p:nvSpPr>
        <p:spPr>
          <a:xfrm>
            <a:off x="7772400" y="228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19" name="Circle"/>
          <p:cNvSpPr/>
          <p:nvPr/>
        </p:nvSpPr>
        <p:spPr>
          <a:xfrm>
            <a:off x="7086600" y="1524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0" name="Circle"/>
          <p:cNvSpPr/>
          <p:nvPr/>
        </p:nvSpPr>
        <p:spPr>
          <a:xfrm>
            <a:off x="6858000" y="1371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1" name="Circle"/>
          <p:cNvSpPr/>
          <p:nvPr/>
        </p:nvSpPr>
        <p:spPr>
          <a:xfrm>
            <a:off x="8305800" y="228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2" name="Circle"/>
          <p:cNvSpPr/>
          <p:nvPr/>
        </p:nvSpPr>
        <p:spPr>
          <a:xfrm>
            <a:off x="7772400" y="990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3" name="Circle"/>
          <p:cNvSpPr/>
          <p:nvPr/>
        </p:nvSpPr>
        <p:spPr>
          <a:xfrm>
            <a:off x="8229600" y="609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4" name="Circle"/>
          <p:cNvSpPr/>
          <p:nvPr/>
        </p:nvSpPr>
        <p:spPr>
          <a:xfrm>
            <a:off x="5715000" y="457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5" name="Circle"/>
          <p:cNvSpPr/>
          <p:nvPr/>
        </p:nvSpPr>
        <p:spPr>
          <a:xfrm>
            <a:off x="7315200" y="2971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6" name="Circle"/>
          <p:cNvSpPr/>
          <p:nvPr/>
        </p:nvSpPr>
        <p:spPr>
          <a:xfrm>
            <a:off x="7010400" y="3505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7" name="Circle"/>
          <p:cNvSpPr/>
          <p:nvPr/>
        </p:nvSpPr>
        <p:spPr>
          <a:xfrm>
            <a:off x="6096000" y="762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8" name="Circle"/>
          <p:cNvSpPr/>
          <p:nvPr/>
        </p:nvSpPr>
        <p:spPr>
          <a:xfrm>
            <a:off x="7086600" y="1981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9" name="Algorithm:…"/>
          <p:cNvSpPr txBox="1"/>
          <p:nvPr/>
        </p:nvSpPr>
        <p:spPr>
          <a:xfrm>
            <a:off x="1944290" y="4208264"/>
            <a:ext cx="8303420" cy="2105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tIns="45719" rIns="45719" bIns="45719">
            <a:spAutoFit/>
          </a:bodyPr>
          <a:lstStyle/>
          <a:p>
            <a:pPr marL="241093" indent="-241093" defTabSz="642915" hangingPunct="0">
              <a:defRPr sz="3400" b="1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391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Algorithm:</a:t>
            </a:r>
          </a:p>
          <a:p>
            <a:pPr marL="241093" indent="-241093" defTabSz="642915" hangingPunct="0">
              <a:defRPr sz="1200">
                <a:uFill>
                  <a:solidFill>
                    <a:srgbClr val="000000"/>
                  </a:solidFill>
                </a:uFill>
              </a:defRPr>
            </a:pPr>
            <a:endParaRPr sz="844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Helvetica Light"/>
              <a:sym typeface="Helvetica Light"/>
            </a:endParaRPr>
          </a:p>
          <a:p>
            <a:pPr marL="375034" indent="-375034" defTabSz="642915" hangingPunct="0">
              <a:buSzPct val="100000"/>
              <a:buFontTx/>
              <a:buAutoNum type="arabicPeriod"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Sample (randomly) the number of points required to fit the model</a:t>
            </a:r>
          </a:p>
          <a:p>
            <a:pPr marL="375034" indent="-375034" defTabSz="642915" hangingPunct="0">
              <a:buSzPct val="100000"/>
              <a:buFontTx/>
              <a:buAutoNum type="arabicPeriod"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Solve for model parameters using samples </a:t>
            </a:r>
          </a:p>
          <a:p>
            <a:pPr marL="375034" indent="-375034" defTabSz="642915" hangingPunct="0">
              <a:buSzPct val="100000"/>
              <a:buFontTx/>
              <a:buAutoNum type="arabicPeriod"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Score by the fraction of inliers within a preset threshold of the model</a:t>
            </a:r>
          </a:p>
          <a:p>
            <a:pPr marL="241093" indent="-241093" defTabSz="642915" hangingPunct="0">
              <a:defRPr sz="2800">
                <a:uFill>
                  <a:solidFill>
                    <a:srgbClr val="000000"/>
                  </a:solidFill>
                </a:uFill>
              </a:defRPr>
            </a:pPr>
            <a:endParaRPr sz="1969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Helvetica Light"/>
              <a:sym typeface="Helvetica Light"/>
            </a:endParaRPr>
          </a:p>
          <a:p>
            <a:pPr marL="241093" indent="-241093" defTabSz="642915" hangingPunct="0"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Repeat 1-3 until the best model is found with high confidence</a:t>
            </a:r>
          </a:p>
        </p:txBody>
      </p:sp>
      <p:sp>
        <p:nvSpPr>
          <p:cNvPr id="230" name="Fitting lines…"/>
          <p:cNvSpPr txBox="1"/>
          <p:nvPr/>
        </p:nvSpPr>
        <p:spPr>
          <a:xfrm>
            <a:off x="2262157" y="1524710"/>
            <a:ext cx="1934825" cy="851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/>
            <a:r>
              <a:rPr sz="2531" kern="0">
                <a:solidFill>
                  <a:srgbClr val="000000"/>
                </a:solidFill>
                <a:latin typeface="Helvetica Light"/>
                <a:sym typeface="Helvetica Light"/>
              </a:rPr>
              <a:t>Fitting lines </a:t>
            </a:r>
          </a:p>
          <a:p>
            <a:pPr algn="ctr" defTabSz="410751" hangingPunct="0"/>
            <a:r>
              <a:rPr sz="2531" kern="0">
                <a:solidFill>
                  <a:srgbClr val="000000"/>
                </a:solidFill>
                <a:latin typeface="Helvetica Light"/>
                <a:sym typeface="Helvetica Light"/>
              </a:rPr>
              <a:t>(with outliers)</a:t>
            </a:r>
          </a:p>
        </p:txBody>
      </p:sp>
    </p:spTree>
    <p:extLst>
      <p:ext uri="{BB962C8B-B14F-4D97-AF65-F5344CB8AC3E}">
        <p14:creationId xmlns:p14="http://schemas.microsoft.com/office/powerpoint/2010/main" val="20466323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ircle"/>
          <p:cNvSpPr/>
          <p:nvPr/>
        </p:nvSpPr>
        <p:spPr>
          <a:xfrm>
            <a:off x="7086600" y="1981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35" name="Circle"/>
          <p:cNvSpPr/>
          <p:nvPr/>
        </p:nvSpPr>
        <p:spPr>
          <a:xfrm>
            <a:off x="6477000" y="1676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36" name="Circle"/>
          <p:cNvSpPr/>
          <p:nvPr/>
        </p:nvSpPr>
        <p:spPr>
          <a:xfrm>
            <a:off x="8382000" y="2667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37" name="Circle"/>
          <p:cNvSpPr/>
          <p:nvPr/>
        </p:nvSpPr>
        <p:spPr>
          <a:xfrm>
            <a:off x="7772400" y="2590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38" name="Circle"/>
          <p:cNvSpPr/>
          <p:nvPr/>
        </p:nvSpPr>
        <p:spPr>
          <a:xfrm>
            <a:off x="5410200" y="2286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39" name="Circle"/>
          <p:cNvSpPr/>
          <p:nvPr/>
        </p:nvSpPr>
        <p:spPr>
          <a:xfrm>
            <a:off x="5791200" y="2667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40" name="Circle"/>
          <p:cNvSpPr/>
          <p:nvPr/>
        </p:nvSpPr>
        <p:spPr>
          <a:xfrm>
            <a:off x="5029200" y="3048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41" name="Circle"/>
          <p:cNvSpPr/>
          <p:nvPr/>
        </p:nvSpPr>
        <p:spPr>
          <a:xfrm>
            <a:off x="7391400" y="685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42" name="Circle"/>
          <p:cNvSpPr/>
          <p:nvPr/>
        </p:nvSpPr>
        <p:spPr>
          <a:xfrm>
            <a:off x="7543800" y="1295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43" name="Circle"/>
          <p:cNvSpPr/>
          <p:nvPr/>
        </p:nvSpPr>
        <p:spPr>
          <a:xfrm>
            <a:off x="6248400" y="2209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44" name="Circle"/>
          <p:cNvSpPr/>
          <p:nvPr/>
        </p:nvSpPr>
        <p:spPr>
          <a:xfrm>
            <a:off x="6477000" y="1676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45" name="Circle"/>
          <p:cNvSpPr/>
          <p:nvPr/>
        </p:nvSpPr>
        <p:spPr>
          <a:xfrm>
            <a:off x="7772400" y="228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46" name="Circle"/>
          <p:cNvSpPr/>
          <p:nvPr/>
        </p:nvSpPr>
        <p:spPr>
          <a:xfrm>
            <a:off x="7086600" y="1524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47" name="Circle"/>
          <p:cNvSpPr/>
          <p:nvPr/>
        </p:nvSpPr>
        <p:spPr>
          <a:xfrm>
            <a:off x="6858000" y="1371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48" name="Circle"/>
          <p:cNvSpPr/>
          <p:nvPr/>
        </p:nvSpPr>
        <p:spPr>
          <a:xfrm>
            <a:off x="8305800" y="228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49" name="Circle"/>
          <p:cNvSpPr/>
          <p:nvPr/>
        </p:nvSpPr>
        <p:spPr>
          <a:xfrm>
            <a:off x="7772400" y="990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50" name="Circle"/>
          <p:cNvSpPr/>
          <p:nvPr/>
        </p:nvSpPr>
        <p:spPr>
          <a:xfrm>
            <a:off x="8229600" y="609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51" name="Circle"/>
          <p:cNvSpPr/>
          <p:nvPr/>
        </p:nvSpPr>
        <p:spPr>
          <a:xfrm>
            <a:off x="5715000" y="457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52" name="Circle"/>
          <p:cNvSpPr/>
          <p:nvPr/>
        </p:nvSpPr>
        <p:spPr>
          <a:xfrm>
            <a:off x="7315200" y="2971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53" name="Circle"/>
          <p:cNvSpPr/>
          <p:nvPr/>
        </p:nvSpPr>
        <p:spPr>
          <a:xfrm>
            <a:off x="7010400" y="3505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54" name="Circle"/>
          <p:cNvSpPr/>
          <p:nvPr/>
        </p:nvSpPr>
        <p:spPr>
          <a:xfrm>
            <a:off x="6096000" y="762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55" name="Circle"/>
          <p:cNvSpPr/>
          <p:nvPr/>
        </p:nvSpPr>
        <p:spPr>
          <a:xfrm>
            <a:off x="7086600" y="1981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56" name="Circle"/>
          <p:cNvSpPr/>
          <p:nvPr/>
        </p:nvSpPr>
        <p:spPr>
          <a:xfrm>
            <a:off x="6477000" y="1676400"/>
            <a:ext cx="228601" cy="228601"/>
          </a:xfrm>
          <a:prstGeom prst="ellipse">
            <a:avLst/>
          </a:prstGeom>
          <a:solidFill>
            <a:srgbClr val="00FF00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57" name="Circle"/>
          <p:cNvSpPr/>
          <p:nvPr/>
        </p:nvSpPr>
        <p:spPr>
          <a:xfrm>
            <a:off x="7086600" y="1981200"/>
            <a:ext cx="228601" cy="228601"/>
          </a:xfrm>
          <a:prstGeom prst="ellipse">
            <a:avLst/>
          </a:prstGeom>
          <a:solidFill>
            <a:srgbClr val="00FF00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58" name="Algorithm:…"/>
          <p:cNvSpPr txBox="1"/>
          <p:nvPr/>
        </p:nvSpPr>
        <p:spPr>
          <a:xfrm>
            <a:off x="1944290" y="4208264"/>
            <a:ext cx="8303420" cy="2105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tIns="45719" rIns="45719" bIns="45719">
            <a:spAutoFit/>
          </a:bodyPr>
          <a:lstStyle/>
          <a:p>
            <a:pPr marL="241093" indent="-241093" defTabSz="642915" hangingPunct="0">
              <a:defRPr sz="3400" b="1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391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Algorithm:</a:t>
            </a:r>
          </a:p>
          <a:p>
            <a:pPr marL="241093" indent="-241093" defTabSz="642915" hangingPunct="0">
              <a:defRPr sz="1200">
                <a:uFill>
                  <a:solidFill>
                    <a:srgbClr val="000000"/>
                  </a:solidFill>
                </a:uFill>
              </a:defRPr>
            </a:pPr>
            <a:endParaRPr sz="844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Helvetica Light"/>
              <a:sym typeface="Helvetica Light"/>
            </a:endParaRPr>
          </a:p>
          <a:p>
            <a:pPr marL="375034" indent="-375034" defTabSz="642915" hangingPunct="0">
              <a:buSzPct val="100000"/>
              <a:buFontTx/>
              <a:buAutoNum type="arabicPeriod"/>
              <a:defRPr sz="2400" b="1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969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 Sample (randomly) the number of points required to fit the model</a:t>
            </a:r>
          </a:p>
          <a:p>
            <a:pPr marL="375034" indent="-375034" defTabSz="642915" hangingPunct="0">
              <a:buSzPct val="100000"/>
              <a:buFontTx/>
              <a:buAutoNum type="arabicPeriod"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Solve for model parameters using samples </a:t>
            </a:r>
          </a:p>
          <a:p>
            <a:pPr marL="375034" indent="-375034" defTabSz="642915" hangingPunct="0">
              <a:buSzPct val="100000"/>
              <a:buFontTx/>
              <a:buAutoNum type="arabicPeriod"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Score by the fraction of inliers within a preset threshold of the model</a:t>
            </a:r>
          </a:p>
          <a:p>
            <a:pPr marL="241093" indent="-241093" defTabSz="642915" hangingPunct="0">
              <a:defRPr sz="2800">
                <a:uFill>
                  <a:solidFill>
                    <a:srgbClr val="000000"/>
                  </a:solidFill>
                </a:uFill>
              </a:defRPr>
            </a:pPr>
            <a:endParaRPr sz="1969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Helvetica Light"/>
              <a:sym typeface="Helvetica Light"/>
            </a:endParaRPr>
          </a:p>
          <a:p>
            <a:pPr marL="241093" indent="-241093" defTabSz="642915" hangingPunct="0"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Repeat 1-3 until the best model is found with high confidence</a:t>
            </a:r>
          </a:p>
        </p:txBody>
      </p:sp>
      <p:sp>
        <p:nvSpPr>
          <p:cNvPr id="259" name="Fitting lines…"/>
          <p:cNvSpPr txBox="1"/>
          <p:nvPr/>
        </p:nvSpPr>
        <p:spPr>
          <a:xfrm>
            <a:off x="2262157" y="1524710"/>
            <a:ext cx="1934825" cy="851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/>
            <a:r>
              <a:rPr sz="2531" kern="0">
                <a:solidFill>
                  <a:srgbClr val="000000"/>
                </a:solidFill>
                <a:latin typeface="Helvetica Light"/>
                <a:sym typeface="Helvetica Light"/>
              </a:rPr>
              <a:t>Fitting lines </a:t>
            </a:r>
          </a:p>
          <a:p>
            <a:pPr algn="ctr" defTabSz="410751" hangingPunct="0"/>
            <a:r>
              <a:rPr sz="2531" kern="0">
                <a:solidFill>
                  <a:srgbClr val="000000"/>
                </a:solidFill>
                <a:latin typeface="Helvetica Light"/>
                <a:sym typeface="Helvetica Light"/>
              </a:rPr>
              <a:t>(with outliers)</a:t>
            </a:r>
          </a:p>
        </p:txBody>
      </p:sp>
    </p:spTree>
    <p:extLst>
      <p:ext uri="{BB962C8B-B14F-4D97-AF65-F5344CB8AC3E}">
        <p14:creationId xmlns:p14="http://schemas.microsoft.com/office/powerpoint/2010/main" val="40403737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ircle"/>
          <p:cNvSpPr/>
          <p:nvPr/>
        </p:nvSpPr>
        <p:spPr>
          <a:xfrm>
            <a:off x="7086600" y="1981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64" name="Circle"/>
          <p:cNvSpPr/>
          <p:nvPr/>
        </p:nvSpPr>
        <p:spPr>
          <a:xfrm>
            <a:off x="6477000" y="1676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65" name="Circle"/>
          <p:cNvSpPr/>
          <p:nvPr/>
        </p:nvSpPr>
        <p:spPr>
          <a:xfrm>
            <a:off x="8382000" y="2667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66" name="Circle"/>
          <p:cNvSpPr/>
          <p:nvPr/>
        </p:nvSpPr>
        <p:spPr>
          <a:xfrm>
            <a:off x="7772400" y="2590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67" name="Circle"/>
          <p:cNvSpPr/>
          <p:nvPr/>
        </p:nvSpPr>
        <p:spPr>
          <a:xfrm>
            <a:off x="5410200" y="2286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68" name="Circle"/>
          <p:cNvSpPr/>
          <p:nvPr/>
        </p:nvSpPr>
        <p:spPr>
          <a:xfrm>
            <a:off x="5791200" y="2667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69" name="Circle"/>
          <p:cNvSpPr/>
          <p:nvPr/>
        </p:nvSpPr>
        <p:spPr>
          <a:xfrm>
            <a:off x="5029200" y="3048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70" name="Circle"/>
          <p:cNvSpPr/>
          <p:nvPr/>
        </p:nvSpPr>
        <p:spPr>
          <a:xfrm>
            <a:off x="7391400" y="685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71" name="Circle"/>
          <p:cNvSpPr/>
          <p:nvPr/>
        </p:nvSpPr>
        <p:spPr>
          <a:xfrm>
            <a:off x="7543800" y="1295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72" name="Circle"/>
          <p:cNvSpPr/>
          <p:nvPr/>
        </p:nvSpPr>
        <p:spPr>
          <a:xfrm>
            <a:off x="6248400" y="2209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73" name="Circle"/>
          <p:cNvSpPr/>
          <p:nvPr/>
        </p:nvSpPr>
        <p:spPr>
          <a:xfrm>
            <a:off x="6477000" y="1676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74" name="Circle"/>
          <p:cNvSpPr/>
          <p:nvPr/>
        </p:nvSpPr>
        <p:spPr>
          <a:xfrm>
            <a:off x="7772400" y="228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75" name="Circle"/>
          <p:cNvSpPr/>
          <p:nvPr/>
        </p:nvSpPr>
        <p:spPr>
          <a:xfrm>
            <a:off x="7086600" y="1524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76" name="Circle"/>
          <p:cNvSpPr/>
          <p:nvPr/>
        </p:nvSpPr>
        <p:spPr>
          <a:xfrm>
            <a:off x="6858000" y="1371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77" name="Circle"/>
          <p:cNvSpPr/>
          <p:nvPr/>
        </p:nvSpPr>
        <p:spPr>
          <a:xfrm>
            <a:off x="8305800" y="228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78" name="Circle"/>
          <p:cNvSpPr/>
          <p:nvPr/>
        </p:nvSpPr>
        <p:spPr>
          <a:xfrm>
            <a:off x="7772400" y="990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79" name="Circle"/>
          <p:cNvSpPr/>
          <p:nvPr/>
        </p:nvSpPr>
        <p:spPr>
          <a:xfrm>
            <a:off x="8229600" y="609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80" name="Circle"/>
          <p:cNvSpPr/>
          <p:nvPr/>
        </p:nvSpPr>
        <p:spPr>
          <a:xfrm>
            <a:off x="5715000" y="457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81" name="Circle"/>
          <p:cNvSpPr/>
          <p:nvPr/>
        </p:nvSpPr>
        <p:spPr>
          <a:xfrm>
            <a:off x="7315200" y="2971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82" name="Circle"/>
          <p:cNvSpPr/>
          <p:nvPr/>
        </p:nvSpPr>
        <p:spPr>
          <a:xfrm>
            <a:off x="7010400" y="3505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83" name="Circle"/>
          <p:cNvSpPr/>
          <p:nvPr/>
        </p:nvSpPr>
        <p:spPr>
          <a:xfrm>
            <a:off x="6096000" y="762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84" name="Circle"/>
          <p:cNvSpPr/>
          <p:nvPr/>
        </p:nvSpPr>
        <p:spPr>
          <a:xfrm>
            <a:off x="7086600" y="1981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85" name="Circle"/>
          <p:cNvSpPr/>
          <p:nvPr/>
        </p:nvSpPr>
        <p:spPr>
          <a:xfrm>
            <a:off x="6477000" y="1676400"/>
            <a:ext cx="228601" cy="228601"/>
          </a:xfrm>
          <a:prstGeom prst="ellipse">
            <a:avLst/>
          </a:prstGeom>
          <a:solidFill>
            <a:srgbClr val="00FF00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86" name="Circle"/>
          <p:cNvSpPr/>
          <p:nvPr/>
        </p:nvSpPr>
        <p:spPr>
          <a:xfrm>
            <a:off x="7086600" y="1981200"/>
            <a:ext cx="228601" cy="228601"/>
          </a:xfrm>
          <a:prstGeom prst="ellipse">
            <a:avLst/>
          </a:prstGeom>
          <a:solidFill>
            <a:srgbClr val="00FF00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87" name="Line"/>
          <p:cNvSpPr/>
          <p:nvPr/>
        </p:nvSpPr>
        <p:spPr>
          <a:xfrm>
            <a:off x="5181599" y="990600"/>
            <a:ext cx="4267201" cy="2286001"/>
          </a:xfrm>
          <a:prstGeom prst="line">
            <a:avLst/>
          </a:prstGeom>
          <a:ln w="63500">
            <a:solidFill>
              <a:srgbClr val="000000"/>
            </a:solidFill>
          </a:ln>
        </p:spPr>
        <p:txBody>
          <a:bodyPr lIns="45719" tIns="45719" rIns="45719" bIns="45719"/>
          <a:lstStyle/>
          <a:p>
            <a:pPr defTabSz="321457" hangingPunct="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1125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288" name="Algorithm:…"/>
          <p:cNvSpPr txBox="1"/>
          <p:nvPr/>
        </p:nvSpPr>
        <p:spPr>
          <a:xfrm>
            <a:off x="1944290" y="4208264"/>
            <a:ext cx="8303420" cy="2105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tIns="45719" rIns="45719" bIns="45719">
            <a:spAutoFit/>
          </a:bodyPr>
          <a:lstStyle/>
          <a:p>
            <a:pPr marL="241093" indent="-241093" defTabSz="642915" hangingPunct="0">
              <a:defRPr sz="3400" b="1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391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Algorithm:</a:t>
            </a:r>
          </a:p>
          <a:p>
            <a:pPr marL="241093" indent="-241093" defTabSz="642915" hangingPunct="0">
              <a:defRPr sz="1200">
                <a:uFill>
                  <a:solidFill>
                    <a:srgbClr val="000000"/>
                  </a:solidFill>
                </a:uFill>
              </a:defRPr>
            </a:pPr>
            <a:endParaRPr sz="844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Helvetica Light"/>
              <a:sym typeface="Helvetica Light"/>
            </a:endParaRPr>
          </a:p>
          <a:p>
            <a:pPr marL="375034" indent="-375034" defTabSz="642915" hangingPunct="0">
              <a:buSzPct val="100000"/>
              <a:buFontTx/>
              <a:buAutoNum type="arabicPeriod"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Sample (randomly) the number of points required to fit the model</a:t>
            </a:r>
          </a:p>
          <a:p>
            <a:pPr marL="375034" indent="-375034" defTabSz="642915" hangingPunct="0">
              <a:buSzPct val="100000"/>
              <a:buFontTx/>
              <a:buAutoNum type="arabicPeriod"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</a:t>
            </a:r>
            <a:r>
              <a:rPr sz="1969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Solve for model parameters using samples</a:t>
            </a: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</a:t>
            </a:r>
          </a:p>
          <a:p>
            <a:pPr marL="375034" indent="-375034" defTabSz="642915" hangingPunct="0">
              <a:buSzPct val="100000"/>
              <a:buFontTx/>
              <a:buAutoNum type="arabicPeriod"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Score by the fraction of inliers within a preset threshold of the model</a:t>
            </a:r>
          </a:p>
          <a:p>
            <a:pPr marL="241093" indent="-241093" defTabSz="642915" hangingPunct="0">
              <a:defRPr sz="2800">
                <a:uFill>
                  <a:solidFill>
                    <a:srgbClr val="000000"/>
                  </a:solidFill>
                </a:uFill>
              </a:defRPr>
            </a:pPr>
            <a:endParaRPr sz="1969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Helvetica Light"/>
              <a:sym typeface="Helvetica Light"/>
            </a:endParaRPr>
          </a:p>
          <a:p>
            <a:pPr marL="241093" indent="-241093" defTabSz="642915" hangingPunct="0"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Repeat 1-3 until the best model is found with high confidence</a:t>
            </a:r>
          </a:p>
        </p:txBody>
      </p:sp>
      <p:sp>
        <p:nvSpPr>
          <p:cNvPr id="289" name="Fitting lines…"/>
          <p:cNvSpPr txBox="1"/>
          <p:nvPr/>
        </p:nvSpPr>
        <p:spPr>
          <a:xfrm>
            <a:off x="2262157" y="1524710"/>
            <a:ext cx="1934825" cy="851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/>
            <a:r>
              <a:rPr sz="2531" kern="0">
                <a:solidFill>
                  <a:srgbClr val="000000"/>
                </a:solidFill>
                <a:latin typeface="Helvetica Light"/>
                <a:sym typeface="Helvetica Light"/>
              </a:rPr>
              <a:t>Fitting lines </a:t>
            </a:r>
          </a:p>
          <a:p>
            <a:pPr algn="ctr" defTabSz="410751" hangingPunct="0"/>
            <a:r>
              <a:rPr sz="2531" kern="0">
                <a:solidFill>
                  <a:srgbClr val="000000"/>
                </a:solidFill>
                <a:latin typeface="Helvetica Light"/>
                <a:sym typeface="Helvetica Light"/>
              </a:rPr>
              <a:t>(with outliers)</a:t>
            </a:r>
          </a:p>
        </p:txBody>
      </p:sp>
    </p:spTree>
    <p:extLst>
      <p:ext uri="{BB962C8B-B14F-4D97-AF65-F5344CB8AC3E}">
        <p14:creationId xmlns:p14="http://schemas.microsoft.com/office/powerpoint/2010/main" val="22389098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ircle"/>
          <p:cNvSpPr/>
          <p:nvPr/>
        </p:nvSpPr>
        <p:spPr>
          <a:xfrm>
            <a:off x="7086600" y="1981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94" name="Circle"/>
          <p:cNvSpPr/>
          <p:nvPr/>
        </p:nvSpPr>
        <p:spPr>
          <a:xfrm>
            <a:off x="6477000" y="1676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95" name="Circle"/>
          <p:cNvSpPr/>
          <p:nvPr/>
        </p:nvSpPr>
        <p:spPr>
          <a:xfrm>
            <a:off x="8382000" y="2667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96" name="Circle"/>
          <p:cNvSpPr/>
          <p:nvPr/>
        </p:nvSpPr>
        <p:spPr>
          <a:xfrm>
            <a:off x="7772400" y="2590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97" name="Circle"/>
          <p:cNvSpPr/>
          <p:nvPr/>
        </p:nvSpPr>
        <p:spPr>
          <a:xfrm>
            <a:off x="5410200" y="2286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98" name="Circle"/>
          <p:cNvSpPr/>
          <p:nvPr/>
        </p:nvSpPr>
        <p:spPr>
          <a:xfrm>
            <a:off x="5791200" y="2667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99" name="Circle"/>
          <p:cNvSpPr/>
          <p:nvPr/>
        </p:nvSpPr>
        <p:spPr>
          <a:xfrm>
            <a:off x="5029200" y="3048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00" name="Circle"/>
          <p:cNvSpPr/>
          <p:nvPr/>
        </p:nvSpPr>
        <p:spPr>
          <a:xfrm>
            <a:off x="7391400" y="685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01" name="Circle"/>
          <p:cNvSpPr/>
          <p:nvPr/>
        </p:nvSpPr>
        <p:spPr>
          <a:xfrm>
            <a:off x="7543800" y="1295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02" name="Circle"/>
          <p:cNvSpPr/>
          <p:nvPr/>
        </p:nvSpPr>
        <p:spPr>
          <a:xfrm>
            <a:off x="6248400" y="2209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03" name="Circle"/>
          <p:cNvSpPr/>
          <p:nvPr/>
        </p:nvSpPr>
        <p:spPr>
          <a:xfrm>
            <a:off x="6477000" y="1676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04" name="Circle"/>
          <p:cNvSpPr/>
          <p:nvPr/>
        </p:nvSpPr>
        <p:spPr>
          <a:xfrm>
            <a:off x="7772400" y="228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05" name="Circle"/>
          <p:cNvSpPr/>
          <p:nvPr/>
        </p:nvSpPr>
        <p:spPr>
          <a:xfrm>
            <a:off x="7086600" y="1524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06" name="Circle"/>
          <p:cNvSpPr/>
          <p:nvPr/>
        </p:nvSpPr>
        <p:spPr>
          <a:xfrm>
            <a:off x="6858000" y="1371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07" name="Circle"/>
          <p:cNvSpPr/>
          <p:nvPr/>
        </p:nvSpPr>
        <p:spPr>
          <a:xfrm>
            <a:off x="8305800" y="228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08" name="Circle"/>
          <p:cNvSpPr/>
          <p:nvPr/>
        </p:nvSpPr>
        <p:spPr>
          <a:xfrm>
            <a:off x="7772400" y="990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09" name="Circle"/>
          <p:cNvSpPr/>
          <p:nvPr/>
        </p:nvSpPr>
        <p:spPr>
          <a:xfrm>
            <a:off x="8229600" y="609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10" name="Circle"/>
          <p:cNvSpPr/>
          <p:nvPr/>
        </p:nvSpPr>
        <p:spPr>
          <a:xfrm>
            <a:off x="5715000" y="457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11" name="Circle"/>
          <p:cNvSpPr/>
          <p:nvPr/>
        </p:nvSpPr>
        <p:spPr>
          <a:xfrm>
            <a:off x="8382000" y="26670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12" name="Circle"/>
          <p:cNvSpPr/>
          <p:nvPr/>
        </p:nvSpPr>
        <p:spPr>
          <a:xfrm>
            <a:off x="7315200" y="2971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13" name="Circle"/>
          <p:cNvSpPr/>
          <p:nvPr/>
        </p:nvSpPr>
        <p:spPr>
          <a:xfrm>
            <a:off x="7010400" y="3505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14" name="Circle"/>
          <p:cNvSpPr/>
          <p:nvPr/>
        </p:nvSpPr>
        <p:spPr>
          <a:xfrm>
            <a:off x="7772400" y="25908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15" name="Circle"/>
          <p:cNvSpPr/>
          <p:nvPr/>
        </p:nvSpPr>
        <p:spPr>
          <a:xfrm>
            <a:off x="6096000" y="762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16" name="Circle"/>
          <p:cNvSpPr/>
          <p:nvPr/>
        </p:nvSpPr>
        <p:spPr>
          <a:xfrm>
            <a:off x="7086600" y="1981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17" name="Circle"/>
          <p:cNvSpPr/>
          <p:nvPr/>
        </p:nvSpPr>
        <p:spPr>
          <a:xfrm>
            <a:off x="6477000" y="1676400"/>
            <a:ext cx="228601" cy="228601"/>
          </a:xfrm>
          <a:prstGeom prst="ellipse">
            <a:avLst/>
          </a:prstGeom>
          <a:solidFill>
            <a:srgbClr val="00FF00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18" name="Circle"/>
          <p:cNvSpPr/>
          <p:nvPr/>
        </p:nvSpPr>
        <p:spPr>
          <a:xfrm>
            <a:off x="7086600" y="15240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19" name="Circle"/>
          <p:cNvSpPr/>
          <p:nvPr/>
        </p:nvSpPr>
        <p:spPr>
          <a:xfrm>
            <a:off x="6858000" y="13716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20" name="Circle"/>
          <p:cNvSpPr/>
          <p:nvPr/>
        </p:nvSpPr>
        <p:spPr>
          <a:xfrm>
            <a:off x="7086600" y="1981200"/>
            <a:ext cx="228601" cy="228601"/>
          </a:xfrm>
          <a:prstGeom prst="ellipse">
            <a:avLst/>
          </a:prstGeom>
          <a:solidFill>
            <a:srgbClr val="00FF00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21" name="Line"/>
          <p:cNvSpPr/>
          <p:nvPr/>
        </p:nvSpPr>
        <p:spPr>
          <a:xfrm flipH="1">
            <a:off x="8839200" y="3124200"/>
            <a:ext cx="228601" cy="381001"/>
          </a:xfrm>
          <a:prstGeom prst="line">
            <a:avLst/>
          </a:prstGeom>
          <a:ln w="63500">
            <a:solidFill>
              <a:srgbClr val="000000"/>
            </a:solidFill>
            <a:prstDash val="sysDot"/>
            <a:headEnd type="triangle"/>
            <a:tailEnd type="triangle"/>
          </a:ln>
        </p:spPr>
        <p:txBody>
          <a:bodyPr lIns="45719" tIns="45719" rIns="45719" bIns="45719"/>
          <a:lstStyle/>
          <a:p>
            <a:pPr defTabSz="321457" hangingPunct="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1125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pic>
        <p:nvPicPr>
          <p:cNvPr id="322" name="image56.pdf" descr="image56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00" y="2819400"/>
            <a:ext cx="328614" cy="417514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Line"/>
          <p:cNvSpPr/>
          <p:nvPr/>
        </p:nvSpPr>
        <p:spPr>
          <a:xfrm flipH="1">
            <a:off x="9144000" y="2667000"/>
            <a:ext cx="228601" cy="381001"/>
          </a:xfrm>
          <a:prstGeom prst="line">
            <a:avLst/>
          </a:prstGeom>
          <a:ln w="63500">
            <a:solidFill>
              <a:srgbClr val="000000"/>
            </a:solidFill>
            <a:prstDash val="sysDot"/>
            <a:headEnd type="triangle"/>
            <a:tailEnd type="triangle"/>
          </a:ln>
        </p:spPr>
        <p:txBody>
          <a:bodyPr lIns="45719" tIns="45719" rIns="45719" bIns="45719"/>
          <a:lstStyle/>
          <a:p>
            <a:pPr defTabSz="321457" hangingPunct="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1125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324" name="Line"/>
          <p:cNvSpPr/>
          <p:nvPr/>
        </p:nvSpPr>
        <p:spPr>
          <a:xfrm>
            <a:off x="5181599" y="990600"/>
            <a:ext cx="4267201" cy="2286001"/>
          </a:xfrm>
          <a:prstGeom prst="line">
            <a:avLst/>
          </a:prstGeom>
          <a:ln w="63500">
            <a:solidFill>
              <a:srgbClr val="000000"/>
            </a:solidFill>
          </a:ln>
        </p:spPr>
        <p:txBody>
          <a:bodyPr lIns="45719" tIns="45719" rIns="45719" bIns="45719"/>
          <a:lstStyle/>
          <a:p>
            <a:pPr defTabSz="321457" hangingPunct="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1125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325" name="Line"/>
          <p:cNvSpPr/>
          <p:nvPr/>
        </p:nvSpPr>
        <p:spPr>
          <a:xfrm>
            <a:off x="5486400" y="533400"/>
            <a:ext cx="4267200" cy="2286001"/>
          </a:xfrm>
          <a:prstGeom prst="line">
            <a:avLst/>
          </a:prstGeom>
          <a:ln w="25400">
            <a:solidFill>
              <a:srgbClr val="000000"/>
            </a:solidFill>
            <a:prstDash val="dash"/>
          </a:ln>
        </p:spPr>
        <p:txBody>
          <a:bodyPr lIns="45719" tIns="45719" rIns="45719" bIns="45719"/>
          <a:lstStyle/>
          <a:p>
            <a:pPr defTabSz="321457" hangingPunct="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1125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326" name="Line"/>
          <p:cNvSpPr/>
          <p:nvPr/>
        </p:nvSpPr>
        <p:spPr>
          <a:xfrm>
            <a:off x="4953000" y="1447800"/>
            <a:ext cx="4267200" cy="2286001"/>
          </a:xfrm>
          <a:prstGeom prst="line">
            <a:avLst/>
          </a:prstGeom>
          <a:ln w="25400">
            <a:solidFill>
              <a:srgbClr val="000000"/>
            </a:solidFill>
            <a:prstDash val="dash"/>
          </a:ln>
        </p:spPr>
        <p:txBody>
          <a:bodyPr lIns="45719" tIns="45719" rIns="45719" bIns="45719"/>
          <a:lstStyle/>
          <a:p>
            <a:pPr defTabSz="321457" hangingPunct="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1125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pic>
        <p:nvPicPr>
          <p:cNvPr id="327" name="image57.pdf" descr="image57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3200400"/>
            <a:ext cx="1111251" cy="525463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Algorithm:…"/>
          <p:cNvSpPr txBox="1"/>
          <p:nvPr/>
        </p:nvSpPr>
        <p:spPr>
          <a:xfrm>
            <a:off x="1944290" y="4208264"/>
            <a:ext cx="8714625" cy="240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tIns="45719" rIns="45719" bIns="45719">
            <a:spAutoFit/>
          </a:bodyPr>
          <a:lstStyle/>
          <a:p>
            <a:pPr marL="241093" indent="-241093" defTabSz="642915" hangingPunct="0">
              <a:defRPr sz="3400" b="1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391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Algorithm:</a:t>
            </a:r>
          </a:p>
          <a:p>
            <a:pPr marL="241093" indent="-241093" defTabSz="642915" hangingPunct="0">
              <a:defRPr sz="1200">
                <a:uFill>
                  <a:solidFill>
                    <a:srgbClr val="000000"/>
                  </a:solidFill>
                </a:uFill>
              </a:defRPr>
            </a:pPr>
            <a:endParaRPr sz="844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Helvetica Light"/>
              <a:sym typeface="Helvetica Light"/>
            </a:endParaRPr>
          </a:p>
          <a:p>
            <a:pPr marL="375034" indent="-375034" defTabSz="642915" hangingPunct="0">
              <a:buSzPct val="100000"/>
              <a:buFontTx/>
              <a:buAutoNum type="arabicPeriod"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Sample (randomly) the number of points required to fit the model</a:t>
            </a:r>
          </a:p>
          <a:p>
            <a:pPr marL="375034" indent="-375034" defTabSz="642915" hangingPunct="0">
              <a:buSzPct val="100000"/>
              <a:buFontTx/>
              <a:buAutoNum type="arabicPeriod"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Solve for model parameters using samples </a:t>
            </a:r>
          </a:p>
          <a:p>
            <a:pPr marL="375034" indent="-375034" defTabSz="642915" hangingPunct="0">
              <a:buSzPct val="100000"/>
              <a:buFontTx/>
              <a:buAutoNum type="arabicPeriod"/>
              <a:defRPr sz="2400" b="1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969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 Score by the fraction of inliers within a preset threshold of the model</a:t>
            </a:r>
          </a:p>
          <a:p>
            <a:pPr marL="241093" indent="-241093" defTabSz="642915" hangingPunct="0">
              <a:defRPr sz="2800">
                <a:uFill>
                  <a:solidFill>
                    <a:srgbClr val="000000"/>
                  </a:solidFill>
                </a:uFill>
              </a:defRPr>
            </a:pPr>
            <a:endParaRPr sz="1969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Helvetica Light"/>
              <a:sym typeface="Helvetica Light"/>
            </a:endParaRPr>
          </a:p>
          <a:p>
            <a:pPr marL="241093" indent="-241093" defTabSz="642915" hangingPunct="0"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Repeat 1-3 until the best model is found with high confidence</a:t>
            </a:r>
          </a:p>
        </p:txBody>
      </p:sp>
      <p:sp>
        <p:nvSpPr>
          <p:cNvPr id="329" name="Fitting lines…"/>
          <p:cNvSpPr txBox="1"/>
          <p:nvPr/>
        </p:nvSpPr>
        <p:spPr>
          <a:xfrm>
            <a:off x="2262157" y="1524710"/>
            <a:ext cx="1934825" cy="851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/>
            <a:r>
              <a:rPr sz="2531" kern="0">
                <a:solidFill>
                  <a:srgbClr val="000000"/>
                </a:solidFill>
                <a:latin typeface="Helvetica Light"/>
                <a:sym typeface="Helvetica Light"/>
              </a:rPr>
              <a:t>Fitting lines </a:t>
            </a:r>
          </a:p>
          <a:p>
            <a:pPr algn="ctr" defTabSz="410751" hangingPunct="0"/>
            <a:r>
              <a:rPr sz="2531" kern="0">
                <a:solidFill>
                  <a:srgbClr val="000000"/>
                </a:solidFill>
                <a:latin typeface="Helvetica Light"/>
                <a:sym typeface="Helvetica Light"/>
              </a:rPr>
              <a:t>(with outliers)</a:t>
            </a:r>
          </a:p>
        </p:txBody>
      </p:sp>
    </p:spTree>
    <p:extLst>
      <p:ext uri="{BB962C8B-B14F-4D97-AF65-F5344CB8AC3E}">
        <p14:creationId xmlns:p14="http://schemas.microsoft.com/office/powerpoint/2010/main" val="946358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Circle"/>
          <p:cNvSpPr/>
          <p:nvPr/>
        </p:nvSpPr>
        <p:spPr>
          <a:xfrm>
            <a:off x="5410200" y="2286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34" name="Circle"/>
          <p:cNvSpPr/>
          <p:nvPr/>
        </p:nvSpPr>
        <p:spPr>
          <a:xfrm>
            <a:off x="5791200" y="2667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35" name="Circle"/>
          <p:cNvSpPr/>
          <p:nvPr/>
        </p:nvSpPr>
        <p:spPr>
          <a:xfrm>
            <a:off x="5029200" y="3048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36" name="Circle"/>
          <p:cNvSpPr/>
          <p:nvPr/>
        </p:nvSpPr>
        <p:spPr>
          <a:xfrm>
            <a:off x="7391400" y="685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37" name="Circle"/>
          <p:cNvSpPr/>
          <p:nvPr/>
        </p:nvSpPr>
        <p:spPr>
          <a:xfrm>
            <a:off x="7543800" y="1295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38" name="Circle"/>
          <p:cNvSpPr/>
          <p:nvPr/>
        </p:nvSpPr>
        <p:spPr>
          <a:xfrm>
            <a:off x="6248400" y="2209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39" name="Circle"/>
          <p:cNvSpPr/>
          <p:nvPr/>
        </p:nvSpPr>
        <p:spPr>
          <a:xfrm>
            <a:off x="6477000" y="1676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40" name="Circle"/>
          <p:cNvSpPr/>
          <p:nvPr/>
        </p:nvSpPr>
        <p:spPr>
          <a:xfrm>
            <a:off x="7772400" y="228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41" name="Circle"/>
          <p:cNvSpPr/>
          <p:nvPr/>
        </p:nvSpPr>
        <p:spPr>
          <a:xfrm>
            <a:off x="7086600" y="1524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42" name="Circle"/>
          <p:cNvSpPr/>
          <p:nvPr/>
        </p:nvSpPr>
        <p:spPr>
          <a:xfrm>
            <a:off x="6858000" y="1371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43" name="Circle"/>
          <p:cNvSpPr/>
          <p:nvPr/>
        </p:nvSpPr>
        <p:spPr>
          <a:xfrm>
            <a:off x="8305800" y="228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44" name="Circle"/>
          <p:cNvSpPr/>
          <p:nvPr/>
        </p:nvSpPr>
        <p:spPr>
          <a:xfrm>
            <a:off x="7772400" y="990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45" name="Circle"/>
          <p:cNvSpPr/>
          <p:nvPr/>
        </p:nvSpPr>
        <p:spPr>
          <a:xfrm>
            <a:off x="8229600" y="609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46" name="Circle"/>
          <p:cNvSpPr/>
          <p:nvPr/>
        </p:nvSpPr>
        <p:spPr>
          <a:xfrm>
            <a:off x="5715000" y="457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47" name="Circle"/>
          <p:cNvSpPr/>
          <p:nvPr/>
        </p:nvSpPr>
        <p:spPr>
          <a:xfrm>
            <a:off x="8382000" y="2667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48" name="Circle"/>
          <p:cNvSpPr/>
          <p:nvPr/>
        </p:nvSpPr>
        <p:spPr>
          <a:xfrm>
            <a:off x="7315200" y="2971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49" name="Circle"/>
          <p:cNvSpPr/>
          <p:nvPr/>
        </p:nvSpPr>
        <p:spPr>
          <a:xfrm>
            <a:off x="7010400" y="3505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50" name="Circle"/>
          <p:cNvSpPr/>
          <p:nvPr/>
        </p:nvSpPr>
        <p:spPr>
          <a:xfrm>
            <a:off x="7772400" y="2590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51" name="Circle"/>
          <p:cNvSpPr/>
          <p:nvPr/>
        </p:nvSpPr>
        <p:spPr>
          <a:xfrm>
            <a:off x="6096000" y="762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52" name="Circle"/>
          <p:cNvSpPr/>
          <p:nvPr/>
        </p:nvSpPr>
        <p:spPr>
          <a:xfrm>
            <a:off x="7086600" y="1981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53" name="Circle"/>
          <p:cNvSpPr/>
          <p:nvPr/>
        </p:nvSpPr>
        <p:spPr>
          <a:xfrm>
            <a:off x="5410200" y="22860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54" name="Circle"/>
          <p:cNvSpPr/>
          <p:nvPr/>
        </p:nvSpPr>
        <p:spPr>
          <a:xfrm>
            <a:off x="5791200" y="2667000"/>
            <a:ext cx="228601" cy="228601"/>
          </a:xfrm>
          <a:prstGeom prst="ellipse">
            <a:avLst/>
          </a:prstGeom>
          <a:solidFill>
            <a:srgbClr val="00FF00"/>
          </a:solidFill>
          <a:ln w="12700">
            <a:solidFill>
              <a:srgbClr val="1F497D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55" name="Circle"/>
          <p:cNvSpPr/>
          <p:nvPr/>
        </p:nvSpPr>
        <p:spPr>
          <a:xfrm>
            <a:off x="5029200" y="30480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56" name="Circle"/>
          <p:cNvSpPr/>
          <p:nvPr/>
        </p:nvSpPr>
        <p:spPr>
          <a:xfrm>
            <a:off x="7391400" y="6858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57" name="Circle"/>
          <p:cNvSpPr/>
          <p:nvPr/>
        </p:nvSpPr>
        <p:spPr>
          <a:xfrm>
            <a:off x="7543800" y="12954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58" name="Circle"/>
          <p:cNvSpPr/>
          <p:nvPr/>
        </p:nvSpPr>
        <p:spPr>
          <a:xfrm>
            <a:off x="6248400" y="2209800"/>
            <a:ext cx="228601" cy="228601"/>
          </a:xfrm>
          <a:prstGeom prst="ellipse">
            <a:avLst/>
          </a:prstGeom>
          <a:solidFill>
            <a:srgbClr val="00FF00"/>
          </a:solidFill>
          <a:ln w="12700">
            <a:solidFill>
              <a:srgbClr val="1F497D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59" name="Circle"/>
          <p:cNvSpPr/>
          <p:nvPr/>
        </p:nvSpPr>
        <p:spPr>
          <a:xfrm>
            <a:off x="6477000" y="16764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60" name="Circle"/>
          <p:cNvSpPr/>
          <p:nvPr/>
        </p:nvSpPr>
        <p:spPr>
          <a:xfrm>
            <a:off x="7772400" y="2286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61" name="Circle"/>
          <p:cNvSpPr/>
          <p:nvPr/>
        </p:nvSpPr>
        <p:spPr>
          <a:xfrm>
            <a:off x="7086600" y="15240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62" name="Circle"/>
          <p:cNvSpPr/>
          <p:nvPr/>
        </p:nvSpPr>
        <p:spPr>
          <a:xfrm>
            <a:off x="6858000" y="13716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63" name="Circle"/>
          <p:cNvSpPr/>
          <p:nvPr/>
        </p:nvSpPr>
        <p:spPr>
          <a:xfrm>
            <a:off x="8305800" y="2286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64" name="Circle"/>
          <p:cNvSpPr/>
          <p:nvPr/>
        </p:nvSpPr>
        <p:spPr>
          <a:xfrm>
            <a:off x="7772400" y="9906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65" name="Circle"/>
          <p:cNvSpPr/>
          <p:nvPr/>
        </p:nvSpPr>
        <p:spPr>
          <a:xfrm>
            <a:off x="8229600" y="6096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66" name="Circle"/>
          <p:cNvSpPr/>
          <p:nvPr/>
        </p:nvSpPr>
        <p:spPr>
          <a:xfrm>
            <a:off x="7086600" y="19812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67" name="Line"/>
          <p:cNvSpPr/>
          <p:nvPr/>
        </p:nvSpPr>
        <p:spPr>
          <a:xfrm>
            <a:off x="4495800" y="2971799"/>
            <a:ext cx="533400" cy="609601"/>
          </a:xfrm>
          <a:prstGeom prst="line">
            <a:avLst/>
          </a:prstGeom>
          <a:ln w="63500">
            <a:solidFill>
              <a:srgbClr val="000000"/>
            </a:solidFill>
            <a:prstDash val="sysDot"/>
            <a:headEnd type="triangle"/>
            <a:tailEnd type="triangle"/>
          </a:ln>
        </p:spPr>
        <p:txBody>
          <a:bodyPr lIns="45719" tIns="45719" rIns="45719" bIns="45719"/>
          <a:lstStyle/>
          <a:p>
            <a:pPr defTabSz="321457" hangingPunct="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1125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pic>
        <p:nvPicPr>
          <p:cNvPr id="368" name="image56.pdf" descr="image56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3316288"/>
            <a:ext cx="328614" cy="417513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Line"/>
          <p:cNvSpPr/>
          <p:nvPr/>
        </p:nvSpPr>
        <p:spPr>
          <a:xfrm>
            <a:off x="5029200" y="3581400"/>
            <a:ext cx="533400" cy="609601"/>
          </a:xfrm>
          <a:prstGeom prst="line">
            <a:avLst/>
          </a:prstGeom>
          <a:ln w="63500">
            <a:solidFill>
              <a:srgbClr val="000000"/>
            </a:solidFill>
            <a:prstDash val="sysDot"/>
            <a:headEnd type="triangle"/>
            <a:tailEnd type="triangle"/>
          </a:ln>
        </p:spPr>
        <p:txBody>
          <a:bodyPr lIns="45719" tIns="45719" rIns="45719" bIns="45719"/>
          <a:lstStyle/>
          <a:p>
            <a:pPr defTabSz="321457" hangingPunct="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1125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370" name="Line"/>
          <p:cNvSpPr/>
          <p:nvPr/>
        </p:nvSpPr>
        <p:spPr>
          <a:xfrm flipV="1">
            <a:off x="4724400" y="304799"/>
            <a:ext cx="3810001" cy="3581402"/>
          </a:xfrm>
          <a:prstGeom prst="line">
            <a:avLst/>
          </a:prstGeom>
          <a:ln w="63500">
            <a:solidFill>
              <a:srgbClr val="000000"/>
            </a:solidFill>
          </a:ln>
        </p:spPr>
        <p:txBody>
          <a:bodyPr lIns="45719" tIns="45719" rIns="45719" bIns="45719"/>
          <a:lstStyle/>
          <a:p>
            <a:pPr defTabSz="321457" hangingPunct="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1125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pic>
        <p:nvPicPr>
          <p:cNvPr id="371" name="image58.pdf" descr="image58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5213" y="3657600"/>
            <a:ext cx="1266826" cy="525464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Algorithm:…"/>
          <p:cNvSpPr txBox="1"/>
          <p:nvPr/>
        </p:nvSpPr>
        <p:spPr>
          <a:xfrm>
            <a:off x="1944290" y="4208264"/>
            <a:ext cx="8714625" cy="2105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tIns="45719" rIns="45719" bIns="45719">
            <a:spAutoFit/>
          </a:bodyPr>
          <a:lstStyle/>
          <a:p>
            <a:pPr marL="241093" indent="-241093" defTabSz="642915" hangingPunct="0">
              <a:defRPr sz="3400" b="1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391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Algorithm:</a:t>
            </a:r>
          </a:p>
          <a:p>
            <a:pPr marL="241093" indent="-241093" defTabSz="642915" hangingPunct="0">
              <a:defRPr sz="1200">
                <a:uFill>
                  <a:solidFill>
                    <a:srgbClr val="000000"/>
                  </a:solidFill>
                </a:uFill>
              </a:defRPr>
            </a:pPr>
            <a:endParaRPr sz="844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Helvetica Light"/>
              <a:sym typeface="Helvetica Light"/>
            </a:endParaRPr>
          </a:p>
          <a:p>
            <a:pPr marL="375034" indent="-375034" defTabSz="642915" hangingPunct="0">
              <a:buSzPct val="100000"/>
              <a:buFontTx/>
              <a:buAutoNum type="arabicPeriod"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Sample (randomly) the number of points required to fit the model</a:t>
            </a:r>
          </a:p>
          <a:p>
            <a:pPr marL="375034" indent="-375034" defTabSz="642915" hangingPunct="0">
              <a:buSzPct val="100000"/>
              <a:buFontTx/>
              <a:buAutoNum type="arabicPeriod"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Solve for model parameters using samples </a:t>
            </a:r>
          </a:p>
          <a:p>
            <a:pPr marL="375034" indent="-375034" defTabSz="642915" hangingPunct="0">
              <a:buSzPct val="100000"/>
              <a:buFontTx/>
              <a:buAutoNum type="arabicPeriod"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Score by the fraction of inliers within a preset threshold of the model</a:t>
            </a:r>
          </a:p>
          <a:p>
            <a:pPr marL="241093" indent="-241093" defTabSz="642915" hangingPunct="0">
              <a:defRPr sz="2800">
                <a:uFill>
                  <a:solidFill>
                    <a:srgbClr val="000000"/>
                  </a:solidFill>
                </a:uFill>
              </a:defRPr>
            </a:pPr>
            <a:endParaRPr sz="1969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Helvetica Light"/>
              <a:sym typeface="Helvetica Light"/>
            </a:endParaRPr>
          </a:p>
          <a:p>
            <a:pPr marL="241093" indent="-241093" defTabSz="642915" hangingPunct="0">
              <a:defRPr sz="2400" b="1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969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Repeat 1-3 until the best model is found with high confidence</a:t>
            </a:r>
          </a:p>
        </p:txBody>
      </p:sp>
      <p:sp>
        <p:nvSpPr>
          <p:cNvPr id="373" name="Fitting lines…"/>
          <p:cNvSpPr txBox="1"/>
          <p:nvPr/>
        </p:nvSpPr>
        <p:spPr>
          <a:xfrm>
            <a:off x="2262157" y="1524710"/>
            <a:ext cx="1934825" cy="851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/>
            <a:r>
              <a:rPr sz="2531" kern="0">
                <a:solidFill>
                  <a:srgbClr val="000000"/>
                </a:solidFill>
                <a:latin typeface="Helvetica Light"/>
                <a:sym typeface="Helvetica Light"/>
              </a:rPr>
              <a:t>Fitting lines </a:t>
            </a:r>
          </a:p>
          <a:p>
            <a:pPr algn="ctr" defTabSz="410751" hangingPunct="0"/>
            <a:r>
              <a:rPr sz="2531" kern="0">
                <a:solidFill>
                  <a:srgbClr val="000000"/>
                </a:solidFill>
                <a:latin typeface="Helvetica Light"/>
                <a:sym typeface="Helvetica Light"/>
              </a:rPr>
              <a:t>(with outliers)</a:t>
            </a:r>
          </a:p>
        </p:txBody>
      </p:sp>
    </p:spTree>
    <p:extLst>
      <p:ext uri="{BB962C8B-B14F-4D97-AF65-F5344CB8AC3E}">
        <p14:creationId xmlns:p14="http://schemas.microsoft.com/office/powerpoint/2010/main" val="3519737198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" grpId="0" animBg="1" advAuto="0"/>
      <p:bldP spid="354" grpId="0" animBg="1" advAuto="0"/>
      <p:bldP spid="355" grpId="0" animBg="1" advAuto="0"/>
      <p:bldP spid="356" grpId="0" animBg="1" advAuto="0"/>
      <p:bldP spid="357" grpId="0" animBg="1" advAuto="0"/>
      <p:bldP spid="358" grpId="0" animBg="1" advAuto="0"/>
      <p:bldP spid="359" grpId="0" animBg="1" advAuto="0"/>
      <p:bldP spid="360" grpId="0" animBg="1" advAuto="0"/>
      <p:bldP spid="361" grpId="0" animBg="1" advAuto="0"/>
      <p:bldP spid="362" grpId="0" animBg="1" advAuto="0"/>
      <p:bldP spid="363" grpId="0" animBg="1" advAuto="0"/>
      <p:bldP spid="364" grpId="0" animBg="1" advAuto="0"/>
      <p:bldP spid="365" grpId="0" animBg="1" advAuto="0"/>
      <p:bldP spid="366" grpId="0" animBg="1" advAuto="0"/>
      <p:bldP spid="367" grpId="0" animBg="1" advAuto="0"/>
      <p:bldP spid="368" grpId="0" animBg="1" advAuto="0"/>
      <p:bldP spid="369" grpId="0" animBg="1" advAuto="0"/>
      <p:bldP spid="370" grpId="0" animBg="1" advAuto="0"/>
      <p:bldP spid="371" grpId="0" animBg="1" advAuto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How to choose parameters?"/>
          <p:cNvSpPr txBox="1">
            <a:spLocks noGrp="1"/>
          </p:cNvSpPr>
          <p:nvPr>
            <p:ph type="title"/>
          </p:nvPr>
        </p:nvSpPr>
        <p:spPr>
          <a:xfrm>
            <a:off x="1981200" y="320194"/>
            <a:ext cx="8229601" cy="653821"/>
          </a:xfrm>
          <a:prstGeom prst="rect">
            <a:avLst/>
          </a:prstGeom>
        </p:spPr>
        <p:txBody>
          <a:bodyPr lIns="45719" tIns="45719" rIns="45719" bIns="45719" anchor="ctr">
            <a:normAutofit fontScale="90000"/>
          </a:bodyPr>
          <a:lstStyle>
            <a:lvl1pPr algn="l" defTabSz="850391">
              <a:defRPr sz="5208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How to choose parameters?</a:t>
            </a:r>
          </a:p>
        </p:txBody>
      </p:sp>
      <p:sp>
        <p:nvSpPr>
          <p:cNvPr id="378" name="Number of samples N…"/>
          <p:cNvSpPr txBox="1">
            <a:spLocks noGrp="1"/>
          </p:cNvSpPr>
          <p:nvPr>
            <p:ph type="body" idx="1"/>
          </p:nvPr>
        </p:nvSpPr>
        <p:spPr>
          <a:xfrm>
            <a:off x="1981200" y="1193135"/>
            <a:ext cx="8229601" cy="3112111"/>
          </a:xfrm>
          <a:prstGeom prst="rect">
            <a:avLst/>
          </a:prstGeom>
        </p:spPr>
        <p:txBody>
          <a:bodyPr lIns="45719" tIns="45719" rIns="45719" bIns="45719" anchor="t">
            <a:normAutofit lnSpcReduction="10000"/>
          </a:bodyPr>
          <a:lstStyle/>
          <a:p>
            <a:pPr marL="248476" indent="-248476" defTabSz="623627">
              <a:lnSpc>
                <a:spcPct val="120000"/>
              </a:lnSpc>
              <a:spcBef>
                <a:spcPts val="352"/>
              </a:spcBef>
              <a:buSzPct val="100000"/>
              <a:buFont typeface="Arial"/>
              <a:defRPr sz="4268">
                <a:uFill>
                  <a:solidFill>
                    <a:srgbClr val="000000"/>
                  </a:solidFill>
                </a:uFill>
              </a:defRPr>
            </a:pPr>
            <a:r>
              <a:rPr sz="2319" dirty="0"/>
              <a:t>Number of samples N</a:t>
            </a:r>
          </a:p>
          <a:p>
            <a:pPr marL="506697" lvl="1" indent="-194883" defTabSz="623627">
              <a:lnSpc>
                <a:spcPct val="120000"/>
              </a:lnSpc>
              <a:spcBef>
                <a:spcPts val="281"/>
              </a:spcBef>
              <a:buSzPct val="100000"/>
              <a:buFont typeface="Arial"/>
              <a:buChar char="–"/>
              <a:defRPr sz="3686">
                <a:uFill>
                  <a:solidFill>
                    <a:srgbClr val="000000"/>
                  </a:solidFill>
                </a:uFill>
              </a:defRPr>
            </a:pPr>
            <a:r>
              <a:rPr sz="1910" dirty="0"/>
              <a:t>Choose </a:t>
            </a:r>
            <a:r>
              <a:rPr sz="1773" dirty="0"/>
              <a:t>N so that, with probability p, at least one random sample is free from outliers (e.g. p=0.99) (outlier ratio: e )</a:t>
            </a:r>
            <a:endParaRPr sz="1910" dirty="0"/>
          </a:p>
          <a:p>
            <a:pPr marL="248476" indent="-248476" defTabSz="623627">
              <a:lnSpc>
                <a:spcPct val="120000"/>
              </a:lnSpc>
              <a:spcBef>
                <a:spcPts val="352"/>
              </a:spcBef>
              <a:buSzPct val="100000"/>
              <a:buFont typeface="Arial"/>
              <a:defRPr sz="4268">
                <a:uFill>
                  <a:solidFill>
                    <a:srgbClr val="000000"/>
                  </a:solidFill>
                </a:uFill>
              </a:defRPr>
            </a:pPr>
            <a:r>
              <a:rPr sz="2319" dirty="0"/>
              <a:t>Number of sampled points s</a:t>
            </a:r>
          </a:p>
          <a:p>
            <a:pPr marL="506697" lvl="1" indent="-194883" defTabSz="623627">
              <a:lnSpc>
                <a:spcPct val="120000"/>
              </a:lnSpc>
              <a:spcBef>
                <a:spcPts val="281"/>
              </a:spcBef>
              <a:buSzPct val="100000"/>
              <a:buFont typeface="Arial"/>
              <a:buChar char="–"/>
              <a:defRPr sz="2716">
                <a:uFill>
                  <a:solidFill>
                    <a:srgbClr val="000000"/>
                  </a:solidFill>
                </a:uFill>
              </a:defRPr>
            </a:pPr>
            <a:r>
              <a:rPr dirty="0"/>
              <a:t>Minimum number needed to fit the model</a:t>
            </a:r>
            <a:endParaRPr sz="2592" dirty="0"/>
          </a:p>
          <a:p>
            <a:pPr marL="248476" indent="-248476" defTabSz="623627">
              <a:lnSpc>
                <a:spcPct val="120000"/>
              </a:lnSpc>
              <a:spcBef>
                <a:spcPts val="352"/>
              </a:spcBef>
              <a:buSzPct val="100000"/>
              <a:buFont typeface="Arial"/>
              <a:defRPr sz="4268">
                <a:uFill>
                  <a:solidFill>
                    <a:srgbClr val="000000"/>
                  </a:solidFill>
                </a:uFill>
              </a:defRPr>
            </a:pPr>
            <a:r>
              <a:rPr sz="2319" dirty="0"/>
              <a:t>Distance threshold δ</a:t>
            </a:r>
          </a:p>
          <a:p>
            <a:pPr marL="464936" lvl="1" indent="-153123" defTabSz="623627">
              <a:lnSpc>
                <a:spcPct val="120000"/>
              </a:lnSpc>
              <a:spcBef>
                <a:spcPts val="211"/>
              </a:spcBef>
              <a:buSzPct val="100000"/>
              <a:buFont typeface="Arial"/>
              <a:buChar char="–"/>
              <a:defRPr sz="3686">
                <a:uFill>
                  <a:solidFill>
                    <a:srgbClr val="000000"/>
                  </a:solidFill>
                </a:uFill>
              </a:defRPr>
            </a:pPr>
            <a:r>
              <a:rPr sz="1500" dirty="0"/>
              <a:t>Choose δ</a:t>
            </a:r>
            <a:r>
              <a:rPr sz="1364" dirty="0"/>
              <a:t>  so that a good point with noise is likely (e.g., </a:t>
            </a:r>
            <a:r>
              <a:rPr sz="1364" dirty="0" err="1"/>
              <a:t>prob</a:t>
            </a:r>
            <a:r>
              <a:rPr sz="1364" dirty="0"/>
              <a:t>=0.95) within threshold</a:t>
            </a:r>
          </a:p>
          <a:p>
            <a:pPr marL="451015" lvl="1" indent="-139202" defTabSz="623627">
              <a:lnSpc>
                <a:spcPct val="120000"/>
              </a:lnSpc>
              <a:spcBef>
                <a:spcPts val="211"/>
              </a:spcBef>
              <a:buSzPct val="100000"/>
              <a:buFont typeface="Arial"/>
              <a:buChar char="–"/>
              <a:defRPr sz="3686">
                <a:uFill>
                  <a:solidFill>
                    <a:srgbClr val="000000"/>
                  </a:solidFill>
                </a:uFill>
              </a:defRPr>
            </a:pPr>
            <a:r>
              <a:rPr sz="1364" dirty="0"/>
              <a:t>Zero-mean Gaussian noise with std. dev. σ: t</a:t>
            </a:r>
            <a:r>
              <a:rPr sz="1228" baseline="30510" dirty="0"/>
              <a:t>2</a:t>
            </a:r>
            <a:r>
              <a:rPr sz="1228" dirty="0"/>
              <a:t>=3.84σ</a:t>
            </a:r>
            <a:r>
              <a:rPr sz="1228" baseline="30510" dirty="0"/>
              <a:t>2</a:t>
            </a:r>
          </a:p>
        </p:txBody>
      </p:sp>
      <p:graphicFrame>
        <p:nvGraphicFramePr>
          <p:cNvPr id="379" name="Table"/>
          <p:cNvGraphicFramePr/>
          <p:nvPr/>
        </p:nvGraphicFramePr>
        <p:xfrm>
          <a:off x="6924674" y="4655939"/>
          <a:ext cx="3203983" cy="1816687"/>
        </p:xfrm>
        <a:graphic>
          <a:graphicData uri="http://schemas.openxmlformats.org/drawingml/2006/table">
            <a:tbl>
              <a:tblPr/>
              <a:tblGrid>
                <a:gridCol w="166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1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01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01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01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01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39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13804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600">
                          <a:ln w="9525">
                            <a:solidFill>
                              <a:srgbClr val="000000"/>
                            </a:solidFill>
                          </a:ln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 sz="1100"/>
                    </a:p>
                  </a:txBody>
                  <a:tcPr marL="0" marR="0" marT="0" marB="0" horzOverflow="overflow"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 gridSpan="7"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0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proportion of outliers</a:t>
                      </a: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</a:t>
                      </a:r>
                      <a:r>
                        <a:rPr sz="1100" i="1">
                          <a:ln w="9525">
                            <a:solidFill>
                              <a:srgbClr val="000000"/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</a:t>
                      </a:r>
                    </a:p>
                  </a:txBody>
                  <a:tcPr marL="0" marR="0" marT="0" marB="0" horzOverflow="overflow"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325"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5%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10%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20%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25%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30%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40%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50%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142"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11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17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959"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11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19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35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959"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13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17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34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72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959"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17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26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57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146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6959"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16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24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37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97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293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6959"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8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20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33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54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163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588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8621"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8</a:t>
                      </a:r>
                    </a:p>
                  </a:txBody>
                  <a:tcPr marL="0" marR="0" marT="0" marB="0" horzOverflow="overflow"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</a:t>
                      </a:r>
                    </a:p>
                  </a:txBody>
                  <a:tcPr marL="0" marR="0" marT="0" marB="0" horzOverflow="overflow"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</a:t>
                      </a:r>
                    </a:p>
                  </a:txBody>
                  <a:tcPr marL="0" marR="0" marT="0" marB="0" horzOverflow="overflow"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26</a:t>
                      </a:r>
                    </a:p>
                  </a:txBody>
                  <a:tcPr marL="0" marR="0" marT="0" marB="0" horzOverflow="overflow"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44</a:t>
                      </a:r>
                    </a:p>
                  </a:txBody>
                  <a:tcPr marL="0" marR="0" marT="0" marB="0" horzOverflow="overflow"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78</a:t>
                      </a:r>
                    </a:p>
                  </a:txBody>
                  <a:tcPr marL="0" marR="0" marT="0" marB="0" horzOverflow="overflow"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272</a:t>
                      </a:r>
                    </a:p>
                  </a:txBody>
                  <a:tcPr marL="0" marR="0" marT="0" marB="0" horzOverflow="overflow"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1177</a:t>
                      </a:r>
                    </a:p>
                  </a:txBody>
                  <a:tcPr marL="0" marR="0" marT="0" marB="0" horzOverflow="overflow"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380" name="latex-image-41.pdf" descr="latex-image-4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999" y="4844781"/>
            <a:ext cx="3330774" cy="11965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687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How do you create a panorama?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324595" y="4525845"/>
            <a:ext cx="11542809" cy="2332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/>
          </a:p>
          <a:p>
            <a:r>
              <a:rPr lang="en-US" sz="2400" dirty="0"/>
              <a:t>	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Picture 5" descr="pano">
            <a:extLst>
              <a:ext uri="{FF2B5EF4-FFF2-40B4-BE49-F238E27FC236}">
                <a16:creationId xmlns:a16="http://schemas.microsoft.com/office/drawing/2014/main" id="{C3530339-811F-4CE0-8948-E3F39E144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" y="1600201"/>
            <a:ext cx="12188952" cy="304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DE19B7-1E1F-475B-A413-456F056C80AC}"/>
              </a:ext>
            </a:extLst>
          </p:cNvPr>
          <p:cNvSpPr/>
          <p:nvPr/>
        </p:nvSpPr>
        <p:spPr>
          <a:xfrm>
            <a:off x="393192" y="1094730"/>
            <a:ext cx="89611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Panorama: an image of (near) 360</a:t>
            </a:r>
            <a:r>
              <a:rPr lang="en-US" sz="2400" baseline="30000" dirty="0">
                <a:latin typeface="+mj-lt"/>
              </a:rPr>
              <a:t>o</a:t>
            </a:r>
            <a:r>
              <a:rPr lang="en-US" sz="2400" dirty="0">
                <a:latin typeface="+mj-lt"/>
              </a:rPr>
              <a:t> field of view.</a:t>
            </a:r>
          </a:p>
        </p:txBody>
      </p:sp>
    </p:spTree>
    <p:extLst>
      <p:ext uri="{BB962C8B-B14F-4D97-AF65-F5344CB8AC3E}">
        <p14:creationId xmlns:p14="http://schemas.microsoft.com/office/powerpoint/2010/main" val="206290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image.png" descr="image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0" y="800100"/>
            <a:ext cx="6515101" cy="5257800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Given two images…"/>
          <p:cNvSpPr txBox="1"/>
          <p:nvPr/>
        </p:nvSpPr>
        <p:spPr>
          <a:xfrm>
            <a:off x="4751760" y="252541"/>
            <a:ext cx="2463560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400" dirty="0">
                <a:latin typeface="+mj-lt"/>
              </a:rPr>
              <a:t>Given two images…</a:t>
            </a:r>
          </a:p>
        </p:txBody>
      </p:sp>
      <p:sp>
        <p:nvSpPr>
          <p:cNvPr id="349" name="find matching features (e.g., SIFT)"/>
          <p:cNvSpPr txBox="1"/>
          <p:nvPr/>
        </p:nvSpPr>
        <p:spPr>
          <a:xfrm>
            <a:off x="3486031" y="6226502"/>
            <a:ext cx="7616445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400" dirty="0">
                <a:latin typeface="+mj-lt"/>
              </a:rPr>
              <a:t>find matching features (e.g., SIFT)</a:t>
            </a:r>
            <a:r>
              <a:rPr lang="en-US" sz="2400" dirty="0">
                <a:latin typeface="+mj-lt"/>
              </a:rPr>
              <a:t> and a translation transform</a:t>
            </a:r>
            <a:endParaRPr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66697432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image.png" descr="image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0" y="800100"/>
            <a:ext cx="6515101" cy="5257800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Line"/>
          <p:cNvSpPr/>
          <p:nvPr/>
        </p:nvSpPr>
        <p:spPr>
          <a:xfrm flipV="1">
            <a:off x="5410200" y="3543300"/>
            <a:ext cx="1600201" cy="76200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53" name="Line"/>
          <p:cNvSpPr/>
          <p:nvPr/>
        </p:nvSpPr>
        <p:spPr>
          <a:xfrm flipV="1">
            <a:off x="5638800" y="2781300"/>
            <a:ext cx="1676401" cy="76201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54" name="Line"/>
          <p:cNvSpPr/>
          <p:nvPr/>
        </p:nvSpPr>
        <p:spPr>
          <a:xfrm flipV="1">
            <a:off x="5638800" y="1943100"/>
            <a:ext cx="1676401" cy="76200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55" name="Line"/>
          <p:cNvSpPr/>
          <p:nvPr/>
        </p:nvSpPr>
        <p:spPr>
          <a:xfrm flipV="1">
            <a:off x="5181600" y="2324100"/>
            <a:ext cx="1676400" cy="76200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56" name="Line"/>
          <p:cNvSpPr/>
          <p:nvPr/>
        </p:nvSpPr>
        <p:spPr>
          <a:xfrm flipV="1">
            <a:off x="5181600" y="3238500"/>
            <a:ext cx="1676400" cy="76201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57" name="Line"/>
          <p:cNvSpPr/>
          <p:nvPr/>
        </p:nvSpPr>
        <p:spPr>
          <a:xfrm>
            <a:off x="4441210" y="2293352"/>
            <a:ext cx="3162930" cy="627524"/>
          </a:xfrm>
          <a:prstGeom prst="line">
            <a:avLst/>
          </a:prstGeom>
          <a:ln w="101600">
            <a:solidFill>
              <a:srgbClr val="D81E00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58" name="Line"/>
          <p:cNvSpPr/>
          <p:nvPr/>
        </p:nvSpPr>
        <p:spPr>
          <a:xfrm>
            <a:off x="4501815" y="1421323"/>
            <a:ext cx="3047149" cy="1070577"/>
          </a:xfrm>
          <a:prstGeom prst="line">
            <a:avLst/>
          </a:prstGeom>
          <a:ln w="101600">
            <a:solidFill>
              <a:srgbClr val="D81E00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59" name="Matched points will usually contain bad correspondences"/>
          <p:cNvSpPr txBox="1"/>
          <p:nvPr/>
        </p:nvSpPr>
        <p:spPr>
          <a:xfrm>
            <a:off x="1836841" y="216822"/>
            <a:ext cx="7126374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400" dirty="0">
                <a:latin typeface="+mj-lt"/>
              </a:rPr>
              <a:t>Matched points will usually contain bad correspondences</a:t>
            </a:r>
          </a:p>
        </p:txBody>
      </p:sp>
      <p:sp>
        <p:nvSpPr>
          <p:cNvPr id="360" name="good correspondence"/>
          <p:cNvSpPr txBox="1"/>
          <p:nvPr/>
        </p:nvSpPr>
        <p:spPr>
          <a:xfrm>
            <a:off x="5120734" y="3601375"/>
            <a:ext cx="2337179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687"/>
              <a:t>good correspondence</a:t>
            </a:r>
          </a:p>
        </p:txBody>
      </p:sp>
      <p:sp>
        <p:nvSpPr>
          <p:cNvPr id="361" name="bad correspondence"/>
          <p:cNvSpPr txBox="1"/>
          <p:nvPr/>
        </p:nvSpPr>
        <p:spPr>
          <a:xfrm rot="1234731">
            <a:off x="4814577" y="1509042"/>
            <a:ext cx="2194512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687"/>
              <a:t>bad correspondence</a:t>
            </a:r>
          </a:p>
        </p:txBody>
      </p:sp>
      <p:sp>
        <p:nvSpPr>
          <p:cNvPr id="362" name="how should we estimate the transform?"/>
          <p:cNvSpPr txBox="1"/>
          <p:nvPr/>
        </p:nvSpPr>
        <p:spPr>
          <a:xfrm>
            <a:off x="3370400" y="6199713"/>
            <a:ext cx="4941354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>
                <a:latin typeface="+mj-lt"/>
              </a:rPr>
              <a:t>how should we estimate the transform?</a:t>
            </a:r>
          </a:p>
        </p:txBody>
      </p:sp>
    </p:spTree>
    <p:extLst>
      <p:ext uri="{BB962C8B-B14F-4D97-AF65-F5344CB8AC3E}">
        <p14:creationId xmlns:p14="http://schemas.microsoft.com/office/powerpoint/2010/main" val="53595045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image.png" descr="image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0" y="800100"/>
            <a:ext cx="6515101" cy="5257800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LLS or DLT will find the ‘average’ transform"/>
          <p:cNvSpPr txBox="1"/>
          <p:nvPr/>
        </p:nvSpPr>
        <p:spPr>
          <a:xfrm>
            <a:off x="2986111" y="181104"/>
            <a:ext cx="4442178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400" dirty="0">
                <a:latin typeface="+mj-lt"/>
              </a:rPr>
              <a:t>LLS will find the ‘average’ transform</a:t>
            </a:r>
          </a:p>
        </p:txBody>
      </p:sp>
      <p:sp>
        <p:nvSpPr>
          <p:cNvPr id="366" name="Line"/>
          <p:cNvSpPr/>
          <p:nvPr/>
        </p:nvSpPr>
        <p:spPr>
          <a:xfrm flipV="1">
            <a:off x="5410200" y="3543300"/>
            <a:ext cx="1600201" cy="76200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67" name="Line"/>
          <p:cNvSpPr/>
          <p:nvPr/>
        </p:nvSpPr>
        <p:spPr>
          <a:xfrm flipV="1">
            <a:off x="5638800" y="2781300"/>
            <a:ext cx="1676401" cy="76201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68" name="Line"/>
          <p:cNvSpPr/>
          <p:nvPr/>
        </p:nvSpPr>
        <p:spPr>
          <a:xfrm flipV="1">
            <a:off x="5638800" y="1943100"/>
            <a:ext cx="1676401" cy="76200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69" name="Line"/>
          <p:cNvSpPr/>
          <p:nvPr/>
        </p:nvSpPr>
        <p:spPr>
          <a:xfrm flipV="1">
            <a:off x="5181600" y="2324100"/>
            <a:ext cx="1676400" cy="76200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70" name="Line"/>
          <p:cNvSpPr/>
          <p:nvPr/>
        </p:nvSpPr>
        <p:spPr>
          <a:xfrm flipV="1">
            <a:off x="5181600" y="3238500"/>
            <a:ext cx="1676400" cy="76201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71" name="Line"/>
          <p:cNvSpPr/>
          <p:nvPr/>
        </p:nvSpPr>
        <p:spPr>
          <a:xfrm>
            <a:off x="4441210" y="2293352"/>
            <a:ext cx="3162930" cy="627524"/>
          </a:xfrm>
          <a:prstGeom prst="line">
            <a:avLst/>
          </a:prstGeom>
          <a:ln w="101600">
            <a:solidFill>
              <a:srgbClr val="D81E00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72" name="Line"/>
          <p:cNvSpPr/>
          <p:nvPr/>
        </p:nvSpPr>
        <p:spPr>
          <a:xfrm>
            <a:off x="4501815" y="1421323"/>
            <a:ext cx="3047149" cy="1070577"/>
          </a:xfrm>
          <a:prstGeom prst="line">
            <a:avLst/>
          </a:prstGeom>
          <a:ln w="101600">
            <a:solidFill>
              <a:srgbClr val="D81E00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73" name="Line"/>
          <p:cNvSpPr/>
          <p:nvPr/>
        </p:nvSpPr>
        <p:spPr>
          <a:xfrm>
            <a:off x="4966619" y="2858691"/>
            <a:ext cx="2266270" cy="320747"/>
          </a:xfrm>
          <a:prstGeom prst="line">
            <a:avLst/>
          </a:prstGeom>
          <a:ln w="165100">
            <a:solidFill>
              <a:srgbClr val="FFFB00"/>
            </a:solidFill>
            <a:tailEnd type="stealth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74" name="‘average’ transform"/>
          <p:cNvSpPr txBox="1"/>
          <p:nvPr/>
        </p:nvSpPr>
        <p:spPr>
          <a:xfrm>
            <a:off x="7427706" y="2959116"/>
            <a:ext cx="1323165" cy="59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687" dirty="0"/>
              <a:t>‘average’ transform</a:t>
            </a:r>
          </a:p>
        </p:txBody>
      </p:sp>
      <p:sp>
        <p:nvSpPr>
          <p:cNvPr id="375" name="solution is corrupted by bad correspondences"/>
          <p:cNvSpPr txBox="1"/>
          <p:nvPr/>
        </p:nvSpPr>
        <p:spPr>
          <a:xfrm>
            <a:off x="2649835" y="6235432"/>
            <a:ext cx="5711052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400">
                <a:latin typeface="+mj-lt"/>
              </a:rPr>
              <a:t>solution is corrupted by bad correspondences</a:t>
            </a:r>
          </a:p>
        </p:txBody>
      </p:sp>
    </p:spTree>
    <p:extLst>
      <p:ext uri="{BB962C8B-B14F-4D97-AF65-F5344CB8AC3E}">
        <p14:creationId xmlns:p14="http://schemas.microsoft.com/office/powerpoint/2010/main" val="12235577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image.png" descr="image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0" y="800100"/>
            <a:ext cx="6515101" cy="5257800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Use RANSAC"/>
          <p:cNvSpPr txBox="1"/>
          <p:nvPr/>
        </p:nvSpPr>
        <p:spPr>
          <a:xfrm>
            <a:off x="5073408" y="207893"/>
            <a:ext cx="1616084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400" dirty="0">
                <a:latin typeface="+mj-lt"/>
              </a:rPr>
              <a:t>Use RANSAC</a:t>
            </a:r>
          </a:p>
        </p:txBody>
      </p:sp>
      <p:sp>
        <p:nvSpPr>
          <p:cNvPr id="379" name="How many correspondences to compute translation transform?"/>
          <p:cNvSpPr txBox="1"/>
          <p:nvPr/>
        </p:nvSpPr>
        <p:spPr>
          <a:xfrm>
            <a:off x="1793251" y="6195248"/>
            <a:ext cx="8605499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33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>
                <a:latin typeface="+mj-lt"/>
              </a:rPr>
              <a:t>How many correspondences to compute translation transform?</a:t>
            </a:r>
          </a:p>
        </p:txBody>
      </p:sp>
      <p:sp>
        <p:nvSpPr>
          <p:cNvPr id="380" name="Line"/>
          <p:cNvSpPr/>
          <p:nvPr/>
        </p:nvSpPr>
        <p:spPr>
          <a:xfrm flipV="1">
            <a:off x="5410200" y="3543300"/>
            <a:ext cx="1600201" cy="76200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81" name="Line"/>
          <p:cNvSpPr/>
          <p:nvPr/>
        </p:nvSpPr>
        <p:spPr>
          <a:xfrm flipV="1">
            <a:off x="5638800" y="2781300"/>
            <a:ext cx="1676401" cy="76201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82" name="Line"/>
          <p:cNvSpPr/>
          <p:nvPr/>
        </p:nvSpPr>
        <p:spPr>
          <a:xfrm flipV="1">
            <a:off x="5638800" y="1943100"/>
            <a:ext cx="1676401" cy="76200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83" name="Line"/>
          <p:cNvSpPr/>
          <p:nvPr/>
        </p:nvSpPr>
        <p:spPr>
          <a:xfrm flipV="1">
            <a:off x="5181600" y="2324100"/>
            <a:ext cx="1676400" cy="76200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84" name="Line"/>
          <p:cNvSpPr/>
          <p:nvPr/>
        </p:nvSpPr>
        <p:spPr>
          <a:xfrm flipV="1">
            <a:off x="5181600" y="3238500"/>
            <a:ext cx="1676400" cy="76201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85" name="Line"/>
          <p:cNvSpPr/>
          <p:nvPr/>
        </p:nvSpPr>
        <p:spPr>
          <a:xfrm>
            <a:off x="4441210" y="2293352"/>
            <a:ext cx="3162930" cy="627524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86" name="Line"/>
          <p:cNvSpPr/>
          <p:nvPr/>
        </p:nvSpPr>
        <p:spPr>
          <a:xfrm>
            <a:off x="4501815" y="1421323"/>
            <a:ext cx="3047149" cy="1070577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</p:spTree>
    <p:extLst>
      <p:ext uri="{BB962C8B-B14F-4D97-AF65-F5344CB8AC3E}">
        <p14:creationId xmlns:p14="http://schemas.microsoft.com/office/powerpoint/2010/main" val="22620326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image.png" descr="image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0" y="800100"/>
            <a:ext cx="6515101" cy="5257800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Need only one correspondence, to find translation model"/>
          <p:cNvSpPr txBox="1"/>
          <p:nvPr/>
        </p:nvSpPr>
        <p:spPr>
          <a:xfrm>
            <a:off x="1884287" y="6226501"/>
            <a:ext cx="7086556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400">
                <a:latin typeface="+mj-lt"/>
              </a:rPr>
              <a:t>Need only </a:t>
            </a:r>
            <a:r>
              <a:rPr sz="2400" b="1">
                <a:latin typeface="+mj-lt"/>
                <a:ea typeface="Helvetica"/>
                <a:cs typeface="Helvetica"/>
                <a:sym typeface="Helvetica"/>
              </a:rPr>
              <a:t>one correspondence</a:t>
            </a:r>
            <a:r>
              <a:rPr sz="2400">
                <a:latin typeface="+mj-lt"/>
              </a:rPr>
              <a:t>, to find translation model</a:t>
            </a:r>
          </a:p>
        </p:txBody>
      </p:sp>
      <p:sp>
        <p:nvSpPr>
          <p:cNvPr id="390" name="Line"/>
          <p:cNvSpPr/>
          <p:nvPr/>
        </p:nvSpPr>
        <p:spPr>
          <a:xfrm flipV="1">
            <a:off x="5410200" y="3543300"/>
            <a:ext cx="1600201" cy="76200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91" name="Line"/>
          <p:cNvSpPr/>
          <p:nvPr/>
        </p:nvSpPr>
        <p:spPr>
          <a:xfrm flipV="1">
            <a:off x="5638800" y="2781300"/>
            <a:ext cx="1676401" cy="76201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92" name="Line"/>
          <p:cNvSpPr/>
          <p:nvPr/>
        </p:nvSpPr>
        <p:spPr>
          <a:xfrm flipV="1">
            <a:off x="5638800" y="1943100"/>
            <a:ext cx="1676401" cy="76200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93" name="Line"/>
          <p:cNvSpPr/>
          <p:nvPr/>
        </p:nvSpPr>
        <p:spPr>
          <a:xfrm flipV="1">
            <a:off x="5181600" y="2324100"/>
            <a:ext cx="1676400" cy="76200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94" name="Line"/>
          <p:cNvSpPr/>
          <p:nvPr/>
        </p:nvSpPr>
        <p:spPr>
          <a:xfrm flipV="1">
            <a:off x="5181600" y="3238500"/>
            <a:ext cx="1676400" cy="76201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95" name="Line"/>
          <p:cNvSpPr/>
          <p:nvPr/>
        </p:nvSpPr>
        <p:spPr>
          <a:xfrm>
            <a:off x="4441210" y="2293352"/>
            <a:ext cx="3162930" cy="627524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96" name="Line"/>
          <p:cNvSpPr/>
          <p:nvPr/>
        </p:nvSpPr>
        <p:spPr>
          <a:xfrm>
            <a:off x="4501815" y="1421323"/>
            <a:ext cx="3047149" cy="1070577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</p:spTree>
    <p:extLst>
      <p:ext uri="{BB962C8B-B14F-4D97-AF65-F5344CB8AC3E}">
        <p14:creationId xmlns:p14="http://schemas.microsoft.com/office/powerpoint/2010/main" val="28698044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image.png" descr="image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0" y="800100"/>
            <a:ext cx="6515101" cy="5257800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Pick one correspondence, count inliers"/>
          <p:cNvSpPr txBox="1"/>
          <p:nvPr/>
        </p:nvSpPr>
        <p:spPr>
          <a:xfrm>
            <a:off x="3143647" y="198962"/>
            <a:ext cx="4773423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400" b="1">
                <a:latin typeface="+mj-lt"/>
                <a:ea typeface="Helvetica"/>
                <a:cs typeface="Helvetica"/>
                <a:sym typeface="Helvetica"/>
              </a:rPr>
              <a:t>Pick one correspondence</a:t>
            </a:r>
            <a:r>
              <a:rPr sz="2400">
                <a:latin typeface="+mj-lt"/>
              </a:rPr>
              <a:t>, count inliers</a:t>
            </a:r>
          </a:p>
        </p:txBody>
      </p:sp>
      <p:sp>
        <p:nvSpPr>
          <p:cNvPr id="400" name="Line"/>
          <p:cNvSpPr/>
          <p:nvPr/>
        </p:nvSpPr>
        <p:spPr>
          <a:xfrm flipV="1">
            <a:off x="5410200" y="3543300"/>
            <a:ext cx="1600201" cy="76200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01" name="Line"/>
          <p:cNvSpPr/>
          <p:nvPr/>
        </p:nvSpPr>
        <p:spPr>
          <a:xfrm flipV="1">
            <a:off x="5638800" y="2781300"/>
            <a:ext cx="1676401" cy="76201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02" name="Line"/>
          <p:cNvSpPr/>
          <p:nvPr/>
        </p:nvSpPr>
        <p:spPr>
          <a:xfrm flipV="1">
            <a:off x="5638800" y="1943100"/>
            <a:ext cx="1676401" cy="76200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03" name="Line"/>
          <p:cNvSpPr/>
          <p:nvPr/>
        </p:nvSpPr>
        <p:spPr>
          <a:xfrm flipV="1">
            <a:off x="5181600" y="2324100"/>
            <a:ext cx="1676400" cy="76200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04" name="Line"/>
          <p:cNvSpPr/>
          <p:nvPr/>
        </p:nvSpPr>
        <p:spPr>
          <a:xfrm flipV="1">
            <a:off x="5181600" y="3238500"/>
            <a:ext cx="1676400" cy="76201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05" name="Line"/>
          <p:cNvSpPr/>
          <p:nvPr/>
        </p:nvSpPr>
        <p:spPr>
          <a:xfrm>
            <a:off x="4441210" y="2293352"/>
            <a:ext cx="3162930" cy="627524"/>
          </a:xfrm>
          <a:prstGeom prst="line">
            <a:avLst/>
          </a:prstGeom>
          <a:ln w="101600">
            <a:solidFill>
              <a:srgbClr val="00F9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06" name="Line"/>
          <p:cNvSpPr/>
          <p:nvPr/>
        </p:nvSpPr>
        <p:spPr>
          <a:xfrm>
            <a:off x="4501815" y="1421323"/>
            <a:ext cx="3047149" cy="1070577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07" name="one…"/>
          <p:cNvSpPr txBox="1"/>
          <p:nvPr/>
        </p:nvSpPr>
        <p:spPr>
          <a:xfrm>
            <a:off x="4177365" y="3788874"/>
            <a:ext cx="3726982" cy="1197315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5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656"/>
              <a:t>one</a:t>
            </a:r>
          </a:p>
          <a:p>
            <a:pPr>
              <a:defRPr sz="5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656"/>
              <a:t>correspondence</a:t>
            </a:r>
          </a:p>
        </p:txBody>
      </p:sp>
    </p:spTree>
    <p:extLst>
      <p:ext uri="{BB962C8B-B14F-4D97-AF65-F5344CB8AC3E}">
        <p14:creationId xmlns:p14="http://schemas.microsoft.com/office/powerpoint/2010/main" val="14750059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image.png" descr="image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0" y="800100"/>
            <a:ext cx="6515101" cy="5257800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Pick one correspondence, count inliers"/>
          <p:cNvSpPr txBox="1"/>
          <p:nvPr/>
        </p:nvSpPr>
        <p:spPr>
          <a:xfrm>
            <a:off x="3164476" y="198962"/>
            <a:ext cx="4747775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400" dirty="0">
                <a:latin typeface="+mj-lt"/>
                <a:sym typeface="Helvetica Light"/>
              </a:rPr>
              <a:t>Pick one correspondence, </a:t>
            </a:r>
            <a:r>
              <a:rPr sz="2400" dirty="0">
                <a:latin typeface="+mj-lt"/>
              </a:rPr>
              <a:t>count inliers</a:t>
            </a:r>
          </a:p>
        </p:txBody>
      </p:sp>
      <p:sp>
        <p:nvSpPr>
          <p:cNvPr id="411" name="Line"/>
          <p:cNvSpPr/>
          <p:nvPr/>
        </p:nvSpPr>
        <p:spPr>
          <a:xfrm flipV="1">
            <a:off x="5410200" y="3543300"/>
            <a:ext cx="1600201" cy="76200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12" name="Line"/>
          <p:cNvSpPr/>
          <p:nvPr/>
        </p:nvSpPr>
        <p:spPr>
          <a:xfrm flipV="1">
            <a:off x="5638800" y="2781300"/>
            <a:ext cx="1676401" cy="76201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13" name="Line"/>
          <p:cNvSpPr/>
          <p:nvPr/>
        </p:nvSpPr>
        <p:spPr>
          <a:xfrm flipV="1">
            <a:off x="5638800" y="1943100"/>
            <a:ext cx="1676401" cy="76200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14" name="Line"/>
          <p:cNvSpPr/>
          <p:nvPr/>
        </p:nvSpPr>
        <p:spPr>
          <a:xfrm flipV="1">
            <a:off x="5181600" y="2324100"/>
            <a:ext cx="1676400" cy="76200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15" name="Line"/>
          <p:cNvSpPr/>
          <p:nvPr/>
        </p:nvSpPr>
        <p:spPr>
          <a:xfrm flipV="1">
            <a:off x="5181600" y="3238500"/>
            <a:ext cx="1676400" cy="76201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16" name="Line"/>
          <p:cNvSpPr/>
          <p:nvPr/>
        </p:nvSpPr>
        <p:spPr>
          <a:xfrm>
            <a:off x="4441210" y="2293352"/>
            <a:ext cx="3162930" cy="627524"/>
          </a:xfrm>
          <a:prstGeom prst="line">
            <a:avLst/>
          </a:prstGeom>
          <a:ln w="101600">
            <a:solidFill>
              <a:srgbClr val="00F9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17" name="Line"/>
          <p:cNvSpPr/>
          <p:nvPr/>
        </p:nvSpPr>
        <p:spPr>
          <a:xfrm>
            <a:off x="4501815" y="1421323"/>
            <a:ext cx="3047149" cy="1070577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18" name="2 inliers"/>
          <p:cNvSpPr txBox="1"/>
          <p:nvPr/>
        </p:nvSpPr>
        <p:spPr>
          <a:xfrm>
            <a:off x="7508905" y="2325348"/>
            <a:ext cx="1845057" cy="63472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5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3656"/>
              <a:t>2 inliers</a:t>
            </a:r>
          </a:p>
        </p:txBody>
      </p:sp>
    </p:spTree>
    <p:extLst>
      <p:ext uri="{BB962C8B-B14F-4D97-AF65-F5344CB8AC3E}">
        <p14:creationId xmlns:p14="http://schemas.microsoft.com/office/powerpoint/2010/main" val="22067866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image.png" descr="image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0" y="800100"/>
            <a:ext cx="6515101" cy="5257800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Pick one correspondence, count inliers"/>
          <p:cNvSpPr txBox="1"/>
          <p:nvPr/>
        </p:nvSpPr>
        <p:spPr>
          <a:xfrm>
            <a:off x="3143647" y="198962"/>
            <a:ext cx="4773423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400" b="1" dirty="0">
                <a:latin typeface="+mj-lt"/>
                <a:ea typeface="Helvetica"/>
                <a:cs typeface="Helvetica"/>
                <a:sym typeface="Helvetica"/>
              </a:rPr>
              <a:t>Pick one correspondence</a:t>
            </a:r>
            <a:r>
              <a:rPr sz="2400" dirty="0">
                <a:latin typeface="+mj-lt"/>
              </a:rPr>
              <a:t>, count inliers</a:t>
            </a:r>
          </a:p>
        </p:txBody>
      </p:sp>
      <p:sp>
        <p:nvSpPr>
          <p:cNvPr id="422" name="Line"/>
          <p:cNvSpPr/>
          <p:nvPr/>
        </p:nvSpPr>
        <p:spPr>
          <a:xfrm flipV="1">
            <a:off x="5410200" y="3543300"/>
            <a:ext cx="1600201" cy="76200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23" name="Line"/>
          <p:cNvSpPr/>
          <p:nvPr/>
        </p:nvSpPr>
        <p:spPr>
          <a:xfrm flipV="1">
            <a:off x="5638800" y="2781300"/>
            <a:ext cx="1676401" cy="76201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24" name="Line"/>
          <p:cNvSpPr/>
          <p:nvPr/>
        </p:nvSpPr>
        <p:spPr>
          <a:xfrm flipV="1">
            <a:off x="5638800" y="1943100"/>
            <a:ext cx="1676401" cy="76200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25" name="Line"/>
          <p:cNvSpPr/>
          <p:nvPr/>
        </p:nvSpPr>
        <p:spPr>
          <a:xfrm flipV="1">
            <a:off x="5181600" y="2324100"/>
            <a:ext cx="1676400" cy="76200"/>
          </a:xfrm>
          <a:prstGeom prst="line">
            <a:avLst/>
          </a:prstGeom>
          <a:ln w="101600">
            <a:solidFill>
              <a:srgbClr val="00F9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26" name="Line"/>
          <p:cNvSpPr/>
          <p:nvPr/>
        </p:nvSpPr>
        <p:spPr>
          <a:xfrm flipV="1">
            <a:off x="5181600" y="3238500"/>
            <a:ext cx="1676400" cy="76201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27" name="Line"/>
          <p:cNvSpPr/>
          <p:nvPr/>
        </p:nvSpPr>
        <p:spPr>
          <a:xfrm>
            <a:off x="4441210" y="2293352"/>
            <a:ext cx="3162930" cy="627524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28" name="Line"/>
          <p:cNvSpPr/>
          <p:nvPr/>
        </p:nvSpPr>
        <p:spPr>
          <a:xfrm>
            <a:off x="4501815" y="1421323"/>
            <a:ext cx="3047149" cy="1070577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29" name="one…"/>
          <p:cNvSpPr txBox="1"/>
          <p:nvPr/>
        </p:nvSpPr>
        <p:spPr>
          <a:xfrm>
            <a:off x="4177365" y="3788874"/>
            <a:ext cx="3726982" cy="1197315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5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656"/>
              <a:t>one</a:t>
            </a:r>
          </a:p>
          <a:p>
            <a:pPr>
              <a:defRPr sz="5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656"/>
              <a:t>correspondence</a:t>
            </a:r>
          </a:p>
        </p:txBody>
      </p:sp>
    </p:spTree>
    <p:extLst>
      <p:ext uri="{BB962C8B-B14F-4D97-AF65-F5344CB8AC3E}">
        <p14:creationId xmlns:p14="http://schemas.microsoft.com/office/powerpoint/2010/main" val="146318717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image.png" descr="image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0" y="800100"/>
            <a:ext cx="6515101" cy="5257800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Pick one correspondence, count inliers"/>
          <p:cNvSpPr txBox="1"/>
          <p:nvPr/>
        </p:nvSpPr>
        <p:spPr>
          <a:xfrm>
            <a:off x="3164476" y="198962"/>
            <a:ext cx="4747775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400" dirty="0">
                <a:latin typeface="+mj-lt"/>
                <a:sym typeface="Helvetica Light"/>
              </a:rPr>
              <a:t>Pick one correspondence, </a:t>
            </a:r>
            <a:r>
              <a:rPr sz="2400" dirty="0">
                <a:latin typeface="+mj-lt"/>
              </a:rPr>
              <a:t>count inliers</a:t>
            </a:r>
          </a:p>
        </p:txBody>
      </p:sp>
      <p:sp>
        <p:nvSpPr>
          <p:cNvPr id="433" name="Line"/>
          <p:cNvSpPr/>
          <p:nvPr/>
        </p:nvSpPr>
        <p:spPr>
          <a:xfrm flipV="1">
            <a:off x="5410200" y="3543300"/>
            <a:ext cx="1600201" cy="76200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34" name="Line"/>
          <p:cNvSpPr/>
          <p:nvPr/>
        </p:nvSpPr>
        <p:spPr>
          <a:xfrm flipV="1">
            <a:off x="5638800" y="2781300"/>
            <a:ext cx="1676401" cy="76201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35" name="Line"/>
          <p:cNvSpPr/>
          <p:nvPr/>
        </p:nvSpPr>
        <p:spPr>
          <a:xfrm flipV="1">
            <a:off x="5638800" y="1943100"/>
            <a:ext cx="1676401" cy="76200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36" name="Line"/>
          <p:cNvSpPr/>
          <p:nvPr/>
        </p:nvSpPr>
        <p:spPr>
          <a:xfrm flipV="1">
            <a:off x="5181600" y="2324100"/>
            <a:ext cx="1676400" cy="76200"/>
          </a:xfrm>
          <a:prstGeom prst="line">
            <a:avLst/>
          </a:prstGeom>
          <a:ln w="101600">
            <a:solidFill>
              <a:srgbClr val="00F9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37" name="Line"/>
          <p:cNvSpPr/>
          <p:nvPr/>
        </p:nvSpPr>
        <p:spPr>
          <a:xfrm flipV="1">
            <a:off x="5181600" y="3238500"/>
            <a:ext cx="1676400" cy="76201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38" name="Line"/>
          <p:cNvSpPr/>
          <p:nvPr/>
        </p:nvSpPr>
        <p:spPr>
          <a:xfrm>
            <a:off x="4441210" y="2293352"/>
            <a:ext cx="3162930" cy="627524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39" name="Line"/>
          <p:cNvSpPr/>
          <p:nvPr/>
        </p:nvSpPr>
        <p:spPr>
          <a:xfrm>
            <a:off x="4501815" y="1421323"/>
            <a:ext cx="3047149" cy="1070577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40" name="5 inliers"/>
          <p:cNvSpPr txBox="1"/>
          <p:nvPr/>
        </p:nvSpPr>
        <p:spPr>
          <a:xfrm>
            <a:off x="6749881" y="3771958"/>
            <a:ext cx="1845057" cy="63472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5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3656"/>
              <a:t>5 inliers</a:t>
            </a:r>
          </a:p>
        </p:txBody>
      </p:sp>
    </p:spTree>
    <p:extLst>
      <p:ext uri="{BB962C8B-B14F-4D97-AF65-F5344CB8AC3E}">
        <p14:creationId xmlns:p14="http://schemas.microsoft.com/office/powerpoint/2010/main" val="331228634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image.png" descr="image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0" y="800100"/>
            <a:ext cx="6515101" cy="5257800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Pick one correspondence, count inliers"/>
          <p:cNvSpPr txBox="1"/>
          <p:nvPr/>
        </p:nvSpPr>
        <p:spPr>
          <a:xfrm>
            <a:off x="3164476" y="198962"/>
            <a:ext cx="4747775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400">
                <a:latin typeface="+mj-lt"/>
                <a:sym typeface="Helvetica Light"/>
              </a:rPr>
              <a:t>Pick one correspondence, </a:t>
            </a:r>
            <a:r>
              <a:rPr sz="2400">
                <a:latin typeface="+mj-lt"/>
              </a:rPr>
              <a:t>count inliers</a:t>
            </a:r>
          </a:p>
        </p:txBody>
      </p:sp>
      <p:sp>
        <p:nvSpPr>
          <p:cNvPr id="444" name="Line"/>
          <p:cNvSpPr/>
          <p:nvPr/>
        </p:nvSpPr>
        <p:spPr>
          <a:xfrm flipV="1">
            <a:off x="5410200" y="3543300"/>
            <a:ext cx="1600201" cy="76200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45" name="Line"/>
          <p:cNvSpPr/>
          <p:nvPr/>
        </p:nvSpPr>
        <p:spPr>
          <a:xfrm flipV="1">
            <a:off x="5638800" y="2781300"/>
            <a:ext cx="1676401" cy="76201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46" name="Line"/>
          <p:cNvSpPr/>
          <p:nvPr/>
        </p:nvSpPr>
        <p:spPr>
          <a:xfrm flipV="1">
            <a:off x="5638800" y="1943100"/>
            <a:ext cx="1676401" cy="76200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47" name="Line"/>
          <p:cNvSpPr/>
          <p:nvPr/>
        </p:nvSpPr>
        <p:spPr>
          <a:xfrm flipV="1">
            <a:off x="5181600" y="2324100"/>
            <a:ext cx="1676400" cy="76200"/>
          </a:xfrm>
          <a:prstGeom prst="line">
            <a:avLst/>
          </a:prstGeom>
          <a:ln w="101600">
            <a:solidFill>
              <a:srgbClr val="00F9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48" name="Line"/>
          <p:cNvSpPr/>
          <p:nvPr/>
        </p:nvSpPr>
        <p:spPr>
          <a:xfrm flipV="1">
            <a:off x="5181600" y="3238500"/>
            <a:ext cx="1676400" cy="76201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49" name="Line"/>
          <p:cNvSpPr/>
          <p:nvPr/>
        </p:nvSpPr>
        <p:spPr>
          <a:xfrm>
            <a:off x="4441210" y="2293352"/>
            <a:ext cx="3162930" cy="627524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50" name="Line"/>
          <p:cNvSpPr/>
          <p:nvPr/>
        </p:nvSpPr>
        <p:spPr>
          <a:xfrm>
            <a:off x="4501815" y="1421323"/>
            <a:ext cx="3047149" cy="1070577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51" name="5 inliers"/>
          <p:cNvSpPr txBox="1"/>
          <p:nvPr/>
        </p:nvSpPr>
        <p:spPr>
          <a:xfrm>
            <a:off x="6749881" y="3771958"/>
            <a:ext cx="1845057" cy="63472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5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3656"/>
              <a:t>5 inliers</a:t>
            </a:r>
          </a:p>
        </p:txBody>
      </p:sp>
      <p:sp>
        <p:nvSpPr>
          <p:cNvPr id="452" name="Pick the model with the highest number of inliers!"/>
          <p:cNvSpPr txBox="1"/>
          <p:nvPr/>
        </p:nvSpPr>
        <p:spPr>
          <a:xfrm>
            <a:off x="2453342" y="6217572"/>
            <a:ext cx="6137707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400" dirty="0">
                <a:latin typeface="+mj-lt"/>
                <a:sym typeface="Helvetica Light"/>
              </a:rPr>
              <a:t>Pick the model with the highest number of inliers!</a:t>
            </a:r>
          </a:p>
        </p:txBody>
      </p:sp>
    </p:spTree>
    <p:extLst>
      <p:ext uri="{BB962C8B-B14F-4D97-AF65-F5344CB8AC3E}">
        <p14:creationId xmlns:p14="http://schemas.microsoft.com/office/powerpoint/2010/main" val="1590421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How do you create a panorama?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324595" y="4525845"/>
            <a:ext cx="11542809" cy="2332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/>
              <a:t>Use a very wide-angle lens.</a:t>
            </a:r>
          </a:p>
          <a:p>
            <a:r>
              <a:rPr lang="en-US" sz="2400" dirty="0"/>
              <a:t>	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Picture 5" descr="pano">
            <a:extLst>
              <a:ext uri="{FF2B5EF4-FFF2-40B4-BE49-F238E27FC236}">
                <a16:creationId xmlns:a16="http://schemas.microsoft.com/office/drawing/2014/main" id="{C3530339-811F-4CE0-8948-E3F39E144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" y="1600201"/>
            <a:ext cx="12188952" cy="304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DE19B7-1E1F-475B-A413-456F056C80AC}"/>
              </a:ext>
            </a:extLst>
          </p:cNvPr>
          <p:cNvSpPr/>
          <p:nvPr/>
        </p:nvSpPr>
        <p:spPr>
          <a:xfrm>
            <a:off x="393192" y="1094730"/>
            <a:ext cx="89611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Panorama: an image of (near) 360</a:t>
            </a:r>
            <a:r>
              <a:rPr lang="en-US" sz="2400" baseline="30000" dirty="0">
                <a:latin typeface="+mj-lt"/>
              </a:rPr>
              <a:t>o</a:t>
            </a:r>
            <a:r>
              <a:rPr lang="en-US" sz="2400" dirty="0">
                <a:latin typeface="+mj-lt"/>
              </a:rPr>
              <a:t> field of view.</a:t>
            </a:r>
          </a:p>
        </p:txBody>
      </p:sp>
    </p:spTree>
    <p:extLst>
      <p:ext uri="{BB962C8B-B14F-4D97-AF65-F5344CB8AC3E}">
        <p14:creationId xmlns:p14="http://schemas.microsoft.com/office/powerpoint/2010/main" val="345608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Estimating homography using RANSA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Estimating homography using RANSAC</a:t>
            </a:r>
          </a:p>
        </p:txBody>
      </p:sp>
      <p:sp>
        <p:nvSpPr>
          <p:cNvPr id="455" name="RANSAC loop…"/>
          <p:cNvSpPr txBox="1">
            <a:spLocks noGrp="1"/>
          </p:cNvSpPr>
          <p:nvPr>
            <p:ph type="body" idx="1"/>
          </p:nvPr>
        </p:nvSpPr>
        <p:spPr>
          <a:xfrm>
            <a:off x="2193727" y="2084524"/>
            <a:ext cx="7804547" cy="4166258"/>
          </a:xfrm>
          <a:prstGeom prst="rect">
            <a:avLst/>
          </a:prstGeom>
          <a:solidFill>
            <a:srgbClr val="FFFFFF"/>
          </a:solidFill>
        </p:spPr>
        <p:txBody>
          <a:bodyPr>
            <a:normAutofit fontScale="85000" lnSpcReduction="10000"/>
          </a:bodyPr>
          <a:lstStyle/>
          <a:p>
            <a:pPr marL="306277" indent="-306277" defTabSz="402536">
              <a:spcBef>
                <a:spcPts val="2883"/>
              </a:spcBef>
              <a:defRPr sz="3528"/>
            </a:pPr>
            <a:r>
              <a:rPr dirty="0"/>
              <a:t>RANSAC loop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rPr dirty="0"/>
              <a:t>Get four point correspondences (randomly)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>
                <a:solidFill>
                  <a:srgbClr val="FFFFFF"/>
                </a:solidFill>
              </a:defRPr>
            </a:pPr>
            <a:r>
              <a:rPr dirty="0"/>
              <a:t>Compute H (DLT)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>
                <a:solidFill>
                  <a:srgbClr val="FFFFFF"/>
                </a:solidFill>
              </a:defRPr>
            </a:pPr>
            <a:r>
              <a:rPr dirty="0"/>
              <a:t>Count inliers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>
                <a:solidFill>
                  <a:srgbClr val="FFFFFF"/>
                </a:solidFill>
              </a:defRPr>
            </a:pPr>
            <a:r>
              <a:rPr dirty="0"/>
              <a:t>Keep if largest number of inliers</a:t>
            </a:r>
          </a:p>
          <a:p>
            <a:pPr marL="306277" indent="-306277" defTabSz="402536">
              <a:spcBef>
                <a:spcPts val="2883"/>
              </a:spcBef>
              <a:defRPr sz="3528">
                <a:solidFill>
                  <a:srgbClr val="FFFFFF"/>
                </a:solidFill>
              </a:defRPr>
            </a:pPr>
            <a:r>
              <a:rPr dirty="0"/>
              <a:t>Recompute H using all inliers</a:t>
            </a:r>
          </a:p>
        </p:txBody>
      </p:sp>
      <p:sp>
        <p:nvSpPr>
          <p:cNvPr id="456" name="Rectangle"/>
          <p:cNvSpPr/>
          <p:nvPr/>
        </p:nvSpPr>
        <p:spPr>
          <a:xfrm>
            <a:off x="3800723" y="2871488"/>
            <a:ext cx="647329" cy="378919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</p:spTree>
    <p:extLst>
      <p:ext uri="{BB962C8B-B14F-4D97-AF65-F5344CB8AC3E}">
        <p14:creationId xmlns:p14="http://schemas.microsoft.com/office/powerpoint/2010/main" val="2558577560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Estimating homography using RANSA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Estimating homography using RANSAC</a:t>
            </a:r>
          </a:p>
        </p:txBody>
      </p:sp>
      <p:sp>
        <p:nvSpPr>
          <p:cNvPr id="459" name="RANSAC loop…"/>
          <p:cNvSpPr txBox="1">
            <a:spLocks noGrp="1"/>
          </p:cNvSpPr>
          <p:nvPr>
            <p:ph type="body" idx="1"/>
          </p:nvPr>
        </p:nvSpPr>
        <p:spPr>
          <a:xfrm>
            <a:off x="2193727" y="2084524"/>
            <a:ext cx="7804547" cy="4166258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06277" indent="-306277" defTabSz="402536">
              <a:spcBef>
                <a:spcPts val="2883"/>
              </a:spcBef>
              <a:defRPr sz="3528"/>
            </a:pPr>
            <a:r>
              <a:t>RANSAC loop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t>Get four point correspondences (randomly)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t>Compute H using DLT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>
                <a:solidFill>
                  <a:srgbClr val="FFFFFF"/>
                </a:solidFill>
              </a:defRPr>
            </a:pPr>
            <a:r>
              <a:t>Count inliers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>
                <a:solidFill>
                  <a:srgbClr val="FFFFFF"/>
                </a:solidFill>
              </a:defRPr>
            </a:pPr>
            <a:r>
              <a:t>Keep if largest number of inliers</a:t>
            </a:r>
          </a:p>
          <a:p>
            <a:pPr marL="306277" indent="-306277" defTabSz="402536">
              <a:spcBef>
                <a:spcPts val="2883"/>
              </a:spcBef>
              <a:defRPr sz="3528">
                <a:solidFill>
                  <a:srgbClr val="FFFFFF"/>
                </a:solidFill>
              </a:defRPr>
            </a:pPr>
            <a:r>
              <a:t>Recompute H using all inliers</a:t>
            </a:r>
          </a:p>
        </p:txBody>
      </p:sp>
      <p:sp>
        <p:nvSpPr>
          <p:cNvPr id="460" name="Rectangle"/>
          <p:cNvSpPr/>
          <p:nvPr/>
        </p:nvSpPr>
        <p:spPr>
          <a:xfrm>
            <a:off x="5891999" y="3585863"/>
            <a:ext cx="576245" cy="378919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</p:spTree>
    <p:extLst>
      <p:ext uri="{BB962C8B-B14F-4D97-AF65-F5344CB8AC3E}">
        <p14:creationId xmlns:p14="http://schemas.microsoft.com/office/powerpoint/2010/main" val="2763417778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Estimating homography using RANSA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Estimating homography using RANSAC</a:t>
            </a:r>
          </a:p>
        </p:txBody>
      </p:sp>
      <p:sp>
        <p:nvSpPr>
          <p:cNvPr id="463" name="RANSAC loop…"/>
          <p:cNvSpPr txBox="1">
            <a:spLocks noGrp="1"/>
          </p:cNvSpPr>
          <p:nvPr>
            <p:ph type="body" idx="1"/>
          </p:nvPr>
        </p:nvSpPr>
        <p:spPr>
          <a:xfrm>
            <a:off x="2193727" y="2084524"/>
            <a:ext cx="7804547" cy="4166258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06277" indent="-306277" defTabSz="402536">
              <a:spcBef>
                <a:spcPts val="2883"/>
              </a:spcBef>
              <a:defRPr sz="3528"/>
            </a:pPr>
            <a:r>
              <a:t>RANSAC loop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t>Get four point correspondences (randomly)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t>Compute H using DLT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t>Count inliers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>
                <a:solidFill>
                  <a:srgbClr val="FFFFFF"/>
                </a:solidFill>
              </a:defRPr>
            </a:pPr>
            <a:r>
              <a:t>Keep if largest number of inliers</a:t>
            </a:r>
          </a:p>
          <a:p>
            <a:pPr marL="306277" indent="-306277" defTabSz="402536">
              <a:spcBef>
                <a:spcPts val="2883"/>
              </a:spcBef>
              <a:defRPr sz="3528">
                <a:solidFill>
                  <a:srgbClr val="FFFFFF"/>
                </a:solidFill>
              </a:defRPr>
            </a:pPr>
            <a:r>
              <a:t>Recompute H using all inliers</a:t>
            </a:r>
          </a:p>
        </p:txBody>
      </p:sp>
      <p:sp>
        <p:nvSpPr>
          <p:cNvPr id="464" name="Rectangle"/>
          <p:cNvSpPr/>
          <p:nvPr/>
        </p:nvSpPr>
        <p:spPr>
          <a:xfrm>
            <a:off x="4200251" y="4344886"/>
            <a:ext cx="934130" cy="378919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</p:spTree>
    <p:extLst>
      <p:ext uri="{BB962C8B-B14F-4D97-AF65-F5344CB8AC3E}">
        <p14:creationId xmlns:p14="http://schemas.microsoft.com/office/powerpoint/2010/main" val="2233448269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Estimating homography using RANSA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Estimating homography using RANSAC</a:t>
            </a:r>
          </a:p>
        </p:txBody>
      </p:sp>
      <p:sp>
        <p:nvSpPr>
          <p:cNvPr id="467" name="RANSAC loop…"/>
          <p:cNvSpPr txBox="1">
            <a:spLocks noGrp="1"/>
          </p:cNvSpPr>
          <p:nvPr>
            <p:ph type="body" idx="1"/>
          </p:nvPr>
        </p:nvSpPr>
        <p:spPr>
          <a:xfrm>
            <a:off x="2193727" y="2084524"/>
            <a:ext cx="7804547" cy="4166258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06277" indent="-306277" defTabSz="402536">
              <a:spcBef>
                <a:spcPts val="2883"/>
              </a:spcBef>
              <a:defRPr sz="3528"/>
            </a:pPr>
            <a:r>
              <a:t>RANSAC loop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t>Get four point correspondences (randomly)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t>Compute H using DLT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t>Count inliers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t>Keep H if largest number of inliers</a:t>
            </a:r>
          </a:p>
          <a:p>
            <a:pPr marL="306277" indent="-306277" defTabSz="402536">
              <a:spcBef>
                <a:spcPts val="2883"/>
              </a:spcBef>
              <a:defRPr sz="3528">
                <a:solidFill>
                  <a:srgbClr val="FFFFFF"/>
                </a:solidFill>
              </a:defRPr>
            </a:pPr>
            <a:r>
              <a:t>Recompute H using all inliers</a:t>
            </a:r>
          </a:p>
        </p:txBody>
      </p:sp>
      <p:sp>
        <p:nvSpPr>
          <p:cNvPr id="468" name="Rectangle"/>
          <p:cNvSpPr/>
          <p:nvPr/>
        </p:nvSpPr>
        <p:spPr>
          <a:xfrm>
            <a:off x="4619821" y="5071127"/>
            <a:ext cx="3800609" cy="378919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</p:spTree>
    <p:extLst>
      <p:ext uri="{BB962C8B-B14F-4D97-AF65-F5344CB8AC3E}">
        <p14:creationId xmlns:p14="http://schemas.microsoft.com/office/powerpoint/2010/main" val="3561589483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Estimating homography using RANSA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Estimating homography using RANSAC</a:t>
            </a:r>
          </a:p>
        </p:txBody>
      </p:sp>
      <p:sp>
        <p:nvSpPr>
          <p:cNvPr id="471" name="RANSAC loop…"/>
          <p:cNvSpPr txBox="1">
            <a:spLocks noGrp="1"/>
          </p:cNvSpPr>
          <p:nvPr>
            <p:ph type="body" idx="1"/>
          </p:nvPr>
        </p:nvSpPr>
        <p:spPr>
          <a:xfrm>
            <a:off x="2193727" y="2084524"/>
            <a:ext cx="7804547" cy="4166258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06277" indent="-306277" defTabSz="402536">
              <a:spcBef>
                <a:spcPts val="2883"/>
              </a:spcBef>
              <a:defRPr sz="3528"/>
            </a:pPr>
            <a:r>
              <a:t>RANSAC loop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t>Get four point correspondences (randomly)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t>Compute H using DLT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t>Count inliers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t>Keep H if largest number of inliers</a:t>
            </a:r>
          </a:p>
          <a:p>
            <a:pPr marL="306277" indent="-306277" defTabSz="402536">
              <a:spcBef>
                <a:spcPts val="2883"/>
              </a:spcBef>
              <a:defRPr sz="3528"/>
            </a:pPr>
            <a:r>
              <a:t>Recompute H using all inliers</a:t>
            </a:r>
          </a:p>
        </p:txBody>
      </p:sp>
      <p:pic>
        <p:nvPicPr>
          <p:cNvPr id="473" name="Connection Line" descr="Connection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87857" y="3043091"/>
            <a:ext cx="687378" cy="224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90992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551" y="1797761"/>
            <a:ext cx="6992899" cy="3262479"/>
          </a:xfrm>
          <a:prstGeom prst="rect">
            <a:avLst/>
          </a:prstGeom>
          <a:ln w="12700">
            <a:miter lim="400000"/>
          </a:ln>
        </p:spPr>
      </p:pic>
      <p:sp>
        <p:nvSpPr>
          <p:cNvPr id="477" name="Useful for…"/>
          <p:cNvSpPr txBox="1"/>
          <p:nvPr/>
        </p:nvSpPr>
        <p:spPr>
          <a:xfrm>
            <a:off x="2010471" y="538291"/>
            <a:ext cx="1481881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400" dirty="0">
                <a:latin typeface="+mj-lt"/>
              </a:rPr>
              <a:t>Useful for…</a:t>
            </a:r>
          </a:p>
        </p:txBody>
      </p:sp>
    </p:spTree>
    <p:extLst>
      <p:ext uri="{BB962C8B-B14F-4D97-AF65-F5344CB8AC3E}">
        <p14:creationId xmlns:p14="http://schemas.microsoft.com/office/powerpoint/2010/main" val="1452253449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484" y="0"/>
            <a:ext cx="5146718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11506738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image correspondence pipeline</a:t>
            </a:r>
            <a:endParaRPr dirty="0"/>
          </a:p>
        </p:txBody>
      </p:sp>
      <p:sp>
        <p:nvSpPr>
          <p:cNvPr id="31" name="Feature detection…">
            <a:extLst>
              <a:ext uri="{FF2B5EF4-FFF2-40B4-BE49-F238E27FC236}">
                <a16:creationId xmlns:a16="http://schemas.microsoft.com/office/drawing/2014/main" id="{42148452-4336-443A-9FA6-1098450933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606169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46469" indent="-446469">
              <a:buSzPct val="100000"/>
              <a:buAutoNum type="arabicPeriod"/>
            </a:pPr>
            <a:r>
              <a:rPr sz="2400" dirty="0">
                <a:latin typeface="+mj-lt"/>
              </a:rPr>
              <a:t>Feature </a:t>
            </a:r>
            <a:r>
              <a:rPr lang="en-US" sz="2400" dirty="0">
                <a:latin typeface="+mj-lt"/>
              </a:rPr>
              <a:t>point </a:t>
            </a:r>
            <a:r>
              <a:rPr sz="2400" dirty="0">
                <a:latin typeface="+mj-lt"/>
              </a:rPr>
              <a:t>detection</a:t>
            </a:r>
            <a:endParaRPr lang="en-US" sz="2400" dirty="0">
              <a:latin typeface="+mj-lt"/>
            </a:endParaRPr>
          </a:p>
          <a:p>
            <a:pPr lvl="1">
              <a:buSzPct val="100000"/>
            </a:pPr>
            <a:r>
              <a:rPr lang="en-US" dirty="0">
                <a:latin typeface="+mj-lt"/>
              </a:rPr>
              <a:t>Detect corners using the Harris corner detector.</a:t>
            </a:r>
          </a:p>
          <a:p>
            <a:pPr marL="446469" indent="-446469">
              <a:buSzPct val="100000"/>
              <a:buAutoNum type="arabicPeriod"/>
            </a:pPr>
            <a:endParaRPr lang="en-US" sz="2400" dirty="0">
              <a:latin typeface="+mj-lt"/>
            </a:endParaRPr>
          </a:p>
          <a:p>
            <a:pPr marL="446469" indent="-446469">
              <a:buSzPct val="100000"/>
              <a:buAutoNum type="arabicPeriod"/>
            </a:pPr>
            <a:endParaRPr sz="2400" dirty="0">
              <a:latin typeface="+mj-lt"/>
            </a:endParaRPr>
          </a:p>
          <a:p>
            <a:pPr marL="446469" indent="-446469">
              <a:buSzPct val="100000"/>
              <a:buAutoNum type="arabicPeriod"/>
            </a:pPr>
            <a:r>
              <a:rPr sz="2400" dirty="0">
                <a:latin typeface="+mj-lt"/>
              </a:rPr>
              <a:t>Feature </a:t>
            </a:r>
            <a:r>
              <a:rPr lang="en-US" sz="2400" dirty="0">
                <a:latin typeface="+mj-lt"/>
              </a:rPr>
              <a:t>point description</a:t>
            </a:r>
          </a:p>
          <a:p>
            <a:pPr lvl="1">
              <a:buSzPct val="100000"/>
            </a:pPr>
            <a:r>
              <a:rPr lang="en-US" dirty="0">
                <a:latin typeface="+mj-lt"/>
              </a:rPr>
              <a:t>Describe features using the Multi-scale oriented patch descriptor. </a:t>
            </a:r>
          </a:p>
          <a:p>
            <a:pPr marL="446469" indent="-446469">
              <a:buSzPct val="100000"/>
              <a:buAutoNum type="arabicPeriod"/>
            </a:pPr>
            <a:endParaRPr lang="en-US" sz="2400" dirty="0">
              <a:latin typeface="+mj-lt"/>
            </a:endParaRPr>
          </a:p>
          <a:p>
            <a:pPr marL="446469" indent="-446469">
              <a:buSzPct val="100000"/>
              <a:buAutoNum type="arabicPeriod"/>
            </a:pPr>
            <a:endParaRPr sz="2400" dirty="0">
              <a:latin typeface="+mj-lt"/>
            </a:endParaRPr>
          </a:p>
          <a:p>
            <a:pPr marL="446469" indent="-446469">
              <a:buSzPct val="100000"/>
              <a:buAutoNum type="arabicPeriod"/>
            </a:pPr>
            <a:r>
              <a:rPr lang="en-US" sz="2400" dirty="0">
                <a:latin typeface="+mj-lt"/>
              </a:rPr>
              <a:t>Feature matching </a:t>
            </a:r>
            <a:r>
              <a:rPr lang="en-US" sz="2400" i="1" dirty="0">
                <a:latin typeface="+mj-lt"/>
              </a:rPr>
              <a:t>and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homography</a:t>
            </a:r>
            <a:r>
              <a:rPr sz="2400" dirty="0">
                <a:latin typeface="+mj-lt"/>
              </a:rPr>
              <a:t> estimation</a:t>
            </a:r>
            <a:endParaRPr lang="en-US" sz="2400" dirty="0">
              <a:latin typeface="+mj-lt"/>
            </a:endParaRPr>
          </a:p>
          <a:p>
            <a:pPr lvl="1">
              <a:buSzPct val="100000"/>
            </a:pPr>
            <a:r>
              <a:rPr lang="en-US" dirty="0">
                <a:latin typeface="+mj-lt"/>
              </a:rPr>
              <a:t>Do both simultaneously using RANSAC.</a:t>
            </a:r>
            <a:endParaRPr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CDA3E7-5E6B-4DFF-999E-C7F3589B6DB5}"/>
              </a:ext>
            </a:extLst>
          </p:cNvPr>
          <p:cNvSpPr/>
          <p:nvPr/>
        </p:nvSpPr>
        <p:spPr>
          <a:xfrm>
            <a:off x="838200" y="4969288"/>
            <a:ext cx="6431280" cy="107489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85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References</a:t>
            </a:r>
            <a:endParaRPr dirty="0"/>
          </a:p>
        </p:txBody>
      </p:sp>
      <p:sp>
        <p:nvSpPr>
          <p:cNvPr id="7" name="Shape 667"/>
          <p:cNvSpPr txBox="1">
            <a:spLocks/>
          </p:cNvSpPr>
          <p:nvPr/>
        </p:nvSpPr>
        <p:spPr>
          <a:xfrm>
            <a:off x="357188" y="1132115"/>
            <a:ext cx="11477624" cy="534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Basic reading: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Szeliski</a:t>
            </a:r>
            <a:r>
              <a:rPr lang="en-US" sz="1800" dirty="0"/>
              <a:t> textbook, </a:t>
            </a:r>
            <a:r>
              <a:rPr lang="en-US" sz="1800"/>
              <a:t>Sections 6.1</a:t>
            </a:r>
            <a:r>
              <a:rPr lang="en-US" sz="1800" dirty="0"/>
              <a:t>.</a:t>
            </a:r>
          </a:p>
          <a:p>
            <a:endParaRPr lang="en-US" sz="1800" dirty="0"/>
          </a:p>
          <a:p>
            <a:r>
              <a:rPr lang="en-US" sz="1800" dirty="0"/>
              <a:t>Additional reading: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Hartley and Zisserman, “Multiple View Geometry,” Cambridge University Press 2003.</a:t>
            </a:r>
          </a:p>
          <a:p>
            <a:r>
              <a:rPr lang="en-US" sz="1800" dirty="0"/>
              <a:t>	as usual when it comes to geometry and vision, this book is the best reference; Sections 2 and 4 in particular 	discuss everything about </a:t>
            </a:r>
            <a:r>
              <a:rPr lang="en-US" sz="1800" dirty="0" err="1"/>
              <a:t>homography</a:t>
            </a:r>
            <a:r>
              <a:rPr lang="en-US" sz="1800" dirty="0"/>
              <a:t> estimation</a:t>
            </a:r>
          </a:p>
        </p:txBody>
      </p:sp>
    </p:spTree>
    <p:extLst>
      <p:ext uri="{BB962C8B-B14F-4D97-AF65-F5344CB8AC3E}">
        <p14:creationId xmlns:p14="http://schemas.microsoft.com/office/powerpoint/2010/main" val="386446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E92BF29-A11C-4342-9A80-E3B035EA8E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447" y="964004"/>
            <a:ext cx="5758003" cy="5758003"/>
          </a:xfrm>
          <a:prstGeom prst="rect">
            <a:avLst/>
          </a:prstGeom>
        </p:spPr>
      </p:pic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Wide-angle lenses</a:t>
            </a:r>
            <a:endParaRPr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BB3EAF-5E21-42B3-96EB-EC397582E3A7}"/>
              </a:ext>
            </a:extLst>
          </p:cNvPr>
          <p:cNvSpPr/>
          <p:nvPr/>
        </p:nvSpPr>
        <p:spPr>
          <a:xfrm>
            <a:off x="601535" y="6003102"/>
            <a:ext cx="106125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What are the pros and cons of this?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DD344E0-50C3-4AAC-9DBE-A7248C689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2" y="2076045"/>
            <a:ext cx="4305988" cy="34126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AAE7A1-3249-4F55-8ADB-43807114815E}"/>
              </a:ext>
            </a:extLst>
          </p:cNvPr>
          <p:cNvSpPr/>
          <p:nvPr/>
        </p:nvSpPr>
        <p:spPr>
          <a:xfrm>
            <a:off x="998232" y="1040491"/>
            <a:ext cx="52613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Fish-eye lens: can produce (near) hemispherical field of view.</a:t>
            </a:r>
          </a:p>
        </p:txBody>
      </p:sp>
    </p:spTree>
    <p:extLst>
      <p:ext uri="{BB962C8B-B14F-4D97-AF65-F5344CB8AC3E}">
        <p14:creationId xmlns:p14="http://schemas.microsoft.com/office/powerpoint/2010/main" val="180056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8712</TotalTime>
  <Words>2999</Words>
  <Application>Microsoft Office PowerPoint</Application>
  <PresentationFormat>Widescreen</PresentationFormat>
  <Paragraphs>574</Paragraphs>
  <Slides>88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101" baseType="lpstr">
      <vt:lpstr>Arial</vt:lpstr>
      <vt:lpstr>Calibri</vt:lpstr>
      <vt:lpstr>Calibri Light</vt:lpstr>
      <vt:lpstr>Calibri Light (Headings)</vt:lpstr>
      <vt:lpstr>Cambria Math</vt:lpstr>
      <vt:lpstr>Courier</vt:lpstr>
      <vt:lpstr>Gill Sans</vt:lpstr>
      <vt:lpstr>Helvetica</vt:lpstr>
      <vt:lpstr>Helvetica Light</vt:lpstr>
      <vt:lpstr>Tahoma</vt:lpstr>
      <vt:lpstr>Times New Roman</vt:lpstr>
      <vt:lpstr>Office Theme</vt:lpstr>
      <vt:lpstr>Photo Editor Photo</vt:lpstr>
      <vt:lpstr>Image homographies</vt:lpstr>
      <vt:lpstr>Course announcements</vt:lpstr>
      <vt:lpstr>Textbook for geometry part of class</vt:lpstr>
      <vt:lpstr>Overview of today’s lecture</vt:lpstr>
      <vt:lpstr>Slide credits</vt:lpstr>
      <vt:lpstr>Motivation for image alignment: panoramas.</vt:lpstr>
      <vt:lpstr>How do you create a panorama?</vt:lpstr>
      <vt:lpstr>How do you create a panorama?</vt:lpstr>
      <vt:lpstr>Wide-angle lenses</vt:lpstr>
      <vt:lpstr>How do you create a panorama?</vt:lpstr>
      <vt:lpstr>How do you create a panorama?</vt:lpstr>
      <vt:lpstr>Panoramas from image stitching</vt:lpstr>
      <vt:lpstr>How do we stitch images from different viewpoints?</vt:lpstr>
      <vt:lpstr>How do we stitch images from different viewpoints?</vt:lpstr>
      <vt:lpstr>How do we stitch images from different viewpoints?</vt:lpstr>
      <vt:lpstr>How do we stitch images from different viewpoints?</vt:lpstr>
      <vt:lpstr>Back to warping: image homographies</vt:lpstr>
      <vt:lpstr>Classification of 2D transformations</vt:lpstr>
      <vt:lpstr>Classification of 2D transformations</vt:lpstr>
      <vt:lpstr>Classification of 2D transformations</vt:lpstr>
      <vt:lpstr>Warping with different transformations</vt:lpstr>
      <vt:lpstr>View warping</vt:lpstr>
      <vt:lpstr>Virtual camera rotations</vt:lpstr>
      <vt:lpstr>Image rectification</vt:lpstr>
      <vt:lpstr>Street art</vt:lpstr>
      <vt:lpstr>Understanding geometric patterns</vt:lpstr>
      <vt:lpstr>Understanding geometric patterns</vt:lpstr>
      <vt:lpstr>Understanding geometric patterns</vt:lpstr>
      <vt:lpstr>A weird drawing</vt:lpstr>
      <vt:lpstr>A weird drawing</vt:lpstr>
      <vt:lpstr>A weird drawing</vt:lpstr>
      <vt:lpstr>A weird drawing</vt:lpstr>
      <vt:lpstr>Panoramas from image stitching</vt:lpstr>
      <vt:lpstr>When can we use homographies?</vt:lpstr>
      <vt:lpstr>We can use homographies when…</vt:lpstr>
      <vt:lpstr>We can use homographies when…</vt:lpstr>
      <vt:lpstr>Computing with homographies</vt:lpstr>
      <vt:lpstr>Classification of 2D transformations</vt:lpstr>
      <vt:lpstr>Applying a homography</vt:lpstr>
      <vt:lpstr>Applying a homography</vt:lpstr>
      <vt:lpstr>Applying a homography</vt:lpstr>
      <vt:lpstr>Applying a homography</vt:lpstr>
      <vt:lpstr>The direct linear transform (DLT)</vt:lpstr>
      <vt:lpstr>Create point correspondences</vt:lpstr>
      <vt:lpstr>Determining the homography matrix</vt:lpstr>
      <vt:lpstr>Determining the homography matrix</vt:lpstr>
      <vt:lpstr>Determining the homography matrix</vt:lpstr>
      <vt:lpstr>PowerPoint Presentation</vt:lpstr>
      <vt:lpstr>Determining the homography matrix</vt:lpstr>
      <vt:lpstr>Determining the homography matrix</vt:lpstr>
      <vt:lpstr>Reminder: Determining affine transformations</vt:lpstr>
      <vt:lpstr>PowerPoint Presentation</vt:lpstr>
      <vt:lpstr>Determining the homography matrix</vt:lpstr>
      <vt:lpstr>Determining the homography matrix</vt:lpstr>
      <vt:lpstr>PowerPoint Presentation</vt:lpstr>
      <vt:lpstr>PowerPoint Presentation</vt:lpstr>
      <vt:lpstr>Solving for H using DLT</vt:lpstr>
      <vt:lpstr>PowerPoint Presentation</vt:lpstr>
      <vt:lpstr>Create point correspondences</vt:lpstr>
      <vt:lpstr>The image correspondence pipeline</vt:lpstr>
      <vt:lpstr>The image correspondence pipeline</vt:lpstr>
      <vt:lpstr>PowerPoint Presentation</vt:lpstr>
      <vt:lpstr>Random Sample Consensus (RANSAC)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choose parameters?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Estimating homography using RANSAC</vt:lpstr>
      <vt:lpstr>Estimating homography using RANSAC</vt:lpstr>
      <vt:lpstr>Estimating homography using RANSAC</vt:lpstr>
      <vt:lpstr>Estimating homography using RANSAC</vt:lpstr>
      <vt:lpstr>Estimating homography using RANSAC</vt:lpstr>
      <vt:lpstr>PowerPoint Presentation</vt:lpstr>
      <vt:lpstr>PowerPoint Presentation</vt:lpstr>
      <vt:lpstr>The image correspondence pipeline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and course overview</dc:title>
  <dc:creator>Ioannis Gkioulekas</dc:creator>
  <cp:lastModifiedBy>Ioannis Gkioulekas</cp:lastModifiedBy>
  <cp:revision>1498</cp:revision>
  <dcterms:created xsi:type="dcterms:W3CDTF">2017-08-27T19:52:29Z</dcterms:created>
  <dcterms:modified xsi:type="dcterms:W3CDTF">2020-02-12T21:33:41Z</dcterms:modified>
</cp:coreProperties>
</file>