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257" r:id="rId2"/>
    <p:sldId id="1769" r:id="rId3"/>
    <p:sldId id="1341" r:id="rId4"/>
    <p:sldId id="1342" r:id="rId5"/>
    <p:sldId id="1749" r:id="rId6"/>
    <p:sldId id="1651" r:id="rId7"/>
    <p:sldId id="1652" r:id="rId8"/>
    <p:sldId id="1653" r:id="rId9"/>
    <p:sldId id="1773" r:id="rId10"/>
    <p:sldId id="1774" r:id="rId11"/>
    <p:sldId id="1654" r:id="rId12"/>
    <p:sldId id="1656" r:id="rId13"/>
    <p:sldId id="1657" r:id="rId14"/>
    <p:sldId id="1658" r:id="rId15"/>
    <p:sldId id="1659" r:id="rId16"/>
    <p:sldId id="1660" r:id="rId17"/>
    <p:sldId id="1661" r:id="rId18"/>
    <p:sldId id="1662" r:id="rId19"/>
    <p:sldId id="1663" r:id="rId20"/>
    <p:sldId id="1664" r:id="rId21"/>
    <p:sldId id="1666" r:id="rId22"/>
    <p:sldId id="1667" r:id="rId23"/>
    <p:sldId id="1668" r:id="rId24"/>
    <p:sldId id="1669" r:id="rId25"/>
    <p:sldId id="1671" r:id="rId26"/>
    <p:sldId id="1672" r:id="rId27"/>
    <p:sldId id="1674" r:id="rId28"/>
    <p:sldId id="1673" r:id="rId29"/>
    <p:sldId id="1675" r:id="rId30"/>
    <p:sldId id="1676" r:id="rId31"/>
    <p:sldId id="1677" r:id="rId32"/>
    <p:sldId id="1680" r:id="rId33"/>
    <p:sldId id="1681" r:id="rId34"/>
    <p:sldId id="1682" r:id="rId35"/>
    <p:sldId id="1683" r:id="rId36"/>
    <p:sldId id="1684" r:id="rId37"/>
    <p:sldId id="1685" r:id="rId38"/>
    <p:sldId id="1729" r:id="rId39"/>
    <p:sldId id="1689" r:id="rId40"/>
    <p:sldId id="1686" r:id="rId41"/>
    <p:sldId id="1687" r:id="rId42"/>
    <p:sldId id="1688" r:id="rId43"/>
    <p:sldId id="1690" r:id="rId44"/>
    <p:sldId id="1691" r:id="rId45"/>
    <p:sldId id="1730" r:id="rId46"/>
    <p:sldId id="1692" r:id="rId47"/>
    <p:sldId id="1693" r:id="rId48"/>
    <p:sldId id="1694" r:id="rId49"/>
    <p:sldId id="1695" r:id="rId50"/>
    <p:sldId id="1697" r:id="rId51"/>
    <p:sldId id="1698" r:id="rId52"/>
    <p:sldId id="1699" r:id="rId53"/>
    <p:sldId id="1700" r:id="rId54"/>
    <p:sldId id="1702" r:id="rId55"/>
    <p:sldId id="1703" r:id="rId56"/>
    <p:sldId id="1705" r:id="rId57"/>
    <p:sldId id="1706" r:id="rId58"/>
    <p:sldId id="1707" r:id="rId59"/>
    <p:sldId id="1708" r:id="rId60"/>
    <p:sldId id="1751" r:id="rId61"/>
    <p:sldId id="1710" r:id="rId62"/>
    <p:sldId id="1711" r:id="rId63"/>
    <p:sldId id="1713" r:id="rId64"/>
    <p:sldId id="1714" r:id="rId65"/>
    <p:sldId id="1715" r:id="rId66"/>
    <p:sldId id="1731" r:id="rId67"/>
    <p:sldId id="1716" r:id="rId68"/>
    <p:sldId id="1717" r:id="rId69"/>
    <p:sldId id="1720" r:id="rId70"/>
    <p:sldId id="1719" r:id="rId71"/>
    <p:sldId id="1722" r:id="rId72"/>
    <p:sldId id="1753" r:id="rId73"/>
    <p:sldId id="1755" r:id="rId74"/>
    <p:sldId id="1756" r:id="rId75"/>
    <p:sldId id="1757" r:id="rId76"/>
    <p:sldId id="1758" r:id="rId77"/>
    <p:sldId id="1759" r:id="rId78"/>
    <p:sldId id="1760" r:id="rId79"/>
    <p:sldId id="1763" r:id="rId80"/>
    <p:sldId id="1761" r:id="rId81"/>
    <p:sldId id="1764" r:id="rId82"/>
    <p:sldId id="1765" r:id="rId83"/>
    <p:sldId id="1768" r:id="rId84"/>
    <p:sldId id="1732" r:id="rId85"/>
    <p:sldId id="1734" r:id="rId86"/>
    <p:sldId id="1733" r:id="rId87"/>
    <p:sldId id="1735" r:id="rId88"/>
    <p:sldId id="1736" r:id="rId89"/>
    <p:sldId id="1738" r:id="rId90"/>
    <p:sldId id="1739" r:id="rId91"/>
    <p:sldId id="1741" r:id="rId92"/>
    <p:sldId id="1742" r:id="rId93"/>
    <p:sldId id="1744" r:id="rId94"/>
    <p:sldId id="1743" r:id="rId95"/>
    <p:sldId id="1745" r:id="rId96"/>
    <p:sldId id="1747" r:id="rId97"/>
    <p:sldId id="1752" r:id="rId9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ED7D31"/>
    <a:srgbClr val="000000"/>
    <a:srgbClr val="0433FF"/>
    <a:srgbClr val="EDEDED"/>
    <a:srgbClr val="FFE699"/>
    <a:srgbClr val="FFFFFF"/>
    <a:srgbClr val="7F7F7F"/>
    <a:srgbClr val="D0CECE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2388" autoAdjust="0"/>
  </p:normalViewPr>
  <p:slideViewPr>
    <p:cSldViewPr snapToGrid="0">
      <p:cViewPr varScale="1">
        <p:scale>
          <a:sx n="110" d="100"/>
          <a:sy n="110" d="100"/>
        </p:scale>
        <p:origin x="14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0B9A3-A5EA-4248-9236-D977FCC07755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DB7A-E090-49C3-B71F-1804DAA0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4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5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6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50257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2640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2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6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4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3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0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12BC9-BD10-4E7E-9A4D-350BF571A3A1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7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50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50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50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3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9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91.png"/><Relationship Id="rId14" Type="http://schemas.openxmlformats.org/officeDocument/2006/relationships/image" Target="../media/image9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95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96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.ti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transformations (a.k.a. warping)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D4327-596A-4A46-8B8A-538117E30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91" y="1076310"/>
            <a:ext cx="8138816" cy="4578084"/>
          </a:xfrm>
          <a:prstGeom prst="rect">
            <a:avLst/>
          </a:prstGeom>
        </p:spPr>
      </p:pic>
      <p:sp>
        <p:nvSpPr>
          <p:cNvPr id="7" name="Shape 667">
            <a:extLst>
              <a:ext uri="{FF2B5EF4-FFF2-40B4-BE49-F238E27FC236}">
                <a16:creationId xmlns:a16="http://schemas.microsoft.com/office/drawing/2014/main" id="{1E90FEC3-D33F-45F8-8289-235699FF7EF9}"/>
              </a:ext>
            </a:extLst>
          </p:cNvPr>
          <p:cNvSpPr txBox="1">
            <a:spLocks/>
          </p:cNvSpPr>
          <p:nvPr/>
        </p:nvSpPr>
        <p:spPr>
          <a:xfrm>
            <a:off x="0" y="5583290"/>
            <a:ext cx="12192000" cy="127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 </a:t>
            </a:r>
          </a:p>
          <a:p>
            <a:pPr algn="r"/>
            <a:r>
              <a:rPr lang="en-US" sz="2400" dirty="0"/>
              <a:t>16-385 Computer Vision</a:t>
            </a:r>
          </a:p>
          <a:p>
            <a:pPr algn="r"/>
            <a:r>
              <a:rPr lang="en-US" sz="2400" dirty="0"/>
              <a:t>Spring 2020, Lecture 7</a:t>
            </a:r>
          </a:p>
        </p:txBody>
      </p:sp>
      <p:sp>
        <p:nvSpPr>
          <p:cNvPr id="9" name="Shape 667">
            <a:extLst>
              <a:ext uri="{FF2B5EF4-FFF2-40B4-BE49-F238E27FC236}">
                <a16:creationId xmlns:a16="http://schemas.microsoft.com/office/drawing/2014/main" id="{D42A0AE7-E7FF-4275-8F02-DF89A6FBCD35}"/>
              </a:ext>
            </a:extLst>
          </p:cNvPr>
          <p:cNvSpPr txBox="1">
            <a:spLocks/>
          </p:cNvSpPr>
          <p:nvPr/>
        </p:nvSpPr>
        <p:spPr>
          <a:xfrm>
            <a:off x="0" y="6352354"/>
            <a:ext cx="12192000" cy="505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http://www.cs.cmu.edu/~16385/</a:t>
            </a:r>
            <a:endParaRPr lang="en-US" sz="2400" dirty="0"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8856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Warping example: feature matching</a:t>
            </a:r>
            <a:endParaRPr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76EFF3D1-E37C-4BC9-9C8B-D5BA3C4A3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498" y="1196578"/>
            <a:ext cx="4464844" cy="446484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id="{2198A4FF-3669-479C-83C2-9C9AC42421B9}"/>
              </a:ext>
            </a:extLst>
          </p:cNvPr>
          <p:cNvSpPr/>
          <p:nvPr/>
        </p:nvSpPr>
        <p:spPr>
          <a:xfrm>
            <a:off x="5133617" y="2312789"/>
            <a:ext cx="388860" cy="383977"/>
          </a:xfrm>
          <a:prstGeom prst="ellipse">
            <a:avLst/>
          </a:prstGeom>
          <a:ln w="101600">
            <a:solidFill>
              <a:srgbClr val="00F9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6" name="Oval">
            <a:extLst>
              <a:ext uri="{FF2B5EF4-FFF2-40B4-BE49-F238E27FC236}">
                <a16:creationId xmlns:a16="http://schemas.microsoft.com/office/drawing/2014/main" id="{827A3CB5-E1E3-4005-A6AD-949CA5559A50}"/>
              </a:ext>
            </a:extLst>
          </p:cNvPr>
          <p:cNvSpPr/>
          <p:nvPr/>
        </p:nvSpPr>
        <p:spPr>
          <a:xfrm>
            <a:off x="5294351" y="3429000"/>
            <a:ext cx="388860" cy="383977"/>
          </a:xfrm>
          <a:prstGeom prst="ellipse">
            <a:avLst/>
          </a:prstGeom>
          <a:ln w="101600">
            <a:solidFill>
              <a:srgbClr val="00F9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7" name="Oval">
            <a:extLst>
              <a:ext uri="{FF2B5EF4-FFF2-40B4-BE49-F238E27FC236}">
                <a16:creationId xmlns:a16="http://schemas.microsoft.com/office/drawing/2014/main" id="{D3D09CAD-FE06-4C89-92FF-78BC752125B2}"/>
              </a:ext>
            </a:extLst>
          </p:cNvPr>
          <p:cNvSpPr/>
          <p:nvPr/>
        </p:nvSpPr>
        <p:spPr>
          <a:xfrm>
            <a:off x="6464140" y="3804047"/>
            <a:ext cx="388860" cy="383977"/>
          </a:xfrm>
          <a:prstGeom prst="ellipse">
            <a:avLst/>
          </a:prstGeom>
          <a:ln w="101600">
            <a:solidFill>
              <a:srgbClr val="00F9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" name="Oval">
            <a:extLst>
              <a:ext uri="{FF2B5EF4-FFF2-40B4-BE49-F238E27FC236}">
                <a16:creationId xmlns:a16="http://schemas.microsoft.com/office/drawing/2014/main" id="{8F4DD548-5374-4B86-B82E-6AEA19AD73B7}"/>
              </a:ext>
            </a:extLst>
          </p:cNvPr>
          <p:cNvSpPr/>
          <p:nvPr/>
        </p:nvSpPr>
        <p:spPr>
          <a:xfrm>
            <a:off x="6526648" y="1643062"/>
            <a:ext cx="388860" cy="383977"/>
          </a:xfrm>
          <a:prstGeom prst="ellipse">
            <a:avLst/>
          </a:prstGeom>
          <a:ln w="101600">
            <a:solidFill>
              <a:srgbClr val="00F9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</p:spTree>
    <p:extLst>
      <p:ext uri="{BB962C8B-B14F-4D97-AF65-F5344CB8AC3E}">
        <p14:creationId xmlns:p14="http://schemas.microsoft.com/office/powerpoint/2010/main" val="105037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Warping example: feature matching</a:t>
            </a:r>
            <a:endParaRPr dirty="0"/>
          </a:p>
        </p:txBody>
      </p:sp>
      <p:grpSp>
        <p:nvGrpSpPr>
          <p:cNvPr id="30" name="Group">
            <a:extLst>
              <a:ext uri="{FF2B5EF4-FFF2-40B4-BE49-F238E27FC236}">
                <a16:creationId xmlns:a16="http://schemas.microsoft.com/office/drawing/2014/main" id="{7A5EA49F-BA58-4927-82AA-E965B2FA2DAD}"/>
              </a:ext>
            </a:extLst>
          </p:cNvPr>
          <p:cNvGrpSpPr/>
          <p:nvPr/>
        </p:nvGrpSpPr>
        <p:grpSpPr>
          <a:xfrm>
            <a:off x="1523373" y="1446609"/>
            <a:ext cx="4464844" cy="4464844"/>
            <a:chOff x="0" y="0"/>
            <a:chExt cx="6350000" cy="6350000"/>
          </a:xfrm>
        </p:grpSpPr>
        <p:pic>
          <p:nvPicPr>
            <p:cNvPr id="31" name="pasted-image.tif" descr="pasted-image.tif">
              <a:extLst>
                <a:ext uri="{FF2B5EF4-FFF2-40B4-BE49-F238E27FC236}">
                  <a16:creationId xmlns:a16="http://schemas.microsoft.com/office/drawing/2014/main" id="{F026743F-C942-4FC7-B32E-F7BC12AFE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350000" cy="635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" name="Oval">
              <a:extLst>
                <a:ext uri="{FF2B5EF4-FFF2-40B4-BE49-F238E27FC236}">
                  <a16:creationId xmlns:a16="http://schemas.microsoft.com/office/drawing/2014/main" id="{07AFEFCC-3DD3-4CA1-9E15-47C07B6CAEBF}"/>
                </a:ext>
              </a:extLst>
            </p:cNvPr>
            <p:cNvSpPr/>
            <p:nvPr/>
          </p:nvSpPr>
          <p:spPr>
            <a:xfrm>
              <a:off x="2086570" y="1587500"/>
              <a:ext cx="553046" cy="546100"/>
            </a:xfrm>
            <a:prstGeom prst="ellipse">
              <a:avLst/>
            </a:prstGeom>
            <a:noFill/>
            <a:ln w="101600" cap="flat">
              <a:solidFill>
                <a:srgbClr val="00F9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33" name="Oval">
              <a:extLst>
                <a:ext uri="{FF2B5EF4-FFF2-40B4-BE49-F238E27FC236}">
                  <a16:creationId xmlns:a16="http://schemas.microsoft.com/office/drawing/2014/main" id="{E0284595-AEE8-4577-8422-A2BAD506A191}"/>
                </a:ext>
              </a:extLst>
            </p:cNvPr>
            <p:cNvSpPr/>
            <p:nvPr/>
          </p:nvSpPr>
          <p:spPr>
            <a:xfrm>
              <a:off x="2315170" y="3175000"/>
              <a:ext cx="553046" cy="546100"/>
            </a:xfrm>
            <a:prstGeom prst="ellipse">
              <a:avLst/>
            </a:prstGeom>
            <a:noFill/>
            <a:ln w="101600" cap="flat">
              <a:solidFill>
                <a:srgbClr val="00F9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34" name="Oval">
              <a:extLst>
                <a:ext uri="{FF2B5EF4-FFF2-40B4-BE49-F238E27FC236}">
                  <a16:creationId xmlns:a16="http://schemas.microsoft.com/office/drawing/2014/main" id="{4A985322-84DB-47D8-A839-00849EFF9F2B}"/>
                </a:ext>
              </a:extLst>
            </p:cNvPr>
            <p:cNvSpPr/>
            <p:nvPr/>
          </p:nvSpPr>
          <p:spPr>
            <a:xfrm>
              <a:off x="3978870" y="3708400"/>
              <a:ext cx="553046" cy="546100"/>
            </a:xfrm>
            <a:prstGeom prst="ellipse">
              <a:avLst/>
            </a:prstGeom>
            <a:noFill/>
            <a:ln w="101600" cap="flat">
              <a:solidFill>
                <a:srgbClr val="00F9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35" name="Oval">
              <a:extLst>
                <a:ext uri="{FF2B5EF4-FFF2-40B4-BE49-F238E27FC236}">
                  <a16:creationId xmlns:a16="http://schemas.microsoft.com/office/drawing/2014/main" id="{BF9525C3-80E0-4316-9633-1F734B775403}"/>
                </a:ext>
              </a:extLst>
            </p:cNvPr>
            <p:cNvSpPr/>
            <p:nvPr/>
          </p:nvSpPr>
          <p:spPr>
            <a:xfrm>
              <a:off x="4067770" y="635000"/>
              <a:ext cx="553046" cy="546100"/>
            </a:xfrm>
            <a:prstGeom prst="ellipse">
              <a:avLst/>
            </a:prstGeom>
            <a:noFill/>
            <a:ln w="101600" cap="flat">
              <a:solidFill>
                <a:srgbClr val="00F9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grpSp>
        <p:nvGrpSpPr>
          <p:cNvPr id="37" name="Group">
            <a:extLst>
              <a:ext uri="{FF2B5EF4-FFF2-40B4-BE49-F238E27FC236}">
                <a16:creationId xmlns:a16="http://schemas.microsoft.com/office/drawing/2014/main" id="{4CA9479E-EE3F-43CC-8745-D505F3F7B9F3}"/>
              </a:ext>
            </a:extLst>
          </p:cNvPr>
          <p:cNvGrpSpPr/>
          <p:nvPr/>
        </p:nvGrpSpPr>
        <p:grpSpPr>
          <a:xfrm rot="20911143">
            <a:off x="6463321" y="1969912"/>
            <a:ext cx="3418240" cy="3418239"/>
            <a:chOff x="0" y="0"/>
            <a:chExt cx="4861495" cy="4861495"/>
          </a:xfrm>
        </p:grpSpPr>
        <p:pic>
          <p:nvPicPr>
            <p:cNvPr id="38" name="pasted-image.tif" descr="pasted-image.tif">
              <a:extLst>
                <a:ext uri="{FF2B5EF4-FFF2-40B4-BE49-F238E27FC236}">
                  <a16:creationId xmlns:a16="http://schemas.microsoft.com/office/drawing/2014/main" id="{02AD672D-E4FA-4BC0-B8AF-565FA297F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861496" cy="48614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" name="Circle">
              <a:extLst>
                <a:ext uri="{FF2B5EF4-FFF2-40B4-BE49-F238E27FC236}">
                  <a16:creationId xmlns:a16="http://schemas.microsoft.com/office/drawing/2014/main" id="{296F6FA5-8C77-4C72-9937-FC8F141343AB}"/>
                </a:ext>
              </a:extLst>
            </p:cNvPr>
            <p:cNvSpPr/>
            <p:nvPr/>
          </p:nvSpPr>
          <p:spPr>
            <a:xfrm>
              <a:off x="1597457" y="1215373"/>
              <a:ext cx="423406" cy="418090"/>
            </a:xfrm>
            <a:prstGeom prst="ellipse">
              <a:avLst/>
            </a:prstGeom>
            <a:noFill/>
            <a:ln w="101600" cap="flat">
              <a:solidFill>
                <a:srgbClr val="00F9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40" name="Circle">
              <a:extLst>
                <a:ext uri="{FF2B5EF4-FFF2-40B4-BE49-F238E27FC236}">
                  <a16:creationId xmlns:a16="http://schemas.microsoft.com/office/drawing/2014/main" id="{0978F8A6-CF4F-47F4-ADCC-5C3BE5164388}"/>
                </a:ext>
              </a:extLst>
            </p:cNvPr>
            <p:cNvSpPr/>
            <p:nvPr/>
          </p:nvSpPr>
          <p:spPr>
            <a:xfrm>
              <a:off x="1772470" y="2430747"/>
              <a:ext cx="423407" cy="418090"/>
            </a:xfrm>
            <a:prstGeom prst="ellipse">
              <a:avLst/>
            </a:prstGeom>
            <a:noFill/>
            <a:ln w="101600" cap="flat">
              <a:solidFill>
                <a:srgbClr val="00F9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41" name="Circle">
              <a:extLst>
                <a:ext uri="{FF2B5EF4-FFF2-40B4-BE49-F238E27FC236}">
                  <a16:creationId xmlns:a16="http://schemas.microsoft.com/office/drawing/2014/main" id="{D76BD884-9050-4412-B811-93378B5F1998}"/>
                </a:ext>
              </a:extLst>
            </p:cNvPr>
            <p:cNvSpPr/>
            <p:nvPr/>
          </p:nvSpPr>
          <p:spPr>
            <a:xfrm>
              <a:off x="3046182" y="2839113"/>
              <a:ext cx="423407" cy="418089"/>
            </a:xfrm>
            <a:prstGeom prst="ellipse">
              <a:avLst/>
            </a:prstGeom>
            <a:noFill/>
            <a:ln w="101600" cap="flat">
              <a:solidFill>
                <a:srgbClr val="00F9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42" name="Circle">
              <a:extLst>
                <a:ext uri="{FF2B5EF4-FFF2-40B4-BE49-F238E27FC236}">
                  <a16:creationId xmlns:a16="http://schemas.microsoft.com/office/drawing/2014/main" id="{1E7BAF2A-891B-45E6-927D-34BFBD67BCA6}"/>
                </a:ext>
              </a:extLst>
            </p:cNvPr>
            <p:cNvSpPr/>
            <p:nvPr/>
          </p:nvSpPr>
          <p:spPr>
            <a:xfrm>
              <a:off x="3114243" y="486149"/>
              <a:ext cx="423407" cy="418090"/>
            </a:xfrm>
            <a:prstGeom prst="ellipse">
              <a:avLst/>
            </a:prstGeom>
            <a:noFill/>
            <a:ln w="101600" cap="flat">
              <a:solidFill>
                <a:srgbClr val="00F9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43" name="Line">
            <a:extLst>
              <a:ext uri="{FF2B5EF4-FFF2-40B4-BE49-F238E27FC236}">
                <a16:creationId xmlns:a16="http://schemas.microsoft.com/office/drawing/2014/main" id="{0859B689-A849-4F7C-8DF1-3B31AF30D038}"/>
              </a:ext>
            </a:extLst>
          </p:cNvPr>
          <p:cNvSpPr/>
          <p:nvPr/>
        </p:nvSpPr>
        <p:spPr>
          <a:xfrm>
            <a:off x="4835972" y="2113999"/>
            <a:ext cx="3498799" cy="227149"/>
          </a:xfrm>
          <a:prstGeom prst="line">
            <a:avLst/>
          </a:prstGeom>
          <a:ln w="88900">
            <a:solidFill>
              <a:srgbClr val="FFFB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4" name="Line">
            <a:extLst>
              <a:ext uri="{FF2B5EF4-FFF2-40B4-BE49-F238E27FC236}">
                <a16:creationId xmlns:a16="http://schemas.microsoft.com/office/drawing/2014/main" id="{39276303-8AE8-4BF5-9AC1-4063CF58315A}"/>
              </a:ext>
            </a:extLst>
          </p:cNvPr>
          <p:cNvSpPr/>
          <p:nvPr/>
        </p:nvSpPr>
        <p:spPr>
          <a:xfrm>
            <a:off x="3460137" y="2793615"/>
            <a:ext cx="3925820" cy="257879"/>
          </a:xfrm>
          <a:prstGeom prst="line">
            <a:avLst/>
          </a:prstGeom>
          <a:ln w="88900">
            <a:solidFill>
              <a:srgbClr val="FFFB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68AF12CA-2AD4-454A-A360-0D66C8664ECB}"/>
              </a:ext>
            </a:extLst>
          </p:cNvPr>
          <p:cNvSpPr/>
          <p:nvPr/>
        </p:nvSpPr>
        <p:spPr>
          <a:xfrm flipV="1">
            <a:off x="3616232" y="3874281"/>
            <a:ext cx="4078322" cy="13395"/>
          </a:xfrm>
          <a:prstGeom prst="line">
            <a:avLst/>
          </a:prstGeom>
          <a:ln w="88900">
            <a:solidFill>
              <a:srgbClr val="FFFB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6" name="Line">
            <a:extLst>
              <a:ext uri="{FF2B5EF4-FFF2-40B4-BE49-F238E27FC236}">
                <a16:creationId xmlns:a16="http://schemas.microsoft.com/office/drawing/2014/main" id="{7F6A6F13-65B6-4CC5-9066-38632DC83AB8}"/>
              </a:ext>
            </a:extLst>
          </p:cNvPr>
          <p:cNvSpPr/>
          <p:nvPr/>
        </p:nvSpPr>
        <p:spPr>
          <a:xfrm flipV="1">
            <a:off x="4788673" y="4013807"/>
            <a:ext cx="3813675" cy="222441"/>
          </a:xfrm>
          <a:prstGeom prst="line">
            <a:avLst/>
          </a:prstGeom>
          <a:ln w="88900">
            <a:solidFill>
              <a:srgbClr val="FFFB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7" name="How do you compute the transformation?">
            <a:extLst>
              <a:ext uri="{FF2B5EF4-FFF2-40B4-BE49-F238E27FC236}">
                <a16:creationId xmlns:a16="http://schemas.microsoft.com/office/drawing/2014/main" id="{99419EB4-238E-4FE1-8EA7-E732EA80C185}"/>
              </a:ext>
            </a:extLst>
          </p:cNvPr>
          <p:cNvSpPr txBox="1"/>
          <p:nvPr/>
        </p:nvSpPr>
        <p:spPr>
          <a:xfrm>
            <a:off x="3491505" y="6119346"/>
            <a:ext cx="520899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i="0" dirty="0">
                <a:solidFill>
                  <a:schemeClr val="tx1"/>
                </a:solidFill>
                <a:latin typeface="+mj-lt"/>
              </a:rPr>
              <a:t>How do you compute the transformation?</a:t>
            </a:r>
          </a:p>
        </p:txBody>
      </p:sp>
      <p:sp>
        <p:nvSpPr>
          <p:cNvPr id="28" name="Warping example: Feature matching…">
            <a:extLst>
              <a:ext uri="{FF2B5EF4-FFF2-40B4-BE49-F238E27FC236}">
                <a16:creationId xmlns:a16="http://schemas.microsoft.com/office/drawing/2014/main" id="{54671F56-20E6-4AD2-A7B0-9D33953703FD}"/>
              </a:ext>
            </a:extLst>
          </p:cNvPr>
          <p:cNvSpPr txBox="1"/>
          <p:nvPr/>
        </p:nvSpPr>
        <p:spPr>
          <a:xfrm>
            <a:off x="9300816" y="1446609"/>
            <a:ext cx="2669706" cy="154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800"/>
            </a:pPr>
            <a:r>
              <a:rPr sz="2400" dirty="0">
                <a:latin typeface="+mj-lt"/>
              </a:rPr>
              <a:t>object recognition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800"/>
            </a:pPr>
            <a:r>
              <a:rPr sz="2400" dirty="0">
                <a:latin typeface="+mj-lt"/>
              </a:rPr>
              <a:t>3D reconstruction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800"/>
            </a:pPr>
            <a:r>
              <a:rPr sz="2400" dirty="0">
                <a:latin typeface="+mj-lt"/>
              </a:rPr>
              <a:t>augmented reality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800"/>
            </a:pPr>
            <a:r>
              <a:rPr sz="2400" dirty="0">
                <a:latin typeface="+mj-lt"/>
              </a:rPr>
              <a:t>image stitching</a:t>
            </a:r>
          </a:p>
        </p:txBody>
      </p:sp>
    </p:spTree>
    <p:extLst>
      <p:ext uri="{BB962C8B-B14F-4D97-AF65-F5344CB8AC3E}">
        <p14:creationId xmlns:p14="http://schemas.microsoft.com/office/powerpoint/2010/main" val="4298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Warping example: feature matching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B003CD-749D-43E7-92F9-35E96ABED4AB}"/>
              </a:ext>
            </a:extLst>
          </p:cNvPr>
          <p:cNvGrpSpPr/>
          <p:nvPr/>
        </p:nvGrpSpPr>
        <p:grpSpPr>
          <a:xfrm>
            <a:off x="5338354" y="1763505"/>
            <a:ext cx="7050772" cy="3766438"/>
            <a:chOff x="1523373" y="1446609"/>
            <a:chExt cx="8358188" cy="4464844"/>
          </a:xfrm>
        </p:grpSpPr>
        <p:grpSp>
          <p:nvGrpSpPr>
            <p:cNvPr id="30" name="Group">
              <a:extLst>
                <a:ext uri="{FF2B5EF4-FFF2-40B4-BE49-F238E27FC236}">
                  <a16:creationId xmlns:a16="http://schemas.microsoft.com/office/drawing/2014/main" id="{7A5EA49F-BA58-4927-82AA-E965B2FA2DAD}"/>
                </a:ext>
              </a:extLst>
            </p:cNvPr>
            <p:cNvGrpSpPr/>
            <p:nvPr/>
          </p:nvGrpSpPr>
          <p:grpSpPr>
            <a:xfrm>
              <a:off x="1523373" y="1446609"/>
              <a:ext cx="4464844" cy="4464844"/>
              <a:chOff x="0" y="0"/>
              <a:chExt cx="6350000" cy="6350000"/>
            </a:xfrm>
          </p:grpSpPr>
          <p:pic>
            <p:nvPicPr>
              <p:cNvPr id="31" name="pasted-image.tif" descr="pasted-image.tif">
                <a:extLst>
                  <a:ext uri="{FF2B5EF4-FFF2-40B4-BE49-F238E27FC236}">
                    <a16:creationId xmlns:a16="http://schemas.microsoft.com/office/drawing/2014/main" id="{F026743F-C942-4FC7-B32E-F7BC12AFE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6350000" cy="63500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2" name="Oval">
                <a:extLst>
                  <a:ext uri="{FF2B5EF4-FFF2-40B4-BE49-F238E27FC236}">
                    <a16:creationId xmlns:a16="http://schemas.microsoft.com/office/drawing/2014/main" id="{07AFEFCC-3DD3-4CA1-9E15-47C07B6CAEBF}"/>
                  </a:ext>
                </a:extLst>
              </p:cNvPr>
              <p:cNvSpPr/>
              <p:nvPr/>
            </p:nvSpPr>
            <p:spPr>
              <a:xfrm>
                <a:off x="2086570" y="1587500"/>
                <a:ext cx="553046" cy="546100"/>
              </a:xfrm>
              <a:prstGeom prst="ellipse">
                <a:avLst/>
              </a:prstGeom>
              <a:noFill/>
              <a:ln w="101600" cap="flat">
                <a:solidFill>
                  <a:srgbClr val="00F9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defRPr sz="2400"/>
                </a:pPr>
                <a:endParaRPr sz="1687"/>
              </a:p>
            </p:txBody>
          </p:sp>
          <p:sp>
            <p:nvSpPr>
              <p:cNvPr id="33" name="Oval">
                <a:extLst>
                  <a:ext uri="{FF2B5EF4-FFF2-40B4-BE49-F238E27FC236}">
                    <a16:creationId xmlns:a16="http://schemas.microsoft.com/office/drawing/2014/main" id="{E0284595-AEE8-4577-8422-A2BAD506A191}"/>
                  </a:ext>
                </a:extLst>
              </p:cNvPr>
              <p:cNvSpPr/>
              <p:nvPr/>
            </p:nvSpPr>
            <p:spPr>
              <a:xfrm>
                <a:off x="2315170" y="3175000"/>
                <a:ext cx="553046" cy="546100"/>
              </a:xfrm>
              <a:prstGeom prst="ellipse">
                <a:avLst/>
              </a:prstGeom>
              <a:noFill/>
              <a:ln w="101600" cap="flat">
                <a:solidFill>
                  <a:srgbClr val="00F9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defRPr sz="2400"/>
                </a:pPr>
                <a:endParaRPr sz="1687"/>
              </a:p>
            </p:txBody>
          </p:sp>
          <p:sp>
            <p:nvSpPr>
              <p:cNvPr id="34" name="Oval">
                <a:extLst>
                  <a:ext uri="{FF2B5EF4-FFF2-40B4-BE49-F238E27FC236}">
                    <a16:creationId xmlns:a16="http://schemas.microsoft.com/office/drawing/2014/main" id="{4A985322-84DB-47D8-A839-00849EFF9F2B}"/>
                  </a:ext>
                </a:extLst>
              </p:cNvPr>
              <p:cNvSpPr/>
              <p:nvPr/>
            </p:nvSpPr>
            <p:spPr>
              <a:xfrm>
                <a:off x="3978870" y="3708400"/>
                <a:ext cx="553046" cy="546100"/>
              </a:xfrm>
              <a:prstGeom prst="ellipse">
                <a:avLst/>
              </a:prstGeom>
              <a:noFill/>
              <a:ln w="101600" cap="flat">
                <a:solidFill>
                  <a:srgbClr val="00F9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defRPr sz="2400"/>
                </a:pPr>
                <a:endParaRPr sz="1687"/>
              </a:p>
            </p:txBody>
          </p:sp>
          <p:sp>
            <p:nvSpPr>
              <p:cNvPr id="35" name="Oval">
                <a:extLst>
                  <a:ext uri="{FF2B5EF4-FFF2-40B4-BE49-F238E27FC236}">
                    <a16:creationId xmlns:a16="http://schemas.microsoft.com/office/drawing/2014/main" id="{BF9525C3-80E0-4316-9633-1F734B775403}"/>
                  </a:ext>
                </a:extLst>
              </p:cNvPr>
              <p:cNvSpPr/>
              <p:nvPr/>
            </p:nvSpPr>
            <p:spPr>
              <a:xfrm>
                <a:off x="4067770" y="635000"/>
                <a:ext cx="553046" cy="546100"/>
              </a:xfrm>
              <a:prstGeom prst="ellipse">
                <a:avLst/>
              </a:prstGeom>
              <a:noFill/>
              <a:ln w="101600" cap="flat">
                <a:solidFill>
                  <a:srgbClr val="00F9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defRPr sz="2400"/>
                </a:pPr>
                <a:endParaRPr sz="1687"/>
              </a:p>
            </p:txBody>
          </p:sp>
        </p:grpSp>
        <p:grpSp>
          <p:nvGrpSpPr>
            <p:cNvPr id="37" name="Group">
              <a:extLst>
                <a:ext uri="{FF2B5EF4-FFF2-40B4-BE49-F238E27FC236}">
                  <a16:creationId xmlns:a16="http://schemas.microsoft.com/office/drawing/2014/main" id="{4CA9479E-EE3F-43CC-8745-D505F3F7B9F3}"/>
                </a:ext>
              </a:extLst>
            </p:cNvPr>
            <p:cNvGrpSpPr/>
            <p:nvPr/>
          </p:nvGrpSpPr>
          <p:grpSpPr>
            <a:xfrm rot="20911143">
              <a:off x="6463321" y="1969912"/>
              <a:ext cx="3418240" cy="3418239"/>
              <a:chOff x="0" y="0"/>
              <a:chExt cx="4861495" cy="4861495"/>
            </a:xfrm>
          </p:grpSpPr>
          <p:pic>
            <p:nvPicPr>
              <p:cNvPr id="38" name="pasted-image.tif" descr="pasted-image.tif">
                <a:extLst>
                  <a:ext uri="{FF2B5EF4-FFF2-40B4-BE49-F238E27FC236}">
                    <a16:creationId xmlns:a16="http://schemas.microsoft.com/office/drawing/2014/main" id="{02AD672D-E4FA-4BC0-B8AF-565FA297F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4861496" cy="48614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9" name="Circle">
                <a:extLst>
                  <a:ext uri="{FF2B5EF4-FFF2-40B4-BE49-F238E27FC236}">
                    <a16:creationId xmlns:a16="http://schemas.microsoft.com/office/drawing/2014/main" id="{296F6FA5-8C77-4C72-9937-FC8F141343AB}"/>
                  </a:ext>
                </a:extLst>
              </p:cNvPr>
              <p:cNvSpPr/>
              <p:nvPr/>
            </p:nvSpPr>
            <p:spPr>
              <a:xfrm>
                <a:off x="1597457" y="1215373"/>
                <a:ext cx="423406" cy="418090"/>
              </a:xfrm>
              <a:prstGeom prst="ellipse">
                <a:avLst/>
              </a:prstGeom>
              <a:noFill/>
              <a:ln w="101600" cap="flat">
                <a:solidFill>
                  <a:srgbClr val="00F9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defRPr sz="2400"/>
                </a:pPr>
                <a:endParaRPr sz="1687"/>
              </a:p>
            </p:txBody>
          </p:sp>
          <p:sp>
            <p:nvSpPr>
              <p:cNvPr id="40" name="Circle">
                <a:extLst>
                  <a:ext uri="{FF2B5EF4-FFF2-40B4-BE49-F238E27FC236}">
                    <a16:creationId xmlns:a16="http://schemas.microsoft.com/office/drawing/2014/main" id="{0978F8A6-CF4F-47F4-ADCC-5C3BE5164388}"/>
                  </a:ext>
                </a:extLst>
              </p:cNvPr>
              <p:cNvSpPr/>
              <p:nvPr/>
            </p:nvSpPr>
            <p:spPr>
              <a:xfrm>
                <a:off x="1772470" y="2430747"/>
                <a:ext cx="423407" cy="418090"/>
              </a:xfrm>
              <a:prstGeom prst="ellipse">
                <a:avLst/>
              </a:prstGeom>
              <a:noFill/>
              <a:ln w="101600" cap="flat">
                <a:solidFill>
                  <a:srgbClr val="00F9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defRPr sz="2400"/>
                </a:pPr>
                <a:endParaRPr sz="1687"/>
              </a:p>
            </p:txBody>
          </p:sp>
          <p:sp>
            <p:nvSpPr>
              <p:cNvPr id="41" name="Circle">
                <a:extLst>
                  <a:ext uri="{FF2B5EF4-FFF2-40B4-BE49-F238E27FC236}">
                    <a16:creationId xmlns:a16="http://schemas.microsoft.com/office/drawing/2014/main" id="{D76BD884-9050-4412-B811-93378B5F1998}"/>
                  </a:ext>
                </a:extLst>
              </p:cNvPr>
              <p:cNvSpPr/>
              <p:nvPr/>
            </p:nvSpPr>
            <p:spPr>
              <a:xfrm>
                <a:off x="3046182" y="2839113"/>
                <a:ext cx="423407" cy="418089"/>
              </a:xfrm>
              <a:prstGeom prst="ellipse">
                <a:avLst/>
              </a:prstGeom>
              <a:noFill/>
              <a:ln w="101600" cap="flat">
                <a:solidFill>
                  <a:srgbClr val="00F9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defRPr sz="2400"/>
                </a:pPr>
                <a:endParaRPr sz="1687"/>
              </a:p>
            </p:txBody>
          </p:sp>
          <p:sp>
            <p:nvSpPr>
              <p:cNvPr id="42" name="Circle">
                <a:extLst>
                  <a:ext uri="{FF2B5EF4-FFF2-40B4-BE49-F238E27FC236}">
                    <a16:creationId xmlns:a16="http://schemas.microsoft.com/office/drawing/2014/main" id="{1E7BAF2A-891B-45E6-927D-34BFBD67BCA6}"/>
                  </a:ext>
                </a:extLst>
              </p:cNvPr>
              <p:cNvSpPr/>
              <p:nvPr/>
            </p:nvSpPr>
            <p:spPr>
              <a:xfrm>
                <a:off x="3114243" y="486149"/>
                <a:ext cx="423407" cy="418090"/>
              </a:xfrm>
              <a:prstGeom prst="ellipse">
                <a:avLst/>
              </a:prstGeom>
              <a:noFill/>
              <a:ln w="101600" cap="flat">
                <a:solidFill>
                  <a:srgbClr val="00F9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defRPr sz="2400"/>
                </a:pPr>
                <a:endParaRPr sz="1687"/>
              </a:p>
            </p:txBody>
          </p:sp>
        </p:grpSp>
        <p:sp>
          <p:nvSpPr>
            <p:cNvPr id="43" name="Line">
              <a:extLst>
                <a:ext uri="{FF2B5EF4-FFF2-40B4-BE49-F238E27FC236}">
                  <a16:creationId xmlns:a16="http://schemas.microsoft.com/office/drawing/2014/main" id="{0859B689-A849-4F7C-8DF1-3B31AF30D038}"/>
                </a:ext>
              </a:extLst>
            </p:cNvPr>
            <p:cNvSpPr/>
            <p:nvPr/>
          </p:nvSpPr>
          <p:spPr>
            <a:xfrm>
              <a:off x="4835972" y="2113999"/>
              <a:ext cx="3498799" cy="227149"/>
            </a:xfrm>
            <a:prstGeom prst="line">
              <a:avLst/>
            </a:prstGeom>
            <a:ln w="88900">
              <a:solidFill>
                <a:srgbClr val="FFFB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algn="ctr">
                <a:defRPr sz="2400"/>
              </a:pPr>
              <a:endParaRPr sz="1687"/>
            </a:p>
          </p:txBody>
        </p:sp>
        <p:sp>
          <p:nvSpPr>
            <p:cNvPr id="44" name="Line">
              <a:extLst>
                <a:ext uri="{FF2B5EF4-FFF2-40B4-BE49-F238E27FC236}">
                  <a16:creationId xmlns:a16="http://schemas.microsoft.com/office/drawing/2014/main" id="{39276303-8AE8-4BF5-9AC1-4063CF58315A}"/>
                </a:ext>
              </a:extLst>
            </p:cNvPr>
            <p:cNvSpPr/>
            <p:nvPr/>
          </p:nvSpPr>
          <p:spPr>
            <a:xfrm>
              <a:off x="3460137" y="2793615"/>
              <a:ext cx="3925820" cy="257879"/>
            </a:xfrm>
            <a:prstGeom prst="line">
              <a:avLst/>
            </a:prstGeom>
            <a:ln w="88900">
              <a:solidFill>
                <a:srgbClr val="FFFB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algn="ctr">
                <a:defRPr sz="2400"/>
              </a:pPr>
              <a:endParaRPr sz="1687"/>
            </a:p>
          </p:txBody>
        </p:sp>
        <p:sp>
          <p:nvSpPr>
            <p:cNvPr id="45" name="Line">
              <a:extLst>
                <a:ext uri="{FF2B5EF4-FFF2-40B4-BE49-F238E27FC236}">
                  <a16:creationId xmlns:a16="http://schemas.microsoft.com/office/drawing/2014/main" id="{68AF12CA-2AD4-454A-A360-0D66C8664ECB}"/>
                </a:ext>
              </a:extLst>
            </p:cNvPr>
            <p:cNvSpPr/>
            <p:nvPr/>
          </p:nvSpPr>
          <p:spPr>
            <a:xfrm flipV="1">
              <a:off x="3616232" y="3874281"/>
              <a:ext cx="4078322" cy="13395"/>
            </a:xfrm>
            <a:prstGeom prst="line">
              <a:avLst/>
            </a:prstGeom>
            <a:ln w="88900">
              <a:solidFill>
                <a:srgbClr val="FFFB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algn="ctr">
                <a:defRPr sz="2400"/>
              </a:pPr>
              <a:endParaRPr sz="1687"/>
            </a:p>
          </p:txBody>
        </p:sp>
        <p:sp>
          <p:nvSpPr>
            <p:cNvPr id="46" name="Line">
              <a:extLst>
                <a:ext uri="{FF2B5EF4-FFF2-40B4-BE49-F238E27FC236}">
                  <a16:creationId xmlns:a16="http://schemas.microsoft.com/office/drawing/2014/main" id="{7F6A6F13-65B6-4CC5-9066-38632DC83AB8}"/>
                </a:ext>
              </a:extLst>
            </p:cNvPr>
            <p:cNvSpPr/>
            <p:nvPr/>
          </p:nvSpPr>
          <p:spPr>
            <a:xfrm flipV="1">
              <a:off x="4788673" y="4013807"/>
              <a:ext cx="3813675" cy="222441"/>
            </a:xfrm>
            <a:prstGeom prst="line">
              <a:avLst/>
            </a:prstGeom>
            <a:ln w="88900">
              <a:solidFill>
                <a:srgbClr val="FFFB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algn="ctr">
                <a:defRPr sz="2400"/>
              </a:pPr>
              <a:endParaRPr sz="1687"/>
            </a:p>
          </p:txBody>
        </p:sp>
      </p:grpSp>
      <p:pic>
        <p:nvPicPr>
          <p:cNvPr id="22" name="latex-image-1.pdf" descr="latex-image-1.pdf">
            <a:extLst>
              <a:ext uri="{FF2B5EF4-FFF2-40B4-BE49-F238E27FC236}">
                <a16:creationId xmlns:a16="http://schemas.microsoft.com/office/drawing/2014/main" id="{800A6CA3-95A0-4F77-B792-675A5E254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241" y="1978766"/>
            <a:ext cx="1527103" cy="500479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Given a set of matched feature points">
            <a:extLst>
              <a:ext uri="{FF2B5EF4-FFF2-40B4-BE49-F238E27FC236}">
                <a16:creationId xmlns:a16="http://schemas.microsoft.com/office/drawing/2014/main" id="{7BF23208-891E-47F9-995D-BB66791ED21F}"/>
              </a:ext>
            </a:extLst>
          </p:cNvPr>
          <p:cNvSpPr txBox="1"/>
          <p:nvPr/>
        </p:nvSpPr>
        <p:spPr>
          <a:xfrm>
            <a:off x="442063" y="1303243"/>
            <a:ext cx="4773359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Given a set of matched feature points</a:t>
            </a:r>
            <a:r>
              <a:rPr lang="en-US" sz="2400" dirty="0">
                <a:latin typeface="+mj-lt"/>
              </a:rPr>
              <a:t>:</a:t>
            </a:r>
            <a:endParaRPr sz="2400" dirty="0">
              <a:latin typeface="+mj-lt"/>
            </a:endParaRPr>
          </a:p>
        </p:txBody>
      </p:sp>
      <p:pic>
        <p:nvPicPr>
          <p:cNvPr id="24" name="latex-image-2.pdf" descr="latex-image-2.pdf">
            <a:extLst>
              <a:ext uri="{FF2B5EF4-FFF2-40B4-BE49-F238E27FC236}">
                <a16:creationId xmlns:a16="http://schemas.microsoft.com/office/drawing/2014/main" id="{1FA8104F-4D12-447C-97F6-F859AE1F0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260" y="4068562"/>
            <a:ext cx="2451064" cy="50048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and a transformation">
            <a:extLst>
              <a:ext uri="{FF2B5EF4-FFF2-40B4-BE49-F238E27FC236}">
                <a16:creationId xmlns:a16="http://schemas.microsoft.com/office/drawing/2014/main" id="{D96A5439-7E04-4E73-ADC9-8EE1F892BAAC}"/>
              </a:ext>
            </a:extLst>
          </p:cNvPr>
          <p:cNvSpPr txBox="1"/>
          <p:nvPr/>
        </p:nvSpPr>
        <p:spPr>
          <a:xfrm>
            <a:off x="442063" y="3388528"/>
            <a:ext cx="274402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and a transformation</a:t>
            </a:r>
            <a:r>
              <a:rPr lang="en-US" sz="2400" dirty="0">
                <a:latin typeface="+mj-lt"/>
              </a:rPr>
              <a:t>:</a:t>
            </a:r>
            <a:endParaRPr sz="2400" dirty="0">
              <a:latin typeface="+mj-lt"/>
            </a:endParaRPr>
          </a:p>
        </p:txBody>
      </p:sp>
      <p:sp>
        <p:nvSpPr>
          <p:cNvPr id="26" name="Find the best estimate of">
            <a:extLst>
              <a:ext uri="{FF2B5EF4-FFF2-40B4-BE49-F238E27FC236}">
                <a16:creationId xmlns:a16="http://schemas.microsoft.com/office/drawing/2014/main" id="{357AB475-B671-4B82-AFAA-CE85BB9B02B6}"/>
              </a:ext>
            </a:extLst>
          </p:cNvPr>
          <p:cNvSpPr txBox="1"/>
          <p:nvPr/>
        </p:nvSpPr>
        <p:spPr>
          <a:xfrm>
            <a:off x="442063" y="5473813"/>
            <a:ext cx="5054590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US" sz="2400" dirty="0">
                <a:latin typeface="+mj-lt"/>
              </a:rPr>
              <a:t>f</a:t>
            </a:r>
            <a:r>
              <a:rPr sz="2400" dirty="0">
                <a:latin typeface="+mj-lt"/>
              </a:rPr>
              <a:t>ind the best estimate of </a:t>
            </a:r>
            <a:r>
              <a:rPr lang="en-US" sz="2400" dirty="0">
                <a:latin typeface="+mj-lt"/>
              </a:rPr>
              <a:t>the parameters</a:t>
            </a:r>
            <a:endParaRPr sz="2400" dirty="0">
              <a:latin typeface="+mj-lt"/>
            </a:endParaRPr>
          </a:p>
        </p:txBody>
      </p:sp>
      <p:pic>
        <p:nvPicPr>
          <p:cNvPr id="27" name="latex-image-3.pdf" descr="latex-image-3.pdf">
            <a:extLst>
              <a:ext uri="{FF2B5EF4-FFF2-40B4-BE49-F238E27FC236}">
                <a16:creationId xmlns:a16="http://schemas.microsoft.com/office/drawing/2014/main" id="{37D62566-16CF-485D-8EA5-37E92BB17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108" y="6065016"/>
            <a:ext cx="283366" cy="295686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parameters">
            <a:extLst>
              <a:ext uri="{FF2B5EF4-FFF2-40B4-BE49-F238E27FC236}">
                <a16:creationId xmlns:a16="http://schemas.microsoft.com/office/drawing/2014/main" id="{45693571-3090-47D7-822D-A315277D60FA}"/>
              </a:ext>
            </a:extLst>
          </p:cNvPr>
          <p:cNvSpPr txBox="1"/>
          <p:nvPr/>
        </p:nvSpPr>
        <p:spPr>
          <a:xfrm>
            <a:off x="4112896" y="4831470"/>
            <a:ext cx="1249381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/>
            <a:r>
              <a:rPr>
                <a:latin typeface="+mj-lt"/>
              </a:rPr>
              <a:t>parameters</a:t>
            </a:r>
          </a:p>
        </p:txBody>
      </p:sp>
      <p:sp>
        <p:nvSpPr>
          <p:cNvPr id="36" name="transformation…">
            <a:extLst>
              <a:ext uri="{FF2B5EF4-FFF2-40B4-BE49-F238E27FC236}">
                <a16:creationId xmlns:a16="http://schemas.microsoft.com/office/drawing/2014/main" id="{6924A8D0-3C42-4567-A2B8-EEDDAE9A55DF}"/>
              </a:ext>
            </a:extLst>
          </p:cNvPr>
          <p:cNvSpPr txBox="1"/>
          <p:nvPr/>
        </p:nvSpPr>
        <p:spPr>
          <a:xfrm>
            <a:off x="849856" y="4677582"/>
            <a:ext cx="1610762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>
              <a:defRPr sz="2000"/>
            </a:pPr>
            <a:r>
              <a:rPr sz="2000" dirty="0">
                <a:latin typeface="+mj-lt"/>
              </a:rPr>
              <a:t>transformation</a:t>
            </a:r>
          </a:p>
          <a:p>
            <a:pPr algn="ctr">
              <a:defRPr sz="2000"/>
            </a:pPr>
            <a:r>
              <a:rPr sz="2000" dirty="0">
                <a:latin typeface="+mj-lt"/>
              </a:rPr>
              <a:t>function</a:t>
            </a:r>
          </a:p>
        </p:txBody>
      </p:sp>
      <p:sp>
        <p:nvSpPr>
          <p:cNvPr id="48" name="point in one image">
            <a:extLst>
              <a:ext uri="{FF2B5EF4-FFF2-40B4-BE49-F238E27FC236}">
                <a16:creationId xmlns:a16="http://schemas.microsoft.com/office/drawing/2014/main" id="{2C4CBA25-28FF-4D23-80B0-8B665A0FF469}"/>
              </a:ext>
            </a:extLst>
          </p:cNvPr>
          <p:cNvSpPr txBox="1"/>
          <p:nvPr/>
        </p:nvSpPr>
        <p:spPr>
          <a:xfrm>
            <a:off x="870661" y="2593975"/>
            <a:ext cx="1363444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/>
            <a:r>
              <a:rPr dirty="0">
                <a:latin typeface="+mj-lt"/>
              </a:rPr>
              <a:t>point in one image</a:t>
            </a:r>
          </a:p>
        </p:txBody>
      </p:sp>
      <p:sp>
        <p:nvSpPr>
          <p:cNvPr id="49" name="point in the other image">
            <a:extLst>
              <a:ext uri="{FF2B5EF4-FFF2-40B4-BE49-F238E27FC236}">
                <a16:creationId xmlns:a16="http://schemas.microsoft.com/office/drawing/2014/main" id="{4BE0B868-7A21-4DCE-8815-3AEBFE0323E2}"/>
              </a:ext>
            </a:extLst>
          </p:cNvPr>
          <p:cNvSpPr txBox="1"/>
          <p:nvPr/>
        </p:nvSpPr>
        <p:spPr>
          <a:xfrm>
            <a:off x="3487088" y="2587909"/>
            <a:ext cx="1541448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/>
            <a:r>
              <a:rPr dirty="0">
                <a:latin typeface="+mj-lt"/>
              </a:rPr>
              <a:t>point in the other image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B8DAD6C-B0D1-4F77-AAAD-62F5E1A5E263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2234105" y="2479246"/>
            <a:ext cx="282672" cy="458574"/>
          </a:xfrm>
          <a:prstGeom prst="straightConnector1">
            <a:avLst/>
          </a:prstGeom>
          <a:ln w="38100" cap="rnd">
            <a:solidFill>
              <a:schemeClr val="tx1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E52A27A-A3C7-4E4E-89C8-59F05A0D7D4A}"/>
              </a:ext>
            </a:extLst>
          </p:cNvPr>
          <p:cNvCxnSpPr>
            <a:cxnSpLocks/>
            <a:stCxn id="49" idx="1"/>
          </p:cNvCxnSpPr>
          <p:nvPr/>
        </p:nvCxnSpPr>
        <p:spPr>
          <a:xfrm flipH="1" flipV="1">
            <a:off x="3182486" y="2469134"/>
            <a:ext cx="304602" cy="462620"/>
          </a:xfrm>
          <a:prstGeom prst="straightConnector1">
            <a:avLst/>
          </a:prstGeom>
          <a:ln w="38100" cap="rnd">
            <a:solidFill>
              <a:schemeClr val="tx1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C98D7C7-EFEC-40C1-A503-8E0F8E77226A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2460618" y="4677582"/>
            <a:ext cx="309818" cy="343845"/>
          </a:xfrm>
          <a:prstGeom prst="straightConnector1">
            <a:avLst/>
          </a:prstGeom>
          <a:ln w="38100" cap="rnd">
            <a:solidFill>
              <a:schemeClr val="tx1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E50E9F6-C00B-4107-94BC-C8F9A7E84422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3802527" y="4677582"/>
            <a:ext cx="310369" cy="343844"/>
          </a:xfrm>
          <a:prstGeom prst="straightConnector1">
            <a:avLst/>
          </a:prstGeom>
          <a:ln w="38100" cap="rnd">
            <a:solidFill>
              <a:schemeClr val="tx1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latex-image-1.pdf" descr="latex-image-1.pdf">
            <a:extLst>
              <a:ext uri="{FF2B5EF4-FFF2-40B4-BE49-F238E27FC236}">
                <a16:creationId xmlns:a16="http://schemas.microsoft.com/office/drawing/2014/main" id="{37CCED50-62BB-4994-BF04-37156FF28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37" r="54899"/>
          <a:stretch/>
        </p:blipFill>
        <p:spPr>
          <a:xfrm>
            <a:off x="11672710" y="2172069"/>
            <a:ext cx="463688" cy="500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latex-image-1.pdf" descr="latex-image-1.pdf">
            <a:extLst>
              <a:ext uri="{FF2B5EF4-FFF2-40B4-BE49-F238E27FC236}">
                <a16:creationId xmlns:a16="http://schemas.microsoft.com/office/drawing/2014/main" id="{4C781208-D1D8-4348-BB53-8F82C2204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69" r="12533"/>
          <a:stretch/>
        </p:blipFill>
        <p:spPr>
          <a:xfrm>
            <a:off x="8362211" y="1769406"/>
            <a:ext cx="520700" cy="5004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D80BA55-E7A6-4FEA-9F95-FD6456482153}"/>
              </a:ext>
            </a:extLst>
          </p:cNvPr>
          <p:cNvGrpSpPr/>
          <p:nvPr/>
        </p:nvGrpSpPr>
        <p:grpSpPr>
          <a:xfrm>
            <a:off x="5549209" y="6198161"/>
            <a:ext cx="6483058" cy="500480"/>
            <a:chOff x="5549209" y="6198161"/>
            <a:chExt cx="6483058" cy="500480"/>
          </a:xfrm>
        </p:grpSpPr>
        <p:sp>
          <p:nvSpPr>
            <p:cNvPr id="47" name="Given a set of matched feature points">
              <a:extLst>
                <a:ext uri="{FF2B5EF4-FFF2-40B4-BE49-F238E27FC236}">
                  <a16:creationId xmlns:a16="http://schemas.microsoft.com/office/drawing/2014/main" id="{E73F4B33-E8A7-41F0-A34A-B321E1363B1A}"/>
                </a:ext>
              </a:extLst>
            </p:cNvPr>
            <p:cNvSpPr txBox="1"/>
            <p:nvPr/>
          </p:nvSpPr>
          <p:spPr>
            <a:xfrm>
              <a:off x="5549209" y="6224778"/>
              <a:ext cx="6483058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algn="r"/>
              <a:r>
                <a:rPr lang="en-US" sz="2400" dirty="0">
                  <a:latin typeface="+mj-lt"/>
                </a:rPr>
                <a:t>What kind of transformation functions      are there?</a:t>
              </a:r>
              <a:endParaRPr sz="2400" dirty="0">
                <a:latin typeface="+mj-lt"/>
              </a:endParaRPr>
            </a:p>
          </p:txBody>
        </p:sp>
        <p:pic>
          <p:nvPicPr>
            <p:cNvPr id="55" name="latex-image-2.pdf" descr="latex-image-2.pdf">
              <a:extLst>
                <a:ext uri="{FF2B5EF4-FFF2-40B4-BE49-F238E27FC236}">
                  <a16:creationId xmlns:a16="http://schemas.microsoft.com/office/drawing/2014/main" id="{77E51C9B-E4BD-4226-9980-747D68D0B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0302" r="44825"/>
            <a:stretch/>
          </p:blipFill>
          <p:spPr>
            <a:xfrm>
              <a:off x="10332197" y="6198161"/>
              <a:ext cx="364542" cy="500480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4167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2766219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transformations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4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transformations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A44FAF-0DF2-468F-ADCC-E642FC8BF0E9}"/>
              </a:ext>
            </a:extLst>
          </p:cNvPr>
          <p:cNvGrpSpPr/>
          <p:nvPr/>
        </p:nvGrpSpPr>
        <p:grpSpPr>
          <a:xfrm>
            <a:off x="2094851" y="1306400"/>
            <a:ext cx="8002298" cy="5134200"/>
            <a:chOff x="2094851" y="1293700"/>
            <a:chExt cx="8002298" cy="5134200"/>
          </a:xfrm>
        </p:grpSpPr>
        <p:pic>
          <p:nvPicPr>
            <p:cNvPr id="56" name="HHHIMG_1166.jpg" descr="HHHIMG_1166.jpg">
              <a:extLst>
                <a:ext uri="{FF2B5EF4-FFF2-40B4-BE49-F238E27FC236}">
                  <a16:creationId xmlns:a16="http://schemas.microsoft.com/office/drawing/2014/main" id="{AE65D53F-87D9-44CA-AF59-E3C521060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4132" y="1408553"/>
              <a:ext cx="1911836" cy="143232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7" name="translation">
              <a:extLst>
                <a:ext uri="{FF2B5EF4-FFF2-40B4-BE49-F238E27FC236}">
                  <a16:creationId xmlns:a16="http://schemas.microsoft.com/office/drawing/2014/main" id="{D02424CF-70C0-4A85-8CF6-B0C7A3C73C26}"/>
                </a:ext>
              </a:extLst>
            </p:cNvPr>
            <p:cNvSpPr txBox="1"/>
            <p:nvPr/>
          </p:nvSpPr>
          <p:spPr>
            <a:xfrm>
              <a:off x="2094851" y="3298592"/>
              <a:ext cx="2416262" cy="4203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/>
            <a:lstStyle>
              <a:lvl1pPr defTabSz="436880">
                <a:spcBef>
                  <a:spcPts val="1400"/>
                </a:spcBef>
                <a:buClr>
                  <a:srgbClr val="000000"/>
                </a:buClr>
                <a:defRPr sz="3000"/>
              </a:lvl1pPr>
            </a:lstStyle>
            <a:p>
              <a:pPr algn="ctr"/>
              <a:r>
                <a:rPr sz="2400">
                  <a:latin typeface="+mj-lt"/>
                </a:rPr>
                <a:t>translation</a:t>
              </a:r>
            </a:p>
          </p:txBody>
        </p:sp>
        <p:pic>
          <p:nvPicPr>
            <p:cNvPr id="58" name="HHHIMG_1166.jpg" descr="HHHIMG_1166.jpg">
              <a:extLst>
                <a:ext uri="{FF2B5EF4-FFF2-40B4-BE49-F238E27FC236}">
                  <a16:creationId xmlns:a16="http://schemas.microsoft.com/office/drawing/2014/main" id="{802E5AA3-8C8C-4FDE-A091-56036E1FA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44516" y="1718207"/>
              <a:ext cx="1911838" cy="9963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9" name="rotated.png" descr="rotated.png">
              <a:extLst>
                <a:ext uri="{FF2B5EF4-FFF2-40B4-BE49-F238E27FC236}">
                  <a16:creationId xmlns:a16="http://schemas.microsoft.com/office/drawing/2014/main" id="{FAF87E36-FC1F-4290-BDFE-55389255B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4196" y="1293700"/>
              <a:ext cx="2295864" cy="184541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0" name="rotation">
              <a:extLst>
                <a:ext uri="{FF2B5EF4-FFF2-40B4-BE49-F238E27FC236}">
                  <a16:creationId xmlns:a16="http://schemas.microsoft.com/office/drawing/2014/main" id="{6C1BF703-AE14-41F4-BD0F-16F71754C461}"/>
                </a:ext>
              </a:extLst>
            </p:cNvPr>
            <p:cNvSpPr txBox="1"/>
            <p:nvPr/>
          </p:nvSpPr>
          <p:spPr>
            <a:xfrm>
              <a:off x="5012765" y="3298592"/>
              <a:ext cx="2142253" cy="4203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/>
            <a:lstStyle>
              <a:lvl1pPr defTabSz="436880">
                <a:spcBef>
                  <a:spcPts val="1400"/>
                </a:spcBef>
                <a:buClr>
                  <a:srgbClr val="000000"/>
                </a:buClr>
                <a:defRPr sz="3000"/>
              </a:lvl1pPr>
            </a:lstStyle>
            <a:p>
              <a:pPr algn="ctr"/>
              <a:r>
                <a:rPr sz="2400">
                  <a:latin typeface="+mj-lt"/>
                </a:rPr>
                <a:t>rotation</a:t>
              </a:r>
            </a:p>
          </p:txBody>
        </p:sp>
        <p:sp>
          <p:nvSpPr>
            <p:cNvPr id="61" name="aspect">
              <a:extLst>
                <a:ext uri="{FF2B5EF4-FFF2-40B4-BE49-F238E27FC236}">
                  <a16:creationId xmlns:a16="http://schemas.microsoft.com/office/drawing/2014/main" id="{F1DB8F6F-50F9-4113-B4F3-F93D4F5D9585}"/>
                </a:ext>
              </a:extLst>
            </p:cNvPr>
            <p:cNvSpPr txBox="1"/>
            <p:nvPr/>
          </p:nvSpPr>
          <p:spPr>
            <a:xfrm>
              <a:off x="7880166" y="3298592"/>
              <a:ext cx="2142254" cy="4203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/>
            <a:lstStyle>
              <a:lvl1pPr defTabSz="436880">
                <a:spcBef>
                  <a:spcPts val="1400"/>
                </a:spcBef>
                <a:buClr>
                  <a:srgbClr val="000000"/>
                </a:buClr>
                <a:defRPr sz="3000"/>
              </a:lvl1pPr>
            </a:lstStyle>
            <a:p>
              <a:pPr algn="ctr"/>
              <a:r>
                <a:rPr sz="2400">
                  <a:latin typeface="+mj-lt"/>
                </a:rPr>
                <a:t>aspect</a:t>
              </a:r>
            </a:p>
          </p:txBody>
        </p:sp>
        <p:pic>
          <p:nvPicPr>
            <p:cNvPr id="62" name="affine.png" descr="affine.png">
              <a:extLst>
                <a:ext uri="{FF2B5EF4-FFF2-40B4-BE49-F238E27FC236}">
                  <a16:creationId xmlns:a16="http://schemas.microsoft.com/office/drawing/2014/main" id="{4F78A695-98C2-4E8C-BACE-0C15E6DA8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94851" y="4176666"/>
              <a:ext cx="2283410" cy="170840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3" name="affine">
              <a:extLst>
                <a:ext uri="{FF2B5EF4-FFF2-40B4-BE49-F238E27FC236}">
                  <a16:creationId xmlns:a16="http://schemas.microsoft.com/office/drawing/2014/main" id="{61935A4D-825D-4A11-8E73-FE9D1A679F95}"/>
                </a:ext>
              </a:extLst>
            </p:cNvPr>
            <p:cNvSpPr txBox="1"/>
            <p:nvPr/>
          </p:nvSpPr>
          <p:spPr>
            <a:xfrm>
              <a:off x="2169581" y="6007544"/>
              <a:ext cx="2142253" cy="4203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 anchor="ctr"/>
            <a:lstStyle>
              <a:lvl1pPr defTabSz="436880">
                <a:spcBef>
                  <a:spcPts val="1400"/>
                </a:spcBef>
                <a:buClr>
                  <a:srgbClr val="000000"/>
                </a:buClr>
                <a:defRPr sz="3000"/>
              </a:lvl1pPr>
            </a:lstStyle>
            <a:p>
              <a:pPr algn="ctr"/>
              <a:r>
                <a:rPr sz="2400">
                  <a:latin typeface="+mj-lt"/>
                </a:rPr>
                <a:t>affine</a:t>
              </a:r>
            </a:p>
          </p:txBody>
        </p:sp>
        <p:pic>
          <p:nvPicPr>
            <p:cNvPr id="64" name="perspective.png" descr="perspective.png">
              <a:extLst>
                <a:ext uri="{FF2B5EF4-FFF2-40B4-BE49-F238E27FC236}">
                  <a16:creationId xmlns:a16="http://schemas.microsoft.com/office/drawing/2014/main" id="{D6AE709A-F8E9-43D8-9467-E59030FA9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7229" y="4402734"/>
              <a:ext cx="2044690" cy="130984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5" name="perspective">
              <a:extLst>
                <a:ext uri="{FF2B5EF4-FFF2-40B4-BE49-F238E27FC236}">
                  <a16:creationId xmlns:a16="http://schemas.microsoft.com/office/drawing/2014/main" id="{472AFF24-5B5B-469A-A34D-D7A550F942A2}"/>
                </a:ext>
              </a:extLst>
            </p:cNvPr>
            <p:cNvSpPr txBox="1"/>
            <p:nvPr/>
          </p:nvSpPr>
          <p:spPr>
            <a:xfrm>
              <a:off x="4823174" y="6007544"/>
              <a:ext cx="2416262" cy="4203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 anchor="ctr"/>
            <a:lstStyle>
              <a:lvl1pPr defTabSz="436880">
                <a:spcBef>
                  <a:spcPts val="1400"/>
                </a:spcBef>
                <a:buClr>
                  <a:srgbClr val="000000"/>
                </a:buClr>
                <a:defRPr sz="3000"/>
              </a:lvl1pPr>
            </a:lstStyle>
            <a:p>
              <a:pPr algn="ctr"/>
              <a:r>
                <a:rPr sz="2400">
                  <a:latin typeface="+mj-lt"/>
                </a:rPr>
                <a:t>perspective</a:t>
              </a:r>
            </a:p>
          </p:txBody>
        </p:sp>
        <p:pic>
          <p:nvPicPr>
            <p:cNvPr id="66" name="cylindrical.png" descr="cylindrical.png">
              <a:extLst>
                <a:ext uri="{FF2B5EF4-FFF2-40B4-BE49-F238E27FC236}">
                  <a16:creationId xmlns:a16="http://schemas.microsoft.com/office/drawing/2014/main" id="{46F9897F-2531-4BB0-8981-E80478D86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78091" y="4292463"/>
              <a:ext cx="2044689" cy="153196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7" name="cylindrical">
              <a:extLst>
                <a:ext uri="{FF2B5EF4-FFF2-40B4-BE49-F238E27FC236}">
                  <a16:creationId xmlns:a16="http://schemas.microsoft.com/office/drawing/2014/main" id="{D021D0F9-2371-4735-A9E6-ACE1A6960314}"/>
                </a:ext>
              </a:extLst>
            </p:cNvPr>
            <p:cNvSpPr txBox="1"/>
            <p:nvPr/>
          </p:nvSpPr>
          <p:spPr>
            <a:xfrm>
              <a:off x="7680887" y="6007544"/>
              <a:ext cx="2416262" cy="4203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 anchor="ctr"/>
            <a:lstStyle>
              <a:lvl1pPr defTabSz="436880">
                <a:spcBef>
                  <a:spcPts val="1400"/>
                </a:spcBef>
                <a:buClr>
                  <a:srgbClr val="000000"/>
                </a:buClr>
                <a:defRPr sz="3000"/>
              </a:lvl1pPr>
            </a:lstStyle>
            <a:p>
              <a:pPr algn="ctr"/>
              <a:r>
                <a:rPr sz="2400">
                  <a:latin typeface="+mj-lt"/>
                </a:rPr>
                <a:t>cylindrical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6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planar transformations</a:t>
            </a:r>
            <a:endParaRPr dirty="0"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30B8F052-A8ED-4647-B6F3-885FD44F9867}"/>
              </a:ext>
            </a:extLst>
          </p:cNvPr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8687D177-1021-4372-B701-B609FCC485E2}"/>
              </a:ext>
            </a:extLst>
          </p:cNvPr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8" name="Square">
            <a:extLst>
              <a:ext uri="{FF2B5EF4-FFF2-40B4-BE49-F238E27FC236}">
                <a16:creationId xmlns:a16="http://schemas.microsoft.com/office/drawing/2014/main" id="{BA53759D-B661-429D-BEB1-5D54512DFD19}"/>
              </a:ext>
            </a:extLst>
          </p:cNvPr>
          <p:cNvSpPr/>
          <p:nvPr/>
        </p:nvSpPr>
        <p:spPr>
          <a:xfrm>
            <a:off x="2659939" y="4553803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6" name="latex-image-13.pdf" descr="latex-image-13.pdf">
            <a:extLst>
              <a:ext uri="{FF2B5EF4-FFF2-40B4-BE49-F238E27FC236}">
                <a16:creationId xmlns:a16="http://schemas.microsoft.com/office/drawing/2014/main" id="{1EFB8038-4732-44C0-8FD5-A8381FD65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atex-image-13.pdf" descr="latex-image-13.pdf">
            <a:extLst>
              <a:ext uri="{FF2B5EF4-FFF2-40B4-BE49-F238E27FC236}">
                <a16:creationId xmlns:a16="http://schemas.microsoft.com/office/drawing/2014/main" id="{022718DE-CF18-4EBD-895E-341B203BB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"/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6" name="Line"/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7" name="Each component multiplied by a scalar…"/>
          <p:cNvSpPr txBox="1"/>
          <p:nvPr/>
        </p:nvSpPr>
        <p:spPr>
          <a:xfrm>
            <a:off x="2606183" y="5175656"/>
            <a:ext cx="679181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208352" indent="-208352">
              <a:buSzPct val="75000"/>
              <a:buChar char="•"/>
              <a:defRPr sz="2400"/>
            </a:pPr>
            <a:r>
              <a:rPr sz="2400" dirty="0">
                <a:latin typeface="+mj-lt"/>
              </a:rPr>
              <a:t>Each component multiplied by a scalar</a:t>
            </a:r>
          </a:p>
          <a:p>
            <a:pPr marL="208352" indent="-208352">
              <a:buSzPct val="75000"/>
              <a:buChar char="•"/>
              <a:defRPr sz="2400"/>
            </a:pPr>
            <a:r>
              <a:rPr sz="2400" dirty="0">
                <a:latin typeface="+mj-lt"/>
              </a:rPr>
              <a:t>Uniform scaling - same scalar for each component</a:t>
            </a:r>
          </a:p>
        </p:txBody>
      </p:sp>
      <p:sp>
        <p:nvSpPr>
          <p:cNvPr id="208" name="Square"/>
          <p:cNvSpPr/>
          <p:nvPr/>
        </p:nvSpPr>
        <p:spPr>
          <a:xfrm>
            <a:off x="3767220" y="2417463"/>
            <a:ext cx="2196547" cy="219654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09" name="Scale"/>
          <p:cNvSpPr txBox="1"/>
          <p:nvPr/>
        </p:nvSpPr>
        <p:spPr>
          <a:xfrm>
            <a:off x="4519148" y="3295002"/>
            <a:ext cx="703912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b="0" dirty="0">
                <a:latin typeface="+mj-lt"/>
              </a:rPr>
              <a:t>Scale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F15C7-DBDF-4438-91C9-3081657D4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22832"/>
          </a:xfrm>
          <a:prstGeom prst="rect">
            <a:avLst/>
          </a:prstGeom>
        </p:spPr>
      </p:pic>
      <p:sp>
        <p:nvSpPr>
          <p:cNvPr id="9" name="Scale">
            <a:extLst>
              <a:ext uri="{FF2B5EF4-FFF2-40B4-BE49-F238E27FC236}">
                <a16:creationId xmlns:a16="http://schemas.microsoft.com/office/drawing/2014/main" id="{E298FF26-0032-492C-A7BD-3DE30AA31701}"/>
              </a:ext>
            </a:extLst>
          </p:cNvPr>
          <p:cNvSpPr txBox="1"/>
          <p:nvPr/>
        </p:nvSpPr>
        <p:spPr>
          <a:xfrm>
            <a:off x="6648450" y="2534313"/>
            <a:ext cx="454342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How would you implement scaling?</a:t>
            </a:r>
            <a:endParaRPr sz="2400" b="0" dirty="0">
              <a:latin typeface="+mj-lt"/>
            </a:endParaRPr>
          </a:p>
        </p:txBody>
      </p:sp>
      <p:pic>
        <p:nvPicPr>
          <p:cNvPr id="10" name="latex-image-13.pdf" descr="latex-image-13.pdf">
            <a:extLst>
              <a:ext uri="{FF2B5EF4-FFF2-40B4-BE49-F238E27FC236}">
                <a16:creationId xmlns:a16="http://schemas.microsoft.com/office/drawing/2014/main" id="{93DB1192-4DD3-491D-A0B4-40959FCECA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latex-image-13.pdf" descr="latex-image-13.pdf">
            <a:extLst>
              <a:ext uri="{FF2B5EF4-FFF2-40B4-BE49-F238E27FC236}">
                <a16:creationId xmlns:a16="http://schemas.microsoft.com/office/drawing/2014/main" id="{93A82CB0-5F74-4CF6-B724-2307AAC611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48044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"/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6" name="Line"/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7" name="Each component multiplied by a scalar…"/>
          <p:cNvSpPr txBox="1"/>
          <p:nvPr/>
        </p:nvSpPr>
        <p:spPr>
          <a:xfrm>
            <a:off x="2606183" y="5175656"/>
            <a:ext cx="679181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208352" indent="-208352">
              <a:buSzPct val="75000"/>
              <a:buChar char="•"/>
              <a:defRPr sz="2400"/>
            </a:pPr>
            <a:r>
              <a:rPr sz="2400" dirty="0">
                <a:latin typeface="+mj-lt"/>
              </a:rPr>
              <a:t>Each component multiplied by a scalar</a:t>
            </a:r>
          </a:p>
          <a:p>
            <a:pPr marL="208352" indent="-208352">
              <a:buSzPct val="75000"/>
              <a:buChar char="•"/>
              <a:defRPr sz="2400"/>
            </a:pPr>
            <a:r>
              <a:rPr sz="2400" dirty="0">
                <a:latin typeface="+mj-lt"/>
              </a:rPr>
              <a:t>Uniform scaling - same scalar for each component</a:t>
            </a:r>
          </a:p>
        </p:txBody>
      </p:sp>
      <p:sp>
        <p:nvSpPr>
          <p:cNvPr id="208" name="Square"/>
          <p:cNvSpPr/>
          <p:nvPr/>
        </p:nvSpPr>
        <p:spPr>
          <a:xfrm>
            <a:off x="3767220" y="2417463"/>
            <a:ext cx="2196547" cy="219654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09" name="Scale"/>
          <p:cNvSpPr txBox="1"/>
          <p:nvPr/>
        </p:nvSpPr>
        <p:spPr>
          <a:xfrm>
            <a:off x="4519148" y="3295002"/>
            <a:ext cx="703912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b="0" dirty="0">
                <a:latin typeface="+mj-lt"/>
              </a:rPr>
              <a:t>Scale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F15C7-DBDF-4438-91C9-3081657D4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22832"/>
          </a:xfrm>
          <a:prstGeom prst="rect">
            <a:avLst/>
          </a:prstGeom>
        </p:spPr>
      </p:pic>
      <p:pic>
        <p:nvPicPr>
          <p:cNvPr id="10" name="latex-image-13.pdf" descr="latex-image-13.pdf">
            <a:extLst>
              <a:ext uri="{FF2B5EF4-FFF2-40B4-BE49-F238E27FC236}">
                <a16:creationId xmlns:a16="http://schemas.microsoft.com/office/drawing/2014/main" id="{93DB1192-4DD3-491D-A0B4-40959FCECA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latex-image-13.pdf" descr="latex-image-13.pdf">
            <a:extLst>
              <a:ext uri="{FF2B5EF4-FFF2-40B4-BE49-F238E27FC236}">
                <a16:creationId xmlns:a16="http://schemas.microsoft.com/office/drawing/2014/main" id="{93A82CB0-5F74-4CF6-B724-2307AAC611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latex-image-13.pdf" descr="latex-image-13.pdf">
            <a:extLst>
              <a:ext uri="{FF2B5EF4-FFF2-40B4-BE49-F238E27FC236}">
                <a16:creationId xmlns:a16="http://schemas.microsoft.com/office/drawing/2014/main" id="{A9A1AA21-F512-45F3-B339-A16F4BC9A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77" y="1634783"/>
            <a:ext cx="1383823" cy="107630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cale">
            <a:extLst>
              <a:ext uri="{FF2B5EF4-FFF2-40B4-BE49-F238E27FC236}">
                <a16:creationId xmlns:a16="http://schemas.microsoft.com/office/drawing/2014/main" id="{5B93B73B-729C-4027-8D5A-9AF8D0BB2888}"/>
              </a:ext>
            </a:extLst>
          </p:cNvPr>
          <p:cNvSpPr txBox="1"/>
          <p:nvPr/>
        </p:nvSpPr>
        <p:spPr>
          <a:xfrm>
            <a:off x="6786606" y="2973047"/>
            <a:ext cx="3838963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What’s the effect of using different scale factors?</a:t>
            </a: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340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00318"/>
            <a:chOff x="0" y="0"/>
            <a:chExt cx="12192000" cy="6800318"/>
          </a:xfrm>
        </p:grpSpPr>
        <p:sp>
          <p:nvSpPr>
            <p:cNvPr id="205" name="Line"/>
            <p:cNvSpPr/>
            <p:nvPr/>
          </p:nvSpPr>
          <p:spPr>
            <a:xfrm flipV="1">
              <a:off x="2044128" y="1863464"/>
              <a:ext cx="1" cy="4477056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6" name="Line"/>
            <p:cNvSpPr/>
            <p:nvPr/>
          </p:nvSpPr>
          <p:spPr>
            <a:xfrm>
              <a:off x="2035444" y="6337543"/>
              <a:ext cx="8155290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7" name="Each component multiplied by a scalar…"/>
            <p:cNvSpPr txBox="1"/>
            <p:nvPr/>
          </p:nvSpPr>
          <p:spPr>
            <a:xfrm>
              <a:off x="2606183" y="5175656"/>
              <a:ext cx="6791817" cy="8107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marL="208352" indent="-208352">
                <a:buSzPct val="75000"/>
                <a:buChar char="•"/>
                <a:defRPr sz="2400"/>
              </a:pPr>
              <a:r>
                <a:rPr sz="2400" dirty="0">
                  <a:latin typeface="+mj-lt"/>
                </a:rPr>
                <a:t>Each component multiplied by a scalar</a:t>
              </a:r>
            </a:p>
            <a:p>
              <a:pPr marL="208352" indent="-208352">
                <a:buSzPct val="75000"/>
                <a:buChar char="•"/>
                <a:defRPr sz="2400"/>
              </a:pPr>
              <a:r>
                <a:rPr sz="2400" dirty="0">
                  <a:latin typeface="+mj-lt"/>
                </a:rPr>
                <a:t>Uniform scaling - same scalar for each component</a:t>
              </a:r>
            </a:p>
          </p:txBody>
        </p:sp>
        <p:sp>
          <p:nvSpPr>
            <p:cNvPr id="208" name="Square"/>
            <p:cNvSpPr/>
            <p:nvPr/>
          </p:nvSpPr>
          <p:spPr>
            <a:xfrm>
              <a:off x="3767220" y="2417463"/>
              <a:ext cx="2196547" cy="2196547"/>
            </a:xfrm>
            <a:prstGeom prst="rect">
              <a:avLst/>
            </a:prstGeom>
            <a:blipFill>
              <a:blip r:embed="rId2"/>
            </a:blipFill>
            <a:ln w="12700"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sp>
          <p:nvSpPr>
            <p:cNvPr id="209" name="Scale"/>
            <p:cNvSpPr txBox="1"/>
            <p:nvPr/>
          </p:nvSpPr>
          <p:spPr>
            <a:xfrm>
              <a:off x="4519148" y="3295002"/>
              <a:ext cx="703912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400" b="0" dirty="0">
                  <a:latin typeface="+mj-lt"/>
                </a:rPr>
                <a:t>Scale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ADF15C7-DBDF-4438-91C9-3081657D4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1322832"/>
            </a:xfrm>
            <a:prstGeom prst="rect">
              <a:avLst/>
            </a:prstGeom>
          </p:spPr>
        </p:pic>
        <p:pic>
          <p:nvPicPr>
            <p:cNvPr id="10" name="latex-image-13.pdf" descr="latex-image-13.pdf">
              <a:extLst>
                <a:ext uri="{FF2B5EF4-FFF2-40B4-BE49-F238E27FC236}">
                  <a16:creationId xmlns:a16="http://schemas.microsoft.com/office/drawing/2014/main" id="{93DB1192-4DD3-491D-A0B4-40959FCEC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3257" b="57003"/>
            <a:stretch/>
          </p:blipFill>
          <p:spPr>
            <a:xfrm>
              <a:off x="10355919" y="6337543"/>
              <a:ext cx="231683" cy="46277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" name="latex-image-13.pdf" descr="latex-image-13.pdf">
              <a:extLst>
                <a:ext uri="{FF2B5EF4-FFF2-40B4-BE49-F238E27FC236}">
                  <a16:creationId xmlns:a16="http://schemas.microsoft.com/office/drawing/2014/main" id="{93A82CB0-5F74-4CF6-B724-2307AAC611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6234" r="78665"/>
            <a:stretch/>
          </p:blipFill>
          <p:spPr>
            <a:xfrm>
              <a:off x="1482074" y="1500044"/>
              <a:ext cx="295243" cy="36342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" name="Line">
              <a:extLst>
                <a:ext uri="{FF2B5EF4-FFF2-40B4-BE49-F238E27FC236}">
                  <a16:creationId xmlns:a16="http://schemas.microsoft.com/office/drawing/2014/main" id="{94D74F8B-6EBC-47A5-9CCF-C7D812391F40}"/>
                </a:ext>
              </a:extLst>
            </p:cNvPr>
            <p:cNvSpPr/>
            <p:nvPr/>
          </p:nvSpPr>
          <p:spPr>
            <a:xfrm rot="16200000">
              <a:off x="8823828" y="3954754"/>
              <a:ext cx="228601" cy="91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5635" y="21600"/>
                    <a:pt x="10800" y="20794"/>
                    <a:pt x="10800" y="19800"/>
                  </a:cubicBezTo>
                  <a:lnTo>
                    <a:pt x="10800" y="12600"/>
                  </a:lnTo>
                  <a:cubicBezTo>
                    <a:pt x="10800" y="11606"/>
                    <a:pt x="5965" y="10800"/>
                    <a:pt x="0" y="10800"/>
                  </a:cubicBezTo>
                  <a:cubicBezTo>
                    <a:pt x="5965" y="10800"/>
                    <a:pt x="10800" y="9994"/>
                    <a:pt x="10800" y="9000"/>
                  </a:cubicBezTo>
                  <a:lnTo>
                    <a:pt x="10800" y="1800"/>
                  </a:lnTo>
                  <a:cubicBezTo>
                    <a:pt x="10800" y="806"/>
                    <a:pt x="15635" y="0"/>
                    <a:pt x="21600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4" name="scaling matrix S">
              <a:extLst>
                <a:ext uri="{FF2B5EF4-FFF2-40B4-BE49-F238E27FC236}">
                  <a16:creationId xmlns:a16="http://schemas.microsoft.com/office/drawing/2014/main" id="{23FA5093-C267-41A3-9E5C-463B0F7663D9}"/>
                </a:ext>
              </a:extLst>
            </p:cNvPr>
            <p:cNvSpPr txBox="1"/>
            <p:nvPr/>
          </p:nvSpPr>
          <p:spPr>
            <a:xfrm>
              <a:off x="7969180" y="4503898"/>
              <a:ext cx="1949235" cy="4234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 anchor="ctr">
              <a:spAutoFit/>
            </a:bodyPr>
            <a:lstStyle>
              <a:lvl1pPr defTabSz="975360">
                <a:buClr>
                  <a:srgbClr val="000000"/>
                </a:buClr>
                <a:defRPr sz="1800" i="1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>
                <a:defRPr i="0"/>
              </a:pPr>
              <a:r>
                <a:rPr sz="2400" dirty="0">
                  <a:latin typeface="+mj-lt"/>
                </a:rPr>
                <a:t>scaling matrix S</a:t>
              </a:r>
            </a:p>
          </p:txBody>
        </p:sp>
        <p:pic>
          <p:nvPicPr>
            <p:cNvPr id="15" name="latex-image-12.pdf" descr="latex-image-12.pdf">
              <a:extLst>
                <a:ext uri="{FF2B5EF4-FFF2-40B4-BE49-F238E27FC236}">
                  <a16:creationId xmlns:a16="http://schemas.microsoft.com/office/drawing/2014/main" id="{88EB5A00-745E-4B70-B5FF-052CAB9E9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4778" y="3376227"/>
              <a:ext cx="3411141" cy="77688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" name="Scale">
              <a:extLst>
                <a:ext uri="{FF2B5EF4-FFF2-40B4-BE49-F238E27FC236}">
                  <a16:creationId xmlns:a16="http://schemas.microsoft.com/office/drawing/2014/main" id="{80F2CFC1-8147-4AAA-A595-60F163B5592C}"/>
                </a:ext>
              </a:extLst>
            </p:cNvPr>
            <p:cNvSpPr txBox="1"/>
            <p:nvPr/>
          </p:nvSpPr>
          <p:spPr>
            <a:xfrm>
              <a:off x="6315075" y="2769758"/>
              <a:ext cx="4810126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en-US" sz="2400" b="0" dirty="0">
                  <a:latin typeface="+mj-lt"/>
                </a:rPr>
                <a:t>matrix representation of scaling:</a:t>
              </a:r>
              <a:endParaRPr sz="2400" b="0" dirty="0">
                <a:latin typeface="+mj-lt"/>
              </a:endParaRPr>
            </a:p>
          </p:txBody>
        </p:sp>
        <p:pic>
          <p:nvPicPr>
            <p:cNvPr id="17" name="latex-image-13.pdf" descr="latex-image-13.pdf">
              <a:extLst>
                <a:ext uri="{FF2B5EF4-FFF2-40B4-BE49-F238E27FC236}">
                  <a16:creationId xmlns:a16="http://schemas.microsoft.com/office/drawing/2014/main" id="{37DAB089-F1D6-4C5E-B8EF-B90AB9270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4177" y="1634783"/>
              <a:ext cx="1383823" cy="107630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14274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">
            <a:extLst>
              <a:ext uri="{FF2B5EF4-FFF2-40B4-BE49-F238E27FC236}">
                <a16:creationId xmlns:a16="http://schemas.microsoft.com/office/drawing/2014/main" id="{C910E337-7214-486F-8517-D11229416DF5}"/>
              </a:ext>
            </a:extLst>
          </p:cNvPr>
          <p:cNvSpPr/>
          <p:nvPr/>
        </p:nvSpPr>
        <p:spPr>
          <a:xfrm>
            <a:off x="3780940" y="2458886"/>
            <a:ext cx="2734126" cy="2167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152" y="0"/>
                </a:lnTo>
                <a:lnTo>
                  <a:pt x="21600" y="21600"/>
                </a:lnTo>
                <a:lnTo>
                  <a:pt x="3976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05" name="Line"/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6" name="Line"/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9" name="Scale"/>
          <p:cNvSpPr txBox="1"/>
          <p:nvPr/>
        </p:nvSpPr>
        <p:spPr>
          <a:xfrm>
            <a:off x="4760877" y="3322146"/>
            <a:ext cx="77425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Shear</a:t>
            </a:r>
            <a:endParaRPr sz="2400" b="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F15C7-DBDF-4438-91C9-3081657D4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22832"/>
          </a:xfrm>
          <a:prstGeom prst="rect">
            <a:avLst/>
          </a:prstGeom>
        </p:spPr>
      </p:pic>
      <p:pic>
        <p:nvPicPr>
          <p:cNvPr id="10" name="latex-image-13.pdf" descr="latex-image-13.pdf">
            <a:extLst>
              <a:ext uri="{FF2B5EF4-FFF2-40B4-BE49-F238E27FC236}">
                <a16:creationId xmlns:a16="http://schemas.microsoft.com/office/drawing/2014/main" id="{93DB1192-4DD3-491D-A0B4-40959FCECA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latex-image-13.pdf" descr="latex-image-13.pdf">
            <a:extLst>
              <a:ext uri="{FF2B5EF4-FFF2-40B4-BE49-F238E27FC236}">
                <a16:creationId xmlns:a16="http://schemas.microsoft.com/office/drawing/2014/main" id="{93A82CB0-5F74-4CF6-B724-2307AAC611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cale">
            <a:extLst>
              <a:ext uri="{FF2B5EF4-FFF2-40B4-BE49-F238E27FC236}">
                <a16:creationId xmlns:a16="http://schemas.microsoft.com/office/drawing/2014/main" id="{AE23C778-65A3-4410-9F23-173488ACE2B0}"/>
              </a:ext>
            </a:extLst>
          </p:cNvPr>
          <p:cNvSpPr txBox="1"/>
          <p:nvPr/>
        </p:nvSpPr>
        <p:spPr>
          <a:xfrm>
            <a:off x="6515100" y="2534313"/>
            <a:ext cx="481012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How would you implement shearing?</a:t>
            </a: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631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Course announcements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506437" y="1088571"/>
            <a:ext cx="11179126" cy="5617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1457" indent="-321457">
              <a:buFont typeface="Arial" panose="020B0604020202020204" pitchFamily="34" charset="0"/>
              <a:buChar char="•"/>
            </a:pPr>
            <a:r>
              <a:rPr lang="en-US" sz="2400" dirty="0"/>
              <a:t>Homework 1 posted on course website.</a:t>
            </a:r>
          </a:p>
          <a:p>
            <a:r>
              <a:rPr lang="en-US" sz="2400" dirty="0"/>
              <a:t>	- Due on February 5</a:t>
            </a:r>
            <a:r>
              <a:rPr lang="en-US" sz="2400" baseline="30000" dirty="0"/>
              <a:t>th</a:t>
            </a:r>
            <a:r>
              <a:rPr lang="en-US" sz="2400" dirty="0"/>
              <a:t> at 23:59.</a:t>
            </a:r>
          </a:p>
          <a:p>
            <a:r>
              <a:rPr lang="en-US" sz="2400" dirty="0"/>
              <a:t>	- This homework is in </a:t>
            </a:r>
            <a:r>
              <a:rPr lang="en-US" sz="2400" dirty="0" err="1"/>
              <a:t>Matlab</a:t>
            </a:r>
            <a:r>
              <a:rPr lang="en-US" sz="2400" dirty="0"/>
              <a:t>.</a:t>
            </a:r>
          </a:p>
          <a:p>
            <a:r>
              <a:rPr lang="en-US" sz="2400" dirty="0"/>
              <a:t>	- How many of you have looked at/started/finished homework 1?</a:t>
            </a:r>
          </a:p>
          <a:p>
            <a:endParaRPr lang="en-US" sz="2400" dirty="0"/>
          </a:p>
          <a:p>
            <a:pPr marL="257174" indent="-257174">
              <a:buFont typeface="Arial" panose="020B0604020202020204" pitchFamily="34" charset="0"/>
              <a:buChar char="•"/>
            </a:pPr>
            <a:r>
              <a:rPr lang="en-US" sz="2400" dirty="0"/>
              <a:t>Homework 2 will be posted tonight on the course website.</a:t>
            </a:r>
          </a:p>
          <a:p>
            <a:r>
              <a:rPr lang="en-US" sz="2400" dirty="0"/>
              <a:t>	- It will be due on February 19</a:t>
            </a:r>
            <a:r>
              <a:rPr lang="en-US" sz="2400" baseline="30000" dirty="0"/>
              <a:t>th</a:t>
            </a:r>
            <a:r>
              <a:rPr lang="en-US" sz="2400" dirty="0"/>
              <a:t> at 23:59 pm.</a:t>
            </a:r>
          </a:p>
          <a:p>
            <a:r>
              <a:rPr lang="en-US" sz="2400" dirty="0"/>
              <a:t>	- Start early because it is much larger and more difficult than homework 1.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Second theory quiz on course website and due on February 10</a:t>
            </a:r>
            <a:r>
              <a:rPr lang="en-US" sz="2400" baseline="30000" dirty="0"/>
              <a:t>th</a:t>
            </a:r>
            <a:r>
              <a:rPr lang="en-US" sz="2400" dirty="0"/>
              <a:t>, at 23:59.</a:t>
            </a:r>
          </a:p>
          <a:p>
            <a:endParaRPr lang="en-US" sz="2400" dirty="0"/>
          </a:p>
          <a:p>
            <a:pPr marL="321457" indent="-321457">
              <a:buFont typeface="Arial" panose="020B0604020202020204" pitchFamily="34" charset="0"/>
              <a:buChar char="•"/>
            </a:pPr>
            <a:r>
              <a:rPr lang="en-US" sz="2400" dirty="0"/>
              <a:t>Starting with quiz 3, release/due dates will be on Sunday.</a:t>
            </a:r>
          </a:p>
          <a:p>
            <a:pPr marL="321457" indent="-321457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21457" indent="-321457">
              <a:buFont typeface="Arial" panose="020B0604020202020204" pitchFamily="34" charset="0"/>
              <a:buChar char="•"/>
            </a:pPr>
            <a:r>
              <a:rPr lang="en-US" sz="2400" dirty="0"/>
              <a:t>Reminder: All office hours are at the Smith Hall 200 conference room (not my office!).</a:t>
            </a:r>
          </a:p>
          <a:p>
            <a:endParaRPr lang="en-US" sz="2400" dirty="0"/>
          </a:p>
          <a:p>
            <a:pPr marL="321457" indent="-321457">
              <a:buFont typeface="Arial" panose="020B0604020202020204" pitchFamily="34" charset="0"/>
              <a:buChar char="•"/>
            </a:pPr>
            <a:r>
              <a:rPr lang="en-US" sz="2400" dirty="0"/>
              <a:t>How was the first quiz?</a:t>
            </a:r>
          </a:p>
        </p:txBody>
      </p:sp>
    </p:spTree>
    <p:extLst>
      <p:ext uri="{BB962C8B-B14F-4D97-AF65-F5344CB8AC3E}">
        <p14:creationId xmlns:p14="http://schemas.microsoft.com/office/powerpoint/2010/main" val="81762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">
            <a:extLst>
              <a:ext uri="{FF2B5EF4-FFF2-40B4-BE49-F238E27FC236}">
                <a16:creationId xmlns:a16="http://schemas.microsoft.com/office/drawing/2014/main" id="{C910E337-7214-486F-8517-D11229416DF5}"/>
              </a:ext>
            </a:extLst>
          </p:cNvPr>
          <p:cNvSpPr/>
          <p:nvPr/>
        </p:nvSpPr>
        <p:spPr>
          <a:xfrm>
            <a:off x="3780940" y="2458886"/>
            <a:ext cx="2734126" cy="2167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152" y="0"/>
                </a:lnTo>
                <a:lnTo>
                  <a:pt x="21600" y="21600"/>
                </a:lnTo>
                <a:lnTo>
                  <a:pt x="3976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05" name="Line"/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6" name="Line"/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9" name="Scale"/>
          <p:cNvSpPr txBox="1"/>
          <p:nvPr/>
        </p:nvSpPr>
        <p:spPr>
          <a:xfrm>
            <a:off x="4760877" y="3322146"/>
            <a:ext cx="77425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Shear</a:t>
            </a:r>
            <a:endParaRPr sz="2400" b="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F15C7-DBDF-4438-91C9-3081657D4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22832"/>
          </a:xfrm>
          <a:prstGeom prst="rect">
            <a:avLst/>
          </a:prstGeom>
        </p:spPr>
      </p:pic>
      <p:pic>
        <p:nvPicPr>
          <p:cNvPr id="10" name="latex-image-13.pdf" descr="latex-image-13.pdf">
            <a:extLst>
              <a:ext uri="{FF2B5EF4-FFF2-40B4-BE49-F238E27FC236}">
                <a16:creationId xmlns:a16="http://schemas.microsoft.com/office/drawing/2014/main" id="{93DB1192-4DD3-491D-A0B4-40959FCECA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latex-image-13.pdf" descr="latex-image-13.pdf">
            <a:extLst>
              <a:ext uri="{FF2B5EF4-FFF2-40B4-BE49-F238E27FC236}">
                <a16:creationId xmlns:a16="http://schemas.microsoft.com/office/drawing/2014/main" id="{93A82CB0-5F74-4CF6-B724-2307AAC611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cale">
            <a:extLst>
              <a:ext uri="{FF2B5EF4-FFF2-40B4-BE49-F238E27FC236}">
                <a16:creationId xmlns:a16="http://schemas.microsoft.com/office/drawing/2014/main" id="{AE23C778-65A3-4410-9F23-173488ACE2B0}"/>
              </a:ext>
            </a:extLst>
          </p:cNvPr>
          <p:cNvSpPr txBox="1"/>
          <p:nvPr/>
        </p:nvSpPr>
        <p:spPr>
          <a:xfrm>
            <a:off x="6667500" y="3229929"/>
            <a:ext cx="481012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or in matrix form:</a:t>
            </a:r>
            <a:endParaRPr sz="2400" b="0" dirty="0">
              <a:latin typeface="+mj-lt"/>
            </a:endParaRPr>
          </a:p>
        </p:txBody>
      </p:sp>
      <p:pic>
        <p:nvPicPr>
          <p:cNvPr id="18" name="latex-image-10.pdf" descr="latex-image-10.pdf">
            <a:extLst>
              <a:ext uri="{FF2B5EF4-FFF2-40B4-BE49-F238E27FC236}">
                <a16:creationId xmlns:a16="http://schemas.microsoft.com/office/drawing/2014/main" id="{7FA2095B-23A2-4A46-9C2F-54D0494BF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0374" y="2280165"/>
            <a:ext cx="2139578" cy="949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latex-image-11.pdf" descr="latex-image-11.pdf">
            <a:extLst>
              <a:ext uri="{FF2B5EF4-FFF2-40B4-BE49-F238E27FC236}">
                <a16:creationId xmlns:a16="http://schemas.microsoft.com/office/drawing/2014/main" id="{85168078-CB0D-4752-A315-2F1D4EAE7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4592" y="3763614"/>
            <a:ext cx="3411141" cy="7768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0621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"/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6" name="Line"/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F15C7-DBDF-4438-91C9-3081657D4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22832"/>
          </a:xfrm>
          <a:prstGeom prst="rect">
            <a:avLst/>
          </a:prstGeom>
        </p:spPr>
      </p:pic>
      <p:pic>
        <p:nvPicPr>
          <p:cNvPr id="10" name="latex-image-13.pdf" descr="latex-image-13.pdf">
            <a:extLst>
              <a:ext uri="{FF2B5EF4-FFF2-40B4-BE49-F238E27FC236}">
                <a16:creationId xmlns:a16="http://schemas.microsoft.com/office/drawing/2014/main" id="{93DB1192-4DD3-491D-A0B4-40959FCEC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latex-image-13.pdf" descr="latex-image-13.pdf">
            <a:extLst>
              <a:ext uri="{FF2B5EF4-FFF2-40B4-BE49-F238E27FC236}">
                <a16:creationId xmlns:a16="http://schemas.microsoft.com/office/drawing/2014/main" id="{93A82CB0-5F74-4CF6-B724-2307AAC611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ircle">
            <a:extLst>
              <a:ext uri="{FF2B5EF4-FFF2-40B4-BE49-F238E27FC236}">
                <a16:creationId xmlns:a16="http://schemas.microsoft.com/office/drawing/2014/main" id="{E75CCF96-9E3A-49E8-AC88-F5ADB0F37802}"/>
              </a:ext>
            </a:extLst>
          </p:cNvPr>
          <p:cNvSpPr/>
          <p:nvPr/>
        </p:nvSpPr>
        <p:spPr>
          <a:xfrm>
            <a:off x="4792266" y="5276468"/>
            <a:ext cx="170641" cy="17064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D36A4CF7-ACE7-433D-83FE-AC8DE8A9B1C0}"/>
              </a:ext>
            </a:extLst>
          </p:cNvPr>
          <p:cNvSpPr/>
          <p:nvPr/>
        </p:nvSpPr>
        <p:spPr>
          <a:xfrm>
            <a:off x="3149203" y="3513344"/>
            <a:ext cx="170641" cy="17064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7" name="Connection Line">
            <a:extLst>
              <a:ext uri="{FF2B5EF4-FFF2-40B4-BE49-F238E27FC236}">
                <a16:creationId xmlns:a16="http://schemas.microsoft.com/office/drawing/2014/main" id="{E8D1CBC3-26BA-457E-80A4-4883F0C827A0}"/>
              </a:ext>
            </a:extLst>
          </p:cNvPr>
          <p:cNvSpPr/>
          <p:nvPr/>
        </p:nvSpPr>
        <p:spPr>
          <a:xfrm>
            <a:off x="2664599" y="5099921"/>
            <a:ext cx="653019" cy="738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3490" y="1938"/>
                  <a:pt x="20690" y="9138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stealth"/>
          </a:ln>
        </p:spPr>
        <p:txBody>
          <a:bodyPr/>
          <a:lstStyle/>
          <a:p>
            <a:endParaRPr sz="1266"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0355440A-5916-452E-B545-01C18A38AF44}"/>
              </a:ext>
            </a:extLst>
          </p:cNvPr>
          <p:cNvSpPr/>
          <p:nvPr/>
        </p:nvSpPr>
        <p:spPr>
          <a:xfrm flipV="1">
            <a:off x="2041922" y="5441563"/>
            <a:ext cx="2666872" cy="898515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314F44E7-73AA-42D6-8293-7FE8E77AA99C}"/>
              </a:ext>
            </a:extLst>
          </p:cNvPr>
          <p:cNvSpPr/>
          <p:nvPr/>
        </p:nvSpPr>
        <p:spPr>
          <a:xfrm flipV="1">
            <a:off x="2041922" y="3842556"/>
            <a:ext cx="1160163" cy="2497523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0" name="latex-image-4.pdf" descr="latex-image-4.pdf">
            <a:extLst>
              <a:ext uri="{FF2B5EF4-FFF2-40B4-BE49-F238E27FC236}">
                <a16:creationId xmlns:a16="http://schemas.microsoft.com/office/drawing/2014/main" id="{1410B7F3-43C3-4E05-AEB3-246EAD0C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051" y="4973347"/>
            <a:ext cx="1393032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latex-image-5.pdf" descr="latex-image-5.pdf">
            <a:extLst>
              <a:ext uri="{FF2B5EF4-FFF2-40B4-BE49-F238E27FC236}">
                <a16:creationId xmlns:a16="http://schemas.microsoft.com/office/drawing/2014/main" id="{10318841-B68E-4C5D-A654-D8BC598CC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586" y="2767699"/>
            <a:ext cx="1580555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asted-image.pdf" descr="pasted-image.pdf">
            <a:extLst>
              <a:ext uri="{FF2B5EF4-FFF2-40B4-BE49-F238E27FC236}">
                <a16:creationId xmlns:a16="http://schemas.microsoft.com/office/drawing/2014/main" id="{E43BDC54-C78B-402F-BA28-6C741659B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2776" y="5645821"/>
            <a:ext cx="170641" cy="28795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cale">
            <a:extLst>
              <a:ext uri="{FF2B5EF4-FFF2-40B4-BE49-F238E27FC236}">
                <a16:creationId xmlns:a16="http://schemas.microsoft.com/office/drawing/2014/main" id="{D3F8CB0F-9D3B-4022-8BCB-926B6FA4C296}"/>
              </a:ext>
            </a:extLst>
          </p:cNvPr>
          <p:cNvSpPr txBox="1"/>
          <p:nvPr/>
        </p:nvSpPr>
        <p:spPr>
          <a:xfrm>
            <a:off x="3794961" y="3980635"/>
            <a:ext cx="2120064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rotation around the origin</a:t>
            </a:r>
            <a:endParaRPr sz="2400" b="0" dirty="0">
              <a:latin typeface="+mj-lt"/>
            </a:endParaRPr>
          </a:p>
        </p:txBody>
      </p:sp>
      <p:sp>
        <p:nvSpPr>
          <p:cNvPr id="24" name="Scale">
            <a:extLst>
              <a:ext uri="{FF2B5EF4-FFF2-40B4-BE49-F238E27FC236}">
                <a16:creationId xmlns:a16="http://schemas.microsoft.com/office/drawing/2014/main" id="{B2047E43-4868-4B47-B8ED-8BABE8776D66}"/>
              </a:ext>
            </a:extLst>
          </p:cNvPr>
          <p:cNvSpPr txBox="1"/>
          <p:nvPr/>
        </p:nvSpPr>
        <p:spPr>
          <a:xfrm>
            <a:off x="6515100" y="2534313"/>
            <a:ext cx="481012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How would you implement rotation?</a:t>
            </a: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6308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"/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6" name="Line"/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F15C7-DBDF-4438-91C9-3081657D4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22832"/>
          </a:xfrm>
          <a:prstGeom prst="rect">
            <a:avLst/>
          </a:prstGeom>
        </p:spPr>
      </p:pic>
      <p:pic>
        <p:nvPicPr>
          <p:cNvPr id="10" name="latex-image-13.pdf" descr="latex-image-13.pdf">
            <a:extLst>
              <a:ext uri="{FF2B5EF4-FFF2-40B4-BE49-F238E27FC236}">
                <a16:creationId xmlns:a16="http://schemas.microsoft.com/office/drawing/2014/main" id="{93DB1192-4DD3-491D-A0B4-40959FCEC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latex-image-13.pdf" descr="latex-image-13.pdf">
            <a:extLst>
              <a:ext uri="{FF2B5EF4-FFF2-40B4-BE49-F238E27FC236}">
                <a16:creationId xmlns:a16="http://schemas.microsoft.com/office/drawing/2014/main" id="{93A82CB0-5F74-4CF6-B724-2307AAC611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ircle">
            <a:extLst>
              <a:ext uri="{FF2B5EF4-FFF2-40B4-BE49-F238E27FC236}">
                <a16:creationId xmlns:a16="http://schemas.microsoft.com/office/drawing/2014/main" id="{E75CCF96-9E3A-49E8-AC88-F5ADB0F37802}"/>
              </a:ext>
            </a:extLst>
          </p:cNvPr>
          <p:cNvSpPr/>
          <p:nvPr/>
        </p:nvSpPr>
        <p:spPr>
          <a:xfrm>
            <a:off x="4792266" y="5276468"/>
            <a:ext cx="170641" cy="17064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D36A4CF7-ACE7-433D-83FE-AC8DE8A9B1C0}"/>
              </a:ext>
            </a:extLst>
          </p:cNvPr>
          <p:cNvSpPr/>
          <p:nvPr/>
        </p:nvSpPr>
        <p:spPr>
          <a:xfrm>
            <a:off x="3149203" y="3513344"/>
            <a:ext cx="170641" cy="17064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7" name="Connection Line">
            <a:extLst>
              <a:ext uri="{FF2B5EF4-FFF2-40B4-BE49-F238E27FC236}">
                <a16:creationId xmlns:a16="http://schemas.microsoft.com/office/drawing/2014/main" id="{E8D1CBC3-26BA-457E-80A4-4883F0C827A0}"/>
              </a:ext>
            </a:extLst>
          </p:cNvPr>
          <p:cNvSpPr/>
          <p:nvPr/>
        </p:nvSpPr>
        <p:spPr>
          <a:xfrm>
            <a:off x="2664599" y="5099921"/>
            <a:ext cx="653019" cy="738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3490" y="1938"/>
                  <a:pt x="20690" y="9138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stealth"/>
          </a:ln>
        </p:spPr>
        <p:txBody>
          <a:bodyPr/>
          <a:lstStyle/>
          <a:p>
            <a:endParaRPr sz="1266"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0355440A-5916-452E-B545-01C18A38AF44}"/>
              </a:ext>
            </a:extLst>
          </p:cNvPr>
          <p:cNvSpPr/>
          <p:nvPr/>
        </p:nvSpPr>
        <p:spPr>
          <a:xfrm flipV="1">
            <a:off x="2041922" y="5441563"/>
            <a:ext cx="2666872" cy="898515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314F44E7-73AA-42D6-8293-7FE8E77AA99C}"/>
              </a:ext>
            </a:extLst>
          </p:cNvPr>
          <p:cNvSpPr/>
          <p:nvPr/>
        </p:nvSpPr>
        <p:spPr>
          <a:xfrm flipV="1">
            <a:off x="2041922" y="3842556"/>
            <a:ext cx="1160163" cy="2497523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0" name="latex-image-4.pdf" descr="latex-image-4.pdf">
            <a:extLst>
              <a:ext uri="{FF2B5EF4-FFF2-40B4-BE49-F238E27FC236}">
                <a16:creationId xmlns:a16="http://schemas.microsoft.com/office/drawing/2014/main" id="{1410B7F3-43C3-4E05-AEB3-246EAD0C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051" y="4973347"/>
            <a:ext cx="1393032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latex-image-5.pdf" descr="latex-image-5.pdf">
            <a:extLst>
              <a:ext uri="{FF2B5EF4-FFF2-40B4-BE49-F238E27FC236}">
                <a16:creationId xmlns:a16="http://schemas.microsoft.com/office/drawing/2014/main" id="{10318841-B68E-4C5D-A654-D8BC598CC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586" y="2767699"/>
            <a:ext cx="1580555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asted-image.pdf" descr="pasted-image.pdf">
            <a:extLst>
              <a:ext uri="{FF2B5EF4-FFF2-40B4-BE49-F238E27FC236}">
                <a16:creationId xmlns:a16="http://schemas.microsoft.com/office/drawing/2014/main" id="{E43BDC54-C78B-402F-BA28-6C741659B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2776" y="5645821"/>
            <a:ext cx="170641" cy="28795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cale">
            <a:extLst>
              <a:ext uri="{FF2B5EF4-FFF2-40B4-BE49-F238E27FC236}">
                <a16:creationId xmlns:a16="http://schemas.microsoft.com/office/drawing/2014/main" id="{D3F8CB0F-9D3B-4022-8BCB-926B6FA4C296}"/>
              </a:ext>
            </a:extLst>
          </p:cNvPr>
          <p:cNvSpPr txBox="1"/>
          <p:nvPr/>
        </p:nvSpPr>
        <p:spPr>
          <a:xfrm>
            <a:off x="3794961" y="3980635"/>
            <a:ext cx="2120064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rotation around the origin</a:t>
            </a:r>
            <a:endParaRPr sz="2400" b="0" dirty="0">
              <a:latin typeface="+mj-lt"/>
            </a:endParaRPr>
          </a:p>
        </p:txBody>
      </p:sp>
      <p:pic>
        <p:nvPicPr>
          <p:cNvPr id="25" name="latex-image-6.pdf" descr="latex-image-6.pdf">
            <a:extLst>
              <a:ext uri="{FF2B5EF4-FFF2-40B4-BE49-F238E27FC236}">
                <a16:creationId xmlns:a16="http://schemas.microsoft.com/office/drawing/2014/main" id="{4B9683CF-0313-4855-8AC9-4300260359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0345" y="2361398"/>
            <a:ext cx="2786063" cy="8126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2144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"/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6" name="Line"/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F15C7-DBDF-4438-91C9-3081657D4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22832"/>
          </a:xfrm>
          <a:prstGeom prst="rect">
            <a:avLst/>
          </a:prstGeom>
        </p:spPr>
      </p:pic>
      <p:pic>
        <p:nvPicPr>
          <p:cNvPr id="10" name="latex-image-13.pdf" descr="latex-image-13.pdf">
            <a:extLst>
              <a:ext uri="{FF2B5EF4-FFF2-40B4-BE49-F238E27FC236}">
                <a16:creationId xmlns:a16="http://schemas.microsoft.com/office/drawing/2014/main" id="{93DB1192-4DD3-491D-A0B4-40959FCEC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latex-image-13.pdf" descr="latex-image-13.pdf">
            <a:extLst>
              <a:ext uri="{FF2B5EF4-FFF2-40B4-BE49-F238E27FC236}">
                <a16:creationId xmlns:a16="http://schemas.microsoft.com/office/drawing/2014/main" id="{93A82CB0-5F74-4CF6-B724-2307AAC611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ircle">
            <a:extLst>
              <a:ext uri="{FF2B5EF4-FFF2-40B4-BE49-F238E27FC236}">
                <a16:creationId xmlns:a16="http://schemas.microsoft.com/office/drawing/2014/main" id="{E75CCF96-9E3A-49E8-AC88-F5ADB0F37802}"/>
              </a:ext>
            </a:extLst>
          </p:cNvPr>
          <p:cNvSpPr/>
          <p:nvPr/>
        </p:nvSpPr>
        <p:spPr>
          <a:xfrm>
            <a:off x="4792266" y="5276468"/>
            <a:ext cx="170641" cy="17064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D36A4CF7-ACE7-433D-83FE-AC8DE8A9B1C0}"/>
              </a:ext>
            </a:extLst>
          </p:cNvPr>
          <p:cNvSpPr/>
          <p:nvPr/>
        </p:nvSpPr>
        <p:spPr>
          <a:xfrm>
            <a:off x="3149203" y="3513344"/>
            <a:ext cx="170641" cy="17064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7" name="Connection Line">
            <a:extLst>
              <a:ext uri="{FF2B5EF4-FFF2-40B4-BE49-F238E27FC236}">
                <a16:creationId xmlns:a16="http://schemas.microsoft.com/office/drawing/2014/main" id="{E8D1CBC3-26BA-457E-80A4-4883F0C827A0}"/>
              </a:ext>
            </a:extLst>
          </p:cNvPr>
          <p:cNvSpPr/>
          <p:nvPr/>
        </p:nvSpPr>
        <p:spPr>
          <a:xfrm>
            <a:off x="2664599" y="5099921"/>
            <a:ext cx="653019" cy="738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3490" y="1938"/>
                  <a:pt x="20690" y="9138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stealth"/>
          </a:ln>
        </p:spPr>
        <p:txBody>
          <a:bodyPr/>
          <a:lstStyle/>
          <a:p>
            <a:endParaRPr sz="1266"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0355440A-5916-452E-B545-01C18A38AF44}"/>
              </a:ext>
            </a:extLst>
          </p:cNvPr>
          <p:cNvSpPr/>
          <p:nvPr/>
        </p:nvSpPr>
        <p:spPr>
          <a:xfrm flipV="1">
            <a:off x="2041922" y="5441563"/>
            <a:ext cx="2666872" cy="898515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314F44E7-73AA-42D6-8293-7FE8E77AA99C}"/>
              </a:ext>
            </a:extLst>
          </p:cNvPr>
          <p:cNvSpPr/>
          <p:nvPr/>
        </p:nvSpPr>
        <p:spPr>
          <a:xfrm flipV="1">
            <a:off x="2041922" y="3842556"/>
            <a:ext cx="1160163" cy="2497523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0" name="latex-image-4.pdf" descr="latex-image-4.pdf">
            <a:extLst>
              <a:ext uri="{FF2B5EF4-FFF2-40B4-BE49-F238E27FC236}">
                <a16:creationId xmlns:a16="http://schemas.microsoft.com/office/drawing/2014/main" id="{1410B7F3-43C3-4E05-AEB3-246EAD0C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051" y="4973347"/>
            <a:ext cx="1393032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latex-image-5.pdf" descr="latex-image-5.pdf">
            <a:extLst>
              <a:ext uri="{FF2B5EF4-FFF2-40B4-BE49-F238E27FC236}">
                <a16:creationId xmlns:a16="http://schemas.microsoft.com/office/drawing/2014/main" id="{10318841-B68E-4C5D-A654-D8BC598CC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586" y="2767699"/>
            <a:ext cx="1580555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asted-image.pdf" descr="pasted-image.pdf">
            <a:extLst>
              <a:ext uri="{FF2B5EF4-FFF2-40B4-BE49-F238E27FC236}">
                <a16:creationId xmlns:a16="http://schemas.microsoft.com/office/drawing/2014/main" id="{E43BDC54-C78B-402F-BA28-6C741659B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2776" y="5645821"/>
            <a:ext cx="170641" cy="28795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cale">
            <a:extLst>
              <a:ext uri="{FF2B5EF4-FFF2-40B4-BE49-F238E27FC236}">
                <a16:creationId xmlns:a16="http://schemas.microsoft.com/office/drawing/2014/main" id="{D3F8CB0F-9D3B-4022-8BCB-926B6FA4C296}"/>
              </a:ext>
            </a:extLst>
          </p:cNvPr>
          <p:cNvSpPr txBox="1"/>
          <p:nvPr/>
        </p:nvSpPr>
        <p:spPr>
          <a:xfrm>
            <a:off x="3794961" y="3980635"/>
            <a:ext cx="2120064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rotation around the origin</a:t>
            </a:r>
            <a:endParaRPr sz="2400" b="0" dirty="0">
              <a:latin typeface="+mj-lt"/>
            </a:endParaRPr>
          </a:p>
        </p:txBody>
      </p:sp>
      <p:sp>
        <p:nvSpPr>
          <p:cNvPr id="24" name="Polar coordinates……">
            <a:extLst>
              <a:ext uri="{FF2B5EF4-FFF2-40B4-BE49-F238E27FC236}">
                <a16:creationId xmlns:a16="http://schemas.microsoft.com/office/drawing/2014/main" id="{27349253-54A4-4C21-92F2-7C2D564DE13B}"/>
              </a:ext>
            </a:extLst>
          </p:cNvPr>
          <p:cNvSpPr txBox="1"/>
          <p:nvPr/>
        </p:nvSpPr>
        <p:spPr>
          <a:xfrm>
            <a:off x="7389673" y="1206810"/>
            <a:ext cx="4343096" cy="4837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defTabSz="685776">
              <a:buClr>
                <a:srgbClr val="D848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solidFill>
                  <a:srgbClr val="D84800"/>
                </a:solidFill>
                <a:uFill>
                  <a:solidFill>
                    <a:srgbClr val="D84800"/>
                  </a:solidFill>
                </a:uFill>
                <a:latin typeface="+mj-lt"/>
              </a:rPr>
              <a:t>Polar coordinates…</a:t>
            </a:r>
          </a:p>
          <a:p>
            <a:pPr defTabSz="685776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latin typeface="+mj-lt"/>
              </a:rPr>
              <a:t>x = r cos (φ)</a:t>
            </a:r>
          </a:p>
          <a:p>
            <a:pPr defTabSz="685776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latin typeface="+mj-lt"/>
              </a:rPr>
              <a:t>y = r sin (φ)</a:t>
            </a:r>
          </a:p>
          <a:p>
            <a:pPr defTabSz="685776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latin typeface="+mj-lt"/>
              </a:rPr>
              <a:t>x’ = r cos (φ + θ)</a:t>
            </a:r>
          </a:p>
          <a:p>
            <a:pPr defTabSz="685776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latin typeface="+mj-lt"/>
              </a:rPr>
              <a:t>y’ = r sin (φ + θ)</a:t>
            </a:r>
          </a:p>
          <a:p>
            <a:pPr defTabSz="685776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endParaRPr sz="2400" dirty="0">
              <a:latin typeface="+mj-lt"/>
            </a:endParaRPr>
          </a:p>
          <a:p>
            <a:pPr defTabSz="685776">
              <a:buClr>
                <a:srgbClr val="D848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solidFill>
                  <a:srgbClr val="D84800"/>
                </a:solidFill>
                <a:uFill>
                  <a:solidFill>
                    <a:srgbClr val="D84800"/>
                  </a:solidFill>
                </a:uFill>
                <a:latin typeface="+mj-lt"/>
              </a:rPr>
              <a:t>Trig</a:t>
            </a:r>
            <a:r>
              <a:rPr lang="en-US" sz="2400" dirty="0">
                <a:solidFill>
                  <a:srgbClr val="D84800"/>
                </a:solidFill>
                <a:uFill>
                  <a:solidFill>
                    <a:srgbClr val="D84800"/>
                  </a:solidFill>
                </a:uFill>
                <a:latin typeface="+mj-lt"/>
              </a:rPr>
              <a:t>onometric</a:t>
            </a:r>
            <a:r>
              <a:rPr sz="2400" dirty="0">
                <a:solidFill>
                  <a:srgbClr val="D84800"/>
                </a:solidFill>
                <a:uFill>
                  <a:solidFill>
                    <a:srgbClr val="D84800"/>
                  </a:solidFill>
                </a:uFill>
                <a:latin typeface="+mj-lt"/>
              </a:rPr>
              <a:t> Identity…</a:t>
            </a:r>
          </a:p>
          <a:p>
            <a:pPr defTabSz="685776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latin typeface="+mj-lt"/>
              </a:rPr>
              <a:t>x’ = r cos(φ) cos(θ) – r sin(φ) sin(θ)</a:t>
            </a:r>
          </a:p>
          <a:p>
            <a:pPr defTabSz="685776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latin typeface="+mj-lt"/>
              </a:rPr>
              <a:t>y’ = r sin(φ) cos(θ) + r cos(φ) sin(θ)</a:t>
            </a:r>
          </a:p>
          <a:p>
            <a:pPr defTabSz="685776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endParaRPr sz="2400" dirty="0">
              <a:latin typeface="+mj-lt"/>
            </a:endParaRPr>
          </a:p>
          <a:p>
            <a:pPr defTabSz="685776">
              <a:buClr>
                <a:srgbClr val="D848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solidFill>
                  <a:srgbClr val="D84800"/>
                </a:solidFill>
                <a:uFill>
                  <a:solidFill>
                    <a:srgbClr val="D84800"/>
                  </a:solidFill>
                </a:uFill>
                <a:latin typeface="+mj-lt"/>
              </a:rPr>
              <a:t>Substitute…</a:t>
            </a:r>
          </a:p>
          <a:p>
            <a:pPr defTabSz="685776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latin typeface="+mj-lt"/>
              </a:rPr>
              <a:t>x’ = x cos(θ) - y sin(θ)</a:t>
            </a:r>
          </a:p>
          <a:p>
            <a:pPr defTabSz="685776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latin typeface="+mj-lt"/>
              </a:rPr>
              <a:t>y’ = x sin(θ) + y cos(θ)</a:t>
            </a:r>
          </a:p>
        </p:txBody>
      </p:sp>
      <p:sp>
        <p:nvSpPr>
          <p:cNvPr id="26" name="Connection Line">
            <a:extLst>
              <a:ext uri="{FF2B5EF4-FFF2-40B4-BE49-F238E27FC236}">
                <a16:creationId xmlns:a16="http://schemas.microsoft.com/office/drawing/2014/main" id="{A41E0A64-50BB-4B20-8F54-8041A6202C1D}"/>
              </a:ext>
            </a:extLst>
          </p:cNvPr>
          <p:cNvSpPr/>
          <p:nvPr/>
        </p:nvSpPr>
        <p:spPr>
          <a:xfrm rot="1254535">
            <a:off x="3837252" y="5784952"/>
            <a:ext cx="403780" cy="456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3490" y="1938"/>
                  <a:pt x="20690" y="9138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stealth"/>
          </a:ln>
        </p:spPr>
        <p:txBody>
          <a:bodyPr/>
          <a:lstStyle/>
          <a:p>
            <a:endParaRPr sz="126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F153B6-1C7D-4778-9650-EAE2FE1B95EB}"/>
                  </a:ext>
                </a:extLst>
              </p:cNvPr>
              <p:cNvSpPr txBox="1"/>
              <p:nvPr/>
            </p:nvSpPr>
            <p:spPr>
              <a:xfrm>
                <a:off x="3578733" y="5827973"/>
                <a:ext cx="360675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000" i="1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F153B6-1C7D-4778-9650-EAE2FE1B9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733" y="5827973"/>
                <a:ext cx="3606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2B42FB-23D7-4729-9F3E-62A5AB5DDF06}"/>
                  </a:ext>
                </a:extLst>
              </p:cNvPr>
              <p:cNvSpPr txBox="1"/>
              <p:nvPr/>
            </p:nvSpPr>
            <p:spPr>
              <a:xfrm>
                <a:off x="2564533" y="4031408"/>
                <a:ext cx="277768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2B42FB-23D7-4729-9F3E-62A5AB5DD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33" y="4031408"/>
                <a:ext cx="27776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849535-5488-4905-AC33-D1DACB6E74BA}"/>
                  </a:ext>
                </a:extLst>
              </p:cNvPr>
              <p:cNvSpPr txBox="1"/>
              <p:nvPr/>
            </p:nvSpPr>
            <p:spPr>
              <a:xfrm>
                <a:off x="4012066" y="5104677"/>
                <a:ext cx="277768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849535-5488-4905-AC33-D1DACB6E7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066" y="5104677"/>
                <a:ext cx="27776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175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"/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6" name="Line"/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F15C7-DBDF-4438-91C9-3081657D4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22832"/>
          </a:xfrm>
          <a:prstGeom prst="rect">
            <a:avLst/>
          </a:prstGeom>
        </p:spPr>
      </p:pic>
      <p:pic>
        <p:nvPicPr>
          <p:cNvPr id="10" name="latex-image-13.pdf" descr="latex-image-13.pdf">
            <a:extLst>
              <a:ext uri="{FF2B5EF4-FFF2-40B4-BE49-F238E27FC236}">
                <a16:creationId xmlns:a16="http://schemas.microsoft.com/office/drawing/2014/main" id="{93DB1192-4DD3-491D-A0B4-40959FCEC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latex-image-13.pdf" descr="latex-image-13.pdf">
            <a:extLst>
              <a:ext uri="{FF2B5EF4-FFF2-40B4-BE49-F238E27FC236}">
                <a16:creationId xmlns:a16="http://schemas.microsoft.com/office/drawing/2014/main" id="{93A82CB0-5F74-4CF6-B724-2307AAC611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ircle">
            <a:extLst>
              <a:ext uri="{FF2B5EF4-FFF2-40B4-BE49-F238E27FC236}">
                <a16:creationId xmlns:a16="http://schemas.microsoft.com/office/drawing/2014/main" id="{E75CCF96-9E3A-49E8-AC88-F5ADB0F37802}"/>
              </a:ext>
            </a:extLst>
          </p:cNvPr>
          <p:cNvSpPr/>
          <p:nvPr/>
        </p:nvSpPr>
        <p:spPr>
          <a:xfrm>
            <a:off x="4792266" y="5276468"/>
            <a:ext cx="170641" cy="17064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D36A4CF7-ACE7-433D-83FE-AC8DE8A9B1C0}"/>
              </a:ext>
            </a:extLst>
          </p:cNvPr>
          <p:cNvSpPr/>
          <p:nvPr/>
        </p:nvSpPr>
        <p:spPr>
          <a:xfrm>
            <a:off x="3149203" y="3513344"/>
            <a:ext cx="170641" cy="17064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7" name="Connection Line">
            <a:extLst>
              <a:ext uri="{FF2B5EF4-FFF2-40B4-BE49-F238E27FC236}">
                <a16:creationId xmlns:a16="http://schemas.microsoft.com/office/drawing/2014/main" id="{E8D1CBC3-26BA-457E-80A4-4883F0C827A0}"/>
              </a:ext>
            </a:extLst>
          </p:cNvPr>
          <p:cNvSpPr/>
          <p:nvPr/>
        </p:nvSpPr>
        <p:spPr>
          <a:xfrm>
            <a:off x="2664599" y="5099921"/>
            <a:ext cx="653019" cy="738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3490" y="1938"/>
                  <a:pt x="20690" y="9138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stealth"/>
          </a:ln>
        </p:spPr>
        <p:txBody>
          <a:bodyPr/>
          <a:lstStyle/>
          <a:p>
            <a:endParaRPr sz="1266"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0355440A-5916-452E-B545-01C18A38AF44}"/>
              </a:ext>
            </a:extLst>
          </p:cNvPr>
          <p:cNvSpPr/>
          <p:nvPr/>
        </p:nvSpPr>
        <p:spPr>
          <a:xfrm flipV="1">
            <a:off x="2041922" y="5441563"/>
            <a:ext cx="2666872" cy="898515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314F44E7-73AA-42D6-8293-7FE8E77AA99C}"/>
              </a:ext>
            </a:extLst>
          </p:cNvPr>
          <p:cNvSpPr/>
          <p:nvPr/>
        </p:nvSpPr>
        <p:spPr>
          <a:xfrm flipV="1">
            <a:off x="2041922" y="3842556"/>
            <a:ext cx="1160163" cy="2497523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0" name="latex-image-4.pdf" descr="latex-image-4.pdf">
            <a:extLst>
              <a:ext uri="{FF2B5EF4-FFF2-40B4-BE49-F238E27FC236}">
                <a16:creationId xmlns:a16="http://schemas.microsoft.com/office/drawing/2014/main" id="{1410B7F3-43C3-4E05-AEB3-246EAD0C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051" y="4973347"/>
            <a:ext cx="1393032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latex-image-5.pdf" descr="latex-image-5.pdf">
            <a:extLst>
              <a:ext uri="{FF2B5EF4-FFF2-40B4-BE49-F238E27FC236}">
                <a16:creationId xmlns:a16="http://schemas.microsoft.com/office/drawing/2014/main" id="{10318841-B68E-4C5D-A654-D8BC598CC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586" y="2767699"/>
            <a:ext cx="1580555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asted-image.pdf" descr="pasted-image.pdf">
            <a:extLst>
              <a:ext uri="{FF2B5EF4-FFF2-40B4-BE49-F238E27FC236}">
                <a16:creationId xmlns:a16="http://schemas.microsoft.com/office/drawing/2014/main" id="{E43BDC54-C78B-402F-BA28-6C741659B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2776" y="5645821"/>
            <a:ext cx="170641" cy="28795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cale">
            <a:extLst>
              <a:ext uri="{FF2B5EF4-FFF2-40B4-BE49-F238E27FC236}">
                <a16:creationId xmlns:a16="http://schemas.microsoft.com/office/drawing/2014/main" id="{D3F8CB0F-9D3B-4022-8BCB-926B6FA4C296}"/>
              </a:ext>
            </a:extLst>
          </p:cNvPr>
          <p:cNvSpPr txBox="1"/>
          <p:nvPr/>
        </p:nvSpPr>
        <p:spPr>
          <a:xfrm>
            <a:off x="3794961" y="3980635"/>
            <a:ext cx="2120064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rotation around the origin</a:t>
            </a:r>
            <a:endParaRPr sz="2400" b="0" dirty="0">
              <a:latin typeface="+mj-lt"/>
            </a:endParaRPr>
          </a:p>
        </p:txBody>
      </p:sp>
      <p:pic>
        <p:nvPicPr>
          <p:cNvPr id="25" name="latex-image-6.pdf" descr="latex-image-6.pdf">
            <a:extLst>
              <a:ext uri="{FF2B5EF4-FFF2-40B4-BE49-F238E27FC236}">
                <a16:creationId xmlns:a16="http://schemas.microsoft.com/office/drawing/2014/main" id="{4B9683CF-0313-4855-8AC9-4300260359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0345" y="2361398"/>
            <a:ext cx="2786063" cy="812602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cale">
            <a:extLst>
              <a:ext uri="{FF2B5EF4-FFF2-40B4-BE49-F238E27FC236}">
                <a16:creationId xmlns:a16="http://schemas.microsoft.com/office/drawing/2014/main" id="{34334742-02D3-46EA-84F2-907D5EB173BD}"/>
              </a:ext>
            </a:extLst>
          </p:cNvPr>
          <p:cNvSpPr txBox="1"/>
          <p:nvPr/>
        </p:nvSpPr>
        <p:spPr>
          <a:xfrm>
            <a:off x="6667500" y="3229929"/>
            <a:ext cx="481012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or in matrix form:</a:t>
            </a:r>
            <a:endParaRPr sz="2400" b="0" dirty="0">
              <a:latin typeface="+mj-lt"/>
            </a:endParaRPr>
          </a:p>
        </p:txBody>
      </p:sp>
      <p:pic>
        <p:nvPicPr>
          <p:cNvPr id="28" name="latex-image-7.pdf" descr="latex-image-7.pdf">
            <a:extLst>
              <a:ext uri="{FF2B5EF4-FFF2-40B4-BE49-F238E27FC236}">
                <a16:creationId xmlns:a16="http://schemas.microsoft.com/office/drawing/2014/main" id="{EE5AAD94-4C7C-4C9E-8197-6C8F895CB8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0345" y="3730189"/>
            <a:ext cx="4634509" cy="7768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93279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planar and linear transformations</a:t>
            </a:r>
            <a:endParaRPr dirty="0"/>
          </a:p>
        </p:txBody>
      </p:sp>
      <p:sp>
        <p:nvSpPr>
          <p:cNvPr id="10" name="point">
            <a:extLst>
              <a:ext uri="{FF2B5EF4-FFF2-40B4-BE49-F238E27FC236}">
                <a16:creationId xmlns:a16="http://schemas.microsoft.com/office/drawing/2014/main" id="{FB517FB8-7468-4355-8BE5-29FAE5056693}"/>
              </a:ext>
            </a:extLst>
          </p:cNvPr>
          <p:cNvSpPr txBox="1"/>
          <p:nvPr/>
        </p:nvSpPr>
        <p:spPr>
          <a:xfrm>
            <a:off x="7468512" y="5471076"/>
            <a:ext cx="71833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r>
              <a:rPr dirty="0">
                <a:latin typeface="+mj-lt"/>
              </a:rPr>
              <a:t>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8B7726-CE96-4764-8487-A28C8450FC34}"/>
                  </a:ext>
                </a:extLst>
              </p:cNvPr>
              <p:cNvSpPr txBox="1"/>
              <p:nvPr/>
            </p:nvSpPr>
            <p:spPr>
              <a:xfrm>
                <a:off x="4715494" y="1325563"/>
                <a:ext cx="27610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8B7726-CE96-4764-8487-A28C8450F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494" y="1325563"/>
                <a:ext cx="2761012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3974D9-D464-4C3E-B8DF-4CF7BA61A4CC}"/>
              </a:ext>
            </a:extLst>
          </p:cNvPr>
          <p:cNvCxnSpPr/>
          <p:nvPr/>
        </p:nvCxnSpPr>
        <p:spPr>
          <a:xfrm>
            <a:off x="6047033" y="2419350"/>
            <a:ext cx="0" cy="895350"/>
          </a:xfrm>
          <a:prstGeom prst="straightConnector1">
            <a:avLst/>
          </a:prstGeom>
          <a:ln w="38100" cap="rnd">
            <a:solidFill>
              <a:schemeClr val="tx1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37FCB8-4C1B-4812-8744-4F24D8142B21}"/>
                  </a:ext>
                </a:extLst>
              </p:cNvPr>
              <p:cNvSpPr txBox="1"/>
              <p:nvPr/>
            </p:nvSpPr>
            <p:spPr>
              <a:xfrm>
                <a:off x="4625554" y="3548491"/>
                <a:ext cx="2842958" cy="1167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37FCB8-4C1B-4812-8744-4F24D8142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554" y="3548491"/>
                <a:ext cx="2842958" cy="1167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AE24A32-F7BC-4447-A4EA-E9756C311CD3}"/>
              </a:ext>
            </a:extLst>
          </p:cNvPr>
          <p:cNvGrpSpPr/>
          <p:nvPr/>
        </p:nvGrpSpPr>
        <p:grpSpPr>
          <a:xfrm>
            <a:off x="4438941" y="5460977"/>
            <a:ext cx="1847559" cy="461665"/>
            <a:chOff x="4961888" y="5187233"/>
            <a:chExt cx="1847559" cy="461665"/>
          </a:xfrm>
        </p:grpSpPr>
        <p:sp>
          <p:nvSpPr>
            <p:cNvPr id="9" name="parameters">
              <a:extLst>
                <a:ext uri="{FF2B5EF4-FFF2-40B4-BE49-F238E27FC236}">
                  <a16:creationId xmlns:a16="http://schemas.microsoft.com/office/drawing/2014/main" id="{8A9ED358-38A2-41B7-A0F3-679A9DD16FE2}"/>
                </a:ext>
              </a:extLst>
            </p:cNvPr>
            <p:cNvSpPr txBox="1"/>
            <p:nvPr/>
          </p:nvSpPr>
          <p:spPr>
            <a:xfrm>
              <a:off x="4961888" y="5197332"/>
              <a:ext cx="1483869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/>
              </a:lvl1pPr>
            </a:lstStyle>
            <a:p>
              <a:r>
                <a:rPr dirty="0">
                  <a:latin typeface="+mj-lt"/>
                </a:rPr>
                <a:t>parameters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F04C975-82D4-41D3-AC4C-94F4A197BA74}"/>
                    </a:ext>
                  </a:extLst>
                </p:cNvPr>
                <p:cNvSpPr txBox="1"/>
                <p:nvPr/>
              </p:nvSpPr>
              <p:spPr>
                <a:xfrm>
                  <a:off x="6503401" y="5187233"/>
                  <a:ext cx="306046" cy="461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F04C975-82D4-41D3-AC4C-94F4A197B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3401" y="5187233"/>
                  <a:ext cx="30604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565C63-F1DD-491C-B091-C6F50702A096}"/>
              </a:ext>
            </a:extLst>
          </p:cNvPr>
          <p:cNvCxnSpPr>
            <a:cxnSpLocks/>
          </p:cNvCxnSpPr>
          <p:nvPr/>
        </p:nvCxnSpPr>
        <p:spPr>
          <a:xfrm flipV="1">
            <a:off x="5922810" y="4524375"/>
            <a:ext cx="363690" cy="847725"/>
          </a:xfrm>
          <a:prstGeom prst="straightConnector1">
            <a:avLst/>
          </a:prstGeom>
          <a:ln w="38100" cap="rnd">
            <a:solidFill>
              <a:schemeClr val="tx1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7AB1CF-A858-4A10-B52B-D87EA9DBA5D6}"/>
                  </a:ext>
                </a:extLst>
              </p:cNvPr>
              <p:cNvSpPr txBox="1"/>
              <p:nvPr/>
            </p:nvSpPr>
            <p:spPr>
              <a:xfrm>
                <a:off x="8190055" y="5450879"/>
                <a:ext cx="307777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7AB1CF-A858-4A10-B52B-D87EA9DBA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055" y="5450879"/>
                <a:ext cx="30777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858466-9652-419A-A679-D895A955FA34}"/>
              </a:ext>
            </a:extLst>
          </p:cNvPr>
          <p:cNvCxnSpPr>
            <a:cxnSpLocks/>
          </p:cNvCxnSpPr>
          <p:nvPr/>
        </p:nvCxnSpPr>
        <p:spPr>
          <a:xfrm flipH="1" flipV="1">
            <a:off x="7583756" y="4543426"/>
            <a:ext cx="398646" cy="847724"/>
          </a:xfrm>
          <a:prstGeom prst="straightConnector1">
            <a:avLst/>
          </a:prstGeom>
          <a:ln w="38100" cap="rnd">
            <a:solidFill>
              <a:schemeClr val="tx1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planar and linear transformations</a:t>
            </a:r>
            <a:endParaRPr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67270D-23E8-4D4C-BA06-4C905FAADE2C}"/>
              </a:ext>
            </a:extLst>
          </p:cNvPr>
          <p:cNvGrpSpPr/>
          <p:nvPr/>
        </p:nvGrpSpPr>
        <p:grpSpPr>
          <a:xfrm>
            <a:off x="1474941" y="1325563"/>
            <a:ext cx="9242118" cy="5075237"/>
            <a:chOff x="1874520" y="1325563"/>
            <a:chExt cx="9242118" cy="507523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B8B157B-D7B3-4510-A66F-B3655008B63A}"/>
                </a:ext>
              </a:extLst>
            </p:cNvPr>
            <p:cNvGrpSpPr/>
            <p:nvPr/>
          </p:nvGrpSpPr>
          <p:grpSpPr>
            <a:xfrm>
              <a:off x="2377440" y="1550510"/>
              <a:ext cx="7612024" cy="4484174"/>
              <a:chOff x="2055713" y="1055060"/>
              <a:chExt cx="7612024" cy="4484174"/>
            </a:xfrm>
          </p:grpSpPr>
          <p:pic>
            <p:nvPicPr>
              <p:cNvPr id="26" name="latex-image-15.pdf" descr="latex-image-15.pdf">
                <a:extLst>
                  <a:ext uri="{FF2B5EF4-FFF2-40B4-BE49-F238E27FC236}">
                    <a16:creationId xmlns:a16="http://schemas.microsoft.com/office/drawing/2014/main" id="{AE8182F3-B8EE-4AC3-9DA9-68F14B150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87233" y="1653390"/>
                <a:ext cx="2286001" cy="77688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7" name="latex-image-14.pdf" descr="latex-image-14.pdf">
                <a:extLst>
                  <a:ext uri="{FF2B5EF4-FFF2-40B4-BE49-F238E27FC236}">
                    <a16:creationId xmlns:a16="http://schemas.microsoft.com/office/drawing/2014/main" id="{945CDDB6-3BDA-4B03-9AEB-860B09EA0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7233" y="3207870"/>
                <a:ext cx="3214688" cy="77688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8" name="latex-image-16.pdf" descr="latex-image-16.pdf">
                <a:extLst>
                  <a:ext uri="{FF2B5EF4-FFF2-40B4-BE49-F238E27FC236}">
                    <a16:creationId xmlns:a16="http://schemas.microsoft.com/office/drawing/2014/main" id="{2AE66D87-A3D9-47BD-BFC4-597767446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7233" y="4762350"/>
                <a:ext cx="2286001" cy="77688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9" name="latex-image-17.pdf" descr="latex-image-17.pdf">
                <a:extLst>
                  <a:ext uri="{FF2B5EF4-FFF2-40B4-BE49-F238E27FC236}">
                    <a16:creationId xmlns:a16="http://schemas.microsoft.com/office/drawing/2014/main" id="{4F8E9476-FE89-4953-AAC7-1EE99B7AB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76353" y="1653390"/>
                <a:ext cx="2232423" cy="776884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30" name="Scale">
                <a:extLst>
                  <a:ext uri="{FF2B5EF4-FFF2-40B4-BE49-F238E27FC236}">
                    <a16:creationId xmlns:a16="http://schemas.microsoft.com/office/drawing/2014/main" id="{35F8BE0E-A84D-4255-89F5-3DC890A466AE}"/>
                  </a:ext>
                </a:extLst>
              </p:cNvPr>
              <p:cNvSpPr txBox="1"/>
              <p:nvPr/>
            </p:nvSpPr>
            <p:spPr>
              <a:xfrm>
                <a:off x="2055713" y="1055060"/>
                <a:ext cx="703912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r>
                  <a:rPr sz="2400" dirty="0">
                    <a:latin typeface="+mj-lt"/>
                  </a:rPr>
                  <a:t>Scale</a:t>
                </a:r>
              </a:p>
            </p:txBody>
          </p:sp>
          <p:sp>
            <p:nvSpPr>
              <p:cNvPr id="31" name="Rotate">
                <a:extLst>
                  <a:ext uri="{FF2B5EF4-FFF2-40B4-BE49-F238E27FC236}">
                    <a16:creationId xmlns:a16="http://schemas.microsoft.com/office/drawing/2014/main" id="{F025B8F8-95F0-4DA9-BBC5-3B53F031E89B}"/>
                  </a:ext>
                </a:extLst>
              </p:cNvPr>
              <p:cNvSpPr txBox="1"/>
              <p:nvPr/>
            </p:nvSpPr>
            <p:spPr>
              <a:xfrm>
                <a:off x="2055713" y="2613510"/>
                <a:ext cx="877228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r>
                  <a:rPr sz="2400" dirty="0">
                    <a:latin typeface="+mj-lt"/>
                  </a:rPr>
                  <a:t>Rotate</a:t>
                </a:r>
              </a:p>
            </p:txBody>
          </p:sp>
          <p:sp>
            <p:nvSpPr>
              <p:cNvPr id="32" name="Shear">
                <a:extLst>
                  <a:ext uri="{FF2B5EF4-FFF2-40B4-BE49-F238E27FC236}">
                    <a16:creationId xmlns:a16="http://schemas.microsoft.com/office/drawing/2014/main" id="{BDF92D18-73EB-432D-826E-9574FD04AB25}"/>
                  </a:ext>
                </a:extLst>
              </p:cNvPr>
              <p:cNvSpPr txBox="1"/>
              <p:nvPr/>
            </p:nvSpPr>
            <p:spPr>
              <a:xfrm>
                <a:off x="2055713" y="4167990"/>
                <a:ext cx="774251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r>
                  <a:rPr sz="2400" dirty="0">
                    <a:latin typeface="+mj-lt"/>
                  </a:rPr>
                  <a:t>Shear</a:t>
                </a:r>
              </a:p>
            </p:txBody>
          </p:sp>
          <p:sp>
            <p:nvSpPr>
              <p:cNvPr id="33" name="Flip across y">
                <a:extLst>
                  <a:ext uri="{FF2B5EF4-FFF2-40B4-BE49-F238E27FC236}">
                    <a16:creationId xmlns:a16="http://schemas.microsoft.com/office/drawing/2014/main" id="{918C1917-CA00-4D56-9E71-1E511AC69D5F}"/>
                  </a:ext>
                </a:extLst>
              </p:cNvPr>
              <p:cNvSpPr txBox="1"/>
              <p:nvPr/>
            </p:nvSpPr>
            <p:spPr>
              <a:xfrm>
                <a:off x="6353393" y="1055060"/>
                <a:ext cx="1555299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r>
                  <a:rPr sz="2400" dirty="0">
                    <a:latin typeface="+mj-lt"/>
                  </a:rPr>
                  <a:t>Flip across y</a:t>
                </a:r>
              </a:p>
            </p:txBody>
          </p:sp>
          <p:sp>
            <p:nvSpPr>
              <p:cNvPr id="34" name="Flip across origin">
                <a:extLst>
                  <a:ext uri="{FF2B5EF4-FFF2-40B4-BE49-F238E27FC236}">
                    <a16:creationId xmlns:a16="http://schemas.microsoft.com/office/drawing/2014/main" id="{F16EAC6E-2A60-44B2-81A6-27CF0CF411A4}"/>
                  </a:ext>
                </a:extLst>
              </p:cNvPr>
              <p:cNvSpPr txBox="1"/>
              <p:nvPr/>
            </p:nvSpPr>
            <p:spPr>
              <a:xfrm>
                <a:off x="6353393" y="2613510"/>
                <a:ext cx="2124364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r>
                  <a:rPr sz="2400" dirty="0">
                    <a:latin typeface="+mj-lt"/>
                  </a:rPr>
                  <a:t>Flip across origin</a:t>
                </a:r>
              </a:p>
            </p:txBody>
          </p:sp>
          <p:pic>
            <p:nvPicPr>
              <p:cNvPr id="35" name="latex-image-18.pdf" descr="latex-image-18.pdf">
                <a:extLst>
                  <a:ext uri="{FF2B5EF4-FFF2-40B4-BE49-F238E27FC236}">
                    <a16:creationId xmlns:a16="http://schemas.microsoft.com/office/drawing/2014/main" id="{DBB0A177-C15E-47A5-BFEE-F6E9403599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76353" y="3207870"/>
                <a:ext cx="2491384" cy="77688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6" name="latex-image-19.pdf" descr="latex-image-19.pdf">
                <a:extLst>
                  <a:ext uri="{FF2B5EF4-FFF2-40B4-BE49-F238E27FC236}">
                    <a16:creationId xmlns:a16="http://schemas.microsoft.com/office/drawing/2014/main" id="{E5DDC633-72BC-4EE3-B7FB-E93AA7A3C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76353" y="4762350"/>
                <a:ext cx="1991321" cy="776884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37" name="Identity">
                <a:extLst>
                  <a:ext uri="{FF2B5EF4-FFF2-40B4-BE49-F238E27FC236}">
                    <a16:creationId xmlns:a16="http://schemas.microsoft.com/office/drawing/2014/main" id="{867DAE2D-303E-4691-95AE-A34C866FE665}"/>
                  </a:ext>
                </a:extLst>
              </p:cNvPr>
              <p:cNvSpPr txBox="1"/>
              <p:nvPr/>
            </p:nvSpPr>
            <p:spPr>
              <a:xfrm>
                <a:off x="6353393" y="4167990"/>
                <a:ext cx="1022909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r>
                  <a:rPr sz="2400">
                    <a:latin typeface="+mj-lt"/>
                  </a:rPr>
                  <a:t>Identity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FA45742-7C1B-4C05-8DBF-A62D4B446573}"/>
                </a:ext>
              </a:extLst>
            </p:cNvPr>
            <p:cNvCxnSpPr>
              <a:cxnSpLocks/>
            </p:cNvCxnSpPr>
            <p:nvPr/>
          </p:nvCxnSpPr>
          <p:spPr>
            <a:xfrm>
              <a:off x="6503538" y="1325563"/>
              <a:ext cx="0" cy="50752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3EE3866-6E53-490F-89AE-B224E44AAE5F}"/>
                </a:ext>
              </a:extLst>
            </p:cNvPr>
            <p:cNvCxnSpPr>
              <a:cxnSpLocks/>
            </p:cNvCxnSpPr>
            <p:nvPr/>
          </p:nvCxnSpPr>
          <p:spPr>
            <a:xfrm>
              <a:off x="1878459" y="3063240"/>
              <a:ext cx="923817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F620ECD-4F1C-4FC3-8AD1-E36D5A32DF23}"/>
                </a:ext>
              </a:extLst>
            </p:cNvPr>
            <p:cNvCxnSpPr>
              <a:cxnSpLocks/>
            </p:cNvCxnSpPr>
            <p:nvPr/>
          </p:nvCxnSpPr>
          <p:spPr>
            <a:xfrm>
              <a:off x="1874520" y="4620371"/>
              <a:ext cx="924211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019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translation</a:t>
            </a:r>
            <a:endParaRPr dirty="0"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D88C00F9-D607-4BF1-BC4E-C8FFC6F8B5F3}"/>
              </a:ext>
            </a:extLst>
          </p:cNvPr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7B168DE6-1927-4C27-B5A0-DD10A5DA8823}"/>
              </a:ext>
            </a:extLst>
          </p:cNvPr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2" name="Square">
            <a:extLst>
              <a:ext uri="{FF2B5EF4-FFF2-40B4-BE49-F238E27FC236}">
                <a16:creationId xmlns:a16="http://schemas.microsoft.com/office/drawing/2014/main" id="{C025EE3B-4796-4B42-AD13-96078A8E058E}"/>
              </a:ext>
            </a:extLst>
          </p:cNvPr>
          <p:cNvSpPr/>
          <p:nvPr/>
        </p:nvSpPr>
        <p:spPr>
          <a:xfrm>
            <a:off x="2659939" y="4553803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3" name="Square">
            <a:extLst>
              <a:ext uri="{FF2B5EF4-FFF2-40B4-BE49-F238E27FC236}">
                <a16:creationId xmlns:a16="http://schemas.microsoft.com/office/drawing/2014/main" id="{C798B54E-2BB8-4528-B726-CCE3289D6B05}"/>
              </a:ext>
            </a:extLst>
          </p:cNvPr>
          <p:cNvSpPr/>
          <p:nvPr/>
        </p:nvSpPr>
        <p:spPr>
          <a:xfrm>
            <a:off x="4567492" y="2699044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8EAF202F-415E-47D1-A83D-1FFE71227757}"/>
              </a:ext>
            </a:extLst>
          </p:cNvPr>
          <p:cNvSpPr/>
          <p:nvPr/>
        </p:nvSpPr>
        <p:spPr>
          <a:xfrm flipV="1">
            <a:off x="3963469" y="3972494"/>
            <a:ext cx="529746" cy="47286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41" name="latex-image-13.pdf" descr="latex-image-13.pdf">
            <a:extLst>
              <a:ext uri="{FF2B5EF4-FFF2-40B4-BE49-F238E27FC236}">
                <a16:creationId xmlns:a16="http://schemas.microsoft.com/office/drawing/2014/main" id="{E5AC9DAD-FC0E-47C3-8988-29EAD25E1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latex-image-13.pdf" descr="latex-image-13.pdf">
            <a:extLst>
              <a:ext uri="{FF2B5EF4-FFF2-40B4-BE49-F238E27FC236}">
                <a16:creationId xmlns:a16="http://schemas.microsoft.com/office/drawing/2014/main" id="{42A7CD57-0CC8-4A3F-8897-BFE96A6DB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cale">
            <a:extLst>
              <a:ext uri="{FF2B5EF4-FFF2-40B4-BE49-F238E27FC236}">
                <a16:creationId xmlns:a16="http://schemas.microsoft.com/office/drawing/2014/main" id="{48252B9A-3107-41F2-92CF-017659A5AF8D}"/>
              </a:ext>
            </a:extLst>
          </p:cNvPr>
          <p:cNvSpPr txBox="1"/>
          <p:nvPr/>
        </p:nvSpPr>
        <p:spPr>
          <a:xfrm>
            <a:off x="6515100" y="2534313"/>
            <a:ext cx="5168900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How would you </a:t>
            </a:r>
            <a:r>
              <a:rPr lang="en-US" sz="2400" b="0">
                <a:latin typeface="+mj-lt"/>
              </a:rPr>
              <a:t>implement translation?</a:t>
            </a: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3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translation</a:t>
            </a:r>
            <a:endParaRPr dirty="0"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D88C00F9-D607-4BF1-BC4E-C8FFC6F8B5F3}"/>
              </a:ext>
            </a:extLst>
          </p:cNvPr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7B168DE6-1927-4C27-B5A0-DD10A5DA8823}"/>
              </a:ext>
            </a:extLst>
          </p:cNvPr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2" name="Square">
            <a:extLst>
              <a:ext uri="{FF2B5EF4-FFF2-40B4-BE49-F238E27FC236}">
                <a16:creationId xmlns:a16="http://schemas.microsoft.com/office/drawing/2014/main" id="{C025EE3B-4796-4B42-AD13-96078A8E058E}"/>
              </a:ext>
            </a:extLst>
          </p:cNvPr>
          <p:cNvSpPr/>
          <p:nvPr/>
        </p:nvSpPr>
        <p:spPr>
          <a:xfrm>
            <a:off x="2659939" y="4553803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3" name="Square">
            <a:extLst>
              <a:ext uri="{FF2B5EF4-FFF2-40B4-BE49-F238E27FC236}">
                <a16:creationId xmlns:a16="http://schemas.microsoft.com/office/drawing/2014/main" id="{C798B54E-2BB8-4528-B726-CCE3289D6B05}"/>
              </a:ext>
            </a:extLst>
          </p:cNvPr>
          <p:cNvSpPr/>
          <p:nvPr/>
        </p:nvSpPr>
        <p:spPr>
          <a:xfrm>
            <a:off x="4567492" y="2699044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8EAF202F-415E-47D1-A83D-1FFE71227757}"/>
              </a:ext>
            </a:extLst>
          </p:cNvPr>
          <p:cNvSpPr/>
          <p:nvPr/>
        </p:nvSpPr>
        <p:spPr>
          <a:xfrm flipV="1">
            <a:off x="3963469" y="3972494"/>
            <a:ext cx="529746" cy="47286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5" name="latex-image-20.pdf" descr="latex-image-20.pdf">
            <a:extLst>
              <a:ext uri="{FF2B5EF4-FFF2-40B4-BE49-F238E27FC236}">
                <a16:creationId xmlns:a16="http://schemas.microsoft.com/office/drawing/2014/main" id="{FF655428-DC54-4C2C-AAFF-EA69BA1AE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732" y="2028753"/>
            <a:ext cx="1966859" cy="1046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latex-image-21.pdf" descr="latex-image-21.pdf">
            <a:extLst>
              <a:ext uri="{FF2B5EF4-FFF2-40B4-BE49-F238E27FC236}">
                <a16:creationId xmlns:a16="http://schemas.microsoft.com/office/drawing/2014/main" id="{D9F45783-233C-4541-98B4-5F771CFC3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327" y="4444422"/>
            <a:ext cx="2405668" cy="947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latex-image-13.pdf" descr="latex-image-13.pdf">
            <a:extLst>
              <a:ext uri="{FF2B5EF4-FFF2-40B4-BE49-F238E27FC236}">
                <a16:creationId xmlns:a16="http://schemas.microsoft.com/office/drawing/2014/main" id="{E5AC9DAD-FC0E-47C3-8988-29EAD25E1F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latex-image-13.pdf" descr="latex-image-13.pdf">
            <a:extLst>
              <a:ext uri="{FF2B5EF4-FFF2-40B4-BE49-F238E27FC236}">
                <a16:creationId xmlns:a16="http://schemas.microsoft.com/office/drawing/2014/main" id="{42A7CD57-0CC8-4A3F-8897-BFE96A6DB3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cale">
            <a:extLst>
              <a:ext uri="{FF2B5EF4-FFF2-40B4-BE49-F238E27FC236}">
                <a16:creationId xmlns:a16="http://schemas.microsoft.com/office/drawing/2014/main" id="{3251A3D3-3048-4080-919E-884C9C81D58E}"/>
              </a:ext>
            </a:extLst>
          </p:cNvPr>
          <p:cNvSpPr txBox="1"/>
          <p:nvPr/>
        </p:nvSpPr>
        <p:spPr>
          <a:xfrm>
            <a:off x="6515098" y="3565319"/>
            <a:ext cx="481012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What about matrix representation?</a:t>
            </a: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549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translation</a:t>
            </a:r>
            <a:endParaRPr dirty="0"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D88C00F9-D607-4BF1-BC4E-C8FFC6F8B5F3}"/>
              </a:ext>
            </a:extLst>
          </p:cNvPr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7B168DE6-1927-4C27-B5A0-DD10A5DA8823}"/>
              </a:ext>
            </a:extLst>
          </p:cNvPr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2" name="Square">
            <a:extLst>
              <a:ext uri="{FF2B5EF4-FFF2-40B4-BE49-F238E27FC236}">
                <a16:creationId xmlns:a16="http://schemas.microsoft.com/office/drawing/2014/main" id="{C025EE3B-4796-4B42-AD13-96078A8E058E}"/>
              </a:ext>
            </a:extLst>
          </p:cNvPr>
          <p:cNvSpPr/>
          <p:nvPr/>
        </p:nvSpPr>
        <p:spPr>
          <a:xfrm>
            <a:off x="2659939" y="4553803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3" name="Square">
            <a:extLst>
              <a:ext uri="{FF2B5EF4-FFF2-40B4-BE49-F238E27FC236}">
                <a16:creationId xmlns:a16="http://schemas.microsoft.com/office/drawing/2014/main" id="{C798B54E-2BB8-4528-B726-CCE3289D6B05}"/>
              </a:ext>
            </a:extLst>
          </p:cNvPr>
          <p:cNvSpPr/>
          <p:nvPr/>
        </p:nvSpPr>
        <p:spPr>
          <a:xfrm>
            <a:off x="4567492" y="2699044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8EAF202F-415E-47D1-A83D-1FFE71227757}"/>
              </a:ext>
            </a:extLst>
          </p:cNvPr>
          <p:cNvSpPr/>
          <p:nvPr/>
        </p:nvSpPr>
        <p:spPr>
          <a:xfrm flipV="1">
            <a:off x="3963469" y="3972494"/>
            <a:ext cx="529746" cy="47286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5" name="latex-image-20.pdf" descr="latex-image-20.pdf">
            <a:extLst>
              <a:ext uri="{FF2B5EF4-FFF2-40B4-BE49-F238E27FC236}">
                <a16:creationId xmlns:a16="http://schemas.microsoft.com/office/drawing/2014/main" id="{FF655428-DC54-4C2C-AAFF-EA69BA1AE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732" y="2028753"/>
            <a:ext cx="1966859" cy="1046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latex-image-13.pdf" descr="latex-image-13.pdf">
            <a:extLst>
              <a:ext uri="{FF2B5EF4-FFF2-40B4-BE49-F238E27FC236}">
                <a16:creationId xmlns:a16="http://schemas.microsoft.com/office/drawing/2014/main" id="{E5AC9DAD-FC0E-47C3-8988-29EAD25E1F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latex-image-13.pdf" descr="latex-image-13.pdf">
            <a:extLst>
              <a:ext uri="{FF2B5EF4-FFF2-40B4-BE49-F238E27FC236}">
                <a16:creationId xmlns:a16="http://schemas.microsoft.com/office/drawing/2014/main" id="{42A7CD57-0CC8-4A3F-8897-BFE96A6DB3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cale">
            <a:extLst>
              <a:ext uri="{FF2B5EF4-FFF2-40B4-BE49-F238E27FC236}">
                <a16:creationId xmlns:a16="http://schemas.microsoft.com/office/drawing/2014/main" id="{3251A3D3-3048-4080-919E-884C9C81D58E}"/>
              </a:ext>
            </a:extLst>
          </p:cNvPr>
          <p:cNvSpPr txBox="1"/>
          <p:nvPr/>
        </p:nvSpPr>
        <p:spPr>
          <a:xfrm>
            <a:off x="6515098" y="3565319"/>
            <a:ext cx="481012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What about matrix representation?</a:t>
            </a:r>
            <a:endParaRPr sz="2400" b="0" dirty="0">
              <a:latin typeface="+mj-lt"/>
            </a:endParaRPr>
          </a:p>
        </p:txBody>
      </p:sp>
      <p:sp>
        <p:nvSpPr>
          <p:cNvPr id="13" name="Scale">
            <a:extLst>
              <a:ext uri="{FF2B5EF4-FFF2-40B4-BE49-F238E27FC236}">
                <a16:creationId xmlns:a16="http://schemas.microsoft.com/office/drawing/2014/main" id="{9E8C632F-6DCB-4D6E-B7AE-253BA4D6E7D6}"/>
              </a:ext>
            </a:extLst>
          </p:cNvPr>
          <p:cNvSpPr txBox="1"/>
          <p:nvPr/>
        </p:nvSpPr>
        <p:spPr>
          <a:xfrm>
            <a:off x="6515098" y="4696079"/>
            <a:ext cx="481012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Not possible.</a:t>
            </a: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704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Overview of today’s lecture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506437" y="1340594"/>
            <a:ext cx="11179126" cy="5288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Reminder: image transformations.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2D transformations.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Projective geometry 101.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Transformations in projective geometry.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Classification of 2D transformations.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Determining unknown 2D transformations.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Determining unknown image warps.</a:t>
            </a:r>
          </a:p>
        </p:txBody>
      </p:sp>
    </p:spTree>
    <p:extLst>
      <p:ext uri="{BB962C8B-B14F-4D97-AF65-F5344CB8AC3E}">
        <p14:creationId xmlns:p14="http://schemas.microsoft.com/office/powerpoint/2010/main" val="191707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2766219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Projective geometry 101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836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Homogeneous coordinates</a:t>
            </a:r>
            <a:endParaRPr dirty="0"/>
          </a:p>
        </p:txBody>
      </p:sp>
      <p:sp>
        <p:nvSpPr>
          <p:cNvPr id="15" name="Represent 2D point with a 3D vector">
            <a:extLst>
              <a:ext uri="{FF2B5EF4-FFF2-40B4-BE49-F238E27FC236}">
                <a16:creationId xmlns:a16="http://schemas.microsoft.com/office/drawing/2014/main" id="{2339DF28-1DDD-4A58-BE5B-DC07BD3B589A}"/>
              </a:ext>
            </a:extLst>
          </p:cNvPr>
          <p:cNvSpPr txBox="1"/>
          <p:nvPr/>
        </p:nvSpPr>
        <p:spPr>
          <a:xfrm>
            <a:off x="3653889" y="5117870"/>
            <a:ext cx="4884222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latin typeface="+mj-lt"/>
              </a:rPr>
              <a:t>Represent 2D point with a 3D vector</a:t>
            </a:r>
          </a:p>
        </p:txBody>
      </p:sp>
      <p:sp>
        <p:nvSpPr>
          <p:cNvPr id="16" name="add a one here">
            <a:extLst>
              <a:ext uri="{FF2B5EF4-FFF2-40B4-BE49-F238E27FC236}">
                <a16:creationId xmlns:a16="http://schemas.microsoft.com/office/drawing/2014/main" id="{3F918E7D-EFED-4C23-84D6-93FC587BAA3C}"/>
              </a:ext>
            </a:extLst>
          </p:cNvPr>
          <p:cNvSpPr txBox="1"/>
          <p:nvPr/>
        </p:nvSpPr>
        <p:spPr>
          <a:xfrm>
            <a:off x="9088261" y="3208266"/>
            <a:ext cx="160973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r>
              <a:rPr dirty="0">
                <a:latin typeface="+mj-lt"/>
              </a:rPr>
              <a:t>add a </a:t>
            </a:r>
            <a:r>
              <a:rPr lang="en-US" dirty="0">
                <a:latin typeface="+mj-lt"/>
              </a:rPr>
              <a:t>1</a:t>
            </a:r>
            <a:r>
              <a:rPr dirty="0">
                <a:latin typeface="+mj-lt"/>
              </a:rPr>
              <a:t> here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78F9CF1-2198-4AB4-A9D5-04499F65F1D8}"/>
              </a:ext>
            </a:extLst>
          </p:cNvPr>
          <p:cNvCxnSpPr>
            <a:cxnSpLocks/>
          </p:cNvCxnSpPr>
          <p:nvPr/>
        </p:nvCxnSpPr>
        <p:spPr>
          <a:xfrm flipH="1">
            <a:off x="7654252" y="3565133"/>
            <a:ext cx="1253446" cy="5239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8265D8-4B5D-4646-8F89-A9F4AA01E486}"/>
                  </a:ext>
                </a:extLst>
              </p:cNvPr>
              <p:cNvSpPr/>
              <p:nvPr/>
            </p:nvSpPr>
            <p:spPr>
              <a:xfrm>
                <a:off x="4404992" y="2385028"/>
                <a:ext cx="3382015" cy="20879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5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5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8265D8-4B5D-4646-8F89-A9F4AA01E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992" y="2385028"/>
                <a:ext cx="3382015" cy="20879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dd a one here">
            <a:extLst>
              <a:ext uri="{FF2B5EF4-FFF2-40B4-BE49-F238E27FC236}">
                <a16:creationId xmlns:a16="http://schemas.microsoft.com/office/drawing/2014/main" id="{FCF4F888-1CA4-4A9A-87FA-099BDCB08601}"/>
              </a:ext>
            </a:extLst>
          </p:cNvPr>
          <p:cNvSpPr txBox="1"/>
          <p:nvPr/>
        </p:nvSpPr>
        <p:spPr>
          <a:xfrm>
            <a:off x="3959744" y="1334730"/>
            <a:ext cx="205063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/>
            <a:r>
              <a:rPr lang="en-US" dirty="0">
                <a:latin typeface="+mj-lt"/>
              </a:rPr>
              <a:t>heterogeneous coordinates</a:t>
            </a:r>
            <a:endParaRPr dirty="0">
              <a:latin typeface="+mj-lt"/>
            </a:endParaRPr>
          </a:p>
        </p:txBody>
      </p:sp>
      <p:sp>
        <p:nvSpPr>
          <p:cNvPr id="27" name="add a one here">
            <a:extLst>
              <a:ext uri="{FF2B5EF4-FFF2-40B4-BE49-F238E27FC236}">
                <a16:creationId xmlns:a16="http://schemas.microsoft.com/office/drawing/2014/main" id="{C14BFC52-7473-45E0-9B95-9D6B276B6B9A}"/>
              </a:ext>
            </a:extLst>
          </p:cNvPr>
          <p:cNvSpPr txBox="1"/>
          <p:nvPr/>
        </p:nvSpPr>
        <p:spPr>
          <a:xfrm>
            <a:off x="6230338" y="1334730"/>
            <a:ext cx="205063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/>
            <a:r>
              <a:rPr lang="en-US" dirty="0">
                <a:latin typeface="+mj-lt"/>
              </a:rPr>
              <a:t>homogeneous coordinates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32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8265D8-4B5D-4646-8F89-A9F4AA01E486}"/>
                  </a:ext>
                </a:extLst>
              </p:cNvPr>
              <p:cNvSpPr/>
              <p:nvPr/>
            </p:nvSpPr>
            <p:spPr>
              <a:xfrm>
                <a:off x="4497458" y="2385028"/>
                <a:ext cx="5496569" cy="20879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5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00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5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8265D8-4B5D-4646-8F89-A9F4AA01E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458" y="2385028"/>
                <a:ext cx="5496569" cy="20879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Homogeneous coordinates</a:t>
            </a:r>
            <a:endParaRPr dirty="0"/>
          </a:p>
        </p:txBody>
      </p:sp>
      <p:sp>
        <p:nvSpPr>
          <p:cNvPr id="7" name="Represent 2D point with a 3D vector">
            <a:extLst>
              <a:ext uri="{FF2B5EF4-FFF2-40B4-BE49-F238E27FC236}">
                <a16:creationId xmlns:a16="http://schemas.microsoft.com/office/drawing/2014/main" id="{0D5F7F4B-B5DB-4CB0-ABC8-CC9FC1320B55}"/>
              </a:ext>
            </a:extLst>
          </p:cNvPr>
          <p:cNvSpPr txBox="1"/>
          <p:nvPr/>
        </p:nvSpPr>
        <p:spPr>
          <a:xfrm>
            <a:off x="3653889" y="5117870"/>
            <a:ext cx="5188986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latin typeface="+mj-lt"/>
              </a:rPr>
              <a:t>Represent 2D point with a 3D vector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3D vectors are only defined up to scale</a:t>
            </a:r>
            <a:endParaRPr sz="2400" dirty="0">
              <a:latin typeface="+mj-lt"/>
            </a:endParaRPr>
          </a:p>
        </p:txBody>
      </p:sp>
      <p:sp>
        <p:nvSpPr>
          <p:cNvPr id="9" name="add a one here">
            <a:extLst>
              <a:ext uri="{FF2B5EF4-FFF2-40B4-BE49-F238E27FC236}">
                <a16:creationId xmlns:a16="http://schemas.microsoft.com/office/drawing/2014/main" id="{56141AF5-9FF3-481E-AAEF-4B5F60E137E1}"/>
              </a:ext>
            </a:extLst>
          </p:cNvPr>
          <p:cNvSpPr txBox="1"/>
          <p:nvPr/>
        </p:nvSpPr>
        <p:spPr>
          <a:xfrm>
            <a:off x="3959744" y="1334730"/>
            <a:ext cx="205063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/>
            <a:r>
              <a:rPr lang="en-US" dirty="0">
                <a:latin typeface="+mj-lt"/>
              </a:rPr>
              <a:t>heterogeneous coordinates</a:t>
            </a:r>
            <a:endParaRPr dirty="0">
              <a:latin typeface="+mj-lt"/>
            </a:endParaRPr>
          </a:p>
        </p:txBody>
      </p:sp>
      <p:sp>
        <p:nvSpPr>
          <p:cNvPr id="10" name="add a one here">
            <a:extLst>
              <a:ext uri="{FF2B5EF4-FFF2-40B4-BE49-F238E27FC236}">
                <a16:creationId xmlns:a16="http://schemas.microsoft.com/office/drawing/2014/main" id="{D1DF51E8-961D-4DBD-9569-2758F6324D46}"/>
              </a:ext>
            </a:extLst>
          </p:cNvPr>
          <p:cNvSpPr txBox="1"/>
          <p:nvPr/>
        </p:nvSpPr>
        <p:spPr>
          <a:xfrm>
            <a:off x="6230338" y="1334730"/>
            <a:ext cx="205063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/>
            <a:r>
              <a:rPr lang="en-US" dirty="0">
                <a:latin typeface="+mj-lt"/>
              </a:rPr>
              <a:t>homogeneous coordinates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229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translation</a:t>
            </a:r>
            <a:endParaRPr dirty="0"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D88C00F9-D607-4BF1-BC4E-C8FFC6F8B5F3}"/>
              </a:ext>
            </a:extLst>
          </p:cNvPr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7B168DE6-1927-4C27-B5A0-DD10A5DA8823}"/>
              </a:ext>
            </a:extLst>
          </p:cNvPr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2" name="Square">
            <a:extLst>
              <a:ext uri="{FF2B5EF4-FFF2-40B4-BE49-F238E27FC236}">
                <a16:creationId xmlns:a16="http://schemas.microsoft.com/office/drawing/2014/main" id="{C025EE3B-4796-4B42-AD13-96078A8E058E}"/>
              </a:ext>
            </a:extLst>
          </p:cNvPr>
          <p:cNvSpPr/>
          <p:nvPr/>
        </p:nvSpPr>
        <p:spPr>
          <a:xfrm>
            <a:off x="2659939" y="4553803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3" name="Square">
            <a:extLst>
              <a:ext uri="{FF2B5EF4-FFF2-40B4-BE49-F238E27FC236}">
                <a16:creationId xmlns:a16="http://schemas.microsoft.com/office/drawing/2014/main" id="{C798B54E-2BB8-4528-B726-CCE3289D6B05}"/>
              </a:ext>
            </a:extLst>
          </p:cNvPr>
          <p:cNvSpPr/>
          <p:nvPr/>
        </p:nvSpPr>
        <p:spPr>
          <a:xfrm>
            <a:off x="4567492" y="2699044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8EAF202F-415E-47D1-A83D-1FFE71227757}"/>
              </a:ext>
            </a:extLst>
          </p:cNvPr>
          <p:cNvSpPr/>
          <p:nvPr/>
        </p:nvSpPr>
        <p:spPr>
          <a:xfrm flipV="1">
            <a:off x="3963469" y="3972494"/>
            <a:ext cx="529746" cy="47286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5" name="latex-image-20.pdf" descr="latex-image-20.pdf">
            <a:extLst>
              <a:ext uri="{FF2B5EF4-FFF2-40B4-BE49-F238E27FC236}">
                <a16:creationId xmlns:a16="http://schemas.microsoft.com/office/drawing/2014/main" id="{FF655428-DC54-4C2C-AAFF-EA69BA1AE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732" y="2028753"/>
            <a:ext cx="1966859" cy="1046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latex-image-13.pdf" descr="latex-image-13.pdf">
            <a:extLst>
              <a:ext uri="{FF2B5EF4-FFF2-40B4-BE49-F238E27FC236}">
                <a16:creationId xmlns:a16="http://schemas.microsoft.com/office/drawing/2014/main" id="{E5AC9DAD-FC0E-47C3-8988-29EAD25E1F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latex-image-13.pdf" descr="latex-image-13.pdf">
            <a:extLst>
              <a:ext uri="{FF2B5EF4-FFF2-40B4-BE49-F238E27FC236}">
                <a16:creationId xmlns:a16="http://schemas.microsoft.com/office/drawing/2014/main" id="{42A7CD57-0CC8-4A3F-8897-BFE96A6DB3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cale">
            <a:extLst>
              <a:ext uri="{FF2B5EF4-FFF2-40B4-BE49-F238E27FC236}">
                <a16:creationId xmlns:a16="http://schemas.microsoft.com/office/drawing/2014/main" id="{3251A3D3-3048-4080-919E-884C9C81D58E}"/>
              </a:ext>
            </a:extLst>
          </p:cNvPr>
          <p:cNvSpPr txBox="1"/>
          <p:nvPr/>
        </p:nvSpPr>
        <p:spPr>
          <a:xfrm>
            <a:off x="6515098" y="3380654"/>
            <a:ext cx="4810126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What about matrix representation </a:t>
            </a:r>
            <a:r>
              <a:rPr lang="en-US" sz="2400" b="0">
                <a:latin typeface="+mj-lt"/>
              </a:rPr>
              <a:t>using homogeneous </a:t>
            </a:r>
            <a:r>
              <a:rPr lang="en-US" sz="2400" b="0" dirty="0">
                <a:latin typeface="+mj-lt"/>
              </a:rPr>
              <a:t>coordinates?</a:t>
            </a: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25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translation</a:t>
            </a:r>
            <a:endParaRPr dirty="0"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D88C00F9-D607-4BF1-BC4E-C8FFC6F8B5F3}"/>
              </a:ext>
            </a:extLst>
          </p:cNvPr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7B168DE6-1927-4C27-B5A0-DD10A5DA8823}"/>
              </a:ext>
            </a:extLst>
          </p:cNvPr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2" name="Square">
            <a:extLst>
              <a:ext uri="{FF2B5EF4-FFF2-40B4-BE49-F238E27FC236}">
                <a16:creationId xmlns:a16="http://schemas.microsoft.com/office/drawing/2014/main" id="{C025EE3B-4796-4B42-AD13-96078A8E058E}"/>
              </a:ext>
            </a:extLst>
          </p:cNvPr>
          <p:cNvSpPr/>
          <p:nvPr/>
        </p:nvSpPr>
        <p:spPr>
          <a:xfrm>
            <a:off x="2659939" y="4553803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3" name="Square">
            <a:extLst>
              <a:ext uri="{FF2B5EF4-FFF2-40B4-BE49-F238E27FC236}">
                <a16:creationId xmlns:a16="http://schemas.microsoft.com/office/drawing/2014/main" id="{C798B54E-2BB8-4528-B726-CCE3289D6B05}"/>
              </a:ext>
            </a:extLst>
          </p:cNvPr>
          <p:cNvSpPr/>
          <p:nvPr/>
        </p:nvSpPr>
        <p:spPr>
          <a:xfrm>
            <a:off x="4567492" y="2699044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8EAF202F-415E-47D1-A83D-1FFE71227757}"/>
              </a:ext>
            </a:extLst>
          </p:cNvPr>
          <p:cNvSpPr/>
          <p:nvPr/>
        </p:nvSpPr>
        <p:spPr>
          <a:xfrm flipV="1">
            <a:off x="3963469" y="3972494"/>
            <a:ext cx="529746" cy="47286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5" name="latex-image-20.pdf" descr="latex-image-20.pdf">
            <a:extLst>
              <a:ext uri="{FF2B5EF4-FFF2-40B4-BE49-F238E27FC236}">
                <a16:creationId xmlns:a16="http://schemas.microsoft.com/office/drawing/2014/main" id="{FF655428-DC54-4C2C-AAFF-EA69BA1AE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732" y="2028753"/>
            <a:ext cx="1966859" cy="1046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latex-image-13.pdf" descr="latex-image-13.pdf">
            <a:extLst>
              <a:ext uri="{FF2B5EF4-FFF2-40B4-BE49-F238E27FC236}">
                <a16:creationId xmlns:a16="http://schemas.microsoft.com/office/drawing/2014/main" id="{E5AC9DAD-FC0E-47C3-8988-29EAD25E1F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latex-image-13.pdf" descr="latex-image-13.pdf">
            <a:extLst>
              <a:ext uri="{FF2B5EF4-FFF2-40B4-BE49-F238E27FC236}">
                <a16:creationId xmlns:a16="http://schemas.microsoft.com/office/drawing/2014/main" id="{42A7CD57-0CC8-4A3F-8897-BFE96A6DB3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cale">
            <a:extLst>
              <a:ext uri="{FF2B5EF4-FFF2-40B4-BE49-F238E27FC236}">
                <a16:creationId xmlns:a16="http://schemas.microsoft.com/office/drawing/2014/main" id="{3251A3D3-3048-4080-919E-884C9C81D58E}"/>
              </a:ext>
            </a:extLst>
          </p:cNvPr>
          <p:cNvSpPr txBox="1"/>
          <p:nvPr/>
        </p:nvSpPr>
        <p:spPr>
          <a:xfrm>
            <a:off x="6515098" y="3380654"/>
            <a:ext cx="4810126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What about matrix representation using heterogeneous coordinates?</a:t>
            </a:r>
            <a:endParaRPr sz="2400" b="0" dirty="0">
              <a:latin typeface="+mj-lt"/>
            </a:endParaRPr>
          </a:p>
        </p:txBody>
      </p:sp>
      <p:pic>
        <p:nvPicPr>
          <p:cNvPr id="12" name="latex-image-42.pdf" descr="latex-image-42.pdf">
            <a:extLst>
              <a:ext uri="{FF2B5EF4-FFF2-40B4-BE49-F238E27FC236}">
                <a16:creationId xmlns:a16="http://schemas.microsoft.com/office/drawing/2014/main" id="{3A42FD83-19BC-4A6D-8707-02ECB7BF8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5340" y="4520282"/>
            <a:ext cx="3571672" cy="1563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latex-image-35.pdf" descr="latex-image-35.pdf">
            <a:extLst>
              <a:ext uri="{FF2B5EF4-FFF2-40B4-BE49-F238E27FC236}">
                <a16:creationId xmlns:a16="http://schemas.microsoft.com/office/drawing/2014/main" id="{2BEDEFA5-0C74-483D-99E9-5942F15B0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1867" y="4520282"/>
            <a:ext cx="2826070" cy="156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6193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translation using homogeneous coordinates</a:t>
            </a:r>
            <a:endParaRPr dirty="0"/>
          </a:p>
        </p:txBody>
      </p:sp>
      <p:grpSp>
        <p:nvGrpSpPr>
          <p:cNvPr id="14" name="Group">
            <a:extLst>
              <a:ext uri="{FF2B5EF4-FFF2-40B4-BE49-F238E27FC236}">
                <a16:creationId xmlns:a16="http://schemas.microsoft.com/office/drawing/2014/main" id="{10A6D6E8-5792-4348-B86A-2D576CB1791D}"/>
              </a:ext>
            </a:extLst>
          </p:cNvPr>
          <p:cNvGrpSpPr/>
          <p:nvPr/>
        </p:nvGrpSpPr>
        <p:grpSpPr>
          <a:xfrm>
            <a:off x="2515677" y="3670435"/>
            <a:ext cx="2865333" cy="2578979"/>
            <a:chOff x="0" y="0"/>
            <a:chExt cx="4075139" cy="3667879"/>
          </a:xfrm>
        </p:grpSpPr>
        <p:sp>
          <p:nvSpPr>
            <p:cNvPr id="15" name="Line">
              <a:extLst>
                <a:ext uri="{FF2B5EF4-FFF2-40B4-BE49-F238E27FC236}">
                  <a16:creationId xmlns:a16="http://schemas.microsoft.com/office/drawing/2014/main" id="{8C434EC8-E0BD-48B3-8156-7E00B220D85A}"/>
                </a:ext>
              </a:extLst>
            </p:cNvPr>
            <p:cNvSpPr/>
            <p:nvPr/>
          </p:nvSpPr>
          <p:spPr>
            <a:xfrm flipH="1">
              <a:off x="504302" y="0"/>
              <a:ext cx="1" cy="366788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6" name="Line">
              <a:extLst>
                <a:ext uri="{FF2B5EF4-FFF2-40B4-BE49-F238E27FC236}">
                  <a16:creationId xmlns:a16="http://schemas.microsoft.com/office/drawing/2014/main" id="{4A90772D-E5B9-442C-B672-350FBF03E956}"/>
                </a:ext>
              </a:extLst>
            </p:cNvPr>
            <p:cNvSpPr/>
            <p:nvPr/>
          </p:nvSpPr>
          <p:spPr>
            <a:xfrm>
              <a:off x="0" y="3260337"/>
              <a:ext cx="40751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7" name="Line">
              <a:extLst>
                <a:ext uri="{FF2B5EF4-FFF2-40B4-BE49-F238E27FC236}">
                  <a16:creationId xmlns:a16="http://schemas.microsoft.com/office/drawing/2014/main" id="{06F98851-9829-485D-A11D-7FE19A6933AC}"/>
                </a:ext>
              </a:extLst>
            </p:cNvPr>
            <p:cNvSpPr/>
            <p:nvPr/>
          </p:nvSpPr>
          <p:spPr>
            <a:xfrm>
              <a:off x="911816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8" name="Line">
              <a:extLst>
                <a:ext uri="{FF2B5EF4-FFF2-40B4-BE49-F238E27FC236}">
                  <a16:creationId xmlns:a16="http://schemas.microsoft.com/office/drawing/2014/main" id="{33162E1D-15C7-4FD9-AB42-5E287CDEB44C}"/>
                </a:ext>
              </a:extLst>
            </p:cNvPr>
            <p:cNvSpPr/>
            <p:nvPr/>
          </p:nvSpPr>
          <p:spPr>
            <a:xfrm>
              <a:off x="1319330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9" name="Line">
              <a:extLst>
                <a:ext uri="{FF2B5EF4-FFF2-40B4-BE49-F238E27FC236}">
                  <a16:creationId xmlns:a16="http://schemas.microsoft.com/office/drawing/2014/main" id="{706816B8-35B1-4F4F-8151-EFA37521BC70}"/>
                </a:ext>
              </a:extLst>
            </p:cNvPr>
            <p:cNvSpPr/>
            <p:nvPr/>
          </p:nvSpPr>
          <p:spPr>
            <a:xfrm>
              <a:off x="1726843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26" name="Line">
              <a:extLst>
                <a:ext uri="{FF2B5EF4-FFF2-40B4-BE49-F238E27FC236}">
                  <a16:creationId xmlns:a16="http://schemas.microsoft.com/office/drawing/2014/main" id="{71E6556D-AD2F-4F72-9080-DC1B95A90B02}"/>
                </a:ext>
              </a:extLst>
            </p:cNvPr>
            <p:cNvSpPr/>
            <p:nvPr/>
          </p:nvSpPr>
          <p:spPr>
            <a:xfrm>
              <a:off x="2134357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27" name="Line">
              <a:extLst>
                <a:ext uri="{FF2B5EF4-FFF2-40B4-BE49-F238E27FC236}">
                  <a16:creationId xmlns:a16="http://schemas.microsoft.com/office/drawing/2014/main" id="{4B3E963B-08D0-4DDE-BE89-A06F5728F580}"/>
                </a:ext>
              </a:extLst>
            </p:cNvPr>
            <p:cNvSpPr/>
            <p:nvPr/>
          </p:nvSpPr>
          <p:spPr>
            <a:xfrm>
              <a:off x="2541871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28" name="Line">
              <a:extLst>
                <a:ext uri="{FF2B5EF4-FFF2-40B4-BE49-F238E27FC236}">
                  <a16:creationId xmlns:a16="http://schemas.microsoft.com/office/drawing/2014/main" id="{F071A015-0710-4608-955D-BEAE21D2A30F}"/>
                </a:ext>
              </a:extLst>
            </p:cNvPr>
            <p:cNvSpPr/>
            <p:nvPr/>
          </p:nvSpPr>
          <p:spPr>
            <a:xfrm>
              <a:off x="2949385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29" name="Line">
              <a:extLst>
                <a:ext uri="{FF2B5EF4-FFF2-40B4-BE49-F238E27FC236}">
                  <a16:creationId xmlns:a16="http://schemas.microsoft.com/office/drawing/2014/main" id="{DF1F0C13-61A5-47F0-8120-CAA33600C2C3}"/>
                </a:ext>
              </a:extLst>
            </p:cNvPr>
            <p:cNvSpPr/>
            <p:nvPr/>
          </p:nvSpPr>
          <p:spPr>
            <a:xfrm>
              <a:off x="3356899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30" name="Line">
              <a:extLst>
                <a:ext uri="{FF2B5EF4-FFF2-40B4-BE49-F238E27FC236}">
                  <a16:creationId xmlns:a16="http://schemas.microsoft.com/office/drawing/2014/main" id="{D2654043-40CC-4E7C-A39D-3CF0A4417686}"/>
                </a:ext>
              </a:extLst>
            </p:cNvPr>
            <p:cNvSpPr/>
            <p:nvPr/>
          </p:nvSpPr>
          <p:spPr>
            <a:xfrm>
              <a:off x="3764412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31" name="Line">
              <a:extLst>
                <a:ext uri="{FF2B5EF4-FFF2-40B4-BE49-F238E27FC236}">
                  <a16:creationId xmlns:a16="http://schemas.microsoft.com/office/drawing/2014/main" id="{19B31E5B-6F4C-4F89-8F75-6C32BFD28AC4}"/>
                </a:ext>
              </a:extLst>
            </p:cNvPr>
            <p:cNvSpPr/>
            <p:nvPr/>
          </p:nvSpPr>
          <p:spPr>
            <a:xfrm>
              <a:off x="402423" y="2852796"/>
              <a:ext cx="1985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32" name="Line">
              <a:extLst>
                <a:ext uri="{FF2B5EF4-FFF2-40B4-BE49-F238E27FC236}">
                  <a16:creationId xmlns:a16="http://schemas.microsoft.com/office/drawing/2014/main" id="{55C9881F-F580-485A-948A-D7960098B40D}"/>
                </a:ext>
              </a:extLst>
            </p:cNvPr>
            <p:cNvSpPr/>
            <p:nvPr/>
          </p:nvSpPr>
          <p:spPr>
            <a:xfrm>
              <a:off x="402423" y="2445252"/>
              <a:ext cx="1985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33" name="Line">
              <a:extLst>
                <a:ext uri="{FF2B5EF4-FFF2-40B4-BE49-F238E27FC236}">
                  <a16:creationId xmlns:a16="http://schemas.microsoft.com/office/drawing/2014/main" id="{701F25FA-28C6-4932-84E7-DFAE8207B08A}"/>
                </a:ext>
              </a:extLst>
            </p:cNvPr>
            <p:cNvSpPr/>
            <p:nvPr/>
          </p:nvSpPr>
          <p:spPr>
            <a:xfrm>
              <a:off x="402423" y="2037711"/>
              <a:ext cx="1985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34" name="Line">
              <a:extLst>
                <a:ext uri="{FF2B5EF4-FFF2-40B4-BE49-F238E27FC236}">
                  <a16:creationId xmlns:a16="http://schemas.microsoft.com/office/drawing/2014/main" id="{346511B9-7ED0-4F59-8298-62237F6F2DBD}"/>
                </a:ext>
              </a:extLst>
            </p:cNvPr>
            <p:cNvSpPr/>
            <p:nvPr/>
          </p:nvSpPr>
          <p:spPr>
            <a:xfrm>
              <a:off x="402423" y="1630168"/>
              <a:ext cx="1985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35" name="Line">
              <a:extLst>
                <a:ext uri="{FF2B5EF4-FFF2-40B4-BE49-F238E27FC236}">
                  <a16:creationId xmlns:a16="http://schemas.microsoft.com/office/drawing/2014/main" id="{CFB5A8B0-96D0-485B-9227-BF8241A23EA1}"/>
                </a:ext>
              </a:extLst>
            </p:cNvPr>
            <p:cNvSpPr/>
            <p:nvPr/>
          </p:nvSpPr>
          <p:spPr>
            <a:xfrm>
              <a:off x="402423" y="1222625"/>
              <a:ext cx="1985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36" name="Line">
              <a:extLst>
                <a:ext uri="{FF2B5EF4-FFF2-40B4-BE49-F238E27FC236}">
                  <a16:creationId xmlns:a16="http://schemas.microsoft.com/office/drawing/2014/main" id="{698B417B-BB1F-4EA0-BEE3-9DF70DA16FE9}"/>
                </a:ext>
              </a:extLst>
            </p:cNvPr>
            <p:cNvSpPr/>
            <p:nvPr/>
          </p:nvSpPr>
          <p:spPr>
            <a:xfrm>
              <a:off x="402423" y="815083"/>
              <a:ext cx="1985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37" name="Line">
              <a:extLst>
                <a:ext uri="{FF2B5EF4-FFF2-40B4-BE49-F238E27FC236}">
                  <a16:creationId xmlns:a16="http://schemas.microsoft.com/office/drawing/2014/main" id="{2E89181B-F56D-4529-A6EB-175BF54D740E}"/>
                </a:ext>
              </a:extLst>
            </p:cNvPr>
            <p:cNvSpPr/>
            <p:nvPr/>
          </p:nvSpPr>
          <p:spPr>
            <a:xfrm>
              <a:off x="402423" y="407541"/>
              <a:ext cx="1985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38" name="Line">
              <a:extLst>
                <a:ext uri="{FF2B5EF4-FFF2-40B4-BE49-F238E27FC236}">
                  <a16:creationId xmlns:a16="http://schemas.microsoft.com/office/drawing/2014/main" id="{159232D3-FB4B-4376-9647-83969B0B87CD}"/>
                </a:ext>
              </a:extLst>
            </p:cNvPr>
            <p:cNvSpPr/>
            <p:nvPr/>
          </p:nvSpPr>
          <p:spPr>
            <a:xfrm>
              <a:off x="402423" y="0"/>
              <a:ext cx="19854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</p:grpSp>
      <p:grpSp>
        <p:nvGrpSpPr>
          <p:cNvPr id="39" name="Group">
            <a:extLst>
              <a:ext uri="{FF2B5EF4-FFF2-40B4-BE49-F238E27FC236}">
                <a16:creationId xmlns:a16="http://schemas.microsoft.com/office/drawing/2014/main" id="{C0ABC89D-1CED-48F7-A2A4-32AE97D9B37F}"/>
              </a:ext>
            </a:extLst>
          </p:cNvPr>
          <p:cNvGrpSpPr/>
          <p:nvPr/>
        </p:nvGrpSpPr>
        <p:grpSpPr>
          <a:xfrm>
            <a:off x="6810990" y="3670435"/>
            <a:ext cx="2865333" cy="2578979"/>
            <a:chOff x="0" y="0"/>
            <a:chExt cx="4075139" cy="3667879"/>
          </a:xfrm>
        </p:grpSpPr>
        <p:sp>
          <p:nvSpPr>
            <p:cNvPr id="40" name="Line">
              <a:extLst>
                <a:ext uri="{FF2B5EF4-FFF2-40B4-BE49-F238E27FC236}">
                  <a16:creationId xmlns:a16="http://schemas.microsoft.com/office/drawing/2014/main" id="{705D20CD-704F-4409-8C07-0B4D8AE237D7}"/>
                </a:ext>
              </a:extLst>
            </p:cNvPr>
            <p:cNvSpPr/>
            <p:nvPr/>
          </p:nvSpPr>
          <p:spPr>
            <a:xfrm flipH="1">
              <a:off x="509391" y="0"/>
              <a:ext cx="1" cy="366788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3" name="Line">
              <a:extLst>
                <a:ext uri="{FF2B5EF4-FFF2-40B4-BE49-F238E27FC236}">
                  <a16:creationId xmlns:a16="http://schemas.microsoft.com/office/drawing/2014/main" id="{3E50EB1D-6976-4F51-A0ED-01A54EBAA7B0}"/>
                </a:ext>
              </a:extLst>
            </p:cNvPr>
            <p:cNvSpPr/>
            <p:nvPr/>
          </p:nvSpPr>
          <p:spPr>
            <a:xfrm>
              <a:off x="0" y="3260337"/>
              <a:ext cx="40751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5" name="Line">
              <a:extLst>
                <a:ext uri="{FF2B5EF4-FFF2-40B4-BE49-F238E27FC236}">
                  <a16:creationId xmlns:a16="http://schemas.microsoft.com/office/drawing/2014/main" id="{53183D02-2684-4D1F-A54C-36F365E1FC38}"/>
                </a:ext>
              </a:extLst>
            </p:cNvPr>
            <p:cNvSpPr/>
            <p:nvPr/>
          </p:nvSpPr>
          <p:spPr>
            <a:xfrm>
              <a:off x="916905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6" name="Line">
              <a:extLst>
                <a:ext uri="{FF2B5EF4-FFF2-40B4-BE49-F238E27FC236}">
                  <a16:creationId xmlns:a16="http://schemas.microsoft.com/office/drawing/2014/main" id="{27D7AD0A-1409-4941-AE83-2DF5C651BAC8}"/>
                </a:ext>
              </a:extLst>
            </p:cNvPr>
            <p:cNvSpPr/>
            <p:nvPr/>
          </p:nvSpPr>
          <p:spPr>
            <a:xfrm>
              <a:off x="1324419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7" name="Line">
              <a:extLst>
                <a:ext uri="{FF2B5EF4-FFF2-40B4-BE49-F238E27FC236}">
                  <a16:creationId xmlns:a16="http://schemas.microsoft.com/office/drawing/2014/main" id="{6E74E44A-44B0-4388-A374-BB5A2E61CA5F}"/>
                </a:ext>
              </a:extLst>
            </p:cNvPr>
            <p:cNvSpPr/>
            <p:nvPr/>
          </p:nvSpPr>
          <p:spPr>
            <a:xfrm>
              <a:off x="1731932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8" name="Line">
              <a:extLst>
                <a:ext uri="{FF2B5EF4-FFF2-40B4-BE49-F238E27FC236}">
                  <a16:creationId xmlns:a16="http://schemas.microsoft.com/office/drawing/2014/main" id="{E2F5309B-AB82-45C2-A3BD-63969496B699}"/>
                </a:ext>
              </a:extLst>
            </p:cNvPr>
            <p:cNvSpPr/>
            <p:nvPr/>
          </p:nvSpPr>
          <p:spPr>
            <a:xfrm>
              <a:off x="2139446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9" name="Line">
              <a:extLst>
                <a:ext uri="{FF2B5EF4-FFF2-40B4-BE49-F238E27FC236}">
                  <a16:creationId xmlns:a16="http://schemas.microsoft.com/office/drawing/2014/main" id="{65F5A0B0-FF18-4ABF-92E0-B9D6FAA1A854}"/>
                </a:ext>
              </a:extLst>
            </p:cNvPr>
            <p:cNvSpPr/>
            <p:nvPr/>
          </p:nvSpPr>
          <p:spPr>
            <a:xfrm>
              <a:off x="2546960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0" name="Line">
              <a:extLst>
                <a:ext uri="{FF2B5EF4-FFF2-40B4-BE49-F238E27FC236}">
                  <a16:creationId xmlns:a16="http://schemas.microsoft.com/office/drawing/2014/main" id="{D1416F2D-5A6A-4834-8DFE-2936858B113C}"/>
                </a:ext>
              </a:extLst>
            </p:cNvPr>
            <p:cNvSpPr/>
            <p:nvPr/>
          </p:nvSpPr>
          <p:spPr>
            <a:xfrm>
              <a:off x="2954475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1" name="Line">
              <a:extLst>
                <a:ext uri="{FF2B5EF4-FFF2-40B4-BE49-F238E27FC236}">
                  <a16:creationId xmlns:a16="http://schemas.microsoft.com/office/drawing/2014/main" id="{EFC0A9D4-4BD3-4EDF-85EA-00FF087A80AD}"/>
                </a:ext>
              </a:extLst>
            </p:cNvPr>
            <p:cNvSpPr/>
            <p:nvPr/>
          </p:nvSpPr>
          <p:spPr>
            <a:xfrm>
              <a:off x="3361988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2" name="Line">
              <a:extLst>
                <a:ext uri="{FF2B5EF4-FFF2-40B4-BE49-F238E27FC236}">
                  <a16:creationId xmlns:a16="http://schemas.microsoft.com/office/drawing/2014/main" id="{7072D47F-E970-4D13-AFFD-23EC0260FC12}"/>
                </a:ext>
              </a:extLst>
            </p:cNvPr>
            <p:cNvSpPr/>
            <p:nvPr/>
          </p:nvSpPr>
          <p:spPr>
            <a:xfrm>
              <a:off x="3769503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3" name="Line">
              <a:extLst>
                <a:ext uri="{FF2B5EF4-FFF2-40B4-BE49-F238E27FC236}">
                  <a16:creationId xmlns:a16="http://schemas.microsoft.com/office/drawing/2014/main" id="{47A14278-9A26-4A97-ABD1-C955607BF784}"/>
                </a:ext>
              </a:extLst>
            </p:cNvPr>
            <p:cNvSpPr/>
            <p:nvPr/>
          </p:nvSpPr>
          <p:spPr>
            <a:xfrm>
              <a:off x="407514" y="2852796"/>
              <a:ext cx="1985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4" name="Line">
              <a:extLst>
                <a:ext uri="{FF2B5EF4-FFF2-40B4-BE49-F238E27FC236}">
                  <a16:creationId xmlns:a16="http://schemas.microsoft.com/office/drawing/2014/main" id="{89F71FF4-CFB2-4011-A9C8-D52927B25E3C}"/>
                </a:ext>
              </a:extLst>
            </p:cNvPr>
            <p:cNvSpPr/>
            <p:nvPr/>
          </p:nvSpPr>
          <p:spPr>
            <a:xfrm>
              <a:off x="407514" y="2445252"/>
              <a:ext cx="1985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5" name="Line">
              <a:extLst>
                <a:ext uri="{FF2B5EF4-FFF2-40B4-BE49-F238E27FC236}">
                  <a16:creationId xmlns:a16="http://schemas.microsoft.com/office/drawing/2014/main" id="{FD7ED472-1F6C-48C6-8F2F-86E5371F5481}"/>
                </a:ext>
              </a:extLst>
            </p:cNvPr>
            <p:cNvSpPr/>
            <p:nvPr/>
          </p:nvSpPr>
          <p:spPr>
            <a:xfrm>
              <a:off x="407514" y="2037711"/>
              <a:ext cx="1985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6" name="Line">
              <a:extLst>
                <a:ext uri="{FF2B5EF4-FFF2-40B4-BE49-F238E27FC236}">
                  <a16:creationId xmlns:a16="http://schemas.microsoft.com/office/drawing/2014/main" id="{E5CA0231-C8C9-4C4F-A134-52914436BC0A}"/>
                </a:ext>
              </a:extLst>
            </p:cNvPr>
            <p:cNvSpPr/>
            <p:nvPr/>
          </p:nvSpPr>
          <p:spPr>
            <a:xfrm>
              <a:off x="407514" y="1630168"/>
              <a:ext cx="1985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7" name="Line">
              <a:extLst>
                <a:ext uri="{FF2B5EF4-FFF2-40B4-BE49-F238E27FC236}">
                  <a16:creationId xmlns:a16="http://schemas.microsoft.com/office/drawing/2014/main" id="{D7060BE7-C5D8-4554-901D-8766143403B1}"/>
                </a:ext>
              </a:extLst>
            </p:cNvPr>
            <p:cNvSpPr/>
            <p:nvPr/>
          </p:nvSpPr>
          <p:spPr>
            <a:xfrm>
              <a:off x="407514" y="1222625"/>
              <a:ext cx="1985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8" name="Line">
              <a:extLst>
                <a:ext uri="{FF2B5EF4-FFF2-40B4-BE49-F238E27FC236}">
                  <a16:creationId xmlns:a16="http://schemas.microsoft.com/office/drawing/2014/main" id="{F7DD26F7-BD56-494B-B650-D5B894A66796}"/>
                </a:ext>
              </a:extLst>
            </p:cNvPr>
            <p:cNvSpPr/>
            <p:nvPr/>
          </p:nvSpPr>
          <p:spPr>
            <a:xfrm>
              <a:off x="407514" y="815083"/>
              <a:ext cx="1985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9" name="Line">
              <a:extLst>
                <a:ext uri="{FF2B5EF4-FFF2-40B4-BE49-F238E27FC236}">
                  <a16:creationId xmlns:a16="http://schemas.microsoft.com/office/drawing/2014/main" id="{B2163A9E-4D3E-48A9-8AE0-3273CC591D85}"/>
                </a:ext>
              </a:extLst>
            </p:cNvPr>
            <p:cNvSpPr/>
            <p:nvPr/>
          </p:nvSpPr>
          <p:spPr>
            <a:xfrm>
              <a:off x="407514" y="407541"/>
              <a:ext cx="1985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60" name="Line">
              <a:extLst>
                <a:ext uri="{FF2B5EF4-FFF2-40B4-BE49-F238E27FC236}">
                  <a16:creationId xmlns:a16="http://schemas.microsoft.com/office/drawing/2014/main" id="{346EE0DB-7532-41A8-9A62-0B0E2710304E}"/>
                </a:ext>
              </a:extLst>
            </p:cNvPr>
            <p:cNvSpPr/>
            <p:nvPr/>
          </p:nvSpPr>
          <p:spPr>
            <a:xfrm>
              <a:off x="407514" y="0"/>
              <a:ext cx="198539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</p:grpSp>
      <p:pic>
        <p:nvPicPr>
          <p:cNvPr id="61" name="image42.pdf" descr="image42.pdf">
            <a:extLst>
              <a:ext uri="{FF2B5EF4-FFF2-40B4-BE49-F238E27FC236}">
                <a16:creationId xmlns:a16="http://schemas.microsoft.com/office/drawing/2014/main" id="{7519AE56-5DEA-481E-97D4-F203D86BC50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67186" y="1716406"/>
            <a:ext cx="4036438" cy="1529958"/>
          </a:xfrm>
          <a:prstGeom prst="rect">
            <a:avLst/>
          </a:prstGeom>
        </p:spPr>
      </p:pic>
      <p:pic>
        <p:nvPicPr>
          <p:cNvPr id="63" name="pasted-image.tif" descr="pasted-image.tif">
            <a:extLst>
              <a:ext uri="{FF2B5EF4-FFF2-40B4-BE49-F238E27FC236}">
                <a16:creationId xmlns:a16="http://schemas.microsoft.com/office/drawing/2014/main" id="{60C5816A-3826-4987-992A-281F1ED14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942" y="4241465"/>
            <a:ext cx="1393812" cy="1436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sted-image.tif" descr="pasted-image.tif">
            <a:extLst>
              <a:ext uri="{FF2B5EF4-FFF2-40B4-BE49-F238E27FC236}">
                <a16:creationId xmlns:a16="http://schemas.microsoft.com/office/drawing/2014/main" id="{0B307A15-0E92-4B96-A5E4-3D6B31183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557" y="3920852"/>
            <a:ext cx="1393812" cy="1436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latex-image-44.pdf" descr="latex-image-44.pdf">
            <a:extLst>
              <a:ext uri="{FF2B5EF4-FFF2-40B4-BE49-F238E27FC236}">
                <a16:creationId xmlns:a16="http://schemas.microsoft.com/office/drawing/2014/main" id="{09B65816-8BC4-49EA-BC68-EC79D03D8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453" y="4508048"/>
            <a:ext cx="848321" cy="794743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625104-15B4-4C51-AE6D-CCCF63B3908E}"/>
              </a:ext>
            </a:extLst>
          </p:cNvPr>
          <p:cNvCxnSpPr/>
          <p:nvPr/>
        </p:nvCxnSpPr>
        <p:spPr>
          <a:xfrm>
            <a:off x="5381011" y="5465852"/>
            <a:ext cx="117390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2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Homogeneous coordinates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5DDA53-6FD1-41EC-ABAB-FEEE027951CB}"/>
              </a:ext>
            </a:extLst>
          </p:cNvPr>
          <p:cNvGrpSpPr/>
          <p:nvPr/>
        </p:nvGrpSpPr>
        <p:grpSpPr>
          <a:xfrm>
            <a:off x="532788" y="1099535"/>
            <a:ext cx="4810126" cy="5242782"/>
            <a:chOff x="543062" y="848007"/>
            <a:chExt cx="4810126" cy="5242782"/>
          </a:xfrm>
        </p:grpSpPr>
        <p:sp>
          <p:nvSpPr>
            <p:cNvPr id="16" name="Scale">
              <a:extLst>
                <a:ext uri="{FF2B5EF4-FFF2-40B4-BE49-F238E27FC236}">
                  <a16:creationId xmlns:a16="http://schemas.microsoft.com/office/drawing/2014/main" id="{3864F61B-85DA-4586-AD25-0F8B080F8DEF}"/>
                </a:ext>
              </a:extLst>
            </p:cNvPr>
            <p:cNvSpPr txBox="1"/>
            <p:nvPr/>
          </p:nvSpPr>
          <p:spPr>
            <a:xfrm>
              <a:off x="543062" y="848007"/>
              <a:ext cx="4810126" cy="52427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en-US" sz="2400" b="0" dirty="0">
                  <a:latin typeface="+mj-lt"/>
                </a:rPr>
                <a:t>Conversion:</a:t>
              </a:r>
            </a:p>
            <a:p>
              <a:endParaRPr lang="en-US" sz="2400" b="0" dirty="0"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0" dirty="0">
                  <a:latin typeface="+mj-lt"/>
                </a:rPr>
                <a:t>heterogeneous → homogeneous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b="0" dirty="0"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b="0" dirty="0"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b="0" dirty="0"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b="0" dirty="0"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0" dirty="0">
                  <a:latin typeface="+mj-lt"/>
                </a:rPr>
                <a:t>homogeneous </a:t>
              </a:r>
              <a:r>
                <a:rPr lang="en-US" sz="2400" b="0" dirty="0">
                  <a:solidFill>
                    <a:prstClr val="black"/>
                  </a:solidFill>
                  <a:latin typeface="Calibri Light" panose="020F0302020204030204"/>
                  <a:ea typeface="+mn-ea"/>
                  <a:cs typeface="+mn-cs"/>
                </a:rPr>
                <a:t>→ </a:t>
              </a:r>
              <a:r>
                <a:rPr lang="en-US" sz="2400" b="0" dirty="0">
                  <a:latin typeface="+mj-lt"/>
                </a:rPr>
                <a:t>heterogeneous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b="0" dirty="0"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b="0" dirty="0"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b="0" dirty="0"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b="0" dirty="0"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0" dirty="0">
                  <a:latin typeface="+mj-lt"/>
                </a:rPr>
                <a:t>scale invariance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sz="2400" b="0" dirty="0">
                <a:latin typeface="+mj-lt"/>
              </a:endParaRPr>
            </a:p>
          </p:txBody>
        </p:sp>
        <p:pic>
          <p:nvPicPr>
            <p:cNvPr id="11" name="latex-image-35.pdf" descr="latex-image-35.pdf">
              <a:extLst>
                <a:ext uri="{FF2B5EF4-FFF2-40B4-BE49-F238E27FC236}">
                  <a16:creationId xmlns:a16="http://schemas.microsoft.com/office/drawing/2014/main" id="{DF6D9C4B-EAE4-468D-BDCD-5CFE699CD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3527" y="2173157"/>
              <a:ext cx="2098477" cy="116086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" name="latex-image-36.pdf" descr="latex-image-36.pdf">
              <a:extLst>
                <a:ext uri="{FF2B5EF4-FFF2-40B4-BE49-F238E27FC236}">
                  <a16:creationId xmlns:a16="http://schemas.microsoft.com/office/drawing/2014/main" id="{0F8F4CB4-2D34-4ECB-8AB6-C508B4E91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3527" y="3968218"/>
              <a:ext cx="2553891" cy="1160860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4" name="latex-image-39.pdf" descr="latex-image-39.pdf">
            <a:extLst>
              <a:ext uri="{FF2B5EF4-FFF2-40B4-BE49-F238E27FC236}">
                <a16:creationId xmlns:a16="http://schemas.microsoft.com/office/drawing/2014/main" id="{58D0BBFB-9BC6-4EB7-BA49-7F81B5A25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253" y="6014807"/>
            <a:ext cx="4652368" cy="464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latex-image-38.pdf" descr="latex-image-38.pdf">
            <a:extLst>
              <a:ext uri="{FF2B5EF4-FFF2-40B4-BE49-F238E27FC236}">
                <a16:creationId xmlns:a16="http://schemas.microsoft.com/office/drawing/2014/main" id="{3D187C77-6D14-4CAD-89CC-B21C68006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546" y="2805261"/>
            <a:ext cx="1616274" cy="392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latex-image-40.pdf" descr="latex-image-40.pdf">
            <a:extLst>
              <a:ext uri="{FF2B5EF4-FFF2-40B4-BE49-F238E27FC236}">
                <a16:creationId xmlns:a16="http://schemas.microsoft.com/office/drawing/2014/main" id="{ECF5D97F-378B-4528-9F20-EB35A3072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2487" y="4606726"/>
            <a:ext cx="1556392" cy="3869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cale">
            <a:extLst>
              <a:ext uri="{FF2B5EF4-FFF2-40B4-BE49-F238E27FC236}">
                <a16:creationId xmlns:a16="http://schemas.microsoft.com/office/drawing/2014/main" id="{4B64840C-08B3-4EE2-9902-1805D3D4DFC1}"/>
              </a:ext>
            </a:extLst>
          </p:cNvPr>
          <p:cNvSpPr txBox="1"/>
          <p:nvPr/>
        </p:nvSpPr>
        <p:spPr>
          <a:xfrm>
            <a:off x="6565621" y="1099535"/>
            <a:ext cx="4810126" cy="3396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Special points:</a:t>
            </a:r>
          </a:p>
          <a:p>
            <a:endParaRPr lang="en-US" sz="2400" b="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</a:rPr>
              <a:t>point at infinity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</a:rPr>
              <a:t>undefined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069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latex-image-23.pdf" descr="latex-image-23.pdf">
            <a:extLst>
              <a:ext uri="{FF2B5EF4-FFF2-40B4-BE49-F238E27FC236}">
                <a16:creationId xmlns:a16="http://schemas.microsoft.com/office/drawing/2014/main" id="{B7E1EB00-D8E1-4475-9A3F-D55774125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139" y="4653432"/>
            <a:ext cx="1723430" cy="116086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3A9BFB-799F-4392-92FE-DBF08B51E294}"/>
              </a:ext>
            </a:extLst>
          </p:cNvPr>
          <p:cNvSpPr/>
          <p:nvPr/>
        </p:nvSpPr>
        <p:spPr>
          <a:xfrm>
            <a:off x="3372876" y="4653432"/>
            <a:ext cx="558494" cy="117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Projective geometry</a:t>
            </a:r>
            <a:endParaRPr dirty="0"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38C35E98-C214-45E0-970D-78E84D1D9245}"/>
              </a:ext>
            </a:extLst>
          </p:cNvPr>
          <p:cNvSpPr/>
          <p:nvPr/>
        </p:nvSpPr>
        <p:spPr>
          <a:xfrm flipV="1">
            <a:off x="5722096" y="2288017"/>
            <a:ext cx="1" cy="164105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FF38D68A-2326-49E7-BA85-D31575D027C4}"/>
              </a:ext>
            </a:extLst>
          </p:cNvPr>
          <p:cNvSpPr/>
          <p:nvPr/>
        </p:nvSpPr>
        <p:spPr>
          <a:xfrm>
            <a:off x="4689969" y="3948574"/>
            <a:ext cx="289561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493D9C25-3A80-48C1-BF07-B49305AF008B}"/>
              </a:ext>
            </a:extLst>
          </p:cNvPr>
          <p:cNvSpPr/>
          <p:nvPr/>
        </p:nvSpPr>
        <p:spPr>
          <a:xfrm flipV="1">
            <a:off x="4677420" y="3939267"/>
            <a:ext cx="1054046" cy="106962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oval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71FDC6F2-77FF-40D7-8B1D-478704A9E73B}"/>
              </a:ext>
            </a:extLst>
          </p:cNvPr>
          <p:cNvSpPr/>
          <p:nvPr/>
        </p:nvSpPr>
        <p:spPr>
          <a:xfrm flipV="1">
            <a:off x="5725622" y="3475052"/>
            <a:ext cx="1892760" cy="4736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8C7BD67E-12F5-4AC2-B5DF-D26B83540ED7}"/>
              </a:ext>
            </a:extLst>
          </p:cNvPr>
          <p:cNvSpPr/>
          <p:nvPr/>
        </p:nvSpPr>
        <p:spPr>
          <a:xfrm rot="1054233">
            <a:off x="6993153" y="1513711"/>
            <a:ext cx="1325757" cy="4121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chemeClr val="accent4">
                  <a:hueOff val="495547"/>
                  <a:lumOff val="5161"/>
                  <a:alpha val="73016"/>
                </a:schemeClr>
              </a:gs>
              <a:gs pos="100000">
                <a:schemeClr val="accent4">
                  <a:alpha val="73016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D4A40169-5E86-4CC6-9B65-A18D03316545}"/>
              </a:ext>
            </a:extLst>
          </p:cNvPr>
          <p:cNvSpPr/>
          <p:nvPr/>
        </p:nvSpPr>
        <p:spPr>
          <a:xfrm>
            <a:off x="7607169" y="3948574"/>
            <a:ext cx="34078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3AC86897-ECE2-4F0C-A399-832DC34304CC}"/>
              </a:ext>
            </a:extLst>
          </p:cNvPr>
          <p:cNvSpPr/>
          <p:nvPr/>
        </p:nvSpPr>
        <p:spPr>
          <a:xfrm flipV="1">
            <a:off x="7645220" y="2852898"/>
            <a:ext cx="2318907" cy="609784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pic>
        <p:nvPicPr>
          <p:cNvPr id="25" name="latex-image-27.pdf" descr="latex-image-27.pdf">
            <a:extLst>
              <a:ext uri="{FF2B5EF4-FFF2-40B4-BE49-F238E27FC236}">
                <a16:creationId xmlns:a16="http://schemas.microsoft.com/office/drawing/2014/main" id="{76BFE629-4BD4-4EBA-B810-7CEB57C91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691" y="3044141"/>
            <a:ext cx="306468" cy="23217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Line">
            <a:extLst>
              <a:ext uri="{FF2B5EF4-FFF2-40B4-BE49-F238E27FC236}">
                <a16:creationId xmlns:a16="http://schemas.microsoft.com/office/drawing/2014/main" id="{9BB2DC09-C42C-4CCC-A46D-B3FD9C553974}"/>
              </a:ext>
            </a:extLst>
          </p:cNvPr>
          <p:cNvSpPr/>
          <p:nvPr/>
        </p:nvSpPr>
        <p:spPr>
          <a:xfrm flipH="1" flipV="1">
            <a:off x="10147781" y="2804092"/>
            <a:ext cx="16903" cy="576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pic>
        <p:nvPicPr>
          <p:cNvPr id="27" name="pasted-image.pdf" descr="pasted-image.pdf">
            <a:extLst>
              <a:ext uri="{FF2B5EF4-FFF2-40B4-BE49-F238E27FC236}">
                <a16:creationId xmlns:a16="http://schemas.microsoft.com/office/drawing/2014/main" id="{0C08EBB3-E3D5-45A0-B19E-19753F717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000" y="5082057"/>
            <a:ext cx="16966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pdf" descr="pasted-image.pdf">
            <a:extLst>
              <a:ext uri="{FF2B5EF4-FFF2-40B4-BE49-F238E27FC236}">
                <a16:creationId xmlns:a16="http://schemas.microsoft.com/office/drawing/2014/main" id="{77050C5F-0B89-4269-A651-D21BF2762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758" y="2104267"/>
            <a:ext cx="16073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asted-image.pdf" descr="pasted-image.pdf">
            <a:extLst>
              <a:ext uri="{FF2B5EF4-FFF2-40B4-BE49-F238E27FC236}">
                <a16:creationId xmlns:a16="http://schemas.microsoft.com/office/drawing/2014/main" id="{87F2CB2F-3A7E-42F9-9CA0-5789BFAD4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4505" y="3872672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asted-image.pdf" descr="pasted-image.pdf">
            <a:extLst>
              <a:ext uri="{FF2B5EF4-FFF2-40B4-BE49-F238E27FC236}">
                <a16:creationId xmlns:a16="http://schemas.microsoft.com/office/drawing/2014/main" id="{D4181BEF-5258-4BCC-9B81-52D1672ED0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777" y="5045472"/>
            <a:ext cx="714376" cy="23217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image plane">
            <a:extLst>
              <a:ext uri="{FF2B5EF4-FFF2-40B4-BE49-F238E27FC236}">
                <a16:creationId xmlns:a16="http://schemas.microsoft.com/office/drawing/2014/main" id="{D8DFA38A-D91C-4C05-895E-CF05D5884EE9}"/>
              </a:ext>
            </a:extLst>
          </p:cNvPr>
          <p:cNvSpPr txBox="1"/>
          <p:nvPr/>
        </p:nvSpPr>
        <p:spPr>
          <a:xfrm>
            <a:off x="6572042" y="1336686"/>
            <a:ext cx="157511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r>
              <a:rPr dirty="0">
                <a:latin typeface="+mj-lt"/>
              </a:rPr>
              <a:t>image plane</a:t>
            </a:r>
          </a:p>
        </p:txBody>
      </p:sp>
      <p:pic>
        <p:nvPicPr>
          <p:cNvPr id="32" name="latex-image-30.pdf" descr="latex-image-30.pdf">
            <a:extLst>
              <a:ext uri="{FF2B5EF4-FFF2-40B4-BE49-F238E27FC236}">
                <a16:creationId xmlns:a16="http://schemas.microsoft.com/office/drawing/2014/main" id="{35C440BC-AC91-4263-A938-48FC225DF5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0398" y="2490870"/>
            <a:ext cx="267891" cy="22324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X is a projection of…">
            <a:extLst>
              <a:ext uri="{FF2B5EF4-FFF2-40B4-BE49-F238E27FC236}">
                <a16:creationId xmlns:a16="http://schemas.microsoft.com/office/drawing/2014/main" id="{5DF57C40-1230-4C28-AF4D-F5F053724768}"/>
              </a:ext>
            </a:extLst>
          </p:cNvPr>
          <p:cNvSpPr txBox="1"/>
          <p:nvPr/>
        </p:nvSpPr>
        <p:spPr>
          <a:xfrm>
            <a:off x="8736686" y="4491991"/>
            <a:ext cx="3267313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3000"/>
            </a:pPr>
            <a:r>
              <a:rPr lang="en-US" sz="2400" b="1" dirty="0">
                <a:latin typeface="+mj-lt"/>
                <a:ea typeface="Helvetica"/>
                <a:cs typeface="Helvetica"/>
                <a:sym typeface="Helvetica"/>
              </a:rPr>
              <a:t>X</a:t>
            </a:r>
            <a:r>
              <a:rPr sz="2400" dirty="0">
                <a:latin typeface="+mj-lt"/>
              </a:rPr>
              <a:t> is a projection of</a:t>
            </a:r>
            <a:r>
              <a:rPr lang="en-US" sz="2400" dirty="0">
                <a:latin typeface="+mj-lt"/>
              </a:rPr>
              <a:t> </a:t>
            </a:r>
            <a:r>
              <a:rPr sz="2400" dirty="0">
                <a:latin typeface="+mj-lt"/>
              </a:rPr>
              <a:t>a point </a:t>
            </a:r>
            <a:r>
              <a:rPr sz="2400" b="1" dirty="0">
                <a:latin typeface="+mj-lt"/>
                <a:ea typeface="Helvetica"/>
                <a:cs typeface="Helvetica"/>
                <a:sym typeface="Helvetica"/>
              </a:rPr>
              <a:t>P</a:t>
            </a:r>
            <a:r>
              <a:rPr sz="2400" dirty="0">
                <a:latin typeface="+mj-lt"/>
              </a:rPr>
              <a:t> on the image plane</a:t>
            </a:r>
          </a:p>
        </p:txBody>
      </p:sp>
      <p:pic>
        <p:nvPicPr>
          <p:cNvPr id="35" name="latex-image-24.pdf" descr="latex-image-24.pdf">
            <a:extLst>
              <a:ext uri="{FF2B5EF4-FFF2-40B4-BE49-F238E27FC236}">
                <a16:creationId xmlns:a16="http://schemas.microsoft.com/office/drawing/2014/main" id="{315B0B2D-1D00-4A14-ADD4-5F1D88F7D4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8338" y="2121224"/>
            <a:ext cx="1393032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latex-image-34.pdf" descr="latex-image-34.pdf">
            <a:extLst>
              <a:ext uri="{FF2B5EF4-FFF2-40B4-BE49-F238E27FC236}">
                <a16:creationId xmlns:a16="http://schemas.microsoft.com/office/drawing/2014/main" id="{F8F59B14-D7C5-4C95-BB50-99A6C83523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3015958" y="3639082"/>
            <a:ext cx="847470" cy="27337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cale">
            <a:extLst>
              <a:ext uri="{FF2B5EF4-FFF2-40B4-BE49-F238E27FC236}">
                <a16:creationId xmlns:a16="http://schemas.microsoft.com/office/drawing/2014/main" id="{B2F8359D-C824-4099-B4DD-0F6F0C124FF8}"/>
              </a:ext>
            </a:extLst>
          </p:cNvPr>
          <p:cNvSpPr txBox="1"/>
          <p:nvPr/>
        </p:nvSpPr>
        <p:spPr>
          <a:xfrm>
            <a:off x="78314" y="2104267"/>
            <a:ext cx="226383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image point in pixel coordinates</a:t>
            </a:r>
            <a:endParaRPr sz="2400" b="0" dirty="0">
              <a:latin typeface="+mj-lt"/>
            </a:endParaRPr>
          </a:p>
        </p:txBody>
      </p:sp>
      <p:sp>
        <p:nvSpPr>
          <p:cNvPr id="38" name="Scale">
            <a:extLst>
              <a:ext uri="{FF2B5EF4-FFF2-40B4-BE49-F238E27FC236}">
                <a16:creationId xmlns:a16="http://schemas.microsoft.com/office/drawing/2014/main" id="{8120B41A-A4BE-402C-84FD-44D6FD88E81F}"/>
              </a:ext>
            </a:extLst>
          </p:cNvPr>
          <p:cNvSpPr txBox="1"/>
          <p:nvPr/>
        </p:nvSpPr>
        <p:spPr>
          <a:xfrm>
            <a:off x="78270" y="4643796"/>
            <a:ext cx="2263837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image point in homogeneous coordinates</a:t>
            </a:r>
            <a:endParaRPr sz="2400" b="0" dirty="0">
              <a:latin typeface="+mj-lt"/>
            </a:endParaRPr>
          </a:p>
        </p:txBody>
      </p:sp>
      <p:pic>
        <p:nvPicPr>
          <p:cNvPr id="39" name="image42.pdf" descr="image42.pdf">
            <a:extLst>
              <a:ext uri="{FF2B5EF4-FFF2-40B4-BE49-F238E27FC236}">
                <a16:creationId xmlns:a16="http://schemas.microsoft.com/office/drawing/2014/main" id="{16C6331B-A4F9-4384-B000-8CE36B255EC3}"/>
              </a:ext>
            </a:extLst>
          </p:cNvPr>
          <p:cNvPicPr>
            <a:picLocks/>
          </p:cNvPicPr>
          <p:nvPr/>
        </p:nvPicPr>
        <p:blipFill rotWithShape="1">
          <a:blip r:embed="rId11"/>
          <a:srcRect l="59312" t="65416" r="35767" b="6086"/>
          <a:stretch/>
        </p:blipFill>
        <p:spPr>
          <a:xfrm>
            <a:off x="3575922" y="5430316"/>
            <a:ext cx="203200" cy="4572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latex-image-24.pdf" descr="latex-image-24.pdf">
            <a:extLst>
              <a:ext uri="{FF2B5EF4-FFF2-40B4-BE49-F238E27FC236}">
                <a16:creationId xmlns:a16="http://schemas.microsoft.com/office/drawing/2014/main" id="{C9122B8B-3EDB-45E0-B24C-EDC42C30EE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451" r="12298"/>
          <a:stretch/>
        </p:blipFill>
        <p:spPr>
          <a:xfrm>
            <a:off x="3462314" y="4643796"/>
            <a:ext cx="379617" cy="776884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cale">
            <a:extLst>
              <a:ext uri="{FF2B5EF4-FFF2-40B4-BE49-F238E27FC236}">
                <a16:creationId xmlns:a16="http://schemas.microsoft.com/office/drawing/2014/main" id="{FD193C84-EB1D-433D-9503-55ECECD3207F}"/>
              </a:ext>
            </a:extLst>
          </p:cNvPr>
          <p:cNvSpPr txBox="1"/>
          <p:nvPr/>
        </p:nvSpPr>
        <p:spPr>
          <a:xfrm>
            <a:off x="6065227" y="6130118"/>
            <a:ext cx="481012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What does scaling </a:t>
            </a:r>
            <a:r>
              <a:rPr lang="en-US" sz="2400" dirty="0">
                <a:latin typeface="+mj-lt"/>
              </a:rPr>
              <a:t>X </a:t>
            </a:r>
            <a:r>
              <a:rPr lang="en-US" sz="2400" b="0" dirty="0">
                <a:latin typeface="+mj-lt"/>
              </a:rPr>
              <a:t>correspond to? </a:t>
            </a: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14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2766219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Transformations in projective geometry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682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transformations in heterogeneous coordinates</a:t>
            </a:r>
            <a:endParaRPr dirty="0"/>
          </a:p>
        </p:txBody>
      </p:sp>
      <p:sp>
        <p:nvSpPr>
          <p:cNvPr id="42" name="Scale">
            <a:extLst>
              <a:ext uri="{FF2B5EF4-FFF2-40B4-BE49-F238E27FC236}">
                <a16:creationId xmlns:a16="http://schemas.microsoft.com/office/drawing/2014/main" id="{2920B51B-24E2-4E29-9C77-E1086B867608}"/>
              </a:ext>
            </a:extLst>
          </p:cNvPr>
          <p:cNvSpPr txBox="1"/>
          <p:nvPr/>
        </p:nvSpPr>
        <p:spPr>
          <a:xfrm>
            <a:off x="510114" y="1325563"/>
            <a:ext cx="655108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Re-write these transformations as 3x3 matrices:</a:t>
            </a:r>
            <a:endParaRPr sz="2400" b="0" dirty="0">
              <a:latin typeface="+mj-lt"/>
            </a:endParaRPr>
          </a:p>
        </p:txBody>
      </p:sp>
      <p:pic>
        <p:nvPicPr>
          <p:cNvPr id="43" name="image43.pdf" descr="image43.pdf">
            <a:extLst>
              <a:ext uri="{FF2B5EF4-FFF2-40B4-BE49-F238E27FC236}">
                <a16:creationId xmlns:a16="http://schemas.microsoft.com/office/drawing/2014/main" id="{9DAA4845-24DE-4C3A-B8B2-51562BCF1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719" y="4428552"/>
            <a:ext cx="4132882" cy="1428751"/>
          </a:xfrm>
          <a:prstGeom prst="rect">
            <a:avLst/>
          </a:prstGeom>
        </p:spPr>
      </p:pic>
      <p:pic>
        <p:nvPicPr>
          <p:cNvPr id="44" name="image44.pdf" descr="image44.pdf">
            <a:extLst>
              <a:ext uri="{FF2B5EF4-FFF2-40B4-BE49-F238E27FC236}">
                <a16:creationId xmlns:a16="http://schemas.microsoft.com/office/drawing/2014/main" id="{6BCB8FB5-41DF-4035-85C4-0CF2A875D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5" y="2087419"/>
            <a:ext cx="2724470" cy="1428751"/>
          </a:xfrm>
          <a:prstGeom prst="rect">
            <a:avLst/>
          </a:prstGeom>
        </p:spPr>
      </p:pic>
      <p:pic>
        <p:nvPicPr>
          <p:cNvPr id="45" name="image45.pdf" descr="image45.pdf">
            <a:extLst>
              <a:ext uri="{FF2B5EF4-FFF2-40B4-BE49-F238E27FC236}">
                <a16:creationId xmlns:a16="http://schemas.microsoft.com/office/drawing/2014/main" id="{DDB8BDBB-F725-402A-9923-6694CC18A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728" y="4428552"/>
            <a:ext cx="3035353" cy="1428751"/>
          </a:xfrm>
          <a:prstGeom prst="rect">
            <a:avLst/>
          </a:prstGeom>
        </p:spPr>
      </p:pic>
      <p:sp>
        <p:nvSpPr>
          <p:cNvPr id="46" name="Translate">
            <a:extLst>
              <a:ext uri="{FF2B5EF4-FFF2-40B4-BE49-F238E27FC236}">
                <a16:creationId xmlns:a16="http://schemas.microsoft.com/office/drawing/2014/main" id="{0DDB2962-1126-4FC1-87C3-D50CE93B6898}"/>
              </a:ext>
            </a:extLst>
          </p:cNvPr>
          <p:cNvSpPr txBox="1"/>
          <p:nvPr/>
        </p:nvSpPr>
        <p:spPr>
          <a:xfrm>
            <a:off x="2066925" y="3583352"/>
            <a:ext cx="2724470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t</a:t>
            </a:r>
            <a:r>
              <a:rPr sz="2400" dirty="0">
                <a:latin typeface="+mj-lt"/>
              </a:rPr>
              <a:t>ranslat</a:t>
            </a:r>
            <a:r>
              <a:rPr lang="en-US" sz="2400" dirty="0">
                <a:latin typeface="+mj-lt"/>
              </a:rPr>
              <a:t>ion</a:t>
            </a:r>
            <a:endParaRPr sz="2400" dirty="0">
              <a:latin typeface="+mj-lt"/>
            </a:endParaRPr>
          </a:p>
        </p:txBody>
      </p:sp>
      <p:sp>
        <p:nvSpPr>
          <p:cNvPr id="47" name="Rotate">
            <a:extLst>
              <a:ext uri="{FF2B5EF4-FFF2-40B4-BE49-F238E27FC236}">
                <a16:creationId xmlns:a16="http://schemas.microsoft.com/office/drawing/2014/main" id="{ECFCFAE2-3DE8-46FD-B03D-497257716EAD}"/>
              </a:ext>
            </a:extLst>
          </p:cNvPr>
          <p:cNvSpPr txBox="1"/>
          <p:nvPr/>
        </p:nvSpPr>
        <p:spPr>
          <a:xfrm>
            <a:off x="1362719" y="5857303"/>
            <a:ext cx="4132882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rotation</a:t>
            </a:r>
            <a:endParaRPr sz="2400" dirty="0">
              <a:latin typeface="+mj-lt"/>
            </a:endParaRPr>
          </a:p>
        </p:txBody>
      </p:sp>
      <p:sp>
        <p:nvSpPr>
          <p:cNvPr id="48" name="Shear">
            <a:extLst>
              <a:ext uri="{FF2B5EF4-FFF2-40B4-BE49-F238E27FC236}">
                <a16:creationId xmlns:a16="http://schemas.microsoft.com/office/drawing/2014/main" id="{CCF15758-7CEC-4ACB-AD11-8B65FF9BF232}"/>
              </a:ext>
            </a:extLst>
          </p:cNvPr>
          <p:cNvSpPr txBox="1"/>
          <p:nvPr/>
        </p:nvSpPr>
        <p:spPr>
          <a:xfrm>
            <a:off x="7519728" y="5857303"/>
            <a:ext cx="2971991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s</a:t>
            </a:r>
            <a:r>
              <a:rPr sz="2400" dirty="0">
                <a:latin typeface="+mj-lt"/>
              </a:rPr>
              <a:t>hear</a:t>
            </a:r>
            <a:r>
              <a:rPr lang="en-US" sz="2400" dirty="0">
                <a:latin typeface="+mj-lt"/>
              </a:rPr>
              <a:t>ing</a:t>
            </a:r>
            <a:endParaRPr sz="2400" dirty="0">
              <a:latin typeface="+mj-lt"/>
            </a:endParaRPr>
          </a:p>
        </p:txBody>
      </p:sp>
      <p:pic>
        <p:nvPicPr>
          <p:cNvPr id="49" name="image46.pdf" descr="image46.pdf">
            <a:extLst>
              <a:ext uri="{FF2B5EF4-FFF2-40B4-BE49-F238E27FC236}">
                <a16:creationId xmlns:a16="http://schemas.microsoft.com/office/drawing/2014/main" id="{45B92AAA-6CDF-4A1C-A75D-2167E86AB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091" y="2087419"/>
            <a:ext cx="2908629" cy="1428751"/>
          </a:xfrm>
          <a:prstGeom prst="rect">
            <a:avLst/>
          </a:prstGeom>
        </p:spPr>
      </p:pic>
      <p:sp>
        <p:nvSpPr>
          <p:cNvPr id="50" name="Scale">
            <a:extLst>
              <a:ext uri="{FF2B5EF4-FFF2-40B4-BE49-F238E27FC236}">
                <a16:creationId xmlns:a16="http://schemas.microsoft.com/office/drawing/2014/main" id="{BAA54587-B78B-4AE4-AD92-419AF0BDEB86}"/>
              </a:ext>
            </a:extLst>
          </p:cNvPr>
          <p:cNvSpPr txBox="1"/>
          <p:nvPr/>
        </p:nvSpPr>
        <p:spPr>
          <a:xfrm>
            <a:off x="7583091" y="3583352"/>
            <a:ext cx="2908628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s</a:t>
            </a:r>
            <a:r>
              <a:rPr sz="2400" dirty="0">
                <a:latin typeface="+mj-lt"/>
              </a:rPr>
              <a:t>cal</a:t>
            </a:r>
            <a:r>
              <a:rPr lang="en-US" sz="2400" dirty="0">
                <a:latin typeface="+mj-lt"/>
              </a:rPr>
              <a:t>ing</a:t>
            </a:r>
            <a:endParaRPr sz="24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41FE10-B311-4C0D-9634-5B11D4810848}"/>
              </a:ext>
            </a:extLst>
          </p:cNvPr>
          <p:cNvSpPr/>
          <p:nvPr/>
        </p:nvSpPr>
        <p:spPr>
          <a:xfrm>
            <a:off x="8567649" y="2188043"/>
            <a:ext cx="1285268" cy="122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A44DF6-652C-48DF-92C9-04D3E113D4AE}"/>
              </a:ext>
            </a:extLst>
          </p:cNvPr>
          <p:cNvSpPr/>
          <p:nvPr/>
        </p:nvSpPr>
        <p:spPr>
          <a:xfrm>
            <a:off x="8494018" y="4529176"/>
            <a:ext cx="1430818" cy="122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0C6D9A-4042-4D75-B2BA-5569000B236C}"/>
              </a:ext>
            </a:extLst>
          </p:cNvPr>
          <p:cNvSpPr/>
          <p:nvPr/>
        </p:nvSpPr>
        <p:spPr>
          <a:xfrm>
            <a:off x="2338083" y="4529176"/>
            <a:ext cx="2562689" cy="122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tate">
            <a:extLst>
              <a:ext uri="{FF2B5EF4-FFF2-40B4-BE49-F238E27FC236}">
                <a16:creationId xmlns:a16="http://schemas.microsoft.com/office/drawing/2014/main" id="{DAC5F69A-29AE-45BE-A448-800E08D90C74}"/>
              </a:ext>
            </a:extLst>
          </p:cNvPr>
          <p:cNvSpPr txBox="1"/>
          <p:nvPr/>
        </p:nvSpPr>
        <p:spPr>
          <a:xfrm>
            <a:off x="8752711" y="2542230"/>
            <a:ext cx="913432" cy="66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000" dirty="0">
                <a:latin typeface="+mj-lt"/>
              </a:rPr>
              <a:t>?</a:t>
            </a:r>
            <a:endParaRPr sz="4000" dirty="0">
              <a:latin typeface="+mj-lt"/>
            </a:endParaRPr>
          </a:p>
        </p:txBody>
      </p:sp>
      <p:sp>
        <p:nvSpPr>
          <p:cNvPr id="16" name="Rotate">
            <a:extLst>
              <a:ext uri="{FF2B5EF4-FFF2-40B4-BE49-F238E27FC236}">
                <a16:creationId xmlns:a16="http://schemas.microsoft.com/office/drawing/2014/main" id="{A9FF5C34-51E9-4FDD-97FE-C9639CE4FDA7}"/>
              </a:ext>
            </a:extLst>
          </p:cNvPr>
          <p:cNvSpPr txBox="1"/>
          <p:nvPr/>
        </p:nvSpPr>
        <p:spPr>
          <a:xfrm>
            <a:off x="8752711" y="4844296"/>
            <a:ext cx="913432" cy="66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000" dirty="0">
                <a:latin typeface="+mj-lt"/>
              </a:rPr>
              <a:t>?</a:t>
            </a:r>
            <a:endParaRPr sz="4000" dirty="0">
              <a:latin typeface="+mj-lt"/>
            </a:endParaRPr>
          </a:p>
        </p:txBody>
      </p:sp>
      <p:sp>
        <p:nvSpPr>
          <p:cNvPr id="17" name="Rotate">
            <a:extLst>
              <a:ext uri="{FF2B5EF4-FFF2-40B4-BE49-F238E27FC236}">
                <a16:creationId xmlns:a16="http://schemas.microsoft.com/office/drawing/2014/main" id="{88EBBD33-4E9C-4524-AB5F-5848E8FD7A53}"/>
              </a:ext>
            </a:extLst>
          </p:cNvPr>
          <p:cNvSpPr txBox="1"/>
          <p:nvPr/>
        </p:nvSpPr>
        <p:spPr>
          <a:xfrm>
            <a:off x="3162711" y="4808100"/>
            <a:ext cx="913432" cy="66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000" dirty="0">
                <a:latin typeface="+mj-lt"/>
              </a:rPr>
              <a:t>?</a:t>
            </a:r>
            <a:endParaRPr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98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Slide credits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506437" y="1569195"/>
            <a:ext cx="11179126" cy="3719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Most of these slides were adapted from: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Kris </a:t>
            </a:r>
            <a:r>
              <a:rPr lang="en-US" sz="2400" dirty="0" err="1"/>
              <a:t>Kitani</a:t>
            </a:r>
            <a:r>
              <a:rPr lang="en-US" sz="2400" dirty="0"/>
              <a:t> (16-385, Spring 2017).</a:t>
            </a:r>
          </a:p>
        </p:txBody>
      </p:sp>
    </p:spTree>
    <p:extLst>
      <p:ext uri="{BB962C8B-B14F-4D97-AF65-F5344CB8AC3E}">
        <p14:creationId xmlns:p14="http://schemas.microsoft.com/office/powerpoint/2010/main" val="213798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transformations in heterogeneous coordinates</a:t>
            </a:r>
            <a:endParaRPr dirty="0"/>
          </a:p>
        </p:txBody>
      </p:sp>
      <p:sp>
        <p:nvSpPr>
          <p:cNvPr id="42" name="Scale">
            <a:extLst>
              <a:ext uri="{FF2B5EF4-FFF2-40B4-BE49-F238E27FC236}">
                <a16:creationId xmlns:a16="http://schemas.microsoft.com/office/drawing/2014/main" id="{2920B51B-24E2-4E29-9C77-E1086B867608}"/>
              </a:ext>
            </a:extLst>
          </p:cNvPr>
          <p:cNvSpPr txBox="1"/>
          <p:nvPr/>
        </p:nvSpPr>
        <p:spPr>
          <a:xfrm>
            <a:off x="510114" y="1325563"/>
            <a:ext cx="655108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Re-write these transformations as 3x3 matrices:</a:t>
            </a:r>
            <a:endParaRPr sz="2400" b="0" dirty="0">
              <a:latin typeface="+mj-lt"/>
            </a:endParaRPr>
          </a:p>
        </p:txBody>
      </p:sp>
      <p:pic>
        <p:nvPicPr>
          <p:cNvPr id="43" name="image43.pdf" descr="image43.pdf">
            <a:extLst>
              <a:ext uri="{FF2B5EF4-FFF2-40B4-BE49-F238E27FC236}">
                <a16:creationId xmlns:a16="http://schemas.microsoft.com/office/drawing/2014/main" id="{9DAA4845-24DE-4C3A-B8B2-51562BCF1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719" y="4428552"/>
            <a:ext cx="4132882" cy="1428751"/>
          </a:xfrm>
          <a:prstGeom prst="rect">
            <a:avLst/>
          </a:prstGeom>
        </p:spPr>
      </p:pic>
      <p:pic>
        <p:nvPicPr>
          <p:cNvPr id="44" name="image44.pdf" descr="image44.pdf">
            <a:extLst>
              <a:ext uri="{FF2B5EF4-FFF2-40B4-BE49-F238E27FC236}">
                <a16:creationId xmlns:a16="http://schemas.microsoft.com/office/drawing/2014/main" id="{6BCB8FB5-41DF-4035-85C4-0CF2A875D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5" y="2087419"/>
            <a:ext cx="2724470" cy="1428751"/>
          </a:xfrm>
          <a:prstGeom prst="rect">
            <a:avLst/>
          </a:prstGeom>
        </p:spPr>
      </p:pic>
      <p:pic>
        <p:nvPicPr>
          <p:cNvPr id="45" name="image45.pdf" descr="image45.pdf">
            <a:extLst>
              <a:ext uri="{FF2B5EF4-FFF2-40B4-BE49-F238E27FC236}">
                <a16:creationId xmlns:a16="http://schemas.microsoft.com/office/drawing/2014/main" id="{DDB8BDBB-F725-402A-9923-6694CC18A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728" y="4428552"/>
            <a:ext cx="3035353" cy="1428751"/>
          </a:xfrm>
          <a:prstGeom prst="rect">
            <a:avLst/>
          </a:prstGeom>
        </p:spPr>
      </p:pic>
      <p:sp>
        <p:nvSpPr>
          <p:cNvPr id="46" name="Translate">
            <a:extLst>
              <a:ext uri="{FF2B5EF4-FFF2-40B4-BE49-F238E27FC236}">
                <a16:creationId xmlns:a16="http://schemas.microsoft.com/office/drawing/2014/main" id="{0DDB2962-1126-4FC1-87C3-D50CE93B6898}"/>
              </a:ext>
            </a:extLst>
          </p:cNvPr>
          <p:cNvSpPr txBox="1"/>
          <p:nvPr/>
        </p:nvSpPr>
        <p:spPr>
          <a:xfrm>
            <a:off x="2066925" y="3583352"/>
            <a:ext cx="2724470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t</a:t>
            </a:r>
            <a:r>
              <a:rPr sz="2400" dirty="0">
                <a:latin typeface="+mj-lt"/>
              </a:rPr>
              <a:t>ranslat</a:t>
            </a:r>
            <a:r>
              <a:rPr lang="en-US" sz="2400" dirty="0">
                <a:latin typeface="+mj-lt"/>
              </a:rPr>
              <a:t>ion</a:t>
            </a:r>
            <a:endParaRPr sz="2400" dirty="0">
              <a:latin typeface="+mj-lt"/>
            </a:endParaRPr>
          </a:p>
        </p:txBody>
      </p:sp>
      <p:sp>
        <p:nvSpPr>
          <p:cNvPr id="47" name="Rotate">
            <a:extLst>
              <a:ext uri="{FF2B5EF4-FFF2-40B4-BE49-F238E27FC236}">
                <a16:creationId xmlns:a16="http://schemas.microsoft.com/office/drawing/2014/main" id="{ECFCFAE2-3DE8-46FD-B03D-497257716EAD}"/>
              </a:ext>
            </a:extLst>
          </p:cNvPr>
          <p:cNvSpPr txBox="1"/>
          <p:nvPr/>
        </p:nvSpPr>
        <p:spPr>
          <a:xfrm>
            <a:off x="1362719" y="5857303"/>
            <a:ext cx="4132882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rotation</a:t>
            </a:r>
            <a:endParaRPr sz="2400" dirty="0">
              <a:latin typeface="+mj-lt"/>
            </a:endParaRPr>
          </a:p>
        </p:txBody>
      </p:sp>
      <p:sp>
        <p:nvSpPr>
          <p:cNvPr id="48" name="Shear">
            <a:extLst>
              <a:ext uri="{FF2B5EF4-FFF2-40B4-BE49-F238E27FC236}">
                <a16:creationId xmlns:a16="http://schemas.microsoft.com/office/drawing/2014/main" id="{CCF15758-7CEC-4ACB-AD11-8B65FF9BF232}"/>
              </a:ext>
            </a:extLst>
          </p:cNvPr>
          <p:cNvSpPr txBox="1"/>
          <p:nvPr/>
        </p:nvSpPr>
        <p:spPr>
          <a:xfrm>
            <a:off x="7519728" y="5857303"/>
            <a:ext cx="2971991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s</a:t>
            </a:r>
            <a:r>
              <a:rPr sz="2400" dirty="0">
                <a:latin typeface="+mj-lt"/>
              </a:rPr>
              <a:t>hear</a:t>
            </a:r>
            <a:r>
              <a:rPr lang="en-US" sz="2400" dirty="0">
                <a:latin typeface="+mj-lt"/>
              </a:rPr>
              <a:t>ing</a:t>
            </a:r>
            <a:endParaRPr sz="2400" dirty="0">
              <a:latin typeface="+mj-lt"/>
            </a:endParaRPr>
          </a:p>
        </p:txBody>
      </p:sp>
      <p:pic>
        <p:nvPicPr>
          <p:cNvPr id="49" name="image46.pdf" descr="image46.pdf">
            <a:extLst>
              <a:ext uri="{FF2B5EF4-FFF2-40B4-BE49-F238E27FC236}">
                <a16:creationId xmlns:a16="http://schemas.microsoft.com/office/drawing/2014/main" id="{45B92AAA-6CDF-4A1C-A75D-2167E86AB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091" y="2087419"/>
            <a:ext cx="2908629" cy="1428751"/>
          </a:xfrm>
          <a:prstGeom prst="rect">
            <a:avLst/>
          </a:prstGeom>
        </p:spPr>
      </p:pic>
      <p:sp>
        <p:nvSpPr>
          <p:cNvPr id="50" name="Scale">
            <a:extLst>
              <a:ext uri="{FF2B5EF4-FFF2-40B4-BE49-F238E27FC236}">
                <a16:creationId xmlns:a16="http://schemas.microsoft.com/office/drawing/2014/main" id="{BAA54587-B78B-4AE4-AD92-419AF0BDEB86}"/>
              </a:ext>
            </a:extLst>
          </p:cNvPr>
          <p:cNvSpPr txBox="1"/>
          <p:nvPr/>
        </p:nvSpPr>
        <p:spPr>
          <a:xfrm>
            <a:off x="7583091" y="3583352"/>
            <a:ext cx="2908628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s</a:t>
            </a:r>
            <a:r>
              <a:rPr sz="2400" dirty="0">
                <a:latin typeface="+mj-lt"/>
              </a:rPr>
              <a:t>cal</a:t>
            </a:r>
            <a:r>
              <a:rPr lang="en-US" sz="2400" dirty="0">
                <a:latin typeface="+mj-lt"/>
              </a:rPr>
              <a:t>ing</a:t>
            </a:r>
            <a:endParaRPr sz="2400" dirty="0">
              <a:latin typeface="+mj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A44DF6-652C-48DF-92C9-04D3E113D4AE}"/>
              </a:ext>
            </a:extLst>
          </p:cNvPr>
          <p:cNvSpPr/>
          <p:nvPr/>
        </p:nvSpPr>
        <p:spPr>
          <a:xfrm>
            <a:off x="8494018" y="4529176"/>
            <a:ext cx="1430818" cy="122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0C6D9A-4042-4D75-B2BA-5569000B236C}"/>
              </a:ext>
            </a:extLst>
          </p:cNvPr>
          <p:cNvSpPr/>
          <p:nvPr/>
        </p:nvSpPr>
        <p:spPr>
          <a:xfrm>
            <a:off x="2338083" y="4529176"/>
            <a:ext cx="2562689" cy="122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tate">
            <a:extLst>
              <a:ext uri="{FF2B5EF4-FFF2-40B4-BE49-F238E27FC236}">
                <a16:creationId xmlns:a16="http://schemas.microsoft.com/office/drawing/2014/main" id="{7AB2F296-F41E-49C9-AC75-633ED26403DF}"/>
              </a:ext>
            </a:extLst>
          </p:cNvPr>
          <p:cNvSpPr txBox="1"/>
          <p:nvPr/>
        </p:nvSpPr>
        <p:spPr>
          <a:xfrm>
            <a:off x="8752711" y="4844296"/>
            <a:ext cx="913432" cy="66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000" dirty="0">
                <a:latin typeface="+mj-lt"/>
              </a:rPr>
              <a:t>?</a:t>
            </a:r>
            <a:endParaRPr sz="4000" dirty="0">
              <a:latin typeface="+mj-lt"/>
            </a:endParaRPr>
          </a:p>
        </p:txBody>
      </p:sp>
      <p:sp>
        <p:nvSpPr>
          <p:cNvPr id="54" name="Rotate">
            <a:extLst>
              <a:ext uri="{FF2B5EF4-FFF2-40B4-BE49-F238E27FC236}">
                <a16:creationId xmlns:a16="http://schemas.microsoft.com/office/drawing/2014/main" id="{E1326E03-475B-4967-AC11-B89413887B10}"/>
              </a:ext>
            </a:extLst>
          </p:cNvPr>
          <p:cNvSpPr txBox="1"/>
          <p:nvPr/>
        </p:nvSpPr>
        <p:spPr>
          <a:xfrm>
            <a:off x="3162711" y="4808100"/>
            <a:ext cx="913432" cy="66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000" dirty="0">
                <a:latin typeface="+mj-lt"/>
              </a:rPr>
              <a:t>?</a:t>
            </a:r>
            <a:endParaRPr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88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transformations in heterogeneous coordinates</a:t>
            </a:r>
            <a:endParaRPr dirty="0"/>
          </a:p>
        </p:txBody>
      </p:sp>
      <p:sp>
        <p:nvSpPr>
          <p:cNvPr id="42" name="Scale">
            <a:extLst>
              <a:ext uri="{FF2B5EF4-FFF2-40B4-BE49-F238E27FC236}">
                <a16:creationId xmlns:a16="http://schemas.microsoft.com/office/drawing/2014/main" id="{2920B51B-24E2-4E29-9C77-E1086B867608}"/>
              </a:ext>
            </a:extLst>
          </p:cNvPr>
          <p:cNvSpPr txBox="1"/>
          <p:nvPr/>
        </p:nvSpPr>
        <p:spPr>
          <a:xfrm>
            <a:off x="510114" y="1325563"/>
            <a:ext cx="655108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Re-write these transformations as 3x3 matrices:</a:t>
            </a:r>
            <a:endParaRPr sz="2400" b="0" dirty="0">
              <a:latin typeface="+mj-lt"/>
            </a:endParaRPr>
          </a:p>
        </p:txBody>
      </p:sp>
      <p:pic>
        <p:nvPicPr>
          <p:cNvPr id="43" name="image43.pdf" descr="image43.pdf">
            <a:extLst>
              <a:ext uri="{FF2B5EF4-FFF2-40B4-BE49-F238E27FC236}">
                <a16:creationId xmlns:a16="http://schemas.microsoft.com/office/drawing/2014/main" id="{9DAA4845-24DE-4C3A-B8B2-51562BCF1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719" y="4428552"/>
            <a:ext cx="4132882" cy="1428751"/>
          </a:xfrm>
          <a:prstGeom prst="rect">
            <a:avLst/>
          </a:prstGeom>
        </p:spPr>
      </p:pic>
      <p:pic>
        <p:nvPicPr>
          <p:cNvPr id="44" name="image44.pdf" descr="image44.pdf">
            <a:extLst>
              <a:ext uri="{FF2B5EF4-FFF2-40B4-BE49-F238E27FC236}">
                <a16:creationId xmlns:a16="http://schemas.microsoft.com/office/drawing/2014/main" id="{6BCB8FB5-41DF-4035-85C4-0CF2A875D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5" y="2087419"/>
            <a:ext cx="2724470" cy="1428751"/>
          </a:xfrm>
          <a:prstGeom prst="rect">
            <a:avLst/>
          </a:prstGeom>
        </p:spPr>
      </p:pic>
      <p:pic>
        <p:nvPicPr>
          <p:cNvPr id="45" name="image45.pdf" descr="image45.pdf">
            <a:extLst>
              <a:ext uri="{FF2B5EF4-FFF2-40B4-BE49-F238E27FC236}">
                <a16:creationId xmlns:a16="http://schemas.microsoft.com/office/drawing/2014/main" id="{DDB8BDBB-F725-402A-9923-6694CC18A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728" y="4428552"/>
            <a:ext cx="3035353" cy="1428751"/>
          </a:xfrm>
          <a:prstGeom prst="rect">
            <a:avLst/>
          </a:prstGeom>
        </p:spPr>
      </p:pic>
      <p:sp>
        <p:nvSpPr>
          <p:cNvPr id="46" name="Translate">
            <a:extLst>
              <a:ext uri="{FF2B5EF4-FFF2-40B4-BE49-F238E27FC236}">
                <a16:creationId xmlns:a16="http://schemas.microsoft.com/office/drawing/2014/main" id="{0DDB2962-1126-4FC1-87C3-D50CE93B6898}"/>
              </a:ext>
            </a:extLst>
          </p:cNvPr>
          <p:cNvSpPr txBox="1"/>
          <p:nvPr/>
        </p:nvSpPr>
        <p:spPr>
          <a:xfrm>
            <a:off x="2066925" y="3583352"/>
            <a:ext cx="2724470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t</a:t>
            </a:r>
            <a:r>
              <a:rPr sz="2400" dirty="0">
                <a:latin typeface="+mj-lt"/>
              </a:rPr>
              <a:t>ranslat</a:t>
            </a:r>
            <a:r>
              <a:rPr lang="en-US" sz="2400" dirty="0">
                <a:latin typeface="+mj-lt"/>
              </a:rPr>
              <a:t>ion</a:t>
            </a:r>
            <a:endParaRPr sz="2400" dirty="0">
              <a:latin typeface="+mj-lt"/>
            </a:endParaRPr>
          </a:p>
        </p:txBody>
      </p:sp>
      <p:sp>
        <p:nvSpPr>
          <p:cNvPr id="47" name="Rotate">
            <a:extLst>
              <a:ext uri="{FF2B5EF4-FFF2-40B4-BE49-F238E27FC236}">
                <a16:creationId xmlns:a16="http://schemas.microsoft.com/office/drawing/2014/main" id="{ECFCFAE2-3DE8-46FD-B03D-497257716EAD}"/>
              </a:ext>
            </a:extLst>
          </p:cNvPr>
          <p:cNvSpPr txBox="1"/>
          <p:nvPr/>
        </p:nvSpPr>
        <p:spPr>
          <a:xfrm>
            <a:off x="1362719" y="5857303"/>
            <a:ext cx="4132882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rotation</a:t>
            </a:r>
            <a:endParaRPr sz="2400" dirty="0">
              <a:latin typeface="+mj-lt"/>
            </a:endParaRPr>
          </a:p>
        </p:txBody>
      </p:sp>
      <p:sp>
        <p:nvSpPr>
          <p:cNvPr id="48" name="Shear">
            <a:extLst>
              <a:ext uri="{FF2B5EF4-FFF2-40B4-BE49-F238E27FC236}">
                <a16:creationId xmlns:a16="http://schemas.microsoft.com/office/drawing/2014/main" id="{CCF15758-7CEC-4ACB-AD11-8B65FF9BF232}"/>
              </a:ext>
            </a:extLst>
          </p:cNvPr>
          <p:cNvSpPr txBox="1"/>
          <p:nvPr/>
        </p:nvSpPr>
        <p:spPr>
          <a:xfrm>
            <a:off x="7519728" y="5857303"/>
            <a:ext cx="2971991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s</a:t>
            </a:r>
            <a:r>
              <a:rPr sz="2400" dirty="0">
                <a:latin typeface="+mj-lt"/>
              </a:rPr>
              <a:t>hear</a:t>
            </a:r>
            <a:r>
              <a:rPr lang="en-US" sz="2400" dirty="0">
                <a:latin typeface="+mj-lt"/>
              </a:rPr>
              <a:t>ing</a:t>
            </a:r>
            <a:endParaRPr sz="2400" dirty="0">
              <a:latin typeface="+mj-lt"/>
            </a:endParaRPr>
          </a:p>
        </p:txBody>
      </p:sp>
      <p:pic>
        <p:nvPicPr>
          <p:cNvPr id="49" name="image46.pdf" descr="image46.pdf">
            <a:extLst>
              <a:ext uri="{FF2B5EF4-FFF2-40B4-BE49-F238E27FC236}">
                <a16:creationId xmlns:a16="http://schemas.microsoft.com/office/drawing/2014/main" id="{45B92AAA-6CDF-4A1C-A75D-2167E86AB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091" y="2087419"/>
            <a:ext cx="2908629" cy="1428751"/>
          </a:xfrm>
          <a:prstGeom prst="rect">
            <a:avLst/>
          </a:prstGeom>
        </p:spPr>
      </p:pic>
      <p:sp>
        <p:nvSpPr>
          <p:cNvPr id="50" name="Scale">
            <a:extLst>
              <a:ext uri="{FF2B5EF4-FFF2-40B4-BE49-F238E27FC236}">
                <a16:creationId xmlns:a16="http://schemas.microsoft.com/office/drawing/2014/main" id="{BAA54587-B78B-4AE4-AD92-419AF0BDEB86}"/>
              </a:ext>
            </a:extLst>
          </p:cNvPr>
          <p:cNvSpPr txBox="1"/>
          <p:nvPr/>
        </p:nvSpPr>
        <p:spPr>
          <a:xfrm>
            <a:off x="7583091" y="3583352"/>
            <a:ext cx="2908628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s</a:t>
            </a:r>
            <a:r>
              <a:rPr sz="2400" dirty="0">
                <a:latin typeface="+mj-lt"/>
              </a:rPr>
              <a:t>cal</a:t>
            </a:r>
            <a:r>
              <a:rPr lang="en-US" sz="2400" dirty="0">
                <a:latin typeface="+mj-lt"/>
              </a:rPr>
              <a:t>ing</a:t>
            </a:r>
            <a:endParaRPr sz="2400" dirty="0">
              <a:latin typeface="+mj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0C6D9A-4042-4D75-B2BA-5569000B236C}"/>
              </a:ext>
            </a:extLst>
          </p:cNvPr>
          <p:cNvSpPr/>
          <p:nvPr/>
        </p:nvSpPr>
        <p:spPr>
          <a:xfrm>
            <a:off x="2338083" y="4529176"/>
            <a:ext cx="2562689" cy="122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tate">
            <a:extLst>
              <a:ext uri="{FF2B5EF4-FFF2-40B4-BE49-F238E27FC236}">
                <a16:creationId xmlns:a16="http://schemas.microsoft.com/office/drawing/2014/main" id="{199D546E-E911-45FD-99BE-7BCCB12BDD70}"/>
              </a:ext>
            </a:extLst>
          </p:cNvPr>
          <p:cNvSpPr txBox="1"/>
          <p:nvPr/>
        </p:nvSpPr>
        <p:spPr>
          <a:xfrm>
            <a:off x="3162711" y="4808100"/>
            <a:ext cx="913432" cy="66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000" dirty="0">
                <a:latin typeface="+mj-lt"/>
              </a:rPr>
              <a:t>?</a:t>
            </a:r>
            <a:endParaRPr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12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transformations in heterogeneous coordinates</a:t>
            </a:r>
            <a:endParaRPr dirty="0"/>
          </a:p>
        </p:txBody>
      </p:sp>
      <p:sp>
        <p:nvSpPr>
          <p:cNvPr id="42" name="Scale">
            <a:extLst>
              <a:ext uri="{FF2B5EF4-FFF2-40B4-BE49-F238E27FC236}">
                <a16:creationId xmlns:a16="http://schemas.microsoft.com/office/drawing/2014/main" id="{2920B51B-24E2-4E29-9C77-E1086B867608}"/>
              </a:ext>
            </a:extLst>
          </p:cNvPr>
          <p:cNvSpPr txBox="1"/>
          <p:nvPr/>
        </p:nvSpPr>
        <p:spPr>
          <a:xfrm>
            <a:off x="510114" y="1325563"/>
            <a:ext cx="655108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Re-write these transformations as 3x3 matrices:</a:t>
            </a:r>
            <a:endParaRPr sz="2400" b="0" dirty="0">
              <a:latin typeface="+mj-lt"/>
            </a:endParaRPr>
          </a:p>
        </p:txBody>
      </p:sp>
      <p:pic>
        <p:nvPicPr>
          <p:cNvPr id="43" name="image43.pdf" descr="image43.pdf">
            <a:extLst>
              <a:ext uri="{FF2B5EF4-FFF2-40B4-BE49-F238E27FC236}">
                <a16:creationId xmlns:a16="http://schemas.microsoft.com/office/drawing/2014/main" id="{9DAA4845-24DE-4C3A-B8B2-51562BCF1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719" y="4428552"/>
            <a:ext cx="4132882" cy="1428751"/>
          </a:xfrm>
          <a:prstGeom prst="rect">
            <a:avLst/>
          </a:prstGeom>
        </p:spPr>
      </p:pic>
      <p:pic>
        <p:nvPicPr>
          <p:cNvPr id="44" name="image44.pdf" descr="image44.pdf">
            <a:extLst>
              <a:ext uri="{FF2B5EF4-FFF2-40B4-BE49-F238E27FC236}">
                <a16:creationId xmlns:a16="http://schemas.microsoft.com/office/drawing/2014/main" id="{6BCB8FB5-41DF-4035-85C4-0CF2A875D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5" y="2087419"/>
            <a:ext cx="2724470" cy="1428751"/>
          </a:xfrm>
          <a:prstGeom prst="rect">
            <a:avLst/>
          </a:prstGeom>
        </p:spPr>
      </p:pic>
      <p:pic>
        <p:nvPicPr>
          <p:cNvPr id="45" name="image45.pdf" descr="image45.pdf">
            <a:extLst>
              <a:ext uri="{FF2B5EF4-FFF2-40B4-BE49-F238E27FC236}">
                <a16:creationId xmlns:a16="http://schemas.microsoft.com/office/drawing/2014/main" id="{DDB8BDBB-F725-402A-9923-6694CC18A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728" y="4428552"/>
            <a:ext cx="3035353" cy="1428751"/>
          </a:xfrm>
          <a:prstGeom prst="rect">
            <a:avLst/>
          </a:prstGeom>
        </p:spPr>
      </p:pic>
      <p:sp>
        <p:nvSpPr>
          <p:cNvPr id="46" name="Translate">
            <a:extLst>
              <a:ext uri="{FF2B5EF4-FFF2-40B4-BE49-F238E27FC236}">
                <a16:creationId xmlns:a16="http://schemas.microsoft.com/office/drawing/2014/main" id="{0DDB2962-1126-4FC1-87C3-D50CE93B6898}"/>
              </a:ext>
            </a:extLst>
          </p:cNvPr>
          <p:cNvSpPr txBox="1"/>
          <p:nvPr/>
        </p:nvSpPr>
        <p:spPr>
          <a:xfrm>
            <a:off x="2066925" y="3583352"/>
            <a:ext cx="2724470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t</a:t>
            </a:r>
            <a:r>
              <a:rPr sz="2400" dirty="0">
                <a:latin typeface="+mj-lt"/>
              </a:rPr>
              <a:t>ranslat</a:t>
            </a:r>
            <a:r>
              <a:rPr lang="en-US" sz="2400" dirty="0">
                <a:latin typeface="+mj-lt"/>
              </a:rPr>
              <a:t>ion</a:t>
            </a:r>
            <a:endParaRPr sz="2400" dirty="0">
              <a:latin typeface="+mj-lt"/>
            </a:endParaRPr>
          </a:p>
        </p:txBody>
      </p:sp>
      <p:sp>
        <p:nvSpPr>
          <p:cNvPr id="47" name="Rotate">
            <a:extLst>
              <a:ext uri="{FF2B5EF4-FFF2-40B4-BE49-F238E27FC236}">
                <a16:creationId xmlns:a16="http://schemas.microsoft.com/office/drawing/2014/main" id="{ECFCFAE2-3DE8-46FD-B03D-497257716EAD}"/>
              </a:ext>
            </a:extLst>
          </p:cNvPr>
          <p:cNvSpPr txBox="1"/>
          <p:nvPr/>
        </p:nvSpPr>
        <p:spPr>
          <a:xfrm>
            <a:off x="1362719" y="5857303"/>
            <a:ext cx="4132882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rotation</a:t>
            </a:r>
            <a:endParaRPr sz="2400" dirty="0">
              <a:latin typeface="+mj-lt"/>
            </a:endParaRPr>
          </a:p>
        </p:txBody>
      </p:sp>
      <p:sp>
        <p:nvSpPr>
          <p:cNvPr id="48" name="Shear">
            <a:extLst>
              <a:ext uri="{FF2B5EF4-FFF2-40B4-BE49-F238E27FC236}">
                <a16:creationId xmlns:a16="http://schemas.microsoft.com/office/drawing/2014/main" id="{CCF15758-7CEC-4ACB-AD11-8B65FF9BF232}"/>
              </a:ext>
            </a:extLst>
          </p:cNvPr>
          <p:cNvSpPr txBox="1"/>
          <p:nvPr/>
        </p:nvSpPr>
        <p:spPr>
          <a:xfrm>
            <a:off x="7519728" y="5857303"/>
            <a:ext cx="2971991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s</a:t>
            </a:r>
            <a:r>
              <a:rPr sz="2400" dirty="0">
                <a:latin typeface="+mj-lt"/>
              </a:rPr>
              <a:t>hear</a:t>
            </a:r>
            <a:r>
              <a:rPr lang="en-US" sz="2400" dirty="0">
                <a:latin typeface="+mj-lt"/>
              </a:rPr>
              <a:t>ing</a:t>
            </a:r>
            <a:endParaRPr sz="2400" dirty="0">
              <a:latin typeface="+mj-lt"/>
            </a:endParaRPr>
          </a:p>
        </p:txBody>
      </p:sp>
      <p:pic>
        <p:nvPicPr>
          <p:cNvPr id="49" name="image46.pdf" descr="image46.pdf">
            <a:extLst>
              <a:ext uri="{FF2B5EF4-FFF2-40B4-BE49-F238E27FC236}">
                <a16:creationId xmlns:a16="http://schemas.microsoft.com/office/drawing/2014/main" id="{45B92AAA-6CDF-4A1C-A75D-2167E86AB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091" y="2087419"/>
            <a:ext cx="2908629" cy="1428751"/>
          </a:xfrm>
          <a:prstGeom prst="rect">
            <a:avLst/>
          </a:prstGeom>
        </p:spPr>
      </p:pic>
      <p:sp>
        <p:nvSpPr>
          <p:cNvPr id="50" name="Scale">
            <a:extLst>
              <a:ext uri="{FF2B5EF4-FFF2-40B4-BE49-F238E27FC236}">
                <a16:creationId xmlns:a16="http://schemas.microsoft.com/office/drawing/2014/main" id="{BAA54587-B78B-4AE4-AD92-419AF0BDEB86}"/>
              </a:ext>
            </a:extLst>
          </p:cNvPr>
          <p:cNvSpPr txBox="1"/>
          <p:nvPr/>
        </p:nvSpPr>
        <p:spPr>
          <a:xfrm>
            <a:off x="7583091" y="3583352"/>
            <a:ext cx="2908628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s</a:t>
            </a:r>
            <a:r>
              <a:rPr sz="2400" dirty="0">
                <a:latin typeface="+mj-lt"/>
              </a:rPr>
              <a:t>cal</a:t>
            </a:r>
            <a:r>
              <a:rPr lang="en-US" sz="2400" dirty="0">
                <a:latin typeface="+mj-lt"/>
              </a:rPr>
              <a:t>ing</a:t>
            </a:r>
            <a:endParaRPr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1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Matrix composition</a:t>
            </a:r>
            <a:endParaRPr dirty="0"/>
          </a:p>
        </p:txBody>
      </p:sp>
      <p:sp>
        <p:nvSpPr>
          <p:cNvPr id="42" name="Scale">
            <a:extLst>
              <a:ext uri="{FF2B5EF4-FFF2-40B4-BE49-F238E27FC236}">
                <a16:creationId xmlns:a16="http://schemas.microsoft.com/office/drawing/2014/main" id="{2920B51B-24E2-4E29-9C77-E1086B867608}"/>
              </a:ext>
            </a:extLst>
          </p:cNvPr>
          <p:cNvSpPr txBox="1"/>
          <p:nvPr/>
        </p:nvSpPr>
        <p:spPr>
          <a:xfrm>
            <a:off x="510114" y="1325563"/>
            <a:ext cx="7688664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Transformations can be combined by matrix multiplication:</a:t>
            </a:r>
            <a:endParaRPr sz="2400" b="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22F553-093D-4754-9E07-95F5576E8571}"/>
              </a:ext>
            </a:extLst>
          </p:cNvPr>
          <p:cNvGrpSpPr/>
          <p:nvPr/>
        </p:nvGrpSpPr>
        <p:grpSpPr>
          <a:xfrm>
            <a:off x="1315901" y="2466975"/>
            <a:ext cx="9560198" cy="1655445"/>
            <a:chOff x="1398270" y="2466975"/>
            <a:chExt cx="9560198" cy="1655445"/>
          </a:xfrm>
        </p:grpSpPr>
        <p:pic>
          <p:nvPicPr>
            <p:cNvPr id="12" name="image47.pdf" descr="image47.pdf">
              <a:extLst>
                <a:ext uri="{FF2B5EF4-FFF2-40B4-BE49-F238E27FC236}">
                  <a16:creationId xmlns:a16="http://schemas.microsoft.com/office/drawing/2014/main" id="{BD5E629C-0FFD-4C8D-BCD3-8DAEEEFD8BAA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8270" y="2466975"/>
              <a:ext cx="9560198" cy="165544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image47.pdf" descr="image47.pdf">
              <a:extLst>
                <a:ext uri="{FF2B5EF4-FFF2-40B4-BE49-F238E27FC236}">
                  <a16:creationId xmlns:a16="http://schemas.microsoft.com/office/drawing/2014/main" id="{D258B48E-AA1C-4E36-9F05-70DF5A92B9F2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l="11949" r="85395"/>
            <a:stretch/>
          </p:blipFill>
          <p:spPr>
            <a:xfrm flipH="1">
              <a:off x="10047377" y="2466975"/>
              <a:ext cx="253911" cy="1655445"/>
            </a:xfrm>
            <a:prstGeom prst="rect">
              <a:avLst/>
            </a:prstGeom>
            <a:solidFill>
              <a:schemeClr val="bg1"/>
            </a:solidFill>
            <a:ln w="12700">
              <a:miter lim="400000"/>
            </a:ln>
          </p:spPr>
        </p:pic>
      </p:grpSp>
      <p:sp>
        <p:nvSpPr>
          <p:cNvPr id="15" name="p’   =       T(tx,ty)                                R(Θ)                     S(sx,sy)            p">
            <a:extLst>
              <a:ext uri="{FF2B5EF4-FFF2-40B4-BE49-F238E27FC236}">
                <a16:creationId xmlns:a16="http://schemas.microsoft.com/office/drawing/2014/main" id="{9E9E0D33-77A0-4882-BB1B-58FBD66B3C3A}"/>
              </a:ext>
            </a:extLst>
          </p:cNvPr>
          <p:cNvSpPr txBox="1"/>
          <p:nvPr/>
        </p:nvSpPr>
        <p:spPr>
          <a:xfrm>
            <a:off x="1618124" y="4324778"/>
            <a:ext cx="9021300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>
            <a:spAutoFit/>
          </a:bodyPr>
          <a:lstStyle/>
          <a:p>
            <a:pPr defTabSz="307170">
              <a:buClr>
                <a:srgbClr val="000000"/>
              </a:buClr>
              <a:defRPr sz="18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 b="1" dirty="0">
                <a:latin typeface="+mj-lt"/>
              </a:rPr>
              <a:t>p</a:t>
            </a:r>
            <a:r>
              <a:rPr sz="2400" dirty="0">
                <a:latin typeface="+mj-lt"/>
              </a:rPr>
              <a:t>’   </a:t>
            </a:r>
            <a:r>
              <a:rPr lang="en-US" sz="2400" dirty="0">
                <a:latin typeface="+mj-lt"/>
              </a:rPr>
              <a:t>  </a:t>
            </a:r>
            <a:r>
              <a:rPr sz="2400" dirty="0">
                <a:latin typeface="+mj-lt"/>
              </a:rPr>
              <a:t>=    </a:t>
            </a:r>
            <a:r>
              <a:rPr lang="en-US" sz="2400" dirty="0">
                <a:latin typeface="+mj-lt"/>
              </a:rPr>
              <a:t>             ?</a:t>
            </a:r>
            <a:r>
              <a:rPr sz="2400" dirty="0">
                <a:latin typeface="+mj-lt"/>
              </a:rPr>
              <a:t>                </a:t>
            </a:r>
            <a:r>
              <a:rPr lang="en-US" sz="2400" dirty="0">
                <a:latin typeface="+mj-lt"/>
              </a:rPr>
              <a:t>                          ?</a:t>
            </a:r>
            <a:r>
              <a:rPr sz="2400" dirty="0">
                <a:latin typeface="+mj-lt"/>
              </a:rPr>
              <a:t>                    </a:t>
            </a:r>
            <a:r>
              <a:rPr lang="en-US" sz="2400" dirty="0">
                <a:latin typeface="+mj-lt"/>
              </a:rPr>
              <a:t>              ?</a:t>
            </a:r>
            <a:r>
              <a:rPr sz="2400" dirty="0">
                <a:latin typeface="+mj-lt"/>
              </a:rPr>
              <a:t>            </a:t>
            </a:r>
            <a:r>
              <a:rPr lang="en-US" sz="2400" dirty="0">
                <a:latin typeface="+mj-lt"/>
              </a:rPr>
              <a:t>       </a:t>
            </a:r>
            <a:r>
              <a:rPr sz="2400" b="1" dirty="0">
                <a:latin typeface="+mj-lt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10276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Matrix composition</a:t>
            </a:r>
            <a:endParaRPr dirty="0"/>
          </a:p>
        </p:txBody>
      </p:sp>
      <p:sp>
        <p:nvSpPr>
          <p:cNvPr id="42" name="Scale">
            <a:extLst>
              <a:ext uri="{FF2B5EF4-FFF2-40B4-BE49-F238E27FC236}">
                <a16:creationId xmlns:a16="http://schemas.microsoft.com/office/drawing/2014/main" id="{2920B51B-24E2-4E29-9C77-E1086B867608}"/>
              </a:ext>
            </a:extLst>
          </p:cNvPr>
          <p:cNvSpPr txBox="1"/>
          <p:nvPr/>
        </p:nvSpPr>
        <p:spPr>
          <a:xfrm>
            <a:off x="510114" y="1325563"/>
            <a:ext cx="7688664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Transformations can be combined by matrix multiplication:</a:t>
            </a:r>
            <a:endParaRPr sz="2400" b="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22F553-093D-4754-9E07-95F5576E8571}"/>
              </a:ext>
            </a:extLst>
          </p:cNvPr>
          <p:cNvGrpSpPr/>
          <p:nvPr/>
        </p:nvGrpSpPr>
        <p:grpSpPr>
          <a:xfrm>
            <a:off x="1315901" y="2466975"/>
            <a:ext cx="9560198" cy="1655445"/>
            <a:chOff x="1398270" y="2466975"/>
            <a:chExt cx="9560198" cy="1655445"/>
          </a:xfrm>
        </p:grpSpPr>
        <p:pic>
          <p:nvPicPr>
            <p:cNvPr id="12" name="image47.pdf" descr="image47.pdf">
              <a:extLst>
                <a:ext uri="{FF2B5EF4-FFF2-40B4-BE49-F238E27FC236}">
                  <a16:creationId xmlns:a16="http://schemas.microsoft.com/office/drawing/2014/main" id="{BD5E629C-0FFD-4C8D-BCD3-8DAEEEFD8BAA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8270" y="2466975"/>
              <a:ext cx="9560198" cy="165544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image47.pdf" descr="image47.pdf">
              <a:extLst>
                <a:ext uri="{FF2B5EF4-FFF2-40B4-BE49-F238E27FC236}">
                  <a16:creationId xmlns:a16="http://schemas.microsoft.com/office/drawing/2014/main" id="{D258B48E-AA1C-4E36-9F05-70DF5A92B9F2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l="11949" r="85395"/>
            <a:stretch/>
          </p:blipFill>
          <p:spPr>
            <a:xfrm flipH="1">
              <a:off x="10047377" y="2466975"/>
              <a:ext cx="253911" cy="1655445"/>
            </a:xfrm>
            <a:prstGeom prst="rect">
              <a:avLst/>
            </a:prstGeom>
            <a:solidFill>
              <a:schemeClr val="bg1"/>
            </a:solidFill>
            <a:ln w="12700">
              <a:miter lim="400000"/>
            </a:ln>
          </p:spPr>
        </p:pic>
      </p:grpSp>
      <p:sp>
        <p:nvSpPr>
          <p:cNvPr id="15" name="p’   =       T(tx,ty)                                R(Θ)                     S(sx,sy)            p">
            <a:extLst>
              <a:ext uri="{FF2B5EF4-FFF2-40B4-BE49-F238E27FC236}">
                <a16:creationId xmlns:a16="http://schemas.microsoft.com/office/drawing/2014/main" id="{9E9E0D33-77A0-4882-BB1B-58FBD66B3C3A}"/>
              </a:ext>
            </a:extLst>
          </p:cNvPr>
          <p:cNvSpPr txBox="1"/>
          <p:nvPr/>
        </p:nvSpPr>
        <p:spPr>
          <a:xfrm>
            <a:off x="1618124" y="4324778"/>
            <a:ext cx="9149925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>
            <a:spAutoFit/>
          </a:bodyPr>
          <a:lstStyle/>
          <a:p>
            <a:pPr defTabSz="307170">
              <a:buClr>
                <a:srgbClr val="000000"/>
              </a:buClr>
              <a:defRPr sz="18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 b="1" dirty="0">
                <a:latin typeface="+mj-lt"/>
              </a:rPr>
              <a:t>p</a:t>
            </a:r>
            <a:r>
              <a:rPr sz="2400" dirty="0">
                <a:latin typeface="+mj-lt"/>
              </a:rPr>
              <a:t>’   </a:t>
            </a:r>
            <a:r>
              <a:rPr lang="en-US" sz="2400" dirty="0">
                <a:latin typeface="+mj-lt"/>
              </a:rPr>
              <a:t>  </a:t>
            </a:r>
            <a:r>
              <a:rPr sz="2400" dirty="0">
                <a:latin typeface="+mj-lt"/>
              </a:rPr>
              <a:t>=    </a:t>
            </a:r>
            <a:r>
              <a:rPr lang="en-US" sz="2400" dirty="0">
                <a:latin typeface="+mj-lt"/>
              </a:rPr>
              <a:t>translation</a:t>
            </a:r>
            <a:r>
              <a:rPr sz="2400" dirty="0">
                <a:latin typeface="+mj-lt"/>
              </a:rPr>
              <a:t>(</a:t>
            </a:r>
            <a:r>
              <a:rPr sz="2400" dirty="0" err="1">
                <a:latin typeface="+mj-lt"/>
              </a:rPr>
              <a:t>t</a:t>
            </a:r>
            <a:r>
              <a:rPr sz="2400" baseline="-25000" dirty="0" err="1">
                <a:latin typeface="+mj-lt"/>
              </a:rPr>
              <a:t>x</a:t>
            </a:r>
            <a:r>
              <a:rPr sz="2400" dirty="0" err="1">
                <a:latin typeface="+mj-lt"/>
              </a:rPr>
              <a:t>,t</a:t>
            </a:r>
            <a:r>
              <a:rPr sz="2400" baseline="-25000" dirty="0" err="1">
                <a:latin typeface="+mj-lt"/>
              </a:rPr>
              <a:t>y</a:t>
            </a:r>
            <a:r>
              <a:rPr sz="2400" dirty="0">
                <a:latin typeface="+mj-lt"/>
              </a:rPr>
              <a:t>)                </a:t>
            </a:r>
            <a:r>
              <a:rPr lang="en-US" sz="2400" dirty="0">
                <a:latin typeface="+mj-lt"/>
              </a:rPr>
              <a:t>rotation</a:t>
            </a:r>
            <a:r>
              <a:rPr sz="2400" dirty="0">
                <a:latin typeface="+mj-lt"/>
              </a:rPr>
              <a:t>(</a:t>
            </a:r>
            <a:r>
              <a:rPr lang="el-GR" sz="2400" dirty="0">
                <a:latin typeface="+mj-lt"/>
                <a:ea typeface="Symbol"/>
                <a:cs typeface="Symbol"/>
                <a:sym typeface="Symbol"/>
              </a:rPr>
              <a:t>θ</a:t>
            </a:r>
            <a:r>
              <a:rPr sz="2400" dirty="0">
                <a:latin typeface="+mj-lt"/>
              </a:rPr>
              <a:t>)                    </a:t>
            </a:r>
            <a:r>
              <a:rPr lang="en-US" sz="2400" dirty="0">
                <a:latin typeface="+mj-lt"/>
              </a:rPr>
              <a:t>  scale</a:t>
            </a:r>
            <a:r>
              <a:rPr sz="2400" dirty="0">
                <a:latin typeface="+mj-lt"/>
              </a:rPr>
              <a:t>(s,s)            </a:t>
            </a:r>
            <a:r>
              <a:rPr sz="2400" b="1" dirty="0">
                <a:latin typeface="+mj-lt"/>
              </a:rPr>
              <a:t>p</a:t>
            </a:r>
          </a:p>
        </p:txBody>
      </p:sp>
      <p:sp>
        <p:nvSpPr>
          <p:cNvPr id="8" name="Scale">
            <a:extLst>
              <a:ext uri="{FF2B5EF4-FFF2-40B4-BE49-F238E27FC236}">
                <a16:creationId xmlns:a16="http://schemas.microsoft.com/office/drawing/2014/main" id="{A8472E42-6212-4610-9348-4DBCE5BA078D}"/>
              </a:ext>
            </a:extLst>
          </p:cNvPr>
          <p:cNvSpPr txBox="1"/>
          <p:nvPr/>
        </p:nvSpPr>
        <p:spPr>
          <a:xfrm>
            <a:off x="4503336" y="5669819"/>
            <a:ext cx="699344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r"/>
            <a:r>
              <a:rPr lang="en-US" sz="2400" b="0" dirty="0">
                <a:latin typeface="+mj-lt"/>
              </a:rPr>
              <a:t>Does the multiplication order matter?</a:t>
            </a: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17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2766219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91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pic>
        <p:nvPicPr>
          <p:cNvPr id="9" name="image.png" descr="image.png">
            <a:extLst>
              <a:ext uri="{FF2B5EF4-FFF2-40B4-BE49-F238E27FC236}">
                <a16:creationId xmlns:a16="http://schemas.microsoft.com/office/drawing/2014/main" id="{2E39E5F1-D6F2-4FA0-9067-0ED29E82ABC2}"/>
              </a:ext>
            </a:extLst>
          </p:cNvPr>
          <p:cNvPicPr>
            <a:picLocks/>
          </p:cNvPicPr>
          <p:nvPr/>
        </p:nvPicPr>
        <p:blipFill>
          <a:blip r:embed="rId2"/>
          <a:srcRect l="22704" t="49085" r="16191" b="21645"/>
          <a:stretch>
            <a:fillRect/>
          </a:stretch>
        </p:blipFill>
        <p:spPr>
          <a:xfrm>
            <a:off x="922009" y="1735544"/>
            <a:ext cx="10347982" cy="37200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214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pic>
        <p:nvPicPr>
          <p:cNvPr id="4" name="image.png" descr="image.png">
            <a:extLst>
              <a:ext uri="{FF2B5EF4-FFF2-40B4-BE49-F238E27FC236}">
                <a16:creationId xmlns:a16="http://schemas.microsoft.com/office/drawing/2014/main" id="{96E874B7-47F0-470E-986A-1EA7F028CE63}"/>
              </a:ext>
            </a:extLst>
          </p:cNvPr>
          <p:cNvPicPr>
            <a:picLocks/>
          </p:cNvPicPr>
          <p:nvPr/>
        </p:nvPicPr>
        <p:blipFill>
          <a:blip r:embed="rId2"/>
          <a:srcRect l="6571" t="30191" r="37714" b="14951"/>
          <a:stretch>
            <a:fillRect/>
          </a:stretch>
        </p:blipFill>
        <p:spPr>
          <a:xfrm>
            <a:off x="2042424" y="871180"/>
            <a:ext cx="8107151" cy="59868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71E1E0-454B-4B7C-B8AC-88C37A517CDC}"/>
              </a:ext>
            </a:extLst>
          </p:cNvPr>
          <p:cNvSpPr/>
          <p:nvPr/>
        </p:nvSpPr>
        <p:spPr>
          <a:xfrm>
            <a:off x="7387119" y="2135526"/>
            <a:ext cx="667820" cy="61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3E9468-8776-45D7-84B6-9BBFE4E31B64}"/>
              </a:ext>
            </a:extLst>
          </p:cNvPr>
          <p:cNvSpPr/>
          <p:nvPr/>
        </p:nvSpPr>
        <p:spPr>
          <a:xfrm>
            <a:off x="7399819" y="3083050"/>
            <a:ext cx="667820" cy="61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3714A6-32D3-44A8-9EC0-E985F101D945}"/>
              </a:ext>
            </a:extLst>
          </p:cNvPr>
          <p:cNvSpPr/>
          <p:nvPr/>
        </p:nvSpPr>
        <p:spPr>
          <a:xfrm>
            <a:off x="7533169" y="4047990"/>
            <a:ext cx="667820" cy="61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5CAD9E-ED10-4E6A-A3A2-393B17209521}"/>
              </a:ext>
            </a:extLst>
          </p:cNvPr>
          <p:cNvSpPr/>
          <p:nvPr/>
        </p:nvSpPr>
        <p:spPr>
          <a:xfrm>
            <a:off x="7192909" y="5002275"/>
            <a:ext cx="667820" cy="61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4B0881-9CEB-4273-A3C9-3C591B729835}"/>
              </a:ext>
            </a:extLst>
          </p:cNvPr>
          <p:cNvSpPr/>
          <p:nvPr/>
        </p:nvSpPr>
        <p:spPr>
          <a:xfrm>
            <a:off x="7192909" y="5962355"/>
            <a:ext cx="667820" cy="61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cale">
            <a:extLst>
              <a:ext uri="{FF2B5EF4-FFF2-40B4-BE49-F238E27FC236}">
                <a16:creationId xmlns:a16="http://schemas.microsoft.com/office/drawing/2014/main" id="{F45BBBC6-283E-426D-ACF4-A63080CFE642}"/>
              </a:ext>
            </a:extLst>
          </p:cNvPr>
          <p:cNvSpPr txBox="1"/>
          <p:nvPr/>
        </p:nvSpPr>
        <p:spPr>
          <a:xfrm>
            <a:off x="8456211" y="1999087"/>
            <a:ext cx="1516464" cy="68768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4000" b="0" dirty="0">
                <a:latin typeface="+mj-lt"/>
              </a:rPr>
              <a:t>?</a:t>
            </a:r>
            <a:endParaRPr sz="4000" b="0" dirty="0">
              <a:latin typeface="+mj-lt"/>
            </a:endParaRPr>
          </a:p>
        </p:txBody>
      </p:sp>
      <p:sp>
        <p:nvSpPr>
          <p:cNvPr id="12" name="Scale">
            <a:extLst>
              <a:ext uri="{FF2B5EF4-FFF2-40B4-BE49-F238E27FC236}">
                <a16:creationId xmlns:a16="http://schemas.microsoft.com/office/drawing/2014/main" id="{9C16F182-04E3-4083-B52D-E8D5CE7905F2}"/>
              </a:ext>
            </a:extLst>
          </p:cNvPr>
          <p:cNvSpPr txBox="1"/>
          <p:nvPr/>
        </p:nvSpPr>
        <p:spPr>
          <a:xfrm>
            <a:off x="8456211" y="3011811"/>
            <a:ext cx="1516464" cy="68768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4000" b="0" dirty="0">
                <a:latin typeface="+mj-lt"/>
              </a:rPr>
              <a:t>?</a:t>
            </a:r>
            <a:endParaRPr sz="4000" b="0" dirty="0">
              <a:latin typeface="+mj-lt"/>
            </a:endParaRPr>
          </a:p>
        </p:txBody>
      </p:sp>
      <p:sp>
        <p:nvSpPr>
          <p:cNvPr id="13" name="Scale">
            <a:extLst>
              <a:ext uri="{FF2B5EF4-FFF2-40B4-BE49-F238E27FC236}">
                <a16:creationId xmlns:a16="http://schemas.microsoft.com/office/drawing/2014/main" id="{DD815CAA-7764-4417-92EE-1DA8412B0D8D}"/>
              </a:ext>
            </a:extLst>
          </p:cNvPr>
          <p:cNvSpPr txBox="1"/>
          <p:nvPr/>
        </p:nvSpPr>
        <p:spPr>
          <a:xfrm>
            <a:off x="8456211" y="3936318"/>
            <a:ext cx="1516464" cy="68768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4000" b="0" dirty="0">
                <a:latin typeface="+mj-lt"/>
              </a:rPr>
              <a:t>?</a:t>
            </a:r>
            <a:endParaRPr sz="4000" b="0" dirty="0">
              <a:latin typeface="+mj-lt"/>
            </a:endParaRPr>
          </a:p>
        </p:txBody>
      </p:sp>
      <p:sp>
        <p:nvSpPr>
          <p:cNvPr id="14" name="Scale">
            <a:extLst>
              <a:ext uri="{FF2B5EF4-FFF2-40B4-BE49-F238E27FC236}">
                <a16:creationId xmlns:a16="http://schemas.microsoft.com/office/drawing/2014/main" id="{BE697849-352C-4E59-BA93-D5A47CD6E0BC}"/>
              </a:ext>
            </a:extLst>
          </p:cNvPr>
          <p:cNvSpPr txBox="1"/>
          <p:nvPr/>
        </p:nvSpPr>
        <p:spPr>
          <a:xfrm>
            <a:off x="8471186" y="4931036"/>
            <a:ext cx="1516464" cy="68768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4000" b="0" dirty="0">
                <a:latin typeface="+mj-lt"/>
              </a:rPr>
              <a:t>?</a:t>
            </a:r>
            <a:endParaRPr sz="4000" b="0" dirty="0">
              <a:latin typeface="+mj-lt"/>
            </a:endParaRPr>
          </a:p>
        </p:txBody>
      </p:sp>
      <p:sp>
        <p:nvSpPr>
          <p:cNvPr id="15" name="Scale">
            <a:extLst>
              <a:ext uri="{FF2B5EF4-FFF2-40B4-BE49-F238E27FC236}">
                <a16:creationId xmlns:a16="http://schemas.microsoft.com/office/drawing/2014/main" id="{86012027-7516-4ED2-9CD3-27C69A54D0C3}"/>
              </a:ext>
            </a:extLst>
          </p:cNvPr>
          <p:cNvSpPr txBox="1"/>
          <p:nvPr/>
        </p:nvSpPr>
        <p:spPr>
          <a:xfrm>
            <a:off x="8456211" y="5801191"/>
            <a:ext cx="1516464" cy="68768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4000" b="0" dirty="0">
                <a:latin typeface="+mj-lt"/>
              </a:rPr>
              <a:t>?</a:t>
            </a:r>
            <a:endParaRPr sz="4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389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sp>
        <p:nvSpPr>
          <p:cNvPr id="16" name="Translation">
            <a:extLst>
              <a:ext uri="{FF2B5EF4-FFF2-40B4-BE49-F238E27FC236}">
                <a16:creationId xmlns:a16="http://schemas.microsoft.com/office/drawing/2014/main" id="{A0B2C7DF-8BFD-4E6E-91A4-8B83C3569028}"/>
              </a:ext>
            </a:extLst>
          </p:cNvPr>
          <p:cNvSpPr txBox="1">
            <a:spLocks/>
          </p:cNvSpPr>
          <p:nvPr/>
        </p:nvSpPr>
        <p:spPr>
          <a:xfrm>
            <a:off x="2628900" y="2342289"/>
            <a:ext cx="1628776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Translation:</a:t>
            </a:r>
          </a:p>
        </p:txBody>
      </p:sp>
      <p:pic>
        <p:nvPicPr>
          <p:cNvPr id="17" name="latex-image-1.pdf" descr="latex-image-1.pdf">
            <a:extLst>
              <a:ext uri="{FF2B5EF4-FFF2-40B4-BE49-F238E27FC236}">
                <a16:creationId xmlns:a16="http://schemas.microsoft.com/office/drawing/2014/main" id="{4C0E9005-37F8-4F6A-91E7-700B9825A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2765202"/>
            <a:ext cx="2247900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ranslation">
            <a:extLst>
              <a:ext uri="{FF2B5EF4-FFF2-40B4-BE49-F238E27FC236}">
                <a16:creationId xmlns:a16="http://schemas.microsoft.com/office/drawing/2014/main" id="{48BBED40-2B91-47D3-9AAB-B7AE02C6D1F7}"/>
              </a:ext>
            </a:extLst>
          </p:cNvPr>
          <p:cNvSpPr txBox="1">
            <a:spLocks/>
          </p:cNvSpPr>
          <p:nvPr/>
        </p:nvSpPr>
        <p:spPr>
          <a:xfrm>
            <a:off x="5283685" y="4691019"/>
            <a:ext cx="4957763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How many degrees of freedom?</a:t>
            </a:r>
          </a:p>
        </p:txBody>
      </p:sp>
      <p:pic>
        <p:nvPicPr>
          <p:cNvPr id="20" name="image.png" descr="image.png">
            <a:extLst>
              <a:ext uri="{FF2B5EF4-FFF2-40B4-BE49-F238E27FC236}">
                <a16:creationId xmlns:a16="http://schemas.microsoft.com/office/drawing/2014/main" id="{A086BF97-101D-4FF8-908E-11CE19AEF211}"/>
              </a:ext>
            </a:extLst>
          </p:cNvPr>
          <p:cNvPicPr>
            <a:picLocks/>
          </p:cNvPicPr>
          <p:nvPr/>
        </p:nvPicPr>
        <p:blipFill>
          <a:blip r:embed="rId3"/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16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tex-image-2.pdf" descr="latex-image-2.pdf">
            <a:extLst>
              <a:ext uri="{FF2B5EF4-FFF2-40B4-BE49-F238E27FC236}">
                <a16:creationId xmlns:a16="http://schemas.microsoft.com/office/drawing/2014/main" id="{1E22041C-BEDF-476A-AB3D-973DD1FF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115" y="2765202"/>
            <a:ext cx="2611198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sp>
        <p:nvSpPr>
          <p:cNvPr id="16" name="Translation">
            <a:extLst>
              <a:ext uri="{FF2B5EF4-FFF2-40B4-BE49-F238E27FC236}">
                <a16:creationId xmlns:a16="http://schemas.microsoft.com/office/drawing/2014/main" id="{A0B2C7DF-8BFD-4E6E-91A4-8B83C3569028}"/>
              </a:ext>
            </a:extLst>
          </p:cNvPr>
          <p:cNvSpPr txBox="1">
            <a:spLocks/>
          </p:cNvSpPr>
          <p:nvPr/>
        </p:nvSpPr>
        <p:spPr>
          <a:xfrm>
            <a:off x="1171255" y="2342289"/>
            <a:ext cx="3086422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Euclidean (rigid):</a:t>
            </a:r>
          </a:p>
          <a:p>
            <a:pPr algn="r"/>
            <a:r>
              <a:rPr lang="en-US" sz="2400" dirty="0"/>
              <a:t>rotation + translation</a:t>
            </a:r>
          </a:p>
        </p:txBody>
      </p:sp>
      <p:pic>
        <p:nvPicPr>
          <p:cNvPr id="8" name="image.png" descr="image.png">
            <a:extLst>
              <a:ext uri="{FF2B5EF4-FFF2-40B4-BE49-F238E27FC236}">
                <a16:creationId xmlns:a16="http://schemas.microsoft.com/office/drawing/2014/main" id="{1D7BD63F-A6D2-47B5-B854-46317095A36B}"/>
              </a:ext>
            </a:extLst>
          </p:cNvPr>
          <p:cNvPicPr>
            <a:picLocks/>
          </p:cNvPicPr>
          <p:nvPr/>
        </p:nvPicPr>
        <p:blipFill>
          <a:blip r:embed="rId3"/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ranslation">
            <a:extLst>
              <a:ext uri="{FF2B5EF4-FFF2-40B4-BE49-F238E27FC236}">
                <a16:creationId xmlns:a16="http://schemas.microsoft.com/office/drawing/2014/main" id="{83E234CD-4822-41F1-A291-329893C41B25}"/>
              </a:ext>
            </a:extLst>
          </p:cNvPr>
          <p:cNvSpPr txBox="1">
            <a:spLocks/>
          </p:cNvSpPr>
          <p:nvPr/>
        </p:nvSpPr>
        <p:spPr>
          <a:xfrm>
            <a:off x="5283685" y="4691019"/>
            <a:ext cx="5504180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Are there any values that are related?</a:t>
            </a:r>
          </a:p>
        </p:txBody>
      </p:sp>
    </p:spTree>
    <p:extLst>
      <p:ext uri="{BB962C8B-B14F-4D97-AF65-F5344CB8AC3E}">
        <p14:creationId xmlns:p14="http://schemas.microsoft.com/office/powerpoint/2010/main" val="37038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2766219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Reminder: image transformations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49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tex-image-2.pdf" descr="latex-image-2.pdf">
            <a:extLst>
              <a:ext uri="{FF2B5EF4-FFF2-40B4-BE49-F238E27FC236}">
                <a16:creationId xmlns:a16="http://schemas.microsoft.com/office/drawing/2014/main" id="{1E22041C-BEDF-476A-AB3D-973DD1FF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115" y="2765202"/>
            <a:ext cx="2611198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sp>
        <p:nvSpPr>
          <p:cNvPr id="16" name="Translation">
            <a:extLst>
              <a:ext uri="{FF2B5EF4-FFF2-40B4-BE49-F238E27FC236}">
                <a16:creationId xmlns:a16="http://schemas.microsoft.com/office/drawing/2014/main" id="{A0B2C7DF-8BFD-4E6E-91A4-8B83C3569028}"/>
              </a:ext>
            </a:extLst>
          </p:cNvPr>
          <p:cNvSpPr txBox="1">
            <a:spLocks/>
          </p:cNvSpPr>
          <p:nvPr/>
        </p:nvSpPr>
        <p:spPr>
          <a:xfrm>
            <a:off x="1171255" y="2342289"/>
            <a:ext cx="3086422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Euclidean (rigid):</a:t>
            </a:r>
          </a:p>
          <a:p>
            <a:pPr algn="r"/>
            <a:r>
              <a:rPr lang="en-US" sz="2400" dirty="0"/>
              <a:t>rotation + translation</a:t>
            </a:r>
          </a:p>
        </p:txBody>
      </p:sp>
      <p:pic>
        <p:nvPicPr>
          <p:cNvPr id="9" name="latex-image-7.pdf" descr="latex-image-7.pdf">
            <a:extLst>
              <a:ext uri="{FF2B5EF4-FFF2-40B4-BE49-F238E27FC236}">
                <a16:creationId xmlns:a16="http://schemas.microsoft.com/office/drawing/2014/main" id="{D1AF2A45-42F6-4D54-9C84-550C8A21A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90" r="23651"/>
          <a:stretch/>
        </p:blipFill>
        <p:spPr>
          <a:xfrm>
            <a:off x="5722706" y="2866173"/>
            <a:ext cx="904125" cy="82999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pic>
        <p:nvPicPr>
          <p:cNvPr id="8" name="latex-image-7.pdf" descr="latex-image-7.pdf">
            <a:extLst>
              <a:ext uri="{FF2B5EF4-FFF2-40B4-BE49-F238E27FC236}">
                <a16:creationId xmlns:a16="http://schemas.microsoft.com/office/drawing/2014/main" id="{070D33A0-CD67-4E0B-8211-BE2624348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48" r="51370"/>
          <a:stretch/>
        </p:blipFill>
        <p:spPr>
          <a:xfrm>
            <a:off x="4871078" y="2913413"/>
            <a:ext cx="696390" cy="77914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pic>
        <p:nvPicPr>
          <p:cNvPr id="10" name="image.png" descr="image.png">
            <a:extLst>
              <a:ext uri="{FF2B5EF4-FFF2-40B4-BE49-F238E27FC236}">
                <a16:creationId xmlns:a16="http://schemas.microsoft.com/office/drawing/2014/main" id="{53A58454-0391-48A0-98C7-5E7FA939460B}"/>
              </a:ext>
            </a:extLst>
          </p:cNvPr>
          <p:cNvPicPr>
            <a:picLocks/>
          </p:cNvPicPr>
          <p:nvPr/>
        </p:nvPicPr>
        <p:blipFill>
          <a:blip r:embed="rId4"/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ranslation">
            <a:extLst>
              <a:ext uri="{FF2B5EF4-FFF2-40B4-BE49-F238E27FC236}">
                <a16:creationId xmlns:a16="http://schemas.microsoft.com/office/drawing/2014/main" id="{8E3F4AB0-20DF-41D8-B9EF-FBADBA91F465}"/>
              </a:ext>
            </a:extLst>
          </p:cNvPr>
          <p:cNvSpPr txBox="1">
            <a:spLocks/>
          </p:cNvSpPr>
          <p:nvPr/>
        </p:nvSpPr>
        <p:spPr>
          <a:xfrm>
            <a:off x="5283685" y="4691019"/>
            <a:ext cx="4957763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How many degrees of freedom?</a:t>
            </a:r>
          </a:p>
        </p:txBody>
      </p:sp>
    </p:spTree>
    <p:extLst>
      <p:ext uri="{BB962C8B-B14F-4D97-AF65-F5344CB8AC3E}">
        <p14:creationId xmlns:p14="http://schemas.microsoft.com/office/powerpoint/2010/main" val="412673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tex-image-2.pdf" descr="latex-image-2.pdf">
            <a:extLst>
              <a:ext uri="{FF2B5EF4-FFF2-40B4-BE49-F238E27FC236}">
                <a16:creationId xmlns:a16="http://schemas.microsoft.com/office/drawing/2014/main" id="{1E22041C-BEDF-476A-AB3D-973DD1FF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115" y="2765202"/>
            <a:ext cx="2611198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sp>
        <p:nvSpPr>
          <p:cNvPr id="16" name="Translation">
            <a:extLst>
              <a:ext uri="{FF2B5EF4-FFF2-40B4-BE49-F238E27FC236}">
                <a16:creationId xmlns:a16="http://schemas.microsoft.com/office/drawing/2014/main" id="{A0B2C7DF-8BFD-4E6E-91A4-8B83C3569028}"/>
              </a:ext>
            </a:extLst>
          </p:cNvPr>
          <p:cNvSpPr txBox="1">
            <a:spLocks/>
          </p:cNvSpPr>
          <p:nvPr/>
        </p:nvSpPr>
        <p:spPr>
          <a:xfrm>
            <a:off x="1171255" y="2342289"/>
            <a:ext cx="3086422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Euclidean (rigid):</a:t>
            </a:r>
          </a:p>
          <a:p>
            <a:pPr algn="r"/>
            <a:r>
              <a:rPr lang="en-US" sz="2400" dirty="0"/>
              <a:t>rotation + translation</a:t>
            </a:r>
          </a:p>
        </p:txBody>
      </p:sp>
      <p:pic>
        <p:nvPicPr>
          <p:cNvPr id="9" name="latex-image-7.pdf" descr="latex-image-7.pdf">
            <a:extLst>
              <a:ext uri="{FF2B5EF4-FFF2-40B4-BE49-F238E27FC236}">
                <a16:creationId xmlns:a16="http://schemas.microsoft.com/office/drawing/2014/main" id="{D1AF2A45-42F6-4D54-9C84-550C8A21A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90" r="23651"/>
          <a:stretch/>
        </p:blipFill>
        <p:spPr>
          <a:xfrm>
            <a:off x="5722706" y="2866173"/>
            <a:ext cx="904125" cy="82999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pic>
        <p:nvPicPr>
          <p:cNvPr id="8" name="latex-image-7.pdf" descr="latex-image-7.pdf">
            <a:extLst>
              <a:ext uri="{FF2B5EF4-FFF2-40B4-BE49-F238E27FC236}">
                <a16:creationId xmlns:a16="http://schemas.microsoft.com/office/drawing/2014/main" id="{070D33A0-CD67-4E0B-8211-BE2624348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48" r="51370"/>
          <a:stretch/>
        </p:blipFill>
        <p:spPr>
          <a:xfrm>
            <a:off x="4871078" y="2913413"/>
            <a:ext cx="696390" cy="77914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sp>
        <p:nvSpPr>
          <p:cNvPr id="10" name="what will happen to the image if this decreases?">
            <a:extLst>
              <a:ext uri="{FF2B5EF4-FFF2-40B4-BE49-F238E27FC236}">
                <a16:creationId xmlns:a16="http://schemas.microsoft.com/office/drawing/2014/main" id="{BB77DC7C-E6D1-4ADA-B669-19FCE738DAC3}"/>
              </a:ext>
            </a:extLst>
          </p:cNvPr>
          <p:cNvSpPr txBox="1"/>
          <p:nvPr/>
        </p:nvSpPr>
        <p:spPr>
          <a:xfrm>
            <a:off x="3365324" y="1506831"/>
            <a:ext cx="370789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 i="1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i="0" dirty="0">
                <a:solidFill>
                  <a:schemeClr val="tx1"/>
                </a:solidFill>
                <a:latin typeface="+mj-lt"/>
              </a:rPr>
              <a:t>which other matrix values will change if</a:t>
            </a:r>
            <a:r>
              <a:rPr sz="2400" i="0" dirty="0">
                <a:solidFill>
                  <a:schemeClr val="tx1"/>
                </a:solidFill>
                <a:latin typeface="+mj-lt"/>
              </a:rPr>
              <a:t> this </a:t>
            </a:r>
            <a:r>
              <a:rPr lang="en-US" sz="2400" i="0" dirty="0">
                <a:solidFill>
                  <a:schemeClr val="tx1"/>
                </a:solidFill>
                <a:latin typeface="+mj-lt"/>
              </a:rPr>
              <a:t>in</a:t>
            </a:r>
            <a:r>
              <a:rPr sz="2400" i="0" dirty="0">
                <a:solidFill>
                  <a:schemeClr val="tx1"/>
                </a:solidFill>
                <a:latin typeface="+mj-lt"/>
              </a:rPr>
              <a:t>creases?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2403D57-7CB2-4BBE-AB3D-ABFEEFEA9B2C}"/>
              </a:ext>
            </a:extLst>
          </p:cNvPr>
          <p:cNvCxnSpPr>
            <a:stCxn id="10" idx="2"/>
          </p:cNvCxnSpPr>
          <p:nvPr/>
        </p:nvCxnSpPr>
        <p:spPr>
          <a:xfrm>
            <a:off x="5219273" y="2317630"/>
            <a:ext cx="0" cy="4901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.png" descr="image.png">
            <a:extLst>
              <a:ext uri="{FF2B5EF4-FFF2-40B4-BE49-F238E27FC236}">
                <a16:creationId xmlns:a16="http://schemas.microsoft.com/office/drawing/2014/main" id="{B7704409-17A1-4ADD-8600-3C06241B36C6}"/>
              </a:ext>
            </a:extLst>
          </p:cNvPr>
          <p:cNvPicPr>
            <a:picLocks/>
          </p:cNvPicPr>
          <p:nvPr/>
        </p:nvPicPr>
        <p:blipFill>
          <a:blip r:embed="rId4"/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36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tex-image-2.pdf" descr="latex-image-2.pdf">
            <a:extLst>
              <a:ext uri="{FF2B5EF4-FFF2-40B4-BE49-F238E27FC236}">
                <a16:creationId xmlns:a16="http://schemas.microsoft.com/office/drawing/2014/main" id="{1E22041C-BEDF-476A-AB3D-973DD1FF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115" y="2765202"/>
            <a:ext cx="2611198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sp>
        <p:nvSpPr>
          <p:cNvPr id="16" name="Translation">
            <a:extLst>
              <a:ext uri="{FF2B5EF4-FFF2-40B4-BE49-F238E27FC236}">
                <a16:creationId xmlns:a16="http://schemas.microsoft.com/office/drawing/2014/main" id="{A0B2C7DF-8BFD-4E6E-91A4-8B83C3569028}"/>
              </a:ext>
            </a:extLst>
          </p:cNvPr>
          <p:cNvSpPr txBox="1">
            <a:spLocks/>
          </p:cNvSpPr>
          <p:nvPr/>
        </p:nvSpPr>
        <p:spPr>
          <a:xfrm>
            <a:off x="1171255" y="2342289"/>
            <a:ext cx="3086422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Euclidean (rigid):</a:t>
            </a:r>
          </a:p>
          <a:p>
            <a:pPr algn="r"/>
            <a:r>
              <a:rPr lang="en-US" sz="2400" dirty="0"/>
              <a:t>rotation + translation</a:t>
            </a:r>
          </a:p>
        </p:txBody>
      </p:sp>
      <p:pic>
        <p:nvPicPr>
          <p:cNvPr id="9" name="latex-image-7.pdf" descr="latex-image-7.pdf">
            <a:extLst>
              <a:ext uri="{FF2B5EF4-FFF2-40B4-BE49-F238E27FC236}">
                <a16:creationId xmlns:a16="http://schemas.microsoft.com/office/drawing/2014/main" id="{D1AF2A45-42F6-4D54-9C84-550C8A21A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90" r="23651"/>
          <a:stretch/>
        </p:blipFill>
        <p:spPr>
          <a:xfrm>
            <a:off x="5722706" y="2866173"/>
            <a:ext cx="904125" cy="82999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pic>
        <p:nvPicPr>
          <p:cNvPr id="8" name="latex-image-7.pdf" descr="latex-image-7.pdf">
            <a:extLst>
              <a:ext uri="{FF2B5EF4-FFF2-40B4-BE49-F238E27FC236}">
                <a16:creationId xmlns:a16="http://schemas.microsoft.com/office/drawing/2014/main" id="{070D33A0-CD67-4E0B-8211-BE2624348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48" r="51370"/>
          <a:stretch/>
        </p:blipFill>
        <p:spPr>
          <a:xfrm>
            <a:off x="4871078" y="2913413"/>
            <a:ext cx="696390" cy="77914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sp>
        <p:nvSpPr>
          <p:cNvPr id="10" name="what will happen to the image if this decreases?">
            <a:extLst>
              <a:ext uri="{FF2B5EF4-FFF2-40B4-BE49-F238E27FC236}">
                <a16:creationId xmlns:a16="http://schemas.microsoft.com/office/drawing/2014/main" id="{BB77DC7C-E6D1-4ADA-B669-19FCE738DAC3}"/>
              </a:ext>
            </a:extLst>
          </p:cNvPr>
          <p:cNvSpPr txBox="1"/>
          <p:nvPr/>
        </p:nvSpPr>
        <p:spPr>
          <a:xfrm>
            <a:off x="3365324" y="1506831"/>
            <a:ext cx="370789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 i="1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i="0" dirty="0">
                <a:solidFill>
                  <a:schemeClr val="tx1"/>
                </a:solidFill>
                <a:latin typeface="+mj-lt"/>
              </a:rPr>
              <a:t>what will happen to the image if</a:t>
            </a:r>
            <a:r>
              <a:rPr sz="2400" i="0" dirty="0">
                <a:solidFill>
                  <a:schemeClr val="tx1"/>
                </a:solidFill>
                <a:latin typeface="+mj-lt"/>
              </a:rPr>
              <a:t> this </a:t>
            </a:r>
            <a:r>
              <a:rPr lang="en-US" sz="2400" i="0" dirty="0">
                <a:solidFill>
                  <a:schemeClr val="tx1"/>
                </a:solidFill>
                <a:latin typeface="+mj-lt"/>
              </a:rPr>
              <a:t>in</a:t>
            </a:r>
            <a:r>
              <a:rPr sz="2400" i="0" dirty="0">
                <a:solidFill>
                  <a:schemeClr val="tx1"/>
                </a:solidFill>
                <a:latin typeface="+mj-lt"/>
              </a:rPr>
              <a:t>creases?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2403D57-7CB2-4BBE-AB3D-ABFEEFEA9B2C}"/>
              </a:ext>
            </a:extLst>
          </p:cNvPr>
          <p:cNvCxnSpPr>
            <a:stCxn id="10" idx="2"/>
          </p:cNvCxnSpPr>
          <p:nvPr/>
        </p:nvCxnSpPr>
        <p:spPr>
          <a:xfrm>
            <a:off x="5219273" y="2317630"/>
            <a:ext cx="0" cy="4901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.png" descr="image.png">
            <a:extLst>
              <a:ext uri="{FF2B5EF4-FFF2-40B4-BE49-F238E27FC236}">
                <a16:creationId xmlns:a16="http://schemas.microsoft.com/office/drawing/2014/main" id="{ADCC23B7-C3DC-470E-BF75-32125F55F235}"/>
              </a:ext>
            </a:extLst>
          </p:cNvPr>
          <p:cNvPicPr>
            <a:picLocks/>
          </p:cNvPicPr>
          <p:nvPr/>
        </p:nvPicPr>
        <p:blipFill>
          <a:blip r:embed="rId4"/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59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tex-image-2.pdf" descr="latex-image-2.pdf">
            <a:extLst>
              <a:ext uri="{FF2B5EF4-FFF2-40B4-BE49-F238E27FC236}">
                <a16:creationId xmlns:a16="http://schemas.microsoft.com/office/drawing/2014/main" id="{1E22041C-BEDF-476A-AB3D-973DD1FF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115" y="2765202"/>
            <a:ext cx="2611198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sp>
        <p:nvSpPr>
          <p:cNvPr id="16" name="Translation">
            <a:extLst>
              <a:ext uri="{FF2B5EF4-FFF2-40B4-BE49-F238E27FC236}">
                <a16:creationId xmlns:a16="http://schemas.microsoft.com/office/drawing/2014/main" id="{A0B2C7DF-8BFD-4E6E-91A4-8B83C3569028}"/>
              </a:ext>
            </a:extLst>
          </p:cNvPr>
          <p:cNvSpPr txBox="1">
            <a:spLocks/>
          </p:cNvSpPr>
          <p:nvPr/>
        </p:nvSpPr>
        <p:spPr>
          <a:xfrm>
            <a:off x="1171255" y="2342289"/>
            <a:ext cx="3086422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Euclidean (rigid):</a:t>
            </a:r>
          </a:p>
          <a:p>
            <a:pPr algn="r"/>
            <a:r>
              <a:rPr lang="en-US" sz="2400" dirty="0"/>
              <a:t>rotation + translation</a:t>
            </a:r>
          </a:p>
        </p:txBody>
      </p:sp>
      <p:pic>
        <p:nvPicPr>
          <p:cNvPr id="9" name="latex-image-7.pdf" descr="latex-image-7.pdf">
            <a:extLst>
              <a:ext uri="{FF2B5EF4-FFF2-40B4-BE49-F238E27FC236}">
                <a16:creationId xmlns:a16="http://schemas.microsoft.com/office/drawing/2014/main" id="{D1AF2A45-42F6-4D54-9C84-550C8A21A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90" r="23651"/>
          <a:stretch/>
        </p:blipFill>
        <p:spPr>
          <a:xfrm>
            <a:off x="5722706" y="2866173"/>
            <a:ext cx="904125" cy="82999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pic>
        <p:nvPicPr>
          <p:cNvPr id="8" name="latex-image-7.pdf" descr="latex-image-7.pdf">
            <a:extLst>
              <a:ext uri="{FF2B5EF4-FFF2-40B4-BE49-F238E27FC236}">
                <a16:creationId xmlns:a16="http://schemas.microsoft.com/office/drawing/2014/main" id="{070D33A0-CD67-4E0B-8211-BE2624348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48" r="51370"/>
          <a:stretch/>
        </p:blipFill>
        <p:spPr>
          <a:xfrm>
            <a:off x="4871078" y="2913413"/>
            <a:ext cx="696390" cy="77914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sp>
        <p:nvSpPr>
          <p:cNvPr id="11" name="what will happen to the image if this decreases?">
            <a:extLst>
              <a:ext uri="{FF2B5EF4-FFF2-40B4-BE49-F238E27FC236}">
                <a16:creationId xmlns:a16="http://schemas.microsoft.com/office/drawing/2014/main" id="{B0C0456C-79AA-4651-86D7-D21BCF1BA43D}"/>
              </a:ext>
            </a:extLst>
          </p:cNvPr>
          <p:cNvSpPr txBox="1"/>
          <p:nvPr/>
        </p:nvSpPr>
        <p:spPr>
          <a:xfrm>
            <a:off x="5028025" y="1531490"/>
            <a:ext cx="370789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 i="1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i="0" dirty="0">
                <a:solidFill>
                  <a:schemeClr val="tx1"/>
                </a:solidFill>
                <a:latin typeface="+mj-lt"/>
              </a:rPr>
              <a:t>what will happen to the image if</a:t>
            </a:r>
            <a:r>
              <a:rPr sz="2400" i="0" dirty="0">
                <a:solidFill>
                  <a:schemeClr val="tx1"/>
                </a:solidFill>
                <a:latin typeface="+mj-lt"/>
              </a:rPr>
              <a:t> this </a:t>
            </a:r>
            <a:r>
              <a:rPr lang="en-US" sz="2400" i="0" dirty="0">
                <a:solidFill>
                  <a:schemeClr val="tx1"/>
                </a:solidFill>
                <a:latin typeface="+mj-lt"/>
              </a:rPr>
              <a:t>in</a:t>
            </a:r>
            <a:r>
              <a:rPr sz="2400" i="0" dirty="0">
                <a:solidFill>
                  <a:schemeClr val="tx1"/>
                </a:solidFill>
                <a:latin typeface="+mj-lt"/>
              </a:rPr>
              <a:t>creases?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31BAB0-C19A-454B-9FD6-4B4E56157B5A}"/>
              </a:ext>
            </a:extLst>
          </p:cNvPr>
          <p:cNvCxnSpPr>
            <a:stCxn id="11" idx="2"/>
          </p:cNvCxnSpPr>
          <p:nvPr/>
        </p:nvCxnSpPr>
        <p:spPr>
          <a:xfrm>
            <a:off x="6881974" y="2342289"/>
            <a:ext cx="0" cy="4901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.png" descr="image.png">
            <a:extLst>
              <a:ext uri="{FF2B5EF4-FFF2-40B4-BE49-F238E27FC236}">
                <a16:creationId xmlns:a16="http://schemas.microsoft.com/office/drawing/2014/main" id="{EF3ABEF9-A41C-4175-9F7A-1C424802D071}"/>
              </a:ext>
            </a:extLst>
          </p:cNvPr>
          <p:cNvPicPr>
            <a:picLocks/>
          </p:cNvPicPr>
          <p:nvPr/>
        </p:nvPicPr>
        <p:blipFill>
          <a:blip r:embed="rId4"/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48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tex-image-2.pdf" descr="latex-image-2.pdf">
            <a:extLst>
              <a:ext uri="{FF2B5EF4-FFF2-40B4-BE49-F238E27FC236}">
                <a16:creationId xmlns:a16="http://schemas.microsoft.com/office/drawing/2014/main" id="{1E22041C-BEDF-476A-AB3D-973DD1FF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115" y="2765202"/>
            <a:ext cx="2611198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sp>
        <p:nvSpPr>
          <p:cNvPr id="16" name="Translation">
            <a:extLst>
              <a:ext uri="{FF2B5EF4-FFF2-40B4-BE49-F238E27FC236}">
                <a16:creationId xmlns:a16="http://schemas.microsoft.com/office/drawing/2014/main" id="{A0B2C7DF-8BFD-4E6E-91A4-8B83C3569028}"/>
              </a:ext>
            </a:extLst>
          </p:cNvPr>
          <p:cNvSpPr txBox="1">
            <a:spLocks/>
          </p:cNvSpPr>
          <p:nvPr/>
        </p:nvSpPr>
        <p:spPr>
          <a:xfrm>
            <a:off x="0" y="2342289"/>
            <a:ext cx="4257677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Similarity:</a:t>
            </a:r>
          </a:p>
          <a:p>
            <a:pPr algn="r"/>
            <a:r>
              <a:rPr lang="en-US" sz="2400" dirty="0"/>
              <a:t>uniform scaling + rotation </a:t>
            </a:r>
          </a:p>
          <a:p>
            <a:pPr algn="r"/>
            <a:r>
              <a:rPr lang="en-US" sz="2400" dirty="0"/>
              <a:t>+ translation</a:t>
            </a:r>
          </a:p>
        </p:txBody>
      </p:sp>
      <p:pic>
        <p:nvPicPr>
          <p:cNvPr id="8" name="image.png" descr="image.png">
            <a:extLst>
              <a:ext uri="{FF2B5EF4-FFF2-40B4-BE49-F238E27FC236}">
                <a16:creationId xmlns:a16="http://schemas.microsoft.com/office/drawing/2014/main" id="{512869AF-02E9-489E-A1B1-0238DF62BA39}"/>
              </a:ext>
            </a:extLst>
          </p:cNvPr>
          <p:cNvPicPr>
            <a:picLocks/>
          </p:cNvPicPr>
          <p:nvPr/>
        </p:nvPicPr>
        <p:blipFill>
          <a:blip r:embed="rId3"/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ranslation">
            <a:extLst>
              <a:ext uri="{FF2B5EF4-FFF2-40B4-BE49-F238E27FC236}">
                <a16:creationId xmlns:a16="http://schemas.microsoft.com/office/drawing/2014/main" id="{4661B4A1-E9D4-44AE-A07F-725385917533}"/>
              </a:ext>
            </a:extLst>
          </p:cNvPr>
          <p:cNvSpPr txBox="1">
            <a:spLocks/>
          </p:cNvSpPr>
          <p:nvPr/>
        </p:nvSpPr>
        <p:spPr>
          <a:xfrm>
            <a:off x="5283685" y="4691019"/>
            <a:ext cx="5504180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Are there any values that are related?</a:t>
            </a:r>
          </a:p>
        </p:txBody>
      </p:sp>
    </p:spTree>
    <p:extLst>
      <p:ext uri="{BB962C8B-B14F-4D97-AF65-F5344CB8AC3E}">
        <p14:creationId xmlns:p14="http://schemas.microsoft.com/office/powerpoint/2010/main" val="427788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pic>
        <p:nvPicPr>
          <p:cNvPr id="19" name="image.png" descr="image.png">
            <a:extLst>
              <a:ext uri="{FF2B5EF4-FFF2-40B4-BE49-F238E27FC236}">
                <a16:creationId xmlns:a16="http://schemas.microsoft.com/office/drawing/2014/main" id="{AD587E10-1245-484A-AA1B-888B9AFA1533}"/>
              </a:ext>
            </a:extLst>
          </p:cNvPr>
          <p:cNvPicPr>
            <a:picLocks/>
          </p:cNvPicPr>
          <p:nvPr/>
        </p:nvPicPr>
        <p:blipFill>
          <a:blip r:embed="rId2"/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latex-image-2.pdf" descr="latex-image-2.pdf">
            <a:extLst>
              <a:ext uri="{FF2B5EF4-FFF2-40B4-BE49-F238E27FC236}">
                <a16:creationId xmlns:a16="http://schemas.microsoft.com/office/drawing/2014/main" id="{51BF7CF6-E21A-4760-92F3-68E5D5CCD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115" y="2765202"/>
            <a:ext cx="2611198" cy="1475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atex-image-7.pdf" descr="latex-image-7.pdf">
            <a:extLst>
              <a:ext uri="{FF2B5EF4-FFF2-40B4-BE49-F238E27FC236}">
                <a16:creationId xmlns:a16="http://schemas.microsoft.com/office/drawing/2014/main" id="{428F12F7-4F8F-4954-A6DA-B2481589F4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090" r="23651"/>
          <a:stretch/>
        </p:blipFill>
        <p:spPr>
          <a:xfrm>
            <a:off x="5722706" y="2866173"/>
            <a:ext cx="904125" cy="82999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pic>
        <p:nvPicPr>
          <p:cNvPr id="10" name="latex-image-7.pdf" descr="latex-image-7.pdf">
            <a:extLst>
              <a:ext uri="{FF2B5EF4-FFF2-40B4-BE49-F238E27FC236}">
                <a16:creationId xmlns:a16="http://schemas.microsoft.com/office/drawing/2014/main" id="{828C15F3-3798-4142-959D-D59E002DDE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48" r="51370"/>
          <a:stretch/>
        </p:blipFill>
        <p:spPr>
          <a:xfrm>
            <a:off x="4871078" y="2913413"/>
            <a:ext cx="696390" cy="77914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sp>
        <p:nvSpPr>
          <p:cNvPr id="11" name="what will happen to the image if this decreases?">
            <a:extLst>
              <a:ext uri="{FF2B5EF4-FFF2-40B4-BE49-F238E27FC236}">
                <a16:creationId xmlns:a16="http://schemas.microsoft.com/office/drawing/2014/main" id="{611657D3-D867-4AFB-9513-7EA11FC7755C}"/>
              </a:ext>
            </a:extLst>
          </p:cNvPr>
          <p:cNvSpPr txBox="1"/>
          <p:nvPr/>
        </p:nvSpPr>
        <p:spPr>
          <a:xfrm>
            <a:off x="3868757" y="1716155"/>
            <a:ext cx="3707897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 i="1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i="0" dirty="0">
                <a:solidFill>
                  <a:schemeClr val="tx1"/>
                </a:solidFill>
                <a:latin typeface="+mj-lt"/>
              </a:rPr>
              <a:t>multiply these four by scale </a:t>
            </a:r>
            <a:r>
              <a:rPr lang="en-US" sz="2400" b="1" i="0" dirty="0">
                <a:solidFill>
                  <a:schemeClr val="tx1"/>
                </a:solidFill>
                <a:latin typeface="+mj-lt"/>
              </a:rPr>
              <a:t>s</a:t>
            </a:r>
            <a:endParaRPr sz="2400" b="1" i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E5D515-C835-4918-A7B1-35695832FF41}"/>
              </a:ext>
            </a:extLst>
          </p:cNvPr>
          <p:cNvCxnSpPr>
            <a:stCxn id="11" idx="2"/>
          </p:cNvCxnSpPr>
          <p:nvPr/>
        </p:nvCxnSpPr>
        <p:spPr>
          <a:xfrm>
            <a:off x="5722706" y="2157623"/>
            <a:ext cx="0" cy="6748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anslation">
            <a:extLst>
              <a:ext uri="{FF2B5EF4-FFF2-40B4-BE49-F238E27FC236}">
                <a16:creationId xmlns:a16="http://schemas.microsoft.com/office/drawing/2014/main" id="{55961D24-2D49-45A8-AE52-9551718D9525}"/>
              </a:ext>
            </a:extLst>
          </p:cNvPr>
          <p:cNvSpPr txBox="1">
            <a:spLocks/>
          </p:cNvSpPr>
          <p:nvPr/>
        </p:nvSpPr>
        <p:spPr>
          <a:xfrm>
            <a:off x="5283685" y="4691019"/>
            <a:ext cx="4957763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How many degrees of freedom?</a:t>
            </a:r>
          </a:p>
        </p:txBody>
      </p:sp>
      <p:sp>
        <p:nvSpPr>
          <p:cNvPr id="14" name="Translation">
            <a:extLst>
              <a:ext uri="{FF2B5EF4-FFF2-40B4-BE49-F238E27FC236}">
                <a16:creationId xmlns:a16="http://schemas.microsoft.com/office/drawing/2014/main" id="{FBF91E61-917C-4CF6-AEA4-3248758CB497}"/>
              </a:ext>
            </a:extLst>
          </p:cNvPr>
          <p:cNvSpPr txBox="1">
            <a:spLocks/>
          </p:cNvSpPr>
          <p:nvPr/>
        </p:nvSpPr>
        <p:spPr>
          <a:xfrm>
            <a:off x="0" y="2342289"/>
            <a:ext cx="4257677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Similarity:</a:t>
            </a:r>
          </a:p>
          <a:p>
            <a:pPr algn="r"/>
            <a:r>
              <a:rPr lang="en-US" sz="2400" dirty="0"/>
              <a:t>uniform scaling + rotation </a:t>
            </a:r>
          </a:p>
          <a:p>
            <a:pPr algn="r"/>
            <a:r>
              <a:rPr lang="en-US" sz="2400" dirty="0"/>
              <a:t>+ translation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5097CD-D692-4C65-9F4B-A6D057730AA4}"/>
              </a:ext>
            </a:extLst>
          </p:cNvPr>
          <p:cNvSpPr/>
          <p:nvPr/>
        </p:nvSpPr>
        <p:spPr>
          <a:xfrm>
            <a:off x="4871078" y="2866173"/>
            <a:ext cx="1755753" cy="826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sp>
        <p:nvSpPr>
          <p:cNvPr id="10" name="what will happen to the image if this decreases?">
            <a:extLst>
              <a:ext uri="{FF2B5EF4-FFF2-40B4-BE49-F238E27FC236}">
                <a16:creationId xmlns:a16="http://schemas.microsoft.com/office/drawing/2014/main" id="{BB77DC7C-E6D1-4ADA-B669-19FCE738DAC3}"/>
              </a:ext>
            </a:extLst>
          </p:cNvPr>
          <p:cNvSpPr txBox="1"/>
          <p:nvPr/>
        </p:nvSpPr>
        <p:spPr>
          <a:xfrm>
            <a:off x="3365324" y="1506831"/>
            <a:ext cx="370789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 i="1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i="0" dirty="0">
                <a:solidFill>
                  <a:schemeClr val="tx1"/>
                </a:solidFill>
                <a:latin typeface="+mj-lt"/>
              </a:rPr>
              <a:t>what will happen to the image if</a:t>
            </a:r>
            <a:r>
              <a:rPr sz="2400" i="0" dirty="0">
                <a:solidFill>
                  <a:schemeClr val="tx1"/>
                </a:solidFill>
                <a:latin typeface="+mj-lt"/>
              </a:rPr>
              <a:t> this </a:t>
            </a:r>
            <a:r>
              <a:rPr lang="en-US" sz="2400" i="0" dirty="0">
                <a:solidFill>
                  <a:schemeClr val="tx1"/>
                </a:solidFill>
                <a:latin typeface="+mj-lt"/>
              </a:rPr>
              <a:t>in</a:t>
            </a:r>
            <a:r>
              <a:rPr sz="2400" i="0" dirty="0">
                <a:solidFill>
                  <a:schemeClr val="tx1"/>
                </a:solidFill>
                <a:latin typeface="+mj-lt"/>
              </a:rPr>
              <a:t>creases?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2403D57-7CB2-4BBE-AB3D-ABFEEFEA9B2C}"/>
              </a:ext>
            </a:extLst>
          </p:cNvPr>
          <p:cNvCxnSpPr>
            <a:stCxn id="10" idx="2"/>
          </p:cNvCxnSpPr>
          <p:nvPr/>
        </p:nvCxnSpPr>
        <p:spPr>
          <a:xfrm>
            <a:off x="5219273" y="2317630"/>
            <a:ext cx="0" cy="4901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.png" descr="image.png">
            <a:extLst>
              <a:ext uri="{FF2B5EF4-FFF2-40B4-BE49-F238E27FC236}">
                <a16:creationId xmlns:a16="http://schemas.microsoft.com/office/drawing/2014/main" id="{ADCC23B7-C3DC-470E-BF75-32125F55F235}"/>
              </a:ext>
            </a:extLst>
          </p:cNvPr>
          <p:cNvPicPr>
            <a:picLocks/>
          </p:cNvPicPr>
          <p:nvPr/>
        </p:nvPicPr>
        <p:blipFill>
          <a:blip r:embed="rId2"/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latex-image-2.pdf" descr="latex-image-2.pdf">
            <a:extLst>
              <a:ext uri="{FF2B5EF4-FFF2-40B4-BE49-F238E27FC236}">
                <a16:creationId xmlns:a16="http://schemas.microsoft.com/office/drawing/2014/main" id="{A6DA651C-1B59-4688-8934-0BA6F970A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115" y="2765202"/>
            <a:ext cx="2611198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ranslation">
            <a:extLst>
              <a:ext uri="{FF2B5EF4-FFF2-40B4-BE49-F238E27FC236}">
                <a16:creationId xmlns:a16="http://schemas.microsoft.com/office/drawing/2014/main" id="{70C76263-0E05-4A29-AE08-B473FECC46D2}"/>
              </a:ext>
            </a:extLst>
          </p:cNvPr>
          <p:cNvSpPr txBox="1">
            <a:spLocks/>
          </p:cNvSpPr>
          <p:nvPr/>
        </p:nvSpPr>
        <p:spPr>
          <a:xfrm>
            <a:off x="0" y="2342289"/>
            <a:ext cx="4257677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Similarity:</a:t>
            </a:r>
          </a:p>
          <a:p>
            <a:pPr algn="r"/>
            <a:r>
              <a:rPr lang="en-US" sz="2400" dirty="0"/>
              <a:t>uniform scaling + rotation </a:t>
            </a:r>
          </a:p>
          <a:p>
            <a:pPr algn="r"/>
            <a:r>
              <a:rPr lang="en-US" sz="2400" dirty="0"/>
              <a:t>+ translation</a:t>
            </a:r>
          </a:p>
        </p:txBody>
      </p:sp>
    </p:spTree>
    <p:extLst>
      <p:ext uri="{BB962C8B-B14F-4D97-AF65-F5344CB8AC3E}">
        <p14:creationId xmlns:p14="http://schemas.microsoft.com/office/powerpoint/2010/main" val="253454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pic>
        <p:nvPicPr>
          <p:cNvPr id="11" name="image.png" descr="image.png">
            <a:extLst>
              <a:ext uri="{FF2B5EF4-FFF2-40B4-BE49-F238E27FC236}">
                <a16:creationId xmlns:a16="http://schemas.microsoft.com/office/drawing/2014/main" id="{ADCC23B7-C3DC-470E-BF75-32125F55F235}"/>
              </a:ext>
            </a:extLst>
          </p:cNvPr>
          <p:cNvPicPr>
            <a:picLocks/>
          </p:cNvPicPr>
          <p:nvPr/>
        </p:nvPicPr>
        <p:blipFill>
          <a:blip r:embed="rId2"/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ranslation">
            <a:extLst>
              <a:ext uri="{FF2B5EF4-FFF2-40B4-BE49-F238E27FC236}">
                <a16:creationId xmlns:a16="http://schemas.microsoft.com/office/drawing/2014/main" id="{70C76263-0E05-4A29-AE08-B473FECC46D2}"/>
              </a:ext>
            </a:extLst>
          </p:cNvPr>
          <p:cNvSpPr txBox="1">
            <a:spLocks/>
          </p:cNvSpPr>
          <p:nvPr/>
        </p:nvSpPr>
        <p:spPr>
          <a:xfrm>
            <a:off x="0" y="2342289"/>
            <a:ext cx="4257677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Affine transform:</a:t>
            </a:r>
          </a:p>
          <a:p>
            <a:pPr algn="r"/>
            <a:r>
              <a:rPr lang="en-US" sz="2400" dirty="0"/>
              <a:t>uniform scaling + shearing </a:t>
            </a:r>
          </a:p>
          <a:p>
            <a:pPr algn="r"/>
            <a:r>
              <a:rPr lang="en-US" sz="2400" dirty="0"/>
              <a:t>+ rotation + translation</a:t>
            </a:r>
          </a:p>
        </p:txBody>
      </p:sp>
      <p:pic>
        <p:nvPicPr>
          <p:cNvPr id="14" name="latex-image-5.pdf" descr="latex-image-5.pdf">
            <a:extLst>
              <a:ext uri="{FF2B5EF4-FFF2-40B4-BE49-F238E27FC236}">
                <a16:creationId xmlns:a16="http://schemas.microsoft.com/office/drawing/2014/main" id="{A23D9BC9-856A-4187-99B4-38CEE6601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704" y="2767302"/>
            <a:ext cx="2702020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ranslation">
            <a:extLst>
              <a:ext uri="{FF2B5EF4-FFF2-40B4-BE49-F238E27FC236}">
                <a16:creationId xmlns:a16="http://schemas.microsoft.com/office/drawing/2014/main" id="{7CE5E536-8142-43CB-8CF8-0D2286228225}"/>
              </a:ext>
            </a:extLst>
          </p:cNvPr>
          <p:cNvSpPr txBox="1">
            <a:spLocks/>
          </p:cNvSpPr>
          <p:nvPr/>
        </p:nvSpPr>
        <p:spPr>
          <a:xfrm>
            <a:off x="5283685" y="4691019"/>
            <a:ext cx="4957763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Are there any values that are related?</a:t>
            </a:r>
          </a:p>
        </p:txBody>
      </p:sp>
    </p:spTree>
    <p:extLst>
      <p:ext uri="{BB962C8B-B14F-4D97-AF65-F5344CB8AC3E}">
        <p14:creationId xmlns:p14="http://schemas.microsoft.com/office/powerpoint/2010/main" val="425130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pic>
        <p:nvPicPr>
          <p:cNvPr id="11" name="image.png" descr="image.png">
            <a:extLst>
              <a:ext uri="{FF2B5EF4-FFF2-40B4-BE49-F238E27FC236}">
                <a16:creationId xmlns:a16="http://schemas.microsoft.com/office/drawing/2014/main" id="{ADCC23B7-C3DC-470E-BF75-32125F55F235}"/>
              </a:ext>
            </a:extLst>
          </p:cNvPr>
          <p:cNvPicPr>
            <a:picLocks/>
          </p:cNvPicPr>
          <p:nvPr/>
        </p:nvPicPr>
        <p:blipFill>
          <a:blip r:embed="rId2"/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ranslation">
            <a:extLst>
              <a:ext uri="{FF2B5EF4-FFF2-40B4-BE49-F238E27FC236}">
                <a16:creationId xmlns:a16="http://schemas.microsoft.com/office/drawing/2014/main" id="{70C76263-0E05-4A29-AE08-B473FECC46D2}"/>
              </a:ext>
            </a:extLst>
          </p:cNvPr>
          <p:cNvSpPr txBox="1">
            <a:spLocks/>
          </p:cNvSpPr>
          <p:nvPr/>
        </p:nvSpPr>
        <p:spPr>
          <a:xfrm>
            <a:off x="0" y="2342289"/>
            <a:ext cx="4257677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Affine transform:</a:t>
            </a:r>
          </a:p>
          <a:p>
            <a:pPr algn="r"/>
            <a:r>
              <a:rPr lang="en-US" sz="2400" dirty="0"/>
              <a:t>uniform scaling + shearing </a:t>
            </a:r>
          </a:p>
          <a:p>
            <a:pPr algn="r"/>
            <a:r>
              <a:rPr lang="en-US" sz="2400" dirty="0"/>
              <a:t>+ rotation + translation</a:t>
            </a:r>
          </a:p>
        </p:txBody>
      </p:sp>
      <p:pic>
        <p:nvPicPr>
          <p:cNvPr id="14" name="latex-image-5.pdf" descr="latex-image-5.pdf">
            <a:extLst>
              <a:ext uri="{FF2B5EF4-FFF2-40B4-BE49-F238E27FC236}">
                <a16:creationId xmlns:a16="http://schemas.microsoft.com/office/drawing/2014/main" id="{A23D9BC9-856A-4187-99B4-38CEE6601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704" y="2767302"/>
            <a:ext cx="2702020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ranslation">
            <a:extLst>
              <a:ext uri="{FF2B5EF4-FFF2-40B4-BE49-F238E27FC236}">
                <a16:creationId xmlns:a16="http://schemas.microsoft.com/office/drawing/2014/main" id="{7CE5E536-8142-43CB-8CF8-0D2286228225}"/>
              </a:ext>
            </a:extLst>
          </p:cNvPr>
          <p:cNvSpPr txBox="1">
            <a:spLocks/>
          </p:cNvSpPr>
          <p:nvPr/>
        </p:nvSpPr>
        <p:spPr>
          <a:xfrm>
            <a:off x="5283685" y="4691019"/>
            <a:ext cx="4957763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Are there any values that are related?</a:t>
            </a:r>
          </a:p>
        </p:txBody>
      </p:sp>
      <p:pic>
        <p:nvPicPr>
          <p:cNvPr id="7" name="latex-image-6.pdf" descr="latex-image-6.pdf">
            <a:extLst>
              <a:ext uri="{FF2B5EF4-FFF2-40B4-BE49-F238E27FC236}">
                <a16:creationId xmlns:a16="http://schemas.microsoft.com/office/drawing/2014/main" id="{214EC09D-6092-46CD-BF13-A4733972C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42" y="5680734"/>
            <a:ext cx="7992070" cy="77688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imilarity">
            <a:extLst>
              <a:ext uri="{FF2B5EF4-FFF2-40B4-BE49-F238E27FC236}">
                <a16:creationId xmlns:a16="http://schemas.microsoft.com/office/drawing/2014/main" id="{13BC06DA-AE63-44D4-9760-4CADF922216F}"/>
              </a:ext>
            </a:extLst>
          </p:cNvPr>
          <p:cNvSpPr txBox="1"/>
          <p:nvPr/>
        </p:nvSpPr>
        <p:spPr>
          <a:xfrm>
            <a:off x="261642" y="5234845"/>
            <a:ext cx="1680174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100">
                <a:solidFill>
                  <a:srgbClr val="008F00"/>
                </a:solidFill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  <a:latin typeface="+mj-lt"/>
              </a:rPr>
              <a:t>similarity</a:t>
            </a:r>
          </a:p>
        </p:txBody>
      </p:sp>
      <p:sp>
        <p:nvSpPr>
          <p:cNvPr id="9" name="shear">
            <a:extLst>
              <a:ext uri="{FF2B5EF4-FFF2-40B4-BE49-F238E27FC236}">
                <a16:creationId xmlns:a16="http://schemas.microsoft.com/office/drawing/2014/main" id="{1FE79BFD-3C3B-4B73-858E-E79B4F2FEE34}"/>
              </a:ext>
            </a:extLst>
          </p:cNvPr>
          <p:cNvSpPr txBox="1"/>
          <p:nvPr/>
        </p:nvSpPr>
        <p:spPr>
          <a:xfrm>
            <a:off x="2167847" y="5243629"/>
            <a:ext cx="146920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100">
                <a:solidFill>
                  <a:srgbClr val="008F00"/>
                </a:solidFill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  <a:latin typeface="+mj-lt"/>
              </a:rPr>
              <a:t>shear</a:t>
            </a:r>
          </a:p>
        </p:txBody>
      </p:sp>
    </p:spTree>
    <p:extLst>
      <p:ext uri="{BB962C8B-B14F-4D97-AF65-F5344CB8AC3E}">
        <p14:creationId xmlns:p14="http://schemas.microsoft.com/office/powerpoint/2010/main" val="42176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pic>
        <p:nvPicPr>
          <p:cNvPr id="11" name="image.png" descr="image.png">
            <a:extLst>
              <a:ext uri="{FF2B5EF4-FFF2-40B4-BE49-F238E27FC236}">
                <a16:creationId xmlns:a16="http://schemas.microsoft.com/office/drawing/2014/main" id="{ADCC23B7-C3DC-470E-BF75-32125F55F235}"/>
              </a:ext>
            </a:extLst>
          </p:cNvPr>
          <p:cNvPicPr>
            <a:picLocks/>
          </p:cNvPicPr>
          <p:nvPr/>
        </p:nvPicPr>
        <p:blipFill>
          <a:blip r:embed="rId2"/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ranslation">
            <a:extLst>
              <a:ext uri="{FF2B5EF4-FFF2-40B4-BE49-F238E27FC236}">
                <a16:creationId xmlns:a16="http://schemas.microsoft.com/office/drawing/2014/main" id="{70C76263-0E05-4A29-AE08-B473FECC46D2}"/>
              </a:ext>
            </a:extLst>
          </p:cNvPr>
          <p:cNvSpPr txBox="1">
            <a:spLocks/>
          </p:cNvSpPr>
          <p:nvPr/>
        </p:nvSpPr>
        <p:spPr>
          <a:xfrm>
            <a:off x="0" y="2342289"/>
            <a:ext cx="4257677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Affine transform:</a:t>
            </a:r>
          </a:p>
          <a:p>
            <a:pPr algn="r"/>
            <a:r>
              <a:rPr lang="en-US" sz="2400" dirty="0"/>
              <a:t>uniform scaling + shearing </a:t>
            </a:r>
          </a:p>
          <a:p>
            <a:pPr algn="r"/>
            <a:r>
              <a:rPr lang="en-US" sz="2400" dirty="0"/>
              <a:t>+ rotation + translation</a:t>
            </a:r>
          </a:p>
        </p:txBody>
      </p:sp>
      <p:pic>
        <p:nvPicPr>
          <p:cNvPr id="14" name="latex-image-5.pdf" descr="latex-image-5.pdf">
            <a:extLst>
              <a:ext uri="{FF2B5EF4-FFF2-40B4-BE49-F238E27FC236}">
                <a16:creationId xmlns:a16="http://schemas.microsoft.com/office/drawing/2014/main" id="{A23D9BC9-856A-4187-99B4-38CEE6601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704" y="2767302"/>
            <a:ext cx="2702020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ranslation">
            <a:extLst>
              <a:ext uri="{FF2B5EF4-FFF2-40B4-BE49-F238E27FC236}">
                <a16:creationId xmlns:a16="http://schemas.microsoft.com/office/drawing/2014/main" id="{7CE5E536-8142-43CB-8CF8-0D2286228225}"/>
              </a:ext>
            </a:extLst>
          </p:cNvPr>
          <p:cNvSpPr txBox="1">
            <a:spLocks/>
          </p:cNvSpPr>
          <p:nvPr/>
        </p:nvSpPr>
        <p:spPr>
          <a:xfrm>
            <a:off x="5283685" y="4691019"/>
            <a:ext cx="4957763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How many degrees of freedom?</a:t>
            </a:r>
          </a:p>
        </p:txBody>
      </p:sp>
      <p:pic>
        <p:nvPicPr>
          <p:cNvPr id="7" name="latex-image-6.pdf" descr="latex-image-6.pdf">
            <a:extLst>
              <a:ext uri="{FF2B5EF4-FFF2-40B4-BE49-F238E27FC236}">
                <a16:creationId xmlns:a16="http://schemas.microsoft.com/office/drawing/2014/main" id="{214EC09D-6092-46CD-BF13-A4733972C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42" y="5680734"/>
            <a:ext cx="7992070" cy="77688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imilarity">
            <a:extLst>
              <a:ext uri="{FF2B5EF4-FFF2-40B4-BE49-F238E27FC236}">
                <a16:creationId xmlns:a16="http://schemas.microsoft.com/office/drawing/2014/main" id="{13BC06DA-AE63-44D4-9760-4CADF922216F}"/>
              </a:ext>
            </a:extLst>
          </p:cNvPr>
          <p:cNvSpPr txBox="1"/>
          <p:nvPr/>
        </p:nvSpPr>
        <p:spPr>
          <a:xfrm>
            <a:off x="261642" y="5234845"/>
            <a:ext cx="1680174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100">
                <a:solidFill>
                  <a:srgbClr val="008F00"/>
                </a:solidFill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  <a:latin typeface="+mj-lt"/>
              </a:rPr>
              <a:t>similarity</a:t>
            </a:r>
          </a:p>
        </p:txBody>
      </p:sp>
      <p:sp>
        <p:nvSpPr>
          <p:cNvPr id="9" name="shear">
            <a:extLst>
              <a:ext uri="{FF2B5EF4-FFF2-40B4-BE49-F238E27FC236}">
                <a16:creationId xmlns:a16="http://schemas.microsoft.com/office/drawing/2014/main" id="{1FE79BFD-3C3B-4B73-858E-E79B4F2FEE34}"/>
              </a:ext>
            </a:extLst>
          </p:cNvPr>
          <p:cNvSpPr txBox="1"/>
          <p:nvPr/>
        </p:nvSpPr>
        <p:spPr>
          <a:xfrm>
            <a:off x="2167847" y="5243629"/>
            <a:ext cx="146920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100">
                <a:solidFill>
                  <a:srgbClr val="008F00"/>
                </a:solidFill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  <a:latin typeface="+mj-lt"/>
              </a:rPr>
              <a:t>shear</a:t>
            </a:r>
          </a:p>
        </p:txBody>
      </p:sp>
    </p:spTree>
    <p:extLst>
      <p:ext uri="{BB962C8B-B14F-4D97-AF65-F5344CB8AC3E}">
        <p14:creationId xmlns:p14="http://schemas.microsoft.com/office/powerpoint/2010/main" val="40476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What is an image?</a:t>
            </a:r>
            <a:endParaRPr dirty="0"/>
          </a:p>
        </p:txBody>
      </p:sp>
      <p:sp>
        <p:nvSpPr>
          <p:cNvPr id="30" name="Shape 667"/>
          <p:cNvSpPr txBox="1">
            <a:spLocks/>
          </p:cNvSpPr>
          <p:nvPr/>
        </p:nvSpPr>
        <p:spPr>
          <a:xfrm>
            <a:off x="9949348" y="1079557"/>
            <a:ext cx="2129636" cy="5500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A (grayscale) image is a 2D function.</a:t>
            </a:r>
            <a:endParaRPr lang="en-US" sz="2400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3657383" y="1583076"/>
            <a:ext cx="5737378" cy="4493450"/>
            <a:chOff x="4211970" y="2028952"/>
            <a:chExt cx="5737378" cy="4493450"/>
          </a:xfrm>
        </p:grpSpPr>
        <p:pic>
          <p:nvPicPr>
            <p:cNvPr id="32" name="child-function.png" descr="child-functio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1970" y="2405120"/>
              <a:ext cx="5459975" cy="342989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" name="latex-image-3.pdf" descr="latex-image-3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4671" y="2028952"/>
              <a:ext cx="691336" cy="37616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" name="latex-image-4.pdf" descr="latex-image-4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6317" y="5745518"/>
              <a:ext cx="1393031" cy="77688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5" name="What is the range of               ?"/>
            <p:cNvSpPr/>
            <p:nvPr/>
          </p:nvSpPr>
          <p:spPr>
            <a:xfrm>
              <a:off x="7355657" y="5913226"/>
              <a:ext cx="1008289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/>
              </a:lvl1pPr>
            </a:lstStyle>
            <a:p>
              <a:r>
                <a:rPr lang="en-US" dirty="0">
                  <a:latin typeface="+mj-lt"/>
                </a:rPr>
                <a:t>domain</a:t>
              </a:r>
              <a:endParaRPr dirty="0">
                <a:latin typeface="+mj-lt"/>
              </a:endParaRPr>
            </a:p>
          </p:txBody>
        </p:sp>
      </p:grpSp>
      <p:pic>
        <p:nvPicPr>
          <p:cNvPr id="31" name="child-gray.jpg" descr="child-gra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68306" y="2310571"/>
            <a:ext cx="2908930" cy="1931711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ffectLst/>
        </p:spPr>
      </p:pic>
      <p:sp>
        <p:nvSpPr>
          <p:cNvPr id="38" name="8-bit image: 256 values"/>
          <p:cNvSpPr/>
          <p:nvPr/>
        </p:nvSpPr>
        <p:spPr>
          <a:xfrm>
            <a:off x="342754" y="5191912"/>
            <a:ext cx="2760042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400"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anziPen SC Regular"/>
                <a:ea typeface="HanziPen SC Regular"/>
                <a:cs typeface="HanziPen SC Regular"/>
                <a:sym typeface="HanziPen SC Regular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What is the range of the image function f?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color image patch"/>
          <p:cNvSpPr/>
          <p:nvPr/>
        </p:nvSpPr>
        <p:spPr>
          <a:xfrm>
            <a:off x="714612" y="4324474"/>
            <a:ext cx="2016322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/>
            <a:r>
              <a:rPr lang="en-US" dirty="0">
                <a:latin typeface="+mj-lt"/>
              </a:rPr>
              <a:t>grayscale image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00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Affine transformations</a:t>
            </a:r>
            <a:endParaRPr dirty="0"/>
          </a:p>
        </p:txBody>
      </p:sp>
      <p:pic>
        <p:nvPicPr>
          <p:cNvPr id="7" name="image48.pdf" descr="image48.pdf">
            <a:extLst>
              <a:ext uri="{FF2B5EF4-FFF2-40B4-BE49-F238E27FC236}">
                <a16:creationId xmlns:a16="http://schemas.microsoft.com/office/drawing/2014/main" id="{4A83324A-B577-41C9-8710-A905C120F27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097900" y="1325563"/>
            <a:ext cx="2645941" cy="13341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E9FFAEA-7BD7-4984-8112-517A4FB6BE5B}"/>
              </a:ext>
            </a:extLst>
          </p:cNvPr>
          <p:cNvGrpSpPr/>
          <p:nvPr/>
        </p:nvGrpSpPr>
        <p:grpSpPr>
          <a:xfrm>
            <a:off x="7993144" y="3661959"/>
            <a:ext cx="3358636" cy="1609145"/>
            <a:chOff x="7751844" y="4144383"/>
            <a:chExt cx="2311648" cy="1107526"/>
          </a:xfrm>
        </p:grpSpPr>
        <p:sp>
          <p:nvSpPr>
            <p:cNvPr id="8" name="Square">
              <a:extLst>
                <a:ext uri="{FF2B5EF4-FFF2-40B4-BE49-F238E27FC236}">
                  <a16:creationId xmlns:a16="http://schemas.microsoft.com/office/drawing/2014/main" id="{2E817363-A5AC-4F64-90DF-C25661CC2035}"/>
                </a:ext>
              </a:extLst>
            </p:cNvPr>
            <p:cNvSpPr/>
            <p:nvPr/>
          </p:nvSpPr>
          <p:spPr>
            <a:xfrm>
              <a:off x="7751844" y="4463881"/>
              <a:ext cx="614640" cy="614639"/>
            </a:xfrm>
            <a:prstGeom prst="rect">
              <a:avLst/>
            </a:pr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>
              <a:miter lim="400000"/>
            </a:ln>
            <a:effectLst/>
          </p:spPr>
          <p:txBody>
            <a:bodyPr lIns="35719" tIns="35719" rIns="35719" bIns="35719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1A34AE73-2699-4243-8999-4F939582E35B}"/>
                </a:ext>
              </a:extLst>
            </p:cNvPr>
            <p:cNvSpPr/>
            <p:nvPr/>
          </p:nvSpPr>
          <p:spPr>
            <a:xfrm rot="2171583">
              <a:off x="9448852" y="4144383"/>
              <a:ext cx="614640" cy="110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>
              <a:miter lim="400000"/>
            </a:ln>
            <a:effectLst/>
          </p:spPr>
          <p:txBody>
            <a:bodyPr lIns="35719" tIns="35719" rIns="35719" bIns="35719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26B19BB-6587-46C4-9050-370B2841495D}"/>
                </a:ext>
              </a:extLst>
            </p:cNvPr>
            <p:cNvCxnSpPr/>
            <p:nvPr/>
          </p:nvCxnSpPr>
          <p:spPr>
            <a:xfrm>
              <a:off x="8620018" y="4756935"/>
              <a:ext cx="56113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ffine transformations are combinations of…">
            <a:extLst>
              <a:ext uri="{FF2B5EF4-FFF2-40B4-BE49-F238E27FC236}">
                <a16:creationId xmlns:a16="http://schemas.microsoft.com/office/drawing/2014/main" id="{7605D4D8-FBEB-4743-9FA7-8205581F7FDB}"/>
              </a:ext>
            </a:extLst>
          </p:cNvPr>
          <p:cNvSpPr txBox="1"/>
          <p:nvPr/>
        </p:nvSpPr>
        <p:spPr>
          <a:xfrm>
            <a:off x="321917" y="1325563"/>
            <a:ext cx="7803212" cy="494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/>
          <a:p>
            <a:pPr marL="321457" indent="-321457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r>
              <a:rPr sz="2400" dirty="0">
                <a:uFill>
                  <a:solidFill>
                    <a:srgbClr val="000000"/>
                  </a:solidFill>
                </a:uFill>
                <a:latin typeface="+mj-lt"/>
              </a:rPr>
              <a:t>Affine transformations are combinations of </a:t>
            </a:r>
            <a:endParaRPr lang="en-US" sz="24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arbitrary (4-DOF) linear transformations; and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translations</a:t>
            </a:r>
            <a:endParaRPr lang="en-US" sz="20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endParaRPr lang="en-US" sz="20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r>
              <a:rPr sz="2400" dirty="0">
                <a:uFill>
                  <a:solidFill>
                    <a:srgbClr val="000000"/>
                  </a:solidFill>
                </a:uFill>
                <a:latin typeface="+mj-lt"/>
              </a:rPr>
              <a:t>Properties of affine transformations:</a:t>
            </a:r>
            <a:endParaRPr lang="en-US" sz="24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origin does not necessarily map to origin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lines map to lines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parallel lines map to parallel lines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ratios are preserved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compositions of affine transforms are also affine transforms</a:t>
            </a:r>
            <a:endParaRPr sz="2400" dirty="0">
              <a:uFill>
                <a:solidFill>
                  <a:srgbClr val="0433FF"/>
                </a:solidFill>
              </a:uFill>
              <a:latin typeface="+mj-lt"/>
            </a:endParaRPr>
          </a:p>
        </p:txBody>
      </p:sp>
      <p:sp>
        <p:nvSpPr>
          <p:cNvPr id="17" name="Translation">
            <a:extLst>
              <a:ext uri="{FF2B5EF4-FFF2-40B4-BE49-F238E27FC236}">
                <a16:creationId xmlns:a16="http://schemas.microsoft.com/office/drawing/2014/main" id="{E73D9DFA-685C-40D1-9133-D13791B1A5E8}"/>
              </a:ext>
            </a:extLst>
          </p:cNvPr>
          <p:cNvSpPr txBox="1">
            <a:spLocks/>
          </p:cNvSpPr>
          <p:nvPr/>
        </p:nvSpPr>
        <p:spPr>
          <a:xfrm>
            <a:off x="7010400" y="6074563"/>
            <a:ext cx="5181600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Does the last coordinate w ever change?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00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Affine transformations</a:t>
            </a:r>
            <a:endParaRPr dirty="0"/>
          </a:p>
        </p:txBody>
      </p:sp>
      <p:pic>
        <p:nvPicPr>
          <p:cNvPr id="7" name="image48.pdf" descr="image48.pdf">
            <a:extLst>
              <a:ext uri="{FF2B5EF4-FFF2-40B4-BE49-F238E27FC236}">
                <a16:creationId xmlns:a16="http://schemas.microsoft.com/office/drawing/2014/main" id="{4A83324A-B577-41C9-8710-A905C120F27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097900" y="1325563"/>
            <a:ext cx="2645941" cy="13341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E9FFAEA-7BD7-4984-8112-517A4FB6BE5B}"/>
              </a:ext>
            </a:extLst>
          </p:cNvPr>
          <p:cNvGrpSpPr/>
          <p:nvPr/>
        </p:nvGrpSpPr>
        <p:grpSpPr>
          <a:xfrm>
            <a:off x="7993144" y="3661959"/>
            <a:ext cx="3358636" cy="1609145"/>
            <a:chOff x="7751844" y="4144383"/>
            <a:chExt cx="2311648" cy="1107526"/>
          </a:xfrm>
        </p:grpSpPr>
        <p:sp>
          <p:nvSpPr>
            <p:cNvPr id="8" name="Square">
              <a:extLst>
                <a:ext uri="{FF2B5EF4-FFF2-40B4-BE49-F238E27FC236}">
                  <a16:creationId xmlns:a16="http://schemas.microsoft.com/office/drawing/2014/main" id="{2E817363-A5AC-4F64-90DF-C25661CC2035}"/>
                </a:ext>
              </a:extLst>
            </p:cNvPr>
            <p:cNvSpPr/>
            <p:nvPr/>
          </p:nvSpPr>
          <p:spPr>
            <a:xfrm>
              <a:off x="7751844" y="4463881"/>
              <a:ext cx="614640" cy="614639"/>
            </a:xfrm>
            <a:prstGeom prst="rect">
              <a:avLst/>
            </a:pr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>
              <a:miter lim="400000"/>
            </a:ln>
            <a:effectLst/>
          </p:spPr>
          <p:txBody>
            <a:bodyPr lIns="35719" tIns="35719" rIns="35719" bIns="35719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1A34AE73-2699-4243-8999-4F939582E35B}"/>
                </a:ext>
              </a:extLst>
            </p:cNvPr>
            <p:cNvSpPr/>
            <p:nvPr/>
          </p:nvSpPr>
          <p:spPr>
            <a:xfrm rot="2171583">
              <a:off x="9448852" y="4144383"/>
              <a:ext cx="614640" cy="110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>
              <a:miter lim="400000"/>
            </a:ln>
            <a:effectLst/>
          </p:spPr>
          <p:txBody>
            <a:bodyPr lIns="35719" tIns="35719" rIns="35719" bIns="35719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26B19BB-6587-46C4-9050-370B2841495D}"/>
                </a:ext>
              </a:extLst>
            </p:cNvPr>
            <p:cNvCxnSpPr/>
            <p:nvPr/>
          </p:nvCxnSpPr>
          <p:spPr>
            <a:xfrm>
              <a:off x="8620018" y="4756935"/>
              <a:ext cx="56113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ffine transformations are combinations of…">
            <a:extLst>
              <a:ext uri="{FF2B5EF4-FFF2-40B4-BE49-F238E27FC236}">
                <a16:creationId xmlns:a16="http://schemas.microsoft.com/office/drawing/2014/main" id="{7605D4D8-FBEB-4743-9FA7-8205581F7FDB}"/>
              </a:ext>
            </a:extLst>
          </p:cNvPr>
          <p:cNvSpPr txBox="1"/>
          <p:nvPr/>
        </p:nvSpPr>
        <p:spPr>
          <a:xfrm>
            <a:off x="321917" y="1325563"/>
            <a:ext cx="7803212" cy="494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/>
          <a:p>
            <a:pPr marL="321457" indent="-321457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r>
              <a:rPr sz="2400" dirty="0">
                <a:uFill>
                  <a:solidFill>
                    <a:srgbClr val="000000"/>
                  </a:solidFill>
                </a:uFill>
                <a:latin typeface="+mj-lt"/>
              </a:rPr>
              <a:t>Affine transformations are combinations of </a:t>
            </a:r>
            <a:endParaRPr lang="en-US" sz="24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arbitrary (4-DOF) linear transformations; and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translations</a:t>
            </a:r>
            <a:endParaRPr lang="en-US" sz="20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endParaRPr lang="en-US" sz="20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r>
              <a:rPr sz="2400" dirty="0">
                <a:uFill>
                  <a:solidFill>
                    <a:srgbClr val="000000"/>
                  </a:solidFill>
                </a:uFill>
                <a:latin typeface="+mj-lt"/>
              </a:rPr>
              <a:t>Properties of affine transformations:</a:t>
            </a:r>
            <a:endParaRPr lang="en-US" sz="24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origin does not necessarily map to origin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lines map to lines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parallel lines map to parallel lines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ratios are preserved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compositions of affine transforms are also affine transforms</a:t>
            </a:r>
            <a:endParaRPr sz="2400" dirty="0">
              <a:uFill>
                <a:solidFill>
                  <a:srgbClr val="0433FF"/>
                </a:solidFill>
              </a:uFill>
              <a:latin typeface="+mj-lt"/>
            </a:endParaRPr>
          </a:p>
        </p:txBody>
      </p:sp>
      <p:sp>
        <p:nvSpPr>
          <p:cNvPr id="17" name="Translation">
            <a:extLst>
              <a:ext uri="{FF2B5EF4-FFF2-40B4-BE49-F238E27FC236}">
                <a16:creationId xmlns:a16="http://schemas.microsoft.com/office/drawing/2014/main" id="{E73D9DFA-685C-40D1-9133-D13791B1A5E8}"/>
              </a:ext>
            </a:extLst>
          </p:cNvPr>
          <p:cNvSpPr txBox="1">
            <a:spLocks/>
          </p:cNvSpPr>
          <p:nvPr/>
        </p:nvSpPr>
        <p:spPr>
          <a:xfrm>
            <a:off x="7696200" y="6074563"/>
            <a:ext cx="4495800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Nope! But what does that mean?</a:t>
            </a:r>
          </a:p>
        </p:txBody>
      </p:sp>
    </p:spTree>
    <p:extLst>
      <p:ext uri="{BB962C8B-B14F-4D97-AF65-F5344CB8AC3E}">
        <p14:creationId xmlns:p14="http://schemas.microsoft.com/office/powerpoint/2010/main" val="42907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latex-image-23.pdf" descr="latex-image-23.pdf">
            <a:extLst>
              <a:ext uri="{FF2B5EF4-FFF2-40B4-BE49-F238E27FC236}">
                <a16:creationId xmlns:a16="http://schemas.microsoft.com/office/drawing/2014/main" id="{B7E1EB00-D8E1-4475-9A3F-D55774125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139" y="4653432"/>
            <a:ext cx="1723430" cy="116086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3A9BFB-799F-4392-92FE-DBF08B51E294}"/>
              </a:ext>
            </a:extLst>
          </p:cNvPr>
          <p:cNvSpPr/>
          <p:nvPr/>
        </p:nvSpPr>
        <p:spPr>
          <a:xfrm>
            <a:off x="3372876" y="4653432"/>
            <a:ext cx="558494" cy="117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How to interpret affine transformations here?</a:t>
            </a:r>
            <a:endParaRPr dirty="0"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38C35E98-C214-45E0-970D-78E84D1D9245}"/>
              </a:ext>
            </a:extLst>
          </p:cNvPr>
          <p:cNvSpPr/>
          <p:nvPr/>
        </p:nvSpPr>
        <p:spPr>
          <a:xfrm flipV="1">
            <a:off x="5722096" y="2288017"/>
            <a:ext cx="1" cy="164105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FF38D68A-2326-49E7-BA85-D31575D027C4}"/>
              </a:ext>
            </a:extLst>
          </p:cNvPr>
          <p:cNvSpPr/>
          <p:nvPr/>
        </p:nvSpPr>
        <p:spPr>
          <a:xfrm>
            <a:off x="4689969" y="3948574"/>
            <a:ext cx="289561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493D9C25-3A80-48C1-BF07-B49305AF008B}"/>
              </a:ext>
            </a:extLst>
          </p:cNvPr>
          <p:cNvSpPr/>
          <p:nvPr/>
        </p:nvSpPr>
        <p:spPr>
          <a:xfrm flipV="1">
            <a:off x="4677420" y="3939267"/>
            <a:ext cx="1054046" cy="106962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oval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71FDC6F2-77FF-40D7-8B1D-478704A9E73B}"/>
              </a:ext>
            </a:extLst>
          </p:cNvPr>
          <p:cNvSpPr/>
          <p:nvPr/>
        </p:nvSpPr>
        <p:spPr>
          <a:xfrm flipV="1">
            <a:off x="5725622" y="3475052"/>
            <a:ext cx="1892760" cy="4736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8C7BD67E-12F5-4AC2-B5DF-D26B83540ED7}"/>
              </a:ext>
            </a:extLst>
          </p:cNvPr>
          <p:cNvSpPr/>
          <p:nvPr/>
        </p:nvSpPr>
        <p:spPr>
          <a:xfrm rot="1054233">
            <a:off x="6993153" y="1513711"/>
            <a:ext cx="1325757" cy="4121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chemeClr val="accent4">
                  <a:hueOff val="495547"/>
                  <a:lumOff val="5161"/>
                  <a:alpha val="73016"/>
                </a:schemeClr>
              </a:gs>
              <a:gs pos="100000">
                <a:schemeClr val="accent4">
                  <a:alpha val="73016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D4A40169-5E86-4CC6-9B65-A18D03316545}"/>
              </a:ext>
            </a:extLst>
          </p:cNvPr>
          <p:cNvSpPr/>
          <p:nvPr/>
        </p:nvSpPr>
        <p:spPr>
          <a:xfrm>
            <a:off x="7607169" y="3948574"/>
            <a:ext cx="34078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3AC86897-ECE2-4F0C-A399-832DC34304CC}"/>
              </a:ext>
            </a:extLst>
          </p:cNvPr>
          <p:cNvSpPr/>
          <p:nvPr/>
        </p:nvSpPr>
        <p:spPr>
          <a:xfrm flipV="1">
            <a:off x="7645220" y="2852898"/>
            <a:ext cx="2318907" cy="609784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pic>
        <p:nvPicPr>
          <p:cNvPr id="25" name="latex-image-27.pdf" descr="latex-image-27.pdf">
            <a:extLst>
              <a:ext uri="{FF2B5EF4-FFF2-40B4-BE49-F238E27FC236}">
                <a16:creationId xmlns:a16="http://schemas.microsoft.com/office/drawing/2014/main" id="{76BFE629-4BD4-4EBA-B810-7CEB57C91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691" y="3044141"/>
            <a:ext cx="306468" cy="23217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Line">
            <a:extLst>
              <a:ext uri="{FF2B5EF4-FFF2-40B4-BE49-F238E27FC236}">
                <a16:creationId xmlns:a16="http://schemas.microsoft.com/office/drawing/2014/main" id="{9BB2DC09-C42C-4CCC-A46D-B3FD9C553974}"/>
              </a:ext>
            </a:extLst>
          </p:cNvPr>
          <p:cNvSpPr/>
          <p:nvPr/>
        </p:nvSpPr>
        <p:spPr>
          <a:xfrm flipH="1" flipV="1">
            <a:off x="10147781" y="2804092"/>
            <a:ext cx="16903" cy="576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pic>
        <p:nvPicPr>
          <p:cNvPr id="27" name="pasted-image.pdf" descr="pasted-image.pdf">
            <a:extLst>
              <a:ext uri="{FF2B5EF4-FFF2-40B4-BE49-F238E27FC236}">
                <a16:creationId xmlns:a16="http://schemas.microsoft.com/office/drawing/2014/main" id="{0C08EBB3-E3D5-45A0-B19E-19753F717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000" y="5082057"/>
            <a:ext cx="16966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pdf" descr="pasted-image.pdf">
            <a:extLst>
              <a:ext uri="{FF2B5EF4-FFF2-40B4-BE49-F238E27FC236}">
                <a16:creationId xmlns:a16="http://schemas.microsoft.com/office/drawing/2014/main" id="{77050C5F-0B89-4269-A651-D21BF2762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758" y="2104267"/>
            <a:ext cx="16073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asted-image.pdf" descr="pasted-image.pdf">
            <a:extLst>
              <a:ext uri="{FF2B5EF4-FFF2-40B4-BE49-F238E27FC236}">
                <a16:creationId xmlns:a16="http://schemas.microsoft.com/office/drawing/2014/main" id="{87F2CB2F-3A7E-42F9-9CA0-5789BFAD4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4505" y="3872672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asted-image.pdf" descr="pasted-image.pdf">
            <a:extLst>
              <a:ext uri="{FF2B5EF4-FFF2-40B4-BE49-F238E27FC236}">
                <a16:creationId xmlns:a16="http://schemas.microsoft.com/office/drawing/2014/main" id="{D4181BEF-5258-4BCC-9B81-52D1672ED0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777" y="5045472"/>
            <a:ext cx="714376" cy="23217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image plane">
            <a:extLst>
              <a:ext uri="{FF2B5EF4-FFF2-40B4-BE49-F238E27FC236}">
                <a16:creationId xmlns:a16="http://schemas.microsoft.com/office/drawing/2014/main" id="{D8DFA38A-D91C-4C05-895E-CF05D5884EE9}"/>
              </a:ext>
            </a:extLst>
          </p:cNvPr>
          <p:cNvSpPr txBox="1"/>
          <p:nvPr/>
        </p:nvSpPr>
        <p:spPr>
          <a:xfrm>
            <a:off x="6572042" y="1336686"/>
            <a:ext cx="157511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r>
              <a:rPr dirty="0">
                <a:latin typeface="+mj-lt"/>
              </a:rPr>
              <a:t>image plane</a:t>
            </a:r>
          </a:p>
        </p:txBody>
      </p:sp>
      <p:pic>
        <p:nvPicPr>
          <p:cNvPr id="32" name="latex-image-30.pdf" descr="latex-image-30.pdf">
            <a:extLst>
              <a:ext uri="{FF2B5EF4-FFF2-40B4-BE49-F238E27FC236}">
                <a16:creationId xmlns:a16="http://schemas.microsoft.com/office/drawing/2014/main" id="{35C440BC-AC91-4263-A938-48FC225DF5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0398" y="2490870"/>
            <a:ext cx="267891" cy="22324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X is a projection of…">
            <a:extLst>
              <a:ext uri="{FF2B5EF4-FFF2-40B4-BE49-F238E27FC236}">
                <a16:creationId xmlns:a16="http://schemas.microsoft.com/office/drawing/2014/main" id="{5DF57C40-1230-4C28-AF4D-F5F053724768}"/>
              </a:ext>
            </a:extLst>
          </p:cNvPr>
          <p:cNvSpPr txBox="1"/>
          <p:nvPr/>
        </p:nvSpPr>
        <p:spPr>
          <a:xfrm>
            <a:off x="8736686" y="4491991"/>
            <a:ext cx="3267313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3000"/>
            </a:pPr>
            <a:r>
              <a:rPr lang="en-US" sz="2400" b="1" dirty="0">
                <a:latin typeface="+mj-lt"/>
                <a:ea typeface="Helvetica"/>
                <a:cs typeface="Helvetica"/>
                <a:sym typeface="Helvetica"/>
              </a:rPr>
              <a:t>X</a:t>
            </a:r>
            <a:r>
              <a:rPr sz="2400" dirty="0">
                <a:latin typeface="+mj-lt"/>
              </a:rPr>
              <a:t> is a projection of</a:t>
            </a:r>
            <a:r>
              <a:rPr lang="en-US" sz="2400" dirty="0">
                <a:latin typeface="+mj-lt"/>
              </a:rPr>
              <a:t> </a:t>
            </a:r>
            <a:r>
              <a:rPr sz="2400" dirty="0">
                <a:latin typeface="+mj-lt"/>
              </a:rPr>
              <a:t>a point </a:t>
            </a:r>
            <a:r>
              <a:rPr sz="2400" b="1" dirty="0">
                <a:latin typeface="+mj-lt"/>
                <a:ea typeface="Helvetica"/>
                <a:cs typeface="Helvetica"/>
                <a:sym typeface="Helvetica"/>
              </a:rPr>
              <a:t>P</a:t>
            </a:r>
            <a:r>
              <a:rPr sz="2400" dirty="0">
                <a:latin typeface="+mj-lt"/>
              </a:rPr>
              <a:t> on the image plane</a:t>
            </a:r>
          </a:p>
        </p:txBody>
      </p:sp>
      <p:pic>
        <p:nvPicPr>
          <p:cNvPr id="35" name="latex-image-24.pdf" descr="latex-image-24.pdf">
            <a:extLst>
              <a:ext uri="{FF2B5EF4-FFF2-40B4-BE49-F238E27FC236}">
                <a16:creationId xmlns:a16="http://schemas.microsoft.com/office/drawing/2014/main" id="{315B0B2D-1D00-4A14-ADD4-5F1D88F7D4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8338" y="2121224"/>
            <a:ext cx="1393032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latex-image-34.pdf" descr="latex-image-34.pdf">
            <a:extLst>
              <a:ext uri="{FF2B5EF4-FFF2-40B4-BE49-F238E27FC236}">
                <a16:creationId xmlns:a16="http://schemas.microsoft.com/office/drawing/2014/main" id="{F8F59B14-D7C5-4C95-BB50-99A6C83523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3015958" y="3639082"/>
            <a:ext cx="847470" cy="27337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cale">
            <a:extLst>
              <a:ext uri="{FF2B5EF4-FFF2-40B4-BE49-F238E27FC236}">
                <a16:creationId xmlns:a16="http://schemas.microsoft.com/office/drawing/2014/main" id="{B2F8359D-C824-4099-B4DD-0F6F0C124FF8}"/>
              </a:ext>
            </a:extLst>
          </p:cNvPr>
          <p:cNvSpPr txBox="1"/>
          <p:nvPr/>
        </p:nvSpPr>
        <p:spPr>
          <a:xfrm>
            <a:off x="78314" y="2104267"/>
            <a:ext cx="226383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image point in pixel coordinates</a:t>
            </a:r>
            <a:endParaRPr sz="2400" b="0" dirty="0">
              <a:latin typeface="+mj-lt"/>
            </a:endParaRPr>
          </a:p>
        </p:txBody>
      </p:sp>
      <p:sp>
        <p:nvSpPr>
          <p:cNvPr id="38" name="Scale">
            <a:extLst>
              <a:ext uri="{FF2B5EF4-FFF2-40B4-BE49-F238E27FC236}">
                <a16:creationId xmlns:a16="http://schemas.microsoft.com/office/drawing/2014/main" id="{8120B41A-A4BE-402C-84FD-44D6FD88E81F}"/>
              </a:ext>
            </a:extLst>
          </p:cNvPr>
          <p:cNvSpPr txBox="1"/>
          <p:nvPr/>
        </p:nvSpPr>
        <p:spPr>
          <a:xfrm>
            <a:off x="78270" y="4643796"/>
            <a:ext cx="2263837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image point in heterogeneous coordinates</a:t>
            </a:r>
            <a:endParaRPr sz="2400" b="0" dirty="0">
              <a:latin typeface="+mj-lt"/>
            </a:endParaRPr>
          </a:p>
        </p:txBody>
      </p:sp>
      <p:pic>
        <p:nvPicPr>
          <p:cNvPr id="39" name="image42.pdf" descr="image42.pdf">
            <a:extLst>
              <a:ext uri="{FF2B5EF4-FFF2-40B4-BE49-F238E27FC236}">
                <a16:creationId xmlns:a16="http://schemas.microsoft.com/office/drawing/2014/main" id="{16C6331B-A4F9-4384-B000-8CE36B255EC3}"/>
              </a:ext>
            </a:extLst>
          </p:cNvPr>
          <p:cNvPicPr>
            <a:picLocks/>
          </p:cNvPicPr>
          <p:nvPr/>
        </p:nvPicPr>
        <p:blipFill rotWithShape="1">
          <a:blip r:embed="rId11"/>
          <a:srcRect l="59312" t="65416" r="35767" b="6086"/>
          <a:stretch/>
        </p:blipFill>
        <p:spPr>
          <a:xfrm>
            <a:off x="3575922" y="5430316"/>
            <a:ext cx="203200" cy="4572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latex-image-24.pdf" descr="latex-image-24.pdf">
            <a:extLst>
              <a:ext uri="{FF2B5EF4-FFF2-40B4-BE49-F238E27FC236}">
                <a16:creationId xmlns:a16="http://schemas.microsoft.com/office/drawing/2014/main" id="{C9122B8B-3EDB-45E0-B24C-EDC42C30EE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451" r="12298"/>
          <a:stretch/>
        </p:blipFill>
        <p:spPr>
          <a:xfrm>
            <a:off x="3462314" y="4643796"/>
            <a:ext cx="379617" cy="7768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067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35127EB6-EDDC-4EA6-AA79-0C1108832F24}"/>
              </a:ext>
            </a:extLst>
          </p:cNvPr>
          <p:cNvSpPr/>
          <p:nvPr/>
        </p:nvSpPr>
        <p:spPr>
          <a:xfrm>
            <a:off x="7974178" y="4126164"/>
            <a:ext cx="911988" cy="911988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/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686431CB-2D94-40F0-B868-579526C98F5A}"/>
              </a:ext>
            </a:extLst>
          </p:cNvPr>
          <p:cNvSpPr/>
          <p:nvPr/>
        </p:nvSpPr>
        <p:spPr>
          <a:xfrm>
            <a:off x="10438177" y="3669119"/>
            <a:ext cx="1278514" cy="1807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203"/>
                </a:moveTo>
                <a:lnTo>
                  <a:pt x="21600" y="0"/>
                </a:lnTo>
                <a:lnTo>
                  <a:pt x="21600" y="21600"/>
                </a:lnTo>
                <a:lnTo>
                  <a:pt x="1022" y="16224"/>
                </a:lnTo>
                <a:lnTo>
                  <a:pt x="0" y="8203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/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Projective transformations (aka </a:t>
            </a:r>
            <a:r>
              <a:rPr lang="en-US" dirty="0" err="1"/>
              <a:t>homographies</a:t>
            </a:r>
            <a:r>
              <a:rPr lang="en-US" dirty="0"/>
              <a:t>)</a:t>
            </a:r>
            <a:endParaRPr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26B19BB-6587-46C4-9050-370B2841495D}"/>
              </a:ext>
            </a:extLst>
          </p:cNvPr>
          <p:cNvCxnSpPr/>
          <p:nvPr/>
        </p:nvCxnSpPr>
        <p:spPr>
          <a:xfrm>
            <a:off x="9254528" y="4551944"/>
            <a:ext cx="81528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ffine transformations are combinations of…">
            <a:extLst>
              <a:ext uri="{FF2B5EF4-FFF2-40B4-BE49-F238E27FC236}">
                <a16:creationId xmlns:a16="http://schemas.microsoft.com/office/drawing/2014/main" id="{7605D4D8-FBEB-4743-9FA7-8205581F7FDB}"/>
              </a:ext>
            </a:extLst>
          </p:cNvPr>
          <p:cNvSpPr txBox="1"/>
          <p:nvPr/>
        </p:nvSpPr>
        <p:spPr>
          <a:xfrm>
            <a:off x="321917" y="1325563"/>
            <a:ext cx="7803212" cy="5317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/>
          <a:p>
            <a:pPr marL="321457" indent="-321457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Projective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+mj-lt"/>
              </a:rPr>
              <a:t> transformations are combinations of </a:t>
            </a:r>
            <a:endParaRPr lang="en-US" sz="24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affine transformations; and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projective wraps</a:t>
            </a:r>
            <a:endParaRPr lang="en-US" sz="20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endParaRPr lang="en-US" sz="20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r>
              <a:rPr sz="2400" dirty="0">
                <a:uFill>
                  <a:solidFill>
                    <a:srgbClr val="000000"/>
                  </a:solidFill>
                </a:uFill>
                <a:latin typeface="+mj-lt"/>
              </a:rPr>
              <a:t>Properties of 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projective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+mj-lt"/>
              </a:rPr>
              <a:t> transformations:</a:t>
            </a:r>
            <a:endParaRPr lang="en-US" sz="24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origin does not necessarily map to origin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lines map to lines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parallel lines do not necessarily map to parallel lines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ratios are not necessarily preserved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compositions of projective transforms are also projective transforms</a:t>
            </a:r>
            <a:endParaRPr sz="2400" dirty="0">
              <a:uFill>
                <a:solidFill>
                  <a:srgbClr val="0433FF"/>
                </a:solidFill>
              </a:uFill>
              <a:latin typeface="+mj-lt"/>
            </a:endParaRPr>
          </a:p>
        </p:txBody>
      </p:sp>
      <p:pic>
        <p:nvPicPr>
          <p:cNvPr id="11" name="image49.pdf" descr="image49.pdf">
            <a:extLst>
              <a:ext uri="{FF2B5EF4-FFF2-40B4-BE49-F238E27FC236}">
                <a16:creationId xmlns:a16="http://schemas.microsoft.com/office/drawing/2014/main" id="{30A2B9C0-5B77-4547-B242-787171D6542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48" y="1325563"/>
            <a:ext cx="3431244" cy="1334189"/>
          </a:xfrm>
          <a:prstGeom prst="rect">
            <a:avLst/>
          </a:prstGeom>
        </p:spPr>
      </p:pic>
      <p:sp>
        <p:nvSpPr>
          <p:cNvPr id="10" name="Translation">
            <a:extLst>
              <a:ext uri="{FF2B5EF4-FFF2-40B4-BE49-F238E27FC236}">
                <a16:creationId xmlns:a16="http://schemas.microsoft.com/office/drawing/2014/main" id="{D3C77309-A124-4053-A5D3-806A8546FAA4}"/>
              </a:ext>
            </a:extLst>
          </p:cNvPr>
          <p:cNvSpPr txBox="1">
            <a:spLocks/>
          </p:cNvSpPr>
          <p:nvPr/>
        </p:nvSpPr>
        <p:spPr>
          <a:xfrm>
            <a:off x="7414271" y="2691256"/>
            <a:ext cx="4495800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How many degrees of freedom?</a:t>
            </a:r>
          </a:p>
        </p:txBody>
      </p:sp>
    </p:spTree>
    <p:extLst>
      <p:ext uri="{BB962C8B-B14F-4D97-AF65-F5344CB8AC3E}">
        <p14:creationId xmlns:p14="http://schemas.microsoft.com/office/powerpoint/2010/main" val="256785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Projective transformations (aka </a:t>
            </a:r>
            <a:r>
              <a:rPr lang="en-US" dirty="0" err="1"/>
              <a:t>homographies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16" name="Affine transformations are combinations of…">
            <a:extLst>
              <a:ext uri="{FF2B5EF4-FFF2-40B4-BE49-F238E27FC236}">
                <a16:creationId xmlns:a16="http://schemas.microsoft.com/office/drawing/2014/main" id="{7605D4D8-FBEB-4743-9FA7-8205581F7FDB}"/>
              </a:ext>
            </a:extLst>
          </p:cNvPr>
          <p:cNvSpPr txBox="1"/>
          <p:nvPr/>
        </p:nvSpPr>
        <p:spPr>
          <a:xfrm>
            <a:off x="321917" y="1325563"/>
            <a:ext cx="7803212" cy="5317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/>
          <a:p>
            <a:pPr marL="321457" indent="-321457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Projective 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+mj-lt"/>
              </a:rPr>
              <a:t>transformations are combinations of </a:t>
            </a:r>
            <a:endParaRPr lang="en-US" sz="24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affine transformations; and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projective wraps</a:t>
            </a:r>
            <a:endParaRPr lang="en-US" sz="20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endParaRPr lang="en-US" sz="20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r>
              <a:rPr sz="2400" dirty="0">
                <a:uFill>
                  <a:solidFill>
                    <a:srgbClr val="000000"/>
                  </a:solidFill>
                </a:uFill>
                <a:latin typeface="+mj-lt"/>
              </a:rPr>
              <a:t>Properties of 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projective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+mj-lt"/>
              </a:rPr>
              <a:t> transformations:</a:t>
            </a:r>
            <a:endParaRPr lang="en-US" sz="24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origin does not necessarily map to origin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lines map to lines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parallel lines do not necessarily map to parallel lines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ratios are not necessarily preserved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compositions of projective transforms are also projective transforms</a:t>
            </a:r>
            <a:endParaRPr sz="2400" dirty="0">
              <a:uFill>
                <a:solidFill>
                  <a:srgbClr val="0433FF"/>
                </a:solidFill>
              </a:uFill>
              <a:latin typeface="+mj-lt"/>
            </a:endParaRPr>
          </a:p>
        </p:txBody>
      </p:sp>
      <p:pic>
        <p:nvPicPr>
          <p:cNvPr id="11" name="image49.pdf" descr="image49.pdf">
            <a:extLst>
              <a:ext uri="{FF2B5EF4-FFF2-40B4-BE49-F238E27FC236}">
                <a16:creationId xmlns:a16="http://schemas.microsoft.com/office/drawing/2014/main" id="{30A2B9C0-5B77-4547-B242-787171D6542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05248" y="1325563"/>
            <a:ext cx="3431244" cy="1334189"/>
          </a:xfrm>
          <a:prstGeom prst="rect">
            <a:avLst/>
          </a:prstGeom>
        </p:spPr>
      </p:pic>
      <p:sp>
        <p:nvSpPr>
          <p:cNvPr id="10" name="Translation">
            <a:extLst>
              <a:ext uri="{FF2B5EF4-FFF2-40B4-BE49-F238E27FC236}">
                <a16:creationId xmlns:a16="http://schemas.microsoft.com/office/drawing/2014/main" id="{D3C77309-A124-4053-A5D3-806A8546FAA4}"/>
              </a:ext>
            </a:extLst>
          </p:cNvPr>
          <p:cNvSpPr txBox="1">
            <a:spLocks/>
          </p:cNvSpPr>
          <p:nvPr/>
        </p:nvSpPr>
        <p:spPr>
          <a:xfrm>
            <a:off x="7101016" y="2872036"/>
            <a:ext cx="4639708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8 DOF: vectors (and therefore matrices) are defined up to scale)</a:t>
            </a:r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B91D0BC8-B59D-49AC-9562-237A2D6AB323}"/>
              </a:ext>
            </a:extLst>
          </p:cNvPr>
          <p:cNvSpPr/>
          <p:nvPr/>
        </p:nvSpPr>
        <p:spPr>
          <a:xfrm>
            <a:off x="7974178" y="4126164"/>
            <a:ext cx="911988" cy="911988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/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98B1DDA0-6C6F-44DE-900C-391AB9F98FFC}"/>
              </a:ext>
            </a:extLst>
          </p:cNvPr>
          <p:cNvSpPr/>
          <p:nvPr/>
        </p:nvSpPr>
        <p:spPr>
          <a:xfrm>
            <a:off x="10438177" y="3669119"/>
            <a:ext cx="1278514" cy="1807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203"/>
                </a:moveTo>
                <a:lnTo>
                  <a:pt x="21600" y="0"/>
                </a:lnTo>
                <a:lnTo>
                  <a:pt x="21600" y="21600"/>
                </a:lnTo>
                <a:lnTo>
                  <a:pt x="1022" y="16224"/>
                </a:lnTo>
                <a:lnTo>
                  <a:pt x="0" y="8203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/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CB72BD3-A58D-4D1D-A8B9-E2505B7F18FB}"/>
              </a:ext>
            </a:extLst>
          </p:cNvPr>
          <p:cNvCxnSpPr/>
          <p:nvPr/>
        </p:nvCxnSpPr>
        <p:spPr>
          <a:xfrm>
            <a:off x="9254528" y="4551944"/>
            <a:ext cx="81528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8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latex-image-23.pdf" descr="latex-image-23.pdf">
            <a:extLst>
              <a:ext uri="{FF2B5EF4-FFF2-40B4-BE49-F238E27FC236}">
                <a16:creationId xmlns:a16="http://schemas.microsoft.com/office/drawing/2014/main" id="{B7E1EB00-D8E1-4475-9A3F-D55774125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139" y="4653432"/>
            <a:ext cx="1723430" cy="116086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3A9BFB-799F-4392-92FE-DBF08B51E294}"/>
              </a:ext>
            </a:extLst>
          </p:cNvPr>
          <p:cNvSpPr/>
          <p:nvPr/>
        </p:nvSpPr>
        <p:spPr>
          <a:xfrm>
            <a:off x="3372876" y="4653432"/>
            <a:ext cx="558494" cy="117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How to interpret projective transformations here?</a:t>
            </a:r>
            <a:endParaRPr dirty="0"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38C35E98-C214-45E0-970D-78E84D1D9245}"/>
              </a:ext>
            </a:extLst>
          </p:cNvPr>
          <p:cNvSpPr/>
          <p:nvPr/>
        </p:nvSpPr>
        <p:spPr>
          <a:xfrm flipV="1">
            <a:off x="5722096" y="2288017"/>
            <a:ext cx="1" cy="164105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FF38D68A-2326-49E7-BA85-D31575D027C4}"/>
              </a:ext>
            </a:extLst>
          </p:cNvPr>
          <p:cNvSpPr/>
          <p:nvPr/>
        </p:nvSpPr>
        <p:spPr>
          <a:xfrm>
            <a:off x="4689969" y="3948574"/>
            <a:ext cx="289561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493D9C25-3A80-48C1-BF07-B49305AF008B}"/>
              </a:ext>
            </a:extLst>
          </p:cNvPr>
          <p:cNvSpPr/>
          <p:nvPr/>
        </p:nvSpPr>
        <p:spPr>
          <a:xfrm flipV="1">
            <a:off x="4677420" y="3939267"/>
            <a:ext cx="1054046" cy="106962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oval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71FDC6F2-77FF-40D7-8B1D-478704A9E73B}"/>
              </a:ext>
            </a:extLst>
          </p:cNvPr>
          <p:cNvSpPr/>
          <p:nvPr/>
        </p:nvSpPr>
        <p:spPr>
          <a:xfrm flipV="1">
            <a:off x="5725622" y="3475052"/>
            <a:ext cx="1892760" cy="4736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8C7BD67E-12F5-4AC2-B5DF-D26B83540ED7}"/>
              </a:ext>
            </a:extLst>
          </p:cNvPr>
          <p:cNvSpPr/>
          <p:nvPr/>
        </p:nvSpPr>
        <p:spPr>
          <a:xfrm rot="1054233">
            <a:off x="6993153" y="1513711"/>
            <a:ext cx="1325757" cy="4121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chemeClr val="accent4">
                  <a:hueOff val="495547"/>
                  <a:lumOff val="5161"/>
                  <a:alpha val="73016"/>
                </a:schemeClr>
              </a:gs>
              <a:gs pos="100000">
                <a:schemeClr val="accent4">
                  <a:alpha val="73016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D4A40169-5E86-4CC6-9B65-A18D03316545}"/>
              </a:ext>
            </a:extLst>
          </p:cNvPr>
          <p:cNvSpPr/>
          <p:nvPr/>
        </p:nvSpPr>
        <p:spPr>
          <a:xfrm>
            <a:off x="7607169" y="3948574"/>
            <a:ext cx="34078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3AC86897-ECE2-4F0C-A399-832DC34304CC}"/>
              </a:ext>
            </a:extLst>
          </p:cNvPr>
          <p:cNvSpPr/>
          <p:nvPr/>
        </p:nvSpPr>
        <p:spPr>
          <a:xfrm flipV="1">
            <a:off x="7645220" y="2852898"/>
            <a:ext cx="2318907" cy="609784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pic>
        <p:nvPicPr>
          <p:cNvPr id="25" name="latex-image-27.pdf" descr="latex-image-27.pdf">
            <a:extLst>
              <a:ext uri="{FF2B5EF4-FFF2-40B4-BE49-F238E27FC236}">
                <a16:creationId xmlns:a16="http://schemas.microsoft.com/office/drawing/2014/main" id="{76BFE629-4BD4-4EBA-B810-7CEB57C91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691" y="3044141"/>
            <a:ext cx="306468" cy="23217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Line">
            <a:extLst>
              <a:ext uri="{FF2B5EF4-FFF2-40B4-BE49-F238E27FC236}">
                <a16:creationId xmlns:a16="http://schemas.microsoft.com/office/drawing/2014/main" id="{9BB2DC09-C42C-4CCC-A46D-B3FD9C553974}"/>
              </a:ext>
            </a:extLst>
          </p:cNvPr>
          <p:cNvSpPr/>
          <p:nvPr/>
        </p:nvSpPr>
        <p:spPr>
          <a:xfrm flipH="1" flipV="1">
            <a:off x="10147781" y="2804092"/>
            <a:ext cx="16903" cy="576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pic>
        <p:nvPicPr>
          <p:cNvPr id="27" name="pasted-image.pdf" descr="pasted-image.pdf">
            <a:extLst>
              <a:ext uri="{FF2B5EF4-FFF2-40B4-BE49-F238E27FC236}">
                <a16:creationId xmlns:a16="http://schemas.microsoft.com/office/drawing/2014/main" id="{0C08EBB3-E3D5-45A0-B19E-19753F717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000" y="5082057"/>
            <a:ext cx="16966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pdf" descr="pasted-image.pdf">
            <a:extLst>
              <a:ext uri="{FF2B5EF4-FFF2-40B4-BE49-F238E27FC236}">
                <a16:creationId xmlns:a16="http://schemas.microsoft.com/office/drawing/2014/main" id="{77050C5F-0B89-4269-A651-D21BF2762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758" y="2104267"/>
            <a:ext cx="16073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asted-image.pdf" descr="pasted-image.pdf">
            <a:extLst>
              <a:ext uri="{FF2B5EF4-FFF2-40B4-BE49-F238E27FC236}">
                <a16:creationId xmlns:a16="http://schemas.microsoft.com/office/drawing/2014/main" id="{87F2CB2F-3A7E-42F9-9CA0-5789BFAD4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4505" y="3872672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asted-image.pdf" descr="pasted-image.pdf">
            <a:extLst>
              <a:ext uri="{FF2B5EF4-FFF2-40B4-BE49-F238E27FC236}">
                <a16:creationId xmlns:a16="http://schemas.microsoft.com/office/drawing/2014/main" id="{D4181BEF-5258-4BCC-9B81-52D1672ED0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777" y="5045472"/>
            <a:ext cx="714376" cy="23217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image plane">
            <a:extLst>
              <a:ext uri="{FF2B5EF4-FFF2-40B4-BE49-F238E27FC236}">
                <a16:creationId xmlns:a16="http://schemas.microsoft.com/office/drawing/2014/main" id="{D8DFA38A-D91C-4C05-895E-CF05D5884EE9}"/>
              </a:ext>
            </a:extLst>
          </p:cNvPr>
          <p:cNvSpPr txBox="1"/>
          <p:nvPr/>
        </p:nvSpPr>
        <p:spPr>
          <a:xfrm>
            <a:off x="6572042" y="1336686"/>
            <a:ext cx="157511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r>
              <a:rPr dirty="0">
                <a:latin typeface="+mj-lt"/>
              </a:rPr>
              <a:t>image plane</a:t>
            </a:r>
          </a:p>
        </p:txBody>
      </p:sp>
      <p:pic>
        <p:nvPicPr>
          <p:cNvPr id="32" name="latex-image-30.pdf" descr="latex-image-30.pdf">
            <a:extLst>
              <a:ext uri="{FF2B5EF4-FFF2-40B4-BE49-F238E27FC236}">
                <a16:creationId xmlns:a16="http://schemas.microsoft.com/office/drawing/2014/main" id="{35C440BC-AC91-4263-A938-48FC225DF5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0398" y="2490870"/>
            <a:ext cx="267891" cy="22324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X is a projection of…">
            <a:extLst>
              <a:ext uri="{FF2B5EF4-FFF2-40B4-BE49-F238E27FC236}">
                <a16:creationId xmlns:a16="http://schemas.microsoft.com/office/drawing/2014/main" id="{5DF57C40-1230-4C28-AF4D-F5F053724768}"/>
              </a:ext>
            </a:extLst>
          </p:cNvPr>
          <p:cNvSpPr txBox="1"/>
          <p:nvPr/>
        </p:nvSpPr>
        <p:spPr>
          <a:xfrm>
            <a:off x="8736686" y="4491991"/>
            <a:ext cx="3267313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3000"/>
            </a:pPr>
            <a:r>
              <a:rPr lang="en-US" sz="2400" b="1" dirty="0">
                <a:latin typeface="+mj-lt"/>
                <a:ea typeface="Helvetica"/>
                <a:cs typeface="Helvetica"/>
                <a:sym typeface="Helvetica"/>
              </a:rPr>
              <a:t>X</a:t>
            </a:r>
            <a:r>
              <a:rPr sz="2400" dirty="0">
                <a:latin typeface="+mj-lt"/>
              </a:rPr>
              <a:t> is a projection of</a:t>
            </a:r>
            <a:r>
              <a:rPr lang="en-US" sz="2400" dirty="0">
                <a:latin typeface="+mj-lt"/>
              </a:rPr>
              <a:t> </a:t>
            </a:r>
            <a:r>
              <a:rPr sz="2400" dirty="0">
                <a:latin typeface="+mj-lt"/>
              </a:rPr>
              <a:t>a point </a:t>
            </a:r>
            <a:r>
              <a:rPr sz="2400" b="1" dirty="0">
                <a:latin typeface="+mj-lt"/>
                <a:ea typeface="Helvetica"/>
                <a:cs typeface="Helvetica"/>
                <a:sym typeface="Helvetica"/>
              </a:rPr>
              <a:t>P</a:t>
            </a:r>
            <a:r>
              <a:rPr sz="2400" dirty="0">
                <a:latin typeface="+mj-lt"/>
              </a:rPr>
              <a:t> on the image plane</a:t>
            </a:r>
          </a:p>
        </p:txBody>
      </p:sp>
      <p:pic>
        <p:nvPicPr>
          <p:cNvPr id="35" name="latex-image-24.pdf" descr="latex-image-24.pdf">
            <a:extLst>
              <a:ext uri="{FF2B5EF4-FFF2-40B4-BE49-F238E27FC236}">
                <a16:creationId xmlns:a16="http://schemas.microsoft.com/office/drawing/2014/main" id="{315B0B2D-1D00-4A14-ADD4-5F1D88F7D4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8338" y="2121224"/>
            <a:ext cx="1393032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latex-image-34.pdf" descr="latex-image-34.pdf">
            <a:extLst>
              <a:ext uri="{FF2B5EF4-FFF2-40B4-BE49-F238E27FC236}">
                <a16:creationId xmlns:a16="http://schemas.microsoft.com/office/drawing/2014/main" id="{F8F59B14-D7C5-4C95-BB50-99A6C83523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3015958" y="3639082"/>
            <a:ext cx="847470" cy="27337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cale">
            <a:extLst>
              <a:ext uri="{FF2B5EF4-FFF2-40B4-BE49-F238E27FC236}">
                <a16:creationId xmlns:a16="http://schemas.microsoft.com/office/drawing/2014/main" id="{B2F8359D-C824-4099-B4DD-0F6F0C124FF8}"/>
              </a:ext>
            </a:extLst>
          </p:cNvPr>
          <p:cNvSpPr txBox="1"/>
          <p:nvPr/>
        </p:nvSpPr>
        <p:spPr>
          <a:xfrm>
            <a:off x="78314" y="2104267"/>
            <a:ext cx="226383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image point in pixel coordinates</a:t>
            </a:r>
            <a:endParaRPr sz="2400" b="0" dirty="0">
              <a:latin typeface="+mj-lt"/>
            </a:endParaRPr>
          </a:p>
        </p:txBody>
      </p:sp>
      <p:sp>
        <p:nvSpPr>
          <p:cNvPr id="38" name="Scale">
            <a:extLst>
              <a:ext uri="{FF2B5EF4-FFF2-40B4-BE49-F238E27FC236}">
                <a16:creationId xmlns:a16="http://schemas.microsoft.com/office/drawing/2014/main" id="{8120B41A-A4BE-402C-84FD-44D6FD88E81F}"/>
              </a:ext>
            </a:extLst>
          </p:cNvPr>
          <p:cNvSpPr txBox="1"/>
          <p:nvPr/>
        </p:nvSpPr>
        <p:spPr>
          <a:xfrm>
            <a:off x="78270" y="4643796"/>
            <a:ext cx="2263837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image point in heterogeneous coordinates</a:t>
            </a:r>
            <a:endParaRPr sz="2400" b="0" dirty="0">
              <a:latin typeface="+mj-lt"/>
            </a:endParaRPr>
          </a:p>
        </p:txBody>
      </p:sp>
      <p:pic>
        <p:nvPicPr>
          <p:cNvPr id="39" name="image42.pdf" descr="image42.pdf">
            <a:extLst>
              <a:ext uri="{FF2B5EF4-FFF2-40B4-BE49-F238E27FC236}">
                <a16:creationId xmlns:a16="http://schemas.microsoft.com/office/drawing/2014/main" id="{16C6331B-A4F9-4384-B000-8CE36B255EC3}"/>
              </a:ext>
            </a:extLst>
          </p:cNvPr>
          <p:cNvPicPr>
            <a:picLocks/>
          </p:cNvPicPr>
          <p:nvPr/>
        </p:nvPicPr>
        <p:blipFill rotWithShape="1">
          <a:blip r:embed="rId11"/>
          <a:srcRect l="59312" t="65416" r="35767" b="6086"/>
          <a:stretch/>
        </p:blipFill>
        <p:spPr>
          <a:xfrm>
            <a:off x="3575922" y="5430316"/>
            <a:ext cx="203200" cy="4572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latex-image-24.pdf" descr="latex-image-24.pdf">
            <a:extLst>
              <a:ext uri="{FF2B5EF4-FFF2-40B4-BE49-F238E27FC236}">
                <a16:creationId xmlns:a16="http://schemas.microsoft.com/office/drawing/2014/main" id="{C9122B8B-3EDB-45E0-B24C-EDC42C30EE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451" r="12298"/>
          <a:stretch/>
        </p:blipFill>
        <p:spPr>
          <a:xfrm>
            <a:off x="3462314" y="4643796"/>
            <a:ext cx="379617" cy="7768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87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2766219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Determining unknown (affine) 2D transformations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49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Determining unknown transformations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96E01E-64F2-4CBC-A633-3F6506DBA746}"/>
              </a:ext>
            </a:extLst>
          </p:cNvPr>
          <p:cNvGrpSpPr/>
          <p:nvPr/>
        </p:nvGrpSpPr>
        <p:grpSpPr>
          <a:xfrm>
            <a:off x="2717172" y="2706972"/>
            <a:ext cx="6757657" cy="2335121"/>
            <a:chOff x="2765019" y="2897472"/>
            <a:chExt cx="6757657" cy="2335121"/>
          </a:xfrm>
        </p:grpSpPr>
        <p:sp>
          <p:nvSpPr>
            <p:cNvPr id="42" name="Triangle">
              <a:extLst>
                <a:ext uri="{FF2B5EF4-FFF2-40B4-BE49-F238E27FC236}">
                  <a16:creationId xmlns:a16="http://schemas.microsoft.com/office/drawing/2014/main" id="{11EEF539-0F18-43BD-8770-055BA7A8A5BE}"/>
                </a:ext>
              </a:extLst>
            </p:cNvPr>
            <p:cNvSpPr/>
            <p:nvPr/>
          </p:nvSpPr>
          <p:spPr>
            <a:xfrm rot="20100000">
              <a:off x="2765019" y="2970432"/>
              <a:ext cx="1662911" cy="1655565"/>
            </a:xfrm>
            <a:prstGeom prst="triangle">
              <a:avLst/>
            </a:prstGeom>
            <a:solidFill>
              <a:srgbClr val="FFFFFF"/>
            </a:solidFill>
            <a:ln w="38100">
              <a:solidFill>
                <a:srgbClr val="FF26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3" name="Triangle">
              <a:extLst>
                <a:ext uri="{FF2B5EF4-FFF2-40B4-BE49-F238E27FC236}">
                  <a16:creationId xmlns:a16="http://schemas.microsoft.com/office/drawing/2014/main" id="{852E12F3-F68C-47FD-8EDB-6556CE832D82}"/>
                </a:ext>
              </a:extLst>
            </p:cNvPr>
            <p:cNvSpPr/>
            <p:nvPr/>
          </p:nvSpPr>
          <p:spPr>
            <a:xfrm rot="3000000">
              <a:off x="7862545" y="3080944"/>
              <a:ext cx="1662912" cy="165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77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26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4" name="A">
              <a:extLst>
                <a:ext uri="{FF2B5EF4-FFF2-40B4-BE49-F238E27FC236}">
                  <a16:creationId xmlns:a16="http://schemas.microsoft.com/office/drawing/2014/main" id="{0BA6E750-8CB0-4EC4-8F26-C9E8FFDE65EC}"/>
                </a:ext>
              </a:extLst>
            </p:cNvPr>
            <p:cNvSpPr txBox="1"/>
            <p:nvPr/>
          </p:nvSpPr>
          <p:spPr>
            <a:xfrm>
              <a:off x="2821734" y="4786977"/>
              <a:ext cx="198371" cy="313724"/>
            </a:xfrm>
            <a:prstGeom prst="rect">
              <a:avLst/>
            </a:prstGeom>
            <a:solidFill>
              <a:srgbClr val="66A1DD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A</a:t>
              </a:r>
            </a:p>
          </p:txBody>
        </p:sp>
        <p:sp>
          <p:nvSpPr>
            <p:cNvPr id="45" name="D">
              <a:extLst>
                <a:ext uri="{FF2B5EF4-FFF2-40B4-BE49-F238E27FC236}">
                  <a16:creationId xmlns:a16="http://schemas.microsoft.com/office/drawing/2014/main" id="{71890171-1810-4008-BF3C-041C31CEEADD}"/>
                </a:ext>
              </a:extLst>
            </p:cNvPr>
            <p:cNvSpPr txBox="1"/>
            <p:nvPr/>
          </p:nvSpPr>
          <p:spPr>
            <a:xfrm>
              <a:off x="7217568" y="3940174"/>
              <a:ext cx="209593" cy="313724"/>
            </a:xfrm>
            <a:prstGeom prst="rect">
              <a:avLst/>
            </a:prstGeom>
            <a:solidFill>
              <a:srgbClr val="66A1DD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D</a:t>
              </a:r>
            </a:p>
          </p:txBody>
        </p:sp>
        <p:sp>
          <p:nvSpPr>
            <p:cNvPr id="46" name="B">
              <a:extLst>
                <a:ext uri="{FF2B5EF4-FFF2-40B4-BE49-F238E27FC236}">
                  <a16:creationId xmlns:a16="http://schemas.microsoft.com/office/drawing/2014/main" id="{5F66919B-846A-4E51-9246-E87525803647}"/>
                </a:ext>
              </a:extLst>
            </p:cNvPr>
            <p:cNvSpPr txBox="1"/>
            <p:nvPr/>
          </p:nvSpPr>
          <p:spPr>
            <a:xfrm>
              <a:off x="2821734" y="2897472"/>
              <a:ext cx="198371" cy="313724"/>
            </a:xfrm>
            <a:prstGeom prst="rect">
              <a:avLst/>
            </a:prstGeom>
            <a:solidFill>
              <a:srgbClr val="CDDCAB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B</a:t>
              </a:r>
            </a:p>
          </p:txBody>
        </p:sp>
        <p:sp>
          <p:nvSpPr>
            <p:cNvPr id="47" name="E">
              <a:extLst>
                <a:ext uri="{FF2B5EF4-FFF2-40B4-BE49-F238E27FC236}">
                  <a16:creationId xmlns:a16="http://schemas.microsoft.com/office/drawing/2014/main" id="{901003E3-3582-4E52-ABAE-9E6EE46AD08D}"/>
                </a:ext>
              </a:extLst>
            </p:cNvPr>
            <p:cNvSpPr txBox="1"/>
            <p:nvPr/>
          </p:nvSpPr>
          <p:spPr>
            <a:xfrm>
              <a:off x="9296813" y="2897472"/>
              <a:ext cx="198371" cy="313724"/>
            </a:xfrm>
            <a:prstGeom prst="rect">
              <a:avLst/>
            </a:prstGeom>
            <a:solidFill>
              <a:srgbClr val="CDDCAB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 dirty="0"/>
                <a:t>E</a:t>
              </a:r>
            </a:p>
          </p:txBody>
        </p:sp>
        <p:sp>
          <p:nvSpPr>
            <p:cNvPr id="48" name="F">
              <a:extLst>
                <a:ext uri="{FF2B5EF4-FFF2-40B4-BE49-F238E27FC236}">
                  <a16:creationId xmlns:a16="http://schemas.microsoft.com/office/drawing/2014/main" id="{CDEBE7A5-F4A3-4604-B3C7-DE45B1C479DC}"/>
                </a:ext>
              </a:extLst>
            </p:cNvPr>
            <p:cNvSpPr txBox="1"/>
            <p:nvPr/>
          </p:nvSpPr>
          <p:spPr>
            <a:xfrm>
              <a:off x="8746331" y="4918869"/>
              <a:ext cx="185547" cy="313724"/>
            </a:xfrm>
            <a:prstGeom prst="rect">
              <a:avLst/>
            </a:prstGeom>
            <a:solidFill>
              <a:srgbClr val="ECC6C4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F</a:t>
              </a:r>
            </a:p>
          </p:txBody>
        </p:sp>
        <p:sp>
          <p:nvSpPr>
            <p:cNvPr id="49" name="C">
              <a:extLst>
                <a:ext uri="{FF2B5EF4-FFF2-40B4-BE49-F238E27FC236}">
                  <a16:creationId xmlns:a16="http://schemas.microsoft.com/office/drawing/2014/main" id="{1EB74628-D0AC-40DD-B43E-4D0B05C0B0B4}"/>
                </a:ext>
              </a:extLst>
            </p:cNvPr>
            <p:cNvSpPr txBox="1"/>
            <p:nvPr/>
          </p:nvSpPr>
          <p:spPr>
            <a:xfrm>
              <a:off x="5010149" y="4168774"/>
              <a:ext cx="209593" cy="313724"/>
            </a:xfrm>
            <a:prstGeom prst="rect">
              <a:avLst/>
            </a:prstGeom>
            <a:solidFill>
              <a:srgbClr val="ECC6C4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C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2635573-863E-4C6F-ABA8-DCE514C7DBFF}"/>
                </a:ext>
              </a:extLst>
            </p:cNvPr>
            <p:cNvCxnSpPr/>
            <p:nvPr/>
          </p:nvCxnSpPr>
          <p:spPr>
            <a:xfrm>
              <a:off x="5651500" y="3810000"/>
              <a:ext cx="104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triangles: ABC and DEF.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96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Determining unknown transformations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96E01E-64F2-4CBC-A633-3F6506DBA746}"/>
              </a:ext>
            </a:extLst>
          </p:cNvPr>
          <p:cNvGrpSpPr/>
          <p:nvPr/>
        </p:nvGrpSpPr>
        <p:grpSpPr>
          <a:xfrm>
            <a:off x="2717172" y="2706972"/>
            <a:ext cx="6757657" cy="2335121"/>
            <a:chOff x="2765019" y="2897472"/>
            <a:chExt cx="6757657" cy="2335121"/>
          </a:xfrm>
        </p:grpSpPr>
        <p:sp>
          <p:nvSpPr>
            <p:cNvPr id="42" name="Triangle">
              <a:extLst>
                <a:ext uri="{FF2B5EF4-FFF2-40B4-BE49-F238E27FC236}">
                  <a16:creationId xmlns:a16="http://schemas.microsoft.com/office/drawing/2014/main" id="{11EEF539-0F18-43BD-8770-055BA7A8A5BE}"/>
                </a:ext>
              </a:extLst>
            </p:cNvPr>
            <p:cNvSpPr/>
            <p:nvPr/>
          </p:nvSpPr>
          <p:spPr>
            <a:xfrm rot="20100000">
              <a:off x="2765019" y="2970432"/>
              <a:ext cx="1662911" cy="1655565"/>
            </a:xfrm>
            <a:prstGeom prst="triangle">
              <a:avLst/>
            </a:prstGeom>
            <a:solidFill>
              <a:srgbClr val="FFFFFF"/>
            </a:solidFill>
            <a:ln w="38100">
              <a:solidFill>
                <a:srgbClr val="FF26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3" name="Triangle">
              <a:extLst>
                <a:ext uri="{FF2B5EF4-FFF2-40B4-BE49-F238E27FC236}">
                  <a16:creationId xmlns:a16="http://schemas.microsoft.com/office/drawing/2014/main" id="{852E12F3-F68C-47FD-8EDB-6556CE832D82}"/>
                </a:ext>
              </a:extLst>
            </p:cNvPr>
            <p:cNvSpPr/>
            <p:nvPr/>
          </p:nvSpPr>
          <p:spPr>
            <a:xfrm rot="3000000">
              <a:off x="7862545" y="3080944"/>
              <a:ext cx="1662912" cy="165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77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26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4" name="A">
              <a:extLst>
                <a:ext uri="{FF2B5EF4-FFF2-40B4-BE49-F238E27FC236}">
                  <a16:creationId xmlns:a16="http://schemas.microsoft.com/office/drawing/2014/main" id="{0BA6E750-8CB0-4EC4-8F26-C9E8FFDE65EC}"/>
                </a:ext>
              </a:extLst>
            </p:cNvPr>
            <p:cNvSpPr txBox="1"/>
            <p:nvPr/>
          </p:nvSpPr>
          <p:spPr>
            <a:xfrm>
              <a:off x="2821734" y="4786977"/>
              <a:ext cx="198371" cy="313724"/>
            </a:xfrm>
            <a:prstGeom prst="rect">
              <a:avLst/>
            </a:prstGeom>
            <a:solidFill>
              <a:srgbClr val="66A1DD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A</a:t>
              </a:r>
            </a:p>
          </p:txBody>
        </p:sp>
        <p:sp>
          <p:nvSpPr>
            <p:cNvPr id="45" name="D">
              <a:extLst>
                <a:ext uri="{FF2B5EF4-FFF2-40B4-BE49-F238E27FC236}">
                  <a16:creationId xmlns:a16="http://schemas.microsoft.com/office/drawing/2014/main" id="{71890171-1810-4008-BF3C-041C31CEEADD}"/>
                </a:ext>
              </a:extLst>
            </p:cNvPr>
            <p:cNvSpPr txBox="1"/>
            <p:nvPr/>
          </p:nvSpPr>
          <p:spPr>
            <a:xfrm>
              <a:off x="7217568" y="3940174"/>
              <a:ext cx="209593" cy="313724"/>
            </a:xfrm>
            <a:prstGeom prst="rect">
              <a:avLst/>
            </a:prstGeom>
            <a:solidFill>
              <a:srgbClr val="66A1DD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D</a:t>
              </a:r>
            </a:p>
          </p:txBody>
        </p:sp>
        <p:sp>
          <p:nvSpPr>
            <p:cNvPr id="46" name="B">
              <a:extLst>
                <a:ext uri="{FF2B5EF4-FFF2-40B4-BE49-F238E27FC236}">
                  <a16:creationId xmlns:a16="http://schemas.microsoft.com/office/drawing/2014/main" id="{5F66919B-846A-4E51-9246-E87525803647}"/>
                </a:ext>
              </a:extLst>
            </p:cNvPr>
            <p:cNvSpPr txBox="1"/>
            <p:nvPr/>
          </p:nvSpPr>
          <p:spPr>
            <a:xfrm>
              <a:off x="2821734" y="2897472"/>
              <a:ext cx="198371" cy="313724"/>
            </a:xfrm>
            <a:prstGeom prst="rect">
              <a:avLst/>
            </a:prstGeom>
            <a:solidFill>
              <a:srgbClr val="CDDCAB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B</a:t>
              </a:r>
            </a:p>
          </p:txBody>
        </p:sp>
        <p:sp>
          <p:nvSpPr>
            <p:cNvPr id="47" name="E">
              <a:extLst>
                <a:ext uri="{FF2B5EF4-FFF2-40B4-BE49-F238E27FC236}">
                  <a16:creationId xmlns:a16="http://schemas.microsoft.com/office/drawing/2014/main" id="{901003E3-3582-4E52-ABAE-9E6EE46AD08D}"/>
                </a:ext>
              </a:extLst>
            </p:cNvPr>
            <p:cNvSpPr txBox="1"/>
            <p:nvPr/>
          </p:nvSpPr>
          <p:spPr>
            <a:xfrm>
              <a:off x="9296813" y="2897472"/>
              <a:ext cx="198371" cy="313724"/>
            </a:xfrm>
            <a:prstGeom prst="rect">
              <a:avLst/>
            </a:prstGeom>
            <a:solidFill>
              <a:srgbClr val="CDDCAB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 dirty="0"/>
                <a:t>E</a:t>
              </a:r>
            </a:p>
          </p:txBody>
        </p:sp>
        <p:sp>
          <p:nvSpPr>
            <p:cNvPr id="48" name="F">
              <a:extLst>
                <a:ext uri="{FF2B5EF4-FFF2-40B4-BE49-F238E27FC236}">
                  <a16:creationId xmlns:a16="http://schemas.microsoft.com/office/drawing/2014/main" id="{CDEBE7A5-F4A3-4604-B3C7-DE45B1C479DC}"/>
                </a:ext>
              </a:extLst>
            </p:cNvPr>
            <p:cNvSpPr txBox="1"/>
            <p:nvPr/>
          </p:nvSpPr>
          <p:spPr>
            <a:xfrm>
              <a:off x="8746331" y="4918869"/>
              <a:ext cx="185547" cy="313724"/>
            </a:xfrm>
            <a:prstGeom prst="rect">
              <a:avLst/>
            </a:prstGeom>
            <a:solidFill>
              <a:srgbClr val="ECC6C4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F</a:t>
              </a:r>
            </a:p>
          </p:txBody>
        </p:sp>
        <p:sp>
          <p:nvSpPr>
            <p:cNvPr id="49" name="C">
              <a:extLst>
                <a:ext uri="{FF2B5EF4-FFF2-40B4-BE49-F238E27FC236}">
                  <a16:creationId xmlns:a16="http://schemas.microsoft.com/office/drawing/2014/main" id="{1EB74628-D0AC-40DD-B43E-4D0B05C0B0B4}"/>
                </a:ext>
              </a:extLst>
            </p:cNvPr>
            <p:cNvSpPr txBox="1"/>
            <p:nvPr/>
          </p:nvSpPr>
          <p:spPr>
            <a:xfrm>
              <a:off x="5010149" y="4168774"/>
              <a:ext cx="209593" cy="313724"/>
            </a:xfrm>
            <a:prstGeom prst="rect">
              <a:avLst/>
            </a:prstGeom>
            <a:solidFill>
              <a:srgbClr val="ECC6C4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C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2635573-863E-4C6F-ABA8-DCE514C7DBFF}"/>
                </a:ext>
              </a:extLst>
            </p:cNvPr>
            <p:cNvCxnSpPr/>
            <p:nvPr/>
          </p:nvCxnSpPr>
          <p:spPr>
            <a:xfrm>
              <a:off x="5651500" y="3810000"/>
              <a:ext cx="104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triangles: ABC and DEF.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latin typeface="+mj-lt"/>
              </a:rPr>
              <a:t>What </a:t>
            </a:r>
            <a:r>
              <a:rPr lang="en-US" sz="2400" dirty="0">
                <a:latin typeface="+mj-lt"/>
              </a:rPr>
              <a:t>type of </a:t>
            </a:r>
            <a:r>
              <a:rPr sz="2400" dirty="0">
                <a:latin typeface="+mj-lt"/>
              </a:rPr>
              <a:t>transformation will map A to D, B to E, and C to F?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 dirty="0">
              <a:latin typeface="+mj-lt"/>
            </a:endParaRPr>
          </a:p>
        </p:txBody>
      </p:sp>
      <p:pic>
        <p:nvPicPr>
          <p:cNvPr id="14" name="image.png" descr="image.png">
            <a:extLst>
              <a:ext uri="{FF2B5EF4-FFF2-40B4-BE49-F238E27FC236}">
                <a16:creationId xmlns:a16="http://schemas.microsoft.com/office/drawing/2014/main" id="{D9AE9A60-6461-4087-81D2-C51C3B9C3A3F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4958" t="51474" r="18202" b="23332"/>
          <a:stretch/>
        </p:blipFill>
        <p:spPr>
          <a:xfrm>
            <a:off x="3609975" y="5042093"/>
            <a:ext cx="4972050" cy="16539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44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Determining unknown transformations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96E01E-64F2-4CBC-A633-3F6506DBA746}"/>
              </a:ext>
            </a:extLst>
          </p:cNvPr>
          <p:cNvGrpSpPr/>
          <p:nvPr/>
        </p:nvGrpSpPr>
        <p:grpSpPr>
          <a:xfrm>
            <a:off x="2717172" y="2706972"/>
            <a:ext cx="6757657" cy="2335121"/>
            <a:chOff x="2765019" y="2897472"/>
            <a:chExt cx="6757657" cy="2335121"/>
          </a:xfrm>
        </p:grpSpPr>
        <p:sp>
          <p:nvSpPr>
            <p:cNvPr id="42" name="Triangle">
              <a:extLst>
                <a:ext uri="{FF2B5EF4-FFF2-40B4-BE49-F238E27FC236}">
                  <a16:creationId xmlns:a16="http://schemas.microsoft.com/office/drawing/2014/main" id="{11EEF539-0F18-43BD-8770-055BA7A8A5BE}"/>
                </a:ext>
              </a:extLst>
            </p:cNvPr>
            <p:cNvSpPr/>
            <p:nvPr/>
          </p:nvSpPr>
          <p:spPr>
            <a:xfrm rot="20100000">
              <a:off x="2765019" y="2970432"/>
              <a:ext cx="1662911" cy="1655565"/>
            </a:xfrm>
            <a:prstGeom prst="triangle">
              <a:avLst/>
            </a:prstGeom>
            <a:solidFill>
              <a:srgbClr val="FFFFFF"/>
            </a:solidFill>
            <a:ln w="38100">
              <a:solidFill>
                <a:srgbClr val="FF26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3" name="Triangle">
              <a:extLst>
                <a:ext uri="{FF2B5EF4-FFF2-40B4-BE49-F238E27FC236}">
                  <a16:creationId xmlns:a16="http://schemas.microsoft.com/office/drawing/2014/main" id="{852E12F3-F68C-47FD-8EDB-6556CE832D82}"/>
                </a:ext>
              </a:extLst>
            </p:cNvPr>
            <p:cNvSpPr/>
            <p:nvPr/>
          </p:nvSpPr>
          <p:spPr>
            <a:xfrm rot="3000000">
              <a:off x="7862545" y="3080944"/>
              <a:ext cx="1662912" cy="165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77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26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4" name="A">
              <a:extLst>
                <a:ext uri="{FF2B5EF4-FFF2-40B4-BE49-F238E27FC236}">
                  <a16:creationId xmlns:a16="http://schemas.microsoft.com/office/drawing/2014/main" id="{0BA6E750-8CB0-4EC4-8F26-C9E8FFDE65EC}"/>
                </a:ext>
              </a:extLst>
            </p:cNvPr>
            <p:cNvSpPr txBox="1"/>
            <p:nvPr/>
          </p:nvSpPr>
          <p:spPr>
            <a:xfrm>
              <a:off x="2821734" y="4786977"/>
              <a:ext cx="198371" cy="313724"/>
            </a:xfrm>
            <a:prstGeom prst="rect">
              <a:avLst/>
            </a:prstGeom>
            <a:solidFill>
              <a:srgbClr val="66A1DD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A</a:t>
              </a:r>
            </a:p>
          </p:txBody>
        </p:sp>
        <p:sp>
          <p:nvSpPr>
            <p:cNvPr id="45" name="D">
              <a:extLst>
                <a:ext uri="{FF2B5EF4-FFF2-40B4-BE49-F238E27FC236}">
                  <a16:creationId xmlns:a16="http://schemas.microsoft.com/office/drawing/2014/main" id="{71890171-1810-4008-BF3C-041C31CEEADD}"/>
                </a:ext>
              </a:extLst>
            </p:cNvPr>
            <p:cNvSpPr txBox="1"/>
            <p:nvPr/>
          </p:nvSpPr>
          <p:spPr>
            <a:xfrm>
              <a:off x="7217568" y="3940174"/>
              <a:ext cx="209593" cy="313724"/>
            </a:xfrm>
            <a:prstGeom prst="rect">
              <a:avLst/>
            </a:prstGeom>
            <a:solidFill>
              <a:srgbClr val="66A1DD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D</a:t>
              </a:r>
            </a:p>
          </p:txBody>
        </p:sp>
        <p:sp>
          <p:nvSpPr>
            <p:cNvPr id="46" name="B">
              <a:extLst>
                <a:ext uri="{FF2B5EF4-FFF2-40B4-BE49-F238E27FC236}">
                  <a16:creationId xmlns:a16="http://schemas.microsoft.com/office/drawing/2014/main" id="{5F66919B-846A-4E51-9246-E87525803647}"/>
                </a:ext>
              </a:extLst>
            </p:cNvPr>
            <p:cNvSpPr txBox="1"/>
            <p:nvPr/>
          </p:nvSpPr>
          <p:spPr>
            <a:xfrm>
              <a:off x="2821734" y="2897472"/>
              <a:ext cx="198371" cy="313724"/>
            </a:xfrm>
            <a:prstGeom prst="rect">
              <a:avLst/>
            </a:prstGeom>
            <a:solidFill>
              <a:srgbClr val="CDDCAB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B</a:t>
              </a:r>
            </a:p>
          </p:txBody>
        </p:sp>
        <p:sp>
          <p:nvSpPr>
            <p:cNvPr id="47" name="E">
              <a:extLst>
                <a:ext uri="{FF2B5EF4-FFF2-40B4-BE49-F238E27FC236}">
                  <a16:creationId xmlns:a16="http://schemas.microsoft.com/office/drawing/2014/main" id="{901003E3-3582-4E52-ABAE-9E6EE46AD08D}"/>
                </a:ext>
              </a:extLst>
            </p:cNvPr>
            <p:cNvSpPr txBox="1"/>
            <p:nvPr/>
          </p:nvSpPr>
          <p:spPr>
            <a:xfrm>
              <a:off x="9296813" y="2897472"/>
              <a:ext cx="198371" cy="313724"/>
            </a:xfrm>
            <a:prstGeom prst="rect">
              <a:avLst/>
            </a:prstGeom>
            <a:solidFill>
              <a:srgbClr val="CDDCAB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 dirty="0"/>
                <a:t>E</a:t>
              </a:r>
            </a:p>
          </p:txBody>
        </p:sp>
        <p:sp>
          <p:nvSpPr>
            <p:cNvPr id="48" name="F">
              <a:extLst>
                <a:ext uri="{FF2B5EF4-FFF2-40B4-BE49-F238E27FC236}">
                  <a16:creationId xmlns:a16="http://schemas.microsoft.com/office/drawing/2014/main" id="{CDEBE7A5-F4A3-4604-B3C7-DE45B1C479DC}"/>
                </a:ext>
              </a:extLst>
            </p:cNvPr>
            <p:cNvSpPr txBox="1"/>
            <p:nvPr/>
          </p:nvSpPr>
          <p:spPr>
            <a:xfrm>
              <a:off x="8746331" y="4918869"/>
              <a:ext cx="185547" cy="313724"/>
            </a:xfrm>
            <a:prstGeom prst="rect">
              <a:avLst/>
            </a:prstGeom>
            <a:solidFill>
              <a:srgbClr val="ECC6C4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F</a:t>
              </a:r>
            </a:p>
          </p:txBody>
        </p:sp>
        <p:sp>
          <p:nvSpPr>
            <p:cNvPr id="49" name="C">
              <a:extLst>
                <a:ext uri="{FF2B5EF4-FFF2-40B4-BE49-F238E27FC236}">
                  <a16:creationId xmlns:a16="http://schemas.microsoft.com/office/drawing/2014/main" id="{1EB74628-D0AC-40DD-B43E-4D0B05C0B0B4}"/>
                </a:ext>
              </a:extLst>
            </p:cNvPr>
            <p:cNvSpPr txBox="1"/>
            <p:nvPr/>
          </p:nvSpPr>
          <p:spPr>
            <a:xfrm>
              <a:off x="5010149" y="4168774"/>
              <a:ext cx="209593" cy="313724"/>
            </a:xfrm>
            <a:prstGeom prst="rect">
              <a:avLst/>
            </a:prstGeom>
            <a:solidFill>
              <a:srgbClr val="ECC6C4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C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2635573-863E-4C6F-ABA8-DCE514C7DBFF}"/>
                </a:ext>
              </a:extLst>
            </p:cNvPr>
            <p:cNvCxnSpPr/>
            <p:nvPr/>
          </p:nvCxnSpPr>
          <p:spPr>
            <a:xfrm>
              <a:off x="5651500" y="3810000"/>
              <a:ext cx="104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triangles: ABC and DEF.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latin typeface="+mj-lt"/>
              </a:rPr>
              <a:t>What </a:t>
            </a:r>
            <a:r>
              <a:rPr lang="en-US" sz="2400" dirty="0">
                <a:latin typeface="+mj-lt"/>
              </a:rPr>
              <a:t>type of </a:t>
            </a:r>
            <a:r>
              <a:rPr sz="2400" dirty="0">
                <a:latin typeface="+mj-lt"/>
              </a:rPr>
              <a:t>transformation will map A to D, B to E, and C to F?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determine the unknown parameters?</a:t>
            </a:r>
            <a:endParaRPr sz="240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451DB-00A9-4420-A200-3843BB747512}"/>
              </a:ext>
            </a:extLst>
          </p:cNvPr>
          <p:cNvGrpSpPr/>
          <p:nvPr/>
        </p:nvGrpSpPr>
        <p:grpSpPr>
          <a:xfrm>
            <a:off x="1855153" y="5324721"/>
            <a:ext cx="6633483" cy="1112246"/>
            <a:chOff x="843419" y="5358724"/>
            <a:chExt cx="6633483" cy="1112246"/>
          </a:xfrm>
        </p:grpSpPr>
        <p:sp>
          <p:nvSpPr>
            <p:cNvPr id="15" name="Translation">
              <a:extLst>
                <a:ext uri="{FF2B5EF4-FFF2-40B4-BE49-F238E27FC236}">
                  <a16:creationId xmlns:a16="http://schemas.microsoft.com/office/drawing/2014/main" id="{B5A2F3E4-2E4C-4D11-B364-B9F65E71220A}"/>
                </a:ext>
              </a:extLst>
            </p:cNvPr>
            <p:cNvSpPr txBox="1">
              <a:spLocks/>
            </p:cNvSpPr>
            <p:nvPr/>
          </p:nvSpPr>
          <p:spPr>
            <a:xfrm>
              <a:off x="843419" y="5358724"/>
              <a:ext cx="4257677" cy="11122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2400" dirty="0"/>
                <a:t>Affine transform:</a:t>
              </a:r>
            </a:p>
            <a:p>
              <a:pPr algn="r"/>
              <a:r>
                <a:rPr lang="en-US" sz="2400" dirty="0"/>
                <a:t>uniform scaling + shearing </a:t>
              </a:r>
            </a:p>
            <a:p>
              <a:pPr algn="r"/>
              <a:r>
                <a:rPr lang="en-US" sz="2400" dirty="0"/>
                <a:t>+ rotation + translation</a:t>
              </a:r>
            </a:p>
          </p:txBody>
        </p:sp>
        <p:pic>
          <p:nvPicPr>
            <p:cNvPr id="16" name="latex-image-5.pdf" descr="latex-image-5.pdf">
              <a:extLst>
                <a:ext uri="{FF2B5EF4-FFF2-40B4-BE49-F238E27FC236}">
                  <a16:creationId xmlns:a16="http://schemas.microsoft.com/office/drawing/2014/main" id="{F24B381B-AA64-44F2-A861-A4B65231C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7857" y="5409856"/>
              <a:ext cx="1849045" cy="100998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7" name="Translation">
            <a:extLst>
              <a:ext uri="{FF2B5EF4-FFF2-40B4-BE49-F238E27FC236}">
                <a16:creationId xmlns:a16="http://schemas.microsoft.com/office/drawing/2014/main" id="{D9AAF514-C560-4B48-844C-3190CE06DDEC}"/>
              </a:ext>
            </a:extLst>
          </p:cNvPr>
          <p:cNvSpPr txBox="1">
            <a:spLocks/>
          </p:cNvSpPr>
          <p:nvPr/>
        </p:nvSpPr>
        <p:spPr>
          <a:xfrm>
            <a:off x="8698484" y="5324721"/>
            <a:ext cx="3493516" cy="1112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How many degrees of freedom do we have?</a:t>
            </a:r>
          </a:p>
        </p:txBody>
      </p:sp>
      <p:sp>
        <p:nvSpPr>
          <p:cNvPr id="18" name="Translation">
            <a:extLst>
              <a:ext uri="{FF2B5EF4-FFF2-40B4-BE49-F238E27FC236}">
                <a16:creationId xmlns:a16="http://schemas.microsoft.com/office/drawing/2014/main" id="{69B71A34-F260-451D-AAAF-4A8FAD36C419}"/>
              </a:ext>
            </a:extLst>
          </p:cNvPr>
          <p:cNvSpPr txBox="1">
            <a:spLocks/>
          </p:cNvSpPr>
          <p:nvPr/>
        </p:nvSpPr>
        <p:spPr>
          <a:xfrm>
            <a:off x="47200" y="3331382"/>
            <a:ext cx="3034996" cy="1112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Important: We will see a different procedure for dealing with </a:t>
            </a:r>
            <a:r>
              <a:rPr lang="en-US" sz="2400" dirty="0" err="1"/>
              <a:t>homographies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406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What types of image transformations can we do?</a:t>
            </a:r>
            <a:endParaRPr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0" y="1325563"/>
            <a:ext cx="0" cy="5532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232905" y="1396526"/>
            <a:ext cx="4153058" cy="5393022"/>
            <a:chOff x="1611419" y="1325563"/>
            <a:chExt cx="4153058" cy="5393022"/>
          </a:xfrm>
        </p:grpSpPr>
        <p:pic>
          <p:nvPicPr>
            <p:cNvPr id="43" name="image.png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1656" y="1325563"/>
              <a:ext cx="2752583" cy="1828958"/>
            </a:xfrm>
            <a:prstGeom prst="rect">
              <a:avLst/>
            </a:prstGeom>
            <a:ln w="12700">
              <a:solidFill>
                <a:schemeClr val="tx1"/>
              </a:solidFill>
              <a:miter lim="400000"/>
            </a:ln>
            <a:effectLst/>
          </p:spPr>
        </p:pic>
        <p:pic>
          <p:nvPicPr>
            <p:cNvPr id="44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1656" y="4303643"/>
              <a:ext cx="2754216" cy="1828800"/>
            </a:xfrm>
            <a:prstGeom prst="rect">
              <a:avLst/>
            </a:prstGeom>
            <a:ln w="12700">
              <a:solidFill>
                <a:schemeClr val="tx1"/>
              </a:solidFill>
              <a:miter lim="400000"/>
            </a:ln>
            <a:effectLst/>
          </p:spPr>
        </p:pic>
        <p:sp>
          <p:nvSpPr>
            <p:cNvPr id="45" name="changes the pixel values"/>
            <p:cNvSpPr/>
            <p:nvPr/>
          </p:nvSpPr>
          <p:spPr>
            <a:xfrm>
              <a:off x="1611419" y="6277117"/>
              <a:ext cx="4153058" cy="441468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600"/>
              </a:lvl1pPr>
            </a:lstStyle>
            <a:p>
              <a:pPr algn="ctr"/>
              <a:r>
                <a:rPr sz="2400" dirty="0">
                  <a:latin typeface="+mj-lt"/>
                </a:rPr>
                <a:t>changes </a:t>
              </a:r>
              <a:r>
                <a:rPr lang="en-US" sz="2400" dirty="0">
                  <a:latin typeface="+mj-lt"/>
                </a:rPr>
                <a:t>pixel </a:t>
              </a:r>
              <a:r>
                <a:rPr lang="en-US" sz="2400" i="1" dirty="0">
                  <a:latin typeface="+mj-lt"/>
                </a:rPr>
                <a:t>values</a:t>
              </a:r>
              <a:endParaRPr sz="2400" dirty="0">
                <a:latin typeface="+mj-lt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5400000">
              <a:off x="3260213" y="3729082"/>
              <a:ext cx="85977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355556" y="1394014"/>
            <a:ext cx="4360598" cy="5395535"/>
            <a:chOff x="6343101" y="1325880"/>
            <a:chExt cx="4360598" cy="5395535"/>
          </a:xfrm>
        </p:grpSpPr>
        <p:pic>
          <p:nvPicPr>
            <p:cNvPr id="48" name="image.png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7108" y="1325880"/>
              <a:ext cx="2752583" cy="1828958"/>
            </a:xfrm>
            <a:prstGeom prst="rect">
              <a:avLst/>
            </a:prstGeom>
            <a:ln w="12700">
              <a:solidFill>
                <a:schemeClr val="tx1"/>
              </a:solidFill>
              <a:miter lim="400000"/>
            </a:ln>
            <a:effectLst/>
          </p:spPr>
        </p:pic>
        <p:pic>
          <p:nvPicPr>
            <p:cNvPr id="49" name="image.png" descr="image.png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51044">
              <a:off x="7009478" y="4485487"/>
              <a:ext cx="3027841" cy="1463167"/>
            </a:xfrm>
            <a:prstGeom prst="rect">
              <a:avLst/>
            </a:prstGeom>
            <a:ln w="12700">
              <a:solidFill>
                <a:schemeClr val="tx1"/>
              </a:solidFill>
              <a:miter lim="400000"/>
            </a:ln>
            <a:effectLst/>
          </p:spPr>
        </p:pic>
        <p:sp>
          <p:nvSpPr>
            <p:cNvPr id="50" name="changes the pixel location"/>
            <p:cNvSpPr/>
            <p:nvPr/>
          </p:nvSpPr>
          <p:spPr>
            <a:xfrm>
              <a:off x="6343101" y="6279947"/>
              <a:ext cx="4360598" cy="441468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600"/>
              </a:lvl1pPr>
            </a:lstStyle>
            <a:p>
              <a:pPr algn="ctr"/>
              <a:r>
                <a:rPr sz="2400" dirty="0">
                  <a:latin typeface="+mj-lt"/>
                </a:rPr>
                <a:t>changes </a:t>
              </a:r>
              <a:r>
                <a:rPr lang="en-US" sz="2400" dirty="0">
                  <a:latin typeface="+mj-lt"/>
                </a:rPr>
                <a:t>pixel </a:t>
              </a:r>
              <a:r>
                <a:rPr lang="en-US" sz="2400" i="1" dirty="0">
                  <a:latin typeface="+mj-lt"/>
                </a:rPr>
                <a:t>locations</a:t>
              </a:r>
              <a:endParaRPr sz="2400" dirty="0">
                <a:latin typeface="+mj-lt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5400000">
              <a:off x="8095665" y="3729082"/>
              <a:ext cx="85977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Filtering"/>
          <p:cNvSpPr/>
          <p:nvPr/>
        </p:nvSpPr>
        <p:spPr>
          <a:xfrm>
            <a:off x="459870" y="3508348"/>
            <a:ext cx="1075807" cy="441468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F</a:t>
            </a:r>
            <a:r>
              <a:rPr sz="2400" dirty="0">
                <a:latin typeface="+mj-lt"/>
              </a:rPr>
              <a:t>iltering</a:t>
            </a:r>
          </a:p>
        </p:txBody>
      </p:sp>
      <p:sp>
        <p:nvSpPr>
          <p:cNvPr id="53" name="Warping"/>
          <p:cNvSpPr/>
          <p:nvPr/>
        </p:nvSpPr>
        <p:spPr>
          <a:xfrm>
            <a:off x="6651724" y="3508348"/>
            <a:ext cx="1114792" cy="441468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W</a:t>
            </a:r>
            <a:r>
              <a:rPr sz="2400" dirty="0">
                <a:latin typeface="+mj-lt"/>
              </a:rPr>
              <a:t>arping</a:t>
            </a:r>
          </a:p>
        </p:txBody>
      </p:sp>
    </p:spTree>
    <p:extLst>
      <p:ext uri="{BB962C8B-B14F-4D97-AF65-F5344CB8AC3E}">
        <p14:creationId xmlns:p14="http://schemas.microsoft.com/office/powerpoint/2010/main" val="16886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Determining unknown transformations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96E01E-64F2-4CBC-A633-3F6506DBA746}"/>
              </a:ext>
            </a:extLst>
          </p:cNvPr>
          <p:cNvGrpSpPr/>
          <p:nvPr/>
        </p:nvGrpSpPr>
        <p:grpSpPr>
          <a:xfrm>
            <a:off x="2717172" y="2706972"/>
            <a:ext cx="6757657" cy="2335121"/>
            <a:chOff x="2765019" y="2897472"/>
            <a:chExt cx="6757657" cy="2335121"/>
          </a:xfrm>
        </p:grpSpPr>
        <p:sp>
          <p:nvSpPr>
            <p:cNvPr id="42" name="Triangle">
              <a:extLst>
                <a:ext uri="{FF2B5EF4-FFF2-40B4-BE49-F238E27FC236}">
                  <a16:creationId xmlns:a16="http://schemas.microsoft.com/office/drawing/2014/main" id="{11EEF539-0F18-43BD-8770-055BA7A8A5BE}"/>
                </a:ext>
              </a:extLst>
            </p:cNvPr>
            <p:cNvSpPr/>
            <p:nvPr/>
          </p:nvSpPr>
          <p:spPr>
            <a:xfrm rot="20100000">
              <a:off x="2765019" y="2970432"/>
              <a:ext cx="1662911" cy="1655565"/>
            </a:xfrm>
            <a:prstGeom prst="triangle">
              <a:avLst/>
            </a:prstGeom>
            <a:solidFill>
              <a:srgbClr val="FFFFFF"/>
            </a:solidFill>
            <a:ln w="38100">
              <a:solidFill>
                <a:srgbClr val="FF26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3" name="Triangle">
              <a:extLst>
                <a:ext uri="{FF2B5EF4-FFF2-40B4-BE49-F238E27FC236}">
                  <a16:creationId xmlns:a16="http://schemas.microsoft.com/office/drawing/2014/main" id="{852E12F3-F68C-47FD-8EDB-6556CE832D82}"/>
                </a:ext>
              </a:extLst>
            </p:cNvPr>
            <p:cNvSpPr/>
            <p:nvPr/>
          </p:nvSpPr>
          <p:spPr>
            <a:xfrm rot="3000000">
              <a:off x="7862545" y="3080944"/>
              <a:ext cx="1662912" cy="165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77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26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4" name="A">
              <a:extLst>
                <a:ext uri="{FF2B5EF4-FFF2-40B4-BE49-F238E27FC236}">
                  <a16:creationId xmlns:a16="http://schemas.microsoft.com/office/drawing/2014/main" id="{0BA6E750-8CB0-4EC4-8F26-C9E8FFDE65EC}"/>
                </a:ext>
              </a:extLst>
            </p:cNvPr>
            <p:cNvSpPr txBox="1"/>
            <p:nvPr/>
          </p:nvSpPr>
          <p:spPr>
            <a:xfrm>
              <a:off x="2821734" y="4786977"/>
              <a:ext cx="198371" cy="313724"/>
            </a:xfrm>
            <a:prstGeom prst="rect">
              <a:avLst/>
            </a:prstGeom>
            <a:solidFill>
              <a:srgbClr val="66A1DD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A</a:t>
              </a:r>
            </a:p>
          </p:txBody>
        </p:sp>
        <p:sp>
          <p:nvSpPr>
            <p:cNvPr id="45" name="D">
              <a:extLst>
                <a:ext uri="{FF2B5EF4-FFF2-40B4-BE49-F238E27FC236}">
                  <a16:creationId xmlns:a16="http://schemas.microsoft.com/office/drawing/2014/main" id="{71890171-1810-4008-BF3C-041C31CEEADD}"/>
                </a:ext>
              </a:extLst>
            </p:cNvPr>
            <p:cNvSpPr txBox="1"/>
            <p:nvPr/>
          </p:nvSpPr>
          <p:spPr>
            <a:xfrm>
              <a:off x="7217568" y="3940174"/>
              <a:ext cx="209593" cy="313724"/>
            </a:xfrm>
            <a:prstGeom prst="rect">
              <a:avLst/>
            </a:prstGeom>
            <a:solidFill>
              <a:srgbClr val="66A1DD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D</a:t>
              </a:r>
            </a:p>
          </p:txBody>
        </p:sp>
        <p:sp>
          <p:nvSpPr>
            <p:cNvPr id="46" name="B">
              <a:extLst>
                <a:ext uri="{FF2B5EF4-FFF2-40B4-BE49-F238E27FC236}">
                  <a16:creationId xmlns:a16="http://schemas.microsoft.com/office/drawing/2014/main" id="{5F66919B-846A-4E51-9246-E87525803647}"/>
                </a:ext>
              </a:extLst>
            </p:cNvPr>
            <p:cNvSpPr txBox="1"/>
            <p:nvPr/>
          </p:nvSpPr>
          <p:spPr>
            <a:xfrm>
              <a:off x="2821734" y="2897472"/>
              <a:ext cx="198371" cy="313724"/>
            </a:xfrm>
            <a:prstGeom prst="rect">
              <a:avLst/>
            </a:prstGeom>
            <a:solidFill>
              <a:srgbClr val="CDDCAB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B</a:t>
              </a:r>
            </a:p>
          </p:txBody>
        </p:sp>
        <p:sp>
          <p:nvSpPr>
            <p:cNvPr id="47" name="E">
              <a:extLst>
                <a:ext uri="{FF2B5EF4-FFF2-40B4-BE49-F238E27FC236}">
                  <a16:creationId xmlns:a16="http://schemas.microsoft.com/office/drawing/2014/main" id="{901003E3-3582-4E52-ABAE-9E6EE46AD08D}"/>
                </a:ext>
              </a:extLst>
            </p:cNvPr>
            <p:cNvSpPr txBox="1"/>
            <p:nvPr/>
          </p:nvSpPr>
          <p:spPr>
            <a:xfrm>
              <a:off x="9296813" y="2897472"/>
              <a:ext cx="198371" cy="313724"/>
            </a:xfrm>
            <a:prstGeom prst="rect">
              <a:avLst/>
            </a:prstGeom>
            <a:solidFill>
              <a:srgbClr val="CDDCAB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 dirty="0"/>
                <a:t>E</a:t>
              </a:r>
            </a:p>
          </p:txBody>
        </p:sp>
        <p:sp>
          <p:nvSpPr>
            <p:cNvPr id="48" name="F">
              <a:extLst>
                <a:ext uri="{FF2B5EF4-FFF2-40B4-BE49-F238E27FC236}">
                  <a16:creationId xmlns:a16="http://schemas.microsoft.com/office/drawing/2014/main" id="{CDEBE7A5-F4A3-4604-B3C7-DE45B1C479DC}"/>
                </a:ext>
              </a:extLst>
            </p:cNvPr>
            <p:cNvSpPr txBox="1"/>
            <p:nvPr/>
          </p:nvSpPr>
          <p:spPr>
            <a:xfrm>
              <a:off x="8746331" y="4918869"/>
              <a:ext cx="185547" cy="313724"/>
            </a:xfrm>
            <a:prstGeom prst="rect">
              <a:avLst/>
            </a:prstGeom>
            <a:solidFill>
              <a:srgbClr val="ECC6C4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F</a:t>
              </a:r>
            </a:p>
          </p:txBody>
        </p:sp>
        <p:sp>
          <p:nvSpPr>
            <p:cNvPr id="49" name="C">
              <a:extLst>
                <a:ext uri="{FF2B5EF4-FFF2-40B4-BE49-F238E27FC236}">
                  <a16:creationId xmlns:a16="http://schemas.microsoft.com/office/drawing/2014/main" id="{1EB74628-D0AC-40DD-B43E-4D0B05C0B0B4}"/>
                </a:ext>
              </a:extLst>
            </p:cNvPr>
            <p:cNvSpPr txBox="1"/>
            <p:nvPr/>
          </p:nvSpPr>
          <p:spPr>
            <a:xfrm>
              <a:off x="5010149" y="4168774"/>
              <a:ext cx="209593" cy="313724"/>
            </a:xfrm>
            <a:prstGeom prst="rect">
              <a:avLst/>
            </a:prstGeom>
            <a:solidFill>
              <a:srgbClr val="ECC6C4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C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2635573-863E-4C6F-ABA8-DCE514C7DBFF}"/>
                </a:ext>
              </a:extLst>
            </p:cNvPr>
            <p:cNvCxnSpPr/>
            <p:nvPr/>
          </p:nvCxnSpPr>
          <p:spPr>
            <a:xfrm>
              <a:off x="5651500" y="3810000"/>
              <a:ext cx="104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triangles: ABC and DEF.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latin typeface="+mj-lt"/>
              </a:rPr>
              <a:t>What </a:t>
            </a:r>
            <a:r>
              <a:rPr lang="en-US" sz="2400" dirty="0">
                <a:latin typeface="+mj-lt"/>
              </a:rPr>
              <a:t>type of </a:t>
            </a:r>
            <a:r>
              <a:rPr sz="2400" dirty="0">
                <a:latin typeface="+mj-lt"/>
              </a:rPr>
              <a:t>transformation will map A to D, B to E, and C to F?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determine the unknown parameters?</a:t>
            </a:r>
            <a:endParaRPr sz="2400" dirty="0">
              <a:latin typeface="+mj-lt"/>
            </a:endParaRPr>
          </a:p>
        </p:txBody>
      </p:sp>
      <p:pic>
        <p:nvPicPr>
          <p:cNvPr id="18" name="latex-image-29.pdf" descr="latex-image-29.pdf">
            <a:extLst>
              <a:ext uri="{FF2B5EF4-FFF2-40B4-BE49-F238E27FC236}">
                <a16:creationId xmlns:a16="http://schemas.microsoft.com/office/drawing/2014/main" id="{2DC8583E-22C2-4BF0-8BCE-FE402063C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410" y="5552708"/>
            <a:ext cx="1563886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ranslation">
            <a:extLst>
              <a:ext uri="{FF2B5EF4-FFF2-40B4-BE49-F238E27FC236}">
                <a16:creationId xmlns:a16="http://schemas.microsoft.com/office/drawing/2014/main" id="{AEC8B50E-34DF-415B-A25C-66E27A3DD9CB}"/>
              </a:ext>
            </a:extLst>
          </p:cNvPr>
          <p:cNvSpPr txBox="1">
            <a:spLocks/>
          </p:cNvSpPr>
          <p:nvPr/>
        </p:nvSpPr>
        <p:spPr>
          <a:xfrm>
            <a:off x="7685069" y="5100140"/>
            <a:ext cx="4487885" cy="1757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point correspondence gives how many equations?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many point correspondences do we need?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4B7016-3E1E-42A7-A108-83AA7C170D8C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090863" y="6012595"/>
            <a:ext cx="636997" cy="244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anslation">
            <a:extLst>
              <a:ext uri="{FF2B5EF4-FFF2-40B4-BE49-F238E27FC236}">
                <a16:creationId xmlns:a16="http://schemas.microsoft.com/office/drawing/2014/main" id="{4151C8D7-2747-4AD5-9F52-D809C5CE3F45}"/>
              </a:ext>
            </a:extLst>
          </p:cNvPr>
          <p:cNvSpPr txBox="1">
            <a:spLocks/>
          </p:cNvSpPr>
          <p:nvPr/>
        </p:nvSpPr>
        <p:spPr>
          <a:xfrm>
            <a:off x="4405901" y="6256795"/>
            <a:ext cx="3369924" cy="41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point correspondences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C8DA0DF-B133-4DAC-B448-87084DEB61AE}"/>
              </a:ext>
            </a:extLst>
          </p:cNvPr>
          <p:cNvCxnSpPr>
            <a:cxnSpLocks/>
          </p:cNvCxnSpPr>
          <p:nvPr/>
        </p:nvCxnSpPr>
        <p:spPr>
          <a:xfrm>
            <a:off x="6029219" y="5234776"/>
            <a:ext cx="434939" cy="2348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ranslation">
            <a:extLst>
              <a:ext uri="{FF2B5EF4-FFF2-40B4-BE49-F238E27FC236}">
                <a16:creationId xmlns:a16="http://schemas.microsoft.com/office/drawing/2014/main" id="{26E1228A-2F6B-447A-9D3E-F55EDD446B8F}"/>
              </a:ext>
            </a:extLst>
          </p:cNvPr>
          <p:cNvSpPr txBox="1">
            <a:spLocks/>
          </p:cNvSpPr>
          <p:nvPr/>
        </p:nvSpPr>
        <p:spPr>
          <a:xfrm>
            <a:off x="4349141" y="5025595"/>
            <a:ext cx="1827020" cy="41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unknowns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8346B9-A677-475A-8160-3EAC251B68D3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5603653" y="6012595"/>
            <a:ext cx="487210" cy="244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9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Determining unknown transformations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96E01E-64F2-4CBC-A633-3F6506DBA746}"/>
              </a:ext>
            </a:extLst>
          </p:cNvPr>
          <p:cNvGrpSpPr/>
          <p:nvPr/>
        </p:nvGrpSpPr>
        <p:grpSpPr>
          <a:xfrm>
            <a:off x="2717172" y="2706972"/>
            <a:ext cx="6757657" cy="2335121"/>
            <a:chOff x="2765019" y="2897472"/>
            <a:chExt cx="6757657" cy="2335121"/>
          </a:xfrm>
        </p:grpSpPr>
        <p:sp>
          <p:nvSpPr>
            <p:cNvPr id="42" name="Triangle">
              <a:extLst>
                <a:ext uri="{FF2B5EF4-FFF2-40B4-BE49-F238E27FC236}">
                  <a16:creationId xmlns:a16="http://schemas.microsoft.com/office/drawing/2014/main" id="{11EEF539-0F18-43BD-8770-055BA7A8A5BE}"/>
                </a:ext>
              </a:extLst>
            </p:cNvPr>
            <p:cNvSpPr/>
            <p:nvPr/>
          </p:nvSpPr>
          <p:spPr>
            <a:xfrm rot="20100000">
              <a:off x="2765019" y="2970432"/>
              <a:ext cx="1662911" cy="1655565"/>
            </a:xfrm>
            <a:prstGeom prst="triangle">
              <a:avLst/>
            </a:prstGeom>
            <a:solidFill>
              <a:srgbClr val="FFFFFF"/>
            </a:solidFill>
            <a:ln w="38100">
              <a:solidFill>
                <a:srgbClr val="FF26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3" name="Triangle">
              <a:extLst>
                <a:ext uri="{FF2B5EF4-FFF2-40B4-BE49-F238E27FC236}">
                  <a16:creationId xmlns:a16="http://schemas.microsoft.com/office/drawing/2014/main" id="{852E12F3-F68C-47FD-8EDB-6556CE832D82}"/>
                </a:ext>
              </a:extLst>
            </p:cNvPr>
            <p:cNvSpPr/>
            <p:nvPr/>
          </p:nvSpPr>
          <p:spPr>
            <a:xfrm rot="3000000">
              <a:off x="7862545" y="3080944"/>
              <a:ext cx="1662912" cy="165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77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26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4" name="A">
              <a:extLst>
                <a:ext uri="{FF2B5EF4-FFF2-40B4-BE49-F238E27FC236}">
                  <a16:creationId xmlns:a16="http://schemas.microsoft.com/office/drawing/2014/main" id="{0BA6E750-8CB0-4EC4-8F26-C9E8FFDE65EC}"/>
                </a:ext>
              </a:extLst>
            </p:cNvPr>
            <p:cNvSpPr txBox="1"/>
            <p:nvPr/>
          </p:nvSpPr>
          <p:spPr>
            <a:xfrm>
              <a:off x="2821734" y="4786977"/>
              <a:ext cx="198371" cy="313724"/>
            </a:xfrm>
            <a:prstGeom prst="rect">
              <a:avLst/>
            </a:prstGeom>
            <a:solidFill>
              <a:srgbClr val="66A1DD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A</a:t>
              </a:r>
            </a:p>
          </p:txBody>
        </p:sp>
        <p:sp>
          <p:nvSpPr>
            <p:cNvPr id="45" name="D">
              <a:extLst>
                <a:ext uri="{FF2B5EF4-FFF2-40B4-BE49-F238E27FC236}">
                  <a16:creationId xmlns:a16="http://schemas.microsoft.com/office/drawing/2014/main" id="{71890171-1810-4008-BF3C-041C31CEEADD}"/>
                </a:ext>
              </a:extLst>
            </p:cNvPr>
            <p:cNvSpPr txBox="1"/>
            <p:nvPr/>
          </p:nvSpPr>
          <p:spPr>
            <a:xfrm>
              <a:off x="7217568" y="3940174"/>
              <a:ext cx="209593" cy="313724"/>
            </a:xfrm>
            <a:prstGeom prst="rect">
              <a:avLst/>
            </a:prstGeom>
            <a:solidFill>
              <a:srgbClr val="66A1DD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D</a:t>
              </a:r>
            </a:p>
          </p:txBody>
        </p:sp>
        <p:sp>
          <p:nvSpPr>
            <p:cNvPr id="46" name="B">
              <a:extLst>
                <a:ext uri="{FF2B5EF4-FFF2-40B4-BE49-F238E27FC236}">
                  <a16:creationId xmlns:a16="http://schemas.microsoft.com/office/drawing/2014/main" id="{5F66919B-846A-4E51-9246-E87525803647}"/>
                </a:ext>
              </a:extLst>
            </p:cNvPr>
            <p:cNvSpPr txBox="1"/>
            <p:nvPr/>
          </p:nvSpPr>
          <p:spPr>
            <a:xfrm>
              <a:off x="2821734" y="2897472"/>
              <a:ext cx="198371" cy="313724"/>
            </a:xfrm>
            <a:prstGeom prst="rect">
              <a:avLst/>
            </a:prstGeom>
            <a:solidFill>
              <a:srgbClr val="CDDCAB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B</a:t>
              </a:r>
            </a:p>
          </p:txBody>
        </p:sp>
        <p:sp>
          <p:nvSpPr>
            <p:cNvPr id="47" name="E">
              <a:extLst>
                <a:ext uri="{FF2B5EF4-FFF2-40B4-BE49-F238E27FC236}">
                  <a16:creationId xmlns:a16="http://schemas.microsoft.com/office/drawing/2014/main" id="{901003E3-3582-4E52-ABAE-9E6EE46AD08D}"/>
                </a:ext>
              </a:extLst>
            </p:cNvPr>
            <p:cNvSpPr txBox="1"/>
            <p:nvPr/>
          </p:nvSpPr>
          <p:spPr>
            <a:xfrm>
              <a:off x="9296813" y="2897472"/>
              <a:ext cx="198371" cy="313724"/>
            </a:xfrm>
            <a:prstGeom prst="rect">
              <a:avLst/>
            </a:prstGeom>
            <a:solidFill>
              <a:srgbClr val="CDDCAB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 dirty="0"/>
                <a:t>E</a:t>
              </a:r>
            </a:p>
          </p:txBody>
        </p:sp>
        <p:sp>
          <p:nvSpPr>
            <p:cNvPr id="48" name="F">
              <a:extLst>
                <a:ext uri="{FF2B5EF4-FFF2-40B4-BE49-F238E27FC236}">
                  <a16:creationId xmlns:a16="http://schemas.microsoft.com/office/drawing/2014/main" id="{CDEBE7A5-F4A3-4604-B3C7-DE45B1C479DC}"/>
                </a:ext>
              </a:extLst>
            </p:cNvPr>
            <p:cNvSpPr txBox="1"/>
            <p:nvPr/>
          </p:nvSpPr>
          <p:spPr>
            <a:xfrm>
              <a:off x="8746331" y="4918869"/>
              <a:ext cx="185547" cy="313724"/>
            </a:xfrm>
            <a:prstGeom prst="rect">
              <a:avLst/>
            </a:prstGeom>
            <a:solidFill>
              <a:srgbClr val="ECC6C4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F</a:t>
              </a:r>
            </a:p>
          </p:txBody>
        </p:sp>
        <p:sp>
          <p:nvSpPr>
            <p:cNvPr id="49" name="C">
              <a:extLst>
                <a:ext uri="{FF2B5EF4-FFF2-40B4-BE49-F238E27FC236}">
                  <a16:creationId xmlns:a16="http://schemas.microsoft.com/office/drawing/2014/main" id="{1EB74628-D0AC-40DD-B43E-4D0B05C0B0B4}"/>
                </a:ext>
              </a:extLst>
            </p:cNvPr>
            <p:cNvSpPr txBox="1"/>
            <p:nvPr/>
          </p:nvSpPr>
          <p:spPr>
            <a:xfrm>
              <a:off x="5010149" y="4168774"/>
              <a:ext cx="209593" cy="313724"/>
            </a:xfrm>
            <a:prstGeom prst="rect">
              <a:avLst/>
            </a:prstGeom>
            <a:solidFill>
              <a:srgbClr val="ECC6C4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C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2635573-863E-4C6F-ABA8-DCE514C7DBFF}"/>
                </a:ext>
              </a:extLst>
            </p:cNvPr>
            <p:cNvCxnSpPr/>
            <p:nvPr/>
          </p:nvCxnSpPr>
          <p:spPr>
            <a:xfrm>
              <a:off x="5651500" y="3810000"/>
              <a:ext cx="104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triangles: ABC and DEF.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latin typeface="+mj-lt"/>
              </a:rPr>
              <a:t>What </a:t>
            </a:r>
            <a:r>
              <a:rPr lang="en-US" sz="2400" dirty="0">
                <a:latin typeface="+mj-lt"/>
              </a:rPr>
              <a:t>type of </a:t>
            </a:r>
            <a:r>
              <a:rPr sz="2400" dirty="0">
                <a:latin typeface="+mj-lt"/>
              </a:rPr>
              <a:t>transformation will map A to D, B to E, and C to F?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determine the unknown parameters?</a:t>
            </a:r>
            <a:endParaRPr sz="2400" dirty="0">
              <a:latin typeface="+mj-lt"/>
            </a:endParaRPr>
          </a:p>
        </p:txBody>
      </p:sp>
      <p:pic>
        <p:nvPicPr>
          <p:cNvPr id="18" name="latex-image-29.pdf" descr="latex-image-29.pdf">
            <a:extLst>
              <a:ext uri="{FF2B5EF4-FFF2-40B4-BE49-F238E27FC236}">
                <a16:creationId xmlns:a16="http://schemas.microsoft.com/office/drawing/2014/main" id="{2DC8583E-22C2-4BF0-8BCE-FE402063C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410" y="5552708"/>
            <a:ext cx="1563886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ranslation">
            <a:extLst>
              <a:ext uri="{FF2B5EF4-FFF2-40B4-BE49-F238E27FC236}">
                <a16:creationId xmlns:a16="http://schemas.microsoft.com/office/drawing/2014/main" id="{AEC8B50E-34DF-415B-A25C-66E27A3DD9CB}"/>
              </a:ext>
            </a:extLst>
          </p:cNvPr>
          <p:cNvSpPr txBox="1">
            <a:spLocks/>
          </p:cNvSpPr>
          <p:nvPr/>
        </p:nvSpPr>
        <p:spPr>
          <a:xfrm>
            <a:off x="8263035" y="5100140"/>
            <a:ext cx="3909919" cy="1757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How do we solve this for </a:t>
            </a:r>
            <a:r>
              <a:rPr lang="en-US" sz="2400" b="1" dirty="0"/>
              <a:t>M</a:t>
            </a:r>
            <a:r>
              <a:rPr lang="en-US" sz="2400" dirty="0"/>
              <a:t>?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4B7016-3E1E-42A7-A108-83AA7C170D8C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090863" y="6012595"/>
            <a:ext cx="636997" cy="244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anslation">
            <a:extLst>
              <a:ext uri="{FF2B5EF4-FFF2-40B4-BE49-F238E27FC236}">
                <a16:creationId xmlns:a16="http://schemas.microsoft.com/office/drawing/2014/main" id="{4151C8D7-2747-4AD5-9F52-D809C5CE3F45}"/>
              </a:ext>
            </a:extLst>
          </p:cNvPr>
          <p:cNvSpPr txBox="1">
            <a:spLocks/>
          </p:cNvSpPr>
          <p:nvPr/>
        </p:nvSpPr>
        <p:spPr>
          <a:xfrm>
            <a:off x="4405901" y="6256795"/>
            <a:ext cx="3369924" cy="41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point correspondences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C8DA0DF-B133-4DAC-B448-87084DEB61AE}"/>
              </a:ext>
            </a:extLst>
          </p:cNvPr>
          <p:cNvCxnSpPr>
            <a:cxnSpLocks/>
          </p:cNvCxnSpPr>
          <p:nvPr/>
        </p:nvCxnSpPr>
        <p:spPr>
          <a:xfrm>
            <a:off x="6029219" y="5234776"/>
            <a:ext cx="434939" cy="2348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ranslation">
            <a:extLst>
              <a:ext uri="{FF2B5EF4-FFF2-40B4-BE49-F238E27FC236}">
                <a16:creationId xmlns:a16="http://schemas.microsoft.com/office/drawing/2014/main" id="{26E1228A-2F6B-447A-9D3E-F55EDD446B8F}"/>
              </a:ext>
            </a:extLst>
          </p:cNvPr>
          <p:cNvSpPr txBox="1">
            <a:spLocks/>
          </p:cNvSpPr>
          <p:nvPr/>
        </p:nvSpPr>
        <p:spPr>
          <a:xfrm>
            <a:off x="4349141" y="5025595"/>
            <a:ext cx="1827020" cy="41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unknowns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8346B9-A677-475A-8160-3EAC251B68D3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5603653" y="6012595"/>
            <a:ext cx="487210" cy="244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18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155" y="4316665"/>
            <a:ext cx="6187691" cy="1149143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Least Squares Error"/>
          <p:cNvSpPr txBox="1"/>
          <p:nvPr/>
        </p:nvSpPr>
        <p:spPr>
          <a:xfrm>
            <a:off x="4841797" y="3541277"/>
            <a:ext cx="2829301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250"/>
              <a:t>Least Squares Error</a:t>
            </a:r>
          </a:p>
        </p:txBody>
      </p:sp>
      <p:sp>
        <p:nvSpPr>
          <p:cNvPr id="292" name="Rectangle"/>
          <p:cNvSpPr/>
          <p:nvPr/>
        </p:nvSpPr>
        <p:spPr>
          <a:xfrm>
            <a:off x="3082614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93" name="Rectangle"/>
          <p:cNvSpPr/>
          <p:nvPr/>
        </p:nvSpPr>
        <p:spPr>
          <a:xfrm>
            <a:off x="6440176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94" name="Circle"/>
          <p:cNvSpPr/>
          <p:nvPr/>
        </p:nvSpPr>
        <p:spPr>
          <a:xfrm>
            <a:off x="3868043" y="2425456"/>
            <a:ext cx="102831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95" name="Circle"/>
          <p:cNvSpPr/>
          <p:nvPr/>
        </p:nvSpPr>
        <p:spPr>
          <a:xfrm>
            <a:off x="4269879" y="1746800"/>
            <a:ext cx="102831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96" name="Circle"/>
          <p:cNvSpPr/>
          <p:nvPr/>
        </p:nvSpPr>
        <p:spPr>
          <a:xfrm>
            <a:off x="4662786" y="2425456"/>
            <a:ext cx="102831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97" name="Circle"/>
          <p:cNvSpPr/>
          <p:nvPr/>
        </p:nvSpPr>
        <p:spPr>
          <a:xfrm>
            <a:off x="7723365" y="1942068"/>
            <a:ext cx="102832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98" name="Circle"/>
          <p:cNvSpPr/>
          <p:nvPr/>
        </p:nvSpPr>
        <p:spPr>
          <a:xfrm>
            <a:off x="8125201" y="1263411"/>
            <a:ext cx="102832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99" name="Circle"/>
          <p:cNvSpPr/>
          <p:nvPr/>
        </p:nvSpPr>
        <p:spPr>
          <a:xfrm>
            <a:off x="8518107" y="1942068"/>
            <a:ext cx="102832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30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861" y="2662232"/>
            <a:ext cx="294680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254" y="1554951"/>
            <a:ext cx="303609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449" y="2657767"/>
            <a:ext cx="303609" cy="20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8297" y="2042596"/>
            <a:ext cx="294680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8879" y="989382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7750" y="2042596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Connection Line" descr="Connection 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682395" y="1205489"/>
            <a:ext cx="3009240" cy="689950"/>
          </a:xfrm>
          <a:prstGeom prst="rect">
            <a:avLst/>
          </a:prstGeom>
        </p:spPr>
      </p:pic>
      <p:pic>
        <p:nvPicPr>
          <p:cNvPr id="307" name="latex-image-8.pdf" descr="latex-image-8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059">
            <a:off x="5682932" y="1343918"/>
            <a:ext cx="671658" cy="2053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61541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155" y="4316665"/>
            <a:ext cx="6187691" cy="1149143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What is this?"/>
          <p:cNvSpPr txBox="1"/>
          <p:nvPr/>
        </p:nvSpPr>
        <p:spPr>
          <a:xfrm>
            <a:off x="5907619" y="5825611"/>
            <a:ext cx="1287591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 i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687"/>
              <a:t>What is this?</a:t>
            </a:r>
          </a:p>
        </p:txBody>
      </p:sp>
      <p:sp>
        <p:nvSpPr>
          <p:cNvPr id="340" name="Least Squares Error"/>
          <p:cNvSpPr txBox="1"/>
          <p:nvPr/>
        </p:nvSpPr>
        <p:spPr>
          <a:xfrm>
            <a:off x="4841797" y="3541277"/>
            <a:ext cx="2829301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250"/>
              <a:t>Least Squares Error</a:t>
            </a:r>
          </a:p>
        </p:txBody>
      </p:sp>
      <p:sp>
        <p:nvSpPr>
          <p:cNvPr id="341" name="What is this?"/>
          <p:cNvSpPr txBox="1"/>
          <p:nvPr/>
        </p:nvSpPr>
        <p:spPr>
          <a:xfrm>
            <a:off x="7756064" y="5825611"/>
            <a:ext cx="1287591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 i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687"/>
              <a:t>What is this?</a:t>
            </a:r>
          </a:p>
        </p:txBody>
      </p:sp>
      <p:sp>
        <p:nvSpPr>
          <p:cNvPr id="342" name="Rectangle"/>
          <p:cNvSpPr/>
          <p:nvPr/>
        </p:nvSpPr>
        <p:spPr>
          <a:xfrm>
            <a:off x="3082614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343" name="Rectangle"/>
          <p:cNvSpPr/>
          <p:nvPr/>
        </p:nvSpPr>
        <p:spPr>
          <a:xfrm>
            <a:off x="6440176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344" name="Circle"/>
          <p:cNvSpPr/>
          <p:nvPr/>
        </p:nvSpPr>
        <p:spPr>
          <a:xfrm>
            <a:off x="3868043" y="2425456"/>
            <a:ext cx="102831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45" name="Circle"/>
          <p:cNvSpPr/>
          <p:nvPr/>
        </p:nvSpPr>
        <p:spPr>
          <a:xfrm>
            <a:off x="4269879" y="1746800"/>
            <a:ext cx="102831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46" name="Circle"/>
          <p:cNvSpPr/>
          <p:nvPr/>
        </p:nvSpPr>
        <p:spPr>
          <a:xfrm>
            <a:off x="4662786" y="2425456"/>
            <a:ext cx="102831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47" name="Circle"/>
          <p:cNvSpPr/>
          <p:nvPr/>
        </p:nvSpPr>
        <p:spPr>
          <a:xfrm>
            <a:off x="7723365" y="1942068"/>
            <a:ext cx="102832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48" name="Circle"/>
          <p:cNvSpPr/>
          <p:nvPr/>
        </p:nvSpPr>
        <p:spPr>
          <a:xfrm>
            <a:off x="8125201" y="1263411"/>
            <a:ext cx="102832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49" name="Circle"/>
          <p:cNvSpPr/>
          <p:nvPr/>
        </p:nvSpPr>
        <p:spPr>
          <a:xfrm>
            <a:off x="8518107" y="1942068"/>
            <a:ext cx="102832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35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861" y="2662232"/>
            <a:ext cx="294680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254" y="1554951"/>
            <a:ext cx="303609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449" y="2657767"/>
            <a:ext cx="303609" cy="20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8297" y="2042596"/>
            <a:ext cx="294680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8879" y="989382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7750" y="2042596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Line" descr="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6290339" y="5452577"/>
            <a:ext cx="529168" cy="141867"/>
          </a:xfrm>
          <a:prstGeom prst="rect">
            <a:avLst/>
          </a:prstGeom>
        </p:spPr>
      </p:pic>
      <p:pic>
        <p:nvPicPr>
          <p:cNvPr id="358" name="Line" descr="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8138784" y="5452577"/>
            <a:ext cx="529168" cy="141867"/>
          </a:xfrm>
          <a:prstGeom prst="rect">
            <a:avLst/>
          </a:prstGeom>
        </p:spPr>
      </p:pic>
      <p:pic>
        <p:nvPicPr>
          <p:cNvPr id="365" name="Connection Line" descr="Connection Line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4682395" y="1205489"/>
            <a:ext cx="3009240" cy="689950"/>
          </a:xfrm>
          <a:prstGeom prst="rect">
            <a:avLst/>
          </a:prstGeom>
        </p:spPr>
      </p:pic>
      <p:pic>
        <p:nvPicPr>
          <p:cNvPr id="361" name="latex-image-8.pdf" descr="latex-image-8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953059">
            <a:off x="5682932" y="1343918"/>
            <a:ext cx="671658" cy="205383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What is this?"/>
          <p:cNvSpPr txBox="1"/>
          <p:nvPr/>
        </p:nvSpPr>
        <p:spPr>
          <a:xfrm>
            <a:off x="9279352" y="3602766"/>
            <a:ext cx="885627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800" i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266"/>
              <a:t>What is this?</a:t>
            </a:r>
          </a:p>
        </p:txBody>
      </p:sp>
      <p:pic>
        <p:nvPicPr>
          <p:cNvPr id="367" name="Connection Line" descr="Connection Line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8832556" y="3760064"/>
            <a:ext cx="402784" cy="433332"/>
          </a:xfrm>
          <a:prstGeom prst="rect">
            <a:avLst/>
          </a:prstGeom>
        </p:spPr>
      </p:pic>
      <p:pic>
        <p:nvPicPr>
          <p:cNvPr id="369" name="Connection Line" descr="Connection Line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5767142" y="3759443"/>
            <a:ext cx="3473340" cy="6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2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155" y="4316665"/>
            <a:ext cx="6187691" cy="1149143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predicted…"/>
          <p:cNvSpPr txBox="1"/>
          <p:nvPr/>
        </p:nvSpPr>
        <p:spPr>
          <a:xfrm>
            <a:off x="5907619" y="5825611"/>
            <a:ext cx="1287591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2400">
                <a:solidFill>
                  <a:schemeClr val="accent2"/>
                </a:solidFill>
              </a:defRPr>
            </a:pPr>
            <a:r>
              <a:rPr sz="1687"/>
              <a:t>predicted</a:t>
            </a:r>
          </a:p>
          <a:p>
            <a:pPr>
              <a:defRPr sz="2400">
                <a:solidFill>
                  <a:schemeClr val="accent2"/>
                </a:solidFill>
              </a:defRPr>
            </a:pPr>
            <a:r>
              <a:rPr sz="1687"/>
              <a:t>location</a:t>
            </a:r>
          </a:p>
        </p:txBody>
      </p:sp>
      <p:sp>
        <p:nvSpPr>
          <p:cNvPr id="374" name="Least Squares Error"/>
          <p:cNvSpPr txBox="1"/>
          <p:nvPr/>
        </p:nvSpPr>
        <p:spPr>
          <a:xfrm>
            <a:off x="4841797" y="3541277"/>
            <a:ext cx="2829301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250"/>
              <a:t>Least Squares Error</a:t>
            </a:r>
          </a:p>
        </p:txBody>
      </p:sp>
      <p:sp>
        <p:nvSpPr>
          <p:cNvPr id="375" name="measured location"/>
          <p:cNvSpPr txBox="1"/>
          <p:nvPr/>
        </p:nvSpPr>
        <p:spPr>
          <a:xfrm>
            <a:off x="7756064" y="5825611"/>
            <a:ext cx="1287591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sz="1687"/>
              <a:t>measured location</a:t>
            </a:r>
          </a:p>
        </p:txBody>
      </p:sp>
      <p:sp>
        <p:nvSpPr>
          <p:cNvPr id="376" name="Rectangle"/>
          <p:cNvSpPr/>
          <p:nvPr/>
        </p:nvSpPr>
        <p:spPr>
          <a:xfrm>
            <a:off x="3082614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377" name="Rectangle"/>
          <p:cNvSpPr/>
          <p:nvPr/>
        </p:nvSpPr>
        <p:spPr>
          <a:xfrm>
            <a:off x="6440176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378" name="Circle"/>
          <p:cNvSpPr/>
          <p:nvPr/>
        </p:nvSpPr>
        <p:spPr>
          <a:xfrm>
            <a:off x="3868043" y="2425456"/>
            <a:ext cx="102831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79" name="Circle"/>
          <p:cNvSpPr/>
          <p:nvPr/>
        </p:nvSpPr>
        <p:spPr>
          <a:xfrm>
            <a:off x="4269879" y="1746800"/>
            <a:ext cx="102831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80" name="Circle"/>
          <p:cNvSpPr/>
          <p:nvPr/>
        </p:nvSpPr>
        <p:spPr>
          <a:xfrm>
            <a:off x="4662786" y="2425456"/>
            <a:ext cx="102831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81" name="Circle"/>
          <p:cNvSpPr/>
          <p:nvPr/>
        </p:nvSpPr>
        <p:spPr>
          <a:xfrm>
            <a:off x="7723365" y="1942068"/>
            <a:ext cx="102832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82" name="Circle"/>
          <p:cNvSpPr/>
          <p:nvPr/>
        </p:nvSpPr>
        <p:spPr>
          <a:xfrm>
            <a:off x="8125201" y="1263411"/>
            <a:ext cx="102832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83" name="Circle"/>
          <p:cNvSpPr/>
          <p:nvPr/>
        </p:nvSpPr>
        <p:spPr>
          <a:xfrm>
            <a:off x="8518107" y="1942068"/>
            <a:ext cx="102832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38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861" y="2662232"/>
            <a:ext cx="294680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254" y="1554951"/>
            <a:ext cx="303609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449" y="2657767"/>
            <a:ext cx="303609" cy="20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8297" y="2042596"/>
            <a:ext cx="294680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8879" y="989382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7750" y="2042596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Line" descr="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6290339" y="5452577"/>
            <a:ext cx="529168" cy="141867"/>
          </a:xfrm>
          <a:prstGeom prst="rect">
            <a:avLst/>
          </a:prstGeom>
        </p:spPr>
      </p:pic>
      <p:pic>
        <p:nvPicPr>
          <p:cNvPr id="392" name="Line" descr="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8138784" y="5452577"/>
            <a:ext cx="529168" cy="141867"/>
          </a:xfrm>
          <a:prstGeom prst="rect">
            <a:avLst/>
          </a:prstGeom>
        </p:spPr>
      </p:pic>
      <p:pic>
        <p:nvPicPr>
          <p:cNvPr id="402" name="Connection Line" descr="Connection Line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4682395" y="1205489"/>
            <a:ext cx="3009240" cy="689950"/>
          </a:xfrm>
          <a:prstGeom prst="rect">
            <a:avLst/>
          </a:prstGeom>
        </p:spPr>
      </p:pic>
      <p:pic>
        <p:nvPicPr>
          <p:cNvPr id="395" name="latex-image-8.pdf" descr="latex-image-8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953059">
            <a:off x="5682932" y="1343918"/>
            <a:ext cx="671658" cy="205383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Euclidean (L2) norm"/>
          <p:cNvSpPr txBox="1"/>
          <p:nvPr/>
        </p:nvSpPr>
        <p:spPr>
          <a:xfrm>
            <a:off x="9279352" y="3602765"/>
            <a:ext cx="885627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sz="1266"/>
              <a:t>Euclidean (L2) norm</a:t>
            </a:r>
          </a:p>
        </p:txBody>
      </p:sp>
      <p:pic>
        <p:nvPicPr>
          <p:cNvPr id="404" name="Connection Line" descr="Connection Line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8832556" y="3760064"/>
            <a:ext cx="402784" cy="433332"/>
          </a:xfrm>
          <a:prstGeom prst="rect">
            <a:avLst/>
          </a:prstGeom>
        </p:spPr>
      </p:pic>
      <p:pic>
        <p:nvPicPr>
          <p:cNvPr id="406" name="Connection Line" descr="Connection Line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5767142" y="3759443"/>
            <a:ext cx="3473340" cy="638265"/>
          </a:xfrm>
          <a:prstGeom prst="rect">
            <a:avLst/>
          </a:prstGeom>
        </p:spPr>
      </p:pic>
      <p:sp>
        <p:nvSpPr>
          <p:cNvPr id="399" name="Euclidean (L2) norm"/>
          <p:cNvSpPr txBox="1"/>
          <p:nvPr/>
        </p:nvSpPr>
        <p:spPr>
          <a:xfrm>
            <a:off x="9279352" y="3602765"/>
            <a:ext cx="885627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sz="1266"/>
              <a:t>Euclidean (L2) norm</a:t>
            </a:r>
          </a:p>
        </p:txBody>
      </p:sp>
      <p:sp>
        <p:nvSpPr>
          <p:cNvPr id="400" name="squared!"/>
          <p:cNvSpPr txBox="1"/>
          <p:nvPr/>
        </p:nvSpPr>
        <p:spPr>
          <a:xfrm>
            <a:off x="9357797" y="4342875"/>
            <a:ext cx="88562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800" u="sng">
                <a:solidFill>
                  <a:schemeClr val="accent2"/>
                </a:solidFill>
              </a:defRPr>
            </a:lvl1pPr>
          </a:lstStyle>
          <a:p>
            <a:r>
              <a:rPr sz="1266"/>
              <a:t>squared!</a:t>
            </a:r>
          </a:p>
        </p:txBody>
      </p:sp>
      <p:pic>
        <p:nvPicPr>
          <p:cNvPr id="401" name="Image" descr="Imag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29321" y="3286217"/>
            <a:ext cx="1585704" cy="2391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067366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155" y="4316665"/>
            <a:ext cx="6187691" cy="1149143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Residual (projection error)"/>
          <p:cNvSpPr txBox="1"/>
          <p:nvPr/>
        </p:nvSpPr>
        <p:spPr>
          <a:xfrm>
            <a:off x="6434470" y="5370197"/>
            <a:ext cx="1878694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/>
            </a:lvl1pPr>
          </a:lstStyle>
          <a:p>
            <a:r>
              <a:rPr sz="1687"/>
              <a:t>Residual (projection error)</a:t>
            </a:r>
          </a:p>
        </p:txBody>
      </p:sp>
      <p:sp>
        <p:nvSpPr>
          <p:cNvPr id="411" name="Rectangle"/>
          <p:cNvSpPr/>
          <p:nvPr/>
        </p:nvSpPr>
        <p:spPr>
          <a:xfrm>
            <a:off x="3082614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12" name="Rectangle"/>
          <p:cNvSpPr/>
          <p:nvPr/>
        </p:nvSpPr>
        <p:spPr>
          <a:xfrm>
            <a:off x="6440176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13" name="Circle"/>
          <p:cNvSpPr/>
          <p:nvPr/>
        </p:nvSpPr>
        <p:spPr>
          <a:xfrm>
            <a:off x="3868043" y="2425456"/>
            <a:ext cx="102831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14" name="Circle"/>
          <p:cNvSpPr/>
          <p:nvPr/>
        </p:nvSpPr>
        <p:spPr>
          <a:xfrm>
            <a:off x="4269879" y="1746800"/>
            <a:ext cx="102831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15" name="Circle"/>
          <p:cNvSpPr/>
          <p:nvPr/>
        </p:nvSpPr>
        <p:spPr>
          <a:xfrm>
            <a:off x="4662786" y="2425456"/>
            <a:ext cx="102831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16" name="Circle"/>
          <p:cNvSpPr/>
          <p:nvPr/>
        </p:nvSpPr>
        <p:spPr>
          <a:xfrm>
            <a:off x="7723365" y="1942068"/>
            <a:ext cx="102832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17" name="Circle"/>
          <p:cNvSpPr/>
          <p:nvPr/>
        </p:nvSpPr>
        <p:spPr>
          <a:xfrm>
            <a:off x="8125201" y="1263411"/>
            <a:ext cx="102832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18" name="Circle"/>
          <p:cNvSpPr/>
          <p:nvPr/>
        </p:nvSpPr>
        <p:spPr>
          <a:xfrm>
            <a:off x="8518107" y="1942068"/>
            <a:ext cx="102832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4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861" y="2662232"/>
            <a:ext cx="294680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254" y="1554951"/>
            <a:ext cx="303609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449" y="2657767"/>
            <a:ext cx="303609" cy="20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8297" y="2042596"/>
            <a:ext cx="294680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8879" y="989382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7750" y="2042596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Connection Line" descr="Connection 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682395" y="1205489"/>
            <a:ext cx="3009240" cy="689950"/>
          </a:xfrm>
          <a:prstGeom prst="rect">
            <a:avLst/>
          </a:prstGeom>
        </p:spPr>
      </p:pic>
      <p:pic>
        <p:nvPicPr>
          <p:cNvPr id="426" name="latex-image-8.pdf" descr="latex-image-8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059">
            <a:off x="5682932" y="1343918"/>
            <a:ext cx="671658" cy="205383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Least Squares Error"/>
          <p:cNvSpPr txBox="1"/>
          <p:nvPr/>
        </p:nvSpPr>
        <p:spPr>
          <a:xfrm>
            <a:off x="4841797" y="3541277"/>
            <a:ext cx="2829301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250"/>
              <a:t>Least Squares Error</a:t>
            </a:r>
          </a:p>
        </p:txBody>
      </p:sp>
      <p:pic>
        <p:nvPicPr>
          <p:cNvPr id="428" name="Line" descr="Line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5523042" y="5110083"/>
            <a:ext cx="3387870" cy="1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636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155" y="4316665"/>
            <a:ext cx="6187691" cy="1149143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What is the free variable?…"/>
          <p:cNvSpPr txBox="1"/>
          <p:nvPr/>
        </p:nvSpPr>
        <p:spPr>
          <a:xfrm>
            <a:off x="4243528" y="5413785"/>
            <a:ext cx="5946901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32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250"/>
              <a:t>What is the free variable?</a:t>
            </a:r>
          </a:p>
          <a:p>
            <a:pPr>
              <a:defRPr sz="32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250"/>
              <a:t>What do we want to optimize?</a:t>
            </a:r>
          </a:p>
        </p:txBody>
      </p:sp>
      <p:sp>
        <p:nvSpPr>
          <p:cNvPr id="435" name="Rectangle"/>
          <p:cNvSpPr/>
          <p:nvPr/>
        </p:nvSpPr>
        <p:spPr>
          <a:xfrm>
            <a:off x="3082614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36" name="Rectangle"/>
          <p:cNvSpPr/>
          <p:nvPr/>
        </p:nvSpPr>
        <p:spPr>
          <a:xfrm>
            <a:off x="6440176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37" name="Circle"/>
          <p:cNvSpPr/>
          <p:nvPr/>
        </p:nvSpPr>
        <p:spPr>
          <a:xfrm>
            <a:off x="3868043" y="2425456"/>
            <a:ext cx="102831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38" name="Circle"/>
          <p:cNvSpPr/>
          <p:nvPr/>
        </p:nvSpPr>
        <p:spPr>
          <a:xfrm>
            <a:off x="4269879" y="1746800"/>
            <a:ext cx="102831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39" name="Circle"/>
          <p:cNvSpPr/>
          <p:nvPr/>
        </p:nvSpPr>
        <p:spPr>
          <a:xfrm>
            <a:off x="4662786" y="2425456"/>
            <a:ext cx="102831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40" name="Circle"/>
          <p:cNvSpPr/>
          <p:nvPr/>
        </p:nvSpPr>
        <p:spPr>
          <a:xfrm>
            <a:off x="7723365" y="1942068"/>
            <a:ext cx="102832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41" name="Circle"/>
          <p:cNvSpPr/>
          <p:nvPr/>
        </p:nvSpPr>
        <p:spPr>
          <a:xfrm>
            <a:off x="8125201" y="1263411"/>
            <a:ext cx="102832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42" name="Circle"/>
          <p:cNvSpPr/>
          <p:nvPr/>
        </p:nvSpPr>
        <p:spPr>
          <a:xfrm>
            <a:off x="8518107" y="1942068"/>
            <a:ext cx="102832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44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861" y="2662232"/>
            <a:ext cx="294680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254" y="1554951"/>
            <a:ext cx="303609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449" y="2657767"/>
            <a:ext cx="303609" cy="20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8297" y="2042596"/>
            <a:ext cx="294680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8879" y="989382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7750" y="2042596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Connection Line" descr="Connection 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682395" y="1205489"/>
            <a:ext cx="3009240" cy="689950"/>
          </a:xfrm>
          <a:prstGeom prst="rect">
            <a:avLst/>
          </a:prstGeom>
        </p:spPr>
      </p:pic>
      <p:pic>
        <p:nvPicPr>
          <p:cNvPr id="450" name="latex-image-8.pdf" descr="latex-image-8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059">
            <a:off x="5682932" y="1343918"/>
            <a:ext cx="671658" cy="205383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Least Squares Error"/>
          <p:cNvSpPr txBox="1"/>
          <p:nvPr/>
        </p:nvSpPr>
        <p:spPr>
          <a:xfrm>
            <a:off x="4841797" y="3541277"/>
            <a:ext cx="2829301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250"/>
              <a:t>Least Squares Error</a:t>
            </a:r>
          </a:p>
        </p:txBody>
      </p:sp>
    </p:spTree>
    <p:extLst>
      <p:ext uri="{BB962C8B-B14F-4D97-AF65-F5344CB8AC3E}">
        <p14:creationId xmlns:p14="http://schemas.microsoft.com/office/powerpoint/2010/main" val="27055121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Rectangle"/>
          <p:cNvSpPr/>
          <p:nvPr/>
        </p:nvSpPr>
        <p:spPr>
          <a:xfrm>
            <a:off x="3082614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56" name="Rectangle"/>
          <p:cNvSpPr/>
          <p:nvPr/>
        </p:nvSpPr>
        <p:spPr>
          <a:xfrm>
            <a:off x="6440176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57" name="Circle"/>
          <p:cNvSpPr/>
          <p:nvPr/>
        </p:nvSpPr>
        <p:spPr>
          <a:xfrm>
            <a:off x="3868043" y="2425456"/>
            <a:ext cx="102831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58" name="Circle"/>
          <p:cNvSpPr/>
          <p:nvPr/>
        </p:nvSpPr>
        <p:spPr>
          <a:xfrm>
            <a:off x="4269879" y="1746800"/>
            <a:ext cx="102831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59" name="Circle"/>
          <p:cNvSpPr/>
          <p:nvPr/>
        </p:nvSpPr>
        <p:spPr>
          <a:xfrm>
            <a:off x="4662786" y="2425456"/>
            <a:ext cx="102831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60" name="Circle"/>
          <p:cNvSpPr/>
          <p:nvPr/>
        </p:nvSpPr>
        <p:spPr>
          <a:xfrm>
            <a:off x="7723365" y="1942068"/>
            <a:ext cx="102832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61" name="Circle"/>
          <p:cNvSpPr/>
          <p:nvPr/>
        </p:nvSpPr>
        <p:spPr>
          <a:xfrm>
            <a:off x="8125201" y="1263411"/>
            <a:ext cx="102832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62" name="Circle"/>
          <p:cNvSpPr/>
          <p:nvPr/>
        </p:nvSpPr>
        <p:spPr>
          <a:xfrm>
            <a:off x="8518107" y="1942068"/>
            <a:ext cx="102832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46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861" y="2662232"/>
            <a:ext cx="294680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254" y="1554951"/>
            <a:ext cx="303609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449" y="2657767"/>
            <a:ext cx="303609" cy="20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297" y="2042596"/>
            <a:ext cx="294680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8879" y="989382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7750" y="2042596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Connection Line" descr="Connection Line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682395" y="1205489"/>
            <a:ext cx="3009240" cy="689950"/>
          </a:xfrm>
          <a:prstGeom prst="rect">
            <a:avLst/>
          </a:prstGeom>
        </p:spPr>
      </p:pic>
      <p:pic>
        <p:nvPicPr>
          <p:cNvPr id="470" name="latex-image-8.pdf" descr="latex-image-8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53059">
            <a:off x="5682932" y="1343918"/>
            <a:ext cx="671658" cy="20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latex-image-40.pdf" descr="latex-image-40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3506" y="4544476"/>
            <a:ext cx="6484988" cy="1003629"/>
          </a:xfrm>
          <a:prstGeom prst="rect">
            <a:avLst/>
          </a:prstGeom>
          <a:ln w="12700">
            <a:miter lim="400000"/>
          </a:ln>
        </p:spPr>
      </p:pic>
      <p:sp>
        <p:nvSpPr>
          <p:cNvPr id="472" name="Find parameters that minimize squared error"/>
          <p:cNvSpPr txBox="1"/>
          <p:nvPr/>
        </p:nvSpPr>
        <p:spPr>
          <a:xfrm>
            <a:off x="3218747" y="3789551"/>
            <a:ext cx="5332165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/>
            </a:lvl1pPr>
          </a:lstStyle>
          <a:p>
            <a:r>
              <a:rPr sz="2250"/>
              <a:t>Find parameters that minimize squared error</a:t>
            </a:r>
          </a:p>
        </p:txBody>
      </p:sp>
    </p:spTree>
    <p:extLst>
      <p:ext uri="{BB962C8B-B14F-4D97-AF65-F5344CB8AC3E}">
        <p14:creationId xmlns:p14="http://schemas.microsoft.com/office/powerpoint/2010/main" val="14160421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ounded Rectangle"/>
          <p:cNvSpPr/>
          <p:nvPr/>
        </p:nvSpPr>
        <p:spPr>
          <a:xfrm>
            <a:off x="2025667" y="300492"/>
            <a:ext cx="8140666" cy="2641511"/>
          </a:xfrm>
          <a:prstGeom prst="roundRect">
            <a:avLst>
              <a:gd name="adj" fmla="val 3533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77" name="General form of linear least squares"/>
          <p:cNvSpPr txBox="1"/>
          <p:nvPr/>
        </p:nvSpPr>
        <p:spPr>
          <a:xfrm>
            <a:off x="3492104" y="491613"/>
            <a:ext cx="242111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General form of linear least squares</a:t>
            </a:r>
          </a:p>
        </p:txBody>
      </p:sp>
      <p:pic>
        <p:nvPicPr>
          <p:cNvPr id="478" name="latex-image-2.pdf" descr="latex-image-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549" y="1290758"/>
            <a:ext cx="3750903" cy="1442656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(matrix form)"/>
          <p:cNvSpPr txBox="1"/>
          <p:nvPr/>
        </p:nvSpPr>
        <p:spPr>
          <a:xfrm>
            <a:off x="7834253" y="2432058"/>
            <a:ext cx="1046120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r>
              <a:rPr sz="1406"/>
              <a:t>(matrix form)</a:t>
            </a:r>
          </a:p>
        </p:txBody>
      </p:sp>
      <p:sp>
        <p:nvSpPr>
          <p:cNvPr id="480" name="(Warning: change of notation. x is a vector of parameters!)"/>
          <p:cNvSpPr txBox="1"/>
          <p:nvPr/>
        </p:nvSpPr>
        <p:spPr>
          <a:xfrm>
            <a:off x="3701870" y="825981"/>
            <a:ext cx="4448847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000">
                <a:solidFill>
                  <a:schemeClr val="accent5"/>
                </a:solidFill>
              </a:defRPr>
            </a:pPr>
            <a:r>
              <a:rPr sz="1406"/>
              <a:t>(</a:t>
            </a:r>
            <a:r>
              <a:rPr sz="1406" b="1">
                <a:latin typeface="Helvetica"/>
                <a:ea typeface="Helvetica"/>
                <a:cs typeface="Helvetica"/>
                <a:sym typeface="Helvetica"/>
              </a:rPr>
              <a:t>Warning:</a:t>
            </a:r>
            <a:r>
              <a:rPr sz="1406"/>
              <a:t> change of notation. x is a vector of parameters!)</a:t>
            </a:r>
          </a:p>
        </p:txBody>
      </p:sp>
    </p:spTree>
    <p:extLst>
      <p:ext uri="{BB962C8B-B14F-4D97-AF65-F5344CB8AC3E}">
        <p14:creationId xmlns:p14="http://schemas.microsoft.com/office/powerpoint/2010/main" val="37775720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Determining unknown transformations</a:t>
            </a:r>
            <a:endParaRPr dirty="0"/>
          </a:p>
        </p:txBody>
      </p:sp>
      <p:grpSp>
        <p:nvGrpSpPr>
          <p:cNvPr id="4" name="Group 3"/>
          <p:cNvGrpSpPr/>
          <p:nvPr/>
        </p:nvGrpSpPr>
        <p:grpSpPr>
          <a:xfrm>
            <a:off x="401428" y="973440"/>
            <a:ext cx="11496047" cy="5654768"/>
            <a:chOff x="401428" y="973440"/>
            <a:chExt cx="11496047" cy="5654768"/>
          </a:xfrm>
        </p:grpSpPr>
        <p:pic>
          <p:nvPicPr>
            <p:cNvPr id="22" name="latex-image-33.pdf" descr="latex-image-33.pdf">
              <a:extLst>
                <a:ext uri="{FF2B5EF4-FFF2-40B4-BE49-F238E27FC236}">
                  <a16:creationId xmlns:a16="http://schemas.microsoft.com/office/drawing/2014/main" id="{7E1569F5-31B6-43AD-9FDA-535AB6E35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6245" y="973440"/>
              <a:ext cx="4384477" cy="116086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1" name="Affine transformation">
              <a:extLst>
                <a:ext uri="{FF2B5EF4-FFF2-40B4-BE49-F238E27FC236}">
                  <a16:creationId xmlns:a16="http://schemas.microsoft.com/office/drawing/2014/main" id="{DF9C78B6-BDD5-4B0F-AF97-D590C4352318}"/>
                </a:ext>
              </a:extLst>
            </p:cNvPr>
            <p:cNvSpPr txBox="1"/>
            <p:nvPr/>
          </p:nvSpPr>
          <p:spPr>
            <a:xfrm>
              <a:off x="401429" y="1333136"/>
              <a:ext cx="2797241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/>
              </a:lvl1pPr>
            </a:lstStyle>
            <a:p>
              <a:r>
                <a:rPr dirty="0">
                  <a:latin typeface="+mj-lt"/>
                </a:rPr>
                <a:t>Affine transformation</a:t>
              </a:r>
              <a:r>
                <a:rPr lang="en-US" dirty="0">
                  <a:latin typeface="+mj-lt"/>
                </a:rPr>
                <a:t>:</a:t>
              </a:r>
              <a:endParaRPr dirty="0">
                <a:latin typeface="+mj-lt"/>
              </a:endParaRPr>
            </a:p>
          </p:txBody>
        </p:sp>
        <p:sp>
          <p:nvSpPr>
            <p:cNvPr id="32" name="Vectorize transformation parameters">
              <a:extLst>
                <a:ext uri="{FF2B5EF4-FFF2-40B4-BE49-F238E27FC236}">
                  <a16:creationId xmlns:a16="http://schemas.microsoft.com/office/drawing/2014/main" id="{4541E66A-5038-4311-A9E3-C3D7D770B7CB}"/>
                </a:ext>
              </a:extLst>
            </p:cNvPr>
            <p:cNvSpPr txBox="1"/>
            <p:nvPr/>
          </p:nvSpPr>
          <p:spPr>
            <a:xfrm>
              <a:off x="401429" y="2478525"/>
              <a:ext cx="3463963" cy="8107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>
                <a:defRPr sz="2400"/>
              </a:pPr>
              <a:r>
                <a:rPr sz="2400" dirty="0">
                  <a:latin typeface="+mj-lt"/>
                  <a:ea typeface="Helvetica"/>
                  <a:cs typeface="Helvetica"/>
                  <a:sym typeface="Helvetica"/>
                </a:rPr>
                <a:t>Vectorize</a:t>
              </a:r>
              <a:r>
                <a:rPr sz="2400" dirty="0">
                  <a:latin typeface="+mj-lt"/>
                </a:rPr>
                <a:t> transformation </a:t>
              </a:r>
              <a:r>
                <a:rPr lang="en-US" sz="2400" dirty="0">
                  <a:latin typeface="+mj-lt"/>
                </a:rPr>
                <a:t>parameters:</a:t>
              </a:r>
              <a:endParaRPr sz="2400" dirty="0">
                <a:latin typeface="+mj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566245" y="2523273"/>
              <a:ext cx="5589811" cy="3045025"/>
              <a:chOff x="4566245" y="2523273"/>
              <a:chExt cx="5589811" cy="3045025"/>
            </a:xfrm>
          </p:grpSpPr>
          <p:pic>
            <p:nvPicPr>
              <p:cNvPr id="24" name="latex-image-34.pdf" descr="latex-image-34.pdf">
                <a:extLst>
                  <a:ext uri="{FF2B5EF4-FFF2-40B4-BE49-F238E27FC236}">
                    <a16:creationId xmlns:a16="http://schemas.microsoft.com/office/drawing/2014/main" id="{5C5CFF78-7405-4B82-BC93-811D2D1A7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6245" y="2529552"/>
                <a:ext cx="4491634" cy="77688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7" name="latex-image-35.pdf" descr="latex-image-35.pdf">
                <a:extLst>
                  <a:ext uri="{FF2B5EF4-FFF2-40B4-BE49-F238E27FC236}">
                    <a16:creationId xmlns:a16="http://schemas.microsoft.com/office/drawing/2014/main" id="{ED424BCF-25FA-43B9-8C75-D15420281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8805" y="2523273"/>
                <a:ext cx="857251" cy="2312790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8" name="latex-image-36.pdf" descr="latex-image-36.pdf">
                <a:extLst>
                  <a:ext uri="{FF2B5EF4-FFF2-40B4-BE49-F238E27FC236}">
                    <a16:creationId xmlns:a16="http://schemas.microsoft.com/office/drawing/2014/main" id="{F75D22BD-4DAE-4C27-B6BA-71C2E1F20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49603"/>
              </a:blip>
              <a:stretch>
                <a:fillRect/>
              </a:stretch>
            </p:blipFill>
            <p:spPr>
              <a:xfrm>
                <a:off x="4566245" y="3291226"/>
                <a:ext cx="4491634" cy="77688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0" name="latex-image-36.pdf" descr="latex-image-36.pdf">
                <a:extLst>
                  <a:ext uri="{FF2B5EF4-FFF2-40B4-BE49-F238E27FC236}">
                    <a16:creationId xmlns:a16="http://schemas.microsoft.com/office/drawing/2014/main" id="{A0F20CD2-A5BD-4F7D-A029-FC5896D468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49603"/>
              </a:blip>
              <a:stretch>
                <a:fillRect/>
              </a:stretch>
            </p:blipFill>
            <p:spPr>
              <a:xfrm>
                <a:off x="4566245" y="4791414"/>
                <a:ext cx="4491634" cy="77688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3" name="latex-image-37.pdf" descr="latex-image-37.pdf">
                <a:extLst>
                  <a:ext uri="{FF2B5EF4-FFF2-40B4-BE49-F238E27FC236}">
                    <a16:creationId xmlns:a16="http://schemas.microsoft.com/office/drawing/2014/main" id="{93171730-A5E2-4F99-9825-E565454F9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 amt="50000"/>
              </a:blip>
              <a:stretch>
                <a:fillRect/>
              </a:stretch>
            </p:blipFill>
            <p:spPr>
              <a:xfrm>
                <a:off x="7361866" y="4282422"/>
                <a:ext cx="44649" cy="294680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4" name="latex-image-37.pdf" descr="latex-image-37.pdf">
                <a:extLst>
                  <a:ext uri="{FF2B5EF4-FFF2-40B4-BE49-F238E27FC236}">
                    <a16:creationId xmlns:a16="http://schemas.microsoft.com/office/drawing/2014/main" id="{CBB4A7A6-8BE1-4110-A38D-2CCDE9294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 amt="50000"/>
              </a:blip>
              <a:stretch>
                <a:fillRect/>
              </a:stretch>
            </p:blipFill>
            <p:spPr>
              <a:xfrm>
                <a:off x="4870483" y="4282422"/>
                <a:ext cx="44649" cy="294680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pic>
          <p:nvPicPr>
            <p:cNvPr id="35" name="pasted-image.pdf" descr="pasted-image.pdf">
              <a:extLst>
                <a:ext uri="{FF2B5EF4-FFF2-40B4-BE49-F238E27FC236}">
                  <a16:creationId xmlns:a16="http://schemas.microsoft.com/office/drawing/2014/main" id="{D7231491-8E0D-4580-BF5F-9F493456B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54928" y="6291598"/>
              <a:ext cx="259651" cy="23279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6" name="pasted-image.pdf" descr="pasted-image.pdf">
              <a:extLst>
                <a:ext uri="{FF2B5EF4-FFF2-40B4-BE49-F238E27FC236}">
                  <a16:creationId xmlns:a16="http://schemas.microsoft.com/office/drawing/2014/main" id="{5EF3B17F-645C-4355-8AB5-19A1E8804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32701" y="6369978"/>
              <a:ext cx="189456" cy="15336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7" name="pasted-image.pdf" descr="pasted-image.pdf">
              <a:extLst>
                <a:ext uri="{FF2B5EF4-FFF2-40B4-BE49-F238E27FC236}">
                  <a16:creationId xmlns:a16="http://schemas.microsoft.com/office/drawing/2014/main" id="{11BEC451-C10A-4B00-AFE8-CE349FC44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0483" y="6291602"/>
              <a:ext cx="160438" cy="23174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8" name="Notation in general form">
              <a:extLst>
                <a:ext uri="{FF2B5EF4-FFF2-40B4-BE49-F238E27FC236}">
                  <a16:creationId xmlns:a16="http://schemas.microsoft.com/office/drawing/2014/main" id="{972E8C14-E329-4919-B177-2378C40F41EA}"/>
                </a:ext>
              </a:extLst>
            </p:cNvPr>
            <p:cNvSpPr txBox="1"/>
            <p:nvPr/>
          </p:nvSpPr>
          <p:spPr>
            <a:xfrm>
              <a:off x="401429" y="6186740"/>
              <a:ext cx="3307541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400"/>
              </a:lvl1pPr>
            </a:lstStyle>
            <a:p>
              <a:r>
                <a:rPr dirty="0">
                  <a:latin typeface="+mj-lt"/>
                </a:rPr>
                <a:t>Notation in </a:t>
              </a:r>
              <a:r>
                <a:rPr lang="en-US" dirty="0">
                  <a:latin typeface="+mj-lt"/>
                </a:rPr>
                <a:t>system</a:t>
              </a:r>
              <a:r>
                <a:rPr dirty="0">
                  <a:latin typeface="+mj-lt"/>
                </a:rPr>
                <a:t> form</a:t>
              </a:r>
              <a:r>
                <a:rPr lang="en-US" dirty="0">
                  <a:latin typeface="+mj-lt"/>
                </a:rPr>
                <a:t>:</a:t>
              </a:r>
              <a:endParaRPr dirty="0">
                <a:latin typeface="+mj-lt"/>
              </a:endParaRPr>
            </a:p>
          </p:txBody>
        </p:sp>
        <p:sp>
          <p:nvSpPr>
            <p:cNvPr id="52" name="Vectorize transformation parameters">
              <a:extLst>
                <a:ext uri="{FF2B5EF4-FFF2-40B4-BE49-F238E27FC236}">
                  <a16:creationId xmlns:a16="http://schemas.microsoft.com/office/drawing/2014/main" id="{5FA610C5-7776-49C6-BDA5-A6D908B11F81}"/>
                </a:ext>
              </a:extLst>
            </p:cNvPr>
            <p:cNvSpPr txBox="1"/>
            <p:nvPr/>
          </p:nvSpPr>
          <p:spPr>
            <a:xfrm>
              <a:off x="401428" y="3980615"/>
              <a:ext cx="3463963" cy="8107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>
                <a:defRPr sz="2400"/>
              </a:pPr>
              <a:r>
                <a:rPr lang="en-US" sz="2400" dirty="0">
                  <a:latin typeface="+mj-lt"/>
                  <a:ea typeface="Helvetica"/>
                  <a:cs typeface="Helvetica"/>
                  <a:sym typeface="Helvetica"/>
                </a:rPr>
                <a:t>Stack equations from point correspondences:</a:t>
              </a:r>
              <a:endParaRPr sz="2400" dirty="0">
                <a:latin typeface="+mj-lt"/>
              </a:endParaRPr>
            </a:p>
          </p:txBody>
        </p:sp>
        <p:sp>
          <p:nvSpPr>
            <p:cNvPr id="53" name="Affine transformation">
              <a:extLst>
                <a:ext uri="{FF2B5EF4-FFF2-40B4-BE49-F238E27FC236}">
                  <a16:creationId xmlns:a16="http://schemas.microsoft.com/office/drawing/2014/main" id="{FBE9168C-3D0C-442A-AC81-222F7AB84E1D}"/>
                </a:ext>
              </a:extLst>
            </p:cNvPr>
            <p:cNvSpPr txBox="1"/>
            <p:nvPr/>
          </p:nvSpPr>
          <p:spPr>
            <a:xfrm>
              <a:off x="9535111" y="1148470"/>
              <a:ext cx="2362364" cy="8107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400"/>
              </a:lvl1pPr>
            </a:lstStyle>
            <a:p>
              <a:pPr algn="ctr"/>
              <a:r>
                <a:rPr lang="en-US" dirty="0">
                  <a:latin typeface="+mj-lt"/>
                </a:rPr>
                <a:t>Why can we drop the last line?</a:t>
              </a:r>
              <a:endParaRPr dirty="0">
                <a:latin typeface="+mj-lt"/>
              </a:endParaRPr>
            </a:p>
          </p:txBody>
        </p:sp>
        <p:sp>
          <p:nvSpPr>
            <p:cNvPr id="54" name="Line">
              <a:extLst>
                <a:ext uri="{FF2B5EF4-FFF2-40B4-BE49-F238E27FC236}">
                  <a16:creationId xmlns:a16="http://schemas.microsoft.com/office/drawing/2014/main" id="{43C49E3F-D11C-4EFD-8ADA-2C61AAD0DE18}"/>
                </a:ext>
              </a:extLst>
            </p:cNvPr>
            <p:cNvSpPr/>
            <p:nvPr/>
          </p:nvSpPr>
          <p:spPr>
            <a:xfrm rot="16200000">
              <a:off x="4836401" y="5472749"/>
              <a:ext cx="228601" cy="91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5635" y="21600"/>
                    <a:pt x="10800" y="20794"/>
                    <a:pt x="10800" y="19800"/>
                  </a:cubicBezTo>
                  <a:lnTo>
                    <a:pt x="10800" y="12600"/>
                  </a:lnTo>
                  <a:cubicBezTo>
                    <a:pt x="10800" y="11606"/>
                    <a:pt x="5965" y="10800"/>
                    <a:pt x="0" y="10800"/>
                  </a:cubicBezTo>
                  <a:cubicBezTo>
                    <a:pt x="5965" y="10800"/>
                    <a:pt x="10800" y="9994"/>
                    <a:pt x="10800" y="9000"/>
                  </a:cubicBezTo>
                  <a:lnTo>
                    <a:pt x="10800" y="1800"/>
                  </a:lnTo>
                  <a:cubicBezTo>
                    <a:pt x="10800" y="806"/>
                    <a:pt x="15635" y="0"/>
                    <a:pt x="21600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5" name="Line">
              <a:extLst>
                <a:ext uri="{FF2B5EF4-FFF2-40B4-BE49-F238E27FC236}">
                  <a16:creationId xmlns:a16="http://schemas.microsoft.com/office/drawing/2014/main" id="{DFC0F79C-6604-47F5-9503-5B57360891D9}"/>
                </a:ext>
              </a:extLst>
            </p:cNvPr>
            <p:cNvSpPr/>
            <p:nvPr/>
          </p:nvSpPr>
          <p:spPr>
            <a:xfrm rot="16200000">
              <a:off x="7370454" y="4356824"/>
              <a:ext cx="228601" cy="314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5635" y="21600"/>
                    <a:pt x="10800" y="20794"/>
                    <a:pt x="10800" y="19800"/>
                  </a:cubicBezTo>
                  <a:lnTo>
                    <a:pt x="10800" y="12600"/>
                  </a:lnTo>
                  <a:cubicBezTo>
                    <a:pt x="10800" y="11606"/>
                    <a:pt x="5965" y="10800"/>
                    <a:pt x="0" y="10800"/>
                  </a:cubicBezTo>
                  <a:cubicBezTo>
                    <a:pt x="5965" y="10800"/>
                    <a:pt x="10800" y="9994"/>
                    <a:pt x="10800" y="9000"/>
                  </a:cubicBezTo>
                  <a:lnTo>
                    <a:pt x="10800" y="1800"/>
                  </a:lnTo>
                  <a:cubicBezTo>
                    <a:pt x="10800" y="806"/>
                    <a:pt x="15635" y="0"/>
                    <a:pt x="21600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7" name="Line">
              <a:extLst>
                <a:ext uri="{FF2B5EF4-FFF2-40B4-BE49-F238E27FC236}">
                  <a16:creationId xmlns:a16="http://schemas.microsoft.com/office/drawing/2014/main" id="{635370AF-E3E6-428C-AFC2-DCAE55D3FAF6}"/>
                </a:ext>
              </a:extLst>
            </p:cNvPr>
            <p:cNvSpPr/>
            <p:nvPr/>
          </p:nvSpPr>
          <p:spPr>
            <a:xfrm rot="16200000">
              <a:off x="9613129" y="5462272"/>
              <a:ext cx="228601" cy="91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5635" y="21600"/>
                    <a:pt x="10800" y="20794"/>
                    <a:pt x="10800" y="19800"/>
                  </a:cubicBezTo>
                  <a:lnTo>
                    <a:pt x="10800" y="12600"/>
                  </a:lnTo>
                  <a:cubicBezTo>
                    <a:pt x="10800" y="11606"/>
                    <a:pt x="5965" y="10800"/>
                    <a:pt x="0" y="10800"/>
                  </a:cubicBezTo>
                  <a:cubicBezTo>
                    <a:pt x="5965" y="10800"/>
                    <a:pt x="10800" y="9994"/>
                    <a:pt x="10800" y="9000"/>
                  </a:cubicBezTo>
                  <a:lnTo>
                    <a:pt x="10800" y="1800"/>
                  </a:lnTo>
                  <a:cubicBezTo>
                    <a:pt x="10800" y="806"/>
                    <a:pt x="15635" y="0"/>
                    <a:pt x="21600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</p:grpSp>
    </p:spTree>
    <p:extLst>
      <p:ext uri="{BB962C8B-B14F-4D97-AF65-F5344CB8AC3E}">
        <p14:creationId xmlns:p14="http://schemas.microsoft.com/office/powerpoint/2010/main" val="34712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What types of image transformations can we do?</a:t>
            </a:r>
            <a:endParaRPr dirty="0"/>
          </a:p>
        </p:txBody>
      </p:sp>
      <p:grpSp>
        <p:nvGrpSpPr>
          <p:cNvPr id="6" name="Group 5"/>
          <p:cNvGrpSpPr/>
          <p:nvPr/>
        </p:nvGrpSpPr>
        <p:grpSpPr>
          <a:xfrm>
            <a:off x="1232905" y="1396526"/>
            <a:ext cx="4153058" cy="5393022"/>
            <a:chOff x="1611419" y="1325563"/>
            <a:chExt cx="4153058" cy="5393022"/>
          </a:xfrm>
        </p:grpSpPr>
        <p:pic>
          <p:nvPicPr>
            <p:cNvPr id="14" name="image.png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1656" y="1325563"/>
              <a:ext cx="2752583" cy="1828958"/>
            </a:xfrm>
            <a:prstGeom prst="rect">
              <a:avLst/>
            </a:prstGeom>
            <a:ln w="12700">
              <a:solidFill>
                <a:schemeClr val="tx1"/>
              </a:solidFill>
              <a:miter lim="400000"/>
            </a:ln>
            <a:effectLst/>
          </p:spPr>
        </p:pic>
        <p:pic>
          <p:nvPicPr>
            <p:cNvPr id="15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1656" y="4303643"/>
              <a:ext cx="2754216" cy="1828800"/>
            </a:xfrm>
            <a:prstGeom prst="rect">
              <a:avLst/>
            </a:prstGeom>
            <a:ln w="12700">
              <a:solidFill>
                <a:schemeClr val="tx1"/>
              </a:solidFill>
              <a:miter lim="400000"/>
            </a:ln>
            <a:effectLst/>
          </p:spPr>
        </p:pic>
        <p:sp>
          <p:nvSpPr>
            <p:cNvPr id="18" name="changes the pixel values"/>
            <p:cNvSpPr/>
            <p:nvPr/>
          </p:nvSpPr>
          <p:spPr>
            <a:xfrm>
              <a:off x="1611419" y="6277117"/>
              <a:ext cx="4153058" cy="441468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600"/>
              </a:lvl1pPr>
            </a:lstStyle>
            <a:p>
              <a:pPr algn="ctr"/>
              <a:r>
                <a:rPr sz="2400" dirty="0">
                  <a:latin typeface="+mj-lt"/>
                </a:rPr>
                <a:t>changes </a:t>
              </a:r>
              <a:r>
                <a:rPr lang="en-US" sz="2400" i="1" dirty="0">
                  <a:latin typeface="+mj-lt"/>
                </a:rPr>
                <a:t>range</a:t>
              </a:r>
              <a:r>
                <a:rPr lang="en-US" sz="2400" dirty="0">
                  <a:latin typeface="+mj-lt"/>
                </a:rPr>
                <a:t> of image function</a:t>
              </a:r>
              <a:endParaRPr sz="2400" dirty="0">
                <a:latin typeface="+mj-lt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260213" y="3729082"/>
              <a:ext cx="85977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7355556" y="1394014"/>
            <a:ext cx="4360598" cy="5395535"/>
            <a:chOff x="6343101" y="1325880"/>
            <a:chExt cx="4360598" cy="5395535"/>
          </a:xfrm>
        </p:grpSpPr>
        <p:pic>
          <p:nvPicPr>
            <p:cNvPr id="16" name="image.png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7108" y="1325880"/>
              <a:ext cx="2752583" cy="1828958"/>
            </a:xfrm>
            <a:prstGeom prst="rect">
              <a:avLst/>
            </a:prstGeom>
            <a:ln w="12700">
              <a:solidFill>
                <a:schemeClr val="tx1"/>
              </a:solidFill>
              <a:miter lim="400000"/>
            </a:ln>
            <a:effectLst/>
          </p:spPr>
        </p:pic>
        <p:pic>
          <p:nvPicPr>
            <p:cNvPr id="17" name="image.png" descr="image.png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51044">
              <a:off x="7009478" y="4485487"/>
              <a:ext cx="3027841" cy="1463167"/>
            </a:xfrm>
            <a:prstGeom prst="rect">
              <a:avLst/>
            </a:prstGeom>
            <a:ln w="12700">
              <a:solidFill>
                <a:schemeClr val="tx1"/>
              </a:solidFill>
              <a:miter lim="400000"/>
            </a:ln>
            <a:effectLst/>
          </p:spPr>
        </p:pic>
        <p:sp>
          <p:nvSpPr>
            <p:cNvPr id="19" name="changes the pixel location"/>
            <p:cNvSpPr/>
            <p:nvPr/>
          </p:nvSpPr>
          <p:spPr>
            <a:xfrm>
              <a:off x="6343101" y="6279947"/>
              <a:ext cx="4360598" cy="441468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600"/>
              </a:lvl1pPr>
            </a:lstStyle>
            <a:p>
              <a:pPr algn="ctr"/>
              <a:r>
                <a:rPr sz="2400" dirty="0">
                  <a:latin typeface="+mj-lt"/>
                </a:rPr>
                <a:t>changes </a:t>
              </a:r>
              <a:r>
                <a:rPr lang="en-US" sz="2400" i="1" dirty="0">
                  <a:latin typeface="+mj-lt"/>
                </a:rPr>
                <a:t>domain</a:t>
              </a:r>
              <a:r>
                <a:rPr lang="en-US" sz="2400" dirty="0">
                  <a:latin typeface="+mj-lt"/>
                </a:rPr>
                <a:t> of image function</a:t>
              </a:r>
              <a:endParaRPr sz="2400" dirty="0">
                <a:latin typeface="+mj-lt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8095665" y="3729082"/>
              <a:ext cx="85977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>
            <a:off x="6096000" y="1325563"/>
            <a:ext cx="0" cy="5532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iltering"/>
          <p:cNvSpPr/>
          <p:nvPr/>
        </p:nvSpPr>
        <p:spPr>
          <a:xfrm>
            <a:off x="459870" y="3508348"/>
            <a:ext cx="1075807" cy="441468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F</a:t>
            </a:r>
            <a:r>
              <a:rPr sz="2400" dirty="0">
                <a:latin typeface="+mj-lt"/>
              </a:rPr>
              <a:t>iltering</a:t>
            </a:r>
          </a:p>
        </p:txBody>
      </p:sp>
      <p:sp>
        <p:nvSpPr>
          <p:cNvPr id="36" name="Warping"/>
          <p:cNvSpPr/>
          <p:nvPr/>
        </p:nvSpPr>
        <p:spPr>
          <a:xfrm>
            <a:off x="6651724" y="3508348"/>
            <a:ext cx="1114792" cy="441468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W</a:t>
            </a:r>
            <a:r>
              <a:rPr sz="2400" dirty="0">
                <a:latin typeface="+mj-lt"/>
              </a:rPr>
              <a:t>arping</a:t>
            </a:r>
          </a:p>
        </p:txBody>
      </p:sp>
      <p:pic>
        <p:nvPicPr>
          <p:cNvPr id="20" name="latex-image-1.pdf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922" y="2190586"/>
            <a:ext cx="232172" cy="223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latex-image-2.pdf" descr="latex-image-2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922" y="5160188"/>
            <a:ext cx="241102" cy="250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latex-image-5.pdf" descr="latex-image-5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934" y="3561138"/>
            <a:ext cx="2321719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latex-image-6.pdf" descr="latex-image-6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2381" y="3561138"/>
            <a:ext cx="2321719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latex-image-1.pdf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173" y="2194560"/>
            <a:ext cx="232172" cy="223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latex-image-2.pdf" descr="latex-image-2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173" y="5157216"/>
            <a:ext cx="241102" cy="2500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389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ounded Rectangle"/>
          <p:cNvSpPr/>
          <p:nvPr/>
        </p:nvSpPr>
        <p:spPr>
          <a:xfrm>
            <a:off x="2025667" y="300492"/>
            <a:ext cx="8140666" cy="2641511"/>
          </a:xfrm>
          <a:prstGeom prst="roundRect">
            <a:avLst>
              <a:gd name="adj" fmla="val 3533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77" name="General form of linear least squares"/>
          <p:cNvSpPr txBox="1"/>
          <p:nvPr/>
        </p:nvSpPr>
        <p:spPr>
          <a:xfrm>
            <a:off x="3492104" y="491613"/>
            <a:ext cx="242111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General form of linear least squares</a:t>
            </a:r>
          </a:p>
        </p:txBody>
      </p:sp>
      <p:pic>
        <p:nvPicPr>
          <p:cNvPr id="478" name="latex-image-2.pdf" descr="latex-image-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549" y="1290758"/>
            <a:ext cx="3750903" cy="1442656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(matrix form)"/>
          <p:cNvSpPr txBox="1"/>
          <p:nvPr/>
        </p:nvSpPr>
        <p:spPr>
          <a:xfrm>
            <a:off x="7834253" y="2432058"/>
            <a:ext cx="1046120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r>
              <a:rPr sz="1406"/>
              <a:t>(matrix form)</a:t>
            </a:r>
          </a:p>
        </p:txBody>
      </p:sp>
      <p:sp>
        <p:nvSpPr>
          <p:cNvPr id="480" name="(Warning: change of notation. x is a vector of parameters!)"/>
          <p:cNvSpPr txBox="1"/>
          <p:nvPr/>
        </p:nvSpPr>
        <p:spPr>
          <a:xfrm>
            <a:off x="3701870" y="825981"/>
            <a:ext cx="4448847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000">
                <a:solidFill>
                  <a:schemeClr val="accent5"/>
                </a:solidFill>
              </a:defRPr>
            </a:pPr>
            <a:r>
              <a:rPr sz="1406"/>
              <a:t>(</a:t>
            </a:r>
            <a:r>
              <a:rPr sz="1406" b="1">
                <a:latin typeface="Helvetica"/>
                <a:ea typeface="Helvetica"/>
                <a:cs typeface="Helvetica"/>
                <a:sym typeface="Helvetica"/>
              </a:rPr>
              <a:t>Warning:</a:t>
            </a:r>
            <a:r>
              <a:rPr sz="1406"/>
              <a:t> change of notation. x is a vector of parameters!)</a:t>
            </a:r>
          </a:p>
        </p:txBody>
      </p:sp>
      <p:sp>
        <p:nvSpPr>
          <p:cNvPr id="481" name="This function is quadratic.…"/>
          <p:cNvSpPr txBox="1"/>
          <p:nvPr/>
        </p:nvSpPr>
        <p:spPr>
          <a:xfrm>
            <a:off x="3173206" y="3486924"/>
            <a:ext cx="2941511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This function is quadratic.</a:t>
            </a:r>
          </a:p>
          <a:p>
            <a: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266"/>
              <a:t>How do you find the root of a quadratic?</a:t>
            </a:r>
          </a:p>
        </p:txBody>
      </p:sp>
    </p:spTree>
    <p:extLst>
      <p:ext uri="{BB962C8B-B14F-4D97-AF65-F5344CB8AC3E}">
        <p14:creationId xmlns:p14="http://schemas.microsoft.com/office/powerpoint/2010/main" val="41795569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667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Solving the linear system</a:t>
            </a:r>
          </a:p>
        </p:txBody>
      </p:sp>
      <p:sp>
        <p:nvSpPr>
          <p:cNvPr id="23" name="General form of linear least squares"/>
          <p:cNvSpPr txBox="1"/>
          <p:nvPr/>
        </p:nvSpPr>
        <p:spPr>
          <a:xfrm>
            <a:off x="336103" y="1432371"/>
            <a:ext cx="679866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lang="en-US" sz="2400" dirty="0">
                <a:latin typeface="+mj-lt"/>
              </a:rPr>
              <a:t>Convert the system to a linear least-squares problem:</a:t>
            </a:r>
            <a:endParaRPr sz="2400" dirty="0">
              <a:latin typeface="+mj-lt"/>
            </a:endParaRPr>
          </a:p>
        </p:txBody>
      </p:sp>
      <p:sp>
        <p:nvSpPr>
          <p:cNvPr id="28" name="Expand"/>
          <p:cNvSpPr txBox="1"/>
          <p:nvPr/>
        </p:nvSpPr>
        <p:spPr>
          <a:xfrm>
            <a:off x="336103" y="2805916"/>
            <a:ext cx="223176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r>
              <a:rPr dirty="0">
                <a:latin typeface="+mj-lt"/>
              </a:rPr>
              <a:t>Expand</a:t>
            </a:r>
            <a:r>
              <a:rPr lang="en-US" dirty="0">
                <a:latin typeface="+mj-lt"/>
              </a:rPr>
              <a:t> the error:</a:t>
            </a:r>
            <a:endParaRPr dirty="0">
              <a:latin typeface="+mj-lt"/>
            </a:endParaRPr>
          </a:p>
        </p:txBody>
      </p:sp>
      <p:sp>
        <p:nvSpPr>
          <p:cNvPr id="29" name="Take derivative"/>
          <p:cNvSpPr txBox="1"/>
          <p:nvPr/>
        </p:nvSpPr>
        <p:spPr>
          <a:xfrm>
            <a:off x="686962" y="4846138"/>
            <a:ext cx="229332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r>
              <a:rPr lang="en-US" dirty="0">
                <a:latin typeface="+mj-lt"/>
              </a:rPr>
              <a:t>Set </a:t>
            </a:r>
            <a:r>
              <a:rPr dirty="0">
                <a:latin typeface="+mj-lt"/>
              </a:rPr>
              <a:t>derivative</a:t>
            </a:r>
            <a:r>
              <a:rPr lang="en-US" dirty="0">
                <a:latin typeface="+mj-lt"/>
              </a:rPr>
              <a:t> to 0</a:t>
            </a:r>
            <a:endParaRPr dirty="0">
              <a:latin typeface="+mj-lt"/>
            </a:endParaRPr>
          </a:p>
        </p:txBody>
      </p:sp>
      <p:sp>
        <p:nvSpPr>
          <p:cNvPr id="32" name="Minimize the error:"/>
          <p:cNvSpPr txBox="1"/>
          <p:nvPr/>
        </p:nvSpPr>
        <p:spPr>
          <a:xfrm>
            <a:off x="329878" y="4262242"/>
            <a:ext cx="245990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Minimize the error:</a:t>
            </a:r>
          </a:p>
        </p:txBody>
      </p:sp>
      <p:sp>
        <p:nvSpPr>
          <p:cNvPr id="33" name="Solve for x"/>
          <p:cNvSpPr txBox="1"/>
          <p:nvPr/>
        </p:nvSpPr>
        <p:spPr>
          <a:xfrm>
            <a:off x="1641069" y="5787877"/>
            <a:ext cx="1339214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r>
              <a:rPr dirty="0">
                <a:latin typeface="+mj-lt"/>
              </a:rPr>
              <a:t>Solve for x</a:t>
            </a:r>
          </a:p>
        </p:txBody>
      </p:sp>
      <p:pic>
        <p:nvPicPr>
          <p:cNvPr id="34" name="latex-image-22.pdf" descr="latex-image-2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117" y="5769249"/>
            <a:ext cx="3396666" cy="4787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2"/>
          <p:cNvGrpSpPr/>
          <p:nvPr/>
        </p:nvGrpSpPr>
        <p:grpSpPr>
          <a:xfrm>
            <a:off x="2438422" y="2057981"/>
            <a:ext cx="3486731" cy="636105"/>
            <a:chOff x="2926420" y="3062514"/>
            <a:chExt cx="3301011" cy="602223"/>
          </a:xfrm>
        </p:grpSpPr>
        <p:pic>
          <p:nvPicPr>
            <p:cNvPr id="24" name="latex-image-2.pdf" descr="latex-image-2.pdf"/>
            <p:cNvPicPr>
              <a:picLocks noChangeAspect="1"/>
            </p:cNvPicPr>
            <p:nvPr/>
          </p:nvPicPr>
          <p:blipFill rotWithShape="1">
            <a:blip r:embed="rId3"/>
            <a:srcRect l="23773" t="65006" r="12831"/>
            <a:stretch/>
          </p:blipFill>
          <p:spPr>
            <a:xfrm>
              <a:off x="3849510" y="3062514"/>
              <a:ext cx="2377921" cy="5048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5" name="latex-image-2.pdf" descr="latex-image-2.pdf"/>
            <p:cNvPicPr>
              <a:picLocks noChangeAspect="1"/>
            </p:cNvPicPr>
            <p:nvPr/>
          </p:nvPicPr>
          <p:blipFill rotWithShape="1">
            <a:blip r:embed="rId3"/>
            <a:srcRect t="-1673" r="75977" b="62437"/>
            <a:stretch/>
          </p:blipFill>
          <p:spPr>
            <a:xfrm>
              <a:off x="2926420" y="3098680"/>
              <a:ext cx="901087" cy="566057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27" name="latex-image-3.pdf" descr="latex-image-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392" y="3355358"/>
            <a:ext cx="6596311" cy="435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latex-image-4.pdf" descr="latex-image-4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117" y="4827510"/>
            <a:ext cx="2929340" cy="478725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" name="Straight Connector 3"/>
          <p:cNvCxnSpPr/>
          <p:nvPr/>
        </p:nvCxnSpPr>
        <p:spPr>
          <a:xfrm>
            <a:off x="7772400" y="1325563"/>
            <a:ext cx="0" cy="35487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eneral form of linear least squares"/>
          <p:cNvSpPr txBox="1"/>
          <p:nvPr/>
        </p:nvSpPr>
        <p:spPr>
          <a:xfrm>
            <a:off x="8087842" y="1432371"/>
            <a:ext cx="1344067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lang="en-US" sz="2400" dirty="0">
                <a:latin typeface="+mj-lt"/>
              </a:rPr>
              <a:t>In </a:t>
            </a:r>
            <a:r>
              <a:rPr lang="en-US" sz="2400" dirty="0" err="1">
                <a:latin typeface="+mj-lt"/>
              </a:rPr>
              <a:t>Matlab</a:t>
            </a:r>
            <a:r>
              <a:rPr lang="en-US" sz="2400" dirty="0">
                <a:latin typeface="+mj-lt"/>
              </a:rPr>
              <a:t>:</a:t>
            </a:r>
            <a:endParaRPr sz="2400" dirty="0">
              <a:latin typeface="+mj-lt"/>
            </a:endParaRPr>
          </a:p>
        </p:txBody>
      </p:sp>
      <p:sp>
        <p:nvSpPr>
          <p:cNvPr id="26" name="General form of linear least squares"/>
          <p:cNvSpPr txBox="1"/>
          <p:nvPr/>
        </p:nvSpPr>
        <p:spPr>
          <a:xfrm>
            <a:off x="8802107" y="2160286"/>
            <a:ext cx="2371038" cy="53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/>
            <a:r>
              <a:rPr lang="en-US" sz="3000" dirty="0">
                <a:latin typeface="Courier"/>
              </a:rPr>
              <a:t>x = A \ b</a:t>
            </a:r>
            <a:endParaRPr sz="3000" dirty="0">
              <a:latin typeface="Courier"/>
            </a:endParaRPr>
          </a:p>
        </p:txBody>
      </p:sp>
      <p:sp>
        <p:nvSpPr>
          <p:cNvPr id="39" name="General form of linear least squares"/>
          <p:cNvSpPr txBox="1"/>
          <p:nvPr/>
        </p:nvSpPr>
        <p:spPr>
          <a:xfrm>
            <a:off x="7772400" y="5616233"/>
            <a:ext cx="4176461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Note: You almost </a:t>
            </a:r>
            <a:r>
              <a:rPr lang="en-US" sz="2400" u="sng" dirty="0">
                <a:latin typeface="+mj-lt"/>
              </a:rPr>
              <a:t>never</a:t>
            </a:r>
            <a:r>
              <a:rPr lang="en-US" sz="2400" dirty="0">
                <a:latin typeface="+mj-lt"/>
              </a:rPr>
              <a:t> want to compute the inverse of a matrix.</a:t>
            </a:r>
            <a:endParaRPr sz="2400" dirty="0"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772400" y="4874351"/>
            <a:ext cx="441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814617" y="6021633"/>
            <a:ext cx="82467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221430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Linear…"/>
          <p:cNvSpPr txBox="1"/>
          <p:nvPr/>
        </p:nvSpPr>
        <p:spPr>
          <a:xfrm>
            <a:off x="600891" y="1264469"/>
            <a:ext cx="10607039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lnSpc>
                <a:spcPct val="200000"/>
              </a:lnSpc>
            </a:pPr>
            <a:r>
              <a:rPr sz="2400" b="1" dirty="0">
                <a:latin typeface="Helvetica"/>
                <a:ea typeface="Helvetica"/>
                <a:cs typeface="Helvetica"/>
                <a:sym typeface="Helvetica"/>
              </a:rPr>
              <a:t>Linear</a:t>
            </a:r>
            <a:r>
              <a:rPr sz="2400" dirty="0"/>
              <a:t> least squares estimation only works when the transform function is ?</a:t>
            </a:r>
          </a:p>
        </p:txBody>
      </p:sp>
    </p:spTree>
    <p:extLst>
      <p:ext uri="{BB962C8B-B14F-4D97-AF65-F5344CB8AC3E}">
        <p14:creationId xmlns:p14="http://schemas.microsoft.com/office/powerpoint/2010/main" val="14510567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Linear…"/>
          <p:cNvSpPr txBox="1"/>
          <p:nvPr/>
        </p:nvSpPr>
        <p:spPr>
          <a:xfrm>
            <a:off x="600891" y="1264469"/>
            <a:ext cx="11190515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lnSpc>
                <a:spcPct val="200000"/>
              </a:lnSpc>
            </a:pPr>
            <a:r>
              <a:rPr sz="2400" b="1" dirty="0">
                <a:latin typeface="Helvetica"/>
                <a:ea typeface="Helvetica"/>
                <a:cs typeface="Helvetica"/>
                <a:sym typeface="Helvetica"/>
              </a:rPr>
              <a:t>Linear</a:t>
            </a:r>
            <a:r>
              <a:rPr sz="2400" dirty="0"/>
              <a:t> least squares estimation only works when the transform function is </a:t>
            </a:r>
            <a:r>
              <a:rPr lang="en-US" sz="2400" b="1" dirty="0"/>
              <a:t>linear! (duh)</a:t>
            </a:r>
            <a:endParaRPr sz="2400" b="1" dirty="0"/>
          </a:p>
        </p:txBody>
      </p:sp>
      <p:sp>
        <p:nvSpPr>
          <p:cNvPr id="3" name="Also…">
            <a:extLst>
              <a:ext uri="{FF2B5EF4-FFF2-40B4-BE49-F238E27FC236}">
                <a16:creationId xmlns:a16="http://schemas.microsoft.com/office/drawing/2014/main" id="{010941AA-4554-4729-A48B-98711F56F8D1}"/>
              </a:ext>
            </a:extLst>
          </p:cNvPr>
          <p:cNvSpPr txBox="1"/>
          <p:nvPr/>
        </p:nvSpPr>
        <p:spPr>
          <a:xfrm>
            <a:off x="600891" y="3859084"/>
            <a:ext cx="6363260" cy="707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lnSpc>
                <a:spcPct val="200000"/>
              </a:lnSpc>
            </a:pPr>
            <a:r>
              <a:rPr sz="2400" dirty="0"/>
              <a:t>Also doesn’t deal well with</a:t>
            </a:r>
            <a:r>
              <a:rPr lang="en-US" sz="2400" dirty="0"/>
              <a:t> </a:t>
            </a:r>
            <a:r>
              <a:rPr sz="2400" dirty="0"/>
              <a:t>outliers</a:t>
            </a:r>
          </a:p>
        </p:txBody>
      </p:sp>
    </p:spTree>
    <p:extLst>
      <p:ext uri="{BB962C8B-B14F-4D97-AF65-F5344CB8AC3E}">
        <p14:creationId xmlns:p14="http://schemas.microsoft.com/office/powerpoint/2010/main" val="37017891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2766219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Determining unknown image warps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603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Determining unknown image warps</a:t>
            </a:r>
            <a:endParaRPr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2635573-863E-4C6F-ABA8-DCE514C7DBFF}"/>
              </a:ext>
            </a:extLst>
          </p:cNvPr>
          <p:cNvCxnSpPr/>
          <p:nvPr/>
        </p:nvCxnSpPr>
        <p:spPr>
          <a:xfrm>
            <a:off x="5603653" y="3619500"/>
            <a:ext cx="1041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</a:t>
            </a:r>
            <a:r>
              <a:rPr lang="en-US" sz="2400" dirty="0">
                <a:latin typeface="+mj-lt"/>
              </a:rPr>
              <a:t>images</a:t>
            </a:r>
            <a:r>
              <a:rPr sz="2400" dirty="0"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compute the transform that takes one to the other?</a:t>
            </a:r>
          </a:p>
          <a:p>
            <a:endParaRPr sz="240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E0C2FA-272C-4530-9D62-8676F5D8BE3D}"/>
              </a:ext>
            </a:extLst>
          </p:cNvPr>
          <p:cNvGrpSpPr/>
          <p:nvPr/>
        </p:nvGrpSpPr>
        <p:grpSpPr>
          <a:xfrm>
            <a:off x="2258364" y="2627650"/>
            <a:ext cx="7877497" cy="2671763"/>
            <a:chOff x="3117056" y="2014537"/>
            <a:chExt cx="5800726" cy="1967397"/>
          </a:xfrm>
        </p:grpSpPr>
        <p:pic>
          <p:nvPicPr>
            <p:cNvPr id="14" name="HHHIMG_1166.jpg" descr="HHHIMG_1166.jpg">
              <a:extLst>
                <a:ext uri="{FF2B5EF4-FFF2-40B4-BE49-F238E27FC236}">
                  <a16:creationId xmlns:a16="http://schemas.microsoft.com/office/drawing/2014/main" id="{6C9A1C24-6C8D-4B9C-B8C5-679346390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1387" y="2078831"/>
              <a:ext cx="1645445" cy="12322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rotated.png" descr="rotated.png">
              <a:extLst>
                <a:ext uri="{FF2B5EF4-FFF2-40B4-BE49-F238E27FC236}">
                  <a16:creationId xmlns:a16="http://schemas.microsoft.com/office/drawing/2014/main" id="{19774749-FBE9-4D53-9AF5-66EB35C98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3725" y="2014537"/>
              <a:ext cx="1974057" cy="1585914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6" name="Group">
              <a:extLst>
                <a:ext uri="{FF2B5EF4-FFF2-40B4-BE49-F238E27FC236}">
                  <a16:creationId xmlns:a16="http://schemas.microsoft.com/office/drawing/2014/main" id="{CEB26CFA-1A65-47AD-862A-5E0EF66302CC}"/>
                </a:ext>
              </a:extLst>
            </p:cNvPr>
            <p:cNvGrpSpPr/>
            <p:nvPr/>
          </p:nvGrpSpPr>
          <p:grpSpPr>
            <a:xfrm>
              <a:off x="3295650" y="3321843"/>
              <a:ext cx="285751" cy="285751"/>
              <a:chOff x="0" y="0"/>
              <a:chExt cx="406400" cy="406400"/>
            </a:xfrm>
          </p:grpSpPr>
          <p:sp>
            <p:nvSpPr>
              <p:cNvPr id="17" name="Line">
                <a:extLst>
                  <a:ext uri="{FF2B5EF4-FFF2-40B4-BE49-F238E27FC236}">
                    <a16:creationId xmlns:a16="http://schemas.microsoft.com/office/drawing/2014/main" id="{AC3D5F26-AE2B-4ED7-879E-7E883C7E6373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8" name="Line">
                <a:extLst>
                  <a:ext uri="{FF2B5EF4-FFF2-40B4-BE49-F238E27FC236}">
                    <a16:creationId xmlns:a16="http://schemas.microsoft.com/office/drawing/2014/main" id="{BEB84632-405B-4932-BAB4-A7A3D42C7CDD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grpSp>
          <p:nvGrpSpPr>
            <p:cNvPr id="19" name="Group">
              <a:extLst>
                <a:ext uri="{FF2B5EF4-FFF2-40B4-BE49-F238E27FC236}">
                  <a16:creationId xmlns:a16="http://schemas.microsoft.com/office/drawing/2014/main" id="{F44ABC45-93D0-4369-9D39-EAFF15B6D326}"/>
                </a:ext>
              </a:extLst>
            </p:cNvPr>
            <p:cNvGrpSpPr/>
            <p:nvPr/>
          </p:nvGrpSpPr>
          <p:grpSpPr>
            <a:xfrm>
              <a:off x="6788943" y="3371850"/>
              <a:ext cx="285751" cy="285751"/>
              <a:chOff x="0" y="0"/>
              <a:chExt cx="406400" cy="406400"/>
            </a:xfrm>
          </p:grpSpPr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17D37587-64C6-4B27-9CD7-C59BF94366D4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2DE76EB9-EE05-4A83-8227-92583BC01D96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sp>
          <p:nvSpPr>
            <p:cNvPr id="22" name="x">
              <a:extLst>
                <a:ext uri="{FF2B5EF4-FFF2-40B4-BE49-F238E27FC236}">
                  <a16:creationId xmlns:a16="http://schemas.microsoft.com/office/drawing/2014/main" id="{04ED1E46-52D3-47B2-BB6E-10EAC75BDB36}"/>
                </a:ext>
              </a:extLst>
            </p:cNvPr>
            <p:cNvSpPr txBox="1"/>
            <p:nvPr/>
          </p:nvSpPr>
          <p:spPr>
            <a:xfrm>
              <a:off x="3117056" y="3536156"/>
              <a:ext cx="571499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algn="r"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</a:t>
              </a:r>
            </a:p>
          </p:txBody>
        </p:sp>
        <p:sp>
          <p:nvSpPr>
            <p:cNvPr id="23" name="x’">
              <a:extLst>
                <a:ext uri="{FF2B5EF4-FFF2-40B4-BE49-F238E27FC236}">
                  <a16:creationId xmlns:a16="http://schemas.microsoft.com/office/drawing/2014/main" id="{7344AE8D-44F8-4357-89FC-CAF4F5050DDF}"/>
                </a:ext>
              </a:extLst>
            </p:cNvPr>
            <p:cNvSpPr txBox="1"/>
            <p:nvPr/>
          </p:nvSpPr>
          <p:spPr>
            <a:xfrm>
              <a:off x="7074694" y="3600450"/>
              <a:ext cx="15478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x’</a:t>
              </a:r>
            </a:p>
          </p:txBody>
        </p:sp>
        <p:sp>
          <p:nvSpPr>
            <p:cNvPr id="24" name="Rectangle">
              <a:extLst>
                <a:ext uri="{FF2B5EF4-FFF2-40B4-BE49-F238E27FC236}">
                  <a16:creationId xmlns:a16="http://schemas.microsoft.com/office/drawing/2014/main" id="{75CFC121-3510-4BE9-936F-75B3E333980E}"/>
                </a:ext>
              </a:extLst>
            </p:cNvPr>
            <p:cNvSpPr/>
            <p:nvPr/>
          </p:nvSpPr>
          <p:spPr>
            <a:xfrm>
              <a:off x="3792141" y="2544366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5" name="Rectangle">
              <a:extLst>
                <a:ext uri="{FF2B5EF4-FFF2-40B4-BE49-F238E27FC236}">
                  <a16:creationId xmlns:a16="http://schemas.microsoft.com/office/drawing/2014/main" id="{05856664-3C2D-44C8-8753-399CE08EFE4B}"/>
                </a:ext>
              </a:extLst>
            </p:cNvPr>
            <p:cNvSpPr/>
            <p:nvPr/>
          </p:nvSpPr>
          <p:spPr>
            <a:xfrm>
              <a:off x="7360047" y="2556273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7" name="T(x,y)">
              <a:extLst>
                <a:ext uri="{FF2B5EF4-FFF2-40B4-BE49-F238E27FC236}">
                  <a16:creationId xmlns:a16="http://schemas.microsoft.com/office/drawing/2014/main" id="{B226F013-6815-4076-8132-7B5002BB7F6C}"/>
                </a:ext>
              </a:extLst>
            </p:cNvPr>
            <p:cNvSpPr txBox="1"/>
            <p:nvPr/>
          </p:nvSpPr>
          <p:spPr>
            <a:xfrm>
              <a:off x="5580415" y="2285013"/>
              <a:ext cx="766852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8" name="f(x,y)">
              <a:extLst>
                <a:ext uri="{FF2B5EF4-FFF2-40B4-BE49-F238E27FC236}">
                  <a16:creationId xmlns:a16="http://schemas.microsoft.com/office/drawing/2014/main" id="{FD96BE5C-1C06-4121-B164-1EE5FC3C5356}"/>
                </a:ext>
              </a:extLst>
            </p:cNvPr>
            <p:cNvSpPr txBox="1"/>
            <p:nvPr/>
          </p:nvSpPr>
          <p:spPr>
            <a:xfrm>
              <a:off x="3481387" y="3679031"/>
              <a:ext cx="164544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9" name="g(x’,y’)">
              <a:extLst>
                <a:ext uri="{FF2B5EF4-FFF2-40B4-BE49-F238E27FC236}">
                  <a16:creationId xmlns:a16="http://schemas.microsoft.com/office/drawing/2014/main" id="{61885480-1319-4F75-8F2E-1E4469299995}"/>
                </a:ext>
              </a:extLst>
            </p:cNvPr>
            <p:cNvSpPr txBox="1"/>
            <p:nvPr/>
          </p:nvSpPr>
          <p:spPr>
            <a:xfrm>
              <a:off x="6943725" y="3679031"/>
              <a:ext cx="197405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x’,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y’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30" name="y">
              <a:extLst>
                <a:ext uri="{FF2B5EF4-FFF2-40B4-BE49-F238E27FC236}">
                  <a16:creationId xmlns:a16="http://schemas.microsoft.com/office/drawing/2014/main" id="{5F3968E7-7406-44F6-BE3B-4A6AF311ADAD}"/>
                </a:ext>
              </a:extLst>
            </p:cNvPr>
            <p:cNvSpPr txBox="1"/>
            <p:nvPr/>
          </p:nvSpPr>
          <p:spPr>
            <a:xfrm>
              <a:off x="3144441" y="3211822"/>
              <a:ext cx="228601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</a:t>
              </a:r>
            </a:p>
          </p:txBody>
        </p:sp>
        <p:sp>
          <p:nvSpPr>
            <p:cNvPr id="31" name="y’">
              <a:extLst>
                <a:ext uri="{FF2B5EF4-FFF2-40B4-BE49-F238E27FC236}">
                  <a16:creationId xmlns:a16="http://schemas.microsoft.com/office/drawing/2014/main" id="{0CC57C7F-64CA-466A-B2B0-93382361BDF3}"/>
                </a:ext>
              </a:extLst>
            </p:cNvPr>
            <p:cNvSpPr txBox="1"/>
            <p:nvPr/>
          </p:nvSpPr>
          <p:spPr>
            <a:xfrm>
              <a:off x="6616297" y="3257549"/>
              <a:ext cx="50840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860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Forward warping</a:t>
            </a:r>
            <a:endParaRPr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2635573-863E-4C6F-ABA8-DCE514C7DBFF}"/>
              </a:ext>
            </a:extLst>
          </p:cNvPr>
          <p:cNvCxnSpPr/>
          <p:nvPr/>
        </p:nvCxnSpPr>
        <p:spPr>
          <a:xfrm>
            <a:off x="5603653" y="3619500"/>
            <a:ext cx="1041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</a:t>
            </a:r>
            <a:r>
              <a:rPr lang="en-US" sz="2400" dirty="0">
                <a:latin typeface="+mj-lt"/>
              </a:rPr>
              <a:t>images</a:t>
            </a:r>
            <a:r>
              <a:rPr sz="2400" dirty="0"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compute the transform that takes one to the other?</a:t>
            </a:r>
          </a:p>
          <a:p>
            <a:endParaRPr sz="240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E0C2FA-272C-4530-9D62-8676F5D8BE3D}"/>
              </a:ext>
            </a:extLst>
          </p:cNvPr>
          <p:cNvGrpSpPr/>
          <p:nvPr/>
        </p:nvGrpSpPr>
        <p:grpSpPr>
          <a:xfrm>
            <a:off x="2258364" y="2627650"/>
            <a:ext cx="7877497" cy="2671763"/>
            <a:chOff x="3117056" y="2014537"/>
            <a:chExt cx="5800726" cy="1967397"/>
          </a:xfrm>
        </p:grpSpPr>
        <p:pic>
          <p:nvPicPr>
            <p:cNvPr id="14" name="HHHIMG_1166.jpg" descr="HHHIMG_1166.jpg">
              <a:extLst>
                <a:ext uri="{FF2B5EF4-FFF2-40B4-BE49-F238E27FC236}">
                  <a16:creationId xmlns:a16="http://schemas.microsoft.com/office/drawing/2014/main" id="{6C9A1C24-6C8D-4B9C-B8C5-679346390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1387" y="2078831"/>
              <a:ext cx="1645445" cy="12322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rotated.png" descr="rotated.png">
              <a:extLst>
                <a:ext uri="{FF2B5EF4-FFF2-40B4-BE49-F238E27FC236}">
                  <a16:creationId xmlns:a16="http://schemas.microsoft.com/office/drawing/2014/main" id="{19774749-FBE9-4D53-9AF5-66EB35C98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3725" y="2014537"/>
              <a:ext cx="1974057" cy="1585914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6" name="Group">
              <a:extLst>
                <a:ext uri="{FF2B5EF4-FFF2-40B4-BE49-F238E27FC236}">
                  <a16:creationId xmlns:a16="http://schemas.microsoft.com/office/drawing/2014/main" id="{CEB26CFA-1A65-47AD-862A-5E0EF66302CC}"/>
                </a:ext>
              </a:extLst>
            </p:cNvPr>
            <p:cNvGrpSpPr/>
            <p:nvPr/>
          </p:nvGrpSpPr>
          <p:grpSpPr>
            <a:xfrm>
              <a:off x="3295650" y="3321843"/>
              <a:ext cx="285751" cy="285751"/>
              <a:chOff x="0" y="0"/>
              <a:chExt cx="406400" cy="406400"/>
            </a:xfrm>
          </p:grpSpPr>
          <p:sp>
            <p:nvSpPr>
              <p:cNvPr id="17" name="Line">
                <a:extLst>
                  <a:ext uri="{FF2B5EF4-FFF2-40B4-BE49-F238E27FC236}">
                    <a16:creationId xmlns:a16="http://schemas.microsoft.com/office/drawing/2014/main" id="{AC3D5F26-AE2B-4ED7-879E-7E883C7E6373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8" name="Line">
                <a:extLst>
                  <a:ext uri="{FF2B5EF4-FFF2-40B4-BE49-F238E27FC236}">
                    <a16:creationId xmlns:a16="http://schemas.microsoft.com/office/drawing/2014/main" id="{BEB84632-405B-4932-BAB4-A7A3D42C7CDD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grpSp>
          <p:nvGrpSpPr>
            <p:cNvPr id="19" name="Group">
              <a:extLst>
                <a:ext uri="{FF2B5EF4-FFF2-40B4-BE49-F238E27FC236}">
                  <a16:creationId xmlns:a16="http://schemas.microsoft.com/office/drawing/2014/main" id="{F44ABC45-93D0-4369-9D39-EAFF15B6D326}"/>
                </a:ext>
              </a:extLst>
            </p:cNvPr>
            <p:cNvGrpSpPr/>
            <p:nvPr/>
          </p:nvGrpSpPr>
          <p:grpSpPr>
            <a:xfrm>
              <a:off x="6788943" y="3371850"/>
              <a:ext cx="285751" cy="285751"/>
              <a:chOff x="0" y="0"/>
              <a:chExt cx="406400" cy="406400"/>
            </a:xfrm>
          </p:grpSpPr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17D37587-64C6-4B27-9CD7-C59BF94366D4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2DE76EB9-EE05-4A83-8227-92583BC01D96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sp>
          <p:nvSpPr>
            <p:cNvPr id="22" name="x">
              <a:extLst>
                <a:ext uri="{FF2B5EF4-FFF2-40B4-BE49-F238E27FC236}">
                  <a16:creationId xmlns:a16="http://schemas.microsoft.com/office/drawing/2014/main" id="{04ED1E46-52D3-47B2-BB6E-10EAC75BDB36}"/>
                </a:ext>
              </a:extLst>
            </p:cNvPr>
            <p:cNvSpPr txBox="1"/>
            <p:nvPr/>
          </p:nvSpPr>
          <p:spPr>
            <a:xfrm>
              <a:off x="3117056" y="3536156"/>
              <a:ext cx="571499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algn="r"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</a:t>
              </a:r>
            </a:p>
          </p:txBody>
        </p:sp>
        <p:sp>
          <p:nvSpPr>
            <p:cNvPr id="23" name="x’">
              <a:extLst>
                <a:ext uri="{FF2B5EF4-FFF2-40B4-BE49-F238E27FC236}">
                  <a16:creationId xmlns:a16="http://schemas.microsoft.com/office/drawing/2014/main" id="{7344AE8D-44F8-4357-89FC-CAF4F5050DDF}"/>
                </a:ext>
              </a:extLst>
            </p:cNvPr>
            <p:cNvSpPr txBox="1"/>
            <p:nvPr/>
          </p:nvSpPr>
          <p:spPr>
            <a:xfrm>
              <a:off x="7074694" y="3600450"/>
              <a:ext cx="15478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x’</a:t>
              </a:r>
            </a:p>
          </p:txBody>
        </p:sp>
        <p:sp>
          <p:nvSpPr>
            <p:cNvPr id="24" name="Rectangle">
              <a:extLst>
                <a:ext uri="{FF2B5EF4-FFF2-40B4-BE49-F238E27FC236}">
                  <a16:creationId xmlns:a16="http://schemas.microsoft.com/office/drawing/2014/main" id="{75CFC121-3510-4BE9-936F-75B3E333980E}"/>
                </a:ext>
              </a:extLst>
            </p:cNvPr>
            <p:cNvSpPr/>
            <p:nvPr/>
          </p:nvSpPr>
          <p:spPr>
            <a:xfrm>
              <a:off x="3792141" y="2544366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5" name="Rectangle">
              <a:extLst>
                <a:ext uri="{FF2B5EF4-FFF2-40B4-BE49-F238E27FC236}">
                  <a16:creationId xmlns:a16="http://schemas.microsoft.com/office/drawing/2014/main" id="{05856664-3C2D-44C8-8753-399CE08EFE4B}"/>
                </a:ext>
              </a:extLst>
            </p:cNvPr>
            <p:cNvSpPr/>
            <p:nvPr/>
          </p:nvSpPr>
          <p:spPr>
            <a:xfrm>
              <a:off x="7360047" y="2556273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7" name="T(x,y)">
              <a:extLst>
                <a:ext uri="{FF2B5EF4-FFF2-40B4-BE49-F238E27FC236}">
                  <a16:creationId xmlns:a16="http://schemas.microsoft.com/office/drawing/2014/main" id="{B226F013-6815-4076-8132-7B5002BB7F6C}"/>
                </a:ext>
              </a:extLst>
            </p:cNvPr>
            <p:cNvSpPr txBox="1"/>
            <p:nvPr/>
          </p:nvSpPr>
          <p:spPr>
            <a:xfrm>
              <a:off x="5580415" y="2285013"/>
              <a:ext cx="766852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8" name="f(x,y)">
              <a:extLst>
                <a:ext uri="{FF2B5EF4-FFF2-40B4-BE49-F238E27FC236}">
                  <a16:creationId xmlns:a16="http://schemas.microsoft.com/office/drawing/2014/main" id="{FD96BE5C-1C06-4121-B164-1EE5FC3C5356}"/>
                </a:ext>
              </a:extLst>
            </p:cNvPr>
            <p:cNvSpPr txBox="1"/>
            <p:nvPr/>
          </p:nvSpPr>
          <p:spPr>
            <a:xfrm>
              <a:off x="3481387" y="3679031"/>
              <a:ext cx="164544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9" name="g(x’,y’)">
              <a:extLst>
                <a:ext uri="{FF2B5EF4-FFF2-40B4-BE49-F238E27FC236}">
                  <a16:creationId xmlns:a16="http://schemas.microsoft.com/office/drawing/2014/main" id="{61885480-1319-4F75-8F2E-1E4469299995}"/>
                </a:ext>
              </a:extLst>
            </p:cNvPr>
            <p:cNvSpPr txBox="1"/>
            <p:nvPr/>
          </p:nvSpPr>
          <p:spPr>
            <a:xfrm>
              <a:off x="6943725" y="3679031"/>
              <a:ext cx="197405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x’,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y’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30" name="y">
              <a:extLst>
                <a:ext uri="{FF2B5EF4-FFF2-40B4-BE49-F238E27FC236}">
                  <a16:creationId xmlns:a16="http://schemas.microsoft.com/office/drawing/2014/main" id="{5F3968E7-7406-44F6-BE3B-4A6AF311ADAD}"/>
                </a:ext>
              </a:extLst>
            </p:cNvPr>
            <p:cNvSpPr txBox="1"/>
            <p:nvPr/>
          </p:nvSpPr>
          <p:spPr>
            <a:xfrm>
              <a:off x="3144441" y="3211822"/>
              <a:ext cx="228601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</a:t>
              </a:r>
            </a:p>
          </p:txBody>
        </p:sp>
        <p:sp>
          <p:nvSpPr>
            <p:cNvPr id="31" name="y’">
              <a:extLst>
                <a:ext uri="{FF2B5EF4-FFF2-40B4-BE49-F238E27FC236}">
                  <a16:creationId xmlns:a16="http://schemas.microsoft.com/office/drawing/2014/main" id="{0CC57C7F-64CA-466A-B2B0-93382361BDF3}"/>
                </a:ext>
              </a:extLst>
            </p:cNvPr>
            <p:cNvSpPr txBox="1"/>
            <p:nvPr/>
          </p:nvSpPr>
          <p:spPr>
            <a:xfrm>
              <a:off x="6616297" y="3257549"/>
              <a:ext cx="50840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y’</a:t>
              </a:r>
            </a:p>
          </p:txBody>
        </p:sp>
      </p:grpSp>
      <p:sp>
        <p:nvSpPr>
          <p:cNvPr id="33" name="Send each pixel f(x,y) to its corresponding location…">
            <a:extLst>
              <a:ext uri="{FF2B5EF4-FFF2-40B4-BE49-F238E27FC236}">
                <a16:creationId xmlns:a16="http://schemas.microsoft.com/office/drawing/2014/main" id="{2803DD7F-525F-42BC-AE8D-60D109B86F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382140" y="5511218"/>
            <a:ext cx="11576979" cy="1260298"/>
          </a:xfrm>
          <a:prstGeom prst="rect">
            <a:avLst/>
          </a:prstGeom>
        </p:spPr>
        <p:txBody>
          <a:bodyPr vert="horz" lIns="21431" tIns="21431" rIns="21431" bIns="21431" rtlCol="0" anchor="t">
            <a:noAutofit/>
          </a:bodyPr>
          <a:lstStyle/>
          <a:p>
            <a:pPr marL="457200" indent="-457200" defTabSz="685776">
              <a:spcBef>
                <a:spcPts val="492"/>
              </a:spcBef>
              <a:buClr>
                <a:srgbClr val="000000"/>
              </a:buClr>
              <a:buFont typeface="+mj-lt"/>
              <a:buAutoNum type="arabicPeriod"/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 lang="en-US" sz="2400" dirty="0">
                <a:latin typeface="+mj-lt"/>
              </a:rPr>
              <a:t>Form enough pixel-to-pixel correspondences between two images</a:t>
            </a:r>
          </a:p>
          <a:p>
            <a:pPr marL="457200" indent="-457200" defTabSz="685776">
              <a:spcBef>
                <a:spcPts val="492"/>
              </a:spcBef>
              <a:buClr>
                <a:srgbClr val="000000"/>
              </a:buClr>
              <a:buFont typeface="+mj-lt"/>
              <a:buAutoNum type="arabicPeriod"/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 lang="en-US" sz="2400" dirty="0">
                <a:latin typeface="+mj-lt"/>
              </a:rPr>
              <a:t>Solve for linear transform parameters as before</a:t>
            </a:r>
          </a:p>
          <a:p>
            <a:pPr marL="457200" indent="-457200" defTabSz="685776">
              <a:spcBef>
                <a:spcPts val="492"/>
              </a:spcBef>
              <a:buClr>
                <a:srgbClr val="000000"/>
              </a:buClr>
              <a:buFont typeface="+mj-lt"/>
              <a:buAutoNum type="arabicPeriod"/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 lang="en-US" sz="2400" dirty="0">
                <a:latin typeface="+mj-lt"/>
              </a:rPr>
              <a:t>Send intensities</a:t>
            </a:r>
            <a:r>
              <a:rPr sz="2400" dirty="0">
                <a:latin typeface="+mj-lt"/>
              </a:rPr>
              <a:t> </a:t>
            </a:r>
            <a:r>
              <a:rPr sz="2400" i="1" dirty="0">
                <a:latin typeface="+mj-lt"/>
              </a:rPr>
              <a:t>f</a:t>
            </a:r>
            <a:r>
              <a:rPr sz="2400" dirty="0">
                <a:latin typeface="+mj-lt"/>
              </a:rPr>
              <a:t>(</a:t>
            </a:r>
            <a:r>
              <a:rPr sz="2400" i="1" dirty="0" err="1">
                <a:latin typeface="+mj-lt"/>
              </a:rPr>
              <a:t>x,y</a:t>
            </a:r>
            <a:r>
              <a:rPr sz="2400" dirty="0">
                <a:latin typeface="+mj-lt"/>
              </a:rPr>
              <a:t>) </a:t>
            </a:r>
            <a:r>
              <a:rPr lang="en-US" sz="2400" dirty="0">
                <a:latin typeface="+mj-lt"/>
              </a:rPr>
              <a:t>in first image </a:t>
            </a:r>
            <a:r>
              <a:rPr sz="2400" dirty="0">
                <a:latin typeface="+mj-lt"/>
              </a:rPr>
              <a:t>to </a:t>
            </a:r>
            <a:r>
              <a:rPr lang="en-US" sz="2400" dirty="0">
                <a:latin typeface="+mj-lt"/>
              </a:rPr>
              <a:t>their</a:t>
            </a:r>
            <a:r>
              <a:rPr sz="2400" dirty="0">
                <a:latin typeface="+mj-lt"/>
              </a:rPr>
              <a:t> corresponding location in the second image</a:t>
            </a:r>
          </a:p>
        </p:txBody>
      </p:sp>
      <p:sp>
        <p:nvSpPr>
          <p:cNvPr id="34" name="General form of linear least squares">
            <a:extLst>
              <a:ext uri="{FF2B5EF4-FFF2-40B4-BE49-F238E27FC236}">
                <a16:creationId xmlns:a16="http://schemas.microsoft.com/office/drawing/2014/main" id="{399EE5EB-9CE3-4BC5-A861-7DA5156F9E2B}"/>
              </a:ext>
            </a:extLst>
          </p:cNvPr>
          <p:cNvSpPr txBox="1"/>
          <p:nvPr/>
        </p:nvSpPr>
        <p:spPr>
          <a:xfrm>
            <a:off x="10007028" y="5439814"/>
            <a:ext cx="2184972" cy="485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later lecture</a:t>
            </a:r>
            <a:endParaRPr sz="2400" dirty="0">
              <a:latin typeface="+mj-lt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C22D267-D37B-4AE8-873E-BA471B40EF8B}"/>
              </a:ext>
            </a:extLst>
          </p:cNvPr>
          <p:cNvCxnSpPr/>
          <p:nvPr/>
        </p:nvCxnSpPr>
        <p:spPr>
          <a:xfrm flipH="1">
            <a:off x="9311184" y="5694412"/>
            <a:ext cx="82467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99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Forward warping</a:t>
            </a:r>
            <a:endParaRPr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2635573-863E-4C6F-ABA8-DCE514C7DBFF}"/>
              </a:ext>
            </a:extLst>
          </p:cNvPr>
          <p:cNvCxnSpPr/>
          <p:nvPr/>
        </p:nvCxnSpPr>
        <p:spPr>
          <a:xfrm>
            <a:off x="5603653" y="3619500"/>
            <a:ext cx="1041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</a:t>
            </a:r>
            <a:r>
              <a:rPr lang="en-US" sz="2400" dirty="0">
                <a:latin typeface="+mj-lt"/>
              </a:rPr>
              <a:t>images</a:t>
            </a:r>
            <a:r>
              <a:rPr sz="2400" dirty="0"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compute the transform that takes one to the other?</a:t>
            </a:r>
          </a:p>
          <a:p>
            <a:endParaRPr sz="240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E0C2FA-272C-4530-9D62-8676F5D8BE3D}"/>
              </a:ext>
            </a:extLst>
          </p:cNvPr>
          <p:cNvGrpSpPr/>
          <p:nvPr/>
        </p:nvGrpSpPr>
        <p:grpSpPr>
          <a:xfrm>
            <a:off x="2258364" y="2627650"/>
            <a:ext cx="7877497" cy="2671763"/>
            <a:chOff x="3117056" y="2014537"/>
            <a:chExt cx="5800726" cy="1967397"/>
          </a:xfrm>
        </p:grpSpPr>
        <p:pic>
          <p:nvPicPr>
            <p:cNvPr id="14" name="HHHIMG_1166.jpg" descr="HHHIMG_1166.jpg">
              <a:extLst>
                <a:ext uri="{FF2B5EF4-FFF2-40B4-BE49-F238E27FC236}">
                  <a16:creationId xmlns:a16="http://schemas.microsoft.com/office/drawing/2014/main" id="{6C9A1C24-6C8D-4B9C-B8C5-679346390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1387" y="2078831"/>
              <a:ext cx="1645445" cy="12322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rotated.png" descr="rotated.png">
              <a:extLst>
                <a:ext uri="{FF2B5EF4-FFF2-40B4-BE49-F238E27FC236}">
                  <a16:creationId xmlns:a16="http://schemas.microsoft.com/office/drawing/2014/main" id="{19774749-FBE9-4D53-9AF5-66EB35C98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3725" y="2014537"/>
              <a:ext cx="1974057" cy="1585914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6" name="Group">
              <a:extLst>
                <a:ext uri="{FF2B5EF4-FFF2-40B4-BE49-F238E27FC236}">
                  <a16:creationId xmlns:a16="http://schemas.microsoft.com/office/drawing/2014/main" id="{CEB26CFA-1A65-47AD-862A-5E0EF66302CC}"/>
                </a:ext>
              </a:extLst>
            </p:cNvPr>
            <p:cNvGrpSpPr/>
            <p:nvPr/>
          </p:nvGrpSpPr>
          <p:grpSpPr>
            <a:xfrm>
              <a:off x="3295650" y="3321843"/>
              <a:ext cx="285751" cy="285751"/>
              <a:chOff x="0" y="0"/>
              <a:chExt cx="406400" cy="406400"/>
            </a:xfrm>
          </p:grpSpPr>
          <p:sp>
            <p:nvSpPr>
              <p:cNvPr id="17" name="Line">
                <a:extLst>
                  <a:ext uri="{FF2B5EF4-FFF2-40B4-BE49-F238E27FC236}">
                    <a16:creationId xmlns:a16="http://schemas.microsoft.com/office/drawing/2014/main" id="{AC3D5F26-AE2B-4ED7-879E-7E883C7E6373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8" name="Line">
                <a:extLst>
                  <a:ext uri="{FF2B5EF4-FFF2-40B4-BE49-F238E27FC236}">
                    <a16:creationId xmlns:a16="http://schemas.microsoft.com/office/drawing/2014/main" id="{BEB84632-405B-4932-BAB4-A7A3D42C7CDD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grpSp>
          <p:nvGrpSpPr>
            <p:cNvPr id="19" name="Group">
              <a:extLst>
                <a:ext uri="{FF2B5EF4-FFF2-40B4-BE49-F238E27FC236}">
                  <a16:creationId xmlns:a16="http://schemas.microsoft.com/office/drawing/2014/main" id="{F44ABC45-93D0-4369-9D39-EAFF15B6D326}"/>
                </a:ext>
              </a:extLst>
            </p:cNvPr>
            <p:cNvGrpSpPr/>
            <p:nvPr/>
          </p:nvGrpSpPr>
          <p:grpSpPr>
            <a:xfrm>
              <a:off x="6788943" y="3371850"/>
              <a:ext cx="285751" cy="285751"/>
              <a:chOff x="0" y="0"/>
              <a:chExt cx="406400" cy="406400"/>
            </a:xfrm>
          </p:grpSpPr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17D37587-64C6-4B27-9CD7-C59BF94366D4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2DE76EB9-EE05-4A83-8227-92583BC01D96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sp>
          <p:nvSpPr>
            <p:cNvPr id="22" name="x">
              <a:extLst>
                <a:ext uri="{FF2B5EF4-FFF2-40B4-BE49-F238E27FC236}">
                  <a16:creationId xmlns:a16="http://schemas.microsoft.com/office/drawing/2014/main" id="{04ED1E46-52D3-47B2-BB6E-10EAC75BDB36}"/>
                </a:ext>
              </a:extLst>
            </p:cNvPr>
            <p:cNvSpPr txBox="1"/>
            <p:nvPr/>
          </p:nvSpPr>
          <p:spPr>
            <a:xfrm>
              <a:off x="3117056" y="3536156"/>
              <a:ext cx="571499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algn="r"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</a:t>
              </a:r>
            </a:p>
          </p:txBody>
        </p:sp>
        <p:sp>
          <p:nvSpPr>
            <p:cNvPr id="23" name="x’">
              <a:extLst>
                <a:ext uri="{FF2B5EF4-FFF2-40B4-BE49-F238E27FC236}">
                  <a16:creationId xmlns:a16="http://schemas.microsoft.com/office/drawing/2014/main" id="{7344AE8D-44F8-4357-89FC-CAF4F5050DDF}"/>
                </a:ext>
              </a:extLst>
            </p:cNvPr>
            <p:cNvSpPr txBox="1"/>
            <p:nvPr/>
          </p:nvSpPr>
          <p:spPr>
            <a:xfrm>
              <a:off x="7074694" y="3600450"/>
              <a:ext cx="15478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x’</a:t>
              </a:r>
            </a:p>
          </p:txBody>
        </p:sp>
        <p:sp>
          <p:nvSpPr>
            <p:cNvPr id="24" name="Rectangle">
              <a:extLst>
                <a:ext uri="{FF2B5EF4-FFF2-40B4-BE49-F238E27FC236}">
                  <a16:creationId xmlns:a16="http://schemas.microsoft.com/office/drawing/2014/main" id="{75CFC121-3510-4BE9-936F-75B3E333980E}"/>
                </a:ext>
              </a:extLst>
            </p:cNvPr>
            <p:cNvSpPr/>
            <p:nvPr/>
          </p:nvSpPr>
          <p:spPr>
            <a:xfrm>
              <a:off x="3792141" y="2544366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5" name="Rectangle">
              <a:extLst>
                <a:ext uri="{FF2B5EF4-FFF2-40B4-BE49-F238E27FC236}">
                  <a16:creationId xmlns:a16="http://schemas.microsoft.com/office/drawing/2014/main" id="{05856664-3C2D-44C8-8753-399CE08EFE4B}"/>
                </a:ext>
              </a:extLst>
            </p:cNvPr>
            <p:cNvSpPr/>
            <p:nvPr/>
          </p:nvSpPr>
          <p:spPr>
            <a:xfrm>
              <a:off x="7360047" y="2556273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7" name="T(x,y)">
              <a:extLst>
                <a:ext uri="{FF2B5EF4-FFF2-40B4-BE49-F238E27FC236}">
                  <a16:creationId xmlns:a16="http://schemas.microsoft.com/office/drawing/2014/main" id="{B226F013-6815-4076-8132-7B5002BB7F6C}"/>
                </a:ext>
              </a:extLst>
            </p:cNvPr>
            <p:cNvSpPr txBox="1"/>
            <p:nvPr/>
          </p:nvSpPr>
          <p:spPr>
            <a:xfrm>
              <a:off x="5580415" y="2285013"/>
              <a:ext cx="766852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8" name="f(x,y)">
              <a:extLst>
                <a:ext uri="{FF2B5EF4-FFF2-40B4-BE49-F238E27FC236}">
                  <a16:creationId xmlns:a16="http://schemas.microsoft.com/office/drawing/2014/main" id="{FD96BE5C-1C06-4121-B164-1EE5FC3C5356}"/>
                </a:ext>
              </a:extLst>
            </p:cNvPr>
            <p:cNvSpPr txBox="1"/>
            <p:nvPr/>
          </p:nvSpPr>
          <p:spPr>
            <a:xfrm>
              <a:off x="3481387" y="3679031"/>
              <a:ext cx="164544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9" name="g(x’,y’)">
              <a:extLst>
                <a:ext uri="{FF2B5EF4-FFF2-40B4-BE49-F238E27FC236}">
                  <a16:creationId xmlns:a16="http://schemas.microsoft.com/office/drawing/2014/main" id="{61885480-1319-4F75-8F2E-1E4469299995}"/>
                </a:ext>
              </a:extLst>
            </p:cNvPr>
            <p:cNvSpPr txBox="1"/>
            <p:nvPr/>
          </p:nvSpPr>
          <p:spPr>
            <a:xfrm>
              <a:off x="6943725" y="3679031"/>
              <a:ext cx="197405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x’,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y’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30" name="y">
              <a:extLst>
                <a:ext uri="{FF2B5EF4-FFF2-40B4-BE49-F238E27FC236}">
                  <a16:creationId xmlns:a16="http://schemas.microsoft.com/office/drawing/2014/main" id="{5F3968E7-7406-44F6-BE3B-4A6AF311ADAD}"/>
                </a:ext>
              </a:extLst>
            </p:cNvPr>
            <p:cNvSpPr txBox="1"/>
            <p:nvPr/>
          </p:nvSpPr>
          <p:spPr>
            <a:xfrm>
              <a:off x="3144441" y="3211822"/>
              <a:ext cx="228601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</a:t>
              </a:r>
            </a:p>
          </p:txBody>
        </p:sp>
        <p:sp>
          <p:nvSpPr>
            <p:cNvPr id="31" name="y’">
              <a:extLst>
                <a:ext uri="{FF2B5EF4-FFF2-40B4-BE49-F238E27FC236}">
                  <a16:creationId xmlns:a16="http://schemas.microsoft.com/office/drawing/2014/main" id="{0CC57C7F-64CA-466A-B2B0-93382361BDF3}"/>
                </a:ext>
              </a:extLst>
            </p:cNvPr>
            <p:cNvSpPr txBox="1"/>
            <p:nvPr/>
          </p:nvSpPr>
          <p:spPr>
            <a:xfrm>
              <a:off x="6616297" y="3257549"/>
              <a:ext cx="50840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y’</a:t>
              </a:r>
            </a:p>
          </p:txBody>
        </p:sp>
      </p:grpSp>
      <p:sp>
        <p:nvSpPr>
          <p:cNvPr id="33" name="Send each pixel f(x,y) to its corresponding location…">
            <a:extLst>
              <a:ext uri="{FF2B5EF4-FFF2-40B4-BE49-F238E27FC236}">
                <a16:creationId xmlns:a16="http://schemas.microsoft.com/office/drawing/2014/main" id="{2803DD7F-525F-42BC-AE8D-60D109B86F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382140" y="5511218"/>
            <a:ext cx="11576979" cy="1260298"/>
          </a:xfrm>
          <a:prstGeom prst="rect">
            <a:avLst/>
          </a:prstGeom>
        </p:spPr>
        <p:txBody>
          <a:bodyPr vert="horz" lIns="21431" tIns="21431" rIns="21431" bIns="21431" rtlCol="0" anchor="t">
            <a:noAutofit/>
          </a:bodyPr>
          <a:lstStyle/>
          <a:p>
            <a:pPr marL="457200" indent="-457200" defTabSz="685776">
              <a:spcBef>
                <a:spcPts val="492"/>
              </a:spcBef>
              <a:buClr>
                <a:srgbClr val="000000"/>
              </a:buClr>
              <a:buFont typeface="+mj-lt"/>
              <a:buAutoNum type="arabicPeriod"/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 lang="en-US" sz="2400" dirty="0">
                <a:latin typeface="+mj-lt"/>
              </a:rPr>
              <a:t>Form enough pixel-to-pixel correspondences between two images</a:t>
            </a:r>
          </a:p>
          <a:p>
            <a:pPr marL="457200" indent="-457200" defTabSz="685776">
              <a:spcBef>
                <a:spcPts val="492"/>
              </a:spcBef>
              <a:buClr>
                <a:srgbClr val="000000"/>
              </a:buClr>
              <a:buFont typeface="+mj-lt"/>
              <a:buAutoNum type="arabicPeriod"/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 lang="en-US" sz="2400" dirty="0">
                <a:latin typeface="+mj-lt"/>
              </a:rPr>
              <a:t>Solve for linear transform parameters as before</a:t>
            </a:r>
          </a:p>
          <a:p>
            <a:pPr marL="457200" indent="-457200" defTabSz="685776">
              <a:spcBef>
                <a:spcPts val="492"/>
              </a:spcBef>
              <a:buClr>
                <a:srgbClr val="000000"/>
              </a:buClr>
              <a:buFont typeface="+mj-lt"/>
              <a:buAutoNum type="arabicPeriod"/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 lang="en-US" sz="2400" dirty="0">
                <a:latin typeface="+mj-lt"/>
              </a:rPr>
              <a:t>Send intensities</a:t>
            </a:r>
            <a:r>
              <a:rPr sz="2400" dirty="0">
                <a:latin typeface="+mj-lt"/>
              </a:rPr>
              <a:t> </a:t>
            </a:r>
            <a:r>
              <a:rPr sz="2400" i="1" dirty="0">
                <a:latin typeface="+mj-lt"/>
              </a:rPr>
              <a:t>f</a:t>
            </a:r>
            <a:r>
              <a:rPr sz="2400" dirty="0">
                <a:latin typeface="+mj-lt"/>
              </a:rPr>
              <a:t>(</a:t>
            </a:r>
            <a:r>
              <a:rPr sz="2400" i="1" dirty="0" err="1">
                <a:latin typeface="+mj-lt"/>
              </a:rPr>
              <a:t>x,y</a:t>
            </a:r>
            <a:r>
              <a:rPr sz="2400" dirty="0">
                <a:latin typeface="+mj-lt"/>
              </a:rPr>
              <a:t>) </a:t>
            </a:r>
            <a:r>
              <a:rPr lang="en-US" sz="2400" dirty="0">
                <a:latin typeface="+mj-lt"/>
              </a:rPr>
              <a:t>in first image </a:t>
            </a:r>
            <a:r>
              <a:rPr sz="2400" dirty="0">
                <a:latin typeface="+mj-lt"/>
              </a:rPr>
              <a:t>to </a:t>
            </a:r>
            <a:r>
              <a:rPr lang="en-US" sz="2400" dirty="0">
                <a:latin typeface="+mj-lt"/>
              </a:rPr>
              <a:t>their</a:t>
            </a:r>
            <a:r>
              <a:rPr sz="2400" dirty="0">
                <a:latin typeface="+mj-lt"/>
              </a:rPr>
              <a:t> corresponding location in the second image</a:t>
            </a:r>
          </a:p>
        </p:txBody>
      </p:sp>
      <p:sp>
        <p:nvSpPr>
          <p:cNvPr id="34" name="General form of linear least squares">
            <a:extLst>
              <a:ext uri="{FF2B5EF4-FFF2-40B4-BE49-F238E27FC236}">
                <a16:creationId xmlns:a16="http://schemas.microsoft.com/office/drawing/2014/main" id="{399EE5EB-9CE3-4BC5-A861-7DA5156F9E2B}"/>
              </a:ext>
            </a:extLst>
          </p:cNvPr>
          <p:cNvSpPr txBox="1"/>
          <p:nvPr/>
        </p:nvSpPr>
        <p:spPr>
          <a:xfrm>
            <a:off x="9587258" y="5127722"/>
            <a:ext cx="2604742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what is the problem with this?</a:t>
            </a:r>
            <a:endParaRPr sz="2400" dirty="0">
              <a:latin typeface="+mj-lt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C22D267-D37B-4AE8-873E-BA471B40EF8B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10247086" y="5938521"/>
            <a:ext cx="642543" cy="2815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71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Forward warping</a:t>
            </a:r>
            <a:endParaRPr dirty="0"/>
          </a:p>
        </p:txBody>
      </p:sp>
      <p:sp>
        <p:nvSpPr>
          <p:cNvPr id="32" name="Suppose we have two triangles: ABC and DEF.…">
            <a:extLst>
              <a:ext uri="{FF2B5EF4-FFF2-40B4-BE49-F238E27FC236}">
                <a16:creationId xmlns:a16="http://schemas.microsoft.com/office/drawing/2014/main" id="{FEE36B19-D6DE-4401-888B-F058A308D4AC}"/>
              </a:ext>
            </a:extLst>
          </p:cNvPr>
          <p:cNvSpPr txBox="1"/>
          <p:nvPr/>
        </p:nvSpPr>
        <p:spPr>
          <a:xfrm>
            <a:off x="1043484" y="1486753"/>
            <a:ext cx="8352515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lang="en-US" sz="2400" dirty="0">
                <a:latin typeface="+mj-lt"/>
              </a:rPr>
              <a:t>Pixels may end up between two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determine the intensity of each point?</a:t>
            </a:r>
            <a:endParaRPr sz="2400" dirty="0"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789012-F918-4BBC-B619-D27310200479}"/>
              </a:ext>
            </a:extLst>
          </p:cNvPr>
          <p:cNvGrpSpPr/>
          <p:nvPr/>
        </p:nvGrpSpPr>
        <p:grpSpPr>
          <a:xfrm>
            <a:off x="2602475" y="2889593"/>
            <a:ext cx="6987050" cy="2194660"/>
            <a:chOff x="2258364" y="2889593"/>
            <a:chExt cx="6987050" cy="2194660"/>
          </a:xfrm>
        </p:grpSpPr>
        <p:sp>
          <p:nvSpPr>
            <p:cNvPr id="41" name="f(x,y)">
              <a:extLst>
                <a:ext uri="{FF2B5EF4-FFF2-40B4-BE49-F238E27FC236}">
                  <a16:creationId xmlns:a16="http://schemas.microsoft.com/office/drawing/2014/main" id="{2A9487F9-8FEE-4F37-B796-2684B138F225}"/>
                </a:ext>
              </a:extLst>
            </p:cNvPr>
            <p:cNvSpPr txBox="1"/>
            <p:nvPr/>
          </p:nvSpPr>
          <p:spPr>
            <a:xfrm>
              <a:off x="2770861" y="3032746"/>
              <a:ext cx="1344105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/>
            <a:p>
              <a:pPr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 err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42" name="g(x’,y’)">
              <a:extLst>
                <a:ext uri="{FF2B5EF4-FFF2-40B4-BE49-F238E27FC236}">
                  <a16:creationId xmlns:a16="http://schemas.microsoft.com/office/drawing/2014/main" id="{8B4C40ED-3041-4E84-B244-2DC9A5E9E086}"/>
                </a:ext>
              </a:extLst>
            </p:cNvPr>
            <p:cNvSpPr txBox="1"/>
            <p:nvPr/>
          </p:nvSpPr>
          <p:spPr>
            <a:xfrm>
              <a:off x="7206149" y="3056005"/>
              <a:ext cx="1726863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/>
            <a:p>
              <a:pPr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 err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x’,y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’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53" name="T(x,y)">
              <a:extLst>
                <a:ext uri="{FF2B5EF4-FFF2-40B4-BE49-F238E27FC236}">
                  <a16:creationId xmlns:a16="http://schemas.microsoft.com/office/drawing/2014/main" id="{F02CCDD3-20CC-4EC1-B9C7-60B9CD149C30}"/>
                </a:ext>
              </a:extLst>
            </p:cNvPr>
            <p:cNvSpPr txBox="1"/>
            <p:nvPr/>
          </p:nvSpPr>
          <p:spPr>
            <a:xfrm>
              <a:off x="5113057" y="3472519"/>
              <a:ext cx="1442020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x,y</a:t>
              </a:r>
              <a:r>
                <a: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96C8CF-9D7A-4A94-8966-E4D8C855CCEF}"/>
                </a:ext>
              </a:extLst>
            </p:cNvPr>
            <p:cNvGrpSpPr/>
            <p:nvPr/>
          </p:nvGrpSpPr>
          <p:grpSpPr>
            <a:xfrm>
              <a:off x="2883887" y="2891142"/>
              <a:ext cx="1646520" cy="1646520"/>
              <a:chOff x="4200357" y="3727846"/>
              <a:chExt cx="569688" cy="569688"/>
            </a:xfrm>
          </p:grpSpPr>
          <p:grpSp>
            <p:nvGrpSpPr>
              <p:cNvPr id="36" name="Group">
                <a:extLst>
                  <a:ext uri="{FF2B5EF4-FFF2-40B4-BE49-F238E27FC236}">
                    <a16:creationId xmlns:a16="http://schemas.microsoft.com/office/drawing/2014/main" id="{9FEDF4A1-8CDD-4312-A9C6-EE1B6FF0DBC2}"/>
                  </a:ext>
                </a:extLst>
              </p:cNvPr>
              <p:cNvGrpSpPr/>
              <p:nvPr/>
            </p:nvGrpSpPr>
            <p:grpSpPr>
              <a:xfrm>
                <a:off x="4200357" y="3727846"/>
                <a:ext cx="569688" cy="569688"/>
                <a:chOff x="0" y="0"/>
                <a:chExt cx="650240" cy="650240"/>
              </a:xfrm>
            </p:grpSpPr>
            <p:sp>
              <p:nvSpPr>
                <p:cNvPr id="37" name="Line">
                  <a:extLst>
                    <a:ext uri="{FF2B5EF4-FFF2-40B4-BE49-F238E27FC236}">
                      <a16:creationId xmlns:a16="http://schemas.microsoft.com/office/drawing/2014/main" id="{9812AFB6-A7EC-4343-A8A1-684B0C55A641}"/>
                    </a:ext>
                  </a:extLst>
                </p:cNvPr>
                <p:cNvSpPr/>
                <p:nvPr/>
              </p:nvSpPr>
              <p:spPr>
                <a:xfrm flipH="1">
                  <a:off x="243840" y="0"/>
                  <a:ext cx="1" cy="65024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38" name="Line">
                  <a:extLst>
                    <a:ext uri="{FF2B5EF4-FFF2-40B4-BE49-F238E27FC236}">
                      <a16:creationId xmlns:a16="http://schemas.microsoft.com/office/drawing/2014/main" id="{DEB8407B-C3DD-45A8-B36A-8EEE96E715C4}"/>
                    </a:ext>
                  </a:extLst>
                </p:cNvPr>
                <p:cNvSpPr/>
                <p:nvPr/>
              </p:nvSpPr>
              <p:spPr>
                <a:xfrm flipH="1">
                  <a:off x="406400" y="0"/>
                  <a:ext cx="1" cy="65024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39" name="Line">
                  <a:extLst>
                    <a:ext uri="{FF2B5EF4-FFF2-40B4-BE49-F238E27FC236}">
                      <a16:creationId xmlns:a16="http://schemas.microsoft.com/office/drawing/2014/main" id="{A22B52E3-10AB-43BB-B3C8-C800EEF0351E}"/>
                    </a:ext>
                  </a:extLst>
                </p:cNvPr>
                <p:cNvSpPr/>
                <p:nvPr/>
              </p:nvSpPr>
              <p:spPr>
                <a:xfrm>
                  <a:off x="0" y="243840"/>
                  <a:ext cx="650241" cy="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40" name="Line">
                  <a:extLst>
                    <a:ext uri="{FF2B5EF4-FFF2-40B4-BE49-F238E27FC236}">
                      <a16:creationId xmlns:a16="http://schemas.microsoft.com/office/drawing/2014/main" id="{A1E7C4B4-8699-4FB4-B1EC-F6B6CBC21D43}"/>
                    </a:ext>
                  </a:extLst>
                </p:cNvPr>
                <p:cNvSpPr/>
                <p:nvPr/>
              </p:nvSpPr>
              <p:spPr>
                <a:xfrm>
                  <a:off x="0" y="406400"/>
                  <a:ext cx="650241" cy="0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</p:grpSp>
          <p:sp>
            <p:nvSpPr>
              <p:cNvPr id="54" name="Circle">
                <a:extLst>
                  <a:ext uri="{FF2B5EF4-FFF2-40B4-BE49-F238E27FC236}">
                    <a16:creationId xmlns:a16="http://schemas.microsoft.com/office/drawing/2014/main" id="{9144F151-FE4C-4300-B26B-2CDFEA513A93}"/>
                  </a:ext>
                </a:extLst>
              </p:cNvPr>
              <p:cNvSpPr/>
              <p:nvPr/>
            </p:nvSpPr>
            <p:spPr>
              <a:xfrm>
                <a:off x="4436243" y="3964211"/>
                <a:ext cx="97916" cy="97916"/>
              </a:xfrm>
              <a:prstGeom prst="ellipse">
                <a:avLst/>
              </a:prstGeom>
              <a:solidFill>
                <a:srgbClr val="FF2600"/>
              </a:solidFill>
              <a:ln w="3175">
                <a:solidFill>
                  <a:srgbClr val="000000"/>
                </a:solidFill>
              </a:ln>
            </p:spPr>
            <p:txBody>
              <a:bodyPr lIns="0" tIns="0" rIns="0" bIns="0"/>
              <a:lstStyle/>
              <a:p>
                <a:pPr defTabSz="342888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4104EF-1ECF-44C5-98AC-BC0B184DDCD2}"/>
                </a:ext>
              </a:extLst>
            </p:cNvPr>
            <p:cNvGrpSpPr/>
            <p:nvPr/>
          </p:nvGrpSpPr>
          <p:grpSpPr>
            <a:xfrm>
              <a:off x="7598879" y="2889593"/>
              <a:ext cx="1646535" cy="1646535"/>
              <a:chOff x="7467154" y="3674438"/>
              <a:chExt cx="569688" cy="569688"/>
            </a:xfrm>
          </p:grpSpPr>
          <p:grpSp>
            <p:nvGrpSpPr>
              <p:cNvPr id="58" name="Group">
                <a:extLst>
                  <a:ext uri="{FF2B5EF4-FFF2-40B4-BE49-F238E27FC236}">
                    <a16:creationId xmlns:a16="http://schemas.microsoft.com/office/drawing/2014/main" id="{9E955FB5-4882-4378-ABDD-0838740E56BE}"/>
                  </a:ext>
                </a:extLst>
              </p:cNvPr>
              <p:cNvGrpSpPr/>
              <p:nvPr/>
            </p:nvGrpSpPr>
            <p:grpSpPr>
              <a:xfrm>
                <a:off x="7467154" y="3674438"/>
                <a:ext cx="569688" cy="569688"/>
                <a:chOff x="0" y="0"/>
                <a:chExt cx="650240" cy="650240"/>
              </a:xfrm>
            </p:grpSpPr>
            <p:sp>
              <p:nvSpPr>
                <p:cNvPr id="59" name="Line">
                  <a:extLst>
                    <a:ext uri="{FF2B5EF4-FFF2-40B4-BE49-F238E27FC236}">
                      <a16:creationId xmlns:a16="http://schemas.microsoft.com/office/drawing/2014/main" id="{C02C11FE-66D0-4124-AAB2-F421DD2D8E63}"/>
                    </a:ext>
                  </a:extLst>
                </p:cNvPr>
                <p:cNvSpPr/>
                <p:nvPr/>
              </p:nvSpPr>
              <p:spPr>
                <a:xfrm flipH="1">
                  <a:off x="243840" y="0"/>
                  <a:ext cx="1" cy="65024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60" name="Line">
                  <a:extLst>
                    <a:ext uri="{FF2B5EF4-FFF2-40B4-BE49-F238E27FC236}">
                      <a16:creationId xmlns:a16="http://schemas.microsoft.com/office/drawing/2014/main" id="{0D8B5C91-0C27-4D22-9588-F2BD57A2BDC4}"/>
                    </a:ext>
                  </a:extLst>
                </p:cNvPr>
                <p:cNvSpPr/>
                <p:nvPr/>
              </p:nvSpPr>
              <p:spPr>
                <a:xfrm flipH="1">
                  <a:off x="406400" y="0"/>
                  <a:ext cx="1" cy="65024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61" name="Line">
                  <a:extLst>
                    <a:ext uri="{FF2B5EF4-FFF2-40B4-BE49-F238E27FC236}">
                      <a16:creationId xmlns:a16="http://schemas.microsoft.com/office/drawing/2014/main" id="{0CAB1B13-0D72-49DF-826C-4542A51993D7}"/>
                    </a:ext>
                  </a:extLst>
                </p:cNvPr>
                <p:cNvSpPr/>
                <p:nvPr/>
              </p:nvSpPr>
              <p:spPr>
                <a:xfrm>
                  <a:off x="0" y="243840"/>
                  <a:ext cx="650241" cy="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62" name="Line">
                  <a:extLst>
                    <a:ext uri="{FF2B5EF4-FFF2-40B4-BE49-F238E27FC236}">
                      <a16:creationId xmlns:a16="http://schemas.microsoft.com/office/drawing/2014/main" id="{4933A8DB-9F08-455F-9B8F-18549AB27BE1}"/>
                    </a:ext>
                  </a:extLst>
                </p:cNvPr>
                <p:cNvSpPr/>
                <p:nvPr/>
              </p:nvSpPr>
              <p:spPr>
                <a:xfrm>
                  <a:off x="0" y="406400"/>
                  <a:ext cx="650241" cy="0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</p:grpSp>
          <p:sp>
            <p:nvSpPr>
              <p:cNvPr id="55" name="Circle">
                <a:extLst>
                  <a:ext uri="{FF2B5EF4-FFF2-40B4-BE49-F238E27FC236}">
                    <a16:creationId xmlns:a16="http://schemas.microsoft.com/office/drawing/2014/main" id="{DD27A4B4-159E-4E3E-BFC9-0017789472C9}"/>
                  </a:ext>
                </a:extLst>
              </p:cNvPr>
              <p:cNvSpPr/>
              <p:nvPr/>
            </p:nvSpPr>
            <p:spPr>
              <a:xfrm>
                <a:off x="7630013" y="3913291"/>
                <a:ext cx="97916" cy="97916"/>
              </a:xfrm>
              <a:prstGeom prst="ellipse">
                <a:avLst/>
              </a:prstGeom>
              <a:solidFill>
                <a:srgbClr val="FF2600"/>
              </a:solidFill>
              <a:ln w="3175">
                <a:solidFill>
                  <a:srgbClr val="000000"/>
                </a:solidFill>
              </a:ln>
            </p:spPr>
            <p:txBody>
              <a:bodyPr lIns="0" tIns="0" rIns="0" bIns="0"/>
              <a:lstStyle/>
              <a:p>
                <a:pPr defTabSz="342888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9C56894-6F5B-49A1-B813-D7F65DD64509}"/>
                </a:ext>
              </a:extLst>
            </p:cNvPr>
            <p:cNvCxnSpPr/>
            <p:nvPr/>
          </p:nvCxnSpPr>
          <p:spPr>
            <a:xfrm>
              <a:off x="5313367" y="4033612"/>
              <a:ext cx="104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Line">
              <a:extLst>
                <a:ext uri="{FF2B5EF4-FFF2-40B4-BE49-F238E27FC236}">
                  <a16:creationId xmlns:a16="http://schemas.microsoft.com/office/drawing/2014/main" id="{BEC329CE-C056-42E6-AADA-809782D1BDC1}"/>
                </a:ext>
              </a:extLst>
            </p:cNvPr>
            <p:cNvSpPr/>
            <p:nvPr/>
          </p:nvSpPr>
          <p:spPr>
            <a:xfrm flipV="1">
              <a:off x="2500897" y="4402996"/>
              <a:ext cx="2" cy="3880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65" name="Line">
              <a:extLst>
                <a:ext uri="{FF2B5EF4-FFF2-40B4-BE49-F238E27FC236}">
                  <a16:creationId xmlns:a16="http://schemas.microsoft.com/office/drawing/2014/main" id="{423379F3-3F33-4243-825C-CE63DD847488}"/>
                </a:ext>
              </a:extLst>
            </p:cNvPr>
            <p:cNvSpPr/>
            <p:nvPr/>
          </p:nvSpPr>
          <p:spPr>
            <a:xfrm>
              <a:off x="2500898" y="4791052"/>
              <a:ext cx="38805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66" name="Line">
              <a:extLst>
                <a:ext uri="{FF2B5EF4-FFF2-40B4-BE49-F238E27FC236}">
                  <a16:creationId xmlns:a16="http://schemas.microsoft.com/office/drawing/2014/main" id="{FAE40DF1-1BB1-4DDF-8205-D78321A0C06B}"/>
                </a:ext>
              </a:extLst>
            </p:cNvPr>
            <p:cNvSpPr/>
            <p:nvPr/>
          </p:nvSpPr>
          <p:spPr>
            <a:xfrm flipV="1">
              <a:off x="7244856" y="4470906"/>
              <a:ext cx="2" cy="3880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67" name="Line">
              <a:extLst>
                <a:ext uri="{FF2B5EF4-FFF2-40B4-BE49-F238E27FC236}">
                  <a16:creationId xmlns:a16="http://schemas.microsoft.com/office/drawing/2014/main" id="{5DBC1690-C150-4433-92CE-C7F445BE373F}"/>
                </a:ext>
              </a:extLst>
            </p:cNvPr>
            <p:cNvSpPr/>
            <p:nvPr/>
          </p:nvSpPr>
          <p:spPr>
            <a:xfrm>
              <a:off x="7244857" y="4858962"/>
              <a:ext cx="38805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68" name="x">
              <a:extLst>
                <a:ext uri="{FF2B5EF4-FFF2-40B4-BE49-F238E27FC236}">
                  <a16:creationId xmlns:a16="http://schemas.microsoft.com/office/drawing/2014/main" id="{FF407CAA-7CD6-45FC-B2EE-FCBD268E51D4}"/>
                </a:ext>
              </a:extLst>
            </p:cNvPr>
            <p:cNvSpPr txBox="1"/>
            <p:nvPr/>
          </p:nvSpPr>
          <p:spPr>
            <a:xfrm>
              <a:off x="2258364" y="4694038"/>
              <a:ext cx="776107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algn="r"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</a:t>
              </a:r>
            </a:p>
          </p:txBody>
        </p:sp>
        <p:sp>
          <p:nvSpPr>
            <p:cNvPr id="69" name="x’">
              <a:extLst>
                <a:ext uri="{FF2B5EF4-FFF2-40B4-BE49-F238E27FC236}">
                  <a16:creationId xmlns:a16="http://schemas.microsoft.com/office/drawing/2014/main" id="{14CC2941-9159-4398-B65C-25691C5BA2BF}"/>
                </a:ext>
              </a:extLst>
            </p:cNvPr>
            <p:cNvSpPr txBox="1"/>
            <p:nvPr/>
          </p:nvSpPr>
          <p:spPr>
            <a:xfrm>
              <a:off x="7632912" y="4781350"/>
              <a:ext cx="210198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x’</a:t>
              </a:r>
            </a:p>
          </p:txBody>
        </p:sp>
        <p:sp>
          <p:nvSpPr>
            <p:cNvPr id="70" name="y">
              <a:extLst>
                <a:ext uri="{FF2B5EF4-FFF2-40B4-BE49-F238E27FC236}">
                  <a16:creationId xmlns:a16="http://schemas.microsoft.com/office/drawing/2014/main" id="{87059A7E-89E0-4413-84C9-B17276BADFC1}"/>
                </a:ext>
              </a:extLst>
            </p:cNvPr>
            <p:cNvSpPr txBox="1"/>
            <p:nvPr/>
          </p:nvSpPr>
          <p:spPr>
            <a:xfrm>
              <a:off x="2295553" y="4253586"/>
              <a:ext cx="310445" cy="4113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</a:t>
              </a:r>
            </a:p>
          </p:txBody>
        </p:sp>
        <p:sp>
          <p:nvSpPr>
            <p:cNvPr id="71" name="y’">
              <a:extLst>
                <a:ext uri="{FF2B5EF4-FFF2-40B4-BE49-F238E27FC236}">
                  <a16:creationId xmlns:a16="http://schemas.microsoft.com/office/drawing/2014/main" id="{44370368-43E7-40A5-B199-CC7B6824D511}"/>
                </a:ext>
              </a:extLst>
            </p:cNvPr>
            <p:cNvSpPr txBox="1"/>
            <p:nvPr/>
          </p:nvSpPr>
          <p:spPr>
            <a:xfrm>
              <a:off x="7010400" y="4315684"/>
              <a:ext cx="690421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06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Forward warping</a:t>
            </a:r>
            <a:endParaRPr dirty="0"/>
          </a:p>
        </p:txBody>
      </p:sp>
      <p:grpSp>
        <p:nvGrpSpPr>
          <p:cNvPr id="6" name="Group 5"/>
          <p:cNvGrpSpPr/>
          <p:nvPr/>
        </p:nvGrpSpPr>
        <p:grpSpPr>
          <a:xfrm>
            <a:off x="1043484" y="1486753"/>
            <a:ext cx="9625549" cy="4395939"/>
            <a:chOff x="1043484" y="1486753"/>
            <a:chExt cx="9625549" cy="4395939"/>
          </a:xfrm>
        </p:grpSpPr>
        <p:sp>
          <p:nvSpPr>
            <p:cNvPr id="44" name="Suppose we have two triangles: ABC and DEF.…">
              <a:extLst>
                <a:ext uri="{FF2B5EF4-FFF2-40B4-BE49-F238E27FC236}">
                  <a16:creationId xmlns:a16="http://schemas.microsoft.com/office/drawing/2014/main" id="{FEE36B19-D6DE-4401-888B-F058A308D4AC}"/>
                </a:ext>
              </a:extLst>
            </p:cNvPr>
            <p:cNvSpPr txBox="1"/>
            <p:nvPr/>
          </p:nvSpPr>
          <p:spPr>
            <a:xfrm>
              <a:off x="1043484" y="1486753"/>
              <a:ext cx="8352515" cy="8107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>
              <a:spAutoFit/>
            </a:bodyPr>
            <a:lstStyle/>
            <a:p>
              <a:r>
                <a:rPr lang="en-US" sz="2400" dirty="0">
                  <a:latin typeface="+mj-lt"/>
                </a:rPr>
                <a:t>Pixels may end up between two points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+mj-lt"/>
                </a:rPr>
                <a:t>How do we determine the intensity of each point?</a:t>
              </a:r>
              <a:endParaRPr sz="2400" dirty="0">
                <a:latin typeface="+mj-lt"/>
              </a:endParaRPr>
            </a:p>
          </p:txBody>
        </p:sp>
        <p:sp>
          <p:nvSpPr>
            <p:cNvPr id="46" name="Line">
              <a:extLst>
                <a:ext uri="{FF2B5EF4-FFF2-40B4-BE49-F238E27FC236}">
                  <a16:creationId xmlns:a16="http://schemas.microsoft.com/office/drawing/2014/main" id="{9812AFB6-A7EC-4343-A8A1-684B0C55A641}"/>
                </a:ext>
              </a:extLst>
            </p:cNvPr>
            <p:cNvSpPr/>
            <p:nvPr/>
          </p:nvSpPr>
          <p:spPr>
            <a:xfrm flipH="1">
              <a:off x="3845443" y="2891142"/>
              <a:ext cx="3" cy="164652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7" name="Line">
              <a:extLst>
                <a:ext uri="{FF2B5EF4-FFF2-40B4-BE49-F238E27FC236}">
                  <a16:creationId xmlns:a16="http://schemas.microsoft.com/office/drawing/2014/main" id="{DEB8407B-C3DD-45A8-B36A-8EEE96E715C4}"/>
                </a:ext>
              </a:extLst>
            </p:cNvPr>
            <p:cNvSpPr/>
            <p:nvPr/>
          </p:nvSpPr>
          <p:spPr>
            <a:xfrm flipH="1">
              <a:off x="4257073" y="2891142"/>
              <a:ext cx="3" cy="164652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8" name="Line">
              <a:extLst>
                <a:ext uri="{FF2B5EF4-FFF2-40B4-BE49-F238E27FC236}">
                  <a16:creationId xmlns:a16="http://schemas.microsoft.com/office/drawing/2014/main" id="{A22B52E3-10AB-43BB-B3C8-C800EEF0351E}"/>
                </a:ext>
              </a:extLst>
            </p:cNvPr>
            <p:cNvSpPr/>
            <p:nvPr/>
          </p:nvSpPr>
          <p:spPr>
            <a:xfrm>
              <a:off x="3227998" y="3508587"/>
              <a:ext cx="1646523" cy="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9" name="Line">
              <a:extLst>
                <a:ext uri="{FF2B5EF4-FFF2-40B4-BE49-F238E27FC236}">
                  <a16:creationId xmlns:a16="http://schemas.microsoft.com/office/drawing/2014/main" id="{A1E7C4B4-8699-4FB4-B1EC-F6B6CBC21D43}"/>
                </a:ext>
              </a:extLst>
            </p:cNvPr>
            <p:cNvSpPr/>
            <p:nvPr/>
          </p:nvSpPr>
          <p:spPr>
            <a:xfrm>
              <a:off x="3227998" y="3920217"/>
              <a:ext cx="164652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1" name="Line">
              <a:extLst>
                <a:ext uri="{FF2B5EF4-FFF2-40B4-BE49-F238E27FC236}">
                  <a16:creationId xmlns:a16="http://schemas.microsoft.com/office/drawing/2014/main" id="{C02C11FE-66D0-4124-AAB2-F421DD2D8E63}"/>
                </a:ext>
              </a:extLst>
            </p:cNvPr>
            <p:cNvSpPr/>
            <p:nvPr/>
          </p:nvSpPr>
          <p:spPr>
            <a:xfrm flipH="1">
              <a:off x="8560441" y="2889593"/>
              <a:ext cx="3" cy="164653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2" name="Line">
              <a:extLst>
                <a:ext uri="{FF2B5EF4-FFF2-40B4-BE49-F238E27FC236}">
                  <a16:creationId xmlns:a16="http://schemas.microsoft.com/office/drawing/2014/main" id="{0D8B5C91-0C27-4D22-9588-F2BD57A2BDC4}"/>
                </a:ext>
              </a:extLst>
            </p:cNvPr>
            <p:cNvSpPr/>
            <p:nvPr/>
          </p:nvSpPr>
          <p:spPr>
            <a:xfrm flipH="1">
              <a:off x="8972074" y="2889593"/>
              <a:ext cx="3" cy="164653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6" name="Line">
              <a:extLst>
                <a:ext uri="{FF2B5EF4-FFF2-40B4-BE49-F238E27FC236}">
                  <a16:creationId xmlns:a16="http://schemas.microsoft.com/office/drawing/2014/main" id="{0CAB1B13-0D72-49DF-826C-4542A51993D7}"/>
                </a:ext>
              </a:extLst>
            </p:cNvPr>
            <p:cNvSpPr/>
            <p:nvPr/>
          </p:nvSpPr>
          <p:spPr>
            <a:xfrm>
              <a:off x="7942990" y="3507044"/>
              <a:ext cx="1646538" cy="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7" name="Line">
              <a:extLst>
                <a:ext uri="{FF2B5EF4-FFF2-40B4-BE49-F238E27FC236}">
                  <a16:creationId xmlns:a16="http://schemas.microsoft.com/office/drawing/2014/main" id="{4933A8DB-9F08-455F-9B8F-18549AB27BE1}"/>
                </a:ext>
              </a:extLst>
            </p:cNvPr>
            <p:cNvSpPr/>
            <p:nvPr/>
          </p:nvSpPr>
          <p:spPr>
            <a:xfrm>
              <a:off x="7942990" y="3918677"/>
              <a:ext cx="1646538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73" name="f(x,y)">
              <a:extLst>
                <a:ext uri="{FF2B5EF4-FFF2-40B4-BE49-F238E27FC236}">
                  <a16:creationId xmlns:a16="http://schemas.microsoft.com/office/drawing/2014/main" id="{2A9487F9-8FEE-4F37-B796-2684B138F225}"/>
                </a:ext>
              </a:extLst>
            </p:cNvPr>
            <p:cNvSpPr txBox="1"/>
            <p:nvPr/>
          </p:nvSpPr>
          <p:spPr>
            <a:xfrm>
              <a:off x="3114972" y="3032746"/>
              <a:ext cx="1344105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/>
            <a:p>
              <a:pPr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 err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74" name="g(x’,y’)">
              <a:extLst>
                <a:ext uri="{FF2B5EF4-FFF2-40B4-BE49-F238E27FC236}">
                  <a16:creationId xmlns:a16="http://schemas.microsoft.com/office/drawing/2014/main" id="{8B4C40ED-3041-4E84-B244-2DC9A5E9E086}"/>
                </a:ext>
              </a:extLst>
            </p:cNvPr>
            <p:cNvSpPr txBox="1"/>
            <p:nvPr/>
          </p:nvSpPr>
          <p:spPr>
            <a:xfrm>
              <a:off x="7550260" y="3056005"/>
              <a:ext cx="1726863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/>
            <a:p>
              <a:pPr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 err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x’,y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’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75" name="T(x,y)">
              <a:extLst>
                <a:ext uri="{FF2B5EF4-FFF2-40B4-BE49-F238E27FC236}">
                  <a16:creationId xmlns:a16="http://schemas.microsoft.com/office/drawing/2014/main" id="{F02CCDD3-20CC-4EC1-B9C7-60B9CD149C30}"/>
                </a:ext>
              </a:extLst>
            </p:cNvPr>
            <p:cNvSpPr txBox="1"/>
            <p:nvPr/>
          </p:nvSpPr>
          <p:spPr>
            <a:xfrm>
              <a:off x="5457168" y="3472519"/>
              <a:ext cx="1442020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x,y</a:t>
              </a:r>
              <a:r>
                <a: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76" name="Circle">
              <a:extLst>
                <a:ext uri="{FF2B5EF4-FFF2-40B4-BE49-F238E27FC236}">
                  <a16:creationId xmlns:a16="http://schemas.microsoft.com/office/drawing/2014/main" id="{9144F151-FE4C-4300-B26B-2CDFEA513A93}"/>
                </a:ext>
              </a:extLst>
            </p:cNvPr>
            <p:cNvSpPr/>
            <p:nvPr/>
          </p:nvSpPr>
          <p:spPr>
            <a:xfrm>
              <a:off x="3909759" y="3574287"/>
              <a:ext cx="282998" cy="282998"/>
            </a:xfrm>
            <a:prstGeom prst="ellipse">
              <a:avLst/>
            </a:prstGeom>
            <a:solidFill>
              <a:srgbClr val="FF2600"/>
            </a:solidFill>
            <a:ln w="3175">
              <a:solidFill>
                <a:srgbClr val="0000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77" name="Circle">
              <a:extLst>
                <a:ext uri="{FF2B5EF4-FFF2-40B4-BE49-F238E27FC236}">
                  <a16:creationId xmlns:a16="http://schemas.microsoft.com/office/drawing/2014/main" id="{DD27A4B4-159E-4E3E-BFC9-0017789472C9}"/>
                </a:ext>
              </a:extLst>
            </p:cNvPr>
            <p:cNvSpPr/>
            <p:nvPr/>
          </p:nvSpPr>
          <p:spPr>
            <a:xfrm>
              <a:off x="8413692" y="3579935"/>
              <a:ext cx="283001" cy="283001"/>
            </a:xfrm>
            <a:prstGeom prst="ellipse">
              <a:avLst/>
            </a:prstGeom>
            <a:solidFill>
              <a:srgbClr val="FF2600"/>
            </a:solidFill>
            <a:ln w="3175">
              <a:solidFill>
                <a:srgbClr val="0000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9C56894-6F5B-49A1-B813-D7F65DD64509}"/>
                </a:ext>
              </a:extLst>
            </p:cNvPr>
            <p:cNvCxnSpPr/>
            <p:nvPr/>
          </p:nvCxnSpPr>
          <p:spPr>
            <a:xfrm>
              <a:off x="5657478" y="4033612"/>
              <a:ext cx="104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Line">
              <a:extLst>
                <a:ext uri="{FF2B5EF4-FFF2-40B4-BE49-F238E27FC236}">
                  <a16:creationId xmlns:a16="http://schemas.microsoft.com/office/drawing/2014/main" id="{BEC329CE-C056-42E6-AADA-809782D1BDC1}"/>
                </a:ext>
              </a:extLst>
            </p:cNvPr>
            <p:cNvSpPr/>
            <p:nvPr/>
          </p:nvSpPr>
          <p:spPr>
            <a:xfrm flipV="1">
              <a:off x="2845008" y="4402996"/>
              <a:ext cx="2" cy="3880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80" name="Line">
              <a:extLst>
                <a:ext uri="{FF2B5EF4-FFF2-40B4-BE49-F238E27FC236}">
                  <a16:creationId xmlns:a16="http://schemas.microsoft.com/office/drawing/2014/main" id="{423379F3-3F33-4243-825C-CE63DD847488}"/>
                </a:ext>
              </a:extLst>
            </p:cNvPr>
            <p:cNvSpPr/>
            <p:nvPr/>
          </p:nvSpPr>
          <p:spPr>
            <a:xfrm>
              <a:off x="2845009" y="4791052"/>
              <a:ext cx="38805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81" name="Line">
              <a:extLst>
                <a:ext uri="{FF2B5EF4-FFF2-40B4-BE49-F238E27FC236}">
                  <a16:creationId xmlns:a16="http://schemas.microsoft.com/office/drawing/2014/main" id="{FAE40DF1-1BB1-4DDF-8205-D78321A0C06B}"/>
                </a:ext>
              </a:extLst>
            </p:cNvPr>
            <p:cNvSpPr/>
            <p:nvPr/>
          </p:nvSpPr>
          <p:spPr>
            <a:xfrm flipV="1">
              <a:off x="7588967" y="4470906"/>
              <a:ext cx="2" cy="3880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82" name="Line">
              <a:extLst>
                <a:ext uri="{FF2B5EF4-FFF2-40B4-BE49-F238E27FC236}">
                  <a16:creationId xmlns:a16="http://schemas.microsoft.com/office/drawing/2014/main" id="{5DBC1690-C150-4433-92CE-C7F445BE373F}"/>
                </a:ext>
              </a:extLst>
            </p:cNvPr>
            <p:cNvSpPr/>
            <p:nvPr/>
          </p:nvSpPr>
          <p:spPr>
            <a:xfrm>
              <a:off x="7588968" y="4858962"/>
              <a:ext cx="38805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83" name="x">
              <a:extLst>
                <a:ext uri="{FF2B5EF4-FFF2-40B4-BE49-F238E27FC236}">
                  <a16:creationId xmlns:a16="http://schemas.microsoft.com/office/drawing/2014/main" id="{FF407CAA-7CD6-45FC-B2EE-FCBD268E51D4}"/>
                </a:ext>
              </a:extLst>
            </p:cNvPr>
            <p:cNvSpPr txBox="1"/>
            <p:nvPr/>
          </p:nvSpPr>
          <p:spPr>
            <a:xfrm>
              <a:off x="2602475" y="4694038"/>
              <a:ext cx="776107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algn="r"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</a:t>
              </a:r>
            </a:p>
          </p:txBody>
        </p:sp>
        <p:sp>
          <p:nvSpPr>
            <p:cNvPr id="84" name="x’">
              <a:extLst>
                <a:ext uri="{FF2B5EF4-FFF2-40B4-BE49-F238E27FC236}">
                  <a16:creationId xmlns:a16="http://schemas.microsoft.com/office/drawing/2014/main" id="{14CC2941-9159-4398-B65C-25691C5BA2BF}"/>
                </a:ext>
              </a:extLst>
            </p:cNvPr>
            <p:cNvSpPr txBox="1"/>
            <p:nvPr/>
          </p:nvSpPr>
          <p:spPr>
            <a:xfrm>
              <a:off x="7977023" y="4781350"/>
              <a:ext cx="210198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x’</a:t>
              </a:r>
            </a:p>
          </p:txBody>
        </p:sp>
        <p:sp>
          <p:nvSpPr>
            <p:cNvPr id="85" name="y">
              <a:extLst>
                <a:ext uri="{FF2B5EF4-FFF2-40B4-BE49-F238E27FC236}">
                  <a16:creationId xmlns:a16="http://schemas.microsoft.com/office/drawing/2014/main" id="{87059A7E-89E0-4413-84C9-B17276BADFC1}"/>
                </a:ext>
              </a:extLst>
            </p:cNvPr>
            <p:cNvSpPr txBox="1"/>
            <p:nvPr/>
          </p:nvSpPr>
          <p:spPr>
            <a:xfrm>
              <a:off x="2639664" y="4253586"/>
              <a:ext cx="310445" cy="4113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</a:t>
              </a:r>
            </a:p>
          </p:txBody>
        </p:sp>
        <p:sp>
          <p:nvSpPr>
            <p:cNvPr id="86" name="y’">
              <a:extLst>
                <a:ext uri="{FF2B5EF4-FFF2-40B4-BE49-F238E27FC236}">
                  <a16:creationId xmlns:a16="http://schemas.microsoft.com/office/drawing/2014/main" id="{44370368-43E7-40A5-B199-CC7B6824D511}"/>
                </a:ext>
              </a:extLst>
            </p:cNvPr>
            <p:cNvSpPr txBox="1"/>
            <p:nvPr/>
          </p:nvSpPr>
          <p:spPr>
            <a:xfrm>
              <a:off x="7354511" y="4315684"/>
              <a:ext cx="690421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y’</a:t>
              </a:r>
            </a:p>
          </p:txBody>
        </p:sp>
        <p:sp>
          <p:nvSpPr>
            <p:cNvPr id="87" name="A:  distribute color among neighboring pixels (x’,y’)…">
              <a:extLst>
                <a:ext uri="{FF2B5EF4-FFF2-40B4-BE49-F238E27FC236}">
                  <a16:creationId xmlns:a16="http://schemas.microsoft.com/office/drawing/2014/main" id="{F274ED5A-F255-47AC-8079-3E3CCC7EFD43}"/>
                </a:ext>
              </a:extLst>
            </p:cNvPr>
            <p:cNvSpPr txBox="1"/>
            <p:nvPr/>
          </p:nvSpPr>
          <p:spPr>
            <a:xfrm>
              <a:off x="1043484" y="2317412"/>
              <a:ext cx="8945860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marL="457200" indent="-457200" defTabSz="546100">
                <a:spcBef>
                  <a:spcPts val="700"/>
                </a:spcBef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0" defTabSz="975360">
                <a:spcBef>
                  <a:spcPts val="600"/>
                </a:spcBef>
                <a:buClr>
                  <a:srgbClr val="000000"/>
                </a:buClr>
                <a:defRPr sz="20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2pPr>
            </a:lstStyle>
            <a:p>
              <a:pPr>
                <a:buFont typeface="Wingdings" panose="05000000000000000000" pitchFamily="2" charset="2"/>
                <a:buChar char="ü"/>
                <a:defRPr>
                  <a:uFillTx/>
                </a:defRPr>
              </a:pPr>
              <a:r>
                <a:rPr lang="en-US" dirty="0">
                  <a:latin typeface="+mj-lt"/>
                </a:rPr>
                <a:t>We </a:t>
              </a:r>
              <a:r>
                <a:rPr dirty="0">
                  <a:latin typeface="+mj-lt"/>
                </a:rPr>
                <a:t>distribute color among neighboring pixels (</a:t>
              </a:r>
              <a:r>
                <a:rPr dirty="0" err="1">
                  <a:latin typeface="+mj-lt"/>
                </a:rPr>
                <a:t>x’,y</a:t>
              </a:r>
              <a:r>
                <a:rPr dirty="0">
                  <a:latin typeface="+mj-lt"/>
                </a:rPr>
                <a:t>’)</a:t>
              </a:r>
              <a:r>
                <a:rPr lang="en-US" dirty="0">
                  <a:latin typeface="+mj-lt"/>
                </a:rPr>
                <a:t> (</a:t>
              </a:r>
              <a:r>
                <a:rPr lang="en-US" sz="2400" dirty="0">
                  <a:latin typeface="+mj-lt"/>
                </a:rPr>
                <a:t>“</a:t>
              </a:r>
              <a:r>
                <a:rPr sz="2400" dirty="0">
                  <a:latin typeface="+mj-lt"/>
                </a:rPr>
                <a:t>splatting</a:t>
              </a:r>
              <a:r>
                <a:rPr lang="en-US" dirty="0">
                  <a:latin typeface="+mj-lt"/>
                </a:rPr>
                <a:t>”</a:t>
              </a:r>
              <a:r>
                <a:rPr lang="en-US" sz="2400" dirty="0">
                  <a:latin typeface="+mj-lt"/>
                </a:rPr>
                <a:t>)</a:t>
              </a:r>
              <a:endParaRPr sz="2400" dirty="0">
                <a:latin typeface="+mj-lt"/>
              </a:endParaRPr>
            </a:p>
          </p:txBody>
        </p:sp>
        <p:sp>
          <p:nvSpPr>
            <p:cNvPr id="88" name="A:  distribute color among neighboring pixels (x’,y’)…">
              <a:extLst>
                <a:ext uri="{FF2B5EF4-FFF2-40B4-BE49-F238E27FC236}">
                  <a16:creationId xmlns:a16="http://schemas.microsoft.com/office/drawing/2014/main" id="{AB3D895E-50B1-4531-9940-3EB18C6CFF60}"/>
                </a:ext>
              </a:extLst>
            </p:cNvPr>
            <p:cNvSpPr txBox="1"/>
            <p:nvPr/>
          </p:nvSpPr>
          <p:spPr>
            <a:xfrm>
              <a:off x="1049607" y="5470080"/>
              <a:ext cx="9619426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marL="457200" indent="-457200" defTabSz="546100">
                <a:spcBef>
                  <a:spcPts val="700"/>
                </a:spcBef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0" defTabSz="975360">
                <a:spcBef>
                  <a:spcPts val="600"/>
                </a:spcBef>
                <a:buClr>
                  <a:srgbClr val="000000"/>
                </a:buClr>
                <a:defRPr sz="20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2pPr>
            </a:lstStyle>
            <a:p>
              <a:pPr>
                <a:buFont typeface="Arial" panose="020B0604020202020204" pitchFamily="34" charset="0"/>
                <a:buChar char="•"/>
                <a:defRPr>
                  <a:uFillTx/>
                </a:defRPr>
              </a:pPr>
              <a:r>
                <a:rPr lang="en-US" dirty="0">
                  <a:latin typeface="+mj-lt"/>
                </a:rPr>
                <a:t>What if a pixel (</a:t>
              </a:r>
              <a:r>
                <a:rPr lang="en-US" dirty="0" err="1">
                  <a:latin typeface="+mj-lt"/>
                </a:rPr>
                <a:t>x’,y</a:t>
              </a:r>
              <a:r>
                <a:rPr lang="en-US" dirty="0">
                  <a:latin typeface="+mj-lt"/>
                </a:rPr>
                <a:t>’) receives intensity from more than one pixels (</a:t>
              </a:r>
              <a:r>
                <a:rPr lang="en-US" dirty="0" err="1">
                  <a:latin typeface="+mj-lt"/>
                </a:rPr>
                <a:t>x,y</a:t>
              </a:r>
              <a:r>
                <a:rPr lang="en-US" dirty="0">
                  <a:latin typeface="+mj-lt"/>
                </a:rPr>
                <a:t>)?</a:t>
              </a:r>
              <a:endParaRPr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01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Warping example: feature matching</a:t>
            </a:r>
            <a:endParaRPr dirty="0"/>
          </a:p>
        </p:txBody>
      </p:sp>
      <p:pic>
        <p:nvPicPr>
          <p:cNvPr id="21" name="Image" descr="Image">
            <a:extLst>
              <a:ext uri="{FF2B5EF4-FFF2-40B4-BE49-F238E27FC236}">
                <a16:creationId xmlns:a16="http://schemas.microsoft.com/office/drawing/2014/main" id="{75726BCE-EEA7-4B92-B530-D71F7CE99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498" y="1196578"/>
            <a:ext cx="4464844" cy="44648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81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Forward warping</a:t>
            </a:r>
            <a:endParaRPr dirty="0"/>
          </a:p>
        </p:txBody>
      </p:sp>
      <p:grpSp>
        <p:nvGrpSpPr>
          <p:cNvPr id="2" name="Group 1"/>
          <p:cNvGrpSpPr/>
          <p:nvPr/>
        </p:nvGrpSpPr>
        <p:grpSpPr>
          <a:xfrm>
            <a:off x="1043484" y="1486753"/>
            <a:ext cx="9625549" cy="4855039"/>
            <a:chOff x="1043484" y="1486753"/>
            <a:chExt cx="9625549" cy="4855039"/>
          </a:xfrm>
        </p:grpSpPr>
        <p:sp>
          <p:nvSpPr>
            <p:cNvPr id="32" name="Suppose we have two triangles: ABC and DEF.…">
              <a:extLst>
                <a:ext uri="{FF2B5EF4-FFF2-40B4-BE49-F238E27FC236}">
                  <a16:creationId xmlns:a16="http://schemas.microsoft.com/office/drawing/2014/main" id="{FEE36B19-D6DE-4401-888B-F058A308D4AC}"/>
                </a:ext>
              </a:extLst>
            </p:cNvPr>
            <p:cNvSpPr txBox="1"/>
            <p:nvPr/>
          </p:nvSpPr>
          <p:spPr>
            <a:xfrm>
              <a:off x="1043484" y="1486753"/>
              <a:ext cx="8352515" cy="8107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>
              <a:spAutoFit/>
            </a:bodyPr>
            <a:lstStyle/>
            <a:p>
              <a:r>
                <a:rPr lang="en-US" sz="2400" dirty="0">
                  <a:latin typeface="+mj-lt"/>
                </a:rPr>
                <a:t>Pixels may end up between two points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+mj-lt"/>
                </a:rPr>
                <a:t>How do we determine the intensity of each point?</a:t>
              </a:r>
              <a:endParaRPr sz="2400" dirty="0">
                <a:latin typeface="+mj-lt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9789012-F918-4BBC-B619-D27310200479}"/>
                </a:ext>
              </a:extLst>
            </p:cNvPr>
            <p:cNvGrpSpPr/>
            <p:nvPr/>
          </p:nvGrpSpPr>
          <p:grpSpPr>
            <a:xfrm>
              <a:off x="2602475" y="2889593"/>
              <a:ext cx="6987050" cy="2194660"/>
              <a:chOff x="2258364" y="2889593"/>
              <a:chExt cx="6987050" cy="2194660"/>
            </a:xfrm>
          </p:grpSpPr>
          <p:sp>
            <p:nvSpPr>
              <p:cNvPr id="41" name="f(x,y)">
                <a:extLst>
                  <a:ext uri="{FF2B5EF4-FFF2-40B4-BE49-F238E27FC236}">
                    <a16:creationId xmlns:a16="http://schemas.microsoft.com/office/drawing/2014/main" id="{2A9487F9-8FEE-4F37-B796-2684B138F225}"/>
                  </a:ext>
                </a:extLst>
              </p:cNvPr>
              <p:cNvSpPr txBox="1"/>
              <p:nvPr/>
            </p:nvSpPr>
            <p:spPr>
              <a:xfrm>
                <a:off x="2770861" y="3032746"/>
                <a:ext cx="1344105" cy="4126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1431" tIns="21431" rIns="21431" bIns="21431">
                <a:spAutoFit/>
              </a:bodyPr>
              <a:lstStyle/>
              <a:p>
                <a:pPr defTabSz="383963">
                  <a:spcBef>
                    <a:spcPts val="1336"/>
                  </a:spcBef>
                  <a:buClr>
                    <a:srgbClr val="000000"/>
                  </a:buClr>
                  <a:buFont typeface="Times New Roman"/>
                  <a:defRPr sz="3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2400" i="1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f</a:t>
                </a:r>
                <a:r>
                  <a:rPr sz="24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</a:t>
                </a:r>
                <a:r>
                  <a:rPr sz="2400" i="1" dirty="0" err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x,y</a:t>
                </a:r>
                <a:r>
                  <a:rPr sz="24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</a:p>
            </p:txBody>
          </p:sp>
          <p:sp>
            <p:nvSpPr>
              <p:cNvPr id="42" name="g(x’,y’)">
                <a:extLst>
                  <a:ext uri="{FF2B5EF4-FFF2-40B4-BE49-F238E27FC236}">
                    <a16:creationId xmlns:a16="http://schemas.microsoft.com/office/drawing/2014/main" id="{8B4C40ED-3041-4E84-B244-2DC9A5E9E086}"/>
                  </a:ext>
                </a:extLst>
              </p:cNvPr>
              <p:cNvSpPr txBox="1"/>
              <p:nvPr/>
            </p:nvSpPr>
            <p:spPr>
              <a:xfrm>
                <a:off x="7206149" y="3056005"/>
                <a:ext cx="1726863" cy="4126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1431" tIns="21431" rIns="21431" bIns="21431">
                <a:spAutoFit/>
              </a:bodyPr>
              <a:lstStyle/>
              <a:p>
                <a:pPr defTabSz="383963">
                  <a:spcBef>
                    <a:spcPts val="1336"/>
                  </a:spcBef>
                  <a:buClr>
                    <a:srgbClr val="000000"/>
                  </a:buClr>
                  <a:buFont typeface="Times New Roman"/>
                  <a:defRPr sz="3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2400" i="1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g</a:t>
                </a:r>
                <a:r>
                  <a:rPr sz="24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</a:t>
                </a:r>
                <a:r>
                  <a:rPr sz="2400" i="1" dirty="0" err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x’,y</a:t>
                </a:r>
                <a:r>
                  <a:rPr sz="2400" i="1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’</a:t>
                </a:r>
                <a:r>
                  <a:rPr sz="24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</a:p>
            </p:txBody>
          </p:sp>
          <p:sp>
            <p:nvSpPr>
              <p:cNvPr id="53" name="T(x,y)">
                <a:extLst>
                  <a:ext uri="{FF2B5EF4-FFF2-40B4-BE49-F238E27FC236}">
                    <a16:creationId xmlns:a16="http://schemas.microsoft.com/office/drawing/2014/main" id="{F02CCDD3-20CC-4EC1-B9C7-60B9CD149C30}"/>
                  </a:ext>
                </a:extLst>
              </p:cNvPr>
              <p:cNvSpPr txBox="1"/>
              <p:nvPr/>
            </p:nvSpPr>
            <p:spPr>
              <a:xfrm>
                <a:off x="5113057" y="3472519"/>
                <a:ext cx="1442020" cy="4126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1431" tIns="21431" rIns="21431" bIns="21431">
                <a:spAutoFit/>
              </a:bodyPr>
              <a:lstStyle/>
              <a:p>
                <a:pPr algn="ctr" defTabSz="383963">
                  <a:spcBef>
                    <a:spcPts val="1336"/>
                  </a:spcBef>
                  <a:buClr>
                    <a:srgbClr val="000000"/>
                  </a:buClr>
                  <a:buFont typeface="Times New Roman"/>
                  <a:defRPr sz="3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2400" i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</a:t>
                </a:r>
                <a:r>
                  <a:rPr sz="240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</a:t>
                </a:r>
                <a:r>
                  <a:rPr sz="2400" i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x,y</a:t>
                </a:r>
                <a:r>
                  <a:rPr sz="240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F96C8CF-9D7A-4A94-8966-E4D8C855CCEF}"/>
                  </a:ext>
                </a:extLst>
              </p:cNvPr>
              <p:cNvGrpSpPr/>
              <p:nvPr/>
            </p:nvGrpSpPr>
            <p:grpSpPr>
              <a:xfrm>
                <a:off x="2883887" y="2891142"/>
                <a:ext cx="1646520" cy="1646520"/>
                <a:chOff x="4200357" y="3727846"/>
                <a:chExt cx="569688" cy="569688"/>
              </a:xfrm>
            </p:grpSpPr>
            <p:grpSp>
              <p:nvGrpSpPr>
                <p:cNvPr id="36" name="Group">
                  <a:extLst>
                    <a:ext uri="{FF2B5EF4-FFF2-40B4-BE49-F238E27FC236}">
                      <a16:creationId xmlns:a16="http://schemas.microsoft.com/office/drawing/2014/main" id="{9FEDF4A1-8CDD-4312-A9C6-EE1B6FF0DBC2}"/>
                    </a:ext>
                  </a:extLst>
                </p:cNvPr>
                <p:cNvGrpSpPr/>
                <p:nvPr/>
              </p:nvGrpSpPr>
              <p:grpSpPr>
                <a:xfrm>
                  <a:off x="4200357" y="3727846"/>
                  <a:ext cx="569688" cy="569688"/>
                  <a:chOff x="0" y="0"/>
                  <a:chExt cx="650240" cy="650240"/>
                </a:xfrm>
              </p:grpSpPr>
              <p:sp>
                <p:nvSpPr>
                  <p:cNvPr id="37" name="Line">
                    <a:extLst>
                      <a:ext uri="{FF2B5EF4-FFF2-40B4-BE49-F238E27FC236}">
                        <a16:creationId xmlns:a16="http://schemas.microsoft.com/office/drawing/2014/main" id="{9812AFB6-A7EC-4343-A8A1-684B0C55A641}"/>
                      </a:ext>
                    </a:extLst>
                  </p:cNvPr>
                  <p:cNvSpPr/>
                  <p:nvPr/>
                </p:nvSpPr>
                <p:spPr>
                  <a:xfrm flipH="1">
                    <a:off x="243840" y="0"/>
                    <a:ext cx="1" cy="65024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38" name="Line">
                    <a:extLst>
                      <a:ext uri="{FF2B5EF4-FFF2-40B4-BE49-F238E27FC236}">
                        <a16:creationId xmlns:a16="http://schemas.microsoft.com/office/drawing/2014/main" id="{DEB8407B-C3DD-45A8-B36A-8EEE96E715C4}"/>
                      </a:ext>
                    </a:extLst>
                  </p:cNvPr>
                  <p:cNvSpPr/>
                  <p:nvPr/>
                </p:nvSpPr>
                <p:spPr>
                  <a:xfrm flipH="1">
                    <a:off x="406400" y="0"/>
                    <a:ext cx="1" cy="65024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39" name="Line">
                    <a:extLst>
                      <a:ext uri="{FF2B5EF4-FFF2-40B4-BE49-F238E27FC236}">
                        <a16:creationId xmlns:a16="http://schemas.microsoft.com/office/drawing/2014/main" id="{A22B52E3-10AB-43BB-B3C8-C800EEF0351E}"/>
                      </a:ext>
                    </a:extLst>
                  </p:cNvPr>
                  <p:cNvSpPr/>
                  <p:nvPr/>
                </p:nvSpPr>
                <p:spPr>
                  <a:xfrm>
                    <a:off x="0" y="243840"/>
                    <a:ext cx="650241" cy="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40" name="Line">
                    <a:extLst>
                      <a:ext uri="{FF2B5EF4-FFF2-40B4-BE49-F238E27FC236}">
                        <a16:creationId xmlns:a16="http://schemas.microsoft.com/office/drawing/2014/main" id="{A1E7C4B4-8699-4FB4-B1EC-F6B6CBC21D43}"/>
                      </a:ext>
                    </a:extLst>
                  </p:cNvPr>
                  <p:cNvSpPr/>
                  <p:nvPr/>
                </p:nvSpPr>
                <p:spPr>
                  <a:xfrm>
                    <a:off x="0" y="406400"/>
                    <a:ext cx="650241" cy="0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</p:grpSp>
            <p:sp>
              <p:nvSpPr>
                <p:cNvPr id="54" name="Circle">
                  <a:extLst>
                    <a:ext uri="{FF2B5EF4-FFF2-40B4-BE49-F238E27FC236}">
                      <a16:creationId xmlns:a16="http://schemas.microsoft.com/office/drawing/2014/main" id="{9144F151-FE4C-4300-B26B-2CDFEA513A93}"/>
                    </a:ext>
                  </a:extLst>
                </p:cNvPr>
                <p:cNvSpPr/>
                <p:nvPr/>
              </p:nvSpPr>
              <p:spPr>
                <a:xfrm>
                  <a:off x="4436243" y="3964211"/>
                  <a:ext cx="97916" cy="97916"/>
                </a:xfrm>
                <a:prstGeom prst="ellipse">
                  <a:avLst/>
                </a:prstGeom>
                <a:solidFill>
                  <a:srgbClr val="FF2600"/>
                </a:solidFill>
                <a:ln w="3175">
                  <a:solidFill>
                    <a:srgbClr val="000000"/>
                  </a:solidFill>
                </a:ln>
              </p:spPr>
              <p:txBody>
                <a:bodyPr lIns="0" tIns="0" rIns="0" bIns="0"/>
                <a:lstStyle/>
                <a:p>
                  <a:pPr defTabSz="342888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64104EF-1ECF-44C5-98AC-BC0B184DDCD2}"/>
                  </a:ext>
                </a:extLst>
              </p:cNvPr>
              <p:cNvGrpSpPr/>
              <p:nvPr/>
            </p:nvGrpSpPr>
            <p:grpSpPr>
              <a:xfrm>
                <a:off x="7598879" y="2889593"/>
                <a:ext cx="1646535" cy="1646535"/>
                <a:chOff x="7467154" y="3674438"/>
                <a:chExt cx="569688" cy="569688"/>
              </a:xfrm>
            </p:grpSpPr>
            <p:grpSp>
              <p:nvGrpSpPr>
                <p:cNvPr id="58" name="Group">
                  <a:extLst>
                    <a:ext uri="{FF2B5EF4-FFF2-40B4-BE49-F238E27FC236}">
                      <a16:creationId xmlns:a16="http://schemas.microsoft.com/office/drawing/2014/main" id="{9E955FB5-4882-4378-ABDD-0838740E56BE}"/>
                    </a:ext>
                  </a:extLst>
                </p:cNvPr>
                <p:cNvGrpSpPr/>
                <p:nvPr/>
              </p:nvGrpSpPr>
              <p:grpSpPr>
                <a:xfrm>
                  <a:off x="7467154" y="3674438"/>
                  <a:ext cx="569688" cy="569688"/>
                  <a:chOff x="0" y="0"/>
                  <a:chExt cx="650240" cy="650240"/>
                </a:xfrm>
              </p:grpSpPr>
              <p:sp>
                <p:nvSpPr>
                  <p:cNvPr id="59" name="Line">
                    <a:extLst>
                      <a:ext uri="{FF2B5EF4-FFF2-40B4-BE49-F238E27FC236}">
                        <a16:creationId xmlns:a16="http://schemas.microsoft.com/office/drawing/2014/main" id="{C02C11FE-66D0-4124-AAB2-F421DD2D8E63}"/>
                      </a:ext>
                    </a:extLst>
                  </p:cNvPr>
                  <p:cNvSpPr/>
                  <p:nvPr/>
                </p:nvSpPr>
                <p:spPr>
                  <a:xfrm flipH="1">
                    <a:off x="243840" y="0"/>
                    <a:ext cx="1" cy="65024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60" name="Line">
                    <a:extLst>
                      <a:ext uri="{FF2B5EF4-FFF2-40B4-BE49-F238E27FC236}">
                        <a16:creationId xmlns:a16="http://schemas.microsoft.com/office/drawing/2014/main" id="{0D8B5C91-0C27-4D22-9588-F2BD57A2BDC4}"/>
                      </a:ext>
                    </a:extLst>
                  </p:cNvPr>
                  <p:cNvSpPr/>
                  <p:nvPr/>
                </p:nvSpPr>
                <p:spPr>
                  <a:xfrm flipH="1">
                    <a:off x="406400" y="0"/>
                    <a:ext cx="1" cy="65024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61" name="Line">
                    <a:extLst>
                      <a:ext uri="{FF2B5EF4-FFF2-40B4-BE49-F238E27FC236}">
                        <a16:creationId xmlns:a16="http://schemas.microsoft.com/office/drawing/2014/main" id="{0CAB1B13-0D72-49DF-826C-4542A51993D7}"/>
                      </a:ext>
                    </a:extLst>
                  </p:cNvPr>
                  <p:cNvSpPr/>
                  <p:nvPr/>
                </p:nvSpPr>
                <p:spPr>
                  <a:xfrm>
                    <a:off x="0" y="243840"/>
                    <a:ext cx="650241" cy="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62" name="Line">
                    <a:extLst>
                      <a:ext uri="{FF2B5EF4-FFF2-40B4-BE49-F238E27FC236}">
                        <a16:creationId xmlns:a16="http://schemas.microsoft.com/office/drawing/2014/main" id="{4933A8DB-9F08-455F-9B8F-18549AB27BE1}"/>
                      </a:ext>
                    </a:extLst>
                  </p:cNvPr>
                  <p:cNvSpPr/>
                  <p:nvPr/>
                </p:nvSpPr>
                <p:spPr>
                  <a:xfrm>
                    <a:off x="0" y="406400"/>
                    <a:ext cx="650241" cy="0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</p:grpSp>
            <p:sp>
              <p:nvSpPr>
                <p:cNvPr id="55" name="Circle">
                  <a:extLst>
                    <a:ext uri="{FF2B5EF4-FFF2-40B4-BE49-F238E27FC236}">
                      <a16:creationId xmlns:a16="http://schemas.microsoft.com/office/drawing/2014/main" id="{DD27A4B4-159E-4E3E-BFC9-0017789472C9}"/>
                    </a:ext>
                  </a:extLst>
                </p:cNvPr>
                <p:cNvSpPr/>
                <p:nvPr/>
              </p:nvSpPr>
              <p:spPr>
                <a:xfrm>
                  <a:off x="7630013" y="3913291"/>
                  <a:ext cx="97916" cy="97916"/>
                </a:xfrm>
                <a:prstGeom prst="ellipse">
                  <a:avLst/>
                </a:prstGeom>
                <a:solidFill>
                  <a:srgbClr val="FF2600"/>
                </a:solidFill>
                <a:ln w="3175">
                  <a:solidFill>
                    <a:srgbClr val="000000"/>
                  </a:solidFill>
                </a:ln>
              </p:spPr>
              <p:txBody>
                <a:bodyPr lIns="0" tIns="0" rIns="0" bIns="0"/>
                <a:lstStyle/>
                <a:p>
                  <a:pPr defTabSz="342888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</p:grp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49C56894-6F5B-49A1-B813-D7F65DD64509}"/>
                  </a:ext>
                </a:extLst>
              </p:cNvPr>
              <p:cNvCxnSpPr/>
              <p:nvPr/>
            </p:nvCxnSpPr>
            <p:spPr>
              <a:xfrm>
                <a:off x="5313367" y="4033612"/>
                <a:ext cx="1041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Line">
                <a:extLst>
                  <a:ext uri="{FF2B5EF4-FFF2-40B4-BE49-F238E27FC236}">
                    <a16:creationId xmlns:a16="http://schemas.microsoft.com/office/drawing/2014/main" id="{BEC329CE-C056-42E6-AADA-809782D1BDC1}"/>
                  </a:ext>
                </a:extLst>
              </p:cNvPr>
              <p:cNvSpPr/>
              <p:nvPr/>
            </p:nvSpPr>
            <p:spPr>
              <a:xfrm flipV="1">
                <a:off x="2500897" y="4402996"/>
                <a:ext cx="2" cy="38805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65" name="Line">
                <a:extLst>
                  <a:ext uri="{FF2B5EF4-FFF2-40B4-BE49-F238E27FC236}">
                    <a16:creationId xmlns:a16="http://schemas.microsoft.com/office/drawing/2014/main" id="{423379F3-3F33-4243-825C-CE63DD847488}"/>
                  </a:ext>
                </a:extLst>
              </p:cNvPr>
              <p:cNvSpPr/>
              <p:nvPr/>
            </p:nvSpPr>
            <p:spPr>
              <a:xfrm>
                <a:off x="2500898" y="4791052"/>
                <a:ext cx="388056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66" name="Line">
                <a:extLst>
                  <a:ext uri="{FF2B5EF4-FFF2-40B4-BE49-F238E27FC236}">
                    <a16:creationId xmlns:a16="http://schemas.microsoft.com/office/drawing/2014/main" id="{FAE40DF1-1BB1-4DDF-8205-D78321A0C06B}"/>
                  </a:ext>
                </a:extLst>
              </p:cNvPr>
              <p:cNvSpPr/>
              <p:nvPr/>
            </p:nvSpPr>
            <p:spPr>
              <a:xfrm flipV="1">
                <a:off x="7244856" y="4470906"/>
                <a:ext cx="2" cy="38805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67" name="Line">
                <a:extLst>
                  <a:ext uri="{FF2B5EF4-FFF2-40B4-BE49-F238E27FC236}">
                    <a16:creationId xmlns:a16="http://schemas.microsoft.com/office/drawing/2014/main" id="{5DBC1690-C150-4433-92CE-C7F445BE373F}"/>
                  </a:ext>
                </a:extLst>
              </p:cNvPr>
              <p:cNvSpPr/>
              <p:nvPr/>
            </p:nvSpPr>
            <p:spPr>
              <a:xfrm>
                <a:off x="7244857" y="4858962"/>
                <a:ext cx="388056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68" name="x">
                <a:extLst>
                  <a:ext uri="{FF2B5EF4-FFF2-40B4-BE49-F238E27FC236}">
                    <a16:creationId xmlns:a16="http://schemas.microsoft.com/office/drawing/2014/main" id="{FF407CAA-7CD6-45FC-B2EE-FCBD268E51D4}"/>
                  </a:ext>
                </a:extLst>
              </p:cNvPr>
              <p:cNvSpPr txBox="1"/>
              <p:nvPr/>
            </p:nvSpPr>
            <p:spPr>
              <a:xfrm>
                <a:off x="2258364" y="4694038"/>
                <a:ext cx="776107" cy="30290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1431" tIns="21431" rIns="21431" bIns="21431">
                <a:spAutoFit/>
              </a:bodyPr>
              <a:lstStyle>
                <a:lvl1pPr defTabSz="546100">
                  <a:spcBef>
                    <a:spcPts val="1900"/>
                  </a:spcBef>
                  <a:buClr>
                    <a:srgbClr val="000000"/>
                  </a:buClr>
                  <a:buFont typeface="Times New Roman"/>
                  <a:defRPr sz="2400" i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algn="r">
                  <a:defRPr i="0">
                    <a:uFillTx/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dirty="0"/>
                  <a:t>x</a:t>
                </a:r>
              </a:p>
            </p:txBody>
          </p:sp>
          <p:sp>
            <p:nvSpPr>
              <p:cNvPr id="69" name="x’">
                <a:extLst>
                  <a:ext uri="{FF2B5EF4-FFF2-40B4-BE49-F238E27FC236}">
                    <a16:creationId xmlns:a16="http://schemas.microsoft.com/office/drawing/2014/main" id="{14CC2941-9159-4398-B65C-25691C5BA2BF}"/>
                  </a:ext>
                </a:extLst>
              </p:cNvPr>
              <p:cNvSpPr txBox="1"/>
              <p:nvPr/>
            </p:nvSpPr>
            <p:spPr>
              <a:xfrm>
                <a:off x="7632912" y="4781350"/>
                <a:ext cx="210198" cy="30290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1431" tIns="21431" rIns="21431" bIns="21431">
                <a:spAutoFit/>
              </a:bodyPr>
              <a:lstStyle>
                <a:lvl1pPr defTabSz="546100">
                  <a:spcBef>
                    <a:spcPts val="1900"/>
                  </a:spcBef>
                  <a:buClr>
                    <a:srgbClr val="000000"/>
                  </a:buClr>
                  <a:buFont typeface="Times New Roman"/>
                  <a:defRPr sz="2400" i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>
                  <a:defRPr i="0">
                    <a:uFillTx/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dirty="0"/>
                  <a:t>x’</a:t>
                </a:r>
              </a:p>
            </p:txBody>
          </p:sp>
          <p:sp>
            <p:nvSpPr>
              <p:cNvPr id="70" name="y">
                <a:extLst>
                  <a:ext uri="{FF2B5EF4-FFF2-40B4-BE49-F238E27FC236}">
                    <a16:creationId xmlns:a16="http://schemas.microsoft.com/office/drawing/2014/main" id="{87059A7E-89E0-4413-84C9-B17276BADFC1}"/>
                  </a:ext>
                </a:extLst>
              </p:cNvPr>
              <p:cNvSpPr txBox="1"/>
              <p:nvPr/>
            </p:nvSpPr>
            <p:spPr>
              <a:xfrm>
                <a:off x="2295553" y="4253586"/>
                <a:ext cx="310445" cy="41134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1431" tIns="21431" rIns="21431" bIns="21431">
                <a:spAutoFit/>
              </a:bodyPr>
              <a:lstStyle>
                <a:lvl1pPr defTabSz="546100">
                  <a:spcBef>
                    <a:spcPts val="1900"/>
                  </a:spcBef>
                  <a:buClr>
                    <a:srgbClr val="000000"/>
                  </a:buClr>
                  <a:buFont typeface="Times New Roman"/>
                  <a:defRPr sz="2400" i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>
                  <a:defRPr i="0">
                    <a:uFillTx/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dirty="0"/>
                  <a:t>y</a:t>
                </a:r>
              </a:p>
            </p:txBody>
          </p:sp>
          <p:sp>
            <p:nvSpPr>
              <p:cNvPr id="71" name="y’">
                <a:extLst>
                  <a:ext uri="{FF2B5EF4-FFF2-40B4-BE49-F238E27FC236}">
                    <a16:creationId xmlns:a16="http://schemas.microsoft.com/office/drawing/2014/main" id="{44370368-43E7-40A5-B199-CC7B6824D511}"/>
                  </a:ext>
                </a:extLst>
              </p:cNvPr>
              <p:cNvSpPr txBox="1"/>
              <p:nvPr/>
            </p:nvSpPr>
            <p:spPr>
              <a:xfrm>
                <a:off x="7010400" y="4315684"/>
                <a:ext cx="690421" cy="30290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1431" tIns="21431" rIns="21431" bIns="21431">
                <a:spAutoFit/>
              </a:bodyPr>
              <a:lstStyle>
                <a:lvl1pPr defTabSz="546100">
                  <a:spcBef>
                    <a:spcPts val="1900"/>
                  </a:spcBef>
                  <a:buClr>
                    <a:srgbClr val="000000"/>
                  </a:buClr>
                  <a:buFont typeface="Times New Roman"/>
                  <a:defRPr sz="2400" i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>
                  <a:defRPr i="0">
                    <a:uFillTx/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dirty="0"/>
                  <a:t>y’</a:t>
                </a:r>
              </a:p>
            </p:txBody>
          </p:sp>
        </p:grpSp>
        <p:sp>
          <p:nvSpPr>
            <p:cNvPr id="31" name="A:  distribute color among neighboring pixels (x’,y’)…">
              <a:extLst>
                <a:ext uri="{FF2B5EF4-FFF2-40B4-BE49-F238E27FC236}">
                  <a16:creationId xmlns:a16="http://schemas.microsoft.com/office/drawing/2014/main" id="{F274ED5A-F255-47AC-8079-3E3CCC7EFD43}"/>
                </a:ext>
              </a:extLst>
            </p:cNvPr>
            <p:cNvSpPr txBox="1"/>
            <p:nvPr/>
          </p:nvSpPr>
          <p:spPr>
            <a:xfrm>
              <a:off x="1043484" y="2317412"/>
              <a:ext cx="8945860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marL="457200" indent="-457200" defTabSz="546100">
                <a:spcBef>
                  <a:spcPts val="700"/>
                </a:spcBef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0" defTabSz="975360">
                <a:spcBef>
                  <a:spcPts val="600"/>
                </a:spcBef>
                <a:buClr>
                  <a:srgbClr val="000000"/>
                </a:buClr>
                <a:defRPr sz="20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2pPr>
            </a:lstStyle>
            <a:p>
              <a:pPr>
                <a:buFont typeface="Wingdings" panose="05000000000000000000" pitchFamily="2" charset="2"/>
                <a:buChar char="ü"/>
                <a:defRPr>
                  <a:uFillTx/>
                </a:defRPr>
              </a:pPr>
              <a:r>
                <a:rPr lang="en-US" dirty="0">
                  <a:latin typeface="+mj-lt"/>
                </a:rPr>
                <a:t>We </a:t>
              </a:r>
              <a:r>
                <a:rPr dirty="0">
                  <a:latin typeface="+mj-lt"/>
                </a:rPr>
                <a:t>distribute color among neighboring pixels (</a:t>
              </a:r>
              <a:r>
                <a:rPr dirty="0" err="1">
                  <a:latin typeface="+mj-lt"/>
                </a:rPr>
                <a:t>x’,y</a:t>
              </a:r>
              <a:r>
                <a:rPr dirty="0">
                  <a:latin typeface="+mj-lt"/>
                </a:rPr>
                <a:t>’)</a:t>
              </a:r>
              <a:r>
                <a:rPr lang="en-US" dirty="0">
                  <a:latin typeface="+mj-lt"/>
                </a:rPr>
                <a:t> (</a:t>
              </a:r>
              <a:r>
                <a:rPr lang="en-US" sz="2400" dirty="0">
                  <a:latin typeface="+mj-lt"/>
                </a:rPr>
                <a:t>“</a:t>
              </a:r>
              <a:r>
                <a:rPr sz="2400" dirty="0">
                  <a:latin typeface="+mj-lt"/>
                </a:rPr>
                <a:t>splatting</a:t>
              </a:r>
              <a:r>
                <a:rPr lang="en-US" dirty="0">
                  <a:latin typeface="+mj-lt"/>
                </a:rPr>
                <a:t>”</a:t>
              </a:r>
              <a:r>
                <a:rPr lang="en-US" sz="2400" dirty="0">
                  <a:latin typeface="+mj-lt"/>
                </a:rPr>
                <a:t>)</a:t>
              </a:r>
              <a:endParaRPr sz="2400" dirty="0">
                <a:latin typeface="+mj-lt"/>
              </a:endParaRPr>
            </a:p>
          </p:txBody>
        </p:sp>
        <p:sp>
          <p:nvSpPr>
            <p:cNvPr id="33" name="A:  distribute color among neighboring pixels (x’,y’)…">
              <a:extLst>
                <a:ext uri="{FF2B5EF4-FFF2-40B4-BE49-F238E27FC236}">
                  <a16:creationId xmlns:a16="http://schemas.microsoft.com/office/drawing/2014/main" id="{AB3D895E-50B1-4531-9940-3EB18C6CFF60}"/>
                </a:ext>
              </a:extLst>
            </p:cNvPr>
            <p:cNvSpPr txBox="1"/>
            <p:nvPr/>
          </p:nvSpPr>
          <p:spPr>
            <a:xfrm>
              <a:off x="1049607" y="5470080"/>
              <a:ext cx="9619426" cy="8717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marL="457200" indent="-457200" defTabSz="546100">
                <a:spcBef>
                  <a:spcPts val="700"/>
                </a:spcBef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0" defTabSz="975360">
                <a:spcBef>
                  <a:spcPts val="600"/>
                </a:spcBef>
                <a:buClr>
                  <a:srgbClr val="000000"/>
                </a:buClr>
                <a:defRPr sz="20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2pPr>
            </a:lstStyle>
            <a:p>
              <a:pPr>
                <a:buFont typeface="Arial" panose="020B0604020202020204" pitchFamily="34" charset="0"/>
                <a:buChar char="•"/>
                <a:defRPr>
                  <a:uFillTx/>
                </a:defRPr>
              </a:pPr>
              <a:r>
                <a:rPr lang="en-US" dirty="0">
                  <a:latin typeface="+mj-lt"/>
                </a:rPr>
                <a:t>What if a pixel (</a:t>
              </a:r>
              <a:r>
                <a:rPr lang="en-US" dirty="0" err="1">
                  <a:latin typeface="+mj-lt"/>
                </a:rPr>
                <a:t>x’,y</a:t>
              </a:r>
              <a:r>
                <a:rPr lang="en-US" dirty="0">
                  <a:latin typeface="+mj-lt"/>
                </a:rPr>
                <a:t>’) receives intensity from more than one pixels (</a:t>
              </a:r>
              <a:r>
                <a:rPr lang="en-US" dirty="0" err="1">
                  <a:latin typeface="+mj-lt"/>
                </a:rPr>
                <a:t>x,y</a:t>
              </a:r>
              <a:r>
                <a:rPr lang="en-US" dirty="0">
                  <a:latin typeface="+mj-lt"/>
                </a:rPr>
                <a:t>)?</a:t>
              </a:r>
            </a:p>
            <a:p>
              <a:pPr>
                <a:buFont typeface="Wingdings" panose="05000000000000000000" pitchFamily="2" charset="2"/>
                <a:buChar char="ü"/>
                <a:defRPr>
                  <a:uFillTx/>
                </a:defRPr>
              </a:pPr>
              <a:r>
                <a:rPr lang="en-US" sz="2400" dirty="0">
                  <a:latin typeface="+mj-lt"/>
                </a:rPr>
                <a:t>We average their intensity contributions.</a:t>
              </a:r>
              <a:endParaRPr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66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Inverse warping</a:t>
            </a:r>
            <a:endParaRPr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2635573-863E-4C6F-ABA8-DCE514C7DBFF}"/>
              </a:ext>
            </a:extLst>
          </p:cNvPr>
          <p:cNvCxnSpPr/>
          <p:nvPr/>
        </p:nvCxnSpPr>
        <p:spPr>
          <a:xfrm>
            <a:off x="5603653" y="3619500"/>
            <a:ext cx="104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</a:t>
            </a:r>
            <a:r>
              <a:rPr lang="en-US" sz="2400" dirty="0">
                <a:latin typeface="+mj-lt"/>
              </a:rPr>
              <a:t>images</a:t>
            </a:r>
            <a:r>
              <a:rPr sz="2400" dirty="0"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compute the transform that takes one to the other?</a:t>
            </a:r>
          </a:p>
          <a:p>
            <a:endParaRPr sz="240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E0C2FA-272C-4530-9D62-8676F5D8BE3D}"/>
              </a:ext>
            </a:extLst>
          </p:cNvPr>
          <p:cNvGrpSpPr/>
          <p:nvPr/>
        </p:nvGrpSpPr>
        <p:grpSpPr>
          <a:xfrm>
            <a:off x="2258364" y="2627650"/>
            <a:ext cx="7877497" cy="2671763"/>
            <a:chOff x="3117056" y="2014537"/>
            <a:chExt cx="5800726" cy="1967397"/>
          </a:xfrm>
        </p:grpSpPr>
        <p:pic>
          <p:nvPicPr>
            <p:cNvPr id="14" name="HHHIMG_1166.jpg" descr="HHHIMG_1166.jpg">
              <a:extLst>
                <a:ext uri="{FF2B5EF4-FFF2-40B4-BE49-F238E27FC236}">
                  <a16:creationId xmlns:a16="http://schemas.microsoft.com/office/drawing/2014/main" id="{6C9A1C24-6C8D-4B9C-B8C5-679346390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1387" y="2078831"/>
              <a:ext cx="1645445" cy="12322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rotated.png" descr="rotated.png">
              <a:extLst>
                <a:ext uri="{FF2B5EF4-FFF2-40B4-BE49-F238E27FC236}">
                  <a16:creationId xmlns:a16="http://schemas.microsoft.com/office/drawing/2014/main" id="{19774749-FBE9-4D53-9AF5-66EB35C98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3725" y="2014537"/>
              <a:ext cx="1974057" cy="1585914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6" name="Group">
              <a:extLst>
                <a:ext uri="{FF2B5EF4-FFF2-40B4-BE49-F238E27FC236}">
                  <a16:creationId xmlns:a16="http://schemas.microsoft.com/office/drawing/2014/main" id="{CEB26CFA-1A65-47AD-862A-5E0EF66302CC}"/>
                </a:ext>
              </a:extLst>
            </p:cNvPr>
            <p:cNvGrpSpPr/>
            <p:nvPr/>
          </p:nvGrpSpPr>
          <p:grpSpPr>
            <a:xfrm>
              <a:off x="3295650" y="3321843"/>
              <a:ext cx="285751" cy="285751"/>
              <a:chOff x="0" y="0"/>
              <a:chExt cx="406400" cy="406400"/>
            </a:xfrm>
          </p:grpSpPr>
          <p:sp>
            <p:nvSpPr>
              <p:cNvPr id="17" name="Line">
                <a:extLst>
                  <a:ext uri="{FF2B5EF4-FFF2-40B4-BE49-F238E27FC236}">
                    <a16:creationId xmlns:a16="http://schemas.microsoft.com/office/drawing/2014/main" id="{AC3D5F26-AE2B-4ED7-879E-7E883C7E6373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8" name="Line">
                <a:extLst>
                  <a:ext uri="{FF2B5EF4-FFF2-40B4-BE49-F238E27FC236}">
                    <a16:creationId xmlns:a16="http://schemas.microsoft.com/office/drawing/2014/main" id="{BEB84632-405B-4932-BAB4-A7A3D42C7CDD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grpSp>
          <p:nvGrpSpPr>
            <p:cNvPr id="19" name="Group">
              <a:extLst>
                <a:ext uri="{FF2B5EF4-FFF2-40B4-BE49-F238E27FC236}">
                  <a16:creationId xmlns:a16="http://schemas.microsoft.com/office/drawing/2014/main" id="{F44ABC45-93D0-4369-9D39-EAFF15B6D326}"/>
                </a:ext>
              </a:extLst>
            </p:cNvPr>
            <p:cNvGrpSpPr/>
            <p:nvPr/>
          </p:nvGrpSpPr>
          <p:grpSpPr>
            <a:xfrm>
              <a:off x="6788943" y="3371850"/>
              <a:ext cx="285751" cy="285751"/>
              <a:chOff x="0" y="0"/>
              <a:chExt cx="406400" cy="406400"/>
            </a:xfrm>
          </p:grpSpPr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17D37587-64C6-4B27-9CD7-C59BF94366D4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2DE76EB9-EE05-4A83-8227-92583BC01D96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sp>
          <p:nvSpPr>
            <p:cNvPr id="22" name="x">
              <a:extLst>
                <a:ext uri="{FF2B5EF4-FFF2-40B4-BE49-F238E27FC236}">
                  <a16:creationId xmlns:a16="http://schemas.microsoft.com/office/drawing/2014/main" id="{04ED1E46-52D3-47B2-BB6E-10EAC75BDB36}"/>
                </a:ext>
              </a:extLst>
            </p:cNvPr>
            <p:cNvSpPr txBox="1"/>
            <p:nvPr/>
          </p:nvSpPr>
          <p:spPr>
            <a:xfrm>
              <a:off x="3117056" y="3536156"/>
              <a:ext cx="571499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algn="r"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</a:t>
              </a:r>
            </a:p>
          </p:txBody>
        </p:sp>
        <p:sp>
          <p:nvSpPr>
            <p:cNvPr id="23" name="x’">
              <a:extLst>
                <a:ext uri="{FF2B5EF4-FFF2-40B4-BE49-F238E27FC236}">
                  <a16:creationId xmlns:a16="http://schemas.microsoft.com/office/drawing/2014/main" id="{7344AE8D-44F8-4357-89FC-CAF4F5050DDF}"/>
                </a:ext>
              </a:extLst>
            </p:cNvPr>
            <p:cNvSpPr txBox="1"/>
            <p:nvPr/>
          </p:nvSpPr>
          <p:spPr>
            <a:xfrm>
              <a:off x="7074694" y="3600450"/>
              <a:ext cx="15478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x’</a:t>
              </a:r>
            </a:p>
          </p:txBody>
        </p:sp>
        <p:sp>
          <p:nvSpPr>
            <p:cNvPr id="24" name="Rectangle">
              <a:extLst>
                <a:ext uri="{FF2B5EF4-FFF2-40B4-BE49-F238E27FC236}">
                  <a16:creationId xmlns:a16="http://schemas.microsoft.com/office/drawing/2014/main" id="{75CFC121-3510-4BE9-936F-75B3E333980E}"/>
                </a:ext>
              </a:extLst>
            </p:cNvPr>
            <p:cNvSpPr/>
            <p:nvPr/>
          </p:nvSpPr>
          <p:spPr>
            <a:xfrm>
              <a:off x="3792141" y="2544366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5" name="Rectangle">
              <a:extLst>
                <a:ext uri="{FF2B5EF4-FFF2-40B4-BE49-F238E27FC236}">
                  <a16:creationId xmlns:a16="http://schemas.microsoft.com/office/drawing/2014/main" id="{05856664-3C2D-44C8-8753-399CE08EFE4B}"/>
                </a:ext>
              </a:extLst>
            </p:cNvPr>
            <p:cNvSpPr/>
            <p:nvPr/>
          </p:nvSpPr>
          <p:spPr>
            <a:xfrm>
              <a:off x="7360047" y="2556273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7" name="T(x,y)">
              <a:extLst>
                <a:ext uri="{FF2B5EF4-FFF2-40B4-BE49-F238E27FC236}">
                  <a16:creationId xmlns:a16="http://schemas.microsoft.com/office/drawing/2014/main" id="{B226F013-6815-4076-8132-7B5002BB7F6C}"/>
                </a:ext>
              </a:extLst>
            </p:cNvPr>
            <p:cNvSpPr txBox="1"/>
            <p:nvPr/>
          </p:nvSpPr>
          <p:spPr>
            <a:xfrm>
              <a:off x="5580415" y="2285013"/>
              <a:ext cx="766852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lang="en-US" sz="2400" i="1" baseline="300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-1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8" name="f(x,y)">
              <a:extLst>
                <a:ext uri="{FF2B5EF4-FFF2-40B4-BE49-F238E27FC236}">
                  <a16:creationId xmlns:a16="http://schemas.microsoft.com/office/drawing/2014/main" id="{FD96BE5C-1C06-4121-B164-1EE5FC3C5356}"/>
                </a:ext>
              </a:extLst>
            </p:cNvPr>
            <p:cNvSpPr txBox="1"/>
            <p:nvPr/>
          </p:nvSpPr>
          <p:spPr>
            <a:xfrm>
              <a:off x="3481387" y="3679031"/>
              <a:ext cx="164544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9" name="g(x’,y’)">
              <a:extLst>
                <a:ext uri="{FF2B5EF4-FFF2-40B4-BE49-F238E27FC236}">
                  <a16:creationId xmlns:a16="http://schemas.microsoft.com/office/drawing/2014/main" id="{61885480-1319-4F75-8F2E-1E4469299995}"/>
                </a:ext>
              </a:extLst>
            </p:cNvPr>
            <p:cNvSpPr txBox="1"/>
            <p:nvPr/>
          </p:nvSpPr>
          <p:spPr>
            <a:xfrm>
              <a:off x="6943725" y="3679031"/>
              <a:ext cx="197405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x’,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y’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30" name="y">
              <a:extLst>
                <a:ext uri="{FF2B5EF4-FFF2-40B4-BE49-F238E27FC236}">
                  <a16:creationId xmlns:a16="http://schemas.microsoft.com/office/drawing/2014/main" id="{5F3968E7-7406-44F6-BE3B-4A6AF311ADAD}"/>
                </a:ext>
              </a:extLst>
            </p:cNvPr>
            <p:cNvSpPr txBox="1"/>
            <p:nvPr/>
          </p:nvSpPr>
          <p:spPr>
            <a:xfrm>
              <a:off x="3144441" y="3211822"/>
              <a:ext cx="228601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</a:t>
              </a:r>
            </a:p>
          </p:txBody>
        </p:sp>
        <p:sp>
          <p:nvSpPr>
            <p:cNvPr id="31" name="y’">
              <a:extLst>
                <a:ext uri="{FF2B5EF4-FFF2-40B4-BE49-F238E27FC236}">
                  <a16:creationId xmlns:a16="http://schemas.microsoft.com/office/drawing/2014/main" id="{0CC57C7F-64CA-466A-B2B0-93382361BDF3}"/>
                </a:ext>
              </a:extLst>
            </p:cNvPr>
            <p:cNvSpPr txBox="1"/>
            <p:nvPr/>
          </p:nvSpPr>
          <p:spPr>
            <a:xfrm>
              <a:off x="6616297" y="3257549"/>
              <a:ext cx="50840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y’</a:t>
              </a:r>
            </a:p>
          </p:txBody>
        </p:sp>
      </p:grpSp>
      <p:sp>
        <p:nvSpPr>
          <p:cNvPr id="33" name="Send each pixel f(x,y) to its corresponding location…">
            <a:extLst>
              <a:ext uri="{FF2B5EF4-FFF2-40B4-BE49-F238E27FC236}">
                <a16:creationId xmlns:a16="http://schemas.microsoft.com/office/drawing/2014/main" id="{2803DD7F-525F-42BC-AE8D-60D109B86F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382140" y="5511218"/>
            <a:ext cx="11576979" cy="1260298"/>
          </a:xfrm>
          <a:prstGeom prst="rect">
            <a:avLst/>
          </a:prstGeom>
        </p:spPr>
        <p:txBody>
          <a:bodyPr vert="horz" lIns="21431" tIns="21431" rIns="21431" bIns="21431" rtlCol="0" anchor="t">
            <a:noAutofit/>
          </a:bodyPr>
          <a:lstStyle/>
          <a:p>
            <a:pPr marL="457200" indent="-457200" defTabSz="685776">
              <a:spcBef>
                <a:spcPts val="492"/>
              </a:spcBef>
              <a:buClr>
                <a:srgbClr val="000000"/>
              </a:buClr>
              <a:buFont typeface="+mj-lt"/>
              <a:buAutoNum type="arabicPeriod"/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 lang="en-US" sz="2400" dirty="0">
                <a:latin typeface="+mj-lt"/>
              </a:rPr>
              <a:t>Form enough pixel-to-pixel correspondences between two images</a:t>
            </a:r>
          </a:p>
          <a:p>
            <a:pPr marL="457200" indent="-457200" defTabSz="685776">
              <a:spcBef>
                <a:spcPts val="492"/>
              </a:spcBef>
              <a:buClr>
                <a:srgbClr val="000000"/>
              </a:buClr>
              <a:buFont typeface="+mj-lt"/>
              <a:buAutoNum type="arabicPeriod"/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 lang="en-US" sz="2400" dirty="0">
                <a:latin typeface="+mj-lt"/>
              </a:rPr>
              <a:t>Solve for linear transform parameters as before, then compute its inverse</a:t>
            </a:r>
          </a:p>
          <a:p>
            <a:pPr marL="457200" indent="-457200" defTabSz="685776">
              <a:spcBef>
                <a:spcPts val="492"/>
              </a:spcBef>
              <a:buClr>
                <a:srgbClr val="000000"/>
              </a:buClr>
              <a:buFont typeface="+mj-lt"/>
              <a:buAutoNum type="arabicPeriod"/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 lang="en-US" sz="2400" dirty="0">
                <a:latin typeface="+mj-lt"/>
              </a:rPr>
              <a:t>Get intensities</a:t>
            </a:r>
            <a:r>
              <a:rPr sz="2400" dirty="0">
                <a:latin typeface="+mj-lt"/>
              </a:rPr>
              <a:t> </a:t>
            </a:r>
            <a:r>
              <a:rPr lang="en-US" sz="2400" i="1" dirty="0">
                <a:latin typeface="+mj-lt"/>
              </a:rPr>
              <a:t>g</a:t>
            </a:r>
            <a:r>
              <a:rPr sz="2400" dirty="0">
                <a:latin typeface="+mj-lt"/>
              </a:rPr>
              <a:t>(</a:t>
            </a:r>
            <a:r>
              <a:rPr sz="2400" i="1" dirty="0" err="1">
                <a:latin typeface="+mj-lt"/>
              </a:rPr>
              <a:t>x</a:t>
            </a:r>
            <a:r>
              <a:rPr lang="en-US" sz="2400" i="1" dirty="0" err="1">
                <a:latin typeface="+mj-lt"/>
              </a:rPr>
              <a:t>'</a:t>
            </a:r>
            <a:r>
              <a:rPr sz="2400" i="1" dirty="0" err="1">
                <a:latin typeface="+mj-lt"/>
              </a:rPr>
              <a:t>,y</a:t>
            </a:r>
            <a:r>
              <a:rPr lang="en-US" sz="2400" i="1" dirty="0">
                <a:latin typeface="+mj-lt"/>
              </a:rPr>
              <a:t>'</a:t>
            </a:r>
            <a:r>
              <a:rPr sz="2400" dirty="0">
                <a:latin typeface="+mj-lt"/>
              </a:rPr>
              <a:t>) </a:t>
            </a:r>
            <a:r>
              <a:rPr lang="en-US" sz="2400" dirty="0">
                <a:latin typeface="+mj-lt"/>
              </a:rPr>
              <a:t>in </a:t>
            </a:r>
            <a:r>
              <a:rPr sz="2400" dirty="0">
                <a:latin typeface="+mj-lt"/>
              </a:rPr>
              <a:t>in the second image</a:t>
            </a:r>
            <a:r>
              <a:rPr lang="en-US" sz="2400" dirty="0">
                <a:latin typeface="+mj-lt"/>
              </a:rPr>
              <a:t> from point </a:t>
            </a:r>
            <a:r>
              <a:rPr lang="fr-FR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fr-FR" i="1" dirty="0" err="1">
                <a:latin typeface="+mj-lt"/>
                <a:cs typeface="Times New Roman" panose="02020603050405020304" pitchFamily="18" charset="0"/>
              </a:rPr>
              <a:t>x,y</a:t>
            </a:r>
            <a:r>
              <a:rPr lang="fr-FR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fr-FR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+mj-lt"/>
                <a:cs typeface="Times New Roman" panose="02020603050405020304" pitchFamily="18" charset="0"/>
              </a:rPr>
              <a:t>=</a:t>
            </a:r>
            <a:r>
              <a:rPr lang="fr-FR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i="1" dirty="0">
                <a:latin typeface="+mj-lt"/>
                <a:cs typeface="Times New Roman" panose="02020603050405020304" pitchFamily="18" charset="0"/>
              </a:rPr>
              <a:t>T</a:t>
            </a:r>
            <a:r>
              <a:rPr lang="fr-FR" i="1" baseline="29999" dirty="0">
                <a:latin typeface="+mj-lt"/>
                <a:cs typeface="Times New Roman" panose="02020603050405020304" pitchFamily="18" charset="0"/>
              </a:rPr>
              <a:t>-1</a:t>
            </a:r>
            <a:r>
              <a:rPr lang="fr-FR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fr-FR" i="1" dirty="0" err="1">
                <a:latin typeface="+mj-lt"/>
                <a:cs typeface="Times New Roman" panose="02020603050405020304" pitchFamily="18" charset="0"/>
              </a:rPr>
              <a:t>x’,y</a:t>
            </a:r>
            <a:r>
              <a:rPr lang="fr-FR" i="1" dirty="0">
                <a:latin typeface="+mj-lt"/>
                <a:cs typeface="Times New Roman" panose="02020603050405020304" pitchFamily="18" charset="0"/>
              </a:rPr>
              <a:t>’</a:t>
            </a:r>
            <a:r>
              <a:rPr lang="fr-FR" dirty="0">
                <a:latin typeface="+mj-lt"/>
                <a:cs typeface="Times New Roman" panose="02020603050405020304" pitchFamily="18" charset="0"/>
              </a:rPr>
              <a:t>) </a:t>
            </a:r>
            <a:r>
              <a:rPr lang="fr-FR" sz="2400" dirty="0">
                <a:latin typeface="+mj-lt"/>
                <a:cs typeface="Times New Roman" panose="02020603050405020304" pitchFamily="18" charset="0"/>
              </a:rPr>
              <a:t>in first image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General form of linear least squares">
            <a:extLst>
              <a:ext uri="{FF2B5EF4-FFF2-40B4-BE49-F238E27FC236}">
                <a16:creationId xmlns:a16="http://schemas.microsoft.com/office/drawing/2014/main" id="{399EE5EB-9CE3-4BC5-A861-7DA5156F9E2B}"/>
              </a:ext>
            </a:extLst>
          </p:cNvPr>
          <p:cNvSpPr txBox="1"/>
          <p:nvPr/>
        </p:nvSpPr>
        <p:spPr>
          <a:xfrm>
            <a:off x="9587258" y="5127722"/>
            <a:ext cx="2604742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what is the problem with this?</a:t>
            </a:r>
            <a:endParaRPr sz="2400" dirty="0">
              <a:latin typeface="+mj-lt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C22D267-D37B-4AE8-873E-BA471B40EF8B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10247086" y="5938521"/>
            <a:ext cx="642543" cy="2815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0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Inverse warping</a:t>
            </a:r>
            <a:endParaRPr dirty="0"/>
          </a:p>
        </p:txBody>
      </p:sp>
      <p:sp>
        <p:nvSpPr>
          <p:cNvPr id="32" name="Suppose we have two triangles: ABC and DEF.…">
            <a:extLst>
              <a:ext uri="{FF2B5EF4-FFF2-40B4-BE49-F238E27FC236}">
                <a16:creationId xmlns:a16="http://schemas.microsoft.com/office/drawing/2014/main" id="{FEE36B19-D6DE-4401-888B-F058A308D4AC}"/>
              </a:ext>
            </a:extLst>
          </p:cNvPr>
          <p:cNvSpPr txBox="1"/>
          <p:nvPr/>
        </p:nvSpPr>
        <p:spPr>
          <a:xfrm>
            <a:off x="1043484" y="1486753"/>
            <a:ext cx="8352515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lang="en-US" sz="2400" dirty="0">
                <a:latin typeface="+mj-lt"/>
              </a:rPr>
              <a:t>Pixel may come from between two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determine its intensity?</a:t>
            </a:r>
            <a:endParaRPr sz="2400" dirty="0"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789012-F918-4BBC-B619-D27310200479}"/>
              </a:ext>
            </a:extLst>
          </p:cNvPr>
          <p:cNvGrpSpPr/>
          <p:nvPr/>
        </p:nvGrpSpPr>
        <p:grpSpPr>
          <a:xfrm>
            <a:off x="2602475" y="2889593"/>
            <a:ext cx="6987050" cy="2194660"/>
            <a:chOff x="2258364" y="2889593"/>
            <a:chExt cx="6987050" cy="2194660"/>
          </a:xfrm>
        </p:grpSpPr>
        <p:sp>
          <p:nvSpPr>
            <p:cNvPr id="41" name="f(x,y)">
              <a:extLst>
                <a:ext uri="{FF2B5EF4-FFF2-40B4-BE49-F238E27FC236}">
                  <a16:creationId xmlns:a16="http://schemas.microsoft.com/office/drawing/2014/main" id="{2A9487F9-8FEE-4F37-B796-2684B138F225}"/>
                </a:ext>
              </a:extLst>
            </p:cNvPr>
            <p:cNvSpPr txBox="1"/>
            <p:nvPr/>
          </p:nvSpPr>
          <p:spPr>
            <a:xfrm>
              <a:off x="2770861" y="3032746"/>
              <a:ext cx="1344105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/>
            <a:p>
              <a:pPr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 err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42" name="g(x’,y’)">
              <a:extLst>
                <a:ext uri="{FF2B5EF4-FFF2-40B4-BE49-F238E27FC236}">
                  <a16:creationId xmlns:a16="http://schemas.microsoft.com/office/drawing/2014/main" id="{8B4C40ED-3041-4E84-B244-2DC9A5E9E086}"/>
                </a:ext>
              </a:extLst>
            </p:cNvPr>
            <p:cNvSpPr txBox="1"/>
            <p:nvPr/>
          </p:nvSpPr>
          <p:spPr>
            <a:xfrm>
              <a:off x="7206149" y="3056005"/>
              <a:ext cx="1726863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/>
            <a:p>
              <a:pPr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 err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x’,y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’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53" name="T(x,y)">
              <a:extLst>
                <a:ext uri="{FF2B5EF4-FFF2-40B4-BE49-F238E27FC236}">
                  <a16:creationId xmlns:a16="http://schemas.microsoft.com/office/drawing/2014/main" id="{F02CCDD3-20CC-4EC1-B9C7-60B9CD149C30}"/>
                </a:ext>
              </a:extLst>
            </p:cNvPr>
            <p:cNvSpPr txBox="1"/>
            <p:nvPr/>
          </p:nvSpPr>
          <p:spPr>
            <a:xfrm>
              <a:off x="5113057" y="3472519"/>
              <a:ext cx="1442020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lang="en-US" sz="2400" i="1" baseline="300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-1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 err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96C8CF-9D7A-4A94-8966-E4D8C855CCEF}"/>
                </a:ext>
              </a:extLst>
            </p:cNvPr>
            <p:cNvGrpSpPr/>
            <p:nvPr/>
          </p:nvGrpSpPr>
          <p:grpSpPr>
            <a:xfrm>
              <a:off x="2883887" y="2891142"/>
              <a:ext cx="1646520" cy="1646520"/>
              <a:chOff x="4200357" y="3727846"/>
              <a:chExt cx="569688" cy="569688"/>
            </a:xfrm>
          </p:grpSpPr>
          <p:grpSp>
            <p:nvGrpSpPr>
              <p:cNvPr id="36" name="Group">
                <a:extLst>
                  <a:ext uri="{FF2B5EF4-FFF2-40B4-BE49-F238E27FC236}">
                    <a16:creationId xmlns:a16="http://schemas.microsoft.com/office/drawing/2014/main" id="{9FEDF4A1-8CDD-4312-A9C6-EE1B6FF0DBC2}"/>
                  </a:ext>
                </a:extLst>
              </p:cNvPr>
              <p:cNvGrpSpPr/>
              <p:nvPr/>
            </p:nvGrpSpPr>
            <p:grpSpPr>
              <a:xfrm>
                <a:off x="4200357" y="3727846"/>
                <a:ext cx="569688" cy="569688"/>
                <a:chOff x="0" y="0"/>
                <a:chExt cx="650240" cy="650240"/>
              </a:xfrm>
            </p:grpSpPr>
            <p:sp>
              <p:nvSpPr>
                <p:cNvPr id="37" name="Line">
                  <a:extLst>
                    <a:ext uri="{FF2B5EF4-FFF2-40B4-BE49-F238E27FC236}">
                      <a16:creationId xmlns:a16="http://schemas.microsoft.com/office/drawing/2014/main" id="{9812AFB6-A7EC-4343-A8A1-684B0C55A641}"/>
                    </a:ext>
                  </a:extLst>
                </p:cNvPr>
                <p:cNvSpPr/>
                <p:nvPr/>
              </p:nvSpPr>
              <p:spPr>
                <a:xfrm flipH="1">
                  <a:off x="243840" y="0"/>
                  <a:ext cx="1" cy="65024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38" name="Line">
                  <a:extLst>
                    <a:ext uri="{FF2B5EF4-FFF2-40B4-BE49-F238E27FC236}">
                      <a16:creationId xmlns:a16="http://schemas.microsoft.com/office/drawing/2014/main" id="{DEB8407B-C3DD-45A8-B36A-8EEE96E715C4}"/>
                    </a:ext>
                  </a:extLst>
                </p:cNvPr>
                <p:cNvSpPr/>
                <p:nvPr/>
              </p:nvSpPr>
              <p:spPr>
                <a:xfrm flipH="1">
                  <a:off x="406400" y="0"/>
                  <a:ext cx="1" cy="65024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39" name="Line">
                  <a:extLst>
                    <a:ext uri="{FF2B5EF4-FFF2-40B4-BE49-F238E27FC236}">
                      <a16:creationId xmlns:a16="http://schemas.microsoft.com/office/drawing/2014/main" id="{A22B52E3-10AB-43BB-B3C8-C800EEF0351E}"/>
                    </a:ext>
                  </a:extLst>
                </p:cNvPr>
                <p:cNvSpPr/>
                <p:nvPr/>
              </p:nvSpPr>
              <p:spPr>
                <a:xfrm>
                  <a:off x="0" y="243840"/>
                  <a:ext cx="650241" cy="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40" name="Line">
                  <a:extLst>
                    <a:ext uri="{FF2B5EF4-FFF2-40B4-BE49-F238E27FC236}">
                      <a16:creationId xmlns:a16="http://schemas.microsoft.com/office/drawing/2014/main" id="{A1E7C4B4-8699-4FB4-B1EC-F6B6CBC21D43}"/>
                    </a:ext>
                  </a:extLst>
                </p:cNvPr>
                <p:cNvSpPr/>
                <p:nvPr/>
              </p:nvSpPr>
              <p:spPr>
                <a:xfrm>
                  <a:off x="0" y="406400"/>
                  <a:ext cx="650241" cy="0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</p:grpSp>
          <p:sp>
            <p:nvSpPr>
              <p:cNvPr id="54" name="Circle">
                <a:extLst>
                  <a:ext uri="{FF2B5EF4-FFF2-40B4-BE49-F238E27FC236}">
                    <a16:creationId xmlns:a16="http://schemas.microsoft.com/office/drawing/2014/main" id="{9144F151-FE4C-4300-B26B-2CDFEA513A93}"/>
                  </a:ext>
                </a:extLst>
              </p:cNvPr>
              <p:cNvSpPr/>
              <p:nvPr/>
            </p:nvSpPr>
            <p:spPr>
              <a:xfrm>
                <a:off x="4361545" y="3964211"/>
                <a:ext cx="97916" cy="97916"/>
              </a:xfrm>
              <a:prstGeom prst="ellipse">
                <a:avLst/>
              </a:prstGeom>
              <a:solidFill>
                <a:srgbClr val="FF2600"/>
              </a:solidFill>
              <a:ln w="3175">
                <a:solidFill>
                  <a:srgbClr val="000000"/>
                </a:solidFill>
              </a:ln>
            </p:spPr>
            <p:txBody>
              <a:bodyPr lIns="0" tIns="0" rIns="0" bIns="0"/>
              <a:lstStyle/>
              <a:p>
                <a:pPr defTabSz="342888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4104EF-1ECF-44C5-98AC-BC0B184DDCD2}"/>
                </a:ext>
              </a:extLst>
            </p:cNvPr>
            <p:cNvGrpSpPr/>
            <p:nvPr/>
          </p:nvGrpSpPr>
          <p:grpSpPr>
            <a:xfrm>
              <a:off x="7598879" y="2889593"/>
              <a:ext cx="1646535" cy="1646535"/>
              <a:chOff x="7467154" y="3674438"/>
              <a:chExt cx="569688" cy="569688"/>
            </a:xfrm>
          </p:grpSpPr>
          <p:grpSp>
            <p:nvGrpSpPr>
              <p:cNvPr id="58" name="Group">
                <a:extLst>
                  <a:ext uri="{FF2B5EF4-FFF2-40B4-BE49-F238E27FC236}">
                    <a16:creationId xmlns:a16="http://schemas.microsoft.com/office/drawing/2014/main" id="{9E955FB5-4882-4378-ABDD-0838740E56BE}"/>
                  </a:ext>
                </a:extLst>
              </p:cNvPr>
              <p:cNvGrpSpPr/>
              <p:nvPr/>
            </p:nvGrpSpPr>
            <p:grpSpPr>
              <a:xfrm>
                <a:off x="7467154" y="3674438"/>
                <a:ext cx="569688" cy="569688"/>
                <a:chOff x="0" y="0"/>
                <a:chExt cx="650240" cy="650240"/>
              </a:xfrm>
            </p:grpSpPr>
            <p:sp>
              <p:nvSpPr>
                <p:cNvPr id="59" name="Line">
                  <a:extLst>
                    <a:ext uri="{FF2B5EF4-FFF2-40B4-BE49-F238E27FC236}">
                      <a16:creationId xmlns:a16="http://schemas.microsoft.com/office/drawing/2014/main" id="{C02C11FE-66D0-4124-AAB2-F421DD2D8E63}"/>
                    </a:ext>
                  </a:extLst>
                </p:cNvPr>
                <p:cNvSpPr/>
                <p:nvPr/>
              </p:nvSpPr>
              <p:spPr>
                <a:xfrm flipH="1">
                  <a:off x="243840" y="0"/>
                  <a:ext cx="1" cy="65024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60" name="Line">
                  <a:extLst>
                    <a:ext uri="{FF2B5EF4-FFF2-40B4-BE49-F238E27FC236}">
                      <a16:creationId xmlns:a16="http://schemas.microsoft.com/office/drawing/2014/main" id="{0D8B5C91-0C27-4D22-9588-F2BD57A2BDC4}"/>
                    </a:ext>
                  </a:extLst>
                </p:cNvPr>
                <p:cNvSpPr/>
                <p:nvPr/>
              </p:nvSpPr>
              <p:spPr>
                <a:xfrm flipH="1">
                  <a:off x="406400" y="0"/>
                  <a:ext cx="1" cy="65024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61" name="Line">
                  <a:extLst>
                    <a:ext uri="{FF2B5EF4-FFF2-40B4-BE49-F238E27FC236}">
                      <a16:creationId xmlns:a16="http://schemas.microsoft.com/office/drawing/2014/main" id="{0CAB1B13-0D72-49DF-826C-4542A51993D7}"/>
                    </a:ext>
                  </a:extLst>
                </p:cNvPr>
                <p:cNvSpPr/>
                <p:nvPr/>
              </p:nvSpPr>
              <p:spPr>
                <a:xfrm>
                  <a:off x="0" y="243840"/>
                  <a:ext cx="650241" cy="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62" name="Line">
                  <a:extLst>
                    <a:ext uri="{FF2B5EF4-FFF2-40B4-BE49-F238E27FC236}">
                      <a16:creationId xmlns:a16="http://schemas.microsoft.com/office/drawing/2014/main" id="{4933A8DB-9F08-455F-9B8F-18549AB27BE1}"/>
                    </a:ext>
                  </a:extLst>
                </p:cNvPr>
                <p:cNvSpPr/>
                <p:nvPr/>
              </p:nvSpPr>
              <p:spPr>
                <a:xfrm>
                  <a:off x="0" y="406400"/>
                  <a:ext cx="650241" cy="0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</p:grpSp>
          <p:sp>
            <p:nvSpPr>
              <p:cNvPr id="55" name="Circle">
                <a:extLst>
                  <a:ext uri="{FF2B5EF4-FFF2-40B4-BE49-F238E27FC236}">
                    <a16:creationId xmlns:a16="http://schemas.microsoft.com/office/drawing/2014/main" id="{DD27A4B4-159E-4E3E-BFC9-0017789472C9}"/>
                  </a:ext>
                </a:extLst>
              </p:cNvPr>
              <p:cNvSpPr/>
              <p:nvPr/>
            </p:nvSpPr>
            <p:spPr>
              <a:xfrm>
                <a:off x="7701135" y="3913442"/>
                <a:ext cx="97916" cy="97916"/>
              </a:xfrm>
              <a:prstGeom prst="ellipse">
                <a:avLst/>
              </a:prstGeom>
              <a:solidFill>
                <a:srgbClr val="FF2600"/>
              </a:solidFill>
              <a:ln w="3175">
                <a:solidFill>
                  <a:srgbClr val="000000"/>
                </a:solidFill>
              </a:ln>
            </p:spPr>
            <p:txBody>
              <a:bodyPr lIns="0" tIns="0" rIns="0" bIns="0"/>
              <a:lstStyle/>
              <a:p>
                <a:pPr defTabSz="342888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9C56894-6F5B-49A1-B813-D7F65DD64509}"/>
                </a:ext>
              </a:extLst>
            </p:cNvPr>
            <p:cNvCxnSpPr/>
            <p:nvPr/>
          </p:nvCxnSpPr>
          <p:spPr>
            <a:xfrm>
              <a:off x="5313367" y="4033612"/>
              <a:ext cx="104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Line">
              <a:extLst>
                <a:ext uri="{FF2B5EF4-FFF2-40B4-BE49-F238E27FC236}">
                  <a16:creationId xmlns:a16="http://schemas.microsoft.com/office/drawing/2014/main" id="{BEC329CE-C056-42E6-AADA-809782D1BDC1}"/>
                </a:ext>
              </a:extLst>
            </p:cNvPr>
            <p:cNvSpPr/>
            <p:nvPr/>
          </p:nvSpPr>
          <p:spPr>
            <a:xfrm flipV="1">
              <a:off x="2500897" y="4402996"/>
              <a:ext cx="2" cy="3880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65" name="Line">
              <a:extLst>
                <a:ext uri="{FF2B5EF4-FFF2-40B4-BE49-F238E27FC236}">
                  <a16:creationId xmlns:a16="http://schemas.microsoft.com/office/drawing/2014/main" id="{423379F3-3F33-4243-825C-CE63DD847488}"/>
                </a:ext>
              </a:extLst>
            </p:cNvPr>
            <p:cNvSpPr/>
            <p:nvPr/>
          </p:nvSpPr>
          <p:spPr>
            <a:xfrm>
              <a:off x="2500898" y="4791052"/>
              <a:ext cx="38805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66" name="Line">
              <a:extLst>
                <a:ext uri="{FF2B5EF4-FFF2-40B4-BE49-F238E27FC236}">
                  <a16:creationId xmlns:a16="http://schemas.microsoft.com/office/drawing/2014/main" id="{FAE40DF1-1BB1-4DDF-8205-D78321A0C06B}"/>
                </a:ext>
              </a:extLst>
            </p:cNvPr>
            <p:cNvSpPr/>
            <p:nvPr/>
          </p:nvSpPr>
          <p:spPr>
            <a:xfrm flipV="1">
              <a:off x="7244856" y="4470906"/>
              <a:ext cx="2" cy="3880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67" name="Line">
              <a:extLst>
                <a:ext uri="{FF2B5EF4-FFF2-40B4-BE49-F238E27FC236}">
                  <a16:creationId xmlns:a16="http://schemas.microsoft.com/office/drawing/2014/main" id="{5DBC1690-C150-4433-92CE-C7F445BE373F}"/>
                </a:ext>
              </a:extLst>
            </p:cNvPr>
            <p:cNvSpPr/>
            <p:nvPr/>
          </p:nvSpPr>
          <p:spPr>
            <a:xfrm>
              <a:off x="7244857" y="4858962"/>
              <a:ext cx="38805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68" name="x">
              <a:extLst>
                <a:ext uri="{FF2B5EF4-FFF2-40B4-BE49-F238E27FC236}">
                  <a16:creationId xmlns:a16="http://schemas.microsoft.com/office/drawing/2014/main" id="{FF407CAA-7CD6-45FC-B2EE-FCBD268E51D4}"/>
                </a:ext>
              </a:extLst>
            </p:cNvPr>
            <p:cNvSpPr txBox="1"/>
            <p:nvPr/>
          </p:nvSpPr>
          <p:spPr>
            <a:xfrm>
              <a:off x="2258364" y="4694038"/>
              <a:ext cx="776107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algn="r"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</a:t>
              </a:r>
            </a:p>
          </p:txBody>
        </p:sp>
        <p:sp>
          <p:nvSpPr>
            <p:cNvPr id="69" name="x’">
              <a:extLst>
                <a:ext uri="{FF2B5EF4-FFF2-40B4-BE49-F238E27FC236}">
                  <a16:creationId xmlns:a16="http://schemas.microsoft.com/office/drawing/2014/main" id="{14CC2941-9159-4398-B65C-25691C5BA2BF}"/>
                </a:ext>
              </a:extLst>
            </p:cNvPr>
            <p:cNvSpPr txBox="1"/>
            <p:nvPr/>
          </p:nvSpPr>
          <p:spPr>
            <a:xfrm>
              <a:off x="7632912" y="4781350"/>
              <a:ext cx="210198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x’</a:t>
              </a:r>
            </a:p>
          </p:txBody>
        </p:sp>
        <p:sp>
          <p:nvSpPr>
            <p:cNvPr id="70" name="y">
              <a:extLst>
                <a:ext uri="{FF2B5EF4-FFF2-40B4-BE49-F238E27FC236}">
                  <a16:creationId xmlns:a16="http://schemas.microsoft.com/office/drawing/2014/main" id="{87059A7E-89E0-4413-84C9-B17276BADFC1}"/>
                </a:ext>
              </a:extLst>
            </p:cNvPr>
            <p:cNvSpPr txBox="1"/>
            <p:nvPr/>
          </p:nvSpPr>
          <p:spPr>
            <a:xfrm>
              <a:off x="2295553" y="4253586"/>
              <a:ext cx="310445" cy="4113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</a:t>
              </a:r>
            </a:p>
          </p:txBody>
        </p:sp>
        <p:sp>
          <p:nvSpPr>
            <p:cNvPr id="71" name="y’">
              <a:extLst>
                <a:ext uri="{FF2B5EF4-FFF2-40B4-BE49-F238E27FC236}">
                  <a16:creationId xmlns:a16="http://schemas.microsoft.com/office/drawing/2014/main" id="{44370368-43E7-40A5-B199-CC7B6824D511}"/>
                </a:ext>
              </a:extLst>
            </p:cNvPr>
            <p:cNvSpPr txBox="1"/>
            <p:nvPr/>
          </p:nvSpPr>
          <p:spPr>
            <a:xfrm>
              <a:off x="7010400" y="4315684"/>
              <a:ext cx="690421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523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Inverse warping</a:t>
            </a:r>
            <a:endParaRPr dirty="0"/>
          </a:p>
        </p:txBody>
      </p:sp>
      <p:grpSp>
        <p:nvGrpSpPr>
          <p:cNvPr id="2" name="Group 1"/>
          <p:cNvGrpSpPr/>
          <p:nvPr/>
        </p:nvGrpSpPr>
        <p:grpSpPr>
          <a:xfrm>
            <a:off x="1043484" y="1486753"/>
            <a:ext cx="8945860" cy="3597500"/>
            <a:chOff x="1043484" y="1486753"/>
            <a:chExt cx="8945860" cy="3597500"/>
          </a:xfrm>
        </p:grpSpPr>
        <p:sp>
          <p:nvSpPr>
            <p:cNvPr id="32" name="Suppose we have two triangles: ABC and DEF.…">
              <a:extLst>
                <a:ext uri="{FF2B5EF4-FFF2-40B4-BE49-F238E27FC236}">
                  <a16:creationId xmlns:a16="http://schemas.microsoft.com/office/drawing/2014/main" id="{FEE36B19-D6DE-4401-888B-F058A308D4AC}"/>
                </a:ext>
              </a:extLst>
            </p:cNvPr>
            <p:cNvSpPr txBox="1"/>
            <p:nvPr/>
          </p:nvSpPr>
          <p:spPr>
            <a:xfrm>
              <a:off x="1043484" y="1486753"/>
              <a:ext cx="8352515" cy="8107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>
              <a:spAutoFit/>
            </a:bodyPr>
            <a:lstStyle/>
            <a:p>
              <a:r>
                <a:rPr lang="en-US" sz="2400" dirty="0">
                  <a:latin typeface="+mj-lt"/>
                </a:rPr>
                <a:t>Pixel may come from between two points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+mj-lt"/>
                </a:rPr>
                <a:t>How do we determine its intensity?</a:t>
              </a:r>
              <a:endParaRPr sz="2400" dirty="0">
                <a:latin typeface="+mj-lt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9789012-F918-4BBC-B619-D27310200479}"/>
                </a:ext>
              </a:extLst>
            </p:cNvPr>
            <p:cNvGrpSpPr/>
            <p:nvPr/>
          </p:nvGrpSpPr>
          <p:grpSpPr>
            <a:xfrm>
              <a:off x="2602475" y="2889593"/>
              <a:ext cx="6987050" cy="2194660"/>
              <a:chOff x="2258364" y="2889593"/>
              <a:chExt cx="6987050" cy="2194660"/>
            </a:xfrm>
          </p:grpSpPr>
          <p:sp>
            <p:nvSpPr>
              <p:cNvPr id="41" name="f(x,y)">
                <a:extLst>
                  <a:ext uri="{FF2B5EF4-FFF2-40B4-BE49-F238E27FC236}">
                    <a16:creationId xmlns:a16="http://schemas.microsoft.com/office/drawing/2014/main" id="{2A9487F9-8FEE-4F37-B796-2684B138F225}"/>
                  </a:ext>
                </a:extLst>
              </p:cNvPr>
              <p:cNvSpPr txBox="1"/>
              <p:nvPr/>
            </p:nvSpPr>
            <p:spPr>
              <a:xfrm>
                <a:off x="2770861" y="3032746"/>
                <a:ext cx="1344105" cy="4126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1431" tIns="21431" rIns="21431" bIns="21431">
                <a:spAutoFit/>
              </a:bodyPr>
              <a:lstStyle/>
              <a:p>
                <a:pPr defTabSz="383963">
                  <a:spcBef>
                    <a:spcPts val="1336"/>
                  </a:spcBef>
                  <a:buClr>
                    <a:srgbClr val="000000"/>
                  </a:buClr>
                  <a:buFont typeface="Times New Roman"/>
                  <a:defRPr sz="3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2400" i="1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f</a:t>
                </a:r>
                <a:r>
                  <a:rPr sz="24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</a:t>
                </a:r>
                <a:r>
                  <a:rPr sz="2400" i="1" dirty="0" err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x,y</a:t>
                </a:r>
                <a:r>
                  <a:rPr sz="24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</a:p>
            </p:txBody>
          </p:sp>
          <p:sp>
            <p:nvSpPr>
              <p:cNvPr id="42" name="g(x’,y’)">
                <a:extLst>
                  <a:ext uri="{FF2B5EF4-FFF2-40B4-BE49-F238E27FC236}">
                    <a16:creationId xmlns:a16="http://schemas.microsoft.com/office/drawing/2014/main" id="{8B4C40ED-3041-4E84-B244-2DC9A5E9E086}"/>
                  </a:ext>
                </a:extLst>
              </p:cNvPr>
              <p:cNvSpPr txBox="1"/>
              <p:nvPr/>
            </p:nvSpPr>
            <p:spPr>
              <a:xfrm>
                <a:off x="7206149" y="3056005"/>
                <a:ext cx="1726863" cy="4126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1431" tIns="21431" rIns="21431" bIns="21431">
                <a:spAutoFit/>
              </a:bodyPr>
              <a:lstStyle/>
              <a:p>
                <a:pPr defTabSz="383963">
                  <a:spcBef>
                    <a:spcPts val="1336"/>
                  </a:spcBef>
                  <a:buClr>
                    <a:srgbClr val="000000"/>
                  </a:buClr>
                  <a:buFont typeface="Times New Roman"/>
                  <a:defRPr sz="3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2400" i="1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g</a:t>
                </a:r>
                <a:r>
                  <a:rPr sz="24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</a:t>
                </a:r>
                <a:r>
                  <a:rPr sz="2400" i="1" dirty="0" err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x’,y</a:t>
                </a:r>
                <a:r>
                  <a:rPr sz="2400" i="1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’</a:t>
                </a:r>
                <a:r>
                  <a:rPr sz="24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</a:p>
            </p:txBody>
          </p:sp>
          <p:sp>
            <p:nvSpPr>
              <p:cNvPr id="53" name="T(x,y)">
                <a:extLst>
                  <a:ext uri="{FF2B5EF4-FFF2-40B4-BE49-F238E27FC236}">
                    <a16:creationId xmlns:a16="http://schemas.microsoft.com/office/drawing/2014/main" id="{F02CCDD3-20CC-4EC1-B9C7-60B9CD149C30}"/>
                  </a:ext>
                </a:extLst>
              </p:cNvPr>
              <p:cNvSpPr txBox="1"/>
              <p:nvPr/>
            </p:nvSpPr>
            <p:spPr>
              <a:xfrm>
                <a:off x="5113057" y="3472519"/>
                <a:ext cx="1442020" cy="4126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1431" tIns="21431" rIns="21431" bIns="21431">
                <a:spAutoFit/>
              </a:bodyPr>
              <a:lstStyle/>
              <a:p>
                <a:pPr algn="ctr" defTabSz="383963">
                  <a:spcBef>
                    <a:spcPts val="1336"/>
                  </a:spcBef>
                  <a:buClr>
                    <a:srgbClr val="000000"/>
                  </a:buClr>
                  <a:buFont typeface="Times New Roman"/>
                  <a:defRPr sz="3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2400" i="1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</a:t>
                </a:r>
                <a:r>
                  <a:rPr lang="en-US" sz="2400" i="1" baseline="300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-1</a:t>
                </a:r>
                <a:r>
                  <a:rPr sz="24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</a:t>
                </a:r>
                <a:r>
                  <a:rPr sz="2400" i="1" dirty="0" err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x,y</a:t>
                </a:r>
                <a:r>
                  <a:rPr sz="24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F96C8CF-9D7A-4A94-8966-E4D8C855CCEF}"/>
                  </a:ext>
                </a:extLst>
              </p:cNvPr>
              <p:cNvGrpSpPr/>
              <p:nvPr/>
            </p:nvGrpSpPr>
            <p:grpSpPr>
              <a:xfrm>
                <a:off x="2883887" y="2891142"/>
                <a:ext cx="1646520" cy="1646520"/>
                <a:chOff x="4200357" y="3727846"/>
                <a:chExt cx="569688" cy="569688"/>
              </a:xfrm>
            </p:grpSpPr>
            <p:grpSp>
              <p:nvGrpSpPr>
                <p:cNvPr id="36" name="Group">
                  <a:extLst>
                    <a:ext uri="{FF2B5EF4-FFF2-40B4-BE49-F238E27FC236}">
                      <a16:creationId xmlns:a16="http://schemas.microsoft.com/office/drawing/2014/main" id="{9FEDF4A1-8CDD-4312-A9C6-EE1B6FF0DBC2}"/>
                    </a:ext>
                  </a:extLst>
                </p:cNvPr>
                <p:cNvGrpSpPr/>
                <p:nvPr/>
              </p:nvGrpSpPr>
              <p:grpSpPr>
                <a:xfrm>
                  <a:off x="4200357" y="3727846"/>
                  <a:ext cx="569688" cy="569688"/>
                  <a:chOff x="0" y="0"/>
                  <a:chExt cx="650240" cy="650240"/>
                </a:xfrm>
              </p:grpSpPr>
              <p:sp>
                <p:nvSpPr>
                  <p:cNvPr id="37" name="Line">
                    <a:extLst>
                      <a:ext uri="{FF2B5EF4-FFF2-40B4-BE49-F238E27FC236}">
                        <a16:creationId xmlns:a16="http://schemas.microsoft.com/office/drawing/2014/main" id="{9812AFB6-A7EC-4343-A8A1-684B0C55A641}"/>
                      </a:ext>
                    </a:extLst>
                  </p:cNvPr>
                  <p:cNvSpPr/>
                  <p:nvPr/>
                </p:nvSpPr>
                <p:spPr>
                  <a:xfrm flipH="1">
                    <a:off x="243840" y="0"/>
                    <a:ext cx="1" cy="65024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38" name="Line">
                    <a:extLst>
                      <a:ext uri="{FF2B5EF4-FFF2-40B4-BE49-F238E27FC236}">
                        <a16:creationId xmlns:a16="http://schemas.microsoft.com/office/drawing/2014/main" id="{DEB8407B-C3DD-45A8-B36A-8EEE96E715C4}"/>
                      </a:ext>
                    </a:extLst>
                  </p:cNvPr>
                  <p:cNvSpPr/>
                  <p:nvPr/>
                </p:nvSpPr>
                <p:spPr>
                  <a:xfrm flipH="1">
                    <a:off x="406400" y="0"/>
                    <a:ext cx="1" cy="65024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39" name="Line">
                    <a:extLst>
                      <a:ext uri="{FF2B5EF4-FFF2-40B4-BE49-F238E27FC236}">
                        <a16:creationId xmlns:a16="http://schemas.microsoft.com/office/drawing/2014/main" id="{A22B52E3-10AB-43BB-B3C8-C800EEF0351E}"/>
                      </a:ext>
                    </a:extLst>
                  </p:cNvPr>
                  <p:cNvSpPr/>
                  <p:nvPr/>
                </p:nvSpPr>
                <p:spPr>
                  <a:xfrm>
                    <a:off x="0" y="243840"/>
                    <a:ext cx="650241" cy="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40" name="Line">
                    <a:extLst>
                      <a:ext uri="{FF2B5EF4-FFF2-40B4-BE49-F238E27FC236}">
                        <a16:creationId xmlns:a16="http://schemas.microsoft.com/office/drawing/2014/main" id="{A1E7C4B4-8699-4FB4-B1EC-F6B6CBC21D43}"/>
                      </a:ext>
                    </a:extLst>
                  </p:cNvPr>
                  <p:cNvSpPr/>
                  <p:nvPr/>
                </p:nvSpPr>
                <p:spPr>
                  <a:xfrm>
                    <a:off x="0" y="406400"/>
                    <a:ext cx="650241" cy="0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</p:grpSp>
            <p:sp>
              <p:nvSpPr>
                <p:cNvPr id="54" name="Circle">
                  <a:extLst>
                    <a:ext uri="{FF2B5EF4-FFF2-40B4-BE49-F238E27FC236}">
                      <a16:creationId xmlns:a16="http://schemas.microsoft.com/office/drawing/2014/main" id="{9144F151-FE4C-4300-B26B-2CDFEA513A93}"/>
                    </a:ext>
                  </a:extLst>
                </p:cNvPr>
                <p:cNvSpPr/>
                <p:nvPr/>
              </p:nvSpPr>
              <p:spPr>
                <a:xfrm>
                  <a:off x="4361545" y="3964211"/>
                  <a:ext cx="97916" cy="97916"/>
                </a:xfrm>
                <a:prstGeom prst="ellipse">
                  <a:avLst/>
                </a:prstGeom>
                <a:solidFill>
                  <a:srgbClr val="FF2600"/>
                </a:solidFill>
                <a:ln w="3175">
                  <a:solidFill>
                    <a:srgbClr val="000000"/>
                  </a:solidFill>
                </a:ln>
              </p:spPr>
              <p:txBody>
                <a:bodyPr lIns="0" tIns="0" rIns="0" bIns="0"/>
                <a:lstStyle/>
                <a:p>
                  <a:pPr defTabSz="342888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64104EF-1ECF-44C5-98AC-BC0B184DDCD2}"/>
                  </a:ext>
                </a:extLst>
              </p:cNvPr>
              <p:cNvGrpSpPr/>
              <p:nvPr/>
            </p:nvGrpSpPr>
            <p:grpSpPr>
              <a:xfrm>
                <a:off x="7598879" y="2889593"/>
                <a:ext cx="1646535" cy="1646535"/>
                <a:chOff x="7467154" y="3674438"/>
                <a:chExt cx="569688" cy="569688"/>
              </a:xfrm>
            </p:grpSpPr>
            <p:grpSp>
              <p:nvGrpSpPr>
                <p:cNvPr id="58" name="Group">
                  <a:extLst>
                    <a:ext uri="{FF2B5EF4-FFF2-40B4-BE49-F238E27FC236}">
                      <a16:creationId xmlns:a16="http://schemas.microsoft.com/office/drawing/2014/main" id="{9E955FB5-4882-4378-ABDD-0838740E56BE}"/>
                    </a:ext>
                  </a:extLst>
                </p:cNvPr>
                <p:cNvGrpSpPr/>
                <p:nvPr/>
              </p:nvGrpSpPr>
              <p:grpSpPr>
                <a:xfrm>
                  <a:off x="7467154" y="3674438"/>
                  <a:ext cx="569688" cy="569688"/>
                  <a:chOff x="0" y="0"/>
                  <a:chExt cx="650240" cy="650240"/>
                </a:xfrm>
              </p:grpSpPr>
              <p:sp>
                <p:nvSpPr>
                  <p:cNvPr id="59" name="Line">
                    <a:extLst>
                      <a:ext uri="{FF2B5EF4-FFF2-40B4-BE49-F238E27FC236}">
                        <a16:creationId xmlns:a16="http://schemas.microsoft.com/office/drawing/2014/main" id="{C02C11FE-66D0-4124-AAB2-F421DD2D8E63}"/>
                      </a:ext>
                    </a:extLst>
                  </p:cNvPr>
                  <p:cNvSpPr/>
                  <p:nvPr/>
                </p:nvSpPr>
                <p:spPr>
                  <a:xfrm flipH="1">
                    <a:off x="243840" y="0"/>
                    <a:ext cx="1" cy="65024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60" name="Line">
                    <a:extLst>
                      <a:ext uri="{FF2B5EF4-FFF2-40B4-BE49-F238E27FC236}">
                        <a16:creationId xmlns:a16="http://schemas.microsoft.com/office/drawing/2014/main" id="{0D8B5C91-0C27-4D22-9588-F2BD57A2BDC4}"/>
                      </a:ext>
                    </a:extLst>
                  </p:cNvPr>
                  <p:cNvSpPr/>
                  <p:nvPr/>
                </p:nvSpPr>
                <p:spPr>
                  <a:xfrm flipH="1">
                    <a:off x="406400" y="0"/>
                    <a:ext cx="1" cy="65024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61" name="Line">
                    <a:extLst>
                      <a:ext uri="{FF2B5EF4-FFF2-40B4-BE49-F238E27FC236}">
                        <a16:creationId xmlns:a16="http://schemas.microsoft.com/office/drawing/2014/main" id="{0CAB1B13-0D72-49DF-826C-4542A51993D7}"/>
                      </a:ext>
                    </a:extLst>
                  </p:cNvPr>
                  <p:cNvSpPr/>
                  <p:nvPr/>
                </p:nvSpPr>
                <p:spPr>
                  <a:xfrm>
                    <a:off x="0" y="243840"/>
                    <a:ext cx="650241" cy="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62" name="Line">
                    <a:extLst>
                      <a:ext uri="{FF2B5EF4-FFF2-40B4-BE49-F238E27FC236}">
                        <a16:creationId xmlns:a16="http://schemas.microsoft.com/office/drawing/2014/main" id="{4933A8DB-9F08-455F-9B8F-18549AB27BE1}"/>
                      </a:ext>
                    </a:extLst>
                  </p:cNvPr>
                  <p:cNvSpPr/>
                  <p:nvPr/>
                </p:nvSpPr>
                <p:spPr>
                  <a:xfrm>
                    <a:off x="0" y="406400"/>
                    <a:ext cx="650241" cy="0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</p:grpSp>
            <p:sp>
              <p:nvSpPr>
                <p:cNvPr id="55" name="Circle">
                  <a:extLst>
                    <a:ext uri="{FF2B5EF4-FFF2-40B4-BE49-F238E27FC236}">
                      <a16:creationId xmlns:a16="http://schemas.microsoft.com/office/drawing/2014/main" id="{DD27A4B4-159E-4E3E-BFC9-0017789472C9}"/>
                    </a:ext>
                  </a:extLst>
                </p:cNvPr>
                <p:cNvSpPr/>
                <p:nvPr/>
              </p:nvSpPr>
              <p:spPr>
                <a:xfrm>
                  <a:off x="7701135" y="3913442"/>
                  <a:ext cx="97916" cy="97916"/>
                </a:xfrm>
                <a:prstGeom prst="ellipse">
                  <a:avLst/>
                </a:prstGeom>
                <a:solidFill>
                  <a:srgbClr val="FF2600"/>
                </a:solidFill>
                <a:ln w="3175">
                  <a:solidFill>
                    <a:srgbClr val="000000"/>
                  </a:solidFill>
                </a:ln>
              </p:spPr>
              <p:txBody>
                <a:bodyPr lIns="0" tIns="0" rIns="0" bIns="0"/>
                <a:lstStyle/>
                <a:p>
                  <a:pPr defTabSz="342888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</p:grp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49C56894-6F5B-49A1-B813-D7F65DD64509}"/>
                  </a:ext>
                </a:extLst>
              </p:cNvPr>
              <p:cNvCxnSpPr/>
              <p:nvPr/>
            </p:nvCxnSpPr>
            <p:spPr>
              <a:xfrm>
                <a:off x="5313367" y="4033612"/>
                <a:ext cx="1041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Line">
                <a:extLst>
                  <a:ext uri="{FF2B5EF4-FFF2-40B4-BE49-F238E27FC236}">
                    <a16:creationId xmlns:a16="http://schemas.microsoft.com/office/drawing/2014/main" id="{BEC329CE-C056-42E6-AADA-809782D1BDC1}"/>
                  </a:ext>
                </a:extLst>
              </p:cNvPr>
              <p:cNvSpPr/>
              <p:nvPr/>
            </p:nvSpPr>
            <p:spPr>
              <a:xfrm flipV="1">
                <a:off x="2500897" y="4402996"/>
                <a:ext cx="2" cy="38805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65" name="Line">
                <a:extLst>
                  <a:ext uri="{FF2B5EF4-FFF2-40B4-BE49-F238E27FC236}">
                    <a16:creationId xmlns:a16="http://schemas.microsoft.com/office/drawing/2014/main" id="{423379F3-3F33-4243-825C-CE63DD847488}"/>
                  </a:ext>
                </a:extLst>
              </p:cNvPr>
              <p:cNvSpPr/>
              <p:nvPr/>
            </p:nvSpPr>
            <p:spPr>
              <a:xfrm>
                <a:off x="2500898" y="4791052"/>
                <a:ext cx="388056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66" name="Line">
                <a:extLst>
                  <a:ext uri="{FF2B5EF4-FFF2-40B4-BE49-F238E27FC236}">
                    <a16:creationId xmlns:a16="http://schemas.microsoft.com/office/drawing/2014/main" id="{FAE40DF1-1BB1-4DDF-8205-D78321A0C06B}"/>
                  </a:ext>
                </a:extLst>
              </p:cNvPr>
              <p:cNvSpPr/>
              <p:nvPr/>
            </p:nvSpPr>
            <p:spPr>
              <a:xfrm flipV="1">
                <a:off x="7244856" y="4470906"/>
                <a:ext cx="2" cy="38805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67" name="Line">
                <a:extLst>
                  <a:ext uri="{FF2B5EF4-FFF2-40B4-BE49-F238E27FC236}">
                    <a16:creationId xmlns:a16="http://schemas.microsoft.com/office/drawing/2014/main" id="{5DBC1690-C150-4433-92CE-C7F445BE373F}"/>
                  </a:ext>
                </a:extLst>
              </p:cNvPr>
              <p:cNvSpPr/>
              <p:nvPr/>
            </p:nvSpPr>
            <p:spPr>
              <a:xfrm>
                <a:off x="7244857" y="4858962"/>
                <a:ext cx="388056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68" name="x">
                <a:extLst>
                  <a:ext uri="{FF2B5EF4-FFF2-40B4-BE49-F238E27FC236}">
                    <a16:creationId xmlns:a16="http://schemas.microsoft.com/office/drawing/2014/main" id="{FF407CAA-7CD6-45FC-B2EE-FCBD268E51D4}"/>
                  </a:ext>
                </a:extLst>
              </p:cNvPr>
              <p:cNvSpPr txBox="1"/>
              <p:nvPr/>
            </p:nvSpPr>
            <p:spPr>
              <a:xfrm>
                <a:off x="2258364" y="4694038"/>
                <a:ext cx="776107" cy="30290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1431" tIns="21431" rIns="21431" bIns="21431">
                <a:spAutoFit/>
              </a:bodyPr>
              <a:lstStyle>
                <a:lvl1pPr defTabSz="546100">
                  <a:spcBef>
                    <a:spcPts val="1900"/>
                  </a:spcBef>
                  <a:buClr>
                    <a:srgbClr val="000000"/>
                  </a:buClr>
                  <a:buFont typeface="Times New Roman"/>
                  <a:defRPr sz="2400" i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algn="r">
                  <a:defRPr i="0">
                    <a:uFillTx/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dirty="0"/>
                  <a:t>x</a:t>
                </a:r>
              </a:p>
            </p:txBody>
          </p:sp>
          <p:sp>
            <p:nvSpPr>
              <p:cNvPr id="69" name="x’">
                <a:extLst>
                  <a:ext uri="{FF2B5EF4-FFF2-40B4-BE49-F238E27FC236}">
                    <a16:creationId xmlns:a16="http://schemas.microsoft.com/office/drawing/2014/main" id="{14CC2941-9159-4398-B65C-25691C5BA2BF}"/>
                  </a:ext>
                </a:extLst>
              </p:cNvPr>
              <p:cNvSpPr txBox="1"/>
              <p:nvPr/>
            </p:nvSpPr>
            <p:spPr>
              <a:xfrm>
                <a:off x="7632912" y="4781350"/>
                <a:ext cx="210198" cy="30290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1431" tIns="21431" rIns="21431" bIns="21431">
                <a:spAutoFit/>
              </a:bodyPr>
              <a:lstStyle>
                <a:lvl1pPr defTabSz="546100">
                  <a:spcBef>
                    <a:spcPts val="1900"/>
                  </a:spcBef>
                  <a:buClr>
                    <a:srgbClr val="000000"/>
                  </a:buClr>
                  <a:buFont typeface="Times New Roman"/>
                  <a:defRPr sz="2400" i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>
                  <a:defRPr i="0">
                    <a:uFillTx/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dirty="0"/>
                  <a:t>x’</a:t>
                </a:r>
              </a:p>
            </p:txBody>
          </p:sp>
          <p:sp>
            <p:nvSpPr>
              <p:cNvPr id="70" name="y">
                <a:extLst>
                  <a:ext uri="{FF2B5EF4-FFF2-40B4-BE49-F238E27FC236}">
                    <a16:creationId xmlns:a16="http://schemas.microsoft.com/office/drawing/2014/main" id="{87059A7E-89E0-4413-84C9-B17276BADFC1}"/>
                  </a:ext>
                </a:extLst>
              </p:cNvPr>
              <p:cNvSpPr txBox="1"/>
              <p:nvPr/>
            </p:nvSpPr>
            <p:spPr>
              <a:xfrm>
                <a:off x="2295553" y="4253586"/>
                <a:ext cx="310445" cy="41134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1431" tIns="21431" rIns="21431" bIns="21431">
                <a:spAutoFit/>
              </a:bodyPr>
              <a:lstStyle>
                <a:lvl1pPr defTabSz="546100">
                  <a:spcBef>
                    <a:spcPts val="1900"/>
                  </a:spcBef>
                  <a:buClr>
                    <a:srgbClr val="000000"/>
                  </a:buClr>
                  <a:buFont typeface="Times New Roman"/>
                  <a:defRPr sz="2400" i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>
                  <a:defRPr i="0">
                    <a:uFillTx/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dirty="0"/>
                  <a:t>y</a:t>
                </a:r>
              </a:p>
            </p:txBody>
          </p:sp>
          <p:sp>
            <p:nvSpPr>
              <p:cNvPr id="71" name="y’">
                <a:extLst>
                  <a:ext uri="{FF2B5EF4-FFF2-40B4-BE49-F238E27FC236}">
                    <a16:creationId xmlns:a16="http://schemas.microsoft.com/office/drawing/2014/main" id="{44370368-43E7-40A5-B199-CC7B6824D511}"/>
                  </a:ext>
                </a:extLst>
              </p:cNvPr>
              <p:cNvSpPr txBox="1"/>
              <p:nvPr/>
            </p:nvSpPr>
            <p:spPr>
              <a:xfrm>
                <a:off x="7010400" y="4315684"/>
                <a:ext cx="690421" cy="30290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1431" tIns="21431" rIns="21431" bIns="21431">
                <a:spAutoFit/>
              </a:bodyPr>
              <a:lstStyle>
                <a:lvl1pPr defTabSz="546100">
                  <a:spcBef>
                    <a:spcPts val="1900"/>
                  </a:spcBef>
                  <a:buClr>
                    <a:srgbClr val="000000"/>
                  </a:buClr>
                  <a:buFont typeface="Times New Roman"/>
                  <a:defRPr sz="2400" i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>
                  <a:defRPr i="0">
                    <a:uFillTx/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dirty="0"/>
                  <a:t>y’</a:t>
                </a:r>
              </a:p>
            </p:txBody>
          </p:sp>
        </p:grpSp>
        <p:sp>
          <p:nvSpPr>
            <p:cNvPr id="31" name="A:  distribute color among neighboring pixels (x’,y’)…">
              <a:extLst>
                <a:ext uri="{FF2B5EF4-FFF2-40B4-BE49-F238E27FC236}">
                  <a16:creationId xmlns:a16="http://schemas.microsoft.com/office/drawing/2014/main" id="{F274ED5A-F255-47AC-8079-3E3CCC7EFD43}"/>
                </a:ext>
              </a:extLst>
            </p:cNvPr>
            <p:cNvSpPr txBox="1"/>
            <p:nvPr/>
          </p:nvSpPr>
          <p:spPr>
            <a:xfrm>
              <a:off x="1043484" y="2317412"/>
              <a:ext cx="8945860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marL="457200" indent="-457200" defTabSz="546100">
                <a:spcBef>
                  <a:spcPts val="700"/>
                </a:spcBef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0" defTabSz="975360">
                <a:spcBef>
                  <a:spcPts val="600"/>
                </a:spcBef>
                <a:buClr>
                  <a:srgbClr val="000000"/>
                </a:buClr>
                <a:defRPr sz="20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2pPr>
            </a:lstStyle>
            <a:p>
              <a:pPr>
                <a:buFont typeface="Wingdings" panose="05000000000000000000" pitchFamily="2" charset="2"/>
                <a:buChar char="ü"/>
                <a:defRPr>
                  <a:uFillTx/>
                </a:defRPr>
              </a:pPr>
              <a:r>
                <a:rPr lang="en-US" dirty="0">
                  <a:latin typeface="+mj-lt"/>
                </a:rPr>
                <a:t>Use interpolation</a:t>
              </a:r>
              <a:endParaRPr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99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Bilinear interpolation</a:t>
            </a:r>
            <a:endParaRPr dirty="0"/>
          </a:p>
        </p:txBody>
      </p:sp>
      <p:pic>
        <p:nvPicPr>
          <p:cNvPr id="34" name="image17.png" descr="image17.png">
            <a:extLst>
              <a:ext uri="{FF2B5EF4-FFF2-40B4-BE49-F238E27FC236}">
                <a16:creationId xmlns:a16="http://schemas.microsoft.com/office/drawing/2014/main" id="{7A8DDF7B-D348-426B-8467-3429A3F03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009" y="1884246"/>
            <a:ext cx="2521744" cy="2530948"/>
          </a:xfrm>
          <a:prstGeom prst="rect">
            <a:avLst/>
          </a:prstGeom>
          <a:ln w="12700"/>
        </p:spPr>
      </p:pic>
      <p:pic>
        <p:nvPicPr>
          <p:cNvPr id="35" name="image19.png" descr="image19.png">
            <a:extLst>
              <a:ext uri="{FF2B5EF4-FFF2-40B4-BE49-F238E27FC236}">
                <a16:creationId xmlns:a16="http://schemas.microsoft.com/office/drawing/2014/main" id="{0FA3E97A-9683-4872-A84C-2328E79B8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225" y="4962525"/>
            <a:ext cx="4363175" cy="571501"/>
          </a:xfrm>
          <a:prstGeom prst="rect">
            <a:avLst/>
          </a:prstGeom>
          <a:ln w="12700"/>
        </p:spPr>
      </p:pic>
      <p:pic>
        <p:nvPicPr>
          <p:cNvPr id="44" name="droppedImage.tiff" descr="droppedImage.tiff">
            <a:extLst>
              <a:ext uri="{FF2B5EF4-FFF2-40B4-BE49-F238E27FC236}">
                <a16:creationId xmlns:a16="http://schemas.microsoft.com/office/drawing/2014/main" id="{F448000A-9A52-4D4C-BF57-C590D0DF7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6" y="2055019"/>
            <a:ext cx="2286001" cy="2185988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Interpolate to find R2…">
            <a:extLst>
              <a:ext uri="{FF2B5EF4-FFF2-40B4-BE49-F238E27FC236}">
                <a16:creationId xmlns:a16="http://schemas.microsoft.com/office/drawing/2014/main" id="{85E0D105-65A1-4995-9732-08D1F645317C}"/>
              </a:ext>
            </a:extLst>
          </p:cNvPr>
          <p:cNvSpPr txBox="1"/>
          <p:nvPr/>
        </p:nvSpPr>
        <p:spPr>
          <a:xfrm>
            <a:off x="569107" y="4489522"/>
            <a:ext cx="2404504" cy="795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575" tIns="28575" rIns="28575" bIns="28575" anchor="ctr">
            <a:spAutoFit/>
          </a:bodyPr>
          <a:lstStyle/>
          <a:p>
            <a:pPr defTabSz="383963">
              <a:spcBef>
                <a:spcPts val="633"/>
              </a:spcBef>
              <a:buSzPct val="100000"/>
              <a:buAutoNum type="arabicPeriod"/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1266"/>
              <a:t>Interpolate to find R2</a:t>
            </a:r>
          </a:p>
          <a:p>
            <a:pPr defTabSz="383963">
              <a:spcBef>
                <a:spcPts val="633"/>
              </a:spcBef>
              <a:buSzPct val="100000"/>
              <a:buAutoNum type="arabicPeriod"/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1266"/>
              <a:t>Interpolate to find R1</a:t>
            </a:r>
          </a:p>
          <a:p>
            <a:pPr defTabSz="383963">
              <a:spcBef>
                <a:spcPts val="633"/>
              </a:spcBef>
              <a:buSzPct val="100000"/>
              <a:buAutoNum type="arabicPeriod"/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1266"/>
              <a:t>Interpolate to find P</a:t>
            </a:r>
          </a:p>
        </p:txBody>
      </p:sp>
      <p:sp>
        <p:nvSpPr>
          <p:cNvPr id="46" name="Grayscale example">
            <a:extLst>
              <a:ext uri="{FF2B5EF4-FFF2-40B4-BE49-F238E27FC236}">
                <a16:creationId xmlns:a16="http://schemas.microsoft.com/office/drawing/2014/main" id="{534A3A9C-6B34-4A36-A9A3-82633784B19C}"/>
              </a:ext>
            </a:extLst>
          </p:cNvPr>
          <p:cNvSpPr txBox="1"/>
          <p:nvPr/>
        </p:nvSpPr>
        <p:spPr>
          <a:xfrm>
            <a:off x="3525298" y="1580752"/>
            <a:ext cx="3091401" cy="42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defTabSz="546100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2400" dirty="0">
                <a:latin typeface="+mj-lt"/>
              </a:rPr>
              <a:t>Grayscale example</a:t>
            </a:r>
          </a:p>
        </p:txBody>
      </p:sp>
      <p:sp>
        <p:nvSpPr>
          <p:cNvPr id="47" name="In matrix form (with adjusted coordinates)">
            <a:extLst>
              <a:ext uri="{FF2B5EF4-FFF2-40B4-BE49-F238E27FC236}">
                <a16:creationId xmlns:a16="http://schemas.microsoft.com/office/drawing/2014/main" id="{DDD8DAA8-DDB1-495D-A036-74E907055662}"/>
              </a:ext>
            </a:extLst>
          </p:cNvPr>
          <p:cNvSpPr txBox="1"/>
          <p:nvPr/>
        </p:nvSpPr>
        <p:spPr>
          <a:xfrm>
            <a:off x="3525298" y="4425601"/>
            <a:ext cx="5853113" cy="42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546100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2400" dirty="0">
                <a:latin typeface="+mj-lt"/>
              </a:rPr>
              <a:t>In matrix form (with adjusted</a:t>
            </a:r>
            <a:r>
              <a:rPr lang="en-US" sz="2400" dirty="0">
                <a:latin typeface="+mj-lt"/>
              </a:rPr>
              <a:t> </a:t>
            </a:r>
            <a:r>
              <a:rPr sz="2400" dirty="0">
                <a:latin typeface="+mj-lt"/>
              </a:rPr>
              <a:t>coordinates)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99AE3E5-9B8B-4384-BE45-3AF3EB26FAFE}"/>
              </a:ext>
            </a:extLst>
          </p:cNvPr>
          <p:cNvCxnSpPr>
            <a:cxnSpLocks/>
          </p:cNvCxnSpPr>
          <p:nvPr/>
        </p:nvCxnSpPr>
        <p:spPr>
          <a:xfrm>
            <a:off x="8915400" y="1413737"/>
            <a:ext cx="0" cy="46187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General form of linear least squares">
            <a:extLst>
              <a:ext uri="{FF2B5EF4-FFF2-40B4-BE49-F238E27FC236}">
                <a16:creationId xmlns:a16="http://schemas.microsoft.com/office/drawing/2014/main" id="{572AB9DE-1198-41DD-859C-73ABB85DE8AC}"/>
              </a:ext>
            </a:extLst>
          </p:cNvPr>
          <p:cNvSpPr txBox="1"/>
          <p:nvPr/>
        </p:nvSpPr>
        <p:spPr>
          <a:xfrm>
            <a:off x="9532221" y="1580752"/>
            <a:ext cx="1344067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lang="en-US" sz="2400" dirty="0">
                <a:latin typeface="+mj-lt"/>
              </a:rPr>
              <a:t>In </a:t>
            </a:r>
            <a:r>
              <a:rPr lang="en-US" sz="2400" dirty="0" err="1">
                <a:latin typeface="+mj-lt"/>
              </a:rPr>
              <a:t>Matlab</a:t>
            </a:r>
            <a:r>
              <a:rPr lang="en-US" sz="2400" dirty="0">
                <a:latin typeface="+mj-lt"/>
              </a:rPr>
              <a:t>:</a:t>
            </a:r>
            <a:endParaRPr sz="2400" dirty="0">
              <a:latin typeface="+mj-lt"/>
            </a:endParaRPr>
          </a:p>
        </p:txBody>
      </p:sp>
      <p:sp>
        <p:nvSpPr>
          <p:cNvPr id="51" name="General form of linear least squares">
            <a:extLst>
              <a:ext uri="{FF2B5EF4-FFF2-40B4-BE49-F238E27FC236}">
                <a16:creationId xmlns:a16="http://schemas.microsoft.com/office/drawing/2014/main" id="{0779E598-AC26-4E87-8FDA-4D778B74CF01}"/>
              </a:ext>
            </a:extLst>
          </p:cNvPr>
          <p:cNvSpPr txBox="1"/>
          <p:nvPr/>
        </p:nvSpPr>
        <p:spPr>
          <a:xfrm>
            <a:off x="9284707" y="2758108"/>
            <a:ext cx="237103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call</a:t>
            </a:r>
            <a:r>
              <a:rPr lang="en-US" sz="2400" dirty="0">
                <a:latin typeface="Courier"/>
              </a:rPr>
              <a:t> interp2</a:t>
            </a:r>
            <a:endParaRPr sz="2400" dirty="0"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3690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Forward vs inverse warping</a:t>
            </a:r>
            <a:endParaRPr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2635573-863E-4C6F-ABA8-DCE514C7DBFF}"/>
              </a:ext>
            </a:extLst>
          </p:cNvPr>
          <p:cNvCxnSpPr/>
          <p:nvPr/>
        </p:nvCxnSpPr>
        <p:spPr>
          <a:xfrm>
            <a:off x="5603653" y="3619500"/>
            <a:ext cx="104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</a:t>
            </a:r>
            <a:r>
              <a:rPr lang="en-US" sz="2400" dirty="0">
                <a:latin typeface="+mj-lt"/>
              </a:rPr>
              <a:t>images</a:t>
            </a:r>
            <a:r>
              <a:rPr sz="2400" dirty="0"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compute the transform that takes one to the other?</a:t>
            </a:r>
          </a:p>
          <a:p>
            <a:endParaRPr sz="240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E0C2FA-272C-4530-9D62-8676F5D8BE3D}"/>
              </a:ext>
            </a:extLst>
          </p:cNvPr>
          <p:cNvGrpSpPr/>
          <p:nvPr/>
        </p:nvGrpSpPr>
        <p:grpSpPr>
          <a:xfrm>
            <a:off x="2258364" y="2627650"/>
            <a:ext cx="7877497" cy="2671763"/>
            <a:chOff x="3117056" y="2014537"/>
            <a:chExt cx="5800726" cy="1967397"/>
          </a:xfrm>
        </p:grpSpPr>
        <p:pic>
          <p:nvPicPr>
            <p:cNvPr id="14" name="HHHIMG_1166.jpg" descr="HHHIMG_1166.jpg">
              <a:extLst>
                <a:ext uri="{FF2B5EF4-FFF2-40B4-BE49-F238E27FC236}">
                  <a16:creationId xmlns:a16="http://schemas.microsoft.com/office/drawing/2014/main" id="{6C9A1C24-6C8D-4B9C-B8C5-679346390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1387" y="2078831"/>
              <a:ext cx="1645445" cy="12322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rotated.png" descr="rotated.png">
              <a:extLst>
                <a:ext uri="{FF2B5EF4-FFF2-40B4-BE49-F238E27FC236}">
                  <a16:creationId xmlns:a16="http://schemas.microsoft.com/office/drawing/2014/main" id="{19774749-FBE9-4D53-9AF5-66EB35C98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3725" y="2014537"/>
              <a:ext cx="1974057" cy="1585914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6" name="Group">
              <a:extLst>
                <a:ext uri="{FF2B5EF4-FFF2-40B4-BE49-F238E27FC236}">
                  <a16:creationId xmlns:a16="http://schemas.microsoft.com/office/drawing/2014/main" id="{CEB26CFA-1A65-47AD-862A-5E0EF66302CC}"/>
                </a:ext>
              </a:extLst>
            </p:cNvPr>
            <p:cNvGrpSpPr/>
            <p:nvPr/>
          </p:nvGrpSpPr>
          <p:grpSpPr>
            <a:xfrm>
              <a:off x="3295650" y="3321843"/>
              <a:ext cx="285751" cy="285751"/>
              <a:chOff x="0" y="0"/>
              <a:chExt cx="406400" cy="406400"/>
            </a:xfrm>
          </p:grpSpPr>
          <p:sp>
            <p:nvSpPr>
              <p:cNvPr id="17" name="Line">
                <a:extLst>
                  <a:ext uri="{FF2B5EF4-FFF2-40B4-BE49-F238E27FC236}">
                    <a16:creationId xmlns:a16="http://schemas.microsoft.com/office/drawing/2014/main" id="{AC3D5F26-AE2B-4ED7-879E-7E883C7E6373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8" name="Line">
                <a:extLst>
                  <a:ext uri="{FF2B5EF4-FFF2-40B4-BE49-F238E27FC236}">
                    <a16:creationId xmlns:a16="http://schemas.microsoft.com/office/drawing/2014/main" id="{BEB84632-405B-4932-BAB4-A7A3D42C7CDD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grpSp>
          <p:nvGrpSpPr>
            <p:cNvPr id="19" name="Group">
              <a:extLst>
                <a:ext uri="{FF2B5EF4-FFF2-40B4-BE49-F238E27FC236}">
                  <a16:creationId xmlns:a16="http://schemas.microsoft.com/office/drawing/2014/main" id="{F44ABC45-93D0-4369-9D39-EAFF15B6D326}"/>
                </a:ext>
              </a:extLst>
            </p:cNvPr>
            <p:cNvGrpSpPr/>
            <p:nvPr/>
          </p:nvGrpSpPr>
          <p:grpSpPr>
            <a:xfrm>
              <a:off x="6788943" y="3371850"/>
              <a:ext cx="285751" cy="285751"/>
              <a:chOff x="0" y="0"/>
              <a:chExt cx="406400" cy="406400"/>
            </a:xfrm>
          </p:grpSpPr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17D37587-64C6-4B27-9CD7-C59BF94366D4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2DE76EB9-EE05-4A83-8227-92583BC01D96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sp>
          <p:nvSpPr>
            <p:cNvPr id="22" name="x">
              <a:extLst>
                <a:ext uri="{FF2B5EF4-FFF2-40B4-BE49-F238E27FC236}">
                  <a16:creationId xmlns:a16="http://schemas.microsoft.com/office/drawing/2014/main" id="{04ED1E46-52D3-47B2-BB6E-10EAC75BDB36}"/>
                </a:ext>
              </a:extLst>
            </p:cNvPr>
            <p:cNvSpPr txBox="1"/>
            <p:nvPr/>
          </p:nvSpPr>
          <p:spPr>
            <a:xfrm>
              <a:off x="3117056" y="3536156"/>
              <a:ext cx="571499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algn="r"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</a:t>
              </a:r>
            </a:p>
          </p:txBody>
        </p:sp>
        <p:sp>
          <p:nvSpPr>
            <p:cNvPr id="23" name="x’">
              <a:extLst>
                <a:ext uri="{FF2B5EF4-FFF2-40B4-BE49-F238E27FC236}">
                  <a16:creationId xmlns:a16="http://schemas.microsoft.com/office/drawing/2014/main" id="{7344AE8D-44F8-4357-89FC-CAF4F5050DDF}"/>
                </a:ext>
              </a:extLst>
            </p:cNvPr>
            <p:cNvSpPr txBox="1"/>
            <p:nvPr/>
          </p:nvSpPr>
          <p:spPr>
            <a:xfrm>
              <a:off x="7074694" y="3600450"/>
              <a:ext cx="15478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x’</a:t>
              </a:r>
            </a:p>
          </p:txBody>
        </p:sp>
        <p:sp>
          <p:nvSpPr>
            <p:cNvPr id="24" name="Rectangle">
              <a:extLst>
                <a:ext uri="{FF2B5EF4-FFF2-40B4-BE49-F238E27FC236}">
                  <a16:creationId xmlns:a16="http://schemas.microsoft.com/office/drawing/2014/main" id="{75CFC121-3510-4BE9-936F-75B3E333980E}"/>
                </a:ext>
              </a:extLst>
            </p:cNvPr>
            <p:cNvSpPr/>
            <p:nvPr/>
          </p:nvSpPr>
          <p:spPr>
            <a:xfrm>
              <a:off x="3792141" y="2544366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5" name="Rectangle">
              <a:extLst>
                <a:ext uri="{FF2B5EF4-FFF2-40B4-BE49-F238E27FC236}">
                  <a16:creationId xmlns:a16="http://schemas.microsoft.com/office/drawing/2014/main" id="{05856664-3C2D-44C8-8753-399CE08EFE4B}"/>
                </a:ext>
              </a:extLst>
            </p:cNvPr>
            <p:cNvSpPr/>
            <p:nvPr/>
          </p:nvSpPr>
          <p:spPr>
            <a:xfrm>
              <a:off x="7360047" y="2556273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7" name="T(x,y)">
              <a:extLst>
                <a:ext uri="{FF2B5EF4-FFF2-40B4-BE49-F238E27FC236}">
                  <a16:creationId xmlns:a16="http://schemas.microsoft.com/office/drawing/2014/main" id="{B226F013-6815-4076-8132-7B5002BB7F6C}"/>
                </a:ext>
              </a:extLst>
            </p:cNvPr>
            <p:cNvSpPr txBox="1"/>
            <p:nvPr/>
          </p:nvSpPr>
          <p:spPr>
            <a:xfrm>
              <a:off x="5580415" y="2285013"/>
              <a:ext cx="766852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8" name="f(x,y)">
              <a:extLst>
                <a:ext uri="{FF2B5EF4-FFF2-40B4-BE49-F238E27FC236}">
                  <a16:creationId xmlns:a16="http://schemas.microsoft.com/office/drawing/2014/main" id="{FD96BE5C-1C06-4121-B164-1EE5FC3C5356}"/>
                </a:ext>
              </a:extLst>
            </p:cNvPr>
            <p:cNvSpPr txBox="1"/>
            <p:nvPr/>
          </p:nvSpPr>
          <p:spPr>
            <a:xfrm>
              <a:off x="3481387" y="3679031"/>
              <a:ext cx="164544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9" name="g(x’,y’)">
              <a:extLst>
                <a:ext uri="{FF2B5EF4-FFF2-40B4-BE49-F238E27FC236}">
                  <a16:creationId xmlns:a16="http://schemas.microsoft.com/office/drawing/2014/main" id="{61885480-1319-4F75-8F2E-1E4469299995}"/>
                </a:ext>
              </a:extLst>
            </p:cNvPr>
            <p:cNvSpPr txBox="1"/>
            <p:nvPr/>
          </p:nvSpPr>
          <p:spPr>
            <a:xfrm>
              <a:off x="6943725" y="3679031"/>
              <a:ext cx="197405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x’,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y’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30" name="y">
              <a:extLst>
                <a:ext uri="{FF2B5EF4-FFF2-40B4-BE49-F238E27FC236}">
                  <a16:creationId xmlns:a16="http://schemas.microsoft.com/office/drawing/2014/main" id="{5F3968E7-7406-44F6-BE3B-4A6AF311ADAD}"/>
                </a:ext>
              </a:extLst>
            </p:cNvPr>
            <p:cNvSpPr txBox="1"/>
            <p:nvPr/>
          </p:nvSpPr>
          <p:spPr>
            <a:xfrm>
              <a:off x="3144441" y="3211822"/>
              <a:ext cx="228601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</a:t>
              </a:r>
            </a:p>
          </p:txBody>
        </p:sp>
        <p:sp>
          <p:nvSpPr>
            <p:cNvPr id="31" name="y’">
              <a:extLst>
                <a:ext uri="{FF2B5EF4-FFF2-40B4-BE49-F238E27FC236}">
                  <a16:creationId xmlns:a16="http://schemas.microsoft.com/office/drawing/2014/main" id="{0CC57C7F-64CA-466A-B2B0-93382361BDF3}"/>
                </a:ext>
              </a:extLst>
            </p:cNvPr>
            <p:cNvSpPr txBox="1"/>
            <p:nvPr/>
          </p:nvSpPr>
          <p:spPr>
            <a:xfrm>
              <a:off x="6616297" y="3257549"/>
              <a:ext cx="50840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y’</a:t>
              </a:r>
            </a:p>
          </p:txBody>
        </p:sp>
      </p:grpSp>
      <p:sp>
        <p:nvSpPr>
          <p:cNvPr id="26" name="T(x,y)">
            <a:extLst>
              <a:ext uri="{FF2B5EF4-FFF2-40B4-BE49-F238E27FC236}">
                <a16:creationId xmlns:a16="http://schemas.microsoft.com/office/drawing/2014/main" id="{13CE25E9-5E0E-4033-AAE5-73A3F4E66903}"/>
              </a:ext>
            </a:extLst>
          </p:cNvPr>
          <p:cNvSpPr txBox="1"/>
          <p:nvPr/>
        </p:nvSpPr>
        <p:spPr>
          <a:xfrm>
            <a:off x="5606606" y="3841742"/>
            <a:ext cx="1041400" cy="411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1431" tIns="21431" rIns="21431" bIns="21431">
            <a:spAutoFit/>
          </a:bodyPr>
          <a:lstStyle/>
          <a:p>
            <a:pPr algn="ctr" defTabSz="383963">
              <a:spcBef>
                <a:spcPts val="1336"/>
              </a:spcBef>
              <a:buClr>
                <a:srgbClr val="000000"/>
              </a:buClr>
              <a:buFont typeface="Times New Roman"/>
              <a:defRPr sz="38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 i="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400" i="1" baseline="30000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sz="2400" i="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x,</a:t>
            </a:r>
            <a:r>
              <a:rPr lang="en-US" sz="2400" i="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i="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36" name="Suppose we have two triangles: ABC and DEF.…">
            <a:extLst>
              <a:ext uri="{FF2B5EF4-FFF2-40B4-BE49-F238E27FC236}">
                <a16:creationId xmlns:a16="http://schemas.microsoft.com/office/drawing/2014/main" id="{97D83CB4-9384-4236-AB0B-493E11965E89}"/>
              </a:ext>
            </a:extLst>
          </p:cNvPr>
          <p:cNvSpPr txBox="1"/>
          <p:nvPr/>
        </p:nvSpPr>
        <p:spPr>
          <a:xfrm>
            <a:off x="1043484" y="5920142"/>
            <a:ext cx="835251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lang="en-US" sz="2400" dirty="0">
                <a:latin typeface="+mj-lt"/>
              </a:rPr>
              <a:t>Pros and cons of each?</a:t>
            </a:r>
            <a:endParaRPr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220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Forward vs inverse warping</a:t>
            </a:r>
            <a:endParaRPr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2635573-863E-4C6F-ABA8-DCE514C7DBFF}"/>
              </a:ext>
            </a:extLst>
          </p:cNvPr>
          <p:cNvCxnSpPr/>
          <p:nvPr/>
        </p:nvCxnSpPr>
        <p:spPr>
          <a:xfrm>
            <a:off x="5603653" y="3619500"/>
            <a:ext cx="104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</a:t>
            </a:r>
            <a:r>
              <a:rPr lang="en-US" sz="2400" dirty="0">
                <a:latin typeface="+mj-lt"/>
              </a:rPr>
              <a:t>images</a:t>
            </a:r>
            <a:r>
              <a:rPr sz="2400" dirty="0"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compute the transform that takes one to the other?</a:t>
            </a:r>
          </a:p>
          <a:p>
            <a:endParaRPr sz="240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E0C2FA-272C-4530-9D62-8676F5D8BE3D}"/>
              </a:ext>
            </a:extLst>
          </p:cNvPr>
          <p:cNvGrpSpPr/>
          <p:nvPr/>
        </p:nvGrpSpPr>
        <p:grpSpPr>
          <a:xfrm>
            <a:off x="2258364" y="2627650"/>
            <a:ext cx="7877497" cy="2671763"/>
            <a:chOff x="3117056" y="2014537"/>
            <a:chExt cx="5800726" cy="1967397"/>
          </a:xfrm>
        </p:grpSpPr>
        <p:pic>
          <p:nvPicPr>
            <p:cNvPr id="14" name="HHHIMG_1166.jpg" descr="HHHIMG_1166.jpg">
              <a:extLst>
                <a:ext uri="{FF2B5EF4-FFF2-40B4-BE49-F238E27FC236}">
                  <a16:creationId xmlns:a16="http://schemas.microsoft.com/office/drawing/2014/main" id="{6C9A1C24-6C8D-4B9C-B8C5-679346390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1387" y="2078831"/>
              <a:ext cx="1645445" cy="12322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rotated.png" descr="rotated.png">
              <a:extLst>
                <a:ext uri="{FF2B5EF4-FFF2-40B4-BE49-F238E27FC236}">
                  <a16:creationId xmlns:a16="http://schemas.microsoft.com/office/drawing/2014/main" id="{19774749-FBE9-4D53-9AF5-66EB35C98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3725" y="2014537"/>
              <a:ext cx="1974057" cy="1585914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6" name="Group">
              <a:extLst>
                <a:ext uri="{FF2B5EF4-FFF2-40B4-BE49-F238E27FC236}">
                  <a16:creationId xmlns:a16="http://schemas.microsoft.com/office/drawing/2014/main" id="{CEB26CFA-1A65-47AD-862A-5E0EF66302CC}"/>
                </a:ext>
              </a:extLst>
            </p:cNvPr>
            <p:cNvGrpSpPr/>
            <p:nvPr/>
          </p:nvGrpSpPr>
          <p:grpSpPr>
            <a:xfrm>
              <a:off x="3295650" y="3321843"/>
              <a:ext cx="285751" cy="285751"/>
              <a:chOff x="0" y="0"/>
              <a:chExt cx="406400" cy="406400"/>
            </a:xfrm>
          </p:grpSpPr>
          <p:sp>
            <p:nvSpPr>
              <p:cNvPr id="17" name="Line">
                <a:extLst>
                  <a:ext uri="{FF2B5EF4-FFF2-40B4-BE49-F238E27FC236}">
                    <a16:creationId xmlns:a16="http://schemas.microsoft.com/office/drawing/2014/main" id="{AC3D5F26-AE2B-4ED7-879E-7E883C7E6373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8" name="Line">
                <a:extLst>
                  <a:ext uri="{FF2B5EF4-FFF2-40B4-BE49-F238E27FC236}">
                    <a16:creationId xmlns:a16="http://schemas.microsoft.com/office/drawing/2014/main" id="{BEB84632-405B-4932-BAB4-A7A3D42C7CDD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grpSp>
          <p:nvGrpSpPr>
            <p:cNvPr id="19" name="Group">
              <a:extLst>
                <a:ext uri="{FF2B5EF4-FFF2-40B4-BE49-F238E27FC236}">
                  <a16:creationId xmlns:a16="http://schemas.microsoft.com/office/drawing/2014/main" id="{F44ABC45-93D0-4369-9D39-EAFF15B6D326}"/>
                </a:ext>
              </a:extLst>
            </p:cNvPr>
            <p:cNvGrpSpPr/>
            <p:nvPr/>
          </p:nvGrpSpPr>
          <p:grpSpPr>
            <a:xfrm>
              <a:off x="6788943" y="3371850"/>
              <a:ext cx="285751" cy="285751"/>
              <a:chOff x="0" y="0"/>
              <a:chExt cx="406400" cy="406400"/>
            </a:xfrm>
          </p:grpSpPr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17D37587-64C6-4B27-9CD7-C59BF94366D4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2DE76EB9-EE05-4A83-8227-92583BC01D96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sp>
          <p:nvSpPr>
            <p:cNvPr id="22" name="x">
              <a:extLst>
                <a:ext uri="{FF2B5EF4-FFF2-40B4-BE49-F238E27FC236}">
                  <a16:creationId xmlns:a16="http://schemas.microsoft.com/office/drawing/2014/main" id="{04ED1E46-52D3-47B2-BB6E-10EAC75BDB36}"/>
                </a:ext>
              </a:extLst>
            </p:cNvPr>
            <p:cNvSpPr txBox="1"/>
            <p:nvPr/>
          </p:nvSpPr>
          <p:spPr>
            <a:xfrm>
              <a:off x="3117056" y="3536156"/>
              <a:ext cx="571499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algn="r"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</a:t>
              </a:r>
            </a:p>
          </p:txBody>
        </p:sp>
        <p:sp>
          <p:nvSpPr>
            <p:cNvPr id="23" name="x’">
              <a:extLst>
                <a:ext uri="{FF2B5EF4-FFF2-40B4-BE49-F238E27FC236}">
                  <a16:creationId xmlns:a16="http://schemas.microsoft.com/office/drawing/2014/main" id="{7344AE8D-44F8-4357-89FC-CAF4F5050DDF}"/>
                </a:ext>
              </a:extLst>
            </p:cNvPr>
            <p:cNvSpPr txBox="1"/>
            <p:nvPr/>
          </p:nvSpPr>
          <p:spPr>
            <a:xfrm>
              <a:off x="7074694" y="3600450"/>
              <a:ext cx="15478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x’</a:t>
              </a:r>
            </a:p>
          </p:txBody>
        </p:sp>
        <p:sp>
          <p:nvSpPr>
            <p:cNvPr id="24" name="Rectangle">
              <a:extLst>
                <a:ext uri="{FF2B5EF4-FFF2-40B4-BE49-F238E27FC236}">
                  <a16:creationId xmlns:a16="http://schemas.microsoft.com/office/drawing/2014/main" id="{75CFC121-3510-4BE9-936F-75B3E333980E}"/>
                </a:ext>
              </a:extLst>
            </p:cNvPr>
            <p:cNvSpPr/>
            <p:nvPr/>
          </p:nvSpPr>
          <p:spPr>
            <a:xfrm>
              <a:off x="3792141" y="2544366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5" name="Rectangle">
              <a:extLst>
                <a:ext uri="{FF2B5EF4-FFF2-40B4-BE49-F238E27FC236}">
                  <a16:creationId xmlns:a16="http://schemas.microsoft.com/office/drawing/2014/main" id="{05856664-3C2D-44C8-8753-399CE08EFE4B}"/>
                </a:ext>
              </a:extLst>
            </p:cNvPr>
            <p:cNvSpPr/>
            <p:nvPr/>
          </p:nvSpPr>
          <p:spPr>
            <a:xfrm>
              <a:off x="7360047" y="2556273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7" name="T(x,y)">
              <a:extLst>
                <a:ext uri="{FF2B5EF4-FFF2-40B4-BE49-F238E27FC236}">
                  <a16:creationId xmlns:a16="http://schemas.microsoft.com/office/drawing/2014/main" id="{B226F013-6815-4076-8132-7B5002BB7F6C}"/>
                </a:ext>
              </a:extLst>
            </p:cNvPr>
            <p:cNvSpPr txBox="1"/>
            <p:nvPr/>
          </p:nvSpPr>
          <p:spPr>
            <a:xfrm>
              <a:off x="5580415" y="2285013"/>
              <a:ext cx="766852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8" name="f(x,y)">
              <a:extLst>
                <a:ext uri="{FF2B5EF4-FFF2-40B4-BE49-F238E27FC236}">
                  <a16:creationId xmlns:a16="http://schemas.microsoft.com/office/drawing/2014/main" id="{FD96BE5C-1C06-4121-B164-1EE5FC3C5356}"/>
                </a:ext>
              </a:extLst>
            </p:cNvPr>
            <p:cNvSpPr txBox="1"/>
            <p:nvPr/>
          </p:nvSpPr>
          <p:spPr>
            <a:xfrm>
              <a:off x="3481387" y="3679031"/>
              <a:ext cx="164544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9" name="g(x’,y’)">
              <a:extLst>
                <a:ext uri="{FF2B5EF4-FFF2-40B4-BE49-F238E27FC236}">
                  <a16:creationId xmlns:a16="http://schemas.microsoft.com/office/drawing/2014/main" id="{61885480-1319-4F75-8F2E-1E4469299995}"/>
                </a:ext>
              </a:extLst>
            </p:cNvPr>
            <p:cNvSpPr txBox="1"/>
            <p:nvPr/>
          </p:nvSpPr>
          <p:spPr>
            <a:xfrm>
              <a:off x="6943725" y="3679031"/>
              <a:ext cx="197405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x’,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y’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30" name="y">
              <a:extLst>
                <a:ext uri="{FF2B5EF4-FFF2-40B4-BE49-F238E27FC236}">
                  <a16:creationId xmlns:a16="http://schemas.microsoft.com/office/drawing/2014/main" id="{5F3968E7-7406-44F6-BE3B-4A6AF311ADAD}"/>
                </a:ext>
              </a:extLst>
            </p:cNvPr>
            <p:cNvSpPr txBox="1"/>
            <p:nvPr/>
          </p:nvSpPr>
          <p:spPr>
            <a:xfrm>
              <a:off x="3144441" y="3211822"/>
              <a:ext cx="228601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</a:t>
              </a:r>
            </a:p>
          </p:txBody>
        </p:sp>
        <p:sp>
          <p:nvSpPr>
            <p:cNvPr id="31" name="y’">
              <a:extLst>
                <a:ext uri="{FF2B5EF4-FFF2-40B4-BE49-F238E27FC236}">
                  <a16:creationId xmlns:a16="http://schemas.microsoft.com/office/drawing/2014/main" id="{0CC57C7F-64CA-466A-B2B0-93382361BDF3}"/>
                </a:ext>
              </a:extLst>
            </p:cNvPr>
            <p:cNvSpPr txBox="1"/>
            <p:nvPr/>
          </p:nvSpPr>
          <p:spPr>
            <a:xfrm>
              <a:off x="6616297" y="3257549"/>
              <a:ext cx="50840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y’</a:t>
              </a:r>
            </a:p>
          </p:txBody>
        </p:sp>
      </p:grpSp>
      <p:sp>
        <p:nvSpPr>
          <p:cNvPr id="26" name="T(x,y)">
            <a:extLst>
              <a:ext uri="{FF2B5EF4-FFF2-40B4-BE49-F238E27FC236}">
                <a16:creationId xmlns:a16="http://schemas.microsoft.com/office/drawing/2014/main" id="{13CE25E9-5E0E-4033-AAE5-73A3F4E66903}"/>
              </a:ext>
            </a:extLst>
          </p:cNvPr>
          <p:cNvSpPr txBox="1"/>
          <p:nvPr/>
        </p:nvSpPr>
        <p:spPr>
          <a:xfrm>
            <a:off x="5606606" y="3841742"/>
            <a:ext cx="1041400" cy="411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1431" tIns="21431" rIns="21431" bIns="21431">
            <a:spAutoFit/>
          </a:bodyPr>
          <a:lstStyle/>
          <a:p>
            <a:pPr algn="ctr" defTabSz="383963">
              <a:spcBef>
                <a:spcPts val="1336"/>
              </a:spcBef>
              <a:buClr>
                <a:srgbClr val="000000"/>
              </a:buClr>
              <a:buFont typeface="Times New Roman"/>
              <a:defRPr sz="38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 i="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400" i="1" baseline="30000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sz="2400" i="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x,</a:t>
            </a:r>
            <a:r>
              <a:rPr lang="en-US" sz="2400" i="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i="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36" name="Suppose we have two triangles: ABC and DEF.…">
            <a:extLst>
              <a:ext uri="{FF2B5EF4-FFF2-40B4-BE49-F238E27FC236}">
                <a16:creationId xmlns:a16="http://schemas.microsoft.com/office/drawing/2014/main" id="{97D83CB4-9384-4236-AB0B-493E11965E89}"/>
              </a:ext>
            </a:extLst>
          </p:cNvPr>
          <p:cNvSpPr txBox="1"/>
          <p:nvPr/>
        </p:nvSpPr>
        <p:spPr>
          <a:xfrm>
            <a:off x="1043484" y="5735477"/>
            <a:ext cx="8352515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Inverse warping eliminates holes in target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Forward warping does not require existence of inverse transform </a:t>
            </a:r>
            <a:endParaRPr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857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References</a:t>
            </a:r>
            <a:endParaRPr dirty="0"/>
          </a:p>
        </p:txBody>
      </p:sp>
      <p:sp>
        <p:nvSpPr>
          <p:cNvPr id="7" name="Shape 667"/>
          <p:cNvSpPr txBox="1">
            <a:spLocks/>
          </p:cNvSpPr>
          <p:nvPr/>
        </p:nvSpPr>
        <p:spPr>
          <a:xfrm>
            <a:off x="357187" y="1173192"/>
            <a:ext cx="11547429" cy="5300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Basic reading: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Szeliski</a:t>
            </a:r>
            <a:r>
              <a:rPr lang="en-US" sz="2000" dirty="0"/>
              <a:t> textbook, Section 3.6.</a:t>
            </a:r>
          </a:p>
          <a:p>
            <a:endParaRPr lang="en-US" sz="2000" dirty="0"/>
          </a:p>
          <a:p>
            <a:r>
              <a:rPr lang="en-US" sz="2000" dirty="0"/>
              <a:t>Additional reading: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Hartley and Zisserman, “Multiple View Geometry in Computer Vision,” Cambridge University Press 2004.</a:t>
            </a:r>
          </a:p>
          <a:p>
            <a:r>
              <a:rPr lang="en-US" sz="2000"/>
              <a:t>	a comprehensive treatment of all aspects of projective geometry relating to computer vision, and also 	a very useful reference for the second part of the class.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Richter-</a:t>
            </a:r>
            <a:r>
              <a:rPr lang="en-US" sz="2000" dirty="0" err="1"/>
              <a:t>Gebert</a:t>
            </a:r>
            <a:r>
              <a:rPr lang="en-US" sz="2000" dirty="0"/>
              <a:t>, “Perspectives on projective geometry,” Springer 2011.</a:t>
            </a:r>
          </a:p>
          <a:p>
            <a:r>
              <a:rPr lang="en-US" sz="2000" dirty="0"/>
              <a:t>	a beautiful, thorough, and very accessible mathematics textbook on projective geometry (available 	online for free from CMU’s library).</a:t>
            </a:r>
          </a:p>
        </p:txBody>
      </p:sp>
    </p:spTree>
    <p:extLst>
      <p:ext uri="{BB962C8B-B14F-4D97-AF65-F5344CB8AC3E}">
        <p14:creationId xmlns:p14="http://schemas.microsoft.com/office/powerpoint/2010/main" val="265394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5854</TotalTime>
  <Words>2890</Words>
  <Application>Microsoft Office PowerPoint</Application>
  <PresentationFormat>Widescreen</PresentationFormat>
  <Paragraphs>606</Paragraphs>
  <Slides>97</Slides>
  <Notes>0</Notes>
  <HiddenSlides>13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9" baseType="lpstr">
      <vt:lpstr>Arial</vt:lpstr>
      <vt:lpstr>Calibri</vt:lpstr>
      <vt:lpstr>Calibri Light</vt:lpstr>
      <vt:lpstr>Calibri Light (Headings)</vt:lpstr>
      <vt:lpstr>Cambria Math</vt:lpstr>
      <vt:lpstr>Courier</vt:lpstr>
      <vt:lpstr>Courier New</vt:lpstr>
      <vt:lpstr>Gill Sans</vt:lpstr>
      <vt:lpstr>Helvetica</vt:lpstr>
      <vt:lpstr>Times New Roman</vt:lpstr>
      <vt:lpstr>Wingdings</vt:lpstr>
      <vt:lpstr>Office Theme</vt:lpstr>
      <vt:lpstr>2D transformations (a.k.a. warping)</vt:lpstr>
      <vt:lpstr>Course announcements</vt:lpstr>
      <vt:lpstr>Overview of today’s lecture</vt:lpstr>
      <vt:lpstr>Slide credits</vt:lpstr>
      <vt:lpstr>Reminder: image transformations</vt:lpstr>
      <vt:lpstr>What is an image?</vt:lpstr>
      <vt:lpstr>What types of image transformations can we do?</vt:lpstr>
      <vt:lpstr>What types of image transformations can we do?</vt:lpstr>
      <vt:lpstr>Warping example: feature matching</vt:lpstr>
      <vt:lpstr>Warping example: feature matching</vt:lpstr>
      <vt:lpstr>Warping example: feature matching</vt:lpstr>
      <vt:lpstr>Warping example: feature matching</vt:lpstr>
      <vt:lpstr>2D transformations</vt:lpstr>
      <vt:lpstr>2D transformations</vt:lpstr>
      <vt:lpstr>2D planar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2D planar and linear transformations</vt:lpstr>
      <vt:lpstr>2D planar and linear transformations</vt:lpstr>
      <vt:lpstr>2D translation</vt:lpstr>
      <vt:lpstr>2D translation</vt:lpstr>
      <vt:lpstr>2D translation</vt:lpstr>
      <vt:lpstr>Projective geometry 101</vt:lpstr>
      <vt:lpstr>Homogeneous coordinates</vt:lpstr>
      <vt:lpstr>Homogeneous coordinates</vt:lpstr>
      <vt:lpstr>2D translation</vt:lpstr>
      <vt:lpstr>2D translation</vt:lpstr>
      <vt:lpstr>2D translation using homogeneous coordinates</vt:lpstr>
      <vt:lpstr>Homogeneous coordinates</vt:lpstr>
      <vt:lpstr>Projective geometry</vt:lpstr>
      <vt:lpstr>Transformations in projective geometry</vt:lpstr>
      <vt:lpstr>2D transformations in heterogeneous coordinates</vt:lpstr>
      <vt:lpstr>2D transformations in heterogeneous coordinates</vt:lpstr>
      <vt:lpstr>2D transformations in heterogeneous coordinates</vt:lpstr>
      <vt:lpstr>2D transformations in heterogeneous coordinates</vt:lpstr>
      <vt:lpstr>Matrix composition</vt:lpstr>
      <vt:lpstr>Matrix composition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Affine transformations</vt:lpstr>
      <vt:lpstr>Affine transformations</vt:lpstr>
      <vt:lpstr>How to interpret affine transformations here?</vt:lpstr>
      <vt:lpstr>Projective transformations (aka homographies)</vt:lpstr>
      <vt:lpstr>Projective transformations (aka homographies)</vt:lpstr>
      <vt:lpstr>How to interpret projective transformations here?</vt:lpstr>
      <vt:lpstr>Determining unknown (affine) 2D transformations</vt:lpstr>
      <vt:lpstr>Determining unknown transformations</vt:lpstr>
      <vt:lpstr>Determining unknown transformations</vt:lpstr>
      <vt:lpstr>Determining unknown transformations</vt:lpstr>
      <vt:lpstr>Determining unknown transformations</vt:lpstr>
      <vt:lpstr>Determining unknown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Determining unknown transformations</vt:lpstr>
      <vt:lpstr>PowerPoint Presentation</vt:lpstr>
      <vt:lpstr>PowerPoint Presentation</vt:lpstr>
      <vt:lpstr>PowerPoint Presentation</vt:lpstr>
      <vt:lpstr>PowerPoint Presentation</vt:lpstr>
      <vt:lpstr>Determining unknown image warps</vt:lpstr>
      <vt:lpstr>Determining unknown image warps</vt:lpstr>
      <vt:lpstr>Forward warping</vt:lpstr>
      <vt:lpstr>Forward warping</vt:lpstr>
      <vt:lpstr>Forward warping</vt:lpstr>
      <vt:lpstr>Forward warping</vt:lpstr>
      <vt:lpstr>Forward warping</vt:lpstr>
      <vt:lpstr>Inverse warping</vt:lpstr>
      <vt:lpstr>Inverse warping</vt:lpstr>
      <vt:lpstr>Inverse warping</vt:lpstr>
      <vt:lpstr>Bilinear interpolation</vt:lpstr>
      <vt:lpstr>Forward vs inverse warping</vt:lpstr>
      <vt:lpstr>Forward vs inverse warping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course overview</dc:title>
  <dc:creator>Ioannis Gkioulekas</dc:creator>
  <cp:lastModifiedBy>Ioannis Gkioulekas</cp:lastModifiedBy>
  <cp:revision>934</cp:revision>
  <dcterms:created xsi:type="dcterms:W3CDTF">2017-08-27T19:52:29Z</dcterms:created>
  <dcterms:modified xsi:type="dcterms:W3CDTF">2020-02-10T16:45:57Z</dcterms:modified>
</cp:coreProperties>
</file>