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334" r:id="rId2"/>
    <p:sldId id="538" r:id="rId3"/>
    <p:sldId id="336" r:id="rId4"/>
    <p:sldId id="337" r:id="rId5"/>
    <p:sldId id="338" r:id="rId6"/>
    <p:sldId id="261" r:id="rId7"/>
    <p:sldId id="258" r:id="rId8"/>
    <p:sldId id="259" r:id="rId9"/>
    <p:sldId id="262" r:id="rId10"/>
    <p:sldId id="339" r:id="rId11"/>
    <p:sldId id="264" r:id="rId12"/>
    <p:sldId id="265" r:id="rId13"/>
    <p:sldId id="267" r:id="rId14"/>
    <p:sldId id="268" r:id="rId15"/>
    <p:sldId id="330" r:id="rId16"/>
    <p:sldId id="331" r:id="rId17"/>
    <p:sldId id="333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4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41" r:id="rId40"/>
    <p:sldId id="294" r:id="rId41"/>
    <p:sldId id="295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4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43" r:id="rId60"/>
    <p:sldId id="314" r:id="rId61"/>
    <p:sldId id="315" r:id="rId62"/>
    <p:sldId id="344" r:id="rId63"/>
    <p:sldId id="316" r:id="rId64"/>
    <p:sldId id="345" r:id="rId65"/>
    <p:sldId id="317" r:id="rId66"/>
    <p:sldId id="346" r:id="rId67"/>
    <p:sldId id="319" r:id="rId68"/>
    <p:sldId id="347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48" r:id="rId7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5821599999999998E-2"/>
          <c:y val="0.165906"/>
          <c:w val="0.90917800000000004"/>
          <c:h val="0.59692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90-4319-8E2B-F882D482FBA5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F990-4319-8E2B-F882D482F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40</c:v>
                </c:pt>
                <c:pt idx="4">
                  <c:v>12</c:v>
                </c:pt>
                <c:pt idx="5">
                  <c:v>70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5-41A5-A700-F0C1031431F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2235-41A5-A700-F0C103143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E-4E96-BBCB-D79973840566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787E-4E96-BBCB-D79973840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5-46F7-8523-4F7AA2D5B4B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7295-46F7-8523-4F7AA2D5B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5E-4711-96BB-42DFB6EBFA1F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C75E-4711-96BB-42DFB6EBF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7-4D67-9E16-F1C1B4EC3A0D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C127-4D67-9E16-F1C1B4EC3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5C-4D99-879A-DE7101062512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825C-4D99-879A-DE7101062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45</c:v>
                </c:pt>
                <c:pt idx="1">
                  <c:v>12</c:v>
                </c:pt>
                <c:pt idx="2">
                  <c:v>25</c:v>
                </c:pt>
                <c:pt idx="3">
                  <c:v>3</c:v>
                </c:pt>
                <c:pt idx="4">
                  <c:v>12</c:v>
                </c:pt>
                <c:pt idx="5">
                  <c:v>94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7-4D8C-84F5-0DF3D8434100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C5A7-4D8C-84F5-0DF3D8434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98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8-46F0-9EB0-1D6A6492E4BE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56A8-46F0-9EB0-1D6A6492E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0-4204-8A6B-321C7D135066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4670-4204-8A6B-321C7D135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40</c:v>
                </c:pt>
                <c:pt idx="4">
                  <c:v>12</c:v>
                </c:pt>
                <c:pt idx="5">
                  <c:v>70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C-460A-AD5C-E3EBD727FDE8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D41C-460A-AD5C-E3EBD727F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5821599999999998E-2"/>
          <c:y val="0.165906"/>
          <c:w val="0.90917800000000004"/>
          <c:h val="0.59692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5D-4B96-A785-7A2BA9DCED22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265D-4B96-A785-7A2BA9DCE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8-4140-86E9-2E856E8A2246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2D38-4140-86E9-2E856E8A2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B-4F0D-9907-5B7176BE9AF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AF5B-4F0D-9907-5B7176BE9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B-4D76-BC0F-5E034517B4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2B-4D76-BC0F-5E034517B4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2B-4D76-BC0F-5E034517B4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2B-4D76-BC0F-5E034517B44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2B-4D76-BC0F-5E034517B44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2B-4D76-BC0F-5E034517B44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2B-4D76-BC0F-5E034517B44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2B-4D76-BC0F-5E034517B447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2B-4D76-BC0F-5E034517B447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Sheet1!$K$2:$K$2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2B-4D76-BC0F-5E034517B447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Sheet1!$L$2:$L$2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62B-4D76-BC0F-5E034517B447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Sheet1!$M$2:$M$2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62B-4D76-BC0F-5E034517B447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Sheet1!$N$2:$N$2</c:f>
              <c:numCache>
                <c:formatCode>General</c:formatCode>
                <c:ptCount val="1"/>
                <c:pt idx="0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2B-4D76-BC0F-5E034517B447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Sheet1!$O$2:$O$2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62B-4D76-BC0F-5E034517B447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15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Sheet1!$P$2:$P$2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62B-4D76-BC0F-5E034517B447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16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Sheet1!$Q$2:$Q$2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62B-4D76-BC0F-5E034517B447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17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Sheet1!$R$2:$R$2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62B-4D76-BC0F-5E034517B447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18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Sheet1!$S$2:$S$2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62B-4D76-BC0F-5E034517B447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Sheet1!$T$2:$T$2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62B-4D76-BC0F-5E034517B447}"/>
            </c:ext>
          </c:extLst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20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Sheet1!$U$2:$U$2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62B-4D76-BC0F-5E034517B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B-4DE2-83E8-DD41780F96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AB-4DE2-83E8-DD41780F96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AB-4DE2-83E8-DD41780F96B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AB-4DE2-83E8-DD41780F96B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AB-4DE2-83E8-DD41780F96B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AB-4DE2-83E8-DD41780F96B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AB-4DE2-83E8-DD41780F96B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AAB-4DE2-83E8-DD41780F96B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AB-4DE2-83E8-DD41780F96B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Sheet1!$K$2:$K$2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AAB-4DE2-83E8-DD41780F96B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Sheet1!$L$2:$L$2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AAB-4DE2-83E8-DD41780F96B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Sheet1!$M$2:$M$2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AAB-4DE2-83E8-DD41780F96BD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Sheet1!$N$2:$N$2</c:f>
              <c:numCache>
                <c:formatCode>General</c:formatCode>
                <c:ptCount val="1"/>
                <c:pt idx="0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AB-4DE2-83E8-DD41780F96BD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Sheet1!$O$2:$O$2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AAB-4DE2-83E8-DD41780F96BD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15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Sheet1!$P$2:$P$2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AAB-4DE2-83E8-DD41780F96BD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16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Sheet1!$Q$2:$Q$2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AAB-4DE2-83E8-DD41780F96BD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17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Sheet1!$R$2:$R$2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AAB-4DE2-83E8-DD41780F96BD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18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Sheet1!$S$2:$S$2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AAB-4DE2-83E8-DD41780F96BD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Sheet1!$T$2:$T$2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AAB-4DE2-83E8-DD41780F96BD}"/>
            </c:ext>
          </c:extLst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20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Sheet1!$U$2:$U$2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AAB-4DE2-83E8-DD41780F9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4-4E6F-9C6A-76EF1A5E43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4-4E6F-9C6A-76EF1A5E43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F4-4E6F-9C6A-76EF1A5E43F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F4-4E6F-9C6A-76EF1A5E43F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F4-4E6F-9C6A-76EF1A5E43F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F4-4E6F-9C6A-76EF1A5E43F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F4-4E6F-9C6A-76EF1A5E43FA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F4-4E6F-9C6A-76EF1A5E43FA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F4-4E6F-9C6A-76EF1A5E43FA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Sheet1!$K$2:$K$2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F4-4E6F-9C6A-76EF1A5E43FA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Sheet1!$L$2:$L$2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F4-4E6F-9C6A-76EF1A5E43FA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Sheet1!$M$2:$M$2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F4-4E6F-9C6A-76EF1A5E43FA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Sheet1!$N$2:$N$2</c:f>
              <c:numCache>
                <c:formatCode>General</c:formatCode>
                <c:ptCount val="1"/>
                <c:pt idx="0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F4-4E6F-9C6A-76EF1A5E43FA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Sheet1!$O$2:$O$2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F4-4E6F-9C6A-76EF1A5E43FA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15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Sheet1!$P$2:$P$2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CF4-4E6F-9C6A-76EF1A5E43FA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16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Sheet1!$Q$2:$Q$2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CF4-4E6F-9C6A-76EF1A5E43FA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17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Sheet1!$R$2:$R$2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CF4-4E6F-9C6A-76EF1A5E43FA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18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Sheet1!$S$2:$S$2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CF4-4E6F-9C6A-76EF1A5E43FA}"/>
            </c:ext>
          </c:extLst>
        </c:ser>
        <c:ser>
          <c:idx val="18"/>
          <c:order val="18"/>
          <c:tx>
            <c:strRef>
              <c:f>Sheet1!$T$1</c:f>
              <c:strCache>
                <c:ptCount val="1"/>
                <c:pt idx="0">
                  <c:v>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Sheet1!$T$2:$T$2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CF4-4E6F-9C6A-76EF1A5E43FA}"/>
            </c:ext>
          </c:extLst>
        </c:ser>
        <c:ser>
          <c:idx val="19"/>
          <c:order val="19"/>
          <c:tx>
            <c:strRef>
              <c:f>Sheet1!$U$1</c:f>
              <c:strCache>
                <c:ptCount val="1"/>
                <c:pt idx="0">
                  <c:v>20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Sheet1!$U$2:$U$2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CF4-4E6F-9C6A-76EF1A5E4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C9-48E4-B9FD-A10813CA70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C9-48E4-B9FD-A10813CA70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C9-48E4-B9FD-A10813CA70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C9-48E4-B9FD-A10813CA70F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C9-48E4-B9FD-A10813CA70F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C9-48E4-B9FD-A10813CA70F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C9-48E4-B9FD-A10813CA70FF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C9-48E4-B9FD-A10813CA70FF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C9-48E4-B9FD-A10813CA7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6-4AE5-9E2D-C104B43AE6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46-4AE5-9E2D-C104B43AE6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46-4AE5-9E2D-C104B43AE6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46-4AE5-9E2D-C104B43AE6F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46-4AE5-9E2D-C104B43AE6F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46-4AE5-9E2D-C104B43AE6F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46-4AE5-9E2D-C104B43AE6F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246-4AE5-9E2D-C104B43AE6F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46-4AE5-9E2D-C104B43AE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FE-4FF1-AEFD-4BFB1FB95A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FE-4FF1-AEFD-4BFB1FB95A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FE-4FF1-AEFD-4BFB1FB95A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FE-4FF1-AEFD-4BFB1FB95A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FE-4FF1-AEFD-4BFB1FB95A3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FE-4FF1-AEFD-4BFB1FB95A3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FE-4FF1-AEFD-4BFB1FB95A3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FE-4FF1-AEFD-4BFB1FB95A3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FE-4FF1-AEFD-4BFB1FB95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F6-49E4-A1A7-BDEF162FCD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F6-49E4-A1A7-BDEF162FCD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F6-49E4-A1A7-BDEF162FCD1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F6-49E4-A1A7-BDEF162FCD1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F6-49E4-A1A7-BDEF162FCD1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F6-49E4-A1A7-BDEF162FCD1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F6-49E4-A1A7-BDEF162FCD1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F6-49E4-A1A7-BDEF162FCD1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F6-49E4-A1A7-BDEF162FC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5083800000000006E-2"/>
          <c:y val="0.327463"/>
          <c:w val="0.91991599999999996"/>
          <c:h val="0.550883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B0-4F7F-906A-9E14D9E01A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B0-4F7F-906A-9E14D9E01A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B0-4F7F-906A-9E14D9E01A0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B0-4F7F-906A-9E14D9E01A0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hueOff val="260291"/>
                    <a:satOff val="1998"/>
                    <a:lumOff val="12368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Sheet1!$F$2:$F$2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B0-4F7F-906A-9E14D9E01A0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hueOff val="-337441"/>
                    <a:satOff val="-6596"/>
                    <a:lumOff val="10008"/>
                  </a:schemeClr>
                </a:gs>
                <a:gs pos="100000">
                  <a:schemeClr val="accent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Sheet1!$G$2:$G$2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B0-4F7F-906A-9E14D9E01A0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Sheet1!$H$2:$H$2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B0-4F7F-906A-9E14D9E01A0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Sheet1!$I$2:$I$2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0B0-4F7F-906A-9E14D9E01A0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Sheet1!$A$2:$A$2</c:f>
              <c:strCache>
                <c:ptCount val="1"/>
                <c:pt idx="0">
                  <c:v>Region 1</c:v>
                </c:pt>
              </c:strCache>
            </c:strRef>
          </c:cat>
          <c:val>
            <c:numRef>
              <c:f>Sheet1!$J$2:$J$2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B0-4F7F-906A-9E14D9E01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5821599999999998E-2"/>
          <c:y val="0.165906"/>
          <c:w val="0.90917800000000004"/>
          <c:h val="0.596929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D-4D07-A677-DB99B0952F17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71ED-4D07-A677-DB99B0952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6-4DDD-BA09-90117B1AE288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0806-4DDD-BA09-90117B1AE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4E24-9BD4-2AA6DF3DF132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A1A6-4E24-9BD4-2AA6DF3DF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9-4F73-8C4D-5DC242788EB0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DAD9-4F73-8C4D-5DC242788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45</c:v>
                </c:pt>
                <c:pt idx="1">
                  <c:v>12</c:v>
                </c:pt>
                <c:pt idx="2">
                  <c:v>25</c:v>
                </c:pt>
                <c:pt idx="3">
                  <c:v>3</c:v>
                </c:pt>
                <c:pt idx="4">
                  <c:v>12</c:v>
                </c:pt>
                <c:pt idx="5">
                  <c:v>94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B7-4ED3-8D18-BA3E3ED860F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B0B7-4ED3-8D18-BA3E3ED86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98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E-408D-A262-F146BDB275E8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802E-408D-A262-F146BDB27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492999999999999"/>
          <c:y val="0.26472400000000001"/>
          <c:w val="0.77007000000000003"/>
          <c:h val="0.36429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12</c:v>
                </c:pt>
                <c:pt idx="5">
                  <c:v>24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4A-4C80-9D7C-ACD65E4243C5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Sheet1!$B$1:$H$1</c:f>
              <c:strCache>
                <c:ptCount val="7"/>
              </c:strCache>
            </c:strRef>
          </c:cat>
          <c:val>
            <c:numRef>
              <c:f>Sheet1!$B$3:$H$3</c:f>
            </c:numRef>
          </c:val>
          <c:extLst>
            <c:ext xmlns:c16="http://schemas.microsoft.com/office/drawing/2014/chart" uri="{C3380CC4-5D6E-409C-BE32-E72D297353CC}">
              <c16:uniqueId val="{00000001-D24A-4C80-9D7C-ACD65E4243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28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28.png"/><Relationship Id="rId7" Type="http://schemas.openxmlformats.org/officeDocument/2006/relationships/chart" Target="../charts/chart16.xml"/><Relationship Id="rId12" Type="http://schemas.openxmlformats.org/officeDocument/2006/relationships/chart" Target="../charts/chart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5.xml"/><Relationship Id="rId11" Type="http://schemas.openxmlformats.org/officeDocument/2006/relationships/chart" Target="../charts/chart20.xml"/><Relationship Id="rId5" Type="http://schemas.openxmlformats.org/officeDocument/2006/relationships/chart" Target="../charts/chart14.xml"/><Relationship Id="rId10" Type="http://schemas.openxmlformats.org/officeDocument/2006/relationships/chart" Target="../charts/chart19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chart" Target="../charts/char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chart" Target="../charts/char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chart" Target="../charts/char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79.jpeg"/><Relationship Id="rId3" Type="http://schemas.openxmlformats.org/officeDocument/2006/relationships/image" Target="../media/image77.png"/><Relationship Id="rId7" Type="http://schemas.openxmlformats.org/officeDocument/2006/relationships/image" Target="../media/image84.jpeg"/><Relationship Id="rId12" Type="http://schemas.openxmlformats.org/officeDocument/2006/relationships/image" Target="../media/image87.jpeg"/><Relationship Id="rId2" Type="http://schemas.openxmlformats.org/officeDocument/2006/relationships/image" Target="../media/image76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11" Type="http://schemas.openxmlformats.org/officeDocument/2006/relationships/image" Target="../media/image86.jpeg"/><Relationship Id="rId5" Type="http://schemas.openxmlformats.org/officeDocument/2006/relationships/image" Target="../media/image82.jpeg"/><Relationship Id="rId15" Type="http://schemas.openxmlformats.org/officeDocument/2006/relationships/image" Target="../media/image99.jpeg"/><Relationship Id="rId10" Type="http://schemas.openxmlformats.org/officeDocument/2006/relationships/image" Target="../media/image85.jpeg"/><Relationship Id="rId4" Type="http://schemas.openxmlformats.org/officeDocument/2006/relationships/image" Target="../media/image78.png"/><Relationship Id="rId9" Type="http://schemas.openxmlformats.org/officeDocument/2006/relationships/image" Target="../media/image98.jpeg"/><Relationship Id="rId1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chart" Target="../charts/chart25.xml"/><Relationship Id="rId7" Type="http://schemas.openxmlformats.org/officeDocument/2006/relationships/chart" Target="../charts/chart2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6.xml"/><Relationship Id="rId11" Type="http://schemas.openxmlformats.org/officeDocument/2006/relationships/image" Target="../media/image103.tif"/><Relationship Id="rId5" Type="http://schemas.openxmlformats.org/officeDocument/2006/relationships/image" Target="../media/image101.png"/><Relationship Id="rId10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chart" Target="../charts/char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t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tif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3132"/>
            <a:ext cx="13004800" cy="141393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6600" dirty="0"/>
              <a:t>Feature detectors and descriptors</a:t>
            </a:r>
            <a:endParaRPr sz="6600"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 </a:t>
            </a:r>
          </a:p>
          <a:p>
            <a:pPr algn="r"/>
            <a:r>
              <a:rPr lang="en-US" sz="3600" dirty="0"/>
              <a:t>16-385 Computer Vision</a:t>
            </a:r>
          </a:p>
          <a:p>
            <a:pPr algn="r"/>
            <a:r>
              <a:rPr lang="en-US" sz="3600" dirty="0"/>
              <a:t>Spring 2020, Lecture 6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http://www.cs.cmu.edu/~16385/</a:t>
            </a:r>
            <a:endParaRPr lang="en-US" sz="3600" dirty="0">
              <a:latin typeface="Calibri Light (Headings)"/>
            </a:endParaRPr>
          </a:p>
        </p:txBody>
      </p:sp>
      <p:pic>
        <p:nvPicPr>
          <p:cNvPr id="9" name="image7.png" descr="image7.png">
            <a:extLst>
              <a:ext uri="{FF2B5EF4-FFF2-40B4-BE49-F238E27FC236}">
                <a16:creationId xmlns:a16="http://schemas.microsoft.com/office/drawing/2014/main" id="{D36552B2-130A-4153-B392-A227EB9A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40" b="19740"/>
          <a:stretch>
            <a:fillRect/>
          </a:stretch>
        </p:blipFill>
        <p:spPr>
          <a:xfrm>
            <a:off x="1612900" y="2202577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Designing feature descriptors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5204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75.png" descr="image75.png"/>
          <p:cNvPicPr>
            <a:picLocks noChangeAspect="1"/>
          </p:cNvPicPr>
          <p:nvPr/>
        </p:nvPicPr>
        <p:blipFill>
          <a:blip r:embed="rId2"/>
          <a:srcRect l="59432" t="68597" r="17896" b="3595"/>
          <a:stretch>
            <a:fillRect/>
          </a:stretch>
        </p:blipFill>
        <p:spPr>
          <a:xfrm>
            <a:off x="7918450" y="5675113"/>
            <a:ext cx="4102088" cy="3076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75.png" descr="image75.png"/>
          <p:cNvPicPr>
            <a:picLocks noChangeAspect="1"/>
          </p:cNvPicPr>
          <p:nvPr/>
        </p:nvPicPr>
        <p:blipFill>
          <a:blip r:embed="rId2"/>
          <a:srcRect l="39989" t="50807" r="37339" b="21385"/>
          <a:stretch>
            <a:fillRect/>
          </a:stretch>
        </p:blipFill>
        <p:spPr>
          <a:xfrm>
            <a:off x="4591050" y="4265414"/>
            <a:ext cx="4102088" cy="307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75.png" descr="image75.png"/>
          <p:cNvPicPr>
            <a:picLocks noChangeAspect="1"/>
          </p:cNvPicPr>
          <p:nvPr/>
        </p:nvPicPr>
        <p:blipFill>
          <a:blip r:embed="rId2"/>
          <a:srcRect l="20687" t="33131" r="56641" b="39060"/>
          <a:stretch>
            <a:fillRect/>
          </a:stretch>
        </p:blipFill>
        <p:spPr>
          <a:xfrm>
            <a:off x="1184919" y="2811164"/>
            <a:ext cx="4102089" cy="307690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hotometric transform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r>
              <a:t>Photometric transformations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eometric transform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Geometric transformations</a:t>
            </a:r>
          </a:p>
        </p:txBody>
      </p:sp>
      <p:pic>
        <p:nvPicPr>
          <p:cNvPr id="177" name="featExtract1" descr="featExtract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47" y="2525606"/>
            <a:ext cx="3090222" cy="414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eatExtract2" descr="featExtrac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40" y="2525606"/>
            <a:ext cx="5179387" cy="414499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bjects will appear at different scales,  translation and rotation"/>
          <p:cNvSpPr txBox="1"/>
          <p:nvPr/>
        </p:nvSpPr>
        <p:spPr>
          <a:xfrm>
            <a:off x="2266534" y="7579036"/>
            <a:ext cx="8471732" cy="117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objects will appear at different scales,  translation and rotation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hat is the best descriptor for an image feature?"/>
          <p:cNvSpPr txBox="1"/>
          <p:nvPr/>
        </p:nvSpPr>
        <p:spPr>
          <a:xfrm>
            <a:off x="1469085" y="4552950"/>
            <a:ext cx="100666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the best descriptor for an image feature?</a:t>
            </a:r>
          </a:p>
        </p:txBody>
      </p:sp>
      <p:pic>
        <p:nvPicPr>
          <p:cNvPr id="184" name="C:\larryz\papers\BiCE\CameraReady\figures\LibertyExample.jpg" descr="C:\larryz\papers\BiCE\CameraReady\figures\LibertyExam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910" y="649393"/>
            <a:ext cx="6852980" cy="342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C:\larryz\papers\BiCE\CameraReady\figures\NDExample.jpg" descr="C:\larryz\papers\BiCE\CameraReady\figures\NDExa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833" y="5677717"/>
            <a:ext cx="6835134" cy="3426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 pa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patch</a:t>
            </a:r>
          </a:p>
        </p:txBody>
      </p:sp>
      <p:sp>
        <p:nvSpPr>
          <p:cNvPr id="188" name="Just use the pixel values of the patch"/>
          <p:cNvSpPr txBox="1"/>
          <p:nvPr/>
        </p:nvSpPr>
        <p:spPr>
          <a:xfrm>
            <a:off x="978089" y="2747971"/>
            <a:ext cx="7687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Just use the pixel values of the patch</a:t>
            </a:r>
          </a:p>
        </p:txBody>
      </p:sp>
      <p:sp>
        <p:nvSpPr>
          <p:cNvPr id="189" name="Perfectly fine if geometry and appearance is unchanged (a.k.a. template matching)"/>
          <p:cNvSpPr txBox="1"/>
          <p:nvPr/>
        </p:nvSpPr>
        <p:spPr>
          <a:xfrm>
            <a:off x="978089" y="6389678"/>
            <a:ext cx="11667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/>
            <a:r>
              <a:t>Perfectly fine if geometry and appearance is unchanged </a:t>
            </a:r>
            <a:r>
              <a:rPr sz="2400"/>
              <a:t>(a.k.a. template matching)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191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2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3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4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5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6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7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8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9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01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02" name=")"/>
          <p:cNvSpPr txBox="1"/>
          <p:nvPr/>
        </p:nvSpPr>
        <p:spPr>
          <a:xfrm>
            <a:off x="12312650" y="4262271"/>
            <a:ext cx="357892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03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04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05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06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07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08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09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10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11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12" name="Square"/>
          <p:cNvSpPr/>
          <p:nvPr/>
        </p:nvSpPr>
        <p:spPr>
          <a:xfrm>
            <a:off x="5830887" y="4427371"/>
            <a:ext cx="719138" cy="71913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3" name="1"/>
          <p:cNvSpPr txBox="1"/>
          <p:nvPr/>
        </p:nvSpPr>
        <p:spPr>
          <a:xfrm>
            <a:off x="606422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14" name="Square"/>
          <p:cNvSpPr/>
          <p:nvPr/>
        </p:nvSpPr>
        <p:spPr>
          <a:xfrm>
            <a:off x="6551612" y="4427371"/>
            <a:ext cx="720726" cy="7207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5" name="2"/>
          <p:cNvSpPr txBox="1"/>
          <p:nvPr/>
        </p:nvSpPr>
        <p:spPr>
          <a:xfrm>
            <a:off x="6771594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16" name="Square"/>
          <p:cNvSpPr/>
          <p:nvPr/>
        </p:nvSpPr>
        <p:spPr>
          <a:xfrm>
            <a:off x="7270750" y="4427371"/>
            <a:ext cx="719138" cy="71913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7" name="3"/>
          <p:cNvSpPr txBox="1"/>
          <p:nvPr/>
        </p:nvSpPr>
        <p:spPr>
          <a:xfrm>
            <a:off x="749298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18" name="Square"/>
          <p:cNvSpPr/>
          <p:nvPr/>
        </p:nvSpPr>
        <p:spPr>
          <a:xfrm>
            <a:off x="7978775" y="4427371"/>
            <a:ext cx="719138" cy="720726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9" name="4"/>
          <p:cNvSpPr txBox="1"/>
          <p:nvPr/>
        </p:nvSpPr>
        <p:spPr>
          <a:xfrm>
            <a:off x="820736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20" name="Square"/>
          <p:cNvSpPr/>
          <p:nvPr/>
        </p:nvSpPr>
        <p:spPr>
          <a:xfrm>
            <a:off x="8712200" y="4427371"/>
            <a:ext cx="720725" cy="72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1" name="5"/>
          <p:cNvSpPr txBox="1"/>
          <p:nvPr/>
        </p:nvSpPr>
        <p:spPr>
          <a:xfrm>
            <a:off x="892174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22" name="Square"/>
          <p:cNvSpPr/>
          <p:nvPr/>
        </p:nvSpPr>
        <p:spPr>
          <a:xfrm>
            <a:off x="9431337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3" name="6"/>
          <p:cNvSpPr txBox="1"/>
          <p:nvPr/>
        </p:nvSpPr>
        <p:spPr>
          <a:xfrm>
            <a:off x="970055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24" name="Square"/>
          <p:cNvSpPr/>
          <p:nvPr/>
        </p:nvSpPr>
        <p:spPr>
          <a:xfrm>
            <a:off x="10152062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5" name="7"/>
          <p:cNvSpPr txBox="1"/>
          <p:nvPr/>
        </p:nvSpPr>
        <p:spPr>
          <a:xfrm>
            <a:off x="10414932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26" name="Square"/>
          <p:cNvSpPr/>
          <p:nvPr/>
        </p:nvSpPr>
        <p:spPr>
          <a:xfrm>
            <a:off x="10871200" y="4427371"/>
            <a:ext cx="720725" cy="720726"/>
          </a:xfrm>
          <a:prstGeom prst="rect">
            <a:avLst/>
          </a:prstGeom>
          <a:solidFill>
            <a:srgbClr val="77777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7" name="8"/>
          <p:cNvSpPr txBox="1"/>
          <p:nvPr/>
        </p:nvSpPr>
        <p:spPr>
          <a:xfrm>
            <a:off x="1112931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28" name="Square"/>
          <p:cNvSpPr/>
          <p:nvPr/>
        </p:nvSpPr>
        <p:spPr>
          <a:xfrm>
            <a:off x="11591925" y="4428958"/>
            <a:ext cx="719138" cy="71913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9" name="9"/>
          <p:cNvSpPr txBox="1"/>
          <p:nvPr/>
        </p:nvSpPr>
        <p:spPr>
          <a:xfrm>
            <a:off x="11843691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30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vector of intensity values"/>
          <p:cNvSpPr txBox="1"/>
          <p:nvPr/>
        </p:nvSpPr>
        <p:spPr>
          <a:xfrm>
            <a:off x="7336663" y="5369242"/>
            <a:ext cx="34686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intensity values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ny I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Tiny Images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211" y="2718994"/>
            <a:ext cx="9086378" cy="60682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23134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211" y="2726075"/>
            <a:ext cx="9086378" cy="605405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Just down-sample it!">
            <a:extLst>
              <a:ext uri="{FF2B5EF4-FFF2-40B4-BE49-F238E27FC236}">
                <a16:creationId xmlns:a16="http://schemas.microsoft.com/office/drawing/2014/main" id="{4BDBDC60-447A-48CC-A707-AEB9F15333BD}"/>
              </a:ext>
            </a:extLst>
          </p:cNvPr>
          <p:cNvSpPr txBox="1"/>
          <p:nvPr/>
        </p:nvSpPr>
        <p:spPr>
          <a:xfrm>
            <a:off x="1959211" y="1079232"/>
            <a:ext cx="908637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/>
              <a:t>Just down-sample it!</a:t>
            </a:r>
          </a:p>
          <a:p>
            <a:r>
              <a:rPr lang="en-US" dirty="0"/>
              <a:t>Simple, fast, robust to small affine transforms.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4574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 pa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patch</a:t>
            </a:r>
          </a:p>
        </p:txBody>
      </p:sp>
      <p:sp>
        <p:nvSpPr>
          <p:cNvPr id="188" name="Just use the pixel values of the patch"/>
          <p:cNvSpPr txBox="1"/>
          <p:nvPr/>
        </p:nvSpPr>
        <p:spPr>
          <a:xfrm>
            <a:off x="978089" y="2747971"/>
            <a:ext cx="7687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Just use the pixel values of the patch</a:t>
            </a:r>
          </a:p>
        </p:txBody>
      </p:sp>
      <p:sp>
        <p:nvSpPr>
          <p:cNvPr id="189" name="Perfectly fine if geometry and appearance is unchanged (a.k.a. template matching)"/>
          <p:cNvSpPr txBox="1"/>
          <p:nvPr/>
        </p:nvSpPr>
        <p:spPr>
          <a:xfrm>
            <a:off x="978089" y="6389678"/>
            <a:ext cx="11667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/>
            <a:r>
              <a:t>Perfectly fine if geometry and appearance is unchanged </a:t>
            </a:r>
            <a:r>
              <a:rPr sz="2400"/>
              <a:t>(a.k.a. template matching)</a:t>
            </a:r>
          </a:p>
        </p:txBody>
      </p:sp>
      <p:sp>
        <p:nvSpPr>
          <p:cNvPr id="190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191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2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3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4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5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6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7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8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99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01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02" name=")"/>
          <p:cNvSpPr txBox="1"/>
          <p:nvPr/>
        </p:nvSpPr>
        <p:spPr>
          <a:xfrm>
            <a:off x="12312650" y="4262271"/>
            <a:ext cx="357892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03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04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05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06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07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08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09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10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11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12" name="Square"/>
          <p:cNvSpPr/>
          <p:nvPr/>
        </p:nvSpPr>
        <p:spPr>
          <a:xfrm>
            <a:off x="5830887" y="4427371"/>
            <a:ext cx="719138" cy="71913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3" name="1"/>
          <p:cNvSpPr txBox="1"/>
          <p:nvPr/>
        </p:nvSpPr>
        <p:spPr>
          <a:xfrm>
            <a:off x="606422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14" name="Square"/>
          <p:cNvSpPr/>
          <p:nvPr/>
        </p:nvSpPr>
        <p:spPr>
          <a:xfrm>
            <a:off x="6551612" y="4427371"/>
            <a:ext cx="720726" cy="7207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5" name="2"/>
          <p:cNvSpPr txBox="1"/>
          <p:nvPr/>
        </p:nvSpPr>
        <p:spPr>
          <a:xfrm>
            <a:off x="6771594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16" name="Square"/>
          <p:cNvSpPr/>
          <p:nvPr/>
        </p:nvSpPr>
        <p:spPr>
          <a:xfrm>
            <a:off x="7270750" y="4427371"/>
            <a:ext cx="719138" cy="71913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7" name="3"/>
          <p:cNvSpPr txBox="1"/>
          <p:nvPr/>
        </p:nvSpPr>
        <p:spPr>
          <a:xfrm>
            <a:off x="749298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18" name="Square"/>
          <p:cNvSpPr/>
          <p:nvPr/>
        </p:nvSpPr>
        <p:spPr>
          <a:xfrm>
            <a:off x="7978775" y="4427371"/>
            <a:ext cx="719138" cy="720726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19" name="4"/>
          <p:cNvSpPr txBox="1"/>
          <p:nvPr/>
        </p:nvSpPr>
        <p:spPr>
          <a:xfrm>
            <a:off x="820736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20" name="Square"/>
          <p:cNvSpPr/>
          <p:nvPr/>
        </p:nvSpPr>
        <p:spPr>
          <a:xfrm>
            <a:off x="8712200" y="4427371"/>
            <a:ext cx="720725" cy="72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1" name="5"/>
          <p:cNvSpPr txBox="1"/>
          <p:nvPr/>
        </p:nvSpPr>
        <p:spPr>
          <a:xfrm>
            <a:off x="892174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22" name="Square"/>
          <p:cNvSpPr/>
          <p:nvPr/>
        </p:nvSpPr>
        <p:spPr>
          <a:xfrm>
            <a:off x="9431337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3" name="6"/>
          <p:cNvSpPr txBox="1"/>
          <p:nvPr/>
        </p:nvSpPr>
        <p:spPr>
          <a:xfrm>
            <a:off x="970055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24" name="Square"/>
          <p:cNvSpPr/>
          <p:nvPr/>
        </p:nvSpPr>
        <p:spPr>
          <a:xfrm>
            <a:off x="10152062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5" name="7"/>
          <p:cNvSpPr txBox="1"/>
          <p:nvPr/>
        </p:nvSpPr>
        <p:spPr>
          <a:xfrm>
            <a:off x="10414932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26" name="Square"/>
          <p:cNvSpPr/>
          <p:nvPr/>
        </p:nvSpPr>
        <p:spPr>
          <a:xfrm>
            <a:off x="10871200" y="4427371"/>
            <a:ext cx="720725" cy="720726"/>
          </a:xfrm>
          <a:prstGeom prst="rect">
            <a:avLst/>
          </a:prstGeom>
          <a:solidFill>
            <a:srgbClr val="77777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7" name="8"/>
          <p:cNvSpPr txBox="1"/>
          <p:nvPr/>
        </p:nvSpPr>
        <p:spPr>
          <a:xfrm>
            <a:off x="1112931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28" name="Square"/>
          <p:cNvSpPr/>
          <p:nvPr/>
        </p:nvSpPr>
        <p:spPr>
          <a:xfrm>
            <a:off x="11591925" y="4428958"/>
            <a:ext cx="719138" cy="71913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9" name="9"/>
          <p:cNvSpPr txBox="1"/>
          <p:nvPr/>
        </p:nvSpPr>
        <p:spPr>
          <a:xfrm>
            <a:off x="11843691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30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vector of intensity values"/>
          <p:cNvSpPr txBox="1"/>
          <p:nvPr/>
        </p:nvSpPr>
        <p:spPr>
          <a:xfrm>
            <a:off x="7336663" y="5369242"/>
            <a:ext cx="34686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intensity values</a:t>
            </a:r>
          </a:p>
        </p:txBody>
      </p:sp>
    </p:spTree>
    <p:extLst>
      <p:ext uri="{BB962C8B-B14F-4D97-AF65-F5344CB8AC3E}">
        <p14:creationId xmlns:p14="http://schemas.microsoft.com/office/powerpoint/2010/main" val="26939458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age pat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patch</a:t>
            </a:r>
          </a:p>
        </p:txBody>
      </p:sp>
      <p:sp>
        <p:nvSpPr>
          <p:cNvPr id="234" name="Just use the pixel values of the patch"/>
          <p:cNvSpPr txBox="1"/>
          <p:nvPr/>
        </p:nvSpPr>
        <p:spPr>
          <a:xfrm>
            <a:off x="978089" y="2747971"/>
            <a:ext cx="7687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Just use the pixel values of the patch</a:t>
            </a:r>
          </a:p>
        </p:txBody>
      </p:sp>
      <p:sp>
        <p:nvSpPr>
          <p:cNvPr id="235" name="Perfectly fine if geometry and appearance is unchanged (a.k.a. template matching)"/>
          <p:cNvSpPr txBox="1"/>
          <p:nvPr/>
        </p:nvSpPr>
        <p:spPr>
          <a:xfrm>
            <a:off x="978089" y="6389678"/>
            <a:ext cx="116672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/>
            <a:r>
              <a:t>Perfectly fine if geometry and appearance is unchanged </a:t>
            </a:r>
            <a:r>
              <a:rPr sz="2400"/>
              <a:t>(a.k.a. template matching)</a:t>
            </a:r>
          </a:p>
        </p:txBody>
      </p:sp>
      <p:sp>
        <p:nvSpPr>
          <p:cNvPr id="236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237" name="How can you be less sensitive to absolute intensity values?"/>
          <p:cNvSpPr txBox="1"/>
          <p:nvPr/>
        </p:nvSpPr>
        <p:spPr>
          <a:xfrm>
            <a:off x="1711858" y="8737600"/>
            <a:ext cx="95810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less sensitive to absolute intensity values? 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238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39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0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1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2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3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4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5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46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48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49" name=")"/>
          <p:cNvSpPr txBox="1"/>
          <p:nvPr/>
        </p:nvSpPr>
        <p:spPr>
          <a:xfrm>
            <a:off x="12312650" y="4262271"/>
            <a:ext cx="357892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50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51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52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53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54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55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56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57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58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59" name="Square"/>
          <p:cNvSpPr/>
          <p:nvPr/>
        </p:nvSpPr>
        <p:spPr>
          <a:xfrm>
            <a:off x="5830887" y="4427371"/>
            <a:ext cx="719138" cy="719138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0" name="1"/>
          <p:cNvSpPr txBox="1"/>
          <p:nvPr/>
        </p:nvSpPr>
        <p:spPr>
          <a:xfrm>
            <a:off x="606422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61" name="Square"/>
          <p:cNvSpPr/>
          <p:nvPr/>
        </p:nvSpPr>
        <p:spPr>
          <a:xfrm>
            <a:off x="6551612" y="4427371"/>
            <a:ext cx="720726" cy="7207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2" name="2"/>
          <p:cNvSpPr txBox="1"/>
          <p:nvPr/>
        </p:nvSpPr>
        <p:spPr>
          <a:xfrm>
            <a:off x="6771594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63" name="Square"/>
          <p:cNvSpPr/>
          <p:nvPr/>
        </p:nvSpPr>
        <p:spPr>
          <a:xfrm>
            <a:off x="7270750" y="4427371"/>
            <a:ext cx="719138" cy="71913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4" name="3"/>
          <p:cNvSpPr txBox="1"/>
          <p:nvPr/>
        </p:nvSpPr>
        <p:spPr>
          <a:xfrm>
            <a:off x="749298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65" name="Square"/>
          <p:cNvSpPr/>
          <p:nvPr/>
        </p:nvSpPr>
        <p:spPr>
          <a:xfrm>
            <a:off x="7978775" y="4427371"/>
            <a:ext cx="719138" cy="720726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6" name="4"/>
          <p:cNvSpPr txBox="1"/>
          <p:nvPr/>
        </p:nvSpPr>
        <p:spPr>
          <a:xfrm>
            <a:off x="8207367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67" name="Square"/>
          <p:cNvSpPr/>
          <p:nvPr/>
        </p:nvSpPr>
        <p:spPr>
          <a:xfrm>
            <a:off x="8712200" y="4427371"/>
            <a:ext cx="720725" cy="72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68" name="5"/>
          <p:cNvSpPr txBox="1"/>
          <p:nvPr/>
        </p:nvSpPr>
        <p:spPr>
          <a:xfrm>
            <a:off x="8921746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69" name="Square"/>
          <p:cNvSpPr/>
          <p:nvPr/>
        </p:nvSpPr>
        <p:spPr>
          <a:xfrm>
            <a:off x="9431337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0" name="6"/>
          <p:cNvSpPr txBox="1"/>
          <p:nvPr/>
        </p:nvSpPr>
        <p:spPr>
          <a:xfrm>
            <a:off x="970055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271" name="Square"/>
          <p:cNvSpPr/>
          <p:nvPr/>
        </p:nvSpPr>
        <p:spPr>
          <a:xfrm>
            <a:off x="10152062" y="4428958"/>
            <a:ext cx="719138" cy="719139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2" name="7"/>
          <p:cNvSpPr txBox="1"/>
          <p:nvPr/>
        </p:nvSpPr>
        <p:spPr>
          <a:xfrm>
            <a:off x="10414932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273" name="Square"/>
          <p:cNvSpPr/>
          <p:nvPr/>
        </p:nvSpPr>
        <p:spPr>
          <a:xfrm>
            <a:off x="10871200" y="4427371"/>
            <a:ext cx="720725" cy="720726"/>
          </a:xfrm>
          <a:prstGeom prst="rect">
            <a:avLst/>
          </a:prstGeom>
          <a:solidFill>
            <a:srgbClr val="777777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4" name="8"/>
          <p:cNvSpPr txBox="1"/>
          <p:nvPr/>
        </p:nvSpPr>
        <p:spPr>
          <a:xfrm>
            <a:off x="11129312" y="4551213"/>
            <a:ext cx="30190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275" name="Square"/>
          <p:cNvSpPr/>
          <p:nvPr/>
        </p:nvSpPr>
        <p:spPr>
          <a:xfrm>
            <a:off x="11591925" y="4428958"/>
            <a:ext cx="719138" cy="71913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6" name="9"/>
          <p:cNvSpPr txBox="1"/>
          <p:nvPr/>
        </p:nvSpPr>
        <p:spPr>
          <a:xfrm>
            <a:off x="11843691" y="4551213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277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vector of intensity values"/>
          <p:cNvSpPr txBox="1"/>
          <p:nvPr/>
        </p:nvSpPr>
        <p:spPr>
          <a:xfrm>
            <a:off x="7336663" y="5369242"/>
            <a:ext cx="34686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intensity values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Image grad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gradients</a:t>
            </a:r>
          </a:p>
        </p:txBody>
      </p:sp>
      <p:sp>
        <p:nvSpPr>
          <p:cNvPr id="281" name="Use pixel differences"/>
          <p:cNvSpPr txBox="1"/>
          <p:nvPr/>
        </p:nvSpPr>
        <p:spPr>
          <a:xfrm>
            <a:off x="826795" y="2660650"/>
            <a:ext cx="441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pixel differences</a:t>
            </a:r>
          </a:p>
        </p:txBody>
      </p:sp>
      <p:grpSp>
        <p:nvGrpSpPr>
          <p:cNvPr id="291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282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3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4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5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6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7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8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89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90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292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293" name=")"/>
          <p:cNvSpPr txBox="1"/>
          <p:nvPr/>
        </p:nvSpPr>
        <p:spPr>
          <a:xfrm>
            <a:off x="10157802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294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295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296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297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298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299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300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301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302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303" name="Square"/>
          <p:cNvSpPr/>
          <p:nvPr/>
        </p:nvSpPr>
        <p:spPr>
          <a:xfrm>
            <a:off x="5843186" y="4451032"/>
            <a:ext cx="720726" cy="72072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4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quare"/>
          <p:cNvSpPr/>
          <p:nvPr/>
        </p:nvSpPr>
        <p:spPr>
          <a:xfrm>
            <a:off x="6545282" y="4451032"/>
            <a:ext cx="720726" cy="720726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6" name="Square"/>
          <p:cNvSpPr/>
          <p:nvPr/>
        </p:nvSpPr>
        <p:spPr>
          <a:xfrm>
            <a:off x="7264458" y="4451032"/>
            <a:ext cx="720726" cy="720726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7" name="Square"/>
          <p:cNvSpPr/>
          <p:nvPr/>
        </p:nvSpPr>
        <p:spPr>
          <a:xfrm>
            <a:off x="7990810" y="4451032"/>
            <a:ext cx="720726" cy="72072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8" name="Square"/>
          <p:cNvSpPr/>
          <p:nvPr/>
        </p:nvSpPr>
        <p:spPr>
          <a:xfrm>
            <a:off x="8706749" y="4451032"/>
            <a:ext cx="720726" cy="720726"/>
          </a:xfrm>
          <a:prstGeom prst="rect">
            <a:avLst/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09" name="Square"/>
          <p:cNvSpPr/>
          <p:nvPr/>
        </p:nvSpPr>
        <p:spPr>
          <a:xfrm>
            <a:off x="9425580" y="4451032"/>
            <a:ext cx="720726" cy="720726"/>
          </a:xfrm>
          <a:prstGeom prst="rect">
            <a:avLst/>
          </a:prstGeom>
          <a:solidFill>
            <a:schemeClr val="accent5">
              <a:hueOff val="-522602"/>
              <a:satOff val="-6700"/>
              <a:lumOff val="-223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10" name="-"/>
          <p:cNvSpPr txBox="1"/>
          <p:nvPr/>
        </p:nvSpPr>
        <p:spPr>
          <a:xfrm>
            <a:off x="6064227" y="4525320"/>
            <a:ext cx="22255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11" name="+"/>
          <p:cNvSpPr txBox="1"/>
          <p:nvPr/>
        </p:nvSpPr>
        <p:spPr>
          <a:xfrm>
            <a:off x="6758282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12" name="+"/>
          <p:cNvSpPr txBox="1"/>
          <p:nvPr/>
        </p:nvSpPr>
        <p:spPr>
          <a:xfrm>
            <a:off x="7479428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13" name="-"/>
          <p:cNvSpPr txBox="1"/>
          <p:nvPr/>
        </p:nvSpPr>
        <p:spPr>
          <a:xfrm>
            <a:off x="8249578" y="4549775"/>
            <a:ext cx="222559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14" name="-"/>
          <p:cNvSpPr txBox="1"/>
          <p:nvPr/>
        </p:nvSpPr>
        <p:spPr>
          <a:xfrm>
            <a:off x="8974518" y="4549775"/>
            <a:ext cx="222558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15" name="+"/>
          <p:cNvSpPr txBox="1"/>
          <p:nvPr/>
        </p:nvSpPr>
        <p:spPr>
          <a:xfrm>
            <a:off x="9699457" y="4549775"/>
            <a:ext cx="311806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16" name="vector of x derivatives"/>
          <p:cNvSpPr txBox="1"/>
          <p:nvPr/>
        </p:nvSpPr>
        <p:spPr>
          <a:xfrm>
            <a:off x="6550083" y="5369242"/>
            <a:ext cx="30955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x derivatives</a:t>
            </a:r>
          </a:p>
        </p:txBody>
      </p:sp>
      <p:sp>
        <p:nvSpPr>
          <p:cNvPr id="317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318" name="Feature is invariant to absolute intensity values"/>
          <p:cNvSpPr txBox="1"/>
          <p:nvPr/>
        </p:nvSpPr>
        <p:spPr>
          <a:xfrm>
            <a:off x="2819877" y="6419850"/>
            <a:ext cx="96098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Feature is invariant to absolute intensity values</a:t>
            </a:r>
          </a:p>
        </p:txBody>
      </p:sp>
      <p:sp>
        <p:nvSpPr>
          <p:cNvPr id="319" name="‘binary descriptor’"/>
          <p:cNvSpPr txBox="1"/>
          <p:nvPr/>
        </p:nvSpPr>
        <p:spPr>
          <a:xfrm>
            <a:off x="6818852" y="5894546"/>
            <a:ext cx="25752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‘binary descriptor’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3581777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Homework 1 posted on course website.</a:t>
            </a:r>
          </a:p>
          <a:p>
            <a:r>
              <a:rPr lang="en-US" sz="2800" dirty="0"/>
              <a:t>	- Due on February 5</a:t>
            </a:r>
            <a:r>
              <a:rPr lang="en-US" sz="2800" baseline="30000" dirty="0"/>
              <a:t>th</a:t>
            </a:r>
            <a:r>
              <a:rPr lang="en-US" sz="2800" dirty="0"/>
              <a:t> at 23:59.</a:t>
            </a:r>
          </a:p>
          <a:p>
            <a:r>
              <a:rPr lang="en-US" sz="2800" dirty="0"/>
              <a:t>	- This homework is in </a:t>
            </a:r>
            <a:r>
              <a:rPr lang="en-US" sz="2800" dirty="0" err="1"/>
              <a:t>Matlab</a:t>
            </a:r>
            <a:r>
              <a:rPr lang="en-US" sz="2800" dirty="0"/>
              <a:t>.</a:t>
            </a:r>
          </a:p>
          <a:p>
            <a:r>
              <a:rPr lang="en-US" sz="2800" dirty="0"/>
              <a:t>	- How many of you have looked at/started/finished homework 1?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theory quiz on course website and due </a:t>
            </a:r>
            <a:r>
              <a:rPr lang="en-US" sz="2800" b="1" dirty="0"/>
              <a:t>tonight</a:t>
            </a:r>
            <a:r>
              <a:rPr lang="en-US" sz="2800" dirty="0"/>
              <a:t> on February 3</a:t>
            </a:r>
            <a:r>
              <a:rPr lang="en-US" sz="2800" baseline="30000" dirty="0"/>
              <a:t>rd</a:t>
            </a:r>
            <a:r>
              <a:rPr lang="en-US" sz="2800" dirty="0"/>
              <a:t>, at 23:59.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Second theory quiz will also be posted tonight.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Would people object to shifting quiz schedule so that they are released and due on Sundays?</a:t>
            </a:r>
          </a:p>
        </p:txBody>
      </p:sp>
    </p:spTree>
    <p:extLst>
      <p:ext uri="{BB962C8B-B14F-4D97-AF65-F5344CB8AC3E}">
        <p14:creationId xmlns:p14="http://schemas.microsoft.com/office/powerpoint/2010/main" val="415324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Image grad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gradients</a:t>
            </a:r>
          </a:p>
        </p:txBody>
      </p:sp>
      <p:sp>
        <p:nvSpPr>
          <p:cNvPr id="322" name="Use pixel differences"/>
          <p:cNvSpPr txBox="1"/>
          <p:nvPr/>
        </p:nvSpPr>
        <p:spPr>
          <a:xfrm>
            <a:off x="826795" y="2660650"/>
            <a:ext cx="441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pixel differences</a:t>
            </a:r>
          </a:p>
        </p:txBody>
      </p:sp>
      <p:grpSp>
        <p:nvGrpSpPr>
          <p:cNvPr id="332" name="Group"/>
          <p:cNvGrpSpPr/>
          <p:nvPr/>
        </p:nvGrpSpPr>
        <p:grpSpPr>
          <a:xfrm>
            <a:off x="1300165" y="3813175"/>
            <a:ext cx="2159001" cy="2159000"/>
            <a:chOff x="0" y="0"/>
            <a:chExt cx="2159000" cy="2159000"/>
          </a:xfrm>
        </p:grpSpPr>
        <p:sp>
          <p:nvSpPr>
            <p:cNvPr id="323" name="Square"/>
            <p:cNvSpPr/>
            <p:nvPr/>
          </p:nvSpPr>
          <p:spPr>
            <a:xfrm>
              <a:off x="0" y="0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4" name="Square"/>
            <p:cNvSpPr/>
            <p:nvPr/>
          </p:nvSpPr>
          <p:spPr>
            <a:xfrm>
              <a:off x="719137" y="0"/>
              <a:ext cx="720726" cy="7207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5" name="Square"/>
            <p:cNvSpPr/>
            <p:nvPr/>
          </p:nvSpPr>
          <p:spPr>
            <a:xfrm>
              <a:off x="1439862" y="0"/>
              <a:ext cx="719138" cy="719138"/>
            </a:xfrm>
            <a:prstGeom prst="rect">
              <a:avLst/>
            </a:prstGeom>
            <a:solidFill>
              <a:srgbClr val="9696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6" name="Square"/>
            <p:cNvSpPr/>
            <p:nvPr/>
          </p:nvSpPr>
          <p:spPr>
            <a:xfrm>
              <a:off x="0" y="719137"/>
              <a:ext cx="719138" cy="720726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7" name="Square"/>
            <p:cNvSpPr/>
            <p:nvPr/>
          </p:nvSpPr>
          <p:spPr>
            <a:xfrm>
              <a:off x="719137" y="719137"/>
              <a:ext cx="720726" cy="7207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8" name="Square"/>
            <p:cNvSpPr/>
            <p:nvPr/>
          </p:nvSpPr>
          <p:spPr>
            <a:xfrm>
              <a:off x="1439862" y="719137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29" name="Square"/>
            <p:cNvSpPr/>
            <p:nvPr/>
          </p:nvSpPr>
          <p:spPr>
            <a:xfrm>
              <a:off x="0" y="1438275"/>
              <a:ext cx="719138" cy="719138"/>
            </a:xfrm>
            <a:prstGeom prst="rect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30" name="Square"/>
            <p:cNvSpPr/>
            <p:nvPr/>
          </p:nvSpPr>
          <p:spPr>
            <a:xfrm>
              <a:off x="719137" y="1438275"/>
              <a:ext cx="720726" cy="720725"/>
            </a:xfrm>
            <a:prstGeom prst="rect">
              <a:avLst/>
            </a:prstGeom>
            <a:solidFill>
              <a:srgbClr val="777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331" name="Square"/>
            <p:cNvSpPr/>
            <p:nvPr/>
          </p:nvSpPr>
          <p:spPr>
            <a:xfrm>
              <a:off x="1439862" y="1438275"/>
              <a:ext cx="719138" cy="719138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333" name="("/>
          <p:cNvSpPr txBox="1"/>
          <p:nvPr/>
        </p:nvSpPr>
        <p:spPr>
          <a:xfrm>
            <a:off x="5399087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</a:p>
        </p:txBody>
      </p:sp>
      <p:sp>
        <p:nvSpPr>
          <p:cNvPr id="334" name=")"/>
          <p:cNvSpPr txBox="1"/>
          <p:nvPr/>
        </p:nvSpPr>
        <p:spPr>
          <a:xfrm>
            <a:off x="10157802" y="4263858"/>
            <a:ext cx="357893" cy="935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6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1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335" name="1"/>
          <p:cNvSpPr txBox="1"/>
          <p:nvPr/>
        </p:nvSpPr>
        <p:spPr>
          <a:xfrm>
            <a:off x="1481792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1</a:t>
            </a:r>
          </a:p>
        </p:txBody>
      </p:sp>
      <p:sp>
        <p:nvSpPr>
          <p:cNvPr id="336" name="2"/>
          <p:cNvSpPr txBox="1"/>
          <p:nvPr/>
        </p:nvSpPr>
        <p:spPr>
          <a:xfrm>
            <a:off x="2196167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2</a:t>
            </a:r>
          </a:p>
        </p:txBody>
      </p:sp>
      <p:sp>
        <p:nvSpPr>
          <p:cNvPr id="337" name="3"/>
          <p:cNvSpPr txBox="1"/>
          <p:nvPr/>
        </p:nvSpPr>
        <p:spPr>
          <a:xfrm>
            <a:off x="2975630" y="3892867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3</a:t>
            </a:r>
          </a:p>
        </p:txBody>
      </p:sp>
      <p:sp>
        <p:nvSpPr>
          <p:cNvPr id="338" name="4"/>
          <p:cNvSpPr txBox="1"/>
          <p:nvPr/>
        </p:nvSpPr>
        <p:spPr>
          <a:xfrm>
            <a:off x="1481792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4</a:t>
            </a:r>
          </a:p>
        </p:txBody>
      </p:sp>
      <p:sp>
        <p:nvSpPr>
          <p:cNvPr id="339" name="5"/>
          <p:cNvSpPr txBox="1"/>
          <p:nvPr/>
        </p:nvSpPr>
        <p:spPr>
          <a:xfrm>
            <a:off x="2196167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5</a:t>
            </a:r>
          </a:p>
        </p:txBody>
      </p:sp>
      <p:sp>
        <p:nvSpPr>
          <p:cNvPr id="340" name="6"/>
          <p:cNvSpPr txBox="1"/>
          <p:nvPr/>
        </p:nvSpPr>
        <p:spPr>
          <a:xfrm>
            <a:off x="2975630" y="4607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6</a:t>
            </a:r>
          </a:p>
        </p:txBody>
      </p:sp>
      <p:sp>
        <p:nvSpPr>
          <p:cNvPr id="341" name="7"/>
          <p:cNvSpPr txBox="1"/>
          <p:nvPr/>
        </p:nvSpPr>
        <p:spPr>
          <a:xfrm>
            <a:off x="1481792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7</a:t>
            </a:r>
          </a:p>
        </p:txBody>
      </p:sp>
      <p:sp>
        <p:nvSpPr>
          <p:cNvPr id="342" name="8"/>
          <p:cNvSpPr txBox="1"/>
          <p:nvPr/>
        </p:nvSpPr>
        <p:spPr>
          <a:xfrm>
            <a:off x="2196167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8</a:t>
            </a:r>
          </a:p>
        </p:txBody>
      </p:sp>
      <p:sp>
        <p:nvSpPr>
          <p:cNvPr id="343" name="9"/>
          <p:cNvSpPr txBox="1"/>
          <p:nvPr/>
        </p:nvSpPr>
        <p:spPr>
          <a:xfrm>
            <a:off x="2975630" y="5369242"/>
            <a:ext cx="30190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9</a:t>
            </a:r>
          </a:p>
        </p:txBody>
      </p:sp>
      <p:sp>
        <p:nvSpPr>
          <p:cNvPr id="344" name="Square"/>
          <p:cNvSpPr/>
          <p:nvPr/>
        </p:nvSpPr>
        <p:spPr>
          <a:xfrm>
            <a:off x="5843186" y="4451032"/>
            <a:ext cx="720726" cy="72072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5" name="Arrow"/>
          <p:cNvSpPr/>
          <p:nvPr/>
        </p:nvSpPr>
        <p:spPr>
          <a:xfrm>
            <a:off x="3951518" y="4557079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Square"/>
          <p:cNvSpPr/>
          <p:nvPr/>
        </p:nvSpPr>
        <p:spPr>
          <a:xfrm>
            <a:off x="6545282" y="4451032"/>
            <a:ext cx="720726" cy="720726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7" name="Square"/>
          <p:cNvSpPr/>
          <p:nvPr/>
        </p:nvSpPr>
        <p:spPr>
          <a:xfrm>
            <a:off x="7264458" y="4451032"/>
            <a:ext cx="720726" cy="720726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8" name="Square"/>
          <p:cNvSpPr/>
          <p:nvPr/>
        </p:nvSpPr>
        <p:spPr>
          <a:xfrm>
            <a:off x="7990810" y="4451032"/>
            <a:ext cx="720726" cy="72072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49" name="Square"/>
          <p:cNvSpPr/>
          <p:nvPr/>
        </p:nvSpPr>
        <p:spPr>
          <a:xfrm>
            <a:off x="8706749" y="4451032"/>
            <a:ext cx="720726" cy="720726"/>
          </a:xfrm>
          <a:prstGeom prst="rect">
            <a:avLst/>
          </a:prstGeom>
          <a:solidFill>
            <a:schemeClr val="accent2">
              <a:hueOff val="-902888"/>
              <a:satOff val="-15377"/>
              <a:lumOff val="-12864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0" name="Square"/>
          <p:cNvSpPr/>
          <p:nvPr/>
        </p:nvSpPr>
        <p:spPr>
          <a:xfrm>
            <a:off x="9425580" y="4451032"/>
            <a:ext cx="720726" cy="720726"/>
          </a:xfrm>
          <a:prstGeom prst="rect">
            <a:avLst/>
          </a:prstGeom>
          <a:solidFill>
            <a:schemeClr val="accent5">
              <a:hueOff val="-522602"/>
              <a:satOff val="-6700"/>
              <a:lumOff val="-223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51" name="-"/>
          <p:cNvSpPr txBox="1"/>
          <p:nvPr/>
        </p:nvSpPr>
        <p:spPr>
          <a:xfrm>
            <a:off x="6064227" y="4525320"/>
            <a:ext cx="22255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52" name="+"/>
          <p:cNvSpPr txBox="1"/>
          <p:nvPr/>
        </p:nvSpPr>
        <p:spPr>
          <a:xfrm>
            <a:off x="6758282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53" name="+"/>
          <p:cNvSpPr txBox="1"/>
          <p:nvPr/>
        </p:nvSpPr>
        <p:spPr>
          <a:xfrm>
            <a:off x="7479428" y="4525320"/>
            <a:ext cx="311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54" name="-"/>
          <p:cNvSpPr txBox="1"/>
          <p:nvPr/>
        </p:nvSpPr>
        <p:spPr>
          <a:xfrm>
            <a:off x="8249578" y="4549775"/>
            <a:ext cx="222559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55" name="-"/>
          <p:cNvSpPr txBox="1"/>
          <p:nvPr/>
        </p:nvSpPr>
        <p:spPr>
          <a:xfrm>
            <a:off x="8974518" y="4549775"/>
            <a:ext cx="222558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-</a:t>
            </a:r>
          </a:p>
        </p:txBody>
      </p:sp>
      <p:sp>
        <p:nvSpPr>
          <p:cNvPr id="356" name="+"/>
          <p:cNvSpPr txBox="1"/>
          <p:nvPr/>
        </p:nvSpPr>
        <p:spPr>
          <a:xfrm>
            <a:off x="9699457" y="4549775"/>
            <a:ext cx="311806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uFill>
                  <a:solidFill>
                    <a:srgbClr val="FF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800">
                <a:uFill>
                  <a:solidFill>
                    <a:srgbClr val="FF0000"/>
                  </a:solidFill>
                </a:uFill>
              </a:rPr>
              <a:t>+</a:t>
            </a:r>
          </a:p>
        </p:txBody>
      </p:sp>
      <p:sp>
        <p:nvSpPr>
          <p:cNvPr id="357" name="vector of x derivatives"/>
          <p:cNvSpPr txBox="1"/>
          <p:nvPr/>
        </p:nvSpPr>
        <p:spPr>
          <a:xfrm>
            <a:off x="6550083" y="5369242"/>
            <a:ext cx="30955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vector of x derivatives</a:t>
            </a:r>
          </a:p>
        </p:txBody>
      </p:sp>
      <p:sp>
        <p:nvSpPr>
          <p:cNvPr id="358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359" name="How can you be less sensitive to deformations?"/>
          <p:cNvSpPr txBox="1"/>
          <p:nvPr/>
        </p:nvSpPr>
        <p:spPr>
          <a:xfrm>
            <a:off x="2617927" y="8737600"/>
            <a:ext cx="77689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less sensitive to deformations? </a:t>
            </a:r>
          </a:p>
        </p:txBody>
      </p:sp>
      <p:sp>
        <p:nvSpPr>
          <p:cNvPr id="360" name="Feature is invariant to absolute intensity values"/>
          <p:cNvSpPr txBox="1"/>
          <p:nvPr/>
        </p:nvSpPr>
        <p:spPr>
          <a:xfrm>
            <a:off x="2819877" y="6419850"/>
            <a:ext cx="96098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Feature is invariant to absolute intensity values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creenshot 2014-02-10 14.42.24.png" descr="Screenshot 2014-02-10 14.42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96" y="3839002"/>
            <a:ext cx="1841501" cy="18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Screenshot 2014-02-10 14.42.24.png" descr="Screenshot 2014-02-10 14.42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16111">
            <a:off x="10039796" y="4094754"/>
            <a:ext cx="1333501" cy="134269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Color hist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Color histogram</a:t>
            </a:r>
          </a:p>
        </p:txBody>
      </p:sp>
      <p:sp>
        <p:nvSpPr>
          <p:cNvPr id="365" name="Invariant to changes in scale and rotation"/>
          <p:cNvSpPr txBox="1"/>
          <p:nvPr/>
        </p:nvSpPr>
        <p:spPr>
          <a:xfrm>
            <a:off x="3647592" y="6188357"/>
            <a:ext cx="85432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Invariant to changes in scale and rotation</a:t>
            </a:r>
          </a:p>
        </p:txBody>
      </p:sp>
      <p:sp>
        <p:nvSpPr>
          <p:cNvPr id="366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graphicFrame>
        <p:nvGraphicFramePr>
          <p:cNvPr id="367" name="2D Column Chart"/>
          <p:cNvGraphicFramePr/>
          <p:nvPr/>
        </p:nvGraphicFramePr>
        <p:xfrm>
          <a:off x="5816956" y="3958206"/>
          <a:ext cx="2219723" cy="183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8" name="colors"/>
          <p:cNvSpPr txBox="1"/>
          <p:nvPr/>
        </p:nvSpPr>
        <p:spPr>
          <a:xfrm>
            <a:off x="6627593" y="5403949"/>
            <a:ext cx="59845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colors</a:t>
            </a:r>
          </a:p>
        </p:txBody>
      </p:sp>
      <p:pic>
        <p:nvPicPr>
          <p:cNvPr id="372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44" y="4119269"/>
            <a:ext cx="2753626" cy="621761"/>
          </a:xfrm>
          <a:prstGeom prst="rect">
            <a:avLst/>
          </a:prstGeom>
        </p:spPr>
      </p:pic>
      <p:pic>
        <p:nvPicPr>
          <p:cNvPr id="374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73549" y="4008642"/>
            <a:ext cx="2254257" cy="837361"/>
          </a:xfrm>
          <a:prstGeom prst="rect">
            <a:avLst/>
          </a:prstGeom>
        </p:spPr>
      </p:pic>
      <p:sp>
        <p:nvSpPr>
          <p:cNvPr id="371" name="Count the colors in the image using a histogram"/>
          <p:cNvSpPr txBox="1"/>
          <p:nvPr/>
        </p:nvSpPr>
        <p:spPr>
          <a:xfrm>
            <a:off x="817295" y="2590507"/>
            <a:ext cx="989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Count the colors in the image using a histogram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405" y="4137257"/>
            <a:ext cx="1970883" cy="1479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reenshot 2014-02-10 14.42.24.png" descr="Screenshot 2014-02-10 14.42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196" y="3839002"/>
            <a:ext cx="1841501" cy="18542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Color hist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Color histogram</a:t>
            </a:r>
          </a:p>
        </p:txBody>
      </p:sp>
      <p:sp>
        <p:nvSpPr>
          <p:cNvPr id="380" name="Invariant to changes in scale and rotation"/>
          <p:cNvSpPr txBox="1"/>
          <p:nvPr/>
        </p:nvSpPr>
        <p:spPr>
          <a:xfrm>
            <a:off x="3647592" y="6188357"/>
            <a:ext cx="85432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Invariant to changes in scale and rotation</a:t>
            </a:r>
          </a:p>
        </p:txBody>
      </p:sp>
      <p:sp>
        <p:nvSpPr>
          <p:cNvPr id="381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graphicFrame>
        <p:nvGraphicFramePr>
          <p:cNvPr id="382" name="2D Column Chart"/>
          <p:cNvGraphicFramePr/>
          <p:nvPr/>
        </p:nvGraphicFramePr>
        <p:xfrm>
          <a:off x="5816956" y="3958206"/>
          <a:ext cx="2219723" cy="183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3" name="colors"/>
          <p:cNvSpPr txBox="1"/>
          <p:nvPr/>
        </p:nvSpPr>
        <p:spPr>
          <a:xfrm>
            <a:off x="6627593" y="5403949"/>
            <a:ext cx="59845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colors</a:t>
            </a:r>
          </a:p>
        </p:txBody>
      </p:sp>
      <p:pic>
        <p:nvPicPr>
          <p:cNvPr id="387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44" y="4119269"/>
            <a:ext cx="2753626" cy="621761"/>
          </a:xfrm>
          <a:prstGeom prst="rect">
            <a:avLst/>
          </a:prstGeom>
        </p:spPr>
      </p:pic>
      <p:pic>
        <p:nvPicPr>
          <p:cNvPr id="389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773549" y="4008642"/>
            <a:ext cx="2254257" cy="837361"/>
          </a:xfrm>
          <a:prstGeom prst="rect">
            <a:avLst/>
          </a:prstGeom>
        </p:spPr>
      </p:pic>
      <p:sp>
        <p:nvSpPr>
          <p:cNvPr id="386" name="Count the colors in the image using a histogram"/>
          <p:cNvSpPr txBox="1"/>
          <p:nvPr/>
        </p:nvSpPr>
        <p:spPr>
          <a:xfrm>
            <a:off x="817295" y="2590507"/>
            <a:ext cx="989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Count the colors in the image using a histogram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" descr="Image"/>
          <p:cNvPicPr>
            <a:picLocks noChangeAspect="1"/>
          </p:cNvPicPr>
          <p:nvPr/>
        </p:nvPicPr>
        <p:blipFill>
          <a:blip r:embed="rId2"/>
          <a:srcRect l="12077" t="4263" r="1667" b="12295"/>
          <a:stretch>
            <a:fillRect/>
          </a:stretch>
        </p:blipFill>
        <p:spPr>
          <a:xfrm>
            <a:off x="9835405" y="4161829"/>
            <a:ext cx="1971080" cy="143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Screenshot 2014-02-10 14.42.24.png" descr="Screenshot 2014-02-10 14.42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196" y="3839002"/>
            <a:ext cx="1841501" cy="1854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Color hist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Color histogram</a:t>
            </a:r>
          </a:p>
        </p:txBody>
      </p:sp>
      <p:sp>
        <p:nvSpPr>
          <p:cNvPr id="395" name="Invariant to changes in scale and rotation"/>
          <p:cNvSpPr txBox="1"/>
          <p:nvPr/>
        </p:nvSpPr>
        <p:spPr>
          <a:xfrm>
            <a:off x="3647592" y="6188357"/>
            <a:ext cx="85432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Invariant to changes in scale and rotation</a:t>
            </a:r>
          </a:p>
        </p:txBody>
      </p:sp>
      <p:sp>
        <p:nvSpPr>
          <p:cNvPr id="396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397" name="How can you be more sensitive to spatial layout?"/>
          <p:cNvSpPr txBox="1"/>
          <p:nvPr/>
        </p:nvSpPr>
        <p:spPr>
          <a:xfrm>
            <a:off x="2525471" y="8737600"/>
            <a:ext cx="795385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more sensitive to spatial layout? </a:t>
            </a:r>
          </a:p>
        </p:txBody>
      </p:sp>
      <p:graphicFrame>
        <p:nvGraphicFramePr>
          <p:cNvPr id="398" name="2D Column Chart"/>
          <p:cNvGraphicFramePr/>
          <p:nvPr/>
        </p:nvGraphicFramePr>
        <p:xfrm>
          <a:off x="5816956" y="3958206"/>
          <a:ext cx="2219723" cy="183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9" name="colors"/>
          <p:cNvSpPr txBox="1"/>
          <p:nvPr/>
        </p:nvSpPr>
        <p:spPr>
          <a:xfrm>
            <a:off x="6627593" y="5403949"/>
            <a:ext cx="59845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colors</a:t>
            </a:r>
          </a:p>
        </p:txBody>
      </p:sp>
      <p:pic>
        <p:nvPicPr>
          <p:cNvPr id="403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17444" y="4119269"/>
            <a:ext cx="2753626" cy="621761"/>
          </a:xfrm>
          <a:prstGeom prst="rect">
            <a:avLst/>
          </a:prstGeom>
        </p:spPr>
      </p:pic>
      <p:pic>
        <p:nvPicPr>
          <p:cNvPr id="405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773549" y="4008642"/>
            <a:ext cx="2254257" cy="837361"/>
          </a:xfrm>
          <a:prstGeom prst="rect">
            <a:avLst/>
          </a:prstGeom>
        </p:spPr>
      </p:pic>
      <p:sp>
        <p:nvSpPr>
          <p:cNvPr id="402" name="Count the colors in the image using a histogram"/>
          <p:cNvSpPr txBox="1"/>
          <p:nvPr/>
        </p:nvSpPr>
        <p:spPr>
          <a:xfrm>
            <a:off x="817295" y="2590507"/>
            <a:ext cx="98970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Count the colors in the image using a histogram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patial histogr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 histograms</a:t>
            </a:r>
          </a:p>
        </p:txBody>
      </p:sp>
      <p:sp>
        <p:nvSpPr>
          <p:cNvPr id="409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410" name="Compute histograms over spatial ‘cells’"/>
          <p:cNvSpPr txBox="1"/>
          <p:nvPr/>
        </p:nvSpPr>
        <p:spPr>
          <a:xfrm>
            <a:off x="843762" y="2742907"/>
            <a:ext cx="81422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 histograms over spatial ‘cells’</a:t>
            </a:r>
          </a:p>
        </p:txBody>
      </p:sp>
      <p:pic>
        <p:nvPicPr>
          <p:cNvPr id="411" name="Screenshot 2014-02-10 14.49.35.png" descr="Screenshot 2014-02-10 14.49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929" y="3924300"/>
            <a:ext cx="1905001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911600"/>
            <a:ext cx="19304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Line"/>
          <p:cNvSpPr/>
          <p:nvPr/>
        </p:nvSpPr>
        <p:spPr>
          <a:xfrm>
            <a:off x="2421929" y="45339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4" name="Line"/>
          <p:cNvSpPr/>
          <p:nvPr/>
        </p:nvSpPr>
        <p:spPr>
          <a:xfrm>
            <a:off x="2421929" y="51943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Line"/>
          <p:cNvSpPr/>
          <p:nvPr/>
        </p:nvSpPr>
        <p:spPr>
          <a:xfrm flipV="1">
            <a:off x="30823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6" name="Line"/>
          <p:cNvSpPr/>
          <p:nvPr/>
        </p:nvSpPr>
        <p:spPr>
          <a:xfrm flipV="1">
            <a:off x="37046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7" name="Line"/>
          <p:cNvSpPr/>
          <p:nvPr/>
        </p:nvSpPr>
        <p:spPr>
          <a:xfrm>
            <a:off x="8547100" y="45402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8" name="Line"/>
          <p:cNvSpPr/>
          <p:nvPr/>
        </p:nvSpPr>
        <p:spPr>
          <a:xfrm>
            <a:off x="8547100" y="52006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9" name="Line"/>
          <p:cNvSpPr/>
          <p:nvPr/>
        </p:nvSpPr>
        <p:spPr>
          <a:xfrm flipV="1">
            <a:off x="92074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0" name="Line"/>
          <p:cNvSpPr/>
          <p:nvPr/>
        </p:nvSpPr>
        <p:spPr>
          <a:xfrm flipV="1">
            <a:off x="98297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421" name="2D Column Chart"/>
          <p:cNvGraphicFramePr/>
          <p:nvPr/>
        </p:nvGraphicFramePr>
        <p:xfrm>
          <a:off x="5855056" y="37169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2" name="2D Column Chart"/>
          <p:cNvGraphicFramePr/>
          <p:nvPr/>
        </p:nvGraphicFramePr>
        <p:xfrm>
          <a:off x="6769456" y="3713585"/>
          <a:ext cx="846932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23" name="2D Column Chart"/>
          <p:cNvGraphicFramePr/>
          <p:nvPr/>
        </p:nvGraphicFramePr>
        <p:xfrm>
          <a:off x="4991813" y="3713585"/>
          <a:ext cx="846933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4" name="2D Column Chart"/>
          <p:cNvGraphicFramePr/>
          <p:nvPr/>
        </p:nvGraphicFramePr>
        <p:xfrm>
          <a:off x="5004513" y="4301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25" name="2D Column Chart"/>
          <p:cNvGraphicFramePr/>
          <p:nvPr/>
        </p:nvGraphicFramePr>
        <p:xfrm>
          <a:off x="5886985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26" name="2D Column Chart"/>
          <p:cNvGraphicFramePr/>
          <p:nvPr/>
        </p:nvGraphicFramePr>
        <p:xfrm>
          <a:off x="6782157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27" name="2D Column Chart"/>
          <p:cNvGraphicFramePr/>
          <p:nvPr/>
        </p:nvGraphicFramePr>
        <p:xfrm>
          <a:off x="4991813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28" name="2D Column Chart"/>
          <p:cNvGraphicFramePr/>
          <p:nvPr/>
        </p:nvGraphicFramePr>
        <p:xfrm>
          <a:off x="5886985" y="4936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29" name="2D Column Chart"/>
          <p:cNvGraphicFramePr/>
          <p:nvPr/>
        </p:nvGraphicFramePr>
        <p:xfrm>
          <a:off x="6787226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30" name="Retains rough spatial layout"/>
          <p:cNvSpPr txBox="1"/>
          <p:nvPr/>
        </p:nvSpPr>
        <p:spPr>
          <a:xfrm>
            <a:off x="5715355" y="6217861"/>
            <a:ext cx="57726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Retains rough spatial layout</a:t>
            </a:r>
          </a:p>
        </p:txBody>
      </p:sp>
      <p:sp>
        <p:nvSpPr>
          <p:cNvPr id="431" name="Some invariance to deformations"/>
          <p:cNvSpPr txBox="1"/>
          <p:nvPr/>
        </p:nvSpPr>
        <p:spPr>
          <a:xfrm>
            <a:off x="4653635" y="6827461"/>
            <a:ext cx="68305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Some invariance to deformations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patial histogr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Spatial histograms</a:t>
            </a:r>
          </a:p>
        </p:txBody>
      </p:sp>
      <p:sp>
        <p:nvSpPr>
          <p:cNvPr id="434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435" name="How can you be completely invariant to rotation?"/>
          <p:cNvSpPr txBox="1"/>
          <p:nvPr/>
        </p:nvSpPr>
        <p:spPr>
          <a:xfrm>
            <a:off x="2535250" y="8737600"/>
            <a:ext cx="79343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can you be completely invariant to rotation? </a:t>
            </a:r>
          </a:p>
        </p:txBody>
      </p:sp>
      <p:sp>
        <p:nvSpPr>
          <p:cNvPr id="436" name="Compute histograms over spatial ‘cells’"/>
          <p:cNvSpPr txBox="1"/>
          <p:nvPr/>
        </p:nvSpPr>
        <p:spPr>
          <a:xfrm>
            <a:off x="843762" y="2742907"/>
            <a:ext cx="81422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 histograms over spatial ‘cells’</a:t>
            </a:r>
          </a:p>
        </p:txBody>
      </p:sp>
      <p:pic>
        <p:nvPicPr>
          <p:cNvPr id="437" name="Screenshot 2014-02-10 14.49.35.png" descr="Screenshot 2014-02-10 14.49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929" y="3924300"/>
            <a:ext cx="1905001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911600"/>
            <a:ext cx="1930400" cy="19304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Line"/>
          <p:cNvSpPr/>
          <p:nvPr/>
        </p:nvSpPr>
        <p:spPr>
          <a:xfrm>
            <a:off x="2421929" y="45339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0" name="Line"/>
          <p:cNvSpPr/>
          <p:nvPr/>
        </p:nvSpPr>
        <p:spPr>
          <a:xfrm>
            <a:off x="2421929" y="5194300"/>
            <a:ext cx="1905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1" name="Line"/>
          <p:cNvSpPr/>
          <p:nvPr/>
        </p:nvSpPr>
        <p:spPr>
          <a:xfrm flipV="1">
            <a:off x="30823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2" name="Line"/>
          <p:cNvSpPr/>
          <p:nvPr/>
        </p:nvSpPr>
        <p:spPr>
          <a:xfrm flipV="1">
            <a:off x="3704629" y="393653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3" name="Line"/>
          <p:cNvSpPr/>
          <p:nvPr/>
        </p:nvSpPr>
        <p:spPr>
          <a:xfrm>
            <a:off x="8547100" y="45402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4" name="Line"/>
          <p:cNvSpPr/>
          <p:nvPr/>
        </p:nvSpPr>
        <p:spPr>
          <a:xfrm>
            <a:off x="8547100" y="5200650"/>
            <a:ext cx="19050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5" name="Line"/>
          <p:cNvSpPr/>
          <p:nvPr/>
        </p:nvSpPr>
        <p:spPr>
          <a:xfrm flipV="1">
            <a:off x="92074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6" name="Line"/>
          <p:cNvSpPr/>
          <p:nvPr/>
        </p:nvSpPr>
        <p:spPr>
          <a:xfrm flipV="1">
            <a:off x="9829799" y="3942885"/>
            <a:ext cx="1" cy="18678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447" name="2D Column Chart"/>
          <p:cNvGraphicFramePr/>
          <p:nvPr/>
        </p:nvGraphicFramePr>
        <p:xfrm>
          <a:off x="5855056" y="37169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48" name="2D Column Chart"/>
          <p:cNvGraphicFramePr/>
          <p:nvPr/>
        </p:nvGraphicFramePr>
        <p:xfrm>
          <a:off x="6769456" y="3713585"/>
          <a:ext cx="846932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49" name="2D Column Chart"/>
          <p:cNvGraphicFramePr/>
          <p:nvPr/>
        </p:nvGraphicFramePr>
        <p:xfrm>
          <a:off x="4991813" y="3713585"/>
          <a:ext cx="846933" cy="115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50" name="2D Column Chart"/>
          <p:cNvGraphicFramePr/>
          <p:nvPr/>
        </p:nvGraphicFramePr>
        <p:xfrm>
          <a:off x="5004513" y="4301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1" name="2D Column Chart"/>
          <p:cNvGraphicFramePr/>
          <p:nvPr/>
        </p:nvGraphicFramePr>
        <p:xfrm>
          <a:off x="5886985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52" name="2D Column Chart"/>
          <p:cNvGraphicFramePr/>
          <p:nvPr/>
        </p:nvGraphicFramePr>
        <p:xfrm>
          <a:off x="6782157" y="4301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53" name="2D Column Chart"/>
          <p:cNvGraphicFramePr/>
          <p:nvPr/>
        </p:nvGraphicFramePr>
        <p:xfrm>
          <a:off x="4991813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54" name="2D Column Chart"/>
          <p:cNvGraphicFramePr/>
          <p:nvPr/>
        </p:nvGraphicFramePr>
        <p:xfrm>
          <a:off x="5886985" y="4936106"/>
          <a:ext cx="846932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55" name="2D Column Chart"/>
          <p:cNvGraphicFramePr/>
          <p:nvPr/>
        </p:nvGraphicFramePr>
        <p:xfrm>
          <a:off x="6787226" y="4936106"/>
          <a:ext cx="846933" cy="115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56" name="Retains rough spatial layout"/>
          <p:cNvSpPr txBox="1"/>
          <p:nvPr/>
        </p:nvSpPr>
        <p:spPr>
          <a:xfrm>
            <a:off x="5715355" y="6217861"/>
            <a:ext cx="57726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Retains rough spatial layout</a:t>
            </a:r>
          </a:p>
        </p:txBody>
      </p:sp>
      <p:sp>
        <p:nvSpPr>
          <p:cNvPr id="457" name="Some invariance to deformations"/>
          <p:cNvSpPr txBox="1"/>
          <p:nvPr/>
        </p:nvSpPr>
        <p:spPr>
          <a:xfrm>
            <a:off x="4653635" y="6827461"/>
            <a:ext cx="68305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r>
              <a:t>Some invariance to deformations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Orientation norm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r>
              <a:t>Orientation normalization</a:t>
            </a:r>
          </a:p>
        </p:txBody>
      </p:sp>
      <p:sp>
        <p:nvSpPr>
          <p:cNvPr id="460" name="Use the dominant image gradient direction to normalize the orientation of the patch"/>
          <p:cNvSpPr txBox="1"/>
          <p:nvPr/>
        </p:nvSpPr>
        <p:spPr>
          <a:xfrm>
            <a:off x="1447495" y="2514600"/>
            <a:ext cx="987808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Use the dominant image gradient direction to normalize the orientation of the patch</a:t>
            </a:r>
          </a:p>
        </p:txBody>
      </p:sp>
      <p:pic>
        <p:nvPicPr>
          <p:cNvPr id="461" name="matierb1" descr="matierb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33" y="4031335"/>
            <a:ext cx="3491238" cy="2459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matierbf1" descr="matierbf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4028650"/>
            <a:ext cx="2458745" cy="2464650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What are the problems?"/>
          <p:cNvSpPr txBox="1"/>
          <p:nvPr/>
        </p:nvSpPr>
        <p:spPr>
          <a:xfrm>
            <a:off x="4554524" y="8215129"/>
            <a:ext cx="38957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the problems?</a:t>
            </a:r>
          </a:p>
        </p:txBody>
      </p:sp>
      <p:sp>
        <p:nvSpPr>
          <p:cNvPr id="464" name="Arrow"/>
          <p:cNvSpPr/>
          <p:nvPr/>
        </p:nvSpPr>
        <p:spPr>
          <a:xfrm>
            <a:off x="6431124" y="5031114"/>
            <a:ext cx="1140322" cy="459722"/>
          </a:xfrm>
          <a:prstGeom prst="rightArrow">
            <a:avLst>
              <a:gd name="adj1" fmla="val 67275"/>
              <a:gd name="adj2" fmla="val 73747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ave the orientation angle              along with"/>
          <p:cNvSpPr txBox="1"/>
          <p:nvPr/>
        </p:nvSpPr>
        <p:spPr>
          <a:xfrm>
            <a:off x="2294755" y="6813550"/>
            <a:ext cx="7210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save the orientation angle              along with</a:t>
            </a:r>
          </a:p>
        </p:txBody>
      </p:sp>
      <p:pic>
        <p:nvPicPr>
          <p:cNvPr id="4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503" y="6849695"/>
            <a:ext cx="273250" cy="46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155" y="6845300"/>
            <a:ext cx="13970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MOPS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40932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06" y="2998499"/>
            <a:ext cx="8602906" cy="3756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34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rcRect t="51283"/>
          <a:stretch>
            <a:fillRect/>
          </a:stretch>
        </p:blipFill>
        <p:spPr>
          <a:xfrm>
            <a:off x="565964" y="7216587"/>
            <a:ext cx="574547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593" y="7216588"/>
            <a:ext cx="5734244" cy="1905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08586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39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40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9180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Leftover from lecture 5: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Finish Harris corner detector.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Multi-scale detection.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New in lecture 6: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Why do we need feature descriptors?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Designing feature descriptors.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MOPS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GIST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Histogram of </a:t>
            </a:r>
            <a:r>
              <a:rPr lang="en-US" sz="2400" dirty="0" err="1"/>
              <a:t>Textons</a:t>
            </a:r>
            <a:r>
              <a:rPr lang="en-US" sz="2400" dirty="0"/>
              <a:t>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HOG descriptor.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400" dirty="0"/>
              <a:t>SIFT.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45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4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matierbf1" descr="matierbf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86278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52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5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(removes bias and gain)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</a:t>
            </a:r>
            <a:r>
              <a: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what’s the purpose of this step?</a:t>
            </a:r>
            <a:r>
              <a:t>)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matierbf1" descr="matierbf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" name="Group"/>
          <p:cNvGrpSpPr/>
          <p:nvPr/>
        </p:nvGrpSpPr>
        <p:grpSpPr>
          <a:xfrm>
            <a:off x="9589347" y="8144369"/>
            <a:ext cx="927053" cy="927054"/>
            <a:chOff x="0" y="0"/>
            <a:chExt cx="927052" cy="927052"/>
          </a:xfrm>
        </p:grpSpPr>
        <p:sp>
          <p:nvSpPr>
            <p:cNvPr id="157" name="Square"/>
            <p:cNvSpPr/>
            <p:nvPr/>
          </p:nvSpPr>
          <p:spPr>
            <a:xfrm>
              <a:off x="0" y="0"/>
              <a:ext cx="927053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" name="Rectangle"/>
            <p:cNvSpPr/>
            <p:nvPr/>
          </p:nvSpPr>
          <p:spPr>
            <a:xfrm>
              <a:off x="463526" y="0"/>
              <a:ext cx="463527" cy="92705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2" name="Group"/>
          <p:cNvGrpSpPr/>
          <p:nvPr/>
        </p:nvGrpSpPr>
        <p:grpSpPr>
          <a:xfrm>
            <a:off x="10724739" y="8144369"/>
            <a:ext cx="927054" cy="927054"/>
            <a:chOff x="0" y="0"/>
            <a:chExt cx="927052" cy="927052"/>
          </a:xfrm>
        </p:grpSpPr>
        <p:sp>
          <p:nvSpPr>
            <p:cNvPr id="160" name="Square"/>
            <p:cNvSpPr/>
            <p:nvPr/>
          </p:nvSpPr>
          <p:spPr>
            <a:xfrm rot="16200000">
              <a:off x="-1" y="0"/>
              <a:ext cx="927054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1" name="Rectangle"/>
            <p:cNvSpPr/>
            <p:nvPr/>
          </p:nvSpPr>
          <p:spPr>
            <a:xfrm rot="16200000">
              <a:off x="231763" y="-231764"/>
              <a:ext cx="463527" cy="9270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826011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165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16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(removes bias and gain)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(low frequency projection)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matierbf1" descr="matierbf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"/>
          <p:cNvGrpSpPr/>
          <p:nvPr/>
        </p:nvGrpSpPr>
        <p:grpSpPr>
          <a:xfrm>
            <a:off x="9589347" y="8144369"/>
            <a:ext cx="927053" cy="927054"/>
            <a:chOff x="0" y="0"/>
            <a:chExt cx="927052" cy="927052"/>
          </a:xfrm>
        </p:grpSpPr>
        <p:sp>
          <p:nvSpPr>
            <p:cNvPr id="170" name="Square"/>
            <p:cNvSpPr/>
            <p:nvPr/>
          </p:nvSpPr>
          <p:spPr>
            <a:xfrm>
              <a:off x="0" y="0"/>
              <a:ext cx="927053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1" name="Rectangle"/>
            <p:cNvSpPr/>
            <p:nvPr/>
          </p:nvSpPr>
          <p:spPr>
            <a:xfrm>
              <a:off x="463526" y="0"/>
              <a:ext cx="463527" cy="92705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5" name="Group"/>
          <p:cNvGrpSpPr/>
          <p:nvPr/>
        </p:nvGrpSpPr>
        <p:grpSpPr>
          <a:xfrm>
            <a:off x="10724739" y="8144369"/>
            <a:ext cx="927054" cy="927054"/>
            <a:chOff x="0" y="0"/>
            <a:chExt cx="927052" cy="927052"/>
          </a:xfrm>
        </p:grpSpPr>
        <p:sp>
          <p:nvSpPr>
            <p:cNvPr id="173" name="Square"/>
            <p:cNvSpPr/>
            <p:nvPr/>
          </p:nvSpPr>
          <p:spPr>
            <a:xfrm rot="16200000">
              <a:off x="-1" y="0"/>
              <a:ext cx="927054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4" name="Rectangle"/>
            <p:cNvSpPr/>
            <p:nvPr/>
          </p:nvSpPr>
          <p:spPr>
            <a:xfrm rot="16200000">
              <a:off x="231763" y="-231764"/>
              <a:ext cx="463527" cy="9270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947744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534" y="3605864"/>
            <a:ext cx="6759732" cy="448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Haar Wavelet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Haar Wavelets</a:t>
            </a:r>
          </a:p>
          <a:p>
            <a:pPr>
              <a:defRPr sz="3000"/>
            </a:pPr>
            <a:r>
              <a:t>(actually, Haar-like features)</a:t>
            </a:r>
          </a:p>
        </p:txBody>
      </p:sp>
      <p:sp>
        <p:nvSpPr>
          <p:cNvPr id="179" name="Use responses of a bank of filters as a descriptor"/>
          <p:cNvSpPr txBox="1"/>
          <p:nvPr/>
        </p:nvSpPr>
        <p:spPr>
          <a:xfrm>
            <a:off x="1431137" y="2780832"/>
            <a:ext cx="101425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responses of a bank of filters as a descriptor</a:t>
            </a:r>
          </a:p>
        </p:txBody>
      </p:sp>
      <p:sp>
        <p:nvSpPr>
          <p:cNvPr id="5" name="Haar wavelet responses can be computed efficiently (in constant time) with integral images">
            <a:extLst>
              <a:ext uri="{FF2B5EF4-FFF2-40B4-BE49-F238E27FC236}">
                <a16:creationId xmlns:a16="http://schemas.microsoft.com/office/drawing/2014/main" id="{884A2668-CB9A-4C82-9C09-954DB2841BF6}"/>
              </a:ext>
            </a:extLst>
          </p:cNvPr>
          <p:cNvSpPr txBox="1"/>
          <p:nvPr/>
        </p:nvSpPr>
        <p:spPr>
          <a:xfrm>
            <a:off x="2453516" y="8510475"/>
            <a:ext cx="1014252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/>
            </a:pPr>
            <a:r>
              <a:rPr lang="en-US" dirty="0"/>
              <a:t>We will see later in class how to compute </a:t>
            </a:r>
            <a:r>
              <a:rPr dirty="0" err="1"/>
              <a:t>Haar</a:t>
            </a:r>
            <a:r>
              <a:rPr dirty="0"/>
              <a:t> wavelet responses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efficiently</a:t>
            </a:r>
            <a:r>
              <a:rPr dirty="0"/>
              <a:t> (in constant time) with integral images</a:t>
            </a:r>
          </a:p>
        </p:txBody>
      </p:sp>
    </p:spTree>
    <p:extLst>
      <p:ext uri="{BB962C8B-B14F-4D97-AF65-F5344CB8AC3E}">
        <p14:creationId xmlns:p14="http://schemas.microsoft.com/office/powerpoint/2010/main" val="28995551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Table"/>
          <p:cNvGraphicFramePr/>
          <p:nvPr/>
        </p:nvGraphicFramePr>
        <p:xfrm>
          <a:off x="2559279" y="3654217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2" name="Table"/>
          <p:cNvGraphicFramePr/>
          <p:nvPr/>
        </p:nvGraphicFramePr>
        <p:xfrm>
          <a:off x="7349676" y="4088374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3" name="Table"/>
          <p:cNvGraphicFramePr/>
          <p:nvPr/>
        </p:nvGraphicFramePr>
        <p:xfrm>
          <a:off x="9409575" y="4090477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4" name="Haar wavelets filters"/>
          <p:cNvSpPr txBox="1"/>
          <p:nvPr/>
        </p:nvSpPr>
        <p:spPr>
          <a:xfrm>
            <a:off x="7807828" y="3505726"/>
            <a:ext cx="2172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sp>
        <p:nvSpPr>
          <p:cNvPr id="185" name="Haar wavelet responses can be computed with filtering"/>
          <p:cNvSpPr txBox="1"/>
          <p:nvPr/>
        </p:nvSpPr>
        <p:spPr>
          <a:xfrm>
            <a:off x="737252" y="1693474"/>
            <a:ext cx="1153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Haar wavelet responses can be computed with filtering</a:t>
            </a:r>
          </a:p>
        </p:txBody>
      </p:sp>
      <p:sp>
        <p:nvSpPr>
          <p:cNvPr id="186" name="image patch"/>
          <p:cNvSpPr txBox="1"/>
          <p:nvPr/>
        </p:nvSpPr>
        <p:spPr>
          <a:xfrm>
            <a:off x="3070289" y="3118678"/>
            <a:ext cx="13974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image patch</a:t>
            </a:r>
          </a:p>
        </p:txBody>
      </p:sp>
      <p:pic>
        <p:nvPicPr>
          <p:cNvPr id="187" name="latex-image-3.pdf" descr="latex-image-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086" y="5571564"/>
            <a:ext cx="4191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latex-image-4.pdf" descr="latex-image-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334" y="5541918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-1"/>
          <p:cNvSpPr txBox="1"/>
          <p:nvPr/>
        </p:nvSpPr>
        <p:spPr>
          <a:xfrm>
            <a:off x="7420022" y="4410285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190" name="-1"/>
          <p:cNvSpPr txBox="1"/>
          <p:nvPr/>
        </p:nvSpPr>
        <p:spPr>
          <a:xfrm>
            <a:off x="9705808" y="4122712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191" name="+1"/>
          <p:cNvSpPr txBox="1"/>
          <p:nvPr/>
        </p:nvSpPr>
        <p:spPr>
          <a:xfrm>
            <a:off x="7954471" y="4424857"/>
            <a:ext cx="4618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192" name="+1"/>
          <p:cNvSpPr txBox="1"/>
          <p:nvPr/>
        </p:nvSpPr>
        <p:spPr>
          <a:xfrm>
            <a:off x="9625517" y="4654035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193" name="Haar wavelet responses can be computed efficiently (in constant time) with integral images"/>
          <p:cNvSpPr txBox="1"/>
          <p:nvPr/>
        </p:nvSpPr>
        <p:spPr>
          <a:xfrm>
            <a:off x="5723906" y="7535358"/>
            <a:ext cx="6622754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/>
            </a:pPr>
            <a:r>
              <a:t>Haar wavelet responses can be computed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efficiently</a:t>
            </a:r>
            <a:r>
              <a:t> (in constant time) with integral images</a:t>
            </a:r>
          </a:p>
        </p:txBody>
      </p:sp>
    </p:spTree>
    <p:extLst>
      <p:ext uri="{BB962C8B-B14F-4D97-AF65-F5344CB8AC3E}">
        <p14:creationId xmlns:p14="http://schemas.microsoft.com/office/powerpoint/2010/main" val="31166929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ntegral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Integral Image</a:t>
            </a:r>
          </a:p>
        </p:txBody>
      </p:sp>
      <p:graphicFrame>
        <p:nvGraphicFramePr>
          <p:cNvPr id="196" name="Table"/>
          <p:cNvGraphicFramePr/>
          <p:nvPr/>
        </p:nvGraphicFramePr>
        <p:xfrm>
          <a:off x="342812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97" name="Table"/>
          <p:cNvGraphicFramePr/>
          <p:nvPr/>
        </p:nvGraphicFramePr>
        <p:xfrm>
          <a:off x="785823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8" name="original…"/>
          <p:cNvSpPr txBox="1"/>
          <p:nvPr/>
        </p:nvSpPr>
        <p:spPr>
          <a:xfrm>
            <a:off x="1719022" y="3759090"/>
            <a:ext cx="137881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original</a:t>
            </a:r>
          </a:p>
          <a:p>
            <a:pPr>
              <a:defRPr sz="2800"/>
            </a:pPr>
            <a:r>
              <a:t>image</a:t>
            </a:r>
          </a:p>
        </p:txBody>
      </p:sp>
      <p:sp>
        <p:nvSpPr>
          <p:cNvPr id="199" name="integral image"/>
          <p:cNvSpPr txBox="1"/>
          <p:nvPr/>
        </p:nvSpPr>
        <p:spPr>
          <a:xfrm>
            <a:off x="10031564" y="3759090"/>
            <a:ext cx="147289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integral image</a:t>
            </a:r>
          </a:p>
        </p:txBody>
      </p:sp>
      <p:pic>
        <p:nvPicPr>
          <p:cNvPr id="200" name="latex-image-7.pdf" descr="latex-image-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964" y="2705866"/>
            <a:ext cx="134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latex-image-8.pdf" descr="latex-image-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73" y="2705866"/>
            <a:ext cx="1244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latex-image-10.pdf" descr="latex-image-1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5879881"/>
            <a:ext cx="5308600" cy="1054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850150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tegral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Integral Image</a:t>
            </a:r>
          </a:p>
        </p:txBody>
      </p:sp>
      <p:graphicFrame>
        <p:nvGraphicFramePr>
          <p:cNvPr id="205" name="Table"/>
          <p:cNvGraphicFramePr/>
          <p:nvPr/>
        </p:nvGraphicFramePr>
        <p:xfrm>
          <a:off x="342812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6" name="Table"/>
          <p:cNvGraphicFramePr/>
          <p:nvPr/>
        </p:nvGraphicFramePr>
        <p:xfrm>
          <a:off x="785823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7" name="original…"/>
          <p:cNvSpPr txBox="1"/>
          <p:nvPr/>
        </p:nvSpPr>
        <p:spPr>
          <a:xfrm>
            <a:off x="1719022" y="3759090"/>
            <a:ext cx="137881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original</a:t>
            </a:r>
          </a:p>
          <a:p>
            <a:pPr>
              <a:defRPr sz="2800"/>
            </a:pPr>
            <a:r>
              <a:t>image</a:t>
            </a:r>
          </a:p>
        </p:txBody>
      </p:sp>
      <p:sp>
        <p:nvSpPr>
          <p:cNvPr id="208" name="integral image"/>
          <p:cNvSpPr txBox="1"/>
          <p:nvPr/>
        </p:nvSpPr>
        <p:spPr>
          <a:xfrm>
            <a:off x="10031564" y="3759090"/>
            <a:ext cx="147289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integral image</a:t>
            </a:r>
          </a:p>
        </p:txBody>
      </p:sp>
      <p:pic>
        <p:nvPicPr>
          <p:cNvPr id="209" name="latex-image-7.pdf" descr="latex-image-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964" y="2705866"/>
            <a:ext cx="134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latex-image-8.pdf" descr="latex-image-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73" y="2705866"/>
            <a:ext cx="1244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Can find the sum of any block using 3 operations"/>
          <p:cNvSpPr txBox="1"/>
          <p:nvPr/>
        </p:nvSpPr>
        <p:spPr>
          <a:xfrm>
            <a:off x="1401121" y="7413402"/>
            <a:ext cx="1020255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2"/>
                </a:solidFill>
              </a:defRPr>
            </a:pPr>
            <a:r>
              <a:t>Can find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sum</a:t>
            </a:r>
            <a:r>
              <a:t> of any block using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</a:t>
            </a:r>
            <a:r>
              <a:t> operations</a:t>
            </a:r>
          </a:p>
        </p:txBody>
      </p:sp>
      <p:pic>
        <p:nvPicPr>
          <p:cNvPr id="212" name="latex-image-9.pdf" descr="latex-image-9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8374062"/>
            <a:ext cx="124841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latex-image-10.pdf" descr="latex-image-10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5879881"/>
            <a:ext cx="5308600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Circle"/>
          <p:cNvSpPr/>
          <p:nvPr/>
        </p:nvSpPr>
        <p:spPr>
          <a:xfrm>
            <a:off x="7915602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5" name="Circle"/>
          <p:cNvSpPr/>
          <p:nvPr/>
        </p:nvSpPr>
        <p:spPr>
          <a:xfrm>
            <a:off x="7915602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6" name="Circle"/>
          <p:cNvSpPr/>
          <p:nvPr/>
        </p:nvSpPr>
        <p:spPr>
          <a:xfrm>
            <a:off x="9192610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7" name="Circle"/>
          <p:cNvSpPr/>
          <p:nvPr/>
        </p:nvSpPr>
        <p:spPr>
          <a:xfrm>
            <a:off x="9192610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8912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Table"/>
          <p:cNvGraphicFramePr/>
          <p:nvPr/>
        </p:nvGraphicFramePr>
        <p:xfrm>
          <a:off x="342812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0" name="Table"/>
          <p:cNvGraphicFramePr/>
          <p:nvPr/>
        </p:nvGraphicFramePr>
        <p:xfrm>
          <a:off x="7858234" y="3284482"/>
          <a:ext cx="1912497" cy="191441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37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12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38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1" name="image"/>
          <p:cNvSpPr txBox="1"/>
          <p:nvPr/>
        </p:nvSpPr>
        <p:spPr>
          <a:xfrm>
            <a:off x="3692173" y="5265025"/>
            <a:ext cx="13844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image</a:t>
            </a:r>
          </a:p>
        </p:txBody>
      </p:sp>
      <p:sp>
        <p:nvSpPr>
          <p:cNvPr id="222" name="integral image"/>
          <p:cNvSpPr txBox="1"/>
          <p:nvPr/>
        </p:nvSpPr>
        <p:spPr>
          <a:xfrm>
            <a:off x="7142620" y="5265025"/>
            <a:ext cx="3035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integral image</a:t>
            </a:r>
          </a:p>
        </p:txBody>
      </p:sp>
      <p:pic>
        <p:nvPicPr>
          <p:cNvPr id="223" name="latex-image-7.pdf" descr="latex-image-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964" y="2705866"/>
            <a:ext cx="134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latex-image-8.pdf" descr="latex-image-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073" y="2705866"/>
            <a:ext cx="1244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4094025" y="3933332"/>
            <a:ext cx="1219201" cy="1237211"/>
          </a:xfrm>
          <a:prstGeom prst="rect">
            <a:avLst/>
          </a:prstGeom>
          <a:ln w="508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6" name="Rectangle"/>
          <p:cNvSpPr/>
          <p:nvPr/>
        </p:nvSpPr>
        <p:spPr>
          <a:xfrm>
            <a:off x="8468080" y="3935877"/>
            <a:ext cx="1295401" cy="1237211"/>
          </a:xfrm>
          <a:prstGeom prst="rect">
            <a:avLst/>
          </a:prstGeom>
          <a:ln w="508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7" name="Circle"/>
          <p:cNvSpPr/>
          <p:nvPr/>
        </p:nvSpPr>
        <p:spPr>
          <a:xfrm>
            <a:off x="7915602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8" name="Circle"/>
          <p:cNvSpPr/>
          <p:nvPr/>
        </p:nvSpPr>
        <p:spPr>
          <a:xfrm>
            <a:off x="7915602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9" name="Circle"/>
          <p:cNvSpPr/>
          <p:nvPr/>
        </p:nvSpPr>
        <p:spPr>
          <a:xfrm>
            <a:off x="9192610" y="3358492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0" name="Circle"/>
          <p:cNvSpPr/>
          <p:nvPr/>
        </p:nvSpPr>
        <p:spPr>
          <a:xfrm>
            <a:off x="9192610" y="4636375"/>
            <a:ext cx="480850" cy="48085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31" name="latex-image-9.pdf" descr="latex-image-9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289050"/>
            <a:ext cx="124841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latex-image-11.pdf" descr="latex-image-1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384" y="6919309"/>
            <a:ext cx="9855201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What is the sum of the bottom right 2x2 square?"/>
          <p:cNvSpPr txBox="1"/>
          <p:nvPr/>
        </p:nvSpPr>
        <p:spPr>
          <a:xfrm>
            <a:off x="246808" y="500085"/>
            <a:ext cx="66138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What is the sum of the bottom right 2x2 square?</a:t>
            </a:r>
          </a:p>
        </p:txBody>
      </p:sp>
    </p:spTree>
    <p:extLst>
      <p:ext uri="{BB962C8B-B14F-4D97-AF65-F5344CB8AC3E}">
        <p14:creationId xmlns:p14="http://schemas.microsoft.com/office/powerpoint/2010/main" val="370396127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Multi-Scale Oriented Patches (MOPS)"/>
          <p:cNvSpPr txBox="1">
            <a:spLocks noGrp="1"/>
          </p:cNvSpPr>
          <p:nvPr>
            <p:ph type="title"/>
          </p:nvPr>
        </p:nvSpPr>
        <p:spPr>
          <a:xfrm>
            <a:off x="952500" y="1056977"/>
            <a:ext cx="11099800" cy="93404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Multi-Scale Oriented Patches (MOPS)</a:t>
            </a:r>
          </a:p>
        </p:txBody>
      </p:sp>
      <p:sp>
        <p:nvSpPr>
          <p:cNvPr id="236" name="Multi-Image Matching using Multi-Scale Oriented Patches. M. Brown, R. Szeliski and S. Winder.    International Conference on Computer Vision and Pattern Recognition (CVPR2005). pages 510-517"/>
          <p:cNvSpPr txBox="1"/>
          <p:nvPr/>
        </p:nvSpPr>
        <p:spPr>
          <a:xfrm>
            <a:off x="1185253" y="1993900"/>
            <a:ext cx="1035489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Multi-Image Matching using Multi-Scale Oriented Patches. M. Brown, R. Szeliski and S. Winder. </a:t>
            </a:r>
            <a:br/>
            <a:r>
              <a:t>  International Conference on Computer Vision and Pattern Recognition (CVPR2005). pages 510-517</a:t>
            </a:r>
          </a:p>
        </p:txBody>
      </p:sp>
      <p:pic>
        <p:nvPicPr>
          <p:cNvPr id="237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503835"/>
            <a:ext cx="18288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iven a feature…"/>
          <p:cNvSpPr txBox="1"/>
          <p:nvPr/>
        </p:nvSpPr>
        <p:spPr>
          <a:xfrm>
            <a:off x="1151995" y="3375547"/>
            <a:ext cx="7636602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Given a feature</a:t>
            </a:r>
          </a:p>
          <a:p>
            <a:pPr algn="l"/>
            <a:endParaRPr/>
          </a:p>
          <a:p>
            <a:pPr algn="l"/>
            <a:r>
              <a:t>Get 40 x 40 image patch, subsample every 5th pixel</a:t>
            </a:r>
          </a:p>
          <a:p>
            <a:pPr algn="l">
              <a:defRPr sz="2400"/>
            </a:pPr>
            <a:r>
              <a:t>(low frequency filtering, absorbs localization errors)</a:t>
            </a:r>
          </a:p>
          <a:p>
            <a:pPr algn="l">
              <a:defRPr sz="2400"/>
            </a:pPr>
            <a:endParaRPr/>
          </a:p>
          <a:p>
            <a:pPr algn="l"/>
            <a:r>
              <a:t>Subtract the mean, divide by standard deviation</a:t>
            </a:r>
          </a:p>
          <a:p>
            <a:pPr algn="l">
              <a:defRPr sz="2400"/>
            </a:pPr>
            <a:r>
              <a:t>(removes bias and gain)</a:t>
            </a:r>
          </a:p>
          <a:p>
            <a:pPr algn="l">
              <a:defRPr sz="2400"/>
            </a:pPr>
            <a:endParaRPr/>
          </a:p>
          <a:p>
            <a:pPr algn="l"/>
            <a:r>
              <a:t>Haar Wavelet Transform</a:t>
            </a:r>
          </a:p>
          <a:p>
            <a:pPr algn="l">
              <a:defRPr sz="2400"/>
            </a:pPr>
            <a:r>
              <a:t>(low frequency projection)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450" y="4425401"/>
            <a:ext cx="1596239" cy="160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matierbf1" descr="matierbf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397" y="6222641"/>
            <a:ext cx="1596347" cy="1600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Group"/>
          <p:cNvGrpSpPr/>
          <p:nvPr/>
        </p:nvGrpSpPr>
        <p:grpSpPr>
          <a:xfrm>
            <a:off x="9589347" y="8144369"/>
            <a:ext cx="927053" cy="927054"/>
            <a:chOff x="0" y="0"/>
            <a:chExt cx="927052" cy="927052"/>
          </a:xfrm>
        </p:grpSpPr>
        <p:sp>
          <p:nvSpPr>
            <p:cNvPr id="241" name="Square"/>
            <p:cNvSpPr/>
            <p:nvPr/>
          </p:nvSpPr>
          <p:spPr>
            <a:xfrm>
              <a:off x="0" y="0"/>
              <a:ext cx="927053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2" name="Rectangle"/>
            <p:cNvSpPr/>
            <p:nvPr/>
          </p:nvSpPr>
          <p:spPr>
            <a:xfrm>
              <a:off x="463526" y="0"/>
              <a:ext cx="463527" cy="92705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46" name="Group"/>
          <p:cNvGrpSpPr/>
          <p:nvPr/>
        </p:nvGrpSpPr>
        <p:grpSpPr>
          <a:xfrm>
            <a:off x="10724739" y="8144369"/>
            <a:ext cx="927054" cy="927054"/>
            <a:chOff x="0" y="0"/>
            <a:chExt cx="927052" cy="927052"/>
          </a:xfrm>
        </p:grpSpPr>
        <p:sp>
          <p:nvSpPr>
            <p:cNvPr id="244" name="Square"/>
            <p:cNvSpPr/>
            <p:nvPr/>
          </p:nvSpPr>
          <p:spPr>
            <a:xfrm rot="16200000">
              <a:off x="-1" y="0"/>
              <a:ext cx="927054" cy="927053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5" name="Rectangle"/>
            <p:cNvSpPr/>
            <p:nvPr/>
          </p:nvSpPr>
          <p:spPr>
            <a:xfrm rot="16200000">
              <a:off x="231763" y="-231764"/>
              <a:ext cx="463527" cy="92705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161915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GIST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25144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Most of these slides were adapted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Kris </a:t>
            </a:r>
            <a:r>
              <a:rPr lang="en-US" sz="2560" dirty="0" err="1"/>
              <a:t>Kitani</a:t>
            </a:r>
            <a:r>
              <a:rPr lang="en-US" sz="2560" dirty="0"/>
              <a:t> (16-385, Spring 2017).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GIST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/>
          <a:srcRect l="652" r="652" b="28252"/>
          <a:stretch>
            <a:fillRect/>
          </a:stretch>
        </p:blipFill>
        <p:spPr>
          <a:xfrm>
            <a:off x="8479667" y="2954192"/>
            <a:ext cx="2965783" cy="18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Compute filter responses (filter bank of Gabor filters)…"/>
          <p:cNvSpPr txBox="1"/>
          <p:nvPr/>
        </p:nvSpPr>
        <p:spPr>
          <a:xfrm>
            <a:off x="609358" y="2540000"/>
            <a:ext cx="5866312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Compute filter responses (filter bank of Gabor filters)</a:t>
            </a:r>
          </a:p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Divide image patch into 4 x 4 cells</a:t>
            </a:r>
          </a:p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Compute filter response averages for each cell</a:t>
            </a:r>
          </a:p>
          <a:p>
            <a:pPr marL="635000" indent="-635000" algn="l">
              <a:spcBef>
                <a:spcPts val="5800"/>
              </a:spcBef>
              <a:buSzPct val="100000"/>
              <a:buAutoNum type="arabicPeriod"/>
              <a:defRPr sz="3000"/>
            </a:pPr>
            <a:r>
              <a:t>Size of descriptor is 4 x 4 x N, where N is the size of the filter bank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459" y="5427483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quare"/>
          <p:cNvSpPr/>
          <p:nvPr/>
        </p:nvSpPr>
        <p:spPr>
          <a:xfrm>
            <a:off x="8671739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8" name="Square"/>
          <p:cNvSpPr/>
          <p:nvPr/>
        </p:nvSpPr>
        <p:spPr>
          <a:xfrm>
            <a:off x="9328269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9" name="Square"/>
          <p:cNvSpPr/>
          <p:nvPr/>
        </p:nvSpPr>
        <p:spPr>
          <a:xfrm>
            <a:off x="9984798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0" name="Square"/>
          <p:cNvSpPr/>
          <p:nvPr/>
        </p:nvSpPr>
        <p:spPr>
          <a:xfrm>
            <a:off x="10641327" y="5463526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1" name="Square"/>
          <p:cNvSpPr/>
          <p:nvPr/>
        </p:nvSpPr>
        <p:spPr>
          <a:xfrm>
            <a:off x="8671739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2" name="Square"/>
          <p:cNvSpPr/>
          <p:nvPr/>
        </p:nvSpPr>
        <p:spPr>
          <a:xfrm>
            <a:off x="9328269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3" name="Square"/>
          <p:cNvSpPr/>
          <p:nvPr/>
        </p:nvSpPr>
        <p:spPr>
          <a:xfrm>
            <a:off x="9984798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4" name="Square"/>
          <p:cNvSpPr/>
          <p:nvPr/>
        </p:nvSpPr>
        <p:spPr>
          <a:xfrm>
            <a:off x="10641327" y="612005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5" name="Square"/>
          <p:cNvSpPr/>
          <p:nvPr/>
        </p:nvSpPr>
        <p:spPr>
          <a:xfrm>
            <a:off x="8671739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" name="Square"/>
          <p:cNvSpPr/>
          <p:nvPr/>
        </p:nvSpPr>
        <p:spPr>
          <a:xfrm>
            <a:off x="9328269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7" name="Square"/>
          <p:cNvSpPr/>
          <p:nvPr/>
        </p:nvSpPr>
        <p:spPr>
          <a:xfrm>
            <a:off x="9984798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8" name="Square"/>
          <p:cNvSpPr/>
          <p:nvPr/>
        </p:nvSpPr>
        <p:spPr>
          <a:xfrm>
            <a:off x="10641327" y="677658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9" name="Square"/>
          <p:cNvSpPr/>
          <p:nvPr/>
        </p:nvSpPr>
        <p:spPr>
          <a:xfrm>
            <a:off x="8671739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" name="Square"/>
          <p:cNvSpPr/>
          <p:nvPr/>
        </p:nvSpPr>
        <p:spPr>
          <a:xfrm>
            <a:off x="9328269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" name="Square"/>
          <p:cNvSpPr/>
          <p:nvPr/>
        </p:nvSpPr>
        <p:spPr>
          <a:xfrm>
            <a:off x="9984798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2" name="Square"/>
          <p:cNvSpPr/>
          <p:nvPr/>
        </p:nvSpPr>
        <p:spPr>
          <a:xfrm>
            <a:off x="10641327" y="7433116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143" name="2D Column Chart"/>
          <p:cNvGraphicFramePr/>
          <p:nvPr/>
        </p:nvGraphicFramePr>
        <p:xfrm>
          <a:off x="8694007" y="8291424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8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328" y="7841983"/>
            <a:ext cx="276506" cy="78837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5" name="Filter bank"/>
          <p:cNvSpPr txBox="1"/>
          <p:nvPr/>
        </p:nvSpPr>
        <p:spPr>
          <a:xfrm>
            <a:off x="9371887" y="2505967"/>
            <a:ext cx="11814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Filter bank</a:t>
            </a:r>
          </a:p>
        </p:txBody>
      </p:sp>
      <p:sp>
        <p:nvSpPr>
          <p:cNvPr id="146" name="4 x 4 cell"/>
          <p:cNvSpPr txBox="1"/>
          <p:nvPr/>
        </p:nvSpPr>
        <p:spPr>
          <a:xfrm>
            <a:off x="9528471" y="5041963"/>
            <a:ext cx="1029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</a:t>
            </a:r>
          </a:p>
        </p:txBody>
      </p:sp>
      <p:sp>
        <p:nvSpPr>
          <p:cNvPr id="147" name="averaged filter responses"/>
          <p:cNvSpPr txBox="1"/>
          <p:nvPr/>
        </p:nvSpPr>
        <p:spPr>
          <a:xfrm>
            <a:off x="8603062" y="9041100"/>
            <a:ext cx="2714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averaged filter responses</a:t>
            </a:r>
          </a:p>
        </p:txBody>
      </p:sp>
    </p:spTree>
    <p:extLst>
      <p:ext uri="{BB962C8B-B14F-4D97-AF65-F5344CB8AC3E}">
        <p14:creationId xmlns:p14="http://schemas.microsoft.com/office/powerpoint/2010/main" val="236268892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abor Filter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Gabor Filters</a:t>
            </a:r>
            <a:endParaRPr sz="3000"/>
          </a:p>
          <a:p>
            <a:pPr>
              <a:defRPr sz="3000"/>
            </a:pPr>
            <a:r>
              <a:t>(1D examples)</a:t>
            </a:r>
          </a:p>
        </p:txBody>
      </p:sp>
      <p:grpSp>
        <p:nvGrpSpPr>
          <p:cNvPr id="153" name="Group"/>
          <p:cNvGrpSpPr/>
          <p:nvPr/>
        </p:nvGrpSpPr>
        <p:grpSpPr>
          <a:xfrm>
            <a:off x="177235" y="2783814"/>
            <a:ext cx="12650330" cy="4991948"/>
            <a:chOff x="0" y="0"/>
            <a:chExt cx="12650328" cy="4991946"/>
          </a:xfrm>
        </p:grpSpPr>
        <p:pic>
          <p:nvPicPr>
            <p:cNvPr id="151" name="gp1" descr="gp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83039" cy="4991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gp2" descr="gp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9987" y="36173"/>
              <a:ext cx="6320343" cy="4929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" name="txp_fig" descr="txp_fi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835" y="7956076"/>
            <a:ext cx="4840677" cy="117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txp_fig" descr="txp_fi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44" y="7956076"/>
            <a:ext cx="4660055" cy="11717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634250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e2-3" descr="ge2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0" y="5211874"/>
            <a:ext cx="3917246" cy="39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e2-3-s" descr="ge2-3-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822" y="477940"/>
            <a:ext cx="6000645" cy="450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e4-3-45" descr="ge4-3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777" y="5211874"/>
            <a:ext cx="3917246" cy="39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e6-3-45" descr="ge6-3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704" y="5211874"/>
            <a:ext cx="3917245" cy="391724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High frequency along axis"/>
          <p:cNvSpPr txBox="1"/>
          <p:nvPr/>
        </p:nvSpPr>
        <p:spPr>
          <a:xfrm>
            <a:off x="822662" y="8531629"/>
            <a:ext cx="3211622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High frequency along axis</a:t>
            </a:r>
          </a:p>
        </p:txBody>
      </p:sp>
      <p:sp>
        <p:nvSpPr>
          <p:cNvPr id="162" name="Lower frequency (diagonal)"/>
          <p:cNvSpPr txBox="1"/>
          <p:nvPr/>
        </p:nvSpPr>
        <p:spPr>
          <a:xfrm>
            <a:off x="4815068" y="8579336"/>
            <a:ext cx="3374664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Lower frequency (diagonal)</a:t>
            </a:r>
          </a:p>
        </p:txBody>
      </p:sp>
      <p:sp>
        <p:nvSpPr>
          <p:cNvPr id="163" name="Even lower frequency"/>
          <p:cNvSpPr txBox="1"/>
          <p:nvPr/>
        </p:nvSpPr>
        <p:spPr>
          <a:xfrm>
            <a:off x="9222630" y="8579336"/>
            <a:ext cx="2707393" cy="44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1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Even lower frequency</a:t>
            </a:r>
          </a:p>
        </p:txBody>
      </p:sp>
      <p:pic>
        <p:nvPicPr>
          <p:cNvPr id="164" name="txp_fig" descr="txp_fi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7" y="2379888"/>
            <a:ext cx="4664400" cy="70061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2D Gabor Filters"/>
          <p:cNvSpPr txBox="1"/>
          <p:nvPr/>
        </p:nvSpPr>
        <p:spPr>
          <a:xfrm>
            <a:off x="694542" y="423968"/>
            <a:ext cx="34678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2D Gabor Filters</a:t>
            </a:r>
          </a:p>
        </p:txBody>
      </p:sp>
    </p:spTree>
    <p:extLst>
      <p:ext uri="{BB962C8B-B14F-4D97-AF65-F5344CB8AC3E}">
        <p14:creationId xmlns:p14="http://schemas.microsoft.com/office/powerpoint/2010/main" val="190967630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15" descr="D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01" y="319265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d15po" descr="d15p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5730854"/>
            <a:ext cx="381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15po3" descr="d15po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52" y="5730854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15pot" descr="d15p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347" y="5730854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6-3" descr="go6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001" y="4295060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6-3-45" descr="go6-3-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343" y="4295060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6-3-p" descr="go6-3-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9319" y="4295060"/>
            <a:ext cx="1270001" cy="1270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1350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6-3" descr="go6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55" y="646370"/>
            <a:ext cx="3823295" cy="382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6-3-s" descr="go6-3-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58" y="623924"/>
            <a:ext cx="5155596" cy="3868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DG" descr="D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58" y="5319675"/>
            <a:ext cx="5155597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dg1" descr="dg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46" y="5319675"/>
            <a:ext cx="4866914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Odd Gabor filter"/>
          <p:cNvSpPr txBox="1"/>
          <p:nvPr/>
        </p:nvSpPr>
        <p:spPr>
          <a:xfrm>
            <a:off x="5553777" y="1807193"/>
            <a:ext cx="1608564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Odd Gabor filter</a:t>
            </a:r>
          </a:p>
        </p:txBody>
      </p:sp>
      <p:sp>
        <p:nvSpPr>
          <p:cNvPr id="185" name="Gaussian…"/>
          <p:cNvSpPr txBox="1"/>
          <p:nvPr/>
        </p:nvSpPr>
        <p:spPr>
          <a:xfrm>
            <a:off x="5444746" y="6460484"/>
            <a:ext cx="1826626" cy="104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914400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Gaussian</a:t>
            </a:r>
          </a:p>
          <a:p>
            <a:pPr defTabSz="914400"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Derivative</a:t>
            </a:r>
          </a:p>
        </p:txBody>
      </p:sp>
      <p:sp>
        <p:nvSpPr>
          <p:cNvPr id="186" name="… looks a lot like…"/>
          <p:cNvSpPr txBox="1"/>
          <p:nvPr/>
        </p:nvSpPr>
        <p:spPr>
          <a:xfrm>
            <a:off x="4344549" y="4552950"/>
            <a:ext cx="40270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 looks a lot like…</a:t>
            </a:r>
          </a:p>
        </p:txBody>
      </p:sp>
    </p:spTree>
    <p:extLst>
      <p:ext uri="{BB962C8B-B14F-4D97-AF65-F5344CB8AC3E}">
        <p14:creationId xmlns:p14="http://schemas.microsoft.com/office/powerpoint/2010/main" val="110420134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e6-3-s" descr="ge6-3-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63" y="571162"/>
            <a:ext cx="5731397" cy="4300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ge6-3" descr="ge6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1" y="816222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lapl" descr="lap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19" y="5372437"/>
            <a:ext cx="4659026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lapl2" descr="lapl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678" y="5372437"/>
            <a:ext cx="4998968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Even Gabor filter"/>
          <p:cNvSpPr txBox="1"/>
          <p:nvPr/>
        </p:nvSpPr>
        <p:spPr>
          <a:xfrm>
            <a:off x="5442551" y="1970398"/>
            <a:ext cx="1815720" cy="150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Even Gabor filter</a:t>
            </a:r>
          </a:p>
        </p:txBody>
      </p:sp>
      <p:sp>
        <p:nvSpPr>
          <p:cNvPr id="193" name="Laplacian"/>
          <p:cNvSpPr txBox="1"/>
          <p:nvPr/>
        </p:nvSpPr>
        <p:spPr>
          <a:xfrm>
            <a:off x="5442551" y="6764738"/>
            <a:ext cx="1815720" cy="58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0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Laplacian</a:t>
            </a:r>
          </a:p>
        </p:txBody>
      </p:sp>
      <p:sp>
        <p:nvSpPr>
          <p:cNvPr id="194" name="… looks a lot like…"/>
          <p:cNvSpPr txBox="1"/>
          <p:nvPr/>
        </p:nvSpPr>
        <p:spPr>
          <a:xfrm>
            <a:off x="4344549" y="4552950"/>
            <a:ext cx="40270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 looks a lot like…</a:t>
            </a:r>
          </a:p>
        </p:txBody>
      </p:sp>
    </p:spTree>
    <p:extLst>
      <p:ext uri="{BB962C8B-B14F-4D97-AF65-F5344CB8AC3E}">
        <p14:creationId xmlns:p14="http://schemas.microsoft.com/office/powerpoint/2010/main" val="71376804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f scale small compared to inverse frequency, the Gabor filters become derivative operators"/>
          <p:cNvSpPr txBox="1"/>
          <p:nvPr/>
        </p:nvSpPr>
        <p:spPr>
          <a:xfrm>
            <a:off x="1461999" y="1400025"/>
            <a:ext cx="10080801" cy="122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If scale small compared to inverse frequency, the Gabor filters become derivative operators</a:t>
            </a:r>
          </a:p>
        </p:txBody>
      </p:sp>
      <p:pic>
        <p:nvPicPr>
          <p:cNvPr id="197" name="gp3" descr="g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593"/>
            <a:ext cx="6646899" cy="5238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p4" descr="gp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058" y="2961367"/>
            <a:ext cx="6601742" cy="517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σ = 2  f = 1/6"/>
          <p:cNvSpPr txBox="1"/>
          <p:nvPr/>
        </p:nvSpPr>
        <p:spPr>
          <a:xfrm>
            <a:off x="433493" y="3300033"/>
            <a:ext cx="1754111" cy="48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= 2 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= 1/6</a:t>
            </a:r>
          </a:p>
        </p:txBody>
      </p:sp>
      <p:pic>
        <p:nvPicPr>
          <p:cNvPr id="200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53" y="6659607"/>
            <a:ext cx="1300481" cy="10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080" y="6659607"/>
            <a:ext cx="1451752" cy="1074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837028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rcRect l="652" r="652" b="28252"/>
          <a:stretch>
            <a:fillRect/>
          </a:stretch>
        </p:blipFill>
        <p:spPr>
          <a:xfrm>
            <a:off x="1534064" y="1747178"/>
            <a:ext cx="9936651" cy="625916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irectional edge detectors"/>
          <p:cNvSpPr txBox="1"/>
          <p:nvPr/>
        </p:nvSpPr>
        <p:spPr>
          <a:xfrm>
            <a:off x="3524959" y="884785"/>
            <a:ext cx="55435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Directional edge detectors</a:t>
            </a:r>
          </a:p>
        </p:txBody>
      </p:sp>
    </p:spTree>
    <p:extLst>
      <p:ext uri="{BB962C8B-B14F-4D97-AF65-F5344CB8AC3E}">
        <p14:creationId xmlns:p14="http://schemas.microsoft.com/office/powerpoint/2010/main" val="428716382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GIST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/>
          <a:srcRect l="652" r="652" b="28252"/>
          <a:stretch>
            <a:fillRect/>
          </a:stretch>
        </p:blipFill>
        <p:spPr>
          <a:xfrm>
            <a:off x="9612234" y="2886576"/>
            <a:ext cx="2965784" cy="18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Compute filter responses (filter bank of Gabor filters)…"/>
          <p:cNvSpPr txBox="1"/>
          <p:nvPr/>
        </p:nvSpPr>
        <p:spPr>
          <a:xfrm>
            <a:off x="629131" y="2861647"/>
            <a:ext cx="8837519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responses (filter bank of Gabor filters)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Divide image patch into 4 x 4 cells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 averages for each cell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Size of descriptor is 4 x 4 x N, where N is the size of the filter bank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026" y="5359867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quare"/>
          <p:cNvSpPr/>
          <p:nvPr/>
        </p:nvSpPr>
        <p:spPr>
          <a:xfrm>
            <a:off x="9804306" y="5395910"/>
            <a:ext cx="607455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1" name="Square"/>
          <p:cNvSpPr/>
          <p:nvPr/>
        </p:nvSpPr>
        <p:spPr>
          <a:xfrm>
            <a:off x="10460836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2" name="Square"/>
          <p:cNvSpPr/>
          <p:nvPr/>
        </p:nvSpPr>
        <p:spPr>
          <a:xfrm>
            <a:off x="11117365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3" name="Square"/>
          <p:cNvSpPr/>
          <p:nvPr/>
        </p:nvSpPr>
        <p:spPr>
          <a:xfrm>
            <a:off x="11773894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4" name="Square"/>
          <p:cNvSpPr/>
          <p:nvPr/>
        </p:nvSpPr>
        <p:spPr>
          <a:xfrm>
            <a:off x="9804306" y="605244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5" name="Square"/>
          <p:cNvSpPr/>
          <p:nvPr/>
        </p:nvSpPr>
        <p:spPr>
          <a:xfrm>
            <a:off x="10460836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6" name="Square"/>
          <p:cNvSpPr/>
          <p:nvPr/>
        </p:nvSpPr>
        <p:spPr>
          <a:xfrm>
            <a:off x="11117365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7" name="Square"/>
          <p:cNvSpPr/>
          <p:nvPr/>
        </p:nvSpPr>
        <p:spPr>
          <a:xfrm>
            <a:off x="11773894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8" name="Square"/>
          <p:cNvSpPr/>
          <p:nvPr/>
        </p:nvSpPr>
        <p:spPr>
          <a:xfrm>
            <a:off x="9804306" y="670897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19" name="Square"/>
          <p:cNvSpPr/>
          <p:nvPr/>
        </p:nvSpPr>
        <p:spPr>
          <a:xfrm>
            <a:off x="10460836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0" name="Square"/>
          <p:cNvSpPr/>
          <p:nvPr/>
        </p:nvSpPr>
        <p:spPr>
          <a:xfrm>
            <a:off x="11117365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1" name="Square"/>
          <p:cNvSpPr/>
          <p:nvPr/>
        </p:nvSpPr>
        <p:spPr>
          <a:xfrm>
            <a:off x="11773894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2" name="Square"/>
          <p:cNvSpPr/>
          <p:nvPr/>
        </p:nvSpPr>
        <p:spPr>
          <a:xfrm>
            <a:off x="9804306" y="736550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3" name="Square"/>
          <p:cNvSpPr/>
          <p:nvPr/>
        </p:nvSpPr>
        <p:spPr>
          <a:xfrm>
            <a:off x="10460836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4" name="Square"/>
          <p:cNvSpPr/>
          <p:nvPr/>
        </p:nvSpPr>
        <p:spPr>
          <a:xfrm>
            <a:off x="11117365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25" name="Square"/>
          <p:cNvSpPr/>
          <p:nvPr/>
        </p:nvSpPr>
        <p:spPr>
          <a:xfrm>
            <a:off x="11773894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226" name="2D Column Chart"/>
          <p:cNvGraphicFramePr/>
          <p:nvPr/>
        </p:nvGraphicFramePr>
        <p:xfrm>
          <a:off x="9826574" y="8223808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2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018895" y="7774367"/>
            <a:ext cx="276507" cy="78837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8" name="Filter bank"/>
          <p:cNvSpPr txBox="1"/>
          <p:nvPr/>
        </p:nvSpPr>
        <p:spPr>
          <a:xfrm>
            <a:off x="10504455" y="2438351"/>
            <a:ext cx="11814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Filter bank</a:t>
            </a:r>
          </a:p>
        </p:txBody>
      </p:sp>
      <p:sp>
        <p:nvSpPr>
          <p:cNvPr id="229" name="4 x 4 cell"/>
          <p:cNvSpPr txBox="1"/>
          <p:nvPr/>
        </p:nvSpPr>
        <p:spPr>
          <a:xfrm>
            <a:off x="10661039" y="4974347"/>
            <a:ext cx="1029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</a:t>
            </a:r>
          </a:p>
        </p:txBody>
      </p:sp>
      <p:sp>
        <p:nvSpPr>
          <p:cNvPr id="230" name="averaged filter responses"/>
          <p:cNvSpPr txBox="1"/>
          <p:nvPr/>
        </p:nvSpPr>
        <p:spPr>
          <a:xfrm>
            <a:off x="9735629" y="8973484"/>
            <a:ext cx="2714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averaged filter responses</a:t>
            </a:r>
          </a:p>
        </p:txBody>
      </p:sp>
      <p:sp>
        <p:nvSpPr>
          <p:cNvPr id="231" name="What is the GIST descriptor encoding?"/>
          <p:cNvSpPr txBox="1"/>
          <p:nvPr/>
        </p:nvSpPr>
        <p:spPr>
          <a:xfrm>
            <a:off x="767103" y="6360582"/>
            <a:ext cx="8016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the GIST descriptor encoding?</a:t>
            </a:r>
          </a:p>
        </p:txBody>
      </p:sp>
    </p:spTree>
    <p:extLst>
      <p:ext uri="{BB962C8B-B14F-4D97-AF65-F5344CB8AC3E}">
        <p14:creationId xmlns:p14="http://schemas.microsoft.com/office/powerpoint/2010/main" val="354083582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I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GIST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rcRect l="652" r="652" b="28252"/>
          <a:stretch>
            <a:fillRect/>
          </a:stretch>
        </p:blipFill>
        <p:spPr>
          <a:xfrm>
            <a:off x="9612234" y="2886576"/>
            <a:ext cx="2965784" cy="18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ompute filter responses (filter bank of Gabor filters)…"/>
          <p:cNvSpPr txBox="1"/>
          <p:nvPr/>
        </p:nvSpPr>
        <p:spPr>
          <a:xfrm>
            <a:off x="629131" y="2861647"/>
            <a:ext cx="8837519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responses (filter bank of Gabor filters)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Divide image patch into 4 x 4 cells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Compute filter response averages for each cell</a:t>
            </a:r>
          </a:p>
          <a:p>
            <a:pPr marL="635000" indent="-635000" algn="l">
              <a:spcBef>
                <a:spcPts val="1400"/>
              </a:spcBef>
              <a:buSzPct val="100000"/>
              <a:buAutoNum type="arabicPeriod"/>
              <a:defRPr sz="2400"/>
            </a:pPr>
            <a:r>
              <a:t>Size of descriptor is 4 x 4 x N, where N is the size of the filter bank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026" y="5359867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quare"/>
          <p:cNvSpPr/>
          <p:nvPr/>
        </p:nvSpPr>
        <p:spPr>
          <a:xfrm>
            <a:off x="9804306" y="5395910"/>
            <a:ext cx="607455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9" name="Square"/>
          <p:cNvSpPr/>
          <p:nvPr/>
        </p:nvSpPr>
        <p:spPr>
          <a:xfrm>
            <a:off x="10460836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0" name="Square"/>
          <p:cNvSpPr/>
          <p:nvPr/>
        </p:nvSpPr>
        <p:spPr>
          <a:xfrm>
            <a:off x="11117365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1" name="Square"/>
          <p:cNvSpPr/>
          <p:nvPr/>
        </p:nvSpPr>
        <p:spPr>
          <a:xfrm>
            <a:off x="11773894" y="5395910"/>
            <a:ext cx="607454" cy="607455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2" name="Square"/>
          <p:cNvSpPr/>
          <p:nvPr/>
        </p:nvSpPr>
        <p:spPr>
          <a:xfrm>
            <a:off x="9804306" y="605244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3" name="Square"/>
          <p:cNvSpPr/>
          <p:nvPr/>
        </p:nvSpPr>
        <p:spPr>
          <a:xfrm>
            <a:off x="10460836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4" name="Square"/>
          <p:cNvSpPr/>
          <p:nvPr/>
        </p:nvSpPr>
        <p:spPr>
          <a:xfrm>
            <a:off x="11117365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5" name="Square"/>
          <p:cNvSpPr/>
          <p:nvPr/>
        </p:nvSpPr>
        <p:spPr>
          <a:xfrm>
            <a:off x="11773894" y="605244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6" name="Square"/>
          <p:cNvSpPr/>
          <p:nvPr/>
        </p:nvSpPr>
        <p:spPr>
          <a:xfrm>
            <a:off x="9804306" y="670897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7" name="Square"/>
          <p:cNvSpPr/>
          <p:nvPr/>
        </p:nvSpPr>
        <p:spPr>
          <a:xfrm>
            <a:off x="10460836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8" name="Square"/>
          <p:cNvSpPr/>
          <p:nvPr/>
        </p:nvSpPr>
        <p:spPr>
          <a:xfrm>
            <a:off x="11117365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9" name="Square"/>
          <p:cNvSpPr/>
          <p:nvPr/>
        </p:nvSpPr>
        <p:spPr>
          <a:xfrm>
            <a:off x="11773894" y="670897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0" name="Square"/>
          <p:cNvSpPr/>
          <p:nvPr/>
        </p:nvSpPr>
        <p:spPr>
          <a:xfrm>
            <a:off x="9804306" y="7365500"/>
            <a:ext cx="607455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1" name="Square"/>
          <p:cNvSpPr/>
          <p:nvPr/>
        </p:nvSpPr>
        <p:spPr>
          <a:xfrm>
            <a:off x="10460836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2" name="Square"/>
          <p:cNvSpPr/>
          <p:nvPr/>
        </p:nvSpPr>
        <p:spPr>
          <a:xfrm>
            <a:off x="11117365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3" name="Square"/>
          <p:cNvSpPr/>
          <p:nvPr/>
        </p:nvSpPr>
        <p:spPr>
          <a:xfrm>
            <a:off x="11773894" y="7365500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254" name="2D Column Chart"/>
          <p:cNvGraphicFramePr/>
          <p:nvPr/>
        </p:nvGraphicFramePr>
        <p:xfrm>
          <a:off x="9826574" y="8223808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2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018895" y="7774367"/>
            <a:ext cx="276507" cy="78837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56" name="Filter bank"/>
          <p:cNvSpPr txBox="1"/>
          <p:nvPr/>
        </p:nvSpPr>
        <p:spPr>
          <a:xfrm>
            <a:off x="10504455" y="2438351"/>
            <a:ext cx="11814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Filter bank</a:t>
            </a:r>
          </a:p>
        </p:txBody>
      </p:sp>
      <p:sp>
        <p:nvSpPr>
          <p:cNvPr id="257" name="4 x 4 cell"/>
          <p:cNvSpPr txBox="1"/>
          <p:nvPr/>
        </p:nvSpPr>
        <p:spPr>
          <a:xfrm>
            <a:off x="10661039" y="4974347"/>
            <a:ext cx="1029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</a:t>
            </a:r>
          </a:p>
        </p:txBody>
      </p:sp>
      <p:sp>
        <p:nvSpPr>
          <p:cNvPr id="258" name="averaged filter responses"/>
          <p:cNvSpPr txBox="1"/>
          <p:nvPr/>
        </p:nvSpPr>
        <p:spPr>
          <a:xfrm>
            <a:off x="9735629" y="8973484"/>
            <a:ext cx="271439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averaged filter responses</a:t>
            </a:r>
          </a:p>
        </p:txBody>
      </p:sp>
      <p:sp>
        <p:nvSpPr>
          <p:cNvPr id="259" name="What is the GIST descriptor encoding?"/>
          <p:cNvSpPr txBox="1"/>
          <p:nvPr/>
        </p:nvSpPr>
        <p:spPr>
          <a:xfrm>
            <a:off x="767103" y="6360582"/>
            <a:ext cx="8016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the GIST descriptor encoding?</a:t>
            </a:r>
          </a:p>
        </p:txBody>
      </p:sp>
      <p:sp>
        <p:nvSpPr>
          <p:cNvPr id="260" name="Rough spatial distribution of image gradients"/>
          <p:cNvSpPr txBox="1"/>
          <p:nvPr/>
        </p:nvSpPr>
        <p:spPr>
          <a:xfrm>
            <a:off x="2455416" y="7248332"/>
            <a:ext cx="6228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Rough spatial distribution of image gradients</a:t>
            </a:r>
          </a:p>
        </p:txBody>
      </p:sp>
    </p:spTree>
    <p:extLst>
      <p:ext uri="{BB962C8B-B14F-4D97-AF65-F5344CB8AC3E}">
        <p14:creationId xmlns:p14="http://schemas.microsoft.com/office/powerpoint/2010/main" val="30856859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Why do we need feature descriptors?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605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Histogram of </a:t>
            </a:r>
            <a:r>
              <a:rPr lang="en-US" dirty="0" err="1"/>
              <a:t>Textons</a:t>
            </a:r>
            <a:r>
              <a:rPr lang="en-US" dirty="0"/>
              <a:t>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21170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ons"/>
          <p:cNvSpPr txBox="1">
            <a:spLocks noGrp="1"/>
          </p:cNvSpPr>
          <p:nvPr>
            <p:ph type="title"/>
          </p:nvPr>
        </p:nvSpPr>
        <p:spPr>
          <a:xfrm>
            <a:off x="952500" y="737467"/>
            <a:ext cx="11099800" cy="1573066"/>
          </a:xfrm>
          <a:prstGeom prst="rect">
            <a:avLst/>
          </a:prstGeom>
        </p:spPr>
        <p:txBody>
          <a:bodyPr/>
          <a:lstStyle/>
          <a:p>
            <a:r>
              <a:t>Textons</a:t>
            </a:r>
          </a:p>
        </p:txBody>
      </p:sp>
      <p:pic>
        <p:nvPicPr>
          <p:cNvPr id="265" name="hexholes" descr="hexho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86" y="6108589"/>
            <a:ext cx="3175001" cy="317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66" name="D001_3" descr="D001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14" y="6108589"/>
            <a:ext cx="3175001" cy="317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67" name="D022_4" descr="D022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642" y="6108589"/>
            <a:ext cx="3175001" cy="317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68" name="Julesz. Textons, the elements of texture perception, and their interactions. Nature 1981"/>
          <p:cNvSpPr txBox="1"/>
          <p:nvPr/>
        </p:nvSpPr>
        <p:spPr>
          <a:xfrm>
            <a:off x="2036013" y="1962759"/>
            <a:ext cx="89327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Julesz. Textons, the elements of texture perception, and their interactions. Nature 1981</a:t>
            </a:r>
          </a:p>
        </p:txBody>
      </p:sp>
      <p:sp>
        <p:nvSpPr>
          <p:cNvPr id="269" name="Texture is characterized by the repetition of basic elements or textons"/>
          <p:cNvSpPr txBox="1"/>
          <p:nvPr/>
        </p:nvSpPr>
        <p:spPr>
          <a:xfrm>
            <a:off x="819351" y="2584976"/>
            <a:ext cx="11366099" cy="53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Texture</a:t>
            </a:r>
            <a:r>
              <a:t> is characterized by the repetition of basic elements or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textons</a:t>
            </a:r>
          </a:p>
        </p:txBody>
      </p:sp>
      <p:pic>
        <p:nvPicPr>
          <p:cNvPr id="270" name="brodatz2_1" descr="brodatz2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501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1" name="brodatz2_2" descr="brodatz2_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7913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2" name="brodatz2_5" descr="brodatz2_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7246" y="3430886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3" name="hexholes_patch1" descr="hexholes_patc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847" y="3442503"/>
            <a:ext cx="635001" cy="627574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4" name="hexholes_patch2" descr="hexholes_patch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181" y="3434644"/>
            <a:ext cx="635001" cy="62748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5" name="hexholes_patch3" descr="hexholes_patch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9514" y="3434600"/>
            <a:ext cx="635001" cy="627574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6" name="brodatz1_2" descr="brodatz1_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1341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7" name="brodatz1_5" descr="brodatz1_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3714" y="3438789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78" name="brodatz1_6" descr="brodatz1_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6086" y="3430886"/>
            <a:ext cx="635001" cy="63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79" name="For stochastic textures, it is the identity of the textons, not their spatial arrangement, that matters"/>
          <p:cNvSpPr txBox="1"/>
          <p:nvPr/>
        </p:nvSpPr>
        <p:spPr>
          <a:xfrm>
            <a:off x="1839623" y="4394197"/>
            <a:ext cx="9323182" cy="965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For stochastic textures, it is the identity of the </a:t>
            </a:r>
            <a:r>
              <a:rPr b="1" i="1" dirty="0" err="1">
                <a:latin typeface="Helvetica"/>
                <a:ea typeface="Helvetica"/>
                <a:cs typeface="Helvetica"/>
                <a:sym typeface="Helvetica"/>
              </a:rPr>
              <a:t>textons</a:t>
            </a:r>
            <a:r>
              <a:rPr dirty="0"/>
              <a:t>, not their spatial arrangement, that matters</a:t>
            </a:r>
          </a:p>
        </p:txBody>
      </p:sp>
    </p:spTree>
    <p:extLst>
      <p:ext uri="{BB962C8B-B14F-4D97-AF65-F5344CB8AC3E}">
        <p14:creationId xmlns:p14="http://schemas.microsoft.com/office/powerpoint/2010/main" val="356900231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histograms0" descr="histograms0"/>
          <p:cNvPicPr>
            <a:picLocks noChangeAspect="1"/>
          </p:cNvPicPr>
          <p:nvPr/>
        </p:nvPicPr>
        <p:blipFill>
          <a:blip r:embed="rId2"/>
          <a:srcRect l="5454" t="7687" r="7754" b="11052"/>
          <a:stretch>
            <a:fillRect/>
          </a:stretch>
        </p:blipFill>
        <p:spPr>
          <a:xfrm>
            <a:off x="455739" y="2569325"/>
            <a:ext cx="12235868" cy="595716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raining…"/>
          <p:cNvSpPr txBox="1"/>
          <p:nvPr/>
        </p:nvSpPr>
        <p:spPr>
          <a:xfrm>
            <a:off x="177961" y="6511414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/>
            </a:pPr>
            <a:r>
              <a:t>Training </a:t>
            </a:r>
          </a:p>
          <a:p>
            <a:pPr>
              <a:defRPr sz="2400"/>
            </a:pPr>
            <a:r>
              <a:t>image</a:t>
            </a:r>
          </a:p>
        </p:txBody>
      </p:sp>
      <p:sp>
        <p:nvSpPr>
          <p:cNvPr id="283" name="Filter Responses"/>
          <p:cNvSpPr txBox="1"/>
          <p:nvPr/>
        </p:nvSpPr>
        <p:spPr>
          <a:xfrm>
            <a:off x="3930270" y="8621221"/>
            <a:ext cx="2492588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"/>
            </a:lvl1pPr>
          </a:lstStyle>
          <a:p>
            <a:r>
              <a:t>Filter Responses</a:t>
            </a:r>
          </a:p>
        </p:txBody>
      </p:sp>
      <p:sp>
        <p:nvSpPr>
          <p:cNvPr id="284" name="Texton Map"/>
          <p:cNvSpPr txBox="1"/>
          <p:nvPr/>
        </p:nvSpPr>
        <p:spPr>
          <a:xfrm>
            <a:off x="7398201" y="6321527"/>
            <a:ext cx="1971601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"/>
            </a:lvl1pPr>
          </a:lstStyle>
          <a:p>
            <a:r>
              <a:t>Texton Map</a:t>
            </a:r>
          </a:p>
        </p:txBody>
      </p:sp>
      <p:sp>
        <p:nvSpPr>
          <p:cNvPr id="285" name="Histogram of textons in image"/>
          <p:cNvSpPr txBox="1"/>
          <p:nvPr/>
        </p:nvSpPr>
        <p:spPr>
          <a:xfrm>
            <a:off x="10855238" y="6291047"/>
            <a:ext cx="1971601" cy="1234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2400"/>
            </a:lvl1pPr>
          </a:lstStyle>
          <a:p>
            <a:r>
              <a:t>Histogram of textons in image</a:t>
            </a:r>
          </a:p>
        </p:txBody>
      </p:sp>
      <p:sp>
        <p:nvSpPr>
          <p:cNvPr id="286" name="Histogram of Textons descriptor"/>
          <p:cNvSpPr txBox="1">
            <a:spLocks noGrp="1"/>
          </p:cNvSpPr>
          <p:nvPr>
            <p:ph type="title" idx="4294967295"/>
          </p:nvPr>
        </p:nvSpPr>
        <p:spPr>
          <a:xfrm>
            <a:off x="650239" y="611548"/>
            <a:ext cx="11704322" cy="1234949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6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Histogram of Textons descriptor</a:t>
            </a:r>
          </a:p>
        </p:txBody>
      </p:sp>
      <p:sp>
        <p:nvSpPr>
          <p:cNvPr id="287" name="‘encoding’…"/>
          <p:cNvSpPr txBox="1"/>
          <p:nvPr/>
        </p:nvSpPr>
        <p:spPr>
          <a:xfrm>
            <a:off x="8994222" y="3767821"/>
            <a:ext cx="187309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2"/>
                </a:solidFill>
              </a:defRPr>
            </a:pPr>
            <a:r>
              <a:t>‘encoding’</a:t>
            </a:r>
          </a:p>
          <a:p>
            <a:pPr>
              <a:defRPr sz="2800">
                <a:solidFill>
                  <a:schemeClr val="accent2"/>
                </a:solidFill>
              </a:defRPr>
            </a:pPr>
            <a:r>
              <a:t>‘pooling’</a:t>
            </a:r>
          </a:p>
        </p:txBody>
      </p:sp>
    </p:spTree>
    <p:extLst>
      <p:ext uri="{BB962C8B-B14F-4D97-AF65-F5344CB8AC3E}">
        <p14:creationId xmlns:p14="http://schemas.microsoft.com/office/powerpoint/2010/main" val="21299640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Learning Textons from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Learning Textons from data</a:t>
            </a:r>
          </a:p>
        </p:txBody>
      </p:sp>
      <p:pic>
        <p:nvPicPr>
          <p:cNvPr id="290" name="clustering" descr="clustering"/>
          <p:cNvPicPr>
            <a:picLocks noChangeAspect="1"/>
          </p:cNvPicPr>
          <p:nvPr/>
        </p:nvPicPr>
        <p:blipFill>
          <a:blip r:embed="rId2"/>
          <a:srcRect l="3298" t="5970" r="29574" b="17245"/>
          <a:stretch>
            <a:fillRect/>
          </a:stretch>
        </p:blipFill>
        <p:spPr>
          <a:xfrm>
            <a:off x="1293498" y="2602486"/>
            <a:ext cx="7531198" cy="539457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Clustering"/>
          <p:cNvSpPr txBox="1"/>
          <p:nvPr/>
        </p:nvSpPr>
        <p:spPr>
          <a:xfrm>
            <a:off x="7327240" y="6138588"/>
            <a:ext cx="1776843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Clustering</a:t>
            </a:r>
          </a:p>
        </p:txBody>
      </p:sp>
      <p:sp>
        <p:nvSpPr>
          <p:cNvPr id="292" name="Texton Dictionary"/>
          <p:cNvSpPr txBox="1"/>
          <p:nvPr/>
        </p:nvSpPr>
        <p:spPr>
          <a:xfrm>
            <a:off x="10464178" y="6899268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Texton Dictionary</a:t>
            </a:r>
          </a:p>
        </p:txBody>
      </p:sp>
      <p:sp>
        <p:nvSpPr>
          <p:cNvPr id="293" name="Multiple training images of the…"/>
          <p:cNvSpPr txBox="1"/>
          <p:nvPr/>
        </p:nvSpPr>
        <p:spPr>
          <a:xfrm>
            <a:off x="601039" y="8110668"/>
            <a:ext cx="29559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Multiple training images of the </a:t>
            </a:r>
          </a:p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same texture</a:t>
            </a:r>
          </a:p>
        </p:txBody>
      </p:sp>
      <p:sp>
        <p:nvSpPr>
          <p:cNvPr id="294" name="Filter response over a bank of filters"/>
          <p:cNvSpPr txBox="1"/>
          <p:nvPr/>
        </p:nvSpPr>
        <p:spPr>
          <a:xfrm>
            <a:off x="3921128" y="8110668"/>
            <a:ext cx="22758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Filter response over a bank of filters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341" y="3909054"/>
            <a:ext cx="2781585" cy="27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Line"/>
          <p:cNvSpPr/>
          <p:nvPr/>
        </p:nvSpPr>
        <p:spPr>
          <a:xfrm>
            <a:off x="8978591" y="5299847"/>
            <a:ext cx="1162108" cy="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7" name="patches"/>
          <p:cNvSpPr txBox="1"/>
          <p:nvPr/>
        </p:nvSpPr>
        <p:spPr>
          <a:xfrm rot="2058276">
            <a:off x="6283026" y="3486117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298" name="patches"/>
          <p:cNvSpPr txBox="1"/>
          <p:nvPr/>
        </p:nvSpPr>
        <p:spPr>
          <a:xfrm>
            <a:off x="5829436" y="4751384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299" name="patches"/>
          <p:cNvSpPr txBox="1"/>
          <p:nvPr/>
        </p:nvSpPr>
        <p:spPr>
          <a:xfrm rot="19537723">
            <a:off x="6032284" y="6197262"/>
            <a:ext cx="9402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00" name="Malik, Belongie, Shi, Leung. Textons, Contours and Regions: Cue Integration in Image Segmentation. ICCV 1999."/>
          <p:cNvSpPr txBox="1"/>
          <p:nvPr/>
        </p:nvSpPr>
        <p:spPr>
          <a:xfrm>
            <a:off x="772869" y="83414"/>
            <a:ext cx="1163802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Malik, Belongie, Shi, Leung. Textons, Contours and Regions: Cue Integration in Image Segmentation. ICCV 1999.</a:t>
            </a:r>
          </a:p>
        </p:txBody>
      </p:sp>
    </p:spTree>
    <p:extLst>
      <p:ext uri="{BB962C8B-B14F-4D97-AF65-F5344CB8AC3E}">
        <p14:creationId xmlns:p14="http://schemas.microsoft.com/office/powerpoint/2010/main" val="91769383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Learning Textons from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Learning Textons from data</a:t>
            </a:r>
          </a:p>
        </p:txBody>
      </p:sp>
      <p:pic>
        <p:nvPicPr>
          <p:cNvPr id="303" name="clustering" descr="clustering"/>
          <p:cNvPicPr>
            <a:picLocks noChangeAspect="1"/>
          </p:cNvPicPr>
          <p:nvPr/>
        </p:nvPicPr>
        <p:blipFill>
          <a:blip r:embed="rId2"/>
          <a:srcRect l="3298" t="5970" r="29574" b="17245"/>
          <a:stretch>
            <a:fillRect/>
          </a:stretch>
        </p:blipFill>
        <p:spPr>
          <a:xfrm>
            <a:off x="1293498" y="2602486"/>
            <a:ext cx="7531198" cy="539457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Clustering"/>
          <p:cNvSpPr txBox="1"/>
          <p:nvPr/>
        </p:nvSpPr>
        <p:spPr>
          <a:xfrm>
            <a:off x="7327240" y="6138588"/>
            <a:ext cx="1776843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Clustering</a:t>
            </a:r>
          </a:p>
        </p:txBody>
      </p:sp>
      <p:sp>
        <p:nvSpPr>
          <p:cNvPr id="305" name="Texton Dictionary"/>
          <p:cNvSpPr txBox="1"/>
          <p:nvPr/>
        </p:nvSpPr>
        <p:spPr>
          <a:xfrm>
            <a:off x="10464178" y="6899268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Texton Dictionary</a:t>
            </a:r>
          </a:p>
        </p:txBody>
      </p:sp>
      <p:sp>
        <p:nvSpPr>
          <p:cNvPr id="306" name="Filter response over a bank of filters"/>
          <p:cNvSpPr txBox="1"/>
          <p:nvPr/>
        </p:nvSpPr>
        <p:spPr>
          <a:xfrm>
            <a:off x="3921128" y="8110668"/>
            <a:ext cx="22758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Filter response over a bank of filters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341" y="3909054"/>
            <a:ext cx="2781585" cy="27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Line"/>
          <p:cNvSpPr/>
          <p:nvPr/>
        </p:nvSpPr>
        <p:spPr>
          <a:xfrm>
            <a:off x="8978591" y="5299847"/>
            <a:ext cx="1162108" cy="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09" name="patches"/>
          <p:cNvSpPr txBox="1"/>
          <p:nvPr/>
        </p:nvSpPr>
        <p:spPr>
          <a:xfrm rot="2058276">
            <a:off x="6283026" y="3486117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10" name="patches"/>
          <p:cNvSpPr txBox="1"/>
          <p:nvPr/>
        </p:nvSpPr>
        <p:spPr>
          <a:xfrm>
            <a:off x="5829436" y="4751384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11" name="patches"/>
          <p:cNvSpPr txBox="1"/>
          <p:nvPr/>
        </p:nvSpPr>
        <p:spPr>
          <a:xfrm rot="19537723">
            <a:off x="6032284" y="6197262"/>
            <a:ext cx="9402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pic>
        <p:nvPicPr>
          <p:cNvPr id="312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1508281">
            <a:off x="2605781" y="2334695"/>
            <a:ext cx="1944914" cy="593290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13" name="Multiple training images of the…"/>
          <p:cNvSpPr txBox="1"/>
          <p:nvPr/>
        </p:nvSpPr>
        <p:spPr>
          <a:xfrm>
            <a:off x="601039" y="8110668"/>
            <a:ext cx="29559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Multiple training images of the </a:t>
            </a:r>
          </a:p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same texture</a:t>
            </a:r>
          </a:p>
        </p:txBody>
      </p:sp>
    </p:spTree>
    <p:extLst>
      <p:ext uri="{BB962C8B-B14F-4D97-AF65-F5344CB8AC3E}">
        <p14:creationId xmlns:p14="http://schemas.microsoft.com/office/powerpoint/2010/main" val="41519993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Example of Filter Banks"/>
          <p:cNvSpPr txBox="1">
            <a:spLocks noGrp="1"/>
          </p:cNvSpPr>
          <p:nvPr>
            <p:ph type="title" idx="4294967295"/>
          </p:nvPr>
        </p:nvSpPr>
        <p:spPr>
          <a:xfrm>
            <a:off x="650239" y="287367"/>
            <a:ext cx="11704322" cy="1066449"/>
          </a:xfrm>
          <a:prstGeom prst="rect">
            <a:avLst/>
          </a:prstGeom>
        </p:spPr>
        <p:txBody>
          <a:bodyPr lIns="65023" tIns="65023" rIns="65023" bIns="65023"/>
          <a:lstStyle>
            <a:lvl1pPr defTabSz="905255">
              <a:defRPr sz="6138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Example of Filter Banks</a:t>
            </a:r>
          </a:p>
        </p:txBody>
      </p:sp>
      <p:pic>
        <p:nvPicPr>
          <p:cNvPr id="316" name="S filter bank" descr="S filter bank"/>
          <p:cNvPicPr>
            <a:picLocks noChangeAspect="1"/>
          </p:cNvPicPr>
          <p:nvPr/>
        </p:nvPicPr>
        <p:blipFill>
          <a:blip r:embed="rId2"/>
          <a:srcRect b="26965"/>
          <a:stretch>
            <a:fillRect/>
          </a:stretch>
        </p:blipFill>
        <p:spPr>
          <a:xfrm>
            <a:off x="3805418" y="1621929"/>
            <a:ext cx="7976677" cy="227269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17" name="LM filter bank" descr="LM filter bank"/>
          <p:cNvPicPr>
            <a:picLocks noChangeAspect="1"/>
          </p:cNvPicPr>
          <p:nvPr/>
        </p:nvPicPr>
        <p:blipFill>
          <a:blip r:embed="rId3"/>
          <a:srcRect b="27168"/>
          <a:stretch>
            <a:fillRect/>
          </a:stretch>
        </p:blipFill>
        <p:spPr>
          <a:xfrm>
            <a:off x="3805418" y="3999858"/>
            <a:ext cx="7976731" cy="268901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18" name="MR8 filter bank" descr="MR8 filter bank"/>
          <p:cNvPicPr>
            <a:picLocks noChangeAspect="1"/>
          </p:cNvPicPr>
          <p:nvPr/>
        </p:nvPicPr>
        <p:blipFill>
          <a:blip r:embed="rId4"/>
          <a:srcRect b="32530"/>
          <a:stretch>
            <a:fillRect/>
          </a:stretch>
        </p:blipFill>
        <p:spPr>
          <a:xfrm>
            <a:off x="3805418" y="6794110"/>
            <a:ext cx="7976731" cy="269127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19" name="Isotropic Gabor"/>
          <p:cNvSpPr txBox="1"/>
          <p:nvPr/>
        </p:nvSpPr>
        <p:spPr>
          <a:xfrm>
            <a:off x="727907" y="2423149"/>
            <a:ext cx="227147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Isotropic Gabor</a:t>
            </a:r>
          </a:p>
        </p:txBody>
      </p:sp>
      <p:sp>
        <p:nvSpPr>
          <p:cNvPr id="320" name="Gaussian derivatives at different scales and orientations"/>
          <p:cNvSpPr txBox="1"/>
          <p:nvPr/>
        </p:nvSpPr>
        <p:spPr>
          <a:xfrm>
            <a:off x="650747" y="4324978"/>
            <a:ext cx="2380811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Gaussian derivatives at different scales and orientations</a:t>
            </a:r>
          </a:p>
        </p:txBody>
      </p:sp>
      <p:sp>
        <p:nvSpPr>
          <p:cNvPr id="321" name="‘S’"/>
          <p:cNvSpPr txBox="1"/>
          <p:nvPr/>
        </p:nvSpPr>
        <p:spPr>
          <a:xfrm>
            <a:off x="12066055" y="2520343"/>
            <a:ext cx="46431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‘S’</a:t>
            </a:r>
          </a:p>
        </p:txBody>
      </p:sp>
      <p:sp>
        <p:nvSpPr>
          <p:cNvPr id="322" name="‘LM’"/>
          <p:cNvSpPr txBox="1"/>
          <p:nvPr/>
        </p:nvSpPr>
        <p:spPr>
          <a:xfrm>
            <a:off x="12012503" y="5012182"/>
            <a:ext cx="70144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‘LM’</a:t>
            </a:r>
          </a:p>
        </p:txBody>
      </p:sp>
      <p:sp>
        <p:nvSpPr>
          <p:cNvPr id="323" name="‘MR8’"/>
          <p:cNvSpPr txBox="1"/>
          <p:nvPr/>
        </p:nvSpPr>
        <p:spPr>
          <a:xfrm>
            <a:off x="11845938" y="7901876"/>
            <a:ext cx="90474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‘MR8’</a:t>
            </a:r>
          </a:p>
        </p:txBody>
      </p:sp>
    </p:spTree>
    <p:extLst>
      <p:ext uri="{BB962C8B-B14F-4D97-AF65-F5344CB8AC3E}">
        <p14:creationId xmlns:p14="http://schemas.microsoft.com/office/powerpoint/2010/main" val="206299996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Learning Textons from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Learning Textons from data</a:t>
            </a:r>
          </a:p>
        </p:txBody>
      </p:sp>
      <p:pic>
        <p:nvPicPr>
          <p:cNvPr id="326" name="clustering" descr="clustering"/>
          <p:cNvPicPr>
            <a:picLocks noChangeAspect="1"/>
          </p:cNvPicPr>
          <p:nvPr/>
        </p:nvPicPr>
        <p:blipFill>
          <a:blip r:embed="rId2"/>
          <a:srcRect l="3298" t="5970" r="29574" b="17245"/>
          <a:stretch>
            <a:fillRect/>
          </a:stretch>
        </p:blipFill>
        <p:spPr>
          <a:xfrm>
            <a:off x="1293498" y="2602486"/>
            <a:ext cx="7531198" cy="5394575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Clustering"/>
          <p:cNvSpPr txBox="1"/>
          <p:nvPr/>
        </p:nvSpPr>
        <p:spPr>
          <a:xfrm>
            <a:off x="7327240" y="6138588"/>
            <a:ext cx="1776843" cy="498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dirty="0"/>
              <a:t>Clustering</a:t>
            </a:r>
          </a:p>
        </p:txBody>
      </p:sp>
      <p:sp>
        <p:nvSpPr>
          <p:cNvPr id="328" name="Texton Dictionary"/>
          <p:cNvSpPr txBox="1"/>
          <p:nvPr/>
        </p:nvSpPr>
        <p:spPr>
          <a:xfrm>
            <a:off x="10413466" y="7068308"/>
            <a:ext cx="2275841" cy="866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Texton Dictionary</a:t>
            </a:r>
          </a:p>
        </p:txBody>
      </p:sp>
      <p:sp>
        <p:nvSpPr>
          <p:cNvPr id="329" name="Multiple training images of the same texture"/>
          <p:cNvSpPr txBox="1"/>
          <p:nvPr/>
        </p:nvSpPr>
        <p:spPr>
          <a:xfrm>
            <a:off x="601039" y="8110668"/>
            <a:ext cx="29559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Multiple training images of the same texture</a:t>
            </a:r>
          </a:p>
        </p:txBody>
      </p:sp>
      <p:sp>
        <p:nvSpPr>
          <p:cNvPr id="330" name="Filter response over a bank of filters"/>
          <p:cNvSpPr txBox="1"/>
          <p:nvPr/>
        </p:nvSpPr>
        <p:spPr>
          <a:xfrm>
            <a:off x="3921128" y="8110668"/>
            <a:ext cx="22758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Filter response over a bank of filters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341" y="3909054"/>
            <a:ext cx="2781585" cy="278158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Line"/>
          <p:cNvSpPr/>
          <p:nvPr/>
        </p:nvSpPr>
        <p:spPr>
          <a:xfrm>
            <a:off x="8978591" y="5299847"/>
            <a:ext cx="1162108" cy="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3" name="patches"/>
          <p:cNvSpPr txBox="1"/>
          <p:nvPr/>
        </p:nvSpPr>
        <p:spPr>
          <a:xfrm rot="2058276">
            <a:off x="6283026" y="3486117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34" name="patches"/>
          <p:cNvSpPr txBox="1"/>
          <p:nvPr/>
        </p:nvSpPr>
        <p:spPr>
          <a:xfrm>
            <a:off x="5829436" y="4751384"/>
            <a:ext cx="9402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sp>
        <p:nvSpPr>
          <p:cNvPr id="335" name="patches"/>
          <p:cNvSpPr txBox="1"/>
          <p:nvPr/>
        </p:nvSpPr>
        <p:spPr>
          <a:xfrm rot="19537723">
            <a:off x="6032284" y="6197262"/>
            <a:ext cx="9402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patches</a:t>
            </a:r>
          </a:p>
        </p:txBody>
      </p:sp>
      <p:pic>
        <p:nvPicPr>
          <p:cNvPr id="336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0333784">
            <a:off x="10069850" y="3363681"/>
            <a:ext cx="2545363" cy="383207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" name="Clustering">
            <a:extLst>
              <a:ext uri="{FF2B5EF4-FFF2-40B4-BE49-F238E27FC236}">
                <a16:creationId xmlns:a16="http://schemas.microsoft.com/office/drawing/2014/main" id="{65EC3E2C-C6D9-4D36-835C-FFCC82AA59ED}"/>
              </a:ext>
            </a:extLst>
          </p:cNvPr>
          <p:cNvSpPr txBox="1"/>
          <p:nvPr/>
        </p:nvSpPr>
        <p:spPr>
          <a:xfrm>
            <a:off x="7327239" y="8810751"/>
            <a:ext cx="5076522" cy="8699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en-US" dirty="0"/>
              <a:t>We will learn more about clustering later in class (Bag of Words lecture).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80405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on Diction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Texton Dictionary</a:t>
            </a:r>
          </a:p>
        </p:txBody>
      </p:sp>
      <p:sp>
        <p:nvSpPr>
          <p:cNvPr id="339" name="Malik, Belongie, Shi, Leung. Textons, Contours and Regions: Cue Integration in Image Segmentation. ICCV 1999."/>
          <p:cNvSpPr txBox="1"/>
          <p:nvPr/>
        </p:nvSpPr>
        <p:spPr>
          <a:xfrm>
            <a:off x="683386" y="6513376"/>
            <a:ext cx="1163802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Malik, Belongie, Shi, Leung. Textons, Contours and Regions: Cue Integration in Image Segmentation. ICCV 1999.</a:t>
            </a:r>
          </a:p>
        </p:txBody>
      </p:sp>
      <p:pic>
        <p:nvPicPr>
          <p:cNvPr id="340" name="textons" descr="textons"/>
          <p:cNvPicPr>
            <a:picLocks noChangeAspect="1"/>
          </p:cNvPicPr>
          <p:nvPr/>
        </p:nvPicPr>
        <p:blipFill>
          <a:blip r:embed="rId2"/>
          <a:srcRect t="35653" b="36399"/>
          <a:stretch>
            <a:fillRect/>
          </a:stretch>
        </p:blipFill>
        <p:spPr>
          <a:xfrm>
            <a:off x="288925" y="3354784"/>
            <a:ext cx="12426934" cy="30441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430750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43.jpg" descr="image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13" y="1010106"/>
            <a:ext cx="1842347" cy="18423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3" name="image44.png" descr="image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13" y="3502693"/>
            <a:ext cx="1842347" cy="18423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4" name="image45.png" descr="image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13" y="6040435"/>
            <a:ext cx="1842347" cy="18423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5" name="image49.jpg" descr="image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19" y="2635706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6" name="image50.jpg" descr="image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640" y="2637964"/>
            <a:ext cx="216747" cy="214490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7" name="image51.jpg" descr="image5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502" y="2635706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8" name="brodatz1_1.jpg" descr="brodatz1_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288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49" name="brodatz1_4.jpg" descr="brodatz1_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119" y="5028951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50" name="image52.jpg" descr="image5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51" name="image53.jpg" descr="image5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24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52" name="image54.jpg" descr="image54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3359" y="5028951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53" name="Rectangle"/>
          <p:cNvSpPr/>
          <p:nvPr/>
        </p:nvSpPr>
        <p:spPr>
          <a:xfrm>
            <a:off x="6827519" y="1199760"/>
            <a:ext cx="216748" cy="13275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4" name="Rectangle"/>
          <p:cNvSpPr/>
          <p:nvPr/>
        </p:nvSpPr>
        <p:spPr>
          <a:xfrm>
            <a:off x="7152640" y="1010106"/>
            <a:ext cx="216747" cy="151722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5" name="Rectangle"/>
          <p:cNvSpPr/>
          <p:nvPr/>
        </p:nvSpPr>
        <p:spPr>
          <a:xfrm>
            <a:off x="7477759" y="1199760"/>
            <a:ext cx="216748" cy="13275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6" name="Rectangle"/>
          <p:cNvSpPr/>
          <p:nvPr/>
        </p:nvSpPr>
        <p:spPr>
          <a:xfrm>
            <a:off x="7802880" y="3918125"/>
            <a:ext cx="216747" cy="99342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7" name="Rectangle"/>
          <p:cNvSpPr/>
          <p:nvPr/>
        </p:nvSpPr>
        <p:spPr>
          <a:xfrm>
            <a:off x="8128000" y="3719440"/>
            <a:ext cx="216747" cy="119210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8" name="Rectangle"/>
          <p:cNvSpPr/>
          <p:nvPr/>
        </p:nvSpPr>
        <p:spPr>
          <a:xfrm>
            <a:off x="8453119" y="3868453"/>
            <a:ext cx="216748" cy="104309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9" name="Rectangle"/>
          <p:cNvSpPr/>
          <p:nvPr/>
        </p:nvSpPr>
        <p:spPr>
          <a:xfrm>
            <a:off x="8778240" y="3719440"/>
            <a:ext cx="216747" cy="119210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0" name="Rectangle"/>
          <p:cNvSpPr/>
          <p:nvPr/>
        </p:nvSpPr>
        <p:spPr>
          <a:xfrm>
            <a:off x="9103359" y="3520756"/>
            <a:ext cx="216748" cy="139079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1" name="Arrow"/>
          <p:cNvSpPr/>
          <p:nvPr/>
        </p:nvSpPr>
        <p:spPr>
          <a:xfrm>
            <a:off x="5233529" y="1660346"/>
            <a:ext cx="688623" cy="483166"/>
          </a:xfrm>
          <a:prstGeom prst="rightArrow">
            <a:avLst>
              <a:gd name="adj1" fmla="val 50000"/>
              <a:gd name="adj2" fmla="val 25053"/>
            </a:avLst>
          </a:prstGeom>
          <a:solidFill>
            <a:srgbClr val="FF9900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2" name="Arrow"/>
          <p:cNvSpPr/>
          <p:nvPr/>
        </p:nvSpPr>
        <p:spPr>
          <a:xfrm>
            <a:off x="5271911" y="4152933"/>
            <a:ext cx="688623" cy="483166"/>
          </a:xfrm>
          <a:prstGeom prst="rightArrow">
            <a:avLst>
              <a:gd name="adj1" fmla="val 50000"/>
              <a:gd name="adj2" fmla="val 25053"/>
            </a:avLst>
          </a:prstGeom>
          <a:solidFill>
            <a:srgbClr val="FF9900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3" name="Universal texton dictionary"/>
          <p:cNvSpPr txBox="1"/>
          <p:nvPr/>
        </p:nvSpPr>
        <p:spPr>
          <a:xfrm>
            <a:off x="7160640" y="2872773"/>
            <a:ext cx="3153919" cy="43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2000">
                <a:uFill>
                  <a:solidFill>
                    <a:srgbClr val="FFFF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Universal texton dictionary</a:t>
            </a:r>
          </a:p>
        </p:txBody>
      </p:sp>
      <p:pic>
        <p:nvPicPr>
          <p:cNvPr id="364" name="image46.jpg" descr="image4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848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65" name="image47.jpg" descr="image47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0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66" name="brodatz2_3.jpg" descr="brodatz2_3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78720" y="7675067"/>
            <a:ext cx="207717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67" name="image48.jpg" descr="image48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384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68" name="Rectangle"/>
          <p:cNvSpPr/>
          <p:nvPr/>
        </p:nvSpPr>
        <p:spPr>
          <a:xfrm>
            <a:off x="9428480" y="6257183"/>
            <a:ext cx="216747" cy="130951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9" name="Rectangle"/>
          <p:cNvSpPr/>
          <p:nvPr/>
        </p:nvSpPr>
        <p:spPr>
          <a:xfrm>
            <a:off x="9753600" y="5995280"/>
            <a:ext cx="216747" cy="157141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10078720" y="6189449"/>
            <a:ext cx="216748" cy="137724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1" name="Rectangle"/>
          <p:cNvSpPr/>
          <p:nvPr/>
        </p:nvSpPr>
        <p:spPr>
          <a:xfrm>
            <a:off x="10403840" y="5995280"/>
            <a:ext cx="216747" cy="157141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2" name="Arrow"/>
          <p:cNvSpPr/>
          <p:nvPr/>
        </p:nvSpPr>
        <p:spPr>
          <a:xfrm>
            <a:off x="5271911" y="6799049"/>
            <a:ext cx="688623" cy="483165"/>
          </a:xfrm>
          <a:prstGeom prst="rightArrow">
            <a:avLst>
              <a:gd name="adj1" fmla="val 50000"/>
              <a:gd name="adj2" fmla="val 25053"/>
            </a:avLst>
          </a:prstGeom>
          <a:solidFill>
            <a:srgbClr val="FF9900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73" name="brodatz1_1.jpg" descr="brodatz1_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288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4" name="brodatz1_4.jpg" descr="brodatz1_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119" y="2635706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5" name="image52.jpg" descr="image5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6" name="image53.jpg" descr="image5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24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7" name="image54.jpg" descr="image54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3359" y="2635706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8" name="image46.jpg" descr="image4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848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79" name="image47.jpg" descr="image47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0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80" name="brodatz2_3.jpg" descr="brodatz2_3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78720" y="2635706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81" name="image48.jpg" descr="image48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3840" y="2635706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82" name="Square"/>
          <p:cNvSpPr/>
          <p:nvPr/>
        </p:nvSpPr>
        <p:spPr>
          <a:xfrm>
            <a:off x="7802880" y="2310587"/>
            <a:ext cx="216747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3" name="Rectangle"/>
          <p:cNvSpPr/>
          <p:nvPr/>
        </p:nvSpPr>
        <p:spPr>
          <a:xfrm>
            <a:off x="8128000" y="2418960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4" name="Square"/>
          <p:cNvSpPr/>
          <p:nvPr/>
        </p:nvSpPr>
        <p:spPr>
          <a:xfrm>
            <a:off x="8453119" y="2310587"/>
            <a:ext cx="216748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8778240" y="2418960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6" name="Rectangle"/>
          <p:cNvSpPr/>
          <p:nvPr/>
        </p:nvSpPr>
        <p:spPr>
          <a:xfrm>
            <a:off x="9103359" y="2202213"/>
            <a:ext cx="216748" cy="325121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7" name="Square"/>
          <p:cNvSpPr/>
          <p:nvPr/>
        </p:nvSpPr>
        <p:spPr>
          <a:xfrm>
            <a:off x="9428480" y="2310587"/>
            <a:ext cx="216747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Rectangle"/>
          <p:cNvSpPr/>
          <p:nvPr/>
        </p:nvSpPr>
        <p:spPr>
          <a:xfrm>
            <a:off x="9753600" y="2418960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9" name="Rectangle"/>
          <p:cNvSpPr/>
          <p:nvPr/>
        </p:nvSpPr>
        <p:spPr>
          <a:xfrm>
            <a:off x="10078720" y="2418960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0" name="Square"/>
          <p:cNvSpPr/>
          <p:nvPr/>
        </p:nvSpPr>
        <p:spPr>
          <a:xfrm>
            <a:off x="10403840" y="2310587"/>
            <a:ext cx="216747" cy="21674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91" name="image49.jpg" descr="image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19" y="5019920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2" name="image50.jpg" descr="image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640" y="5022178"/>
            <a:ext cx="216747" cy="214490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3" name="image51.jpg" descr="image5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502" y="5019920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4" name="image46.jpg" descr="image4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848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5" name="image47.jpg" descr="image47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5360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6" name="brodatz2_3.jpg" descr="brodatz2_3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78720" y="5028951"/>
            <a:ext cx="207717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397" name="image48.jpg" descr="image48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03840" y="5028951"/>
            <a:ext cx="207716" cy="207717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398" name="Rectangle"/>
          <p:cNvSpPr/>
          <p:nvPr/>
        </p:nvSpPr>
        <p:spPr>
          <a:xfrm>
            <a:off x="9428480" y="4812205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9753600" y="4694800"/>
            <a:ext cx="216747" cy="22577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0" name="Rectangle"/>
          <p:cNvSpPr/>
          <p:nvPr/>
        </p:nvSpPr>
        <p:spPr>
          <a:xfrm>
            <a:off x="10078720" y="4812205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1" name="Rectangle"/>
          <p:cNvSpPr/>
          <p:nvPr/>
        </p:nvSpPr>
        <p:spPr>
          <a:xfrm>
            <a:off x="10403840" y="4812205"/>
            <a:ext cx="216747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6827519" y="4803173"/>
            <a:ext cx="216748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3" name="Rectangle"/>
          <p:cNvSpPr/>
          <p:nvPr/>
        </p:nvSpPr>
        <p:spPr>
          <a:xfrm>
            <a:off x="7152640" y="4803173"/>
            <a:ext cx="216747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4" name="Square"/>
          <p:cNvSpPr/>
          <p:nvPr/>
        </p:nvSpPr>
        <p:spPr>
          <a:xfrm>
            <a:off x="7477759" y="4694800"/>
            <a:ext cx="216748" cy="21674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5" name="image49.jpg" descr="image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19" y="7666035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06" name="image50.jpg" descr="image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640" y="7668293"/>
            <a:ext cx="216747" cy="214490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07" name="image51.jpg" descr="image5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502" y="7666035"/>
            <a:ext cx="219006" cy="216748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408" name="Rectangle"/>
          <p:cNvSpPr/>
          <p:nvPr/>
        </p:nvSpPr>
        <p:spPr>
          <a:xfrm>
            <a:off x="6827519" y="7449289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9" name="Rectangle"/>
          <p:cNvSpPr/>
          <p:nvPr/>
        </p:nvSpPr>
        <p:spPr>
          <a:xfrm>
            <a:off x="7152640" y="7232543"/>
            <a:ext cx="216747" cy="325121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0" name="Rectangle"/>
          <p:cNvSpPr/>
          <p:nvPr/>
        </p:nvSpPr>
        <p:spPr>
          <a:xfrm>
            <a:off x="7477759" y="7449289"/>
            <a:ext cx="216748" cy="10837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11" name="brodatz1_1.jpg" descr="brodatz1_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288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2" name="brodatz1_4.jpg" descr="brodatz1_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119" y="7675067"/>
            <a:ext cx="207717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3" name="image52.jpg" descr="image5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4" name="image53.jpg" descr="image5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240" y="7675067"/>
            <a:ext cx="207716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pic>
        <p:nvPicPr>
          <p:cNvPr id="415" name="image54.jpg" descr="image54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3359" y="7675067"/>
            <a:ext cx="207717" cy="207716"/>
          </a:xfrm>
          <a:prstGeom prst="rect">
            <a:avLst/>
          </a:prstGeom>
          <a:ln w="3175">
            <a:solidFill>
              <a:srgbClr val="FFFFFF"/>
            </a:solidFill>
          </a:ln>
        </p:spPr>
      </p:pic>
      <p:sp>
        <p:nvSpPr>
          <p:cNvPr id="416" name="Rectangle"/>
          <p:cNvSpPr/>
          <p:nvPr/>
        </p:nvSpPr>
        <p:spPr>
          <a:xfrm>
            <a:off x="7802880" y="7340916"/>
            <a:ext cx="216747" cy="22577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7" name="Rectangle"/>
          <p:cNvSpPr/>
          <p:nvPr/>
        </p:nvSpPr>
        <p:spPr>
          <a:xfrm>
            <a:off x="8128000" y="7458320"/>
            <a:ext cx="216747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8" name="Rectangle"/>
          <p:cNvSpPr/>
          <p:nvPr/>
        </p:nvSpPr>
        <p:spPr>
          <a:xfrm>
            <a:off x="8453119" y="7458320"/>
            <a:ext cx="216748" cy="10837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9" name="Rectangle"/>
          <p:cNvSpPr/>
          <p:nvPr/>
        </p:nvSpPr>
        <p:spPr>
          <a:xfrm>
            <a:off x="8778240" y="7340916"/>
            <a:ext cx="216747" cy="22577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0" name="Rectangle"/>
          <p:cNvSpPr/>
          <p:nvPr/>
        </p:nvSpPr>
        <p:spPr>
          <a:xfrm>
            <a:off x="9103359" y="7232543"/>
            <a:ext cx="216748" cy="33415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1" name="histogram"/>
          <p:cNvSpPr txBox="1"/>
          <p:nvPr/>
        </p:nvSpPr>
        <p:spPr>
          <a:xfrm>
            <a:off x="8135584" y="1448115"/>
            <a:ext cx="1158876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1800">
                <a:uFill>
                  <a:solidFill>
                    <a:srgbClr val="FFFF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histogram</a:t>
            </a:r>
          </a:p>
        </p:txBody>
      </p:sp>
      <p:sp>
        <p:nvSpPr>
          <p:cNvPr id="422" name="Julesz, 1981; Cula &amp; Dana, 2001; Leung &amp; Malik 2001; Mori, Belongie &amp; Malik, 2001; Schmid 2001; Varma &amp; Zisserman, 2002, 2003; Lazebnik, Schmid &amp; Ponce, 2003"/>
          <p:cNvSpPr txBox="1"/>
          <p:nvPr/>
        </p:nvSpPr>
        <p:spPr>
          <a:xfrm>
            <a:off x="1782503" y="8830839"/>
            <a:ext cx="9439794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1800">
                <a:uFill>
                  <a:solidFill>
                    <a:srgbClr val="FFFF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273286381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HOG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6507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f we know where the good features are,…"/>
          <p:cNvSpPr txBox="1"/>
          <p:nvPr/>
        </p:nvSpPr>
        <p:spPr>
          <a:xfrm>
            <a:off x="2239238" y="6616700"/>
            <a:ext cx="85263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we know where the </a:t>
            </a:r>
            <a:r>
              <a:rPr u="sng"/>
              <a:t>good</a:t>
            </a:r>
            <a:r>
              <a:t> features are, </a:t>
            </a:r>
          </a:p>
          <a:p>
            <a: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do we </a:t>
            </a:r>
            <a:r>
              <a:rPr u="sng"/>
              <a:t>match</a:t>
            </a:r>
            <a:r>
              <a:t> them?</a:t>
            </a:r>
          </a:p>
        </p:txBody>
      </p:sp>
      <p:pic>
        <p:nvPicPr>
          <p:cNvPr id="153" name="C:\data\InterestPointEval\Graffiti\img1.png" descr="C:\data\InterestPointEval\Graffiti\im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9" y="648695"/>
            <a:ext cx="5807764" cy="4646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:\data\InterestPointEval\Graffiti\img5.png" descr="C:\data\InterestPointEval\Graffiti\img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377" y="648695"/>
            <a:ext cx="5807764" cy="4646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quare"/>
          <p:cNvSpPr/>
          <p:nvPr/>
        </p:nvSpPr>
        <p:spPr>
          <a:xfrm>
            <a:off x="2489200" y="1689100"/>
            <a:ext cx="613396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6" name="Rectangle"/>
          <p:cNvSpPr/>
          <p:nvPr/>
        </p:nvSpPr>
        <p:spPr>
          <a:xfrm>
            <a:off x="9956800" y="2425700"/>
            <a:ext cx="331168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7" name="Square"/>
          <p:cNvSpPr/>
          <p:nvPr/>
        </p:nvSpPr>
        <p:spPr>
          <a:xfrm>
            <a:off x="3924300" y="1943100"/>
            <a:ext cx="613396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" name="Rectangle"/>
          <p:cNvSpPr/>
          <p:nvPr/>
        </p:nvSpPr>
        <p:spPr>
          <a:xfrm>
            <a:off x="9409561" y="2044700"/>
            <a:ext cx="331168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9" name="Rectangle"/>
          <p:cNvSpPr/>
          <p:nvPr/>
        </p:nvSpPr>
        <p:spPr>
          <a:xfrm>
            <a:off x="622300" y="3416300"/>
            <a:ext cx="808162" cy="908323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0" name="Rectangle"/>
          <p:cNvSpPr/>
          <p:nvPr/>
        </p:nvSpPr>
        <p:spPr>
          <a:xfrm>
            <a:off x="8737600" y="3759200"/>
            <a:ext cx="451570" cy="1030610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1" name="Rectangle"/>
          <p:cNvSpPr/>
          <p:nvPr/>
        </p:nvSpPr>
        <p:spPr>
          <a:xfrm>
            <a:off x="4749800" y="3009900"/>
            <a:ext cx="613396" cy="723975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2" name="Rectangle"/>
          <p:cNvSpPr/>
          <p:nvPr/>
        </p:nvSpPr>
        <p:spPr>
          <a:xfrm>
            <a:off x="10287000" y="3365500"/>
            <a:ext cx="239391" cy="613396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3" name="Rectangle"/>
          <p:cNvSpPr/>
          <p:nvPr/>
        </p:nvSpPr>
        <p:spPr>
          <a:xfrm>
            <a:off x="1130300" y="1418679"/>
            <a:ext cx="808162" cy="497211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4" name="Rectangle"/>
          <p:cNvSpPr/>
          <p:nvPr/>
        </p:nvSpPr>
        <p:spPr>
          <a:xfrm>
            <a:off x="8733278" y="1558379"/>
            <a:ext cx="460213" cy="497211"/>
          </a:xfrm>
          <a:prstGeom prst="rect">
            <a:avLst/>
          </a:prstGeom>
          <a:ln w="76200">
            <a:solidFill>
              <a:srgbClr val="FFFB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HO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HOG</a:t>
            </a:r>
          </a:p>
        </p:txBody>
      </p:sp>
      <p:sp>
        <p:nvSpPr>
          <p:cNvPr id="428" name="Dalal, Triggs. Histograms of Oriented Gradients for Human Detection. CVPR, 2005"/>
          <p:cNvSpPr txBox="1"/>
          <p:nvPr/>
        </p:nvSpPr>
        <p:spPr>
          <a:xfrm>
            <a:off x="2416066" y="2232610"/>
            <a:ext cx="8718941" cy="381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Dalal, Triggs.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Histograms of Oriented Gradients</a:t>
            </a:r>
            <a:r>
              <a:t> for Human Detection. CVPR, 2005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84" y="3118820"/>
            <a:ext cx="2644262" cy="2644262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quare"/>
          <p:cNvSpPr/>
          <p:nvPr/>
        </p:nvSpPr>
        <p:spPr>
          <a:xfrm>
            <a:off x="1847665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1" name="Square"/>
          <p:cNvSpPr/>
          <p:nvPr/>
        </p:nvSpPr>
        <p:spPr>
          <a:xfrm>
            <a:off x="2504194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2" name="Square"/>
          <p:cNvSpPr/>
          <p:nvPr/>
        </p:nvSpPr>
        <p:spPr>
          <a:xfrm>
            <a:off x="3160723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3" name="Square"/>
          <p:cNvSpPr/>
          <p:nvPr/>
        </p:nvSpPr>
        <p:spPr>
          <a:xfrm>
            <a:off x="3817252" y="315486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4" name="Square"/>
          <p:cNvSpPr/>
          <p:nvPr/>
        </p:nvSpPr>
        <p:spPr>
          <a:xfrm>
            <a:off x="1847665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5" name="Square"/>
          <p:cNvSpPr/>
          <p:nvPr/>
        </p:nvSpPr>
        <p:spPr>
          <a:xfrm>
            <a:off x="2504194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6" name="Square"/>
          <p:cNvSpPr/>
          <p:nvPr/>
        </p:nvSpPr>
        <p:spPr>
          <a:xfrm>
            <a:off x="3160723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7" name="Square"/>
          <p:cNvSpPr/>
          <p:nvPr/>
        </p:nvSpPr>
        <p:spPr>
          <a:xfrm>
            <a:off x="3817252" y="3811394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8" name="Square"/>
          <p:cNvSpPr/>
          <p:nvPr/>
        </p:nvSpPr>
        <p:spPr>
          <a:xfrm>
            <a:off x="1847665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9" name="Square"/>
          <p:cNvSpPr/>
          <p:nvPr/>
        </p:nvSpPr>
        <p:spPr>
          <a:xfrm>
            <a:off x="2504194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0" name="Square"/>
          <p:cNvSpPr/>
          <p:nvPr/>
        </p:nvSpPr>
        <p:spPr>
          <a:xfrm>
            <a:off x="3160723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1" name="Square"/>
          <p:cNvSpPr/>
          <p:nvPr/>
        </p:nvSpPr>
        <p:spPr>
          <a:xfrm>
            <a:off x="3817252" y="446792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2" name="Square"/>
          <p:cNvSpPr/>
          <p:nvPr/>
        </p:nvSpPr>
        <p:spPr>
          <a:xfrm>
            <a:off x="1847665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3" name="Square"/>
          <p:cNvSpPr/>
          <p:nvPr/>
        </p:nvSpPr>
        <p:spPr>
          <a:xfrm>
            <a:off x="2504194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4" name="Square"/>
          <p:cNvSpPr/>
          <p:nvPr/>
        </p:nvSpPr>
        <p:spPr>
          <a:xfrm>
            <a:off x="3160723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5" name="Square"/>
          <p:cNvSpPr/>
          <p:nvPr/>
        </p:nvSpPr>
        <p:spPr>
          <a:xfrm>
            <a:off x="3817252" y="5124453"/>
            <a:ext cx="607454" cy="60745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aphicFrame>
        <p:nvGraphicFramePr>
          <p:cNvPr id="446" name="2D Column Chart"/>
          <p:cNvGraphicFramePr/>
          <p:nvPr/>
        </p:nvGraphicFramePr>
        <p:xfrm>
          <a:off x="9434686" y="3732596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7" name="gradient magnitude…"/>
          <p:cNvSpPr txBox="1"/>
          <p:nvPr/>
        </p:nvSpPr>
        <p:spPr>
          <a:xfrm>
            <a:off x="9171599" y="4626994"/>
            <a:ext cx="306333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dirty="0"/>
              <a:t>gradient magnitude</a:t>
            </a:r>
            <a:r>
              <a:rPr lang="en-US" dirty="0"/>
              <a:t> histogram</a:t>
            </a:r>
            <a:endParaRPr dirty="0"/>
          </a:p>
          <a:p>
            <a:pPr>
              <a:defRPr sz="1800"/>
            </a:pPr>
            <a:r>
              <a:rPr dirty="0"/>
              <a:t>(one for each cell)</a:t>
            </a:r>
          </a:p>
        </p:txBody>
      </p:sp>
      <p:sp>
        <p:nvSpPr>
          <p:cNvPr id="448" name="Line"/>
          <p:cNvSpPr/>
          <p:nvPr/>
        </p:nvSpPr>
        <p:spPr>
          <a:xfrm>
            <a:off x="6006253" y="5094842"/>
            <a:ext cx="2346641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9" name="Line"/>
          <p:cNvSpPr/>
          <p:nvPr/>
        </p:nvSpPr>
        <p:spPr>
          <a:xfrm flipV="1">
            <a:off x="7173223" y="4584865"/>
            <a:ext cx="936801" cy="52291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0" name="Line"/>
          <p:cNvSpPr/>
          <p:nvPr/>
        </p:nvSpPr>
        <p:spPr>
          <a:xfrm flipV="1">
            <a:off x="7176602" y="4732389"/>
            <a:ext cx="366896" cy="36689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1" name="Line"/>
          <p:cNvSpPr/>
          <p:nvPr/>
        </p:nvSpPr>
        <p:spPr>
          <a:xfrm flipV="1">
            <a:off x="7148071" y="4916228"/>
            <a:ext cx="952858" cy="1680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2" name="Line"/>
          <p:cNvSpPr/>
          <p:nvPr/>
        </p:nvSpPr>
        <p:spPr>
          <a:xfrm flipV="1">
            <a:off x="7178817" y="4396145"/>
            <a:ext cx="241731" cy="6689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3" name="Line"/>
          <p:cNvSpPr/>
          <p:nvPr/>
        </p:nvSpPr>
        <p:spPr>
          <a:xfrm flipV="1">
            <a:off x="7179573" y="4140222"/>
            <a:ext cx="1" cy="9675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4" name="Line"/>
          <p:cNvSpPr/>
          <p:nvPr/>
        </p:nvSpPr>
        <p:spPr>
          <a:xfrm flipH="1" flipV="1">
            <a:off x="6888927" y="4384324"/>
            <a:ext cx="292370" cy="6921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5" name="Line"/>
          <p:cNvSpPr/>
          <p:nvPr/>
        </p:nvSpPr>
        <p:spPr>
          <a:xfrm flipH="1" flipV="1">
            <a:off x="6679609" y="4595392"/>
            <a:ext cx="503893" cy="5038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6" name="Line"/>
          <p:cNvSpPr/>
          <p:nvPr/>
        </p:nvSpPr>
        <p:spPr>
          <a:xfrm flipH="1" flipV="1">
            <a:off x="6437212" y="4675891"/>
            <a:ext cx="749669" cy="4318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7" name="Line"/>
          <p:cNvSpPr/>
          <p:nvPr/>
        </p:nvSpPr>
        <p:spPr>
          <a:xfrm flipH="1" flipV="1">
            <a:off x="6238167" y="4916228"/>
            <a:ext cx="952859" cy="16801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8" name="Rectangle"/>
          <p:cNvSpPr/>
          <p:nvPr/>
        </p:nvSpPr>
        <p:spPr>
          <a:xfrm>
            <a:off x="2439271" y="3782004"/>
            <a:ext cx="1393829" cy="1347820"/>
          </a:xfrm>
          <a:prstGeom prst="rect">
            <a:avLst/>
          </a:prstGeom>
          <a:ln w="114300">
            <a:solidFill>
              <a:srgbClr val="FFFB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B00"/>
                </a:solidFill>
              </a:defRPr>
            </a:pPr>
            <a:endParaRPr/>
          </a:p>
        </p:txBody>
      </p:sp>
      <p:sp>
        <p:nvSpPr>
          <p:cNvPr id="459" name="Block…"/>
          <p:cNvSpPr txBox="1"/>
          <p:nvPr/>
        </p:nvSpPr>
        <p:spPr>
          <a:xfrm>
            <a:off x="2551883" y="6054501"/>
            <a:ext cx="116860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Block</a:t>
            </a:r>
          </a:p>
          <a:p>
            <a:pPr>
              <a:defRPr sz="1800"/>
            </a:pPr>
            <a:r>
              <a:t>(2x2 cells)</a:t>
            </a:r>
          </a:p>
        </p:txBody>
      </p:sp>
      <p:pic>
        <p:nvPicPr>
          <p:cNvPr id="472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55929" y="4675891"/>
            <a:ext cx="991744" cy="1706523"/>
          </a:xfrm>
          <a:prstGeom prst="rect">
            <a:avLst/>
          </a:prstGeom>
        </p:spPr>
      </p:pic>
      <p:sp>
        <p:nvSpPr>
          <p:cNvPr id="461" name="Cell…"/>
          <p:cNvSpPr txBox="1"/>
          <p:nvPr/>
        </p:nvSpPr>
        <p:spPr>
          <a:xfrm>
            <a:off x="509269" y="3845282"/>
            <a:ext cx="129547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Cell</a:t>
            </a:r>
          </a:p>
          <a:p>
            <a:pPr>
              <a:defRPr sz="1800"/>
            </a:pPr>
            <a:r>
              <a:t>(8x8 pixels)</a:t>
            </a:r>
          </a:p>
        </p:txBody>
      </p:sp>
      <p:pic>
        <p:nvPicPr>
          <p:cNvPr id="474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96" y="4595694"/>
            <a:ext cx="1769942" cy="723049"/>
          </a:xfrm>
          <a:prstGeom prst="rect">
            <a:avLst/>
          </a:prstGeom>
        </p:spPr>
      </p:pic>
      <p:sp>
        <p:nvSpPr>
          <p:cNvPr id="463" name="Single scale, no dominant orientation"/>
          <p:cNvSpPr txBox="1"/>
          <p:nvPr/>
        </p:nvSpPr>
        <p:spPr>
          <a:xfrm>
            <a:off x="3933722" y="8759904"/>
            <a:ext cx="51456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Single scale, no dominant orientation</a:t>
            </a:r>
          </a:p>
        </p:txBody>
      </p:sp>
      <p:sp>
        <p:nvSpPr>
          <p:cNvPr id="464" name="histogram of ‘unsigned’ gradients"/>
          <p:cNvSpPr txBox="1"/>
          <p:nvPr/>
        </p:nvSpPr>
        <p:spPr>
          <a:xfrm>
            <a:off x="5778009" y="3102990"/>
            <a:ext cx="269231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histogram of ‘unsigned’ gradients</a:t>
            </a:r>
          </a:p>
        </p:txBody>
      </p:sp>
      <p:sp>
        <p:nvSpPr>
          <p:cNvPr id="465" name="soft binning"/>
          <p:cNvSpPr txBox="1"/>
          <p:nvPr/>
        </p:nvSpPr>
        <p:spPr>
          <a:xfrm>
            <a:off x="5916248" y="5814070"/>
            <a:ext cx="26923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soft binning</a:t>
            </a:r>
          </a:p>
        </p:txBody>
      </p:sp>
      <p:graphicFrame>
        <p:nvGraphicFramePr>
          <p:cNvPr id="466" name="2D Column Chart"/>
          <p:cNvGraphicFramePr/>
          <p:nvPr/>
        </p:nvGraphicFramePr>
        <p:xfrm>
          <a:off x="2213797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67" name="2D Column Chart"/>
          <p:cNvGraphicFramePr/>
          <p:nvPr/>
        </p:nvGraphicFramePr>
        <p:xfrm>
          <a:off x="4362091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68" name="2D Column Chart"/>
          <p:cNvGraphicFramePr/>
          <p:nvPr/>
        </p:nvGraphicFramePr>
        <p:xfrm>
          <a:off x="6525080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69" name="2D Column Chart"/>
          <p:cNvGraphicFramePr/>
          <p:nvPr/>
        </p:nvGraphicFramePr>
        <p:xfrm>
          <a:off x="8689327" y="7350391"/>
          <a:ext cx="2537166" cy="93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70" name="Concatenate and L-2 normalization"/>
          <p:cNvSpPr txBox="1"/>
          <p:nvPr/>
        </p:nvSpPr>
        <p:spPr>
          <a:xfrm>
            <a:off x="4451280" y="7037210"/>
            <a:ext cx="514563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Concatenate and L-2 normalization</a:t>
            </a:r>
          </a:p>
        </p:txBody>
      </p:sp>
      <p:pic>
        <p:nvPicPr>
          <p:cNvPr id="476" name="Connection Line" descr="Connection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336880" y="3926304"/>
            <a:ext cx="3062263" cy="53509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DDE8B51C-9CD2-4518-975F-3CA38F3938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2170" y="1031441"/>
            <a:ext cx="1699985" cy="11094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005096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edestrian detection"/>
          <p:cNvSpPr txBox="1"/>
          <p:nvPr/>
        </p:nvSpPr>
        <p:spPr>
          <a:xfrm>
            <a:off x="593146" y="372122"/>
            <a:ext cx="29263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Pedestrian detection</a:t>
            </a:r>
          </a:p>
        </p:txBody>
      </p:sp>
      <p:pic>
        <p:nvPicPr>
          <p:cNvPr id="4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557" y="8165843"/>
            <a:ext cx="4731577" cy="145587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64 pixels…"/>
          <p:cNvSpPr txBox="1"/>
          <p:nvPr/>
        </p:nvSpPr>
        <p:spPr>
          <a:xfrm>
            <a:off x="3982989" y="7021098"/>
            <a:ext cx="141854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64 pixels</a:t>
            </a:r>
          </a:p>
          <a:p>
            <a:pPr>
              <a:defRPr sz="2400"/>
            </a:pPr>
            <a:r>
              <a:t>8 cells</a:t>
            </a:r>
          </a:p>
          <a:p>
            <a:pPr>
              <a:defRPr sz="2400"/>
            </a:pPr>
            <a:r>
              <a:t>7 blocks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rcRect l="84679"/>
          <a:stretch>
            <a:fillRect/>
          </a:stretch>
        </p:blipFill>
        <p:spPr>
          <a:xfrm>
            <a:off x="3304302" y="1852253"/>
            <a:ext cx="2479719" cy="4980093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128 pixels…"/>
          <p:cNvSpPr txBox="1"/>
          <p:nvPr/>
        </p:nvSpPr>
        <p:spPr>
          <a:xfrm>
            <a:off x="1261689" y="3568007"/>
            <a:ext cx="1792074" cy="20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400"/>
            </a:pPr>
            <a:r>
              <a:t>128 pixels</a:t>
            </a:r>
          </a:p>
          <a:p>
            <a:pPr>
              <a:defRPr sz="2400"/>
            </a:pPr>
            <a:r>
              <a:t>16 cells</a:t>
            </a:r>
          </a:p>
          <a:p>
            <a:pPr>
              <a:defRPr sz="2400"/>
            </a:pPr>
            <a:r>
              <a:t>15 blocks</a:t>
            </a:r>
          </a:p>
        </p:txBody>
      </p:sp>
      <p:sp>
        <p:nvSpPr>
          <p:cNvPr id="483" name="Square"/>
          <p:cNvSpPr/>
          <p:nvPr/>
        </p:nvSpPr>
        <p:spPr>
          <a:xfrm>
            <a:off x="3320606" y="1879414"/>
            <a:ext cx="303200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4" name="Square"/>
          <p:cNvSpPr/>
          <p:nvPr/>
        </p:nvSpPr>
        <p:spPr>
          <a:xfrm>
            <a:off x="3616844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5" name="Square"/>
          <p:cNvSpPr/>
          <p:nvPr/>
        </p:nvSpPr>
        <p:spPr>
          <a:xfrm>
            <a:off x="3930931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6" name="Square"/>
          <p:cNvSpPr/>
          <p:nvPr/>
        </p:nvSpPr>
        <p:spPr>
          <a:xfrm>
            <a:off x="4238670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7" name="Square"/>
          <p:cNvSpPr/>
          <p:nvPr/>
        </p:nvSpPr>
        <p:spPr>
          <a:xfrm>
            <a:off x="4543833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8" name="Square"/>
          <p:cNvSpPr/>
          <p:nvPr/>
        </p:nvSpPr>
        <p:spPr>
          <a:xfrm>
            <a:off x="4842647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9" name="Square"/>
          <p:cNvSpPr/>
          <p:nvPr/>
        </p:nvSpPr>
        <p:spPr>
          <a:xfrm>
            <a:off x="5156734" y="1879414"/>
            <a:ext cx="303201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0" name="Square"/>
          <p:cNvSpPr/>
          <p:nvPr/>
        </p:nvSpPr>
        <p:spPr>
          <a:xfrm>
            <a:off x="5464474" y="1879414"/>
            <a:ext cx="303200" cy="303200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1" name="Square"/>
          <p:cNvSpPr/>
          <p:nvPr/>
        </p:nvSpPr>
        <p:spPr>
          <a:xfrm>
            <a:off x="3319347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2" name="Square"/>
          <p:cNvSpPr/>
          <p:nvPr/>
        </p:nvSpPr>
        <p:spPr>
          <a:xfrm>
            <a:off x="3615585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3" name="Square"/>
          <p:cNvSpPr/>
          <p:nvPr/>
        </p:nvSpPr>
        <p:spPr>
          <a:xfrm>
            <a:off x="3929672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4" name="Square"/>
          <p:cNvSpPr/>
          <p:nvPr/>
        </p:nvSpPr>
        <p:spPr>
          <a:xfrm>
            <a:off x="4237411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5" name="Square"/>
          <p:cNvSpPr/>
          <p:nvPr/>
        </p:nvSpPr>
        <p:spPr>
          <a:xfrm>
            <a:off x="4542573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6" name="Square"/>
          <p:cNvSpPr/>
          <p:nvPr/>
        </p:nvSpPr>
        <p:spPr>
          <a:xfrm>
            <a:off x="4841388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7" name="Square"/>
          <p:cNvSpPr/>
          <p:nvPr/>
        </p:nvSpPr>
        <p:spPr>
          <a:xfrm>
            <a:off x="5155475" y="2173718"/>
            <a:ext cx="303200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8" name="Square"/>
          <p:cNvSpPr/>
          <p:nvPr/>
        </p:nvSpPr>
        <p:spPr>
          <a:xfrm>
            <a:off x="5463214" y="2173718"/>
            <a:ext cx="303201" cy="3032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9" name="Square"/>
          <p:cNvSpPr/>
          <p:nvPr/>
        </p:nvSpPr>
        <p:spPr>
          <a:xfrm>
            <a:off x="3319369" y="1876895"/>
            <a:ext cx="609601" cy="609601"/>
          </a:xfrm>
          <a:prstGeom prst="rect">
            <a:avLst/>
          </a:prstGeom>
          <a:ln w="63500">
            <a:solidFill>
              <a:srgbClr val="FFFB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B00"/>
                </a:solidFill>
              </a:defRPr>
            </a:pPr>
            <a:endParaRPr/>
          </a:p>
        </p:txBody>
      </p:sp>
      <p:sp>
        <p:nvSpPr>
          <p:cNvPr id="500" name="http://chrisjmccormick.wordpress.com/2013/05/09/hog-person-detector-tutorial/"/>
          <p:cNvSpPr txBox="1"/>
          <p:nvPr/>
        </p:nvSpPr>
        <p:spPr>
          <a:xfrm>
            <a:off x="293880" y="9303598"/>
            <a:ext cx="551505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http://chrisjmccormick.wordpress.com/2013/05/09/hog-person-detector-tutorial/</a:t>
            </a:r>
          </a:p>
        </p:txBody>
      </p:sp>
      <p:sp>
        <p:nvSpPr>
          <p:cNvPr id="501" name="15 x 7 x 4 x 36 = 3780"/>
          <p:cNvSpPr txBox="1"/>
          <p:nvPr/>
        </p:nvSpPr>
        <p:spPr>
          <a:xfrm>
            <a:off x="6034517" y="4107297"/>
            <a:ext cx="2620283" cy="94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15 x 7 x 4 x 36 = 3780</a:t>
            </a:r>
          </a:p>
        </p:txBody>
      </p:sp>
      <p:sp>
        <p:nvSpPr>
          <p:cNvPr id="502" name="1 cell step size"/>
          <p:cNvSpPr txBox="1"/>
          <p:nvPr/>
        </p:nvSpPr>
        <p:spPr>
          <a:xfrm>
            <a:off x="3470634" y="1193496"/>
            <a:ext cx="21470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1 cell step size</a:t>
            </a:r>
          </a:p>
        </p:txBody>
      </p:sp>
      <p:sp>
        <p:nvSpPr>
          <p:cNvPr id="503" name="visualization"/>
          <p:cNvSpPr txBox="1"/>
          <p:nvPr/>
        </p:nvSpPr>
        <p:spPr>
          <a:xfrm>
            <a:off x="9807610" y="1289049"/>
            <a:ext cx="17742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visualization</a:t>
            </a:r>
          </a:p>
        </p:txBody>
      </p:sp>
      <p:pic>
        <p:nvPicPr>
          <p:cNvPr id="504" name="image.png" descr="image.png"/>
          <p:cNvPicPr>
            <a:picLocks noChangeAspect="1"/>
          </p:cNvPicPr>
          <p:nvPr/>
        </p:nvPicPr>
        <p:blipFill>
          <a:blip r:embed="rId3"/>
          <a:srcRect l="4950" t="2322" r="4950" b="2322"/>
          <a:stretch>
            <a:fillRect/>
          </a:stretch>
        </p:blipFill>
        <p:spPr>
          <a:xfrm>
            <a:off x="9514226" y="1941019"/>
            <a:ext cx="2360824" cy="4802457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Redundant representation due to overlapping blocks…"/>
          <p:cNvSpPr txBox="1"/>
          <p:nvPr/>
        </p:nvSpPr>
        <p:spPr>
          <a:xfrm>
            <a:off x="1453286" y="8139020"/>
            <a:ext cx="6181709" cy="94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000"/>
            </a:pPr>
            <a:r>
              <a:t>Redundant representation due to overlapping blocks</a:t>
            </a:r>
          </a:p>
          <a:p>
            <a:pPr>
              <a:defRPr sz="20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How many times is each inner cell encoded?</a:t>
            </a:r>
          </a:p>
        </p:txBody>
      </p:sp>
    </p:spTree>
    <p:extLst>
      <p:ext uri="{BB962C8B-B14F-4D97-AF65-F5344CB8AC3E}">
        <p14:creationId xmlns:p14="http://schemas.microsoft.com/office/powerpoint/2010/main" val="218330183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SURF descriptor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32660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Table"/>
          <p:cNvGraphicFramePr/>
          <p:nvPr/>
        </p:nvGraphicFramePr>
        <p:xfrm>
          <a:off x="2303840" y="4499174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5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8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graphicFrame>
        <p:nvGraphicFramePr>
          <p:cNvPr id="509" name="Table"/>
          <p:cNvGraphicFramePr/>
          <p:nvPr/>
        </p:nvGraphicFramePr>
        <p:xfrm>
          <a:off x="7094237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0" name="Table"/>
          <p:cNvGraphicFramePr/>
          <p:nvPr/>
        </p:nvGraphicFramePr>
        <p:xfrm>
          <a:off x="9064780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25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71" y="4195864"/>
            <a:ext cx="362563" cy="1509127"/>
          </a:xfrm>
          <a:prstGeom prst="rect">
            <a:avLst/>
          </a:prstGeom>
        </p:spPr>
      </p:pic>
      <p:sp>
        <p:nvSpPr>
          <p:cNvPr id="512" name="center of detected feature"/>
          <p:cNvSpPr txBox="1"/>
          <p:nvPr/>
        </p:nvSpPr>
        <p:spPr>
          <a:xfrm>
            <a:off x="2130536" y="3826867"/>
            <a:ext cx="27660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center of detected feature</a:t>
            </a:r>
          </a:p>
        </p:txBody>
      </p:sp>
      <p:sp>
        <p:nvSpPr>
          <p:cNvPr id="513" name="Haar wavelets filters"/>
          <p:cNvSpPr txBox="1"/>
          <p:nvPr/>
        </p:nvSpPr>
        <p:spPr>
          <a:xfrm>
            <a:off x="7556120" y="4269690"/>
            <a:ext cx="2172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sp>
        <p:nvSpPr>
          <p:cNvPr id="514" name="Compute Haar wavelet response at each pixel in patch"/>
          <p:cNvSpPr txBox="1"/>
          <p:nvPr/>
        </p:nvSpPr>
        <p:spPr>
          <a:xfrm>
            <a:off x="1083838" y="3019480"/>
            <a:ext cx="1153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r>
              <a:t>Compute Haar wavelet response at each pixel in patch</a:t>
            </a:r>
          </a:p>
        </p:txBody>
      </p:sp>
      <p:sp>
        <p:nvSpPr>
          <p:cNvPr id="516" name="How would do you compute the filter response?"/>
          <p:cNvSpPr txBox="1"/>
          <p:nvPr/>
        </p:nvSpPr>
        <p:spPr>
          <a:xfrm>
            <a:off x="5047348" y="7344872"/>
            <a:ext cx="763549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would do you compute the filter response?</a:t>
            </a:r>
          </a:p>
        </p:txBody>
      </p:sp>
      <p:sp>
        <p:nvSpPr>
          <p:cNvPr id="517" name="image patch"/>
          <p:cNvSpPr txBox="1"/>
          <p:nvPr/>
        </p:nvSpPr>
        <p:spPr>
          <a:xfrm>
            <a:off x="2814850" y="6831882"/>
            <a:ext cx="13974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image patch</a:t>
            </a:r>
          </a:p>
        </p:txBody>
      </p:sp>
      <p:pic>
        <p:nvPicPr>
          <p:cNvPr id="518" name="latex-image-3.pdf" descr="latex-image-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47" y="6261703"/>
            <a:ext cx="4191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latex-image-4.pdf" descr="latex-image-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540" y="6229953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(Gaussian weighted from center)"/>
          <p:cNvSpPr txBox="1"/>
          <p:nvPr/>
        </p:nvSpPr>
        <p:spPr>
          <a:xfrm>
            <a:off x="6906480" y="6831882"/>
            <a:ext cx="346397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(Gaussian weighted from center)</a:t>
            </a:r>
          </a:p>
        </p:txBody>
      </p:sp>
      <p:sp>
        <p:nvSpPr>
          <p:cNvPr id="521" name="-1"/>
          <p:cNvSpPr txBox="1"/>
          <p:nvPr/>
        </p:nvSpPr>
        <p:spPr>
          <a:xfrm>
            <a:off x="7164583" y="5100423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2" name="-1"/>
          <p:cNvSpPr txBox="1"/>
          <p:nvPr/>
        </p:nvSpPr>
        <p:spPr>
          <a:xfrm>
            <a:off x="9361013" y="4810747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3" name="+1"/>
          <p:cNvSpPr txBox="1"/>
          <p:nvPr/>
        </p:nvSpPr>
        <p:spPr>
          <a:xfrm>
            <a:off x="7699032" y="5114995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524" name="+1"/>
          <p:cNvSpPr txBox="1"/>
          <p:nvPr/>
        </p:nvSpPr>
        <p:spPr>
          <a:xfrm>
            <a:off x="9280723" y="5342070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27815473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Table"/>
          <p:cNvGraphicFramePr/>
          <p:nvPr>
            <p:extLst>
              <p:ext uri="{D42A27DB-BD31-4B8C-83A1-F6EECF244321}">
                <p14:modId xmlns:p14="http://schemas.microsoft.com/office/powerpoint/2010/main" val="1082488457"/>
              </p:ext>
            </p:extLst>
          </p:nvPr>
        </p:nvGraphicFramePr>
        <p:xfrm>
          <a:off x="2303813" y="4499174"/>
          <a:ext cx="241948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543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8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graphicFrame>
        <p:nvGraphicFramePr>
          <p:cNvPr id="509" name="Table"/>
          <p:cNvGraphicFramePr/>
          <p:nvPr/>
        </p:nvGraphicFramePr>
        <p:xfrm>
          <a:off x="7094237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0" name="Table"/>
          <p:cNvGraphicFramePr/>
          <p:nvPr/>
        </p:nvGraphicFramePr>
        <p:xfrm>
          <a:off x="9064780" y="4778512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25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71" y="4195864"/>
            <a:ext cx="362563" cy="1509127"/>
          </a:xfrm>
          <a:prstGeom prst="rect">
            <a:avLst/>
          </a:prstGeom>
        </p:spPr>
      </p:pic>
      <p:sp>
        <p:nvSpPr>
          <p:cNvPr id="512" name="center of detected feature"/>
          <p:cNvSpPr txBox="1"/>
          <p:nvPr/>
        </p:nvSpPr>
        <p:spPr>
          <a:xfrm>
            <a:off x="2130536" y="3826867"/>
            <a:ext cx="27660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center of detected feature</a:t>
            </a:r>
          </a:p>
        </p:txBody>
      </p:sp>
      <p:sp>
        <p:nvSpPr>
          <p:cNvPr id="513" name="Haar wavelets filters"/>
          <p:cNvSpPr txBox="1"/>
          <p:nvPr/>
        </p:nvSpPr>
        <p:spPr>
          <a:xfrm>
            <a:off x="7556120" y="4269690"/>
            <a:ext cx="21721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sp>
        <p:nvSpPr>
          <p:cNvPr id="514" name="Compute Haar wavelet response at each pixel in patch"/>
          <p:cNvSpPr txBox="1"/>
          <p:nvPr/>
        </p:nvSpPr>
        <p:spPr>
          <a:xfrm>
            <a:off x="1083838" y="3019480"/>
            <a:ext cx="115302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/>
            </a:lvl1pPr>
          </a:lstStyle>
          <a:p>
            <a:r>
              <a:t>Compute Haar wavelet response at each pixel in patch</a:t>
            </a:r>
          </a:p>
        </p:txBody>
      </p:sp>
      <p:sp>
        <p:nvSpPr>
          <p:cNvPr id="515" name="Filtering using a sliding window can be slow…"/>
          <p:cNvSpPr txBox="1"/>
          <p:nvPr/>
        </p:nvSpPr>
        <p:spPr>
          <a:xfrm>
            <a:off x="5082639" y="7930280"/>
            <a:ext cx="753149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Filtering using a sliding window can be slow</a:t>
            </a:r>
          </a:p>
          <a:p>
            <a:pPr>
              <a:defRPr sz="2800"/>
            </a:pPr>
            <a:r>
              <a:rPr dirty="0" err="1"/>
              <a:t>Haar</a:t>
            </a:r>
            <a:r>
              <a:rPr dirty="0"/>
              <a:t> wavelets are just sums over blocks</a:t>
            </a:r>
          </a:p>
          <a:p>
            <a:pPr>
              <a:defRPr sz="2800"/>
            </a:pPr>
            <a:r>
              <a:rPr dirty="0"/>
              <a:t>Use integral images for efficiency (6 operations)</a:t>
            </a:r>
          </a:p>
        </p:txBody>
      </p:sp>
      <p:sp>
        <p:nvSpPr>
          <p:cNvPr id="516" name="How would do you compute the filter response?"/>
          <p:cNvSpPr txBox="1"/>
          <p:nvPr/>
        </p:nvSpPr>
        <p:spPr>
          <a:xfrm>
            <a:off x="5047348" y="7344872"/>
            <a:ext cx="763549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would do you compute the filter response?</a:t>
            </a:r>
          </a:p>
        </p:txBody>
      </p:sp>
      <p:sp>
        <p:nvSpPr>
          <p:cNvPr id="517" name="image patch"/>
          <p:cNvSpPr txBox="1"/>
          <p:nvPr/>
        </p:nvSpPr>
        <p:spPr>
          <a:xfrm>
            <a:off x="2814850" y="6831882"/>
            <a:ext cx="139743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image patch</a:t>
            </a:r>
          </a:p>
        </p:txBody>
      </p:sp>
      <p:pic>
        <p:nvPicPr>
          <p:cNvPr id="518" name="latex-image-3.pdf" descr="latex-image-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528" y="6261703"/>
            <a:ext cx="4191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latex-image-4.pdf" descr="latex-image-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540" y="6229953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(Gaussian weighted from center)"/>
          <p:cNvSpPr txBox="1"/>
          <p:nvPr/>
        </p:nvSpPr>
        <p:spPr>
          <a:xfrm>
            <a:off x="6906480" y="6831882"/>
            <a:ext cx="346397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(Gaussian weighted from center)</a:t>
            </a:r>
          </a:p>
        </p:txBody>
      </p:sp>
      <p:sp>
        <p:nvSpPr>
          <p:cNvPr id="521" name="-1"/>
          <p:cNvSpPr txBox="1"/>
          <p:nvPr/>
        </p:nvSpPr>
        <p:spPr>
          <a:xfrm>
            <a:off x="7164583" y="5100423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2" name="-1"/>
          <p:cNvSpPr txBox="1"/>
          <p:nvPr/>
        </p:nvSpPr>
        <p:spPr>
          <a:xfrm>
            <a:off x="9361013" y="4810747"/>
            <a:ext cx="3853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-1</a:t>
            </a:r>
          </a:p>
        </p:txBody>
      </p:sp>
      <p:sp>
        <p:nvSpPr>
          <p:cNvPr id="523" name="+1"/>
          <p:cNvSpPr txBox="1"/>
          <p:nvPr/>
        </p:nvSpPr>
        <p:spPr>
          <a:xfrm>
            <a:off x="7699032" y="5114995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  <p:sp>
        <p:nvSpPr>
          <p:cNvPr id="524" name="+1"/>
          <p:cNvSpPr txBox="1"/>
          <p:nvPr/>
        </p:nvSpPr>
        <p:spPr>
          <a:xfrm>
            <a:off x="9280723" y="5342070"/>
            <a:ext cx="4618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98540073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Table"/>
          <p:cNvGraphicFramePr/>
          <p:nvPr>
            <p:extLst>
              <p:ext uri="{D42A27DB-BD31-4B8C-83A1-F6EECF244321}">
                <p14:modId xmlns:p14="http://schemas.microsoft.com/office/powerpoint/2010/main" val="2357672346"/>
              </p:ext>
            </p:extLst>
          </p:nvPr>
        </p:nvGraphicFramePr>
        <p:xfrm>
          <a:off x="2269380" y="4509798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9" name="Rectangle"/>
          <p:cNvSpPr/>
          <p:nvPr/>
        </p:nvSpPr>
        <p:spPr>
          <a:xfrm>
            <a:off x="1017641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0" name="Rectangle"/>
          <p:cNvSpPr/>
          <p:nvPr/>
        </p:nvSpPr>
        <p:spPr>
          <a:xfrm>
            <a:off x="2269410" y="6946056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1" name="Rectangle"/>
          <p:cNvSpPr/>
          <p:nvPr/>
        </p:nvSpPr>
        <p:spPr>
          <a:xfrm>
            <a:off x="3515964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4772426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Rectangle"/>
          <p:cNvSpPr/>
          <p:nvPr/>
        </p:nvSpPr>
        <p:spPr>
          <a:xfrm>
            <a:off x="4772426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3515964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2269410" y="5725790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6" name="Rectangle"/>
          <p:cNvSpPr/>
          <p:nvPr/>
        </p:nvSpPr>
        <p:spPr>
          <a:xfrm>
            <a:off x="1017641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7" name="Rectangle"/>
          <p:cNvSpPr/>
          <p:nvPr/>
        </p:nvSpPr>
        <p:spPr>
          <a:xfrm>
            <a:off x="2269410" y="4509432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8" name="Rectangle"/>
          <p:cNvSpPr/>
          <p:nvPr/>
        </p:nvSpPr>
        <p:spPr>
          <a:xfrm>
            <a:off x="1017641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9" name="Rectangle"/>
          <p:cNvSpPr/>
          <p:nvPr/>
        </p:nvSpPr>
        <p:spPr>
          <a:xfrm>
            <a:off x="4772426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0" name="Rectangle"/>
          <p:cNvSpPr/>
          <p:nvPr/>
        </p:nvSpPr>
        <p:spPr>
          <a:xfrm>
            <a:off x="3515964" y="4509432"/>
            <a:ext cx="1198378" cy="116484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1" name="Rectangle"/>
          <p:cNvSpPr/>
          <p:nvPr/>
        </p:nvSpPr>
        <p:spPr>
          <a:xfrm>
            <a:off x="2269410" y="3293074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2" name="Rectangle"/>
          <p:cNvSpPr/>
          <p:nvPr/>
        </p:nvSpPr>
        <p:spPr>
          <a:xfrm>
            <a:off x="1017641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3" name="Rectangle"/>
          <p:cNvSpPr/>
          <p:nvPr/>
        </p:nvSpPr>
        <p:spPr>
          <a:xfrm>
            <a:off x="3515964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4772426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5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sp>
        <p:nvSpPr>
          <p:cNvPr id="546" name="4 x 4 cell grid"/>
          <p:cNvSpPr txBox="1"/>
          <p:nvPr/>
        </p:nvSpPr>
        <p:spPr>
          <a:xfrm>
            <a:off x="2765126" y="2771769"/>
            <a:ext cx="149893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 grid</a:t>
            </a:r>
          </a:p>
        </p:txBody>
      </p:sp>
      <p:sp>
        <p:nvSpPr>
          <p:cNvPr id="547" name="Each cell is represented by 4 values:"/>
          <p:cNvSpPr txBox="1"/>
          <p:nvPr/>
        </p:nvSpPr>
        <p:spPr>
          <a:xfrm>
            <a:off x="7661506" y="3255355"/>
            <a:ext cx="38825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Each cell is represented by 4 values: </a:t>
            </a:r>
          </a:p>
        </p:txBody>
      </p:sp>
      <p:pic>
        <p:nvPicPr>
          <p:cNvPr id="548" name="latex-image-2.pdf" descr="latex-image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662" y="4326714"/>
            <a:ext cx="3802217" cy="519559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How big is the SURF descriptor?"/>
          <p:cNvSpPr txBox="1"/>
          <p:nvPr/>
        </p:nvSpPr>
        <p:spPr>
          <a:xfrm>
            <a:off x="6599232" y="8343962"/>
            <a:ext cx="56608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big is the SURF descriptor?</a:t>
            </a:r>
          </a:p>
        </p:txBody>
      </p:sp>
      <p:pic>
        <p:nvPicPr>
          <p:cNvPr id="558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89" y="3427187"/>
            <a:ext cx="3146128" cy="1415519"/>
          </a:xfrm>
          <a:prstGeom prst="rect">
            <a:avLst/>
          </a:prstGeom>
        </p:spPr>
      </p:pic>
      <p:sp>
        <p:nvSpPr>
          <p:cNvPr id="551" name="5 x 5 sample points"/>
          <p:cNvSpPr txBox="1"/>
          <p:nvPr/>
        </p:nvSpPr>
        <p:spPr>
          <a:xfrm>
            <a:off x="3503676" y="5840264"/>
            <a:ext cx="12237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5 x 5 sample points</a:t>
            </a:r>
          </a:p>
        </p:txBody>
      </p:sp>
      <p:graphicFrame>
        <p:nvGraphicFramePr>
          <p:cNvPr id="552" name="Table"/>
          <p:cNvGraphicFramePr/>
          <p:nvPr/>
        </p:nvGraphicFramePr>
        <p:xfrm>
          <a:off x="8058538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3" name="Table"/>
          <p:cNvGraphicFramePr/>
          <p:nvPr/>
        </p:nvGraphicFramePr>
        <p:xfrm>
          <a:off x="10029081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4" name="Haar wavelets filters"/>
          <p:cNvSpPr txBox="1"/>
          <p:nvPr/>
        </p:nvSpPr>
        <p:spPr>
          <a:xfrm>
            <a:off x="8516691" y="5585669"/>
            <a:ext cx="2172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pic>
        <p:nvPicPr>
          <p:cNvPr id="556" name="latex-image-4.pdf" descr="latex-image-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016" y="7466325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(Gaussian weighted from center)"/>
          <p:cNvSpPr txBox="1"/>
          <p:nvPr/>
        </p:nvSpPr>
        <p:spPr>
          <a:xfrm>
            <a:off x="8242968" y="5885873"/>
            <a:ext cx="271960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(Gaussian weighted from center)</a:t>
            </a:r>
          </a:p>
        </p:txBody>
      </p:sp>
      <p:pic>
        <p:nvPicPr>
          <p:cNvPr id="33" name="latex-image-3.pdf" descr="latex-image-3.pdf">
            <a:extLst>
              <a:ext uri="{FF2B5EF4-FFF2-40B4-BE49-F238E27FC236}">
                <a16:creationId xmlns:a16="http://schemas.microsoft.com/office/drawing/2014/main" id="{094A765A-CF5C-4EDD-A0DD-A1F72AB35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343" y="7733025"/>
            <a:ext cx="4191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028734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Table"/>
          <p:cNvGraphicFramePr/>
          <p:nvPr/>
        </p:nvGraphicFramePr>
        <p:xfrm>
          <a:off x="2269380" y="4509798"/>
          <a:ext cx="2419450" cy="4978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9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A6AAA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7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9" name="Rectangle"/>
          <p:cNvSpPr/>
          <p:nvPr/>
        </p:nvSpPr>
        <p:spPr>
          <a:xfrm>
            <a:off x="1017641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0" name="Rectangle"/>
          <p:cNvSpPr/>
          <p:nvPr/>
        </p:nvSpPr>
        <p:spPr>
          <a:xfrm>
            <a:off x="2269410" y="6946056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1" name="Rectangle"/>
          <p:cNvSpPr/>
          <p:nvPr/>
        </p:nvSpPr>
        <p:spPr>
          <a:xfrm>
            <a:off x="3515964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4772426" y="6946056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Rectangle"/>
          <p:cNvSpPr/>
          <p:nvPr/>
        </p:nvSpPr>
        <p:spPr>
          <a:xfrm>
            <a:off x="4772426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3515964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2269410" y="5725790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6" name="Rectangle"/>
          <p:cNvSpPr/>
          <p:nvPr/>
        </p:nvSpPr>
        <p:spPr>
          <a:xfrm>
            <a:off x="1017641" y="5725790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7" name="Rectangle"/>
          <p:cNvSpPr/>
          <p:nvPr/>
        </p:nvSpPr>
        <p:spPr>
          <a:xfrm>
            <a:off x="2269410" y="4509432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8" name="Rectangle"/>
          <p:cNvSpPr/>
          <p:nvPr/>
        </p:nvSpPr>
        <p:spPr>
          <a:xfrm>
            <a:off x="1017641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9" name="Rectangle"/>
          <p:cNvSpPr/>
          <p:nvPr/>
        </p:nvSpPr>
        <p:spPr>
          <a:xfrm>
            <a:off x="4772426" y="4509432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0" name="Rectangle"/>
          <p:cNvSpPr/>
          <p:nvPr/>
        </p:nvSpPr>
        <p:spPr>
          <a:xfrm>
            <a:off x="3515964" y="4509432"/>
            <a:ext cx="1198378" cy="1164841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1" name="Rectangle"/>
          <p:cNvSpPr/>
          <p:nvPr/>
        </p:nvSpPr>
        <p:spPr>
          <a:xfrm>
            <a:off x="2269410" y="3293074"/>
            <a:ext cx="1198379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2" name="Rectangle"/>
          <p:cNvSpPr/>
          <p:nvPr/>
        </p:nvSpPr>
        <p:spPr>
          <a:xfrm>
            <a:off x="1017641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3" name="Rectangle"/>
          <p:cNvSpPr/>
          <p:nvPr/>
        </p:nvSpPr>
        <p:spPr>
          <a:xfrm>
            <a:off x="3515964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4" name="Rectangle"/>
          <p:cNvSpPr/>
          <p:nvPr/>
        </p:nvSpPr>
        <p:spPr>
          <a:xfrm>
            <a:off x="4772426" y="3293074"/>
            <a:ext cx="1198378" cy="116484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5" name="SUR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SURF</a:t>
            </a:r>
          </a:p>
          <a:p>
            <a:pPr>
              <a:defRPr sz="3000"/>
            </a:pPr>
            <a:r>
              <a:t>(‘Speeded’ Up Robust Features)</a:t>
            </a:r>
          </a:p>
        </p:txBody>
      </p:sp>
      <p:sp>
        <p:nvSpPr>
          <p:cNvPr id="546" name="4 x 4 cell grid"/>
          <p:cNvSpPr txBox="1"/>
          <p:nvPr/>
        </p:nvSpPr>
        <p:spPr>
          <a:xfrm>
            <a:off x="2765126" y="2771769"/>
            <a:ext cx="149893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 x 4 cell grid</a:t>
            </a:r>
          </a:p>
        </p:txBody>
      </p:sp>
      <p:sp>
        <p:nvSpPr>
          <p:cNvPr id="547" name="Each cell is represented by 4 values:"/>
          <p:cNvSpPr txBox="1"/>
          <p:nvPr/>
        </p:nvSpPr>
        <p:spPr>
          <a:xfrm>
            <a:off x="7661506" y="3255355"/>
            <a:ext cx="38825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Each cell is represented by 4 values: </a:t>
            </a:r>
          </a:p>
        </p:txBody>
      </p:sp>
      <p:pic>
        <p:nvPicPr>
          <p:cNvPr id="548" name="latex-image-2.pdf" descr="latex-image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662" y="4326714"/>
            <a:ext cx="3802217" cy="519559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How big is the SURF descriptor?"/>
          <p:cNvSpPr txBox="1"/>
          <p:nvPr/>
        </p:nvSpPr>
        <p:spPr>
          <a:xfrm>
            <a:off x="6599232" y="8343962"/>
            <a:ext cx="56608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big is the SURF descriptor?</a:t>
            </a:r>
          </a:p>
        </p:txBody>
      </p:sp>
      <p:pic>
        <p:nvPicPr>
          <p:cNvPr id="558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89" y="3427187"/>
            <a:ext cx="3146128" cy="1415519"/>
          </a:xfrm>
          <a:prstGeom prst="rect">
            <a:avLst/>
          </a:prstGeom>
        </p:spPr>
      </p:pic>
      <p:sp>
        <p:nvSpPr>
          <p:cNvPr id="551" name="5 x 5 sample points"/>
          <p:cNvSpPr txBox="1"/>
          <p:nvPr/>
        </p:nvSpPr>
        <p:spPr>
          <a:xfrm>
            <a:off x="3503676" y="5840264"/>
            <a:ext cx="12237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5 x 5 sample points</a:t>
            </a:r>
          </a:p>
        </p:txBody>
      </p:sp>
      <p:graphicFrame>
        <p:nvGraphicFramePr>
          <p:cNvPr id="552" name="Table"/>
          <p:cNvGraphicFramePr/>
          <p:nvPr/>
        </p:nvGraphicFramePr>
        <p:xfrm>
          <a:off x="8058538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3" name="Table"/>
          <p:cNvGraphicFramePr/>
          <p:nvPr/>
        </p:nvGraphicFramePr>
        <p:xfrm>
          <a:off x="10029081" y="6277988"/>
          <a:ext cx="1117916" cy="199136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79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3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4" name="Haar wavelets filters"/>
          <p:cNvSpPr txBox="1"/>
          <p:nvPr/>
        </p:nvSpPr>
        <p:spPr>
          <a:xfrm>
            <a:off x="8516691" y="5585669"/>
            <a:ext cx="217215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Haar wavelets filters</a:t>
            </a:r>
          </a:p>
        </p:txBody>
      </p:sp>
      <p:pic>
        <p:nvPicPr>
          <p:cNvPr id="556" name="latex-image-4.pdf" descr="latex-image-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016" y="7466325"/>
            <a:ext cx="406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(Gaussian weighted from center)"/>
          <p:cNvSpPr txBox="1"/>
          <p:nvPr/>
        </p:nvSpPr>
        <p:spPr>
          <a:xfrm>
            <a:off x="8242968" y="5885873"/>
            <a:ext cx="271960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(Gaussian weighted from center)</a:t>
            </a:r>
          </a:p>
        </p:txBody>
      </p:sp>
      <p:sp>
        <p:nvSpPr>
          <p:cNvPr id="32" name="64 dimensions">
            <a:extLst>
              <a:ext uri="{FF2B5EF4-FFF2-40B4-BE49-F238E27FC236}">
                <a16:creationId xmlns:a16="http://schemas.microsoft.com/office/drawing/2014/main" id="{BF99BAA7-5A48-42D8-938E-C40F6B465B22}"/>
              </a:ext>
            </a:extLst>
          </p:cNvPr>
          <p:cNvSpPr txBox="1"/>
          <p:nvPr/>
        </p:nvSpPr>
        <p:spPr>
          <a:xfrm>
            <a:off x="8306988" y="8977377"/>
            <a:ext cx="25915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64 dimensions</a:t>
            </a:r>
          </a:p>
        </p:txBody>
      </p:sp>
      <p:pic>
        <p:nvPicPr>
          <p:cNvPr id="33" name="latex-image-3.pdf" descr="latex-image-3.pdf">
            <a:extLst>
              <a:ext uri="{FF2B5EF4-FFF2-40B4-BE49-F238E27FC236}">
                <a16:creationId xmlns:a16="http://schemas.microsoft.com/office/drawing/2014/main" id="{5F29FA11-3818-4194-83DC-C2A09BFE1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343" y="7733025"/>
            <a:ext cx="4191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259685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33820" y="2233162"/>
            <a:ext cx="317500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6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20" y="2233162"/>
            <a:ext cx="317500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7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79" y="2233162"/>
            <a:ext cx="317500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132" y="5960325"/>
            <a:ext cx="2540001" cy="174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028" y="5973892"/>
            <a:ext cx="2540001" cy="172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840" y="5962865"/>
            <a:ext cx="2540001" cy="1742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13.pdf" descr="latex-image-1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812" y="5991171"/>
            <a:ext cx="703377" cy="1685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atex-image-13.pdf" descr="latex-image-1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40" y="5991171"/>
            <a:ext cx="703378" cy="1685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latex-image-13.pdf" descr="latex-image-1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118" y="5991171"/>
            <a:ext cx="703377" cy="16855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644448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SIFT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00382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ounded Rectangle"/>
          <p:cNvSpPr/>
          <p:nvPr/>
        </p:nvSpPr>
        <p:spPr>
          <a:xfrm>
            <a:off x="4765332" y="7425158"/>
            <a:ext cx="7076014" cy="769593"/>
          </a:xfrm>
          <a:prstGeom prst="roundRect">
            <a:avLst>
              <a:gd name="adj" fmla="val 13226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Rounded Rectangle"/>
          <p:cNvSpPr/>
          <p:nvPr/>
        </p:nvSpPr>
        <p:spPr>
          <a:xfrm>
            <a:off x="4765332" y="4566218"/>
            <a:ext cx="7076014" cy="2759013"/>
          </a:xfrm>
          <a:prstGeom prst="roundRect">
            <a:avLst>
              <a:gd name="adj" fmla="val 3689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SIFT…"/>
          <p:cNvSpPr txBox="1">
            <a:spLocks noGrp="1"/>
          </p:cNvSpPr>
          <p:nvPr>
            <p:ph type="title"/>
          </p:nvPr>
        </p:nvSpPr>
        <p:spPr>
          <a:xfrm>
            <a:off x="4023624" y="801121"/>
            <a:ext cx="8444503" cy="2159001"/>
          </a:xfrm>
          <a:prstGeom prst="rect">
            <a:avLst/>
          </a:prstGeom>
        </p:spPr>
        <p:txBody>
          <a:bodyPr/>
          <a:lstStyle/>
          <a:p>
            <a:pPr algn="l"/>
            <a:r>
              <a:t>SIFT</a:t>
            </a:r>
          </a:p>
          <a:p>
            <a:pPr algn="l">
              <a:defRPr sz="3000"/>
            </a:pPr>
            <a:r>
              <a:t>(Scale Invariant Feature Transform)</a:t>
            </a:r>
          </a:p>
        </p:txBody>
      </p:sp>
      <p:sp>
        <p:nvSpPr>
          <p:cNvPr id="126" name="SIFT describes both a detector and descriptor"/>
          <p:cNvSpPr txBox="1"/>
          <p:nvPr/>
        </p:nvSpPr>
        <p:spPr>
          <a:xfrm>
            <a:off x="3996155" y="3305456"/>
            <a:ext cx="8202721" cy="55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SIFT describes both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detector</a:t>
            </a:r>
            <a:r>
              <a:t> and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descriptor</a:t>
            </a:r>
          </a:p>
        </p:txBody>
      </p:sp>
      <p:sp>
        <p:nvSpPr>
          <p:cNvPr id="127" name="Multi-scale extrema detection…"/>
          <p:cNvSpPr txBox="1"/>
          <p:nvPr/>
        </p:nvSpPr>
        <p:spPr>
          <a:xfrm>
            <a:off x="4858362" y="4680518"/>
            <a:ext cx="6775027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Multi-scale extrema detection</a:t>
            </a:r>
          </a:p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Keypoint localization</a:t>
            </a:r>
          </a:p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Orientation assignment</a:t>
            </a:r>
          </a:p>
          <a:p>
            <a:pPr marL="635000" indent="-635000" algn="l">
              <a:spcBef>
                <a:spcPts val="3000"/>
              </a:spcBef>
              <a:buSzPct val="100000"/>
              <a:buAutoNum type="arabicPeriod"/>
            </a:pPr>
            <a:r>
              <a:t>Keypoint descriptor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0" y="787479"/>
            <a:ext cx="2726215" cy="8178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80823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ject instance recog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Object instance recognition</a:t>
            </a:r>
          </a:p>
        </p:txBody>
      </p:sp>
      <p:pic>
        <p:nvPicPr>
          <p:cNvPr id="126" name="recognition_specific" descr="recognition_specific"/>
          <p:cNvPicPr>
            <a:picLocks noChangeAspect="1"/>
          </p:cNvPicPr>
          <p:nvPr/>
        </p:nvPicPr>
        <p:blipFill>
          <a:blip r:embed="rId2"/>
          <a:srcRect r="47762" b="16623"/>
          <a:stretch>
            <a:fillRect/>
          </a:stretch>
        </p:blipFill>
        <p:spPr>
          <a:xfrm>
            <a:off x="620889" y="4981504"/>
            <a:ext cx="4757138" cy="408883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othganger et al. 2003"/>
          <p:cNvSpPr txBox="1"/>
          <p:nvPr/>
        </p:nvSpPr>
        <p:spPr>
          <a:xfrm>
            <a:off x="1183075" y="9051713"/>
            <a:ext cx="433493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Rothganger et al. 2003</a:t>
            </a:r>
          </a:p>
        </p:txBody>
      </p:sp>
      <p:sp>
        <p:nvSpPr>
          <p:cNvPr id="128" name="Lowe 2002"/>
          <p:cNvSpPr txBox="1"/>
          <p:nvPr/>
        </p:nvSpPr>
        <p:spPr>
          <a:xfrm>
            <a:off x="7774093" y="9051713"/>
            <a:ext cx="433493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Lowe 2002</a:t>
            </a:r>
          </a:p>
        </p:txBody>
      </p:sp>
      <p:pic>
        <p:nvPicPr>
          <p:cNvPr id="129" name="recognition_specific" descr="recognition_specific"/>
          <p:cNvPicPr>
            <a:picLocks noChangeAspect="1"/>
          </p:cNvPicPr>
          <p:nvPr/>
        </p:nvPicPr>
        <p:blipFill>
          <a:blip r:embed="rId2"/>
          <a:srcRect l="52238" t="2518" b="16622"/>
          <a:stretch>
            <a:fillRect/>
          </a:stretch>
        </p:blipFill>
        <p:spPr>
          <a:xfrm>
            <a:off x="8161377" y="5783142"/>
            <a:ext cx="3560517" cy="3247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hmid_dino" descr="schmid_din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96" y="2467750"/>
            <a:ext cx="6452730" cy="2131344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</p:pic>
      <p:sp>
        <p:nvSpPr>
          <p:cNvPr id="131" name="Rectangle"/>
          <p:cNvSpPr/>
          <p:nvPr/>
        </p:nvSpPr>
        <p:spPr>
          <a:xfrm>
            <a:off x="2770294" y="4840956"/>
            <a:ext cx="2853832" cy="12304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3" name="Schmid and Mohr 1997"/>
          <p:cNvSpPr txBox="1"/>
          <p:nvPr/>
        </p:nvSpPr>
        <p:spPr>
          <a:xfrm>
            <a:off x="3085817" y="4627626"/>
            <a:ext cx="392458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r"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Schmid and Mohr 1997</a:t>
            </a:r>
          </a:p>
        </p:txBody>
      </p:sp>
      <p:pic>
        <p:nvPicPr>
          <p:cNvPr id="134" name="groundhog1" descr="groundhog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681" y="2619021"/>
            <a:ext cx="2314222" cy="1851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roundhog2" descr="groundhog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217" y="2589670"/>
            <a:ext cx="2354863" cy="188750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ivic and Zisserman, 2003"/>
          <p:cNvSpPr txBox="1"/>
          <p:nvPr/>
        </p:nvSpPr>
        <p:spPr>
          <a:xfrm>
            <a:off x="8079740" y="4627626"/>
            <a:ext cx="433493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Sivic and Zisserman, 2003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"/>
          <p:cNvGrpSpPr/>
          <p:nvPr/>
        </p:nvGrpSpPr>
        <p:grpSpPr>
          <a:xfrm>
            <a:off x="5474308" y="7869925"/>
            <a:ext cx="2203422" cy="917303"/>
            <a:chOff x="0" y="0"/>
            <a:chExt cx="2203420" cy="917301"/>
          </a:xfrm>
        </p:grpSpPr>
        <p:sp>
          <p:nvSpPr>
            <p:cNvPr id="130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2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4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41" name="Group"/>
          <p:cNvGrpSpPr/>
          <p:nvPr/>
        </p:nvGrpSpPr>
        <p:grpSpPr>
          <a:xfrm>
            <a:off x="5474308" y="6987047"/>
            <a:ext cx="2203422" cy="917303"/>
            <a:chOff x="0" y="0"/>
            <a:chExt cx="2203420" cy="917301"/>
          </a:xfrm>
        </p:grpSpPr>
        <p:sp>
          <p:nvSpPr>
            <p:cNvPr id="136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7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8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9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47" name="Group"/>
          <p:cNvGrpSpPr/>
          <p:nvPr/>
        </p:nvGrpSpPr>
        <p:grpSpPr>
          <a:xfrm>
            <a:off x="5474308" y="6104170"/>
            <a:ext cx="2203422" cy="917303"/>
            <a:chOff x="0" y="0"/>
            <a:chExt cx="2203420" cy="917301"/>
          </a:xfrm>
        </p:grpSpPr>
        <p:sp>
          <p:nvSpPr>
            <p:cNvPr id="142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4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5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6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153" name="Group"/>
          <p:cNvGrpSpPr/>
          <p:nvPr/>
        </p:nvGrpSpPr>
        <p:grpSpPr>
          <a:xfrm>
            <a:off x="5474308" y="5221292"/>
            <a:ext cx="2203422" cy="917303"/>
            <a:chOff x="0" y="0"/>
            <a:chExt cx="2203420" cy="917301"/>
          </a:xfrm>
        </p:grpSpPr>
        <p:sp>
          <p:nvSpPr>
            <p:cNvPr id="148" name="Rectangle"/>
            <p:cNvSpPr/>
            <p:nvPr/>
          </p:nvSpPr>
          <p:spPr>
            <a:xfrm>
              <a:off x="27301" y="107822"/>
              <a:ext cx="1041366" cy="737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9" name="Line"/>
            <p:cNvSpPr/>
            <p:nvPr/>
          </p:nvSpPr>
          <p:spPr>
            <a:xfrm>
              <a:off x="1123956" y="458650"/>
              <a:ext cx="1079465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0" name="Square"/>
            <p:cNvSpPr/>
            <p:nvPr/>
          </p:nvSpPr>
          <p:spPr>
            <a:xfrm>
              <a:off x="874321" y="227006"/>
              <a:ext cx="469901" cy="46990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1" name="Line"/>
            <p:cNvSpPr/>
            <p:nvPr/>
          </p:nvSpPr>
          <p:spPr>
            <a:xfrm>
              <a:off x="984764" y="461956"/>
              <a:ext cx="24852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" name="Rectangle"/>
            <p:cNvSpPr/>
            <p:nvPr/>
          </p:nvSpPr>
          <p:spPr>
            <a:xfrm>
              <a:off x="0" y="0"/>
              <a:ext cx="419101" cy="9173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54" name="Rectangle"/>
          <p:cNvSpPr/>
          <p:nvPr/>
        </p:nvSpPr>
        <p:spPr>
          <a:xfrm>
            <a:off x="1435285" y="5223338"/>
            <a:ext cx="444501" cy="365282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5" name="1. Multi-scale extrema detection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05347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1. Multi-scale extrema detection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2389172" y="5014009"/>
            <a:ext cx="3251338" cy="775908"/>
            <a:chOff x="0" y="0"/>
            <a:chExt cx="3251336" cy="775907"/>
          </a:xfrm>
        </p:grpSpPr>
        <p:sp>
          <p:nvSpPr>
            <p:cNvPr id="156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75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157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58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59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0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1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2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3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4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5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6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7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8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69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0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1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3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4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190" name="Group"/>
          <p:cNvGrpSpPr/>
          <p:nvPr/>
        </p:nvGrpSpPr>
        <p:grpSpPr>
          <a:xfrm>
            <a:off x="3116810" y="3752752"/>
            <a:ext cx="1796062" cy="484561"/>
            <a:chOff x="0" y="0"/>
            <a:chExt cx="1796060" cy="484559"/>
          </a:xfrm>
        </p:grpSpPr>
        <p:sp>
          <p:nvSpPr>
            <p:cNvPr id="177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189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178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79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0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1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2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3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6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7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8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7694165" y="5362687"/>
            <a:ext cx="3251338" cy="775908"/>
            <a:chOff x="0" y="0"/>
            <a:chExt cx="3251336" cy="775907"/>
          </a:xfrm>
        </p:grpSpPr>
        <p:sp>
          <p:nvSpPr>
            <p:cNvPr id="191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10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192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3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4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5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6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7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8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9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0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2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3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4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5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6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7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8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9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25" name="Group"/>
          <p:cNvGrpSpPr/>
          <p:nvPr/>
        </p:nvGrpSpPr>
        <p:grpSpPr>
          <a:xfrm>
            <a:off x="8358901" y="2115056"/>
            <a:ext cx="1797048" cy="485213"/>
            <a:chOff x="0" y="0"/>
            <a:chExt cx="1797046" cy="485212"/>
          </a:xfrm>
        </p:grpSpPr>
        <p:sp>
          <p:nvSpPr>
            <p:cNvPr id="212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24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213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4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5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6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7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8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19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0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1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2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3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46" name="Group"/>
          <p:cNvGrpSpPr/>
          <p:nvPr/>
        </p:nvGrpSpPr>
        <p:grpSpPr>
          <a:xfrm>
            <a:off x="2389172" y="5837902"/>
            <a:ext cx="3251338" cy="775908"/>
            <a:chOff x="0" y="0"/>
            <a:chExt cx="3251336" cy="775907"/>
          </a:xfrm>
        </p:grpSpPr>
        <p:sp>
          <p:nvSpPr>
            <p:cNvPr id="226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45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27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8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29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0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1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2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3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4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5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6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7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8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39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0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1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2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3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4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67" name="Group"/>
          <p:cNvGrpSpPr/>
          <p:nvPr/>
        </p:nvGrpSpPr>
        <p:grpSpPr>
          <a:xfrm>
            <a:off x="2389172" y="6661794"/>
            <a:ext cx="3251338" cy="775908"/>
            <a:chOff x="0" y="0"/>
            <a:chExt cx="3251336" cy="775907"/>
          </a:xfrm>
        </p:grpSpPr>
        <p:sp>
          <p:nvSpPr>
            <p:cNvPr id="247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66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48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49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0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1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2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3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4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5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6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7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8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59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0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1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2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3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4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65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288" name="Group"/>
          <p:cNvGrpSpPr/>
          <p:nvPr/>
        </p:nvGrpSpPr>
        <p:grpSpPr>
          <a:xfrm>
            <a:off x="2389172" y="7485686"/>
            <a:ext cx="3251338" cy="775908"/>
            <a:chOff x="0" y="0"/>
            <a:chExt cx="3251336" cy="775907"/>
          </a:xfrm>
        </p:grpSpPr>
        <p:sp>
          <p:nvSpPr>
            <p:cNvPr id="268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287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69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0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1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2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3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4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5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6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7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8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79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0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1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2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3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4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5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86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09" name="Group"/>
          <p:cNvGrpSpPr/>
          <p:nvPr/>
        </p:nvGrpSpPr>
        <p:grpSpPr>
          <a:xfrm>
            <a:off x="2389172" y="8309578"/>
            <a:ext cx="3251338" cy="775908"/>
            <a:chOff x="0" y="0"/>
            <a:chExt cx="3251336" cy="775907"/>
          </a:xfrm>
        </p:grpSpPr>
        <p:sp>
          <p:nvSpPr>
            <p:cNvPr id="289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08" name="Group"/>
            <p:cNvGrpSpPr/>
            <p:nvPr/>
          </p:nvGrpSpPr>
          <p:grpSpPr>
            <a:xfrm>
              <a:off x="0" y="1509"/>
              <a:ext cx="3251337" cy="774399"/>
              <a:chOff x="0" y="0"/>
              <a:chExt cx="3251336" cy="774397"/>
            </a:xfrm>
          </p:grpSpPr>
          <p:sp>
            <p:nvSpPr>
              <p:cNvPr id="290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1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2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3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4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5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6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7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8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99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0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1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2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3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4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5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6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07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23" name="Group"/>
          <p:cNvGrpSpPr/>
          <p:nvPr/>
        </p:nvGrpSpPr>
        <p:grpSpPr>
          <a:xfrm>
            <a:off x="3116810" y="3170944"/>
            <a:ext cx="1796062" cy="484561"/>
            <a:chOff x="0" y="0"/>
            <a:chExt cx="1796060" cy="484559"/>
          </a:xfrm>
        </p:grpSpPr>
        <p:sp>
          <p:nvSpPr>
            <p:cNvPr id="310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22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11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2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3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4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5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7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8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19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0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1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37" name="Group"/>
          <p:cNvGrpSpPr/>
          <p:nvPr/>
        </p:nvGrpSpPr>
        <p:grpSpPr>
          <a:xfrm>
            <a:off x="3116810" y="2589136"/>
            <a:ext cx="1796062" cy="484560"/>
            <a:chOff x="0" y="0"/>
            <a:chExt cx="1796060" cy="484559"/>
          </a:xfrm>
        </p:grpSpPr>
        <p:sp>
          <p:nvSpPr>
            <p:cNvPr id="324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36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25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6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7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8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29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0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1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2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3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4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35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51" name="Group"/>
          <p:cNvGrpSpPr/>
          <p:nvPr/>
        </p:nvGrpSpPr>
        <p:grpSpPr>
          <a:xfrm>
            <a:off x="3116810" y="4334560"/>
            <a:ext cx="1796062" cy="484561"/>
            <a:chOff x="0" y="0"/>
            <a:chExt cx="1796060" cy="484559"/>
          </a:xfrm>
        </p:grpSpPr>
        <p:sp>
          <p:nvSpPr>
            <p:cNvPr id="338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50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39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0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1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2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3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4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5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6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7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8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49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65" name="Group"/>
          <p:cNvGrpSpPr/>
          <p:nvPr/>
        </p:nvGrpSpPr>
        <p:grpSpPr>
          <a:xfrm>
            <a:off x="3116810" y="2007327"/>
            <a:ext cx="1796062" cy="484561"/>
            <a:chOff x="0" y="0"/>
            <a:chExt cx="1796060" cy="484559"/>
          </a:xfrm>
        </p:grpSpPr>
        <p:sp>
          <p:nvSpPr>
            <p:cNvPr id="352" name="Shape"/>
            <p:cNvSpPr/>
            <p:nvPr/>
          </p:nvSpPr>
          <p:spPr>
            <a:xfrm>
              <a:off x="30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3">
                    <a:satOff val="18648"/>
                    <a:lumOff val="5971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64" name="Group"/>
            <p:cNvGrpSpPr/>
            <p:nvPr/>
          </p:nvGrpSpPr>
          <p:grpSpPr>
            <a:xfrm>
              <a:off x="-1" y="0"/>
              <a:ext cx="1796062" cy="484466"/>
              <a:chOff x="0" y="0"/>
              <a:chExt cx="1796060" cy="484465"/>
            </a:xfrm>
          </p:grpSpPr>
          <p:sp>
            <p:nvSpPr>
              <p:cNvPr id="353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4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5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6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7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8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59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0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1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2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3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79" name="Group"/>
          <p:cNvGrpSpPr/>
          <p:nvPr/>
        </p:nvGrpSpPr>
        <p:grpSpPr>
          <a:xfrm>
            <a:off x="8358901" y="2749551"/>
            <a:ext cx="1797048" cy="485214"/>
            <a:chOff x="0" y="0"/>
            <a:chExt cx="1797046" cy="485212"/>
          </a:xfrm>
        </p:grpSpPr>
        <p:sp>
          <p:nvSpPr>
            <p:cNvPr id="366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78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367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8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69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0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1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2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3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4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5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6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77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393" name="Group"/>
          <p:cNvGrpSpPr/>
          <p:nvPr/>
        </p:nvGrpSpPr>
        <p:grpSpPr>
          <a:xfrm>
            <a:off x="8358901" y="3384047"/>
            <a:ext cx="1797048" cy="485214"/>
            <a:chOff x="0" y="0"/>
            <a:chExt cx="1797046" cy="485212"/>
          </a:xfrm>
        </p:grpSpPr>
        <p:sp>
          <p:nvSpPr>
            <p:cNvPr id="380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392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381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2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3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4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5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6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7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8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89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0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1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07" name="Group"/>
          <p:cNvGrpSpPr/>
          <p:nvPr/>
        </p:nvGrpSpPr>
        <p:grpSpPr>
          <a:xfrm>
            <a:off x="8358901" y="4018543"/>
            <a:ext cx="1797048" cy="485214"/>
            <a:chOff x="0" y="0"/>
            <a:chExt cx="1797046" cy="485212"/>
          </a:xfrm>
        </p:grpSpPr>
        <p:sp>
          <p:nvSpPr>
            <p:cNvPr id="394" name="Shape"/>
            <p:cNvSpPr/>
            <p:nvPr/>
          </p:nvSpPr>
          <p:spPr>
            <a:xfrm>
              <a:off x="1046" y="0"/>
              <a:ext cx="1796001" cy="484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023" y="36"/>
                  </a:lnTo>
                  <a:lnTo>
                    <a:pt x="0" y="21600"/>
                  </a:lnTo>
                  <a:lnTo>
                    <a:pt x="11566" y="21595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06" name="Group"/>
            <p:cNvGrpSpPr/>
            <p:nvPr/>
          </p:nvGrpSpPr>
          <p:grpSpPr>
            <a:xfrm>
              <a:off x="-1" y="747"/>
              <a:ext cx="1796062" cy="484466"/>
              <a:chOff x="0" y="0"/>
              <a:chExt cx="1796060" cy="484465"/>
            </a:xfrm>
          </p:grpSpPr>
          <p:sp>
            <p:nvSpPr>
              <p:cNvPr id="395" name="Line"/>
              <p:cNvSpPr/>
              <p:nvPr/>
            </p:nvSpPr>
            <p:spPr>
              <a:xfrm flipV="1">
                <a:off x="3169" y="169"/>
                <a:ext cx="832438" cy="48205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6" name="Line"/>
              <p:cNvSpPr/>
              <p:nvPr/>
            </p:nvSpPr>
            <p:spPr>
              <a:xfrm flipV="1">
                <a:off x="489430" y="-1"/>
                <a:ext cx="832267" cy="48322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7" name="Line"/>
              <p:cNvSpPr/>
              <p:nvPr/>
            </p:nvSpPr>
            <p:spPr>
              <a:xfrm flipV="1">
                <a:off x="234163" y="1587"/>
                <a:ext cx="846474" cy="48004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8" name="Line"/>
              <p:cNvSpPr/>
              <p:nvPr/>
            </p:nvSpPr>
            <p:spPr>
              <a:xfrm flipV="1">
                <a:off x="727504" y="1880"/>
                <a:ext cx="830580" cy="47780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399" name="Line"/>
              <p:cNvSpPr/>
              <p:nvPr/>
            </p:nvSpPr>
            <p:spPr>
              <a:xfrm flipV="1">
                <a:off x="956449" y="1928"/>
                <a:ext cx="835779" cy="4825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0" name="Line"/>
              <p:cNvSpPr/>
              <p:nvPr/>
            </p:nvSpPr>
            <p:spPr>
              <a:xfrm>
                <a:off x="832703" y="363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1" name="Line"/>
              <p:cNvSpPr/>
              <p:nvPr/>
            </p:nvSpPr>
            <p:spPr>
              <a:xfrm>
                <a:off x="668643" y="99401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2" name="Line"/>
              <p:cNvSpPr/>
              <p:nvPr/>
            </p:nvSpPr>
            <p:spPr>
              <a:xfrm>
                <a:off x="500084" y="19526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3" name="Line"/>
              <p:cNvSpPr/>
              <p:nvPr/>
            </p:nvSpPr>
            <p:spPr>
              <a:xfrm>
                <a:off x="330659" y="291128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4" name="Line"/>
              <p:cNvSpPr/>
              <p:nvPr/>
            </p:nvSpPr>
            <p:spPr>
              <a:xfrm>
                <a:off x="166196" y="390166"/>
                <a:ext cx="9506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05" name="Line"/>
              <p:cNvSpPr/>
              <p:nvPr/>
            </p:nvSpPr>
            <p:spPr>
              <a:xfrm>
                <a:off x="0" y="482854"/>
                <a:ext cx="96335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28" name="Group"/>
          <p:cNvGrpSpPr/>
          <p:nvPr/>
        </p:nvGrpSpPr>
        <p:grpSpPr>
          <a:xfrm>
            <a:off x="7694165" y="6180106"/>
            <a:ext cx="3251338" cy="775908"/>
            <a:chOff x="0" y="0"/>
            <a:chExt cx="3251336" cy="775907"/>
          </a:xfrm>
        </p:grpSpPr>
        <p:sp>
          <p:nvSpPr>
            <p:cNvPr id="408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27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409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0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1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2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3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4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5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6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7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8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19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0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1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2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3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4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5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26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49" name="Group"/>
          <p:cNvGrpSpPr/>
          <p:nvPr/>
        </p:nvGrpSpPr>
        <p:grpSpPr>
          <a:xfrm>
            <a:off x="7694165" y="6997526"/>
            <a:ext cx="3251338" cy="775908"/>
            <a:chOff x="0" y="0"/>
            <a:chExt cx="3251336" cy="775907"/>
          </a:xfrm>
        </p:grpSpPr>
        <p:sp>
          <p:nvSpPr>
            <p:cNvPr id="429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48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430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1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2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3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4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5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6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7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8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39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0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1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2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3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4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5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6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47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470" name="Group"/>
          <p:cNvGrpSpPr/>
          <p:nvPr/>
        </p:nvGrpSpPr>
        <p:grpSpPr>
          <a:xfrm>
            <a:off x="7694165" y="7814945"/>
            <a:ext cx="3251338" cy="775908"/>
            <a:chOff x="0" y="0"/>
            <a:chExt cx="3251336" cy="775907"/>
          </a:xfrm>
        </p:grpSpPr>
        <p:sp>
          <p:nvSpPr>
            <p:cNvPr id="450" name="Shape"/>
            <p:cNvSpPr/>
            <p:nvPr/>
          </p:nvSpPr>
          <p:spPr>
            <a:xfrm>
              <a:off x="3204" y="0"/>
              <a:ext cx="3244929" cy="775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469" name="Group"/>
            <p:cNvGrpSpPr/>
            <p:nvPr/>
          </p:nvGrpSpPr>
          <p:grpSpPr>
            <a:xfrm>
              <a:off x="0" y="-1"/>
              <a:ext cx="3251337" cy="774399"/>
              <a:chOff x="0" y="0"/>
              <a:chExt cx="3251336" cy="774397"/>
            </a:xfrm>
          </p:grpSpPr>
          <p:sp>
            <p:nvSpPr>
              <p:cNvPr id="451" name="Line"/>
              <p:cNvSpPr/>
              <p:nvPr/>
            </p:nvSpPr>
            <p:spPr>
              <a:xfrm flipV="1">
                <a:off x="1629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2" name="Line"/>
              <p:cNvSpPr/>
              <p:nvPr/>
            </p:nvSpPr>
            <p:spPr>
              <a:xfrm flipV="1">
                <a:off x="238310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3" name="Line"/>
              <p:cNvSpPr/>
              <p:nvPr/>
            </p:nvSpPr>
            <p:spPr>
              <a:xfrm flipV="1">
                <a:off x="474991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4" name="Line"/>
              <p:cNvSpPr/>
              <p:nvPr/>
            </p:nvSpPr>
            <p:spPr>
              <a:xfrm flipV="1">
                <a:off x="948354" y="69"/>
                <a:ext cx="1341176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5" name="Line"/>
              <p:cNvSpPr/>
              <p:nvPr/>
            </p:nvSpPr>
            <p:spPr>
              <a:xfrm flipV="1">
                <a:off x="711673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6" name="Line"/>
              <p:cNvSpPr/>
              <p:nvPr/>
            </p:nvSpPr>
            <p:spPr>
              <a:xfrm flipV="1">
                <a:off x="1421716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7" name="Line"/>
              <p:cNvSpPr/>
              <p:nvPr/>
            </p:nvSpPr>
            <p:spPr>
              <a:xfrm flipV="1">
                <a:off x="1185035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8" name="Line"/>
              <p:cNvSpPr/>
              <p:nvPr/>
            </p:nvSpPr>
            <p:spPr>
              <a:xfrm flipV="1">
                <a:off x="1658397" y="69"/>
                <a:ext cx="1341177" cy="77432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59" name="Line"/>
              <p:cNvSpPr/>
              <p:nvPr/>
            </p:nvSpPr>
            <p:spPr>
              <a:xfrm flipV="1">
                <a:off x="1902526" y="-1"/>
                <a:ext cx="1341177" cy="77433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0" name="Line"/>
              <p:cNvSpPr/>
              <p:nvPr/>
            </p:nvSpPr>
            <p:spPr>
              <a:xfrm>
                <a:off x="1337819" y="535"/>
                <a:ext cx="1913518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1" name="Line"/>
              <p:cNvSpPr/>
              <p:nvPr/>
            </p:nvSpPr>
            <p:spPr>
              <a:xfrm>
                <a:off x="1173759" y="96399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2" name="Line"/>
              <p:cNvSpPr/>
              <p:nvPr/>
            </p:nvSpPr>
            <p:spPr>
              <a:xfrm>
                <a:off x="1005199" y="19226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3" name="Line"/>
              <p:cNvSpPr/>
              <p:nvPr/>
            </p:nvSpPr>
            <p:spPr>
              <a:xfrm>
                <a:off x="848475" y="288125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4" name="Line"/>
              <p:cNvSpPr/>
              <p:nvPr/>
            </p:nvSpPr>
            <p:spPr>
              <a:xfrm>
                <a:off x="680837" y="380695"/>
                <a:ext cx="19005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5" name="Line"/>
              <p:cNvSpPr/>
              <p:nvPr/>
            </p:nvSpPr>
            <p:spPr>
              <a:xfrm>
                <a:off x="508290" y="479852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6" name="Line"/>
              <p:cNvSpPr/>
              <p:nvPr/>
            </p:nvSpPr>
            <p:spPr>
              <a:xfrm>
                <a:off x="349540" y="574321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7" name="Line"/>
              <p:cNvSpPr/>
              <p:nvPr/>
            </p:nvSpPr>
            <p:spPr>
              <a:xfrm>
                <a:off x="188934" y="664990"/>
                <a:ext cx="190059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468" name="Line"/>
              <p:cNvSpPr/>
              <p:nvPr/>
            </p:nvSpPr>
            <p:spPr>
              <a:xfrm>
                <a:off x="0" y="773792"/>
                <a:ext cx="191329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sp>
        <p:nvSpPr>
          <p:cNvPr id="471" name="First octave"/>
          <p:cNvSpPr txBox="1"/>
          <p:nvPr/>
        </p:nvSpPr>
        <p:spPr>
          <a:xfrm rot="16200000">
            <a:off x="354350" y="6840197"/>
            <a:ext cx="2096723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First octave</a:t>
            </a:r>
          </a:p>
        </p:txBody>
      </p:sp>
      <p:sp>
        <p:nvSpPr>
          <p:cNvPr id="472" name="Rectangle"/>
          <p:cNvSpPr/>
          <p:nvPr/>
        </p:nvSpPr>
        <p:spPr>
          <a:xfrm>
            <a:off x="1818494" y="5162642"/>
            <a:ext cx="265818" cy="37742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Rectangle"/>
          <p:cNvSpPr/>
          <p:nvPr/>
        </p:nvSpPr>
        <p:spPr>
          <a:xfrm>
            <a:off x="1462733" y="2105042"/>
            <a:ext cx="444501" cy="2616364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4" name="Second octave"/>
          <p:cNvSpPr txBox="1"/>
          <p:nvPr/>
        </p:nvSpPr>
        <p:spPr>
          <a:xfrm rot="16200000">
            <a:off x="275438" y="3203674"/>
            <a:ext cx="2309442" cy="419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r>
              <a:t>Second octave</a:t>
            </a:r>
          </a:p>
        </p:txBody>
      </p:sp>
      <p:sp>
        <p:nvSpPr>
          <p:cNvPr id="475" name="Rectangle"/>
          <p:cNvSpPr/>
          <p:nvPr/>
        </p:nvSpPr>
        <p:spPr>
          <a:xfrm>
            <a:off x="1845941" y="1988670"/>
            <a:ext cx="248522" cy="28491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Gaussian"/>
          <p:cNvSpPr txBox="1"/>
          <p:nvPr/>
        </p:nvSpPr>
        <p:spPr>
          <a:xfrm>
            <a:off x="3313953" y="9133471"/>
            <a:ext cx="14017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Gaussian</a:t>
            </a:r>
          </a:p>
        </p:txBody>
      </p:sp>
      <p:sp>
        <p:nvSpPr>
          <p:cNvPr id="477" name="Difference of Gaussian (DoG)"/>
          <p:cNvSpPr txBox="1"/>
          <p:nvPr/>
        </p:nvSpPr>
        <p:spPr>
          <a:xfrm>
            <a:off x="6922500" y="9133471"/>
            <a:ext cx="41349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Difference of Gaussian (DoG)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5242328" y="3943163"/>
            <a:ext cx="2667381" cy="638623"/>
            <a:chOff x="0" y="0"/>
            <a:chExt cx="2667380" cy="638621"/>
          </a:xfrm>
        </p:grpSpPr>
        <p:sp>
          <p:nvSpPr>
            <p:cNvPr id="478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0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1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2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89" name="Group"/>
          <p:cNvGrpSpPr/>
          <p:nvPr/>
        </p:nvGrpSpPr>
        <p:grpSpPr>
          <a:xfrm>
            <a:off x="5242328" y="3337651"/>
            <a:ext cx="2667381" cy="638622"/>
            <a:chOff x="0" y="0"/>
            <a:chExt cx="2667380" cy="638621"/>
          </a:xfrm>
        </p:grpSpPr>
        <p:sp>
          <p:nvSpPr>
            <p:cNvPr id="484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6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7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88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95" name="Group"/>
          <p:cNvGrpSpPr/>
          <p:nvPr/>
        </p:nvGrpSpPr>
        <p:grpSpPr>
          <a:xfrm>
            <a:off x="5242328" y="2732139"/>
            <a:ext cx="2667381" cy="638622"/>
            <a:chOff x="0" y="0"/>
            <a:chExt cx="2667380" cy="638621"/>
          </a:xfrm>
        </p:grpSpPr>
        <p:sp>
          <p:nvSpPr>
            <p:cNvPr id="490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2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3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4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501" name="Group"/>
          <p:cNvGrpSpPr/>
          <p:nvPr/>
        </p:nvGrpSpPr>
        <p:grpSpPr>
          <a:xfrm>
            <a:off x="5242328" y="2126626"/>
            <a:ext cx="2667381" cy="638623"/>
            <a:chOff x="0" y="0"/>
            <a:chExt cx="2667380" cy="638621"/>
          </a:xfrm>
        </p:grpSpPr>
        <p:sp>
          <p:nvSpPr>
            <p:cNvPr id="496" name="Rectangle"/>
            <p:cNvSpPr/>
            <p:nvPr/>
          </p:nvSpPr>
          <p:spPr>
            <a:xfrm>
              <a:off x="155983" y="55101"/>
              <a:ext cx="1196227" cy="513320"/>
            </a:xfrm>
            <a:prstGeom prst="rect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7" name="Line"/>
            <p:cNvSpPr/>
            <p:nvPr/>
          </p:nvSpPr>
          <p:spPr>
            <a:xfrm>
              <a:off x="1390702" y="299346"/>
              <a:ext cx="1276679" cy="1"/>
            </a:xfrm>
            <a:prstGeom prst="line">
              <a:avLst/>
            </a:prstGeom>
            <a:noFill/>
            <a:ln w="25400" cap="flat">
              <a:solidFill>
                <a:srgbClr val="53585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8" name="Square"/>
            <p:cNvSpPr/>
            <p:nvPr/>
          </p:nvSpPr>
          <p:spPr>
            <a:xfrm>
              <a:off x="1216907" y="138076"/>
              <a:ext cx="327143" cy="327144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25400" cap="flat">
              <a:solidFill>
                <a:srgbClr val="53585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499" name="Line"/>
            <p:cNvSpPr/>
            <p:nvPr/>
          </p:nvSpPr>
          <p:spPr>
            <a:xfrm>
              <a:off x="1293797" y="301647"/>
              <a:ext cx="17302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00" name="Rectangle"/>
            <p:cNvSpPr/>
            <p:nvPr/>
          </p:nvSpPr>
          <p:spPr>
            <a:xfrm>
              <a:off x="0" y="0"/>
              <a:ext cx="291776" cy="638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327014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30" y="712339"/>
            <a:ext cx="10548340" cy="3969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3" y="5205618"/>
            <a:ext cx="8398934" cy="395337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Gaussian"/>
          <p:cNvSpPr txBox="1"/>
          <p:nvPr/>
        </p:nvSpPr>
        <p:spPr>
          <a:xfrm>
            <a:off x="5801512" y="4641849"/>
            <a:ext cx="14017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Gaussian</a:t>
            </a:r>
          </a:p>
        </p:txBody>
      </p:sp>
      <p:sp>
        <p:nvSpPr>
          <p:cNvPr id="506" name="Laplacian"/>
          <p:cNvSpPr txBox="1"/>
          <p:nvPr/>
        </p:nvSpPr>
        <p:spPr>
          <a:xfrm>
            <a:off x="5776061" y="9121815"/>
            <a:ext cx="14526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Laplacian</a:t>
            </a:r>
          </a:p>
        </p:txBody>
      </p:sp>
    </p:spTree>
    <p:extLst>
      <p:ext uri="{BB962C8B-B14F-4D97-AF65-F5344CB8AC3E}">
        <p14:creationId xmlns:p14="http://schemas.microsoft.com/office/powerpoint/2010/main" val="5030004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cale-space extre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Scale-space extrema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2943471" y="6775016"/>
            <a:ext cx="6975210" cy="1664582"/>
            <a:chOff x="0" y="0"/>
            <a:chExt cx="6975208" cy="1664581"/>
          </a:xfrm>
        </p:grpSpPr>
        <p:sp>
          <p:nvSpPr>
            <p:cNvPr id="509" name="Shape"/>
            <p:cNvSpPr/>
            <p:nvPr/>
          </p:nvSpPr>
          <p:spPr>
            <a:xfrm>
              <a:off x="6874" y="0"/>
              <a:ext cx="6961460" cy="166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528" name="Group"/>
            <p:cNvGrpSpPr/>
            <p:nvPr/>
          </p:nvGrpSpPr>
          <p:grpSpPr>
            <a:xfrm>
              <a:off x="0" y="-1"/>
              <a:ext cx="6975209" cy="1661345"/>
              <a:chOff x="0" y="0"/>
              <a:chExt cx="6975208" cy="1661343"/>
            </a:xfrm>
          </p:grpSpPr>
          <p:sp>
            <p:nvSpPr>
              <p:cNvPr id="510" name="Line"/>
              <p:cNvSpPr/>
              <p:nvPr/>
            </p:nvSpPr>
            <p:spPr>
              <a:xfrm flipV="1">
                <a:off x="3496" y="149"/>
                <a:ext cx="2877272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1" name="Line"/>
              <p:cNvSpPr/>
              <p:nvPr/>
            </p:nvSpPr>
            <p:spPr>
              <a:xfrm flipV="1">
                <a:off x="511256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2" name="Line"/>
              <p:cNvSpPr/>
              <p:nvPr/>
            </p:nvSpPr>
            <p:spPr>
              <a:xfrm flipV="1">
                <a:off x="101901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3" name="Line"/>
              <p:cNvSpPr/>
              <p:nvPr/>
            </p:nvSpPr>
            <p:spPr>
              <a:xfrm flipV="1">
                <a:off x="203453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4" name="Line"/>
              <p:cNvSpPr/>
              <p:nvPr/>
            </p:nvSpPr>
            <p:spPr>
              <a:xfrm flipV="1">
                <a:off x="152677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5" name="Line"/>
              <p:cNvSpPr/>
              <p:nvPr/>
            </p:nvSpPr>
            <p:spPr>
              <a:xfrm flipV="1">
                <a:off x="305005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6" name="Line"/>
              <p:cNvSpPr/>
              <p:nvPr/>
            </p:nvSpPr>
            <p:spPr>
              <a:xfrm flipV="1">
                <a:off x="2542298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7" name="Line"/>
              <p:cNvSpPr/>
              <p:nvPr/>
            </p:nvSpPr>
            <p:spPr>
              <a:xfrm flipV="1">
                <a:off x="355781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8" name="Line"/>
              <p:cNvSpPr/>
              <p:nvPr/>
            </p:nvSpPr>
            <p:spPr>
              <a:xfrm flipV="1">
                <a:off x="4081557" y="-1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19" name="Line"/>
              <p:cNvSpPr/>
              <p:nvPr/>
            </p:nvSpPr>
            <p:spPr>
              <a:xfrm>
                <a:off x="2870070" y="1149"/>
                <a:ext cx="4105139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0" name="Line"/>
              <p:cNvSpPr/>
              <p:nvPr/>
            </p:nvSpPr>
            <p:spPr>
              <a:xfrm>
                <a:off x="2518107" y="20680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1" name="Line"/>
              <p:cNvSpPr/>
              <p:nvPr/>
            </p:nvSpPr>
            <p:spPr>
              <a:xfrm>
                <a:off x="2156490" y="412467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2" name="Line"/>
              <p:cNvSpPr/>
              <p:nvPr/>
            </p:nvSpPr>
            <p:spPr>
              <a:xfrm>
                <a:off x="1820264" y="618126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3" name="Line"/>
              <p:cNvSpPr/>
              <p:nvPr/>
            </p:nvSpPr>
            <p:spPr>
              <a:xfrm>
                <a:off x="1460623" y="81671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4" name="Line"/>
              <p:cNvSpPr/>
              <p:nvPr/>
            </p:nvSpPr>
            <p:spPr>
              <a:xfrm>
                <a:off x="1090454" y="1029444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5" name="Line"/>
              <p:cNvSpPr/>
              <p:nvPr/>
            </p:nvSpPr>
            <p:spPr>
              <a:xfrm>
                <a:off x="749882" y="1232112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6" name="Line"/>
              <p:cNvSpPr/>
              <p:nvPr/>
            </p:nvSpPr>
            <p:spPr>
              <a:xfrm>
                <a:off x="405327" y="142662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27" name="Line"/>
              <p:cNvSpPr/>
              <p:nvPr/>
            </p:nvSpPr>
            <p:spPr>
              <a:xfrm>
                <a:off x="0" y="1660044"/>
                <a:ext cx="410465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550" name="Group"/>
          <p:cNvGrpSpPr/>
          <p:nvPr/>
        </p:nvGrpSpPr>
        <p:grpSpPr>
          <a:xfrm>
            <a:off x="2943471" y="4920809"/>
            <a:ext cx="6975209" cy="1664582"/>
            <a:chOff x="0" y="0"/>
            <a:chExt cx="6975208" cy="1664581"/>
          </a:xfrm>
        </p:grpSpPr>
        <p:sp>
          <p:nvSpPr>
            <p:cNvPr id="530" name="Shape"/>
            <p:cNvSpPr/>
            <p:nvPr/>
          </p:nvSpPr>
          <p:spPr>
            <a:xfrm>
              <a:off x="6874" y="0"/>
              <a:ext cx="6961460" cy="166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549" name="Group"/>
            <p:cNvGrpSpPr/>
            <p:nvPr/>
          </p:nvGrpSpPr>
          <p:grpSpPr>
            <a:xfrm>
              <a:off x="0" y="-1"/>
              <a:ext cx="6975209" cy="1661345"/>
              <a:chOff x="0" y="0"/>
              <a:chExt cx="6975208" cy="1661343"/>
            </a:xfrm>
          </p:grpSpPr>
          <p:sp>
            <p:nvSpPr>
              <p:cNvPr id="531" name="Line"/>
              <p:cNvSpPr/>
              <p:nvPr/>
            </p:nvSpPr>
            <p:spPr>
              <a:xfrm flipV="1">
                <a:off x="3496" y="149"/>
                <a:ext cx="2877272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2" name="Line"/>
              <p:cNvSpPr/>
              <p:nvPr/>
            </p:nvSpPr>
            <p:spPr>
              <a:xfrm flipV="1">
                <a:off x="511256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3" name="Line"/>
              <p:cNvSpPr/>
              <p:nvPr/>
            </p:nvSpPr>
            <p:spPr>
              <a:xfrm flipV="1">
                <a:off x="101901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4" name="Line"/>
              <p:cNvSpPr/>
              <p:nvPr/>
            </p:nvSpPr>
            <p:spPr>
              <a:xfrm flipV="1">
                <a:off x="203453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5" name="Line"/>
              <p:cNvSpPr/>
              <p:nvPr/>
            </p:nvSpPr>
            <p:spPr>
              <a:xfrm flipV="1">
                <a:off x="152677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6" name="Line"/>
              <p:cNvSpPr/>
              <p:nvPr/>
            </p:nvSpPr>
            <p:spPr>
              <a:xfrm flipV="1">
                <a:off x="305005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7" name="Line"/>
              <p:cNvSpPr/>
              <p:nvPr/>
            </p:nvSpPr>
            <p:spPr>
              <a:xfrm flipV="1">
                <a:off x="2542298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8" name="Line"/>
              <p:cNvSpPr/>
              <p:nvPr/>
            </p:nvSpPr>
            <p:spPr>
              <a:xfrm flipV="1">
                <a:off x="355781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39" name="Line"/>
              <p:cNvSpPr/>
              <p:nvPr/>
            </p:nvSpPr>
            <p:spPr>
              <a:xfrm flipV="1">
                <a:off x="4081557" y="-1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0" name="Line"/>
              <p:cNvSpPr/>
              <p:nvPr/>
            </p:nvSpPr>
            <p:spPr>
              <a:xfrm>
                <a:off x="2870070" y="1149"/>
                <a:ext cx="4105139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1" name="Line"/>
              <p:cNvSpPr/>
              <p:nvPr/>
            </p:nvSpPr>
            <p:spPr>
              <a:xfrm>
                <a:off x="2518107" y="20680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2" name="Line"/>
              <p:cNvSpPr/>
              <p:nvPr/>
            </p:nvSpPr>
            <p:spPr>
              <a:xfrm>
                <a:off x="2156490" y="412467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3" name="Line"/>
              <p:cNvSpPr/>
              <p:nvPr/>
            </p:nvSpPr>
            <p:spPr>
              <a:xfrm>
                <a:off x="1820264" y="618126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4" name="Line"/>
              <p:cNvSpPr/>
              <p:nvPr/>
            </p:nvSpPr>
            <p:spPr>
              <a:xfrm>
                <a:off x="1460623" y="81671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5" name="Line"/>
              <p:cNvSpPr/>
              <p:nvPr/>
            </p:nvSpPr>
            <p:spPr>
              <a:xfrm>
                <a:off x="1090454" y="1029444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6" name="Line"/>
              <p:cNvSpPr/>
              <p:nvPr/>
            </p:nvSpPr>
            <p:spPr>
              <a:xfrm>
                <a:off x="749882" y="1232112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7" name="Line"/>
              <p:cNvSpPr/>
              <p:nvPr/>
            </p:nvSpPr>
            <p:spPr>
              <a:xfrm>
                <a:off x="405327" y="142662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48" name="Line"/>
              <p:cNvSpPr/>
              <p:nvPr/>
            </p:nvSpPr>
            <p:spPr>
              <a:xfrm>
                <a:off x="0" y="1660044"/>
                <a:ext cx="410465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571" name="Group"/>
          <p:cNvGrpSpPr/>
          <p:nvPr/>
        </p:nvGrpSpPr>
        <p:grpSpPr>
          <a:xfrm>
            <a:off x="2943471" y="3066601"/>
            <a:ext cx="6975209" cy="1664583"/>
            <a:chOff x="0" y="0"/>
            <a:chExt cx="6975208" cy="1664581"/>
          </a:xfrm>
        </p:grpSpPr>
        <p:sp>
          <p:nvSpPr>
            <p:cNvPr id="551" name="Shape"/>
            <p:cNvSpPr/>
            <p:nvPr/>
          </p:nvSpPr>
          <p:spPr>
            <a:xfrm>
              <a:off x="6874" y="0"/>
              <a:ext cx="6961460" cy="166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"/>
                  </a:moveTo>
                  <a:lnTo>
                    <a:pt x="8959" y="0"/>
                  </a:lnTo>
                  <a:lnTo>
                    <a:pt x="0" y="21600"/>
                  </a:lnTo>
                  <a:lnTo>
                    <a:pt x="12658" y="21600"/>
                  </a:lnTo>
                  <a:lnTo>
                    <a:pt x="21600" y="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FBFB"/>
                </a:gs>
                <a:gs pos="100000">
                  <a:schemeClr val="accent1">
                    <a:satOff val="-3355"/>
                    <a:lumOff val="26614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570" name="Group"/>
            <p:cNvGrpSpPr/>
            <p:nvPr/>
          </p:nvGrpSpPr>
          <p:grpSpPr>
            <a:xfrm>
              <a:off x="0" y="-1"/>
              <a:ext cx="6975209" cy="1661345"/>
              <a:chOff x="0" y="0"/>
              <a:chExt cx="6975208" cy="1661343"/>
            </a:xfrm>
          </p:grpSpPr>
          <p:sp>
            <p:nvSpPr>
              <p:cNvPr id="552" name="Line"/>
              <p:cNvSpPr/>
              <p:nvPr/>
            </p:nvSpPr>
            <p:spPr>
              <a:xfrm flipV="1">
                <a:off x="3496" y="149"/>
                <a:ext cx="2877272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3" name="Line"/>
              <p:cNvSpPr/>
              <p:nvPr/>
            </p:nvSpPr>
            <p:spPr>
              <a:xfrm flipV="1">
                <a:off x="511256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4" name="Line"/>
              <p:cNvSpPr/>
              <p:nvPr/>
            </p:nvSpPr>
            <p:spPr>
              <a:xfrm flipV="1">
                <a:off x="101901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5" name="Line"/>
              <p:cNvSpPr/>
              <p:nvPr/>
            </p:nvSpPr>
            <p:spPr>
              <a:xfrm flipV="1">
                <a:off x="203453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6" name="Line"/>
              <p:cNvSpPr/>
              <p:nvPr/>
            </p:nvSpPr>
            <p:spPr>
              <a:xfrm flipV="1">
                <a:off x="1526777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7" name="Line"/>
              <p:cNvSpPr/>
              <p:nvPr/>
            </p:nvSpPr>
            <p:spPr>
              <a:xfrm flipV="1">
                <a:off x="305005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8" name="Line"/>
              <p:cNvSpPr/>
              <p:nvPr/>
            </p:nvSpPr>
            <p:spPr>
              <a:xfrm flipV="1">
                <a:off x="2542298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59" name="Line"/>
              <p:cNvSpPr/>
              <p:nvPr/>
            </p:nvSpPr>
            <p:spPr>
              <a:xfrm flipV="1">
                <a:off x="3557819" y="149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0" name="Line"/>
              <p:cNvSpPr/>
              <p:nvPr/>
            </p:nvSpPr>
            <p:spPr>
              <a:xfrm flipV="1">
                <a:off x="4081557" y="-1"/>
                <a:ext cx="2877273" cy="166119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1" name="Line"/>
              <p:cNvSpPr/>
              <p:nvPr/>
            </p:nvSpPr>
            <p:spPr>
              <a:xfrm>
                <a:off x="2870070" y="1149"/>
                <a:ext cx="4105139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2" name="Line"/>
              <p:cNvSpPr/>
              <p:nvPr/>
            </p:nvSpPr>
            <p:spPr>
              <a:xfrm>
                <a:off x="2518107" y="20680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3" name="Line"/>
              <p:cNvSpPr/>
              <p:nvPr/>
            </p:nvSpPr>
            <p:spPr>
              <a:xfrm>
                <a:off x="2156490" y="412467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4" name="Line"/>
              <p:cNvSpPr/>
              <p:nvPr/>
            </p:nvSpPr>
            <p:spPr>
              <a:xfrm>
                <a:off x="1820264" y="618126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5" name="Line"/>
              <p:cNvSpPr/>
              <p:nvPr/>
            </p:nvSpPr>
            <p:spPr>
              <a:xfrm>
                <a:off x="1460623" y="81671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6" name="Line"/>
              <p:cNvSpPr/>
              <p:nvPr/>
            </p:nvSpPr>
            <p:spPr>
              <a:xfrm>
                <a:off x="1090454" y="1029444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7" name="Line"/>
              <p:cNvSpPr/>
              <p:nvPr/>
            </p:nvSpPr>
            <p:spPr>
              <a:xfrm>
                <a:off x="749882" y="1232112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8" name="Line"/>
              <p:cNvSpPr/>
              <p:nvPr/>
            </p:nvSpPr>
            <p:spPr>
              <a:xfrm>
                <a:off x="405327" y="1426628"/>
                <a:ext cx="4077406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569" name="Line"/>
              <p:cNvSpPr/>
              <p:nvPr/>
            </p:nvSpPr>
            <p:spPr>
              <a:xfrm>
                <a:off x="0" y="1660044"/>
                <a:ext cx="4104651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</p:grpSp>
      <p:grpSp>
        <p:nvGrpSpPr>
          <p:cNvPr id="581" name="Group"/>
          <p:cNvGrpSpPr/>
          <p:nvPr/>
        </p:nvGrpSpPr>
        <p:grpSpPr>
          <a:xfrm>
            <a:off x="5575920" y="3717534"/>
            <a:ext cx="1807430" cy="552009"/>
            <a:chOff x="0" y="0"/>
            <a:chExt cx="1807428" cy="552007"/>
          </a:xfrm>
        </p:grpSpPr>
        <p:sp>
          <p:nvSpPr>
            <p:cNvPr id="572" name="Circle"/>
            <p:cNvSpPr/>
            <p:nvPr/>
          </p:nvSpPr>
          <p:spPr>
            <a:xfrm>
              <a:off x="847162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3" name="Circle"/>
            <p:cNvSpPr/>
            <p:nvPr/>
          </p:nvSpPr>
          <p:spPr>
            <a:xfrm>
              <a:off x="352256" y="209027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4" name="Circle"/>
            <p:cNvSpPr/>
            <p:nvPr/>
          </p:nvSpPr>
          <p:spPr>
            <a:xfrm>
              <a:off x="1342067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5" name="Circle"/>
            <p:cNvSpPr/>
            <p:nvPr/>
          </p:nvSpPr>
          <p:spPr>
            <a:xfrm>
              <a:off x="494905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6" name="Circle"/>
            <p:cNvSpPr/>
            <p:nvPr/>
          </p:nvSpPr>
          <p:spPr>
            <a:xfrm>
              <a:off x="0" y="416335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7" name="Circle"/>
            <p:cNvSpPr/>
            <p:nvPr/>
          </p:nvSpPr>
          <p:spPr>
            <a:xfrm>
              <a:off x="989810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8" name="Circle"/>
            <p:cNvSpPr/>
            <p:nvPr/>
          </p:nvSpPr>
          <p:spPr>
            <a:xfrm>
              <a:off x="1176851" y="0"/>
              <a:ext cx="135672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9" name="Circle"/>
            <p:cNvSpPr/>
            <p:nvPr/>
          </p:nvSpPr>
          <p:spPr>
            <a:xfrm>
              <a:off x="681945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0" name="Circle"/>
            <p:cNvSpPr/>
            <p:nvPr/>
          </p:nvSpPr>
          <p:spPr>
            <a:xfrm>
              <a:off x="1671756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2" name="Circle"/>
          <p:cNvSpPr/>
          <p:nvPr/>
        </p:nvSpPr>
        <p:spPr>
          <a:xfrm>
            <a:off x="6423083" y="5784739"/>
            <a:ext cx="135672" cy="135673"/>
          </a:xfrm>
          <a:prstGeom prst="ellipse">
            <a:avLst/>
          </a:prstGeom>
          <a:solidFill>
            <a:srgbClr val="FF40FF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3" name="Circle"/>
          <p:cNvSpPr/>
          <p:nvPr/>
        </p:nvSpPr>
        <p:spPr>
          <a:xfrm>
            <a:off x="5928177" y="5784739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4" name="Circle"/>
          <p:cNvSpPr/>
          <p:nvPr/>
        </p:nvSpPr>
        <p:spPr>
          <a:xfrm>
            <a:off x="6917988" y="5784739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5" name="Circle"/>
          <p:cNvSpPr/>
          <p:nvPr/>
        </p:nvSpPr>
        <p:spPr>
          <a:xfrm>
            <a:off x="6070826" y="5992048"/>
            <a:ext cx="135673" cy="135672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6" name="Circle"/>
          <p:cNvSpPr/>
          <p:nvPr/>
        </p:nvSpPr>
        <p:spPr>
          <a:xfrm>
            <a:off x="5575920" y="5992048"/>
            <a:ext cx="135673" cy="135672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7" name="Circle"/>
          <p:cNvSpPr/>
          <p:nvPr/>
        </p:nvSpPr>
        <p:spPr>
          <a:xfrm>
            <a:off x="6565731" y="5992048"/>
            <a:ext cx="135673" cy="135672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8" name="Circle"/>
          <p:cNvSpPr/>
          <p:nvPr/>
        </p:nvSpPr>
        <p:spPr>
          <a:xfrm>
            <a:off x="6752772" y="5575711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9" name="Circle"/>
          <p:cNvSpPr/>
          <p:nvPr/>
        </p:nvSpPr>
        <p:spPr>
          <a:xfrm>
            <a:off x="6257866" y="5575711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0" name="Circle"/>
          <p:cNvSpPr/>
          <p:nvPr/>
        </p:nvSpPr>
        <p:spPr>
          <a:xfrm>
            <a:off x="7247677" y="5575711"/>
            <a:ext cx="135673" cy="135673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00" name="Group"/>
          <p:cNvGrpSpPr/>
          <p:nvPr/>
        </p:nvGrpSpPr>
        <p:grpSpPr>
          <a:xfrm>
            <a:off x="5593751" y="7416058"/>
            <a:ext cx="1807430" cy="552009"/>
            <a:chOff x="0" y="0"/>
            <a:chExt cx="1807428" cy="552007"/>
          </a:xfrm>
        </p:grpSpPr>
        <p:sp>
          <p:nvSpPr>
            <p:cNvPr id="591" name="Circle"/>
            <p:cNvSpPr/>
            <p:nvPr/>
          </p:nvSpPr>
          <p:spPr>
            <a:xfrm>
              <a:off x="847162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2" name="Circle"/>
            <p:cNvSpPr/>
            <p:nvPr/>
          </p:nvSpPr>
          <p:spPr>
            <a:xfrm>
              <a:off x="352256" y="209027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3" name="Circle"/>
            <p:cNvSpPr/>
            <p:nvPr/>
          </p:nvSpPr>
          <p:spPr>
            <a:xfrm>
              <a:off x="1342067" y="209027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4" name="Circle"/>
            <p:cNvSpPr/>
            <p:nvPr/>
          </p:nvSpPr>
          <p:spPr>
            <a:xfrm>
              <a:off x="494905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5" name="Circle"/>
            <p:cNvSpPr/>
            <p:nvPr/>
          </p:nvSpPr>
          <p:spPr>
            <a:xfrm>
              <a:off x="0" y="416335"/>
              <a:ext cx="135672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6" name="Circle"/>
            <p:cNvSpPr/>
            <p:nvPr/>
          </p:nvSpPr>
          <p:spPr>
            <a:xfrm>
              <a:off x="989810" y="416335"/>
              <a:ext cx="135673" cy="135673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Circle"/>
            <p:cNvSpPr/>
            <p:nvPr/>
          </p:nvSpPr>
          <p:spPr>
            <a:xfrm>
              <a:off x="1176851" y="0"/>
              <a:ext cx="135672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Circle"/>
            <p:cNvSpPr/>
            <p:nvPr/>
          </p:nvSpPr>
          <p:spPr>
            <a:xfrm>
              <a:off x="681945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9" name="Circle"/>
            <p:cNvSpPr/>
            <p:nvPr/>
          </p:nvSpPr>
          <p:spPr>
            <a:xfrm>
              <a:off x="1671756" y="0"/>
              <a:ext cx="135673" cy="135672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606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413012" y="4031827"/>
            <a:ext cx="3941054" cy="1710629"/>
          </a:xfrm>
          <a:prstGeom prst="rect">
            <a:avLst/>
          </a:prstGeom>
        </p:spPr>
      </p:pic>
      <p:sp>
        <p:nvSpPr>
          <p:cNvPr id="602" name="Selected if larger than all 26 neighbors"/>
          <p:cNvSpPr txBox="1"/>
          <p:nvPr/>
        </p:nvSpPr>
        <p:spPr>
          <a:xfrm>
            <a:off x="10248187" y="3774279"/>
            <a:ext cx="218429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Selected if larger than all 26 neighbors</a:t>
            </a:r>
          </a:p>
        </p:txBody>
      </p:sp>
      <p:sp>
        <p:nvSpPr>
          <p:cNvPr id="603" name="Difference of Gaussian (DoG)"/>
          <p:cNvSpPr txBox="1"/>
          <p:nvPr/>
        </p:nvSpPr>
        <p:spPr>
          <a:xfrm>
            <a:off x="4412176" y="8798735"/>
            <a:ext cx="41349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Difference of Gaussian (DoG)</a:t>
            </a:r>
          </a:p>
        </p:txBody>
      </p:sp>
      <p:sp>
        <p:nvSpPr>
          <p:cNvPr id="604" name="Line"/>
          <p:cNvSpPr/>
          <p:nvPr/>
        </p:nvSpPr>
        <p:spPr>
          <a:xfrm flipV="1">
            <a:off x="2322474" y="2841330"/>
            <a:ext cx="1" cy="56044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5" name="Scale of Gaussian variance"/>
          <p:cNvSpPr txBox="1"/>
          <p:nvPr/>
        </p:nvSpPr>
        <p:spPr>
          <a:xfrm rot="16200000">
            <a:off x="69871" y="5408598"/>
            <a:ext cx="38413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Scale of Gaussian variance</a:t>
            </a:r>
          </a:p>
        </p:txBody>
      </p:sp>
    </p:spTree>
    <p:extLst>
      <p:ext uri="{BB962C8B-B14F-4D97-AF65-F5344CB8AC3E}">
        <p14:creationId xmlns:p14="http://schemas.microsoft.com/office/powerpoint/2010/main" val="56518099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85" y="7216644"/>
            <a:ext cx="4195582" cy="1530672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2. Keypoint loc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Keypoint localization</a:t>
            </a:r>
          </a:p>
        </p:txBody>
      </p:sp>
      <p:pic>
        <p:nvPicPr>
          <p:cNvPr id="61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977" y="3722512"/>
            <a:ext cx="7066846" cy="137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43" y="5670306"/>
            <a:ext cx="3205498" cy="605120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2nd order Taylor series approximation of DoG scale-space"/>
          <p:cNvSpPr txBox="1"/>
          <p:nvPr/>
        </p:nvSpPr>
        <p:spPr>
          <a:xfrm>
            <a:off x="648312" y="2573329"/>
            <a:ext cx="120394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2nd order Taylor series approximation of DoG scale-space</a:t>
            </a:r>
          </a:p>
        </p:txBody>
      </p:sp>
      <p:sp>
        <p:nvSpPr>
          <p:cNvPr id="614" name="Take the derivative and solve for extrema"/>
          <p:cNvSpPr txBox="1"/>
          <p:nvPr/>
        </p:nvSpPr>
        <p:spPr>
          <a:xfrm>
            <a:off x="648312" y="6448909"/>
            <a:ext cx="8465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Take the derivative and solve for extrema</a:t>
            </a:r>
          </a:p>
        </p:txBody>
      </p:sp>
      <p:sp>
        <p:nvSpPr>
          <p:cNvPr id="615" name="Additional tests to retain only strong features"/>
          <p:cNvSpPr txBox="1"/>
          <p:nvPr/>
        </p:nvSpPr>
        <p:spPr>
          <a:xfrm>
            <a:off x="648312" y="8724702"/>
            <a:ext cx="91865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Additional tests to retain only strong features</a:t>
            </a:r>
          </a:p>
        </p:txBody>
      </p:sp>
    </p:spTree>
    <p:extLst>
      <p:ext uri="{BB962C8B-B14F-4D97-AF65-F5344CB8AC3E}">
        <p14:creationId xmlns:p14="http://schemas.microsoft.com/office/powerpoint/2010/main" val="181878124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3. Orientation assign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t>3. Orientation assignment</a:t>
            </a:r>
          </a:p>
        </p:txBody>
      </p:sp>
      <p:pic>
        <p:nvPicPr>
          <p:cNvPr id="61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86" y="4057226"/>
            <a:ext cx="11674971" cy="1842348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For a keypoint, L is the Gaussian-smoothed image with the closest scale,"/>
          <p:cNvSpPr txBox="1"/>
          <p:nvPr/>
        </p:nvSpPr>
        <p:spPr>
          <a:xfrm>
            <a:off x="1396943" y="2461126"/>
            <a:ext cx="10210915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For a keypoint,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L</a:t>
            </a:r>
            <a:r>
              <a:t> is the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Gaussian-smoothed</a:t>
            </a:r>
            <a:r>
              <a:t> image with the closest scale,</a:t>
            </a:r>
          </a:p>
        </p:txBody>
      </p:sp>
      <p:sp>
        <p:nvSpPr>
          <p:cNvPr id="620" name="Detection process returns"/>
          <p:cNvSpPr txBox="1"/>
          <p:nvPr/>
        </p:nvSpPr>
        <p:spPr>
          <a:xfrm>
            <a:off x="3610606" y="6870989"/>
            <a:ext cx="53913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Detection process returns</a:t>
            </a:r>
          </a:p>
        </p:txBody>
      </p:sp>
      <p:pic>
        <p:nvPicPr>
          <p:cNvPr id="6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43" y="7744457"/>
            <a:ext cx="3647831" cy="859681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location"/>
          <p:cNvSpPr txBox="1"/>
          <p:nvPr/>
        </p:nvSpPr>
        <p:spPr>
          <a:xfrm>
            <a:off x="4752525" y="8811066"/>
            <a:ext cx="11817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location</a:t>
            </a:r>
          </a:p>
        </p:txBody>
      </p:sp>
      <p:sp>
        <p:nvSpPr>
          <p:cNvPr id="623" name="scale"/>
          <p:cNvSpPr txBox="1"/>
          <p:nvPr/>
        </p:nvSpPr>
        <p:spPr>
          <a:xfrm>
            <a:off x="6107861" y="8811066"/>
            <a:ext cx="8427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scale</a:t>
            </a:r>
          </a:p>
        </p:txBody>
      </p:sp>
      <p:sp>
        <p:nvSpPr>
          <p:cNvPr id="624" name="orientation"/>
          <p:cNvSpPr txBox="1"/>
          <p:nvPr/>
        </p:nvSpPr>
        <p:spPr>
          <a:xfrm>
            <a:off x="7124259" y="8829904"/>
            <a:ext cx="15374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orientation</a:t>
            </a:r>
          </a:p>
        </p:txBody>
      </p:sp>
      <p:sp>
        <p:nvSpPr>
          <p:cNvPr id="625" name="x-derivative"/>
          <p:cNvSpPr txBox="1"/>
          <p:nvPr/>
        </p:nvSpPr>
        <p:spPr>
          <a:xfrm>
            <a:off x="4434148" y="4819650"/>
            <a:ext cx="1102619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x-derivative</a:t>
            </a:r>
          </a:p>
        </p:txBody>
      </p:sp>
      <p:sp>
        <p:nvSpPr>
          <p:cNvPr id="626" name="y-derivative"/>
          <p:cNvSpPr txBox="1"/>
          <p:nvPr/>
        </p:nvSpPr>
        <p:spPr>
          <a:xfrm>
            <a:off x="9316508" y="4819650"/>
            <a:ext cx="1102619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y-derivative</a:t>
            </a:r>
          </a:p>
        </p:txBody>
      </p:sp>
    </p:spTree>
    <p:extLst>
      <p:ext uri="{BB962C8B-B14F-4D97-AF65-F5344CB8AC3E}">
        <p14:creationId xmlns:p14="http://schemas.microsoft.com/office/powerpoint/2010/main" val="2493583602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8" name="Table"/>
          <p:cNvGraphicFramePr/>
          <p:nvPr/>
        </p:nvGraphicFramePr>
        <p:xfrm>
          <a:off x="886503" y="3334220"/>
          <a:ext cx="5121520" cy="7965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2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38100">
                      <a:solidFill>
                        <a:srgbClr val="144105"/>
                      </a:solidFill>
                      <a:miter lim="400000"/>
                    </a:lnR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29" name="Circle"/>
          <p:cNvSpPr/>
          <p:nvPr/>
        </p:nvSpPr>
        <p:spPr>
          <a:xfrm>
            <a:off x="907300" y="3325886"/>
            <a:ext cx="5122084" cy="5122085"/>
          </a:xfrm>
          <a:prstGeom prst="ellipse">
            <a:avLst/>
          </a:prstGeom>
          <a:gradFill>
            <a:gsLst>
              <a:gs pos="29881">
                <a:srgbClr val="FBFBFB">
                  <a:alpha val="57558"/>
                </a:srgbClr>
              </a:gs>
              <a:gs pos="45428">
                <a:srgbClr val="DDDDDD">
                  <a:alpha val="57558"/>
                </a:srgbClr>
              </a:gs>
              <a:gs pos="86888">
                <a:srgbClr val="BEBEBE">
                  <a:alpha val="57558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2178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0" name="4. Keypoint descriptor"/>
          <p:cNvSpPr txBox="1">
            <a:spLocks noGrp="1"/>
          </p:cNvSpPr>
          <p:nvPr>
            <p:ph type="title"/>
          </p:nvPr>
        </p:nvSpPr>
        <p:spPr>
          <a:xfrm>
            <a:off x="1208164" y="444500"/>
            <a:ext cx="11099801" cy="2159000"/>
          </a:xfrm>
          <a:prstGeom prst="rect">
            <a:avLst/>
          </a:prstGeom>
        </p:spPr>
        <p:txBody>
          <a:bodyPr/>
          <a:lstStyle/>
          <a:p>
            <a:r>
              <a:t>4. Keypoint descriptor</a:t>
            </a:r>
          </a:p>
        </p:txBody>
      </p:sp>
      <p:graphicFrame>
        <p:nvGraphicFramePr>
          <p:cNvPr id="631" name="Table"/>
          <p:cNvGraphicFramePr/>
          <p:nvPr/>
        </p:nvGraphicFramePr>
        <p:xfrm>
          <a:off x="7414285" y="3334220"/>
          <a:ext cx="5121520" cy="7965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2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38100">
                      <a:solidFill>
                        <a:srgbClr val="144105"/>
                      </a:solidFill>
                      <a:miter lim="40000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868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144105"/>
                      </a:solidFill>
                      <a:miter lim="40000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38100">
                      <a:solidFill>
                        <a:srgbClr val="144105"/>
                      </a:solidFill>
                      <a:miter lim="40000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38100">
                      <a:solidFill>
                        <a:srgbClr val="144105"/>
                      </a:solidFill>
                      <a:miter lim="400000"/>
                    </a:lnB>
                    <a:solidFill>
                      <a:srgbClr val="D4F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32" name="Image Gradients…"/>
          <p:cNvSpPr txBox="1"/>
          <p:nvPr/>
        </p:nvSpPr>
        <p:spPr>
          <a:xfrm>
            <a:off x="1598824" y="2336897"/>
            <a:ext cx="3671317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Image Gradients</a:t>
            </a:r>
          </a:p>
          <a:p>
            <a:pPr>
              <a:defRPr sz="1800"/>
            </a:pPr>
            <a:r>
              <a:t>(4 x 4 pixel per cell, 4 x 4 cells)</a:t>
            </a:r>
          </a:p>
        </p:txBody>
      </p:sp>
      <p:sp>
        <p:nvSpPr>
          <p:cNvPr id="633" name="SIFT descriptor…"/>
          <p:cNvSpPr txBox="1"/>
          <p:nvPr/>
        </p:nvSpPr>
        <p:spPr>
          <a:xfrm>
            <a:off x="8110375" y="2336897"/>
            <a:ext cx="37037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SIFT descriptor</a:t>
            </a:r>
          </a:p>
          <a:p>
            <a:pPr>
              <a:defRPr sz="1800"/>
            </a:pPr>
            <a:r>
              <a:t>(16 cells x 8 directions = 128 dims)</a:t>
            </a:r>
          </a:p>
        </p:txBody>
      </p:sp>
      <p:sp>
        <p:nvSpPr>
          <p:cNvPr id="634" name="Gaussian weighting…"/>
          <p:cNvSpPr txBox="1"/>
          <p:nvPr/>
        </p:nvSpPr>
        <p:spPr>
          <a:xfrm>
            <a:off x="2105671" y="8571122"/>
            <a:ext cx="2660753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Gaussian weighting</a:t>
            </a:r>
          </a:p>
          <a:p>
            <a:pPr>
              <a:defRPr sz="1600"/>
            </a:pPr>
            <a:r>
              <a:t>(sigma = half width)</a:t>
            </a:r>
          </a:p>
        </p:txBody>
      </p:sp>
      <p:sp>
        <p:nvSpPr>
          <p:cNvPr id="635" name="Line"/>
          <p:cNvSpPr/>
          <p:nvPr/>
        </p:nvSpPr>
        <p:spPr>
          <a:xfrm>
            <a:off x="8054503" y="3475828"/>
            <a:ext cx="1" cy="6823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6" name="Line"/>
          <p:cNvSpPr/>
          <p:nvPr/>
        </p:nvSpPr>
        <p:spPr>
          <a:xfrm flipH="1">
            <a:off x="7439813" y="3910425"/>
            <a:ext cx="8316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7" name="Line"/>
          <p:cNvSpPr/>
          <p:nvPr/>
        </p:nvSpPr>
        <p:spPr>
          <a:xfrm flipH="1">
            <a:off x="7721295" y="3747975"/>
            <a:ext cx="495658" cy="49565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8" name="Line"/>
          <p:cNvSpPr/>
          <p:nvPr/>
        </p:nvSpPr>
        <p:spPr>
          <a:xfrm>
            <a:off x="7625093" y="3481015"/>
            <a:ext cx="642511" cy="64251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9" name="Line"/>
          <p:cNvSpPr/>
          <p:nvPr/>
        </p:nvSpPr>
        <p:spPr>
          <a:xfrm>
            <a:off x="9332969" y="3360743"/>
            <a:ext cx="1" cy="74930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0" name="Line"/>
          <p:cNvSpPr/>
          <p:nvPr/>
        </p:nvSpPr>
        <p:spPr>
          <a:xfrm flipH="1">
            <a:off x="8718280" y="3910425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1" name="Line"/>
          <p:cNvSpPr/>
          <p:nvPr/>
        </p:nvSpPr>
        <p:spPr>
          <a:xfrm flipH="1">
            <a:off x="9114682" y="3475828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2" name="Line"/>
          <p:cNvSpPr/>
          <p:nvPr/>
        </p:nvSpPr>
        <p:spPr>
          <a:xfrm>
            <a:off x="9013079" y="3590535"/>
            <a:ext cx="638874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3" name="Line"/>
          <p:cNvSpPr/>
          <p:nvPr/>
        </p:nvSpPr>
        <p:spPr>
          <a:xfrm flipV="1">
            <a:off x="4814138" y="406124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4" name="Line"/>
          <p:cNvSpPr/>
          <p:nvPr/>
        </p:nvSpPr>
        <p:spPr>
          <a:xfrm flipV="1">
            <a:off x="5100932" y="4111213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5" name="Line"/>
          <p:cNvSpPr/>
          <p:nvPr/>
        </p:nvSpPr>
        <p:spPr>
          <a:xfrm flipV="1">
            <a:off x="5440671" y="406124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6" name="Line"/>
          <p:cNvSpPr/>
          <p:nvPr/>
        </p:nvSpPr>
        <p:spPr>
          <a:xfrm flipV="1">
            <a:off x="5753938" y="406124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7" name="Line"/>
          <p:cNvSpPr/>
          <p:nvPr/>
        </p:nvSpPr>
        <p:spPr>
          <a:xfrm flipV="1">
            <a:off x="5127405" y="43745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8" name="Line"/>
          <p:cNvSpPr/>
          <p:nvPr/>
        </p:nvSpPr>
        <p:spPr>
          <a:xfrm flipV="1">
            <a:off x="4814138" y="43745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9" name="Line"/>
          <p:cNvSpPr/>
          <p:nvPr/>
        </p:nvSpPr>
        <p:spPr>
          <a:xfrm flipV="1">
            <a:off x="5414199" y="4424480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0" name="Line"/>
          <p:cNvSpPr/>
          <p:nvPr/>
        </p:nvSpPr>
        <p:spPr>
          <a:xfrm flipV="1">
            <a:off x="5753938" y="43745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1" name="Line"/>
          <p:cNvSpPr/>
          <p:nvPr/>
        </p:nvSpPr>
        <p:spPr>
          <a:xfrm flipV="1">
            <a:off x="4822605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2" name="Line"/>
          <p:cNvSpPr/>
          <p:nvPr/>
        </p:nvSpPr>
        <p:spPr>
          <a:xfrm flipV="1">
            <a:off x="5135871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3" name="Line"/>
          <p:cNvSpPr/>
          <p:nvPr/>
        </p:nvSpPr>
        <p:spPr>
          <a:xfrm flipV="1">
            <a:off x="5449138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4" name="Line"/>
          <p:cNvSpPr/>
          <p:nvPr/>
        </p:nvSpPr>
        <p:spPr>
          <a:xfrm flipV="1">
            <a:off x="5762404" y="343470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5" name="Line"/>
          <p:cNvSpPr/>
          <p:nvPr/>
        </p:nvSpPr>
        <p:spPr>
          <a:xfrm flipV="1">
            <a:off x="5135871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6" name="Line"/>
          <p:cNvSpPr/>
          <p:nvPr/>
        </p:nvSpPr>
        <p:spPr>
          <a:xfrm flipV="1">
            <a:off x="4822605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7" name="Line"/>
          <p:cNvSpPr/>
          <p:nvPr/>
        </p:nvSpPr>
        <p:spPr>
          <a:xfrm flipV="1">
            <a:off x="5449138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8" name="Line"/>
          <p:cNvSpPr/>
          <p:nvPr/>
        </p:nvSpPr>
        <p:spPr>
          <a:xfrm flipV="1">
            <a:off x="5762404" y="37479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9" name="Line"/>
          <p:cNvSpPr/>
          <p:nvPr/>
        </p:nvSpPr>
        <p:spPr>
          <a:xfrm flipH="1" flipV="1">
            <a:off x="1001549" y="4025701"/>
            <a:ext cx="87174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0" name="Line"/>
          <p:cNvSpPr/>
          <p:nvPr/>
        </p:nvSpPr>
        <p:spPr>
          <a:xfrm flipH="1" flipV="1">
            <a:off x="1299247" y="4034690"/>
            <a:ext cx="118311" cy="16896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1" name="Line"/>
          <p:cNvSpPr/>
          <p:nvPr/>
        </p:nvSpPr>
        <p:spPr>
          <a:xfrm flipH="1" flipV="1">
            <a:off x="1598742" y="4046246"/>
            <a:ext cx="145854" cy="14585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2" name="Line"/>
          <p:cNvSpPr/>
          <p:nvPr/>
        </p:nvSpPr>
        <p:spPr>
          <a:xfrm flipH="1" flipV="1">
            <a:off x="1912008" y="4046246"/>
            <a:ext cx="145855" cy="14585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3" name="Line"/>
          <p:cNvSpPr/>
          <p:nvPr/>
        </p:nvSpPr>
        <p:spPr>
          <a:xfrm flipH="1">
            <a:off x="1256835" y="4414530"/>
            <a:ext cx="203135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4" name="Line"/>
          <p:cNvSpPr/>
          <p:nvPr/>
        </p:nvSpPr>
        <p:spPr>
          <a:xfrm flipH="1">
            <a:off x="943568" y="4414530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5" name="Line"/>
          <p:cNvSpPr/>
          <p:nvPr/>
        </p:nvSpPr>
        <p:spPr>
          <a:xfrm flipH="1" flipV="1">
            <a:off x="1598742" y="4359512"/>
            <a:ext cx="145854" cy="1458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6" name="Line"/>
          <p:cNvSpPr/>
          <p:nvPr/>
        </p:nvSpPr>
        <p:spPr>
          <a:xfrm flipH="1" flipV="1">
            <a:off x="1912008" y="4359512"/>
            <a:ext cx="145855" cy="1458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7" name="Line"/>
          <p:cNvSpPr/>
          <p:nvPr/>
        </p:nvSpPr>
        <p:spPr>
          <a:xfrm flipH="1" flipV="1">
            <a:off x="1010016" y="3399168"/>
            <a:ext cx="87173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8" name="Line"/>
          <p:cNvSpPr/>
          <p:nvPr/>
        </p:nvSpPr>
        <p:spPr>
          <a:xfrm flipH="1" flipV="1">
            <a:off x="1323282" y="3399168"/>
            <a:ext cx="87174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9" name="Line"/>
          <p:cNvSpPr/>
          <p:nvPr/>
        </p:nvSpPr>
        <p:spPr>
          <a:xfrm flipH="1" flipV="1">
            <a:off x="1636549" y="3399168"/>
            <a:ext cx="87173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0" name="Line"/>
          <p:cNvSpPr/>
          <p:nvPr/>
        </p:nvSpPr>
        <p:spPr>
          <a:xfrm flipH="1" flipV="1">
            <a:off x="1949815" y="3399168"/>
            <a:ext cx="87174" cy="1869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1" name="Line"/>
          <p:cNvSpPr/>
          <p:nvPr/>
        </p:nvSpPr>
        <p:spPr>
          <a:xfrm flipH="1" flipV="1">
            <a:off x="1323282" y="3712435"/>
            <a:ext cx="87174" cy="1869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2" name="Line"/>
          <p:cNvSpPr/>
          <p:nvPr/>
        </p:nvSpPr>
        <p:spPr>
          <a:xfrm flipH="1" flipV="1">
            <a:off x="1010016" y="3712435"/>
            <a:ext cx="87173" cy="1869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3" name="Line"/>
          <p:cNvSpPr/>
          <p:nvPr/>
        </p:nvSpPr>
        <p:spPr>
          <a:xfrm flipH="1" flipV="1">
            <a:off x="1620980" y="3721423"/>
            <a:ext cx="118311" cy="16896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4" name="Line"/>
          <p:cNvSpPr/>
          <p:nvPr/>
        </p:nvSpPr>
        <p:spPr>
          <a:xfrm flipH="1" flipV="1">
            <a:off x="1949815" y="3712435"/>
            <a:ext cx="87174" cy="186943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5" name="Line"/>
          <p:cNvSpPr/>
          <p:nvPr/>
        </p:nvSpPr>
        <p:spPr>
          <a:xfrm flipH="1" flipV="1">
            <a:off x="2263069" y="4029856"/>
            <a:ext cx="103135" cy="17863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6" name="Line"/>
          <p:cNvSpPr/>
          <p:nvPr/>
        </p:nvSpPr>
        <p:spPr>
          <a:xfrm flipH="1" flipV="1">
            <a:off x="2576336" y="4029856"/>
            <a:ext cx="103135" cy="17863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7" name="Line"/>
          <p:cNvSpPr/>
          <p:nvPr/>
        </p:nvSpPr>
        <p:spPr>
          <a:xfrm flipV="1">
            <a:off x="2923260" y="4017605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8" name="Line"/>
          <p:cNvSpPr/>
          <p:nvPr/>
        </p:nvSpPr>
        <p:spPr>
          <a:xfrm flipV="1">
            <a:off x="3236527" y="4017605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9" name="Line"/>
          <p:cNvSpPr/>
          <p:nvPr/>
        </p:nvSpPr>
        <p:spPr>
          <a:xfrm flipH="1" flipV="1">
            <a:off x="2576336" y="4343122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0" name="Line"/>
          <p:cNvSpPr/>
          <p:nvPr/>
        </p:nvSpPr>
        <p:spPr>
          <a:xfrm flipH="1" flipV="1">
            <a:off x="2263069" y="4343122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1" name="Line"/>
          <p:cNvSpPr/>
          <p:nvPr/>
        </p:nvSpPr>
        <p:spPr>
          <a:xfrm flipV="1">
            <a:off x="2923260" y="4330872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2" name="Line"/>
          <p:cNvSpPr/>
          <p:nvPr/>
        </p:nvSpPr>
        <p:spPr>
          <a:xfrm flipV="1">
            <a:off x="3236527" y="4330872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3" name="Line"/>
          <p:cNvSpPr/>
          <p:nvPr/>
        </p:nvSpPr>
        <p:spPr>
          <a:xfrm flipV="1">
            <a:off x="2305194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4" name="Line"/>
          <p:cNvSpPr/>
          <p:nvPr/>
        </p:nvSpPr>
        <p:spPr>
          <a:xfrm flipV="1">
            <a:off x="2618460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5" name="Line"/>
          <p:cNvSpPr/>
          <p:nvPr/>
        </p:nvSpPr>
        <p:spPr>
          <a:xfrm flipV="1">
            <a:off x="2931727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6" name="Line"/>
          <p:cNvSpPr/>
          <p:nvPr/>
        </p:nvSpPr>
        <p:spPr>
          <a:xfrm flipV="1">
            <a:off x="3244993" y="3391072"/>
            <a:ext cx="35819" cy="20313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7" name="Line"/>
          <p:cNvSpPr/>
          <p:nvPr/>
        </p:nvSpPr>
        <p:spPr>
          <a:xfrm flipH="1" flipV="1">
            <a:off x="2584802" y="3716589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8" name="Line"/>
          <p:cNvSpPr/>
          <p:nvPr/>
        </p:nvSpPr>
        <p:spPr>
          <a:xfrm flipH="1" flipV="1">
            <a:off x="2271536" y="3716589"/>
            <a:ext cx="103135" cy="1786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89" name="Line"/>
          <p:cNvSpPr/>
          <p:nvPr/>
        </p:nvSpPr>
        <p:spPr>
          <a:xfrm flipV="1">
            <a:off x="2931727" y="3704339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0" name="Line"/>
          <p:cNvSpPr/>
          <p:nvPr/>
        </p:nvSpPr>
        <p:spPr>
          <a:xfrm flipV="1">
            <a:off x="3244993" y="3704339"/>
            <a:ext cx="35819" cy="2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1" name="Line"/>
          <p:cNvSpPr/>
          <p:nvPr/>
        </p:nvSpPr>
        <p:spPr>
          <a:xfrm flipH="1" flipV="1">
            <a:off x="975051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2" name="Line"/>
          <p:cNvSpPr/>
          <p:nvPr/>
        </p:nvSpPr>
        <p:spPr>
          <a:xfrm flipH="1" flipV="1">
            <a:off x="1288317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3" name="Line"/>
          <p:cNvSpPr/>
          <p:nvPr/>
        </p:nvSpPr>
        <p:spPr>
          <a:xfrm flipH="1" flipV="1">
            <a:off x="1601584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4" name="Line"/>
          <p:cNvSpPr/>
          <p:nvPr/>
        </p:nvSpPr>
        <p:spPr>
          <a:xfrm flipH="1" flipV="1">
            <a:off x="1914850" y="6625404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5" name="Line"/>
          <p:cNvSpPr/>
          <p:nvPr/>
        </p:nvSpPr>
        <p:spPr>
          <a:xfrm flipH="1" flipV="1">
            <a:off x="1288317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6" name="Line"/>
          <p:cNvSpPr/>
          <p:nvPr/>
        </p:nvSpPr>
        <p:spPr>
          <a:xfrm flipH="1" flipV="1">
            <a:off x="975051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7" name="Line"/>
          <p:cNvSpPr/>
          <p:nvPr/>
        </p:nvSpPr>
        <p:spPr>
          <a:xfrm flipH="1" flipV="1">
            <a:off x="1601584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8" name="Line"/>
          <p:cNvSpPr/>
          <p:nvPr/>
        </p:nvSpPr>
        <p:spPr>
          <a:xfrm flipH="1" flipV="1">
            <a:off x="1914850" y="69386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99" name="Line"/>
          <p:cNvSpPr/>
          <p:nvPr/>
        </p:nvSpPr>
        <p:spPr>
          <a:xfrm flipH="1" flipV="1">
            <a:off x="983517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0" name="Line"/>
          <p:cNvSpPr/>
          <p:nvPr/>
        </p:nvSpPr>
        <p:spPr>
          <a:xfrm flipH="1" flipV="1">
            <a:off x="1296784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1" name="Line"/>
          <p:cNvSpPr/>
          <p:nvPr/>
        </p:nvSpPr>
        <p:spPr>
          <a:xfrm flipH="1" flipV="1">
            <a:off x="1610050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2" name="Line"/>
          <p:cNvSpPr/>
          <p:nvPr/>
        </p:nvSpPr>
        <p:spPr>
          <a:xfrm flipH="1" flipV="1">
            <a:off x="1923317" y="5998871"/>
            <a:ext cx="158012" cy="13258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3" name="Line"/>
          <p:cNvSpPr/>
          <p:nvPr/>
        </p:nvSpPr>
        <p:spPr>
          <a:xfrm flipH="1" flipV="1">
            <a:off x="1296784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4" name="Line"/>
          <p:cNvSpPr/>
          <p:nvPr/>
        </p:nvSpPr>
        <p:spPr>
          <a:xfrm flipH="1" flipV="1">
            <a:off x="983517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5" name="Line"/>
          <p:cNvSpPr/>
          <p:nvPr/>
        </p:nvSpPr>
        <p:spPr>
          <a:xfrm flipH="1" flipV="1">
            <a:off x="1610050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6" name="Line"/>
          <p:cNvSpPr/>
          <p:nvPr/>
        </p:nvSpPr>
        <p:spPr>
          <a:xfrm flipH="1" flipV="1">
            <a:off x="1923317" y="6312138"/>
            <a:ext cx="158012" cy="1325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7" name="Line"/>
          <p:cNvSpPr/>
          <p:nvPr/>
        </p:nvSpPr>
        <p:spPr>
          <a:xfrm flipH="1" flipV="1">
            <a:off x="946962" y="7914610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8" name="Line"/>
          <p:cNvSpPr/>
          <p:nvPr/>
        </p:nvSpPr>
        <p:spPr>
          <a:xfrm flipH="1">
            <a:off x="1257289" y="7926854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9" name="Line"/>
          <p:cNvSpPr/>
          <p:nvPr/>
        </p:nvSpPr>
        <p:spPr>
          <a:xfrm flipH="1">
            <a:off x="1570555" y="7926854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0" name="Line"/>
          <p:cNvSpPr/>
          <p:nvPr/>
        </p:nvSpPr>
        <p:spPr>
          <a:xfrm>
            <a:off x="1897591" y="7890652"/>
            <a:ext cx="175598" cy="10822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1" name="Line"/>
          <p:cNvSpPr/>
          <p:nvPr/>
        </p:nvSpPr>
        <p:spPr>
          <a:xfrm flipH="1">
            <a:off x="1257289" y="8240121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2" name="Line"/>
          <p:cNvSpPr/>
          <p:nvPr/>
        </p:nvSpPr>
        <p:spPr>
          <a:xfrm flipH="1" flipV="1">
            <a:off x="946962" y="82278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3" name="Line"/>
          <p:cNvSpPr/>
          <p:nvPr/>
        </p:nvSpPr>
        <p:spPr>
          <a:xfrm flipH="1" flipV="1">
            <a:off x="1573495" y="82278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4" name="Line"/>
          <p:cNvSpPr/>
          <p:nvPr/>
        </p:nvSpPr>
        <p:spPr>
          <a:xfrm>
            <a:off x="1897591" y="8203919"/>
            <a:ext cx="175598" cy="10822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5" name="Line"/>
          <p:cNvSpPr/>
          <p:nvPr/>
        </p:nvSpPr>
        <p:spPr>
          <a:xfrm flipH="1" flipV="1">
            <a:off x="955429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6" name="Line"/>
          <p:cNvSpPr/>
          <p:nvPr/>
        </p:nvSpPr>
        <p:spPr>
          <a:xfrm flipH="1" flipV="1">
            <a:off x="1268695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7" name="Line"/>
          <p:cNvSpPr/>
          <p:nvPr/>
        </p:nvSpPr>
        <p:spPr>
          <a:xfrm flipH="1" flipV="1">
            <a:off x="1581962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8" name="Line"/>
          <p:cNvSpPr/>
          <p:nvPr/>
        </p:nvSpPr>
        <p:spPr>
          <a:xfrm flipH="1" flipV="1">
            <a:off x="1895228" y="728807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19" name="Line"/>
          <p:cNvSpPr/>
          <p:nvPr/>
        </p:nvSpPr>
        <p:spPr>
          <a:xfrm flipH="1" flipV="1">
            <a:off x="1268695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0" name="Line"/>
          <p:cNvSpPr/>
          <p:nvPr/>
        </p:nvSpPr>
        <p:spPr>
          <a:xfrm flipH="1" flipV="1">
            <a:off x="955429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1" name="Line"/>
          <p:cNvSpPr/>
          <p:nvPr/>
        </p:nvSpPr>
        <p:spPr>
          <a:xfrm flipH="1" flipV="1">
            <a:off x="1581962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2" name="Line"/>
          <p:cNvSpPr/>
          <p:nvPr/>
        </p:nvSpPr>
        <p:spPr>
          <a:xfrm flipH="1" flipV="1">
            <a:off x="1895228" y="760134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3" name="Line"/>
          <p:cNvSpPr/>
          <p:nvPr/>
        </p:nvSpPr>
        <p:spPr>
          <a:xfrm flipV="1">
            <a:off x="4808185" y="53143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4" name="Line"/>
          <p:cNvSpPr/>
          <p:nvPr/>
        </p:nvSpPr>
        <p:spPr>
          <a:xfrm flipV="1">
            <a:off x="5121452" y="53143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5" name="Line"/>
          <p:cNvSpPr/>
          <p:nvPr/>
        </p:nvSpPr>
        <p:spPr>
          <a:xfrm flipV="1">
            <a:off x="5408246" y="5364279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6" name="Line"/>
          <p:cNvSpPr/>
          <p:nvPr/>
        </p:nvSpPr>
        <p:spPr>
          <a:xfrm flipV="1">
            <a:off x="5747985" y="531430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7" name="Line"/>
          <p:cNvSpPr/>
          <p:nvPr/>
        </p:nvSpPr>
        <p:spPr>
          <a:xfrm flipV="1">
            <a:off x="5121452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8" name="Line"/>
          <p:cNvSpPr/>
          <p:nvPr/>
        </p:nvSpPr>
        <p:spPr>
          <a:xfrm flipV="1">
            <a:off x="4808185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29" name="Line"/>
          <p:cNvSpPr/>
          <p:nvPr/>
        </p:nvSpPr>
        <p:spPr>
          <a:xfrm flipV="1">
            <a:off x="5434718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0" name="Line"/>
          <p:cNvSpPr/>
          <p:nvPr/>
        </p:nvSpPr>
        <p:spPr>
          <a:xfrm flipV="1">
            <a:off x="5747985" y="5627574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1" name="Line"/>
          <p:cNvSpPr/>
          <p:nvPr/>
        </p:nvSpPr>
        <p:spPr>
          <a:xfrm flipV="1">
            <a:off x="4790179" y="4737746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2" name="Line"/>
          <p:cNvSpPr/>
          <p:nvPr/>
        </p:nvSpPr>
        <p:spPr>
          <a:xfrm flipV="1">
            <a:off x="5129918" y="46877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3" name="Line"/>
          <p:cNvSpPr/>
          <p:nvPr/>
        </p:nvSpPr>
        <p:spPr>
          <a:xfrm flipV="1">
            <a:off x="5443185" y="46877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4" name="Line"/>
          <p:cNvSpPr/>
          <p:nvPr/>
        </p:nvSpPr>
        <p:spPr>
          <a:xfrm flipV="1">
            <a:off x="5756451" y="468777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5" name="Line"/>
          <p:cNvSpPr/>
          <p:nvPr/>
        </p:nvSpPr>
        <p:spPr>
          <a:xfrm flipV="1">
            <a:off x="5129918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6" name="Line"/>
          <p:cNvSpPr/>
          <p:nvPr/>
        </p:nvSpPr>
        <p:spPr>
          <a:xfrm flipV="1">
            <a:off x="4816652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7" name="Line"/>
          <p:cNvSpPr/>
          <p:nvPr/>
        </p:nvSpPr>
        <p:spPr>
          <a:xfrm flipV="1">
            <a:off x="5443185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8" name="Line"/>
          <p:cNvSpPr/>
          <p:nvPr/>
        </p:nvSpPr>
        <p:spPr>
          <a:xfrm flipV="1">
            <a:off x="5756451" y="500104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9" name="Line"/>
          <p:cNvSpPr/>
          <p:nvPr/>
        </p:nvSpPr>
        <p:spPr>
          <a:xfrm flipV="1">
            <a:off x="4768988" y="6675377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0" name="Line"/>
          <p:cNvSpPr/>
          <p:nvPr/>
        </p:nvSpPr>
        <p:spPr>
          <a:xfrm flipV="1">
            <a:off x="5108727" y="66254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1" name="Line"/>
          <p:cNvSpPr/>
          <p:nvPr/>
        </p:nvSpPr>
        <p:spPr>
          <a:xfrm flipV="1">
            <a:off x="5395521" y="6675377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2" name="Line"/>
          <p:cNvSpPr/>
          <p:nvPr/>
        </p:nvSpPr>
        <p:spPr>
          <a:xfrm flipH="1">
            <a:off x="5717795" y="6649957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3" name="Line"/>
          <p:cNvSpPr/>
          <p:nvPr/>
        </p:nvSpPr>
        <p:spPr>
          <a:xfrm flipV="1">
            <a:off x="5108727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4" name="Line"/>
          <p:cNvSpPr/>
          <p:nvPr/>
        </p:nvSpPr>
        <p:spPr>
          <a:xfrm flipV="1">
            <a:off x="4768988" y="6988643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5" name="Line"/>
          <p:cNvSpPr/>
          <p:nvPr/>
        </p:nvSpPr>
        <p:spPr>
          <a:xfrm flipH="1">
            <a:off x="5404529" y="6963223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6" name="Line"/>
          <p:cNvSpPr/>
          <p:nvPr/>
        </p:nvSpPr>
        <p:spPr>
          <a:xfrm flipV="1">
            <a:off x="5735260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7" name="Line"/>
          <p:cNvSpPr/>
          <p:nvPr/>
        </p:nvSpPr>
        <p:spPr>
          <a:xfrm flipV="1">
            <a:off x="4777454" y="6048843"/>
            <a:ext cx="201762" cy="4288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8" name="Line"/>
          <p:cNvSpPr/>
          <p:nvPr/>
        </p:nvSpPr>
        <p:spPr>
          <a:xfrm flipV="1">
            <a:off x="5117193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9" name="Line"/>
          <p:cNvSpPr/>
          <p:nvPr/>
        </p:nvSpPr>
        <p:spPr>
          <a:xfrm flipV="1">
            <a:off x="5430460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0" name="Line"/>
          <p:cNvSpPr/>
          <p:nvPr/>
        </p:nvSpPr>
        <p:spPr>
          <a:xfrm flipV="1">
            <a:off x="5743726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1" name="Line"/>
          <p:cNvSpPr/>
          <p:nvPr/>
        </p:nvSpPr>
        <p:spPr>
          <a:xfrm flipV="1">
            <a:off x="5090721" y="6362110"/>
            <a:ext cx="201762" cy="4288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2" name="Line"/>
          <p:cNvSpPr/>
          <p:nvPr/>
        </p:nvSpPr>
        <p:spPr>
          <a:xfrm flipV="1">
            <a:off x="4803927" y="6312138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3" name="Line"/>
          <p:cNvSpPr/>
          <p:nvPr/>
        </p:nvSpPr>
        <p:spPr>
          <a:xfrm flipV="1">
            <a:off x="5430460" y="6312138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4" name="Line"/>
          <p:cNvSpPr/>
          <p:nvPr/>
        </p:nvSpPr>
        <p:spPr>
          <a:xfrm flipH="1">
            <a:off x="5726262" y="6336690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5" name="Line"/>
          <p:cNvSpPr/>
          <p:nvPr/>
        </p:nvSpPr>
        <p:spPr>
          <a:xfrm>
            <a:off x="4854690" y="7852085"/>
            <a:ext cx="65474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6" name="Line"/>
          <p:cNvSpPr/>
          <p:nvPr/>
        </p:nvSpPr>
        <p:spPr>
          <a:xfrm>
            <a:off x="5167957" y="7852085"/>
            <a:ext cx="65473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7" name="Line"/>
          <p:cNvSpPr/>
          <p:nvPr/>
        </p:nvSpPr>
        <p:spPr>
          <a:xfrm>
            <a:off x="5417493" y="7913406"/>
            <a:ext cx="192934" cy="7296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8" name="Line"/>
          <p:cNvSpPr/>
          <p:nvPr/>
        </p:nvSpPr>
        <p:spPr>
          <a:xfrm flipH="1">
            <a:off x="5735354" y="7903023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9" name="Line"/>
          <p:cNvSpPr/>
          <p:nvPr/>
        </p:nvSpPr>
        <p:spPr>
          <a:xfrm>
            <a:off x="5167957" y="8165351"/>
            <a:ext cx="65473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0" name="Line"/>
          <p:cNvSpPr/>
          <p:nvPr/>
        </p:nvSpPr>
        <p:spPr>
          <a:xfrm>
            <a:off x="4854690" y="8165351"/>
            <a:ext cx="65474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1" name="Line"/>
          <p:cNvSpPr/>
          <p:nvPr/>
        </p:nvSpPr>
        <p:spPr>
          <a:xfrm>
            <a:off x="5417493" y="8226672"/>
            <a:ext cx="192934" cy="729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2" name="Line"/>
          <p:cNvSpPr/>
          <p:nvPr/>
        </p:nvSpPr>
        <p:spPr>
          <a:xfrm>
            <a:off x="5730759" y="8226672"/>
            <a:ext cx="192935" cy="729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3" name="Line"/>
          <p:cNvSpPr/>
          <p:nvPr/>
        </p:nvSpPr>
        <p:spPr>
          <a:xfrm>
            <a:off x="4799426" y="7286873"/>
            <a:ext cx="192935" cy="7296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4" name="Line"/>
          <p:cNvSpPr/>
          <p:nvPr/>
        </p:nvSpPr>
        <p:spPr>
          <a:xfrm flipV="1">
            <a:off x="5134752" y="7251938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5" name="Line"/>
          <p:cNvSpPr/>
          <p:nvPr/>
        </p:nvSpPr>
        <p:spPr>
          <a:xfrm flipH="1">
            <a:off x="5430554" y="7276490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6" name="Line"/>
          <p:cNvSpPr/>
          <p:nvPr/>
        </p:nvSpPr>
        <p:spPr>
          <a:xfrm flipH="1">
            <a:off x="5743820" y="7276490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7" name="Line"/>
          <p:cNvSpPr/>
          <p:nvPr/>
        </p:nvSpPr>
        <p:spPr>
          <a:xfrm>
            <a:off x="5112693" y="7600139"/>
            <a:ext cx="192934" cy="7296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8" name="Line"/>
          <p:cNvSpPr/>
          <p:nvPr/>
        </p:nvSpPr>
        <p:spPr>
          <a:xfrm>
            <a:off x="4863157" y="7538818"/>
            <a:ext cx="65473" cy="195602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9" name="Line"/>
          <p:cNvSpPr/>
          <p:nvPr/>
        </p:nvSpPr>
        <p:spPr>
          <a:xfrm flipV="1">
            <a:off x="5448018" y="75652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0" name="Line"/>
          <p:cNvSpPr/>
          <p:nvPr/>
        </p:nvSpPr>
        <p:spPr>
          <a:xfrm flipH="1">
            <a:off x="5743820" y="7589756"/>
            <a:ext cx="183746" cy="937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1" name="Line"/>
          <p:cNvSpPr/>
          <p:nvPr/>
        </p:nvSpPr>
        <p:spPr>
          <a:xfrm flipH="1" flipV="1">
            <a:off x="3612072" y="7861097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2" name="Line"/>
          <p:cNvSpPr/>
          <p:nvPr/>
        </p:nvSpPr>
        <p:spPr>
          <a:xfrm flipV="1">
            <a:off x="3859919" y="789242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3" name="Line"/>
          <p:cNvSpPr/>
          <p:nvPr/>
        </p:nvSpPr>
        <p:spPr>
          <a:xfrm flipV="1">
            <a:off x="4173185" y="789242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4" name="Line"/>
          <p:cNvSpPr/>
          <p:nvPr/>
        </p:nvSpPr>
        <p:spPr>
          <a:xfrm flipV="1">
            <a:off x="4486452" y="789242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5" name="Line"/>
          <p:cNvSpPr/>
          <p:nvPr/>
        </p:nvSpPr>
        <p:spPr>
          <a:xfrm flipV="1">
            <a:off x="3859919" y="820568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6" name="Line"/>
          <p:cNvSpPr/>
          <p:nvPr/>
        </p:nvSpPr>
        <p:spPr>
          <a:xfrm flipH="1" flipV="1">
            <a:off x="3612072" y="8174363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7" name="Line"/>
          <p:cNvSpPr/>
          <p:nvPr/>
        </p:nvSpPr>
        <p:spPr>
          <a:xfrm flipV="1">
            <a:off x="4173185" y="820568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8" name="Line"/>
          <p:cNvSpPr/>
          <p:nvPr/>
        </p:nvSpPr>
        <p:spPr>
          <a:xfrm flipV="1">
            <a:off x="4486452" y="820568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9" name="Line"/>
          <p:cNvSpPr/>
          <p:nvPr/>
        </p:nvSpPr>
        <p:spPr>
          <a:xfrm flipV="1">
            <a:off x="3555119" y="7265890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0" name="Line"/>
          <p:cNvSpPr/>
          <p:nvPr/>
        </p:nvSpPr>
        <p:spPr>
          <a:xfrm flipH="1" flipV="1">
            <a:off x="3933805" y="7234563"/>
            <a:ext cx="17978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1" name="Line"/>
          <p:cNvSpPr/>
          <p:nvPr/>
        </p:nvSpPr>
        <p:spPr>
          <a:xfrm flipH="1" flipV="1">
            <a:off x="4247071" y="7234563"/>
            <a:ext cx="17979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2" name="Line"/>
          <p:cNvSpPr/>
          <p:nvPr/>
        </p:nvSpPr>
        <p:spPr>
          <a:xfrm flipV="1">
            <a:off x="4494918" y="7265890"/>
            <a:ext cx="148818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3" name="Line"/>
          <p:cNvSpPr/>
          <p:nvPr/>
        </p:nvSpPr>
        <p:spPr>
          <a:xfrm flipH="1" flipV="1">
            <a:off x="3933805" y="7547830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4" name="Line"/>
          <p:cNvSpPr/>
          <p:nvPr/>
        </p:nvSpPr>
        <p:spPr>
          <a:xfrm flipV="1">
            <a:off x="3555119" y="757915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5" name="Line"/>
          <p:cNvSpPr/>
          <p:nvPr/>
        </p:nvSpPr>
        <p:spPr>
          <a:xfrm flipV="1">
            <a:off x="4181652" y="757915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6" name="Line"/>
          <p:cNvSpPr/>
          <p:nvPr/>
        </p:nvSpPr>
        <p:spPr>
          <a:xfrm flipV="1">
            <a:off x="4494918" y="7579156"/>
            <a:ext cx="148818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7" name="Line"/>
          <p:cNvSpPr/>
          <p:nvPr/>
        </p:nvSpPr>
        <p:spPr>
          <a:xfrm flipH="1" flipV="1">
            <a:off x="3603605" y="6594078"/>
            <a:ext cx="17979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8" name="Line"/>
          <p:cNvSpPr/>
          <p:nvPr/>
        </p:nvSpPr>
        <p:spPr>
          <a:xfrm flipH="1" flipV="1">
            <a:off x="3916872" y="6594078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89" name="Line"/>
          <p:cNvSpPr/>
          <p:nvPr/>
        </p:nvSpPr>
        <p:spPr>
          <a:xfrm flipV="1">
            <a:off x="4164719" y="66254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0" name="Line"/>
          <p:cNvSpPr/>
          <p:nvPr/>
        </p:nvSpPr>
        <p:spPr>
          <a:xfrm flipV="1">
            <a:off x="4477985" y="662540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1" name="Line"/>
          <p:cNvSpPr/>
          <p:nvPr/>
        </p:nvSpPr>
        <p:spPr>
          <a:xfrm flipH="1" flipV="1">
            <a:off x="3916872" y="6907344"/>
            <a:ext cx="17978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2" name="Line"/>
          <p:cNvSpPr/>
          <p:nvPr/>
        </p:nvSpPr>
        <p:spPr>
          <a:xfrm flipH="1" flipV="1">
            <a:off x="3603605" y="6907344"/>
            <a:ext cx="17979" cy="20548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3" name="Line"/>
          <p:cNvSpPr/>
          <p:nvPr/>
        </p:nvSpPr>
        <p:spPr>
          <a:xfrm flipV="1">
            <a:off x="4164719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4" name="Line"/>
          <p:cNvSpPr/>
          <p:nvPr/>
        </p:nvSpPr>
        <p:spPr>
          <a:xfrm flipV="1">
            <a:off x="4477985" y="69386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5" name="Line"/>
          <p:cNvSpPr/>
          <p:nvPr/>
        </p:nvSpPr>
        <p:spPr>
          <a:xfrm flipH="1" flipV="1">
            <a:off x="3612072" y="5967544"/>
            <a:ext cx="17978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6" name="Line"/>
          <p:cNvSpPr/>
          <p:nvPr/>
        </p:nvSpPr>
        <p:spPr>
          <a:xfrm flipV="1">
            <a:off x="3859919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7" name="Line"/>
          <p:cNvSpPr/>
          <p:nvPr/>
        </p:nvSpPr>
        <p:spPr>
          <a:xfrm flipV="1">
            <a:off x="4173185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8" name="Line"/>
          <p:cNvSpPr/>
          <p:nvPr/>
        </p:nvSpPr>
        <p:spPr>
          <a:xfrm flipV="1">
            <a:off x="4486452" y="5998871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9" name="Line"/>
          <p:cNvSpPr/>
          <p:nvPr/>
        </p:nvSpPr>
        <p:spPr>
          <a:xfrm flipV="1">
            <a:off x="3859919" y="631213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0" name="Line"/>
          <p:cNvSpPr/>
          <p:nvPr/>
        </p:nvSpPr>
        <p:spPr>
          <a:xfrm flipH="1" flipV="1">
            <a:off x="3612072" y="6280810"/>
            <a:ext cx="17978" cy="20548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1" name="Line"/>
          <p:cNvSpPr/>
          <p:nvPr/>
        </p:nvSpPr>
        <p:spPr>
          <a:xfrm flipV="1">
            <a:off x="4173185" y="631213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2" name="Line"/>
          <p:cNvSpPr/>
          <p:nvPr/>
        </p:nvSpPr>
        <p:spPr>
          <a:xfrm flipV="1">
            <a:off x="4486452" y="6312137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3" name="Line"/>
          <p:cNvSpPr/>
          <p:nvPr/>
        </p:nvSpPr>
        <p:spPr>
          <a:xfrm flipV="1">
            <a:off x="3533928" y="532391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4" name="Line"/>
          <p:cNvSpPr/>
          <p:nvPr/>
        </p:nvSpPr>
        <p:spPr>
          <a:xfrm flipV="1">
            <a:off x="3832285" y="5343761"/>
            <a:ext cx="178635" cy="1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5" name="Line"/>
          <p:cNvSpPr/>
          <p:nvPr/>
        </p:nvSpPr>
        <p:spPr>
          <a:xfrm flipV="1">
            <a:off x="4160461" y="532391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6" name="Line"/>
          <p:cNvSpPr/>
          <p:nvPr/>
        </p:nvSpPr>
        <p:spPr>
          <a:xfrm flipV="1">
            <a:off x="4473727" y="5323913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7" name="Line"/>
          <p:cNvSpPr/>
          <p:nvPr/>
        </p:nvSpPr>
        <p:spPr>
          <a:xfrm flipV="1">
            <a:off x="3847194" y="563717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8" name="Line"/>
          <p:cNvSpPr/>
          <p:nvPr/>
        </p:nvSpPr>
        <p:spPr>
          <a:xfrm flipH="1">
            <a:off x="3536372" y="5634717"/>
            <a:ext cx="143928" cy="14775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9" name="Line"/>
          <p:cNvSpPr/>
          <p:nvPr/>
        </p:nvSpPr>
        <p:spPr>
          <a:xfrm flipV="1">
            <a:off x="4145552" y="5657027"/>
            <a:ext cx="178634" cy="1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0" name="Line"/>
          <p:cNvSpPr/>
          <p:nvPr/>
        </p:nvSpPr>
        <p:spPr>
          <a:xfrm flipV="1">
            <a:off x="4473727" y="5637179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1" name="Line"/>
          <p:cNvSpPr/>
          <p:nvPr/>
        </p:nvSpPr>
        <p:spPr>
          <a:xfrm flipV="1">
            <a:off x="3542394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2" name="Line"/>
          <p:cNvSpPr/>
          <p:nvPr/>
        </p:nvSpPr>
        <p:spPr>
          <a:xfrm flipV="1">
            <a:off x="3855661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3" name="Line"/>
          <p:cNvSpPr/>
          <p:nvPr/>
        </p:nvSpPr>
        <p:spPr>
          <a:xfrm flipV="1">
            <a:off x="4168927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4" name="Line"/>
          <p:cNvSpPr/>
          <p:nvPr/>
        </p:nvSpPr>
        <p:spPr>
          <a:xfrm flipV="1">
            <a:off x="4482194" y="4697380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5" name="Line"/>
          <p:cNvSpPr/>
          <p:nvPr/>
        </p:nvSpPr>
        <p:spPr>
          <a:xfrm flipV="1">
            <a:off x="3855661" y="501064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6" name="Line"/>
          <p:cNvSpPr/>
          <p:nvPr/>
        </p:nvSpPr>
        <p:spPr>
          <a:xfrm flipV="1">
            <a:off x="3527485" y="5030494"/>
            <a:ext cx="178635" cy="1031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7" name="Line"/>
          <p:cNvSpPr/>
          <p:nvPr/>
        </p:nvSpPr>
        <p:spPr>
          <a:xfrm flipV="1">
            <a:off x="4168927" y="501064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8" name="Line"/>
          <p:cNvSpPr/>
          <p:nvPr/>
        </p:nvSpPr>
        <p:spPr>
          <a:xfrm flipV="1">
            <a:off x="4482194" y="5010646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9" name="Line"/>
          <p:cNvSpPr/>
          <p:nvPr/>
        </p:nvSpPr>
        <p:spPr>
          <a:xfrm flipV="1">
            <a:off x="3546496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0" name="Line"/>
          <p:cNvSpPr/>
          <p:nvPr/>
        </p:nvSpPr>
        <p:spPr>
          <a:xfrm flipV="1">
            <a:off x="3859762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1" name="Line"/>
          <p:cNvSpPr/>
          <p:nvPr/>
        </p:nvSpPr>
        <p:spPr>
          <a:xfrm flipV="1">
            <a:off x="4173029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2" name="Line"/>
          <p:cNvSpPr/>
          <p:nvPr/>
        </p:nvSpPr>
        <p:spPr>
          <a:xfrm flipV="1">
            <a:off x="4486295" y="4041832"/>
            <a:ext cx="148817" cy="14283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3" name="Line"/>
          <p:cNvSpPr/>
          <p:nvPr/>
        </p:nvSpPr>
        <p:spPr>
          <a:xfrm flipV="1">
            <a:off x="3859762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4" name="Line"/>
          <p:cNvSpPr/>
          <p:nvPr/>
        </p:nvSpPr>
        <p:spPr>
          <a:xfrm flipV="1">
            <a:off x="3546496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5" name="Line"/>
          <p:cNvSpPr/>
          <p:nvPr/>
        </p:nvSpPr>
        <p:spPr>
          <a:xfrm flipV="1">
            <a:off x="4173029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6" name="Line"/>
          <p:cNvSpPr/>
          <p:nvPr/>
        </p:nvSpPr>
        <p:spPr>
          <a:xfrm flipV="1">
            <a:off x="4486295" y="43550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7" name="Line"/>
          <p:cNvSpPr/>
          <p:nvPr/>
        </p:nvSpPr>
        <p:spPr>
          <a:xfrm flipV="1">
            <a:off x="3554962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8" name="Line"/>
          <p:cNvSpPr/>
          <p:nvPr/>
        </p:nvSpPr>
        <p:spPr>
          <a:xfrm flipV="1">
            <a:off x="3868229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9" name="Line"/>
          <p:cNvSpPr/>
          <p:nvPr/>
        </p:nvSpPr>
        <p:spPr>
          <a:xfrm flipV="1">
            <a:off x="4181495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0" name="Line"/>
          <p:cNvSpPr/>
          <p:nvPr/>
        </p:nvSpPr>
        <p:spPr>
          <a:xfrm flipV="1">
            <a:off x="4494762" y="3415298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1" name="Line"/>
          <p:cNvSpPr/>
          <p:nvPr/>
        </p:nvSpPr>
        <p:spPr>
          <a:xfrm flipV="1">
            <a:off x="3868229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2" name="Line"/>
          <p:cNvSpPr/>
          <p:nvPr/>
        </p:nvSpPr>
        <p:spPr>
          <a:xfrm flipV="1">
            <a:off x="3554962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3" name="Line"/>
          <p:cNvSpPr/>
          <p:nvPr/>
        </p:nvSpPr>
        <p:spPr>
          <a:xfrm flipV="1">
            <a:off x="4181495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4" name="Line"/>
          <p:cNvSpPr/>
          <p:nvPr/>
        </p:nvSpPr>
        <p:spPr>
          <a:xfrm flipV="1">
            <a:off x="4494762" y="3728564"/>
            <a:ext cx="148817" cy="14283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5" name="Line"/>
          <p:cNvSpPr/>
          <p:nvPr/>
        </p:nvSpPr>
        <p:spPr>
          <a:xfrm flipH="1">
            <a:off x="2197089" y="7933716"/>
            <a:ext cx="203135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6" name="Line"/>
          <p:cNvSpPr/>
          <p:nvPr/>
        </p:nvSpPr>
        <p:spPr>
          <a:xfrm flipH="1" flipV="1">
            <a:off x="2513295" y="79214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7" name="Line"/>
          <p:cNvSpPr/>
          <p:nvPr/>
        </p:nvSpPr>
        <p:spPr>
          <a:xfrm flipH="1" flipV="1">
            <a:off x="2826561" y="792147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8" name="Line"/>
          <p:cNvSpPr/>
          <p:nvPr/>
        </p:nvSpPr>
        <p:spPr>
          <a:xfrm flipH="1" flipV="1">
            <a:off x="3139828" y="79214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9" name="Line"/>
          <p:cNvSpPr/>
          <p:nvPr/>
        </p:nvSpPr>
        <p:spPr>
          <a:xfrm flipH="1">
            <a:off x="2510355" y="8246983"/>
            <a:ext cx="203136" cy="3581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0" name="Line"/>
          <p:cNvSpPr/>
          <p:nvPr/>
        </p:nvSpPr>
        <p:spPr>
          <a:xfrm flipH="1" flipV="1">
            <a:off x="2200028" y="82347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1" name="Line"/>
          <p:cNvSpPr/>
          <p:nvPr/>
        </p:nvSpPr>
        <p:spPr>
          <a:xfrm flipH="1" flipV="1">
            <a:off x="2826561" y="823473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2" name="Line"/>
          <p:cNvSpPr/>
          <p:nvPr/>
        </p:nvSpPr>
        <p:spPr>
          <a:xfrm>
            <a:off x="3135451" y="8259717"/>
            <a:ext cx="206010" cy="1035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3" name="Line"/>
          <p:cNvSpPr/>
          <p:nvPr/>
        </p:nvSpPr>
        <p:spPr>
          <a:xfrm flipH="1" flipV="1">
            <a:off x="2208495" y="72949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4" name="Line"/>
          <p:cNvSpPr/>
          <p:nvPr/>
        </p:nvSpPr>
        <p:spPr>
          <a:xfrm flipH="1" flipV="1">
            <a:off x="2521761" y="729493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5" name="Line"/>
          <p:cNvSpPr/>
          <p:nvPr/>
        </p:nvSpPr>
        <p:spPr>
          <a:xfrm flipH="1" flipV="1">
            <a:off x="2835028" y="72949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6" name="Line"/>
          <p:cNvSpPr/>
          <p:nvPr/>
        </p:nvSpPr>
        <p:spPr>
          <a:xfrm flipH="1" flipV="1">
            <a:off x="3148294" y="729493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7" name="Line"/>
          <p:cNvSpPr/>
          <p:nvPr/>
        </p:nvSpPr>
        <p:spPr>
          <a:xfrm flipH="1" flipV="1">
            <a:off x="2517647" y="7629370"/>
            <a:ext cx="205485" cy="1797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8" name="Line"/>
          <p:cNvSpPr/>
          <p:nvPr/>
        </p:nvSpPr>
        <p:spPr>
          <a:xfrm flipH="1" flipV="1">
            <a:off x="2208495" y="76082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49" name="Line"/>
          <p:cNvSpPr/>
          <p:nvPr/>
        </p:nvSpPr>
        <p:spPr>
          <a:xfrm flipH="1" flipV="1">
            <a:off x="2835028" y="76082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0" name="Line"/>
          <p:cNvSpPr/>
          <p:nvPr/>
        </p:nvSpPr>
        <p:spPr>
          <a:xfrm flipH="1" flipV="1">
            <a:off x="3148294" y="7608205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1" name="Line"/>
          <p:cNvSpPr/>
          <p:nvPr/>
        </p:nvSpPr>
        <p:spPr>
          <a:xfrm flipH="1" flipV="1">
            <a:off x="2191562" y="66684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2" name="Line"/>
          <p:cNvSpPr/>
          <p:nvPr/>
        </p:nvSpPr>
        <p:spPr>
          <a:xfrm flipH="1" flipV="1">
            <a:off x="2504828" y="66684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3" name="Line"/>
          <p:cNvSpPr/>
          <p:nvPr/>
        </p:nvSpPr>
        <p:spPr>
          <a:xfrm flipH="1" flipV="1">
            <a:off x="2818095" y="666840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4" name="Line"/>
          <p:cNvSpPr/>
          <p:nvPr/>
        </p:nvSpPr>
        <p:spPr>
          <a:xfrm flipH="1" flipV="1">
            <a:off x="3127247" y="6689569"/>
            <a:ext cx="205485" cy="1797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5" name="Line"/>
          <p:cNvSpPr/>
          <p:nvPr/>
        </p:nvSpPr>
        <p:spPr>
          <a:xfrm flipH="1" flipV="1">
            <a:off x="2504828" y="69816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6" name="Line"/>
          <p:cNvSpPr/>
          <p:nvPr/>
        </p:nvSpPr>
        <p:spPr>
          <a:xfrm flipH="1" flipV="1">
            <a:off x="2191562" y="69816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7" name="Line"/>
          <p:cNvSpPr/>
          <p:nvPr/>
        </p:nvSpPr>
        <p:spPr>
          <a:xfrm flipH="1" flipV="1">
            <a:off x="2818095" y="69816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8" name="Line"/>
          <p:cNvSpPr/>
          <p:nvPr/>
        </p:nvSpPr>
        <p:spPr>
          <a:xfrm flipH="1" flipV="1">
            <a:off x="3131361" y="698167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9" name="Line"/>
          <p:cNvSpPr/>
          <p:nvPr/>
        </p:nvSpPr>
        <p:spPr>
          <a:xfrm flipH="1" flipV="1">
            <a:off x="2200028" y="60418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0" name="Line"/>
          <p:cNvSpPr/>
          <p:nvPr/>
        </p:nvSpPr>
        <p:spPr>
          <a:xfrm flipH="1" flipV="1">
            <a:off x="2513295" y="604187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1" name="Line"/>
          <p:cNvSpPr/>
          <p:nvPr/>
        </p:nvSpPr>
        <p:spPr>
          <a:xfrm flipH="1">
            <a:off x="2825498" y="6045597"/>
            <a:ext cx="199383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2" name="Line"/>
          <p:cNvSpPr/>
          <p:nvPr/>
        </p:nvSpPr>
        <p:spPr>
          <a:xfrm flipH="1">
            <a:off x="3138765" y="6045597"/>
            <a:ext cx="199382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3" name="Line"/>
          <p:cNvSpPr/>
          <p:nvPr/>
        </p:nvSpPr>
        <p:spPr>
          <a:xfrm flipH="1" flipV="1">
            <a:off x="2509181" y="6376303"/>
            <a:ext cx="205484" cy="1797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4" name="Line"/>
          <p:cNvSpPr/>
          <p:nvPr/>
        </p:nvSpPr>
        <p:spPr>
          <a:xfrm flipH="1" flipV="1">
            <a:off x="2200028" y="635513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5" name="Line"/>
          <p:cNvSpPr/>
          <p:nvPr/>
        </p:nvSpPr>
        <p:spPr>
          <a:xfrm flipH="1">
            <a:off x="2825498" y="6358864"/>
            <a:ext cx="199383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6" name="Line"/>
          <p:cNvSpPr/>
          <p:nvPr/>
        </p:nvSpPr>
        <p:spPr>
          <a:xfrm flipH="1">
            <a:off x="3138765" y="6358864"/>
            <a:ext cx="199382" cy="52857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7" name="Line"/>
          <p:cNvSpPr/>
          <p:nvPr/>
        </p:nvSpPr>
        <p:spPr>
          <a:xfrm flipH="1" flipV="1">
            <a:off x="2226357" y="5382498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8" name="Line"/>
          <p:cNvSpPr/>
          <p:nvPr/>
        </p:nvSpPr>
        <p:spPr>
          <a:xfrm flipH="1" flipV="1">
            <a:off x="2539624" y="538249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9" name="Line"/>
          <p:cNvSpPr/>
          <p:nvPr/>
        </p:nvSpPr>
        <p:spPr>
          <a:xfrm flipH="1">
            <a:off x="2851827" y="5386224"/>
            <a:ext cx="199383" cy="5285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0" name="Line"/>
          <p:cNvSpPr/>
          <p:nvPr/>
        </p:nvSpPr>
        <p:spPr>
          <a:xfrm flipH="1" flipV="1">
            <a:off x="3166157" y="5382498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1" name="Line"/>
          <p:cNvSpPr/>
          <p:nvPr/>
        </p:nvSpPr>
        <p:spPr>
          <a:xfrm flipH="1" flipV="1">
            <a:off x="2539624" y="569576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2" name="Line"/>
          <p:cNvSpPr/>
          <p:nvPr/>
        </p:nvSpPr>
        <p:spPr>
          <a:xfrm flipH="1" flipV="1">
            <a:off x="2226357" y="5695765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3" name="Line"/>
          <p:cNvSpPr/>
          <p:nvPr/>
        </p:nvSpPr>
        <p:spPr>
          <a:xfrm flipH="1">
            <a:off x="2851827" y="5699491"/>
            <a:ext cx="199383" cy="5285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4" name="Line"/>
          <p:cNvSpPr/>
          <p:nvPr/>
        </p:nvSpPr>
        <p:spPr>
          <a:xfrm>
            <a:off x="3262660" y="5622806"/>
            <a:ext cx="4250" cy="2062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5" name="Line"/>
          <p:cNvSpPr/>
          <p:nvPr/>
        </p:nvSpPr>
        <p:spPr>
          <a:xfrm flipH="1" flipV="1">
            <a:off x="2234824" y="475596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6" name="Line"/>
          <p:cNvSpPr/>
          <p:nvPr/>
        </p:nvSpPr>
        <p:spPr>
          <a:xfrm flipH="1" flipV="1">
            <a:off x="2548090" y="4755965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7" name="Line"/>
          <p:cNvSpPr/>
          <p:nvPr/>
        </p:nvSpPr>
        <p:spPr>
          <a:xfrm flipH="1" flipV="1">
            <a:off x="2861357" y="4755965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8" name="Line"/>
          <p:cNvSpPr/>
          <p:nvPr/>
        </p:nvSpPr>
        <p:spPr>
          <a:xfrm flipV="1">
            <a:off x="3183472" y="4735360"/>
            <a:ext cx="179559" cy="10151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9" name="Line"/>
          <p:cNvSpPr/>
          <p:nvPr/>
        </p:nvSpPr>
        <p:spPr>
          <a:xfrm>
            <a:off x="2644594" y="4996273"/>
            <a:ext cx="4249" cy="20622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0" name="Line"/>
          <p:cNvSpPr/>
          <p:nvPr/>
        </p:nvSpPr>
        <p:spPr>
          <a:xfrm flipH="1" flipV="1">
            <a:off x="2234824" y="5069232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1" name="Line"/>
          <p:cNvSpPr/>
          <p:nvPr/>
        </p:nvSpPr>
        <p:spPr>
          <a:xfrm flipH="1" flipV="1">
            <a:off x="2861357" y="5069232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2" name="Line"/>
          <p:cNvSpPr/>
          <p:nvPr/>
        </p:nvSpPr>
        <p:spPr>
          <a:xfrm flipV="1">
            <a:off x="3183472" y="5048627"/>
            <a:ext cx="179559" cy="10151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3" name="Line"/>
          <p:cNvSpPr/>
          <p:nvPr/>
        </p:nvSpPr>
        <p:spPr>
          <a:xfrm flipH="1" flipV="1">
            <a:off x="942754" y="537350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4" name="Line"/>
          <p:cNvSpPr/>
          <p:nvPr/>
        </p:nvSpPr>
        <p:spPr>
          <a:xfrm flipH="1" flipV="1">
            <a:off x="1256020" y="5373507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5" name="Line"/>
          <p:cNvSpPr/>
          <p:nvPr/>
        </p:nvSpPr>
        <p:spPr>
          <a:xfrm flipH="1" flipV="1">
            <a:off x="1569287" y="5373507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6" name="Line"/>
          <p:cNvSpPr/>
          <p:nvPr/>
        </p:nvSpPr>
        <p:spPr>
          <a:xfrm flipV="1">
            <a:off x="1893151" y="5349926"/>
            <a:ext cx="176061" cy="1074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7" name="Line"/>
          <p:cNvSpPr/>
          <p:nvPr/>
        </p:nvSpPr>
        <p:spPr>
          <a:xfrm flipH="1" flipV="1">
            <a:off x="1256020" y="56867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8" name="Line"/>
          <p:cNvSpPr/>
          <p:nvPr/>
        </p:nvSpPr>
        <p:spPr>
          <a:xfrm flipH="1" flipV="1">
            <a:off x="942754" y="568677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89" name="Line"/>
          <p:cNvSpPr/>
          <p:nvPr/>
        </p:nvSpPr>
        <p:spPr>
          <a:xfrm flipH="1" flipV="1">
            <a:off x="1569287" y="568677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0" name="Line"/>
          <p:cNvSpPr/>
          <p:nvPr/>
        </p:nvSpPr>
        <p:spPr>
          <a:xfrm flipH="1" flipV="1">
            <a:off x="1882553" y="56867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1" name="Line"/>
          <p:cNvSpPr/>
          <p:nvPr/>
        </p:nvSpPr>
        <p:spPr>
          <a:xfrm flipH="1" flipV="1">
            <a:off x="951220" y="47469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2" name="Line"/>
          <p:cNvSpPr/>
          <p:nvPr/>
        </p:nvSpPr>
        <p:spPr>
          <a:xfrm flipH="1" flipV="1">
            <a:off x="1264487" y="4746974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3" name="Line"/>
          <p:cNvSpPr/>
          <p:nvPr/>
        </p:nvSpPr>
        <p:spPr>
          <a:xfrm flipH="1" flipV="1">
            <a:off x="1577753" y="4746974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4" name="Line"/>
          <p:cNvSpPr/>
          <p:nvPr/>
        </p:nvSpPr>
        <p:spPr>
          <a:xfrm flipV="1">
            <a:off x="1901618" y="4723393"/>
            <a:ext cx="176060" cy="1074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5" name="Line"/>
          <p:cNvSpPr/>
          <p:nvPr/>
        </p:nvSpPr>
        <p:spPr>
          <a:xfrm flipH="1" flipV="1">
            <a:off x="1264487" y="5060241"/>
            <a:ext cx="197256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6" name="Line"/>
          <p:cNvSpPr/>
          <p:nvPr/>
        </p:nvSpPr>
        <p:spPr>
          <a:xfrm flipH="1" flipV="1">
            <a:off x="951220" y="506024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7" name="Line"/>
          <p:cNvSpPr/>
          <p:nvPr/>
        </p:nvSpPr>
        <p:spPr>
          <a:xfrm flipH="1" flipV="1">
            <a:off x="1577753" y="5060241"/>
            <a:ext cx="197257" cy="6030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8" name="Line"/>
          <p:cNvSpPr/>
          <p:nvPr/>
        </p:nvSpPr>
        <p:spPr>
          <a:xfrm flipV="1">
            <a:off x="1901618" y="5036660"/>
            <a:ext cx="176060" cy="10747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9" name="Line"/>
          <p:cNvSpPr/>
          <p:nvPr/>
        </p:nvSpPr>
        <p:spPr>
          <a:xfrm>
            <a:off x="9342000" y="4687774"/>
            <a:ext cx="1" cy="1078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0" name="Line"/>
          <p:cNvSpPr/>
          <p:nvPr/>
        </p:nvSpPr>
        <p:spPr>
          <a:xfrm flipH="1">
            <a:off x="8727311" y="5237456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1" name="Line"/>
          <p:cNvSpPr/>
          <p:nvPr/>
        </p:nvSpPr>
        <p:spPr>
          <a:xfrm flipH="1">
            <a:off x="9123713" y="4802859"/>
            <a:ext cx="652886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2" name="Line"/>
          <p:cNvSpPr/>
          <p:nvPr/>
        </p:nvSpPr>
        <p:spPr>
          <a:xfrm>
            <a:off x="9022111" y="4917566"/>
            <a:ext cx="638873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3" name="Line"/>
          <p:cNvSpPr/>
          <p:nvPr/>
        </p:nvSpPr>
        <p:spPr>
          <a:xfrm>
            <a:off x="8009389" y="4687774"/>
            <a:ext cx="1" cy="1078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4" name="Line"/>
          <p:cNvSpPr/>
          <p:nvPr/>
        </p:nvSpPr>
        <p:spPr>
          <a:xfrm flipH="1">
            <a:off x="7394699" y="5237456"/>
            <a:ext cx="89895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5" name="Line"/>
          <p:cNvSpPr/>
          <p:nvPr/>
        </p:nvSpPr>
        <p:spPr>
          <a:xfrm flipH="1">
            <a:off x="7791101" y="480285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6" name="Line"/>
          <p:cNvSpPr/>
          <p:nvPr/>
        </p:nvSpPr>
        <p:spPr>
          <a:xfrm>
            <a:off x="7689498" y="4917566"/>
            <a:ext cx="638874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7" name="Line"/>
          <p:cNvSpPr/>
          <p:nvPr/>
        </p:nvSpPr>
        <p:spPr>
          <a:xfrm>
            <a:off x="10618614" y="4895948"/>
            <a:ext cx="1" cy="52182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8" name="Line"/>
          <p:cNvSpPr/>
          <p:nvPr/>
        </p:nvSpPr>
        <p:spPr>
          <a:xfrm flipH="1">
            <a:off x="10426693" y="5237456"/>
            <a:ext cx="8066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09" name="Line"/>
          <p:cNvSpPr/>
          <p:nvPr/>
        </p:nvSpPr>
        <p:spPr>
          <a:xfrm flipH="1">
            <a:off x="10400327" y="480285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0" name="Line"/>
          <p:cNvSpPr/>
          <p:nvPr/>
        </p:nvSpPr>
        <p:spPr>
          <a:xfrm>
            <a:off x="10298724" y="4917566"/>
            <a:ext cx="461227" cy="46122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1" name="Line"/>
          <p:cNvSpPr/>
          <p:nvPr/>
        </p:nvSpPr>
        <p:spPr>
          <a:xfrm>
            <a:off x="11905797" y="4687774"/>
            <a:ext cx="1" cy="84378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2" name="Line"/>
          <p:cNvSpPr/>
          <p:nvPr/>
        </p:nvSpPr>
        <p:spPr>
          <a:xfrm flipH="1">
            <a:off x="11291107" y="5237456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3" name="Line"/>
          <p:cNvSpPr/>
          <p:nvPr/>
        </p:nvSpPr>
        <p:spPr>
          <a:xfrm flipH="1">
            <a:off x="11687510" y="480285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4" name="Line"/>
          <p:cNvSpPr/>
          <p:nvPr/>
        </p:nvSpPr>
        <p:spPr>
          <a:xfrm>
            <a:off x="11585907" y="4917566"/>
            <a:ext cx="638873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5" name="Line"/>
          <p:cNvSpPr/>
          <p:nvPr/>
        </p:nvSpPr>
        <p:spPr>
          <a:xfrm>
            <a:off x="8055986" y="5972328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6" name="Line"/>
          <p:cNvSpPr/>
          <p:nvPr/>
        </p:nvSpPr>
        <p:spPr>
          <a:xfrm flipH="1">
            <a:off x="7441296" y="6522010"/>
            <a:ext cx="8378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7" name="Line"/>
          <p:cNvSpPr/>
          <p:nvPr/>
        </p:nvSpPr>
        <p:spPr>
          <a:xfrm flipH="1">
            <a:off x="7837698" y="6087414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8" name="Line"/>
          <p:cNvSpPr/>
          <p:nvPr/>
        </p:nvSpPr>
        <p:spPr>
          <a:xfrm>
            <a:off x="7736095" y="6202120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9" name="Line"/>
          <p:cNvSpPr/>
          <p:nvPr/>
        </p:nvSpPr>
        <p:spPr>
          <a:xfrm>
            <a:off x="9335190" y="5972328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0" name="Line"/>
          <p:cNvSpPr/>
          <p:nvPr/>
        </p:nvSpPr>
        <p:spPr>
          <a:xfrm flipH="1">
            <a:off x="8720500" y="6522010"/>
            <a:ext cx="9252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1" name="Line"/>
          <p:cNvSpPr/>
          <p:nvPr/>
        </p:nvSpPr>
        <p:spPr>
          <a:xfrm flipH="1">
            <a:off x="9116902" y="6087414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2" name="Line"/>
          <p:cNvSpPr/>
          <p:nvPr/>
        </p:nvSpPr>
        <p:spPr>
          <a:xfrm>
            <a:off x="9015299" y="6202120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3" name="Line"/>
          <p:cNvSpPr/>
          <p:nvPr/>
        </p:nvSpPr>
        <p:spPr>
          <a:xfrm>
            <a:off x="10616308" y="5970031"/>
            <a:ext cx="1" cy="75826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4" name="Line"/>
          <p:cNvSpPr/>
          <p:nvPr/>
        </p:nvSpPr>
        <p:spPr>
          <a:xfrm flipH="1">
            <a:off x="10393140" y="6519712"/>
            <a:ext cx="8378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5" name="Line"/>
          <p:cNvSpPr/>
          <p:nvPr/>
        </p:nvSpPr>
        <p:spPr>
          <a:xfrm flipH="1">
            <a:off x="10398021" y="6085116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6" name="Line"/>
          <p:cNvSpPr/>
          <p:nvPr/>
        </p:nvSpPr>
        <p:spPr>
          <a:xfrm>
            <a:off x="10296418" y="6199822"/>
            <a:ext cx="465839" cy="46584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7" name="Line"/>
          <p:cNvSpPr/>
          <p:nvPr/>
        </p:nvSpPr>
        <p:spPr>
          <a:xfrm>
            <a:off x="11905237" y="5970031"/>
            <a:ext cx="1" cy="1078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8" name="Line"/>
          <p:cNvSpPr/>
          <p:nvPr/>
        </p:nvSpPr>
        <p:spPr>
          <a:xfrm flipH="1">
            <a:off x="11290547" y="6519712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29" name="Line"/>
          <p:cNvSpPr/>
          <p:nvPr/>
        </p:nvSpPr>
        <p:spPr>
          <a:xfrm flipH="1">
            <a:off x="11686949" y="6085116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0" name="Line"/>
          <p:cNvSpPr/>
          <p:nvPr/>
        </p:nvSpPr>
        <p:spPr>
          <a:xfrm>
            <a:off x="11585346" y="6199823"/>
            <a:ext cx="638874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1" name="Line"/>
          <p:cNvSpPr/>
          <p:nvPr/>
        </p:nvSpPr>
        <p:spPr>
          <a:xfrm>
            <a:off x="8051644" y="7520680"/>
            <a:ext cx="1" cy="50535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2" name="Line"/>
          <p:cNvSpPr/>
          <p:nvPr/>
        </p:nvSpPr>
        <p:spPr>
          <a:xfrm flipH="1">
            <a:off x="7436954" y="7830463"/>
            <a:ext cx="90701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3" name="Line"/>
          <p:cNvSpPr/>
          <p:nvPr/>
        </p:nvSpPr>
        <p:spPr>
          <a:xfrm flipH="1">
            <a:off x="7833356" y="7685419"/>
            <a:ext cx="363333" cy="36333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4" name="Line"/>
          <p:cNvSpPr/>
          <p:nvPr/>
        </p:nvSpPr>
        <p:spPr>
          <a:xfrm>
            <a:off x="7731754" y="7510574"/>
            <a:ext cx="638873" cy="6388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5" name="Line"/>
          <p:cNvSpPr/>
          <p:nvPr/>
        </p:nvSpPr>
        <p:spPr>
          <a:xfrm>
            <a:off x="9336147" y="7609502"/>
            <a:ext cx="1" cy="42728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6" name="Line"/>
          <p:cNvSpPr/>
          <p:nvPr/>
        </p:nvSpPr>
        <p:spPr>
          <a:xfrm flipH="1">
            <a:off x="8721457" y="7830463"/>
            <a:ext cx="9108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7" name="Line"/>
          <p:cNvSpPr/>
          <p:nvPr/>
        </p:nvSpPr>
        <p:spPr>
          <a:xfrm flipH="1">
            <a:off x="9117859" y="7665791"/>
            <a:ext cx="382962" cy="38296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8" name="Line"/>
          <p:cNvSpPr/>
          <p:nvPr/>
        </p:nvSpPr>
        <p:spPr>
          <a:xfrm>
            <a:off x="9016256" y="7510574"/>
            <a:ext cx="478564" cy="47856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9" name="Line"/>
          <p:cNvSpPr/>
          <p:nvPr/>
        </p:nvSpPr>
        <p:spPr>
          <a:xfrm>
            <a:off x="10629636" y="7280782"/>
            <a:ext cx="1" cy="74525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0" name="Line"/>
          <p:cNvSpPr/>
          <p:nvPr/>
        </p:nvSpPr>
        <p:spPr>
          <a:xfrm flipH="1">
            <a:off x="10406467" y="7830463"/>
            <a:ext cx="83786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1" name="Line"/>
          <p:cNvSpPr/>
          <p:nvPr/>
        </p:nvSpPr>
        <p:spPr>
          <a:xfrm flipH="1">
            <a:off x="10411348" y="7395867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2" name="Line"/>
          <p:cNvSpPr/>
          <p:nvPr/>
        </p:nvSpPr>
        <p:spPr>
          <a:xfrm>
            <a:off x="10309746" y="7510574"/>
            <a:ext cx="461949" cy="46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3" name="Line"/>
          <p:cNvSpPr/>
          <p:nvPr/>
        </p:nvSpPr>
        <p:spPr>
          <a:xfrm>
            <a:off x="11905237" y="7284134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4" name="Line"/>
          <p:cNvSpPr/>
          <p:nvPr/>
        </p:nvSpPr>
        <p:spPr>
          <a:xfrm flipH="1">
            <a:off x="11594644" y="7833816"/>
            <a:ext cx="9252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5" name="Line"/>
          <p:cNvSpPr/>
          <p:nvPr/>
        </p:nvSpPr>
        <p:spPr>
          <a:xfrm flipH="1">
            <a:off x="11686949" y="7399219"/>
            <a:ext cx="652885" cy="6528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6" name="Line"/>
          <p:cNvSpPr/>
          <p:nvPr/>
        </p:nvSpPr>
        <p:spPr>
          <a:xfrm>
            <a:off x="11585346" y="7513926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7" name="Line"/>
          <p:cNvSpPr/>
          <p:nvPr/>
        </p:nvSpPr>
        <p:spPr>
          <a:xfrm>
            <a:off x="10616309" y="3369565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8" name="Line"/>
          <p:cNvSpPr/>
          <p:nvPr/>
        </p:nvSpPr>
        <p:spPr>
          <a:xfrm flipH="1">
            <a:off x="10001619" y="3919247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9" name="Line"/>
          <p:cNvSpPr/>
          <p:nvPr/>
        </p:nvSpPr>
        <p:spPr>
          <a:xfrm flipH="1">
            <a:off x="10398021" y="3484650"/>
            <a:ext cx="652885" cy="65288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0" name="Line"/>
          <p:cNvSpPr/>
          <p:nvPr/>
        </p:nvSpPr>
        <p:spPr>
          <a:xfrm>
            <a:off x="10296418" y="3599357"/>
            <a:ext cx="638874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1" name="Line"/>
          <p:cNvSpPr/>
          <p:nvPr/>
        </p:nvSpPr>
        <p:spPr>
          <a:xfrm>
            <a:off x="11905797" y="3369565"/>
            <a:ext cx="1" cy="107802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2" name="Line"/>
          <p:cNvSpPr/>
          <p:nvPr/>
        </p:nvSpPr>
        <p:spPr>
          <a:xfrm flipH="1">
            <a:off x="11291107" y="3919247"/>
            <a:ext cx="12293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3" name="Line"/>
          <p:cNvSpPr/>
          <p:nvPr/>
        </p:nvSpPr>
        <p:spPr>
          <a:xfrm flipH="1">
            <a:off x="11687510" y="3484650"/>
            <a:ext cx="652885" cy="65288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4" name="Line"/>
          <p:cNvSpPr/>
          <p:nvPr/>
        </p:nvSpPr>
        <p:spPr>
          <a:xfrm>
            <a:off x="11585907" y="3599357"/>
            <a:ext cx="638873" cy="63887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31773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image8.png" descr="image8.png"/>
          <p:cNvPicPr>
            <a:picLocks/>
          </p:cNvPicPr>
          <p:nvPr/>
        </p:nvPicPr>
        <p:blipFill>
          <a:blip r:embed="rId2"/>
          <a:srcRect t="58514" b="3087"/>
          <a:stretch>
            <a:fillRect/>
          </a:stretch>
        </p:blipFill>
        <p:spPr>
          <a:xfrm rot="5400000">
            <a:off x="3083400" y="3244816"/>
            <a:ext cx="4174937" cy="2881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image8.png" descr="image8.png"/>
          <p:cNvPicPr>
            <a:picLocks/>
          </p:cNvPicPr>
          <p:nvPr/>
        </p:nvPicPr>
        <p:blipFill>
          <a:blip r:embed="rId2"/>
          <a:srcRect t="7294" b="58551"/>
          <a:stretch>
            <a:fillRect/>
          </a:stretch>
        </p:blipFill>
        <p:spPr>
          <a:xfrm rot="5400000">
            <a:off x="6295084" y="3244906"/>
            <a:ext cx="4175159" cy="288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35824" y="1411067"/>
            <a:ext cx="10838626" cy="641981"/>
          </a:xfrm>
          <a:prstGeom prst="rect">
            <a:avLst/>
          </a:prstGeom>
        </p:spPr>
      </p:pic>
      <p:sp>
        <p:nvSpPr>
          <p:cNvPr id="960" name="Discriminative power"/>
          <p:cNvSpPr txBox="1"/>
          <p:nvPr/>
        </p:nvSpPr>
        <p:spPr>
          <a:xfrm>
            <a:off x="3342690" y="637890"/>
            <a:ext cx="631942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chemeClr val="accent1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r>
              <a:t>Discriminative power</a:t>
            </a:r>
          </a:p>
        </p:txBody>
      </p:sp>
      <p:sp>
        <p:nvSpPr>
          <p:cNvPr id="961" name="Raw pixels"/>
          <p:cNvSpPr txBox="1"/>
          <p:nvPr/>
        </p:nvSpPr>
        <p:spPr>
          <a:xfrm>
            <a:off x="1165185" y="6763748"/>
            <a:ext cx="15877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Raw pixels</a:t>
            </a:r>
          </a:p>
        </p:txBody>
      </p:sp>
      <p:pic>
        <p:nvPicPr>
          <p:cNvPr id="962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30350" y="8314256"/>
            <a:ext cx="10838626" cy="641981"/>
          </a:xfrm>
          <a:prstGeom prst="rect">
            <a:avLst/>
          </a:prstGeom>
        </p:spPr>
      </p:pic>
      <p:sp>
        <p:nvSpPr>
          <p:cNvPr id="964" name="Generalization power"/>
          <p:cNvSpPr txBox="1"/>
          <p:nvPr/>
        </p:nvSpPr>
        <p:spPr>
          <a:xfrm>
            <a:off x="3300336" y="7489389"/>
            <a:ext cx="6404128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chemeClr val="accent1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r>
              <a:t>Generalization power</a:t>
            </a:r>
          </a:p>
        </p:txBody>
      </p:sp>
      <p:sp>
        <p:nvSpPr>
          <p:cNvPr id="965" name="Sampled"/>
          <p:cNvSpPr txBox="1"/>
          <p:nvPr/>
        </p:nvSpPr>
        <p:spPr>
          <a:xfrm>
            <a:off x="3728492" y="6763748"/>
            <a:ext cx="28847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Sampled</a:t>
            </a:r>
          </a:p>
        </p:txBody>
      </p:sp>
      <p:sp>
        <p:nvSpPr>
          <p:cNvPr id="966" name="Locally orderless"/>
          <p:cNvSpPr txBox="1"/>
          <p:nvPr/>
        </p:nvSpPr>
        <p:spPr>
          <a:xfrm>
            <a:off x="6983235" y="6763748"/>
            <a:ext cx="27988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Locally orderless</a:t>
            </a:r>
          </a:p>
        </p:txBody>
      </p:sp>
      <p:sp>
        <p:nvSpPr>
          <p:cNvPr id="967" name="Global histogram"/>
          <p:cNvSpPr txBox="1"/>
          <p:nvPr/>
        </p:nvSpPr>
        <p:spPr>
          <a:xfrm>
            <a:off x="10153633" y="6763748"/>
            <a:ext cx="2537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Global histogram</a:t>
            </a:r>
          </a:p>
        </p:txBody>
      </p:sp>
      <p:pic>
        <p:nvPicPr>
          <p:cNvPr id="968" name="Image" descr="Image"/>
          <p:cNvPicPr>
            <a:picLocks/>
          </p:cNvPicPr>
          <p:nvPr/>
        </p:nvPicPr>
        <p:blipFill>
          <a:blip r:embed="rId5"/>
          <a:srcRect r="11818"/>
          <a:stretch>
            <a:fillRect/>
          </a:stretch>
        </p:blipFill>
        <p:spPr>
          <a:xfrm>
            <a:off x="518182" y="2612551"/>
            <a:ext cx="2881647" cy="417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28805" y="4350104"/>
            <a:ext cx="4175126" cy="671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439381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81000" y="2911688"/>
            <a:ext cx="12317258" cy="52130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33" dirty="0"/>
              <a:t>Basic reading: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133" dirty="0" err="1"/>
              <a:t>Szeliski</a:t>
            </a:r>
            <a:r>
              <a:rPr lang="en-US" sz="2133" dirty="0"/>
              <a:t> textbook, </a:t>
            </a:r>
            <a:r>
              <a:rPr lang="en-US" sz="2133"/>
              <a:t>Sections 4.1.2, 14.1.2.</a:t>
            </a:r>
            <a:endParaRPr lang="en-US" sz="2133" dirty="0"/>
          </a:p>
        </p:txBody>
      </p:sp>
      <p:sp>
        <p:nvSpPr>
          <p:cNvPr id="6" name="Object detection">
            <a:extLst>
              <a:ext uri="{FF2B5EF4-FFF2-40B4-BE49-F238E27FC236}">
                <a16:creationId xmlns:a16="http://schemas.microsoft.com/office/drawing/2014/main" id="{631B9492-4448-49B5-B16F-CD9AF4B04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Image mosaic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mosaicing</a:t>
            </a:r>
          </a:p>
        </p:txBody>
      </p:sp>
      <p:grpSp>
        <p:nvGrpSpPr>
          <p:cNvPr id="142" name="Group"/>
          <p:cNvGrpSpPr/>
          <p:nvPr/>
        </p:nvGrpSpPr>
        <p:grpSpPr>
          <a:xfrm>
            <a:off x="2763520" y="2393526"/>
            <a:ext cx="7477760" cy="6719148"/>
            <a:chOff x="0" y="0"/>
            <a:chExt cx="7477759" cy="6719146"/>
          </a:xfrm>
        </p:grpSpPr>
        <p:pic>
          <p:nvPicPr>
            <p:cNvPr id="139" name="image27.png" descr="image2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77760" cy="2637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age28.png" descr="image2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667896"/>
              <a:ext cx="7477760" cy="1957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image29.png" descr="image2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687345"/>
              <a:ext cx="7477760" cy="2031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:\larryz\papers\BiCE\CameraReady\figures\CategoryExample.png" descr="C:\larryz\papers\BiCE\CameraReady\figures\CategoryExample.png"/>
          <p:cNvPicPr>
            <a:picLocks noChangeAspect="1"/>
          </p:cNvPicPr>
          <p:nvPr/>
        </p:nvPicPr>
        <p:blipFill>
          <a:blip r:embed="rId2"/>
          <a:srcRect r="45629"/>
          <a:stretch>
            <a:fillRect/>
          </a:stretch>
        </p:blipFill>
        <p:spPr>
          <a:xfrm>
            <a:off x="660598" y="-5755"/>
            <a:ext cx="11683463" cy="976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How do we describe an image patch?…" descr="How do we describe an image patch?…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20" y="3960876"/>
            <a:ext cx="10559860" cy="18318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2357</Words>
  <Application>Microsoft Office PowerPoint</Application>
  <PresentationFormat>Custom</PresentationFormat>
  <Paragraphs>566</Paragraphs>
  <Slides>77</Slides>
  <Notes>0</Notes>
  <HiddenSlides>11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Arial</vt:lpstr>
      <vt:lpstr>Avenir Roman</vt:lpstr>
      <vt:lpstr>Calibri</vt:lpstr>
      <vt:lpstr>Calibri Light (Headings)</vt:lpstr>
      <vt:lpstr>HanziPen SC Regular</vt:lpstr>
      <vt:lpstr>Helvetica</vt:lpstr>
      <vt:lpstr>Helvetica Light</vt:lpstr>
      <vt:lpstr>Symbol</vt:lpstr>
      <vt:lpstr>Times New Roman</vt:lpstr>
      <vt:lpstr>Trebuchet MS</vt:lpstr>
      <vt:lpstr>White</vt:lpstr>
      <vt:lpstr>Feature detectors and descriptors</vt:lpstr>
      <vt:lpstr>Course announcements</vt:lpstr>
      <vt:lpstr>Overview of today’s lecture</vt:lpstr>
      <vt:lpstr>Slide credits</vt:lpstr>
      <vt:lpstr>Why do we need feature descriptors?</vt:lpstr>
      <vt:lpstr>PowerPoint Presentation</vt:lpstr>
      <vt:lpstr>Object instance recognition</vt:lpstr>
      <vt:lpstr>Image mosaicing</vt:lpstr>
      <vt:lpstr>PowerPoint Presentation</vt:lpstr>
      <vt:lpstr>Designing feature descriptors</vt:lpstr>
      <vt:lpstr>Photometric transformations</vt:lpstr>
      <vt:lpstr>Geometric transformations</vt:lpstr>
      <vt:lpstr>PowerPoint Presentation</vt:lpstr>
      <vt:lpstr>Image patch</vt:lpstr>
      <vt:lpstr>Tiny Images</vt:lpstr>
      <vt:lpstr>PowerPoint Presentation</vt:lpstr>
      <vt:lpstr>Image patch</vt:lpstr>
      <vt:lpstr>Image patch</vt:lpstr>
      <vt:lpstr>Image gradients</vt:lpstr>
      <vt:lpstr>Image gradients</vt:lpstr>
      <vt:lpstr>Color histogram</vt:lpstr>
      <vt:lpstr>Color histogram</vt:lpstr>
      <vt:lpstr>Color histogram</vt:lpstr>
      <vt:lpstr>Spatial histograms</vt:lpstr>
      <vt:lpstr>Spatial histograms</vt:lpstr>
      <vt:lpstr>Orientation normalization</vt:lpstr>
      <vt:lpstr>MOPS descriptor</vt:lpstr>
      <vt:lpstr>Multi-Scale Oriented Patches (MOPS)</vt:lpstr>
      <vt:lpstr>Multi-Scale Oriented Patches (MOPS)</vt:lpstr>
      <vt:lpstr>Multi-Scale Oriented Patches (MOPS)</vt:lpstr>
      <vt:lpstr>Multi-Scale Oriented Patches (MOPS)</vt:lpstr>
      <vt:lpstr>Multi-Scale Oriented Patches (MOPS)</vt:lpstr>
      <vt:lpstr>Haar Wavelets (actually, Haar-like features)</vt:lpstr>
      <vt:lpstr>PowerPoint Presentation</vt:lpstr>
      <vt:lpstr>Integral Image</vt:lpstr>
      <vt:lpstr>Integral Image</vt:lpstr>
      <vt:lpstr>PowerPoint Presentation</vt:lpstr>
      <vt:lpstr>Multi-Scale Oriented Patches (MOPS)</vt:lpstr>
      <vt:lpstr>GIST descriptor</vt:lpstr>
      <vt:lpstr>GIST</vt:lpstr>
      <vt:lpstr>Gabor Filters (1D examples)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GIST</vt:lpstr>
      <vt:lpstr>GIST</vt:lpstr>
      <vt:lpstr>Histogram of Textons descriptor</vt:lpstr>
      <vt:lpstr>Textons</vt:lpstr>
      <vt:lpstr>Histogram of Textons descriptor</vt:lpstr>
      <vt:lpstr>Learning Textons from data</vt:lpstr>
      <vt:lpstr>Learning Textons from data</vt:lpstr>
      <vt:lpstr>Example of Filter Banks</vt:lpstr>
      <vt:lpstr>Learning Textons from data</vt:lpstr>
      <vt:lpstr>Texton Dictionary</vt:lpstr>
      <vt:lpstr>PowerPoint Presentation</vt:lpstr>
      <vt:lpstr>HOG descriptor</vt:lpstr>
      <vt:lpstr>HOG</vt:lpstr>
      <vt:lpstr>PowerPoint Presentation</vt:lpstr>
      <vt:lpstr>SURF descriptor</vt:lpstr>
      <vt:lpstr>SURF (‘Speeded’ Up Robust Features)</vt:lpstr>
      <vt:lpstr>SURF (‘Speeded’ Up Robust Features)</vt:lpstr>
      <vt:lpstr>SURF (‘Speeded’ Up Robust Features)</vt:lpstr>
      <vt:lpstr>SURF (‘Speeded’ Up Robust Features)</vt:lpstr>
      <vt:lpstr>PowerPoint Presentation</vt:lpstr>
      <vt:lpstr>SIFT</vt:lpstr>
      <vt:lpstr>SIFT (Scale Invariant Feature Transform)</vt:lpstr>
      <vt:lpstr>1. Multi-scale extrema detection</vt:lpstr>
      <vt:lpstr>PowerPoint Presentation</vt:lpstr>
      <vt:lpstr>Scale-space extrema</vt:lpstr>
      <vt:lpstr>2. Keypoint localization</vt:lpstr>
      <vt:lpstr>3. Orientation assignment</vt:lpstr>
      <vt:lpstr>4. Keypoint descriptor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Descriptors</dc:title>
  <dc:creator>igkiou</dc:creator>
  <cp:lastModifiedBy>Ioannis Gkioulekas</cp:lastModifiedBy>
  <cp:revision>32</cp:revision>
  <dcterms:modified xsi:type="dcterms:W3CDTF">2020-02-05T16:18:12Z</dcterms:modified>
</cp:coreProperties>
</file>