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1"/>
  </p:notesMasterIdLst>
  <p:sldIdLst>
    <p:sldId id="370" r:id="rId3"/>
    <p:sldId id="538" r:id="rId4"/>
    <p:sldId id="371" r:id="rId5"/>
    <p:sldId id="372" r:id="rId6"/>
    <p:sldId id="377" r:id="rId7"/>
    <p:sldId id="395" r:id="rId8"/>
    <p:sldId id="396" r:id="rId9"/>
    <p:sldId id="397" r:id="rId10"/>
    <p:sldId id="398" r:id="rId11"/>
    <p:sldId id="399" r:id="rId12"/>
    <p:sldId id="400" r:id="rId13"/>
    <p:sldId id="402" r:id="rId14"/>
    <p:sldId id="403" r:id="rId15"/>
    <p:sldId id="404" r:id="rId16"/>
    <p:sldId id="405" r:id="rId17"/>
    <p:sldId id="406" r:id="rId18"/>
    <p:sldId id="407" r:id="rId19"/>
    <p:sldId id="524" r:id="rId20"/>
    <p:sldId id="412" r:id="rId21"/>
    <p:sldId id="413" r:id="rId22"/>
    <p:sldId id="414" r:id="rId23"/>
    <p:sldId id="415" r:id="rId24"/>
    <p:sldId id="416" r:id="rId25"/>
    <p:sldId id="417" r:id="rId26"/>
    <p:sldId id="419" r:id="rId27"/>
    <p:sldId id="420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  <p:sldId id="525" r:id="rId37"/>
    <p:sldId id="521" r:id="rId38"/>
    <p:sldId id="522" r:id="rId39"/>
    <p:sldId id="526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42" r:id="rId48"/>
    <p:sldId id="443" r:id="rId49"/>
    <p:sldId id="444" r:id="rId50"/>
    <p:sldId id="445" r:id="rId51"/>
    <p:sldId id="446" r:id="rId52"/>
    <p:sldId id="447" r:id="rId53"/>
    <p:sldId id="448" r:id="rId54"/>
    <p:sldId id="527" r:id="rId55"/>
    <p:sldId id="449" r:id="rId56"/>
    <p:sldId id="450" r:id="rId57"/>
    <p:sldId id="451" r:id="rId58"/>
    <p:sldId id="452" r:id="rId59"/>
    <p:sldId id="453" r:id="rId60"/>
    <p:sldId id="454" r:id="rId61"/>
    <p:sldId id="529" r:id="rId62"/>
    <p:sldId id="530" r:id="rId63"/>
    <p:sldId id="455" r:id="rId64"/>
    <p:sldId id="456" r:id="rId65"/>
    <p:sldId id="458" r:id="rId66"/>
    <p:sldId id="459" r:id="rId67"/>
    <p:sldId id="460" r:id="rId68"/>
    <p:sldId id="461" r:id="rId69"/>
    <p:sldId id="457" r:id="rId70"/>
    <p:sldId id="462" r:id="rId71"/>
    <p:sldId id="463" r:id="rId72"/>
    <p:sldId id="464" r:id="rId73"/>
    <p:sldId id="537" r:id="rId74"/>
    <p:sldId id="465" r:id="rId75"/>
    <p:sldId id="466" r:id="rId76"/>
    <p:sldId id="467" r:id="rId77"/>
    <p:sldId id="468" r:id="rId78"/>
    <p:sldId id="469" r:id="rId79"/>
    <p:sldId id="470" r:id="rId80"/>
    <p:sldId id="471" r:id="rId81"/>
    <p:sldId id="472" r:id="rId82"/>
    <p:sldId id="473" r:id="rId83"/>
    <p:sldId id="474" r:id="rId84"/>
    <p:sldId id="536" r:id="rId85"/>
    <p:sldId id="533" r:id="rId86"/>
    <p:sldId id="535" r:id="rId87"/>
    <p:sldId id="475" r:id="rId88"/>
    <p:sldId id="476" r:id="rId89"/>
    <p:sldId id="477" r:id="rId90"/>
    <p:sldId id="478" r:id="rId91"/>
    <p:sldId id="479" r:id="rId92"/>
    <p:sldId id="480" r:id="rId93"/>
    <p:sldId id="481" r:id="rId94"/>
    <p:sldId id="482" r:id="rId95"/>
    <p:sldId id="483" r:id="rId96"/>
    <p:sldId id="487" r:id="rId97"/>
    <p:sldId id="531" r:id="rId98"/>
    <p:sldId id="488" r:id="rId99"/>
    <p:sldId id="489" r:id="rId100"/>
    <p:sldId id="494" r:id="rId101"/>
    <p:sldId id="490" r:id="rId102"/>
    <p:sldId id="491" r:id="rId103"/>
    <p:sldId id="492" r:id="rId104"/>
    <p:sldId id="493" r:id="rId105"/>
    <p:sldId id="495" r:id="rId106"/>
    <p:sldId id="496" r:id="rId107"/>
    <p:sldId id="497" r:id="rId108"/>
    <p:sldId id="498" r:id="rId109"/>
    <p:sldId id="499" r:id="rId110"/>
    <p:sldId id="500" r:id="rId111"/>
    <p:sldId id="501" r:id="rId112"/>
    <p:sldId id="502" r:id="rId113"/>
    <p:sldId id="503" r:id="rId114"/>
    <p:sldId id="504" r:id="rId115"/>
    <p:sldId id="505" r:id="rId116"/>
    <p:sldId id="506" r:id="rId117"/>
    <p:sldId id="507" r:id="rId118"/>
    <p:sldId id="508" r:id="rId119"/>
    <p:sldId id="509" r:id="rId120"/>
    <p:sldId id="510" r:id="rId121"/>
    <p:sldId id="511" r:id="rId122"/>
    <p:sldId id="512" r:id="rId123"/>
    <p:sldId id="513" r:id="rId124"/>
    <p:sldId id="514" r:id="rId125"/>
    <p:sldId id="532" r:id="rId126"/>
    <p:sldId id="515" r:id="rId127"/>
    <p:sldId id="516" r:id="rId128"/>
    <p:sldId id="517" r:id="rId129"/>
    <p:sldId id="393" r:id="rId1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/>
    <p:restoredTop sz="92788"/>
  </p:normalViewPr>
  <p:slideViewPr>
    <p:cSldViewPr snapToGrid="0">
      <p:cViewPr varScale="1">
        <p:scale>
          <a:sx n="79" d="100"/>
          <a:sy n="79" d="100"/>
        </p:scale>
        <p:origin x="6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22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43437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91934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56827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5885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967129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81462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82062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76205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23588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2097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17042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36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tif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9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0.png"/><Relationship Id="rId4" Type="http://schemas.openxmlformats.org/officeDocument/2006/relationships/image" Target="../media/image13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4.png"/><Relationship Id="rId4" Type="http://schemas.openxmlformats.org/officeDocument/2006/relationships/image" Target="../media/image13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6.png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8.png"/><Relationship Id="rId4" Type="http://schemas.openxmlformats.org/officeDocument/2006/relationships/image" Target="../media/image136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0.png"/><Relationship Id="rId4" Type="http://schemas.openxmlformats.org/officeDocument/2006/relationships/image" Target="../media/image13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4.png"/><Relationship Id="rId4" Type="http://schemas.openxmlformats.org/officeDocument/2006/relationships/image" Target="../media/image13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6.png"/><Relationship Id="rId4" Type="http://schemas.openxmlformats.org/officeDocument/2006/relationships/image" Target="../media/image13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8.png"/><Relationship Id="rId4" Type="http://schemas.openxmlformats.org/officeDocument/2006/relationships/image" Target="../media/image136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8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ti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tif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4.png"/><Relationship Id="rId7" Type="http://schemas.openxmlformats.org/officeDocument/2006/relationships/image" Target="../media/image7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5.xml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1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3132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Detecting corners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8120777"/>
            <a:ext cx="13004800" cy="135969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 </a:t>
            </a:r>
          </a:p>
          <a:p>
            <a:pPr algn="r"/>
            <a:r>
              <a:rPr lang="en-US" sz="3600" dirty="0"/>
              <a:t>16-385 Computer Vision</a:t>
            </a:r>
          </a:p>
          <a:p>
            <a:pPr algn="r"/>
            <a:r>
              <a:rPr lang="en-US" sz="3600" dirty="0"/>
              <a:t>Spring 2020, Lecture 5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9024240"/>
            <a:ext cx="13004800" cy="53935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http://www.cs.cmu.edu/~16385/</a:t>
            </a:r>
            <a:endParaRPr lang="en-US" sz="3600" dirty="0">
              <a:latin typeface="Calibri Light (Headings)"/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3644DEE-5001-43DE-943C-D85FC3D590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6" r="1196"/>
          <a:stretch>
            <a:fillRect/>
          </a:stretch>
        </p:blipFill>
        <p:spPr>
          <a:xfrm>
            <a:off x="1612900" y="2202577"/>
            <a:ext cx="9779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ocation Recogn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Location Recognition</a:t>
            </a:r>
          </a:p>
        </p:txBody>
      </p:sp>
      <p:pic>
        <p:nvPicPr>
          <p:cNvPr id="14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545" y="2307662"/>
            <a:ext cx="8657710" cy="71690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8699030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/>
          <a:srcRect t="1121" b="1121"/>
          <a:stretch>
            <a:fillRect/>
          </a:stretch>
        </p:blipFill>
        <p:spPr>
          <a:xfrm>
            <a:off x="-1562042" y="-3623"/>
            <a:ext cx="16128728" cy="97610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5602052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ircle"/>
          <p:cNvSpPr/>
          <p:nvPr/>
        </p:nvSpPr>
        <p:spPr>
          <a:xfrm>
            <a:off x="9298634" y="4011625"/>
            <a:ext cx="208803" cy="208078"/>
          </a:xfrm>
          <a:prstGeom prst="ellipse">
            <a:avLst/>
          </a:prstGeom>
          <a:solidFill>
            <a:srgbClr val="00CC99">
              <a:alpha val="50195"/>
            </a:srgbClr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1" name="Circle"/>
          <p:cNvSpPr/>
          <p:nvPr/>
        </p:nvSpPr>
        <p:spPr>
          <a:xfrm>
            <a:off x="3338101" y="3869054"/>
            <a:ext cx="208803" cy="208078"/>
          </a:xfrm>
          <a:prstGeom prst="ellipse">
            <a:avLst/>
          </a:prstGeom>
          <a:solidFill>
            <a:srgbClr val="00CC99">
              <a:alpha val="50195"/>
            </a:srgbClr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2" name="Oval"/>
          <p:cNvSpPr/>
          <p:nvPr/>
        </p:nvSpPr>
        <p:spPr>
          <a:xfrm>
            <a:off x="7456288" y="2277652"/>
            <a:ext cx="3793068" cy="3684694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3" name="Oval"/>
          <p:cNvSpPr/>
          <p:nvPr/>
        </p:nvSpPr>
        <p:spPr>
          <a:xfrm>
            <a:off x="1495754" y="2169279"/>
            <a:ext cx="3793068" cy="3684694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4" name="Find local maxima in both position and scale"/>
          <p:cNvSpPr txBox="1"/>
          <p:nvPr/>
        </p:nvSpPr>
        <p:spPr>
          <a:xfrm>
            <a:off x="1137919" y="984166"/>
            <a:ext cx="10728962" cy="65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Find local maxima in both </a:t>
            </a:r>
            <a:r>
              <a: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position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and </a:t>
            </a:r>
            <a:r>
              <a: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scale</a:t>
            </a:r>
          </a:p>
        </p:txBody>
      </p:sp>
      <p:sp>
        <p:nvSpPr>
          <p:cNvPr id="195" name="Line"/>
          <p:cNvSpPr/>
          <p:nvPr/>
        </p:nvSpPr>
        <p:spPr>
          <a:xfrm>
            <a:off x="9804149" y="2367928"/>
            <a:ext cx="863606" cy="1928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8" h="20852" extrusionOk="0">
                <a:moveTo>
                  <a:pt x="0" y="19356"/>
                </a:moveTo>
                <a:cubicBezTo>
                  <a:pt x="6829" y="20478"/>
                  <a:pt x="13659" y="21600"/>
                  <a:pt x="17153" y="20197"/>
                </a:cubicBezTo>
                <a:cubicBezTo>
                  <a:pt x="20647" y="18795"/>
                  <a:pt x="21600" y="13605"/>
                  <a:pt x="20965" y="10940"/>
                </a:cubicBezTo>
                <a:cubicBezTo>
                  <a:pt x="20329" y="8275"/>
                  <a:pt x="13341" y="6031"/>
                  <a:pt x="13341" y="4208"/>
                </a:cubicBezTo>
                <a:cubicBezTo>
                  <a:pt x="13341" y="2384"/>
                  <a:pt x="17153" y="1192"/>
                  <a:pt x="20965" y="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6" name="Line"/>
          <p:cNvSpPr/>
          <p:nvPr/>
        </p:nvSpPr>
        <p:spPr>
          <a:xfrm>
            <a:off x="8325419" y="4480633"/>
            <a:ext cx="1042085" cy="1334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07" h="20996" extrusionOk="0">
                <a:moveTo>
                  <a:pt x="0" y="20172"/>
                </a:moveTo>
                <a:cubicBezTo>
                  <a:pt x="6766" y="20886"/>
                  <a:pt x="13533" y="21600"/>
                  <a:pt x="15614" y="20172"/>
                </a:cubicBezTo>
                <a:cubicBezTo>
                  <a:pt x="17696" y="18744"/>
                  <a:pt x="11711" y="13439"/>
                  <a:pt x="12492" y="11603"/>
                </a:cubicBezTo>
                <a:cubicBezTo>
                  <a:pt x="13272" y="9767"/>
                  <a:pt x="18998" y="10175"/>
                  <a:pt x="20299" y="9155"/>
                </a:cubicBezTo>
                <a:cubicBezTo>
                  <a:pt x="21600" y="8135"/>
                  <a:pt x="20429" y="7013"/>
                  <a:pt x="20299" y="5483"/>
                </a:cubicBezTo>
                <a:cubicBezTo>
                  <a:pt x="20169" y="3953"/>
                  <a:pt x="19843" y="1964"/>
                  <a:pt x="19551" y="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7" name="Line"/>
          <p:cNvSpPr/>
          <p:nvPr/>
        </p:nvSpPr>
        <p:spPr>
          <a:xfrm>
            <a:off x="2768618" y="3852750"/>
            <a:ext cx="2801807" cy="2037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8" extrusionOk="0">
                <a:moveTo>
                  <a:pt x="0" y="21478"/>
                </a:moveTo>
                <a:cubicBezTo>
                  <a:pt x="150" y="15805"/>
                  <a:pt x="300" y="10131"/>
                  <a:pt x="1200" y="6713"/>
                </a:cubicBezTo>
                <a:cubicBezTo>
                  <a:pt x="2100" y="3296"/>
                  <a:pt x="3400" y="2065"/>
                  <a:pt x="5400" y="972"/>
                </a:cubicBezTo>
                <a:cubicBezTo>
                  <a:pt x="7400" y="-122"/>
                  <a:pt x="10500" y="-122"/>
                  <a:pt x="13200" y="151"/>
                </a:cubicBezTo>
                <a:cubicBezTo>
                  <a:pt x="15900" y="425"/>
                  <a:pt x="18750" y="1519"/>
                  <a:pt x="21600" y="2612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8" name="Circle"/>
          <p:cNvSpPr/>
          <p:nvPr/>
        </p:nvSpPr>
        <p:spPr>
          <a:xfrm>
            <a:off x="3250179" y="3792577"/>
            <a:ext cx="389141" cy="389141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9" name="Circle"/>
          <p:cNvSpPr/>
          <p:nvPr/>
        </p:nvSpPr>
        <p:spPr>
          <a:xfrm>
            <a:off x="3045881" y="3607735"/>
            <a:ext cx="812332" cy="807468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0" name="Oval"/>
          <p:cNvSpPr/>
          <p:nvPr/>
        </p:nvSpPr>
        <p:spPr>
          <a:xfrm>
            <a:off x="2705383" y="3311017"/>
            <a:ext cx="1478734" cy="1400904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1" name="Circle"/>
          <p:cNvSpPr/>
          <p:nvPr/>
        </p:nvSpPr>
        <p:spPr>
          <a:xfrm>
            <a:off x="2145994" y="2732171"/>
            <a:ext cx="2568324" cy="2568324"/>
          </a:xfrm>
          <a:prstGeom prst="ellipse">
            <a:avLst/>
          </a:prstGeom>
          <a:solidFill>
            <a:srgbClr val="00CC99">
              <a:alpha val="50195"/>
            </a:srgbClr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2" name="Line"/>
          <p:cNvSpPr/>
          <p:nvPr/>
        </p:nvSpPr>
        <p:spPr>
          <a:xfrm>
            <a:off x="9295025" y="4116282"/>
            <a:ext cx="509125" cy="369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8" extrusionOk="0">
                <a:moveTo>
                  <a:pt x="0" y="21478"/>
                </a:moveTo>
                <a:cubicBezTo>
                  <a:pt x="150" y="15805"/>
                  <a:pt x="300" y="10131"/>
                  <a:pt x="1200" y="6713"/>
                </a:cubicBezTo>
                <a:cubicBezTo>
                  <a:pt x="2100" y="3296"/>
                  <a:pt x="3400" y="2065"/>
                  <a:pt x="5400" y="972"/>
                </a:cubicBezTo>
                <a:cubicBezTo>
                  <a:pt x="7400" y="-122"/>
                  <a:pt x="10500" y="-122"/>
                  <a:pt x="13200" y="151"/>
                </a:cubicBezTo>
                <a:cubicBezTo>
                  <a:pt x="15900" y="425"/>
                  <a:pt x="18750" y="1519"/>
                  <a:pt x="21600" y="2612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3" name="Circle"/>
          <p:cNvSpPr/>
          <p:nvPr/>
        </p:nvSpPr>
        <p:spPr>
          <a:xfrm>
            <a:off x="9006413" y="3744510"/>
            <a:ext cx="812332" cy="807468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4" name="Oval"/>
          <p:cNvSpPr/>
          <p:nvPr/>
        </p:nvSpPr>
        <p:spPr>
          <a:xfrm>
            <a:off x="8665916" y="3447791"/>
            <a:ext cx="1478734" cy="1400904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5" name="Circle"/>
          <p:cNvSpPr/>
          <p:nvPr/>
        </p:nvSpPr>
        <p:spPr>
          <a:xfrm>
            <a:off x="8106528" y="2868945"/>
            <a:ext cx="2568324" cy="2568324"/>
          </a:xfrm>
          <a:prstGeom prst="ellipse">
            <a:avLst/>
          </a:prstGeom>
          <a:solidFill>
            <a:srgbClr val="00CC99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6" name="Circle"/>
          <p:cNvSpPr/>
          <p:nvPr/>
        </p:nvSpPr>
        <p:spPr>
          <a:xfrm>
            <a:off x="9181526" y="3913138"/>
            <a:ext cx="466970" cy="465346"/>
          </a:xfrm>
          <a:prstGeom prst="ellipse">
            <a:avLst/>
          </a:prstGeom>
          <a:solidFill>
            <a:srgbClr val="00CC99">
              <a:alpha val="50195"/>
            </a:srgbClr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213" name="Group"/>
          <p:cNvGrpSpPr/>
          <p:nvPr/>
        </p:nvGrpSpPr>
        <p:grpSpPr>
          <a:xfrm>
            <a:off x="268772" y="6206766"/>
            <a:ext cx="4989494" cy="2715903"/>
            <a:chOff x="0" y="0"/>
            <a:chExt cx="4989493" cy="2715901"/>
          </a:xfrm>
        </p:grpSpPr>
        <p:sp>
          <p:nvSpPr>
            <p:cNvPr id="207" name="Line"/>
            <p:cNvSpPr/>
            <p:nvPr/>
          </p:nvSpPr>
          <p:spPr>
            <a:xfrm>
              <a:off x="562186" y="2275839"/>
              <a:ext cx="433493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08" name="Line"/>
            <p:cNvSpPr/>
            <p:nvPr/>
          </p:nvSpPr>
          <p:spPr>
            <a:xfrm flipV="1">
              <a:off x="562186" y="216746"/>
              <a:ext cx="1" cy="205909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09" name="f"/>
            <p:cNvSpPr txBox="1"/>
            <p:nvPr/>
          </p:nvSpPr>
          <p:spPr>
            <a:xfrm>
              <a:off x="0" y="0"/>
              <a:ext cx="577992" cy="594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914400">
                <a:defRPr sz="3400" i="1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3400" b="0" i="1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f</a:t>
              </a:r>
            </a:p>
          </p:txBody>
        </p:sp>
        <p:sp>
          <p:nvSpPr>
            <p:cNvPr id="210" name="region size"/>
            <p:cNvSpPr txBox="1"/>
            <p:nvPr/>
          </p:nvSpPr>
          <p:spPr>
            <a:xfrm>
              <a:off x="3296551" y="2194560"/>
              <a:ext cx="1692943" cy="521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914400">
                <a:defRPr sz="2800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region size</a:t>
              </a:r>
            </a:p>
          </p:txBody>
        </p:sp>
        <p:sp>
          <p:nvSpPr>
            <p:cNvPr id="211" name="Image 1"/>
            <p:cNvSpPr txBox="1"/>
            <p:nvPr/>
          </p:nvSpPr>
          <p:spPr>
            <a:xfrm>
              <a:off x="3346174" y="428977"/>
              <a:ext cx="1297928" cy="521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914400">
                <a:defRPr sz="2800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Image 1</a:t>
              </a:r>
            </a:p>
          </p:txBody>
        </p:sp>
        <p:sp>
          <p:nvSpPr>
            <p:cNvPr id="212" name="Line"/>
            <p:cNvSpPr/>
            <p:nvPr/>
          </p:nvSpPr>
          <p:spPr>
            <a:xfrm>
              <a:off x="1083733" y="749094"/>
              <a:ext cx="3684695" cy="120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39" extrusionOk="0">
                  <a:moveTo>
                    <a:pt x="0" y="20239"/>
                  </a:moveTo>
                  <a:cubicBezTo>
                    <a:pt x="900" y="10960"/>
                    <a:pt x="1800" y="1681"/>
                    <a:pt x="3812" y="160"/>
                  </a:cubicBezTo>
                  <a:cubicBezTo>
                    <a:pt x="5824" y="-1361"/>
                    <a:pt x="9635" y="8374"/>
                    <a:pt x="12071" y="11112"/>
                  </a:cubicBezTo>
                  <a:cubicBezTo>
                    <a:pt x="14506" y="13850"/>
                    <a:pt x="16835" y="15371"/>
                    <a:pt x="18424" y="16588"/>
                  </a:cubicBezTo>
                  <a:cubicBezTo>
                    <a:pt x="20012" y="17805"/>
                    <a:pt x="20806" y="18109"/>
                    <a:pt x="21600" y="18414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roup"/>
          <p:cNvGrpSpPr/>
          <p:nvPr/>
        </p:nvGrpSpPr>
        <p:grpSpPr>
          <a:xfrm>
            <a:off x="7827813" y="6184188"/>
            <a:ext cx="4908215" cy="2745255"/>
            <a:chOff x="0" y="0"/>
            <a:chExt cx="4908213" cy="2745253"/>
          </a:xfrm>
        </p:grpSpPr>
        <p:sp>
          <p:nvSpPr>
            <p:cNvPr id="214" name="Line"/>
            <p:cNvSpPr/>
            <p:nvPr/>
          </p:nvSpPr>
          <p:spPr>
            <a:xfrm>
              <a:off x="562186" y="2275840"/>
              <a:ext cx="433493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5" name="Line"/>
            <p:cNvSpPr/>
            <p:nvPr/>
          </p:nvSpPr>
          <p:spPr>
            <a:xfrm flipV="1">
              <a:off x="562186" y="216747"/>
              <a:ext cx="1" cy="205909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6" name="f"/>
            <p:cNvSpPr txBox="1"/>
            <p:nvPr/>
          </p:nvSpPr>
          <p:spPr>
            <a:xfrm>
              <a:off x="0" y="0"/>
              <a:ext cx="577992" cy="594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914400">
                <a:defRPr sz="3400" i="1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i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3400" b="0" i="1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f</a:t>
              </a:r>
            </a:p>
          </p:txBody>
        </p:sp>
        <p:sp>
          <p:nvSpPr>
            <p:cNvPr id="217" name="region size"/>
            <p:cNvSpPr txBox="1"/>
            <p:nvPr/>
          </p:nvSpPr>
          <p:spPr>
            <a:xfrm>
              <a:off x="3215271" y="2223911"/>
              <a:ext cx="1692943" cy="521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914400">
                <a:defRPr sz="2800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region size</a:t>
              </a:r>
            </a:p>
          </p:txBody>
        </p:sp>
        <p:sp>
          <p:nvSpPr>
            <p:cNvPr id="218" name="Image 2"/>
            <p:cNvSpPr txBox="1"/>
            <p:nvPr/>
          </p:nvSpPr>
          <p:spPr>
            <a:xfrm>
              <a:off x="3264894" y="451555"/>
              <a:ext cx="1297928" cy="521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914400">
                <a:defRPr sz="2800">
                  <a:solidFill>
                    <a:srgbClr val="009900"/>
                  </a:solidFill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>
                    <a:solidFill>
                      <a:srgbClr val="0099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Image 2</a:t>
              </a:r>
            </a:p>
          </p:txBody>
        </p:sp>
        <p:sp>
          <p:nvSpPr>
            <p:cNvPr id="219" name="Line"/>
            <p:cNvSpPr/>
            <p:nvPr/>
          </p:nvSpPr>
          <p:spPr>
            <a:xfrm>
              <a:off x="785706" y="749095"/>
              <a:ext cx="1950721" cy="12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39" extrusionOk="0">
                  <a:moveTo>
                    <a:pt x="0" y="20239"/>
                  </a:moveTo>
                  <a:cubicBezTo>
                    <a:pt x="900" y="10960"/>
                    <a:pt x="1800" y="1681"/>
                    <a:pt x="3812" y="160"/>
                  </a:cubicBezTo>
                  <a:cubicBezTo>
                    <a:pt x="5824" y="-1361"/>
                    <a:pt x="9635" y="8374"/>
                    <a:pt x="12071" y="11112"/>
                  </a:cubicBezTo>
                  <a:cubicBezTo>
                    <a:pt x="14506" y="13850"/>
                    <a:pt x="16835" y="15371"/>
                    <a:pt x="18424" y="16588"/>
                  </a:cubicBezTo>
                  <a:cubicBezTo>
                    <a:pt x="20012" y="17805"/>
                    <a:pt x="20806" y="18109"/>
                    <a:pt x="21600" y="18414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roup"/>
          <p:cNvGrpSpPr/>
          <p:nvPr/>
        </p:nvGrpSpPr>
        <p:grpSpPr>
          <a:xfrm>
            <a:off x="1954878" y="6879582"/>
            <a:ext cx="454722" cy="2169445"/>
            <a:chOff x="3292" y="0"/>
            <a:chExt cx="454720" cy="2169443"/>
          </a:xfrm>
        </p:grpSpPr>
        <p:sp>
          <p:nvSpPr>
            <p:cNvPr id="221" name="Circle"/>
            <p:cNvSpPr/>
            <p:nvPr/>
          </p:nvSpPr>
          <p:spPr>
            <a:xfrm>
              <a:off x="51159" y="0"/>
              <a:ext cx="216748" cy="216747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4" name="Group"/>
            <p:cNvGrpSpPr/>
            <p:nvPr/>
          </p:nvGrpSpPr>
          <p:grpSpPr>
            <a:xfrm>
              <a:off x="3292" y="216746"/>
              <a:ext cx="454722" cy="1952698"/>
              <a:chOff x="3292" y="0"/>
              <a:chExt cx="454720" cy="1952696"/>
            </a:xfrm>
          </p:grpSpPr>
          <p:sp>
            <p:nvSpPr>
              <p:cNvPr id="222" name="Line"/>
              <p:cNvSpPr/>
              <p:nvPr/>
            </p:nvSpPr>
            <p:spPr>
              <a:xfrm flipH="1">
                <a:off x="159533" y="0"/>
                <a:ext cx="1" cy="1408854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23" name="s1"/>
              <p:cNvSpPr txBox="1"/>
              <p:nvPr/>
            </p:nvSpPr>
            <p:spPr>
              <a:xfrm>
                <a:off x="3292" y="1300480"/>
                <a:ext cx="454722" cy="652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>
                      <a:solidFill>
                        <a:srgbClr val="FF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</a:t>
                </a:r>
                <a:r>
                  <a:rPr kumimoji="0" sz="3400" b="0" i="0" u="none" strike="noStrike" kern="0" cap="none" spc="0" normalizeH="0" baseline="-19411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>
                      <a:solidFill>
                        <a:srgbClr val="FF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1</a:t>
                </a:r>
              </a:p>
            </p:txBody>
          </p:sp>
        </p:grpSp>
      </p:grpSp>
      <p:grpSp>
        <p:nvGrpSpPr>
          <p:cNvPr id="230" name="Group"/>
          <p:cNvGrpSpPr/>
          <p:nvPr/>
        </p:nvGrpSpPr>
        <p:grpSpPr>
          <a:xfrm>
            <a:off x="8890772" y="6868334"/>
            <a:ext cx="454721" cy="2210084"/>
            <a:chOff x="3292" y="0"/>
            <a:chExt cx="454720" cy="2210083"/>
          </a:xfrm>
        </p:grpSpPr>
        <p:sp>
          <p:nvSpPr>
            <p:cNvPr id="226" name="Circle"/>
            <p:cNvSpPr/>
            <p:nvPr/>
          </p:nvSpPr>
          <p:spPr>
            <a:xfrm>
              <a:off x="30840" y="0"/>
              <a:ext cx="216747" cy="216747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9" name="Group"/>
            <p:cNvGrpSpPr/>
            <p:nvPr/>
          </p:nvGrpSpPr>
          <p:grpSpPr>
            <a:xfrm>
              <a:off x="3292" y="257386"/>
              <a:ext cx="454722" cy="1952698"/>
              <a:chOff x="3292" y="0"/>
              <a:chExt cx="454720" cy="1952696"/>
            </a:xfrm>
          </p:grpSpPr>
          <p:sp>
            <p:nvSpPr>
              <p:cNvPr id="227" name="Line"/>
              <p:cNvSpPr/>
              <p:nvPr/>
            </p:nvSpPr>
            <p:spPr>
              <a:xfrm flipH="1">
                <a:off x="159533" y="0"/>
                <a:ext cx="1" cy="1408854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28" name="s2"/>
              <p:cNvSpPr txBox="1"/>
              <p:nvPr/>
            </p:nvSpPr>
            <p:spPr>
              <a:xfrm>
                <a:off x="3292" y="1300480"/>
                <a:ext cx="454722" cy="652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>
                      <a:solidFill>
                        <a:srgbClr val="FF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</a:t>
                </a:r>
                <a:r>
                  <a:rPr kumimoji="0" sz="3400" b="0" i="0" u="none" strike="noStrike" kern="0" cap="none" spc="0" normalizeH="0" baseline="-19411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>
                      <a:solidFill>
                        <a:srgbClr val="FF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2</a:t>
                </a:r>
              </a:p>
            </p:txBody>
          </p:sp>
        </p:grpSp>
      </p:grpSp>
      <p:sp>
        <p:nvSpPr>
          <p:cNvPr id="231" name="Intuitively…"/>
          <p:cNvSpPr txBox="1"/>
          <p:nvPr/>
        </p:nvSpPr>
        <p:spPr>
          <a:xfrm>
            <a:off x="193458" y="177354"/>
            <a:ext cx="24771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Intuitively…</a:t>
            </a:r>
          </a:p>
        </p:txBody>
      </p:sp>
    </p:spTree>
    <p:extLst>
      <p:ext uri="{BB962C8B-B14F-4D97-AF65-F5344CB8AC3E}">
        <p14:creationId xmlns:p14="http://schemas.microsoft.com/office/powerpoint/2010/main" val="1665990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1" grpId="0" animBg="1" advAuto="0"/>
      <p:bldP spid="192" grpId="0" animBg="1" advAuto="0"/>
      <p:bldP spid="193" grpId="0" animBg="1" advAuto="0"/>
      <p:bldP spid="194" grpId="0" build="p" bldLvl="5" animBg="1" advAuto="0"/>
      <p:bldP spid="198" grpId="0" animBg="1" advAuto="0"/>
      <p:bldP spid="199" grpId="0" animBg="1" advAuto="0"/>
      <p:bldP spid="200" grpId="0" animBg="1" advAuto="0"/>
      <p:bldP spid="201" grpId="0" animBg="1" advAuto="0"/>
      <p:bldP spid="203" grpId="0" animBg="1" advAuto="0"/>
      <p:bldP spid="204" grpId="0" animBg="1" advAuto="0"/>
      <p:bldP spid="205" grpId="0" animBg="1" advAuto="0"/>
      <p:bldP spid="206" grpId="0" animBg="1" advAuto="0"/>
      <p:bldP spid="213" grpId="0" animBg="1" advAuto="0"/>
      <p:bldP spid="220" grpId="0" animBg="1" advAuto="0"/>
      <p:bldP spid="225" grpId="0" animBg="1" advAuto="0"/>
      <p:bldP spid="230" grpId="0" animBg="1" advAuto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ripples copy" descr="ripples cop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3382729"/>
            <a:ext cx="11718926" cy="298814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Highest response when the signal has the same characteristic scale as the filter"/>
          <p:cNvSpPr txBox="1"/>
          <p:nvPr/>
        </p:nvSpPr>
        <p:spPr>
          <a:xfrm>
            <a:off x="2269950" y="7071053"/>
            <a:ext cx="8787335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Highest response when the signal has the same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characteristic scale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as the filter</a:t>
            </a:r>
          </a:p>
        </p:txBody>
      </p:sp>
      <p:pic>
        <p:nvPicPr>
          <p:cNvPr id="235" name="ripples copy" descr="ripples copy"/>
          <p:cNvPicPr>
            <a:picLocks noChangeAspect="1"/>
          </p:cNvPicPr>
          <p:nvPr/>
        </p:nvPicPr>
        <p:blipFill>
          <a:blip r:embed="rId2"/>
          <a:srcRect l="75103" t="58872"/>
          <a:stretch>
            <a:fillRect/>
          </a:stretch>
        </p:blipFill>
        <p:spPr>
          <a:xfrm>
            <a:off x="4366617" y="1323876"/>
            <a:ext cx="4271460" cy="1799223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Laplacian filter"/>
          <p:cNvSpPr txBox="1"/>
          <p:nvPr/>
        </p:nvSpPr>
        <p:spPr>
          <a:xfrm>
            <a:off x="5445810" y="779547"/>
            <a:ext cx="21131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Laplacian filter</a:t>
            </a:r>
          </a:p>
        </p:txBody>
      </p:sp>
      <p:sp>
        <p:nvSpPr>
          <p:cNvPr id="237" name="Formally…"/>
          <p:cNvSpPr txBox="1"/>
          <p:nvPr/>
        </p:nvSpPr>
        <p:spPr>
          <a:xfrm>
            <a:off x="278497" y="177354"/>
            <a:ext cx="23070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Formally…</a:t>
            </a:r>
          </a:p>
        </p:txBody>
      </p:sp>
    </p:spTree>
    <p:extLst>
      <p:ext uri="{BB962C8B-B14F-4D97-AF65-F5344CB8AC3E}">
        <p14:creationId xmlns:p14="http://schemas.microsoft.com/office/powerpoint/2010/main" val="317211932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cale_selection" descr="scale_selec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59" y="3236132"/>
            <a:ext cx="7802882" cy="393756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Oval"/>
          <p:cNvSpPr/>
          <p:nvPr/>
        </p:nvSpPr>
        <p:spPr>
          <a:xfrm>
            <a:off x="3952130" y="4423346"/>
            <a:ext cx="1234058" cy="1197705"/>
          </a:xfrm>
          <a:prstGeom prst="ellipse">
            <a:avLst/>
          </a:prstGeom>
          <a:ln w="50800">
            <a:solidFill>
              <a:srgbClr val="FFFF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241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5350175">
            <a:off x="3792810" y="6534396"/>
            <a:ext cx="2316066" cy="401314"/>
          </a:xfrm>
          <a:prstGeom prst="rect">
            <a:avLst/>
          </a:prstGeom>
        </p:spPr>
      </p:pic>
      <p:pic>
        <p:nvPicPr>
          <p:cNvPr id="243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7306096">
            <a:off x="8395367" y="7240149"/>
            <a:ext cx="1129721" cy="401314"/>
          </a:xfrm>
          <a:prstGeom prst="rect">
            <a:avLst/>
          </a:prstGeom>
        </p:spPr>
      </p:pic>
      <p:sp>
        <p:nvSpPr>
          <p:cNvPr id="245" name="characteristic scale"/>
          <p:cNvSpPr txBox="1"/>
          <p:nvPr/>
        </p:nvSpPr>
        <p:spPr>
          <a:xfrm>
            <a:off x="4687651" y="7915895"/>
            <a:ext cx="4353917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8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characteristic scale</a:t>
            </a:r>
          </a:p>
        </p:txBody>
      </p:sp>
      <p:sp>
        <p:nvSpPr>
          <p:cNvPr id="246" name="characteristic scale - the scale that produces peak filter response"/>
          <p:cNvSpPr txBox="1"/>
          <p:nvPr/>
        </p:nvSpPr>
        <p:spPr>
          <a:xfrm>
            <a:off x="2459113" y="1171589"/>
            <a:ext cx="831834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characteristic scale - the scale that produces peak filter response</a:t>
            </a:r>
          </a:p>
        </p:txBody>
      </p:sp>
      <p:sp>
        <p:nvSpPr>
          <p:cNvPr id="247" name="we need to search over characteristic scales"/>
          <p:cNvSpPr txBox="1"/>
          <p:nvPr/>
        </p:nvSpPr>
        <p:spPr>
          <a:xfrm>
            <a:off x="1320721" y="8681591"/>
            <a:ext cx="10363359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800" b="1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we need to search over characteristic scales</a:t>
            </a:r>
          </a:p>
        </p:txBody>
      </p:sp>
    </p:spTree>
    <p:extLst>
      <p:ext uri="{BB962C8B-B14F-4D97-AF65-F5344CB8AC3E}">
        <p14:creationId xmlns:p14="http://schemas.microsoft.com/office/powerpoint/2010/main" val="1168295417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Full size"/>
          <p:cNvSpPr txBox="1"/>
          <p:nvPr/>
        </p:nvSpPr>
        <p:spPr>
          <a:xfrm>
            <a:off x="2977946" y="3841750"/>
            <a:ext cx="1765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Full size</a:t>
            </a:r>
          </a:p>
        </p:txBody>
      </p:sp>
      <p:sp>
        <p:nvSpPr>
          <p:cNvPr id="254" name="3/4 size"/>
          <p:cNvSpPr txBox="1"/>
          <p:nvPr/>
        </p:nvSpPr>
        <p:spPr>
          <a:xfrm>
            <a:off x="9530994" y="3841750"/>
            <a:ext cx="16898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3/4 size</a:t>
            </a:r>
          </a:p>
        </p:txBody>
      </p:sp>
      <p:pic>
        <p:nvPicPr>
          <p:cNvPr id="255" name="sunflower_log_squared1.jpg" descr="sunflower_log_squared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140" y="1737173"/>
            <a:ext cx="2540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sunflower_log_squared2.jpg" descr="sunflower_log_squared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76" y="1737173"/>
            <a:ext cx="2540001" cy="190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sunflower_log_squared3.jpg" descr="sunflower_log_squared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292" y="1737173"/>
            <a:ext cx="2540001" cy="190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sunflower_log_squared4.jpg" descr="sunflower_log_squared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507" y="1737173"/>
            <a:ext cx="2540001" cy="190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sunflower_log_squared5.jpg" descr="sunflower_log_squared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9723" y="1737173"/>
            <a:ext cx="2540001" cy="190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sunflower_log_squared6.jpg" descr="sunflower_log_squared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7938" y="1737173"/>
            <a:ext cx="2540001" cy="190473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What happens if you apply different Laplacian filters?"/>
          <p:cNvSpPr txBox="1"/>
          <p:nvPr/>
        </p:nvSpPr>
        <p:spPr>
          <a:xfrm>
            <a:off x="1028572" y="577353"/>
            <a:ext cx="109476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happens if you apply different Laplacian filters?</a:t>
            </a:r>
          </a:p>
        </p:txBody>
      </p:sp>
    </p:spTree>
    <p:extLst>
      <p:ext uri="{BB962C8B-B14F-4D97-AF65-F5344CB8AC3E}">
        <p14:creationId xmlns:p14="http://schemas.microsoft.com/office/powerpoint/2010/main" val="1790044076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sunflower_log_squared1.jpg" descr="sunflower_log_squared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594" y="563033"/>
            <a:ext cx="5080001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sun2_squared1.jpg" descr="sun2_squared1.jpg"/>
          <p:cNvPicPr>
            <a:picLocks/>
          </p:cNvPicPr>
          <p:nvPr/>
        </p:nvPicPr>
        <p:blipFill>
          <a:blip r:embed="rId4">
            <a:alphaModFix amt="59672"/>
          </a:blip>
          <a:srcRect l="13043" t="14354" r="9550" b="17853"/>
          <a:stretch>
            <a:fillRect/>
          </a:stretch>
        </p:blipFill>
        <p:spPr>
          <a:xfrm>
            <a:off x="7694634" y="4654232"/>
            <a:ext cx="4930728" cy="3374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sunflower_out_squared1.jpg" descr="sunflower_out_squared1.jpg"/>
          <p:cNvPicPr>
            <a:picLocks/>
          </p:cNvPicPr>
          <p:nvPr/>
        </p:nvPicPr>
        <p:blipFill>
          <a:blip r:embed="rId5">
            <a:alphaModFix amt="59672"/>
          </a:blip>
          <a:srcRect l="14022" t="15083" r="10485" b="18614"/>
          <a:stretch>
            <a:fillRect/>
          </a:stretch>
        </p:blipFill>
        <p:spPr>
          <a:xfrm>
            <a:off x="387898" y="4659590"/>
            <a:ext cx="6945940" cy="473578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jet color scale…"/>
          <p:cNvSpPr txBox="1"/>
          <p:nvPr/>
        </p:nvSpPr>
        <p:spPr>
          <a:xfrm>
            <a:off x="8809736" y="8504166"/>
            <a:ext cx="2700529" cy="83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jet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color scale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blue: low, red: high</a:t>
            </a:r>
          </a:p>
        </p:txBody>
      </p:sp>
    </p:spTree>
    <p:extLst>
      <p:ext uri="{BB962C8B-B14F-4D97-AF65-F5344CB8AC3E}">
        <p14:creationId xmlns:p14="http://schemas.microsoft.com/office/powerpoint/2010/main" val="1194278572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unflower_out_squared2.jpg" descr="sunflower_out_squared2.jpg"/>
          <p:cNvPicPr>
            <a:picLocks noChangeAspect="1"/>
          </p:cNvPicPr>
          <p:nvPr/>
        </p:nvPicPr>
        <p:blipFill>
          <a:blip r:embed="rId3">
            <a:alphaModFix amt="60000"/>
          </a:blip>
          <a:srcRect l="13995" t="15631" r="10573" b="18927"/>
          <a:stretch>
            <a:fillRect/>
          </a:stretch>
        </p:blipFill>
        <p:spPr>
          <a:xfrm>
            <a:off x="451842" y="4809410"/>
            <a:ext cx="6818017" cy="443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sunflower_log_squared2.jpg" descr="sunflower_log_squared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563082"/>
            <a:ext cx="5080000" cy="380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sun2_squared2.jpg" descr="sun2_squared2.jpg"/>
          <p:cNvPicPr>
            <a:picLocks noChangeAspect="1"/>
          </p:cNvPicPr>
          <p:nvPr/>
        </p:nvPicPr>
        <p:blipFill>
          <a:blip r:embed="rId5">
            <a:alphaModFix amt="60000"/>
          </a:blip>
          <a:srcRect l="13096" t="14936" r="9674" b="18350"/>
          <a:stretch>
            <a:fillRect/>
          </a:stretch>
        </p:blipFill>
        <p:spPr>
          <a:xfrm>
            <a:off x="7776369" y="4797431"/>
            <a:ext cx="4767342" cy="3088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3466222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unflower_log_squared3.jpg" descr="sunflower_log_square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sun.jpg" descr="su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sun.jpg" descr="su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sunflower_out_squared3.jpg" descr="sunflower_out_squared3.jpg"/>
          <p:cNvPicPr>
            <a:picLocks noChangeAspect="1"/>
          </p:cNvPicPr>
          <p:nvPr/>
        </p:nvPicPr>
        <p:blipFill>
          <a:blip r:embed="rId4">
            <a:alphaModFix amt="60000"/>
          </a:blip>
          <a:srcRect l="13992" t="15896" r="10518" b="19320"/>
          <a:stretch>
            <a:fillRect/>
          </a:stretch>
        </p:blipFill>
        <p:spPr>
          <a:xfrm>
            <a:off x="506462" y="4868504"/>
            <a:ext cx="6708610" cy="4317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sun2_squared3.jpg" descr="sun2_squared3.jpg"/>
          <p:cNvPicPr>
            <a:picLocks noChangeAspect="1"/>
          </p:cNvPicPr>
          <p:nvPr/>
        </p:nvPicPr>
        <p:blipFill>
          <a:blip r:embed="rId5">
            <a:alphaModFix amt="60000"/>
          </a:blip>
          <a:srcRect l="13121" t="15286" r="9568" b="18764"/>
          <a:stretch>
            <a:fillRect/>
          </a:stretch>
        </p:blipFill>
        <p:spPr>
          <a:xfrm>
            <a:off x="7804348" y="4834612"/>
            <a:ext cx="4711293" cy="30142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6585223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sunflower_out_squared4.jpg" descr="sunflower_out_squared4.jpg"/>
          <p:cNvPicPr>
            <a:picLocks noChangeAspect="1"/>
          </p:cNvPicPr>
          <p:nvPr/>
        </p:nvPicPr>
        <p:blipFill>
          <a:blip r:embed="rId3">
            <a:alphaModFix amt="61027"/>
          </a:blip>
          <a:srcRect l="14057" t="16594" r="10528" b="20053"/>
          <a:stretch>
            <a:fillRect/>
          </a:stretch>
        </p:blipFill>
        <p:spPr>
          <a:xfrm>
            <a:off x="663971" y="5013205"/>
            <a:ext cx="6393734" cy="4028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sunflower_log_squared4.jpg" descr="sunflower_log_squared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un2_squared4.jpg" descr="sun2_squared4.jpg"/>
          <p:cNvPicPr>
            <a:picLocks noChangeAspect="1"/>
          </p:cNvPicPr>
          <p:nvPr/>
        </p:nvPicPr>
        <p:blipFill>
          <a:blip r:embed="rId5">
            <a:alphaModFix amt="60000"/>
          </a:blip>
          <a:srcRect l="13101" t="16349" r="9502" b="19911"/>
          <a:stretch>
            <a:fillRect/>
          </a:stretch>
        </p:blipFill>
        <p:spPr>
          <a:xfrm>
            <a:off x="7929542" y="4964192"/>
            <a:ext cx="4460798" cy="27552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7254826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sunflower_out_squared5.jpg" descr="sunflower_out_squared5.jpg"/>
          <p:cNvPicPr>
            <a:picLocks noChangeAspect="1"/>
          </p:cNvPicPr>
          <p:nvPr/>
        </p:nvPicPr>
        <p:blipFill>
          <a:blip r:embed="rId3">
            <a:alphaModFix amt="60000"/>
          </a:blip>
          <a:srcRect l="13986" t="17866" r="10430" b="21127"/>
          <a:stretch>
            <a:fillRect/>
          </a:stretch>
        </p:blipFill>
        <p:spPr>
          <a:xfrm>
            <a:off x="847214" y="5203057"/>
            <a:ext cx="6027158" cy="3648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sunflower_log_squared5.jpg" descr="sunflower_log_squared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555695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sun2_squared5.jpg" descr="sun2_squared5.jpg"/>
          <p:cNvPicPr>
            <a:picLocks noChangeAspect="1"/>
          </p:cNvPicPr>
          <p:nvPr/>
        </p:nvPicPr>
        <p:blipFill>
          <a:blip r:embed="rId5">
            <a:alphaModFix amt="60000"/>
          </a:blip>
          <a:srcRect l="13156" t="18521" r="9655" b="21844"/>
          <a:stretch>
            <a:fillRect/>
          </a:stretch>
        </p:blipFill>
        <p:spPr>
          <a:xfrm>
            <a:off x="8128396" y="5164415"/>
            <a:ext cx="4063215" cy="23547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64120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obot Loca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Robot Localization</a:t>
            </a:r>
          </a:p>
        </p:txBody>
      </p:sp>
      <p:pic>
        <p:nvPicPr>
          <p:cNvPr id="14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39" y="2275839"/>
            <a:ext cx="4551681" cy="341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9" y="5852159"/>
            <a:ext cx="4551681" cy="341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59" y="3251200"/>
            <a:ext cx="5960535" cy="4470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252045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sunflower_out_squared6.jpg" descr="sunflower_out_squared6.jpg"/>
          <p:cNvPicPr>
            <a:picLocks noChangeAspect="1"/>
          </p:cNvPicPr>
          <p:nvPr/>
        </p:nvPicPr>
        <p:blipFill>
          <a:blip r:embed="rId3">
            <a:alphaModFix amt="60000"/>
          </a:blip>
          <a:srcRect l="13947" t="18343" r="10425" b="21822"/>
          <a:stretch>
            <a:fillRect/>
          </a:stretch>
        </p:blipFill>
        <p:spPr>
          <a:xfrm>
            <a:off x="884039" y="5261054"/>
            <a:ext cx="5953690" cy="3533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sunflower_log_squared6.jpg" descr="sunflower_log_squared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sun2_squared6.jpg" descr="sun2_squared6.jpg"/>
          <p:cNvPicPr>
            <a:picLocks noChangeAspect="1"/>
          </p:cNvPicPr>
          <p:nvPr/>
        </p:nvPicPr>
        <p:blipFill>
          <a:blip r:embed="rId5">
            <a:alphaModFix amt="60000"/>
          </a:blip>
          <a:srcRect l="13164" t="19176" r="9682" b="22451"/>
          <a:stretch>
            <a:fillRect/>
          </a:stretch>
        </p:blipFill>
        <p:spPr>
          <a:xfrm>
            <a:off x="8194671" y="5253911"/>
            <a:ext cx="3881909" cy="22030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6688460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Full size"/>
          <p:cNvSpPr txBox="1"/>
          <p:nvPr/>
        </p:nvSpPr>
        <p:spPr>
          <a:xfrm>
            <a:off x="2977946" y="3841750"/>
            <a:ext cx="1765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Full size</a:t>
            </a:r>
          </a:p>
        </p:txBody>
      </p:sp>
      <p:sp>
        <p:nvSpPr>
          <p:cNvPr id="303" name="3/4 size"/>
          <p:cNvSpPr txBox="1"/>
          <p:nvPr/>
        </p:nvSpPr>
        <p:spPr>
          <a:xfrm>
            <a:off x="9530994" y="3841750"/>
            <a:ext cx="16898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3/4 size</a:t>
            </a:r>
          </a:p>
        </p:txBody>
      </p:sp>
      <p:sp>
        <p:nvSpPr>
          <p:cNvPr id="304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5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6" name="What happened when you applied different Laplacian filters?"/>
          <p:cNvSpPr txBox="1"/>
          <p:nvPr/>
        </p:nvSpPr>
        <p:spPr>
          <a:xfrm>
            <a:off x="240817" y="2008980"/>
            <a:ext cx="125231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happened when you applied different Laplacian filters?</a:t>
            </a:r>
          </a:p>
        </p:txBody>
      </p:sp>
    </p:spTree>
    <p:extLst>
      <p:ext uri="{BB962C8B-B14F-4D97-AF65-F5344CB8AC3E}">
        <p14:creationId xmlns:p14="http://schemas.microsoft.com/office/powerpoint/2010/main" val="1867438830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sunflower_log_squared1.jpg" descr="sunflower_log_squared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594" y="563033"/>
            <a:ext cx="5080001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sun2_squared1.jpg" descr="sun2_squared1.jpg"/>
          <p:cNvPicPr>
            <a:picLocks/>
          </p:cNvPicPr>
          <p:nvPr/>
        </p:nvPicPr>
        <p:blipFill>
          <a:blip r:embed="rId4">
            <a:alphaModFix amt="59672"/>
          </a:blip>
          <a:srcRect l="13043" t="14354" r="9550" b="17853"/>
          <a:stretch>
            <a:fillRect/>
          </a:stretch>
        </p:blipFill>
        <p:spPr>
          <a:xfrm>
            <a:off x="7619801" y="4654232"/>
            <a:ext cx="5080571" cy="3374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sunflower_out_squared1.jpg" descr="sunflower_out_squared1.jpg"/>
          <p:cNvPicPr>
            <a:picLocks/>
          </p:cNvPicPr>
          <p:nvPr/>
        </p:nvPicPr>
        <p:blipFill>
          <a:blip r:embed="rId5">
            <a:alphaModFix amt="59672"/>
          </a:blip>
          <a:srcRect l="14022" t="15083" r="10485" b="18614"/>
          <a:stretch>
            <a:fillRect/>
          </a:stretch>
        </p:blipFill>
        <p:spPr>
          <a:xfrm>
            <a:off x="304800" y="4659590"/>
            <a:ext cx="7112000" cy="473578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4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09442914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sunflower_out_squared2.jpg" descr="sunflower_out_squared2.jpg"/>
          <p:cNvPicPr>
            <a:picLocks noChangeAspect="1"/>
          </p:cNvPicPr>
          <p:nvPr/>
        </p:nvPicPr>
        <p:blipFill>
          <a:blip r:embed="rId3">
            <a:alphaModFix amt="60000"/>
          </a:blip>
          <a:srcRect l="13995" t="15631" r="10573" b="18927"/>
          <a:stretch>
            <a:fillRect/>
          </a:stretch>
        </p:blipFill>
        <p:spPr>
          <a:xfrm>
            <a:off x="451842" y="4809410"/>
            <a:ext cx="6818017" cy="443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sunflower_log_squared2.jpg" descr="sunflower_log_squared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563082"/>
            <a:ext cx="5080000" cy="380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sun2_squared2.jpg" descr="sun2_squared2.jpg"/>
          <p:cNvPicPr>
            <a:picLocks noChangeAspect="1"/>
          </p:cNvPicPr>
          <p:nvPr/>
        </p:nvPicPr>
        <p:blipFill>
          <a:blip r:embed="rId5">
            <a:alphaModFix amt="60000"/>
          </a:blip>
          <a:srcRect l="13096" t="14936" r="9674" b="18350"/>
          <a:stretch>
            <a:fillRect/>
          </a:stretch>
        </p:blipFill>
        <p:spPr>
          <a:xfrm>
            <a:off x="7776369" y="4797431"/>
            <a:ext cx="4767342" cy="308865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2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8442131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unflower_log_squared3.jpg" descr="sunflower_log_square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sun.jpg" descr="su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sun.jpg" descr="su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sunflower_out_squared3.jpg" descr="sunflower_out_squared3.jpg"/>
          <p:cNvPicPr>
            <a:picLocks noChangeAspect="1"/>
          </p:cNvPicPr>
          <p:nvPr/>
        </p:nvPicPr>
        <p:blipFill>
          <a:blip r:embed="rId4">
            <a:alphaModFix amt="60000"/>
          </a:blip>
          <a:srcRect l="13992" t="15896" r="10518" b="19320"/>
          <a:stretch>
            <a:fillRect/>
          </a:stretch>
        </p:blipFill>
        <p:spPr>
          <a:xfrm>
            <a:off x="506462" y="4868504"/>
            <a:ext cx="6708610" cy="4317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sun2_squared3.jpg" descr="sun2_squared3.jpg"/>
          <p:cNvPicPr>
            <a:picLocks noChangeAspect="1"/>
          </p:cNvPicPr>
          <p:nvPr/>
        </p:nvPicPr>
        <p:blipFill>
          <a:blip r:embed="rId5">
            <a:alphaModFix amt="60000"/>
          </a:blip>
          <a:srcRect l="13121" t="15286" r="9568" b="18764"/>
          <a:stretch>
            <a:fillRect/>
          </a:stretch>
        </p:blipFill>
        <p:spPr>
          <a:xfrm>
            <a:off x="7804348" y="4834612"/>
            <a:ext cx="4711293" cy="3014204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0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1" name="peak!"/>
          <p:cNvSpPr txBox="1"/>
          <p:nvPr/>
        </p:nvSpPr>
        <p:spPr>
          <a:xfrm>
            <a:off x="10921779" y="5873584"/>
            <a:ext cx="13086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peak!</a:t>
            </a:r>
          </a:p>
        </p:txBody>
      </p:sp>
    </p:spTree>
    <p:extLst>
      <p:ext uri="{BB962C8B-B14F-4D97-AF65-F5344CB8AC3E}">
        <p14:creationId xmlns:p14="http://schemas.microsoft.com/office/powerpoint/2010/main" val="767367431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sunflower_out_squared4.jpg" descr="sunflower_out_squared4.jpg"/>
          <p:cNvPicPr>
            <a:picLocks noChangeAspect="1"/>
          </p:cNvPicPr>
          <p:nvPr/>
        </p:nvPicPr>
        <p:blipFill>
          <a:blip r:embed="rId3">
            <a:alphaModFix amt="61027"/>
          </a:blip>
          <a:srcRect l="14057" t="16594" r="10528" b="20053"/>
          <a:stretch>
            <a:fillRect/>
          </a:stretch>
        </p:blipFill>
        <p:spPr>
          <a:xfrm>
            <a:off x="663971" y="5013205"/>
            <a:ext cx="6393734" cy="4028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sunflower_log_squared4.jpg" descr="sunflower_log_squared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sun2_squared4.jpg" descr="sun2_squared4.jpg"/>
          <p:cNvPicPr>
            <a:picLocks noChangeAspect="1"/>
          </p:cNvPicPr>
          <p:nvPr/>
        </p:nvPicPr>
        <p:blipFill>
          <a:blip r:embed="rId5">
            <a:alphaModFix amt="60000"/>
          </a:blip>
          <a:srcRect l="13101" t="16349" r="9502" b="19911"/>
          <a:stretch>
            <a:fillRect/>
          </a:stretch>
        </p:blipFill>
        <p:spPr>
          <a:xfrm>
            <a:off x="7929542" y="4964192"/>
            <a:ext cx="4460798" cy="2755224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9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0" name="peak!"/>
          <p:cNvSpPr txBox="1"/>
          <p:nvPr/>
        </p:nvSpPr>
        <p:spPr>
          <a:xfrm>
            <a:off x="5098259" y="6703694"/>
            <a:ext cx="130864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peak!</a:t>
            </a:r>
          </a:p>
        </p:txBody>
      </p:sp>
    </p:spTree>
    <p:extLst>
      <p:ext uri="{BB962C8B-B14F-4D97-AF65-F5344CB8AC3E}">
        <p14:creationId xmlns:p14="http://schemas.microsoft.com/office/powerpoint/2010/main" val="647638480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sunflower_out_squared5.jpg" descr="sunflower_out_squared5.jpg"/>
          <p:cNvPicPr>
            <a:picLocks noChangeAspect="1"/>
          </p:cNvPicPr>
          <p:nvPr/>
        </p:nvPicPr>
        <p:blipFill>
          <a:blip r:embed="rId3">
            <a:alphaModFix amt="60000"/>
          </a:blip>
          <a:srcRect l="13986" t="17866" r="10430" b="21127"/>
          <a:stretch>
            <a:fillRect/>
          </a:stretch>
        </p:blipFill>
        <p:spPr>
          <a:xfrm>
            <a:off x="847214" y="5203057"/>
            <a:ext cx="6027158" cy="3648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sunflower_log_squared5.jpg" descr="sunflower_log_squared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555695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sun2_squared5.jpg" descr="sun2_squared5.jpg"/>
          <p:cNvPicPr>
            <a:picLocks noChangeAspect="1"/>
          </p:cNvPicPr>
          <p:nvPr/>
        </p:nvPicPr>
        <p:blipFill>
          <a:blip r:embed="rId5">
            <a:alphaModFix amt="60000"/>
          </a:blip>
          <a:srcRect l="13156" t="18521" r="9655" b="21844"/>
          <a:stretch>
            <a:fillRect/>
          </a:stretch>
        </p:blipFill>
        <p:spPr>
          <a:xfrm>
            <a:off x="8128396" y="5164415"/>
            <a:ext cx="4063215" cy="2354760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8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2494456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sunflower_out_squared6.jpg" descr="sunflower_out_squared6.jpg"/>
          <p:cNvPicPr>
            <a:picLocks noChangeAspect="1"/>
          </p:cNvPicPr>
          <p:nvPr/>
        </p:nvPicPr>
        <p:blipFill>
          <a:blip r:embed="rId3">
            <a:alphaModFix amt="60000"/>
          </a:blip>
          <a:srcRect l="13947" t="18343" r="10425" b="21822"/>
          <a:stretch>
            <a:fillRect/>
          </a:stretch>
        </p:blipFill>
        <p:spPr>
          <a:xfrm>
            <a:off x="884039" y="5261054"/>
            <a:ext cx="5953690" cy="3533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sunflower_log_squared6.jpg" descr="sunflower_log_squared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552591"/>
            <a:ext cx="5080000" cy="380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sun2_squared6.jpg" descr="sun2_squared6.jpg"/>
          <p:cNvPicPr>
            <a:picLocks noChangeAspect="1"/>
          </p:cNvPicPr>
          <p:nvPr/>
        </p:nvPicPr>
        <p:blipFill>
          <a:blip r:embed="rId5">
            <a:alphaModFix amt="60000"/>
          </a:blip>
          <a:srcRect l="13164" t="19176" r="9682" b="22451"/>
          <a:stretch>
            <a:fillRect/>
          </a:stretch>
        </p:blipFill>
        <p:spPr>
          <a:xfrm>
            <a:off x="8194671" y="5253911"/>
            <a:ext cx="3881909" cy="2203085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6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13955305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649830"/>
            <a:ext cx="5080000" cy="3383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sun.jpg" descr="s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59488"/>
            <a:ext cx="7112000" cy="4736114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Full size"/>
          <p:cNvSpPr txBox="1"/>
          <p:nvPr/>
        </p:nvSpPr>
        <p:spPr>
          <a:xfrm>
            <a:off x="2977946" y="3841750"/>
            <a:ext cx="1765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Full size</a:t>
            </a:r>
          </a:p>
        </p:txBody>
      </p:sp>
      <p:sp>
        <p:nvSpPr>
          <p:cNvPr id="361" name="3/4 size"/>
          <p:cNvSpPr txBox="1"/>
          <p:nvPr/>
        </p:nvSpPr>
        <p:spPr>
          <a:xfrm>
            <a:off x="9530994" y="3841750"/>
            <a:ext cx="16898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3/4 size</a:t>
            </a:r>
          </a:p>
        </p:txBody>
      </p:sp>
      <p:sp>
        <p:nvSpPr>
          <p:cNvPr id="362" name="Square"/>
          <p:cNvSpPr/>
          <p:nvPr/>
        </p:nvSpPr>
        <p:spPr>
          <a:xfrm>
            <a:off x="3514576" y="7231012"/>
            <a:ext cx="1526332" cy="15201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3" name="Square"/>
          <p:cNvSpPr/>
          <p:nvPr/>
        </p:nvSpPr>
        <p:spPr>
          <a:xfrm>
            <a:off x="10069410" y="6606686"/>
            <a:ext cx="834075" cy="84171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4" name="What happened when you applied different Laplacian filters?"/>
          <p:cNvSpPr txBox="1"/>
          <p:nvPr/>
        </p:nvSpPr>
        <p:spPr>
          <a:xfrm>
            <a:off x="240817" y="2008980"/>
            <a:ext cx="125231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happened when you applied different Laplacian filters?</a:t>
            </a:r>
          </a:p>
        </p:txBody>
      </p:sp>
    </p:spTree>
    <p:extLst>
      <p:ext uri="{BB962C8B-B14F-4D97-AF65-F5344CB8AC3E}">
        <p14:creationId xmlns:p14="http://schemas.microsoft.com/office/powerpoint/2010/main" val="1844609820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" descr="Image"/>
          <p:cNvPicPr>
            <a:picLocks noChangeAspect="1"/>
          </p:cNvPicPr>
          <p:nvPr/>
        </p:nvPicPr>
        <p:blipFill>
          <a:blip r:embed="rId2"/>
          <a:srcRect l="688" t="1172"/>
          <a:stretch>
            <a:fillRect/>
          </a:stretch>
        </p:blipFill>
        <p:spPr>
          <a:xfrm>
            <a:off x="691597" y="5579914"/>
            <a:ext cx="3682853" cy="3664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3"/>
          <a:srcRect l="5248" t="4218" r="6309" b="6852"/>
          <a:stretch>
            <a:fillRect/>
          </a:stretch>
        </p:blipFill>
        <p:spPr>
          <a:xfrm>
            <a:off x="691002" y="1057453"/>
            <a:ext cx="3684141" cy="3659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4"/>
          <a:srcRect l="4608" t="5672" r="5121" b="4599"/>
          <a:stretch>
            <a:fillRect/>
          </a:stretch>
        </p:blipFill>
        <p:spPr>
          <a:xfrm>
            <a:off x="4656732" y="1052294"/>
            <a:ext cx="3691531" cy="3669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5"/>
          <a:srcRect l="4243" t="5442" r="5143" b="5201"/>
          <a:stretch>
            <a:fillRect/>
          </a:stretch>
        </p:blipFill>
        <p:spPr>
          <a:xfrm>
            <a:off x="8629606" y="1048722"/>
            <a:ext cx="3682519" cy="367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6"/>
          <a:srcRect l="6646" t="6295" r="7006" b="4812"/>
          <a:stretch>
            <a:fillRect/>
          </a:stretch>
        </p:blipFill>
        <p:spPr>
          <a:xfrm>
            <a:off x="4676470" y="5583486"/>
            <a:ext cx="3662657" cy="3657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7"/>
          <a:srcRect l="4989" t="5431" r="6007" b="6675"/>
          <a:stretch>
            <a:fillRect/>
          </a:stretch>
        </p:blipFill>
        <p:spPr>
          <a:xfrm>
            <a:off x="8641103" y="5581700"/>
            <a:ext cx="3662308" cy="3661249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2.1"/>
          <p:cNvSpPr txBox="1"/>
          <p:nvPr/>
        </p:nvSpPr>
        <p:spPr>
          <a:xfrm>
            <a:off x="2144756" y="542660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373" name="4.2"/>
          <p:cNvSpPr txBox="1"/>
          <p:nvPr/>
        </p:nvSpPr>
        <p:spPr>
          <a:xfrm>
            <a:off x="6238864" y="512513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374" name="6.0"/>
          <p:cNvSpPr txBox="1"/>
          <p:nvPr/>
        </p:nvSpPr>
        <p:spPr>
          <a:xfrm>
            <a:off x="10203298" y="542660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375" name="9.8"/>
          <p:cNvSpPr txBox="1"/>
          <p:nvPr/>
        </p:nvSpPr>
        <p:spPr>
          <a:xfrm>
            <a:off x="2144756" y="5060641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376" name="15.5"/>
          <p:cNvSpPr txBox="1"/>
          <p:nvPr/>
        </p:nvSpPr>
        <p:spPr>
          <a:xfrm>
            <a:off x="6154130" y="5060641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377" name="17.0"/>
          <p:cNvSpPr txBox="1"/>
          <p:nvPr/>
        </p:nvSpPr>
        <p:spPr>
          <a:xfrm>
            <a:off x="10414625" y="5060641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sp>
        <p:nvSpPr>
          <p:cNvPr id="378" name="peak!"/>
          <p:cNvSpPr txBox="1"/>
          <p:nvPr/>
        </p:nvSpPr>
        <p:spPr>
          <a:xfrm>
            <a:off x="2059209" y="6048607"/>
            <a:ext cx="130864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peak!</a:t>
            </a:r>
          </a:p>
        </p:txBody>
      </p:sp>
    </p:spTree>
    <p:extLst>
      <p:ext uri="{BB962C8B-B14F-4D97-AF65-F5344CB8AC3E}">
        <p14:creationId xmlns:p14="http://schemas.microsoft.com/office/powerpoint/2010/main" val="3798899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:\data\InterestPointEval\Graffiti\img1.png" descr="C:\data\InterestPointEval\Graffiti\im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9" y="2553695"/>
            <a:ext cx="5807764" cy="4646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:\data\InterestPointEval\Graffiti\img5.png" descr="C:\data\InterestPointEval\Graffiti\img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377" y="2553695"/>
            <a:ext cx="5807764" cy="4646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Line"/>
          <p:cNvSpPr/>
          <p:nvPr/>
        </p:nvSpPr>
        <p:spPr>
          <a:xfrm>
            <a:off x="1788242" y="3564474"/>
            <a:ext cx="7379976" cy="119032"/>
          </a:xfrm>
          <a:prstGeom prst="line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6" name="Line"/>
          <p:cNvSpPr/>
          <p:nvPr/>
        </p:nvSpPr>
        <p:spPr>
          <a:xfrm>
            <a:off x="4168878" y="4159633"/>
            <a:ext cx="5951594" cy="357096"/>
          </a:xfrm>
          <a:prstGeom prst="line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7" name="Line"/>
          <p:cNvSpPr/>
          <p:nvPr/>
        </p:nvSpPr>
        <p:spPr>
          <a:xfrm>
            <a:off x="2978560" y="5707046"/>
            <a:ext cx="6737699" cy="416614"/>
          </a:xfrm>
          <a:prstGeom prst="line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9" name="Robot Localization">
            <a:extLst>
              <a:ext uri="{FF2B5EF4-FFF2-40B4-BE49-F238E27FC236}">
                <a16:creationId xmlns:a16="http://schemas.microsoft.com/office/drawing/2014/main" id="{D28BA8AF-F5C1-4F57-B4C0-0A4D6A087F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Image matching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3459443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" descr="Image"/>
          <p:cNvPicPr>
            <a:picLocks noChangeAspect="1"/>
          </p:cNvPicPr>
          <p:nvPr/>
        </p:nvPicPr>
        <p:blipFill>
          <a:blip r:embed="rId2"/>
          <a:srcRect l="688" t="1172"/>
          <a:stretch>
            <a:fillRect/>
          </a:stretch>
        </p:blipFill>
        <p:spPr>
          <a:xfrm>
            <a:off x="691597" y="5579914"/>
            <a:ext cx="3682853" cy="3664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" descr="Image"/>
          <p:cNvPicPr>
            <a:picLocks noChangeAspect="1"/>
          </p:cNvPicPr>
          <p:nvPr/>
        </p:nvPicPr>
        <p:blipFill>
          <a:blip r:embed="rId3"/>
          <a:srcRect l="5248" t="4218" r="6309" b="6852"/>
          <a:stretch>
            <a:fillRect/>
          </a:stretch>
        </p:blipFill>
        <p:spPr>
          <a:xfrm>
            <a:off x="691002" y="1057453"/>
            <a:ext cx="3684141" cy="3659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4"/>
          <a:srcRect l="4608" t="5672" r="5121" b="4599"/>
          <a:stretch>
            <a:fillRect/>
          </a:stretch>
        </p:blipFill>
        <p:spPr>
          <a:xfrm>
            <a:off x="4656732" y="1052294"/>
            <a:ext cx="3691531" cy="3669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5"/>
          <a:srcRect l="4243" t="5442" r="5143" b="5201"/>
          <a:stretch>
            <a:fillRect/>
          </a:stretch>
        </p:blipFill>
        <p:spPr>
          <a:xfrm>
            <a:off x="8629606" y="1048722"/>
            <a:ext cx="3682519" cy="367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6"/>
          <a:srcRect l="6646" t="6295" r="7006" b="4812"/>
          <a:stretch>
            <a:fillRect/>
          </a:stretch>
        </p:blipFill>
        <p:spPr>
          <a:xfrm>
            <a:off x="4676470" y="5583486"/>
            <a:ext cx="3662657" cy="3657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7"/>
          <a:srcRect l="4989" t="5431" r="6007" b="6675"/>
          <a:stretch>
            <a:fillRect/>
          </a:stretch>
        </p:blipFill>
        <p:spPr>
          <a:xfrm>
            <a:off x="8641103" y="5581700"/>
            <a:ext cx="3662308" cy="3661249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2.1"/>
          <p:cNvSpPr txBox="1"/>
          <p:nvPr/>
        </p:nvSpPr>
        <p:spPr>
          <a:xfrm>
            <a:off x="2144756" y="542660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387" name="4.2"/>
          <p:cNvSpPr txBox="1"/>
          <p:nvPr/>
        </p:nvSpPr>
        <p:spPr>
          <a:xfrm>
            <a:off x="6238864" y="512513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388" name="6.0"/>
          <p:cNvSpPr txBox="1"/>
          <p:nvPr/>
        </p:nvSpPr>
        <p:spPr>
          <a:xfrm>
            <a:off x="10203298" y="542660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389" name="9.8"/>
          <p:cNvSpPr txBox="1"/>
          <p:nvPr/>
        </p:nvSpPr>
        <p:spPr>
          <a:xfrm>
            <a:off x="2144756" y="5060641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390" name="15.5"/>
          <p:cNvSpPr txBox="1"/>
          <p:nvPr/>
        </p:nvSpPr>
        <p:spPr>
          <a:xfrm>
            <a:off x="6154130" y="5060641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391" name="17.0"/>
          <p:cNvSpPr txBox="1"/>
          <p:nvPr/>
        </p:nvSpPr>
        <p:spPr>
          <a:xfrm>
            <a:off x="10414625" y="5060641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sp>
        <p:nvSpPr>
          <p:cNvPr id="392" name="maximum response"/>
          <p:cNvSpPr txBox="1"/>
          <p:nvPr/>
        </p:nvSpPr>
        <p:spPr>
          <a:xfrm>
            <a:off x="1044518" y="5728122"/>
            <a:ext cx="29771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maximum response</a:t>
            </a:r>
          </a:p>
        </p:txBody>
      </p:sp>
    </p:spTree>
    <p:extLst>
      <p:ext uri="{BB962C8B-B14F-4D97-AF65-F5344CB8AC3E}">
        <p14:creationId xmlns:p14="http://schemas.microsoft.com/office/powerpoint/2010/main" val="175945442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optimal sca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optimal scale</a:t>
            </a:r>
          </a:p>
        </p:txBody>
      </p:sp>
      <p:pic>
        <p:nvPicPr>
          <p:cNvPr id="395" name="Image" descr="Image"/>
          <p:cNvPicPr>
            <a:picLocks/>
          </p:cNvPicPr>
          <p:nvPr/>
        </p:nvPicPr>
        <p:blipFill>
          <a:blip r:embed="rId2"/>
          <a:srcRect l="688" t="1172"/>
          <a:stretch>
            <a:fillRect/>
          </a:stretch>
        </p:blipFill>
        <p:spPr>
          <a:xfrm>
            <a:off x="6571824" y="3255446"/>
            <a:ext cx="1905001" cy="1908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" descr="Image"/>
          <p:cNvPicPr>
            <a:picLocks/>
          </p:cNvPicPr>
          <p:nvPr/>
        </p:nvPicPr>
        <p:blipFill>
          <a:blip r:embed="rId3"/>
          <a:srcRect l="5248" t="4218" r="6309" b="6852"/>
          <a:stretch>
            <a:fillRect/>
          </a:stretch>
        </p:blipFill>
        <p:spPr>
          <a:xfrm>
            <a:off x="440277" y="3257232"/>
            <a:ext cx="1905001" cy="1904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mage" descr="Image"/>
          <p:cNvPicPr>
            <a:picLocks/>
          </p:cNvPicPr>
          <p:nvPr/>
        </p:nvPicPr>
        <p:blipFill>
          <a:blip r:embed="rId4"/>
          <a:srcRect l="4608" t="5672" r="5121" b="4599"/>
          <a:stretch>
            <a:fillRect/>
          </a:stretch>
        </p:blipFill>
        <p:spPr>
          <a:xfrm>
            <a:off x="2484126" y="3252866"/>
            <a:ext cx="1905001" cy="19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5"/>
          <a:srcRect l="4243" t="5442" r="5143" b="5201"/>
          <a:stretch>
            <a:fillRect/>
          </a:stretch>
        </p:blipFill>
        <p:spPr>
          <a:xfrm>
            <a:off x="4527975" y="3252271"/>
            <a:ext cx="1905001" cy="1902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6"/>
          <a:srcRect l="6646" t="6295" r="7006" b="4812"/>
          <a:stretch>
            <a:fillRect/>
          </a:stretch>
        </p:blipFill>
        <p:spPr>
          <a:xfrm>
            <a:off x="8615673" y="3251497"/>
            <a:ext cx="1905001" cy="1902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" descr="Image"/>
          <p:cNvPicPr>
            <a:picLocks noChangeAspect="1"/>
          </p:cNvPicPr>
          <p:nvPr/>
        </p:nvPicPr>
        <p:blipFill>
          <a:blip r:embed="rId7"/>
          <a:srcRect l="4989" t="5431" r="6007" b="6675"/>
          <a:stretch>
            <a:fillRect/>
          </a:stretch>
        </p:blipFill>
        <p:spPr>
          <a:xfrm>
            <a:off x="10659522" y="3257430"/>
            <a:ext cx="1905001" cy="190445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2.1"/>
          <p:cNvSpPr txBox="1"/>
          <p:nvPr/>
        </p:nvSpPr>
        <p:spPr>
          <a:xfrm>
            <a:off x="1123791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402" name="4.2"/>
          <p:cNvSpPr txBox="1"/>
          <p:nvPr/>
        </p:nvSpPr>
        <p:spPr>
          <a:xfrm>
            <a:off x="3167640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403" name="6.0"/>
          <p:cNvSpPr txBox="1"/>
          <p:nvPr/>
        </p:nvSpPr>
        <p:spPr>
          <a:xfrm>
            <a:off x="5202952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404" name="9.8"/>
          <p:cNvSpPr txBox="1"/>
          <p:nvPr/>
        </p:nvSpPr>
        <p:spPr>
          <a:xfrm>
            <a:off x="7255338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405" name="15.5"/>
          <p:cNvSpPr txBox="1"/>
          <p:nvPr/>
        </p:nvSpPr>
        <p:spPr>
          <a:xfrm>
            <a:off x="9214452" y="2742438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406" name="17.0"/>
          <p:cNvSpPr txBox="1"/>
          <p:nvPr/>
        </p:nvSpPr>
        <p:spPr>
          <a:xfrm>
            <a:off x="11258302" y="2742438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pic>
        <p:nvPicPr>
          <p:cNvPr id="407" name="Image" descr="Image"/>
          <p:cNvPicPr>
            <a:picLocks/>
          </p:cNvPicPr>
          <p:nvPr/>
        </p:nvPicPr>
        <p:blipFill>
          <a:blip r:embed="rId8"/>
          <a:srcRect l="7766" t="8135" r="9444" b="9904"/>
          <a:stretch>
            <a:fillRect/>
          </a:stretch>
        </p:blipFill>
        <p:spPr>
          <a:xfrm>
            <a:off x="440277" y="6713087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" descr="Image"/>
          <p:cNvPicPr>
            <a:picLocks/>
          </p:cNvPicPr>
          <p:nvPr/>
        </p:nvPicPr>
        <p:blipFill>
          <a:blip r:embed="rId9"/>
          <a:srcRect l="9694" t="9183" r="10081" b="8338"/>
          <a:stretch>
            <a:fillRect/>
          </a:stretch>
        </p:blipFill>
        <p:spPr>
          <a:xfrm>
            <a:off x="2484126" y="6713087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" descr="Image"/>
          <p:cNvPicPr>
            <a:picLocks/>
          </p:cNvPicPr>
          <p:nvPr/>
        </p:nvPicPr>
        <p:blipFill>
          <a:blip r:embed="rId10"/>
          <a:srcRect l="8648" t="8554" r="9502" b="9075"/>
          <a:stretch>
            <a:fillRect/>
          </a:stretch>
        </p:blipFill>
        <p:spPr>
          <a:xfrm>
            <a:off x="4519735" y="6713285"/>
            <a:ext cx="1905001" cy="1904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" descr="Image"/>
          <p:cNvPicPr>
            <a:picLocks/>
          </p:cNvPicPr>
          <p:nvPr/>
        </p:nvPicPr>
        <p:blipFill>
          <a:blip r:embed="rId11"/>
          <a:srcRect l="9710" t="10667" r="9677" b="9439"/>
          <a:stretch>
            <a:fillRect/>
          </a:stretch>
        </p:blipFill>
        <p:spPr>
          <a:xfrm>
            <a:off x="6571824" y="6710904"/>
            <a:ext cx="1905001" cy="1909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" descr="Image"/>
          <p:cNvPicPr>
            <a:picLocks/>
          </p:cNvPicPr>
          <p:nvPr/>
        </p:nvPicPr>
        <p:blipFill>
          <a:blip r:embed="rId12"/>
          <a:srcRect l="8262" t="7640" r="7835" b="6988"/>
          <a:stretch>
            <a:fillRect/>
          </a:stretch>
        </p:blipFill>
        <p:spPr>
          <a:xfrm>
            <a:off x="8615673" y="6715468"/>
            <a:ext cx="1905001" cy="1900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" descr="Image"/>
          <p:cNvPicPr>
            <a:picLocks/>
          </p:cNvPicPr>
          <p:nvPr/>
        </p:nvPicPr>
        <p:blipFill>
          <a:blip r:embed="rId13"/>
          <a:srcRect l="10421" t="10130" r="10421" b="10130"/>
          <a:stretch>
            <a:fillRect/>
          </a:stretch>
        </p:blipFill>
        <p:spPr>
          <a:xfrm>
            <a:off x="10659523" y="6712491"/>
            <a:ext cx="1905001" cy="1906305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Full size image"/>
          <p:cNvSpPr txBox="1"/>
          <p:nvPr/>
        </p:nvSpPr>
        <p:spPr>
          <a:xfrm>
            <a:off x="4998190" y="5197223"/>
            <a:ext cx="316291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Full size image</a:t>
            </a:r>
          </a:p>
        </p:txBody>
      </p:sp>
      <p:sp>
        <p:nvSpPr>
          <p:cNvPr id="414" name="2.1"/>
          <p:cNvSpPr txBox="1"/>
          <p:nvPr/>
        </p:nvSpPr>
        <p:spPr>
          <a:xfrm>
            <a:off x="1081424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415" name="4.2"/>
          <p:cNvSpPr txBox="1"/>
          <p:nvPr/>
        </p:nvSpPr>
        <p:spPr>
          <a:xfrm>
            <a:off x="3125273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416" name="6.0"/>
          <p:cNvSpPr txBox="1"/>
          <p:nvPr/>
        </p:nvSpPr>
        <p:spPr>
          <a:xfrm>
            <a:off x="5160584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417" name="9.8"/>
          <p:cNvSpPr txBox="1"/>
          <p:nvPr/>
        </p:nvSpPr>
        <p:spPr>
          <a:xfrm>
            <a:off x="7212971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418" name="15.5"/>
          <p:cNvSpPr txBox="1"/>
          <p:nvPr/>
        </p:nvSpPr>
        <p:spPr>
          <a:xfrm>
            <a:off x="9172086" y="6189275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419" name="17.0"/>
          <p:cNvSpPr txBox="1"/>
          <p:nvPr/>
        </p:nvSpPr>
        <p:spPr>
          <a:xfrm>
            <a:off x="11215935" y="6189275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sp>
        <p:nvSpPr>
          <p:cNvPr id="420" name="3/4 size image"/>
          <p:cNvSpPr txBox="1"/>
          <p:nvPr/>
        </p:nvSpPr>
        <p:spPr>
          <a:xfrm>
            <a:off x="4958892" y="8662981"/>
            <a:ext cx="30870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3/4 size image</a:t>
            </a:r>
          </a:p>
        </p:txBody>
      </p:sp>
    </p:spTree>
    <p:extLst>
      <p:ext uri="{BB962C8B-B14F-4D97-AF65-F5344CB8AC3E}">
        <p14:creationId xmlns:p14="http://schemas.microsoft.com/office/powerpoint/2010/main" val="2667987885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optimal sca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optimal scale</a:t>
            </a:r>
          </a:p>
        </p:txBody>
      </p:sp>
      <p:pic>
        <p:nvPicPr>
          <p:cNvPr id="423" name="Image" descr="Image"/>
          <p:cNvPicPr>
            <a:picLocks/>
          </p:cNvPicPr>
          <p:nvPr/>
        </p:nvPicPr>
        <p:blipFill>
          <a:blip r:embed="rId2"/>
          <a:srcRect l="688" t="1172"/>
          <a:stretch>
            <a:fillRect/>
          </a:stretch>
        </p:blipFill>
        <p:spPr>
          <a:xfrm>
            <a:off x="6571824" y="3255446"/>
            <a:ext cx="1905001" cy="1908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" descr="Image"/>
          <p:cNvPicPr>
            <a:picLocks/>
          </p:cNvPicPr>
          <p:nvPr/>
        </p:nvPicPr>
        <p:blipFill>
          <a:blip r:embed="rId3"/>
          <a:srcRect l="5248" t="4218" r="6309" b="6852"/>
          <a:stretch>
            <a:fillRect/>
          </a:stretch>
        </p:blipFill>
        <p:spPr>
          <a:xfrm>
            <a:off x="440277" y="3257232"/>
            <a:ext cx="1905001" cy="1904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age" descr="Image"/>
          <p:cNvPicPr>
            <a:picLocks/>
          </p:cNvPicPr>
          <p:nvPr/>
        </p:nvPicPr>
        <p:blipFill>
          <a:blip r:embed="rId4"/>
          <a:srcRect l="4608" t="5672" r="5121" b="4599"/>
          <a:stretch>
            <a:fillRect/>
          </a:stretch>
        </p:blipFill>
        <p:spPr>
          <a:xfrm>
            <a:off x="2484126" y="3252866"/>
            <a:ext cx="1905001" cy="190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5"/>
          <a:srcRect l="4243" t="5442" r="5143" b="5201"/>
          <a:stretch>
            <a:fillRect/>
          </a:stretch>
        </p:blipFill>
        <p:spPr>
          <a:xfrm>
            <a:off x="4527975" y="3252271"/>
            <a:ext cx="1905001" cy="1902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age" descr="Image"/>
          <p:cNvPicPr>
            <a:picLocks noChangeAspect="1"/>
          </p:cNvPicPr>
          <p:nvPr/>
        </p:nvPicPr>
        <p:blipFill>
          <a:blip r:embed="rId6"/>
          <a:srcRect l="6646" t="6295" r="7006" b="4812"/>
          <a:stretch>
            <a:fillRect/>
          </a:stretch>
        </p:blipFill>
        <p:spPr>
          <a:xfrm>
            <a:off x="8615673" y="3251497"/>
            <a:ext cx="1905001" cy="1902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7"/>
          <a:srcRect l="4989" t="5431" r="6007" b="6675"/>
          <a:stretch>
            <a:fillRect/>
          </a:stretch>
        </p:blipFill>
        <p:spPr>
          <a:xfrm>
            <a:off x="10659522" y="3257430"/>
            <a:ext cx="1905001" cy="190445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2.1"/>
          <p:cNvSpPr txBox="1"/>
          <p:nvPr/>
        </p:nvSpPr>
        <p:spPr>
          <a:xfrm>
            <a:off x="1123791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430" name="4.2"/>
          <p:cNvSpPr txBox="1"/>
          <p:nvPr/>
        </p:nvSpPr>
        <p:spPr>
          <a:xfrm>
            <a:off x="3167640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431" name="6.0"/>
          <p:cNvSpPr txBox="1"/>
          <p:nvPr/>
        </p:nvSpPr>
        <p:spPr>
          <a:xfrm>
            <a:off x="5202952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432" name="9.8"/>
          <p:cNvSpPr txBox="1"/>
          <p:nvPr/>
        </p:nvSpPr>
        <p:spPr>
          <a:xfrm>
            <a:off x="7255338" y="2742438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433" name="15.5"/>
          <p:cNvSpPr txBox="1"/>
          <p:nvPr/>
        </p:nvSpPr>
        <p:spPr>
          <a:xfrm>
            <a:off x="9214452" y="2742438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434" name="17.0"/>
          <p:cNvSpPr txBox="1"/>
          <p:nvPr/>
        </p:nvSpPr>
        <p:spPr>
          <a:xfrm>
            <a:off x="11258302" y="2742438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pic>
        <p:nvPicPr>
          <p:cNvPr id="435" name="Image" descr="Image"/>
          <p:cNvPicPr>
            <a:picLocks/>
          </p:cNvPicPr>
          <p:nvPr/>
        </p:nvPicPr>
        <p:blipFill>
          <a:blip r:embed="rId8"/>
          <a:srcRect l="7766" t="8135" r="9444" b="9904"/>
          <a:stretch>
            <a:fillRect/>
          </a:stretch>
        </p:blipFill>
        <p:spPr>
          <a:xfrm>
            <a:off x="440277" y="6713087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" descr="Image"/>
          <p:cNvPicPr>
            <a:picLocks/>
          </p:cNvPicPr>
          <p:nvPr/>
        </p:nvPicPr>
        <p:blipFill>
          <a:blip r:embed="rId9"/>
          <a:srcRect l="9694" t="9183" r="10081" b="8338"/>
          <a:stretch>
            <a:fillRect/>
          </a:stretch>
        </p:blipFill>
        <p:spPr>
          <a:xfrm>
            <a:off x="2484126" y="6713087"/>
            <a:ext cx="1905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/>
          </p:cNvPicPr>
          <p:nvPr/>
        </p:nvPicPr>
        <p:blipFill>
          <a:blip r:embed="rId10"/>
          <a:srcRect l="8648" t="8554" r="9502" b="9075"/>
          <a:stretch>
            <a:fillRect/>
          </a:stretch>
        </p:blipFill>
        <p:spPr>
          <a:xfrm>
            <a:off x="4519735" y="6713285"/>
            <a:ext cx="1905001" cy="1904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/>
          </p:cNvPicPr>
          <p:nvPr/>
        </p:nvPicPr>
        <p:blipFill>
          <a:blip r:embed="rId11"/>
          <a:srcRect l="9710" t="10667" r="9677" b="9439"/>
          <a:stretch>
            <a:fillRect/>
          </a:stretch>
        </p:blipFill>
        <p:spPr>
          <a:xfrm>
            <a:off x="6571824" y="6710904"/>
            <a:ext cx="1905001" cy="1909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age" descr="Image"/>
          <p:cNvPicPr>
            <a:picLocks/>
          </p:cNvPicPr>
          <p:nvPr/>
        </p:nvPicPr>
        <p:blipFill>
          <a:blip r:embed="rId12"/>
          <a:srcRect l="8262" t="7640" r="7835" b="6988"/>
          <a:stretch>
            <a:fillRect/>
          </a:stretch>
        </p:blipFill>
        <p:spPr>
          <a:xfrm>
            <a:off x="8615673" y="6715468"/>
            <a:ext cx="1905001" cy="1900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age" descr="Image"/>
          <p:cNvPicPr>
            <a:picLocks/>
          </p:cNvPicPr>
          <p:nvPr/>
        </p:nvPicPr>
        <p:blipFill>
          <a:blip r:embed="rId13"/>
          <a:srcRect l="10421" t="10130" r="10421" b="10130"/>
          <a:stretch>
            <a:fillRect/>
          </a:stretch>
        </p:blipFill>
        <p:spPr>
          <a:xfrm>
            <a:off x="10659523" y="6712491"/>
            <a:ext cx="1905001" cy="1906305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Full size image"/>
          <p:cNvSpPr txBox="1"/>
          <p:nvPr/>
        </p:nvSpPr>
        <p:spPr>
          <a:xfrm>
            <a:off x="4998190" y="5197223"/>
            <a:ext cx="316291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Full size image</a:t>
            </a:r>
          </a:p>
        </p:txBody>
      </p:sp>
      <p:sp>
        <p:nvSpPr>
          <p:cNvPr id="442" name="2.1"/>
          <p:cNvSpPr txBox="1"/>
          <p:nvPr/>
        </p:nvSpPr>
        <p:spPr>
          <a:xfrm>
            <a:off x="1081424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2.1</a:t>
            </a:r>
          </a:p>
        </p:txBody>
      </p:sp>
      <p:sp>
        <p:nvSpPr>
          <p:cNvPr id="443" name="4.2"/>
          <p:cNvSpPr txBox="1"/>
          <p:nvPr/>
        </p:nvSpPr>
        <p:spPr>
          <a:xfrm>
            <a:off x="3125273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4.2</a:t>
            </a:r>
          </a:p>
        </p:txBody>
      </p:sp>
      <p:sp>
        <p:nvSpPr>
          <p:cNvPr id="444" name="6.0"/>
          <p:cNvSpPr txBox="1"/>
          <p:nvPr/>
        </p:nvSpPr>
        <p:spPr>
          <a:xfrm>
            <a:off x="5160584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6.0</a:t>
            </a:r>
          </a:p>
        </p:txBody>
      </p:sp>
      <p:sp>
        <p:nvSpPr>
          <p:cNvPr id="445" name="9.8"/>
          <p:cNvSpPr txBox="1"/>
          <p:nvPr/>
        </p:nvSpPr>
        <p:spPr>
          <a:xfrm>
            <a:off x="7212971" y="6189275"/>
            <a:ext cx="537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9.8</a:t>
            </a:r>
          </a:p>
        </p:txBody>
      </p:sp>
      <p:sp>
        <p:nvSpPr>
          <p:cNvPr id="446" name="15.5"/>
          <p:cNvSpPr txBox="1"/>
          <p:nvPr/>
        </p:nvSpPr>
        <p:spPr>
          <a:xfrm>
            <a:off x="9172086" y="6189275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15.5</a:t>
            </a:r>
          </a:p>
        </p:txBody>
      </p:sp>
      <p:sp>
        <p:nvSpPr>
          <p:cNvPr id="447" name="17.0"/>
          <p:cNvSpPr txBox="1"/>
          <p:nvPr/>
        </p:nvSpPr>
        <p:spPr>
          <a:xfrm>
            <a:off x="11215935" y="6189275"/>
            <a:ext cx="707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17.0</a:t>
            </a:r>
          </a:p>
        </p:txBody>
      </p:sp>
      <p:sp>
        <p:nvSpPr>
          <p:cNvPr id="448" name="3/4 size image"/>
          <p:cNvSpPr txBox="1"/>
          <p:nvPr/>
        </p:nvSpPr>
        <p:spPr>
          <a:xfrm>
            <a:off x="4958892" y="8662981"/>
            <a:ext cx="30870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3/4 size image</a:t>
            </a:r>
          </a:p>
        </p:txBody>
      </p:sp>
      <p:sp>
        <p:nvSpPr>
          <p:cNvPr id="449" name="maximum response"/>
          <p:cNvSpPr txBox="1"/>
          <p:nvPr/>
        </p:nvSpPr>
        <p:spPr>
          <a:xfrm>
            <a:off x="4286615" y="6635715"/>
            <a:ext cx="23029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maximum response</a:t>
            </a:r>
          </a:p>
        </p:txBody>
      </p:sp>
      <p:sp>
        <p:nvSpPr>
          <p:cNvPr id="450" name="maximum response"/>
          <p:cNvSpPr txBox="1"/>
          <p:nvPr/>
        </p:nvSpPr>
        <p:spPr>
          <a:xfrm>
            <a:off x="6372831" y="3255446"/>
            <a:ext cx="23029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maximum response</a:t>
            </a:r>
          </a:p>
        </p:txBody>
      </p:sp>
    </p:spTree>
    <p:extLst>
      <p:ext uri="{BB962C8B-B14F-4D97-AF65-F5344CB8AC3E}">
        <p14:creationId xmlns:p14="http://schemas.microsoft.com/office/powerpoint/2010/main" val="358544285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" descr="Image"/>
          <p:cNvPicPr>
            <a:picLocks noChangeAspect="1"/>
          </p:cNvPicPr>
          <p:nvPr/>
        </p:nvPicPr>
        <p:blipFill>
          <a:blip r:embed="rId2"/>
          <a:srcRect l="9694" t="9183" r="10081" b="8338"/>
          <a:stretch>
            <a:fillRect/>
          </a:stretch>
        </p:blipFill>
        <p:spPr>
          <a:xfrm>
            <a:off x="5385108" y="670500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3"/>
          <a:srcRect l="8648" t="8554" r="9502" b="9075"/>
          <a:stretch>
            <a:fillRect/>
          </a:stretch>
        </p:blipFill>
        <p:spPr>
          <a:xfrm>
            <a:off x="5385108" y="3693014"/>
            <a:ext cx="2540001" cy="2539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4"/>
          <a:srcRect l="9710" t="10667" r="9677" b="9439"/>
          <a:stretch>
            <a:fillRect/>
          </a:stretch>
        </p:blipFill>
        <p:spPr>
          <a:xfrm>
            <a:off x="5385108" y="6714735"/>
            <a:ext cx="2540001" cy="2546043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cross-scale maximum"/>
          <p:cNvSpPr txBox="1"/>
          <p:nvPr/>
        </p:nvSpPr>
        <p:spPr>
          <a:xfrm>
            <a:off x="396861" y="4638768"/>
            <a:ext cx="45770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cross-scale maximum</a:t>
            </a:r>
          </a:p>
        </p:txBody>
      </p:sp>
      <p:sp>
        <p:nvSpPr>
          <p:cNvPr id="456" name="local maximum"/>
          <p:cNvSpPr txBox="1"/>
          <p:nvPr/>
        </p:nvSpPr>
        <p:spPr>
          <a:xfrm>
            <a:off x="8336326" y="1530832"/>
            <a:ext cx="318805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local maximum</a:t>
            </a:r>
          </a:p>
        </p:txBody>
      </p:sp>
      <p:sp>
        <p:nvSpPr>
          <p:cNvPr id="457" name="local maximum"/>
          <p:cNvSpPr txBox="1"/>
          <p:nvPr/>
        </p:nvSpPr>
        <p:spPr>
          <a:xfrm>
            <a:off x="8336326" y="4552950"/>
            <a:ext cx="318805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local maximum</a:t>
            </a:r>
          </a:p>
        </p:txBody>
      </p:sp>
      <p:sp>
        <p:nvSpPr>
          <p:cNvPr id="458" name="local maximum"/>
          <p:cNvSpPr txBox="1"/>
          <p:nvPr/>
        </p:nvSpPr>
        <p:spPr>
          <a:xfrm>
            <a:off x="8336326" y="7575067"/>
            <a:ext cx="318805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local maximum</a:t>
            </a:r>
          </a:p>
        </p:txBody>
      </p:sp>
      <p:sp>
        <p:nvSpPr>
          <p:cNvPr id="459" name="Line"/>
          <p:cNvSpPr/>
          <p:nvPr/>
        </p:nvSpPr>
        <p:spPr>
          <a:xfrm flipV="1">
            <a:off x="6655108" y="2455042"/>
            <a:ext cx="1" cy="2254840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0" name="Line"/>
          <p:cNvSpPr/>
          <p:nvPr/>
        </p:nvSpPr>
        <p:spPr>
          <a:xfrm>
            <a:off x="6655108" y="5592149"/>
            <a:ext cx="1" cy="2254840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1" name="Line"/>
          <p:cNvSpPr/>
          <p:nvPr/>
        </p:nvSpPr>
        <p:spPr>
          <a:xfrm flipH="1">
            <a:off x="7025460" y="1944567"/>
            <a:ext cx="1239156" cy="254813"/>
          </a:xfrm>
          <a:prstGeom prst="line">
            <a:avLst/>
          </a:prstGeom>
          <a:ln w="762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2" name="Line"/>
          <p:cNvSpPr/>
          <p:nvPr/>
        </p:nvSpPr>
        <p:spPr>
          <a:xfrm flipH="1">
            <a:off x="6908679" y="4927927"/>
            <a:ext cx="1239156" cy="254813"/>
          </a:xfrm>
          <a:prstGeom prst="line">
            <a:avLst/>
          </a:prstGeom>
          <a:ln w="762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3" name="Line"/>
          <p:cNvSpPr/>
          <p:nvPr/>
        </p:nvSpPr>
        <p:spPr>
          <a:xfrm flipH="1">
            <a:off x="7025460" y="7911287"/>
            <a:ext cx="1239156" cy="254814"/>
          </a:xfrm>
          <a:prstGeom prst="line">
            <a:avLst/>
          </a:prstGeom>
          <a:ln w="762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4" name="4.2"/>
          <p:cNvSpPr txBox="1"/>
          <p:nvPr/>
        </p:nvSpPr>
        <p:spPr>
          <a:xfrm>
            <a:off x="5463232" y="2709702"/>
            <a:ext cx="5380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4.2</a:t>
            </a:r>
          </a:p>
        </p:txBody>
      </p:sp>
      <p:sp>
        <p:nvSpPr>
          <p:cNvPr id="465" name="6.0"/>
          <p:cNvSpPr txBox="1"/>
          <p:nvPr/>
        </p:nvSpPr>
        <p:spPr>
          <a:xfrm>
            <a:off x="5463232" y="5731423"/>
            <a:ext cx="5380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6.0</a:t>
            </a:r>
          </a:p>
        </p:txBody>
      </p:sp>
      <p:sp>
        <p:nvSpPr>
          <p:cNvPr id="466" name="9.8"/>
          <p:cNvSpPr txBox="1"/>
          <p:nvPr/>
        </p:nvSpPr>
        <p:spPr>
          <a:xfrm>
            <a:off x="5463232" y="8753143"/>
            <a:ext cx="5380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9.8</a:t>
            </a:r>
          </a:p>
        </p:txBody>
      </p:sp>
    </p:spTree>
    <p:extLst>
      <p:ext uri="{BB962C8B-B14F-4D97-AF65-F5344CB8AC3E}">
        <p14:creationId xmlns:p14="http://schemas.microsoft.com/office/powerpoint/2010/main" val="3814155479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Multi-scale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How would you implement scale selection?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7072822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implem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implementation</a:t>
            </a:r>
          </a:p>
        </p:txBody>
      </p:sp>
      <p:sp>
        <p:nvSpPr>
          <p:cNvPr id="469" name="For each level of the Gaussian pyramid"/>
          <p:cNvSpPr txBox="1"/>
          <p:nvPr/>
        </p:nvSpPr>
        <p:spPr>
          <a:xfrm>
            <a:off x="1272268" y="3457410"/>
            <a:ext cx="7064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For each level of the Gaussian pyramid</a:t>
            </a:r>
          </a:p>
        </p:txBody>
      </p:sp>
      <p:sp>
        <p:nvSpPr>
          <p:cNvPr id="470" name="compute feature response (e.g. Harris, Laplacian)"/>
          <p:cNvSpPr txBox="1"/>
          <p:nvPr/>
        </p:nvSpPr>
        <p:spPr>
          <a:xfrm>
            <a:off x="2374168" y="4215243"/>
            <a:ext cx="90768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compute feature response (e.g. Harris, Laplacian)</a:t>
            </a:r>
          </a:p>
        </p:txBody>
      </p:sp>
      <p:sp>
        <p:nvSpPr>
          <p:cNvPr id="471" name="For each level of the Gaussian pyramid"/>
          <p:cNvSpPr txBox="1"/>
          <p:nvPr/>
        </p:nvSpPr>
        <p:spPr>
          <a:xfrm>
            <a:off x="1145187" y="5802203"/>
            <a:ext cx="7064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For each level of the Gaussian pyramid</a:t>
            </a:r>
          </a:p>
        </p:txBody>
      </p:sp>
      <p:sp>
        <p:nvSpPr>
          <p:cNvPr id="472" name="if local maximum and cross-scale"/>
          <p:cNvSpPr txBox="1"/>
          <p:nvPr/>
        </p:nvSpPr>
        <p:spPr>
          <a:xfrm>
            <a:off x="2105895" y="6591775"/>
            <a:ext cx="59674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if local maximum and cross-scale</a:t>
            </a:r>
          </a:p>
        </p:txBody>
      </p:sp>
      <p:sp>
        <p:nvSpPr>
          <p:cNvPr id="473" name="save scale and location of feature"/>
          <p:cNvSpPr txBox="1"/>
          <p:nvPr/>
        </p:nvSpPr>
        <p:spPr>
          <a:xfrm>
            <a:off x="2108376" y="7381348"/>
            <a:ext cx="63332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save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 scale and location of feature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200" y="7425573"/>
            <a:ext cx="1397001" cy="469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6225360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butterfly" descr="butterfl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1" y="172938"/>
            <a:ext cx="13027922" cy="94077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2887753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butterfly_circles" descr="butterfly_circ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24" y="178382"/>
            <a:ext cx="13023048" cy="93968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068332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 txBox="1">
            <a:spLocks/>
          </p:cNvSpPr>
          <p:nvPr/>
        </p:nvSpPr>
        <p:spPr>
          <a:xfrm>
            <a:off x="381000" y="2911688"/>
            <a:ext cx="12317258" cy="52130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33" dirty="0"/>
              <a:t>Basic reading: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133" dirty="0" err="1"/>
              <a:t>Szeliski</a:t>
            </a:r>
            <a:r>
              <a:rPr lang="en-US" sz="2133" dirty="0"/>
              <a:t> textbook, Sections 4.1.</a:t>
            </a:r>
          </a:p>
        </p:txBody>
      </p:sp>
      <p:sp>
        <p:nvSpPr>
          <p:cNvPr id="6" name="Object detection">
            <a:extLst>
              <a:ext uri="{FF2B5EF4-FFF2-40B4-BE49-F238E27FC236}">
                <a16:creationId xmlns:a16="http://schemas.microsoft.com/office/drawing/2014/main" id="{631B9492-4448-49B5-B16F-CD9AF4B042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References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3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"/>
          <p:cNvGrpSpPr/>
          <p:nvPr/>
        </p:nvGrpSpPr>
        <p:grpSpPr>
          <a:xfrm>
            <a:off x="155973" y="1447800"/>
            <a:ext cx="12692854" cy="6858001"/>
            <a:chOff x="0" y="0"/>
            <a:chExt cx="12692853" cy="6858000"/>
          </a:xfrm>
        </p:grpSpPr>
        <p:pic>
          <p:nvPicPr>
            <p:cNvPr id="161" name="image5.png" descr="imag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6426" y="0"/>
              <a:ext cx="6346428" cy="6346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image6.png" descr="image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346427" cy="6346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NASA Mars Rover images"/>
            <p:cNvSpPr txBox="1"/>
            <p:nvPr/>
          </p:nvSpPr>
          <p:spPr>
            <a:xfrm>
              <a:off x="3775029" y="6407977"/>
              <a:ext cx="5197506" cy="450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NASA Mars Rover images</a:t>
              </a:r>
            </a:p>
          </p:txBody>
        </p:sp>
      </p:grpSp>
      <p:sp>
        <p:nvSpPr>
          <p:cNvPr id="165" name="Where are the corresponding points?"/>
          <p:cNvSpPr txBox="1"/>
          <p:nvPr/>
        </p:nvSpPr>
        <p:spPr>
          <a:xfrm>
            <a:off x="2658948" y="8502650"/>
            <a:ext cx="76869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are the corresponding points?</a:t>
            </a:r>
          </a:p>
        </p:txBody>
      </p:sp>
    </p:spTree>
    <p:extLst>
      <p:ext uri="{BB962C8B-B14F-4D97-AF65-F5344CB8AC3E}">
        <p14:creationId xmlns:p14="http://schemas.microsoft.com/office/powerpoint/2010/main" val="193972295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7.png" descr="imag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447800"/>
            <a:ext cx="6350000" cy="635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8.png" descr="image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6350000" cy="635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171186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"/>
          <p:cNvSpPr/>
          <p:nvPr/>
        </p:nvSpPr>
        <p:spPr>
          <a:xfrm>
            <a:off x="2819705" y="1686867"/>
            <a:ext cx="7370977" cy="3737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08" y="0"/>
                </a:moveTo>
                <a:lnTo>
                  <a:pt x="18069" y="0"/>
                </a:lnTo>
                <a:lnTo>
                  <a:pt x="21600" y="21600"/>
                </a:lnTo>
                <a:lnTo>
                  <a:pt x="0" y="21600"/>
                </a:lnTo>
                <a:lnTo>
                  <a:pt x="6908" y="0"/>
                </a:lnTo>
                <a:close/>
              </a:path>
            </a:pathLst>
          </a:cu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3" name="Pick a point in the image.…"/>
          <p:cNvSpPr txBox="1"/>
          <p:nvPr/>
        </p:nvSpPr>
        <p:spPr>
          <a:xfrm>
            <a:off x="3307029" y="6172200"/>
            <a:ext cx="639074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Pick a point in the image.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Find it again in the next image.</a:t>
            </a:r>
          </a:p>
        </p:txBody>
      </p:sp>
      <p:sp>
        <p:nvSpPr>
          <p:cNvPr id="174" name="What type of feature would you select?"/>
          <p:cNvSpPr txBox="1"/>
          <p:nvPr/>
        </p:nvSpPr>
        <p:spPr>
          <a:xfrm>
            <a:off x="2497785" y="8101330"/>
            <a:ext cx="80092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type of feature would you select?</a:t>
            </a:r>
          </a:p>
        </p:txBody>
      </p:sp>
    </p:spTree>
    <p:extLst>
      <p:ext uri="{BB962C8B-B14F-4D97-AF65-F5344CB8AC3E}">
        <p14:creationId xmlns:p14="http://schemas.microsoft.com/office/powerpoint/2010/main" val="193917497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"/>
          <p:cNvSpPr/>
          <p:nvPr/>
        </p:nvSpPr>
        <p:spPr>
          <a:xfrm rot="7439048">
            <a:off x="4145233" y="2173852"/>
            <a:ext cx="4810167" cy="2621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08" y="0"/>
                </a:moveTo>
                <a:lnTo>
                  <a:pt x="18069" y="0"/>
                </a:lnTo>
                <a:lnTo>
                  <a:pt x="21600" y="21600"/>
                </a:lnTo>
                <a:lnTo>
                  <a:pt x="0" y="21600"/>
                </a:lnTo>
                <a:lnTo>
                  <a:pt x="6908" y="0"/>
                </a:lnTo>
                <a:close/>
              </a:path>
            </a:pathLst>
          </a:cu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7" name="Pick a point in the image.…"/>
          <p:cNvSpPr txBox="1"/>
          <p:nvPr/>
        </p:nvSpPr>
        <p:spPr>
          <a:xfrm>
            <a:off x="3307029" y="6172200"/>
            <a:ext cx="639074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Pick a point in the image.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Find it again in the next image.</a:t>
            </a:r>
          </a:p>
        </p:txBody>
      </p:sp>
      <p:sp>
        <p:nvSpPr>
          <p:cNvPr id="178" name="What type of feature would you select?"/>
          <p:cNvSpPr txBox="1"/>
          <p:nvPr/>
        </p:nvSpPr>
        <p:spPr>
          <a:xfrm>
            <a:off x="2497785" y="8101330"/>
            <a:ext cx="80092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type of feature would you select?</a:t>
            </a:r>
          </a:p>
        </p:txBody>
      </p:sp>
    </p:spTree>
    <p:extLst>
      <p:ext uri="{BB962C8B-B14F-4D97-AF65-F5344CB8AC3E}">
        <p14:creationId xmlns:p14="http://schemas.microsoft.com/office/powerpoint/2010/main" val="344782380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"/>
          <p:cNvSpPr/>
          <p:nvPr/>
        </p:nvSpPr>
        <p:spPr>
          <a:xfrm rot="7439048">
            <a:off x="4145233" y="2173852"/>
            <a:ext cx="4810167" cy="2621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08" y="0"/>
                </a:moveTo>
                <a:lnTo>
                  <a:pt x="18069" y="0"/>
                </a:lnTo>
                <a:lnTo>
                  <a:pt x="21600" y="21600"/>
                </a:lnTo>
                <a:lnTo>
                  <a:pt x="0" y="21600"/>
                </a:lnTo>
                <a:lnTo>
                  <a:pt x="6908" y="0"/>
                </a:lnTo>
                <a:close/>
              </a:path>
            </a:pathLst>
          </a:cu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1" name="Pick a point in the image.…"/>
          <p:cNvSpPr txBox="1"/>
          <p:nvPr/>
        </p:nvSpPr>
        <p:spPr>
          <a:xfrm>
            <a:off x="3307029" y="6172200"/>
            <a:ext cx="639074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Pick a point in the image.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Find it again in the next image.</a:t>
            </a:r>
          </a:p>
        </p:txBody>
      </p:sp>
      <p:sp>
        <p:nvSpPr>
          <p:cNvPr id="182" name="What type of feature would you select?"/>
          <p:cNvSpPr txBox="1"/>
          <p:nvPr/>
        </p:nvSpPr>
        <p:spPr>
          <a:xfrm>
            <a:off x="2497785" y="8101330"/>
            <a:ext cx="80092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type of feature would you select?</a:t>
            </a:r>
          </a:p>
        </p:txBody>
      </p:sp>
      <p:sp>
        <p:nvSpPr>
          <p:cNvPr id="183" name="a corner"/>
          <p:cNvSpPr txBox="1"/>
          <p:nvPr/>
        </p:nvSpPr>
        <p:spPr>
          <a:xfrm>
            <a:off x="5437428" y="8693150"/>
            <a:ext cx="18251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corner</a:t>
            </a:r>
          </a:p>
        </p:txBody>
      </p:sp>
    </p:spTree>
    <p:extLst>
      <p:ext uri="{BB962C8B-B14F-4D97-AF65-F5344CB8AC3E}">
        <p14:creationId xmlns:p14="http://schemas.microsoft.com/office/powerpoint/2010/main" val="307225494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Visualizing quadratics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16814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0" y="5028024"/>
            <a:ext cx="3340100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0" y="1964459"/>
            <a:ext cx="22225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Equation of a circle"/>
          <p:cNvSpPr txBox="1"/>
          <p:nvPr/>
        </p:nvSpPr>
        <p:spPr>
          <a:xfrm>
            <a:off x="4479975" y="1085355"/>
            <a:ext cx="40448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Equation of a circle</a:t>
            </a:r>
          </a:p>
        </p:txBody>
      </p:sp>
      <p:sp>
        <p:nvSpPr>
          <p:cNvPr id="126" name="Equation of a ‘bowl’ (paraboloid)"/>
          <p:cNvSpPr txBox="1"/>
          <p:nvPr/>
        </p:nvSpPr>
        <p:spPr>
          <a:xfrm>
            <a:off x="3129864" y="3994912"/>
            <a:ext cx="67450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Equation of a ‘bowl’ (paraboloid)</a:t>
            </a:r>
          </a:p>
        </p:txBody>
      </p:sp>
      <p:sp>
        <p:nvSpPr>
          <p:cNvPr id="127" name="If you slice the bowl at"/>
          <p:cNvSpPr txBox="1"/>
          <p:nvPr/>
        </p:nvSpPr>
        <p:spPr>
          <a:xfrm>
            <a:off x="4297578" y="6904470"/>
            <a:ext cx="466298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If you slice the bowl at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057" y="7688282"/>
            <a:ext cx="21209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what do you get?"/>
          <p:cNvSpPr txBox="1"/>
          <p:nvPr/>
        </p:nvSpPr>
        <p:spPr>
          <a:xfrm>
            <a:off x="4818557" y="8294296"/>
            <a:ext cx="36210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 you get?</a:t>
            </a:r>
          </a:p>
        </p:txBody>
      </p:sp>
      <p:sp>
        <p:nvSpPr>
          <p:cNvPr id="130" name="Circle"/>
          <p:cNvSpPr/>
          <p:nvPr/>
        </p:nvSpPr>
        <p:spPr>
          <a:xfrm>
            <a:off x="1211762" y="1328387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41" y="4113505"/>
            <a:ext cx="1835244" cy="15265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06027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3581777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Homework 1 posted on course website.</a:t>
            </a:r>
          </a:p>
          <a:p>
            <a:r>
              <a:rPr lang="en-US" sz="2800" dirty="0"/>
              <a:t>	- Due on February 5</a:t>
            </a:r>
            <a:r>
              <a:rPr lang="en-US" sz="2800" baseline="30000" dirty="0"/>
              <a:t>th</a:t>
            </a:r>
            <a:r>
              <a:rPr lang="en-US" sz="2800" dirty="0"/>
              <a:t> at 23:59.</a:t>
            </a:r>
          </a:p>
          <a:p>
            <a:r>
              <a:rPr lang="en-US" sz="2800" dirty="0"/>
              <a:t>	- This homework is in </a:t>
            </a:r>
            <a:r>
              <a:rPr lang="en-US" sz="2800" dirty="0" err="1"/>
              <a:t>Matlab</a:t>
            </a:r>
            <a:r>
              <a:rPr lang="en-US" sz="2800" dirty="0"/>
              <a:t>.</a:t>
            </a:r>
          </a:p>
          <a:p>
            <a:r>
              <a:rPr lang="en-US" sz="2800" dirty="0"/>
              <a:t>	- How many of you have looked at/started/finished homework 1?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First theory quiz on course website and due on February 3</a:t>
            </a:r>
            <a:r>
              <a:rPr lang="en-US" sz="2800" baseline="30000" dirty="0"/>
              <a:t>rd</a:t>
            </a:r>
            <a:r>
              <a:rPr lang="en-US" sz="2800" dirty="0"/>
              <a:t>, at 23:59.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From here on, all office hours will be at Smith Hall 200.</a:t>
            </a:r>
          </a:p>
          <a:p>
            <a:r>
              <a:rPr lang="en-US" sz="2800" dirty="0"/>
              <a:t>	- Conference room next to the second floor restrooms.</a:t>
            </a:r>
          </a:p>
        </p:txBody>
      </p:sp>
    </p:spTree>
    <p:extLst>
      <p:ext uri="{BB962C8B-B14F-4D97-AF65-F5344CB8AC3E}">
        <p14:creationId xmlns:p14="http://schemas.microsoft.com/office/powerpoint/2010/main" val="41532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0" y="5028024"/>
            <a:ext cx="3340100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0" y="1964459"/>
            <a:ext cx="22225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Equation of a circle"/>
          <p:cNvSpPr txBox="1"/>
          <p:nvPr/>
        </p:nvSpPr>
        <p:spPr>
          <a:xfrm>
            <a:off x="4479975" y="1085355"/>
            <a:ext cx="40448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Equation of a circle</a:t>
            </a:r>
          </a:p>
        </p:txBody>
      </p:sp>
      <p:sp>
        <p:nvSpPr>
          <p:cNvPr id="136" name="Equation of a ‘bowl’ (paraboloid)"/>
          <p:cNvSpPr txBox="1"/>
          <p:nvPr/>
        </p:nvSpPr>
        <p:spPr>
          <a:xfrm>
            <a:off x="3129864" y="3994912"/>
            <a:ext cx="67450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Equation of a ‘bowl’ (paraboloid)</a:t>
            </a:r>
          </a:p>
        </p:txBody>
      </p:sp>
      <p:sp>
        <p:nvSpPr>
          <p:cNvPr id="137" name="If you slice the bowl at"/>
          <p:cNvSpPr txBox="1"/>
          <p:nvPr/>
        </p:nvSpPr>
        <p:spPr>
          <a:xfrm>
            <a:off x="4297578" y="6904470"/>
            <a:ext cx="466298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If you slice the bowl at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057" y="7688282"/>
            <a:ext cx="21209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what do you get?"/>
          <p:cNvSpPr txBox="1"/>
          <p:nvPr/>
        </p:nvSpPr>
        <p:spPr>
          <a:xfrm>
            <a:off x="4818557" y="8294296"/>
            <a:ext cx="36210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 you get?</a:t>
            </a:r>
          </a:p>
        </p:txBody>
      </p:sp>
      <p:sp>
        <p:nvSpPr>
          <p:cNvPr id="140" name="Circle"/>
          <p:cNvSpPr/>
          <p:nvPr/>
        </p:nvSpPr>
        <p:spPr>
          <a:xfrm>
            <a:off x="1211762" y="1328387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41" y="4113505"/>
            <a:ext cx="1835244" cy="152659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Circle"/>
          <p:cNvSpPr/>
          <p:nvPr/>
        </p:nvSpPr>
        <p:spPr>
          <a:xfrm>
            <a:off x="10332011" y="7288232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004570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56" y="1528762"/>
            <a:ext cx="7759888" cy="1209717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can be written in matrix form like this…"/>
          <p:cNvSpPr txBox="1"/>
          <p:nvPr/>
        </p:nvSpPr>
        <p:spPr>
          <a:xfrm>
            <a:off x="2490470" y="4081884"/>
            <a:ext cx="80238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written in matrix form like this…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34" y="6072991"/>
            <a:ext cx="10905280" cy="17733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71904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1-1.pdf" descr="1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267" y="1538034"/>
            <a:ext cx="7591181" cy="6677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3" y="4529486"/>
            <a:ext cx="4271555" cy="69462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‘sliced at 1’"/>
          <p:cNvSpPr txBox="1"/>
          <p:nvPr/>
        </p:nvSpPr>
        <p:spPr>
          <a:xfrm>
            <a:off x="1737183" y="5386037"/>
            <a:ext cx="165567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‘sliced at 1’</a:t>
            </a:r>
          </a:p>
        </p:txBody>
      </p:sp>
    </p:spTree>
    <p:extLst>
      <p:ext uri="{BB962C8B-B14F-4D97-AF65-F5344CB8AC3E}">
        <p14:creationId xmlns:p14="http://schemas.microsoft.com/office/powerpoint/2010/main" val="249209856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28" y="4501243"/>
            <a:ext cx="4618918" cy="75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What happens if you increase coefficient on x?"/>
          <p:cNvSpPr txBox="1"/>
          <p:nvPr/>
        </p:nvSpPr>
        <p:spPr>
          <a:xfrm>
            <a:off x="480976" y="3492001"/>
            <a:ext cx="4136422" cy="71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if you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increase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coefficient on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?</a:t>
            </a:r>
          </a:p>
        </p:txBody>
      </p:sp>
      <p:sp>
        <p:nvSpPr>
          <p:cNvPr id="154" name="and slice at 1"/>
          <p:cNvSpPr txBox="1"/>
          <p:nvPr/>
        </p:nvSpPr>
        <p:spPr>
          <a:xfrm>
            <a:off x="1534812" y="5401871"/>
            <a:ext cx="20287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 and slice at 1</a:t>
            </a:r>
          </a:p>
        </p:txBody>
      </p:sp>
    </p:spTree>
    <p:extLst>
      <p:ext uri="{BB962C8B-B14F-4D97-AF65-F5344CB8AC3E}">
        <p14:creationId xmlns:p14="http://schemas.microsoft.com/office/powerpoint/2010/main" val="106015393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2-1.pdf" descr="2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145" y="1485543"/>
            <a:ext cx="7710527" cy="6782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28" y="4501243"/>
            <a:ext cx="4618918" cy="75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What happens if you increase coefficient on x?"/>
          <p:cNvSpPr txBox="1"/>
          <p:nvPr/>
        </p:nvSpPr>
        <p:spPr>
          <a:xfrm>
            <a:off x="480976" y="3492001"/>
            <a:ext cx="4136422" cy="71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if you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increase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coefficient on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?</a:t>
            </a:r>
          </a:p>
        </p:txBody>
      </p:sp>
      <p:sp>
        <p:nvSpPr>
          <p:cNvPr id="159" name="and slice at 1"/>
          <p:cNvSpPr txBox="1"/>
          <p:nvPr/>
        </p:nvSpPr>
        <p:spPr>
          <a:xfrm>
            <a:off x="1534812" y="5401871"/>
            <a:ext cx="20287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 and slice at 1</a:t>
            </a:r>
          </a:p>
        </p:txBody>
      </p:sp>
      <p:sp>
        <p:nvSpPr>
          <p:cNvPr id="160" name="decrease width in x!"/>
          <p:cNvSpPr txBox="1"/>
          <p:nvPr/>
        </p:nvSpPr>
        <p:spPr>
          <a:xfrm>
            <a:off x="5473507" y="5882900"/>
            <a:ext cx="2457892" cy="40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decrease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width in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x!</a:t>
            </a:r>
          </a:p>
        </p:txBody>
      </p:sp>
    </p:spTree>
    <p:extLst>
      <p:ext uri="{BB962C8B-B14F-4D97-AF65-F5344CB8AC3E}">
        <p14:creationId xmlns:p14="http://schemas.microsoft.com/office/powerpoint/2010/main" val="42425610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28" y="4501243"/>
            <a:ext cx="4618918" cy="75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What happens if you increase coefficient on y?"/>
          <p:cNvSpPr txBox="1"/>
          <p:nvPr/>
        </p:nvSpPr>
        <p:spPr>
          <a:xfrm>
            <a:off x="480976" y="3492001"/>
            <a:ext cx="4136422" cy="71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if you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increase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coefficient on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?</a:t>
            </a:r>
          </a:p>
        </p:txBody>
      </p:sp>
      <p:sp>
        <p:nvSpPr>
          <p:cNvPr id="172" name="and slice at 1"/>
          <p:cNvSpPr txBox="1"/>
          <p:nvPr/>
        </p:nvSpPr>
        <p:spPr>
          <a:xfrm>
            <a:off x="1534812" y="5401871"/>
            <a:ext cx="20287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 and slice at 1</a:t>
            </a:r>
          </a:p>
        </p:txBody>
      </p:sp>
    </p:spTree>
    <p:extLst>
      <p:ext uri="{BB962C8B-B14F-4D97-AF65-F5344CB8AC3E}">
        <p14:creationId xmlns:p14="http://schemas.microsoft.com/office/powerpoint/2010/main" val="25041194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28" y="4501243"/>
            <a:ext cx="4618918" cy="75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What happens if you increase coefficient on y?"/>
          <p:cNvSpPr txBox="1"/>
          <p:nvPr/>
        </p:nvSpPr>
        <p:spPr>
          <a:xfrm>
            <a:off x="480976" y="3492001"/>
            <a:ext cx="4136422" cy="71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if you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increase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coefficient on </a:t>
            </a: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?</a:t>
            </a:r>
          </a:p>
        </p:txBody>
      </p:sp>
      <p:sp>
        <p:nvSpPr>
          <p:cNvPr id="176" name="and slice at 1"/>
          <p:cNvSpPr txBox="1"/>
          <p:nvPr/>
        </p:nvSpPr>
        <p:spPr>
          <a:xfrm>
            <a:off x="1534812" y="5401871"/>
            <a:ext cx="20287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 and slice at 1</a:t>
            </a:r>
          </a:p>
        </p:txBody>
      </p:sp>
      <p:pic>
        <p:nvPicPr>
          <p:cNvPr id="177" name="1-2.pdf" descr="1-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085" y="1590627"/>
            <a:ext cx="7471600" cy="657234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decrease width in y"/>
          <p:cNvSpPr txBox="1"/>
          <p:nvPr/>
        </p:nvSpPr>
        <p:spPr>
          <a:xfrm>
            <a:off x="5980742" y="3333664"/>
            <a:ext cx="2373351" cy="40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decrease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width in 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6846152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0" y="1528762"/>
            <a:ext cx="3340100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can be written in matrix form like this…"/>
          <p:cNvSpPr txBox="1"/>
          <p:nvPr/>
        </p:nvSpPr>
        <p:spPr>
          <a:xfrm>
            <a:off x="2490470" y="3381251"/>
            <a:ext cx="80238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written in matrix form like this…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4901292"/>
            <a:ext cx="6794500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What’s the shape?…"/>
          <p:cNvSpPr txBox="1"/>
          <p:nvPr/>
        </p:nvSpPr>
        <p:spPr>
          <a:xfrm>
            <a:off x="3590493" y="6920593"/>
            <a:ext cx="582381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What’s the shape?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are the eigenvectors?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are the eigenvalues?</a:t>
            </a:r>
          </a:p>
        </p:txBody>
      </p:sp>
    </p:spTree>
    <p:extLst>
      <p:ext uri="{BB962C8B-B14F-4D97-AF65-F5344CB8AC3E}">
        <p14:creationId xmlns:p14="http://schemas.microsoft.com/office/powerpoint/2010/main" val="339777074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ounded Rectangle"/>
          <p:cNvSpPr/>
          <p:nvPr/>
        </p:nvSpPr>
        <p:spPr>
          <a:xfrm>
            <a:off x="5926561" y="5788372"/>
            <a:ext cx="454747" cy="1270001"/>
          </a:xfrm>
          <a:prstGeom prst="roundRect">
            <a:avLst>
              <a:gd name="adj" fmla="val 41891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1" name="Rounded Rectangle"/>
          <p:cNvSpPr/>
          <p:nvPr/>
        </p:nvSpPr>
        <p:spPr>
          <a:xfrm>
            <a:off x="5245379" y="5788372"/>
            <a:ext cx="454748" cy="1270001"/>
          </a:xfrm>
          <a:prstGeom prst="roundRect">
            <a:avLst>
              <a:gd name="adj" fmla="val 41891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0" y="653854"/>
            <a:ext cx="3340100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can be written in matrix form like this…"/>
          <p:cNvSpPr txBox="1"/>
          <p:nvPr/>
        </p:nvSpPr>
        <p:spPr>
          <a:xfrm>
            <a:off x="2490470" y="1615234"/>
            <a:ext cx="80238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written in matrix form like this…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2703613"/>
            <a:ext cx="6794500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455" y="5794722"/>
            <a:ext cx="8305801" cy="1206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eigenvalues along diagonal"/>
          <p:cNvSpPr txBox="1"/>
          <p:nvPr/>
        </p:nvSpPr>
        <p:spPr>
          <a:xfrm>
            <a:off x="6822759" y="5173308"/>
            <a:ext cx="182640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 along diagonal</a:t>
            </a:r>
          </a:p>
        </p:txBody>
      </p:sp>
      <p:sp>
        <p:nvSpPr>
          <p:cNvPr id="207" name="eigenvectors"/>
          <p:cNvSpPr txBox="1"/>
          <p:nvPr/>
        </p:nvSpPr>
        <p:spPr>
          <a:xfrm>
            <a:off x="4828034" y="5387950"/>
            <a:ext cx="18264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08" name="Rounded Rectangle"/>
          <p:cNvSpPr/>
          <p:nvPr/>
        </p:nvSpPr>
        <p:spPr>
          <a:xfrm>
            <a:off x="7149224" y="5912238"/>
            <a:ext cx="454748" cy="457201"/>
          </a:xfrm>
          <a:prstGeom prst="roundRect">
            <a:avLst>
              <a:gd name="adj" fmla="val 41891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9" name="Rounded Rectangle"/>
          <p:cNvSpPr/>
          <p:nvPr/>
        </p:nvSpPr>
        <p:spPr>
          <a:xfrm>
            <a:off x="7827272" y="6459657"/>
            <a:ext cx="454748" cy="457201"/>
          </a:xfrm>
          <a:prstGeom prst="roundRect">
            <a:avLst>
              <a:gd name="adj" fmla="val 41891"/>
            </a:avLst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0" name="Result of Singular Value Decomposition (SVD)"/>
          <p:cNvSpPr txBox="1"/>
          <p:nvPr/>
        </p:nvSpPr>
        <p:spPr>
          <a:xfrm>
            <a:off x="3657885" y="4367534"/>
            <a:ext cx="568903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Result of Singular Value Decomposition (SVD)</a:t>
            </a:r>
          </a:p>
        </p:txBody>
      </p:sp>
      <p:sp>
        <p:nvSpPr>
          <p:cNvPr id="211" name="axis of the ‘ellipse slice’"/>
          <p:cNvSpPr txBox="1"/>
          <p:nvPr/>
        </p:nvSpPr>
        <p:spPr>
          <a:xfrm>
            <a:off x="4828034" y="7348388"/>
            <a:ext cx="182640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axis of the ‘ellipse slice’</a:t>
            </a:r>
          </a:p>
        </p:txBody>
      </p:sp>
      <p:sp>
        <p:nvSpPr>
          <p:cNvPr id="212" name="gradient of the quadratic along the axis"/>
          <p:cNvSpPr txBox="1"/>
          <p:nvPr/>
        </p:nvSpPr>
        <p:spPr>
          <a:xfrm>
            <a:off x="6822759" y="7073295"/>
            <a:ext cx="182640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Inverse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sqr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of length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of the quadratic along the axis</a:t>
            </a:r>
          </a:p>
        </p:txBody>
      </p:sp>
    </p:spTree>
    <p:extLst>
      <p:ext uri="{BB962C8B-B14F-4D97-AF65-F5344CB8AC3E}">
        <p14:creationId xmlns:p14="http://schemas.microsoft.com/office/powerpoint/2010/main" val="42958560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.png" descr="image.png"/>
          <p:cNvPicPr>
            <a:picLocks noChangeAspect="1"/>
          </p:cNvPicPr>
          <p:nvPr/>
        </p:nvPicPr>
        <p:blipFill>
          <a:blip r:embed="rId2"/>
          <a:srcRect l="12202" b="10442"/>
          <a:stretch>
            <a:fillRect/>
          </a:stretch>
        </p:blipFill>
        <p:spPr>
          <a:xfrm>
            <a:off x="7014369" y="3126435"/>
            <a:ext cx="5827872" cy="5497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59" y="3133209"/>
            <a:ext cx="6637868" cy="6138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.pdf" descr="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995" y="904338"/>
            <a:ext cx="7346810" cy="163689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Eigenvalues"/>
          <p:cNvSpPr txBox="1"/>
          <p:nvPr/>
        </p:nvSpPr>
        <p:spPr>
          <a:xfrm>
            <a:off x="7143240" y="575989"/>
            <a:ext cx="135925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</a:t>
            </a:r>
          </a:p>
        </p:txBody>
      </p:sp>
      <p:sp>
        <p:nvSpPr>
          <p:cNvPr id="218" name="Eigenvectors"/>
          <p:cNvSpPr txBox="1"/>
          <p:nvPr/>
        </p:nvSpPr>
        <p:spPr>
          <a:xfrm>
            <a:off x="5657828" y="575989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19" name="Eigenvectors"/>
          <p:cNvSpPr txBox="1"/>
          <p:nvPr/>
        </p:nvSpPr>
        <p:spPr>
          <a:xfrm rot="5400000">
            <a:off x="9660012" y="1611664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20" name="Line"/>
          <p:cNvSpPr/>
          <p:nvPr/>
        </p:nvSpPr>
        <p:spPr>
          <a:xfrm>
            <a:off x="9659011" y="6065981"/>
            <a:ext cx="108823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1" name="Line"/>
          <p:cNvSpPr/>
          <p:nvPr/>
        </p:nvSpPr>
        <p:spPr>
          <a:xfrm flipV="1">
            <a:off x="9672042" y="4999676"/>
            <a:ext cx="1" cy="10728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2" name="Eigenvector"/>
          <p:cNvSpPr txBox="1"/>
          <p:nvPr/>
        </p:nvSpPr>
        <p:spPr>
          <a:xfrm>
            <a:off x="9739449" y="6062958"/>
            <a:ext cx="92735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223" name="Eigenvector"/>
          <p:cNvSpPr txBox="1"/>
          <p:nvPr/>
        </p:nvSpPr>
        <p:spPr>
          <a:xfrm rot="16200000">
            <a:off x="9037036" y="5396379"/>
            <a:ext cx="92735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224" name="Rectangle"/>
          <p:cNvSpPr/>
          <p:nvPr/>
        </p:nvSpPr>
        <p:spPr>
          <a:xfrm>
            <a:off x="666997" y="4241800"/>
            <a:ext cx="279401" cy="36483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5" name="Rectangle"/>
          <p:cNvSpPr/>
          <p:nvPr/>
        </p:nvSpPr>
        <p:spPr>
          <a:xfrm rot="18039045">
            <a:off x="1918194" y="6316353"/>
            <a:ext cx="279401" cy="36483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6" name="Rectangle"/>
          <p:cNvSpPr/>
          <p:nvPr/>
        </p:nvSpPr>
        <p:spPr>
          <a:xfrm rot="15091252">
            <a:off x="4879438" y="6443353"/>
            <a:ext cx="279401" cy="36483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991" y="8032584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838" y="8260422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392" y="8840501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3365" y="6219935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Rounded Rectangle" descr="Rounded 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745447" y="1080321"/>
            <a:ext cx="584005" cy="1443688"/>
          </a:xfrm>
          <a:prstGeom prst="rect">
            <a:avLst/>
          </a:prstGeom>
        </p:spPr>
      </p:pic>
      <p:pic>
        <p:nvPicPr>
          <p:cNvPr id="238" name="Connection Line" descr="Connection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015085" y="2598300"/>
            <a:ext cx="4027771" cy="5457017"/>
          </a:xfrm>
          <a:prstGeom prst="rect">
            <a:avLst/>
          </a:prstGeom>
        </p:spPr>
      </p:pic>
      <p:pic>
        <p:nvPicPr>
          <p:cNvPr id="234" name="Rounded Rectangle" descr="Rounded Rectangl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136203" y="1055801"/>
            <a:ext cx="584005" cy="629411"/>
          </a:xfrm>
          <a:prstGeom prst="rect">
            <a:avLst/>
          </a:prstGeom>
        </p:spPr>
      </p:pic>
      <p:pic>
        <p:nvPicPr>
          <p:cNvPr id="240" name="Connection Line" descr="Connection 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672332" y="1558762"/>
            <a:ext cx="2881871" cy="4370752"/>
          </a:xfrm>
          <a:prstGeom prst="rect">
            <a:avLst/>
          </a:prstGeom>
        </p:spPr>
      </p:pic>
      <p:sp>
        <p:nvSpPr>
          <p:cNvPr id="237" name="*not the size of the axis"/>
          <p:cNvSpPr txBox="1"/>
          <p:nvPr/>
        </p:nvSpPr>
        <p:spPr>
          <a:xfrm>
            <a:off x="9313162" y="3086048"/>
            <a:ext cx="331982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Inverse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sqr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 of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 the size of the axis</a:t>
            </a:r>
          </a:p>
        </p:txBody>
      </p:sp>
    </p:spTree>
    <p:extLst>
      <p:ext uri="{BB962C8B-B14F-4D97-AF65-F5344CB8AC3E}">
        <p14:creationId xmlns:p14="http://schemas.microsoft.com/office/powerpoint/2010/main" val="36163628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60" dirty="0"/>
              <a:t>Leftover from Lecture 4: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More on Hough lines.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Hough circles.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r>
              <a:rPr lang="en-US" sz="2560" dirty="0"/>
              <a:t>New in lecture 5: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Why detect corners?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Visualizing quadratics.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Harris corner detector.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Multi-scale detection.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Multi-scale blob detection.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033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1402030"/>
            <a:ext cx="6794500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you can smash this bowl in the y direction"/>
          <p:cNvSpPr txBox="1"/>
          <p:nvPr/>
        </p:nvSpPr>
        <p:spPr>
          <a:xfrm>
            <a:off x="2167651" y="3406306"/>
            <a:ext cx="866949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you can smash this bowl in the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y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direction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351" y="4665765"/>
            <a:ext cx="7178098" cy="116728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Circle"/>
          <p:cNvSpPr/>
          <p:nvPr/>
        </p:nvSpPr>
        <p:spPr>
          <a:xfrm>
            <a:off x="1211762" y="1328387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7" name="Oval"/>
          <p:cNvSpPr/>
          <p:nvPr/>
        </p:nvSpPr>
        <p:spPr>
          <a:xfrm>
            <a:off x="1211762" y="4861931"/>
            <a:ext cx="1270001" cy="694756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8" name="you can smash this bowl in the x direction"/>
          <p:cNvSpPr txBox="1"/>
          <p:nvPr/>
        </p:nvSpPr>
        <p:spPr>
          <a:xfrm>
            <a:off x="2310524" y="6611665"/>
            <a:ext cx="8669420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you can smash this bowl in the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x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direction</a:t>
            </a:r>
          </a:p>
        </p:txBody>
      </p:sp>
      <p:sp>
        <p:nvSpPr>
          <p:cNvPr id="249" name="Oval"/>
          <p:cNvSpPr/>
          <p:nvPr/>
        </p:nvSpPr>
        <p:spPr>
          <a:xfrm rot="16200000">
            <a:off x="1354596" y="7870677"/>
            <a:ext cx="1270001" cy="694756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50" y="7665604"/>
            <a:ext cx="6794500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Recall:"/>
          <p:cNvSpPr txBox="1"/>
          <p:nvPr/>
        </p:nvSpPr>
        <p:spPr>
          <a:xfrm>
            <a:off x="513175" y="275623"/>
            <a:ext cx="15119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Recall:</a:t>
            </a:r>
          </a:p>
        </p:txBody>
      </p:sp>
    </p:spTree>
    <p:extLst>
      <p:ext uri="{BB962C8B-B14F-4D97-AF65-F5344CB8AC3E}">
        <p14:creationId xmlns:p14="http://schemas.microsoft.com/office/powerpoint/2010/main" val="96347332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95" y="935746"/>
            <a:ext cx="7346810" cy="1636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48" y="3447626"/>
            <a:ext cx="6633352" cy="613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.png" descr="image.png"/>
          <p:cNvPicPr>
            <a:picLocks noChangeAspect="1"/>
          </p:cNvPicPr>
          <p:nvPr/>
        </p:nvPicPr>
        <p:blipFill>
          <a:blip r:embed="rId4"/>
          <a:srcRect l="12582" t="5801" r="8205" b="10331"/>
          <a:stretch>
            <a:fillRect/>
          </a:stretch>
        </p:blipFill>
        <p:spPr>
          <a:xfrm rot="16200000">
            <a:off x="7048017" y="3799123"/>
            <a:ext cx="5254453" cy="5146598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Eigenvalues"/>
          <p:cNvSpPr txBox="1"/>
          <p:nvPr/>
        </p:nvSpPr>
        <p:spPr>
          <a:xfrm>
            <a:off x="7094634" y="834146"/>
            <a:ext cx="13592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</a:t>
            </a:r>
          </a:p>
        </p:txBody>
      </p:sp>
      <p:sp>
        <p:nvSpPr>
          <p:cNvPr id="257" name="Eigenvectors"/>
          <p:cNvSpPr txBox="1"/>
          <p:nvPr/>
        </p:nvSpPr>
        <p:spPr>
          <a:xfrm>
            <a:off x="5641625" y="2560686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58" name="Eigenvectors"/>
          <p:cNvSpPr txBox="1"/>
          <p:nvPr/>
        </p:nvSpPr>
        <p:spPr>
          <a:xfrm>
            <a:off x="8444862" y="2555843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grpSp>
        <p:nvGrpSpPr>
          <p:cNvPr id="263" name="Group"/>
          <p:cNvGrpSpPr/>
          <p:nvPr/>
        </p:nvGrpSpPr>
        <p:grpSpPr>
          <a:xfrm>
            <a:off x="9399113" y="5304476"/>
            <a:ext cx="2544082" cy="1342683"/>
            <a:chOff x="0" y="0"/>
            <a:chExt cx="2544080" cy="1342681"/>
          </a:xfrm>
        </p:grpSpPr>
        <p:sp>
          <p:nvSpPr>
            <p:cNvPr id="259" name="Line"/>
            <p:cNvSpPr/>
            <p:nvPr/>
          </p:nvSpPr>
          <p:spPr>
            <a:xfrm>
              <a:off x="297998" y="1066305"/>
              <a:ext cx="224608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60" name="Line"/>
            <p:cNvSpPr/>
            <p:nvPr/>
          </p:nvSpPr>
          <p:spPr>
            <a:xfrm flipV="1">
              <a:off x="311028" y="0"/>
              <a:ext cx="1" cy="10728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61" name="Eigenvector"/>
            <p:cNvSpPr txBox="1"/>
            <p:nvPr/>
          </p:nvSpPr>
          <p:spPr>
            <a:xfrm>
              <a:off x="378435" y="1063281"/>
              <a:ext cx="927355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>
                  <a:solidFill>
                    <a:schemeClr val="accent1"/>
                  </a:solidFill>
                </a:defRPr>
              </a:lvl1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365C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Eigenvector</a:t>
              </a:r>
            </a:p>
          </p:txBody>
        </p:sp>
        <p:sp>
          <p:nvSpPr>
            <p:cNvPr id="262" name="Eigenvector"/>
            <p:cNvSpPr txBox="1"/>
            <p:nvPr/>
          </p:nvSpPr>
          <p:spPr>
            <a:xfrm rot="16200000">
              <a:off x="-323977" y="396702"/>
              <a:ext cx="927355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>
                  <a:solidFill>
                    <a:schemeClr val="accent1"/>
                  </a:solidFill>
                </a:defRPr>
              </a:lvl1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365C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Eigenvector</a:t>
              </a:r>
            </a:p>
          </p:txBody>
        </p:sp>
      </p:grpSp>
      <p:pic>
        <p:nvPicPr>
          <p:cNvPr id="26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365" y="8542332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002" y="8762683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583" y="9109123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3365" y="6219935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Rounded Rectangle" descr="Rounded 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745447" y="1080321"/>
            <a:ext cx="584005" cy="1443688"/>
          </a:xfrm>
          <a:prstGeom prst="rect">
            <a:avLst/>
          </a:prstGeom>
        </p:spPr>
      </p:pic>
      <p:pic>
        <p:nvPicPr>
          <p:cNvPr id="275" name="Connection Line" descr="Connection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015085" y="2598300"/>
            <a:ext cx="4027771" cy="5457017"/>
          </a:xfrm>
          <a:prstGeom prst="rect">
            <a:avLst/>
          </a:prstGeom>
        </p:spPr>
      </p:pic>
      <p:pic>
        <p:nvPicPr>
          <p:cNvPr id="271" name="Rounded Rectangle" descr="Rounded Rectangl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136203" y="1055801"/>
            <a:ext cx="584005" cy="629411"/>
          </a:xfrm>
          <a:prstGeom prst="rect">
            <a:avLst/>
          </a:prstGeom>
        </p:spPr>
      </p:pic>
      <p:pic>
        <p:nvPicPr>
          <p:cNvPr id="277" name="Connection Line" descr="Connection 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672333" y="1558763"/>
            <a:ext cx="3619389" cy="4691934"/>
          </a:xfrm>
          <a:prstGeom prst="rect">
            <a:avLst/>
          </a:prstGeom>
        </p:spPr>
      </p:pic>
      <p:sp>
        <p:nvSpPr>
          <p:cNvPr id="274" name="*not the size of the axis…"/>
          <p:cNvSpPr txBox="1"/>
          <p:nvPr/>
        </p:nvSpPr>
        <p:spPr>
          <a:xfrm>
            <a:off x="9592803" y="3258220"/>
            <a:ext cx="280044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365C0"/>
                </a:solidFill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Inverse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sqr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 of length of axis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6867353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35" y="974011"/>
            <a:ext cx="11634330" cy="1636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46" y="3415959"/>
            <a:ext cx="6633352" cy="613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502" y="3411443"/>
            <a:ext cx="6633352" cy="613664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Eigenvalues"/>
          <p:cNvSpPr txBox="1"/>
          <p:nvPr/>
        </p:nvSpPr>
        <p:spPr>
          <a:xfrm>
            <a:off x="7531426" y="768553"/>
            <a:ext cx="13592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</a:t>
            </a:r>
          </a:p>
        </p:txBody>
      </p:sp>
      <p:sp>
        <p:nvSpPr>
          <p:cNvPr id="284" name="Eigenvectors"/>
          <p:cNvSpPr txBox="1"/>
          <p:nvPr/>
        </p:nvSpPr>
        <p:spPr>
          <a:xfrm>
            <a:off x="5350064" y="2497351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85" name="Eigenvectors"/>
          <p:cNvSpPr txBox="1"/>
          <p:nvPr/>
        </p:nvSpPr>
        <p:spPr>
          <a:xfrm>
            <a:off x="9863347" y="2497351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grpSp>
        <p:nvGrpSpPr>
          <p:cNvPr id="290" name="Group"/>
          <p:cNvGrpSpPr/>
          <p:nvPr/>
        </p:nvGrpSpPr>
        <p:grpSpPr>
          <a:xfrm rot="17878010">
            <a:off x="8491802" y="4510578"/>
            <a:ext cx="2544081" cy="1342683"/>
            <a:chOff x="0" y="0"/>
            <a:chExt cx="2544080" cy="1342681"/>
          </a:xfrm>
        </p:grpSpPr>
        <p:sp>
          <p:nvSpPr>
            <p:cNvPr id="286" name="Line"/>
            <p:cNvSpPr/>
            <p:nvPr/>
          </p:nvSpPr>
          <p:spPr>
            <a:xfrm>
              <a:off x="297998" y="1066305"/>
              <a:ext cx="224608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87" name="Line"/>
            <p:cNvSpPr/>
            <p:nvPr/>
          </p:nvSpPr>
          <p:spPr>
            <a:xfrm flipV="1">
              <a:off x="311028" y="0"/>
              <a:ext cx="1" cy="10728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88" name="Eigenvector"/>
            <p:cNvSpPr txBox="1"/>
            <p:nvPr/>
          </p:nvSpPr>
          <p:spPr>
            <a:xfrm>
              <a:off x="378435" y="1063281"/>
              <a:ext cx="927355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>
                  <a:solidFill>
                    <a:schemeClr val="accent1"/>
                  </a:solidFill>
                </a:defRPr>
              </a:lvl1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365C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Eigenvector</a:t>
              </a:r>
            </a:p>
          </p:txBody>
        </p:sp>
        <p:sp>
          <p:nvSpPr>
            <p:cNvPr id="289" name="Eigenvector"/>
            <p:cNvSpPr txBox="1"/>
            <p:nvPr/>
          </p:nvSpPr>
          <p:spPr>
            <a:xfrm rot="16200000">
              <a:off x="-323977" y="396702"/>
              <a:ext cx="927355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>
                  <a:solidFill>
                    <a:schemeClr val="accent1"/>
                  </a:solidFill>
                </a:defRPr>
              </a:lvl1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365C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Eigenvector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264859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30" y="989844"/>
            <a:ext cx="11869140" cy="1636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48" y="3447626"/>
            <a:ext cx="6633352" cy="613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404" y="3443111"/>
            <a:ext cx="6633352" cy="613664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Eigenvalues"/>
          <p:cNvSpPr txBox="1"/>
          <p:nvPr/>
        </p:nvSpPr>
        <p:spPr>
          <a:xfrm>
            <a:off x="7563093" y="784386"/>
            <a:ext cx="13592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</a:t>
            </a:r>
          </a:p>
        </p:txBody>
      </p:sp>
      <p:sp>
        <p:nvSpPr>
          <p:cNvPr id="296" name="Eigenvectors"/>
          <p:cNvSpPr txBox="1"/>
          <p:nvPr/>
        </p:nvSpPr>
        <p:spPr>
          <a:xfrm>
            <a:off x="5096064" y="2513185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97" name="Eigenvectors"/>
          <p:cNvSpPr txBox="1"/>
          <p:nvPr/>
        </p:nvSpPr>
        <p:spPr>
          <a:xfrm>
            <a:off x="9910848" y="2513185"/>
            <a:ext cx="14481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Eigenvectors</a:t>
            </a:r>
          </a:p>
        </p:txBody>
      </p:sp>
      <p:sp>
        <p:nvSpPr>
          <p:cNvPr id="298" name="Line"/>
          <p:cNvSpPr/>
          <p:nvPr/>
        </p:nvSpPr>
        <p:spPr>
          <a:xfrm flipV="1">
            <a:off x="9812699" y="3397531"/>
            <a:ext cx="1457279" cy="274457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9" name="Line"/>
          <p:cNvSpPr/>
          <p:nvPr/>
        </p:nvSpPr>
        <p:spPr>
          <a:xfrm flipH="1" flipV="1">
            <a:off x="9069062" y="5695484"/>
            <a:ext cx="760036" cy="43491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0" name="Eigenvector"/>
          <p:cNvSpPr txBox="1"/>
          <p:nvPr/>
        </p:nvSpPr>
        <p:spPr>
          <a:xfrm rot="17878010">
            <a:off x="9691237" y="5372631"/>
            <a:ext cx="1282999" cy="38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301" name="Eigenvector"/>
          <p:cNvSpPr txBox="1"/>
          <p:nvPr/>
        </p:nvSpPr>
        <p:spPr>
          <a:xfrm rot="12478011">
            <a:off x="8631612" y="5928070"/>
            <a:ext cx="1283000" cy="38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</p:spTree>
    <p:extLst>
      <p:ext uri="{BB962C8B-B14F-4D97-AF65-F5344CB8AC3E}">
        <p14:creationId xmlns:p14="http://schemas.microsoft.com/office/powerpoint/2010/main" val="108867267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Error function  (for Harris corners)"/>
          <p:cNvSpPr txBox="1">
            <a:spLocks noGrp="1"/>
          </p:cNvSpPr>
          <p:nvPr>
            <p:ph type="title"/>
          </p:nvPr>
        </p:nvSpPr>
        <p:spPr>
          <a:xfrm>
            <a:off x="393205" y="914517"/>
            <a:ext cx="12218390" cy="168898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02412">
              <a:defRPr sz="6880"/>
            </a:pPr>
            <a:r>
              <a:rPr dirty="0"/>
              <a:t>Error function</a:t>
            </a:r>
            <a:r>
              <a:rPr lang="en-US" dirty="0"/>
              <a:t> for Harris Corners</a:t>
            </a:r>
            <a:r>
              <a:rPr dirty="0"/>
              <a:t> </a:t>
            </a:r>
            <a:endParaRPr sz="3440" dirty="0"/>
          </a:p>
        </p:txBody>
      </p:sp>
      <p:sp>
        <p:nvSpPr>
          <p:cNvPr id="304" name="The surface E(u,v) is locally approximated by a quadratic form"/>
          <p:cNvSpPr txBox="1"/>
          <p:nvPr/>
        </p:nvSpPr>
        <p:spPr>
          <a:xfrm>
            <a:off x="711073" y="2724309"/>
            <a:ext cx="11582654" cy="576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surface 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,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) is locally approximated by a quadratic form</a:t>
            </a:r>
          </a:p>
        </p:txBody>
      </p:sp>
      <p:pic>
        <p:nvPicPr>
          <p:cNvPr id="305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44266" y="3793066"/>
            <a:ext cx="5671539" cy="541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.pdf" descr="image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8613" y="3901440"/>
            <a:ext cx="5743787" cy="170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.pdf" descr="image.pd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6" y="6068906"/>
            <a:ext cx="6003432" cy="2203592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We will need this to understand…"/>
          <p:cNvSpPr txBox="1"/>
          <p:nvPr/>
        </p:nvSpPr>
        <p:spPr>
          <a:xfrm>
            <a:off x="147328" y="141563"/>
            <a:ext cx="809414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will need this to understand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the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7972727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Harris corner detector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487685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How do you find a corn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r>
              <a:t>How do you find a corner?</a:t>
            </a:r>
          </a:p>
        </p:txBody>
      </p:sp>
      <p:grpSp>
        <p:nvGrpSpPr>
          <p:cNvPr id="188" name="Line"/>
          <p:cNvGrpSpPr/>
          <p:nvPr/>
        </p:nvGrpSpPr>
        <p:grpSpPr>
          <a:xfrm>
            <a:off x="2696496" y="3210060"/>
            <a:ext cx="8017133" cy="2605557"/>
            <a:chOff x="0" y="0"/>
            <a:chExt cx="8017131" cy="2605556"/>
          </a:xfrm>
        </p:grpSpPr>
        <p:sp>
          <p:nvSpPr>
            <p:cNvPr id="187" name="Line"/>
            <p:cNvSpPr/>
            <p:nvPr/>
          </p:nvSpPr>
          <p:spPr>
            <a:xfrm>
              <a:off x="50800" y="72780"/>
              <a:ext cx="7915532" cy="2481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25"/>
                  </a:moveTo>
                  <a:lnTo>
                    <a:pt x="5701" y="6016"/>
                  </a:lnTo>
                  <a:lnTo>
                    <a:pt x="9317" y="18711"/>
                  </a:lnTo>
                  <a:lnTo>
                    <a:pt x="15326" y="0"/>
                  </a:lnTo>
                  <a:lnTo>
                    <a:pt x="21600" y="21600"/>
                  </a:lnTo>
                </a:path>
              </a:pathLst>
            </a:custGeom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64929">
                  <a:srgbClr val="FFFFFF"/>
                </a:gs>
              </a:gsLst>
              <a:lin ang="4837306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186" name="Line" descr="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8017133" cy="2605558"/>
            </a:xfrm>
            <a:prstGeom prst="rect">
              <a:avLst/>
            </a:prstGeom>
            <a:effectLst/>
          </p:spPr>
        </p:pic>
      </p:grpSp>
      <p:pic>
        <p:nvPicPr>
          <p:cNvPr id="189" name="Square" descr="Squar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0" y="36806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0" name="Square" descr="Squar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50649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1" name="Square" descr="Squar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0" y="29821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58040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How do you find a corn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r>
              <a:t>How do you find a corner?</a:t>
            </a:r>
          </a:p>
        </p:txBody>
      </p:sp>
      <p:sp>
        <p:nvSpPr>
          <p:cNvPr id="194" name="Easily recognized by looking through a small window…"/>
          <p:cNvSpPr txBox="1"/>
          <p:nvPr/>
        </p:nvSpPr>
        <p:spPr>
          <a:xfrm>
            <a:off x="2142642" y="6654799"/>
            <a:ext cx="912591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Easily recognized by looking through a small window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Shifting the window should give large change in intensity</a:t>
            </a:r>
          </a:p>
        </p:txBody>
      </p:sp>
      <p:grpSp>
        <p:nvGrpSpPr>
          <p:cNvPr id="197" name="Line"/>
          <p:cNvGrpSpPr/>
          <p:nvPr/>
        </p:nvGrpSpPr>
        <p:grpSpPr>
          <a:xfrm>
            <a:off x="2696496" y="3210060"/>
            <a:ext cx="8017133" cy="2605557"/>
            <a:chOff x="0" y="0"/>
            <a:chExt cx="8017131" cy="2605556"/>
          </a:xfrm>
        </p:grpSpPr>
        <p:sp>
          <p:nvSpPr>
            <p:cNvPr id="196" name="Line"/>
            <p:cNvSpPr/>
            <p:nvPr/>
          </p:nvSpPr>
          <p:spPr>
            <a:xfrm>
              <a:off x="50800" y="72780"/>
              <a:ext cx="7915532" cy="2481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25"/>
                  </a:moveTo>
                  <a:lnTo>
                    <a:pt x="5701" y="6016"/>
                  </a:lnTo>
                  <a:lnTo>
                    <a:pt x="9317" y="18711"/>
                  </a:lnTo>
                  <a:lnTo>
                    <a:pt x="15326" y="0"/>
                  </a:lnTo>
                  <a:lnTo>
                    <a:pt x="21600" y="21600"/>
                  </a:lnTo>
                </a:path>
              </a:pathLst>
            </a:custGeom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64929">
                  <a:srgbClr val="FFFFFF"/>
                </a:gs>
              </a:gsLst>
              <a:lin ang="4837306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195" name="Line" descr="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8017133" cy="2605558"/>
            </a:xfrm>
            <a:prstGeom prst="rect">
              <a:avLst/>
            </a:prstGeom>
            <a:effectLst/>
          </p:spPr>
        </p:pic>
      </p:grpSp>
      <p:pic>
        <p:nvPicPr>
          <p:cNvPr id="198" name="Square" descr="Squar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0" y="36806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9" name="Square" descr="Squar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50649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0" name="Square" descr="Squar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0" y="2982143"/>
            <a:ext cx="624657" cy="62465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1" name="[Moravec 1980]"/>
          <p:cNvSpPr txBox="1"/>
          <p:nvPr/>
        </p:nvSpPr>
        <p:spPr>
          <a:xfrm>
            <a:off x="9573310" y="2051049"/>
            <a:ext cx="22655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[Moravec 1980]</a:t>
            </a:r>
          </a:p>
        </p:txBody>
      </p:sp>
    </p:spTree>
    <p:extLst>
      <p:ext uri="{BB962C8B-B14F-4D97-AF65-F5344CB8AC3E}">
        <p14:creationId xmlns:p14="http://schemas.microsoft.com/office/powerpoint/2010/main" val="52873549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"/>
          <p:cNvGrpSpPr/>
          <p:nvPr/>
        </p:nvGrpSpPr>
        <p:grpSpPr>
          <a:xfrm>
            <a:off x="4516186" y="2846949"/>
            <a:ext cx="3972428" cy="5520203"/>
            <a:chOff x="-169972" y="-139700"/>
            <a:chExt cx="3972426" cy="5520202"/>
          </a:xfrm>
        </p:grpSpPr>
        <p:grpSp>
          <p:nvGrpSpPr>
            <p:cNvPr id="205" name="corner"/>
            <p:cNvGrpSpPr/>
            <p:nvPr/>
          </p:nvGrpSpPr>
          <p:grpSpPr>
            <a:xfrm>
              <a:off x="-169973" y="-139700"/>
              <a:ext cx="3972427" cy="4099427"/>
              <a:chOff x="0" y="0"/>
              <a:chExt cx="3972426" cy="4099426"/>
            </a:xfrm>
          </p:grpSpPr>
          <p:pic>
            <p:nvPicPr>
              <p:cNvPr id="204" name="corner" descr="corner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5900" y="139700"/>
                <a:ext cx="3540627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03" name="corner" descr="corner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06" name="“edge”: no change along the edge direction"/>
            <p:cNvSpPr txBox="1"/>
            <p:nvPr/>
          </p:nvSpPr>
          <p:spPr>
            <a:xfrm>
              <a:off x="0" y="4110502"/>
              <a:ext cx="3776669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“edge”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no change along the edge direction</a:t>
              </a:r>
            </a:p>
          </p:txBody>
        </p:sp>
        <p:sp>
          <p:nvSpPr>
            <p:cNvPr id="207" name="Square"/>
            <p:cNvSpPr/>
            <p:nvPr/>
          </p:nvSpPr>
          <p:spPr>
            <a:xfrm>
              <a:off x="914219" y="1652292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Line"/>
            <p:cNvSpPr/>
            <p:nvPr/>
          </p:nvSpPr>
          <p:spPr>
            <a:xfrm flipV="1">
              <a:off x="621854" y="1524746"/>
              <a:ext cx="1" cy="131728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219" name="Group"/>
          <p:cNvGrpSpPr/>
          <p:nvPr/>
        </p:nvGrpSpPr>
        <p:grpSpPr>
          <a:xfrm>
            <a:off x="8738446" y="2885049"/>
            <a:ext cx="3972427" cy="5520203"/>
            <a:chOff x="-97879" y="-139700"/>
            <a:chExt cx="3972426" cy="5520202"/>
          </a:xfrm>
        </p:grpSpPr>
        <p:grpSp>
          <p:nvGrpSpPr>
            <p:cNvPr id="212" name="corner"/>
            <p:cNvGrpSpPr/>
            <p:nvPr/>
          </p:nvGrpSpPr>
          <p:grpSpPr>
            <a:xfrm>
              <a:off x="-97880" y="-139700"/>
              <a:ext cx="3972428" cy="4099427"/>
              <a:chOff x="0" y="0"/>
              <a:chExt cx="3972426" cy="4099426"/>
            </a:xfrm>
          </p:grpSpPr>
          <p:pic>
            <p:nvPicPr>
              <p:cNvPr id="211" name="corner" descr="corner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15900" y="139700"/>
                <a:ext cx="3540627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0" name="corner" descr="corner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13" name="“corner”: significant change in all directions"/>
            <p:cNvSpPr txBox="1"/>
            <p:nvPr/>
          </p:nvSpPr>
          <p:spPr>
            <a:xfrm>
              <a:off x="0" y="4110502"/>
              <a:ext cx="3776669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“corner”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significant change in all directions</a:t>
              </a:r>
            </a:p>
          </p:txBody>
        </p:sp>
        <p:sp>
          <p:nvSpPr>
            <p:cNvPr id="214" name="Square"/>
            <p:cNvSpPr/>
            <p:nvPr/>
          </p:nvSpPr>
          <p:spPr>
            <a:xfrm>
              <a:off x="1180208" y="472083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Line"/>
            <p:cNvSpPr/>
            <p:nvPr/>
          </p:nvSpPr>
          <p:spPr>
            <a:xfrm flipH="1">
              <a:off x="826146" y="1534271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6" name="Line"/>
            <p:cNvSpPr/>
            <p:nvPr/>
          </p:nvSpPr>
          <p:spPr>
            <a:xfrm flipH="1" flipV="1">
              <a:off x="826146" y="118020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7" name="Line"/>
            <p:cNvSpPr/>
            <p:nvPr/>
          </p:nvSpPr>
          <p:spPr>
            <a:xfrm>
              <a:off x="2242397" y="1534271"/>
              <a:ext cx="354063" cy="35406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8" name="Line"/>
            <p:cNvSpPr/>
            <p:nvPr/>
          </p:nvSpPr>
          <p:spPr>
            <a:xfrm flipV="1">
              <a:off x="2242397" y="118020"/>
              <a:ext cx="354063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220" name="Line"/>
          <p:cNvSpPr/>
          <p:nvPr/>
        </p:nvSpPr>
        <p:spPr>
          <a:xfrm>
            <a:off x="3566048" y="5736430"/>
            <a:ext cx="354064" cy="354064"/>
          </a:xfrm>
          <a:prstGeom prst="line">
            <a:avLst/>
          </a:prstGeom>
          <a:ln w="50800">
            <a:solidFill>
              <a:srgbClr val="FFFFFF"/>
            </a:solidFill>
            <a:tailEnd type="stealt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grpSp>
        <p:nvGrpSpPr>
          <p:cNvPr id="228" name="Group"/>
          <p:cNvGrpSpPr/>
          <p:nvPr/>
        </p:nvGrpSpPr>
        <p:grpSpPr>
          <a:xfrm>
            <a:off x="293926" y="2885049"/>
            <a:ext cx="3972428" cy="5520203"/>
            <a:chOff x="-215899" y="-139700"/>
            <a:chExt cx="3972426" cy="5520202"/>
          </a:xfrm>
        </p:grpSpPr>
        <p:grpSp>
          <p:nvGrpSpPr>
            <p:cNvPr id="223" name="corner"/>
            <p:cNvGrpSpPr/>
            <p:nvPr/>
          </p:nvGrpSpPr>
          <p:grpSpPr>
            <a:xfrm>
              <a:off x="-215900" y="-139700"/>
              <a:ext cx="3972427" cy="4099427"/>
              <a:chOff x="0" y="0"/>
              <a:chExt cx="3972426" cy="4099426"/>
            </a:xfrm>
          </p:grpSpPr>
          <p:pic>
            <p:nvPicPr>
              <p:cNvPr id="222" name="corner" descr="corner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15899" y="139700"/>
                <a:ext cx="3540628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21" name="corner" descr="corner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24" name="“flat” region: no change in all directions"/>
            <p:cNvSpPr txBox="1"/>
            <p:nvPr/>
          </p:nvSpPr>
          <p:spPr>
            <a:xfrm>
              <a:off x="196177" y="4110502"/>
              <a:ext cx="3186565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“flat”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 region: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no change in all directions</a:t>
              </a:r>
            </a:p>
          </p:txBody>
        </p:sp>
        <p:sp>
          <p:nvSpPr>
            <p:cNvPr id="225" name="Square"/>
            <p:cNvSpPr/>
            <p:nvPr/>
          </p:nvSpPr>
          <p:spPr>
            <a:xfrm>
              <a:off x="1994034" y="1655090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Line"/>
            <p:cNvSpPr/>
            <p:nvPr/>
          </p:nvSpPr>
          <p:spPr>
            <a:xfrm flipH="1">
              <a:off x="1639971" y="2717278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27" name="Line"/>
            <p:cNvSpPr/>
            <p:nvPr/>
          </p:nvSpPr>
          <p:spPr>
            <a:xfrm flipH="1" flipV="1">
              <a:off x="1639971" y="1301028"/>
              <a:ext cx="354064" cy="354063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229" name="Line"/>
          <p:cNvSpPr/>
          <p:nvPr/>
        </p:nvSpPr>
        <p:spPr>
          <a:xfrm flipV="1">
            <a:off x="3566048" y="4325777"/>
            <a:ext cx="354064" cy="354063"/>
          </a:xfrm>
          <a:prstGeom prst="line">
            <a:avLst/>
          </a:prstGeom>
          <a:ln w="50800">
            <a:solidFill>
              <a:srgbClr val="FFFFFF"/>
            </a:solidFill>
            <a:tailEnd type="stealt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30" name="Easily recognized by looking through a small window…"/>
          <p:cNvSpPr txBox="1"/>
          <p:nvPr/>
        </p:nvSpPr>
        <p:spPr>
          <a:xfrm>
            <a:off x="1568515" y="825499"/>
            <a:ext cx="912591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Easily recognized by looking through a small window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Shifting the window should give large change in intensity</a:t>
            </a:r>
          </a:p>
        </p:txBody>
      </p:sp>
      <p:sp>
        <p:nvSpPr>
          <p:cNvPr id="231" name="[Moravec 1980]"/>
          <p:cNvSpPr txBox="1"/>
          <p:nvPr/>
        </p:nvSpPr>
        <p:spPr>
          <a:xfrm>
            <a:off x="10618339" y="9176244"/>
            <a:ext cx="226557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[Moravec 1980]</a:t>
            </a:r>
          </a:p>
        </p:txBody>
      </p:sp>
    </p:spTree>
    <p:extLst>
      <p:ext uri="{BB962C8B-B14F-4D97-AF65-F5344CB8AC3E}">
        <p14:creationId xmlns:p14="http://schemas.microsoft.com/office/powerpoint/2010/main" val="155429048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esign a program to detect corners…"/>
          <p:cNvSpPr txBox="1">
            <a:spLocks noGrp="1"/>
          </p:cNvSpPr>
          <p:nvPr>
            <p:ph type="body" idx="14"/>
          </p:nvPr>
        </p:nvSpPr>
        <p:spPr>
          <a:xfrm>
            <a:off x="1270000" y="4083050"/>
            <a:ext cx="10464800" cy="1054101"/>
          </a:xfrm>
          <a:prstGeom prst="rect">
            <a:avLst/>
          </a:prstGeom>
        </p:spPr>
        <p:txBody>
          <a:bodyPr/>
          <a:lstStyle/>
          <a:p>
            <a:r>
              <a:t>Design a program to detect corners</a:t>
            </a:r>
          </a:p>
          <a:p>
            <a:pPr>
              <a:defRPr sz="2400"/>
            </a:pPr>
            <a:r>
              <a:t>(hint: use image gradients)</a:t>
            </a:r>
          </a:p>
        </p:txBody>
      </p:sp>
    </p:spTree>
    <p:extLst>
      <p:ext uri="{BB962C8B-B14F-4D97-AF65-F5344CB8AC3E}">
        <p14:creationId xmlns:p14="http://schemas.microsoft.com/office/powerpoint/2010/main" val="42345982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289300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60" dirty="0"/>
              <a:t>Most of these slides were adapted from: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Kris </a:t>
            </a:r>
            <a:r>
              <a:rPr lang="en-US" sz="2560" dirty="0" err="1"/>
              <a:t>Kitani</a:t>
            </a:r>
            <a:r>
              <a:rPr lang="en-US" sz="2560" dirty="0"/>
              <a:t> (15-463, Fall 2016).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r>
              <a:rPr lang="en-US" sz="2560" dirty="0"/>
              <a:t>Some slides were inspired or taken from: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 err="1"/>
              <a:t>Fredo</a:t>
            </a:r>
            <a:r>
              <a:rPr lang="en-US" sz="2560" dirty="0"/>
              <a:t> Durand (MIT).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James Hays (Georgia Tech).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inding corner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Finding corners</a:t>
            </a:r>
          </a:p>
          <a:p>
            <a:pPr>
              <a:defRPr sz="4800"/>
            </a:pPr>
            <a:r>
              <a:t>(a.k.a. PCA) </a:t>
            </a:r>
          </a:p>
        </p:txBody>
      </p:sp>
      <p:sp>
        <p:nvSpPr>
          <p:cNvPr id="166" name="Compute image gradients over small region…"/>
          <p:cNvSpPr txBox="1"/>
          <p:nvPr/>
        </p:nvSpPr>
        <p:spPr>
          <a:xfrm>
            <a:off x="833894" y="3084829"/>
            <a:ext cx="6539112" cy="599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ourier"/>
                <a:sym typeface="Courier"/>
              </a:rPr>
              <a:t>Compute image gradients over small region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ourier"/>
                <a:sym typeface="Courier"/>
              </a:rPr>
              <a:t>Subtract mean from each image gradient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ourier"/>
                <a:sym typeface="Courier"/>
              </a:rPr>
              <a:t>Compute the covariance matrix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ourier"/>
                <a:sym typeface="Courier"/>
              </a:rPr>
              <a:t>Compute eigenvectors and eigenvalues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ourier"/>
                <a:sym typeface="Courier"/>
              </a:rPr>
              <a:t>Use threshold on eigenvalues to detect corners</a:t>
            </a:r>
          </a:p>
        </p:txBody>
      </p:sp>
      <p:grpSp>
        <p:nvGrpSpPr>
          <p:cNvPr id="171" name="Group"/>
          <p:cNvGrpSpPr/>
          <p:nvPr/>
        </p:nvGrpSpPr>
        <p:grpSpPr>
          <a:xfrm>
            <a:off x="8245504" y="2720589"/>
            <a:ext cx="3735389" cy="1953020"/>
            <a:chOff x="0" y="0"/>
            <a:chExt cx="3735387" cy="1953018"/>
          </a:xfrm>
        </p:grpSpPr>
        <p:pic>
          <p:nvPicPr>
            <p:cNvPr id="167" name="hessian" descr="hessian"/>
            <p:cNvPicPr>
              <a:picLocks noChangeAspect="1"/>
            </p:cNvPicPr>
            <p:nvPr/>
          </p:nvPicPr>
          <p:blipFill>
            <a:blip r:embed="rId2"/>
            <a:srcRect l="7628" t="9563" r="47212" b="45161"/>
            <a:stretch>
              <a:fillRect/>
            </a:stretch>
          </p:blipFill>
          <p:spPr>
            <a:xfrm>
              <a:off x="0" y="657618"/>
              <a:ext cx="1619250" cy="1295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hessian" descr="hessian"/>
            <p:cNvPicPr>
              <a:picLocks noChangeAspect="1"/>
            </p:cNvPicPr>
            <p:nvPr/>
          </p:nvPicPr>
          <p:blipFill>
            <a:blip r:embed="rId2"/>
            <a:srcRect l="53523" t="54877"/>
            <a:stretch>
              <a:fillRect/>
            </a:stretch>
          </p:blipFill>
          <p:spPr>
            <a:xfrm>
              <a:off x="2062162" y="657618"/>
              <a:ext cx="1673226" cy="1295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584" y="39845"/>
              <a:ext cx="760083" cy="4608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1749" y="0"/>
              <a:ext cx="814051" cy="540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2" name="Image" descr="Image"/>
          <p:cNvPicPr>
            <a:picLocks noChangeAspect="1"/>
          </p:cNvPicPr>
          <p:nvPr/>
        </p:nvPicPr>
        <p:blipFill>
          <a:blip r:embed="rId5"/>
          <a:srcRect r="51453"/>
          <a:stretch>
            <a:fillRect/>
          </a:stretch>
        </p:blipFill>
        <p:spPr>
          <a:xfrm>
            <a:off x="8356095" y="6060953"/>
            <a:ext cx="3635078" cy="13650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599557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uild="p" bldLvl="5" animBg="1" advAuto="0"/>
      <p:bldP spid="171" grpId="0" animBg="1" advAuto="0"/>
      <p:bldP spid="172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1. Compute image gradients over a small region…"/>
          <p:cNvSpPr txBox="1"/>
          <p:nvPr/>
        </p:nvSpPr>
        <p:spPr>
          <a:xfrm>
            <a:off x="1456969" y="4368799"/>
            <a:ext cx="1009086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Compute image gradients over a small region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(not just a single pixel)</a:t>
            </a:r>
          </a:p>
        </p:txBody>
      </p:sp>
    </p:spTree>
    <p:extLst>
      <p:ext uri="{BB962C8B-B14F-4D97-AF65-F5344CB8AC3E}">
        <p14:creationId xmlns:p14="http://schemas.microsoft.com/office/powerpoint/2010/main" val="269658005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1. Compute image gradients over a small region…"/>
          <p:cNvSpPr txBox="1"/>
          <p:nvPr/>
        </p:nvSpPr>
        <p:spPr>
          <a:xfrm>
            <a:off x="1795218" y="791218"/>
            <a:ext cx="1009086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Compute image gradients over a small region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(not just a single pixel)</a:t>
            </a:r>
          </a:p>
        </p:txBody>
      </p:sp>
      <p:sp>
        <p:nvSpPr>
          <p:cNvPr id="177" name="Rectangle"/>
          <p:cNvSpPr/>
          <p:nvPr/>
        </p:nvSpPr>
        <p:spPr>
          <a:xfrm>
            <a:off x="825693" y="2514216"/>
            <a:ext cx="6924512" cy="6477768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78" name="Shape"/>
          <p:cNvSpPr/>
          <p:nvPr/>
        </p:nvSpPr>
        <p:spPr>
          <a:xfrm>
            <a:off x="2083867" y="3594069"/>
            <a:ext cx="5591135" cy="5344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190" name="Group"/>
          <p:cNvGrpSpPr/>
          <p:nvPr/>
        </p:nvGrpSpPr>
        <p:grpSpPr>
          <a:xfrm>
            <a:off x="1402386" y="2941273"/>
            <a:ext cx="1423993" cy="1385684"/>
            <a:chOff x="0" y="0"/>
            <a:chExt cx="1423992" cy="1385682"/>
          </a:xfrm>
        </p:grpSpPr>
        <p:sp>
          <p:nvSpPr>
            <p:cNvPr id="179" name="Rectangle"/>
            <p:cNvSpPr/>
            <p:nvPr/>
          </p:nvSpPr>
          <p:spPr>
            <a:xfrm>
              <a:off x="0" y="4113"/>
              <a:ext cx="1423993" cy="1377457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84" name="Group"/>
            <p:cNvGrpSpPr/>
            <p:nvPr/>
          </p:nvGrpSpPr>
          <p:grpSpPr>
            <a:xfrm>
              <a:off x="19154" y="273691"/>
              <a:ext cx="1385684" cy="843201"/>
              <a:chOff x="0" y="0"/>
              <a:chExt cx="1385682" cy="843199"/>
            </a:xfrm>
          </p:grpSpPr>
          <p:sp>
            <p:nvSpPr>
              <p:cNvPr id="180" name="Line"/>
              <p:cNvSpPr/>
              <p:nvPr/>
            </p:nvSpPr>
            <p:spPr>
              <a:xfrm>
                <a:off x="0" y="281066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1" name="Line"/>
              <p:cNvSpPr/>
              <p:nvPr/>
            </p:nvSpPr>
            <p:spPr>
              <a:xfrm>
                <a:off x="0" y="562132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2" name="Line"/>
              <p:cNvSpPr/>
              <p:nvPr/>
            </p:nvSpPr>
            <p:spPr>
              <a:xfrm>
                <a:off x="0" y="843199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3" name="Line"/>
              <p:cNvSpPr/>
              <p:nvPr/>
            </p:nvSpPr>
            <p:spPr>
              <a:xfrm>
                <a:off x="0" y="-1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189" name="Group"/>
            <p:cNvGrpSpPr/>
            <p:nvPr/>
          </p:nvGrpSpPr>
          <p:grpSpPr>
            <a:xfrm rot="5400000">
              <a:off x="19154" y="271241"/>
              <a:ext cx="1385684" cy="843200"/>
              <a:chOff x="0" y="0"/>
              <a:chExt cx="1385682" cy="843199"/>
            </a:xfrm>
          </p:grpSpPr>
          <p:sp>
            <p:nvSpPr>
              <p:cNvPr id="185" name="Line"/>
              <p:cNvSpPr/>
              <p:nvPr/>
            </p:nvSpPr>
            <p:spPr>
              <a:xfrm>
                <a:off x="0" y="281066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6" name="Line"/>
              <p:cNvSpPr/>
              <p:nvPr/>
            </p:nvSpPr>
            <p:spPr>
              <a:xfrm>
                <a:off x="0" y="562132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7" name="Line"/>
              <p:cNvSpPr/>
              <p:nvPr/>
            </p:nvSpPr>
            <p:spPr>
              <a:xfrm>
                <a:off x="0" y="843199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88" name="Line"/>
              <p:cNvSpPr/>
              <p:nvPr/>
            </p:nvSpPr>
            <p:spPr>
              <a:xfrm>
                <a:off x="0" y="-1"/>
                <a:ext cx="138568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sp>
        <p:nvSpPr>
          <p:cNvPr id="191" name="Rectangle"/>
          <p:cNvSpPr/>
          <p:nvPr/>
        </p:nvSpPr>
        <p:spPr>
          <a:xfrm>
            <a:off x="10787685" y="3803519"/>
            <a:ext cx="1423993" cy="137745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196" name="Group"/>
          <p:cNvGrpSpPr/>
          <p:nvPr/>
        </p:nvGrpSpPr>
        <p:grpSpPr>
          <a:xfrm>
            <a:off x="10806841" y="4073097"/>
            <a:ext cx="1385683" cy="843201"/>
            <a:chOff x="0" y="0"/>
            <a:chExt cx="1385682" cy="843199"/>
          </a:xfrm>
        </p:grpSpPr>
        <p:sp>
          <p:nvSpPr>
            <p:cNvPr id="192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3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4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5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01" name="Group"/>
          <p:cNvGrpSpPr/>
          <p:nvPr/>
        </p:nvGrpSpPr>
        <p:grpSpPr>
          <a:xfrm rot="5400000">
            <a:off x="10806841" y="4070647"/>
            <a:ext cx="1385683" cy="843200"/>
            <a:chOff x="0" y="0"/>
            <a:chExt cx="1385682" cy="843199"/>
          </a:xfrm>
        </p:grpSpPr>
        <p:sp>
          <p:nvSpPr>
            <p:cNvPr id="197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8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9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0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02" name="Rectangle"/>
          <p:cNvSpPr/>
          <p:nvPr/>
        </p:nvSpPr>
        <p:spPr>
          <a:xfrm>
            <a:off x="10787686" y="6487898"/>
            <a:ext cx="1423993" cy="1377457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207" name="Group"/>
          <p:cNvGrpSpPr/>
          <p:nvPr/>
        </p:nvGrpSpPr>
        <p:grpSpPr>
          <a:xfrm>
            <a:off x="10806841" y="6757477"/>
            <a:ext cx="1385683" cy="843200"/>
            <a:chOff x="0" y="0"/>
            <a:chExt cx="1385682" cy="843199"/>
          </a:xfrm>
        </p:grpSpPr>
        <p:sp>
          <p:nvSpPr>
            <p:cNvPr id="203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4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5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6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12" name="Group"/>
          <p:cNvGrpSpPr/>
          <p:nvPr/>
        </p:nvGrpSpPr>
        <p:grpSpPr>
          <a:xfrm rot="5400000">
            <a:off x="10806841" y="6755027"/>
            <a:ext cx="1385683" cy="843200"/>
            <a:chOff x="0" y="0"/>
            <a:chExt cx="1385682" cy="843199"/>
          </a:xfrm>
        </p:grpSpPr>
        <p:sp>
          <p:nvSpPr>
            <p:cNvPr id="208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9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0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1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662" y="4081380"/>
            <a:ext cx="1355328" cy="821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232" y="6676647"/>
            <a:ext cx="1355329" cy="89993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array of x gradients"/>
          <p:cNvSpPr txBox="1"/>
          <p:nvPr/>
        </p:nvSpPr>
        <p:spPr>
          <a:xfrm>
            <a:off x="9124920" y="3143249"/>
            <a:ext cx="275661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array of x gradients</a:t>
            </a:r>
          </a:p>
        </p:txBody>
      </p:sp>
      <p:sp>
        <p:nvSpPr>
          <p:cNvPr id="216" name="array of y gradients"/>
          <p:cNvSpPr txBox="1"/>
          <p:nvPr/>
        </p:nvSpPr>
        <p:spPr>
          <a:xfrm>
            <a:off x="9124920" y="5861049"/>
            <a:ext cx="275661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array of y gradients</a:t>
            </a:r>
          </a:p>
        </p:txBody>
      </p:sp>
    </p:spTree>
    <p:extLst>
      <p:ext uri="{BB962C8B-B14F-4D97-AF65-F5344CB8AC3E}">
        <p14:creationId xmlns:p14="http://schemas.microsoft.com/office/powerpoint/2010/main" val="201803404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visualization of gradi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/>
            </a:lvl1pPr>
          </a:lstStyle>
          <a:p>
            <a:r>
              <a:t>visualization of gradients</a:t>
            </a:r>
          </a:p>
        </p:txBody>
      </p:sp>
      <p:pic>
        <p:nvPicPr>
          <p:cNvPr id="219" name="image.jpg" descr="image.jpg"/>
          <p:cNvPicPr>
            <a:picLocks noChangeAspect="1"/>
          </p:cNvPicPr>
          <p:nvPr/>
        </p:nvPicPr>
        <p:blipFill>
          <a:blip r:embed="rId2"/>
          <a:srcRect l="9598" t="7083" r="1008" b="62966"/>
          <a:stretch>
            <a:fillRect/>
          </a:stretch>
        </p:blipFill>
        <p:spPr>
          <a:xfrm>
            <a:off x="2716014" y="2485152"/>
            <a:ext cx="7572956" cy="2235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.jpg" descr="image.jpg"/>
          <p:cNvPicPr>
            <a:picLocks noChangeAspect="1"/>
          </p:cNvPicPr>
          <p:nvPr/>
        </p:nvPicPr>
        <p:blipFill>
          <a:blip r:embed="rId2"/>
          <a:srcRect l="9598" t="37861" r="1008" b="32518"/>
          <a:stretch>
            <a:fillRect/>
          </a:stretch>
        </p:blipFill>
        <p:spPr>
          <a:xfrm>
            <a:off x="2716014" y="4781670"/>
            <a:ext cx="7572956" cy="2210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.jpg" descr="image.jpg"/>
          <p:cNvPicPr>
            <a:picLocks noChangeAspect="1"/>
          </p:cNvPicPr>
          <p:nvPr/>
        </p:nvPicPr>
        <p:blipFill>
          <a:blip r:embed="rId2"/>
          <a:srcRect l="9598" t="68592" r="1008" b="1764"/>
          <a:stretch>
            <a:fillRect/>
          </a:stretch>
        </p:blipFill>
        <p:spPr>
          <a:xfrm>
            <a:off x="2716014" y="7077171"/>
            <a:ext cx="7572956" cy="221279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image"/>
          <p:cNvSpPr txBox="1"/>
          <p:nvPr/>
        </p:nvSpPr>
        <p:spPr>
          <a:xfrm>
            <a:off x="1081747" y="3368001"/>
            <a:ext cx="9610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image</a:t>
            </a:r>
          </a:p>
        </p:txBody>
      </p:sp>
      <p:sp>
        <p:nvSpPr>
          <p:cNvPr id="223" name="X derivative"/>
          <p:cNvSpPr txBox="1"/>
          <p:nvPr/>
        </p:nvSpPr>
        <p:spPr>
          <a:xfrm>
            <a:off x="709129" y="5664010"/>
            <a:ext cx="17062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X derivative</a:t>
            </a:r>
          </a:p>
        </p:txBody>
      </p:sp>
      <p:sp>
        <p:nvSpPr>
          <p:cNvPr id="224" name="Y derivative"/>
          <p:cNvSpPr txBox="1"/>
          <p:nvPr/>
        </p:nvSpPr>
        <p:spPr>
          <a:xfrm>
            <a:off x="709129" y="8071403"/>
            <a:ext cx="17062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Y derivative</a:t>
            </a:r>
          </a:p>
        </p:txBody>
      </p:sp>
    </p:spTree>
    <p:extLst>
      <p:ext uri="{BB962C8B-B14F-4D97-AF65-F5344CB8AC3E}">
        <p14:creationId xmlns:p14="http://schemas.microsoft.com/office/powerpoint/2010/main" val="339761920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 advAuto="0"/>
      <p:bldP spid="221" grpId="0" animBg="1" advAuto="0"/>
      <p:bldP spid="223" grpId="0" animBg="1" advAuto="0"/>
      <p:bldP spid="224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"/>
          <p:cNvSpPr/>
          <p:nvPr/>
        </p:nvSpPr>
        <p:spPr>
          <a:xfrm>
            <a:off x="516532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229" name="Group"/>
          <p:cNvGrpSpPr/>
          <p:nvPr/>
        </p:nvGrpSpPr>
        <p:grpSpPr>
          <a:xfrm>
            <a:off x="4808286" y="1835648"/>
            <a:ext cx="3501169" cy="3275287"/>
            <a:chOff x="0" y="0"/>
            <a:chExt cx="3501167" cy="3275285"/>
          </a:xfrm>
        </p:grpSpPr>
        <p:sp>
          <p:nvSpPr>
            <p:cNvPr id="227" name="Rectangle"/>
            <p:cNvSpPr/>
            <p:nvPr/>
          </p:nvSpPr>
          <p:spPr>
            <a:xfrm>
              <a:off x="0" y="0"/>
              <a:ext cx="3501168" cy="3275286"/>
            </a:xfrm>
            <a:prstGeom prst="rect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8" name="Line"/>
            <p:cNvSpPr/>
            <p:nvPr/>
          </p:nvSpPr>
          <p:spPr>
            <a:xfrm>
              <a:off x="677645" y="564704"/>
              <a:ext cx="2371760" cy="214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2505"/>
                  </a:lnTo>
                </a:path>
              </a:pathLst>
            </a:custGeom>
            <a:noFill/>
            <a:ln w="412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30" name="Rectangle"/>
          <p:cNvSpPr/>
          <p:nvPr/>
        </p:nvSpPr>
        <p:spPr>
          <a:xfrm>
            <a:off x="8987099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1" name="Line"/>
          <p:cNvSpPr/>
          <p:nvPr/>
        </p:nvSpPr>
        <p:spPr>
          <a:xfrm flipH="1">
            <a:off x="2308052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32" name="Line"/>
          <p:cNvSpPr/>
          <p:nvPr/>
        </p:nvSpPr>
        <p:spPr>
          <a:xfrm>
            <a:off x="909199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33" name="Circle"/>
          <p:cNvSpPr/>
          <p:nvPr/>
        </p:nvSpPr>
        <p:spPr>
          <a:xfrm>
            <a:off x="2220203" y="70108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4" name="Circle"/>
          <p:cNvSpPr/>
          <p:nvPr/>
        </p:nvSpPr>
        <p:spPr>
          <a:xfrm>
            <a:off x="2315420" y="699059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5" name="Circle"/>
          <p:cNvSpPr/>
          <p:nvPr/>
        </p:nvSpPr>
        <p:spPr>
          <a:xfrm>
            <a:off x="2392624" y="722186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6" name="Circle"/>
          <p:cNvSpPr/>
          <p:nvPr/>
        </p:nvSpPr>
        <p:spPr>
          <a:xfrm>
            <a:off x="2436527" y="703092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7" name="Circle"/>
          <p:cNvSpPr/>
          <p:nvPr/>
        </p:nvSpPr>
        <p:spPr>
          <a:xfrm>
            <a:off x="2252672" y="709040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8" name="Circle"/>
          <p:cNvSpPr/>
          <p:nvPr/>
        </p:nvSpPr>
        <p:spPr>
          <a:xfrm>
            <a:off x="2143481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39" name="Circle"/>
          <p:cNvSpPr/>
          <p:nvPr/>
        </p:nvSpPr>
        <p:spPr>
          <a:xfrm>
            <a:off x="2151916" y="681850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0" name="Circle"/>
          <p:cNvSpPr/>
          <p:nvPr/>
        </p:nvSpPr>
        <p:spPr>
          <a:xfrm>
            <a:off x="2179061" y="696816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1" name="Circle"/>
          <p:cNvSpPr/>
          <p:nvPr/>
        </p:nvSpPr>
        <p:spPr>
          <a:xfrm>
            <a:off x="2351481" y="713078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2" name="Circle"/>
          <p:cNvSpPr/>
          <p:nvPr/>
        </p:nvSpPr>
        <p:spPr>
          <a:xfrm>
            <a:off x="2356563" y="689669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3" name="Circle"/>
          <p:cNvSpPr/>
          <p:nvPr/>
        </p:nvSpPr>
        <p:spPr>
          <a:xfrm>
            <a:off x="2160338" y="707126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4" name="Circle"/>
          <p:cNvSpPr/>
          <p:nvPr/>
        </p:nvSpPr>
        <p:spPr>
          <a:xfrm>
            <a:off x="2284597" y="71561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5" name="Circle"/>
          <p:cNvSpPr/>
          <p:nvPr/>
        </p:nvSpPr>
        <p:spPr>
          <a:xfrm>
            <a:off x="2211499" y="721462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6" name="Circle"/>
          <p:cNvSpPr/>
          <p:nvPr/>
        </p:nvSpPr>
        <p:spPr>
          <a:xfrm>
            <a:off x="2055322" y="698038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7" name="Circle"/>
          <p:cNvSpPr/>
          <p:nvPr/>
        </p:nvSpPr>
        <p:spPr>
          <a:xfrm>
            <a:off x="2134557" y="7141188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8" name="Circle"/>
          <p:cNvSpPr/>
          <p:nvPr/>
        </p:nvSpPr>
        <p:spPr>
          <a:xfrm>
            <a:off x="2351270" y="709148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49" name="Line"/>
          <p:cNvSpPr/>
          <p:nvPr/>
        </p:nvSpPr>
        <p:spPr>
          <a:xfrm>
            <a:off x="6545248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50" name="Line"/>
          <p:cNvSpPr/>
          <p:nvPr/>
        </p:nvSpPr>
        <p:spPr>
          <a:xfrm>
            <a:off x="5146396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51" name="Circle"/>
          <p:cNvSpPr/>
          <p:nvPr/>
        </p:nvSpPr>
        <p:spPr>
          <a:xfrm>
            <a:off x="5640108" y="702072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2" name="Circle"/>
          <p:cNvSpPr/>
          <p:nvPr/>
        </p:nvSpPr>
        <p:spPr>
          <a:xfrm>
            <a:off x="6425797" y="720364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3" name="Circle"/>
          <p:cNvSpPr/>
          <p:nvPr/>
        </p:nvSpPr>
        <p:spPr>
          <a:xfrm>
            <a:off x="6590386" y="7243975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4" name="Circle"/>
          <p:cNvSpPr/>
          <p:nvPr/>
        </p:nvSpPr>
        <p:spPr>
          <a:xfrm>
            <a:off x="6425797" y="7134790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5" name="Circle"/>
          <p:cNvSpPr/>
          <p:nvPr/>
        </p:nvSpPr>
        <p:spPr>
          <a:xfrm>
            <a:off x="6174964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6" name="Circle"/>
          <p:cNvSpPr/>
          <p:nvPr/>
        </p:nvSpPr>
        <p:spPr>
          <a:xfrm>
            <a:off x="6380678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7" name="Circle"/>
          <p:cNvSpPr/>
          <p:nvPr/>
        </p:nvSpPr>
        <p:spPr>
          <a:xfrm>
            <a:off x="5485931" y="70029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8" name="Circle"/>
          <p:cNvSpPr/>
          <p:nvPr/>
        </p:nvSpPr>
        <p:spPr>
          <a:xfrm>
            <a:off x="6572469" y="707126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59" name="Circle"/>
          <p:cNvSpPr/>
          <p:nvPr/>
        </p:nvSpPr>
        <p:spPr>
          <a:xfrm>
            <a:off x="6596546" y="696003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0" name="Circle"/>
          <p:cNvSpPr/>
          <p:nvPr/>
        </p:nvSpPr>
        <p:spPr>
          <a:xfrm>
            <a:off x="6380678" y="703525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1" name="Circle"/>
          <p:cNvSpPr/>
          <p:nvPr/>
        </p:nvSpPr>
        <p:spPr>
          <a:xfrm>
            <a:off x="5640109" y="71725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2" name="Circle"/>
          <p:cNvSpPr/>
          <p:nvPr/>
        </p:nvSpPr>
        <p:spPr>
          <a:xfrm>
            <a:off x="6490183" y="707888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3" name="Circle"/>
          <p:cNvSpPr/>
          <p:nvPr/>
        </p:nvSpPr>
        <p:spPr>
          <a:xfrm>
            <a:off x="5976180" y="703990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4" name="Circle"/>
          <p:cNvSpPr/>
          <p:nvPr/>
        </p:nvSpPr>
        <p:spPr>
          <a:xfrm>
            <a:off x="5760081" y="7001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5" name="Circle"/>
          <p:cNvSpPr/>
          <p:nvPr/>
        </p:nvSpPr>
        <p:spPr>
          <a:xfrm>
            <a:off x="6508656" y="7010960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6" name="Circle"/>
          <p:cNvSpPr/>
          <p:nvPr/>
        </p:nvSpPr>
        <p:spPr>
          <a:xfrm>
            <a:off x="5475222" y="7206859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7" name="Shape"/>
          <p:cNvSpPr/>
          <p:nvPr/>
        </p:nvSpPr>
        <p:spPr>
          <a:xfrm>
            <a:off x="5454751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8" name="Shape"/>
          <p:cNvSpPr/>
          <p:nvPr/>
        </p:nvSpPr>
        <p:spPr>
          <a:xfrm>
            <a:off x="9623256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69" name="Shape"/>
          <p:cNvSpPr/>
          <p:nvPr/>
        </p:nvSpPr>
        <p:spPr>
          <a:xfrm>
            <a:off x="1157454" y="2379566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0" name="Line"/>
          <p:cNvSpPr/>
          <p:nvPr/>
        </p:nvSpPr>
        <p:spPr>
          <a:xfrm>
            <a:off x="10837716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71" name="Line"/>
          <p:cNvSpPr/>
          <p:nvPr/>
        </p:nvSpPr>
        <p:spPr>
          <a:xfrm>
            <a:off x="9438863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72" name="Circle"/>
          <p:cNvSpPr/>
          <p:nvPr/>
        </p:nvSpPr>
        <p:spPr>
          <a:xfrm>
            <a:off x="10882938" y="709445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3" name="Circle"/>
          <p:cNvSpPr/>
          <p:nvPr/>
        </p:nvSpPr>
        <p:spPr>
          <a:xfrm>
            <a:off x="10434339" y="7948462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4" name="Circle"/>
          <p:cNvSpPr/>
          <p:nvPr/>
        </p:nvSpPr>
        <p:spPr>
          <a:xfrm>
            <a:off x="10484645" y="779347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5" name="Circle"/>
          <p:cNvSpPr/>
          <p:nvPr/>
        </p:nvSpPr>
        <p:spPr>
          <a:xfrm>
            <a:off x="10750231" y="721619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6" name="Circle"/>
          <p:cNvSpPr/>
          <p:nvPr/>
        </p:nvSpPr>
        <p:spPr>
          <a:xfrm>
            <a:off x="10339415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7" name="Circle"/>
          <p:cNvSpPr/>
          <p:nvPr/>
        </p:nvSpPr>
        <p:spPr>
          <a:xfrm>
            <a:off x="10626805" y="719644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8" name="Circle"/>
          <p:cNvSpPr/>
          <p:nvPr/>
        </p:nvSpPr>
        <p:spPr>
          <a:xfrm>
            <a:off x="10737683" y="69786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9" name="Circle"/>
          <p:cNvSpPr/>
          <p:nvPr/>
        </p:nvSpPr>
        <p:spPr>
          <a:xfrm>
            <a:off x="10626803" y="7024223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0" name="Circle"/>
          <p:cNvSpPr/>
          <p:nvPr/>
        </p:nvSpPr>
        <p:spPr>
          <a:xfrm>
            <a:off x="10709089" y="74446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1" name="Circle"/>
          <p:cNvSpPr/>
          <p:nvPr/>
        </p:nvSpPr>
        <p:spPr>
          <a:xfrm>
            <a:off x="10837716" y="7019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2" name="Circle"/>
          <p:cNvSpPr/>
          <p:nvPr/>
        </p:nvSpPr>
        <p:spPr>
          <a:xfrm>
            <a:off x="9891433" y="717250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3" name="Circle"/>
          <p:cNvSpPr/>
          <p:nvPr/>
        </p:nvSpPr>
        <p:spPr>
          <a:xfrm>
            <a:off x="10298272" y="81603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4" name="Circle"/>
          <p:cNvSpPr/>
          <p:nvPr/>
        </p:nvSpPr>
        <p:spPr>
          <a:xfrm>
            <a:off x="10796571" y="70730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5" name="Circle"/>
          <p:cNvSpPr/>
          <p:nvPr/>
        </p:nvSpPr>
        <p:spPr>
          <a:xfrm>
            <a:off x="10233046" y="798879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6" name="Circle"/>
          <p:cNvSpPr/>
          <p:nvPr/>
        </p:nvSpPr>
        <p:spPr>
          <a:xfrm>
            <a:off x="10882938" y="7221162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7" name="Circle"/>
          <p:cNvSpPr/>
          <p:nvPr/>
        </p:nvSpPr>
        <p:spPr>
          <a:xfrm>
            <a:off x="10187090" y="703414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8" name="Circle"/>
          <p:cNvSpPr/>
          <p:nvPr/>
        </p:nvSpPr>
        <p:spPr>
          <a:xfrm>
            <a:off x="9805741" y="70326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9" name="Circle"/>
          <p:cNvSpPr/>
          <p:nvPr/>
        </p:nvSpPr>
        <p:spPr>
          <a:xfrm>
            <a:off x="9992263" y="717586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851" y="7092635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063" y="7069626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680" y="7036544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43" y="5722051"/>
            <a:ext cx="814051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027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126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Group"/>
          <p:cNvGrpSpPr/>
          <p:nvPr/>
        </p:nvGrpSpPr>
        <p:grpSpPr>
          <a:xfrm>
            <a:off x="2069666" y="3857056"/>
            <a:ext cx="665608" cy="647701"/>
            <a:chOff x="0" y="0"/>
            <a:chExt cx="665606" cy="647700"/>
          </a:xfrm>
        </p:grpSpPr>
        <p:sp>
          <p:nvSpPr>
            <p:cNvPr id="296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301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297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98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99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00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306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302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03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04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05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319" name="Group"/>
          <p:cNvGrpSpPr/>
          <p:nvPr/>
        </p:nvGrpSpPr>
        <p:grpSpPr>
          <a:xfrm>
            <a:off x="5106670" y="3408915"/>
            <a:ext cx="665608" cy="647701"/>
            <a:chOff x="0" y="0"/>
            <a:chExt cx="665606" cy="647700"/>
          </a:xfrm>
        </p:grpSpPr>
        <p:sp>
          <p:nvSpPr>
            <p:cNvPr id="308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313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309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0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1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2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318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314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5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6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17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331" name="Group"/>
          <p:cNvGrpSpPr/>
          <p:nvPr/>
        </p:nvGrpSpPr>
        <p:grpSpPr>
          <a:xfrm>
            <a:off x="9295965" y="2066356"/>
            <a:ext cx="665608" cy="647701"/>
            <a:chOff x="0" y="0"/>
            <a:chExt cx="665606" cy="647700"/>
          </a:xfrm>
        </p:grpSpPr>
        <p:sp>
          <p:nvSpPr>
            <p:cNvPr id="320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325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321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2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3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4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330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326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7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8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29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sp>
        <p:nvSpPr>
          <p:cNvPr id="332" name="What does the distribution tell you about the region?"/>
          <p:cNvSpPr txBox="1"/>
          <p:nvPr/>
        </p:nvSpPr>
        <p:spPr>
          <a:xfrm>
            <a:off x="1763554" y="8835530"/>
            <a:ext cx="954847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does the distribution tell you about the region?</a:t>
            </a:r>
          </a:p>
        </p:txBody>
      </p:sp>
    </p:spTree>
    <p:extLst>
      <p:ext uri="{BB962C8B-B14F-4D97-AF65-F5344CB8AC3E}">
        <p14:creationId xmlns:p14="http://schemas.microsoft.com/office/powerpoint/2010/main" val="70419702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"/>
          <p:cNvSpPr/>
          <p:nvPr/>
        </p:nvSpPr>
        <p:spPr>
          <a:xfrm>
            <a:off x="516532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337" name="Group"/>
          <p:cNvGrpSpPr/>
          <p:nvPr/>
        </p:nvGrpSpPr>
        <p:grpSpPr>
          <a:xfrm>
            <a:off x="4808286" y="1835648"/>
            <a:ext cx="3501169" cy="3275287"/>
            <a:chOff x="0" y="0"/>
            <a:chExt cx="3501167" cy="3275285"/>
          </a:xfrm>
        </p:grpSpPr>
        <p:sp>
          <p:nvSpPr>
            <p:cNvPr id="335" name="Rectangle"/>
            <p:cNvSpPr/>
            <p:nvPr/>
          </p:nvSpPr>
          <p:spPr>
            <a:xfrm>
              <a:off x="0" y="0"/>
              <a:ext cx="3501168" cy="3275286"/>
            </a:xfrm>
            <a:prstGeom prst="rect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36" name="Line"/>
            <p:cNvSpPr/>
            <p:nvPr/>
          </p:nvSpPr>
          <p:spPr>
            <a:xfrm>
              <a:off x="677645" y="564704"/>
              <a:ext cx="2371760" cy="214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2505"/>
                  </a:lnTo>
                </a:path>
              </a:pathLst>
            </a:custGeom>
            <a:noFill/>
            <a:ln w="412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38" name="Rectangle"/>
          <p:cNvSpPr/>
          <p:nvPr/>
        </p:nvSpPr>
        <p:spPr>
          <a:xfrm>
            <a:off x="8987099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39" name="Line"/>
          <p:cNvSpPr/>
          <p:nvPr/>
        </p:nvSpPr>
        <p:spPr>
          <a:xfrm flipH="1">
            <a:off x="2308052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40" name="Line"/>
          <p:cNvSpPr/>
          <p:nvPr/>
        </p:nvSpPr>
        <p:spPr>
          <a:xfrm>
            <a:off x="909199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41" name="Circle"/>
          <p:cNvSpPr/>
          <p:nvPr/>
        </p:nvSpPr>
        <p:spPr>
          <a:xfrm>
            <a:off x="2220203" y="70108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2" name="Circle"/>
          <p:cNvSpPr/>
          <p:nvPr/>
        </p:nvSpPr>
        <p:spPr>
          <a:xfrm>
            <a:off x="2315420" y="699059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3" name="Circle"/>
          <p:cNvSpPr/>
          <p:nvPr/>
        </p:nvSpPr>
        <p:spPr>
          <a:xfrm>
            <a:off x="2392624" y="722186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4" name="Circle"/>
          <p:cNvSpPr/>
          <p:nvPr/>
        </p:nvSpPr>
        <p:spPr>
          <a:xfrm>
            <a:off x="2436527" y="703092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5" name="Circle"/>
          <p:cNvSpPr/>
          <p:nvPr/>
        </p:nvSpPr>
        <p:spPr>
          <a:xfrm>
            <a:off x="2252672" y="709040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6" name="Circle"/>
          <p:cNvSpPr/>
          <p:nvPr/>
        </p:nvSpPr>
        <p:spPr>
          <a:xfrm>
            <a:off x="2143481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7" name="Circle"/>
          <p:cNvSpPr/>
          <p:nvPr/>
        </p:nvSpPr>
        <p:spPr>
          <a:xfrm>
            <a:off x="2151916" y="681850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8" name="Circle"/>
          <p:cNvSpPr/>
          <p:nvPr/>
        </p:nvSpPr>
        <p:spPr>
          <a:xfrm>
            <a:off x="2179061" y="696816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9" name="Circle"/>
          <p:cNvSpPr/>
          <p:nvPr/>
        </p:nvSpPr>
        <p:spPr>
          <a:xfrm>
            <a:off x="2351481" y="713078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0" name="Circle"/>
          <p:cNvSpPr/>
          <p:nvPr/>
        </p:nvSpPr>
        <p:spPr>
          <a:xfrm>
            <a:off x="2356563" y="689669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1" name="Circle"/>
          <p:cNvSpPr/>
          <p:nvPr/>
        </p:nvSpPr>
        <p:spPr>
          <a:xfrm>
            <a:off x="2160338" y="707126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2" name="Circle"/>
          <p:cNvSpPr/>
          <p:nvPr/>
        </p:nvSpPr>
        <p:spPr>
          <a:xfrm>
            <a:off x="2284597" y="71561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3" name="Circle"/>
          <p:cNvSpPr/>
          <p:nvPr/>
        </p:nvSpPr>
        <p:spPr>
          <a:xfrm>
            <a:off x="2211499" y="721462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4" name="Circle"/>
          <p:cNvSpPr/>
          <p:nvPr/>
        </p:nvSpPr>
        <p:spPr>
          <a:xfrm>
            <a:off x="2055322" y="698038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5" name="Circle"/>
          <p:cNvSpPr/>
          <p:nvPr/>
        </p:nvSpPr>
        <p:spPr>
          <a:xfrm>
            <a:off x="2134557" y="7141188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6" name="Circle"/>
          <p:cNvSpPr/>
          <p:nvPr/>
        </p:nvSpPr>
        <p:spPr>
          <a:xfrm>
            <a:off x="2351270" y="709148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57" name="Line"/>
          <p:cNvSpPr/>
          <p:nvPr/>
        </p:nvSpPr>
        <p:spPr>
          <a:xfrm>
            <a:off x="6545248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58" name="Line"/>
          <p:cNvSpPr/>
          <p:nvPr/>
        </p:nvSpPr>
        <p:spPr>
          <a:xfrm>
            <a:off x="5146396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59" name="Circle"/>
          <p:cNvSpPr/>
          <p:nvPr/>
        </p:nvSpPr>
        <p:spPr>
          <a:xfrm>
            <a:off x="5640108" y="702072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0" name="Circle"/>
          <p:cNvSpPr/>
          <p:nvPr/>
        </p:nvSpPr>
        <p:spPr>
          <a:xfrm>
            <a:off x="6425797" y="720364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1" name="Circle"/>
          <p:cNvSpPr/>
          <p:nvPr/>
        </p:nvSpPr>
        <p:spPr>
          <a:xfrm>
            <a:off x="6590386" y="7243975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2" name="Circle"/>
          <p:cNvSpPr/>
          <p:nvPr/>
        </p:nvSpPr>
        <p:spPr>
          <a:xfrm>
            <a:off x="6425797" y="7134790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3" name="Circle"/>
          <p:cNvSpPr/>
          <p:nvPr/>
        </p:nvSpPr>
        <p:spPr>
          <a:xfrm>
            <a:off x="6174964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4" name="Circle"/>
          <p:cNvSpPr/>
          <p:nvPr/>
        </p:nvSpPr>
        <p:spPr>
          <a:xfrm>
            <a:off x="6380678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5" name="Circle"/>
          <p:cNvSpPr/>
          <p:nvPr/>
        </p:nvSpPr>
        <p:spPr>
          <a:xfrm>
            <a:off x="5485931" y="70029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6" name="Circle"/>
          <p:cNvSpPr/>
          <p:nvPr/>
        </p:nvSpPr>
        <p:spPr>
          <a:xfrm>
            <a:off x="6572469" y="707126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7" name="Circle"/>
          <p:cNvSpPr/>
          <p:nvPr/>
        </p:nvSpPr>
        <p:spPr>
          <a:xfrm>
            <a:off x="6596546" y="696003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8" name="Circle"/>
          <p:cNvSpPr/>
          <p:nvPr/>
        </p:nvSpPr>
        <p:spPr>
          <a:xfrm>
            <a:off x="6380678" y="703525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69" name="Circle"/>
          <p:cNvSpPr/>
          <p:nvPr/>
        </p:nvSpPr>
        <p:spPr>
          <a:xfrm>
            <a:off x="5640109" y="71725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0" name="Circle"/>
          <p:cNvSpPr/>
          <p:nvPr/>
        </p:nvSpPr>
        <p:spPr>
          <a:xfrm>
            <a:off x="6490183" y="707888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1" name="Circle"/>
          <p:cNvSpPr/>
          <p:nvPr/>
        </p:nvSpPr>
        <p:spPr>
          <a:xfrm>
            <a:off x="5976180" y="703990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2" name="Circle"/>
          <p:cNvSpPr/>
          <p:nvPr/>
        </p:nvSpPr>
        <p:spPr>
          <a:xfrm>
            <a:off x="5760081" y="7001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3" name="Circle"/>
          <p:cNvSpPr/>
          <p:nvPr/>
        </p:nvSpPr>
        <p:spPr>
          <a:xfrm>
            <a:off x="6508656" y="7010960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4" name="Circle"/>
          <p:cNvSpPr/>
          <p:nvPr/>
        </p:nvSpPr>
        <p:spPr>
          <a:xfrm>
            <a:off x="5475222" y="7206859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5" name="Shape"/>
          <p:cNvSpPr/>
          <p:nvPr/>
        </p:nvSpPr>
        <p:spPr>
          <a:xfrm>
            <a:off x="5454751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6" name="Shape"/>
          <p:cNvSpPr/>
          <p:nvPr/>
        </p:nvSpPr>
        <p:spPr>
          <a:xfrm>
            <a:off x="9623256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7" name="Shape"/>
          <p:cNvSpPr/>
          <p:nvPr/>
        </p:nvSpPr>
        <p:spPr>
          <a:xfrm>
            <a:off x="1157454" y="2379566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78" name="Line"/>
          <p:cNvSpPr/>
          <p:nvPr/>
        </p:nvSpPr>
        <p:spPr>
          <a:xfrm>
            <a:off x="10837716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79" name="Line"/>
          <p:cNvSpPr/>
          <p:nvPr/>
        </p:nvSpPr>
        <p:spPr>
          <a:xfrm>
            <a:off x="9438863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80" name="Circle"/>
          <p:cNvSpPr/>
          <p:nvPr/>
        </p:nvSpPr>
        <p:spPr>
          <a:xfrm>
            <a:off x="10882938" y="709445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1" name="Circle"/>
          <p:cNvSpPr/>
          <p:nvPr/>
        </p:nvSpPr>
        <p:spPr>
          <a:xfrm>
            <a:off x="10434339" y="7948462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2" name="Circle"/>
          <p:cNvSpPr/>
          <p:nvPr/>
        </p:nvSpPr>
        <p:spPr>
          <a:xfrm>
            <a:off x="10484645" y="779347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3" name="Circle"/>
          <p:cNvSpPr/>
          <p:nvPr/>
        </p:nvSpPr>
        <p:spPr>
          <a:xfrm>
            <a:off x="10750231" y="721619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4" name="Circle"/>
          <p:cNvSpPr/>
          <p:nvPr/>
        </p:nvSpPr>
        <p:spPr>
          <a:xfrm>
            <a:off x="10339415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5" name="Circle"/>
          <p:cNvSpPr/>
          <p:nvPr/>
        </p:nvSpPr>
        <p:spPr>
          <a:xfrm>
            <a:off x="10626805" y="719644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6" name="Circle"/>
          <p:cNvSpPr/>
          <p:nvPr/>
        </p:nvSpPr>
        <p:spPr>
          <a:xfrm>
            <a:off x="10737683" y="69786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7" name="Circle"/>
          <p:cNvSpPr/>
          <p:nvPr/>
        </p:nvSpPr>
        <p:spPr>
          <a:xfrm>
            <a:off x="10626803" y="7024223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8" name="Circle"/>
          <p:cNvSpPr/>
          <p:nvPr/>
        </p:nvSpPr>
        <p:spPr>
          <a:xfrm>
            <a:off x="10709089" y="74446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89" name="Circle"/>
          <p:cNvSpPr/>
          <p:nvPr/>
        </p:nvSpPr>
        <p:spPr>
          <a:xfrm>
            <a:off x="10837716" y="7019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0" name="Circle"/>
          <p:cNvSpPr/>
          <p:nvPr/>
        </p:nvSpPr>
        <p:spPr>
          <a:xfrm>
            <a:off x="9891433" y="717250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1" name="Circle"/>
          <p:cNvSpPr/>
          <p:nvPr/>
        </p:nvSpPr>
        <p:spPr>
          <a:xfrm>
            <a:off x="10298272" y="81603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2" name="Circle"/>
          <p:cNvSpPr/>
          <p:nvPr/>
        </p:nvSpPr>
        <p:spPr>
          <a:xfrm>
            <a:off x="10796571" y="70730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3" name="Circle"/>
          <p:cNvSpPr/>
          <p:nvPr/>
        </p:nvSpPr>
        <p:spPr>
          <a:xfrm>
            <a:off x="10233046" y="798879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4" name="Circle"/>
          <p:cNvSpPr/>
          <p:nvPr/>
        </p:nvSpPr>
        <p:spPr>
          <a:xfrm>
            <a:off x="10882938" y="7221162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5" name="Circle"/>
          <p:cNvSpPr/>
          <p:nvPr/>
        </p:nvSpPr>
        <p:spPr>
          <a:xfrm>
            <a:off x="10187090" y="703414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6" name="Circle"/>
          <p:cNvSpPr/>
          <p:nvPr/>
        </p:nvSpPr>
        <p:spPr>
          <a:xfrm>
            <a:off x="9805741" y="70326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97" name="Circle"/>
          <p:cNvSpPr/>
          <p:nvPr/>
        </p:nvSpPr>
        <p:spPr>
          <a:xfrm>
            <a:off x="9992263" y="717586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3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851" y="7092635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063" y="7069626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680" y="7036544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43" y="5722051"/>
            <a:ext cx="814051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027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126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5" name="Group"/>
          <p:cNvGrpSpPr/>
          <p:nvPr/>
        </p:nvGrpSpPr>
        <p:grpSpPr>
          <a:xfrm>
            <a:off x="2069666" y="3857056"/>
            <a:ext cx="665608" cy="647701"/>
            <a:chOff x="0" y="0"/>
            <a:chExt cx="665606" cy="647700"/>
          </a:xfrm>
        </p:grpSpPr>
        <p:sp>
          <p:nvSpPr>
            <p:cNvPr id="404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409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405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06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07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08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414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410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11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12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13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427" name="Group"/>
          <p:cNvGrpSpPr/>
          <p:nvPr/>
        </p:nvGrpSpPr>
        <p:grpSpPr>
          <a:xfrm>
            <a:off x="5106670" y="3408915"/>
            <a:ext cx="665608" cy="647701"/>
            <a:chOff x="0" y="0"/>
            <a:chExt cx="665606" cy="647700"/>
          </a:xfrm>
        </p:grpSpPr>
        <p:sp>
          <p:nvSpPr>
            <p:cNvPr id="416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421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417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18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19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20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426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422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23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24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25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439" name="Group"/>
          <p:cNvGrpSpPr/>
          <p:nvPr/>
        </p:nvGrpSpPr>
        <p:grpSpPr>
          <a:xfrm>
            <a:off x="9295965" y="2066356"/>
            <a:ext cx="665608" cy="647701"/>
            <a:chOff x="0" y="0"/>
            <a:chExt cx="665606" cy="647700"/>
          </a:xfrm>
        </p:grpSpPr>
        <p:sp>
          <p:nvSpPr>
            <p:cNvPr id="428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433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429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0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1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2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438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434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5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6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37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sp>
        <p:nvSpPr>
          <p:cNvPr id="440" name="distribution reveals edge orientation and magnitude"/>
          <p:cNvSpPr txBox="1"/>
          <p:nvPr/>
        </p:nvSpPr>
        <p:spPr>
          <a:xfrm>
            <a:off x="1797895" y="8835530"/>
            <a:ext cx="947978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reveals edge orientation and magnitude</a:t>
            </a:r>
          </a:p>
        </p:txBody>
      </p:sp>
      <p:sp>
        <p:nvSpPr>
          <p:cNvPr id="441" name="Circle"/>
          <p:cNvSpPr/>
          <p:nvPr/>
        </p:nvSpPr>
        <p:spPr>
          <a:xfrm>
            <a:off x="1917693" y="6778467"/>
            <a:ext cx="706186" cy="706186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2" name="Oval"/>
          <p:cNvSpPr/>
          <p:nvPr/>
        </p:nvSpPr>
        <p:spPr>
          <a:xfrm>
            <a:off x="5381356" y="6978704"/>
            <a:ext cx="1476588" cy="352439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3" name="Oval"/>
          <p:cNvSpPr/>
          <p:nvPr/>
        </p:nvSpPr>
        <p:spPr>
          <a:xfrm>
            <a:off x="9531083" y="6937738"/>
            <a:ext cx="1476588" cy="352440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4" name="Oval"/>
          <p:cNvSpPr/>
          <p:nvPr/>
        </p:nvSpPr>
        <p:spPr>
          <a:xfrm rot="17974818">
            <a:off x="9828855" y="7518384"/>
            <a:ext cx="1476589" cy="352440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3376026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Rectangle"/>
          <p:cNvSpPr/>
          <p:nvPr/>
        </p:nvSpPr>
        <p:spPr>
          <a:xfrm>
            <a:off x="516532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449" name="Group"/>
          <p:cNvGrpSpPr/>
          <p:nvPr/>
        </p:nvGrpSpPr>
        <p:grpSpPr>
          <a:xfrm>
            <a:off x="4808286" y="1835648"/>
            <a:ext cx="3501169" cy="3275287"/>
            <a:chOff x="0" y="0"/>
            <a:chExt cx="3501167" cy="3275285"/>
          </a:xfrm>
        </p:grpSpPr>
        <p:sp>
          <p:nvSpPr>
            <p:cNvPr id="447" name="Rectangle"/>
            <p:cNvSpPr/>
            <p:nvPr/>
          </p:nvSpPr>
          <p:spPr>
            <a:xfrm>
              <a:off x="0" y="0"/>
              <a:ext cx="3501168" cy="3275286"/>
            </a:xfrm>
            <a:prstGeom prst="rect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8" name="Line"/>
            <p:cNvSpPr/>
            <p:nvPr/>
          </p:nvSpPr>
          <p:spPr>
            <a:xfrm>
              <a:off x="677645" y="564704"/>
              <a:ext cx="2371760" cy="214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2505"/>
                  </a:lnTo>
                </a:path>
              </a:pathLst>
            </a:custGeom>
            <a:noFill/>
            <a:ln w="412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50" name="Rectangle"/>
          <p:cNvSpPr/>
          <p:nvPr/>
        </p:nvSpPr>
        <p:spPr>
          <a:xfrm>
            <a:off x="8987099" y="1835648"/>
            <a:ext cx="3501169" cy="3275287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1" name="Line"/>
          <p:cNvSpPr/>
          <p:nvPr/>
        </p:nvSpPr>
        <p:spPr>
          <a:xfrm flipH="1">
            <a:off x="2308052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52" name="Line"/>
          <p:cNvSpPr/>
          <p:nvPr/>
        </p:nvSpPr>
        <p:spPr>
          <a:xfrm>
            <a:off x="909199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53" name="Circle"/>
          <p:cNvSpPr/>
          <p:nvPr/>
        </p:nvSpPr>
        <p:spPr>
          <a:xfrm>
            <a:off x="2220203" y="70108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4" name="Circle"/>
          <p:cNvSpPr/>
          <p:nvPr/>
        </p:nvSpPr>
        <p:spPr>
          <a:xfrm>
            <a:off x="2315420" y="699059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5" name="Circle"/>
          <p:cNvSpPr/>
          <p:nvPr/>
        </p:nvSpPr>
        <p:spPr>
          <a:xfrm>
            <a:off x="2392624" y="722186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6" name="Circle"/>
          <p:cNvSpPr/>
          <p:nvPr/>
        </p:nvSpPr>
        <p:spPr>
          <a:xfrm>
            <a:off x="2436527" y="703092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7" name="Circle"/>
          <p:cNvSpPr/>
          <p:nvPr/>
        </p:nvSpPr>
        <p:spPr>
          <a:xfrm>
            <a:off x="2252672" y="709040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8" name="Circle"/>
          <p:cNvSpPr/>
          <p:nvPr/>
        </p:nvSpPr>
        <p:spPr>
          <a:xfrm>
            <a:off x="2143481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59" name="Circle"/>
          <p:cNvSpPr/>
          <p:nvPr/>
        </p:nvSpPr>
        <p:spPr>
          <a:xfrm>
            <a:off x="2151916" y="681850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0" name="Circle"/>
          <p:cNvSpPr/>
          <p:nvPr/>
        </p:nvSpPr>
        <p:spPr>
          <a:xfrm>
            <a:off x="2179061" y="696816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1" name="Circle"/>
          <p:cNvSpPr/>
          <p:nvPr/>
        </p:nvSpPr>
        <p:spPr>
          <a:xfrm>
            <a:off x="2351481" y="713078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2" name="Circle"/>
          <p:cNvSpPr/>
          <p:nvPr/>
        </p:nvSpPr>
        <p:spPr>
          <a:xfrm>
            <a:off x="2356563" y="6896691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3" name="Circle"/>
          <p:cNvSpPr/>
          <p:nvPr/>
        </p:nvSpPr>
        <p:spPr>
          <a:xfrm>
            <a:off x="2160338" y="707126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4" name="Circle"/>
          <p:cNvSpPr/>
          <p:nvPr/>
        </p:nvSpPr>
        <p:spPr>
          <a:xfrm>
            <a:off x="2284597" y="71561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5" name="Circle"/>
          <p:cNvSpPr/>
          <p:nvPr/>
        </p:nvSpPr>
        <p:spPr>
          <a:xfrm>
            <a:off x="2211499" y="721462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6" name="Circle"/>
          <p:cNvSpPr/>
          <p:nvPr/>
        </p:nvSpPr>
        <p:spPr>
          <a:xfrm>
            <a:off x="2055322" y="698038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7" name="Circle"/>
          <p:cNvSpPr/>
          <p:nvPr/>
        </p:nvSpPr>
        <p:spPr>
          <a:xfrm>
            <a:off x="2134557" y="7141188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8" name="Circle"/>
          <p:cNvSpPr/>
          <p:nvPr/>
        </p:nvSpPr>
        <p:spPr>
          <a:xfrm>
            <a:off x="2351270" y="709148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69" name="Line"/>
          <p:cNvSpPr/>
          <p:nvPr/>
        </p:nvSpPr>
        <p:spPr>
          <a:xfrm>
            <a:off x="6545248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70" name="Line"/>
          <p:cNvSpPr/>
          <p:nvPr/>
        </p:nvSpPr>
        <p:spPr>
          <a:xfrm>
            <a:off x="5146396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71" name="Circle"/>
          <p:cNvSpPr/>
          <p:nvPr/>
        </p:nvSpPr>
        <p:spPr>
          <a:xfrm>
            <a:off x="5640108" y="702072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2" name="Circle"/>
          <p:cNvSpPr/>
          <p:nvPr/>
        </p:nvSpPr>
        <p:spPr>
          <a:xfrm>
            <a:off x="6425797" y="720364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3" name="Circle"/>
          <p:cNvSpPr/>
          <p:nvPr/>
        </p:nvSpPr>
        <p:spPr>
          <a:xfrm>
            <a:off x="6590386" y="7243975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4" name="Circle"/>
          <p:cNvSpPr/>
          <p:nvPr/>
        </p:nvSpPr>
        <p:spPr>
          <a:xfrm>
            <a:off x="6425797" y="7134790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5" name="Circle"/>
          <p:cNvSpPr/>
          <p:nvPr/>
        </p:nvSpPr>
        <p:spPr>
          <a:xfrm>
            <a:off x="6174964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6" name="Circle"/>
          <p:cNvSpPr/>
          <p:nvPr/>
        </p:nvSpPr>
        <p:spPr>
          <a:xfrm>
            <a:off x="6380678" y="736394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7" name="Circle"/>
          <p:cNvSpPr/>
          <p:nvPr/>
        </p:nvSpPr>
        <p:spPr>
          <a:xfrm>
            <a:off x="5485931" y="70029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8" name="Circle"/>
          <p:cNvSpPr/>
          <p:nvPr/>
        </p:nvSpPr>
        <p:spPr>
          <a:xfrm>
            <a:off x="6572469" y="707126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79" name="Circle"/>
          <p:cNvSpPr/>
          <p:nvPr/>
        </p:nvSpPr>
        <p:spPr>
          <a:xfrm>
            <a:off x="6596546" y="696003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0" name="Circle"/>
          <p:cNvSpPr/>
          <p:nvPr/>
        </p:nvSpPr>
        <p:spPr>
          <a:xfrm>
            <a:off x="6380678" y="703525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1" name="Circle"/>
          <p:cNvSpPr/>
          <p:nvPr/>
        </p:nvSpPr>
        <p:spPr>
          <a:xfrm>
            <a:off x="5640109" y="71725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2" name="Circle"/>
          <p:cNvSpPr/>
          <p:nvPr/>
        </p:nvSpPr>
        <p:spPr>
          <a:xfrm>
            <a:off x="6490183" y="7078881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3" name="Circle"/>
          <p:cNvSpPr/>
          <p:nvPr/>
        </p:nvSpPr>
        <p:spPr>
          <a:xfrm>
            <a:off x="5976180" y="703990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4" name="Circle"/>
          <p:cNvSpPr/>
          <p:nvPr/>
        </p:nvSpPr>
        <p:spPr>
          <a:xfrm>
            <a:off x="5760081" y="7001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5" name="Circle"/>
          <p:cNvSpPr/>
          <p:nvPr/>
        </p:nvSpPr>
        <p:spPr>
          <a:xfrm>
            <a:off x="6508656" y="7010960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6" name="Circle"/>
          <p:cNvSpPr/>
          <p:nvPr/>
        </p:nvSpPr>
        <p:spPr>
          <a:xfrm>
            <a:off x="5475222" y="7206859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7" name="Shape"/>
          <p:cNvSpPr/>
          <p:nvPr/>
        </p:nvSpPr>
        <p:spPr>
          <a:xfrm>
            <a:off x="5454751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8" name="Shape"/>
          <p:cNvSpPr/>
          <p:nvPr/>
        </p:nvSpPr>
        <p:spPr>
          <a:xfrm>
            <a:off x="9623256" y="2381643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89" name="Shape"/>
          <p:cNvSpPr/>
          <p:nvPr/>
        </p:nvSpPr>
        <p:spPr>
          <a:xfrm>
            <a:off x="1157454" y="2379566"/>
            <a:ext cx="2826987" cy="270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" y="14400"/>
                  <a:pt x="42" y="7200"/>
                  <a:pt x="64" y="0"/>
                </a:cubicBezTo>
                <a:lnTo>
                  <a:pt x="21600" y="11365"/>
                </a:lnTo>
                <a:lnTo>
                  <a:pt x="21600" y="21534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0" name="Line"/>
          <p:cNvSpPr/>
          <p:nvPr/>
        </p:nvSpPr>
        <p:spPr>
          <a:xfrm>
            <a:off x="10837716" y="5729429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91" name="Line"/>
          <p:cNvSpPr/>
          <p:nvPr/>
        </p:nvSpPr>
        <p:spPr>
          <a:xfrm>
            <a:off x="9438863" y="7141190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92" name="Circle"/>
          <p:cNvSpPr/>
          <p:nvPr/>
        </p:nvSpPr>
        <p:spPr>
          <a:xfrm>
            <a:off x="10882938" y="709445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3" name="Circle"/>
          <p:cNvSpPr/>
          <p:nvPr/>
        </p:nvSpPr>
        <p:spPr>
          <a:xfrm>
            <a:off x="10434339" y="7948462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4" name="Circle"/>
          <p:cNvSpPr/>
          <p:nvPr/>
        </p:nvSpPr>
        <p:spPr>
          <a:xfrm>
            <a:off x="10484645" y="779347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5" name="Circle"/>
          <p:cNvSpPr/>
          <p:nvPr/>
        </p:nvSpPr>
        <p:spPr>
          <a:xfrm>
            <a:off x="10750231" y="721619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6" name="Circle"/>
          <p:cNvSpPr/>
          <p:nvPr/>
        </p:nvSpPr>
        <p:spPr>
          <a:xfrm>
            <a:off x="10339415" y="718152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7" name="Circle"/>
          <p:cNvSpPr/>
          <p:nvPr/>
        </p:nvSpPr>
        <p:spPr>
          <a:xfrm>
            <a:off x="10626805" y="7196449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8" name="Circle"/>
          <p:cNvSpPr/>
          <p:nvPr/>
        </p:nvSpPr>
        <p:spPr>
          <a:xfrm>
            <a:off x="10737683" y="69786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499" name="Circle"/>
          <p:cNvSpPr/>
          <p:nvPr/>
        </p:nvSpPr>
        <p:spPr>
          <a:xfrm>
            <a:off x="10626803" y="7024223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0" name="Circle"/>
          <p:cNvSpPr/>
          <p:nvPr/>
        </p:nvSpPr>
        <p:spPr>
          <a:xfrm>
            <a:off x="10709089" y="74446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1" name="Circle"/>
          <p:cNvSpPr/>
          <p:nvPr/>
        </p:nvSpPr>
        <p:spPr>
          <a:xfrm>
            <a:off x="10837716" y="70196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2" name="Circle"/>
          <p:cNvSpPr/>
          <p:nvPr/>
        </p:nvSpPr>
        <p:spPr>
          <a:xfrm>
            <a:off x="9891433" y="717250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3" name="Circle"/>
          <p:cNvSpPr/>
          <p:nvPr/>
        </p:nvSpPr>
        <p:spPr>
          <a:xfrm>
            <a:off x="10298272" y="816033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4" name="Circle"/>
          <p:cNvSpPr/>
          <p:nvPr/>
        </p:nvSpPr>
        <p:spPr>
          <a:xfrm>
            <a:off x="10796571" y="7073005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5" name="Circle"/>
          <p:cNvSpPr/>
          <p:nvPr/>
        </p:nvSpPr>
        <p:spPr>
          <a:xfrm>
            <a:off x="10233046" y="798879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6" name="Circle"/>
          <p:cNvSpPr/>
          <p:nvPr/>
        </p:nvSpPr>
        <p:spPr>
          <a:xfrm>
            <a:off x="10882938" y="7221162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7" name="Circle"/>
          <p:cNvSpPr/>
          <p:nvPr/>
        </p:nvSpPr>
        <p:spPr>
          <a:xfrm>
            <a:off x="10187090" y="703414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8" name="Circle"/>
          <p:cNvSpPr/>
          <p:nvPr/>
        </p:nvSpPr>
        <p:spPr>
          <a:xfrm>
            <a:off x="9805741" y="70326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09" name="Circle"/>
          <p:cNvSpPr/>
          <p:nvPr/>
        </p:nvSpPr>
        <p:spPr>
          <a:xfrm>
            <a:off x="9992263" y="717586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851" y="7092635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063" y="7069626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680" y="7036544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43" y="5722051"/>
            <a:ext cx="814051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027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126" y="5722051"/>
            <a:ext cx="814050" cy="5405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7" name="Group"/>
          <p:cNvGrpSpPr/>
          <p:nvPr/>
        </p:nvGrpSpPr>
        <p:grpSpPr>
          <a:xfrm>
            <a:off x="2069666" y="3857056"/>
            <a:ext cx="665608" cy="647701"/>
            <a:chOff x="0" y="0"/>
            <a:chExt cx="665606" cy="647700"/>
          </a:xfrm>
        </p:grpSpPr>
        <p:sp>
          <p:nvSpPr>
            <p:cNvPr id="516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521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517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18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19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20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526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522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23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24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25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539" name="Group"/>
          <p:cNvGrpSpPr/>
          <p:nvPr/>
        </p:nvGrpSpPr>
        <p:grpSpPr>
          <a:xfrm>
            <a:off x="5106670" y="3408915"/>
            <a:ext cx="665608" cy="647701"/>
            <a:chOff x="0" y="0"/>
            <a:chExt cx="665606" cy="647700"/>
          </a:xfrm>
        </p:grpSpPr>
        <p:sp>
          <p:nvSpPr>
            <p:cNvPr id="528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533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529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0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1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2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538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534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5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6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37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grpSp>
        <p:nvGrpSpPr>
          <p:cNvPr id="551" name="Group"/>
          <p:cNvGrpSpPr/>
          <p:nvPr/>
        </p:nvGrpSpPr>
        <p:grpSpPr>
          <a:xfrm>
            <a:off x="9295965" y="2066356"/>
            <a:ext cx="665608" cy="647701"/>
            <a:chOff x="0" y="0"/>
            <a:chExt cx="665606" cy="647700"/>
          </a:xfrm>
        </p:grpSpPr>
        <p:sp>
          <p:nvSpPr>
            <p:cNvPr id="540" name="Rectangle"/>
            <p:cNvSpPr/>
            <p:nvPr/>
          </p:nvSpPr>
          <p:spPr>
            <a:xfrm>
              <a:off x="0" y="1922"/>
              <a:ext cx="665607" cy="643856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545" name="Group"/>
            <p:cNvGrpSpPr/>
            <p:nvPr/>
          </p:nvGrpSpPr>
          <p:grpSpPr>
            <a:xfrm>
              <a:off x="8953" y="127929"/>
              <a:ext cx="647701" cy="394132"/>
              <a:chOff x="0" y="0"/>
              <a:chExt cx="647699" cy="394130"/>
            </a:xfrm>
          </p:grpSpPr>
          <p:sp>
            <p:nvSpPr>
              <p:cNvPr id="541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2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3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4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550" name="Group"/>
            <p:cNvGrpSpPr/>
            <p:nvPr/>
          </p:nvGrpSpPr>
          <p:grpSpPr>
            <a:xfrm rot="5400000">
              <a:off x="8953" y="126784"/>
              <a:ext cx="647701" cy="394132"/>
              <a:chOff x="0" y="0"/>
              <a:chExt cx="647699" cy="394130"/>
            </a:xfrm>
          </p:grpSpPr>
          <p:sp>
            <p:nvSpPr>
              <p:cNvPr id="546" name="Line"/>
              <p:cNvSpPr/>
              <p:nvPr/>
            </p:nvSpPr>
            <p:spPr>
              <a:xfrm>
                <a:off x="0" y="131376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7" name="Line"/>
              <p:cNvSpPr/>
              <p:nvPr/>
            </p:nvSpPr>
            <p:spPr>
              <a:xfrm>
                <a:off x="0" y="262753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8" name="Line"/>
              <p:cNvSpPr/>
              <p:nvPr/>
            </p:nvSpPr>
            <p:spPr>
              <a:xfrm>
                <a:off x="0" y="394130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549" name="Line"/>
              <p:cNvSpPr/>
              <p:nvPr/>
            </p:nvSpPr>
            <p:spPr>
              <a:xfrm>
                <a:off x="0" y="-1"/>
                <a:ext cx="64770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0" marR="0" lvl="0" indent="0" algn="ctr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</p:grpSp>
      <p:sp>
        <p:nvSpPr>
          <p:cNvPr id="552" name="Circle"/>
          <p:cNvSpPr/>
          <p:nvPr/>
        </p:nvSpPr>
        <p:spPr>
          <a:xfrm>
            <a:off x="1917693" y="6778467"/>
            <a:ext cx="706186" cy="706186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3" name="Oval"/>
          <p:cNvSpPr/>
          <p:nvPr/>
        </p:nvSpPr>
        <p:spPr>
          <a:xfrm>
            <a:off x="5381356" y="6978704"/>
            <a:ext cx="1476588" cy="352439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4" name="Oval"/>
          <p:cNvSpPr/>
          <p:nvPr/>
        </p:nvSpPr>
        <p:spPr>
          <a:xfrm>
            <a:off x="9531083" y="6937738"/>
            <a:ext cx="1476588" cy="352440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5" name="Oval"/>
          <p:cNvSpPr/>
          <p:nvPr/>
        </p:nvSpPr>
        <p:spPr>
          <a:xfrm rot="17974818">
            <a:off x="9828855" y="7518384"/>
            <a:ext cx="1476589" cy="352440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6" name="How do you quantify orientation and magnitude?"/>
          <p:cNvSpPr txBox="1"/>
          <p:nvPr/>
        </p:nvSpPr>
        <p:spPr>
          <a:xfrm>
            <a:off x="2076279" y="8893185"/>
            <a:ext cx="892302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you quantify orientation and magnitude?</a:t>
            </a:r>
          </a:p>
        </p:txBody>
      </p:sp>
    </p:spTree>
    <p:extLst>
      <p:ext uri="{BB962C8B-B14F-4D97-AF65-F5344CB8AC3E}">
        <p14:creationId xmlns:p14="http://schemas.microsoft.com/office/powerpoint/2010/main" val="136821215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2. Subtract the mean from each image gradient"/>
          <p:cNvSpPr txBox="1"/>
          <p:nvPr/>
        </p:nvSpPr>
        <p:spPr>
          <a:xfrm>
            <a:off x="1608759" y="4552950"/>
            <a:ext cx="97872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Subtract the mean from each image gradient</a:t>
            </a:r>
          </a:p>
        </p:txBody>
      </p:sp>
    </p:spTree>
    <p:extLst>
      <p:ext uri="{BB962C8B-B14F-4D97-AF65-F5344CB8AC3E}">
        <p14:creationId xmlns:p14="http://schemas.microsoft.com/office/powerpoint/2010/main" val="49642914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2. Subtract the mean from each image gradient"/>
          <p:cNvSpPr txBox="1"/>
          <p:nvPr/>
        </p:nvSpPr>
        <p:spPr>
          <a:xfrm>
            <a:off x="1901179" y="391168"/>
            <a:ext cx="97872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Subtract the mean from each image gradient</a:t>
            </a:r>
          </a:p>
        </p:txBody>
      </p:sp>
      <p:sp>
        <p:nvSpPr>
          <p:cNvPr id="561" name="Rectangle"/>
          <p:cNvSpPr/>
          <p:nvPr/>
        </p:nvSpPr>
        <p:spPr>
          <a:xfrm rot="16200000">
            <a:off x="3651150" y="2477262"/>
            <a:ext cx="3733652" cy="1638499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2" name="Rectangle"/>
          <p:cNvSpPr/>
          <p:nvPr/>
        </p:nvSpPr>
        <p:spPr>
          <a:xfrm rot="16200000">
            <a:off x="2870200" y="1683611"/>
            <a:ext cx="3733652" cy="3225801"/>
          </a:xfrm>
          <a:prstGeom prst="rect">
            <a:avLst/>
          </a:prstGeom>
          <a:gradFill>
            <a:gsLst>
              <a:gs pos="32930">
                <a:srgbClr val="FBFBFB">
                  <a:alpha val="71768"/>
                </a:srgbClr>
              </a:gs>
              <a:gs pos="50455">
                <a:srgbClr val="7E7E7E">
                  <a:alpha val="71768"/>
                </a:srgbClr>
              </a:gs>
              <a:gs pos="68189">
                <a:srgbClr val="000000">
                  <a:alpha val="71768"/>
                </a:srgbClr>
              </a:gs>
            </a:gsLst>
            <a:lin ang="5400000"/>
          </a:gradFill>
          <a:ln w="12700">
            <a:solidFill>
              <a:srgbClr val="000000">
                <a:alpha val="7176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3" name="Rectangle"/>
          <p:cNvSpPr/>
          <p:nvPr/>
        </p:nvSpPr>
        <p:spPr>
          <a:xfrm>
            <a:off x="3654003" y="2940554"/>
            <a:ext cx="2166045" cy="50801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B00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B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4" name="Line"/>
          <p:cNvSpPr/>
          <p:nvPr/>
        </p:nvSpPr>
        <p:spPr>
          <a:xfrm>
            <a:off x="7068068" y="2330693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5" name="Line"/>
          <p:cNvSpPr/>
          <p:nvPr/>
        </p:nvSpPr>
        <p:spPr>
          <a:xfrm>
            <a:off x="8781625" y="3179036"/>
            <a:ext cx="1" cy="647701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6" name="Line"/>
          <p:cNvSpPr/>
          <p:nvPr/>
        </p:nvSpPr>
        <p:spPr>
          <a:xfrm>
            <a:off x="7024281" y="4741136"/>
            <a:ext cx="365417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7" name="Line"/>
          <p:cNvSpPr/>
          <p:nvPr/>
        </p:nvSpPr>
        <p:spPr>
          <a:xfrm>
            <a:off x="8782568" y="3816589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573" name="Connection Line" descr="Connection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55498" y="1529385"/>
            <a:ext cx="3933909" cy="1469683"/>
          </a:xfrm>
          <a:prstGeom prst="rect">
            <a:avLst/>
          </a:prstGeom>
        </p:spPr>
      </p:pic>
      <p:sp>
        <p:nvSpPr>
          <p:cNvPr id="569" name="Line"/>
          <p:cNvSpPr/>
          <p:nvPr/>
        </p:nvSpPr>
        <p:spPr>
          <a:xfrm flipV="1">
            <a:off x="7034619" y="2010636"/>
            <a:ext cx="1" cy="27305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0" name="plot intensities"/>
          <p:cNvSpPr txBox="1"/>
          <p:nvPr/>
        </p:nvSpPr>
        <p:spPr>
          <a:xfrm>
            <a:off x="8142163" y="1660482"/>
            <a:ext cx="17376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plot intensities</a:t>
            </a:r>
          </a:p>
        </p:txBody>
      </p:sp>
      <p:sp>
        <p:nvSpPr>
          <p:cNvPr id="571" name="constant intensity gradient"/>
          <p:cNvSpPr txBox="1"/>
          <p:nvPr/>
        </p:nvSpPr>
        <p:spPr>
          <a:xfrm>
            <a:off x="399650" y="2783658"/>
            <a:ext cx="26113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constant intensity gradient</a:t>
            </a:r>
          </a:p>
        </p:txBody>
      </p:sp>
      <p:sp>
        <p:nvSpPr>
          <p:cNvPr id="572" name="intensities along the line"/>
          <p:cNvSpPr txBox="1"/>
          <p:nvPr/>
        </p:nvSpPr>
        <p:spPr>
          <a:xfrm>
            <a:off x="7356389" y="4796264"/>
            <a:ext cx="28389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intensities along the line</a:t>
            </a:r>
          </a:p>
        </p:txBody>
      </p:sp>
    </p:spTree>
    <p:extLst>
      <p:ext uri="{BB962C8B-B14F-4D97-AF65-F5344CB8AC3E}">
        <p14:creationId xmlns:p14="http://schemas.microsoft.com/office/powerpoint/2010/main" val="16298698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2. Subtract the mean from each image gradient"/>
          <p:cNvSpPr txBox="1"/>
          <p:nvPr/>
        </p:nvSpPr>
        <p:spPr>
          <a:xfrm>
            <a:off x="1901179" y="391168"/>
            <a:ext cx="97872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Subtract the mean from each image gradient</a:t>
            </a:r>
          </a:p>
        </p:txBody>
      </p:sp>
      <p:sp>
        <p:nvSpPr>
          <p:cNvPr id="577" name="Rectangle"/>
          <p:cNvSpPr/>
          <p:nvPr/>
        </p:nvSpPr>
        <p:spPr>
          <a:xfrm rot="16200000">
            <a:off x="3651150" y="2477262"/>
            <a:ext cx="3733652" cy="1638499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8" name="Rectangle"/>
          <p:cNvSpPr/>
          <p:nvPr/>
        </p:nvSpPr>
        <p:spPr>
          <a:xfrm rot="16200000">
            <a:off x="2870200" y="1683611"/>
            <a:ext cx="3733652" cy="3225801"/>
          </a:xfrm>
          <a:prstGeom prst="rect">
            <a:avLst/>
          </a:prstGeom>
          <a:gradFill>
            <a:gsLst>
              <a:gs pos="32930">
                <a:srgbClr val="FBFBFB">
                  <a:alpha val="71768"/>
                </a:srgbClr>
              </a:gs>
              <a:gs pos="50455">
                <a:srgbClr val="7E7E7E">
                  <a:alpha val="71768"/>
                </a:srgbClr>
              </a:gs>
              <a:gs pos="68189">
                <a:srgbClr val="000000">
                  <a:alpha val="71768"/>
                </a:srgbClr>
              </a:gs>
            </a:gsLst>
            <a:lin ang="5400000"/>
          </a:gradFill>
          <a:ln w="12700">
            <a:solidFill>
              <a:srgbClr val="000000">
                <a:alpha val="7176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9" name="Rectangle"/>
          <p:cNvSpPr/>
          <p:nvPr/>
        </p:nvSpPr>
        <p:spPr>
          <a:xfrm>
            <a:off x="3654003" y="2940554"/>
            <a:ext cx="2166045" cy="50801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B00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B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0" name="Line"/>
          <p:cNvSpPr/>
          <p:nvPr/>
        </p:nvSpPr>
        <p:spPr>
          <a:xfrm>
            <a:off x="7068068" y="2330693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1" name="Line"/>
          <p:cNvSpPr/>
          <p:nvPr/>
        </p:nvSpPr>
        <p:spPr>
          <a:xfrm>
            <a:off x="8781625" y="3179036"/>
            <a:ext cx="1" cy="647701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2" name="Line"/>
          <p:cNvSpPr/>
          <p:nvPr/>
        </p:nvSpPr>
        <p:spPr>
          <a:xfrm>
            <a:off x="7024281" y="4741136"/>
            <a:ext cx="365417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3" name="Line"/>
          <p:cNvSpPr/>
          <p:nvPr/>
        </p:nvSpPr>
        <p:spPr>
          <a:xfrm>
            <a:off x="8782568" y="3816589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612" name="Connection Line" descr="Connection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55498" y="1529385"/>
            <a:ext cx="3933909" cy="1469683"/>
          </a:xfrm>
          <a:prstGeom prst="rect">
            <a:avLst/>
          </a:prstGeom>
        </p:spPr>
      </p:pic>
      <p:sp>
        <p:nvSpPr>
          <p:cNvPr id="585" name="Line"/>
          <p:cNvSpPr/>
          <p:nvPr/>
        </p:nvSpPr>
        <p:spPr>
          <a:xfrm flipV="1">
            <a:off x="7034619" y="2010636"/>
            <a:ext cx="1" cy="27305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6" name="plot intensities"/>
          <p:cNvSpPr txBox="1"/>
          <p:nvPr/>
        </p:nvSpPr>
        <p:spPr>
          <a:xfrm>
            <a:off x="8142163" y="1660482"/>
            <a:ext cx="17376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plot intensities</a:t>
            </a:r>
          </a:p>
        </p:txBody>
      </p:sp>
      <p:sp>
        <p:nvSpPr>
          <p:cNvPr id="587" name="constant intensity gradient"/>
          <p:cNvSpPr txBox="1"/>
          <p:nvPr/>
        </p:nvSpPr>
        <p:spPr>
          <a:xfrm>
            <a:off x="399650" y="2783658"/>
            <a:ext cx="26113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constant intensity gradient</a:t>
            </a:r>
          </a:p>
        </p:txBody>
      </p:sp>
      <p:sp>
        <p:nvSpPr>
          <p:cNvPr id="588" name="Line"/>
          <p:cNvSpPr/>
          <p:nvPr/>
        </p:nvSpPr>
        <p:spPr>
          <a:xfrm flipH="1">
            <a:off x="3629037" y="5728282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89" name="Line"/>
          <p:cNvSpPr/>
          <p:nvPr/>
        </p:nvSpPr>
        <p:spPr>
          <a:xfrm>
            <a:off x="2230184" y="7140043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90" name="Circle"/>
          <p:cNvSpPr/>
          <p:nvPr/>
        </p:nvSpPr>
        <p:spPr>
          <a:xfrm>
            <a:off x="2215897" y="701957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1" name="Circle"/>
          <p:cNvSpPr/>
          <p:nvPr/>
        </p:nvSpPr>
        <p:spPr>
          <a:xfrm>
            <a:off x="3001585" y="7202492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2" name="Circle"/>
          <p:cNvSpPr/>
          <p:nvPr/>
        </p:nvSpPr>
        <p:spPr>
          <a:xfrm>
            <a:off x="3166174" y="724282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3" name="Circle"/>
          <p:cNvSpPr/>
          <p:nvPr/>
        </p:nvSpPr>
        <p:spPr>
          <a:xfrm>
            <a:off x="3001585" y="713364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4" name="Circle"/>
          <p:cNvSpPr/>
          <p:nvPr/>
        </p:nvSpPr>
        <p:spPr>
          <a:xfrm>
            <a:off x="2750753" y="7180378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5" name="Circle"/>
          <p:cNvSpPr/>
          <p:nvPr/>
        </p:nvSpPr>
        <p:spPr>
          <a:xfrm>
            <a:off x="2956467" y="736279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6" name="Circle"/>
          <p:cNvSpPr/>
          <p:nvPr/>
        </p:nvSpPr>
        <p:spPr>
          <a:xfrm>
            <a:off x="2061720" y="700184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7" name="Circle"/>
          <p:cNvSpPr/>
          <p:nvPr/>
        </p:nvSpPr>
        <p:spPr>
          <a:xfrm>
            <a:off x="3148258" y="7070116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8" name="Circle"/>
          <p:cNvSpPr/>
          <p:nvPr/>
        </p:nvSpPr>
        <p:spPr>
          <a:xfrm>
            <a:off x="3172335" y="695889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599" name="Circle"/>
          <p:cNvSpPr/>
          <p:nvPr/>
        </p:nvSpPr>
        <p:spPr>
          <a:xfrm>
            <a:off x="2956467" y="703410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0" name="Circle"/>
          <p:cNvSpPr/>
          <p:nvPr/>
        </p:nvSpPr>
        <p:spPr>
          <a:xfrm>
            <a:off x="2215898" y="717135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1" name="Circle"/>
          <p:cNvSpPr/>
          <p:nvPr/>
        </p:nvSpPr>
        <p:spPr>
          <a:xfrm>
            <a:off x="3065972" y="707773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2" name="Circle"/>
          <p:cNvSpPr/>
          <p:nvPr/>
        </p:nvSpPr>
        <p:spPr>
          <a:xfrm>
            <a:off x="2551968" y="703875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3" name="Circle"/>
          <p:cNvSpPr/>
          <p:nvPr/>
        </p:nvSpPr>
        <p:spPr>
          <a:xfrm>
            <a:off x="2335870" y="7000464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4" name="Circle"/>
          <p:cNvSpPr/>
          <p:nvPr/>
        </p:nvSpPr>
        <p:spPr>
          <a:xfrm>
            <a:off x="3084444" y="70098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05" name="Circle"/>
          <p:cNvSpPr/>
          <p:nvPr/>
        </p:nvSpPr>
        <p:spPr>
          <a:xfrm>
            <a:off x="2051010" y="72057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6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851" y="7068479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815" y="5720903"/>
            <a:ext cx="814051" cy="540530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intensities along the line"/>
          <p:cNvSpPr txBox="1"/>
          <p:nvPr/>
        </p:nvSpPr>
        <p:spPr>
          <a:xfrm>
            <a:off x="7356389" y="4796264"/>
            <a:ext cx="28389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intensities along the line</a:t>
            </a:r>
          </a:p>
        </p:txBody>
      </p:sp>
      <p:sp>
        <p:nvSpPr>
          <p:cNvPr id="609" name="plot of image gradients"/>
          <p:cNvSpPr txBox="1"/>
          <p:nvPr/>
        </p:nvSpPr>
        <p:spPr>
          <a:xfrm>
            <a:off x="2249690" y="8710249"/>
            <a:ext cx="273964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plot of image gradients</a:t>
            </a:r>
          </a:p>
        </p:txBody>
      </p:sp>
      <p:sp>
        <p:nvSpPr>
          <p:cNvPr id="610" name="Arrow"/>
          <p:cNvSpPr/>
          <p:nvPr/>
        </p:nvSpPr>
        <p:spPr>
          <a:xfrm>
            <a:off x="5828119" y="6917404"/>
            <a:ext cx="1258648" cy="558810"/>
          </a:xfrm>
          <a:prstGeom prst="rightArrow">
            <a:avLst>
              <a:gd name="adj1" fmla="val 65939"/>
              <a:gd name="adj2" fmla="val 63112"/>
            </a:avLst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1" name="subtract mean"/>
          <p:cNvSpPr txBox="1"/>
          <p:nvPr/>
        </p:nvSpPr>
        <p:spPr>
          <a:xfrm>
            <a:off x="5534427" y="6411549"/>
            <a:ext cx="17518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subtract mean</a:t>
            </a:r>
          </a:p>
        </p:txBody>
      </p:sp>
    </p:spTree>
    <p:extLst>
      <p:ext uri="{BB962C8B-B14F-4D97-AF65-F5344CB8AC3E}">
        <p14:creationId xmlns:p14="http://schemas.microsoft.com/office/powerpoint/2010/main" val="6056422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Why detect corners?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98605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2. Subtract the mean from each image gradient"/>
          <p:cNvSpPr txBox="1"/>
          <p:nvPr/>
        </p:nvSpPr>
        <p:spPr>
          <a:xfrm>
            <a:off x="1901179" y="391168"/>
            <a:ext cx="97872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Subtract the mean from each image gradient</a:t>
            </a:r>
          </a:p>
        </p:txBody>
      </p:sp>
      <p:sp>
        <p:nvSpPr>
          <p:cNvPr id="616" name="Rectangle"/>
          <p:cNvSpPr/>
          <p:nvPr/>
        </p:nvSpPr>
        <p:spPr>
          <a:xfrm rot="16200000">
            <a:off x="3651150" y="2477262"/>
            <a:ext cx="3733652" cy="1638499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7" name="Rectangle"/>
          <p:cNvSpPr/>
          <p:nvPr/>
        </p:nvSpPr>
        <p:spPr>
          <a:xfrm rot="16200000">
            <a:off x="2870200" y="1683611"/>
            <a:ext cx="3733652" cy="3225801"/>
          </a:xfrm>
          <a:prstGeom prst="rect">
            <a:avLst/>
          </a:prstGeom>
          <a:gradFill>
            <a:gsLst>
              <a:gs pos="32930">
                <a:srgbClr val="FBFBFB">
                  <a:alpha val="71768"/>
                </a:srgbClr>
              </a:gs>
              <a:gs pos="50455">
                <a:srgbClr val="7E7E7E">
                  <a:alpha val="71768"/>
                </a:srgbClr>
              </a:gs>
              <a:gs pos="68189">
                <a:srgbClr val="000000">
                  <a:alpha val="71768"/>
                </a:srgbClr>
              </a:gs>
            </a:gsLst>
            <a:lin ang="5400000"/>
          </a:gradFill>
          <a:ln w="12700">
            <a:solidFill>
              <a:srgbClr val="000000">
                <a:alpha val="71768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8" name="Rectangle"/>
          <p:cNvSpPr/>
          <p:nvPr/>
        </p:nvSpPr>
        <p:spPr>
          <a:xfrm>
            <a:off x="3654003" y="2940554"/>
            <a:ext cx="2166045" cy="50801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B00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B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9" name="Line"/>
          <p:cNvSpPr/>
          <p:nvPr/>
        </p:nvSpPr>
        <p:spPr>
          <a:xfrm>
            <a:off x="7068068" y="2330693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0" name="Line"/>
          <p:cNvSpPr/>
          <p:nvPr/>
        </p:nvSpPr>
        <p:spPr>
          <a:xfrm>
            <a:off x="8781625" y="3179036"/>
            <a:ext cx="1" cy="647701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1" name="Line"/>
          <p:cNvSpPr/>
          <p:nvPr/>
        </p:nvSpPr>
        <p:spPr>
          <a:xfrm>
            <a:off x="7024281" y="4741136"/>
            <a:ext cx="365417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2" name="Line"/>
          <p:cNvSpPr/>
          <p:nvPr/>
        </p:nvSpPr>
        <p:spPr>
          <a:xfrm>
            <a:off x="8782568" y="3816589"/>
            <a:ext cx="1714104" cy="858496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672" name="Connection Line" descr="Connection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55498" y="1529385"/>
            <a:ext cx="3933909" cy="1469683"/>
          </a:xfrm>
          <a:prstGeom prst="rect">
            <a:avLst/>
          </a:prstGeom>
        </p:spPr>
      </p:pic>
      <p:sp>
        <p:nvSpPr>
          <p:cNvPr id="624" name="Line"/>
          <p:cNvSpPr/>
          <p:nvPr/>
        </p:nvSpPr>
        <p:spPr>
          <a:xfrm flipV="1">
            <a:off x="7034619" y="2010636"/>
            <a:ext cx="1" cy="27305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5" name="plot intensities"/>
          <p:cNvSpPr txBox="1"/>
          <p:nvPr/>
        </p:nvSpPr>
        <p:spPr>
          <a:xfrm>
            <a:off x="8142163" y="1660482"/>
            <a:ext cx="17376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plot intensities</a:t>
            </a:r>
          </a:p>
        </p:txBody>
      </p:sp>
      <p:sp>
        <p:nvSpPr>
          <p:cNvPr id="626" name="constant intensity gradient"/>
          <p:cNvSpPr txBox="1"/>
          <p:nvPr/>
        </p:nvSpPr>
        <p:spPr>
          <a:xfrm>
            <a:off x="399650" y="2783658"/>
            <a:ext cx="26113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constant intensity gradient</a:t>
            </a:r>
          </a:p>
        </p:txBody>
      </p:sp>
      <p:sp>
        <p:nvSpPr>
          <p:cNvPr id="627" name="Line"/>
          <p:cNvSpPr/>
          <p:nvPr/>
        </p:nvSpPr>
        <p:spPr>
          <a:xfrm flipH="1">
            <a:off x="3629037" y="5728282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28" name="Line"/>
          <p:cNvSpPr/>
          <p:nvPr/>
        </p:nvSpPr>
        <p:spPr>
          <a:xfrm>
            <a:off x="2230184" y="7140043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29" name="Circle"/>
          <p:cNvSpPr/>
          <p:nvPr/>
        </p:nvSpPr>
        <p:spPr>
          <a:xfrm>
            <a:off x="2215897" y="7019573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0" name="Circle"/>
          <p:cNvSpPr/>
          <p:nvPr/>
        </p:nvSpPr>
        <p:spPr>
          <a:xfrm>
            <a:off x="3001585" y="7202492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1" name="Circle"/>
          <p:cNvSpPr/>
          <p:nvPr/>
        </p:nvSpPr>
        <p:spPr>
          <a:xfrm>
            <a:off x="3166174" y="724282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2" name="Circle"/>
          <p:cNvSpPr/>
          <p:nvPr/>
        </p:nvSpPr>
        <p:spPr>
          <a:xfrm>
            <a:off x="3001585" y="713364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3" name="Circle"/>
          <p:cNvSpPr/>
          <p:nvPr/>
        </p:nvSpPr>
        <p:spPr>
          <a:xfrm>
            <a:off x="2750753" y="7180378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4" name="Circle"/>
          <p:cNvSpPr/>
          <p:nvPr/>
        </p:nvSpPr>
        <p:spPr>
          <a:xfrm>
            <a:off x="2956467" y="736279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5" name="Circle"/>
          <p:cNvSpPr/>
          <p:nvPr/>
        </p:nvSpPr>
        <p:spPr>
          <a:xfrm>
            <a:off x="2061720" y="700184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6" name="Circle"/>
          <p:cNvSpPr/>
          <p:nvPr/>
        </p:nvSpPr>
        <p:spPr>
          <a:xfrm>
            <a:off x="3148258" y="7070116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7" name="Circle"/>
          <p:cNvSpPr/>
          <p:nvPr/>
        </p:nvSpPr>
        <p:spPr>
          <a:xfrm>
            <a:off x="3172335" y="695889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8" name="Circle"/>
          <p:cNvSpPr/>
          <p:nvPr/>
        </p:nvSpPr>
        <p:spPr>
          <a:xfrm>
            <a:off x="2956467" y="703410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39" name="Circle"/>
          <p:cNvSpPr/>
          <p:nvPr/>
        </p:nvSpPr>
        <p:spPr>
          <a:xfrm>
            <a:off x="2215898" y="717135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40" name="Circle"/>
          <p:cNvSpPr/>
          <p:nvPr/>
        </p:nvSpPr>
        <p:spPr>
          <a:xfrm>
            <a:off x="3065972" y="707773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41" name="Circle"/>
          <p:cNvSpPr/>
          <p:nvPr/>
        </p:nvSpPr>
        <p:spPr>
          <a:xfrm>
            <a:off x="2551968" y="703875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42" name="Circle"/>
          <p:cNvSpPr/>
          <p:nvPr/>
        </p:nvSpPr>
        <p:spPr>
          <a:xfrm>
            <a:off x="2335870" y="7000464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43" name="Circle"/>
          <p:cNvSpPr/>
          <p:nvPr/>
        </p:nvSpPr>
        <p:spPr>
          <a:xfrm>
            <a:off x="3084444" y="70098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44" name="Circle"/>
          <p:cNvSpPr/>
          <p:nvPr/>
        </p:nvSpPr>
        <p:spPr>
          <a:xfrm>
            <a:off x="2051010" y="7205712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6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851" y="7068479"/>
            <a:ext cx="760083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815" y="5720903"/>
            <a:ext cx="814051" cy="540530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intensities along the line"/>
          <p:cNvSpPr txBox="1"/>
          <p:nvPr/>
        </p:nvSpPr>
        <p:spPr>
          <a:xfrm>
            <a:off x="7356389" y="4796264"/>
            <a:ext cx="28389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intensities along the line</a:t>
            </a:r>
          </a:p>
        </p:txBody>
      </p:sp>
      <p:sp>
        <p:nvSpPr>
          <p:cNvPr id="648" name="plot of image gradients"/>
          <p:cNvSpPr txBox="1"/>
          <p:nvPr/>
        </p:nvSpPr>
        <p:spPr>
          <a:xfrm>
            <a:off x="2249690" y="8710249"/>
            <a:ext cx="273964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plot of image gradients</a:t>
            </a:r>
          </a:p>
        </p:txBody>
      </p:sp>
      <p:sp>
        <p:nvSpPr>
          <p:cNvPr id="649" name="Line"/>
          <p:cNvSpPr/>
          <p:nvPr/>
        </p:nvSpPr>
        <p:spPr>
          <a:xfrm>
            <a:off x="9191655" y="5720283"/>
            <a:ext cx="1" cy="2823523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50" name="Line"/>
          <p:cNvSpPr/>
          <p:nvPr/>
        </p:nvSpPr>
        <p:spPr>
          <a:xfrm>
            <a:off x="7792802" y="7132044"/>
            <a:ext cx="2879994" cy="1"/>
          </a:xfrm>
          <a:prstGeom prst="line">
            <a:avLst/>
          </a:prstGeom>
          <a:solidFill>
            <a:srgbClr val="00CC99"/>
          </a:solidFill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51" name="Circle"/>
          <p:cNvSpPr/>
          <p:nvPr/>
        </p:nvSpPr>
        <p:spPr>
          <a:xfrm>
            <a:off x="8540515" y="7011574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2" name="Circle"/>
          <p:cNvSpPr/>
          <p:nvPr/>
        </p:nvSpPr>
        <p:spPr>
          <a:xfrm>
            <a:off x="9326203" y="719449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3" name="Circle"/>
          <p:cNvSpPr/>
          <p:nvPr/>
        </p:nvSpPr>
        <p:spPr>
          <a:xfrm>
            <a:off x="9490792" y="723482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4" name="Circle"/>
          <p:cNvSpPr/>
          <p:nvPr/>
        </p:nvSpPr>
        <p:spPr>
          <a:xfrm>
            <a:off x="9326203" y="7125644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5" name="Circle"/>
          <p:cNvSpPr/>
          <p:nvPr/>
        </p:nvSpPr>
        <p:spPr>
          <a:xfrm>
            <a:off x="9075370" y="717238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6" name="Circle"/>
          <p:cNvSpPr/>
          <p:nvPr/>
        </p:nvSpPr>
        <p:spPr>
          <a:xfrm>
            <a:off x="9281085" y="735479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7" name="Circle"/>
          <p:cNvSpPr/>
          <p:nvPr/>
        </p:nvSpPr>
        <p:spPr>
          <a:xfrm>
            <a:off x="8386338" y="6993850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8" name="Circle"/>
          <p:cNvSpPr/>
          <p:nvPr/>
        </p:nvSpPr>
        <p:spPr>
          <a:xfrm>
            <a:off x="9472876" y="7062117"/>
            <a:ext cx="82287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59" name="Circle"/>
          <p:cNvSpPr/>
          <p:nvPr/>
        </p:nvSpPr>
        <p:spPr>
          <a:xfrm>
            <a:off x="9496953" y="695089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0" name="Circle"/>
          <p:cNvSpPr/>
          <p:nvPr/>
        </p:nvSpPr>
        <p:spPr>
          <a:xfrm>
            <a:off x="9281085" y="7026108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1" name="Circle"/>
          <p:cNvSpPr/>
          <p:nvPr/>
        </p:nvSpPr>
        <p:spPr>
          <a:xfrm>
            <a:off x="8540515" y="7163359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2" name="Circle"/>
          <p:cNvSpPr/>
          <p:nvPr/>
        </p:nvSpPr>
        <p:spPr>
          <a:xfrm>
            <a:off x="9390590" y="7069735"/>
            <a:ext cx="82288" cy="80676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3" name="Circle"/>
          <p:cNvSpPr/>
          <p:nvPr/>
        </p:nvSpPr>
        <p:spPr>
          <a:xfrm>
            <a:off x="8876586" y="7030757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4" name="Circle"/>
          <p:cNvSpPr/>
          <p:nvPr/>
        </p:nvSpPr>
        <p:spPr>
          <a:xfrm>
            <a:off x="8660488" y="6992466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5" name="Circle"/>
          <p:cNvSpPr/>
          <p:nvPr/>
        </p:nvSpPr>
        <p:spPr>
          <a:xfrm>
            <a:off x="9409062" y="7001814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666" name="Circle"/>
          <p:cNvSpPr/>
          <p:nvPr/>
        </p:nvSpPr>
        <p:spPr>
          <a:xfrm>
            <a:off x="8375628" y="7197713"/>
            <a:ext cx="82288" cy="80675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n w="9525">
                  <a:solidFill>
                    <a:srgbClr val="000000"/>
                  </a:solidFill>
                </a:ln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 w="9525"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6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469" y="7060480"/>
            <a:ext cx="760084" cy="46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433" y="5712904"/>
            <a:ext cx="814051" cy="540530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data is centered…"/>
          <p:cNvSpPr txBox="1"/>
          <p:nvPr/>
        </p:nvSpPr>
        <p:spPr>
          <a:xfrm>
            <a:off x="7811863" y="8557849"/>
            <a:ext cx="277241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data is centered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(‘DC’ offset is removed)</a:t>
            </a:r>
          </a:p>
        </p:txBody>
      </p:sp>
      <p:sp>
        <p:nvSpPr>
          <p:cNvPr id="670" name="Arrow"/>
          <p:cNvSpPr/>
          <p:nvPr/>
        </p:nvSpPr>
        <p:spPr>
          <a:xfrm>
            <a:off x="5828119" y="6917404"/>
            <a:ext cx="1258648" cy="558810"/>
          </a:xfrm>
          <a:prstGeom prst="rightArrow">
            <a:avLst>
              <a:gd name="adj1" fmla="val 65939"/>
              <a:gd name="adj2" fmla="val 63112"/>
            </a:avLst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1" name="subtract mean"/>
          <p:cNvSpPr txBox="1"/>
          <p:nvPr/>
        </p:nvSpPr>
        <p:spPr>
          <a:xfrm>
            <a:off x="5534427" y="6411549"/>
            <a:ext cx="17518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subtract mean</a:t>
            </a:r>
          </a:p>
        </p:txBody>
      </p:sp>
    </p:spTree>
    <p:extLst>
      <p:ext uri="{BB962C8B-B14F-4D97-AF65-F5344CB8AC3E}">
        <p14:creationId xmlns:p14="http://schemas.microsoft.com/office/powerpoint/2010/main" val="123794677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3. Compute the covariance matrix"/>
          <p:cNvSpPr txBox="1"/>
          <p:nvPr/>
        </p:nvSpPr>
        <p:spPr>
          <a:xfrm>
            <a:off x="2989503" y="4552950"/>
            <a:ext cx="70257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 Compute the covariance matrix</a:t>
            </a:r>
          </a:p>
        </p:txBody>
      </p:sp>
    </p:spTree>
    <p:extLst>
      <p:ext uri="{BB962C8B-B14F-4D97-AF65-F5344CB8AC3E}">
        <p14:creationId xmlns:p14="http://schemas.microsoft.com/office/powerpoint/2010/main" val="334978504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3. Compute the covariance matrix"/>
          <p:cNvSpPr txBox="1"/>
          <p:nvPr/>
        </p:nvSpPr>
        <p:spPr>
          <a:xfrm>
            <a:off x="3327752" y="975368"/>
            <a:ext cx="70257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 Compute the covariance matrix</a:t>
            </a:r>
          </a:p>
        </p:txBody>
      </p:sp>
      <p:sp>
        <p:nvSpPr>
          <p:cNvPr id="678" name="Where does this covariance matrix come from?"/>
          <p:cNvSpPr txBox="1"/>
          <p:nvPr/>
        </p:nvSpPr>
        <p:spPr>
          <a:xfrm>
            <a:off x="3530201" y="8629649"/>
            <a:ext cx="650626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does this covariance matrix come from?</a:t>
            </a:r>
          </a:p>
        </p:txBody>
      </p:sp>
      <p:pic>
        <p:nvPicPr>
          <p:cNvPr id="679" name="Image" descr="Image"/>
          <p:cNvPicPr>
            <a:picLocks noChangeAspect="1"/>
          </p:cNvPicPr>
          <p:nvPr/>
        </p:nvPicPr>
        <p:blipFill>
          <a:blip r:embed="rId2"/>
          <a:srcRect r="51453"/>
          <a:stretch>
            <a:fillRect/>
          </a:stretch>
        </p:blipFill>
        <p:spPr>
          <a:xfrm>
            <a:off x="4072959" y="2558116"/>
            <a:ext cx="5684226" cy="2134566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Rectangle"/>
          <p:cNvSpPr/>
          <p:nvPr/>
        </p:nvSpPr>
        <p:spPr>
          <a:xfrm>
            <a:off x="6071336" y="6204396"/>
            <a:ext cx="1423993" cy="137745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685" name="Group"/>
          <p:cNvGrpSpPr/>
          <p:nvPr/>
        </p:nvGrpSpPr>
        <p:grpSpPr>
          <a:xfrm>
            <a:off x="6090491" y="6473975"/>
            <a:ext cx="1385683" cy="843200"/>
            <a:chOff x="0" y="0"/>
            <a:chExt cx="1385682" cy="843199"/>
          </a:xfrm>
        </p:grpSpPr>
        <p:sp>
          <p:nvSpPr>
            <p:cNvPr id="681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2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3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4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690" name="Group"/>
          <p:cNvGrpSpPr/>
          <p:nvPr/>
        </p:nvGrpSpPr>
        <p:grpSpPr>
          <a:xfrm rot="5400000">
            <a:off x="6090491" y="6471525"/>
            <a:ext cx="1385683" cy="843200"/>
            <a:chOff x="0" y="0"/>
            <a:chExt cx="1385682" cy="843199"/>
          </a:xfrm>
        </p:grpSpPr>
        <p:sp>
          <p:nvSpPr>
            <p:cNvPr id="686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7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8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89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691" name="Rectangle"/>
          <p:cNvSpPr/>
          <p:nvPr/>
        </p:nvSpPr>
        <p:spPr>
          <a:xfrm>
            <a:off x="9144737" y="6200951"/>
            <a:ext cx="1423993" cy="1377458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grpSp>
        <p:nvGrpSpPr>
          <p:cNvPr id="696" name="Group"/>
          <p:cNvGrpSpPr/>
          <p:nvPr/>
        </p:nvGrpSpPr>
        <p:grpSpPr>
          <a:xfrm>
            <a:off x="9163891" y="6470530"/>
            <a:ext cx="1385684" cy="843200"/>
            <a:chOff x="0" y="0"/>
            <a:chExt cx="1385682" cy="843199"/>
          </a:xfrm>
        </p:grpSpPr>
        <p:sp>
          <p:nvSpPr>
            <p:cNvPr id="692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3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4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5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701" name="Group"/>
          <p:cNvGrpSpPr/>
          <p:nvPr/>
        </p:nvGrpSpPr>
        <p:grpSpPr>
          <a:xfrm rot="5400000">
            <a:off x="9163891" y="6468080"/>
            <a:ext cx="1385684" cy="843200"/>
            <a:chOff x="0" y="0"/>
            <a:chExt cx="1385682" cy="843199"/>
          </a:xfrm>
        </p:grpSpPr>
        <p:sp>
          <p:nvSpPr>
            <p:cNvPr id="697" name="Line"/>
            <p:cNvSpPr/>
            <p:nvPr/>
          </p:nvSpPr>
          <p:spPr>
            <a:xfrm>
              <a:off x="0" y="281066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8" name="Line"/>
            <p:cNvSpPr/>
            <p:nvPr/>
          </p:nvSpPr>
          <p:spPr>
            <a:xfrm>
              <a:off x="0" y="562132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9" name="Line"/>
            <p:cNvSpPr/>
            <p:nvPr/>
          </p:nvSpPr>
          <p:spPr>
            <a:xfrm>
              <a:off x="0" y="843199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00" name="Line"/>
            <p:cNvSpPr/>
            <p:nvPr/>
          </p:nvSpPr>
          <p:spPr>
            <a:xfrm>
              <a:off x="0" y="-1"/>
              <a:ext cx="138568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pic>
        <p:nvPicPr>
          <p:cNvPr id="7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606" y="5488425"/>
            <a:ext cx="975452" cy="59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9007" y="5485682"/>
            <a:ext cx="975452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array of x gradients"/>
          <p:cNvSpPr txBox="1"/>
          <p:nvPr/>
        </p:nvSpPr>
        <p:spPr>
          <a:xfrm>
            <a:off x="5856460" y="7645977"/>
            <a:ext cx="209603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array of x gradients</a:t>
            </a:r>
          </a:p>
        </p:txBody>
      </p:sp>
      <p:sp>
        <p:nvSpPr>
          <p:cNvPr id="705" name="array of y gradients"/>
          <p:cNvSpPr txBox="1"/>
          <p:nvPr/>
        </p:nvSpPr>
        <p:spPr>
          <a:xfrm>
            <a:off x="8808715" y="7645977"/>
            <a:ext cx="209603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array of y gradients</a:t>
            </a:r>
          </a:p>
        </p:txBody>
      </p:sp>
      <p:sp>
        <p:nvSpPr>
          <p:cNvPr id="706" name=".*"/>
          <p:cNvSpPr txBox="1"/>
          <p:nvPr/>
        </p:nvSpPr>
        <p:spPr>
          <a:xfrm>
            <a:off x="7969126" y="6448624"/>
            <a:ext cx="62255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.*</a:t>
            </a:r>
          </a:p>
        </p:txBody>
      </p:sp>
      <p:sp>
        <p:nvSpPr>
          <p:cNvPr id="707" name="=sum("/>
          <p:cNvSpPr txBox="1"/>
          <p:nvPr/>
        </p:nvSpPr>
        <p:spPr>
          <a:xfrm>
            <a:off x="3623247" y="6381680"/>
            <a:ext cx="231038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=sum(</a:t>
            </a:r>
          </a:p>
        </p:txBody>
      </p:sp>
      <p:sp>
        <p:nvSpPr>
          <p:cNvPr id="708" name=")"/>
          <p:cNvSpPr txBox="1"/>
          <p:nvPr/>
        </p:nvSpPr>
        <p:spPr>
          <a:xfrm>
            <a:off x="10880917" y="6381680"/>
            <a:ext cx="36804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)</a:t>
            </a:r>
          </a:p>
        </p:txBody>
      </p:sp>
      <p:pic>
        <p:nvPicPr>
          <p:cNvPr id="709" name="Image" descr="Image"/>
          <p:cNvPicPr>
            <a:picLocks noChangeAspect="1"/>
          </p:cNvPicPr>
          <p:nvPr/>
        </p:nvPicPr>
        <p:blipFill>
          <a:blip r:embed="rId2"/>
          <a:srcRect l="24950" r="54504" b="49478"/>
          <a:stretch>
            <a:fillRect/>
          </a:stretch>
        </p:blipFill>
        <p:spPr>
          <a:xfrm>
            <a:off x="1755837" y="6731899"/>
            <a:ext cx="2064711" cy="9256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964766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"/>
          <p:cNvGrpSpPr/>
          <p:nvPr/>
        </p:nvGrpSpPr>
        <p:grpSpPr>
          <a:xfrm>
            <a:off x="4516186" y="2846949"/>
            <a:ext cx="3972428" cy="5520203"/>
            <a:chOff x="-169972" y="-139700"/>
            <a:chExt cx="3972426" cy="5520202"/>
          </a:xfrm>
        </p:grpSpPr>
        <p:grpSp>
          <p:nvGrpSpPr>
            <p:cNvPr id="205" name="corner"/>
            <p:cNvGrpSpPr/>
            <p:nvPr/>
          </p:nvGrpSpPr>
          <p:grpSpPr>
            <a:xfrm>
              <a:off x="-169973" y="-139700"/>
              <a:ext cx="3972427" cy="4099427"/>
              <a:chOff x="0" y="0"/>
              <a:chExt cx="3972426" cy="4099426"/>
            </a:xfrm>
          </p:grpSpPr>
          <p:pic>
            <p:nvPicPr>
              <p:cNvPr id="204" name="corner" descr="corner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5900" y="139700"/>
                <a:ext cx="3540627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03" name="corner" descr="corner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06" name="“edge”: no change along the edge direction"/>
            <p:cNvSpPr txBox="1"/>
            <p:nvPr/>
          </p:nvSpPr>
          <p:spPr>
            <a:xfrm>
              <a:off x="0" y="4110502"/>
              <a:ext cx="3776669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“edge”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no change along the edge direction</a:t>
              </a:r>
            </a:p>
          </p:txBody>
        </p:sp>
        <p:sp>
          <p:nvSpPr>
            <p:cNvPr id="207" name="Square"/>
            <p:cNvSpPr/>
            <p:nvPr/>
          </p:nvSpPr>
          <p:spPr>
            <a:xfrm>
              <a:off x="914219" y="1652292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Line"/>
            <p:cNvSpPr/>
            <p:nvPr/>
          </p:nvSpPr>
          <p:spPr>
            <a:xfrm flipV="1">
              <a:off x="621854" y="1524746"/>
              <a:ext cx="1" cy="131728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219" name="Group"/>
          <p:cNvGrpSpPr/>
          <p:nvPr/>
        </p:nvGrpSpPr>
        <p:grpSpPr>
          <a:xfrm>
            <a:off x="8738446" y="2885049"/>
            <a:ext cx="3972427" cy="5520203"/>
            <a:chOff x="-97879" y="-139700"/>
            <a:chExt cx="3972426" cy="5520202"/>
          </a:xfrm>
        </p:grpSpPr>
        <p:grpSp>
          <p:nvGrpSpPr>
            <p:cNvPr id="212" name="corner"/>
            <p:cNvGrpSpPr/>
            <p:nvPr/>
          </p:nvGrpSpPr>
          <p:grpSpPr>
            <a:xfrm>
              <a:off x="-97880" y="-139700"/>
              <a:ext cx="3972428" cy="4099427"/>
              <a:chOff x="0" y="0"/>
              <a:chExt cx="3972426" cy="4099426"/>
            </a:xfrm>
          </p:grpSpPr>
          <p:pic>
            <p:nvPicPr>
              <p:cNvPr id="211" name="corner" descr="corner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15900" y="139700"/>
                <a:ext cx="3540627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0" name="corner" descr="corner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13" name="“corner”: significant change in all directions"/>
            <p:cNvSpPr txBox="1"/>
            <p:nvPr/>
          </p:nvSpPr>
          <p:spPr>
            <a:xfrm>
              <a:off x="0" y="4110502"/>
              <a:ext cx="3776669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“corner”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significant change in all directions</a:t>
              </a:r>
            </a:p>
          </p:txBody>
        </p:sp>
        <p:sp>
          <p:nvSpPr>
            <p:cNvPr id="214" name="Square"/>
            <p:cNvSpPr/>
            <p:nvPr/>
          </p:nvSpPr>
          <p:spPr>
            <a:xfrm>
              <a:off x="1180208" y="472083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Line"/>
            <p:cNvSpPr/>
            <p:nvPr/>
          </p:nvSpPr>
          <p:spPr>
            <a:xfrm flipH="1">
              <a:off x="826146" y="1534271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6" name="Line"/>
            <p:cNvSpPr/>
            <p:nvPr/>
          </p:nvSpPr>
          <p:spPr>
            <a:xfrm flipH="1" flipV="1">
              <a:off x="826146" y="118020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7" name="Line"/>
            <p:cNvSpPr/>
            <p:nvPr/>
          </p:nvSpPr>
          <p:spPr>
            <a:xfrm>
              <a:off x="2242397" y="1534271"/>
              <a:ext cx="354063" cy="35406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8" name="Line"/>
            <p:cNvSpPr/>
            <p:nvPr/>
          </p:nvSpPr>
          <p:spPr>
            <a:xfrm flipV="1">
              <a:off x="2242397" y="118020"/>
              <a:ext cx="354063" cy="35406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220" name="Line"/>
          <p:cNvSpPr/>
          <p:nvPr/>
        </p:nvSpPr>
        <p:spPr>
          <a:xfrm>
            <a:off x="3566048" y="5736430"/>
            <a:ext cx="354064" cy="354064"/>
          </a:xfrm>
          <a:prstGeom prst="line">
            <a:avLst/>
          </a:prstGeom>
          <a:ln w="50800">
            <a:solidFill>
              <a:srgbClr val="FFFFFF"/>
            </a:solidFill>
            <a:tailEnd type="stealt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grpSp>
        <p:nvGrpSpPr>
          <p:cNvPr id="228" name="Group"/>
          <p:cNvGrpSpPr/>
          <p:nvPr/>
        </p:nvGrpSpPr>
        <p:grpSpPr>
          <a:xfrm>
            <a:off x="293926" y="2885049"/>
            <a:ext cx="3972428" cy="5520203"/>
            <a:chOff x="-215899" y="-139700"/>
            <a:chExt cx="3972426" cy="5520202"/>
          </a:xfrm>
        </p:grpSpPr>
        <p:grpSp>
          <p:nvGrpSpPr>
            <p:cNvPr id="223" name="corner"/>
            <p:cNvGrpSpPr/>
            <p:nvPr/>
          </p:nvGrpSpPr>
          <p:grpSpPr>
            <a:xfrm>
              <a:off x="-215900" y="-139700"/>
              <a:ext cx="3972427" cy="4099427"/>
              <a:chOff x="0" y="0"/>
              <a:chExt cx="3972426" cy="4099426"/>
            </a:xfrm>
          </p:grpSpPr>
          <p:pic>
            <p:nvPicPr>
              <p:cNvPr id="222" name="corner" descr="corner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15899" y="139700"/>
                <a:ext cx="3540628" cy="35406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21" name="corner" descr="corner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3972427" cy="4099427"/>
              </a:xfrm>
              <a:prstGeom prst="rect">
                <a:avLst/>
              </a:prstGeom>
              <a:effectLst/>
            </p:spPr>
          </p:pic>
        </p:grpSp>
        <p:sp>
          <p:nvSpPr>
            <p:cNvPr id="224" name="“flat” region: no change in all directions"/>
            <p:cNvSpPr txBox="1"/>
            <p:nvPr/>
          </p:nvSpPr>
          <p:spPr>
            <a:xfrm>
              <a:off x="196177" y="4110502"/>
              <a:ext cx="3186565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>
                    <a:solidFill>
                      <a:srgbClr val="003399"/>
                    </a:solidFill>
                  </a:uFill>
                  <a:latin typeface="Helvetica Light"/>
                  <a:sym typeface="Helvetica Light"/>
                </a:rPr>
                <a:t>“flat”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 region:</a:t>
              </a:r>
              <a:b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</a:b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sym typeface="Helvetica Light"/>
                </a:rPr>
                <a:t>no change in all directions</a:t>
              </a:r>
            </a:p>
          </p:txBody>
        </p:sp>
        <p:sp>
          <p:nvSpPr>
            <p:cNvPr id="225" name="Square"/>
            <p:cNvSpPr/>
            <p:nvPr/>
          </p:nvSpPr>
          <p:spPr>
            <a:xfrm>
              <a:off x="1994034" y="1655090"/>
              <a:ext cx="1062189" cy="1062189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Line"/>
            <p:cNvSpPr/>
            <p:nvPr/>
          </p:nvSpPr>
          <p:spPr>
            <a:xfrm flipH="1">
              <a:off x="1639971" y="2717278"/>
              <a:ext cx="354064" cy="35406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27" name="Line"/>
            <p:cNvSpPr/>
            <p:nvPr/>
          </p:nvSpPr>
          <p:spPr>
            <a:xfrm flipH="1" flipV="1">
              <a:off x="1639971" y="1301028"/>
              <a:ext cx="354064" cy="354063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229" name="Line"/>
          <p:cNvSpPr/>
          <p:nvPr/>
        </p:nvSpPr>
        <p:spPr>
          <a:xfrm flipV="1">
            <a:off x="3566048" y="4325777"/>
            <a:ext cx="354064" cy="354063"/>
          </a:xfrm>
          <a:prstGeom prst="line">
            <a:avLst/>
          </a:prstGeom>
          <a:ln w="50800">
            <a:solidFill>
              <a:srgbClr val="FFFFFF"/>
            </a:solidFill>
            <a:tailEnd type="stealth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30" name="Easily recognized by looking through a small window…"/>
          <p:cNvSpPr txBox="1"/>
          <p:nvPr/>
        </p:nvSpPr>
        <p:spPr>
          <a:xfrm>
            <a:off x="1568515" y="825499"/>
            <a:ext cx="912591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Easily recognized by looking through a small window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Shifting the window should give large change in intensity</a:t>
            </a:r>
          </a:p>
        </p:txBody>
      </p:sp>
      <p:sp>
        <p:nvSpPr>
          <p:cNvPr id="231" name="[Moravec 1980]"/>
          <p:cNvSpPr txBox="1"/>
          <p:nvPr/>
        </p:nvSpPr>
        <p:spPr>
          <a:xfrm>
            <a:off x="10618339" y="9176244"/>
            <a:ext cx="226557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[Moravec 1980]</a:t>
            </a:r>
          </a:p>
        </p:txBody>
      </p:sp>
    </p:spTree>
    <p:extLst>
      <p:ext uri="{BB962C8B-B14F-4D97-AF65-F5344CB8AC3E}">
        <p14:creationId xmlns:p14="http://schemas.microsoft.com/office/powerpoint/2010/main" val="148748833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Rounded Rectangle"/>
          <p:cNvSpPr/>
          <p:nvPr/>
        </p:nvSpPr>
        <p:spPr>
          <a:xfrm>
            <a:off x="1427712" y="3441189"/>
            <a:ext cx="10419483" cy="1510764"/>
          </a:xfrm>
          <a:prstGeom prst="roundRect">
            <a:avLst>
              <a:gd name="adj" fmla="val 7782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12" name="Error fun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Error function</a:t>
            </a:r>
          </a:p>
        </p:txBody>
      </p:sp>
      <p:pic>
        <p:nvPicPr>
          <p:cNvPr id="713" name="image.pdf" descr="image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73" y="3576320"/>
            <a:ext cx="9861974" cy="1356925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Change of intensity for the shift [u,v]:"/>
          <p:cNvSpPr txBox="1"/>
          <p:nvPr/>
        </p:nvSpPr>
        <p:spPr>
          <a:xfrm>
            <a:off x="717242" y="2479886"/>
            <a:ext cx="7874898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ea typeface="+mn-ea"/>
                <a:cs typeface="+mn-cs"/>
                <a:sym typeface="Helvetica Light"/>
              </a:rPr>
              <a:t>Change of intensity for the shift</a:t>
            </a: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[</a:t>
            </a:r>
            <a:r>
              <a:rPr kumimoji="0" sz="3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u,v</a:t>
            </a: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]:</a:t>
            </a:r>
          </a:p>
        </p:txBody>
      </p:sp>
      <p:pic>
        <p:nvPicPr>
          <p:cNvPr id="715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797882" y="4315880"/>
            <a:ext cx="299892" cy="1230214"/>
          </a:xfrm>
          <a:prstGeom prst="rect">
            <a:avLst/>
          </a:prstGeom>
        </p:spPr>
      </p:pic>
      <p:sp>
        <p:nvSpPr>
          <p:cNvPr id="717" name="Intensity"/>
          <p:cNvSpPr txBox="1"/>
          <p:nvPr/>
        </p:nvSpPr>
        <p:spPr>
          <a:xfrm>
            <a:off x="9211733" y="5496700"/>
            <a:ext cx="1968783" cy="51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000000"/>
              </a:buClr>
              <a:buFont typeface="Tahoma"/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ahoma"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Intensity</a:t>
            </a:r>
          </a:p>
        </p:txBody>
      </p:sp>
      <p:sp>
        <p:nvSpPr>
          <p:cNvPr id="718" name="Shifted intensity"/>
          <p:cNvSpPr txBox="1"/>
          <p:nvPr/>
        </p:nvSpPr>
        <p:spPr>
          <a:xfrm>
            <a:off x="5872479" y="5428685"/>
            <a:ext cx="1968784" cy="881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000000"/>
              </a:buClr>
              <a:buFont typeface="Tahoma"/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ahoma"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Shifted intensity</a:t>
            </a:r>
          </a:p>
        </p:txBody>
      </p:sp>
      <p:pic>
        <p:nvPicPr>
          <p:cNvPr id="719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36708" y="4532627"/>
            <a:ext cx="201491" cy="905092"/>
          </a:xfrm>
          <a:prstGeom prst="rect">
            <a:avLst/>
          </a:prstGeom>
        </p:spPr>
      </p:pic>
      <p:sp>
        <p:nvSpPr>
          <p:cNvPr id="721" name="Window function"/>
          <p:cNvSpPr txBox="1"/>
          <p:nvPr/>
        </p:nvSpPr>
        <p:spPr>
          <a:xfrm>
            <a:off x="3351953" y="5428685"/>
            <a:ext cx="1968783" cy="881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000000"/>
              </a:buClr>
              <a:buFont typeface="Tahoma"/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ahoma"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Window function</a:t>
            </a:r>
          </a:p>
        </p:txBody>
      </p:sp>
      <p:pic>
        <p:nvPicPr>
          <p:cNvPr id="722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9400790">
            <a:off x="4207202" y="4542526"/>
            <a:ext cx="589968" cy="747644"/>
          </a:xfrm>
          <a:prstGeom prst="rect">
            <a:avLst/>
          </a:prstGeom>
        </p:spPr>
      </p:pic>
      <p:grpSp>
        <p:nvGrpSpPr>
          <p:cNvPr id="741" name="Group"/>
          <p:cNvGrpSpPr/>
          <p:nvPr/>
        </p:nvGrpSpPr>
        <p:grpSpPr>
          <a:xfrm>
            <a:off x="317470" y="7256267"/>
            <a:ext cx="12369860" cy="1838396"/>
            <a:chOff x="-9559" y="0"/>
            <a:chExt cx="12369859" cy="1838395"/>
          </a:xfrm>
        </p:grpSpPr>
        <p:grpSp>
          <p:nvGrpSpPr>
            <p:cNvPr id="731" name="Group"/>
            <p:cNvGrpSpPr/>
            <p:nvPr/>
          </p:nvGrpSpPr>
          <p:grpSpPr>
            <a:xfrm>
              <a:off x="9000726" y="0"/>
              <a:ext cx="3359574" cy="975361"/>
              <a:chOff x="0" y="0"/>
              <a:chExt cx="3359573" cy="975360"/>
            </a:xfrm>
          </p:grpSpPr>
          <p:grpSp>
            <p:nvGrpSpPr>
              <p:cNvPr id="726" name="Group"/>
              <p:cNvGrpSpPr/>
              <p:nvPr/>
            </p:nvGrpSpPr>
            <p:grpSpPr>
              <a:xfrm>
                <a:off x="-1" y="600221"/>
                <a:ext cx="3359575" cy="375140"/>
                <a:chOff x="0" y="0"/>
                <a:chExt cx="3359573" cy="375138"/>
              </a:xfrm>
            </p:grpSpPr>
            <p:sp>
              <p:nvSpPr>
                <p:cNvPr id="724" name="Shape"/>
                <p:cNvSpPr/>
                <p:nvPr/>
              </p:nvSpPr>
              <p:spPr>
                <a:xfrm>
                  <a:off x="0" y="0"/>
                  <a:ext cx="3359574" cy="375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400" y="0"/>
                      </a:moveTo>
                      <a:lnTo>
                        <a:pt x="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BCBCB"/>
                </a:solidFill>
                <a:ln w="12700" cap="flat">
                  <a:solidFill>
                    <a:srgbClr val="000000"/>
                  </a:solidFill>
                  <a:prstDash val="dash"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725" name="Line"/>
                <p:cNvSpPr/>
                <p:nvPr/>
              </p:nvSpPr>
              <p:spPr>
                <a:xfrm>
                  <a:off x="755903" y="75027"/>
                  <a:ext cx="1679788" cy="225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5400" y="0"/>
                      </a:lnTo>
                      <a:lnTo>
                        <a:pt x="21600" y="1440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730" name="Group"/>
              <p:cNvGrpSpPr/>
              <p:nvPr/>
            </p:nvGrpSpPr>
            <p:grpSpPr>
              <a:xfrm>
                <a:off x="83989" y="0"/>
                <a:ext cx="3191595" cy="825305"/>
                <a:chOff x="0" y="0"/>
                <a:chExt cx="3191593" cy="825304"/>
              </a:xfrm>
            </p:grpSpPr>
            <p:sp>
              <p:nvSpPr>
                <p:cNvPr id="727" name="Line"/>
                <p:cNvSpPr/>
                <p:nvPr/>
              </p:nvSpPr>
              <p:spPr>
                <a:xfrm>
                  <a:off x="0" y="0"/>
                  <a:ext cx="1508754" cy="825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1800" y="21494"/>
                        <a:pt x="3600" y="21388"/>
                        <a:pt x="5815" y="19059"/>
                      </a:cubicBezTo>
                      <a:cubicBezTo>
                        <a:pt x="8031" y="16729"/>
                        <a:pt x="11354" y="10376"/>
                        <a:pt x="13292" y="7624"/>
                      </a:cubicBezTo>
                      <a:cubicBezTo>
                        <a:pt x="15231" y="4871"/>
                        <a:pt x="16062" y="3812"/>
                        <a:pt x="17446" y="2541"/>
                      </a:cubicBezTo>
                      <a:cubicBezTo>
                        <a:pt x="18831" y="1271"/>
                        <a:pt x="20908" y="424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728" name="Line"/>
                <p:cNvSpPr/>
                <p:nvPr/>
              </p:nvSpPr>
              <p:spPr>
                <a:xfrm flipH="1">
                  <a:off x="1682840" y="0"/>
                  <a:ext cx="1508754" cy="825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1800" y="21494"/>
                        <a:pt x="3600" y="21388"/>
                        <a:pt x="5815" y="19059"/>
                      </a:cubicBezTo>
                      <a:cubicBezTo>
                        <a:pt x="8031" y="16729"/>
                        <a:pt x="11354" y="10376"/>
                        <a:pt x="13292" y="7624"/>
                      </a:cubicBezTo>
                      <a:cubicBezTo>
                        <a:pt x="15231" y="4871"/>
                        <a:pt x="16062" y="3812"/>
                        <a:pt x="17446" y="2541"/>
                      </a:cubicBezTo>
                      <a:cubicBezTo>
                        <a:pt x="18831" y="1271"/>
                        <a:pt x="20908" y="424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729" name="Line"/>
                <p:cNvSpPr/>
                <p:nvPr/>
              </p:nvSpPr>
              <p:spPr>
                <a:xfrm>
                  <a:off x="1508753" y="0"/>
                  <a:ext cx="174088" cy="2258"/>
                </a:xfrm>
                <a:prstGeom prst="line">
                  <a:avLst/>
                </a:pr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0" marR="0" lvl="0" indent="0" algn="l" defTabSz="457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</p:grpSp>
        <p:grpSp>
          <p:nvGrpSpPr>
            <p:cNvPr id="736" name="Group"/>
            <p:cNvGrpSpPr/>
            <p:nvPr/>
          </p:nvGrpSpPr>
          <p:grpSpPr>
            <a:xfrm>
              <a:off x="4665793" y="108373"/>
              <a:ext cx="3684694" cy="975361"/>
              <a:chOff x="0" y="0"/>
              <a:chExt cx="3684693" cy="975360"/>
            </a:xfrm>
          </p:grpSpPr>
          <p:grpSp>
            <p:nvGrpSpPr>
              <p:cNvPr id="734" name="Group"/>
              <p:cNvGrpSpPr/>
              <p:nvPr/>
            </p:nvGrpSpPr>
            <p:grpSpPr>
              <a:xfrm>
                <a:off x="334972" y="532014"/>
                <a:ext cx="3349722" cy="443347"/>
                <a:chOff x="0" y="0"/>
                <a:chExt cx="3349721" cy="443345"/>
              </a:xfrm>
            </p:grpSpPr>
            <p:sp>
              <p:nvSpPr>
                <p:cNvPr id="732" name="Shape"/>
                <p:cNvSpPr/>
                <p:nvPr/>
              </p:nvSpPr>
              <p:spPr>
                <a:xfrm>
                  <a:off x="0" y="0"/>
                  <a:ext cx="3349721" cy="4433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400" y="0"/>
                      </a:moveTo>
                      <a:lnTo>
                        <a:pt x="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BCBCB"/>
                </a:solidFill>
                <a:ln w="12700" cap="flat">
                  <a:solidFill>
                    <a:srgbClr val="000000"/>
                  </a:solidFill>
                  <a:prstDash val="dash"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733" name="Line"/>
                <p:cNvSpPr/>
                <p:nvPr/>
              </p:nvSpPr>
              <p:spPr>
                <a:xfrm>
                  <a:off x="753686" y="88669"/>
                  <a:ext cx="1674862" cy="266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5400" y="0"/>
                      </a:lnTo>
                      <a:lnTo>
                        <a:pt x="21600" y="1440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1">
                      <a:uFill>
                        <a:solidFill>
                          <a:srgbClr val="000000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endParaRPr kumimoji="0" sz="3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735" name="Line"/>
              <p:cNvSpPr/>
              <p:nvPr/>
            </p:nvSpPr>
            <p:spPr>
              <a:xfrm>
                <a:off x="0" y="0"/>
                <a:ext cx="3600951" cy="798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019" y="21600"/>
                    </a:lnTo>
                    <a:lnTo>
                      <a:pt x="4019" y="0"/>
                    </a:lnTo>
                    <a:lnTo>
                      <a:pt x="19088" y="0"/>
                    </a:lnTo>
                    <a:lnTo>
                      <a:pt x="19088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400" b="1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 kumimoji="0" sz="3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737" name="or"/>
            <p:cNvSpPr txBox="1"/>
            <p:nvPr/>
          </p:nvSpPr>
          <p:spPr>
            <a:xfrm>
              <a:off x="8628698" y="161622"/>
              <a:ext cx="473328" cy="576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>
              <a:lvl1pPr algn="l">
                <a:spcBef>
                  <a:spcPts val="3200"/>
                </a:spcBef>
                <a:buClr>
                  <a:srgbClr val="000000"/>
                </a:buClr>
                <a:buFont typeface="Times New Roman"/>
                <a:defRPr sz="2800"/>
              </a:lvl1pPr>
            </a:lstStyle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3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Times New Roman"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or</a:t>
              </a:r>
            </a:p>
          </p:txBody>
        </p:sp>
        <p:sp>
          <p:nvSpPr>
            <p:cNvPr id="738" name="Window function w(x,y) ="/>
            <p:cNvSpPr txBox="1"/>
            <p:nvPr/>
          </p:nvSpPr>
          <p:spPr>
            <a:xfrm>
              <a:off x="-9560" y="108373"/>
              <a:ext cx="4397141" cy="6827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/>
            <a:p>
              <a:pPr marL="40639" marR="40639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Times New Roman"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Helvetica Light"/>
                  <a:ea typeface="+mn-ea"/>
                  <a:cs typeface="+mn-cs"/>
                  <a:sym typeface="Helvetica Light"/>
                </a:rPr>
                <a:t>Window function</a:t>
              </a: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  <a:sym typeface="Times New Roman"/>
                </a:rPr>
                <a:t> </a:t>
              </a:r>
              <a:r>
                <a:rPr kumimoji="0" sz="38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  <a:sym typeface="Times New Roman"/>
                </a:rPr>
                <a:t>w(x,y)</a:t>
              </a: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  <a:sym typeface="Times New Roman"/>
                </a:rPr>
                <a:t> =</a:t>
              </a:r>
            </a:p>
          </p:txBody>
        </p:sp>
        <p:sp>
          <p:nvSpPr>
            <p:cNvPr id="739" name="Gaussian"/>
            <p:cNvSpPr txBox="1"/>
            <p:nvPr/>
          </p:nvSpPr>
          <p:spPr>
            <a:xfrm>
              <a:off x="9850887" y="1262097"/>
              <a:ext cx="1659253" cy="576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>
              <a:lvl1pPr algn="l">
                <a:spcBef>
                  <a:spcPts val="3200"/>
                </a:spcBef>
                <a:buClr>
                  <a:srgbClr val="000000"/>
                </a:buClr>
                <a:buFont typeface="Times New Roman"/>
                <a:defRPr sz="2800"/>
              </a:lvl1pPr>
            </a:lstStyle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3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Times New Roman"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Gaussian</a:t>
              </a:r>
            </a:p>
          </p:txBody>
        </p:sp>
        <p:sp>
          <p:nvSpPr>
            <p:cNvPr id="740" name="1 in window, 0 outside"/>
            <p:cNvSpPr txBox="1"/>
            <p:nvPr/>
          </p:nvSpPr>
          <p:spPr>
            <a:xfrm>
              <a:off x="4670565" y="1262097"/>
              <a:ext cx="3675150" cy="576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2248" tIns="72248" rIns="72248" bIns="72248" numCol="1" anchor="t">
              <a:spAutoFit/>
            </a:bodyPr>
            <a:lstStyle>
              <a:lvl1pPr algn="l">
                <a:spcBef>
                  <a:spcPts val="3200"/>
                </a:spcBef>
                <a:buClr>
                  <a:srgbClr val="000000"/>
                </a:buClr>
                <a:buFont typeface="Times New Roman"/>
                <a:defRPr sz="2800"/>
              </a:lvl1pPr>
            </a:lstStyle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3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Times New Roman"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1 in window, 0 outside</a:t>
              </a:r>
            </a:p>
          </p:txBody>
        </p:sp>
      </p:grpSp>
      <p:sp>
        <p:nvSpPr>
          <p:cNvPr id="742" name="Error function"/>
          <p:cNvSpPr txBox="1"/>
          <p:nvPr/>
        </p:nvSpPr>
        <p:spPr>
          <a:xfrm>
            <a:off x="1480610" y="5428685"/>
            <a:ext cx="1616853" cy="881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000000"/>
              </a:buClr>
              <a:buFont typeface="Tahoma"/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ahoma"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Error function</a:t>
            </a:r>
          </a:p>
        </p:txBody>
      </p:sp>
      <p:pic>
        <p:nvPicPr>
          <p:cNvPr id="743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93077" y="4411043"/>
            <a:ext cx="201491" cy="905092"/>
          </a:xfrm>
          <a:prstGeom prst="rect">
            <a:avLst/>
          </a:prstGeom>
        </p:spPr>
      </p:pic>
      <p:sp>
        <p:nvSpPr>
          <p:cNvPr id="745" name="Some mathematical background…"/>
          <p:cNvSpPr txBox="1"/>
          <p:nvPr/>
        </p:nvSpPr>
        <p:spPr>
          <a:xfrm>
            <a:off x="244877" y="113392"/>
            <a:ext cx="485150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Some mathematical background…</a:t>
            </a:r>
          </a:p>
        </p:txBody>
      </p:sp>
    </p:spTree>
    <p:extLst>
      <p:ext uri="{BB962C8B-B14F-4D97-AF65-F5344CB8AC3E}">
        <p14:creationId xmlns:p14="http://schemas.microsoft.com/office/powerpoint/2010/main" val="310691056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Rounded Rectangle"/>
          <p:cNvSpPr/>
          <p:nvPr/>
        </p:nvSpPr>
        <p:spPr>
          <a:xfrm>
            <a:off x="1427712" y="3441189"/>
            <a:ext cx="10419483" cy="1510764"/>
          </a:xfrm>
          <a:prstGeom prst="roundRect">
            <a:avLst>
              <a:gd name="adj" fmla="val 7782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48" name="Error function approxi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Error function approximation</a:t>
            </a:r>
          </a:p>
        </p:txBody>
      </p:sp>
      <p:pic>
        <p:nvPicPr>
          <p:cNvPr id="749" name="image.pdf" descr="image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73" y="3576320"/>
            <a:ext cx="9861974" cy="1356925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Change of intensity for the shift [u,v]:"/>
          <p:cNvSpPr txBox="1"/>
          <p:nvPr/>
        </p:nvSpPr>
        <p:spPr>
          <a:xfrm>
            <a:off x="717242" y="2479886"/>
            <a:ext cx="7874898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ea typeface="+mn-ea"/>
                <a:cs typeface="+mn-cs"/>
                <a:sym typeface="Helvetica Light"/>
              </a:rPr>
              <a:t>Change of intensity for the shift</a:t>
            </a: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[</a:t>
            </a:r>
            <a:r>
              <a:rPr kumimoji="0" sz="3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u,v</a:t>
            </a:r>
            <a:r>
              <a:rPr kumimoji="0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]:</a:t>
            </a:r>
          </a:p>
        </p:txBody>
      </p:sp>
      <p:sp>
        <p:nvSpPr>
          <p:cNvPr id="751" name="Second-order Taylor expansion of E(u,v) about (0,0)…"/>
          <p:cNvSpPr txBox="1"/>
          <p:nvPr/>
        </p:nvSpPr>
        <p:spPr>
          <a:xfrm>
            <a:off x="2192552" y="5417396"/>
            <a:ext cx="8619702" cy="113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First-order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Taylor expansion of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I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x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,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y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) about (0,0)</a:t>
            </a:r>
          </a:p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(bilinear approximation for small shifts)</a:t>
            </a:r>
          </a:p>
        </p:txBody>
      </p:sp>
    </p:spTree>
    <p:extLst>
      <p:ext uri="{BB962C8B-B14F-4D97-AF65-F5344CB8AC3E}">
        <p14:creationId xmlns:p14="http://schemas.microsoft.com/office/powerpoint/2010/main" val="289884751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Rounded Rectangle"/>
          <p:cNvSpPr/>
          <p:nvPr/>
        </p:nvSpPr>
        <p:spPr>
          <a:xfrm>
            <a:off x="4252767" y="6350206"/>
            <a:ext cx="6607400" cy="2056914"/>
          </a:xfrm>
          <a:prstGeom prst="roundRect">
            <a:avLst>
              <a:gd name="adj" fmla="val 6316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56" name="Rounded Rectangle"/>
          <p:cNvSpPr/>
          <p:nvPr/>
        </p:nvSpPr>
        <p:spPr>
          <a:xfrm>
            <a:off x="4252767" y="3466143"/>
            <a:ext cx="5661845" cy="1830645"/>
          </a:xfrm>
          <a:prstGeom prst="roundRect">
            <a:avLst>
              <a:gd name="adj" fmla="val 6316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57" name="Bilinear approxi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Bilinear approximation</a:t>
            </a:r>
          </a:p>
        </p:txBody>
      </p:sp>
      <p:pic>
        <p:nvPicPr>
          <p:cNvPr id="758" name="image.pdf" descr="image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45093" y="3483751"/>
            <a:ext cx="5337387" cy="1627859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For small shifts [u,v] we have a ‘bilinear approximation’:"/>
          <p:cNvSpPr txBox="1"/>
          <p:nvPr/>
        </p:nvSpPr>
        <p:spPr>
          <a:xfrm>
            <a:off x="707813" y="2501617"/>
            <a:ext cx="12155877" cy="730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small shifts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sz="3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[</a:t>
            </a:r>
            <a:r>
              <a:rPr kumimoji="0" sz="3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u,v</a:t>
            </a:r>
            <a:r>
              <a:rPr lang="en-US" sz="3800" dirty="0"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have a ‘bilinear approximation’:</a:t>
            </a:r>
          </a:p>
        </p:txBody>
      </p:sp>
      <p:pic>
        <p:nvPicPr>
          <p:cNvPr id="760" name="image.pdf" descr="image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96175" y="6362417"/>
            <a:ext cx="6290170" cy="1806224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where M is a 2×2 matrix computed from image derivatives:"/>
          <p:cNvSpPr txBox="1"/>
          <p:nvPr/>
        </p:nvSpPr>
        <p:spPr>
          <a:xfrm>
            <a:off x="707813" y="5531555"/>
            <a:ext cx="1215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>
            <a:lvl1pPr algn="l">
              <a:spcBef>
                <a:spcPts val="3200"/>
              </a:spcBef>
              <a:buClr>
                <a:srgbClr val="000000"/>
              </a:buClr>
              <a:buFont typeface="Times New Roman"/>
              <a:defRPr sz="28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where M is a 2×2 matrix computed from image derivatives:</a:t>
            </a:r>
          </a:p>
        </p:txBody>
      </p:sp>
      <p:sp>
        <p:nvSpPr>
          <p:cNvPr id="762" name="Change in appearance for a shift [u,v]"/>
          <p:cNvSpPr txBox="1"/>
          <p:nvPr/>
        </p:nvSpPr>
        <p:spPr>
          <a:xfrm>
            <a:off x="1517226" y="3925993"/>
            <a:ext cx="2379759" cy="105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defRPr sz="20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Change in appearance for a shift [u,v]</a:t>
            </a:r>
          </a:p>
        </p:txBody>
      </p:sp>
      <p:sp>
        <p:nvSpPr>
          <p:cNvPr id="763" name="M"/>
          <p:cNvSpPr txBox="1"/>
          <p:nvPr/>
        </p:nvSpPr>
        <p:spPr>
          <a:xfrm>
            <a:off x="1141306" y="9600071"/>
            <a:ext cx="921174" cy="6141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defRPr sz="3400" i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M</a:t>
            </a:r>
          </a:p>
        </p:txBody>
      </p:sp>
      <p:sp>
        <p:nvSpPr>
          <p:cNvPr id="764" name="‘second moment’ matrix…"/>
          <p:cNvSpPr txBox="1"/>
          <p:nvPr/>
        </p:nvSpPr>
        <p:spPr>
          <a:xfrm>
            <a:off x="1060026" y="6913316"/>
            <a:ext cx="3233139" cy="754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‘second moment’ matrix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‘structure tensor’</a:t>
            </a:r>
          </a:p>
        </p:txBody>
      </p:sp>
    </p:spTree>
    <p:extLst>
      <p:ext uri="{BB962C8B-B14F-4D97-AF65-F5344CB8AC3E}">
        <p14:creationId xmlns:p14="http://schemas.microsoft.com/office/powerpoint/2010/main" val="410240288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Image" descr="Image"/>
          <p:cNvPicPr>
            <a:picLocks noChangeAspect="1"/>
          </p:cNvPicPr>
          <p:nvPr/>
        </p:nvPicPr>
        <p:blipFill>
          <a:blip r:embed="rId2"/>
          <a:srcRect r="51453"/>
          <a:stretch>
            <a:fillRect/>
          </a:stretch>
        </p:blipFill>
        <p:spPr>
          <a:xfrm>
            <a:off x="3660378" y="3809603"/>
            <a:ext cx="5684225" cy="2134566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By computing the gradient covariance matrix…"/>
          <p:cNvSpPr txBox="1"/>
          <p:nvPr/>
        </p:nvSpPr>
        <p:spPr>
          <a:xfrm>
            <a:off x="1617675" y="2304555"/>
            <a:ext cx="97694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By computing the gradient covariance matrix…</a:t>
            </a:r>
          </a:p>
        </p:txBody>
      </p:sp>
      <p:sp>
        <p:nvSpPr>
          <p:cNvPr id="768" name="we are fitting a quadratic to the gradients over a  small image region"/>
          <p:cNvSpPr txBox="1"/>
          <p:nvPr/>
        </p:nvSpPr>
        <p:spPr>
          <a:xfrm>
            <a:off x="1229696" y="6463720"/>
            <a:ext cx="1054540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are fitting a quadratic to the gradients over a  small image region</a:t>
            </a:r>
          </a:p>
        </p:txBody>
      </p:sp>
    </p:spTree>
    <p:extLst>
      <p:ext uri="{BB962C8B-B14F-4D97-AF65-F5344CB8AC3E}">
        <p14:creationId xmlns:p14="http://schemas.microsoft.com/office/powerpoint/2010/main" val="425536882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Visualization of a quadrati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Visualization of a quadratic</a:t>
            </a:r>
          </a:p>
        </p:txBody>
      </p:sp>
      <p:sp>
        <p:nvSpPr>
          <p:cNvPr id="771" name="The surface E(u,v) is locally approximated by a quadratic form"/>
          <p:cNvSpPr txBox="1"/>
          <p:nvPr/>
        </p:nvSpPr>
        <p:spPr>
          <a:xfrm>
            <a:off x="711073" y="2724309"/>
            <a:ext cx="11582654" cy="576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surface 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,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) is locally approximated by a quadratic form</a:t>
            </a:r>
          </a:p>
        </p:txBody>
      </p:sp>
      <p:pic>
        <p:nvPicPr>
          <p:cNvPr id="772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44266" y="3793066"/>
            <a:ext cx="5671539" cy="541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image.pdf" descr="image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8613" y="3901440"/>
            <a:ext cx="5743787" cy="170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age.pdf" descr="image.pd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6" y="6068906"/>
            <a:ext cx="6003432" cy="22035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759352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87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896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912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Which error surface indicates a good image feature?"/>
          <p:cNvSpPr txBox="1"/>
          <p:nvPr/>
        </p:nvSpPr>
        <p:spPr>
          <a:xfrm>
            <a:off x="1075207" y="1687038"/>
            <a:ext cx="108543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error surface indicates a good image feature?</a:t>
            </a:r>
          </a:p>
        </p:txBody>
      </p:sp>
      <p:sp>
        <p:nvSpPr>
          <p:cNvPr id="780" name="What kind of image patch do these surfaces represent?"/>
          <p:cNvSpPr txBox="1"/>
          <p:nvPr/>
        </p:nvSpPr>
        <p:spPr>
          <a:xfrm>
            <a:off x="782827" y="6516996"/>
            <a:ext cx="11439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kind of image patch do these surfaces represent?</a:t>
            </a:r>
          </a:p>
        </p:txBody>
      </p:sp>
    </p:spTree>
    <p:extLst>
      <p:ext uri="{BB962C8B-B14F-4D97-AF65-F5344CB8AC3E}">
        <p14:creationId xmlns:p14="http://schemas.microsoft.com/office/powerpoint/2010/main" val="26739842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Why detect corner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detect corners?</a:t>
            </a:r>
          </a:p>
        </p:txBody>
      </p:sp>
      <p:sp>
        <p:nvSpPr>
          <p:cNvPr id="124" name="Image alignment (homography, fundamental matrix)…"/>
          <p:cNvSpPr txBox="1"/>
          <p:nvPr/>
        </p:nvSpPr>
        <p:spPr>
          <a:xfrm>
            <a:off x="1998941" y="3445369"/>
            <a:ext cx="9006917" cy="423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Image alignment (homography, fundamental matrix)</a:t>
            </a:r>
          </a:p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3D reconstruction</a:t>
            </a:r>
          </a:p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Motion tracking</a:t>
            </a:r>
          </a:p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Object recognition</a:t>
            </a:r>
          </a:p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Indexing and database retrieval</a:t>
            </a:r>
          </a:p>
          <a:p>
            <a:pPr marL="383540" marR="40639" lvl="1" indent="-114300" algn="l" defTabSz="914400" rtl="0" eaLnBrk="1" fontAlgn="auto" latinLnBrk="0" hangingPunct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uFill>
                  <a:solidFill>
                    <a:srgbClr val="000000"/>
                  </a:solidFill>
                </a:uFill>
              </a:defRPr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Robot navigation</a:t>
            </a:r>
          </a:p>
        </p:txBody>
      </p:sp>
    </p:spTree>
    <p:extLst>
      <p:ext uri="{BB962C8B-B14F-4D97-AF65-F5344CB8AC3E}">
        <p14:creationId xmlns:p14="http://schemas.microsoft.com/office/powerpoint/2010/main" val="1028397863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87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896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912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Which error surface indicates a good image feature?"/>
          <p:cNvSpPr txBox="1"/>
          <p:nvPr/>
        </p:nvSpPr>
        <p:spPr>
          <a:xfrm>
            <a:off x="1075207" y="1687038"/>
            <a:ext cx="108543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error surface indicates a good image feature?</a:t>
            </a:r>
          </a:p>
        </p:txBody>
      </p:sp>
      <p:sp>
        <p:nvSpPr>
          <p:cNvPr id="7" name="flat">
            <a:extLst>
              <a:ext uri="{FF2B5EF4-FFF2-40B4-BE49-F238E27FC236}">
                <a16:creationId xmlns:a16="http://schemas.microsoft.com/office/drawing/2014/main" id="{50D7DE29-2B4B-44EC-91A6-9E87FD6D9932}"/>
              </a:ext>
            </a:extLst>
          </p:cNvPr>
          <p:cNvSpPr txBox="1"/>
          <p:nvPr/>
        </p:nvSpPr>
        <p:spPr>
          <a:xfrm>
            <a:off x="1887748" y="6058660"/>
            <a:ext cx="64627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32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41126100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87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896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912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Which error surface indicates a good image feature?"/>
          <p:cNvSpPr txBox="1"/>
          <p:nvPr/>
        </p:nvSpPr>
        <p:spPr>
          <a:xfrm>
            <a:off x="1075207" y="1687038"/>
            <a:ext cx="108543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error surface indicates a good image feature?</a:t>
            </a:r>
          </a:p>
        </p:txBody>
      </p:sp>
      <p:sp>
        <p:nvSpPr>
          <p:cNvPr id="7" name="flat">
            <a:extLst>
              <a:ext uri="{FF2B5EF4-FFF2-40B4-BE49-F238E27FC236}">
                <a16:creationId xmlns:a16="http://schemas.microsoft.com/office/drawing/2014/main" id="{AF3826FD-B982-401E-AD64-C86028DAABF7}"/>
              </a:ext>
            </a:extLst>
          </p:cNvPr>
          <p:cNvSpPr txBox="1"/>
          <p:nvPr/>
        </p:nvSpPr>
        <p:spPr>
          <a:xfrm>
            <a:off x="1887748" y="6058660"/>
            <a:ext cx="64627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32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flat</a:t>
            </a:r>
          </a:p>
        </p:txBody>
      </p:sp>
      <p:sp>
        <p:nvSpPr>
          <p:cNvPr id="8" name="edge…">
            <a:extLst>
              <a:ext uri="{FF2B5EF4-FFF2-40B4-BE49-F238E27FC236}">
                <a16:creationId xmlns:a16="http://schemas.microsoft.com/office/drawing/2014/main" id="{E660DDD3-078F-488A-8E46-A69958CCC484}"/>
              </a:ext>
            </a:extLst>
          </p:cNvPr>
          <p:cNvSpPr txBox="1"/>
          <p:nvPr/>
        </p:nvSpPr>
        <p:spPr>
          <a:xfrm>
            <a:off x="5833557" y="6058660"/>
            <a:ext cx="1165657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edge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‘line’</a:t>
            </a:r>
          </a:p>
        </p:txBody>
      </p:sp>
    </p:spTree>
    <p:extLst>
      <p:ext uri="{BB962C8B-B14F-4D97-AF65-F5344CB8AC3E}">
        <p14:creationId xmlns:p14="http://schemas.microsoft.com/office/powerpoint/2010/main" val="150279956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87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896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912" y="3120899"/>
            <a:ext cx="38100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flat"/>
          <p:cNvSpPr txBox="1"/>
          <p:nvPr/>
        </p:nvSpPr>
        <p:spPr>
          <a:xfrm>
            <a:off x="1887748" y="6058660"/>
            <a:ext cx="64627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32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flat</a:t>
            </a:r>
          </a:p>
        </p:txBody>
      </p:sp>
      <p:sp>
        <p:nvSpPr>
          <p:cNvPr id="786" name="edge…"/>
          <p:cNvSpPr txBox="1"/>
          <p:nvPr/>
        </p:nvSpPr>
        <p:spPr>
          <a:xfrm>
            <a:off x="5833557" y="6058660"/>
            <a:ext cx="1165657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edge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‘line’</a:t>
            </a:r>
          </a:p>
        </p:txBody>
      </p:sp>
      <p:sp>
        <p:nvSpPr>
          <p:cNvPr id="787" name="corner…"/>
          <p:cNvSpPr txBox="1"/>
          <p:nvPr/>
        </p:nvSpPr>
        <p:spPr>
          <a:xfrm>
            <a:off x="10150936" y="6058660"/>
            <a:ext cx="1398932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corner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‘dot’</a:t>
            </a:r>
          </a:p>
        </p:txBody>
      </p:sp>
      <p:sp>
        <p:nvSpPr>
          <p:cNvPr id="8" name="Which error surface indicates a good image feature?">
            <a:extLst>
              <a:ext uri="{FF2B5EF4-FFF2-40B4-BE49-F238E27FC236}">
                <a16:creationId xmlns:a16="http://schemas.microsoft.com/office/drawing/2014/main" id="{FB838E47-FE63-494A-B64B-CA342CD18B40}"/>
              </a:ext>
            </a:extLst>
          </p:cNvPr>
          <p:cNvSpPr txBox="1"/>
          <p:nvPr/>
        </p:nvSpPr>
        <p:spPr>
          <a:xfrm>
            <a:off x="1075207" y="1687038"/>
            <a:ext cx="108543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error surface indicates a good image feature?</a:t>
            </a:r>
          </a:p>
        </p:txBody>
      </p:sp>
    </p:spTree>
    <p:extLst>
      <p:ext uri="{BB962C8B-B14F-4D97-AF65-F5344CB8AC3E}">
        <p14:creationId xmlns:p14="http://schemas.microsoft.com/office/powerpoint/2010/main" val="2407939751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4. Compute eigenvalues and eigenvectors"/>
          <p:cNvSpPr txBox="1"/>
          <p:nvPr/>
        </p:nvSpPr>
        <p:spPr>
          <a:xfrm>
            <a:off x="2112822" y="4552950"/>
            <a:ext cx="87791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 Compute eigenvalues and eigenvectors</a:t>
            </a:r>
          </a:p>
        </p:txBody>
      </p:sp>
    </p:spTree>
    <p:extLst>
      <p:ext uri="{BB962C8B-B14F-4D97-AF65-F5344CB8AC3E}">
        <p14:creationId xmlns:p14="http://schemas.microsoft.com/office/powerpoint/2010/main" val="631358522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4. Compute eigenvalues and eigenvectors"/>
          <p:cNvSpPr txBox="1"/>
          <p:nvPr/>
        </p:nvSpPr>
        <p:spPr>
          <a:xfrm>
            <a:off x="2112822" y="711717"/>
            <a:ext cx="87791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 Compute eigenvalues and eigenvectors</a:t>
            </a:r>
          </a:p>
        </p:txBody>
      </p:sp>
      <p:sp>
        <p:nvSpPr>
          <p:cNvPr id="794" name="eigenvector"/>
          <p:cNvSpPr txBox="1"/>
          <p:nvPr/>
        </p:nvSpPr>
        <p:spPr>
          <a:xfrm>
            <a:off x="3376349" y="3742583"/>
            <a:ext cx="17236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795" name="eigenvalue"/>
          <p:cNvSpPr txBox="1"/>
          <p:nvPr/>
        </p:nvSpPr>
        <p:spPr>
          <a:xfrm>
            <a:off x="3819097" y="1708625"/>
            <a:ext cx="16050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</a:t>
            </a:r>
          </a:p>
        </p:txBody>
      </p:sp>
      <p:pic>
        <p:nvPicPr>
          <p:cNvPr id="796" name="latex-image-5.pdf" descr="latex-image-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416" y="2923475"/>
            <a:ext cx="1841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latex-image-6.pdf" descr="latex-image-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344" y="2923475"/>
            <a:ext cx="3173903" cy="50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8900000">
            <a:off x="4379564" y="3430884"/>
            <a:ext cx="492374" cy="219869"/>
          </a:xfrm>
          <a:prstGeom prst="rect">
            <a:avLst/>
          </a:prstGeom>
        </p:spPr>
      </p:pic>
      <p:pic>
        <p:nvPicPr>
          <p:cNvPr id="800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3672248" y="3435867"/>
            <a:ext cx="492375" cy="219869"/>
          </a:xfrm>
          <a:prstGeom prst="rect">
            <a:avLst/>
          </a:prstGeom>
        </p:spPr>
      </p:pic>
      <p:pic>
        <p:nvPicPr>
          <p:cNvPr id="802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57698" y="2450816"/>
            <a:ext cx="527875" cy="2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2203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Rectangle"/>
          <p:cNvSpPr/>
          <p:nvPr/>
        </p:nvSpPr>
        <p:spPr>
          <a:xfrm>
            <a:off x="738043" y="4701391"/>
            <a:ext cx="11528715" cy="1317435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6" name="1. Compute the determinant of…"/>
          <p:cNvSpPr txBox="1"/>
          <p:nvPr/>
        </p:nvSpPr>
        <p:spPr>
          <a:xfrm>
            <a:off x="955358" y="4890916"/>
            <a:ext cx="647532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Compute the determinant of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a polynomial)</a:t>
            </a:r>
          </a:p>
        </p:txBody>
      </p:sp>
      <p:sp>
        <p:nvSpPr>
          <p:cNvPr id="807" name="eigenvector"/>
          <p:cNvSpPr txBox="1"/>
          <p:nvPr/>
        </p:nvSpPr>
        <p:spPr>
          <a:xfrm>
            <a:off x="3376349" y="3742583"/>
            <a:ext cx="17236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808" name="eigenvalue"/>
          <p:cNvSpPr txBox="1"/>
          <p:nvPr/>
        </p:nvSpPr>
        <p:spPr>
          <a:xfrm>
            <a:off x="3819097" y="1708625"/>
            <a:ext cx="16050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</a:t>
            </a:r>
          </a:p>
        </p:txBody>
      </p:sp>
      <p:pic>
        <p:nvPicPr>
          <p:cNvPr id="809" name="latex-image-4.pdf" descr="latex-image-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01" y="4979981"/>
            <a:ext cx="2062442" cy="443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latex-image-5.pdf" descr="latex-image-5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416" y="2923475"/>
            <a:ext cx="1841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latex-image-6.pdf" descr="latex-image-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344" y="2923475"/>
            <a:ext cx="3173903" cy="50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8900000">
            <a:off x="4379564" y="3430884"/>
            <a:ext cx="492374" cy="219869"/>
          </a:xfrm>
          <a:prstGeom prst="rect">
            <a:avLst/>
          </a:prstGeom>
        </p:spPr>
      </p:pic>
      <p:pic>
        <p:nvPicPr>
          <p:cNvPr id="814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3500000">
            <a:off x="3672248" y="3435867"/>
            <a:ext cx="492375" cy="219869"/>
          </a:xfrm>
          <a:prstGeom prst="rect">
            <a:avLst/>
          </a:prstGeom>
        </p:spPr>
      </p:pic>
      <p:pic>
        <p:nvPicPr>
          <p:cNvPr id="816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357698" y="2450816"/>
            <a:ext cx="527875" cy="219869"/>
          </a:xfrm>
          <a:prstGeom prst="rect">
            <a:avLst/>
          </a:prstGeom>
        </p:spPr>
      </p:pic>
      <p:sp>
        <p:nvSpPr>
          <p:cNvPr id="818" name="4. Compute eigenvalues and eigenvectors"/>
          <p:cNvSpPr txBox="1"/>
          <p:nvPr/>
        </p:nvSpPr>
        <p:spPr>
          <a:xfrm>
            <a:off x="2112822" y="711717"/>
            <a:ext cx="87791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 Compute eigenvalues and eigenvectors</a:t>
            </a:r>
          </a:p>
        </p:txBody>
      </p:sp>
    </p:spTree>
    <p:extLst>
      <p:ext uri="{BB962C8B-B14F-4D97-AF65-F5344CB8AC3E}">
        <p14:creationId xmlns:p14="http://schemas.microsoft.com/office/powerpoint/2010/main" val="1901977437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Rectangle"/>
          <p:cNvSpPr/>
          <p:nvPr/>
        </p:nvSpPr>
        <p:spPr>
          <a:xfrm>
            <a:off x="738043" y="6141991"/>
            <a:ext cx="11528715" cy="1317434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1" name="Rectangle"/>
          <p:cNvSpPr/>
          <p:nvPr/>
        </p:nvSpPr>
        <p:spPr>
          <a:xfrm>
            <a:off x="738043" y="4701391"/>
            <a:ext cx="11528715" cy="1317435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2" name="1. Compute the determinant of…"/>
          <p:cNvSpPr txBox="1"/>
          <p:nvPr/>
        </p:nvSpPr>
        <p:spPr>
          <a:xfrm>
            <a:off x="955358" y="4890916"/>
            <a:ext cx="647532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Compute the determinant of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a polynomial)</a:t>
            </a:r>
          </a:p>
        </p:txBody>
      </p:sp>
      <p:sp>
        <p:nvSpPr>
          <p:cNvPr id="823" name="eigenvector"/>
          <p:cNvSpPr txBox="1"/>
          <p:nvPr/>
        </p:nvSpPr>
        <p:spPr>
          <a:xfrm>
            <a:off x="3376349" y="3742583"/>
            <a:ext cx="17236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824" name="eigenvalue"/>
          <p:cNvSpPr txBox="1"/>
          <p:nvPr/>
        </p:nvSpPr>
        <p:spPr>
          <a:xfrm>
            <a:off x="3819097" y="1708625"/>
            <a:ext cx="16050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</a:t>
            </a:r>
          </a:p>
        </p:txBody>
      </p:sp>
      <p:sp>
        <p:nvSpPr>
          <p:cNvPr id="825" name="2. Find the roots of polynomial…"/>
          <p:cNvSpPr txBox="1"/>
          <p:nvPr/>
        </p:nvSpPr>
        <p:spPr>
          <a:xfrm>
            <a:off x="955359" y="6318208"/>
            <a:ext cx="638251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Find the roots of polynomial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eigenvalues)</a:t>
            </a:r>
          </a:p>
        </p:txBody>
      </p:sp>
      <p:pic>
        <p:nvPicPr>
          <p:cNvPr id="826" name="latex-image-3.pdf" descr="latex-image-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498" y="6505498"/>
            <a:ext cx="3874848" cy="543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latex-image-4.pdf" descr="latex-image-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701" y="4979981"/>
            <a:ext cx="2062442" cy="443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latex-image-5.pdf" descr="latex-image-5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416" y="2923475"/>
            <a:ext cx="1841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latex-image-6.pdf" descr="latex-image-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344" y="2923475"/>
            <a:ext cx="3173903" cy="50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8900000">
            <a:off x="4379564" y="3430884"/>
            <a:ext cx="492374" cy="219869"/>
          </a:xfrm>
          <a:prstGeom prst="rect">
            <a:avLst/>
          </a:prstGeom>
        </p:spPr>
      </p:pic>
      <p:pic>
        <p:nvPicPr>
          <p:cNvPr id="832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3500000">
            <a:off x="3672248" y="3435867"/>
            <a:ext cx="492375" cy="219869"/>
          </a:xfrm>
          <a:prstGeom prst="rect">
            <a:avLst/>
          </a:prstGeom>
        </p:spPr>
      </p:pic>
      <p:pic>
        <p:nvPicPr>
          <p:cNvPr id="834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57698" y="2450816"/>
            <a:ext cx="527875" cy="219869"/>
          </a:xfrm>
          <a:prstGeom prst="rect">
            <a:avLst/>
          </a:prstGeom>
        </p:spPr>
      </p:pic>
      <p:sp>
        <p:nvSpPr>
          <p:cNvPr id="836" name="4. Compute eigenvalues and eigenvectors"/>
          <p:cNvSpPr txBox="1"/>
          <p:nvPr/>
        </p:nvSpPr>
        <p:spPr>
          <a:xfrm>
            <a:off x="2112822" y="711717"/>
            <a:ext cx="87791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 Compute eigenvalues and eigenvectors</a:t>
            </a:r>
          </a:p>
        </p:txBody>
      </p:sp>
    </p:spTree>
    <p:extLst>
      <p:ext uri="{BB962C8B-B14F-4D97-AF65-F5344CB8AC3E}">
        <p14:creationId xmlns:p14="http://schemas.microsoft.com/office/powerpoint/2010/main" val="982587325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Rectangle"/>
          <p:cNvSpPr/>
          <p:nvPr/>
        </p:nvSpPr>
        <p:spPr>
          <a:xfrm>
            <a:off x="738043" y="7582591"/>
            <a:ext cx="11528715" cy="1317434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39" name="Rectangle"/>
          <p:cNvSpPr/>
          <p:nvPr/>
        </p:nvSpPr>
        <p:spPr>
          <a:xfrm>
            <a:off x="738043" y="6141991"/>
            <a:ext cx="11528715" cy="1317434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40" name="Rectangle"/>
          <p:cNvSpPr/>
          <p:nvPr/>
        </p:nvSpPr>
        <p:spPr>
          <a:xfrm>
            <a:off x="738043" y="4701391"/>
            <a:ext cx="11528715" cy="1317435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41" name="1. Compute the determinant of…"/>
          <p:cNvSpPr txBox="1"/>
          <p:nvPr/>
        </p:nvSpPr>
        <p:spPr>
          <a:xfrm>
            <a:off x="955358" y="4890916"/>
            <a:ext cx="647532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Compute the determinant of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a polynomial)</a:t>
            </a:r>
          </a:p>
        </p:txBody>
      </p:sp>
      <p:sp>
        <p:nvSpPr>
          <p:cNvPr id="842" name="eigenvector"/>
          <p:cNvSpPr txBox="1"/>
          <p:nvPr/>
        </p:nvSpPr>
        <p:spPr>
          <a:xfrm>
            <a:off x="3376349" y="3742583"/>
            <a:ext cx="17236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eigenvector</a:t>
            </a:r>
          </a:p>
        </p:txBody>
      </p:sp>
      <p:sp>
        <p:nvSpPr>
          <p:cNvPr id="843" name="eigenvalue"/>
          <p:cNvSpPr txBox="1"/>
          <p:nvPr/>
        </p:nvSpPr>
        <p:spPr>
          <a:xfrm>
            <a:off x="3819097" y="1708625"/>
            <a:ext cx="16050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</a:t>
            </a:r>
          </a:p>
        </p:txBody>
      </p:sp>
      <p:sp>
        <p:nvSpPr>
          <p:cNvPr id="844" name="2. Find the roots of polynomial…"/>
          <p:cNvSpPr txBox="1"/>
          <p:nvPr/>
        </p:nvSpPr>
        <p:spPr>
          <a:xfrm>
            <a:off x="955359" y="6318208"/>
            <a:ext cx="638251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Find the roots of polynomial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eigenvalues)</a:t>
            </a:r>
          </a:p>
        </p:txBody>
      </p:sp>
      <p:pic>
        <p:nvPicPr>
          <p:cNvPr id="845" name="latex-image-3.pdf" descr="latex-image-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498" y="6505498"/>
            <a:ext cx="3874848" cy="543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latex-image-4.pdf" descr="latex-image-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701" y="4979981"/>
            <a:ext cx="2062442" cy="443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latex-image-5.pdf" descr="latex-image-5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416" y="2923475"/>
            <a:ext cx="1841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latex-image-6.pdf" descr="latex-image-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344" y="2923475"/>
            <a:ext cx="3173903" cy="508375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3. For each eigenvalue, solve…"/>
          <p:cNvSpPr txBox="1"/>
          <p:nvPr/>
        </p:nvSpPr>
        <p:spPr>
          <a:xfrm>
            <a:off x="955359" y="7758000"/>
            <a:ext cx="623895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 For each eigenvalue, solve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(returns eigenvectors)</a:t>
            </a:r>
          </a:p>
        </p:txBody>
      </p:sp>
      <p:pic>
        <p:nvPicPr>
          <p:cNvPr id="850" name="latex-image-6.pdf" descr="latex-image-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023" y="7980062"/>
            <a:ext cx="3599800" cy="576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8900000">
            <a:off x="4379564" y="3430884"/>
            <a:ext cx="492374" cy="219869"/>
          </a:xfrm>
          <a:prstGeom prst="rect">
            <a:avLst/>
          </a:prstGeom>
        </p:spPr>
      </p:pic>
      <p:pic>
        <p:nvPicPr>
          <p:cNvPr id="853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3500000">
            <a:off x="3672248" y="3435867"/>
            <a:ext cx="492375" cy="219869"/>
          </a:xfrm>
          <a:prstGeom prst="rect">
            <a:avLst/>
          </a:prstGeom>
        </p:spPr>
      </p:pic>
      <p:pic>
        <p:nvPicPr>
          <p:cNvPr id="855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57698" y="2450816"/>
            <a:ext cx="527875" cy="219869"/>
          </a:xfrm>
          <a:prstGeom prst="rect">
            <a:avLst/>
          </a:prstGeom>
        </p:spPr>
      </p:pic>
      <p:sp>
        <p:nvSpPr>
          <p:cNvPr id="857" name="4. Compute eigenvalues and eigenvectors"/>
          <p:cNvSpPr txBox="1"/>
          <p:nvPr/>
        </p:nvSpPr>
        <p:spPr>
          <a:xfrm>
            <a:off x="2112822" y="711717"/>
            <a:ext cx="87791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4. Compute eigenvalues and eigenvectors</a:t>
            </a:r>
          </a:p>
        </p:txBody>
      </p:sp>
    </p:spTree>
    <p:extLst>
      <p:ext uri="{BB962C8B-B14F-4D97-AF65-F5344CB8AC3E}">
        <p14:creationId xmlns:p14="http://schemas.microsoft.com/office/powerpoint/2010/main" val="2860223234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eig(M)"/>
          <p:cNvSpPr txBox="1"/>
          <p:nvPr/>
        </p:nvSpPr>
        <p:spPr>
          <a:xfrm>
            <a:off x="4387515" y="4140200"/>
            <a:ext cx="422977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eig(M)</a:t>
            </a:r>
          </a:p>
        </p:txBody>
      </p:sp>
    </p:spTree>
    <p:extLst>
      <p:ext uri="{BB962C8B-B14F-4D97-AF65-F5344CB8AC3E}">
        <p14:creationId xmlns:p14="http://schemas.microsoft.com/office/powerpoint/2010/main" val="261274001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Visualization as an ellip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t>Visualization as an ellipse</a:t>
            </a:r>
          </a:p>
        </p:txBody>
      </p:sp>
      <p:sp>
        <p:nvSpPr>
          <p:cNvPr id="860" name="Since M is symmetric, we have"/>
          <p:cNvSpPr txBox="1"/>
          <p:nvPr/>
        </p:nvSpPr>
        <p:spPr>
          <a:xfrm>
            <a:off x="968586" y="2836051"/>
            <a:ext cx="6603496" cy="690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>
            <a:lvl1pPr algn="l">
              <a:buClr>
                <a:srgbClr val="000000"/>
              </a:buClr>
              <a:buFont typeface="Arial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Since M is symmetric, we have</a:t>
            </a:r>
          </a:p>
        </p:txBody>
      </p:sp>
      <p:pic>
        <p:nvPicPr>
          <p:cNvPr id="861" name="image.pdf" descr="image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0" y="2414975"/>
            <a:ext cx="4118187" cy="1648179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We can visualize M as an ellipse with axis lengths determined by the eigenvalues and orientation determined by R"/>
          <p:cNvSpPr txBox="1"/>
          <p:nvPr/>
        </p:nvSpPr>
        <p:spPr>
          <a:xfrm>
            <a:off x="1072162" y="4246425"/>
            <a:ext cx="10530277" cy="1019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can visualize 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as an ellipse with axis lengths determined by the eigenvalues and orientation determined by </a:t>
            </a: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</a:t>
            </a:r>
          </a:p>
        </p:txBody>
      </p:sp>
      <p:sp>
        <p:nvSpPr>
          <p:cNvPr id="863" name="direction of the slowest change"/>
          <p:cNvSpPr txBox="1"/>
          <p:nvPr/>
        </p:nvSpPr>
        <p:spPr>
          <a:xfrm>
            <a:off x="11087489" y="6703338"/>
            <a:ext cx="1866767" cy="703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FF4C00"/>
              </a:buClr>
              <a:buFont typeface="Arial"/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Tx/>
              <a:buFont typeface="Arial"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direction of the slowest change</a:t>
            </a:r>
          </a:p>
        </p:txBody>
      </p:sp>
      <p:sp>
        <p:nvSpPr>
          <p:cNvPr id="864" name="direction of the fastest change"/>
          <p:cNvSpPr txBox="1"/>
          <p:nvPr/>
        </p:nvSpPr>
        <p:spPr>
          <a:xfrm>
            <a:off x="5917353" y="5633098"/>
            <a:ext cx="2402276" cy="70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>
            <a:lvl1pPr>
              <a:buClr>
                <a:srgbClr val="004DD6"/>
              </a:buClr>
              <a:buFont typeface="Arial"/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Arial"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direction of the fastest change</a:t>
            </a:r>
          </a:p>
        </p:txBody>
      </p:sp>
      <p:sp>
        <p:nvSpPr>
          <p:cNvPr id="865" name="Oval"/>
          <p:cNvSpPr/>
          <p:nvPr/>
        </p:nvSpPr>
        <p:spPr>
          <a:xfrm rot="20520000">
            <a:off x="5530084" y="6206395"/>
            <a:ext cx="5527042" cy="2747717"/>
          </a:xfrm>
          <a:prstGeom prst="ellipse">
            <a:avLst/>
          </a:prstGeom>
          <a:solidFill>
            <a:srgbClr val="8AF5DB"/>
          </a:solidFill>
          <a:ln w="25400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866" name="Line"/>
          <p:cNvSpPr/>
          <p:nvPr/>
        </p:nvSpPr>
        <p:spPr>
          <a:xfrm flipV="1">
            <a:off x="5714131" y="6698941"/>
            <a:ext cx="5220851" cy="1787967"/>
          </a:xfrm>
          <a:prstGeom prst="line">
            <a:avLst/>
          </a:prstGeom>
          <a:ln w="25400">
            <a:solidFill>
              <a:srgbClr val="FF4C00"/>
            </a:solidFill>
            <a:tailEnd type="triangle"/>
          </a:ln>
        </p:spPr>
        <p:txBody>
          <a:bodyPr lIns="72248" tIns="72248" rIns="72248" bIns="72248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67" name="Line"/>
          <p:cNvSpPr/>
          <p:nvPr/>
        </p:nvSpPr>
        <p:spPr>
          <a:xfrm flipH="1" flipV="1">
            <a:off x="7866261" y="6268791"/>
            <a:ext cx="921471" cy="2627023"/>
          </a:xfrm>
          <a:prstGeom prst="line">
            <a:avLst/>
          </a:prstGeom>
          <a:ln w="25400">
            <a:solidFill>
              <a:srgbClr val="434ED6"/>
            </a:solidFill>
            <a:tailEnd type="triangle"/>
          </a:ln>
        </p:spPr>
        <p:txBody>
          <a:bodyPr lIns="72248" tIns="72248" rIns="72248" bIns="72248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68" name="Line"/>
          <p:cNvSpPr/>
          <p:nvPr/>
        </p:nvSpPr>
        <p:spPr>
          <a:xfrm rot="15120000">
            <a:off x="9559268" y="6185384"/>
            <a:ext cx="261903" cy="2472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8798"/>
                </a:lnTo>
                <a:cubicBezTo>
                  <a:pt x="10800" y="9792"/>
                  <a:pt x="5965" y="10598"/>
                  <a:pt x="0" y="10598"/>
                </a:cubicBezTo>
                <a:cubicBezTo>
                  <a:pt x="5965" y="10598"/>
                  <a:pt x="10800" y="11404"/>
                  <a:pt x="10800" y="12398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ln w="12700">
            <a:solidFill>
              <a:srgbClr val="FF4C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869" name="Line"/>
          <p:cNvSpPr/>
          <p:nvPr/>
        </p:nvSpPr>
        <p:spPr>
          <a:xfrm rot="20400000">
            <a:off x="7699529" y="6433237"/>
            <a:ext cx="316090" cy="1158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8798"/>
                </a:lnTo>
                <a:cubicBezTo>
                  <a:pt x="10800" y="9792"/>
                  <a:pt x="5965" y="10598"/>
                  <a:pt x="0" y="10598"/>
                </a:cubicBezTo>
                <a:cubicBezTo>
                  <a:pt x="5965" y="10598"/>
                  <a:pt x="10800" y="11404"/>
                  <a:pt x="10800" y="12398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ln w="12700">
            <a:solidFill>
              <a:srgbClr val="434ED6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870" name="(λmax)-1/2"/>
          <p:cNvSpPr txBox="1"/>
          <p:nvPr/>
        </p:nvSpPr>
        <p:spPr>
          <a:xfrm>
            <a:off x="5863166" y="7119897"/>
            <a:ext cx="2510650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4DD6"/>
                </a:solidFill>
                <a:effectLst/>
                <a:uLnTx/>
                <a:uFill>
                  <a:solidFill>
                    <a:srgbClr val="004DD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4DD6"/>
                </a:solidFill>
                <a:effectLst/>
                <a:uLnTx/>
                <a:uFill>
                  <a:solidFill>
                    <a:srgbClr val="004DD6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4DD6"/>
                </a:solidFill>
                <a:effectLst/>
                <a:uLnTx/>
                <a:uFill>
                  <a:solidFill>
                    <a:srgbClr val="004DD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max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4DD6"/>
                </a:solidFill>
                <a:effectLst/>
                <a:uLnTx/>
                <a:uFill>
                  <a:solidFill>
                    <a:srgbClr val="004DD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kumimoji="0" sz="3400" b="0" i="0" u="none" strike="noStrike" kern="0" cap="none" spc="0" normalizeH="0" baseline="30588" noProof="0">
                <a:ln>
                  <a:noFill/>
                </a:ln>
                <a:solidFill>
                  <a:srgbClr val="004DD6"/>
                </a:solidFill>
                <a:effectLst/>
                <a:uLnTx/>
                <a:uFill>
                  <a:solidFill>
                    <a:srgbClr val="004DD6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-1/2</a:t>
            </a:r>
          </a:p>
        </p:txBody>
      </p:sp>
      <p:sp>
        <p:nvSpPr>
          <p:cNvPr id="871" name="(λmin)-1/2"/>
          <p:cNvSpPr txBox="1"/>
          <p:nvPr/>
        </p:nvSpPr>
        <p:spPr>
          <a:xfrm>
            <a:off x="8464126" y="7553390"/>
            <a:ext cx="2510650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Tx/>
              <a:buFont typeface="Times New Roman"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FF4C00"/>
                </a:solidFill>
                <a:effectLst/>
                <a:uLnTx/>
                <a:uFill>
                  <a:solidFill>
                    <a:srgbClr val="FF4C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FF4C00"/>
                </a:solidFill>
                <a:effectLst/>
                <a:uLnTx/>
                <a:uFill>
                  <a:solidFill>
                    <a:srgbClr val="FF4C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FF4C00"/>
                </a:solidFill>
                <a:effectLst/>
                <a:uLnTx/>
                <a:uFill>
                  <a:solidFill>
                    <a:srgbClr val="FF4C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min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FF4C00"/>
                </a:solidFill>
                <a:effectLst/>
                <a:uLnTx/>
                <a:uFill>
                  <a:solidFill>
                    <a:srgbClr val="FF4C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kumimoji="0" sz="3400" b="0" i="0" u="none" strike="noStrike" kern="0" cap="none" spc="0" normalizeH="0" baseline="30588" noProof="0">
                <a:ln>
                  <a:noFill/>
                </a:ln>
                <a:solidFill>
                  <a:srgbClr val="FF4C00"/>
                </a:solidFill>
                <a:effectLst/>
                <a:uLnTx/>
                <a:uFill>
                  <a:solidFill>
                    <a:srgbClr val="FF4C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-1/2</a:t>
            </a:r>
          </a:p>
        </p:txBody>
      </p:sp>
      <p:pic>
        <p:nvPicPr>
          <p:cNvPr id="872" name="image.pdf" descr="image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20" y="6797347"/>
            <a:ext cx="3901442" cy="1311770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Ellipse equation:"/>
          <p:cNvSpPr txBox="1"/>
          <p:nvPr/>
        </p:nvSpPr>
        <p:spPr>
          <a:xfrm>
            <a:off x="869643" y="5985933"/>
            <a:ext cx="3931688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>
              <a:buClr>
                <a:srgbClr val="000000"/>
              </a:buClr>
              <a:buFont typeface="Arial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Ellipse equation:</a:t>
            </a:r>
          </a:p>
        </p:txBody>
      </p:sp>
    </p:spTree>
    <p:extLst>
      <p:ext uri="{BB962C8B-B14F-4D97-AF65-F5344CB8AC3E}">
        <p14:creationId xmlns:p14="http://schemas.microsoft.com/office/powerpoint/2010/main" val="419539815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nar object instance recogn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t>Planar object instance recognition</a:t>
            </a:r>
          </a:p>
        </p:txBody>
      </p:sp>
      <p:pic>
        <p:nvPicPr>
          <p:cNvPr id="127" name="image.png" descr="image.png"/>
          <p:cNvPicPr>
            <a:picLocks noChangeAspect="1"/>
          </p:cNvPicPr>
          <p:nvPr/>
        </p:nvPicPr>
        <p:blipFill>
          <a:blip r:embed="rId2"/>
          <a:srcRect l="13129" t="23122" r="33753" b="20968"/>
          <a:stretch>
            <a:fillRect/>
          </a:stretch>
        </p:blipFill>
        <p:spPr>
          <a:xfrm>
            <a:off x="1323900" y="2952639"/>
            <a:ext cx="5080566" cy="587387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Database of planar objects"/>
          <p:cNvSpPr txBox="1"/>
          <p:nvPr/>
        </p:nvSpPr>
        <p:spPr>
          <a:xfrm>
            <a:off x="1960471" y="2382451"/>
            <a:ext cx="380725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Database of planar objects</a:t>
            </a:r>
          </a:p>
        </p:txBody>
      </p:sp>
      <p:pic>
        <p:nvPicPr>
          <p:cNvPr id="129" name="image.png" descr="image.png"/>
          <p:cNvPicPr>
            <a:picLocks noChangeAspect="1"/>
          </p:cNvPicPr>
          <p:nvPr/>
        </p:nvPicPr>
        <p:blipFill>
          <a:blip r:embed="rId3"/>
          <a:srcRect l="12128" t="13206" r="12128" b="4555"/>
          <a:stretch>
            <a:fillRect/>
          </a:stretch>
        </p:blipFill>
        <p:spPr>
          <a:xfrm>
            <a:off x="8181676" y="2933125"/>
            <a:ext cx="3694672" cy="591260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Instance recognition"/>
          <p:cNvSpPr txBox="1"/>
          <p:nvPr/>
        </p:nvSpPr>
        <p:spPr>
          <a:xfrm>
            <a:off x="8554713" y="2382451"/>
            <a:ext cx="28873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Instance recognition</a:t>
            </a:r>
          </a:p>
        </p:txBody>
      </p:sp>
    </p:spTree>
    <p:extLst>
      <p:ext uri="{BB962C8B-B14F-4D97-AF65-F5344CB8AC3E}">
        <p14:creationId xmlns:p14="http://schemas.microsoft.com/office/powerpoint/2010/main" val="92683620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interpreting eigenval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interpreting eigenvalues</a:t>
            </a:r>
          </a:p>
        </p:txBody>
      </p:sp>
      <p:sp>
        <p:nvSpPr>
          <p:cNvPr id="876" name="Square"/>
          <p:cNvSpPr/>
          <p:nvPr/>
        </p:nvSpPr>
        <p:spPr>
          <a:xfrm>
            <a:off x="33133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77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8726843"/>
            <a:ext cx="6477000" cy="476901"/>
          </a:xfrm>
          <a:prstGeom prst="rect">
            <a:avLst/>
          </a:prstGeom>
        </p:spPr>
      </p:pic>
      <p:pic>
        <p:nvPicPr>
          <p:cNvPr id="879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913" y="5522270"/>
            <a:ext cx="6537961" cy="476901"/>
          </a:xfrm>
          <a:prstGeom prst="rect">
            <a:avLst/>
          </a:prstGeom>
        </p:spPr>
      </p:pic>
      <p:sp>
        <p:nvSpPr>
          <p:cNvPr id="881" name="λ1"/>
          <p:cNvSpPr txBox="1"/>
          <p:nvPr/>
        </p:nvSpPr>
        <p:spPr>
          <a:xfrm>
            <a:off x="9682480" y="8613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882" name="λ2"/>
          <p:cNvSpPr txBox="1"/>
          <p:nvPr/>
        </p:nvSpPr>
        <p:spPr>
          <a:xfrm>
            <a:off x="2127397" y="2296160"/>
            <a:ext cx="1101796" cy="66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883" name="λ2 &gt;&gt; λ1"/>
          <p:cNvSpPr txBox="1"/>
          <p:nvPr/>
        </p:nvSpPr>
        <p:spPr>
          <a:xfrm>
            <a:off x="3689656" y="3030194"/>
            <a:ext cx="1495667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884" name="λ1 &gt;&gt; λ2"/>
          <p:cNvSpPr txBox="1"/>
          <p:nvPr/>
        </p:nvSpPr>
        <p:spPr>
          <a:xfrm>
            <a:off x="7957439" y="7910321"/>
            <a:ext cx="1495667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pic>
        <p:nvPicPr>
          <p:cNvPr id="885" name="latex-image-8.pdf" descr="latex-image-8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420" y="7753942"/>
            <a:ext cx="1101796" cy="9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886" name="What kind of image patch does each region represent?"/>
          <p:cNvSpPr txBox="1"/>
          <p:nvPr/>
        </p:nvSpPr>
        <p:spPr>
          <a:xfrm>
            <a:off x="4425913" y="5078353"/>
            <a:ext cx="41529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kind of image patch does each region represent?</a:t>
            </a:r>
          </a:p>
        </p:txBody>
      </p:sp>
    </p:spTree>
    <p:extLst>
      <p:ext uri="{BB962C8B-B14F-4D97-AF65-F5344CB8AC3E}">
        <p14:creationId xmlns:p14="http://schemas.microsoft.com/office/powerpoint/2010/main" val="267544159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interpreting eigenval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interpreting eigenvalues</a:t>
            </a:r>
          </a:p>
        </p:txBody>
      </p:sp>
      <p:sp>
        <p:nvSpPr>
          <p:cNvPr id="889" name="Square"/>
          <p:cNvSpPr/>
          <p:nvPr/>
        </p:nvSpPr>
        <p:spPr>
          <a:xfrm>
            <a:off x="33133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90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8726843"/>
            <a:ext cx="6477000" cy="476901"/>
          </a:xfrm>
          <a:prstGeom prst="rect">
            <a:avLst/>
          </a:prstGeom>
        </p:spPr>
      </p:pic>
      <p:pic>
        <p:nvPicPr>
          <p:cNvPr id="892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913" y="5522270"/>
            <a:ext cx="6537961" cy="476901"/>
          </a:xfrm>
          <a:prstGeom prst="rect">
            <a:avLst/>
          </a:prstGeom>
        </p:spPr>
      </p:pic>
      <p:sp>
        <p:nvSpPr>
          <p:cNvPr id="894" name="‘horizontal’ edge"/>
          <p:cNvSpPr txBox="1"/>
          <p:nvPr/>
        </p:nvSpPr>
        <p:spPr>
          <a:xfrm>
            <a:off x="4567566" y="2850281"/>
            <a:ext cx="187394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‘horizontal’ edge</a:t>
            </a:r>
          </a:p>
        </p:txBody>
      </p:sp>
      <p:sp>
        <p:nvSpPr>
          <p:cNvPr id="895" name="‘vertical’ edge"/>
          <p:cNvSpPr txBox="1"/>
          <p:nvPr/>
        </p:nvSpPr>
        <p:spPr>
          <a:xfrm>
            <a:off x="6961237" y="7775938"/>
            <a:ext cx="14759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‘vertical’ edge</a:t>
            </a:r>
          </a:p>
        </p:txBody>
      </p:sp>
      <p:sp>
        <p:nvSpPr>
          <p:cNvPr id="896" name="flat"/>
          <p:cNvSpPr txBox="1"/>
          <p:nvPr/>
        </p:nvSpPr>
        <p:spPr>
          <a:xfrm>
            <a:off x="3702050" y="7308849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897" name="corner"/>
          <p:cNvSpPr txBox="1"/>
          <p:nvPr/>
        </p:nvSpPr>
        <p:spPr>
          <a:xfrm>
            <a:off x="7418734" y="2839037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898" name="Square"/>
          <p:cNvSpPr/>
          <p:nvPr/>
        </p:nvSpPr>
        <p:spPr>
          <a:xfrm>
            <a:off x="8593956" y="7863102"/>
            <a:ext cx="744488" cy="751037"/>
          </a:xfrm>
          <a:prstGeom prst="rect">
            <a:avLst/>
          </a:prstGeom>
          <a:gradFill>
            <a:gsLst>
              <a:gs pos="24372">
                <a:srgbClr val="FBFBFB"/>
              </a:gs>
              <a:gs pos="69758">
                <a:srgbClr val="000000"/>
              </a:gs>
            </a:gsLst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99" name="Square"/>
          <p:cNvSpPr/>
          <p:nvPr/>
        </p:nvSpPr>
        <p:spPr>
          <a:xfrm>
            <a:off x="3615556" y="2821339"/>
            <a:ext cx="744488" cy="751037"/>
          </a:xfrm>
          <a:prstGeom prst="rect">
            <a:avLst/>
          </a:prstGeom>
          <a:gradFill>
            <a:gsLst>
              <a:gs pos="30337">
                <a:srgbClr val="FBFBFB"/>
              </a:gs>
              <a:gs pos="64951">
                <a:srgbClr val="00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0" name="Square"/>
          <p:cNvSpPr/>
          <p:nvPr/>
        </p:nvSpPr>
        <p:spPr>
          <a:xfrm>
            <a:off x="3702634" y="7819520"/>
            <a:ext cx="744488" cy="751037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1" name="Square"/>
          <p:cNvSpPr/>
          <p:nvPr/>
        </p:nvSpPr>
        <p:spPr>
          <a:xfrm>
            <a:off x="8593956" y="2893863"/>
            <a:ext cx="744488" cy="7510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2" name="Rectangle"/>
          <p:cNvSpPr/>
          <p:nvPr/>
        </p:nvSpPr>
        <p:spPr>
          <a:xfrm>
            <a:off x="8593956" y="3181615"/>
            <a:ext cx="476900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3" name="λ1"/>
          <p:cNvSpPr txBox="1"/>
          <p:nvPr/>
        </p:nvSpPr>
        <p:spPr>
          <a:xfrm>
            <a:off x="9682480" y="8613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04" name="λ2"/>
          <p:cNvSpPr txBox="1"/>
          <p:nvPr/>
        </p:nvSpPr>
        <p:spPr>
          <a:xfrm>
            <a:off x="2127397" y="2296160"/>
            <a:ext cx="1101796" cy="66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05" name="λ2 &gt;&gt; λ1"/>
          <p:cNvSpPr txBox="1"/>
          <p:nvPr/>
        </p:nvSpPr>
        <p:spPr>
          <a:xfrm>
            <a:off x="3963866" y="3790215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06" name="λ1 &gt;&gt; λ2"/>
          <p:cNvSpPr txBox="1"/>
          <p:nvPr/>
        </p:nvSpPr>
        <p:spPr>
          <a:xfrm>
            <a:off x="7735766" y="7039464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07" name="λ1 ~ λ2"/>
          <p:cNvSpPr txBox="1"/>
          <p:nvPr/>
        </p:nvSpPr>
        <p:spPr>
          <a:xfrm>
            <a:off x="5945199" y="5353287"/>
            <a:ext cx="1419202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~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pic>
        <p:nvPicPr>
          <p:cNvPr id="908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8900000">
            <a:off x="6640303" y="4431947"/>
            <a:ext cx="2131859" cy="242899"/>
          </a:xfrm>
          <a:prstGeom prst="rect">
            <a:avLst/>
          </a:prstGeom>
        </p:spPr>
      </p:pic>
      <p:pic>
        <p:nvPicPr>
          <p:cNvPr id="910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4213256" y="6827238"/>
            <a:ext cx="2348260" cy="2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45305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interpreting eigenval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interpreting eigenvalues</a:t>
            </a:r>
          </a:p>
        </p:txBody>
      </p:sp>
      <p:sp>
        <p:nvSpPr>
          <p:cNvPr id="889" name="Square"/>
          <p:cNvSpPr/>
          <p:nvPr/>
        </p:nvSpPr>
        <p:spPr>
          <a:xfrm>
            <a:off x="33133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90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8726843"/>
            <a:ext cx="6477000" cy="476901"/>
          </a:xfrm>
          <a:prstGeom prst="rect">
            <a:avLst/>
          </a:prstGeom>
        </p:spPr>
      </p:pic>
      <p:pic>
        <p:nvPicPr>
          <p:cNvPr id="892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913" y="5522270"/>
            <a:ext cx="6537961" cy="476901"/>
          </a:xfrm>
          <a:prstGeom prst="rect">
            <a:avLst/>
          </a:prstGeom>
        </p:spPr>
      </p:pic>
      <p:sp>
        <p:nvSpPr>
          <p:cNvPr id="894" name="‘horizontal’ edge"/>
          <p:cNvSpPr txBox="1"/>
          <p:nvPr/>
        </p:nvSpPr>
        <p:spPr>
          <a:xfrm>
            <a:off x="4567566" y="2850281"/>
            <a:ext cx="187394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‘horizontal’ edge</a:t>
            </a:r>
          </a:p>
        </p:txBody>
      </p:sp>
      <p:sp>
        <p:nvSpPr>
          <p:cNvPr id="895" name="‘vertical’ edge"/>
          <p:cNvSpPr txBox="1"/>
          <p:nvPr/>
        </p:nvSpPr>
        <p:spPr>
          <a:xfrm>
            <a:off x="6961237" y="7775938"/>
            <a:ext cx="14759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‘vertical’ edge</a:t>
            </a:r>
          </a:p>
        </p:txBody>
      </p:sp>
      <p:sp>
        <p:nvSpPr>
          <p:cNvPr id="896" name="flat"/>
          <p:cNvSpPr txBox="1"/>
          <p:nvPr/>
        </p:nvSpPr>
        <p:spPr>
          <a:xfrm>
            <a:off x="3702050" y="7308849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897" name="corner"/>
          <p:cNvSpPr txBox="1"/>
          <p:nvPr/>
        </p:nvSpPr>
        <p:spPr>
          <a:xfrm>
            <a:off x="7418734" y="2839037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898" name="Square"/>
          <p:cNvSpPr/>
          <p:nvPr/>
        </p:nvSpPr>
        <p:spPr>
          <a:xfrm>
            <a:off x="8593956" y="7863102"/>
            <a:ext cx="744488" cy="751037"/>
          </a:xfrm>
          <a:prstGeom prst="rect">
            <a:avLst/>
          </a:prstGeom>
          <a:gradFill>
            <a:gsLst>
              <a:gs pos="24372">
                <a:srgbClr val="FBFBFB"/>
              </a:gs>
              <a:gs pos="69758">
                <a:srgbClr val="000000"/>
              </a:gs>
            </a:gsLst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99" name="Square"/>
          <p:cNvSpPr/>
          <p:nvPr/>
        </p:nvSpPr>
        <p:spPr>
          <a:xfrm>
            <a:off x="3615556" y="2821339"/>
            <a:ext cx="744488" cy="751037"/>
          </a:xfrm>
          <a:prstGeom prst="rect">
            <a:avLst/>
          </a:prstGeom>
          <a:gradFill>
            <a:gsLst>
              <a:gs pos="30337">
                <a:srgbClr val="FBFBFB"/>
              </a:gs>
              <a:gs pos="64951">
                <a:srgbClr val="00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0" name="Square"/>
          <p:cNvSpPr/>
          <p:nvPr/>
        </p:nvSpPr>
        <p:spPr>
          <a:xfrm>
            <a:off x="3702634" y="7819520"/>
            <a:ext cx="744488" cy="751037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1" name="Square"/>
          <p:cNvSpPr/>
          <p:nvPr/>
        </p:nvSpPr>
        <p:spPr>
          <a:xfrm>
            <a:off x="8593956" y="2893863"/>
            <a:ext cx="744488" cy="7510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2" name="Rectangle"/>
          <p:cNvSpPr/>
          <p:nvPr/>
        </p:nvSpPr>
        <p:spPr>
          <a:xfrm>
            <a:off x="8593956" y="3181615"/>
            <a:ext cx="476900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03" name="λ1"/>
          <p:cNvSpPr txBox="1"/>
          <p:nvPr/>
        </p:nvSpPr>
        <p:spPr>
          <a:xfrm>
            <a:off x="9682480" y="8613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04" name="λ2"/>
          <p:cNvSpPr txBox="1"/>
          <p:nvPr/>
        </p:nvSpPr>
        <p:spPr>
          <a:xfrm>
            <a:off x="2127397" y="2296160"/>
            <a:ext cx="1101796" cy="66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05" name="λ2 &gt;&gt; λ1"/>
          <p:cNvSpPr txBox="1"/>
          <p:nvPr/>
        </p:nvSpPr>
        <p:spPr>
          <a:xfrm>
            <a:off x="3963866" y="3790215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06" name="λ1 &gt;&gt; λ2"/>
          <p:cNvSpPr txBox="1"/>
          <p:nvPr/>
        </p:nvSpPr>
        <p:spPr>
          <a:xfrm>
            <a:off x="7735766" y="7039464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07" name="λ1 ~ λ2"/>
          <p:cNvSpPr txBox="1"/>
          <p:nvPr/>
        </p:nvSpPr>
        <p:spPr>
          <a:xfrm>
            <a:off x="5945199" y="5353287"/>
            <a:ext cx="1419202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~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pic>
        <p:nvPicPr>
          <p:cNvPr id="908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8900000">
            <a:off x="6640303" y="4431947"/>
            <a:ext cx="2131859" cy="242899"/>
          </a:xfrm>
          <a:prstGeom prst="rect">
            <a:avLst/>
          </a:prstGeom>
        </p:spPr>
      </p:pic>
      <p:pic>
        <p:nvPicPr>
          <p:cNvPr id="910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4213256" y="6827238"/>
            <a:ext cx="2348260" cy="242899"/>
          </a:xfrm>
          <a:prstGeom prst="rect">
            <a:avLst/>
          </a:prstGeom>
        </p:spPr>
      </p:pic>
      <p:pic>
        <p:nvPicPr>
          <p:cNvPr id="22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48" y="6948687"/>
            <a:ext cx="3049868" cy="228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10" y="2771498"/>
            <a:ext cx="2972837" cy="2229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.png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0602" y="2464934"/>
            <a:ext cx="3164218" cy="2373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0627333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interpreting eigenval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interpreting eigenvalues</a:t>
            </a:r>
          </a:p>
        </p:txBody>
      </p:sp>
      <p:sp>
        <p:nvSpPr>
          <p:cNvPr id="914" name="Square"/>
          <p:cNvSpPr/>
          <p:nvPr/>
        </p:nvSpPr>
        <p:spPr>
          <a:xfrm>
            <a:off x="33133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15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8726843"/>
            <a:ext cx="6477000" cy="476901"/>
          </a:xfrm>
          <a:prstGeom prst="rect">
            <a:avLst/>
          </a:prstGeom>
        </p:spPr>
      </p:pic>
      <p:pic>
        <p:nvPicPr>
          <p:cNvPr id="917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913" y="5522270"/>
            <a:ext cx="6537961" cy="476901"/>
          </a:xfrm>
          <a:prstGeom prst="rect">
            <a:avLst/>
          </a:prstGeom>
        </p:spPr>
      </p:pic>
      <p:sp>
        <p:nvSpPr>
          <p:cNvPr id="919" name="‘horizontal’ edge"/>
          <p:cNvSpPr txBox="1"/>
          <p:nvPr/>
        </p:nvSpPr>
        <p:spPr>
          <a:xfrm>
            <a:off x="4567566" y="2850281"/>
            <a:ext cx="187394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‘horizontal’ edge</a:t>
            </a:r>
          </a:p>
        </p:txBody>
      </p:sp>
      <p:sp>
        <p:nvSpPr>
          <p:cNvPr id="920" name="‘vertical’ edge"/>
          <p:cNvSpPr txBox="1"/>
          <p:nvPr/>
        </p:nvSpPr>
        <p:spPr>
          <a:xfrm>
            <a:off x="6961237" y="7775938"/>
            <a:ext cx="14759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‘vertical’ edge</a:t>
            </a:r>
          </a:p>
        </p:txBody>
      </p:sp>
      <p:sp>
        <p:nvSpPr>
          <p:cNvPr id="921" name="flat"/>
          <p:cNvSpPr txBox="1"/>
          <p:nvPr/>
        </p:nvSpPr>
        <p:spPr>
          <a:xfrm>
            <a:off x="3702050" y="7308849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922" name="corner"/>
          <p:cNvSpPr txBox="1"/>
          <p:nvPr/>
        </p:nvSpPr>
        <p:spPr>
          <a:xfrm>
            <a:off x="7418734" y="2839037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923" name="λ1"/>
          <p:cNvSpPr txBox="1"/>
          <p:nvPr/>
        </p:nvSpPr>
        <p:spPr>
          <a:xfrm>
            <a:off x="9682480" y="8613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24" name="λ2"/>
          <p:cNvSpPr txBox="1"/>
          <p:nvPr/>
        </p:nvSpPr>
        <p:spPr>
          <a:xfrm>
            <a:off x="2127397" y="2296160"/>
            <a:ext cx="1101796" cy="66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25" name="λ2 &gt;&gt; λ1"/>
          <p:cNvSpPr txBox="1"/>
          <p:nvPr/>
        </p:nvSpPr>
        <p:spPr>
          <a:xfrm>
            <a:off x="3963866" y="3790215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26" name="λ1 &gt;&gt; λ2"/>
          <p:cNvSpPr txBox="1"/>
          <p:nvPr/>
        </p:nvSpPr>
        <p:spPr>
          <a:xfrm>
            <a:off x="7735766" y="7039464"/>
            <a:ext cx="1495668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&gt;&gt;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27" name="λ1 ~ λ2"/>
          <p:cNvSpPr txBox="1"/>
          <p:nvPr/>
        </p:nvSpPr>
        <p:spPr>
          <a:xfrm>
            <a:off x="5945199" y="5353287"/>
            <a:ext cx="1419202" cy="62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~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pic>
        <p:nvPicPr>
          <p:cNvPr id="928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8900000">
            <a:off x="6640303" y="4431947"/>
            <a:ext cx="2131859" cy="242899"/>
          </a:xfrm>
          <a:prstGeom prst="rect">
            <a:avLst/>
          </a:prstGeom>
        </p:spPr>
      </p:pic>
      <p:pic>
        <p:nvPicPr>
          <p:cNvPr id="930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4213256" y="6827238"/>
            <a:ext cx="2348260" cy="242899"/>
          </a:xfrm>
          <a:prstGeom prst="rect">
            <a:avLst/>
          </a:prstGeom>
        </p:spPr>
      </p:pic>
      <p:sp>
        <p:nvSpPr>
          <p:cNvPr id="932" name="Circle"/>
          <p:cNvSpPr/>
          <p:nvPr/>
        </p:nvSpPr>
        <p:spPr>
          <a:xfrm>
            <a:off x="3625850" y="8144238"/>
            <a:ext cx="469900" cy="469901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33" name="Circle"/>
          <p:cNvSpPr/>
          <p:nvPr/>
        </p:nvSpPr>
        <p:spPr>
          <a:xfrm>
            <a:off x="8528050" y="2632438"/>
            <a:ext cx="1062931" cy="1062932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34" name="Oval"/>
          <p:cNvSpPr/>
          <p:nvPr/>
        </p:nvSpPr>
        <p:spPr>
          <a:xfrm>
            <a:off x="8693150" y="7663573"/>
            <a:ext cx="313631" cy="1062931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35" name="Oval"/>
          <p:cNvSpPr/>
          <p:nvPr/>
        </p:nvSpPr>
        <p:spPr>
          <a:xfrm>
            <a:off x="3456334" y="3106712"/>
            <a:ext cx="1062932" cy="325339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425481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5. Use threshold on eigenvalues to detect corners"/>
          <p:cNvSpPr txBox="1"/>
          <p:nvPr/>
        </p:nvSpPr>
        <p:spPr>
          <a:xfrm>
            <a:off x="1350213" y="4552950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</p:spTree>
    <p:extLst>
      <p:ext uri="{BB962C8B-B14F-4D97-AF65-F5344CB8AC3E}">
        <p14:creationId xmlns:p14="http://schemas.microsoft.com/office/powerpoint/2010/main" val="600025589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quare"/>
          <p:cNvSpPr/>
          <p:nvPr/>
        </p:nvSpPr>
        <p:spPr>
          <a:xfrm>
            <a:off x="1255985" y="2567233"/>
            <a:ext cx="6378030" cy="6378031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40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8729992"/>
            <a:ext cx="6477000" cy="476900"/>
          </a:xfrm>
          <a:prstGeom prst="rect">
            <a:avLst/>
          </a:prstGeom>
        </p:spPr>
      </p:pic>
      <p:pic>
        <p:nvPicPr>
          <p:cNvPr id="942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974487" y="5525418"/>
            <a:ext cx="6537961" cy="476901"/>
          </a:xfrm>
          <a:prstGeom prst="rect">
            <a:avLst/>
          </a:prstGeom>
        </p:spPr>
      </p:pic>
      <p:sp>
        <p:nvSpPr>
          <p:cNvPr id="944" name="flat"/>
          <p:cNvSpPr txBox="1"/>
          <p:nvPr/>
        </p:nvSpPr>
        <p:spPr>
          <a:xfrm>
            <a:off x="1395065" y="8369055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945" name="λ1"/>
          <p:cNvSpPr txBox="1"/>
          <p:nvPr/>
        </p:nvSpPr>
        <p:spPr>
          <a:xfrm>
            <a:off x="7294880" y="8994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46" name="λ2"/>
          <p:cNvSpPr txBox="1"/>
          <p:nvPr/>
        </p:nvSpPr>
        <p:spPr>
          <a:xfrm>
            <a:off x="387497" y="2070708"/>
            <a:ext cx="1101796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47" name="5. Use threshold on eigenvalues to detect corners"/>
          <p:cNvSpPr txBox="1"/>
          <p:nvPr/>
        </p:nvSpPr>
        <p:spPr>
          <a:xfrm>
            <a:off x="1701162" y="975368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  <p:sp>
        <p:nvSpPr>
          <p:cNvPr id="948" name="Think of a function to score ‘cornerness’"/>
          <p:cNvSpPr txBox="1"/>
          <p:nvPr/>
        </p:nvSpPr>
        <p:spPr>
          <a:xfrm>
            <a:off x="7996014" y="4822510"/>
            <a:ext cx="443819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Think of a function to score ‘cornerness’</a:t>
            </a:r>
          </a:p>
        </p:txBody>
      </p:sp>
    </p:spTree>
    <p:extLst>
      <p:ext uri="{BB962C8B-B14F-4D97-AF65-F5344CB8AC3E}">
        <p14:creationId xmlns:p14="http://schemas.microsoft.com/office/powerpoint/2010/main" val="796432776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quare"/>
          <p:cNvSpPr/>
          <p:nvPr/>
        </p:nvSpPr>
        <p:spPr>
          <a:xfrm>
            <a:off x="1255985" y="2567233"/>
            <a:ext cx="6378030" cy="6378031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51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8729992"/>
            <a:ext cx="6477000" cy="476900"/>
          </a:xfrm>
          <a:prstGeom prst="rect">
            <a:avLst/>
          </a:prstGeom>
        </p:spPr>
      </p:pic>
      <p:pic>
        <p:nvPicPr>
          <p:cNvPr id="953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974487" y="5525418"/>
            <a:ext cx="6537961" cy="476901"/>
          </a:xfrm>
          <a:prstGeom prst="rect">
            <a:avLst/>
          </a:prstGeom>
        </p:spPr>
      </p:pic>
      <p:sp>
        <p:nvSpPr>
          <p:cNvPr id="955" name="flat"/>
          <p:cNvSpPr txBox="1"/>
          <p:nvPr/>
        </p:nvSpPr>
        <p:spPr>
          <a:xfrm>
            <a:off x="1395065" y="8369055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956" name="λ1"/>
          <p:cNvSpPr txBox="1"/>
          <p:nvPr/>
        </p:nvSpPr>
        <p:spPr>
          <a:xfrm>
            <a:off x="7294880" y="8994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57" name="λ2"/>
          <p:cNvSpPr txBox="1"/>
          <p:nvPr/>
        </p:nvSpPr>
        <p:spPr>
          <a:xfrm>
            <a:off x="387497" y="2070708"/>
            <a:ext cx="1101796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58" name="5. Use threshold on eigenvalues to detect corners"/>
          <p:cNvSpPr txBox="1"/>
          <p:nvPr/>
        </p:nvSpPr>
        <p:spPr>
          <a:xfrm>
            <a:off x="1701162" y="975368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  <p:sp>
        <p:nvSpPr>
          <p:cNvPr id="959" name="Line"/>
          <p:cNvSpPr/>
          <p:nvPr/>
        </p:nvSpPr>
        <p:spPr>
          <a:xfrm>
            <a:off x="2303936" y="2621230"/>
            <a:ext cx="5328690" cy="5267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96" y="0"/>
                </a:moveTo>
                <a:lnTo>
                  <a:pt x="0" y="16758"/>
                </a:lnTo>
                <a:lnTo>
                  <a:pt x="5265" y="21600"/>
                </a:lnTo>
                <a:lnTo>
                  <a:pt x="21600" y="15618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0" name="Think of a function to score ‘cornerness’"/>
          <p:cNvSpPr txBox="1"/>
          <p:nvPr/>
        </p:nvSpPr>
        <p:spPr>
          <a:xfrm>
            <a:off x="7996014" y="4822510"/>
            <a:ext cx="443819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Think of a function to score ‘cornerness’</a:t>
            </a:r>
          </a:p>
        </p:txBody>
      </p:sp>
      <p:sp>
        <p:nvSpPr>
          <p:cNvPr id="961" name="strong corner"/>
          <p:cNvSpPr txBox="1"/>
          <p:nvPr/>
        </p:nvSpPr>
        <p:spPr>
          <a:xfrm>
            <a:off x="4279677" y="4641849"/>
            <a:ext cx="19437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strong corner</a:t>
            </a:r>
          </a:p>
        </p:txBody>
      </p:sp>
    </p:spTree>
    <p:extLst>
      <p:ext uri="{BB962C8B-B14F-4D97-AF65-F5344CB8AC3E}">
        <p14:creationId xmlns:p14="http://schemas.microsoft.com/office/powerpoint/2010/main" val="1121674197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quare"/>
          <p:cNvSpPr/>
          <p:nvPr/>
        </p:nvSpPr>
        <p:spPr>
          <a:xfrm>
            <a:off x="12559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64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8729992"/>
            <a:ext cx="6477000" cy="476900"/>
          </a:xfrm>
          <a:prstGeom prst="rect">
            <a:avLst/>
          </a:prstGeom>
        </p:spPr>
      </p:pic>
      <p:pic>
        <p:nvPicPr>
          <p:cNvPr id="966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974487" y="5525418"/>
            <a:ext cx="6537961" cy="476901"/>
          </a:xfrm>
          <a:prstGeom prst="rect">
            <a:avLst/>
          </a:prstGeom>
        </p:spPr>
      </p:pic>
      <p:sp>
        <p:nvSpPr>
          <p:cNvPr id="968" name="flat"/>
          <p:cNvSpPr txBox="1"/>
          <p:nvPr/>
        </p:nvSpPr>
        <p:spPr>
          <a:xfrm>
            <a:off x="1395065" y="8369055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969" name="corner"/>
          <p:cNvSpPr txBox="1"/>
          <p:nvPr/>
        </p:nvSpPr>
        <p:spPr>
          <a:xfrm>
            <a:off x="6542434" y="2593618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970" name="λ1"/>
          <p:cNvSpPr txBox="1"/>
          <p:nvPr/>
        </p:nvSpPr>
        <p:spPr>
          <a:xfrm>
            <a:off x="7294880" y="8994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71" name="λ2"/>
          <p:cNvSpPr txBox="1"/>
          <p:nvPr/>
        </p:nvSpPr>
        <p:spPr>
          <a:xfrm>
            <a:off x="387497" y="2070708"/>
            <a:ext cx="1101796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72" name="5. Use threshold on eigenvalues to detect corners"/>
          <p:cNvSpPr txBox="1"/>
          <p:nvPr/>
        </p:nvSpPr>
        <p:spPr>
          <a:xfrm>
            <a:off x="1701162" y="975368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  <p:sp>
        <p:nvSpPr>
          <p:cNvPr id="973" name="(a function of )"/>
          <p:cNvSpPr txBox="1"/>
          <p:nvPr/>
        </p:nvSpPr>
        <p:spPr>
          <a:xfrm>
            <a:off x="4786920" y="1655743"/>
            <a:ext cx="203758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ziPen SC Regular"/>
                <a:sym typeface="HanziPen SC Regular"/>
              </a:rPr>
              <a:t>(a function of )</a:t>
            </a:r>
          </a:p>
        </p:txBody>
      </p:sp>
      <p:sp>
        <p:nvSpPr>
          <p:cNvPr id="974" name="^"/>
          <p:cNvSpPr txBox="1"/>
          <p:nvPr/>
        </p:nvSpPr>
        <p:spPr>
          <a:xfrm>
            <a:off x="5647980" y="1427595"/>
            <a:ext cx="3154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^</a:t>
            </a:r>
          </a:p>
        </p:txBody>
      </p:sp>
      <p:pic>
        <p:nvPicPr>
          <p:cNvPr id="97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813" y="5459157"/>
            <a:ext cx="3956309" cy="587886"/>
          </a:xfrm>
          <a:prstGeom prst="rect">
            <a:avLst/>
          </a:prstGeom>
          <a:ln w="12700">
            <a:miter lim="400000"/>
          </a:ln>
        </p:spPr>
      </p:pic>
      <p:sp>
        <p:nvSpPr>
          <p:cNvPr id="976" name="Line"/>
          <p:cNvSpPr/>
          <p:nvPr/>
        </p:nvSpPr>
        <p:spPr>
          <a:xfrm flipV="1">
            <a:off x="2699822" y="2673929"/>
            <a:ext cx="1" cy="6158342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7" name="Line"/>
          <p:cNvSpPr/>
          <p:nvPr/>
        </p:nvSpPr>
        <p:spPr>
          <a:xfrm flipH="1" flipV="1">
            <a:off x="1387898" y="7698682"/>
            <a:ext cx="6114204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8" name="Use the smallest eigenvalue as the response function"/>
          <p:cNvSpPr txBox="1"/>
          <p:nvPr/>
        </p:nvSpPr>
        <p:spPr>
          <a:xfrm>
            <a:off x="8292624" y="4267694"/>
            <a:ext cx="413468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Use the smallest eigenvalue as the response function</a:t>
            </a:r>
          </a:p>
        </p:txBody>
      </p:sp>
    </p:spTree>
    <p:extLst>
      <p:ext uri="{BB962C8B-B14F-4D97-AF65-F5344CB8AC3E}">
        <p14:creationId xmlns:p14="http://schemas.microsoft.com/office/powerpoint/2010/main" val="1700200644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quare"/>
          <p:cNvSpPr/>
          <p:nvPr/>
        </p:nvSpPr>
        <p:spPr>
          <a:xfrm>
            <a:off x="1255985" y="2564085"/>
            <a:ext cx="6378030" cy="6378030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81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8729992"/>
            <a:ext cx="6477000" cy="476900"/>
          </a:xfrm>
          <a:prstGeom prst="rect">
            <a:avLst/>
          </a:prstGeom>
        </p:spPr>
      </p:pic>
      <p:pic>
        <p:nvPicPr>
          <p:cNvPr id="983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974487" y="5525418"/>
            <a:ext cx="6537961" cy="476901"/>
          </a:xfrm>
          <a:prstGeom prst="rect">
            <a:avLst/>
          </a:prstGeom>
        </p:spPr>
      </p:pic>
      <p:sp>
        <p:nvSpPr>
          <p:cNvPr id="985" name="flat"/>
          <p:cNvSpPr txBox="1"/>
          <p:nvPr/>
        </p:nvSpPr>
        <p:spPr>
          <a:xfrm>
            <a:off x="1395065" y="8369055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986" name="corner"/>
          <p:cNvSpPr txBox="1"/>
          <p:nvPr/>
        </p:nvSpPr>
        <p:spPr>
          <a:xfrm>
            <a:off x="6542434" y="2593618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987" name="λ1"/>
          <p:cNvSpPr txBox="1"/>
          <p:nvPr/>
        </p:nvSpPr>
        <p:spPr>
          <a:xfrm>
            <a:off x="7294880" y="8994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988" name="λ2"/>
          <p:cNvSpPr txBox="1"/>
          <p:nvPr/>
        </p:nvSpPr>
        <p:spPr>
          <a:xfrm>
            <a:off x="387497" y="2070708"/>
            <a:ext cx="1101796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989" name="5. Use threshold on eigenvalues to detect corners"/>
          <p:cNvSpPr txBox="1"/>
          <p:nvPr/>
        </p:nvSpPr>
        <p:spPr>
          <a:xfrm>
            <a:off x="1701162" y="975368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  <p:sp>
        <p:nvSpPr>
          <p:cNvPr id="990" name="(a function of )"/>
          <p:cNvSpPr txBox="1"/>
          <p:nvPr/>
        </p:nvSpPr>
        <p:spPr>
          <a:xfrm>
            <a:off x="4786920" y="1655743"/>
            <a:ext cx="203758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ziPen SC Regular"/>
                <a:sym typeface="HanziPen SC Regular"/>
              </a:rPr>
              <a:t>(a function of )</a:t>
            </a:r>
          </a:p>
        </p:txBody>
      </p:sp>
      <p:sp>
        <p:nvSpPr>
          <p:cNvPr id="991" name="^"/>
          <p:cNvSpPr txBox="1"/>
          <p:nvPr/>
        </p:nvSpPr>
        <p:spPr>
          <a:xfrm>
            <a:off x="5647980" y="1427595"/>
            <a:ext cx="3154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^</a:t>
            </a:r>
          </a:p>
        </p:txBody>
      </p:sp>
      <p:pic>
        <p:nvPicPr>
          <p:cNvPr id="9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152" y="5313135"/>
            <a:ext cx="47117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Eigenvalues need to be bigger than one."/>
          <p:cNvSpPr txBox="1"/>
          <p:nvPr/>
        </p:nvSpPr>
        <p:spPr>
          <a:xfrm>
            <a:off x="8733803" y="4220193"/>
            <a:ext cx="352761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Eigenvalues need to be bigger than one.</a:t>
            </a:r>
          </a:p>
        </p:txBody>
      </p:sp>
      <p:sp>
        <p:nvSpPr>
          <p:cNvPr id="994" name="Can compute this more efficiently…"/>
          <p:cNvSpPr txBox="1"/>
          <p:nvPr/>
        </p:nvSpPr>
        <p:spPr>
          <a:xfrm>
            <a:off x="8621491" y="6133027"/>
            <a:ext cx="375224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compute this more efficiently…</a:t>
            </a:r>
          </a:p>
        </p:txBody>
      </p:sp>
    </p:spTree>
    <p:extLst>
      <p:ext uri="{BB962C8B-B14F-4D97-AF65-F5344CB8AC3E}">
        <p14:creationId xmlns:p14="http://schemas.microsoft.com/office/powerpoint/2010/main" val="2438444767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quare"/>
          <p:cNvSpPr/>
          <p:nvPr/>
        </p:nvSpPr>
        <p:spPr>
          <a:xfrm>
            <a:off x="1255985" y="2567233"/>
            <a:ext cx="6378030" cy="6378031"/>
          </a:xfrm>
          <a:prstGeom prst="rect">
            <a:avLst/>
          </a:prstGeom>
          <a:gradFill>
            <a:gsLst>
              <a:gs pos="50645">
                <a:srgbClr val="76D6FF">
                  <a:alpha val="29583"/>
                </a:srgbClr>
              </a:gs>
              <a:gs pos="100000">
                <a:srgbClr val="011993">
                  <a:alpha val="29583"/>
                </a:srgbClr>
              </a:gs>
            </a:gsLst>
            <a:lin ang="819191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97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8729992"/>
            <a:ext cx="6477000" cy="476900"/>
          </a:xfrm>
          <a:prstGeom prst="rect">
            <a:avLst/>
          </a:prstGeom>
        </p:spPr>
      </p:pic>
      <p:pic>
        <p:nvPicPr>
          <p:cNvPr id="999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974487" y="5525418"/>
            <a:ext cx="6537961" cy="476901"/>
          </a:xfrm>
          <a:prstGeom prst="rect">
            <a:avLst/>
          </a:prstGeom>
        </p:spPr>
      </p:pic>
      <p:sp>
        <p:nvSpPr>
          <p:cNvPr id="1001" name="flat"/>
          <p:cNvSpPr txBox="1"/>
          <p:nvPr/>
        </p:nvSpPr>
        <p:spPr>
          <a:xfrm>
            <a:off x="1395065" y="8369055"/>
            <a:ext cx="57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flat</a:t>
            </a:r>
          </a:p>
        </p:txBody>
      </p:sp>
      <p:sp>
        <p:nvSpPr>
          <p:cNvPr id="1002" name="corner"/>
          <p:cNvSpPr txBox="1"/>
          <p:nvPr/>
        </p:nvSpPr>
        <p:spPr>
          <a:xfrm>
            <a:off x="6542434" y="2593618"/>
            <a:ext cx="10629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corner</a:t>
            </a:r>
          </a:p>
        </p:txBody>
      </p:sp>
      <p:sp>
        <p:nvSpPr>
          <p:cNvPr id="1003" name="λ1"/>
          <p:cNvSpPr txBox="1"/>
          <p:nvPr/>
        </p:nvSpPr>
        <p:spPr>
          <a:xfrm>
            <a:off x="7294880" y="8994079"/>
            <a:ext cx="1101796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1004" name="λ2"/>
          <p:cNvSpPr txBox="1"/>
          <p:nvPr/>
        </p:nvSpPr>
        <p:spPr>
          <a:xfrm>
            <a:off x="387497" y="2070708"/>
            <a:ext cx="1101796" cy="66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3400" b="0" i="0" u="none" strike="noStrike" kern="0" cap="none" spc="0" normalizeH="0" baseline="-1941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2</a:t>
            </a:r>
          </a:p>
        </p:txBody>
      </p:sp>
      <p:sp>
        <p:nvSpPr>
          <p:cNvPr id="1005" name="R &lt; 0"/>
          <p:cNvSpPr txBox="1"/>
          <p:nvPr/>
        </p:nvSpPr>
        <p:spPr>
          <a:xfrm>
            <a:off x="1789789" y="3379423"/>
            <a:ext cx="1094022" cy="56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&lt; 0</a:t>
            </a:r>
          </a:p>
        </p:txBody>
      </p:sp>
      <p:sp>
        <p:nvSpPr>
          <p:cNvPr id="1006" name="R &gt; 0"/>
          <p:cNvSpPr txBox="1"/>
          <p:nvPr/>
        </p:nvSpPr>
        <p:spPr>
          <a:xfrm>
            <a:off x="5790866" y="3379423"/>
            <a:ext cx="1118268" cy="56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algn="l" defTabSz="914400">
              <a:buClr>
                <a:srgbClr val="004DD6"/>
              </a:buClr>
              <a:buFont typeface="Times New Roman"/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 &gt; 0</a:t>
            </a:r>
          </a:p>
        </p:txBody>
      </p:sp>
      <p:sp>
        <p:nvSpPr>
          <p:cNvPr id="1007" name="R &lt; 0"/>
          <p:cNvSpPr txBox="1"/>
          <p:nvPr/>
        </p:nvSpPr>
        <p:spPr>
          <a:xfrm>
            <a:off x="5968089" y="7743808"/>
            <a:ext cx="1094022" cy="56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D6"/>
              </a:buClr>
              <a:buSzTx/>
              <a:buFont typeface="Times New Roman"/>
              <a:buNone/>
              <a:tabLst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&lt; 0</a:t>
            </a:r>
          </a:p>
        </p:txBody>
      </p:sp>
      <p:pic>
        <p:nvPicPr>
          <p:cNvPr id="100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7848230"/>
            <a:ext cx="1062931" cy="300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394" y="5662579"/>
            <a:ext cx="4729212" cy="468353"/>
          </a:xfrm>
          <a:prstGeom prst="rect">
            <a:avLst/>
          </a:prstGeom>
          <a:ln w="12700"/>
        </p:spPr>
      </p:pic>
      <p:pic>
        <p:nvPicPr>
          <p:cNvPr id="1010" name="image.pdf" descr="image.pd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918482" y="3825805"/>
            <a:ext cx="2781585" cy="1192108"/>
          </a:xfrm>
          <a:prstGeom prst="rect">
            <a:avLst/>
          </a:prstGeom>
          <a:ln w="12700">
            <a:miter lim="400000"/>
          </a:ln>
        </p:spPr>
      </p:pic>
      <p:sp>
        <p:nvSpPr>
          <p:cNvPr id="1011" name="5. Use threshold on eigenvalues to detect corners"/>
          <p:cNvSpPr txBox="1"/>
          <p:nvPr/>
        </p:nvSpPr>
        <p:spPr>
          <a:xfrm>
            <a:off x="1701162" y="975368"/>
            <a:ext cx="10304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5. Use threshold on eigenvalues to detect corners</a:t>
            </a:r>
          </a:p>
        </p:txBody>
      </p:sp>
      <p:pic>
        <p:nvPicPr>
          <p:cNvPr id="1012" name="latex-image-1.pdf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2874" y="5621980"/>
            <a:ext cx="3352801" cy="771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3" name="latex-image-1.pdf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1550" y="6997725"/>
            <a:ext cx="3337035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4" name="Rounded Rectangle"/>
          <p:cNvSpPr/>
          <p:nvPr/>
        </p:nvSpPr>
        <p:spPr>
          <a:xfrm>
            <a:off x="8191500" y="3616187"/>
            <a:ext cx="4235550" cy="4561136"/>
          </a:xfrm>
          <a:prstGeom prst="roundRect">
            <a:avLst>
              <a:gd name="adj" fmla="val 1536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5" name="(a function of )"/>
          <p:cNvSpPr txBox="1"/>
          <p:nvPr/>
        </p:nvSpPr>
        <p:spPr>
          <a:xfrm>
            <a:off x="4786920" y="1655743"/>
            <a:ext cx="203758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ziPen SC Regular"/>
                <a:sym typeface="HanziPen SC Regular"/>
              </a:rPr>
              <a:t>(a function of )</a:t>
            </a:r>
          </a:p>
        </p:txBody>
      </p:sp>
      <p:sp>
        <p:nvSpPr>
          <p:cNvPr id="1016" name="^"/>
          <p:cNvSpPr txBox="1"/>
          <p:nvPr/>
        </p:nvSpPr>
        <p:spPr>
          <a:xfrm>
            <a:off x="5647980" y="1427595"/>
            <a:ext cx="3154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128004670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3D object recogn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 object recognition</a:t>
            </a:r>
          </a:p>
        </p:txBody>
      </p:sp>
      <p:pic>
        <p:nvPicPr>
          <p:cNvPr id="133" name="image.png" descr="image.png"/>
          <p:cNvPicPr>
            <a:picLocks noChangeAspect="1"/>
          </p:cNvPicPr>
          <p:nvPr/>
        </p:nvPicPr>
        <p:blipFill>
          <a:blip r:embed="rId2"/>
          <a:srcRect l="2402" t="2539" r="2402" b="2539"/>
          <a:stretch>
            <a:fillRect/>
          </a:stretch>
        </p:blipFill>
        <p:spPr>
          <a:xfrm>
            <a:off x="1417931" y="3099700"/>
            <a:ext cx="4894762" cy="5794135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Database of 3D objects"/>
          <p:cNvSpPr txBox="1"/>
          <p:nvPr/>
        </p:nvSpPr>
        <p:spPr>
          <a:xfrm>
            <a:off x="2197605" y="2382451"/>
            <a:ext cx="33329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Database of 3D objects</a:t>
            </a:r>
          </a:p>
        </p:txBody>
      </p:sp>
      <p:pic>
        <p:nvPicPr>
          <p:cNvPr id="135" name="image.png" descr="image.png"/>
          <p:cNvPicPr>
            <a:picLocks noChangeAspect="1"/>
          </p:cNvPicPr>
          <p:nvPr/>
        </p:nvPicPr>
        <p:blipFill>
          <a:blip r:embed="rId3"/>
          <a:srcRect l="15712" t="15773" r="13658" b="6936"/>
          <a:stretch>
            <a:fillRect/>
          </a:stretch>
        </p:blipFill>
        <p:spPr>
          <a:xfrm>
            <a:off x="7725082" y="3096922"/>
            <a:ext cx="3654605" cy="579957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3D objects recognition"/>
          <p:cNvSpPr txBox="1"/>
          <p:nvPr/>
        </p:nvSpPr>
        <p:spPr>
          <a:xfrm>
            <a:off x="7956361" y="2382451"/>
            <a:ext cx="319186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3D objects recognition</a:t>
            </a:r>
          </a:p>
        </p:txBody>
      </p:sp>
    </p:spTree>
    <p:extLst>
      <p:ext uri="{BB962C8B-B14F-4D97-AF65-F5344CB8AC3E}">
        <p14:creationId xmlns:p14="http://schemas.microsoft.com/office/powerpoint/2010/main" val="714291858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Rounded Rectangle"/>
          <p:cNvSpPr/>
          <p:nvPr/>
        </p:nvSpPr>
        <p:spPr>
          <a:xfrm>
            <a:off x="3984531" y="6447753"/>
            <a:ext cx="5498018" cy="1541343"/>
          </a:xfrm>
          <a:prstGeom prst="roundRect">
            <a:avLst>
              <a:gd name="adj" fmla="val 12359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9" name="Rounded Rectangle"/>
          <p:cNvSpPr/>
          <p:nvPr/>
        </p:nvSpPr>
        <p:spPr>
          <a:xfrm>
            <a:off x="4317820" y="4104802"/>
            <a:ext cx="5012061" cy="950226"/>
          </a:xfrm>
          <a:prstGeom prst="roundRect">
            <a:avLst>
              <a:gd name="adj" fmla="val 20048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0" name="Rounded Rectangle"/>
          <p:cNvSpPr/>
          <p:nvPr/>
        </p:nvSpPr>
        <p:spPr>
          <a:xfrm>
            <a:off x="3319319" y="1609053"/>
            <a:ext cx="6828442" cy="950226"/>
          </a:xfrm>
          <a:prstGeom prst="roundRect">
            <a:avLst>
              <a:gd name="adj" fmla="val 20048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021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10" y="1778564"/>
            <a:ext cx="6171660" cy="611204"/>
          </a:xfrm>
          <a:prstGeom prst="rect">
            <a:avLst/>
          </a:prstGeom>
          <a:ln w="12700"/>
        </p:spPr>
      </p:pic>
      <p:pic>
        <p:nvPicPr>
          <p:cNvPr id="1022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981" y="6600551"/>
            <a:ext cx="4080838" cy="1235747"/>
          </a:xfrm>
          <a:prstGeom prst="rect">
            <a:avLst/>
          </a:prstGeom>
          <a:ln w="12700"/>
        </p:spPr>
      </p:pic>
      <p:sp>
        <p:nvSpPr>
          <p:cNvPr id="1023" name="Harris &amp; Stephens (1988)"/>
          <p:cNvSpPr txBox="1"/>
          <p:nvPr/>
        </p:nvSpPr>
        <p:spPr>
          <a:xfrm>
            <a:off x="5126216" y="1050713"/>
            <a:ext cx="3595648" cy="523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Harris &amp; Stephens (1988)</a:t>
            </a:r>
          </a:p>
        </p:txBody>
      </p:sp>
      <p:sp>
        <p:nvSpPr>
          <p:cNvPr id="1024" name="Kanade &amp; Tomasi (1994)"/>
          <p:cNvSpPr txBox="1"/>
          <p:nvPr/>
        </p:nvSpPr>
        <p:spPr>
          <a:xfrm>
            <a:off x="5068090" y="3560091"/>
            <a:ext cx="3511522" cy="52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Kanade &amp; Tomasi (1994)</a:t>
            </a:r>
          </a:p>
        </p:txBody>
      </p:sp>
      <p:sp>
        <p:nvSpPr>
          <p:cNvPr id="1025" name="Nobel (1998)"/>
          <p:cNvSpPr txBox="1"/>
          <p:nvPr/>
        </p:nvSpPr>
        <p:spPr>
          <a:xfrm>
            <a:off x="5736583" y="5904370"/>
            <a:ext cx="1993915" cy="52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Nobel (1998)</a:t>
            </a:r>
          </a:p>
        </p:txBody>
      </p:sp>
      <p:pic>
        <p:nvPicPr>
          <p:cNvPr id="10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886" y="4285972"/>
            <a:ext cx="3956309" cy="5878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7055231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Compute x and y derivatives of image…"/>
          <p:cNvSpPr txBox="1"/>
          <p:nvPr/>
        </p:nvSpPr>
        <p:spPr>
          <a:xfrm>
            <a:off x="1139635" y="2982412"/>
            <a:ext cx="10965441" cy="499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marR="0" lvl="0" indent="-63500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/>
              <a:tabLst/>
              <a:defRPr sz="3400"/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x and y derivatives of image</a:t>
            </a:r>
          </a:p>
          <a:p>
            <a:pPr marL="0" marR="0" lvl="0" indent="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/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/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635000" marR="0" lvl="0" indent="-63500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 startAt="2"/>
              <a:tabLst/>
              <a:defRPr sz="3400"/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products of derivatives at every pixel</a:t>
            </a:r>
          </a:p>
          <a:p>
            <a:pPr marL="0" marR="0" lvl="0" indent="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/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/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635000" marR="0" lvl="0" indent="-635000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AutoNum type="arabicPeriod" startAt="3"/>
              <a:tabLst/>
              <a:defRPr sz="3400"/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the sums of the products of derivatives at each pixel</a:t>
            </a:r>
          </a:p>
        </p:txBody>
      </p:sp>
      <p:sp>
        <p:nvSpPr>
          <p:cNvPr id="1029" name="Harris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Harris Detector</a:t>
            </a:r>
          </a:p>
        </p:txBody>
      </p:sp>
      <p:sp>
        <p:nvSpPr>
          <p:cNvPr id="1030" name="C.Harris and M.Stephens. “A Combined Corner and Edge Detector.”1988."/>
          <p:cNvSpPr txBox="1"/>
          <p:nvPr/>
        </p:nvSpPr>
        <p:spPr>
          <a:xfrm>
            <a:off x="1092134" y="2029278"/>
            <a:ext cx="109654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C.Harris and M.Stephens. “A Combined Corner and Edge Detector.”1988.  </a:t>
            </a:r>
          </a:p>
        </p:txBody>
      </p:sp>
      <p:pic>
        <p:nvPicPr>
          <p:cNvPr id="1031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008" y="3697904"/>
            <a:ext cx="2492588" cy="860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204" y="3715966"/>
            <a:ext cx="2537743" cy="905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image.pdf" descr="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418" y="5715740"/>
            <a:ext cx="2490330" cy="860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image.pdf" descr="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205" y="5715740"/>
            <a:ext cx="2535485" cy="950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5" name="image.pdf" descr="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1911" y="5715740"/>
            <a:ext cx="2490330" cy="860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6" name="image.pdf" descr="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9022" y="8266692"/>
            <a:ext cx="3122508" cy="860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7" name="image.pdf" descr="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3076" y="8221536"/>
            <a:ext cx="3122508" cy="950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8" name="image.pdf" descr="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8063" y="8282496"/>
            <a:ext cx="3077352" cy="8579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90991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Harris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Harris Detector</a:t>
            </a:r>
          </a:p>
        </p:txBody>
      </p:sp>
      <p:sp>
        <p:nvSpPr>
          <p:cNvPr id="1041" name="C.Harris and M.Stephens. “A Combined Corner and Edge Detector.”1988."/>
          <p:cNvSpPr txBox="1"/>
          <p:nvPr/>
        </p:nvSpPr>
        <p:spPr>
          <a:xfrm>
            <a:off x="1092134" y="2029278"/>
            <a:ext cx="109654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C.Harris and M.Stephens. “A Combined Corner and Edge Detector.”1988.  </a:t>
            </a:r>
          </a:p>
        </p:txBody>
      </p:sp>
      <p:sp>
        <p:nvSpPr>
          <p:cNvPr id="1042" name="Define the matrix at each pixel…"/>
          <p:cNvSpPr txBox="1"/>
          <p:nvPr/>
        </p:nvSpPr>
        <p:spPr>
          <a:xfrm>
            <a:off x="1023535" y="2876547"/>
            <a:ext cx="11488525" cy="6604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normAutofit/>
          </a:bodyPr>
          <a:lstStyle/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4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kumimoji="0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Define the matrix at each pixel </a:t>
            </a:r>
          </a:p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4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6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7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5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kumimoji="0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Compute the response of the detector at each pixel</a:t>
            </a:r>
          </a:p>
          <a:p>
            <a:pPr marL="0" marR="0" lvl="0" indent="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0" marR="0" lvl="0" indent="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723900" marR="0" lvl="0" indent="-723900" algn="l" defTabSz="914400" rtl="0" eaLnBrk="1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AutoNum type="arabicPeriod" startAt="6"/>
              <a:tabLst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kumimoji="0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Threshold on value of R; compute non-max suppression.</a:t>
            </a:r>
          </a:p>
        </p:txBody>
      </p:sp>
      <p:pic>
        <p:nvPicPr>
          <p:cNvPr id="1043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995" y="3765592"/>
            <a:ext cx="7150383" cy="181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4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063" y="6558866"/>
            <a:ext cx="5249334" cy="8602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6822619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60D802-5621-443F-AA23-D4EC90B6DF72}"/>
              </a:ext>
            </a:extLst>
          </p:cNvPr>
          <p:cNvGrpSpPr/>
          <p:nvPr/>
        </p:nvGrpSpPr>
        <p:grpSpPr>
          <a:xfrm>
            <a:off x="645725" y="1033154"/>
            <a:ext cx="11713351" cy="4497015"/>
            <a:chOff x="1869440" y="4953136"/>
            <a:chExt cx="9204960" cy="3533988"/>
          </a:xfrm>
        </p:grpSpPr>
        <p:pic>
          <p:nvPicPr>
            <p:cNvPr id="4608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69440" y="4953136"/>
              <a:ext cx="2946400" cy="294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084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19040" y="4953136"/>
              <a:ext cx="2946400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5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28000" y="4953136"/>
              <a:ext cx="2946400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8" name="Picture 11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69921" y="8104431"/>
              <a:ext cx="287867" cy="38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14720" y="7962190"/>
              <a:ext cx="1076960" cy="513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159241" y="7962189"/>
              <a:ext cx="1000759" cy="513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1DD0DA34-8DE9-4027-8C00-7C3C2376AB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91532" y="7237435"/>
            <a:ext cx="2444567" cy="95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76A962-56B1-4059-836E-A327290EA1D3}"/>
              </a:ext>
            </a:extLst>
          </p:cNvPr>
          <p:cNvSpPr/>
          <p:nvPr/>
        </p:nvSpPr>
        <p:spPr>
          <a:xfrm>
            <a:off x="788648" y="7385471"/>
            <a:ext cx="6502400" cy="661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defTabSz="914400">
              <a:lnSpc>
                <a:spcPct val="120000"/>
              </a:lnSpc>
              <a:spcBef>
                <a:spcPts val="6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lang="en-US" dirty="0">
                <a:uFill>
                  <a:solidFill>
                    <a:srgbClr val="000000"/>
                  </a:solidFill>
                </a:uFill>
              </a:rPr>
              <a:t>Yet another option: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22B9B1-6AB2-4AF9-9543-E7E7F8429C60}"/>
              </a:ext>
            </a:extLst>
          </p:cNvPr>
          <p:cNvSpPr/>
          <p:nvPr/>
        </p:nvSpPr>
        <p:spPr>
          <a:xfrm>
            <a:off x="3791086" y="8467316"/>
            <a:ext cx="604545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20000"/>
              </a:lnSpc>
              <a:spcBef>
                <a:spcPts val="6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lang="en-US" sz="2800" dirty="0">
                <a:uFill>
                  <a:solidFill>
                    <a:srgbClr val="000000"/>
                  </a:solidFill>
                </a:uFill>
              </a:rPr>
              <a:t>How do you write this equivalently using determinant and trace?</a:t>
            </a:r>
          </a:p>
        </p:txBody>
      </p:sp>
    </p:spTree>
    <p:extLst>
      <p:ext uri="{BB962C8B-B14F-4D97-AF65-F5344CB8AC3E}">
        <p14:creationId xmlns:p14="http://schemas.microsoft.com/office/powerpoint/2010/main" val="42916179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60D802-5621-443F-AA23-D4EC90B6DF72}"/>
              </a:ext>
            </a:extLst>
          </p:cNvPr>
          <p:cNvGrpSpPr/>
          <p:nvPr/>
        </p:nvGrpSpPr>
        <p:grpSpPr>
          <a:xfrm>
            <a:off x="645725" y="1033154"/>
            <a:ext cx="11713351" cy="4497015"/>
            <a:chOff x="1869440" y="4953136"/>
            <a:chExt cx="9204960" cy="3533988"/>
          </a:xfrm>
        </p:grpSpPr>
        <p:pic>
          <p:nvPicPr>
            <p:cNvPr id="4608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69440" y="4953136"/>
              <a:ext cx="2946400" cy="294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08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19040" y="4953136"/>
              <a:ext cx="2946400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5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28000" y="4953136"/>
              <a:ext cx="2946400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8" name="Picture 1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69921" y="8104431"/>
              <a:ext cx="287867" cy="382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14720" y="7962190"/>
              <a:ext cx="1076960" cy="513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159241" y="7962189"/>
              <a:ext cx="1000759" cy="513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8F4A34-8994-4C04-B2DF-6FA58A6F57F0}"/>
              </a:ext>
            </a:extLst>
          </p:cNvPr>
          <p:cNvGrpSpPr/>
          <p:nvPr/>
        </p:nvGrpSpPr>
        <p:grpSpPr>
          <a:xfrm>
            <a:off x="5591532" y="7214877"/>
            <a:ext cx="6406431" cy="1002848"/>
            <a:chOff x="6423233" y="7226752"/>
            <a:chExt cx="5289722" cy="828041"/>
          </a:xfrm>
        </p:grpSpPr>
        <p:pic>
          <p:nvPicPr>
            <p:cNvPr id="13" name="Picture 8" descr="txp_fig">
              <a:extLst>
                <a:ext uri="{FF2B5EF4-FFF2-40B4-BE49-F238E27FC236}">
                  <a16:creationId xmlns:a16="http://schemas.microsoft.com/office/drawing/2014/main" id="{1DD0DA34-8DE9-4027-8C00-7C3C2376AB4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23233" y="7245378"/>
              <a:ext cx="2018453" cy="790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txp_fig">
              <a:extLst>
                <a:ext uri="{FF2B5EF4-FFF2-40B4-BE49-F238E27FC236}">
                  <a16:creationId xmlns:a16="http://schemas.microsoft.com/office/drawing/2014/main" id="{E359F707-1958-4DC3-BF47-F3A27FAD5B4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639556" y="7226752"/>
              <a:ext cx="3073399" cy="828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76A962-56B1-4059-836E-A327290EA1D3}"/>
              </a:ext>
            </a:extLst>
          </p:cNvPr>
          <p:cNvSpPr/>
          <p:nvPr/>
        </p:nvSpPr>
        <p:spPr>
          <a:xfrm>
            <a:off x="788648" y="7385471"/>
            <a:ext cx="6502400" cy="661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defTabSz="914400">
              <a:lnSpc>
                <a:spcPct val="120000"/>
              </a:lnSpc>
              <a:spcBef>
                <a:spcPts val="6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lang="en-US" dirty="0">
                <a:uFill>
                  <a:solidFill>
                    <a:srgbClr val="000000"/>
                  </a:solidFill>
                </a:uFill>
              </a:rPr>
              <a:t>Yet another option:</a:t>
            </a:r>
          </a:p>
        </p:txBody>
      </p:sp>
    </p:spTree>
    <p:extLst>
      <p:ext uri="{BB962C8B-B14F-4D97-AF65-F5344CB8AC3E}">
        <p14:creationId xmlns:p14="http://schemas.microsoft.com/office/powerpoint/2010/main" val="30764170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7520" y="6102336"/>
            <a:ext cx="29464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680" y="6203936"/>
            <a:ext cx="2738121" cy="28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7284720" y="7148816"/>
            <a:ext cx="243840" cy="24384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3840"/>
          </a:p>
        </p:txBody>
      </p:sp>
      <p:cxnSp>
        <p:nvCxnSpPr>
          <p:cNvPr id="49159" name="Straight Arrow Connector 20"/>
          <p:cNvCxnSpPr>
            <a:cxnSpLocks noChangeShapeType="1"/>
          </p:cNvCxnSpPr>
          <p:nvPr/>
        </p:nvCxnSpPr>
        <p:spPr bwMode="auto">
          <a:xfrm rot="10800000">
            <a:off x="5257802" y="6203938"/>
            <a:ext cx="2270759" cy="94488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0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5257802" y="7392658"/>
            <a:ext cx="2270759" cy="163576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5829" y="3034016"/>
            <a:ext cx="2927773" cy="292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1920" y="3034016"/>
            <a:ext cx="2621280" cy="291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7284720" y="4060176"/>
            <a:ext cx="243840" cy="24384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3840"/>
          </a:p>
        </p:txBody>
      </p:sp>
      <p:cxnSp>
        <p:nvCxnSpPr>
          <p:cNvPr id="49164" name="Straight Arrow Connector 14"/>
          <p:cNvCxnSpPr>
            <a:cxnSpLocks noChangeShapeType="1"/>
          </p:cNvCxnSpPr>
          <p:nvPr/>
        </p:nvCxnSpPr>
        <p:spPr bwMode="auto">
          <a:xfrm rot="10800000">
            <a:off x="5257802" y="3115298"/>
            <a:ext cx="2270759" cy="94488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5257802" y="4304018"/>
            <a:ext cx="2270759" cy="163576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66" name="Rectangle 9"/>
          <p:cNvSpPr>
            <a:spLocks noChangeArrowheads="1"/>
          </p:cNvSpPr>
          <p:nvPr/>
        </p:nvSpPr>
        <p:spPr bwMode="auto">
          <a:xfrm>
            <a:off x="9791393" y="4171938"/>
            <a:ext cx="2257349" cy="44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560" dirty="0">
                <a:latin typeface="+mj-lt"/>
              </a:rPr>
              <a:t>Harris criterion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16160" y="7341856"/>
            <a:ext cx="1000759" cy="51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Harris Detector">
            <a:extLst>
              <a:ext uri="{FF2B5EF4-FFF2-40B4-BE49-F238E27FC236}">
                <a16:creationId xmlns:a16="http://schemas.microsoft.com/office/drawing/2014/main" id="{DA7A0C53-5801-4A5A-92F4-C382F15B75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Different criteria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8469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cows_step0" descr="cows_step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87" y="653654"/>
            <a:ext cx="13062374" cy="84462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0201070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cows_step1_corner_response" descr="cows_step1_corner_respons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7" y="672612"/>
            <a:ext cx="13011574" cy="8408376"/>
          </a:xfrm>
          <a:prstGeom prst="rect">
            <a:avLst/>
          </a:prstGeom>
          <a:ln w="12700">
            <a:miter lim="400000"/>
          </a:ln>
        </p:spPr>
      </p:pic>
      <p:sp>
        <p:nvSpPr>
          <p:cNvPr id="1049" name="Corner response"/>
          <p:cNvSpPr txBox="1"/>
          <p:nvPr/>
        </p:nvSpPr>
        <p:spPr>
          <a:xfrm>
            <a:off x="4730292" y="6350"/>
            <a:ext cx="35442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Corner response</a:t>
            </a:r>
          </a:p>
        </p:txBody>
      </p:sp>
    </p:spTree>
    <p:extLst>
      <p:ext uri="{BB962C8B-B14F-4D97-AF65-F5344CB8AC3E}">
        <p14:creationId xmlns:p14="http://schemas.microsoft.com/office/powerpoint/2010/main" val="1578798457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cows_step0" descr="cows_step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87" y="653654"/>
            <a:ext cx="13062374" cy="84462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5806787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cows_step2_thresh" descr="cows_step2_thres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87" y="664405"/>
            <a:ext cx="13036974" cy="8424790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Thresholded corner response"/>
          <p:cNvSpPr txBox="1"/>
          <p:nvPr/>
        </p:nvSpPr>
        <p:spPr>
          <a:xfrm>
            <a:off x="3425672" y="6350"/>
            <a:ext cx="61534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Thresholded corner response</a:t>
            </a:r>
          </a:p>
        </p:txBody>
      </p:sp>
    </p:spTree>
    <p:extLst>
      <p:ext uri="{BB962C8B-B14F-4D97-AF65-F5344CB8AC3E}">
        <p14:creationId xmlns:p14="http://schemas.microsoft.com/office/powerpoint/2010/main" val="14000317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.png" descr="image.png"/>
          <p:cNvPicPr>
            <a:picLocks noChangeAspect="1"/>
          </p:cNvPicPr>
          <p:nvPr/>
        </p:nvPicPr>
        <p:blipFill>
          <a:blip r:embed="rId2"/>
          <a:srcRect l="15530" t="24986" r="13899" b="14952"/>
          <a:stretch>
            <a:fillRect/>
          </a:stretch>
        </p:blipFill>
        <p:spPr>
          <a:xfrm>
            <a:off x="463597" y="2865440"/>
            <a:ext cx="5799597" cy="4369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.png" descr="image.png"/>
          <p:cNvPicPr>
            <a:picLocks noChangeAspect="1"/>
          </p:cNvPicPr>
          <p:nvPr/>
        </p:nvPicPr>
        <p:blipFill>
          <a:blip r:embed="rId3"/>
          <a:srcRect l="15552" t="26198" r="13853" b="13528"/>
          <a:stretch>
            <a:fillRect/>
          </a:stretch>
        </p:blipFill>
        <p:spPr>
          <a:xfrm>
            <a:off x="6764602" y="2906448"/>
            <a:ext cx="5667668" cy="4283459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Recognition under occlusion"/>
          <p:cNvSpPr txBox="1"/>
          <p:nvPr/>
        </p:nvSpPr>
        <p:spPr>
          <a:xfrm>
            <a:off x="3522880" y="7607910"/>
            <a:ext cx="5959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Recognition under occlusion</a:t>
            </a:r>
          </a:p>
        </p:txBody>
      </p:sp>
    </p:spTree>
    <p:extLst>
      <p:ext uri="{BB962C8B-B14F-4D97-AF65-F5344CB8AC3E}">
        <p14:creationId xmlns:p14="http://schemas.microsoft.com/office/powerpoint/2010/main" val="2160335821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cows_step3_thresh&amp;max" descr="cows_step3_thresh&amp;ma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7" y="686546"/>
            <a:ext cx="13011574" cy="8380508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Non-maximal suppression"/>
          <p:cNvSpPr txBox="1"/>
          <p:nvPr/>
        </p:nvSpPr>
        <p:spPr>
          <a:xfrm>
            <a:off x="3782060" y="6350"/>
            <a:ext cx="544068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Non-maximal suppression</a:t>
            </a:r>
          </a:p>
        </p:txBody>
      </p:sp>
    </p:spTree>
    <p:extLst>
      <p:ext uri="{BB962C8B-B14F-4D97-AF65-F5344CB8AC3E}">
        <p14:creationId xmlns:p14="http://schemas.microsoft.com/office/powerpoint/2010/main" val="1077009005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cows_step4_harris" descr="cows_step4_harri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7" y="665012"/>
            <a:ext cx="13011574" cy="84235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1115585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Harris corner response is rotation invaria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rPr dirty="0"/>
              <a:t>Harris corner response is invariant</a:t>
            </a:r>
            <a:r>
              <a:rPr lang="en-US" dirty="0"/>
              <a:t> to rotation</a:t>
            </a:r>
            <a:endParaRPr dirty="0"/>
          </a:p>
        </p:txBody>
      </p:sp>
      <p:grpSp>
        <p:nvGrpSpPr>
          <p:cNvPr id="1064" name="Group"/>
          <p:cNvGrpSpPr/>
          <p:nvPr/>
        </p:nvGrpSpPr>
        <p:grpSpPr>
          <a:xfrm>
            <a:off x="3901439" y="3124764"/>
            <a:ext cx="975361" cy="975361"/>
            <a:chOff x="0" y="0"/>
            <a:chExt cx="975360" cy="975360"/>
          </a:xfrm>
        </p:grpSpPr>
        <p:sp>
          <p:nvSpPr>
            <p:cNvPr id="1062" name="Square"/>
            <p:cNvSpPr/>
            <p:nvPr/>
          </p:nvSpPr>
          <p:spPr>
            <a:xfrm>
              <a:off x="0" y="0"/>
              <a:ext cx="975361" cy="975361"/>
            </a:xfrm>
            <a:prstGeom prst="rect">
              <a:avLst/>
            </a:prstGeom>
            <a:solidFill>
              <a:srgbClr val="00D2A9">
                <a:alpha val="50195"/>
              </a:srgb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3" name="Line"/>
            <p:cNvSpPr/>
            <p:nvPr/>
          </p:nvSpPr>
          <p:spPr>
            <a:xfrm>
              <a:off x="274320" y="337624"/>
              <a:ext cx="701041" cy="63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40" y="0"/>
                  </a:lnTo>
                  <a:lnTo>
                    <a:pt x="21600" y="13745"/>
                  </a:lnTo>
                </a:path>
              </a:pathLst>
            </a:custGeom>
            <a:solidFill>
              <a:srgbClr val="00D2A9">
                <a:alpha val="50195"/>
              </a:srgbClr>
            </a:solidFill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67" name="Group"/>
          <p:cNvGrpSpPr/>
          <p:nvPr/>
        </p:nvGrpSpPr>
        <p:grpSpPr>
          <a:xfrm>
            <a:off x="7369386" y="3124764"/>
            <a:ext cx="1087173" cy="1134079"/>
            <a:chOff x="0" y="0"/>
            <a:chExt cx="1087172" cy="1134077"/>
          </a:xfrm>
        </p:grpSpPr>
        <p:sp>
          <p:nvSpPr>
            <p:cNvPr id="1065" name="Square"/>
            <p:cNvSpPr/>
            <p:nvPr/>
          </p:nvSpPr>
          <p:spPr>
            <a:xfrm>
              <a:off x="0" y="0"/>
              <a:ext cx="975361" cy="975361"/>
            </a:xfrm>
            <a:prstGeom prst="rect">
              <a:avLst/>
            </a:prstGeom>
            <a:solidFill>
              <a:srgbClr val="00D2A9">
                <a:alpha val="50195"/>
              </a:srgb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6" name="Line"/>
            <p:cNvSpPr/>
            <p:nvPr/>
          </p:nvSpPr>
          <p:spPr>
            <a:xfrm rot="3000000">
              <a:off x="132801" y="220286"/>
              <a:ext cx="821832" cy="72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40" y="0"/>
                  </a:lnTo>
                  <a:lnTo>
                    <a:pt x="21600" y="13745"/>
                  </a:lnTo>
                </a:path>
              </a:pathLst>
            </a:custGeom>
            <a:solidFill>
              <a:srgbClr val="00D2A9">
                <a:alpha val="50195"/>
              </a:srgbClr>
            </a:solidFill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71" name="Group"/>
          <p:cNvGrpSpPr/>
          <p:nvPr/>
        </p:nvGrpSpPr>
        <p:grpSpPr>
          <a:xfrm>
            <a:off x="5635413" y="3449884"/>
            <a:ext cx="1083734" cy="1083734"/>
            <a:chOff x="0" y="0"/>
            <a:chExt cx="1083733" cy="1083733"/>
          </a:xfrm>
        </p:grpSpPr>
        <p:sp>
          <p:nvSpPr>
            <p:cNvPr id="1068" name="Shape"/>
            <p:cNvSpPr/>
            <p:nvPr/>
          </p:nvSpPr>
          <p:spPr>
            <a:xfrm>
              <a:off x="169333" y="0"/>
              <a:ext cx="914401" cy="108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lnTo>
                    <a:pt x="15200" y="0"/>
                  </a:lnTo>
                  <a:close/>
                </a:path>
              </a:pathLst>
            </a:custGeom>
            <a:solidFill>
              <a:srgbClr val="00D2A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9" name="Rectangle"/>
            <p:cNvSpPr/>
            <p:nvPr/>
          </p:nvSpPr>
          <p:spPr>
            <a:xfrm>
              <a:off x="67733" y="270933"/>
              <a:ext cx="67734" cy="541868"/>
            </a:xfrm>
            <a:prstGeom prst="rect">
              <a:avLst/>
            </a:prstGeom>
            <a:solidFill>
              <a:srgbClr val="00D2A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0" name="Rectangle"/>
            <p:cNvSpPr/>
            <p:nvPr/>
          </p:nvSpPr>
          <p:spPr>
            <a:xfrm>
              <a:off x="0" y="270933"/>
              <a:ext cx="33867" cy="541868"/>
            </a:xfrm>
            <a:prstGeom prst="rect">
              <a:avLst/>
            </a:prstGeom>
            <a:solidFill>
              <a:srgbClr val="00D2A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072" name="Ellipse rotates but its shape…"/>
          <p:cNvSpPr txBox="1"/>
          <p:nvPr/>
        </p:nvSpPr>
        <p:spPr>
          <a:xfrm>
            <a:off x="2104248" y="6123093"/>
            <a:ext cx="8146064" cy="1236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Ellipse rotates but its shape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eigenvalues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) remains the same</a:t>
            </a:r>
          </a:p>
        </p:txBody>
      </p:sp>
      <p:grpSp>
        <p:nvGrpSpPr>
          <p:cNvPr id="1076" name="Group"/>
          <p:cNvGrpSpPr/>
          <p:nvPr/>
        </p:nvGrpSpPr>
        <p:grpSpPr>
          <a:xfrm rot="20340000">
            <a:off x="3793350" y="4748861"/>
            <a:ext cx="1318829" cy="521000"/>
            <a:chOff x="0" y="179601"/>
            <a:chExt cx="1318828" cy="520999"/>
          </a:xfrm>
        </p:grpSpPr>
        <p:sp>
          <p:nvSpPr>
            <p:cNvPr id="1073" name="Oval"/>
            <p:cNvSpPr/>
            <p:nvPr/>
          </p:nvSpPr>
          <p:spPr>
            <a:xfrm>
              <a:off x="0" y="179601"/>
              <a:ext cx="1318543" cy="519290"/>
            </a:xfrm>
            <a:prstGeom prst="ellipse">
              <a:avLst/>
            </a:prstGeom>
            <a:solidFill>
              <a:srgbClr val="8AF5D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4" name="Line"/>
            <p:cNvSpPr/>
            <p:nvPr/>
          </p:nvSpPr>
          <p:spPr>
            <a:xfrm>
              <a:off x="286" y="439170"/>
              <a:ext cx="1318543" cy="225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075" name="Line"/>
            <p:cNvSpPr/>
            <p:nvPr/>
          </p:nvSpPr>
          <p:spPr>
            <a:xfrm>
              <a:off x="658017" y="181311"/>
              <a:ext cx="2258" cy="51929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080" name="Group"/>
          <p:cNvGrpSpPr/>
          <p:nvPr/>
        </p:nvGrpSpPr>
        <p:grpSpPr>
          <a:xfrm rot="1020000">
            <a:off x="7151964" y="4747935"/>
            <a:ext cx="1319864" cy="522007"/>
            <a:chOff x="0" y="109542"/>
            <a:chExt cx="1319863" cy="522006"/>
          </a:xfrm>
        </p:grpSpPr>
        <p:sp>
          <p:nvSpPr>
            <p:cNvPr id="1077" name="Oval"/>
            <p:cNvSpPr/>
            <p:nvPr/>
          </p:nvSpPr>
          <p:spPr>
            <a:xfrm>
              <a:off x="0" y="109542"/>
              <a:ext cx="1318543" cy="519290"/>
            </a:xfrm>
            <a:prstGeom prst="ellipse">
              <a:avLst/>
            </a:prstGeom>
            <a:solidFill>
              <a:srgbClr val="8AF5D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kumimoji="0" sz="3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8" name="Line"/>
            <p:cNvSpPr/>
            <p:nvPr/>
          </p:nvSpPr>
          <p:spPr>
            <a:xfrm>
              <a:off x="1321" y="368466"/>
              <a:ext cx="1318543" cy="225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079" name="Line"/>
            <p:cNvSpPr/>
            <p:nvPr/>
          </p:nvSpPr>
          <p:spPr>
            <a:xfrm>
              <a:off x="659214" y="112260"/>
              <a:ext cx="2258" cy="51929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083" name="Corner response R is invariant to image rotation"/>
          <p:cNvGrpSpPr/>
          <p:nvPr/>
        </p:nvGrpSpPr>
        <p:grpSpPr>
          <a:xfrm>
            <a:off x="1015941" y="7884013"/>
            <a:ext cx="10972918" cy="893799"/>
            <a:chOff x="0" y="0"/>
            <a:chExt cx="10972917" cy="893797"/>
          </a:xfrm>
        </p:grpSpPr>
        <p:sp>
          <p:nvSpPr>
            <p:cNvPr id="1082" name="Corner response R is invariant to image rotation"/>
            <p:cNvSpPr txBox="1"/>
            <p:nvPr/>
          </p:nvSpPr>
          <p:spPr>
            <a:xfrm>
              <a:off x="50800" y="50800"/>
              <a:ext cx="10871318" cy="792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t">
              <a:spAutoFit/>
            </a:bodyPr>
            <a:lstStyle>
              <a:lvl1pPr>
                <a:buClr>
                  <a:srgbClr val="004DD6"/>
                </a:buClr>
                <a:buFont typeface="Times New Roman"/>
                <a:defRPr b="1">
                  <a:solidFill>
                    <a:schemeClr val="accent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D6"/>
                </a:buClr>
                <a:buSzTx/>
                <a:buFont typeface="Times New Roman"/>
                <a:buNone/>
                <a:tabLst/>
                <a:defRPr/>
              </a:pPr>
              <a:r>
                <a:rPr kumimoji="0" sz="3600" b="1" i="0" u="none" strike="noStrike" kern="0" cap="none" spc="0" normalizeH="0" baseline="0" noProof="0">
                  <a:ln>
                    <a:noFill/>
                  </a:ln>
                  <a:solidFill>
                    <a:srgbClr val="00882B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Corner response R is invariant to image rotation</a:t>
              </a:r>
            </a:p>
          </p:txBody>
        </p:sp>
        <p:pic>
          <p:nvPicPr>
            <p:cNvPr id="1081" name="Corner response R is invariant to image rotation" descr="Corner response R is invariant to image rotation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972918" cy="89379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332833557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Partial invariance to affine intensity change"/>
          <p:cNvSpPr txBox="1"/>
          <p:nvPr/>
        </p:nvSpPr>
        <p:spPr>
          <a:xfrm>
            <a:off x="975359" y="2928962"/>
            <a:ext cx="11054082" cy="830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Partial invariance to </a:t>
            </a: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affine intensity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change</a:t>
            </a:r>
          </a:p>
        </p:txBody>
      </p:sp>
      <p:sp>
        <p:nvSpPr>
          <p:cNvPr id="1087" name="Only derivatives are used =&gt; invariance to intensity shift I → I + b"/>
          <p:cNvSpPr txBox="1"/>
          <p:nvPr/>
        </p:nvSpPr>
        <p:spPr>
          <a:xfrm>
            <a:off x="1824284" y="3753159"/>
            <a:ext cx="10404329" cy="12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40" marR="40639" lvl="0" indent="0" algn="l" defTabSz="914400" rtl="0" eaLnBrk="1" fontAlgn="auto" latinLnBrk="0" hangingPunct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"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ea typeface="+mn-ea"/>
                <a:cs typeface="+mn-cs"/>
                <a:sym typeface="Helvetica Light"/>
              </a:rPr>
              <a:t>Only derivatives are used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=&gt;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ea typeface="+mn-ea"/>
                <a:cs typeface="+mn-cs"/>
                <a:sym typeface="Helvetica Light"/>
              </a:rPr>
              <a:t>invariance to intensity shift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I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I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+ </a:t>
            </a: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b</a:t>
            </a:r>
          </a:p>
        </p:txBody>
      </p:sp>
      <p:sp>
        <p:nvSpPr>
          <p:cNvPr id="1088" name="Intensity scale: I → a I"/>
          <p:cNvSpPr txBox="1"/>
          <p:nvPr/>
        </p:nvSpPr>
        <p:spPr>
          <a:xfrm>
            <a:off x="1842346" y="5112313"/>
            <a:ext cx="7387450" cy="694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40" marR="40639" lvl="0" indent="0" algn="l" defTabSz="914400" rtl="0" eaLnBrk="1" fontAlgn="auto" latinLnBrk="0" hangingPunct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Char char=""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ea typeface="+mn-ea"/>
                <a:cs typeface="+mn-cs"/>
                <a:sym typeface="Helvetica Light"/>
              </a:rPr>
              <a:t>Intensity scale: </a:t>
            </a: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I 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a I</a:t>
            </a:r>
          </a:p>
        </p:txBody>
      </p:sp>
      <p:sp>
        <p:nvSpPr>
          <p:cNvPr id="1089" name="Line"/>
          <p:cNvSpPr/>
          <p:nvPr/>
        </p:nvSpPr>
        <p:spPr>
          <a:xfrm>
            <a:off x="2415554" y="6671262"/>
            <a:ext cx="3576321" cy="162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35" extrusionOk="0">
                <a:moveTo>
                  <a:pt x="0" y="20735"/>
                </a:moveTo>
                <a:cubicBezTo>
                  <a:pt x="545" y="13956"/>
                  <a:pt x="1091" y="7178"/>
                  <a:pt x="1964" y="5569"/>
                </a:cubicBezTo>
                <a:cubicBezTo>
                  <a:pt x="2836" y="3961"/>
                  <a:pt x="4364" y="12003"/>
                  <a:pt x="5236" y="11084"/>
                </a:cubicBezTo>
                <a:cubicBezTo>
                  <a:pt x="6109" y="10165"/>
                  <a:pt x="6327" y="-865"/>
                  <a:pt x="7200" y="54"/>
                </a:cubicBezTo>
                <a:cubicBezTo>
                  <a:pt x="8073" y="973"/>
                  <a:pt x="9600" y="14531"/>
                  <a:pt x="10473" y="16599"/>
                </a:cubicBezTo>
                <a:cubicBezTo>
                  <a:pt x="11345" y="18667"/>
                  <a:pt x="11673" y="12233"/>
                  <a:pt x="12436" y="12463"/>
                </a:cubicBezTo>
                <a:cubicBezTo>
                  <a:pt x="13200" y="12692"/>
                  <a:pt x="14291" y="18897"/>
                  <a:pt x="15055" y="17978"/>
                </a:cubicBezTo>
                <a:cubicBezTo>
                  <a:pt x="15818" y="17058"/>
                  <a:pt x="15927" y="6948"/>
                  <a:pt x="17018" y="6948"/>
                </a:cubicBezTo>
                <a:cubicBezTo>
                  <a:pt x="18109" y="6948"/>
                  <a:pt x="19855" y="12463"/>
                  <a:pt x="21600" y="17978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090" name="Line"/>
          <p:cNvSpPr/>
          <p:nvPr/>
        </p:nvSpPr>
        <p:spPr>
          <a:xfrm>
            <a:off x="7775786" y="5548799"/>
            <a:ext cx="3576321" cy="2670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35" extrusionOk="0">
                <a:moveTo>
                  <a:pt x="0" y="20735"/>
                </a:moveTo>
                <a:cubicBezTo>
                  <a:pt x="545" y="13956"/>
                  <a:pt x="1091" y="7178"/>
                  <a:pt x="1964" y="5569"/>
                </a:cubicBezTo>
                <a:cubicBezTo>
                  <a:pt x="2836" y="3961"/>
                  <a:pt x="4364" y="12003"/>
                  <a:pt x="5236" y="11084"/>
                </a:cubicBezTo>
                <a:cubicBezTo>
                  <a:pt x="6109" y="10165"/>
                  <a:pt x="6327" y="-865"/>
                  <a:pt x="7200" y="54"/>
                </a:cubicBezTo>
                <a:cubicBezTo>
                  <a:pt x="8073" y="973"/>
                  <a:pt x="9600" y="14531"/>
                  <a:pt x="10473" y="16599"/>
                </a:cubicBezTo>
                <a:cubicBezTo>
                  <a:pt x="11345" y="18667"/>
                  <a:pt x="11673" y="12233"/>
                  <a:pt x="12436" y="12463"/>
                </a:cubicBezTo>
                <a:cubicBezTo>
                  <a:pt x="13200" y="12692"/>
                  <a:pt x="14291" y="18897"/>
                  <a:pt x="15055" y="17978"/>
                </a:cubicBezTo>
                <a:cubicBezTo>
                  <a:pt x="15818" y="17058"/>
                  <a:pt x="15927" y="6948"/>
                  <a:pt x="17018" y="6948"/>
                </a:cubicBezTo>
                <a:cubicBezTo>
                  <a:pt x="18109" y="6948"/>
                  <a:pt x="19855" y="12463"/>
                  <a:pt x="21600" y="17978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091" name="Line"/>
          <p:cNvSpPr/>
          <p:nvPr/>
        </p:nvSpPr>
        <p:spPr>
          <a:xfrm>
            <a:off x="2198807" y="8626255"/>
            <a:ext cx="4334935" cy="225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92" name="Line"/>
          <p:cNvSpPr/>
          <p:nvPr/>
        </p:nvSpPr>
        <p:spPr>
          <a:xfrm flipV="1">
            <a:off x="2198807" y="6567161"/>
            <a:ext cx="2259" cy="205909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93" name="R"/>
          <p:cNvSpPr txBox="1"/>
          <p:nvPr/>
        </p:nvSpPr>
        <p:spPr>
          <a:xfrm>
            <a:off x="1714008" y="6350415"/>
            <a:ext cx="461599" cy="60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3400" i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R</a:t>
            </a:r>
          </a:p>
        </p:txBody>
      </p:sp>
      <p:sp>
        <p:nvSpPr>
          <p:cNvPr id="1094" name="x (image coordinate)"/>
          <p:cNvSpPr txBox="1"/>
          <p:nvPr/>
        </p:nvSpPr>
        <p:spPr>
          <a:xfrm>
            <a:off x="3058879" y="8567976"/>
            <a:ext cx="2550386" cy="44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x (image coordinate)</a:t>
            </a:r>
          </a:p>
        </p:txBody>
      </p:sp>
      <p:sp>
        <p:nvSpPr>
          <p:cNvPr id="1095" name="Rectangle"/>
          <p:cNvSpPr/>
          <p:nvPr/>
        </p:nvSpPr>
        <p:spPr>
          <a:xfrm>
            <a:off x="2198807" y="7325775"/>
            <a:ext cx="4118188" cy="1300481"/>
          </a:xfrm>
          <a:prstGeom prst="rect">
            <a:avLst/>
          </a:prstGeom>
          <a:solidFill>
            <a:srgbClr val="CBCBCB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096" name="threshold"/>
          <p:cNvSpPr txBox="1"/>
          <p:nvPr/>
        </p:nvSpPr>
        <p:spPr>
          <a:xfrm>
            <a:off x="780358" y="7086451"/>
            <a:ext cx="1251939" cy="44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threshold</a:t>
            </a:r>
          </a:p>
        </p:txBody>
      </p:sp>
      <p:sp>
        <p:nvSpPr>
          <p:cNvPr id="1097" name="Line"/>
          <p:cNvSpPr/>
          <p:nvPr/>
        </p:nvSpPr>
        <p:spPr>
          <a:xfrm>
            <a:off x="7543235" y="8580260"/>
            <a:ext cx="4334935" cy="225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98" name="Line"/>
          <p:cNvSpPr/>
          <p:nvPr/>
        </p:nvSpPr>
        <p:spPr>
          <a:xfrm flipV="1">
            <a:off x="7543235" y="6521167"/>
            <a:ext cx="2259" cy="205909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99" name="R"/>
          <p:cNvSpPr txBox="1"/>
          <p:nvPr/>
        </p:nvSpPr>
        <p:spPr>
          <a:xfrm>
            <a:off x="7058436" y="6304420"/>
            <a:ext cx="461599" cy="60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3400" i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3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sym typeface="Times New Roman"/>
              </a:rPr>
              <a:t>R</a:t>
            </a:r>
          </a:p>
        </p:txBody>
      </p:sp>
      <p:sp>
        <p:nvSpPr>
          <p:cNvPr id="1100" name="x (image coordinate)"/>
          <p:cNvSpPr txBox="1"/>
          <p:nvPr/>
        </p:nvSpPr>
        <p:spPr>
          <a:xfrm>
            <a:off x="8403307" y="8521980"/>
            <a:ext cx="2550387" cy="44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20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40639" marR="40639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x (image coordinate)</a:t>
            </a:r>
          </a:p>
        </p:txBody>
      </p:sp>
      <p:sp>
        <p:nvSpPr>
          <p:cNvPr id="1101" name="Rectangle"/>
          <p:cNvSpPr/>
          <p:nvPr/>
        </p:nvSpPr>
        <p:spPr>
          <a:xfrm>
            <a:off x="7543235" y="7279780"/>
            <a:ext cx="4118188" cy="1300481"/>
          </a:xfrm>
          <a:prstGeom prst="rect">
            <a:avLst/>
          </a:prstGeom>
          <a:solidFill>
            <a:srgbClr val="CBCBCB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2" name="Oval"/>
          <p:cNvSpPr/>
          <p:nvPr/>
        </p:nvSpPr>
        <p:spPr>
          <a:xfrm>
            <a:off x="2720354" y="7020975"/>
            <a:ext cx="128694" cy="106116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3" name="Oval"/>
          <p:cNvSpPr/>
          <p:nvPr/>
        </p:nvSpPr>
        <p:spPr>
          <a:xfrm>
            <a:off x="3519607" y="6607802"/>
            <a:ext cx="128694" cy="106116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4" name="Oval"/>
          <p:cNvSpPr/>
          <p:nvPr/>
        </p:nvSpPr>
        <p:spPr>
          <a:xfrm>
            <a:off x="5190363" y="7165473"/>
            <a:ext cx="128694" cy="106117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5" name="Oval"/>
          <p:cNvSpPr/>
          <p:nvPr/>
        </p:nvSpPr>
        <p:spPr>
          <a:xfrm>
            <a:off x="8109938" y="6191531"/>
            <a:ext cx="128694" cy="106117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6" name="Oval"/>
          <p:cNvSpPr/>
          <p:nvPr/>
        </p:nvSpPr>
        <p:spPr>
          <a:xfrm>
            <a:off x="8893386" y="5509682"/>
            <a:ext cx="128694" cy="106117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7" name="Oval"/>
          <p:cNvSpPr/>
          <p:nvPr/>
        </p:nvSpPr>
        <p:spPr>
          <a:xfrm>
            <a:off x="9753600" y="7063033"/>
            <a:ext cx="128694" cy="106117"/>
          </a:xfrm>
          <a:prstGeom prst="ellipse">
            <a:avLst/>
          </a:prstGeom>
          <a:solidFill>
            <a:srgbClr val="00D2A9"/>
          </a:solidFill>
          <a:ln w="25400">
            <a:solidFill>
              <a:srgbClr val="00D2A9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108" name="Oval"/>
          <p:cNvSpPr/>
          <p:nvPr/>
        </p:nvSpPr>
        <p:spPr>
          <a:xfrm>
            <a:off x="10546079" y="6437629"/>
            <a:ext cx="128694" cy="106117"/>
          </a:xfrm>
          <a:prstGeom prst="ellipse">
            <a:avLst/>
          </a:prstGeom>
          <a:solidFill>
            <a:srgbClr val="FF4C00"/>
          </a:solidFill>
          <a:ln w="25400">
            <a:solidFill>
              <a:srgbClr val="FF2600"/>
            </a:solidFill>
          </a:ln>
        </p:spPr>
        <p:txBody>
          <a:bodyPr lIns="72248" tIns="72248" rIns="72248" bIns="72248" anchor="ctr"/>
          <a:lstStyle/>
          <a:p>
            <a:pPr marL="40639" marR="40639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8" name="Harris corner response is rotation invariant">
            <a:extLst>
              <a:ext uri="{FF2B5EF4-FFF2-40B4-BE49-F238E27FC236}">
                <a16:creationId xmlns:a16="http://schemas.microsoft.com/office/drawing/2014/main" id="{3B86ECDE-3E29-4528-B5F1-A444EB9292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rPr dirty="0"/>
              <a:t>Harris corner response is invariant</a:t>
            </a:r>
            <a:r>
              <a:rPr lang="en-US" dirty="0"/>
              <a:t> to intensity changes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5242207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The Harris detector not invariant to changes in …"/>
          <p:cNvSpPr txBox="1"/>
          <p:nvPr/>
        </p:nvSpPr>
        <p:spPr>
          <a:xfrm>
            <a:off x="1367180" y="4548506"/>
            <a:ext cx="1027044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Harris detector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is 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not invariant to changes in …</a:t>
            </a:r>
          </a:p>
        </p:txBody>
      </p:sp>
    </p:spTree>
    <p:extLst>
      <p:ext uri="{BB962C8B-B14F-4D97-AF65-F5344CB8AC3E}">
        <p14:creationId xmlns:p14="http://schemas.microsoft.com/office/powerpoint/2010/main" val="3573818091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roperties of the Harris corner det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900"/>
            </a:lvl1pPr>
          </a:lstStyle>
          <a:p>
            <a:r>
              <a:rPr lang="en-US" dirty="0"/>
              <a:t>The </a:t>
            </a:r>
            <a:r>
              <a:rPr dirty="0"/>
              <a:t>Harris corner detector</a:t>
            </a:r>
            <a:r>
              <a:rPr lang="en-US" dirty="0"/>
              <a:t> is </a:t>
            </a:r>
            <a:r>
              <a:rPr lang="en-US" u="sng" dirty="0"/>
              <a:t>not</a:t>
            </a:r>
            <a:r>
              <a:rPr lang="en-US" dirty="0"/>
              <a:t> invariant to scale</a:t>
            </a:r>
            <a:endParaRPr dirty="0"/>
          </a:p>
        </p:txBody>
      </p:sp>
      <p:pic>
        <p:nvPicPr>
          <p:cNvPr id="179" name="Connection Line" descr="Connection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32" y="4509687"/>
            <a:ext cx="2528469" cy="2572222"/>
          </a:xfrm>
          <a:prstGeom prst="rect">
            <a:avLst/>
          </a:prstGeom>
        </p:spPr>
      </p:pic>
      <p:pic>
        <p:nvPicPr>
          <p:cNvPr id="181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170661" y="5212444"/>
            <a:ext cx="762986" cy="767175"/>
          </a:xfrm>
          <a:prstGeom prst="rect">
            <a:avLst/>
          </a:prstGeom>
        </p:spPr>
      </p:pic>
      <p:sp>
        <p:nvSpPr>
          <p:cNvPr id="173" name="Square"/>
          <p:cNvSpPr/>
          <p:nvPr/>
        </p:nvSpPr>
        <p:spPr>
          <a:xfrm>
            <a:off x="3333743" y="4589371"/>
            <a:ext cx="497191" cy="497192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4" name="Square"/>
          <p:cNvSpPr/>
          <p:nvPr/>
        </p:nvSpPr>
        <p:spPr>
          <a:xfrm>
            <a:off x="9111746" y="5197040"/>
            <a:ext cx="497192" cy="497192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5" name="edge!"/>
          <p:cNvSpPr txBox="1"/>
          <p:nvPr/>
        </p:nvSpPr>
        <p:spPr>
          <a:xfrm>
            <a:off x="2054620" y="4323951"/>
            <a:ext cx="92720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edge!</a:t>
            </a:r>
          </a:p>
        </p:txBody>
      </p:sp>
      <p:sp>
        <p:nvSpPr>
          <p:cNvPr id="176" name="corner!"/>
          <p:cNvSpPr txBox="1"/>
          <p:nvPr/>
        </p:nvSpPr>
        <p:spPr>
          <a:xfrm>
            <a:off x="8019744" y="4603017"/>
            <a:ext cx="110215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corner!</a:t>
            </a:r>
          </a:p>
        </p:txBody>
      </p:sp>
    </p:spTree>
    <p:extLst>
      <p:ext uri="{BB962C8B-B14F-4D97-AF65-F5344CB8AC3E}">
        <p14:creationId xmlns:p14="http://schemas.microsoft.com/office/powerpoint/2010/main" val="2886844570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Multi-scale detection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7394419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How can we make a feature detector scale-invariant?"/>
          <p:cNvSpPr txBox="1"/>
          <p:nvPr/>
        </p:nvSpPr>
        <p:spPr>
          <a:xfrm>
            <a:off x="1025946" y="4552950"/>
            <a:ext cx="109563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can we make a feature detector scale-invariant?</a:t>
            </a:r>
          </a:p>
        </p:txBody>
      </p:sp>
    </p:spTree>
    <p:extLst>
      <p:ext uri="{BB962C8B-B14F-4D97-AF65-F5344CB8AC3E}">
        <p14:creationId xmlns:p14="http://schemas.microsoft.com/office/powerpoint/2010/main" val="2567790381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How can we automatically select the scale?"/>
          <p:cNvSpPr txBox="1"/>
          <p:nvPr/>
        </p:nvSpPr>
        <p:spPr>
          <a:xfrm>
            <a:off x="2000011" y="4552950"/>
            <a:ext cx="90082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can we automatically select the scale?</a:t>
            </a:r>
          </a:p>
        </p:txBody>
      </p:sp>
    </p:spTree>
    <p:extLst>
      <p:ext uri="{BB962C8B-B14F-4D97-AF65-F5344CB8AC3E}">
        <p14:creationId xmlns:p14="http://schemas.microsoft.com/office/powerpoint/2010/main" val="928567034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Multi-scale…"/>
          <p:cNvSpPr txBox="1">
            <a:spLocks noGrp="1"/>
          </p:cNvSpPr>
          <p:nvPr>
            <p:ph type="title"/>
          </p:nvPr>
        </p:nvSpPr>
        <p:spPr>
          <a:xfrm>
            <a:off x="381330" y="3225800"/>
            <a:ext cx="12242140" cy="3302000"/>
          </a:xfrm>
          <a:prstGeom prst="rect">
            <a:avLst/>
          </a:prstGeom>
        </p:spPr>
        <p:txBody>
          <a:bodyPr/>
          <a:lstStyle/>
          <a:p>
            <a:r>
              <a:rPr dirty="0"/>
              <a:t>Multi-scale </a:t>
            </a:r>
            <a:r>
              <a:rPr lang="en-US" dirty="0"/>
              <a:t>b</a:t>
            </a:r>
            <a:r>
              <a:rPr dirty="0"/>
              <a:t>lob detection</a:t>
            </a:r>
          </a:p>
        </p:txBody>
      </p:sp>
    </p:spTree>
    <p:extLst>
      <p:ext uri="{BB962C8B-B14F-4D97-AF65-F5344CB8AC3E}">
        <p14:creationId xmlns:p14="http://schemas.microsoft.com/office/powerpoint/2010/main" val="3204687313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2085</Words>
  <Application>Microsoft Office PowerPoint</Application>
  <PresentationFormat>Custom</PresentationFormat>
  <Paragraphs>493</Paragraphs>
  <Slides>128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128</vt:i4>
      </vt:variant>
    </vt:vector>
  </HeadingPairs>
  <TitlesOfParts>
    <vt:vector size="140" baseType="lpstr">
      <vt:lpstr>Arial</vt:lpstr>
      <vt:lpstr>Avenir Roman</vt:lpstr>
      <vt:lpstr>Calibri Light (Headings)</vt:lpstr>
      <vt:lpstr>Courier</vt:lpstr>
      <vt:lpstr>HanziPen SC Regular</vt:lpstr>
      <vt:lpstr>Helvetica</vt:lpstr>
      <vt:lpstr>Helvetica Light</vt:lpstr>
      <vt:lpstr>Symbol</vt:lpstr>
      <vt:lpstr>Tahoma</vt:lpstr>
      <vt:lpstr>Times New Roman</vt:lpstr>
      <vt:lpstr>White</vt:lpstr>
      <vt:lpstr>1_White</vt:lpstr>
      <vt:lpstr>Detecting corners</vt:lpstr>
      <vt:lpstr>Course announcements</vt:lpstr>
      <vt:lpstr>Overview of today’s lecture</vt:lpstr>
      <vt:lpstr>Slide credits</vt:lpstr>
      <vt:lpstr>Why detect corners?</vt:lpstr>
      <vt:lpstr>Why detect corners?</vt:lpstr>
      <vt:lpstr>Planar object instance recognition</vt:lpstr>
      <vt:lpstr>3D object recognition</vt:lpstr>
      <vt:lpstr>PowerPoint Presentation</vt:lpstr>
      <vt:lpstr>Location Recognition</vt:lpstr>
      <vt:lpstr>Robot Localization</vt:lpstr>
      <vt:lpstr>Image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Visualizing quadratics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Error function for Harris Corners </vt:lpstr>
      <vt:lpstr>Harris corner detector</vt:lpstr>
      <vt:lpstr>How do you find a corner?</vt:lpstr>
      <vt:lpstr>How do you find a corner?</vt:lpstr>
      <vt:lpstr>PowerPoint Presentation</vt:lpstr>
      <vt:lpstr>PowerPoint Presentation</vt:lpstr>
      <vt:lpstr>Finding corners (a.k.a. PCA) </vt:lpstr>
      <vt:lpstr>PowerPoint Presentation</vt:lpstr>
      <vt:lpstr>PowerPoint Presentation</vt:lpstr>
      <vt:lpstr>visualization of gradients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Error function</vt:lpstr>
      <vt:lpstr>Error function approximation</vt:lpstr>
      <vt:lpstr>Bilinear approximation</vt:lpstr>
      <vt:lpstr>PowerPoint Presentation</vt:lpstr>
      <vt:lpstr>Visualization of a quadratic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Visualization as an ellipse</vt:lpstr>
      <vt:lpstr>interpreting eigenvalues</vt:lpstr>
      <vt:lpstr>interpreting eigenvalues</vt:lpstr>
      <vt:lpstr>interpreting eigenvalues</vt:lpstr>
      <vt:lpstr>interpreting eigenvalues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Harris Detector</vt:lpstr>
      <vt:lpstr>Harris Detector</vt:lpstr>
      <vt:lpstr>PowerPoint Presentation</vt:lpstr>
      <vt:lpstr>PowerPoint Presentation</vt:lpstr>
      <vt:lpstr>Different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Harris corner response is invariant to rotation</vt:lpstr>
      <vt:lpstr>Harris corner response is invariant to intensity changes</vt:lpstr>
      <vt:lpstr>PowerPoint Presentation</vt:lpstr>
      <vt:lpstr>The Harris corner detector is not invariant to scale</vt:lpstr>
      <vt:lpstr>Multi-scale detection</vt:lpstr>
      <vt:lpstr>PowerPoint Presentation</vt:lpstr>
      <vt:lpstr>PowerPoint Presentation</vt:lpstr>
      <vt:lpstr>Multi-scale blob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optimal scale</vt:lpstr>
      <vt:lpstr>optimal scale</vt:lpstr>
      <vt:lpstr>PowerPoint Presentation</vt:lpstr>
      <vt:lpstr>How would you implement scale selection?</vt:lpstr>
      <vt:lpstr>implementation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boundaries</dc:title>
  <dc:creator>igkiou</dc:creator>
  <cp:lastModifiedBy>Ioannis Gkioulekas</cp:lastModifiedBy>
  <cp:revision>72</cp:revision>
  <dcterms:modified xsi:type="dcterms:W3CDTF">2020-01-29T16:11:36Z</dcterms:modified>
</cp:coreProperties>
</file>