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1340" r:id="rId3"/>
    <p:sldId id="1431" r:id="rId4"/>
    <p:sldId id="1459" r:id="rId5"/>
    <p:sldId id="1457" r:id="rId6"/>
    <p:sldId id="1343" r:id="rId7"/>
    <p:sldId id="1433" r:id="rId8"/>
    <p:sldId id="1434" r:id="rId9"/>
    <p:sldId id="1435" r:id="rId10"/>
    <p:sldId id="1437" r:id="rId11"/>
    <p:sldId id="1436" r:id="rId12"/>
    <p:sldId id="1432" r:id="rId13"/>
    <p:sldId id="1438" r:id="rId14"/>
    <p:sldId id="1439" r:id="rId15"/>
    <p:sldId id="1440" r:id="rId16"/>
    <p:sldId id="1444" r:id="rId17"/>
    <p:sldId id="1445" r:id="rId18"/>
    <p:sldId id="1455" r:id="rId19"/>
    <p:sldId id="1446" r:id="rId20"/>
    <p:sldId id="1447" r:id="rId21"/>
    <p:sldId id="1451" r:id="rId22"/>
    <p:sldId id="1452" r:id="rId23"/>
    <p:sldId id="1453" r:id="rId24"/>
    <p:sldId id="1448" r:id="rId25"/>
    <p:sldId id="1449" r:id="rId26"/>
    <p:sldId id="1454" r:id="rId27"/>
    <p:sldId id="1458" r:id="rId28"/>
    <p:sldId id="14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ED7D31"/>
    <a:srgbClr val="000000"/>
    <a:srgbClr val="0433FF"/>
    <a:srgbClr val="EDEDED"/>
    <a:srgbClr val="FFE699"/>
    <a:srgbClr val="FFFFFF"/>
    <a:srgbClr val="7F7F7F"/>
    <a:srgbClr val="D0CECE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0" autoAdjust="0"/>
    <p:restoredTop sz="92349" autoAdjust="0"/>
  </p:normalViewPr>
  <p:slideViewPr>
    <p:cSldViewPr snapToGrid="0">
      <p:cViewPr varScale="1">
        <p:scale>
          <a:sx n="103" d="100"/>
          <a:sy n="103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0B9A3-A5EA-4248-9236-D977FCC0775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DB7A-E090-49C3-B71F-1804DAA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0257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2BC9-BD10-4E7E-9A4D-350BF571A3A1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O2CcSkCpi7RB0KXUm0su8s9tMMBaRLcxNaB9t0Fk7CVxwNg/viewform" TargetMode="External"/><Relationship Id="rId2" Type="http://schemas.openxmlformats.org/officeDocument/2006/relationships/hyperlink" Target="https://cmu.smartevals.com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Wrap-up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0" y="5583290"/>
            <a:ext cx="12192000" cy="127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 </a:t>
            </a:r>
          </a:p>
          <a:p>
            <a:pPr algn="r"/>
            <a:r>
              <a:rPr lang="en-US" sz="2400" dirty="0"/>
              <a:t>16-385 Computer Vision</a:t>
            </a:r>
          </a:p>
          <a:p>
            <a:pPr algn="r"/>
            <a:r>
              <a:rPr lang="en-US" sz="2400" dirty="0"/>
              <a:t>Spring 2020, Lecture 29</a:t>
            </a:r>
          </a:p>
        </p:txBody>
      </p:sp>
      <p:sp>
        <p:nvSpPr>
          <p:cNvPr id="6" name="Shape 667"/>
          <p:cNvSpPr txBox="1">
            <a:spLocks/>
          </p:cNvSpPr>
          <p:nvPr/>
        </p:nvSpPr>
        <p:spPr>
          <a:xfrm>
            <a:off x="0" y="6352354"/>
            <a:ext cx="12192000" cy="50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http://www.cs.cmu.edu/~16385/</a:t>
            </a:r>
            <a:endParaRPr lang="en-US" sz="2400" dirty="0">
              <a:latin typeface="Calibri Light (Headings)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D8672-F642-4CDC-AA00-33470E95C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23" y="1144701"/>
            <a:ext cx="8121954" cy="45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Stereo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D5615-BC57-4764-AB0E-252855FC5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610" b="19245"/>
          <a:stretch/>
        </p:blipFill>
        <p:spPr>
          <a:xfrm>
            <a:off x="2684253" y="1009290"/>
            <a:ext cx="6823494" cy="55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Image formation and physics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E35F2D-D192-4E87-BFC1-E2F144581ACE}"/>
              </a:ext>
            </a:extLst>
          </p:cNvPr>
          <p:cNvGrpSpPr/>
          <p:nvPr/>
        </p:nvGrpSpPr>
        <p:grpSpPr>
          <a:xfrm>
            <a:off x="858799" y="3754688"/>
            <a:ext cx="4159868" cy="3149569"/>
            <a:chOff x="3917333" y="3701538"/>
            <a:chExt cx="4159868" cy="31495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E6E267-886F-4010-A792-3C1B6F382010}"/>
                </a:ext>
              </a:extLst>
            </p:cNvPr>
            <p:cNvGrpSpPr/>
            <p:nvPr/>
          </p:nvGrpSpPr>
          <p:grpSpPr>
            <a:xfrm>
              <a:off x="4539635" y="3701538"/>
              <a:ext cx="2915266" cy="2024136"/>
              <a:chOff x="3919046" y="3568775"/>
              <a:chExt cx="4353908" cy="302301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491BC9-516E-403F-8C80-618791BEB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9046" y="3568775"/>
                <a:ext cx="4353908" cy="302301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759DE1-C4EE-444F-B580-F2D6B00BEB07}"/>
                  </a:ext>
                </a:extLst>
              </p:cNvPr>
              <p:cNvSpPr/>
              <p:nvPr/>
            </p:nvSpPr>
            <p:spPr>
              <a:xfrm>
                <a:off x="3919046" y="4389120"/>
                <a:ext cx="2596054" cy="220267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7FD75B-97CD-4899-ACE5-03B83CD6FFBC}"/>
                  </a:ext>
                </a:extLst>
              </p:cNvPr>
              <p:cNvSpPr/>
              <p:nvPr/>
            </p:nvSpPr>
            <p:spPr>
              <a:xfrm>
                <a:off x="7186612" y="5080284"/>
                <a:ext cx="312420" cy="809843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51273A-4B53-46FE-820E-C668E2D83C5E}"/>
                  </a:ext>
                </a:extLst>
              </p:cNvPr>
              <p:cNvSpPr/>
              <p:nvPr/>
            </p:nvSpPr>
            <p:spPr>
              <a:xfrm>
                <a:off x="7539498" y="4590357"/>
                <a:ext cx="575802" cy="177577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0CC8D5-887A-4E6A-B9CF-E87BCD1F2CB2}"/>
                </a:ext>
              </a:extLst>
            </p:cNvPr>
            <p:cNvSpPr txBox="1"/>
            <p:nvPr/>
          </p:nvSpPr>
          <p:spPr>
            <a:xfrm>
              <a:off x="3917333" y="5773889"/>
              <a:ext cx="41598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j-lt"/>
                </a:rPr>
                <a:t>Image processing pipeline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89D0663-8CEF-4AB3-8649-7C439A086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12639" r="53738" b="6854"/>
          <a:stretch/>
        </p:blipFill>
        <p:spPr>
          <a:xfrm>
            <a:off x="7861424" y="3767752"/>
            <a:ext cx="2817022" cy="2054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4DE396-2DB3-46B5-9F29-05D8E89E12D7}"/>
              </a:ext>
            </a:extLst>
          </p:cNvPr>
          <p:cNvSpPr txBox="1"/>
          <p:nvPr/>
        </p:nvSpPr>
        <p:spPr>
          <a:xfrm>
            <a:off x="6792245" y="5773889"/>
            <a:ext cx="4955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Radiometric and color calibration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2F41EE-1FC8-4C9A-9023-F7B64B0F13C4}"/>
              </a:ext>
            </a:extLst>
          </p:cNvPr>
          <p:cNvGrpSpPr/>
          <p:nvPr/>
        </p:nvGrpSpPr>
        <p:grpSpPr>
          <a:xfrm>
            <a:off x="7292092" y="1067293"/>
            <a:ext cx="3886200" cy="2136081"/>
            <a:chOff x="5277613" y="1842347"/>
            <a:chExt cx="7332077" cy="4030134"/>
          </a:xfrm>
        </p:grpSpPr>
        <p:pic>
          <p:nvPicPr>
            <p:cNvPr id="19" name="Picture 6" descr="buddha_normals">
              <a:extLst>
                <a:ext uri="{FF2B5EF4-FFF2-40B4-BE49-F238E27FC236}">
                  <a16:creationId xmlns:a16="http://schemas.microsoft.com/office/drawing/2014/main" id="{3512E198-E05B-427C-863B-83ED56601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653" y="1842347"/>
              <a:ext cx="2370667" cy="403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buddha">
              <a:extLst>
                <a:ext uri="{FF2B5EF4-FFF2-40B4-BE49-F238E27FC236}">
                  <a16:creationId xmlns:a16="http://schemas.microsoft.com/office/drawing/2014/main" id="{7DE8FFC0-CCB8-479C-9A01-515E47A8E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613" y="1871699"/>
              <a:ext cx="2354862" cy="400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 descr="buddharelit">
              <a:extLst>
                <a:ext uri="{FF2B5EF4-FFF2-40B4-BE49-F238E27FC236}">
                  <a16:creationId xmlns:a16="http://schemas.microsoft.com/office/drawing/2014/main" id="{884A515D-7A2D-4495-A61F-A33A79D8A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023" y="1842347"/>
              <a:ext cx="2370667" cy="403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32A5D73-BBCC-4FB5-85BE-8D254E9E3B04}"/>
              </a:ext>
            </a:extLst>
          </p:cNvPr>
          <p:cNvSpPr txBox="1"/>
          <p:nvPr/>
        </p:nvSpPr>
        <p:spPr>
          <a:xfrm>
            <a:off x="6823502" y="3198763"/>
            <a:ext cx="495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Photometric stereo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ECB9-71C7-4438-8514-4C314205A4FC}"/>
              </a:ext>
            </a:extLst>
          </p:cNvPr>
          <p:cNvGrpSpPr/>
          <p:nvPr/>
        </p:nvGrpSpPr>
        <p:grpSpPr>
          <a:xfrm>
            <a:off x="1863552" y="1021075"/>
            <a:ext cx="2588639" cy="2058222"/>
            <a:chOff x="6689551" y="2437016"/>
            <a:chExt cx="4921386" cy="3912984"/>
          </a:xfrm>
        </p:grpSpPr>
        <p:pic>
          <p:nvPicPr>
            <p:cNvPr id="23" name="summer_clipart_sun.gif" descr="summer_clipart_sun.gif">
              <a:extLst>
                <a:ext uri="{FF2B5EF4-FFF2-40B4-BE49-F238E27FC236}">
                  <a16:creationId xmlns:a16="http://schemas.microsoft.com/office/drawing/2014/main" id="{0E0861F3-8080-4A04-8C09-69217A87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88600" y="3009900"/>
              <a:ext cx="825500" cy="825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4" name="graysurfacepatch.png" descr="graysurfacepatch.png">
              <a:extLst>
                <a:ext uri="{FF2B5EF4-FFF2-40B4-BE49-F238E27FC236}">
                  <a16:creationId xmlns:a16="http://schemas.microsoft.com/office/drawing/2014/main" id="{23541979-BD94-401E-A0A0-96E1DC2C3AB6}"/>
                </a:ext>
              </a:extLst>
            </p:cNvPr>
            <p:cNvPicPr>
              <a:picLocks/>
            </p:cNvPicPr>
            <p:nvPr/>
          </p:nvPicPr>
          <p:blipFill>
            <a:blip r:embed="rId8"/>
            <a:srcRect l="16667" t="16711" r="13333" b="14584"/>
            <a:stretch>
              <a:fillRect/>
            </a:stretch>
          </p:blipFill>
          <p:spPr>
            <a:xfrm>
              <a:off x="7086600" y="5092700"/>
              <a:ext cx="3505200" cy="12573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scatter_TS_forehead.png" descr="scatter_TS_forehead.png">
              <a:extLst>
                <a:ext uri="{FF2B5EF4-FFF2-40B4-BE49-F238E27FC236}">
                  <a16:creationId xmlns:a16="http://schemas.microsoft.com/office/drawing/2014/main" id="{20F9B676-653D-4AD1-A738-C64A4A4F8C39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78700" y="3775075"/>
              <a:ext cx="2908300" cy="21844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" name="Line">
              <a:extLst>
                <a:ext uri="{FF2B5EF4-FFF2-40B4-BE49-F238E27FC236}">
                  <a16:creationId xmlns:a16="http://schemas.microsoft.com/office/drawing/2014/main" id="{5F9A136F-F475-4B39-B409-00D9C4F7421A}"/>
                </a:ext>
              </a:extLst>
            </p:cNvPr>
            <p:cNvSpPr/>
            <p:nvPr/>
          </p:nvSpPr>
          <p:spPr>
            <a:xfrm flipV="1">
              <a:off x="9020175" y="3733800"/>
              <a:ext cx="1419225" cy="1285876"/>
            </a:xfrm>
            <a:prstGeom prst="line">
              <a:avLst/>
            </a:prstGeom>
            <a:ln w="50800">
              <a:solidFill>
                <a:srgbClr val="FF9300"/>
              </a:solidFill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27" name="reflectance">
              <a:extLst>
                <a:ext uri="{FF2B5EF4-FFF2-40B4-BE49-F238E27FC236}">
                  <a16:creationId xmlns:a16="http://schemas.microsoft.com/office/drawing/2014/main" id="{CEE20252-C563-4D62-9D50-35283FC777BB}"/>
                </a:ext>
              </a:extLst>
            </p:cNvPr>
            <p:cNvSpPr txBox="1"/>
            <p:nvPr/>
          </p:nvSpPr>
          <p:spPr>
            <a:xfrm>
              <a:off x="6689551" y="4062615"/>
              <a:ext cx="1743683" cy="6046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b">
              <a:spAutoFit/>
            </a:bodyPr>
            <a:lstStyle>
              <a:lvl1pPr>
                <a:defRPr sz="3300"/>
              </a:lvl1pPr>
            </a:lstStyle>
            <a:p>
              <a:r>
                <a:rPr sz="1400"/>
                <a:t>reflectance</a:t>
              </a:r>
            </a:p>
          </p:txBody>
        </p:sp>
        <p:sp>
          <p:nvSpPr>
            <p:cNvPr id="28" name="illumination">
              <a:extLst>
                <a:ext uri="{FF2B5EF4-FFF2-40B4-BE49-F238E27FC236}">
                  <a16:creationId xmlns:a16="http://schemas.microsoft.com/office/drawing/2014/main" id="{E2F0F175-A6EB-4356-A781-5D19F93E0096}"/>
                </a:ext>
              </a:extLst>
            </p:cNvPr>
            <p:cNvSpPr txBox="1"/>
            <p:nvPr/>
          </p:nvSpPr>
          <p:spPr>
            <a:xfrm>
              <a:off x="9752055" y="2437016"/>
              <a:ext cx="1858882" cy="6046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b">
              <a:spAutoFit/>
            </a:bodyPr>
            <a:lstStyle>
              <a:lvl1pPr>
                <a:defRPr sz="3300"/>
              </a:lvl1pPr>
            </a:lstStyle>
            <a:p>
              <a:r>
                <a:rPr sz="1400"/>
                <a:t>illumination</a:t>
              </a: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DDEEE6B1-B8FC-47F6-A95C-785E492D3BCA}"/>
                </a:ext>
              </a:extLst>
            </p:cNvPr>
            <p:cNvSpPr txBox="1"/>
            <p:nvPr/>
          </p:nvSpPr>
          <p:spPr>
            <a:xfrm>
              <a:off x="10194205" y="5523117"/>
              <a:ext cx="1023975" cy="6046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b">
              <a:spAutoFit/>
            </a:bodyPr>
            <a:lstStyle>
              <a:lvl1pPr>
                <a:defRPr sz="3300"/>
              </a:lvl1pPr>
            </a:lstStyle>
            <a:p>
              <a:r>
                <a:rPr sz="1400"/>
                <a:t>shape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F5DCE76-E87F-4037-BCE5-B5BD74241F4A}"/>
              </a:ext>
            </a:extLst>
          </p:cNvPr>
          <p:cNvSpPr txBox="1"/>
          <p:nvPr/>
        </p:nvSpPr>
        <p:spPr>
          <a:xfrm>
            <a:off x="-3233" y="3174891"/>
            <a:ext cx="595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Radiometry and image formation</a:t>
            </a:r>
          </a:p>
        </p:txBody>
      </p:sp>
    </p:spTree>
    <p:extLst>
      <p:ext uri="{BB962C8B-B14F-4D97-AF65-F5344CB8AC3E}">
        <p14:creationId xmlns:p14="http://schemas.microsoft.com/office/powerpoint/2010/main" val="1893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Object recognition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FCE4F-388C-4572-9421-6D63627C4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6274" r="2327" b="22961"/>
          <a:stretch/>
        </p:blipFill>
        <p:spPr>
          <a:xfrm>
            <a:off x="1204823" y="1069676"/>
            <a:ext cx="9782354" cy="5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Neural networks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33C6D-650D-4A66-8F52-3DFE77D57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5032" r="13742" b="16478"/>
          <a:stretch/>
        </p:blipFill>
        <p:spPr>
          <a:xfrm>
            <a:off x="2520351" y="1015012"/>
            <a:ext cx="7151299" cy="538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15A43-888A-4007-8548-6522E6095B89}"/>
              </a:ext>
            </a:extLst>
          </p:cNvPr>
          <p:cNvSpPr txBox="1"/>
          <p:nvPr/>
        </p:nvSpPr>
        <p:spPr>
          <a:xfrm>
            <a:off x="3674854" y="6271404"/>
            <a:ext cx="530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Convolutional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1886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Optical flow and alignment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FF11E9-A67A-4522-9A73-CF0062B66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2" b="22893"/>
          <a:stretch/>
        </p:blipFill>
        <p:spPr>
          <a:xfrm>
            <a:off x="1434860" y="3049438"/>
            <a:ext cx="9144000" cy="361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E4C52-E20C-440E-966E-CB5ADEFB2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9" b="35975"/>
          <a:stretch/>
        </p:blipFill>
        <p:spPr>
          <a:xfrm>
            <a:off x="1524000" y="1216325"/>
            <a:ext cx="9144000" cy="24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Tracking in videos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E066D-69E6-49EF-BE96-E93359EC0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11447" r="12327" b="53732"/>
          <a:stretch/>
        </p:blipFill>
        <p:spPr>
          <a:xfrm>
            <a:off x="2020019" y="2412084"/>
            <a:ext cx="8151962" cy="28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/>
          <p:cNvSpPr txBox="1">
            <a:spLocks/>
          </p:cNvSpPr>
          <p:nvPr/>
        </p:nvSpPr>
        <p:spPr>
          <a:xfrm>
            <a:off x="557628" y="1325563"/>
            <a:ext cx="9767471" cy="49503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Detect lines (circles, shapes) in an image.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Perform automatic image warping and basic AR.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Reconstruct 3D scene structure from two images.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Do photometric stereo and render simple images.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Recognize objects using a bag-of-words model.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Recognize objects using deep CNNs.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Track objects in video.</a:t>
            </a:r>
          </a:p>
        </p:txBody>
      </p:sp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Things you should know how to do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3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Questions?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2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Do you plan on taking any other vision courses?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5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part of the class did you like the most?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2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announcements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6" y="1569195"/>
            <a:ext cx="11542809" cy="4761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Programming assignment 7 is due on </a:t>
            </a:r>
            <a:r>
              <a:rPr lang="en-US" sz="2400" u="sng" dirty="0">
                <a:solidFill>
                  <a:srgbClr val="000000"/>
                </a:solidFill>
                <a:latin typeface="Helvetica Light"/>
                <a:sym typeface="Helvetica Light"/>
              </a:rPr>
              <a:t>Sunday</a:t>
            </a: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.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	- Any questions about PA 7?</a:t>
            </a:r>
          </a:p>
          <a:p>
            <a:pPr lvl="0"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Take-home quiz 11 is due on </a:t>
            </a:r>
            <a:r>
              <a:rPr lang="en-US" sz="2400" u="sng" dirty="0">
                <a:solidFill>
                  <a:srgbClr val="000000"/>
                </a:solidFill>
                <a:latin typeface="Helvetica Light"/>
                <a:sym typeface="Helvetica Light"/>
              </a:rPr>
              <a:t>Sunday</a:t>
            </a: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.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	- Any questions about TQ 11?</a:t>
            </a:r>
          </a:p>
          <a:p>
            <a:pPr lvl="0"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You can use all of your remaining late days on either PA7 or TQ11.</a:t>
            </a:r>
          </a:p>
        </p:txBody>
      </p:sp>
    </p:spTree>
    <p:extLst>
      <p:ext uri="{BB962C8B-B14F-4D97-AF65-F5344CB8AC3E}">
        <p14:creationId xmlns:p14="http://schemas.microsoft.com/office/powerpoint/2010/main" val="16707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part of the class did you like the least?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2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Any topics you wanted to learn more about?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32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Any topics you wanted to learn less about?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5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Would the class work better if we did learning first?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was your favorite programming assignment?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0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was your least favorite programming assignment?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50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Would it be better if programming assignments were in </a:t>
            </a:r>
            <a:r>
              <a:rPr lang="en-US" dirty="0" err="1"/>
              <a:t>Matlab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8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Do the take-home quizzes work?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4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717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How does course workload compare to other classes?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 evaluation*s* – please take them!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6" y="1569195"/>
            <a:ext cx="11542809" cy="4761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CMU’s Faculty Course Evaluations (FCE): </a:t>
            </a: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  <a:hlinkClick r:id="rId2"/>
              </a:rPr>
              <a:t>https://cmu.smartevals.com/</a:t>
            </a: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16-385 end-of-semester survey: </a:t>
            </a:r>
            <a:r>
              <a:rPr lang="en-US" sz="2400" dirty="0">
                <a:hlinkClick r:id="rId3"/>
              </a:rPr>
              <a:t>https://docs.google.com/forms/d/e/1FAIpQLSeO2CcSkCpi7RB0KXUm0su8s9tMMBaRLcxNaB9t0Fk7CVxwNg/viewform</a:t>
            </a: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lvl="0"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Please take both, super helpful for developing future offerings of the class.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Thanks in advance!</a:t>
            </a:r>
          </a:p>
        </p:txBody>
      </p:sp>
    </p:spTree>
    <p:extLst>
      <p:ext uri="{BB962C8B-B14F-4D97-AF65-F5344CB8AC3E}">
        <p14:creationId xmlns:p14="http://schemas.microsoft.com/office/powerpoint/2010/main" val="29405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Today’s lecture</a:t>
            </a:r>
            <a:endParaRPr dirty="0"/>
          </a:p>
        </p:txBody>
      </p:sp>
      <p:sp>
        <p:nvSpPr>
          <p:cNvPr id="5" name="Shape 667">
            <a:extLst>
              <a:ext uri="{FF2B5EF4-FFF2-40B4-BE49-F238E27FC236}">
                <a16:creationId xmlns:a16="http://schemas.microsoft.com/office/drawing/2014/main" id="{DD0FCD8F-8F87-494E-A42C-6797D2A05AFC}"/>
              </a:ext>
            </a:extLst>
          </p:cNvPr>
          <p:cNvSpPr txBox="1">
            <a:spLocks/>
          </p:cNvSpPr>
          <p:nvPr/>
        </p:nvSpPr>
        <p:spPr>
          <a:xfrm>
            <a:off x="506436" y="1569195"/>
            <a:ext cx="11542809" cy="4761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Structure from motion.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Class wrap-up.</a:t>
            </a:r>
          </a:p>
        </p:txBody>
      </p:sp>
    </p:spTree>
    <p:extLst>
      <p:ext uri="{BB962C8B-B14F-4D97-AF65-F5344CB8AC3E}">
        <p14:creationId xmlns:p14="http://schemas.microsoft.com/office/powerpoint/2010/main" val="26541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/>
          <p:cNvSpPr txBox="1">
            <a:spLocks/>
          </p:cNvSpPr>
          <p:nvPr/>
        </p:nvSpPr>
        <p:spPr>
          <a:xfrm>
            <a:off x="1903829" y="1893107"/>
            <a:ext cx="8384344" cy="42493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Image processing.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Geometry-based vision.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Physics-based vision.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Semantic vision.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Dealing with motion.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0FC101-0DF0-45F2-9C2B-85A41CB7F240}"/>
              </a:ext>
            </a:extLst>
          </p:cNvPr>
          <p:cNvCxnSpPr>
            <a:cxnSpLocks/>
          </p:cNvCxnSpPr>
          <p:nvPr/>
        </p:nvCxnSpPr>
        <p:spPr>
          <a:xfrm flipH="1">
            <a:off x="4780438" y="4000480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3160D6-F082-44C5-A278-67D3799487BA}"/>
              </a:ext>
            </a:extLst>
          </p:cNvPr>
          <p:cNvSpPr txBox="1"/>
          <p:nvPr/>
        </p:nvSpPr>
        <p:spPr>
          <a:xfrm>
            <a:off x="5556971" y="3445167"/>
            <a:ext cx="5009903" cy="1110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13 – 16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16-823: Physics-based Methods in Vision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15-462: Computer Graphics</a:t>
            </a:r>
          </a:p>
          <a:p>
            <a:pPr algn="l">
              <a:defRPr/>
            </a:pPr>
            <a:r>
              <a:rPr lang="en-US" sz="1687" dirty="0">
                <a:latin typeface="Helvetica Light"/>
              </a:rPr>
              <a:t>See also 15-463: Computational Photography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C852CF-41B0-4847-8D99-DDBF59594601}"/>
              </a:ext>
            </a:extLst>
          </p:cNvPr>
          <p:cNvCxnSpPr>
            <a:cxnSpLocks/>
          </p:cNvCxnSpPr>
          <p:nvPr/>
        </p:nvCxnSpPr>
        <p:spPr>
          <a:xfrm flipH="1">
            <a:off x="4780438" y="2852251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BAE75C-5DFD-4005-ADB1-04E142555F2F}"/>
              </a:ext>
            </a:extLst>
          </p:cNvPr>
          <p:cNvSpPr txBox="1"/>
          <p:nvPr/>
        </p:nvSpPr>
        <p:spPr>
          <a:xfrm>
            <a:off x="5556971" y="2556562"/>
            <a:ext cx="511102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7 – 12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16-822: Geometry-based Methods in Vision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B3B36C-B67B-4B63-BE52-6DD3CF080853}"/>
              </a:ext>
            </a:extLst>
          </p:cNvPr>
          <p:cNvCxnSpPr>
            <a:cxnSpLocks/>
          </p:cNvCxnSpPr>
          <p:nvPr/>
        </p:nvCxnSpPr>
        <p:spPr>
          <a:xfrm flipH="1">
            <a:off x="4780438" y="1660358"/>
            <a:ext cx="409141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65A7B3-B705-4937-88DA-F17E80A0034C}"/>
              </a:ext>
            </a:extLst>
          </p:cNvPr>
          <p:cNvSpPr txBox="1"/>
          <p:nvPr/>
        </p:nvSpPr>
        <p:spPr>
          <a:xfrm>
            <a:off x="5556972" y="1364668"/>
            <a:ext cx="46592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1 – 7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18-793: Image and Video Processing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B0C7F0-B6B4-40CE-BE8C-114E0DB97448}"/>
              </a:ext>
            </a:extLst>
          </p:cNvPr>
          <p:cNvCxnSpPr>
            <a:cxnSpLocks/>
          </p:cNvCxnSpPr>
          <p:nvPr/>
        </p:nvCxnSpPr>
        <p:spPr>
          <a:xfrm flipH="1">
            <a:off x="4780438" y="5152760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3A2092-2DC7-40E4-8816-7A274E2337FB}"/>
              </a:ext>
            </a:extLst>
          </p:cNvPr>
          <p:cNvCxnSpPr>
            <a:cxnSpLocks/>
          </p:cNvCxnSpPr>
          <p:nvPr/>
        </p:nvCxnSpPr>
        <p:spPr>
          <a:xfrm flipH="1">
            <a:off x="4780438" y="6291097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8290B6-1C73-41D7-94BC-4E6044DA3F4E}"/>
              </a:ext>
            </a:extLst>
          </p:cNvPr>
          <p:cNvSpPr txBox="1"/>
          <p:nvPr/>
        </p:nvSpPr>
        <p:spPr>
          <a:xfrm>
            <a:off x="5556971" y="4723207"/>
            <a:ext cx="5111029" cy="851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17 – </a:t>
            </a:r>
            <a:r>
              <a:rPr lang="en-US" sz="1687" dirty="0">
                <a:latin typeface="Helvetica Light"/>
              </a:rPr>
              <a:t>20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16-824: Vision Learning and Recognition</a:t>
            </a:r>
          </a:p>
          <a:p>
            <a:pPr lvl="0" algn="l">
              <a:defRPr/>
            </a:pPr>
            <a:r>
              <a:rPr lang="en-US" sz="1687" dirty="0">
                <a:latin typeface="Helvetica Light"/>
              </a:rPr>
              <a:t>See also 10-703: Deep Reinforcement Learning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6" name="Shape 667">
            <a:extLst>
              <a:ext uri="{FF2B5EF4-FFF2-40B4-BE49-F238E27FC236}">
                <a16:creationId xmlns:a16="http://schemas.microsoft.com/office/drawing/2014/main" id="{7E5ECDB6-28AE-4C46-B77D-3A416D74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3784"/>
            <a:ext cx="9144000" cy="9941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overview</a:t>
            </a:r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97543-C0CA-4989-A208-6C2C48B3E855}"/>
              </a:ext>
            </a:extLst>
          </p:cNvPr>
          <p:cNvSpPr txBox="1"/>
          <p:nvPr/>
        </p:nvSpPr>
        <p:spPr>
          <a:xfrm>
            <a:off x="5556970" y="5865499"/>
            <a:ext cx="5111029" cy="851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</a:t>
            </a:r>
            <a:r>
              <a:rPr lang="en-US" sz="1687" dirty="0">
                <a:latin typeface="Helvetica Light"/>
              </a:rPr>
              <a:t>21</a:t>
            </a: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 – </a:t>
            </a:r>
            <a:r>
              <a:rPr lang="en-US" sz="1687" dirty="0">
                <a:latin typeface="Helvetica Light"/>
              </a:rPr>
              <a:t>24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lvl="0" algn="l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</a:t>
            </a:r>
            <a:r>
              <a:rPr lang="en-US" sz="1687" dirty="0">
                <a:latin typeface="Helvetica Light"/>
              </a:rPr>
              <a:t>16-831: Statistical Techniques in Robotics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lvl="0" algn="l">
              <a:defRPr/>
            </a:pPr>
            <a:r>
              <a:rPr lang="en-US" sz="1687" dirty="0">
                <a:latin typeface="Helvetica Light"/>
              </a:rPr>
              <a:t>See also 16-833: Robot Localization and Mapping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98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C35806-5D14-47BB-9D1C-42D96F7C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4" b="20125"/>
          <a:stretch/>
        </p:blipFill>
        <p:spPr>
          <a:xfrm>
            <a:off x="776377" y="4038599"/>
            <a:ext cx="10639245" cy="2507221"/>
          </a:xfrm>
          <a:prstGeom prst="rect">
            <a:avLst/>
          </a:prstGeom>
        </p:spPr>
      </p:pic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Image processing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010FB-4558-4D3D-9C51-25F056056A68}"/>
              </a:ext>
            </a:extLst>
          </p:cNvPr>
          <p:cNvSpPr txBox="1"/>
          <p:nvPr/>
        </p:nvSpPr>
        <p:spPr>
          <a:xfrm>
            <a:off x="6988602" y="3254713"/>
            <a:ext cx="495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Fourier filtering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6D401-21FA-4800-9A2E-527B00BEF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t="12328" r="17293" b="53245"/>
          <a:stretch/>
        </p:blipFill>
        <p:spPr>
          <a:xfrm>
            <a:off x="965200" y="1155939"/>
            <a:ext cx="6629400" cy="2747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6EF582-47B6-4D1F-9DD7-25A610709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75" y="1209901"/>
            <a:ext cx="1671029" cy="20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Image features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AD385-B880-4FB3-9DE9-6EA029E58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b="16729"/>
          <a:stretch/>
        </p:blipFill>
        <p:spPr>
          <a:xfrm>
            <a:off x="1104181" y="948904"/>
            <a:ext cx="9983638" cy="56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alignment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1D95C-05D3-4A2D-8DF0-D4C5CD046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 b="23899"/>
          <a:stretch/>
        </p:blipFill>
        <p:spPr>
          <a:xfrm>
            <a:off x="366623" y="1009291"/>
            <a:ext cx="11458755" cy="55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Camera and multi-view geometry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91EBD-5648-410E-ADF5-214181FDC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b="21887"/>
          <a:stretch/>
        </p:blipFill>
        <p:spPr>
          <a:xfrm>
            <a:off x="1117120" y="1187540"/>
            <a:ext cx="9957759" cy="53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460</Words>
  <Application>Microsoft Office PowerPoint</Application>
  <PresentationFormat>Widescreen</PresentationFormat>
  <Paragraphs>106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Calibri Light (Headings)</vt:lpstr>
      <vt:lpstr>Helvetica</vt:lpstr>
      <vt:lpstr>Helvetica Light</vt:lpstr>
      <vt:lpstr>Office Theme</vt:lpstr>
      <vt:lpstr>Wrap-up</vt:lpstr>
      <vt:lpstr>Course announcements</vt:lpstr>
      <vt:lpstr>Class evaluation*s* – please take them!</vt:lpstr>
      <vt:lpstr>Today’s lecture</vt:lpstr>
      <vt:lpstr>Course overview</vt:lpstr>
      <vt:lpstr>Image processing</vt:lpstr>
      <vt:lpstr>Image features</vt:lpstr>
      <vt:lpstr>2D alignment</vt:lpstr>
      <vt:lpstr>Camera and multi-view geometry</vt:lpstr>
      <vt:lpstr>Stereo</vt:lpstr>
      <vt:lpstr>Image formation and physics</vt:lpstr>
      <vt:lpstr>Object recognition</vt:lpstr>
      <vt:lpstr>Neural networks</vt:lpstr>
      <vt:lpstr>Optical flow and alignment</vt:lpstr>
      <vt:lpstr>Tracking in videos</vt:lpstr>
      <vt:lpstr>Things you should know how to do</vt:lpstr>
      <vt:lpstr>Questions?</vt:lpstr>
      <vt:lpstr>Do you plan on taking any other vision courses?</vt:lpstr>
      <vt:lpstr>Which part of the class did you like the most?</vt:lpstr>
      <vt:lpstr>Which part of the class did you like the least?</vt:lpstr>
      <vt:lpstr>Any topics you wanted to learn more about?</vt:lpstr>
      <vt:lpstr>Any topics you wanted to learn less about?</vt:lpstr>
      <vt:lpstr>Would the class work better if we did learning first?</vt:lpstr>
      <vt:lpstr>Which was your favorite programming assignment?</vt:lpstr>
      <vt:lpstr>Which was your least favorite programming assignment?</vt:lpstr>
      <vt:lpstr>Would it be better if programming assignments were in Matlab?</vt:lpstr>
      <vt:lpstr>Do the take-home quizzes work?</vt:lpstr>
      <vt:lpstr>How does course workload compare to other classes?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course overview</dc:title>
  <dc:creator>Ioannis Gkioulekas</dc:creator>
  <cp:lastModifiedBy>Ioannis Gkioulekas</cp:lastModifiedBy>
  <cp:revision>884</cp:revision>
  <dcterms:created xsi:type="dcterms:W3CDTF">2017-08-27T19:52:29Z</dcterms:created>
  <dcterms:modified xsi:type="dcterms:W3CDTF">2020-04-29T15:27:44Z</dcterms:modified>
</cp:coreProperties>
</file>