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7" r:id="rId3"/>
    <p:sldMasterId id="2147483675" r:id="rId4"/>
  </p:sldMasterIdLst>
  <p:notesMasterIdLst>
    <p:notesMasterId r:id="rId145"/>
  </p:notesMasterIdLst>
  <p:handoutMasterIdLst>
    <p:handoutMasterId r:id="rId146"/>
  </p:handoutMasterIdLst>
  <p:sldIdLst>
    <p:sldId id="1446" r:id="rId5"/>
    <p:sldId id="1447" r:id="rId6"/>
    <p:sldId id="1448" r:id="rId7"/>
    <p:sldId id="1449" r:id="rId8"/>
    <p:sldId id="1451" r:id="rId9"/>
    <p:sldId id="1303" r:id="rId10"/>
    <p:sldId id="1342" r:id="rId11"/>
    <p:sldId id="1461" r:id="rId12"/>
    <p:sldId id="1305" r:id="rId13"/>
    <p:sldId id="1306" r:id="rId14"/>
    <p:sldId id="1350" r:id="rId15"/>
    <p:sldId id="1343" r:id="rId16"/>
    <p:sldId id="1462" r:id="rId17"/>
    <p:sldId id="1455" r:id="rId18"/>
    <p:sldId id="1454" r:id="rId19"/>
    <p:sldId id="1456" r:id="rId20"/>
    <p:sldId id="1457" r:id="rId21"/>
    <p:sldId id="1458" r:id="rId22"/>
    <p:sldId id="1459" r:id="rId23"/>
    <p:sldId id="1460" r:id="rId24"/>
    <p:sldId id="1452" r:id="rId25"/>
    <p:sldId id="1440" r:id="rId26"/>
    <p:sldId id="1389" r:id="rId27"/>
    <p:sldId id="1390" r:id="rId28"/>
    <p:sldId id="1439" r:id="rId29"/>
    <p:sldId id="1441" r:id="rId30"/>
    <p:sldId id="1442" r:id="rId31"/>
    <p:sldId id="1370" r:id="rId32"/>
    <p:sldId id="1376" r:id="rId33"/>
    <p:sldId id="1378" r:id="rId34"/>
    <p:sldId id="533" r:id="rId35"/>
    <p:sldId id="534" r:id="rId36"/>
    <p:sldId id="535" r:id="rId37"/>
    <p:sldId id="536" r:id="rId38"/>
    <p:sldId id="388" r:id="rId39"/>
    <p:sldId id="537" r:id="rId40"/>
    <p:sldId id="538" r:id="rId41"/>
    <p:sldId id="539" r:id="rId42"/>
    <p:sldId id="540" r:id="rId43"/>
    <p:sldId id="541" r:id="rId44"/>
    <p:sldId id="542" r:id="rId45"/>
    <p:sldId id="543" r:id="rId46"/>
    <p:sldId id="544" r:id="rId47"/>
    <p:sldId id="545" r:id="rId48"/>
    <p:sldId id="546" r:id="rId49"/>
    <p:sldId id="547" r:id="rId50"/>
    <p:sldId id="548" r:id="rId51"/>
    <p:sldId id="549" r:id="rId52"/>
    <p:sldId id="550" r:id="rId53"/>
    <p:sldId id="551" r:id="rId54"/>
    <p:sldId id="552" r:id="rId55"/>
    <p:sldId id="553" r:id="rId56"/>
    <p:sldId id="554" r:id="rId57"/>
    <p:sldId id="555" r:id="rId58"/>
    <p:sldId id="556" r:id="rId59"/>
    <p:sldId id="557" r:id="rId60"/>
    <p:sldId id="558" r:id="rId61"/>
    <p:sldId id="559" r:id="rId62"/>
    <p:sldId id="560" r:id="rId63"/>
    <p:sldId id="561" r:id="rId64"/>
    <p:sldId id="562" r:id="rId65"/>
    <p:sldId id="563" r:id="rId66"/>
    <p:sldId id="564" r:id="rId67"/>
    <p:sldId id="566" r:id="rId68"/>
    <p:sldId id="567" r:id="rId69"/>
    <p:sldId id="568" r:id="rId70"/>
    <p:sldId id="569" r:id="rId71"/>
    <p:sldId id="570" r:id="rId72"/>
    <p:sldId id="571" r:id="rId73"/>
    <p:sldId id="572" r:id="rId74"/>
    <p:sldId id="573" r:id="rId75"/>
    <p:sldId id="574" r:id="rId76"/>
    <p:sldId id="575" r:id="rId77"/>
    <p:sldId id="576" r:id="rId78"/>
    <p:sldId id="577" r:id="rId79"/>
    <p:sldId id="578" r:id="rId80"/>
    <p:sldId id="579" r:id="rId81"/>
    <p:sldId id="580" r:id="rId82"/>
    <p:sldId id="581" r:id="rId83"/>
    <p:sldId id="582" r:id="rId84"/>
    <p:sldId id="583" r:id="rId85"/>
    <p:sldId id="584" r:id="rId86"/>
    <p:sldId id="585" r:id="rId87"/>
    <p:sldId id="586" r:id="rId88"/>
    <p:sldId id="587" r:id="rId89"/>
    <p:sldId id="588" r:id="rId90"/>
    <p:sldId id="589" r:id="rId91"/>
    <p:sldId id="590" r:id="rId92"/>
    <p:sldId id="591" r:id="rId93"/>
    <p:sldId id="592" r:id="rId94"/>
    <p:sldId id="593" r:id="rId95"/>
    <p:sldId id="594" r:id="rId96"/>
    <p:sldId id="595" r:id="rId97"/>
    <p:sldId id="596" r:id="rId98"/>
    <p:sldId id="597" r:id="rId99"/>
    <p:sldId id="598" r:id="rId100"/>
    <p:sldId id="599" r:id="rId101"/>
    <p:sldId id="600" r:id="rId102"/>
    <p:sldId id="1453" r:id="rId103"/>
    <p:sldId id="602" r:id="rId104"/>
    <p:sldId id="603" r:id="rId105"/>
    <p:sldId id="604" r:id="rId106"/>
    <p:sldId id="605" r:id="rId107"/>
    <p:sldId id="606" r:id="rId108"/>
    <p:sldId id="607" r:id="rId109"/>
    <p:sldId id="608" r:id="rId110"/>
    <p:sldId id="609" r:id="rId111"/>
    <p:sldId id="610" r:id="rId112"/>
    <p:sldId id="611" r:id="rId113"/>
    <p:sldId id="612" r:id="rId114"/>
    <p:sldId id="613" r:id="rId115"/>
    <p:sldId id="614" r:id="rId116"/>
    <p:sldId id="615" r:id="rId117"/>
    <p:sldId id="616" r:id="rId118"/>
    <p:sldId id="617" r:id="rId119"/>
    <p:sldId id="618" r:id="rId120"/>
    <p:sldId id="619" r:id="rId121"/>
    <p:sldId id="620" r:id="rId122"/>
    <p:sldId id="622" r:id="rId123"/>
    <p:sldId id="624" r:id="rId124"/>
    <p:sldId id="626" r:id="rId125"/>
    <p:sldId id="629" r:id="rId126"/>
    <p:sldId id="630" r:id="rId127"/>
    <p:sldId id="631" r:id="rId128"/>
    <p:sldId id="632" r:id="rId129"/>
    <p:sldId id="633" r:id="rId130"/>
    <p:sldId id="634" r:id="rId131"/>
    <p:sldId id="635" r:id="rId132"/>
    <p:sldId id="636" r:id="rId133"/>
    <p:sldId id="637" r:id="rId134"/>
    <p:sldId id="638" r:id="rId135"/>
    <p:sldId id="639" r:id="rId136"/>
    <p:sldId id="640" r:id="rId137"/>
    <p:sldId id="641" r:id="rId138"/>
    <p:sldId id="642" r:id="rId139"/>
    <p:sldId id="643" r:id="rId140"/>
    <p:sldId id="644" r:id="rId141"/>
    <p:sldId id="645" r:id="rId142"/>
    <p:sldId id="646" r:id="rId143"/>
    <p:sldId id="1450" r:id="rId14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33CC33"/>
    <a:srgbClr val="00CC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50" autoAdjust="0"/>
    <p:restoredTop sz="93615" autoAdjust="0"/>
  </p:normalViewPr>
  <p:slideViewPr>
    <p:cSldViewPr>
      <p:cViewPr varScale="1">
        <p:scale>
          <a:sx n="109" d="100"/>
          <a:sy n="109" d="100"/>
        </p:scale>
        <p:origin x="123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38" Type="http://schemas.openxmlformats.org/officeDocument/2006/relationships/slide" Target="slides/slide134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slide" Target="slides/slide124.xml"/><Relationship Id="rId144" Type="http://schemas.openxmlformats.org/officeDocument/2006/relationships/slide" Target="slides/slide140.xml"/><Relationship Id="rId149" Type="http://schemas.openxmlformats.org/officeDocument/2006/relationships/theme" Target="theme/theme1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slide" Target="slides/slide13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5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16" Type="http://schemas.openxmlformats.org/officeDocument/2006/relationships/slide" Target="slides/slide112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137" Type="http://schemas.openxmlformats.org/officeDocument/2006/relationships/slide" Target="slides/slide13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40" Type="http://schemas.openxmlformats.org/officeDocument/2006/relationships/slide" Target="slides/slide136.xml"/><Relationship Id="rId14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43" Type="http://schemas.openxmlformats.org/officeDocument/2006/relationships/slide" Target="slides/slide139.xml"/><Relationship Id="rId14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09C86-0DB4-461E-B411-3132234C96B9}" type="datetimeFigureOut">
              <a:rPr lang="en-US" smtClean="0"/>
              <a:pPr/>
              <a:t>4/8/2020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552C4-BC4B-4C71-991C-7B2020479D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3645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492CD9C-0936-4CB5-8F47-4F37A3C1BD80}" type="datetimeFigureOut">
              <a:rPr lang="en-US" smtClean="0"/>
              <a:pPr/>
              <a:t>4/8/2020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A8A4206-02EB-4F55-B83C-8E908C558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927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A4206-02EB-4F55-B83C-8E908C558B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5001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does the derivative say?</a:t>
            </a:r>
            <a:r>
              <a:rPr lang="en-US" baseline="0" dirty="0"/>
              <a:t> A step in direction of gradient of size h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A4206-02EB-4F55-B83C-8E908C558B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7563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does the derivative say?</a:t>
            </a:r>
            <a:r>
              <a:rPr lang="en-US" baseline="0" dirty="0"/>
              <a:t> A step in direction of gradient of size h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A4206-02EB-4F55-B83C-8E908C558B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7661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does the derivative say?</a:t>
            </a:r>
            <a:r>
              <a:rPr lang="en-US" baseline="0" dirty="0"/>
              <a:t> A step in direction of gradient of size h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A4206-02EB-4F55-B83C-8E908C558B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92822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</a:t>
            </a:r>
          </a:p>
        </p:txBody>
      </p:sp>
    </p:spTree>
    <p:extLst>
      <p:ext uri="{BB962C8B-B14F-4D97-AF65-F5344CB8AC3E}">
        <p14:creationId xmlns:p14="http://schemas.microsoft.com/office/powerpoint/2010/main" val="1893352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A4206-02EB-4F55-B83C-8E908C558B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303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Limited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memory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Broyden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–Fletcher–Goldfarb–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Shanno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A4206-02EB-4F55-B83C-8E908C558B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141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does the derivative say?</a:t>
            </a:r>
            <a:r>
              <a:rPr lang="en-US" baseline="0" dirty="0"/>
              <a:t> A step in direction of gradient of size h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A4206-02EB-4F55-B83C-8E908C558B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321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does the derivative say?</a:t>
            </a:r>
            <a:r>
              <a:rPr lang="en-US" baseline="0" dirty="0"/>
              <a:t> A step in direction of gradient of size h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A4206-02EB-4F55-B83C-8E908C558B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126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does the derivative say?</a:t>
            </a:r>
            <a:r>
              <a:rPr lang="en-US" baseline="0" dirty="0"/>
              <a:t> A step in direction of gradient of size h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A4206-02EB-4F55-B83C-8E908C558B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7894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does the derivative say?</a:t>
            </a:r>
            <a:r>
              <a:rPr lang="en-US" baseline="0" dirty="0"/>
              <a:t> A step in direction of gradient of size h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A4206-02EB-4F55-B83C-8E908C558B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191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does the derivative say?</a:t>
            </a:r>
            <a:r>
              <a:rPr lang="en-US" baseline="0" dirty="0"/>
              <a:t> A step in direction of gradient of size h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A4206-02EB-4F55-B83C-8E908C558B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48511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does the derivative say?</a:t>
            </a:r>
            <a:r>
              <a:rPr lang="en-US" baseline="0" dirty="0"/>
              <a:t> A step in direction of gradient of size h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A4206-02EB-4F55-B83C-8E908C558B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577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702908" y="854169"/>
            <a:ext cx="3738182" cy="5975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83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423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27476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3455" y="194982"/>
            <a:ext cx="7897091" cy="706027"/>
          </a:xfrm>
        </p:spPr>
        <p:txBody>
          <a:bodyPr lIns="0" tIns="0" rIns="0" bIns="0"/>
          <a:lstStyle>
            <a:lvl1pPr>
              <a:defRPr sz="4588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4727" y="1955427"/>
            <a:ext cx="5882409" cy="373500"/>
          </a:xfrm>
        </p:spPr>
        <p:txBody>
          <a:bodyPr lIns="0" tIns="0" rIns="0" bIns="0"/>
          <a:lstStyle>
            <a:lvl1pPr>
              <a:defRPr sz="2427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71927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3455" y="194982"/>
            <a:ext cx="7897091" cy="706027"/>
          </a:xfrm>
        </p:spPr>
        <p:txBody>
          <a:bodyPr lIns="0" tIns="0" rIns="0" bIns="0"/>
          <a:lstStyle>
            <a:lvl1pPr>
              <a:defRPr sz="4588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23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23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10645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3455" y="194982"/>
            <a:ext cx="7897091" cy="706027"/>
          </a:xfrm>
        </p:spPr>
        <p:txBody>
          <a:bodyPr lIns="0" tIns="0" rIns="0" bIns="0"/>
          <a:lstStyle>
            <a:lvl1pPr>
              <a:defRPr sz="4588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50134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7217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4723805" y="446484"/>
            <a:ext cx="3750469" cy="57864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669726" y="446484"/>
            <a:ext cx="3750469" cy="2803922"/>
          </a:xfrm>
          <a:prstGeom prst="rect">
            <a:avLst/>
          </a:prstGeom>
        </p:spPr>
        <p:txBody>
          <a:bodyPr anchor="b"/>
          <a:lstStyle>
            <a:lvl1pPr>
              <a:defRPr sz="4219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9726" y="3348633"/>
            <a:ext cx="3750469" cy="288428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3452021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44839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4723805" y="1830586"/>
            <a:ext cx="3750469" cy="44201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xfrm>
            <a:off x="669727" y="276820"/>
            <a:ext cx="7804547" cy="151804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69726" y="1830586"/>
            <a:ext cx="3750469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/>
            </a:lvl1pPr>
            <a:lvl2pPr marL="482186" indent="-241093">
              <a:spcBef>
                <a:spcPts val="2250"/>
              </a:spcBef>
              <a:defRPr sz="1969"/>
            </a:lvl2pPr>
            <a:lvl3pPr marL="723279" indent="-241093">
              <a:spcBef>
                <a:spcPts val="2250"/>
              </a:spcBef>
              <a:defRPr sz="1969"/>
            </a:lvl3pPr>
            <a:lvl4pPr marL="964372" indent="-241093">
              <a:spcBef>
                <a:spcPts val="2250"/>
              </a:spcBef>
              <a:defRPr sz="1969"/>
            </a:lvl4pPr>
            <a:lvl5pPr marL="1205465" indent="-241093">
              <a:spcBef>
                <a:spcPts val="2250"/>
              </a:spcBef>
              <a:defRPr sz="1969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545565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half" idx="13"/>
          </p:nvPr>
        </p:nvSpPr>
        <p:spPr>
          <a:xfrm>
            <a:off x="669726" y="625078"/>
            <a:ext cx="3750469" cy="56078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4723805" y="3580805"/>
            <a:ext cx="3750469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quarter" idx="15"/>
          </p:nvPr>
        </p:nvSpPr>
        <p:spPr>
          <a:xfrm>
            <a:off x="4728177" y="625078"/>
            <a:ext cx="3750469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7656124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892969" y="4473774"/>
            <a:ext cx="7358063" cy="36221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87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892969" y="2984579"/>
            <a:ext cx="7358063" cy="51379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672"/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3237782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9140216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7890543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892969" y="2268141"/>
            <a:ext cx="7358063" cy="232171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2159922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892969" y="1151930"/>
            <a:ext cx="7358063" cy="2321719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69" y="3536156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3147290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892969" y="2268141"/>
            <a:ext cx="7358063" cy="232171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4002467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4723805" y="446484"/>
            <a:ext cx="3750469" cy="57864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669726" y="446484"/>
            <a:ext cx="3750469" cy="2803922"/>
          </a:xfrm>
          <a:prstGeom prst="rect">
            <a:avLst/>
          </a:prstGeom>
        </p:spPr>
        <p:txBody>
          <a:bodyPr anchor="b"/>
          <a:lstStyle>
            <a:lvl1pPr>
              <a:defRPr sz="4219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9726" y="3348633"/>
            <a:ext cx="3750469" cy="288428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8456606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941627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380424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4723805" y="1830586"/>
            <a:ext cx="3750469" cy="44201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69726" y="1830586"/>
            <a:ext cx="3750469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/>
            </a:lvl1pPr>
            <a:lvl2pPr marL="482186" indent="-241093">
              <a:spcBef>
                <a:spcPts val="2250"/>
              </a:spcBef>
              <a:defRPr sz="1969"/>
            </a:lvl2pPr>
            <a:lvl3pPr marL="723279" indent="-241093">
              <a:spcBef>
                <a:spcPts val="2250"/>
              </a:spcBef>
              <a:defRPr sz="1969"/>
            </a:lvl3pPr>
            <a:lvl4pPr marL="964372" indent="-241093">
              <a:spcBef>
                <a:spcPts val="2250"/>
              </a:spcBef>
              <a:defRPr sz="1969"/>
            </a:lvl4pPr>
            <a:lvl5pPr marL="1205465" indent="-241093">
              <a:spcBef>
                <a:spcPts val="2250"/>
              </a:spcBef>
              <a:defRPr sz="1969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009694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669727" y="892969"/>
            <a:ext cx="7804547" cy="50720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4168502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half" idx="13"/>
          </p:nvPr>
        </p:nvSpPr>
        <p:spPr>
          <a:xfrm>
            <a:off x="669726" y="625078"/>
            <a:ext cx="3750469" cy="56078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4723805" y="3580805"/>
            <a:ext cx="3750469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quarter" idx="15"/>
          </p:nvPr>
        </p:nvSpPr>
        <p:spPr>
          <a:xfrm>
            <a:off x="4728177" y="625078"/>
            <a:ext cx="3750469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4732033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>
            <a:spLocks noGrp="1"/>
          </p:cNvSpPr>
          <p:nvPr>
            <p:ph type="body" sz="quarter" idx="13"/>
          </p:nvPr>
        </p:nvSpPr>
        <p:spPr>
          <a:xfrm>
            <a:off x="892969" y="4473774"/>
            <a:ext cx="7358063" cy="36221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87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>
            <a:spLocks noGrp="1"/>
          </p:cNvSpPr>
          <p:nvPr>
            <p:ph type="body" sz="quarter" idx="14"/>
          </p:nvPr>
        </p:nvSpPr>
        <p:spPr>
          <a:xfrm>
            <a:off x="892969" y="2984579"/>
            <a:ext cx="7358063" cy="51379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672"/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6796816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9140216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7003220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1258423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35FC9-4C7C-4839-AD87-B5CD13220982}" type="datetimeFigureOut">
              <a:rPr lang="en-US" smtClean="0"/>
              <a:pPr/>
              <a:t>4/8/2020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3455" y="194982"/>
            <a:ext cx="7897091" cy="8002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4727" y="1955427"/>
            <a:ext cx="5882409" cy="423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7654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69727" y="312539"/>
            <a:ext cx="7804547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69727" y="1830586"/>
            <a:ext cx="7804547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37983" y="6505277"/>
            <a:ext cx="259104" cy="26789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normAutofit/>
          </a:bodyPr>
          <a:lstStyle>
            <a:lvl1pPr>
              <a:defRPr sz="1266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1755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</p:sldLayoutIdLst>
  <p:transition spd="med"/>
  <p:txStyles>
    <p:title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1252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62505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93758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25011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1562640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187516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18769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250022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281275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69727" y="312539"/>
            <a:ext cx="7804547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69727" y="1830586"/>
            <a:ext cx="7804547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37983" y="6505277"/>
            <a:ext cx="304571" cy="29738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66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32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ransition spd="med"/>
  <p:txStyles>
    <p:title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1252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62505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93758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25011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1562640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187516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18769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250022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281275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site/deeplearningsummerschool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5" Type="http://schemas.openxmlformats.org/officeDocument/2006/relationships/hyperlink" Target="http://www.cs.toronto.edu/~hinton/absps/NatureDeepReview.pdf" TargetMode="External"/><Relationship Id="rId4" Type="http://schemas.openxmlformats.org/officeDocument/2006/relationships/hyperlink" Target="http://www.deeplearningbook.org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facebook.com/zuck/videos/10102801434799001/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cs.stanford.edu/people/karpathy/convnetjs/demo/mnist.html" TargetMode="External"/><Relationship Id="rId2" Type="http://schemas.openxmlformats.org/officeDocument/2006/relationships/hyperlink" Target="http://cs231n.stanford.edu/" TargetMode="Externa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2165"/>
            <a:ext cx="9144000" cy="17847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Convolutional neural networks</a:t>
            </a:r>
            <a:endParaRPr dirty="0"/>
          </a:p>
        </p:txBody>
      </p:sp>
      <p:sp>
        <p:nvSpPr>
          <p:cNvPr id="4" name="Shape 667"/>
          <p:cNvSpPr txBox="1">
            <a:spLocks/>
          </p:cNvSpPr>
          <p:nvPr/>
        </p:nvSpPr>
        <p:spPr>
          <a:xfrm>
            <a:off x="0" y="5709922"/>
            <a:ext cx="9144000" cy="95603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642915">
              <a:defRPr/>
            </a:pPr>
            <a:r>
              <a:rPr lang="en-US" sz="2531" dirty="0">
                <a:solidFill>
                  <a:srgbClr val="000000"/>
                </a:solidFill>
                <a:latin typeface="Helvetica Light"/>
                <a:sym typeface="Helvetica Light"/>
              </a:rPr>
              <a:t> </a:t>
            </a:r>
          </a:p>
          <a:p>
            <a:pPr algn="r" defTabSz="642915">
              <a:defRPr/>
            </a:pPr>
            <a:r>
              <a:rPr lang="en-US" sz="2531" dirty="0">
                <a:solidFill>
                  <a:srgbClr val="000000"/>
                </a:solidFill>
                <a:latin typeface="Helvetica Light"/>
                <a:sym typeface="Helvetica Light"/>
              </a:rPr>
              <a:t>16-385 Computer Vision</a:t>
            </a:r>
          </a:p>
          <a:p>
            <a:pPr algn="r" defTabSz="642915">
              <a:defRPr/>
            </a:pPr>
            <a:r>
              <a:rPr lang="en-US" sz="2531" dirty="0">
                <a:solidFill>
                  <a:srgbClr val="000000"/>
                </a:solidFill>
                <a:latin typeface="Helvetica Light"/>
                <a:sym typeface="Helvetica Light"/>
              </a:rPr>
              <a:t>Spring 2020, Lecture 22</a:t>
            </a:r>
          </a:p>
        </p:txBody>
      </p:sp>
      <p:sp>
        <p:nvSpPr>
          <p:cNvPr id="6" name="Shape 667"/>
          <p:cNvSpPr txBox="1">
            <a:spLocks/>
          </p:cNvSpPr>
          <p:nvPr/>
        </p:nvSpPr>
        <p:spPr>
          <a:xfrm>
            <a:off x="0" y="6345169"/>
            <a:ext cx="9144000" cy="37923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42915">
              <a:defRPr/>
            </a:pPr>
            <a:r>
              <a:rPr lang="en-US" sz="2531" dirty="0">
                <a:solidFill>
                  <a:srgbClr val="000000"/>
                </a:solidFill>
                <a:latin typeface="Helvetica Light"/>
                <a:sym typeface="Helvetica Light"/>
              </a:rPr>
              <a:t>http://www.cs.cmu.edu/~16385/</a:t>
            </a:r>
            <a:endParaRPr lang="en-US" sz="2531" dirty="0">
              <a:solidFill>
                <a:srgbClr val="000000"/>
              </a:solidFill>
              <a:latin typeface="Calibri Light (Headings)"/>
              <a:sym typeface="Helvetica Light"/>
            </a:endParaRPr>
          </a:p>
        </p:txBody>
      </p:sp>
      <p:pic>
        <p:nvPicPr>
          <p:cNvPr id="7" name="Picture 2" descr="A standard convolutional neural network, By Aphex34 (Own work) [CC BY-SA 4.0 (http://creativecommons.org/licenses/by-sa/4.0)], via Wikimedia Commons">
            <a:extLst>
              <a:ext uri="{FF2B5EF4-FFF2-40B4-BE49-F238E27FC236}">
                <a16:creationId xmlns:a16="http://schemas.microsoft.com/office/drawing/2014/main" id="{96B8C959-84CB-4CB4-B3E2-A63FAB5EA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2475"/>
            <a:ext cx="9144000" cy="281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2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5-04-14 at 9.15.05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9144000" cy="375792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2553B05-F9BE-4FC6-8740-0A3D9259CB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4953000"/>
            <a:ext cx="8839200" cy="1712912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sz="3000" dirty="0"/>
              <a:t>No consensus on Adam etc.: Seem to give faster performance to worse local minima.</a:t>
            </a:r>
          </a:p>
        </p:txBody>
      </p:sp>
    </p:spTree>
    <p:extLst>
      <p:ext uri="{BB962C8B-B14F-4D97-AF65-F5344CB8AC3E}">
        <p14:creationId xmlns:p14="http://schemas.microsoft.com/office/powerpoint/2010/main" val="91552844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15693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1756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6604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31905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49751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58677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4000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72178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554F0F8-F8DA-4185-881F-8BA853105683}"/>
              </a:ext>
            </a:extLst>
          </p:cNvPr>
          <p:cNvSpPr/>
          <p:nvPr/>
        </p:nvSpPr>
        <p:spPr>
          <a:xfrm>
            <a:off x="2209800" y="5257800"/>
            <a:ext cx="6858000" cy="1050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0671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96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Derivatives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724399"/>
          </a:xfrm>
        </p:spPr>
        <p:txBody>
          <a:bodyPr/>
          <a:lstStyle/>
          <a:p>
            <a:r>
              <a:rPr lang="en-US" dirty="0"/>
              <a:t>Given f(x), where x is vector of inputs</a:t>
            </a:r>
          </a:p>
          <a:p>
            <a:pPr lvl="1"/>
            <a:r>
              <a:rPr lang="en-US" dirty="0"/>
              <a:t>Compute gradient of f at x: 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 descr="Screen Shot 2015-04-17 at 11.49.3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133600"/>
            <a:ext cx="1263316" cy="7620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BE11C60-B2DF-449F-947E-CDBC30356A2E}"/>
              </a:ext>
            </a:extLst>
          </p:cNvPr>
          <p:cNvSpPr txBox="1">
            <a:spLocks/>
          </p:cNvSpPr>
          <p:nvPr/>
        </p:nvSpPr>
        <p:spPr>
          <a:xfrm>
            <a:off x="609600" y="3505200"/>
            <a:ext cx="8382000" cy="152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dirty="0"/>
              <a:t>How do we do differentiation?</a:t>
            </a:r>
          </a:p>
        </p:txBody>
      </p:sp>
    </p:spTree>
    <p:extLst>
      <p:ext uri="{BB962C8B-B14F-4D97-AF65-F5344CB8AC3E}">
        <p14:creationId xmlns:p14="http://schemas.microsoft.com/office/powerpoint/2010/main" val="113346529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25236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24208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31517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02237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32844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78452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56605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1059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61723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258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Numerical differentiation</a:t>
            </a:r>
          </a:p>
        </p:txBody>
      </p:sp>
    </p:spTree>
    <p:extLst>
      <p:ext uri="{BB962C8B-B14F-4D97-AF65-F5344CB8AC3E}">
        <p14:creationId xmlns:p14="http://schemas.microsoft.com/office/powerpoint/2010/main" val="411939087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31643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39839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70141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984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36600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78227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32097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58889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78763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437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Numerical differentiation</a:t>
            </a:r>
          </a:p>
        </p:txBody>
      </p:sp>
      <p:pic>
        <p:nvPicPr>
          <p:cNvPr id="3" name="Picture 2" descr="Screen Shot 2015-04-17 at 8.20.02 AM.png">
            <a:extLst>
              <a:ext uri="{FF2B5EF4-FFF2-40B4-BE49-F238E27FC236}">
                <a16:creationId xmlns:a16="http://schemas.microsoft.com/office/drawing/2014/main" id="{DA4D2D8A-7E6D-414A-8F60-D4B04D82D3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63" t="20763" b="59805"/>
          <a:stretch/>
        </p:blipFill>
        <p:spPr>
          <a:xfrm>
            <a:off x="2090000" y="2667000"/>
            <a:ext cx="4963998" cy="1254369"/>
          </a:xfrm>
          <a:prstGeom prst="rect">
            <a:avLst/>
          </a:prstGeom>
        </p:spPr>
      </p:pic>
      <p:pic>
        <p:nvPicPr>
          <p:cNvPr id="4" name="Picture 3" descr="Screen Shot 2015-04-17 at 8.20.02 AM.png">
            <a:extLst>
              <a:ext uri="{FF2B5EF4-FFF2-40B4-BE49-F238E27FC236}">
                <a16:creationId xmlns:a16="http://schemas.microsoft.com/office/drawing/2014/main" id="{1065A506-5314-4CBE-85B5-DBABA7EAF0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63" r="62051" b="59805"/>
          <a:stretch/>
        </p:blipFill>
        <p:spPr>
          <a:xfrm>
            <a:off x="2028905" y="1266096"/>
            <a:ext cx="5086189" cy="125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77489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01306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665513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73022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48943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86450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150566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386857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511946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202784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11078" y="3107531"/>
            <a:ext cx="4179094" cy="5357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42915"/>
            <a:endParaRPr lang="en-US" sz="1266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00214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Numerical differentiation</a:t>
            </a:r>
          </a:p>
        </p:txBody>
      </p:sp>
      <p:pic>
        <p:nvPicPr>
          <p:cNvPr id="4" name="Picture 3" descr="Screen Shot 2015-04-17 at 8.20.02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63" t="20763" b="59805"/>
          <a:stretch/>
        </p:blipFill>
        <p:spPr>
          <a:xfrm>
            <a:off x="2090000" y="2667000"/>
            <a:ext cx="4963998" cy="125436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6113E05-4035-40AD-AA1C-91E2C2E5751A}"/>
              </a:ext>
            </a:extLst>
          </p:cNvPr>
          <p:cNvSpPr txBox="1">
            <a:spLocks/>
          </p:cNvSpPr>
          <p:nvPr/>
        </p:nvSpPr>
        <p:spPr>
          <a:xfrm>
            <a:off x="313267" y="4191000"/>
            <a:ext cx="8382000" cy="2209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dirty="0"/>
              <a:t>Numerical differentiation is:</a:t>
            </a:r>
          </a:p>
          <a:p>
            <a:pPr lvl="1"/>
            <a:r>
              <a:rPr lang="en-US" dirty="0"/>
              <a:t>Approximate.</a:t>
            </a:r>
          </a:p>
          <a:p>
            <a:pPr lvl="1"/>
            <a:r>
              <a:rPr lang="en-US" dirty="0"/>
              <a:t>Slow.</a:t>
            </a:r>
          </a:p>
          <a:p>
            <a:pPr lvl="1"/>
            <a:r>
              <a:rPr lang="en-US" dirty="0"/>
              <a:t>Numerically unstable.</a:t>
            </a:r>
          </a:p>
          <a:p>
            <a:pPr lvl="1"/>
            <a:r>
              <a:rPr lang="en-US" dirty="0"/>
              <a:t>Easy to write.</a:t>
            </a:r>
          </a:p>
        </p:txBody>
      </p:sp>
      <p:pic>
        <p:nvPicPr>
          <p:cNvPr id="6" name="Picture 5" descr="Screen Shot 2015-04-17 at 8.20.02 AM.png">
            <a:extLst>
              <a:ext uri="{FF2B5EF4-FFF2-40B4-BE49-F238E27FC236}">
                <a16:creationId xmlns:a16="http://schemas.microsoft.com/office/drawing/2014/main" id="{58FFF14E-FF10-46BC-B4D5-A8709E42F1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63" r="62051" b="59805"/>
          <a:stretch/>
        </p:blipFill>
        <p:spPr>
          <a:xfrm>
            <a:off x="2028905" y="1266096"/>
            <a:ext cx="5086189" cy="125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65301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857250"/>
            <a:ext cx="9144000" cy="99417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References</a:t>
            </a:r>
            <a:endParaRPr dirty="0"/>
          </a:p>
        </p:txBody>
      </p:sp>
      <p:sp>
        <p:nvSpPr>
          <p:cNvPr id="7" name="Shape 667"/>
          <p:cNvSpPr txBox="1">
            <a:spLocks/>
          </p:cNvSpPr>
          <p:nvPr/>
        </p:nvSpPr>
        <p:spPr>
          <a:xfrm>
            <a:off x="267892" y="1706336"/>
            <a:ext cx="8608218" cy="400637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42915"/>
            <a:r>
              <a:rPr lang="en-US" sz="1498" dirty="0">
                <a:solidFill>
                  <a:srgbClr val="000000"/>
                </a:solidFill>
                <a:latin typeface="Helvetica Light"/>
                <a:sym typeface="Helvetica Light"/>
              </a:rPr>
              <a:t>Basic reading: No standard textbooks yet! Some good resources:</a:t>
            </a:r>
          </a:p>
          <a:p>
            <a:pPr marL="241093" lvl="1" indent="-241093" defTabSz="410751" hangingPunct="0">
              <a:buFont typeface="Arial" panose="020B0604020202020204" pitchFamily="34" charset="0"/>
              <a:buChar char="•"/>
            </a:pPr>
            <a:r>
              <a:rPr lang="en-US" sz="1498" kern="0" dirty="0">
                <a:solidFill>
                  <a:srgbClr val="000000"/>
                </a:solidFill>
                <a:latin typeface="Helvetica Light"/>
                <a:sym typeface="Helvetica Light"/>
                <a:hlinkClick r:id="rId3"/>
              </a:rPr>
              <a:t>https://sites.google.com/site/deeplearningsummerschool/</a:t>
            </a:r>
            <a:endParaRPr lang="en-US" sz="1498" kern="0" dirty="0">
              <a:solidFill>
                <a:srgbClr val="000000"/>
              </a:solidFill>
              <a:latin typeface="Helvetica Light"/>
              <a:sym typeface="Helvetica Light"/>
            </a:endParaRPr>
          </a:p>
          <a:p>
            <a:pPr marL="241093" lvl="1" indent="-241093" defTabSz="410751" hangingPunct="0">
              <a:buFont typeface="Arial" panose="020B0604020202020204" pitchFamily="34" charset="0"/>
              <a:buChar char="•"/>
            </a:pPr>
            <a:r>
              <a:rPr lang="en-US" sz="1498" kern="0" dirty="0">
                <a:solidFill>
                  <a:srgbClr val="000000"/>
                </a:solidFill>
                <a:latin typeface="Helvetica Light"/>
                <a:sym typeface="Helvetica Light"/>
                <a:hlinkClick r:id="rId4"/>
              </a:rPr>
              <a:t>http://www.deeplearningbook.org/</a:t>
            </a:r>
            <a:endParaRPr lang="en-US" sz="1498" kern="0" dirty="0">
              <a:solidFill>
                <a:srgbClr val="000000"/>
              </a:solidFill>
              <a:latin typeface="Helvetica Light"/>
              <a:sym typeface="Helvetica Light"/>
            </a:endParaRPr>
          </a:p>
          <a:p>
            <a:pPr marL="241093" lvl="1" indent="-241093" defTabSz="410751" hangingPunct="0">
              <a:buFont typeface="Arial" panose="020B0604020202020204" pitchFamily="34" charset="0"/>
              <a:buChar char="•"/>
            </a:pPr>
            <a:r>
              <a:rPr lang="en-US" sz="1498" kern="0" dirty="0">
                <a:solidFill>
                  <a:srgbClr val="000000"/>
                </a:solidFill>
                <a:latin typeface="Helvetica Light"/>
                <a:sym typeface="Helvetica Light"/>
                <a:hlinkClick r:id="rId5"/>
              </a:rPr>
              <a:t>http://www.cs.toronto.edu/~hinton/absps/NatureDeepReview.pdf</a:t>
            </a:r>
            <a:endParaRPr lang="en-US" sz="1498" kern="0" dirty="0">
              <a:solidFill>
                <a:srgbClr val="000000"/>
              </a:solidFill>
              <a:latin typeface="Helvetica Light"/>
              <a:sym typeface="Helvetica Light"/>
            </a:endParaRPr>
          </a:p>
          <a:p>
            <a:pPr defTabSz="642915">
              <a:defRPr/>
            </a:pPr>
            <a:endParaRPr lang="en-US" sz="1498" dirty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86446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Symbolic differentiation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39BEF10-856A-4BBB-A99C-68A6E2824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835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Symbolic differentiation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0B1717F-C6A6-433D-A0AF-E2A6345B1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5181600"/>
          </a:xfrm>
        </p:spPr>
        <p:txBody>
          <a:bodyPr>
            <a:normAutofit/>
          </a:bodyPr>
          <a:lstStyle/>
          <a:p>
            <a:r>
              <a:rPr lang="en-US" dirty="0"/>
              <a:t>What Mathematica does: Automatically derive </a:t>
            </a:r>
            <a:r>
              <a:rPr lang="en-US" i="1" dirty="0"/>
              <a:t>analytical</a:t>
            </a:r>
            <a:r>
              <a:rPr lang="en-US" dirty="0"/>
              <a:t> expressions for derivative.</a:t>
            </a:r>
            <a:endParaRPr lang="en-US" i="1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992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Symbolic differentiation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0B1717F-C6A6-433D-A0AF-E2A6345B1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5181600"/>
          </a:xfrm>
        </p:spPr>
        <p:txBody>
          <a:bodyPr>
            <a:normAutofit/>
          </a:bodyPr>
          <a:lstStyle/>
          <a:p>
            <a:r>
              <a:rPr lang="en-US" dirty="0"/>
              <a:t>What Mathematica does: Automatically derive </a:t>
            </a:r>
            <a:r>
              <a:rPr lang="en-US" i="1" dirty="0"/>
              <a:t>analytical</a:t>
            </a:r>
            <a:r>
              <a:rPr lang="en-US" dirty="0"/>
              <a:t> expressions for derivative.</a:t>
            </a:r>
            <a:endParaRPr lang="en-US" i="1" dirty="0"/>
          </a:p>
          <a:p>
            <a:r>
              <a:rPr lang="en-US" dirty="0"/>
              <a:t>Often results in very redundant (and expensive to evaluate) expressions.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Often intractable.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5208E0-D1D2-46BB-8120-D6BB4B964B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3638603"/>
            <a:ext cx="4267200" cy="11047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BFFCDF-79BB-4B3C-A5C4-0378B34A9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726464"/>
            <a:ext cx="7620000" cy="143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6813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Automatic differentiation (</a:t>
            </a:r>
            <a:r>
              <a:rPr lang="en-US" dirty="0" err="1"/>
              <a:t>autodiff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624486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Automatic differentiation (</a:t>
            </a:r>
            <a:r>
              <a:rPr lang="en-US" dirty="0" err="1"/>
              <a:t>autodiff</a:t>
            </a:r>
            <a:r>
              <a:rPr lang="en-US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1557EC-547E-4165-ADA5-760147C5F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0870"/>
            <a:ext cx="9144000" cy="532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617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67"/>
          <p:cNvSpPr txBox="1">
            <a:spLocks/>
          </p:cNvSpPr>
          <p:nvPr/>
        </p:nvSpPr>
        <p:spPr>
          <a:xfrm>
            <a:off x="208747" y="1359904"/>
            <a:ext cx="8726508" cy="516132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57174" indent="-257174" defTabSz="642915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000000"/>
                </a:solidFill>
                <a:latin typeface="Helvetica Light"/>
                <a:sym typeface="Helvetica Light"/>
              </a:rPr>
              <a:t>Homework 5 is due tonight.</a:t>
            </a:r>
          </a:p>
          <a:p>
            <a:pPr defTabSz="642915">
              <a:defRPr/>
            </a:pPr>
            <a:r>
              <a:rPr lang="en-US" sz="1800" dirty="0">
                <a:solidFill>
                  <a:srgbClr val="000000"/>
                </a:solidFill>
                <a:latin typeface="Helvetica Light"/>
                <a:sym typeface="Helvetica Light"/>
              </a:rPr>
              <a:t>	- Any questions about the homework?</a:t>
            </a:r>
          </a:p>
          <a:p>
            <a:pPr defTabSz="642915">
              <a:defRPr/>
            </a:pPr>
            <a:r>
              <a:rPr lang="en-US" sz="1800" dirty="0">
                <a:solidFill>
                  <a:srgbClr val="000000"/>
                </a:solidFill>
                <a:latin typeface="Helvetica Light"/>
                <a:sym typeface="Helvetica Light"/>
              </a:rPr>
              <a:t>	- How many of you have looked at/started/finished homework 5?</a:t>
            </a:r>
          </a:p>
          <a:p>
            <a:pPr defTabSz="642915">
              <a:defRPr/>
            </a:pPr>
            <a:endParaRPr lang="en-US" sz="1800" dirty="0">
              <a:solidFill>
                <a:srgbClr val="000000"/>
              </a:solidFill>
              <a:latin typeface="Helvetica Light"/>
              <a:sym typeface="Helvetica Light"/>
            </a:endParaRPr>
          </a:p>
          <a:p>
            <a:pPr marL="321457" indent="-321457" defTabSz="642915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000000"/>
                </a:solidFill>
                <a:latin typeface="Helvetica Light"/>
                <a:sym typeface="Helvetica Light"/>
              </a:rPr>
              <a:t>Homework 6 will be posted tonight and will be due April 22</a:t>
            </a:r>
            <a:r>
              <a:rPr lang="en-US" sz="1800" baseline="30000" dirty="0">
                <a:solidFill>
                  <a:srgbClr val="000000"/>
                </a:solidFill>
                <a:latin typeface="Helvetica Light"/>
                <a:sym typeface="Helvetica Light"/>
              </a:rPr>
              <a:t>nd</a:t>
            </a:r>
            <a:r>
              <a:rPr lang="en-US" sz="1800" dirty="0">
                <a:solidFill>
                  <a:srgbClr val="000000"/>
                </a:solidFill>
                <a:latin typeface="Helvetica Light"/>
                <a:sym typeface="Helvetica Light"/>
              </a:rPr>
              <a:t>.</a:t>
            </a:r>
          </a:p>
          <a:p>
            <a:pPr marL="321457" indent="-321457" defTabSz="642915">
              <a:buFont typeface="Arial" panose="020B0604020202020204" pitchFamily="34" charset="0"/>
              <a:buChar char="•"/>
              <a:defRPr/>
            </a:pPr>
            <a:endParaRPr lang="en-US" sz="1800" dirty="0">
              <a:solidFill>
                <a:srgbClr val="000000"/>
              </a:solidFill>
              <a:latin typeface="Helvetica Light"/>
              <a:sym typeface="Helvetica Light"/>
            </a:endParaRPr>
          </a:p>
          <a:p>
            <a:pPr marL="321457" indent="-321457" defTabSz="642915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000000"/>
                </a:solidFill>
                <a:latin typeface="Helvetica Light"/>
                <a:sym typeface="Helvetica Light"/>
              </a:rPr>
              <a:t>Take-home quiz 9 has been posted and is due April 12</a:t>
            </a:r>
            <a:r>
              <a:rPr lang="en-US" sz="1800" baseline="30000" dirty="0">
                <a:solidFill>
                  <a:srgbClr val="000000"/>
                </a:solidFill>
                <a:latin typeface="Helvetica Light"/>
                <a:sym typeface="Helvetica Light"/>
              </a:rPr>
              <a:t>th</a:t>
            </a:r>
            <a:r>
              <a:rPr lang="en-US" sz="1800" dirty="0">
                <a:solidFill>
                  <a:srgbClr val="000000"/>
                </a:solidFill>
                <a:latin typeface="Helvetica Light"/>
                <a:sym typeface="Helvetica Light"/>
              </a:rPr>
              <a:t>.</a:t>
            </a:r>
          </a:p>
        </p:txBody>
      </p:sp>
      <p:sp>
        <p:nvSpPr>
          <p:cNvPr id="6" name="Shape 667">
            <a:extLst>
              <a:ext uri="{FF2B5EF4-FFF2-40B4-BE49-F238E27FC236}">
                <a16:creationId xmlns:a16="http://schemas.microsoft.com/office/drawing/2014/main" id="{642C341E-EE69-42B0-8783-5BDF33145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3784"/>
            <a:ext cx="9144000" cy="99417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Course announcements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3409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summary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2177E4D-5B57-49A5-93E5-8301D205D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401762"/>
            <a:ext cx="8686800" cy="5181600"/>
          </a:xfrm>
        </p:spPr>
        <p:txBody>
          <a:bodyPr>
            <a:normAutofit/>
          </a:bodyPr>
          <a:lstStyle/>
          <a:p>
            <a:r>
              <a:rPr lang="en-US" sz="2800" dirty="0"/>
              <a:t>Numerical gradient: easy to implement, bad to use.</a:t>
            </a:r>
          </a:p>
          <a:p>
            <a:endParaRPr lang="en-US" sz="2800" i="1" dirty="0"/>
          </a:p>
          <a:p>
            <a:r>
              <a:rPr lang="en-US" sz="2800" dirty="0"/>
              <a:t>Symbolic gradient: sometimes useful, often intractable.</a:t>
            </a:r>
          </a:p>
          <a:p>
            <a:endParaRPr lang="en-US" sz="2800" dirty="0"/>
          </a:p>
          <a:p>
            <a:r>
              <a:rPr lang="en-US" sz="2800" dirty="0"/>
              <a:t>Automatic gradient: exact, fast, error-prone.</a:t>
            </a:r>
          </a:p>
          <a:p>
            <a:endParaRPr lang="en-US" sz="2800" dirty="0"/>
          </a:p>
          <a:p>
            <a:pPr marL="0" indent="0">
              <a:buNone/>
            </a:pPr>
            <a:r>
              <a:rPr lang="en-US" sz="2800" u="sng" dirty="0"/>
              <a:t>In practice:</a:t>
            </a:r>
            <a:r>
              <a:rPr lang="en-US" sz="2800" dirty="0"/>
              <a:t> Use symbolic gradient for small/trivial programs. Almost always use analytic gradient, but check correctness of implementation with numerical gradient.</a:t>
            </a:r>
          </a:p>
          <a:p>
            <a:r>
              <a:rPr lang="en-US" sz="2800" dirty="0"/>
              <a:t>This is called a </a:t>
            </a:r>
            <a:r>
              <a:rPr lang="en-US" sz="2800" u="sng" dirty="0"/>
              <a:t>gradient check.</a:t>
            </a:r>
            <a:endParaRPr lang="en-US" sz="2800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5205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K-nearest neighbor"/>
          <p:cNvSpPr txBox="1">
            <a:spLocks noGrp="1"/>
          </p:cNvSpPr>
          <p:nvPr>
            <p:ph type="title"/>
          </p:nvPr>
        </p:nvSpPr>
        <p:spPr>
          <a:xfrm>
            <a:off x="76202" y="2010423"/>
            <a:ext cx="8991598" cy="283715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Convolutional Neural Networks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76621980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5446" y="235637"/>
            <a:ext cx="7738021" cy="75745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8929"/>
            <a:r>
              <a:rPr sz="4922" spc="39" dirty="0"/>
              <a:t>Aside: </a:t>
            </a:r>
            <a:r>
              <a:rPr sz="4922" spc="105" dirty="0"/>
              <a:t>“CNN” </a:t>
            </a:r>
            <a:r>
              <a:rPr sz="4922" spc="-4" dirty="0"/>
              <a:t>vs</a:t>
            </a:r>
            <a:r>
              <a:rPr sz="4922" spc="-169" dirty="0"/>
              <a:t> </a:t>
            </a:r>
            <a:r>
              <a:rPr sz="4922" spc="56" dirty="0"/>
              <a:t>“ConvNet”</a:t>
            </a:r>
            <a:endParaRPr sz="4922"/>
          </a:p>
        </p:txBody>
      </p:sp>
      <p:sp>
        <p:nvSpPr>
          <p:cNvPr id="3" name="object 3"/>
          <p:cNvSpPr txBox="1"/>
          <p:nvPr/>
        </p:nvSpPr>
        <p:spPr>
          <a:xfrm>
            <a:off x="696516" y="2023676"/>
            <a:ext cx="138410" cy="2920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898" spc="281" dirty="0">
                <a:latin typeface="Arial"/>
                <a:cs typeface="Arial"/>
              </a:rPr>
              <a:t>•</a:t>
            </a:r>
            <a:endParaRPr sz="1898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09055" y="1973461"/>
            <a:ext cx="7224564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531" spc="-39" dirty="0">
                <a:latin typeface="Arial"/>
                <a:cs typeface="Arial"/>
              </a:rPr>
              <a:t>There </a:t>
            </a:r>
            <a:r>
              <a:rPr sz="2531" spc="-18" dirty="0">
                <a:latin typeface="Arial"/>
                <a:cs typeface="Arial"/>
              </a:rPr>
              <a:t>are </a:t>
            </a:r>
            <a:r>
              <a:rPr sz="2531" spc="-4" dirty="0">
                <a:latin typeface="Arial"/>
                <a:cs typeface="Arial"/>
              </a:rPr>
              <a:t>many </a:t>
            </a:r>
            <a:r>
              <a:rPr sz="2531" spc="46" dirty="0">
                <a:latin typeface="Arial"/>
                <a:cs typeface="Arial"/>
              </a:rPr>
              <a:t>papers </a:t>
            </a:r>
            <a:r>
              <a:rPr sz="2531" dirty="0">
                <a:latin typeface="Arial"/>
                <a:cs typeface="Arial"/>
              </a:rPr>
              <a:t>that </a:t>
            </a:r>
            <a:r>
              <a:rPr sz="2531" spc="-4" dirty="0">
                <a:latin typeface="Arial"/>
                <a:cs typeface="Arial"/>
              </a:rPr>
              <a:t>use either </a:t>
            </a:r>
            <a:r>
              <a:rPr sz="2531" spc="18" dirty="0">
                <a:latin typeface="Arial"/>
                <a:cs typeface="Arial"/>
              </a:rPr>
              <a:t>phrase,</a:t>
            </a:r>
            <a:r>
              <a:rPr sz="2531" spc="25" dirty="0">
                <a:latin typeface="Arial"/>
                <a:cs typeface="Arial"/>
              </a:rPr>
              <a:t> </a:t>
            </a:r>
            <a:r>
              <a:rPr sz="2531" spc="46" dirty="0">
                <a:latin typeface="Arial"/>
                <a:cs typeface="Arial"/>
              </a:rPr>
              <a:t>but</a:t>
            </a:r>
            <a:endParaRPr sz="2531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96516" y="2782700"/>
            <a:ext cx="138410" cy="2920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898" spc="281" dirty="0">
                <a:latin typeface="Arial"/>
                <a:cs typeface="Arial"/>
              </a:rPr>
              <a:t>•</a:t>
            </a:r>
            <a:endParaRPr sz="1898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09055" y="2746772"/>
            <a:ext cx="6514654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>
              <a:lnSpc>
                <a:spcPts val="3023"/>
              </a:lnSpc>
            </a:pPr>
            <a:r>
              <a:rPr sz="2531" spc="28" dirty="0">
                <a:latin typeface="Arial"/>
                <a:cs typeface="Arial"/>
              </a:rPr>
              <a:t>“ConvNet” </a:t>
            </a:r>
            <a:r>
              <a:rPr sz="2531" spc="-4" dirty="0">
                <a:latin typeface="Arial"/>
                <a:cs typeface="Arial"/>
              </a:rPr>
              <a:t>is </a:t>
            </a:r>
            <a:r>
              <a:rPr sz="2531" dirty="0">
                <a:latin typeface="Arial"/>
                <a:cs typeface="Arial"/>
              </a:rPr>
              <a:t>the </a:t>
            </a:r>
            <a:r>
              <a:rPr sz="2531" spc="18" dirty="0">
                <a:latin typeface="Arial"/>
                <a:cs typeface="Arial"/>
              </a:rPr>
              <a:t>preferred </a:t>
            </a:r>
            <a:r>
              <a:rPr sz="2531" spc="7" dirty="0">
                <a:latin typeface="Arial"/>
                <a:cs typeface="Arial"/>
              </a:rPr>
              <a:t>term, </a:t>
            </a:r>
            <a:r>
              <a:rPr sz="2531" spc="28" dirty="0">
                <a:latin typeface="Arial"/>
                <a:cs typeface="Arial"/>
              </a:rPr>
              <a:t>since</a:t>
            </a:r>
            <a:r>
              <a:rPr sz="2531" spc="-49" dirty="0">
                <a:latin typeface="Arial"/>
                <a:cs typeface="Arial"/>
              </a:rPr>
              <a:t> </a:t>
            </a:r>
            <a:r>
              <a:rPr sz="2531" spc="56" dirty="0">
                <a:latin typeface="Arial"/>
                <a:cs typeface="Arial"/>
              </a:rPr>
              <a:t>“CNN”  </a:t>
            </a:r>
            <a:r>
              <a:rPr sz="2531" spc="18" dirty="0">
                <a:latin typeface="Arial"/>
                <a:cs typeface="Arial"/>
              </a:rPr>
              <a:t>clashes </a:t>
            </a:r>
            <a:r>
              <a:rPr sz="2531" spc="-4" dirty="0">
                <a:latin typeface="Arial"/>
                <a:cs typeface="Arial"/>
              </a:rPr>
              <a:t>with other </a:t>
            </a:r>
            <a:r>
              <a:rPr sz="2531" spc="25" dirty="0">
                <a:latin typeface="Arial"/>
                <a:cs typeface="Arial"/>
              </a:rPr>
              <a:t>thing</a:t>
            </a:r>
            <a:r>
              <a:rPr lang="en-US" sz="2531" spc="25" dirty="0">
                <a:latin typeface="Arial"/>
                <a:cs typeface="Arial"/>
              </a:rPr>
              <a:t>s</a:t>
            </a:r>
            <a:r>
              <a:rPr sz="2531" spc="25" dirty="0">
                <a:latin typeface="Arial"/>
                <a:cs typeface="Arial"/>
              </a:rPr>
              <a:t> </a:t>
            </a:r>
            <a:r>
              <a:rPr sz="2531" spc="46" dirty="0">
                <a:latin typeface="Arial"/>
                <a:cs typeface="Arial"/>
              </a:rPr>
              <a:t>called</a:t>
            </a:r>
            <a:r>
              <a:rPr sz="2531" spc="-32" dirty="0">
                <a:latin typeface="Arial"/>
                <a:cs typeface="Arial"/>
              </a:rPr>
              <a:t> </a:t>
            </a:r>
            <a:r>
              <a:rPr sz="2531" spc="-4" dirty="0">
                <a:latin typeface="Arial"/>
                <a:cs typeface="Arial"/>
              </a:rPr>
              <a:t>CNN</a:t>
            </a:r>
            <a:endParaRPr sz="2531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1836" y="1294805"/>
            <a:ext cx="839391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531" b="1" dirty="0">
                <a:latin typeface="Arial"/>
                <a:cs typeface="Arial"/>
              </a:rPr>
              <a:t>N</a:t>
            </a:r>
            <a:r>
              <a:rPr sz="2531" b="1" spc="-4" dirty="0">
                <a:latin typeface="Arial"/>
                <a:cs typeface="Arial"/>
              </a:rPr>
              <a:t>o</a:t>
            </a:r>
            <a:r>
              <a:rPr sz="2531" b="1" dirty="0">
                <a:latin typeface="Arial"/>
                <a:cs typeface="Arial"/>
              </a:rPr>
              <a:t>te:</a:t>
            </a:r>
            <a:endParaRPr sz="2531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072187" y="3830836"/>
            <a:ext cx="2812852" cy="28128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</p:spTree>
    <p:extLst>
      <p:ext uri="{BB962C8B-B14F-4D97-AF65-F5344CB8AC3E}">
        <p14:creationId xmlns:p14="http://schemas.microsoft.com/office/powerpoint/2010/main" val="28174846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484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3856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2065"/>
            <a:ext cx="9144000" cy="460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665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Helping the Blind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172199"/>
            <a:ext cx="8229600" cy="41116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400" dirty="0">
                <a:hlinkClick r:id="rId2"/>
              </a:rPr>
              <a:t>https://www.facebook.com/zuck/videos/10102801434799001/</a:t>
            </a:r>
            <a:endParaRPr lang="en-US" sz="2400" dirty="0"/>
          </a:p>
          <a:p>
            <a:pPr algn="ctr"/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370055"/>
            <a:ext cx="7010400" cy="480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5461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568"/>
            <a:ext cx="9144000" cy="680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9228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6" y="0"/>
            <a:ext cx="91284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7919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4471" y="2061882"/>
            <a:ext cx="8875059" cy="43254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913530" y="6191250"/>
            <a:ext cx="6033807" cy="37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>
              <a:tabLst>
                <a:tab pos="4444490" algn="l"/>
              </a:tabLst>
            </a:pPr>
            <a:r>
              <a:rPr sz="2427" spc="4" dirty="0">
                <a:solidFill>
                  <a:prstClr val="black"/>
                </a:solidFill>
                <a:latin typeface="Arial"/>
                <a:cs typeface="Arial"/>
              </a:rPr>
              <a:t>[Krizhevsky,</a:t>
            </a:r>
            <a:r>
              <a:rPr sz="2427" spc="2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27" spc="-26" dirty="0">
                <a:solidFill>
                  <a:prstClr val="black"/>
                </a:solidFill>
                <a:latin typeface="Arial"/>
                <a:cs typeface="Arial"/>
              </a:rPr>
              <a:t>Sutskever,</a:t>
            </a:r>
            <a:r>
              <a:rPr sz="2427" spc="2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27" spc="13" dirty="0">
                <a:solidFill>
                  <a:prstClr val="black"/>
                </a:solidFill>
                <a:latin typeface="Arial"/>
                <a:cs typeface="Arial"/>
              </a:rPr>
              <a:t>Hinton.	</a:t>
            </a:r>
            <a:r>
              <a:rPr sz="2427" spc="-53" dirty="0">
                <a:solidFill>
                  <a:prstClr val="black"/>
                </a:solidFill>
                <a:latin typeface="Arial"/>
                <a:cs typeface="Arial"/>
              </a:rPr>
              <a:t>NIPS</a:t>
            </a:r>
            <a:r>
              <a:rPr sz="2427" spc="-6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27" spc="40" dirty="0">
                <a:solidFill>
                  <a:prstClr val="black"/>
                </a:solidFill>
                <a:latin typeface="Arial"/>
                <a:cs typeface="Arial"/>
              </a:rPr>
              <a:t>2012]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0148" y="1664073"/>
            <a:ext cx="6485404" cy="37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2427" b="1" spc="13" dirty="0">
                <a:solidFill>
                  <a:prstClr val="black"/>
                </a:solidFill>
                <a:latin typeface="Arial"/>
                <a:cs typeface="Arial"/>
              </a:rPr>
              <a:t>“AlexNet” </a:t>
            </a:r>
            <a:r>
              <a:rPr sz="2427" spc="26" dirty="0">
                <a:solidFill>
                  <a:prstClr val="black"/>
                </a:solidFill>
                <a:latin typeface="Arial"/>
                <a:cs typeface="Arial"/>
              </a:rPr>
              <a:t>— </a:t>
            </a:r>
            <a:r>
              <a:rPr sz="2427" spc="-44" dirty="0">
                <a:solidFill>
                  <a:prstClr val="black"/>
                </a:solidFill>
                <a:latin typeface="Arial"/>
                <a:cs typeface="Arial"/>
              </a:rPr>
              <a:t>Won </a:t>
            </a:r>
            <a:r>
              <a:rPr sz="2427" spc="13" dirty="0">
                <a:solidFill>
                  <a:prstClr val="black"/>
                </a:solidFill>
                <a:latin typeface="Arial"/>
                <a:cs typeface="Arial"/>
              </a:rPr>
              <a:t>the </a:t>
            </a:r>
            <a:r>
              <a:rPr sz="2427" spc="-26" dirty="0">
                <a:solidFill>
                  <a:prstClr val="black"/>
                </a:solidFill>
                <a:latin typeface="Arial"/>
                <a:cs typeface="Arial"/>
              </a:rPr>
              <a:t>ILSVRC2012</a:t>
            </a:r>
            <a:r>
              <a:rPr sz="2427" spc="4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27" spc="26" dirty="0">
                <a:solidFill>
                  <a:prstClr val="black"/>
                </a:solidFill>
                <a:latin typeface="Arial"/>
                <a:cs typeface="Arial"/>
              </a:rPr>
              <a:t>Challenge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84579" y="172044"/>
            <a:ext cx="6968021" cy="1200555"/>
          </a:xfrm>
          <a:prstGeom prst="rect">
            <a:avLst/>
          </a:prstGeom>
        </p:spPr>
        <p:txBody>
          <a:bodyPr vert="horz" wrap="square" lIns="0" tIns="45944" rIns="0" bIns="0" rtlCol="0">
            <a:spAutoFit/>
          </a:bodyPr>
          <a:lstStyle/>
          <a:p>
            <a:pPr marL="2207677" marR="4483" indent="-1445636"/>
            <a:r>
              <a:rPr sz="3750" dirty="0"/>
              <a:t>CNNs in 2012:</a:t>
            </a:r>
            <a:r>
              <a:rPr sz="3750" spc="-35" dirty="0"/>
              <a:t> </a:t>
            </a:r>
            <a:r>
              <a:rPr sz="3750" spc="9" dirty="0"/>
              <a:t>“SuperVision”  </a:t>
            </a:r>
            <a:r>
              <a:rPr sz="3750" dirty="0"/>
              <a:t>(aka</a:t>
            </a:r>
            <a:r>
              <a:rPr sz="3750" spc="-49" dirty="0"/>
              <a:t> </a:t>
            </a:r>
            <a:r>
              <a:rPr sz="3750" spc="40" dirty="0"/>
              <a:t>“AlexNet”)</a:t>
            </a:r>
            <a:endParaRPr sz="3750"/>
          </a:p>
        </p:txBody>
      </p:sp>
      <p:sp>
        <p:nvSpPr>
          <p:cNvPr id="6" name="object 6"/>
          <p:cNvSpPr txBox="1"/>
          <p:nvPr/>
        </p:nvSpPr>
        <p:spPr>
          <a:xfrm>
            <a:off x="498125" y="2785406"/>
            <a:ext cx="8147797" cy="796220"/>
          </a:xfrm>
          <a:prstGeom prst="rect">
            <a:avLst/>
          </a:prstGeom>
          <a:solidFill>
            <a:srgbClr val="FFFFFF"/>
          </a:solidFill>
          <a:ln w="39290">
            <a:solidFill>
              <a:srgbClr val="C82506"/>
            </a:solidFill>
          </a:ln>
        </p:spPr>
        <p:txBody>
          <a:bodyPr vert="horz" wrap="square" lIns="0" tIns="48745" rIns="0" bIns="0" rtlCol="0">
            <a:spAutoFit/>
          </a:bodyPr>
          <a:lstStyle/>
          <a:p>
            <a:pPr marL="2756794" marR="104220" indent="-2655936" defTabSz="806867">
              <a:spcBef>
                <a:spcPts val="383"/>
              </a:spcBef>
            </a:pPr>
            <a:r>
              <a:rPr sz="2427" b="1" spc="13" dirty="0">
                <a:solidFill>
                  <a:srgbClr val="C82506"/>
                </a:solidFill>
                <a:latin typeface="Arial"/>
                <a:cs typeface="Arial"/>
              </a:rPr>
              <a:t>Major breakthrough: </a:t>
            </a:r>
            <a:r>
              <a:rPr sz="2427" spc="13" dirty="0">
                <a:solidFill>
                  <a:srgbClr val="C82506"/>
                </a:solidFill>
                <a:latin typeface="Arial"/>
                <a:cs typeface="Arial"/>
              </a:rPr>
              <a:t>15.3% </a:t>
            </a:r>
            <a:r>
              <a:rPr sz="2427" spc="-40" dirty="0">
                <a:solidFill>
                  <a:srgbClr val="C82506"/>
                </a:solidFill>
                <a:latin typeface="Arial"/>
                <a:cs typeface="Arial"/>
              </a:rPr>
              <a:t>Top-5 </a:t>
            </a:r>
            <a:r>
              <a:rPr sz="2427" dirty="0">
                <a:solidFill>
                  <a:srgbClr val="C82506"/>
                </a:solidFill>
                <a:latin typeface="Arial"/>
                <a:cs typeface="Arial"/>
              </a:rPr>
              <a:t>error </a:t>
            </a:r>
            <a:r>
              <a:rPr sz="2427" spc="13" dirty="0">
                <a:solidFill>
                  <a:srgbClr val="C82506"/>
                </a:solidFill>
                <a:latin typeface="Arial"/>
                <a:cs typeface="Arial"/>
              </a:rPr>
              <a:t>on </a:t>
            </a:r>
            <a:r>
              <a:rPr sz="2427" spc="-26" dirty="0">
                <a:solidFill>
                  <a:srgbClr val="C82506"/>
                </a:solidFill>
                <a:latin typeface="Arial"/>
                <a:cs typeface="Arial"/>
              </a:rPr>
              <a:t>ILSVRC2012  </a:t>
            </a:r>
            <a:r>
              <a:rPr sz="2427" spc="13" dirty="0">
                <a:solidFill>
                  <a:srgbClr val="C82506"/>
                </a:solidFill>
                <a:latin typeface="Arial"/>
                <a:cs typeface="Arial"/>
              </a:rPr>
              <a:t>(Next </a:t>
            </a:r>
            <a:r>
              <a:rPr sz="2427" spc="40" dirty="0">
                <a:solidFill>
                  <a:srgbClr val="C82506"/>
                </a:solidFill>
                <a:latin typeface="Arial"/>
                <a:cs typeface="Arial"/>
              </a:rPr>
              <a:t>best:</a:t>
            </a:r>
            <a:r>
              <a:rPr sz="2427" spc="-62" dirty="0">
                <a:solidFill>
                  <a:srgbClr val="C82506"/>
                </a:solidFill>
                <a:latin typeface="Arial"/>
                <a:cs typeface="Arial"/>
              </a:rPr>
              <a:t> </a:t>
            </a:r>
            <a:r>
              <a:rPr sz="2427" spc="13" dirty="0">
                <a:solidFill>
                  <a:srgbClr val="C82506"/>
                </a:solidFill>
                <a:latin typeface="Arial"/>
                <a:cs typeface="Arial"/>
              </a:rPr>
              <a:t>25.7%)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65978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9377" y="543486"/>
            <a:ext cx="8606928" cy="7400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lang="en-US" sz="4809" spc="40" dirty="0"/>
              <a:t>Recap</a:t>
            </a:r>
            <a:r>
              <a:rPr sz="4809" spc="40" dirty="0"/>
              <a:t>: </a:t>
            </a:r>
            <a:r>
              <a:rPr sz="4809" spc="-18" dirty="0"/>
              <a:t>Before </a:t>
            </a:r>
            <a:r>
              <a:rPr sz="4809" spc="62" dirty="0"/>
              <a:t>Deep</a:t>
            </a:r>
            <a:r>
              <a:rPr sz="4809" spc="-97" dirty="0"/>
              <a:t> </a:t>
            </a:r>
            <a:r>
              <a:rPr sz="4809" spc="40" dirty="0"/>
              <a:t>Learning</a:t>
            </a:r>
            <a:endParaRPr sz="4809" dirty="0"/>
          </a:p>
        </p:txBody>
      </p:sp>
      <p:sp>
        <p:nvSpPr>
          <p:cNvPr id="3" name="object 3"/>
          <p:cNvSpPr/>
          <p:nvPr/>
        </p:nvSpPr>
        <p:spPr>
          <a:xfrm>
            <a:off x="168088" y="2129118"/>
            <a:ext cx="6353735" cy="22187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72353" y="4476750"/>
            <a:ext cx="837079" cy="74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indent="44826" defTabSz="806867"/>
            <a:r>
              <a:rPr sz="2427" i="1" spc="40" dirty="0">
                <a:solidFill>
                  <a:prstClr val="black"/>
                </a:solidFill>
                <a:latin typeface="Arial"/>
                <a:cs typeface="Arial"/>
              </a:rPr>
              <a:t>Input  </a:t>
            </a:r>
            <a:r>
              <a:rPr sz="2427" i="1" spc="-13" dirty="0">
                <a:solidFill>
                  <a:prstClr val="black"/>
                </a:solidFill>
                <a:latin typeface="Arial"/>
                <a:cs typeface="Arial"/>
              </a:rPr>
              <a:t>Pixels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52383" y="4476750"/>
            <a:ext cx="1230966" cy="74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indent="123271" defTabSz="806867"/>
            <a:r>
              <a:rPr sz="2427" i="1" spc="13" dirty="0">
                <a:solidFill>
                  <a:prstClr val="black"/>
                </a:solidFill>
                <a:latin typeface="Arial"/>
                <a:cs typeface="Arial"/>
              </a:rPr>
              <a:t>Extract  </a:t>
            </a:r>
            <a:r>
              <a:rPr sz="2427" i="1" spc="-9" dirty="0">
                <a:solidFill>
                  <a:prstClr val="black"/>
                </a:solidFill>
                <a:latin typeface="Arial"/>
                <a:cs typeface="Arial"/>
              </a:rPr>
              <a:t>Featu</a:t>
            </a:r>
            <a:r>
              <a:rPr sz="2427" i="1" spc="-57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2427" i="1" spc="13" dirty="0">
                <a:solidFill>
                  <a:prstClr val="black"/>
                </a:solidFill>
                <a:latin typeface="Arial"/>
                <a:cs typeface="Arial"/>
              </a:rPr>
              <a:t>es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88088" y="6350034"/>
            <a:ext cx="2088216" cy="2511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1632" spc="-4" dirty="0">
                <a:solidFill>
                  <a:prstClr val="black"/>
                </a:solidFill>
                <a:latin typeface="Arial"/>
                <a:cs typeface="Arial"/>
              </a:rPr>
              <a:t>Figure: </a:t>
            </a:r>
            <a:r>
              <a:rPr sz="1632" spc="13" dirty="0">
                <a:solidFill>
                  <a:prstClr val="black"/>
                </a:solidFill>
                <a:latin typeface="Arial"/>
                <a:cs typeface="Arial"/>
              </a:rPr>
              <a:t>Karpathy</a:t>
            </a:r>
            <a:r>
              <a:rPr sz="1632" spc="-5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dirty="0">
                <a:solidFill>
                  <a:prstClr val="black"/>
                </a:solidFill>
                <a:latin typeface="Arial"/>
                <a:cs typeface="Arial"/>
              </a:rPr>
              <a:t>2016</a:t>
            </a:r>
            <a:endParaRPr sz="163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112559" y="4476750"/>
            <a:ext cx="2399179" cy="74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04292" marR="4483" indent="-493085" defTabSz="806867"/>
            <a:r>
              <a:rPr sz="2427" i="1" spc="26" dirty="0">
                <a:solidFill>
                  <a:prstClr val="black"/>
                </a:solidFill>
                <a:latin typeface="Arial"/>
                <a:cs typeface="Arial"/>
              </a:rPr>
              <a:t>Concatenate</a:t>
            </a:r>
            <a:r>
              <a:rPr sz="2427" i="1" spc="-5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27" i="1" spc="9" dirty="0">
                <a:solidFill>
                  <a:prstClr val="black"/>
                </a:solidFill>
                <a:latin typeface="Arial"/>
                <a:cs typeface="Arial"/>
              </a:rPr>
              <a:t>into  </a:t>
            </a:r>
            <a:r>
              <a:rPr sz="2427" i="1" spc="13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2427" i="1" spc="35" dirty="0">
                <a:solidFill>
                  <a:prstClr val="black"/>
                </a:solidFill>
                <a:latin typeface="Arial"/>
                <a:cs typeface="Arial"/>
              </a:rPr>
              <a:t>vector</a:t>
            </a:r>
            <a:r>
              <a:rPr sz="2427" i="1" spc="-7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27" b="1" i="1" spc="13" dirty="0">
                <a:solidFill>
                  <a:prstClr val="black"/>
                </a:solidFill>
                <a:latin typeface="Arial"/>
                <a:cs typeface="Arial"/>
              </a:rPr>
              <a:t>x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496085" y="3239809"/>
            <a:ext cx="259416" cy="0"/>
          </a:xfrm>
          <a:custGeom>
            <a:avLst/>
            <a:gdLst/>
            <a:ahLst/>
            <a:cxnLst/>
            <a:rect l="l" t="t" r="r" b="b"/>
            <a:pathLst>
              <a:path w="294004">
                <a:moveTo>
                  <a:pt x="0" y="0"/>
                </a:moveTo>
                <a:lnTo>
                  <a:pt x="284031" y="0"/>
                </a:lnTo>
                <a:lnTo>
                  <a:pt x="293853" y="0"/>
                </a:lnTo>
              </a:path>
            </a:pathLst>
          </a:custGeom>
          <a:ln w="19645">
            <a:solidFill>
              <a:srgbClr val="53585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746701" y="3198208"/>
            <a:ext cx="83484" cy="83484"/>
          </a:xfrm>
          <a:custGeom>
            <a:avLst/>
            <a:gdLst/>
            <a:ahLst/>
            <a:cxnLst/>
            <a:rect l="l" t="t" r="r" b="b"/>
            <a:pathLst>
              <a:path w="94615" h="94614">
                <a:moveTo>
                  <a:pt x="0" y="0"/>
                </a:moveTo>
                <a:lnTo>
                  <a:pt x="0" y="94297"/>
                </a:lnTo>
                <a:lnTo>
                  <a:pt x="94297" y="47148"/>
                </a:lnTo>
                <a:lnTo>
                  <a:pt x="0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937941" y="2932366"/>
            <a:ext cx="905435" cy="457754"/>
          </a:xfrm>
          <a:prstGeom prst="rect">
            <a:avLst/>
          </a:prstGeom>
          <a:solidFill>
            <a:srgbClr val="DCDEE0"/>
          </a:solidFill>
          <a:ln w="19645">
            <a:solidFill>
              <a:srgbClr val="000000"/>
            </a:solidFill>
          </a:ln>
        </p:spPr>
        <p:txBody>
          <a:bodyPr vert="horz" wrap="square" lIns="0" tIns="123825" rIns="0" bIns="0" rtlCol="0">
            <a:spAutoFit/>
          </a:bodyPr>
          <a:lstStyle/>
          <a:p>
            <a:pPr marL="157451" defTabSz="806867">
              <a:spcBef>
                <a:spcPts val="975"/>
              </a:spcBef>
            </a:pPr>
            <a:r>
              <a:rPr sz="2162" spc="-66" dirty="0">
                <a:solidFill>
                  <a:prstClr val="black"/>
                </a:solidFill>
                <a:latin typeface="Arial"/>
                <a:cs typeface="Arial"/>
              </a:rPr>
              <a:t>SVM</a:t>
            </a:r>
            <a:endParaRPr sz="216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734735" y="4476750"/>
            <a:ext cx="1305485" cy="74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indent="212923" defTabSz="806867"/>
            <a:r>
              <a:rPr sz="2427" i="1" spc="13" dirty="0">
                <a:solidFill>
                  <a:prstClr val="black"/>
                </a:solidFill>
                <a:latin typeface="Arial"/>
                <a:cs typeface="Arial"/>
              </a:rPr>
              <a:t>Linear  </a:t>
            </a:r>
            <a:r>
              <a:rPr sz="2427" i="1" spc="9" dirty="0">
                <a:solidFill>
                  <a:prstClr val="black"/>
                </a:solidFill>
                <a:latin typeface="Arial"/>
                <a:cs typeface="Arial"/>
              </a:rPr>
              <a:t>Classifier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901150" y="3239809"/>
            <a:ext cx="242047" cy="0"/>
          </a:xfrm>
          <a:custGeom>
            <a:avLst/>
            <a:gdLst/>
            <a:ahLst/>
            <a:cxnLst/>
            <a:rect l="l" t="t" r="r" b="b"/>
            <a:pathLst>
              <a:path w="274320">
                <a:moveTo>
                  <a:pt x="0" y="0"/>
                </a:moveTo>
                <a:lnTo>
                  <a:pt x="264385" y="0"/>
                </a:lnTo>
                <a:lnTo>
                  <a:pt x="274208" y="0"/>
                </a:lnTo>
              </a:path>
            </a:pathLst>
          </a:custGeom>
          <a:ln w="19645">
            <a:solidFill>
              <a:srgbClr val="53585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134433" y="3198208"/>
            <a:ext cx="83484" cy="83484"/>
          </a:xfrm>
          <a:custGeom>
            <a:avLst/>
            <a:gdLst/>
            <a:ahLst/>
            <a:cxnLst/>
            <a:rect l="l" t="t" r="r" b="b"/>
            <a:pathLst>
              <a:path w="94615" h="94614">
                <a:moveTo>
                  <a:pt x="0" y="0"/>
                </a:moveTo>
                <a:lnTo>
                  <a:pt x="0" y="94297"/>
                </a:lnTo>
                <a:lnTo>
                  <a:pt x="94297" y="47148"/>
                </a:lnTo>
                <a:lnTo>
                  <a:pt x="0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292353" y="3042397"/>
            <a:ext cx="560294" cy="37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2427" spc="13" dirty="0">
                <a:solidFill>
                  <a:prstClr val="black"/>
                </a:solidFill>
                <a:latin typeface="Arial"/>
                <a:cs typeface="Arial"/>
              </a:rPr>
              <a:t>Ans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245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67"/>
          <p:cNvSpPr txBox="1">
            <a:spLocks/>
          </p:cNvSpPr>
          <p:nvPr/>
        </p:nvSpPr>
        <p:spPr>
          <a:xfrm>
            <a:off x="379829" y="2034146"/>
            <a:ext cx="8384344" cy="424937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57174" indent="-257174" defTabSz="642915">
              <a:buFont typeface="Arial" panose="020B0604020202020204" pitchFamily="34" charset="0"/>
              <a:buChar char="•"/>
              <a:defRPr/>
            </a:pPr>
            <a:r>
              <a:rPr lang="en-US" sz="1687" dirty="0">
                <a:solidFill>
                  <a:srgbClr val="000000"/>
                </a:solidFill>
                <a:latin typeface="Helvetica Light"/>
                <a:sym typeface="Helvetica Light"/>
              </a:rPr>
              <a:t>Some notes on optimization.</a:t>
            </a:r>
          </a:p>
          <a:p>
            <a:pPr marL="257174" indent="-257174" defTabSz="642915">
              <a:buFont typeface="Arial" panose="020B0604020202020204" pitchFamily="34" charset="0"/>
              <a:buChar char="•"/>
              <a:defRPr/>
            </a:pPr>
            <a:endParaRPr lang="en-US" sz="1687" dirty="0">
              <a:solidFill>
                <a:srgbClr val="000000"/>
              </a:solidFill>
              <a:latin typeface="Helvetica Light"/>
              <a:sym typeface="Helvetica Light"/>
            </a:endParaRPr>
          </a:p>
          <a:p>
            <a:pPr marL="257174" indent="-257174" defTabSz="642915">
              <a:buFont typeface="Arial" panose="020B0604020202020204" pitchFamily="34" charset="0"/>
              <a:buChar char="•"/>
              <a:defRPr/>
            </a:pPr>
            <a:r>
              <a:rPr lang="en-US" sz="1687" dirty="0">
                <a:solidFill>
                  <a:srgbClr val="000000"/>
                </a:solidFill>
                <a:latin typeface="Helvetica Light"/>
                <a:sym typeface="Helvetica Light"/>
              </a:rPr>
              <a:t>Convolutional neural networks.</a:t>
            </a:r>
          </a:p>
          <a:p>
            <a:pPr marL="257174" indent="-257174" defTabSz="642915">
              <a:buFont typeface="Arial" panose="020B0604020202020204" pitchFamily="34" charset="0"/>
              <a:buChar char="•"/>
              <a:defRPr/>
            </a:pPr>
            <a:endParaRPr lang="en-US" sz="1687" dirty="0">
              <a:solidFill>
                <a:srgbClr val="000000"/>
              </a:solidFill>
              <a:latin typeface="Helvetica Light"/>
              <a:sym typeface="Helvetica Light"/>
            </a:endParaRPr>
          </a:p>
          <a:p>
            <a:pPr marL="257174" indent="-257174" defTabSz="642915">
              <a:buFont typeface="Arial" panose="020B0604020202020204" pitchFamily="34" charset="0"/>
              <a:buChar char="•"/>
              <a:defRPr/>
            </a:pPr>
            <a:r>
              <a:rPr lang="en-US" sz="1687" dirty="0">
                <a:solidFill>
                  <a:srgbClr val="000000"/>
                </a:solidFill>
                <a:latin typeface="Helvetica Light"/>
                <a:sym typeface="Helvetica Light"/>
              </a:rPr>
              <a:t>Training </a:t>
            </a:r>
            <a:r>
              <a:rPr lang="en-US" sz="1687" dirty="0" err="1">
                <a:solidFill>
                  <a:srgbClr val="000000"/>
                </a:solidFill>
                <a:latin typeface="Helvetica Light"/>
                <a:sym typeface="Helvetica Light"/>
              </a:rPr>
              <a:t>ConvNets</a:t>
            </a:r>
            <a:r>
              <a:rPr lang="en-US" sz="1687" dirty="0">
                <a:solidFill>
                  <a:srgbClr val="000000"/>
                </a:solidFill>
                <a:latin typeface="Helvetica Light"/>
                <a:sym typeface="Helvetica Light"/>
              </a:rPr>
              <a:t>.</a:t>
            </a:r>
          </a:p>
        </p:txBody>
      </p:sp>
      <p:sp>
        <p:nvSpPr>
          <p:cNvPr id="6" name="Shape 667">
            <a:extLst>
              <a:ext uri="{FF2B5EF4-FFF2-40B4-BE49-F238E27FC236}">
                <a16:creationId xmlns:a16="http://schemas.microsoft.com/office/drawing/2014/main" id="{C73B9F3D-2B2C-4024-8F8B-A28DDE3A5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4477"/>
            <a:ext cx="9144000" cy="99417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Overview of today’s lecture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6607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4579" y="172043"/>
            <a:ext cx="7926021" cy="14106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3919" marR="4483" indent="-1232713">
              <a:lnSpc>
                <a:spcPts val="5471"/>
              </a:lnSpc>
            </a:pPr>
            <a:r>
              <a:rPr spc="-88" dirty="0"/>
              <a:t>The </a:t>
            </a:r>
            <a:r>
              <a:rPr spc="-4" dirty="0"/>
              <a:t>last layer of (most) CNNs </a:t>
            </a:r>
            <a:r>
              <a:rPr spc="-31" dirty="0"/>
              <a:t>are </a:t>
            </a:r>
            <a:r>
              <a:rPr spc="-4" dirty="0"/>
              <a:t>linear</a:t>
            </a:r>
            <a:r>
              <a:rPr spc="-35" dirty="0"/>
              <a:t> </a:t>
            </a:r>
            <a:r>
              <a:rPr spc="22" dirty="0"/>
              <a:t>classifiers</a:t>
            </a:r>
          </a:p>
        </p:txBody>
      </p:sp>
      <p:sp>
        <p:nvSpPr>
          <p:cNvPr id="3" name="object 3"/>
          <p:cNvSpPr/>
          <p:nvPr/>
        </p:nvSpPr>
        <p:spPr>
          <a:xfrm>
            <a:off x="145676" y="2229970"/>
            <a:ext cx="1647265" cy="22187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60294" y="4577603"/>
            <a:ext cx="837079" cy="74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indent="56032" defTabSz="806867"/>
            <a:r>
              <a:rPr sz="2427" i="1" spc="40" dirty="0">
                <a:solidFill>
                  <a:prstClr val="black"/>
                </a:solidFill>
                <a:latin typeface="Arial"/>
                <a:cs typeface="Arial"/>
              </a:rPr>
              <a:t>Input  </a:t>
            </a:r>
            <a:r>
              <a:rPr sz="2427" i="1" spc="-13" dirty="0">
                <a:solidFill>
                  <a:prstClr val="black"/>
                </a:solidFill>
                <a:latin typeface="Arial"/>
                <a:cs typeface="Arial"/>
              </a:rPr>
              <a:t>Pixels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715356" y="3524284"/>
            <a:ext cx="318807" cy="0"/>
          </a:xfrm>
          <a:custGeom>
            <a:avLst/>
            <a:gdLst/>
            <a:ahLst/>
            <a:cxnLst/>
            <a:rect l="l" t="t" r="r" b="b"/>
            <a:pathLst>
              <a:path w="361315">
                <a:moveTo>
                  <a:pt x="0" y="0"/>
                </a:moveTo>
                <a:lnTo>
                  <a:pt x="350968" y="0"/>
                </a:lnTo>
                <a:lnTo>
                  <a:pt x="360790" y="0"/>
                </a:lnTo>
              </a:path>
            </a:pathLst>
          </a:custGeom>
          <a:ln w="19645">
            <a:solidFill>
              <a:srgbClr val="53585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025033" y="3482683"/>
            <a:ext cx="83484" cy="83484"/>
          </a:xfrm>
          <a:custGeom>
            <a:avLst/>
            <a:gdLst/>
            <a:ahLst/>
            <a:cxnLst/>
            <a:rect l="l" t="t" r="r" b="b"/>
            <a:pathLst>
              <a:path w="94615" h="94614">
                <a:moveTo>
                  <a:pt x="0" y="0"/>
                </a:moveTo>
                <a:lnTo>
                  <a:pt x="0" y="94297"/>
                </a:lnTo>
                <a:lnTo>
                  <a:pt x="94297" y="47148"/>
                </a:lnTo>
                <a:lnTo>
                  <a:pt x="0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269941" y="3333750"/>
            <a:ext cx="560294" cy="37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2427" spc="13" dirty="0">
                <a:solidFill>
                  <a:prstClr val="black"/>
                </a:solidFill>
                <a:latin typeface="Arial"/>
                <a:cs typeface="Arial"/>
              </a:rPr>
              <a:t>Ans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431677" y="4577603"/>
            <a:ext cx="5067860" cy="74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5150" marR="4483" indent="-593943" defTabSz="806867"/>
            <a:r>
              <a:rPr sz="2427" i="1" spc="4" dirty="0">
                <a:solidFill>
                  <a:prstClr val="black"/>
                </a:solidFill>
                <a:latin typeface="Arial"/>
                <a:cs typeface="Arial"/>
              </a:rPr>
              <a:t>Perform </a:t>
            </a:r>
            <a:r>
              <a:rPr sz="2427" i="1" spc="31" dirty="0">
                <a:solidFill>
                  <a:prstClr val="black"/>
                </a:solidFill>
                <a:latin typeface="Arial"/>
                <a:cs typeface="Arial"/>
              </a:rPr>
              <a:t>everything </a:t>
            </a:r>
            <a:r>
              <a:rPr sz="2427" i="1" spc="13" dirty="0">
                <a:solidFill>
                  <a:prstClr val="black"/>
                </a:solidFill>
                <a:latin typeface="Arial"/>
                <a:cs typeface="Arial"/>
              </a:rPr>
              <a:t>with a </a:t>
            </a:r>
            <a:r>
              <a:rPr sz="2427" i="1" spc="101" dirty="0">
                <a:solidFill>
                  <a:prstClr val="black"/>
                </a:solidFill>
                <a:latin typeface="Arial"/>
                <a:cs typeface="Arial"/>
              </a:rPr>
              <a:t>big</a:t>
            </a:r>
            <a:r>
              <a:rPr sz="2427" i="1" spc="-6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27" i="1" spc="13" dirty="0">
                <a:solidFill>
                  <a:prstClr val="black"/>
                </a:solidFill>
                <a:latin typeface="Arial"/>
                <a:cs typeface="Arial"/>
              </a:rPr>
              <a:t>neural  network, </a:t>
            </a:r>
            <a:r>
              <a:rPr sz="2427" i="1" spc="31" dirty="0">
                <a:solidFill>
                  <a:prstClr val="black"/>
                </a:solidFill>
                <a:latin typeface="Arial"/>
                <a:cs typeface="Arial"/>
              </a:rPr>
              <a:t>trained</a:t>
            </a:r>
            <a:r>
              <a:rPr sz="2427" i="1" spc="-4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27" i="1" spc="40" dirty="0">
                <a:solidFill>
                  <a:prstClr val="black"/>
                </a:solidFill>
                <a:latin typeface="Arial"/>
                <a:cs typeface="Arial"/>
              </a:rPr>
              <a:t>end-to-end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480333" y="2532530"/>
            <a:ext cx="4971578" cy="19834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829214" y="3655766"/>
            <a:ext cx="318807" cy="0"/>
          </a:xfrm>
          <a:custGeom>
            <a:avLst/>
            <a:gdLst/>
            <a:ahLst/>
            <a:cxnLst/>
            <a:rect l="l" t="t" r="r" b="b"/>
            <a:pathLst>
              <a:path w="361314">
                <a:moveTo>
                  <a:pt x="0" y="0"/>
                </a:moveTo>
                <a:lnTo>
                  <a:pt x="350968" y="0"/>
                </a:lnTo>
                <a:lnTo>
                  <a:pt x="360790" y="0"/>
                </a:lnTo>
              </a:path>
            </a:pathLst>
          </a:custGeom>
          <a:ln w="19645">
            <a:solidFill>
              <a:srgbClr val="53585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138891" y="3614165"/>
            <a:ext cx="83484" cy="83484"/>
          </a:xfrm>
          <a:custGeom>
            <a:avLst/>
            <a:gdLst/>
            <a:ahLst/>
            <a:cxnLst/>
            <a:rect l="l" t="t" r="r" b="b"/>
            <a:pathLst>
              <a:path w="94614" h="94614">
                <a:moveTo>
                  <a:pt x="0" y="0"/>
                </a:moveTo>
                <a:lnTo>
                  <a:pt x="0" y="94297"/>
                </a:lnTo>
                <a:lnTo>
                  <a:pt x="94297" y="47148"/>
                </a:lnTo>
                <a:lnTo>
                  <a:pt x="0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588559" y="1977838"/>
            <a:ext cx="4773706" cy="37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2427" spc="-22" dirty="0">
                <a:solidFill>
                  <a:srgbClr val="C82506"/>
                </a:solidFill>
                <a:latin typeface="Arial"/>
                <a:cs typeface="Arial"/>
              </a:rPr>
              <a:t>This </a:t>
            </a:r>
            <a:r>
              <a:rPr sz="2427" spc="66" dirty="0">
                <a:solidFill>
                  <a:srgbClr val="C82506"/>
                </a:solidFill>
                <a:latin typeface="Arial"/>
                <a:cs typeface="Arial"/>
              </a:rPr>
              <a:t>piece </a:t>
            </a:r>
            <a:r>
              <a:rPr sz="2427" spc="9" dirty="0">
                <a:solidFill>
                  <a:srgbClr val="C82506"/>
                </a:solidFill>
                <a:latin typeface="Arial"/>
                <a:cs typeface="Arial"/>
              </a:rPr>
              <a:t>is just </a:t>
            </a:r>
            <a:r>
              <a:rPr sz="2427" spc="13" dirty="0">
                <a:solidFill>
                  <a:srgbClr val="C82506"/>
                </a:solidFill>
                <a:latin typeface="Arial"/>
                <a:cs typeface="Arial"/>
              </a:rPr>
              <a:t>a </a:t>
            </a:r>
            <a:r>
              <a:rPr sz="2427" spc="9" dirty="0">
                <a:solidFill>
                  <a:srgbClr val="C82506"/>
                </a:solidFill>
                <a:latin typeface="Arial"/>
                <a:cs typeface="Arial"/>
              </a:rPr>
              <a:t>linear</a:t>
            </a:r>
            <a:r>
              <a:rPr sz="2427" spc="-18" dirty="0">
                <a:solidFill>
                  <a:srgbClr val="C82506"/>
                </a:solidFill>
                <a:latin typeface="Arial"/>
                <a:cs typeface="Arial"/>
              </a:rPr>
              <a:t> </a:t>
            </a:r>
            <a:r>
              <a:rPr sz="2427" spc="22" dirty="0">
                <a:solidFill>
                  <a:srgbClr val="C82506"/>
                </a:solidFill>
                <a:latin typeface="Arial"/>
                <a:cs typeface="Arial"/>
              </a:rPr>
              <a:t>classifier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246552" y="2213044"/>
            <a:ext cx="245409" cy="864534"/>
          </a:xfrm>
          <a:custGeom>
            <a:avLst/>
            <a:gdLst/>
            <a:ahLst/>
            <a:cxnLst/>
            <a:rect l="l" t="t" r="r" b="b"/>
            <a:pathLst>
              <a:path w="278129" h="979804">
                <a:moveTo>
                  <a:pt x="211724" y="0"/>
                </a:moveTo>
                <a:lnTo>
                  <a:pt x="228762" y="48818"/>
                </a:lnTo>
                <a:lnTo>
                  <a:pt x="243261" y="97227"/>
                </a:lnTo>
                <a:lnTo>
                  <a:pt x="255221" y="145226"/>
                </a:lnTo>
                <a:lnTo>
                  <a:pt x="264642" y="192816"/>
                </a:lnTo>
                <a:lnTo>
                  <a:pt x="271523" y="239995"/>
                </a:lnTo>
                <a:lnTo>
                  <a:pt x="275865" y="286764"/>
                </a:lnTo>
                <a:lnTo>
                  <a:pt x="277668" y="333123"/>
                </a:lnTo>
                <a:lnTo>
                  <a:pt x="276932" y="379072"/>
                </a:lnTo>
                <a:lnTo>
                  <a:pt x="273656" y="424611"/>
                </a:lnTo>
                <a:lnTo>
                  <a:pt x="267841" y="469740"/>
                </a:lnTo>
                <a:lnTo>
                  <a:pt x="259487" y="514459"/>
                </a:lnTo>
                <a:lnTo>
                  <a:pt x="248593" y="558768"/>
                </a:lnTo>
                <a:lnTo>
                  <a:pt x="235161" y="602667"/>
                </a:lnTo>
                <a:lnTo>
                  <a:pt x="219189" y="646157"/>
                </a:lnTo>
                <a:lnTo>
                  <a:pt x="200678" y="689236"/>
                </a:lnTo>
                <a:lnTo>
                  <a:pt x="179627" y="731905"/>
                </a:lnTo>
                <a:lnTo>
                  <a:pt x="156037" y="774164"/>
                </a:lnTo>
                <a:lnTo>
                  <a:pt x="129908" y="816014"/>
                </a:lnTo>
                <a:lnTo>
                  <a:pt x="101240" y="857453"/>
                </a:lnTo>
                <a:lnTo>
                  <a:pt x="70032" y="898482"/>
                </a:lnTo>
                <a:lnTo>
                  <a:pt x="36286" y="939101"/>
                </a:lnTo>
                <a:lnTo>
                  <a:pt x="0" y="979311"/>
                </a:lnTo>
              </a:path>
            </a:pathLst>
          </a:custGeom>
          <a:ln w="39290">
            <a:solidFill>
              <a:srgbClr val="C82506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095398" y="3074021"/>
            <a:ext cx="276785" cy="117101"/>
          </a:xfrm>
          <a:custGeom>
            <a:avLst/>
            <a:gdLst/>
            <a:ahLst/>
            <a:cxnLst/>
            <a:rect l="l" t="t" r="r" b="b"/>
            <a:pathLst>
              <a:path w="313690" h="132714">
                <a:moveTo>
                  <a:pt x="0" y="120788"/>
                </a:moveTo>
                <a:lnTo>
                  <a:pt x="0" y="0"/>
                </a:lnTo>
                <a:lnTo>
                  <a:pt x="313519" y="0"/>
                </a:lnTo>
                <a:lnTo>
                  <a:pt x="313519" y="132260"/>
                </a:lnTo>
              </a:path>
            </a:pathLst>
          </a:custGeom>
          <a:ln w="39290">
            <a:solidFill>
              <a:srgbClr val="C82506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47382" y="5765539"/>
            <a:ext cx="8455959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8445" marR="4483" indent="-67239" defTabSz="806867">
              <a:lnSpc>
                <a:spcPct val="103000"/>
              </a:lnSpc>
            </a:pPr>
            <a:r>
              <a:rPr sz="2427" b="1" spc="13" dirty="0">
                <a:solidFill>
                  <a:prstClr val="black"/>
                </a:solidFill>
                <a:latin typeface="Arial"/>
                <a:cs typeface="Arial"/>
              </a:rPr>
              <a:t>Key: </a:t>
            </a:r>
            <a:r>
              <a:rPr sz="2427" spc="44" dirty="0">
                <a:solidFill>
                  <a:prstClr val="black"/>
                </a:solidFill>
                <a:latin typeface="Arial"/>
                <a:cs typeface="Arial"/>
              </a:rPr>
              <a:t>perform </a:t>
            </a:r>
            <a:r>
              <a:rPr sz="2427" spc="35" dirty="0">
                <a:solidFill>
                  <a:prstClr val="black"/>
                </a:solidFill>
                <a:latin typeface="Arial"/>
                <a:cs typeface="Arial"/>
              </a:rPr>
              <a:t>enough </a:t>
            </a:r>
            <a:r>
              <a:rPr sz="2427" spc="49" dirty="0">
                <a:solidFill>
                  <a:prstClr val="black"/>
                </a:solidFill>
                <a:latin typeface="Arial"/>
                <a:cs typeface="Arial"/>
              </a:rPr>
              <a:t>processing </a:t>
            </a:r>
            <a:r>
              <a:rPr sz="2427" spc="13" dirty="0">
                <a:solidFill>
                  <a:prstClr val="black"/>
                </a:solidFill>
                <a:latin typeface="Arial"/>
                <a:cs typeface="Arial"/>
              </a:rPr>
              <a:t>so </a:t>
            </a:r>
            <a:r>
              <a:rPr sz="2427" spc="9" dirty="0">
                <a:solidFill>
                  <a:prstClr val="black"/>
                </a:solidFill>
                <a:latin typeface="Arial"/>
                <a:cs typeface="Arial"/>
              </a:rPr>
              <a:t>that </a:t>
            </a:r>
            <a:r>
              <a:rPr sz="2427" spc="79" dirty="0">
                <a:solidFill>
                  <a:prstClr val="black"/>
                </a:solidFill>
                <a:latin typeface="Arial"/>
                <a:cs typeface="Arial"/>
              </a:rPr>
              <a:t>by </a:t>
            </a:r>
            <a:r>
              <a:rPr sz="2427" spc="13" dirty="0">
                <a:solidFill>
                  <a:prstClr val="black"/>
                </a:solidFill>
                <a:latin typeface="Arial"/>
                <a:cs typeface="Arial"/>
              </a:rPr>
              <a:t>the time you</a:t>
            </a:r>
            <a:r>
              <a:rPr sz="2427" spc="-15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27" spc="57" dirty="0">
                <a:solidFill>
                  <a:prstClr val="black"/>
                </a:solidFill>
                <a:latin typeface="Arial"/>
                <a:cs typeface="Arial"/>
              </a:rPr>
              <a:t>get  </a:t>
            </a:r>
            <a:r>
              <a:rPr sz="2427" spc="9" dirty="0">
                <a:solidFill>
                  <a:prstClr val="black"/>
                </a:solidFill>
                <a:latin typeface="Arial"/>
                <a:cs typeface="Arial"/>
              </a:rPr>
              <a:t>to </a:t>
            </a:r>
            <a:r>
              <a:rPr sz="2427" spc="13" dirty="0">
                <a:solidFill>
                  <a:prstClr val="black"/>
                </a:solidFill>
                <a:latin typeface="Arial"/>
                <a:cs typeface="Arial"/>
              </a:rPr>
              <a:t>the </a:t>
            </a:r>
            <a:r>
              <a:rPr sz="2427" spc="57" dirty="0">
                <a:solidFill>
                  <a:prstClr val="black"/>
                </a:solidFill>
                <a:latin typeface="Arial"/>
                <a:cs typeface="Arial"/>
              </a:rPr>
              <a:t>end </a:t>
            </a:r>
            <a:r>
              <a:rPr sz="2427" spc="9" dirty="0">
                <a:solidFill>
                  <a:prstClr val="black"/>
                </a:solidFill>
                <a:latin typeface="Arial"/>
                <a:cs typeface="Arial"/>
              </a:rPr>
              <a:t>of </a:t>
            </a:r>
            <a:r>
              <a:rPr sz="2427" spc="13" dirty="0">
                <a:solidFill>
                  <a:prstClr val="black"/>
                </a:solidFill>
                <a:latin typeface="Arial"/>
                <a:cs typeface="Arial"/>
              </a:rPr>
              <a:t>the network, the </a:t>
            </a:r>
            <a:r>
              <a:rPr sz="2427" spc="31" dirty="0">
                <a:solidFill>
                  <a:prstClr val="black"/>
                </a:solidFill>
                <a:latin typeface="Arial"/>
                <a:cs typeface="Arial"/>
              </a:rPr>
              <a:t>classes </a:t>
            </a:r>
            <a:r>
              <a:rPr sz="2427" spc="-4" dirty="0">
                <a:solidFill>
                  <a:prstClr val="black"/>
                </a:solidFill>
                <a:latin typeface="Arial"/>
                <a:cs typeface="Arial"/>
              </a:rPr>
              <a:t>are </a:t>
            </a:r>
            <a:r>
              <a:rPr sz="2427" spc="9" dirty="0">
                <a:solidFill>
                  <a:prstClr val="black"/>
                </a:solidFill>
                <a:latin typeface="Arial"/>
                <a:cs typeface="Arial"/>
              </a:rPr>
              <a:t>linearly</a:t>
            </a:r>
            <a:r>
              <a:rPr sz="2427" spc="-5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27" spc="44" dirty="0">
                <a:solidFill>
                  <a:prstClr val="black"/>
                </a:solidFill>
                <a:latin typeface="Arial"/>
                <a:cs typeface="Arial"/>
              </a:rPr>
              <a:t>separable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236031" y="4018597"/>
            <a:ext cx="1236569" cy="2511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1632" spc="9" dirty="0">
                <a:solidFill>
                  <a:prstClr val="black"/>
                </a:solidFill>
                <a:latin typeface="Arial"/>
                <a:cs typeface="Arial"/>
              </a:rPr>
              <a:t>(GoogLeNet)</a:t>
            </a:r>
            <a:endParaRPr sz="1632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56643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2935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080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2504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2718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32422" y="2982516"/>
            <a:ext cx="4895255" cy="17889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67926" marR="0" lvl="0" indent="0" algn="l" defTabSz="6429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625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ConvNets</a:t>
            </a:r>
            <a:endParaRPr kumimoji="0" sz="562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8929" marR="3572" lvl="0" indent="107152" algn="l" defTabSz="642915" rtl="0" eaLnBrk="1" fontAlgn="auto" latinLnBrk="0" hangingPunct="1">
              <a:lnSpc>
                <a:spcPts val="3023"/>
              </a:lnSpc>
              <a:spcBef>
                <a:spcPts val="123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31" b="0" i="0" u="none" strike="noStrike" kern="1200" cap="none" spc="-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They’re </a:t>
            </a:r>
            <a:r>
              <a:rPr kumimoji="0" sz="253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just </a:t>
            </a:r>
            <a:r>
              <a:rPr kumimoji="0" sz="2531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neural networks with  3D </a:t>
            </a:r>
            <a:r>
              <a:rPr kumimoji="0" sz="2531" b="0" i="0" u="none" strike="noStrike" kern="1200" cap="none" spc="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activations </a:t>
            </a:r>
            <a:r>
              <a:rPr kumimoji="0" sz="2531" b="0" i="0" u="none" strike="noStrike" kern="1200" cap="none" spc="4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</a:t>
            </a:r>
            <a:r>
              <a:rPr kumimoji="0" sz="2531" b="0" i="0" u="none" strike="noStrike" kern="1200" cap="none" spc="2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weight</a:t>
            </a:r>
            <a:r>
              <a:rPr kumimoji="0" sz="2531" b="0" i="0" u="none" strike="noStrike" kern="1200" cap="none" spc="-6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531" b="0" i="0" u="none" strike="noStrike" kern="1200" cap="none" spc="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sharing</a:t>
            </a:r>
            <a:endParaRPr kumimoji="0" sz="253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41369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5878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1842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1529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458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857250"/>
            <a:ext cx="9144000" cy="99417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Slide credits</a:t>
            </a:r>
            <a:endParaRPr dirty="0"/>
          </a:p>
        </p:txBody>
      </p:sp>
      <p:sp>
        <p:nvSpPr>
          <p:cNvPr id="4" name="Shape 667"/>
          <p:cNvSpPr txBox="1">
            <a:spLocks/>
          </p:cNvSpPr>
          <p:nvPr/>
        </p:nvSpPr>
        <p:spPr>
          <a:xfrm>
            <a:off x="379829" y="2034146"/>
            <a:ext cx="8384344" cy="278970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42915">
              <a:defRPr/>
            </a:pPr>
            <a:r>
              <a:rPr lang="en-US" sz="1800" dirty="0">
                <a:solidFill>
                  <a:srgbClr val="000000"/>
                </a:solidFill>
                <a:latin typeface="Helvetica Light"/>
                <a:sym typeface="Helvetica Light"/>
              </a:rPr>
              <a:t>Most of these slides were adapted from:</a:t>
            </a:r>
          </a:p>
          <a:p>
            <a:pPr defTabSz="642915">
              <a:defRPr/>
            </a:pPr>
            <a:endParaRPr lang="en-US" sz="1800" dirty="0">
              <a:solidFill>
                <a:srgbClr val="000000"/>
              </a:solidFill>
              <a:latin typeface="Helvetica Light"/>
              <a:sym typeface="Helvetica Light"/>
            </a:endParaRPr>
          </a:p>
          <a:p>
            <a:pPr marL="257174" indent="-257174" defTabSz="642915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000000"/>
                </a:solidFill>
                <a:latin typeface="Helvetica Light"/>
                <a:sym typeface="Helvetica Light"/>
              </a:rPr>
              <a:t>Noah Snavely (Cornell University).</a:t>
            </a:r>
          </a:p>
          <a:p>
            <a:pPr marL="257174" indent="-257174" defTabSz="642915">
              <a:buFont typeface="Arial" panose="020B0604020202020204" pitchFamily="34" charset="0"/>
              <a:buChar char="•"/>
              <a:defRPr/>
            </a:pPr>
            <a:endParaRPr lang="en-US" sz="1800" dirty="0">
              <a:solidFill>
                <a:srgbClr val="000000"/>
              </a:solidFill>
              <a:latin typeface="Helvetica Light"/>
              <a:sym typeface="Helvetica Light"/>
            </a:endParaRPr>
          </a:p>
          <a:p>
            <a:pPr marL="257174" indent="-257174" defTabSz="642915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000000"/>
                </a:solidFill>
                <a:latin typeface="Helvetica Light"/>
                <a:sym typeface="Helvetica Light"/>
              </a:rPr>
              <a:t>Fei-Fei Li (Stanford University).</a:t>
            </a:r>
          </a:p>
          <a:p>
            <a:pPr marL="257174" indent="-257174" defTabSz="642915">
              <a:buFont typeface="Arial" panose="020B0604020202020204" pitchFamily="34" charset="0"/>
              <a:buChar char="•"/>
              <a:defRPr/>
            </a:pPr>
            <a:endParaRPr lang="en-US" sz="1800" dirty="0">
              <a:solidFill>
                <a:srgbClr val="000000"/>
              </a:solidFill>
              <a:latin typeface="Helvetica Light"/>
              <a:sym typeface="Helvetica Light"/>
            </a:endParaRPr>
          </a:p>
          <a:p>
            <a:pPr marL="257174" indent="-257174" defTabSz="642915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000000"/>
                </a:solidFill>
                <a:latin typeface="Helvetica Light"/>
                <a:sym typeface="Helvetica Light"/>
              </a:rPr>
              <a:t>Andrej </a:t>
            </a:r>
            <a:r>
              <a:rPr lang="en-US" sz="1800" dirty="0" err="1">
                <a:solidFill>
                  <a:srgbClr val="000000"/>
                </a:solidFill>
                <a:latin typeface="Helvetica Light"/>
                <a:sym typeface="Helvetica Light"/>
              </a:rPr>
              <a:t>Karpathy</a:t>
            </a:r>
            <a:r>
              <a:rPr lang="en-US" sz="1800" dirty="0">
                <a:solidFill>
                  <a:srgbClr val="000000"/>
                </a:solidFill>
                <a:latin typeface="Helvetica Light"/>
                <a:sym typeface="Helvetica Light"/>
              </a:rPr>
              <a:t> (Stanford University).</a:t>
            </a:r>
          </a:p>
        </p:txBody>
      </p:sp>
    </p:spTree>
    <p:extLst>
      <p:ext uri="{BB962C8B-B14F-4D97-AF65-F5344CB8AC3E}">
        <p14:creationId xmlns:p14="http://schemas.microsoft.com/office/powerpoint/2010/main" val="218199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9013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3952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7337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3026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7917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4073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4933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8573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1372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539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K-nearest neighbor"/>
          <p:cNvSpPr txBox="1">
            <a:spLocks noGrp="1"/>
          </p:cNvSpPr>
          <p:nvPr>
            <p:ph type="title"/>
          </p:nvPr>
        </p:nvSpPr>
        <p:spPr>
          <a:xfrm>
            <a:off x="76202" y="2010423"/>
            <a:ext cx="8991598" cy="283715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Some notes on optimization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08086511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0680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6023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5791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9045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985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9035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1457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8187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187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199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pic>
        <p:nvPicPr>
          <p:cNvPr id="4" name="Picture 3" descr="Screen Shot 2015-04-14 at 9.14.26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79"/>
          <a:stretch/>
        </p:blipFill>
        <p:spPr>
          <a:xfrm>
            <a:off x="-12700" y="2209800"/>
            <a:ext cx="9144000" cy="3200962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7551188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29417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29307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04619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7707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24339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46339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82986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23314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05581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683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14800" y="5410200"/>
            <a:ext cx="53975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Step size: learning rate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Too big: will miss the minimum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Too small: slow convergence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65106798-D10B-482D-BD7F-9BE975DF1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5603982"/>
            <a:ext cx="2590801" cy="9779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C1E2B35-5A5B-423C-8078-744015F2DDC9}"/>
              </a:ext>
            </a:extLst>
          </p:cNvPr>
          <p:cNvGrpSpPr/>
          <p:nvPr/>
        </p:nvGrpSpPr>
        <p:grpSpPr>
          <a:xfrm>
            <a:off x="0" y="838200"/>
            <a:ext cx="9144000" cy="4484796"/>
            <a:chOff x="0" y="990600"/>
            <a:chExt cx="9144000" cy="4484796"/>
          </a:xfrm>
        </p:grpSpPr>
        <p:pic>
          <p:nvPicPr>
            <p:cNvPr id="4" name="Picture 3" descr="Screen Shot 2015-04-14 at 9.13.01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90600"/>
              <a:ext cx="9144000" cy="4484796"/>
            </a:xfrm>
            <a:prstGeom prst="rect">
              <a:avLst/>
            </a:prstGeom>
          </p:spPr>
        </p:pic>
        <p:pic>
          <p:nvPicPr>
            <p:cNvPr id="7" name="Image" descr="Image">
              <a:extLst>
                <a:ext uri="{FF2B5EF4-FFF2-40B4-BE49-F238E27FC236}">
                  <a16:creationId xmlns:a16="http://schemas.microsoft.com/office/drawing/2014/main" id="{A7496C68-AC21-43FB-A295-9A0CA687BD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2353" r="52941"/>
            <a:stretch/>
          </p:blipFill>
          <p:spPr>
            <a:xfrm>
              <a:off x="8382000" y="3822699"/>
              <a:ext cx="381001" cy="977901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D541B7D-591D-497A-8B34-DCA44C43F64B}"/>
              </a:ext>
            </a:extLst>
          </p:cNvPr>
          <p:cNvSpPr txBox="1"/>
          <p:nvPr/>
        </p:nvSpPr>
        <p:spPr>
          <a:xfrm>
            <a:off x="1981200" y="5769766"/>
            <a:ext cx="42862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B1E22D5-F4DB-42BD-96A0-3B01948F4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Learning rates</a:t>
            </a:r>
          </a:p>
        </p:txBody>
      </p:sp>
    </p:spTree>
    <p:extLst>
      <p:ext uri="{BB962C8B-B14F-4D97-AF65-F5344CB8AC3E}">
        <p14:creationId xmlns:p14="http://schemas.microsoft.com/office/powerpoint/2010/main" val="97739698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62526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92625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http://cs231n.stanford.edu/</a:t>
            </a:r>
            <a:endParaRPr lang="en-US" dirty="0"/>
          </a:p>
          <a:p>
            <a:r>
              <a:rPr lang="en-US" dirty="0">
                <a:hlinkClick r:id="rId3"/>
              </a:rPr>
              <a:t>http://cs.stanford.edu/people/karpathy/convnetjs/demo/mnist.html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02193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58241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7876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13380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9401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66693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96249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890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B1E22D5-F4DB-42BD-96A0-3B01948F4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Learning rate scheduling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E6278482-1D1E-46DD-A8F7-695C7E493E2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1408113"/>
                <a:ext cx="9144000" cy="5257800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dirty="0"/>
                  <a:t>Use different learning rate at each iteration.</a:t>
                </a:r>
              </a:p>
              <a:p>
                <a:r>
                  <a:rPr lang="en-US" dirty="0"/>
                  <a:t>Most common choice: 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η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η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Need to select initial learning rate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η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, important!!!</a:t>
                </a:r>
              </a:p>
              <a:p>
                <a:r>
                  <a:rPr lang="en-US" dirty="0"/>
                  <a:t>More modern choice: Adaptive learning rates.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𝐿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l-G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θ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Many choices for G (Adam, </a:t>
                </a:r>
                <a:r>
                  <a:rPr lang="en-US" dirty="0" err="1"/>
                  <a:t>Adagrad</a:t>
                </a:r>
                <a:r>
                  <a:rPr lang="en-US" dirty="0"/>
                  <a:t>, </a:t>
                </a:r>
                <a:r>
                  <a:rPr lang="en-US" dirty="0" err="1"/>
                  <a:t>Adadelta</a:t>
                </a:r>
                <a:r>
                  <a:rPr lang="en-US" dirty="0"/>
                  <a:t>).</a:t>
                </a:r>
              </a:p>
              <a:p>
                <a:pPr marL="0" indent="0" algn="ctr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E6278482-1D1E-46DD-A8F7-695C7E493E2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408113"/>
                <a:ext cx="9144000" cy="5257800"/>
              </a:xfrm>
              <a:blipFill>
                <a:blip r:embed="rId3"/>
                <a:stretch>
                  <a:fillRect l="-1333" t="-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680926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44498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19169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3198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83996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68137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90941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10571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61071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64129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627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5-04-14 at 9.14.59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873"/>
            <a:ext cx="9144000" cy="4415727"/>
          </a:xfrm>
          <a:prstGeom prst="rect">
            <a:avLst/>
          </a:prstGeom>
        </p:spPr>
      </p:pic>
      <p:pic>
        <p:nvPicPr>
          <p:cNvPr id="3" name="Picture 2" descr="Screen Shot 2015-04-15 at 1.11.17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7"/>
          <a:stretch/>
        </p:blipFill>
        <p:spPr>
          <a:xfrm>
            <a:off x="152400" y="4648200"/>
            <a:ext cx="8775700" cy="166145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5660BE2-E61B-466A-9D2D-4D3839DB9C98}"/>
              </a:ext>
            </a:extLst>
          </p:cNvPr>
          <p:cNvGrpSpPr/>
          <p:nvPr/>
        </p:nvGrpSpPr>
        <p:grpSpPr>
          <a:xfrm>
            <a:off x="609600" y="1196202"/>
            <a:ext cx="2590801" cy="977901"/>
            <a:chOff x="457200" y="1196202"/>
            <a:chExt cx="2590801" cy="977901"/>
          </a:xfrm>
        </p:grpSpPr>
        <p:pic>
          <p:nvPicPr>
            <p:cNvPr id="5" name="Image" descr="Image">
              <a:extLst>
                <a:ext uri="{FF2B5EF4-FFF2-40B4-BE49-F238E27FC236}">
                  <a16:creationId xmlns:a16="http://schemas.microsoft.com/office/drawing/2014/main" id="{A4894A73-6900-4CD9-9741-D4CC45A62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" y="1196202"/>
              <a:ext cx="2590801" cy="9779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6EA2B32-5AD6-4CB7-B217-1CE1D9F5B4D3}"/>
                </a:ext>
              </a:extLst>
            </p:cNvPr>
            <p:cNvSpPr txBox="1"/>
            <p:nvPr/>
          </p:nvSpPr>
          <p:spPr>
            <a:xfrm>
              <a:off x="1676400" y="1361986"/>
              <a:ext cx="42862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A5E83D6-6F26-475E-BED7-2263C2640AD9}"/>
                  </a:ext>
                </a:extLst>
              </p:cNvPr>
              <p:cNvSpPr txBox="1"/>
              <p:nvPr/>
            </p:nvSpPr>
            <p:spPr>
              <a:xfrm>
                <a:off x="457200" y="2245172"/>
                <a:ext cx="3763018" cy="8192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800" i="1" smtClean="0">
                          <a:latin typeface="Cambria Math" panose="02040503050406030204" pitchFamily="18" charset="0"/>
                        </a:rPr>
                        <m:t>Δθ</m:t>
                      </m:r>
                      <m:r>
                        <a:rPr lang="el-GR" sz="2800" i="1" smtClean="0">
                          <a:latin typeface="Cambria Math" panose="02040503050406030204" pitchFamily="18" charset="0"/>
                        </a:rPr>
                        <m:t>←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𝑤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m:rPr>
                          <m:sty m:val="p"/>
                        </m:rPr>
                        <a:rPr lang="el-GR" sz="2800" i="1">
                          <a:latin typeface="Cambria Math" panose="02040503050406030204" pitchFamily="18" charset="0"/>
                        </a:rPr>
                        <m:t>Δθ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A5E83D6-6F26-475E-BED7-2263C2640A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245172"/>
                <a:ext cx="3763018" cy="81926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2730D7F9-2A12-4D6D-8D3A-EDBC46D3E6F6}"/>
              </a:ext>
            </a:extLst>
          </p:cNvPr>
          <p:cNvSpPr txBox="1"/>
          <p:nvPr/>
        </p:nvSpPr>
        <p:spPr>
          <a:xfrm>
            <a:off x="5076825" y="2264222"/>
            <a:ext cx="3581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Take direction history into account!</a:t>
            </a:r>
          </a:p>
        </p:txBody>
      </p:sp>
    </p:spTree>
    <p:extLst>
      <p:ext uri="{BB962C8B-B14F-4D97-AF65-F5344CB8AC3E}">
        <p14:creationId xmlns:p14="http://schemas.microsoft.com/office/powerpoint/2010/main" val="403999781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91076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80338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02852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69768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62092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32458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97708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72964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93987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K-nearest neighbor"/>
          <p:cNvSpPr txBox="1">
            <a:spLocks noGrp="1"/>
          </p:cNvSpPr>
          <p:nvPr>
            <p:ph type="title"/>
          </p:nvPr>
        </p:nvSpPr>
        <p:spPr>
          <a:xfrm>
            <a:off x="76202" y="2010423"/>
            <a:ext cx="8991598" cy="283715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Training </a:t>
            </a:r>
            <a:r>
              <a:rPr lang="en-US" dirty="0" err="1"/>
              <a:t>ConvNets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12253785"/>
      </p:ext>
    </p:extLst>
  </p:cSld>
  <p:clrMapOvr>
    <a:masterClrMapping/>
  </p:clrMapOvr>
  <p:transition spd="med"/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23715</TotalTime>
  <Words>836</Words>
  <Application>Microsoft Office PowerPoint</Application>
  <PresentationFormat>On-screen Show (4:3)</PresentationFormat>
  <Paragraphs>144</Paragraphs>
  <Slides>140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140</vt:i4>
      </vt:variant>
    </vt:vector>
  </HeadingPairs>
  <TitlesOfParts>
    <vt:vector size="150" baseType="lpstr">
      <vt:lpstr>Arial</vt:lpstr>
      <vt:lpstr>Calibri</vt:lpstr>
      <vt:lpstr>Calibri Light (Headings)</vt:lpstr>
      <vt:lpstr>Cambria Math</vt:lpstr>
      <vt:lpstr>Helvetica</vt:lpstr>
      <vt:lpstr>Helvetica Light</vt:lpstr>
      <vt:lpstr>Office Theme</vt:lpstr>
      <vt:lpstr>1_Office Theme</vt:lpstr>
      <vt:lpstr>White</vt:lpstr>
      <vt:lpstr>1_White</vt:lpstr>
      <vt:lpstr>Convolutional neural networks</vt:lpstr>
      <vt:lpstr>Course announcements</vt:lpstr>
      <vt:lpstr>Overview of today’s lecture</vt:lpstr>
      <vt:lpstr>Slide credits</vt:lpstr>
      <vt:lpstr>Some notes on optimization</vt:lpstr>
      <vt:lpstr>Summary</vt:lpstr>
      <vt:lpstr>Learning rates</vt:lpstr>
      <vt:lpstr>Learning rate scheduling</vt:lpstr>
      <vt:lpstr>PowerPoint Presentation</vt:lpstr>
      <vt:lpstr>PowerPoint Presentation</vt:lpstr>
      <vt:lpstr>Derivatives</vt:lpstr>
      <vt:lpstr>Numerical differentiation</vt:lpstr>
      <vt:lpstr>Numerical differentiation</vt:lpstr>
      <vt:lpstr>Numerical differentiation</vt:lpstr>
      <vt:lpstr>Symbolic differentiation</vt:lpstr>
      <vt:lpstr>Symbolic differentiation</vt:lpstr>
      <vt:lpstr>Symbolic differentiation</vt:lpstr>
      <vt:lpstr>Automatic differentiation (autodiff)</vt:lpstr>
      <vt:lpstr>Automatic differentiation (autodiff)</vt:lpstr>
      <vt:lpstr>In summary</vt:lpstr>
      <vt:lpstr>Convolutional Neural Networks</vt:lpstr>
      <vt:lpstr>Aside: “CNN” vs “ConvNet”</vt:lpstr>
      <vt:lpstr>Motivation</vt:lpstr>
      <vt:lpstr>Products</vt:lpstr>
      <vt:lpstr>Helping the Blind</vt:lpstr>
      <vt:lpstr>PowerPoint Presentation</vt:lpstr>
      <vt:lpstr>PowerPoint Presentation</vt:lpstr>
      <vt:lpstr>CNNs in 2012: “SuperVision”  (aka “AlexNet”)</vt:lpstr>
      <vt:lpstr>Recap: Before Deep Learning</vt:lpstr>
      <vt:lpstr>The last layer of (most) CNNs are linear classifiers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Demos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Training ConvNets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1: Images and image filtering</dc:title>
  <dc:creator>Noah Snavely</dc:creator>
  <cp:lastModifiedBy>Ioannis Gkioulekas</cp:lastModifiedBy>
  <cp:revision>1454</cp:revision>
  <dcterms:created xsi:type="dcterms:W3CDTF">2009-08-25T02:47:59Z</dcterms:created>
  <dcterms:modified xsi:type="dcterms:W3CDTF">2020-04-08T15:43:06Z</dcterms:modified>
</cp:coreProperties>
</file>