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38"/>
  </p:notesMasterIdLst>
  <p:sldIdLst>
    <p:sldId id="476" r:id="rId4"/>
    <p:sldId id="339" r:id="rId5"/>
    <p:sldId id="594" r:id="rId6"/>
    <p:sldId id="595" r:id="rId7"/>
    <p:sldId id="596" r:id="rId8"/>
    <p:sldId id="478" r:id="rId9"/>
    <p:sldId id="479" r:id="rId10"/>
    <p:sldId id="480" r:id="rId11"/>
    <p:sldId id="614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97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20" r:id="rId52"/>
    <p:sldId id="598" r:id="rId53"/>
    <p:sldId id="522" r:id="rId54"/>
    <p:sldId id="599" r:id="rId55"/>
    <p:sldId id="523" r:id="rId56"/>
    <p:sldId id="524" r:id="rId57"/>
    <p:sldId id="525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4" r:id="rId67"/>
    <p:sldId id="535" r:id="rId68"/>
    <p:sldId id="536" r:id="rId69"/>
    <p:sldId id="537" r:id="rId70"/>
    <p:sldId id="538" r:id="rId71"/>
    <p:sldId id="540" r:id="rId72"/>
    <p:sldId id="600" r:id="rId73"/>
    <p:sldId id="542" r:id="rId74"/>
    <p:sldId id="543" r:id="rId75"/>
    <p:sldId id="544" r:id="rId76"/>
    <p:sldId id="545" r:id="rId77"/>
    <p:sldId id="546" r:id="rId78"/>
    <p:sldId id="547" r:id="rId79"/>
    <p:sldId id="601" r:id="rId80"/>
    <p:sldId id="549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58" r:id="rId90"/>
    <p:sldId id="559" r:id="rId91"/>
    <p:sldId id="560" r:id="rId92"/>
    <p:sldId id="561" r:id="rId93"/>
    <p:sldId id="562" r:id="rId94"/>
    <p:sldId id="563" r:id="rId95"/>
    <p:sldId id="564" r:id="rId96"/>
    <p:sldId id="565" r:id="rId97"/>
    <p:sldId id="566" r:id="rId98"/>
    <p:sldId id="567" r:id="rId99"/>
    <p:sldId id="568" r:id="rId100"/>
    <p:sldId id="569" r:id="rId101"/>
    <p:sldId id="570" r:id="rId102"/>
    <p:sldId id="571" r:id="rId103"/>
    <p:sldId id="572" r:id="rId104"/>
    <p:sldId id="573" r:id="rId105"/>
    <p:sldId id="574" r:id="rId106"/>
    <p:sldId id="575" r:id="rId107"/>
    <p:sldId id="576" r:id="rId108"/>
    <p:sldId id="577" r:id="rId109"/>
    <p:sldId id="578" r:id="rId110"/>
    <p:sldId id="579" r:id="rId111"/>
    <p:sldId id="580" r:id="rId112"/>
    <p:sldId id="581" r:id="rId113"/>
    <p:sldId id="582" r:id="rId114"/>
    <p:sldId id="583" r:id="rId115"/>
    <p:sldId id="584" r:id="rId116"/>
    <p:sldId id="585" r:id="rId117"/>
    <p:sldId id="586" r:id="rId118"/>
    <p:sldId id="603" r:id="rId119"/>
    <p:sldId id="587" r:id="rId120"/>
    <p:sldId id="588" r:id="rId121"/>
    <p:sldId id="589" r:id="rId122"/>
    <p:sldId id="590" r:id="rId123"/>
    <p:sldId id="591" r:id="rId124"/>
    <p:sldId id="592" r:id="rId125"/>
    <p:sldId id="593" r:id="rId126"/>
    <p:sldId id="602" r:id="rId127"/>
    <p:sldId id="605" r:id="rId128"/>
    <p:sldId id="607" r:id="rId129"/>
    <p:sldId id="608" r:id="rId130"/>
    <p:sldId id="606" r:id="rId131"/>
    <p:sldId id="609" r:id="rId132"/>
    <p:sldId id="610" r:id="rId133"/>
    <p:sldId id="611" r:id="rId134"/>
    <p:sldId id="612" r:id="rId135"/>
    <p:sldId id="613" r:id="rId136"/>
    <p:sldId id="459" r:id="rId1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57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163064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-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2305655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-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4214653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f(\vec{x})}{\partial \vec{x}} = </a:t>
            </a:r>
          </a:p>
          <a:p>
            <a:pPr>
              <a:defRPr sz="1200"/>
            </a:pPr>
            <a:r>
              <a:t>\bigg [</a:t>
            </a:r>
          </a:p>
          <a:p>
            <a:pPr>
              <a:defRPr sz="1200"/>
            </a:pPr>
            <a:r>
              <a:t>\frac{\partial f(\vec{x})}{\partial x}, \frac{\partial f(\vec{x})}{\partial y}</a:t>
            </a:r>
          </a:p>
          <a:p>
            <a:pPr>
              <a:defRPr sz="1200"/>
            </a:pPr>
            <a:r>
              <a:t>\bigg]</a:t>
            </a:r>
          </a:p>
        </p:txBody>
      </p:sp>
    </p:spTree>
    <p:extLst>
      <p:ext uri="{BB962C8B-B14F-4D97-AF65-F5344CB8AC3E}">
        <p14:creationId xmlns:p14="http://schemas.microsoft.com/office/powerpoint/2010/main" val="1092638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+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1847009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    \frac{d \mathcal{L}}{d w} </a:t>
            </a:r>
          </a:p>
          <a:p>
            <a:pPr>
              <a:defRPr sz="1200"/>
            </a:pPr>
            <a:r>
              <a:t>    &amp;=</a:t>
            </a:r>
          </a:p>
          <a:p>
            <a:pPr>
              <a:defRPr sz="1200"/>
            </a:pPr>
            <a:r>
              <a:t>    \frac{d}{d w} </a:t>
            </a:r>
          </a:p>
          <a:p>
            <a:pPr>
              <a:defRPr sz="1200"/>
            </a:pPr>
            <a:r>
              <a:t>    \bigg\{ </a:t>
            </a:r>
          </a:p>
          <a:p>
            <a:pPr>
              <a:defRPr sz="1200"/>
            </a:pPr>
            <a:r>
              <a:t>    \frac{1}{2} (y - \hat{y})^2</a:t>
            </a:r>
          </a:p>
          <a:p>
            <a:pPr>
              <a:defRPr sz="1200"/>
            </a:pPr>
            <a:r>
              <a:t>    \bigg\}</a:t>
            </a:r>
          </a:p>
          <a:p>
            <a:pPr>
              <a:defRPr sz="1200"/>
            </a:pPr>
            <a:r>
              <a:t>    \\</a:t>
            </a:r>
          </a:p>
          <a:p>
            <a:pPr>
              <a:defRPr sz="1200"/>
            </a:pPr>
            <a:r>
              <a:t>    &amp;= - (y - \hat{y}) \frac{d w x}{d w}\\</a:t>
            </a:r>
          </a:p>
          <a:p>
            <a:pPr>
              <a:defRPr sz="1200"/>
            </a:pPr>
            <a:r>
              <a:t>    &amp;= - (y - \hat{y}) x = \nabla w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w &amp;= w - \nabla w \\</a:t>
            </a:r>
          </a:p>
          <a:p>
            <a:pPr>
              <a:defRPr sz="1200"/>
            </a:pPr>
            <a:r>
              <a:t>&amp;= w + (y - \hat{y}) x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42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\hat{y})^2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\mathcal{L}_i}{d w} = - (y_i - \hat{y}) x_i = \nabla w </a:t>
            </a:r>
          </a:p>
        </p:txBody>
      </p:sp>
    </p:spTree>
    <p:extLst>
      <p:ext uri="{BB962C8B-B14F-4D97-AF65-F5344CB8AC3E}">
        <p14:creationId xmlns:p14="http://schemas.microsoft.com/office/powerpoint/2010/main" val="3598235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\hat{y})^2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\mathcal{L}_i}{d w} = - (y_i - \hat{y}) x_i = \nabla w </a:t>
            </a:r>
          </a:p>
        </p:txBody>
      </p:sp>
    </p:spTree>
    <p:extLst>
      <p:ext uri="{BB962C8B-B14F-4D97-AF65-F5344CB8AC3E}">
        <p14:creationId xmlns:p14="http://schemas.microsoft.com/office/powerpoint/2010/main" val="3902221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   \frac{\partial \mathcal{L}}{\partial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&amp;=</a:t>
            </a:r>
          </a:p>
          <a:p>
            <a:pPr>
              <a:lnSpc>
                <a:spcPct val="100000"/>
              </a:lnSpc>
              <a:defRPr sz="1200"/>
            </a:pPr>
            <a:r>
              <a:t>    \frac{\partial}{\partial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\bigg\{ </a:t>
            </a:r>
          </a:p>
          <a:p>
            <a:pPr>
              <a:lnSpc>
                <a:spcPct val="100000"/>
              </a:lnSpc>
              <a:defRPr sz="1200"/>
            </a:pPr>
            <a:r>
              <a:t>    \frac{1}{2} (y - \hat{y})^2</a:t>
            </a:r>
          </a:p>
          <a:p>
            <a:pPr>
              <a:lnSpc>
                <a:spcPct val="100000"/>
              </a:lnSpc>
              <a:defRPr sz="1200"/>
            </a:pPr>
            <a:r>
              <a:t>    \bigg\}</a:t>
            </a:r>
          </a:p>
          <a:p>
            <a:pPr>
              <a:lnSpc>
                <a:spcPct val="100000"/>
              </a:lnSpc>
              <a:defRPr sz="1200"/>
            </a:pPr>
            <a:r>
              <a:t>    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\hat{y}}{\partial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\sum_{i} w_i x_i}{\partial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w_1 x_1}{\partial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x_1 = \nabla w_1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w_1 </a:t>
            </a:r>
          </a:p>
          <a:p>
            <a:pPr>
              <a:lnSpc>
                <a:spcPct val="100000"/>
              </a:lnSpc>
              <a:defRPr sz="1200"/>
            </a:pPr>
            <a:r>
              <a:t>&amp;= w_1 - \eta \nabla w_1 \\</a:t>
            </a:r>
          </a:p>
          <a:p>
            <a:pPr>
              <a:lnSpc>
                <a:spcPct val="100000"/>
              </a:lnSpc>
              <a:defRPr sz="1200"/>
            </a:pPr>
            <a:r>
              <a:t>&amp;= w_1 + \eta (y-\hat{y})x_1</a:t>
            </a:r>
          </a:p>
        </p:txBody>
      </p:sp>
    </p:spTree>
    <p:extLst>
      <p:ext uri="{BB962C8B-B14F-4D97-AF65-F5344CB8AC3E}">
        <p14:creationId xmlns:p14="http://schemas.microsoft.com/office/powerpoint/2010/main" val="3455916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   \frac{\partial \mathcal{L}}{\partial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&amp;=</a:t>
            </a:r>
          </a:p>
          <a:p>
            <a:pPr>
              <a:lnSpc>
                <a:spcPct val="100000"/>
              </a:lnSpc>
              <a:defRPr sz="1200"/>
            </a:pPr>
            <a:r>
              <a:t>    \frac{\partial}{\partial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\bigg\{ </a:t>
            </a:r>
          </a:p>
          <a:p>
            <a:pPr>
              <a:lnSpc>
                <a:spcPct val="100000"/>
              </a:lnSpc>
              <a:defRPr sz="1200"/>
            </a:pPr>
            <a:r>
              <a:t>    \frac{1}{2} (y - \hat{y})^2</a:t>
            </a:r>
          </a:p>
          <a:p>
            <a:pPr>
              <a:lnSpc>
                <a:spcPct val="100000"/>
              </a:lnSpc>
              <a:defRPr sz="1200"/>
            </a:pPr>
            <a:r>
              <a:t>    \bigg\}</a:t>
            </a:r>
          </a:p>
          <a:p>
            <a:pPr>
              <a:lnSpc>
                <a:spcPct val="100000"/>
              </a:lnSpc>
              <a:defRPr sz="1200"/>
            </a:pPr>
            <a:r>
              <a:t>    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\hat{y}}{\partial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\sum_{i} w_i x_i}{\partial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w_1 x_1}{\partial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x_1 = \nabla w_1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w_1 </a:t>
            </a:r>
          </a:p>
          <a:p>
            <a:pPr>
              <a:lnSpc>
                <a:spcPct val="100000"/>
              </a:lnSpc>
              <a:defRPr sz="1200"/>
            </a:pPr>
            <a:r>
              <a:t>&amp;= w_1 - \eta \nabla w_1 \\</a:t>
            </a:r>
          </a:p>
          <a:p>
            <a:pPr>
              <a:lnSpc>
                <a:spcPct val="100000"/>
              </a:lnSpc>
              <a:defRPr sz="1200"/>
            </a:pPr>
            <a:r>
              <a:t>&amp;= w_1 + \eta (y-\hat{y})x_1</a:t>
            </a:r>
          </a:p>
        </p:txBody>
      </p:sp>
    </p:spTree>
    <p:extLst>
      <p:ext uri="{BB962C8B-B14F-4D97-AF65-F5344CB8AC3E}">
        <p14:creationId xmlns:p14="http://schemas.microsoft.com/office/powerpoint/2010/main" val="419619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27109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w_{1i} = w_{1i} + \eta (y-\hat{y})x_{1i}\\</a:t>
            </a:r>
          </a:p>
          <a:p>
            <a:pPr>
              <a:defRPr sz="1200"/>
            </a:pPr>
            <a:r>
              <a:t>w_{2i} = w_{2i} + \eta (y-\hat{y})x_{2i}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\nabla w_{1i} = - (y_i-\hat{y})x_{1i}\\</a:t>
            </a:r>
          </a:p>
          <a:p>
            <a:pPr>
              <a:defRPr sz="1200"/>
            </a:pPr>
            <a:r>
              <a:t>\nabla w_{2i} = - (y_i-\hat{y})x_{2i}</a:t>
            </a:r>
          </a:p>
        </p:txBody>
      </p:sp>
    </p:spTree>
    <p:extLst>
      <p:ext uri="{BB962C8B-B14F-4D97-AF65-F5344CB8AC3E}">
        <p14:creationId xmlns:p14="http://schemas.microsoft.com/office/powerpoint/2010/main" val="2258923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010105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3726274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612489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676632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4" name="Shape 4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60884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361351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94566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9" name="Shape 6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4197619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24023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460259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f_{\textrm{MLP}}(x; \theta)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721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  <a:p>
            <a:pPr>
              <a:defRPr sz="1800"/>
            </a:pPr>
            <a:r>
              <a:t>\theta \leftarrow \theta -\eta \nabla \theta</a:t>
            </a:r>
          </a:p>
        </p:txBody>
      </p:sp>
    </p:spTree>
    <p:extLst>
      <p:ext uri="{BB962C8B-B14F-4D97-AF65-F5344CB8AC3E}">
        <p14:creationId xmlns:p14="http://schemas.microsoft.com/office/powerpoint/2010/main" val="3866638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\mathcal{L}}{\partial \vec{\theta}}</a:t>
            </a:r>
          </a:p>
          <a:p>
            <a:pPr>
              <a:lnSpc>
                <a:spcPct val="100000"/>
              </a:lnSpc>
              <a:defRPr sz="1200"/>
            </a:pPr>
            <a:r>
              <a:t>=</a:t>
            </a:r>
          </a:p>
          <a:p>
            <a:pPr>
              <a:lnSpc>
                <a:spcPct val="100000"/>
              </a:lnSpc>
              <a:defRPr sz="1200"/>
            </a:pPr>
            <a:r>
              <a:t>\bigg[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</a:t>
            </a:r>
          </a:p>
          <a:p>
            <a:pPr>
              <a:lnSpc>
                <a:spcPct val="100000"/>
              </a:lnSpc>
              <a:defRPr sz="1200"/>
            </a:pPr>
            <a:r>
              <a:t>\bigg]</a:t>
            </a:r>
          </a:p>
        </p:txBody>
      </p:sp>
    </p:spTree>
    <p:extLst>
      <p:ext uri="{BB962C8B-B14F-4D97-AF65-F5344CB8AC3E}">
        <p14:creationId xmlns:p14="http://schemas.microsoft.com/office/powerpoint/2010/main" val="4037512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0" name="Shape 7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w_2}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f_2}</a:t>
            </a:r>
          </a:p>
          <a:p>
            <a:pPr>
              <a:defRPr sz="1200"/>
            </a:pPr>
            <a:r>
              <a:t>\frac{\partial f_2}{\partial a_2}</a:t>
            </a:r>
          </a:p>
          <a:p>
            <a:pPr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2632739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2" name="Shape 8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w_3}</a:t>
            </a:r>
          </a:p>
        </p:txBody>
      </p:sp>
    </p:spTree>
    <p:extLst>
      <p:ext uri="{BB962C8B-B14F-4D97-AF65-F5344CB8AC3E}">
        <p14:creationId xmlns:p14="http://schemas.microsoft.com/office/powerpoint/2010/main" val="374345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9" name="Shape 8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088914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9" name="Shape 8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40413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0" name="Shape 8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083153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1" name="Shape 9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s(x)}{dx} = s(x) (1-s(x))</a:t>
            </a:r>
          </a:p>
        </p:txBody>
      </p:sp>
    </p:spTree>
    <p:extLst>
      <p:ext uri="{BB962C8B-B14F-4D97-AF65-F5344CB8AC3E}">
        <p14:creationId xmlns:p14="http://schemas.microsoft.com/office/powerpoint/2010/main" val="1022081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7" name="Shape 9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173073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945162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9" name="Shape 9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276755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3009506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813798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3" name="Shape 10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158679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5" name="Shape 1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861643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9" name="Shape 1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\mathcal{L}}{\partial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w_3}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b}</a:t>
            </a:r>
          </a:p>
        </p:txBody>
      </p:sp>
    </p:spTree>
    <p:extLst>
      <p:ext uri="{BB962C8B-B14F-4D97-AF65-F5344CB8AC3E}">
        <p14:creationId xmlns:p14="http://schemas.microsoft.com/office/powerpoint/2010/main" val="34424585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2" name="Shape 1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\hat{y} = f_{\textrm{MLP}}(x_i; \theta)</a:t>
            </a:r>
          </a:p>
          <a:p>
            <a:pPr>
              <a:lnSpc>
                <a:spcPct val="100000"/>
              </a:lnSpc>
              <a:defRPr sz="1200"/>
            </a:pPr>
            <a:r>
              <a:t>\mathcal{L}_i = \frac{1}{2}( y_i - \hat{y})</a:t>
            </a:r>
          </a:p>
          <a:p>
            <a:pPr>
              <a:lnSpc>
                <a:spcPct val="100000"/>
              </a:lnSpc>
              <a:defRPr sz="1200"/>
            </a:pPr>
            <a:r>
              <a:t>\theta \leftarrow \theta +\eta \frac{\partial \mathcal{L}}{\partial \theta}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\frac{\partial \mathcal{L}}{\partial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w_3}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b}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w_3 &amp;= w_3 - \eta \nabla w_3 \\ </a:t>
            </a:r>
          </a:p>
          <a:p>
            <a:pPr>
              <a:lnSpc>
                <a:spcPct val="100000"/>
              </a:lnSpc>
              <a:defRPr sz="1200"/>
            </a:pPr>
            <a:r>
              <a:t>w_2 &amp;= w_2 - \eta \nabla w_2 \\ </a:t>
            </a:r>
          </a:p>
          <a:p>
            <a:pPr>
              <a:lnSpc>
                <a:spcPct val="100000"/>
              </a:lnSpc>
              <a:defRPr sz="1200"/>
            </a:pPr>
            <a:r>
              <a:t>w_1 &amp;= w_1 - \eta \nabla w_1 \\ </a:t>
            </a:r>
          </a:p>
          <a:p>
            <a:pPr>
              <a:lnSpc>
                <a:spcPct val="100000"/>
              </a:lnSpc>
              <a:defRPr sz="1200"/>
            </a:pPr>
            <a:r>
              <a:t>b &amp;= b - \eta \nabla b</a:t>
            </a:r>
          </a:p>
        </p:txBody>
      </p:sp>
    </p:spTree>
    <p:extLst>
      <p:ext uri="{BB962C8B-B14F-4D97-AF65-F5344CB8AC3E}">
        <p14:creationId xmlns:p14="http://schemas.microsoft.com/office/powerpoint/2010/main" val="5563239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4060020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0134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52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7241048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9819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20711162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9821550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34304723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13315664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1940381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39950649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96388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\ell = (\hat{y}-y)^2</a:t>
            </a:r>
          </a:p>
          <a:p>
            <a:r>
              <a:t>\ell(\hat{y},y) = (\hat{y}-y)^2</a:t>
            </a:r>
          </a:p>
        </p:txBody>
      </p:sp>
    </p:spTree>
    <p:extLst>
      <p:ext uri="{BB962C8B-B14F-4D97-AF65-F5344CB8AC3E}">
        <p14:creationId xmlns:p14="http://schemas.microsoft.com/office/powerpoint/2010/main" val="204775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\ell(\hat{y},y) = | \hat{y}-y |</a:t>
            </a:r>
          </a:p>
          <a:p>
            <a:r>
              <a:t>\ell(\hat{y},y) = \vec{1}[\hat{y}=y]</a:t>
            </a:r>
          </a:p>
          <a:p>
            <a:r>
              <a:t>\ell(\hat{y},y) = \max(0, 1-y\cdot\hat{y})</a:t>
            </a:r>
          </a:p>
        </p:txBody>
      </p:sp>
    </p:spTree>
    <p:extLst>
      <p:ext uri="{BB962C8B-B14F-4D97-AF65-F5344CB8AC3E}">
        <p14:creationId xmlns:p14="http://schemas.microsoft.com/office/powerpoint/2010/main" val="145856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14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6411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02423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6526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812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8857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0440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6600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72837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785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10360" y="-38100"/>
            <a:ext cx="9784080" cy="1031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23160" y="7081519"/>
            <a:ext cx="8158480" cy="553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77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95931" y="2123502"/>
            <a:ext cx="7012939" cy="553907"/>
          </a:xfrm>
        </p:spPr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852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12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25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06400"/>
            <a:ext cx="13004800" cy="894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15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8894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51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2613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8" r:id="rId5"/>
    <p:sldLayoutId id="2147483659" r:id="rId6"/>
    <p:sldLayoutId id="2147483673" r:id="rId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34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95931" y="2123502"/>
            <a:ext cx="70129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9"/>
            <a:ext cx="41615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9"/>
            <a:ext cx="29911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9"/>
            <a:ext cx="29911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46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6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0">
        <a:defRPr>
          <a:latin typeface="+mn-lt"/>
          <a:ea typeface="+mn-ea"/>
          <a:cs typeface="+mn-cs"/>
        </a:defRPr>
      </a:lvl4pPr>
      <a:lvl5pPr marL="1828706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0">
        <a:defRPr>
          <a:latin typeface="+mn-lt"/>
          <a:ea typeface="+mn-ea"/>
          <a:cs typeface="+mn-cs"/>
        </a:defRPr>
      </a:lvl7pPr>
      <a:lvl8pPr marL="3200236">
        <a:defRPr>
          <a:latin typeface="+mn-lt"/>
          <a:ea typeface="+mn-ea"/>
          <a:cs typeface="+mn-cs"/>
        </a:defRPr>
      </a:lvl8pPr>
      <a:lvl9pPr marL="365741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6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0">
        <a:defRPr>
          <a:latin typeface="+mn-lt"/>
          <a:ea typeface="+mn-ea"/>
          <a:cs typeface="+mn-cs"/>
        </a:defRPr>
      </a:lvl4pPr>
      <a:lvl5pPr marL="1828706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0">
        <a:defRPr>
          <a:latin typeface="+mn-lt"/>
          <a:ea typeface="+mn-ea"/>
          <a:cs typeface="+mn-cs"/>
        </a:defRPr>
      </a:lvl7pPr>
      <a:lvl8pPr marL="3200236">
        <a:defRPr>
          <a:latin typeface="+mn-lt"/>
          <a:ea typeface="+mn-ea"/>
          <a:cs typeface="+mn-cs"/>
        </a:defRPr>
      </a:lvl8pPr>
      <a:lvl9pPr marL="365741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1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5.png"/><Relationship Id="rId3" Type="http://schemas.openxmlformats.org/officeDocument/2006/relationships/image" Target="../media/image146.png"/><Relationship Id="rId7" Type="http://schemas.openxmlformats.org/officeDocument/2006/relationships/image" Target="../media/image12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23.png"/><Relationship Id="rId4" Type="http://schemas.openxmlformats.org/officeDocument/2006/relationships/image" Target="../media/image50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57.png"/><Relationship Id="rId3" Type="http://schemas.openxmlformats.org/officeDocument/2006/relationships/image" Target="../media/image149.png"/><Relationship Id="rId7" Type="http://schemas.openxmlformats.org/officeDocument/2006/relationships/image" Target="../media/image125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53.png"/><Relationship Id="rId5" Type="http://schemas.openxmlformats.org/officeDocument/2006/relationships/image" Target="../media/image124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image" Target="../media/image122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10" Type="http://schemas.openxmlformats.org/officeDocument/2006/relationships/image" Target="../media/image161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163.png"/><Relationship Id="rId5" Type="http://schemas.openxmlformats.org/officeDocument/2006/relationships/image" Target="../media/image13.png"/><Relationship Id="rId10" Type="http://schemas.openxmlformats.org/officeDocument/2006/relationships/image" Target="../media/image162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163.png"/><Relationship Id="rId5" Type="http://schemas.openxmlformats.org/officeDocument/2006/relationships/image" Target="../media/image13.png"/><Relationship Id="rId10" Type="http://schemas.openxmlformats.org/officeDocument/2006/relationships/image" Target="../media/image162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64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64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8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21" Type="http://schemas.openxmlformats.org/officeDocument/2006/relationships/image" Target="../media/image171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21" Type="http://schemas.openxmlformats.org/officeDocument/2006/relationships/image" Target="../media/image174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68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.png"/><Relationship Id="rId18" Type="http://schemas.openxmlformats.org/officeDocument/2006/relationships/image" Target="../media/image170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17" Type="http://schemas.openxmlformats.org/officeDocument/2006/relationships/image" Target="../media/image169.png"/><Relationship Id="rId2" Type="http://schemas.openxmlformats.org/officeDocument/2006/relationships/image" Target="../media/image50.png"/><Relationship Id="rId16" Type="http://schemas.openxmlformats.org/officeDocument/2006/relationships/image" Target="../media/image159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5" Type="http://schemas.openxmlformats.org/officeDocument/2006/relationships/image" Target="../media/image168.png"/><Relationship Id="rId10" Type="http://schemas.openxmlformats.org/officeDocument/2006/relationships/image" Target="../media/image13.png"/><Relationship Id="rId19" Type="http://schemas.openxmlformats.org/officeDocument/2006/relationships/image" Target="../media/image173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67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.png"/><Relationship Id="rId18" Type="http://schemas.openxmlformats.org/officeDocument/2006/relationships/image" Target="../media/image170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17" Type="http://schemas.openxmlformats.org/officeDocument/2006/relationships/image" Target="../media/image169.png"/><Relationship Id="rId2" Type="http://schemas.openxmlformats.org/officeDocument/2006/relationships/image" Target="../media/image50.png"/><Relationship Id="rId16" Type="http://schemas.openxmlformats.org/officeDocument/2006/relationships/image" Target="../media/image159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5" Type="http://schemas.openxmlformats.org/officeDocument/2006/relationships/image" Target="../media/image168.png"/><Relationship Id="rId10" Type="http://schemas.openxmlformats.org/officeDocument/2006/relationships/image" Target="../media/image13.png"/><Relationship Id="rId19" Type="http://schemas.openxmlformats.org/officeDocument/2006/relationships/image" Target="../media/image173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6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1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53.png"/><Relationship Id="rId4" Type="http://schemas.openxmlformats.org/officeDocument/2006/relationships/image" Target="../media/image177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8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9.png"/><Relationship Id="rId4" Type="http://schemas.openxmlformats.org/officeDocument/2006/relationships/image" Target="../media/image178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53.png"/><Relationship Id="rId4" Type="http://schemas.openxmlformats.org/officeDocument/2006/relationships/image" Target="../media/image177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deeplearningsummerschool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cs.toronto.edu/~hinton/absps/NatureDeepReview.pdf" TargetMode="External"/><Relationship Id="rId4" Type="http://schemas.openxmlformats.org/officeDocument/2006/relationships/hyperlink" Target="http://www.deeplearningbook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40.png"/><Relationship Id="rId2" Type="http://schemas.openxmlformats.org/officeDocument/2006/relationships/image" Target="../media/image6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3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.png"/><Relationship Id="rId7" Type="http://schemas.openxmlformats.org/officeDocument/2006/relationships/image" Target="../media/image1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119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1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6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3079"/>
            <a:ext cx="13004800" cy="25382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neural networks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16-385 Computer 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Spring 2020, Lecture </a:t>
            </a:r>
            <a:r>
              <a:rPr lang="en-US" sz="3600" dirty="0">
                <a:solidFill>
                  <a:srgbClr val="000000"/>
                </a:solidFill>
                <a:latin typeface="Helvetica Light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http://www.cs.cmu.edu/~16385/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1640C-34FF-4CBC-B900-1A86C187B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52" y="2620565"/>
            <a:ext cx="6932695" cy="54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057" y="4528184"/>
            <a:ext cx="1220892" cy="286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latex-image-3.pdf" descr="latex-image-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930" y="1158875"/>
            <a:ext cx="9258301" cy="716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430" y="6948168"/>
            <a:ext cx="1148145" cy="2413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-d binary vector"/>
          <p:cNvSpPr txBox="1"/>
          <p:nvPr/>
        </p:nvSpPr>
        <p:spPr>
          <a:xfrm>
            <a:off x="9206496" y="4512667"/>
            <a:ext cx="150060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N-d binary vector</a:t>
            </a:r>
          </a:p>
        </p:txBody>
      </p:sp>
      <p:sp>
        <p:nvSpPr>
          <p:cNvPr id="171" name="perceptron is just one line of code!"/>
          <p:cNvSpPr txBox="1"/>
          <p:nvPr/>
        </p:nvSpPr>
        <p:spPr>
          <a:xfrm>
            <a:off x="9738588" y="5731867"/>
            <a:ext cx="287482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perceptron is just one line of code!</a:t>
            </a:r>
          </a:p>
        </p:txBody>
      </p:sp>
      <p:sp>
        <p:nvSpPr>
          <p:cNvPr id="172" name="sign of zero is +1"/>
          <p:cNvSpPr txBox="1"/>
          <p:nvPr/>
        </p:nvSpPr>
        <p:spPr>
          <a:xfrm>
            <a:off x="4592320" y="6125567"/>
            <a:ext cx="148336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sign of zero is +1</a:t>
            </a:r>
          </a:p>
        </p:txBody>
      </p:sp>
    </p:spTree>
    <p:extLst>
      <p:ext uri="{BB962C8B-B14F-4D97-AF65-F5344CB8AC3E}">
        <p14:creationId xmlns:p14="http://schemas.microsoft.com/office/powerpoint/2010/main" val="2892603688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Image" descr="Image"/>
          <p:cNvPicPr>
            <a:picLocks noChangeAspect="1"/>
          </p:cNvPicPr>
          <p:nvPr/>
        </p:nvPicPr>
        <p:blipFill>
          <a:blip r:embed="rId2"/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Entire network can be written out as one long equation"/>
          <p:cNvSpPr txBox="1"/>
          <p:nvPr/>
        </p:nvSpPr>
        <p:spPr>
          <a:xfrm>
            <a:off x="896899" y="2011181"/>
            <a:ext cx="112110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one long equation</a:t>
            </a:r>
          </a:p>
        </p:txBody>
      </p:sp>
      <p:sp>
        <p:nvSpPr>
          <p:cNvPr id="678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79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</p:spTree>
    <p:extLst>
      <p:ext uri="{BB962C8B-B14F-4D97-AF65-F5344CB8AC3E}">
        <p14:creationId xmlns:p14="http://schemas.microsoft.com/office/powerpoint/2010/main" val="61013821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" descr="Image"/>
          <p:cNvPicPr>
            <a:picLocks noChangeAspect="1"/>
          </p:cNvPicPr>
          <p:nvPr/>
        </p:nvPicPr>
        <p:blipFill>
          <a:blip r:embed="rId2"/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Entire network can be written out as a long equation"/>
          <p:cNvSpPr txBox="1"/>
          <p:nvPr/>
        </p:nvSpPr>
        <p:spPr>
          <a:xfrm>
            <a:off x="1151102" y="2011181"/>
            <a:ext cx="10702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a long equation</a:t>
            </a:r>
          </a:p>
        </p:txBody>
      </p:sp>
      <p:sp>
        <p:nvSpPr>
          <p:cNvPr id="683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84" name="known"/>
          <p:cNvSpPr txBox="1"/>
          <p:nvPr/>
        </p:nvSpPr>
        <p:spPr>
          <a:xfrm>
            <a:off x="4234596" y="5229564"/>
            <a:ext cx="10794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known</a:t>
            </a:r>
          </a:p>
        </p:txBody>
      </p:sp>
      <p:pic>
        <p:nvPicPr>
          <p:cNvPr id="688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14" y="3821364"/>
            <a:ext cx="4123697" cy="1729123"/>
          </a:xfrm>
          <a:prstGeom prst="rect">
            <a:avLst/>
          </a:prstGeom>
        </p:spPr>
      </p:pic>
      <p:sp>
        <p:nvSpPr>
          <p:cNvPr id="686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  <p:pic>
        <p:nvPicPr>
          <p:cNvPr id="690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98" y="3996757"/>
            <a:ext cx="2759032" cy="15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6643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Image" descr="Image"/>
          <p:cNvPicPr>
            <a:picLocks noChangeAspect="1"/>
          </p:cNvPicPr>
          <p:nvPr/>
        </p:nvPicPr>
        <p:blipFill>
          <a:blip r:embed="rId2"/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Entire network can be written out as a long equation"/>
          <p:cNvSpPr txBox="1"/>
          <p:nvPr/>
        </p:nvSpPr>
        <p:spPr>
          <a:xfrm>
            <a:off x="1151102" y="2011181"/>
            <a:ext cx="10702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a long equation</a:t>
            </a:r>
          </a:p>
        </p:txBody>
      </p:sp>
      <p:sp>
        <p:nvSpPr>
          <p:cNvPr id="695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96" name="unknown"/>
          <p:cNvSpPr txBox="1"/>
          <p:nvPr/>
        </p:nvSpPr>
        <p:spPr>
          <a:xfrm>
            <a:off x="6346449" y="5473296"/>
            <a:ext cx="14518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unknown</a:t>
            </a:r>
          </a:p>
        </p:txBody>
      </p:sp>
      <p:pic>
        <p:nvPicPr>
          <p:cNvPr id="707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61088" y="3821377"/>
            <a:ext cx="3043646" cy="1978833"/>
          </a:xfrm>
          <a:prstGeom prst="rect">
            <a:avLst/>
          </a:prstGeom>
        </p:spPr>
      </p:pic>
      <p:sp>
        <p:nvSpPr>
          <p:cNvPr id="698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  <p:pic>
        <p:nvPicPr>
          <p:cNvPr id="709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86" y="3888353"/>
            <a:ext cx="3276021" cy="1914377"/>
          </a:xfrm>
          <a:prstGeom prst="rect">
            <a:avLst/>
          </a:prstGeom>
        </p:spPr>
      </p:pic>
      <p:pic>
        <p:nvPicPr>
          <p:cNvPr id="711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59022" y="3765870"/>
            <a:ext cx="988095" cy="1812220"/>
          </a:xfrm>
          <a:prstGeom prst="rect">
            <a:avLst/>
          </a:prstGeom>
        </p:spPr>
      </p:pic>
      <p:pic>
        <p:nvPicPr>
          <p:cNvPr id="713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02757" y="3820070"/>
            <a:ext cx="482482" cy="1674722"/>
          </a:xfrm>
          <a:prstGeom prst="rect">
            <a:avLst/>
          </a:prstGeom>
        </p:spPr>
      </p:pic>
      <p:pic>
        <p:nvPicPr>
          <p:cNvPr id="715" name="Connection Line" descr="Connection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872360" y="3820084"/>
            <a:ext cx="839288" cy="1678577"/>
          </a:xfrm>
          <a:prstGeom prst="rect">
            <a:avLst/>
          </a:prstGeom>
        </p:spPr>
      </p:pic>
      <p:pic>
        <p:nvPicPr>
          <p:cNvPr id="717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061545" y="3885476"/>
            <a:ext cx="1241634" cy="1652754"/>
          </a:xfrm>
          <a:prstGeom prst="rect">
            <a:avLst/>
          </a:prstGeom>
        </p:spPr>
      </p:pic>
      <p:pic>
        <p:nvPicPr>
          <p:cNvPr id="719" name="Connection Line" descr="Connection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965793" y="3885488"/>
            <a:ext cx="2270443" cy="1781824"/>
          </a:xfrm>
          <a:prstGeom prst="rect">
            <a:avLst/>
          </a:prstGeom>
        </p:spPr>
      </p:pic>
      <p:sp>
        <p:nvSpPr>
          <p:cNvPr id="705" name="activation function sometimes has parameters"/>
          <p:cNvSpPr txBox="1"/>
          <p:nvPr/>
        </p:nvSpPr>
        <p:spPr>
          <a:xfrm>
            <a:off x="763195" y="5149150"/>
            <a:ext cx="32760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activation function sometimes has parameters</a:t>
            </a:r>
          </a:p>
        </p:txBody>
      </p:sp>
      <p:sp>
        <p:nvSpPr>
          <p:cNvPr id="706" name="Line"/>
          <p:cNvSpPr/>
          <p:nvPr/>
        </p:nvSpPr>
        <p:spPr>
          <a:xfrm flipV="1">
            <a:off x="2838169" y="4623675"/>
            <a:ext cx="400663" cy="400663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5619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iven a set of samples and a MLP"/>
          <p:cNvSpPr txBox="1"/>
          <p:nvPr/>
        </p:nvSpPr>
        <p:spPr>
          <a:xfrm>
            <a:off x="2938754" y="2808333"/>
            <a:ext cx="7127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Given a set of samples and a MLP</a:t>
            </a:r>
          </a:p>
        </p:txBody>
      </p:sp>
      <p:sp>
        <p:nvSpPr>
          <p:cNvPr id="723" name="Estimate the parameters of the MLP"/>
          <p:cNvSpPr txBox="1"/>
          <p:nvPr/>
        </p:nvSpPr>
        <p:spPr>
          <a:xfrm>
            <a:off x="2799080" y="6745044"/>
            <a:ext cx="74066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Estimate the parameters of the MLP</a:t>
            </a:r>
          </a:p>
        </p:txBody>
      </p:sp>
      <p:sp>
        <p:nvSpPr>
          <p:cNvPr id="724" name="Learning an MLP"/>
          <p:cNvSpPr txBox="1"/>
          <p:nvPr/>
        </p:nvSpPr>
        <p:spPr>
          <a:xfrm>
            <a:off x="4296674" y="1217378"/>
            <a:ext cx="441145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Learning an MLP</a:t>
            </a:r>
          </a:p>
        </p:txBody>
      </p:sp>
      <p:pic>
        <p:nvPicPr>
          <p:cNvPr id="7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454" y="3734951"/>
            <a:ext cx="2189892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21" y="7789826"/>
            <a:ext cx="3822358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631" y="4785501"/>
            <a:ext cx="4141537" cy="6997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224016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Rectangle"/>
          <p:cNvSpPr/>
          <p:nvPr/>
        </p:nvSpPr>
        <p:spPr>
          <a:xfrm>
            <a:off x="8274328" y="8279733"/>
            <a:ext cx="2389271" cy="69368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2" name="Rectangle"/>
          <p:cNvSpPr/>
          <p:nvPr/>
        </p:nvSpPr>
        <p:spPr>
          <a:xfrm>
            <a:off x="8247219" y="6854224"/>
            <a:ext cx="897592" cy="115138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Stochastic Gradient Descent…"/>
          <p:cNvSpPr txBox="1"/>
          <p:nvPr/>
        </p:nvSpPr>
        <p:spPr>
          <a:xfrm>
            <a:off x="1409417" y="1355785"/>
            <a:ext cx="7640730" cy="766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</a:t>
            </a:r>
            <a:r>
              <a:rPr b="1" dirty="0"/>
              <a:t>random</a:t>
            </a:r>
            <a:r>
              <a:rPr dirty="0"/>
              <a:t>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7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782" y="2656362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083" y="4472239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305" y="7143873"/>
            <a:ext cx="423419" cy="693687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vector of parameter update equations"/>
          <p:cNvSpPr txBox="1"/>
          <p:nvPr/>
        </p:nvSpPr>
        <p:spPr>
          <a:xfrm>
            <a:off x="8214729" y="9021226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738" name="vector of parameter partial derivatives"/>
          <p:cNvSpPr txBox="1"/>
          <p:nvPr/>
        </p:nvSpPr>
        <p:spPr>
          <a:xfrm>
            <a:off x="9258113" y="7331966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pic>
        <p:nvPicPr>
          <p:cNvPr id="73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33" y="8462520"/>
            <a:ext cx="1930061" cy="328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402040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o we need to compute the partial derivatives"/>
          <p:cNvSpPr txBox="1"/>
          <p:nvPr/>
        </p:nvSpPr>
        <p:spPr>
          <a:xfrm>
            <a:off x="1765808" y="3160200"/>
            <a:ext cx="94731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 we need to compute the partial derivatives</a:t>
            </a:r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00" y="4366744"/>
            <a:ext cx="6648600" cy="1460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844777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27" y="2909958"/>
            <a:ext cx="9044284" cy="1525723"/>
          </a:xfrm>
          <a:prstGeom prst="rect">
            <a:avLst/>
          </a:prstGeom>
        </p:spPr>
      </p:pic>
      <p:sp>
        <p:nvSpPr>
          <p:cNvPr id="749" name="Line"/>
          <p:cNvSpPr/>
          <p:nvPr/>
        </p:nvSpPr>
        <p:spPr>
          <a:xfrm>
            <a:off x="1669476" y="4666453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634" y="4558503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Circle"/>
          <p:cNvSpPr/>
          <p:nvPr/>
        </p:nvSpPr>
        <p:spPr>
          <a:xfrm>
            <a:off x="3310726" y="40236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2" name="Square"/>
          <p:cNvSpPr/>
          <p:nvPr/>
        </p:nvSpPr>
        <p:spPr>
          <a:xfrm>
            <a:off x="2054580" y="42664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680" y="4526753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Line"/>
          <p:cNvSpPr/>
          <p:nvPr/>
        </p:nvSpPr>
        <p:spPr>
          <a:xfrm flipV="1">
            <a:off x="3953495" y="424179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007" y="4526753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549" y="4438640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Line"/>
          <p:cNvSpPr/>
          <p:nvPr/>
        </p:nvSpPr>
        <p:spPr>
          <a:xfrm>
            <a:off x="4647092" y="4678366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8" name="Square"/>
          <p:cNvSpPr/>
          <p:nvPr/>
        </p:nvSpPr>
        <p:spPr>
          <a:xfrm>
            <a:off x="5065520" y="42783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270" y="4550579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Circle"/>
          <p:cNvSpPr/>
          <p:nvPr/>
        </p:nvSpPr>
        <p:spPr>
          <a:xfrm>
            <a:off x="6437958" y="39982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1" name="Line"/>
          <p:cNvSpPr/>
          <p:nvPr/>
        </p:nvSpPr>
        <p:spPr>
          <a:xfrm flipV="1">
            <a:off x="7080727" y="422830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2" name="Line"/>
          <p:cNvSpPr/>
          <p:nvPr/>
        </p:nvSpPr>
        <p:spPr>
          <a:xfrm>
            <a:off x="10733971" y="4654540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6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525" y="4437066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Line"/>
          <p:cNvSpPr/>
          <p:nvPr/>
        </p:nvSpPr>
        <p:spPr>
          <a:xfrm>
            <a:off x="7721923" y="4678366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5" name="Square"/>
          <p:cNvSpPr/>
          <p:nvPr/>
        </p:nvSpPr>
        <p:spPr>
          <a:xfrm>
            <a:off x="8140351" y="42783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6" name="Circle"/>
          <p:cNvSpPr/>
          <p:nvPr/>
        </p:nvSpPr>
        <p:spPr>
          <a:xfrm>
            <a:off x="9512789" y="39982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7" name="Line"/>
          <p:cNvSpPr/>
          <p:nvPr/>
        </p:nvSpPr>
        <p:spPr>
          <a:xfrm flipV="1">
            <a:off x="10155558" y="422830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6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564" y="4538666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0805" y="4495003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251" y="454741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229" y="4425153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Line"/>
          <p:cNvSpPr/>
          <p:nvPr/>
        </p:nvSpPr>
        <p:spPr>
          <a:xfrm flipV="1">
            <a:off x="2671978" y="4983557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3" name="Square"/>
          <p:cNvSpPr/>
          <p:nvPr/>
        </p:nvSpPr>
        <p:spPr>
          <a:xfrm>
            <a:off x="2054580" y="5525362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7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4194" y="572221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75565" y="454106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how"/>
          <p:cNvSpPr txBox="1"/>
          <p:nvPr/>
        </p:nvSpPr>
        <p:spPr>
          <a:xfrm rot="20695840">
            <a:off x="3598884" y="3308176"/>
            <a:ext cx="68680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how</a:t>
            </a:r>
          </a:p>
        </p:txBody>
      </p:sp>
      <p:sp>
        <p:nvSpPr>
          <p:cNvPr id="777" name="…this"/>
          <p:cNvSpPr txBox="1"/>
          <p:nvPr/>
        </p:nvSpPr>
        <p:spPr>
          <a:xfrm rot="1309550">
            <a:off x="9877900" y="2920748"/>
            <a:ext cx="119966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…this</a:t>
            </a:r>
          </a:p>
        </p:txBody>
      </p:sp>
      <p:sp>
        <p:nvSpPr>
          <p:cNvPr id="778" name="this"/>
          <p:cNvSpPr txBox="1"/>
          <p:nvPr/>
        </p:nvSpPr>
        <p:spPr>
          <a:xfrm rot="21208017">
            <a:off x="5940996" y="2757214"/>
            <a:ext cx="8179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this</a:t>
            </a:r>
          </a:p>
        </p:txBody>
      </p:sp>
      <p:sp>
        <p:nvSpPr>
          <p:cNvPr id="779" name="does"/>
          <p:cNvSpPr txBox="1"/>
          <p:nvPr/>
        </p:nvSpPr>
        <p:spPr>
          <a:xfrm rot="20886321">
            <a:off x="4790162" y="2996948"/>
            <a:ext cx="678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does</a:t>
            </a:r>
          </a:p>
        </p:txBody>
      </p:sp>
      <p:sp>
        <p:nvSpPr>
          <p:cNvPr id="780" name="affect…"/>
          <p:cNvSpPr txBox="1"/>
          <p:nvPr/>
        </p:nvSpPr>
        <p:spPr>
          <a:xfrm rot="21486951">
            <a:off x="7437878" y="2552498"/>
            <a:ext cx="11671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affect…</a:t>
            </a:r>
          </a:p>
        </p:txBody>
      </p:sp>
      <p:pic>
        <p:nvPicPr>
          <p:cNvPr id="781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71217" y="1165042"/>
            <a:ext cx="8001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Partial derivative"/>
          <p:cNvSpPr txBox="1"/>
          <p:nvPr/>
        </p:nvSpPr>
        <p:spPr>
          <a:xfrm>
            <a:off x="440775" y="1355542"/>
            <a:ext cx="35012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Partial derivative</a:t>
            </a:r>
          </a:p>
        </p:txBody>
      </p:sp>
      <p:sp>
        <p:nvSpPr>
          <p:cNvPr id="783" name="describes…"/>
          <p:cNvSpPr txBox="1"/>
          <p:nvPr/>
        </p:nvSpPr>
        <p:spPr>
          <a:xfrm>
            <a:off x="5200523" y="1355542"/>
            <a:ext cx="2603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describes…</a:t>
            </a:r>
          </a:p>
        </p:txBody>
      </p:sp>
      <p:sp>
        <p:nvSpPr>
          <p:cNvPr id="784" name="So, how do you compute it?"/>
          <p:cNvSpPr txBox="1"/>
          <p:nvPr/>
        </p:nvSpPr>
        <p:spPr>
          <a:xfrm>
            <a:off x="5649982" y="6814803"/>
            <a:ext cx="57808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So, how do you compute it?</a:t>
            </a:r>
          </a:p>
        </p:txBody>
      </p:sp>
      <p:sp>
        <p:nvSpPr>
          <p:cNvPr id="785" name="(loss layer)"/>
          <p:cNvSpPr txBox="1"/>
          <p:nvPr/>
        </p:nvSpPr>
        <p:spPr>
          <a:xfrm>
            <a:off x="11716856" y="4045789"/>
            <a:ext cx="106369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(loss layer)</a:t>
            </a:r>
          </a:p>
        </p:txBody>
      </p:sp>
      <p:sp>
        <p:nvSpPr>
          <p:cNvPr id="786" name="Remember,"/>
          <p:cNvSpPr txBox="1"/>
          <p:nvPr/>
        </p:nvSpPr>
        <p:spPr>
          <a:xfrm>
            <a:off x="439016" y="594664"/>
            <a:ext cx="24601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Remember,</a:t>
            </a:r>
          </a:p>
        </p:txBody>
      </p:sp>
    </p:spTree>
    <p:extLst>
      <p:ext uri="{BB962C8B-B14F-4D97-AF65-F5344CB8AC3E}">
        <p14:creationId xmlns:p14="http://schemas.microsoft.com/office/powerpoint/2010/main" val="9807539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Image" descr="Image"/>
          <p:cNvPicPr>
            <a:picLocks noChangeAspect="1"/>
          </p:cNvPicPr>
          <p:nvPr/>
        </p:nvPicPr>
        <p:blipFill>
          <a:blip r:embed="rId2"/>
          <a:srcRect t="41436" b="41436"/>
          <a:stretch>
            <a:fillRect/>
          </a:stretch>
        </p:blipFill>
        <p:spPr>
          <a:xfrm>
            <a:off x="-397" y="4093407"/>
            <a:ext cx="13005770" cy="1781945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The Chain Rule"/>
          <p:cNvSpPr txBox="1"/>
          <p:nvPr/>
        </p:nvSpPr>
        <p:spPr>
          <a:xfrm>
            <a:off x="2325439" y="2891859"/>
            <a:ext cx="83539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The Chain Rule</a:t>
            </a:r>
          </a:p>
        </p:txBody>
      </p:sp>
    </p:spTree>
    <p:extLst>
      <p:ext uri="{BB962C8B-B14F-4D97-AF65-F5344CB8AC3E}">
        <p14:creationId xmlns:p14="http://schemas.microsoft.com/office/powerpoint/2010/main" val="118710456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083" y="1934728"/>
            <a:ext cx="39497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Line"/>
          <p:cNvSpPr/>
          <p:nvPr/>
        </p:nvSpPr>
        <p:spPr>
          <a:xfrm>
            <a:off x="8609155" y="6623010"/>
            <a:ext cx="76616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727" y="640553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Line"/>
          <p:cNvSpPr/>
          <p:nvPr/>
        </p:nvSpPr>
        <p:spPr>
          <a:xfrm>
            <a:off x="4873125" y="6646836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9" name="Square"/>
          <p:cNvSpPr/>
          <p:nvPr/>
        </p:nvSpPr>
        <p:spPr>
          <a:xfrm>
            <a:off x="5291552" y="6246786"/>
            <a:ext cx="800102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0" name="Circle"/>
          <p:cNvSpPr/>
          <p:nvPr/>
        </p:nvSpPr>
        <p:spPr>
          <a:xfrm>
            <a:off x="7298990" y="5966754"/>
            <a:ext cx="1285540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1" name="Line"/>
          <p:cNvSpPr/>
          <p:nvPr/>
        </p:nvSpPr>
        <p:spPr>
          <a:xfrm flipV="1">
            <a:off x="7941760" y="619677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07" y="6463473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452" y="651588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431" y="6393623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Line"/>
          <p:cNvSpPr/>
          <p:nvPr/>
        </p:nvSpPr>
        <p:spPr>
          <a:xfrm flipV="1">
            <a:off x="4231929" y="619677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104" y="6584638"/>
            <a:ext cx="368301" cy="4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4790" y="4560599"/>
            <a:ext cx="642056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Connection Line" descr="Connection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995" y="5571509"/>
            <a:ext cx="6071675" cy="731532"/>
          </a:xfrm>
          <a:prstGeom prst="rect">
            <a:avLst/>
          </a:prstGeom>
        </p:spPr>
      </p:pic>
      <p:pic>
        <p:nvPicPr>
          <p:cNvPr id="80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3233" y="8160865"/>
            <a:ext cx="437616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2175" y="7816015"/>
            <a:ext cx="473001" cy="660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357" y="8060911"/>
            <a:ext cx="473002" cy="608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Connection Line" descr="Connection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553793" y="7005558"/>
            <a:ext cx="2765150" cy="767850"/>
          </a:xfrm>
          <a:prstGeom prst="rect">
            <a:avLst/>
          </a:prstGeom>
        </p:spPr>
      </p:pic>
      <p:pic>
        <p:nvPicPr>
          <p:cNvPr id="827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5821486" y="7123427"/>
            <a:ext cx="1577165" cy="521816"/>
          </a:xfrm>
          <a:prstGeom prst="rect">
            <a:avLst/>
          </a:prstGeom>
        </p:spPr>
      </p:pic>
      <p:sp>
        <p:nvSpPr>
          <p:cNvPr id="814" name="rest of the network"/>
          <p:cNvSpPr txBox="1"/>
          <p:nvPr/>
        </p:nvSpPr>
        <p:spPr>
          <a:xfrm>
            <a:off x="2017051" y="6450773"/>
            <a:ext cx="157368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1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492" y="6426987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7571056" y="6897434"/>
            <a:ext cx="675241" cy="551953"/>
          </a:xfrm>
          <a:prstGeom prst="rect">
            <a:avLst/>
          </a:prstGeom>
        </p:spPr>
      </p:pic>
      <p:pic>
        <p:nvPicPr>
          <p:cNvPr id="817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21757" y="6406078"/>
            <a:ext cx="2286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Intuitively, the effect of weight on loss function :"/>
          <p:cNvSpPr txBox="1"/>
          <p:nvPr/>
        </p:nvSpPr>
        <p:spPr>
          <a:xfrm>
            <a:off x="697833" y="4552950"/>
            <a:ext cx="99875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Intuitively, the effect of weight on loss function :</a:t>
            </a:r>
          </a:p>
        </p:txBody>
      </p:sp>
      <p:sp>
        <p:nvSpPr>
          <p:cNvPr id="819" name="depends on"/>
          <p:cNvSpPr txBox="1"/>
          <p:nvPr/>
        </p:nvSpPr>
        <p:spPr>
          <a:xfrm>
            <a:off x="9416805" y="7808383"/>
            <a:ext cx="107047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0" name="depends on"/>
          <p:cNvSpPr txBox="1"/>
          <p:nvPr/>
        </p:nvSpPr>
        <p:spPr>
          <a:xfrm>
            <a:off x="7373439" y="738175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1" name="depends on"/>
          <p:cNvSpPr txBox="1"/>
          <p:nvPr/>
        </p:nvSpPr>
        <p:spPr>
          <a:xfrm>
            <a:off x="6090389" y="7629616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2" name="According to the chain rule…"/>
          <p:cNvSpPr txBox="1"/>
          <p:nvPr/>
        </p:nvSpPr>
        <p:spPr>
          <a:xfrm>
            <a:off x="625828" y="478325"/>
            <a:ext cx="6103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According to the chain rule…</a:t>
            </a:r>
          </a:p>
        </p:txBody>
      </p:sp>
    </p:spTree>
    <p:extLst>
      <p:ext uri="{BB962C8B-B14F-4D97-AF65-F5344CB8AC3E}">
        <p14:creationId xmlns:p14="http://schemas.microsoft.com/office/powerpoint/2010/main" val="2205739451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8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9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4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age" descr="Image"/>
          <p:cNvPicPr>
            <a:picLocks noChangeAspect="1"/>
          </p:cNvPicPr>
          <p:nvPr/>
        </p:nvPicPr>
        <p:blipFill>
          <a:blip r:embed="rId9"/>
          <a:srcRect b="72914"/>
          <a:stretch>
            <a:fillRect/>
          </a:stretch>
        </p:blipFill>
        <p:spPr>
          <a:xfrm>
            <a:off x="1109731" y="2825750"/>
            <a:ext cx="6311901" cy="1111089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Chain Rule!"/>
          <p:cNvSpPr txBox="1"/>
          <p:nvPr/>
        </p:nvSpPr>
        <p:spPr>
          <a:xfrm>
            <a:off x="5444134" y="3146424"/>
            <a:ext cx="21165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Chain Rule!</a:t>
            </a:r>
          </a:p>
        </p:txBody>
      </p:sp>
    </p:spTree>
    <p:extLst>
      <p:ext uri="{BB962C8B-B14F-4D97-AF65-F5344CB8AC3E}">
        <p14:creationId xmlns:p14="http://schemas.microsoft.com/office/powerpoint/2010/main" val="32162665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initialized to 0"/>
          <p:cNvSpPr txBox="1"/>
          <p:nvPr/>
        </p:nvSpPr>
        <p:spPr>
          <a:xfrm>
            <a:off x="6913498" y="4089400"/>
            <a:ext cx="16670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initialized to 0</a:t>
            </a:r>
          </a:p>
        </p:txBody>
      </p:sp>
      <p:pic>
        <p:nvPicPr>
          <p:cNvPr id="178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7676874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6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6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age" descr="Image"/>
          <p:cNvPicPr>
            <a:picLocks noChangeAspect="1"/>
          </p:cNvPicPr>
          <p:nvPr/>
        </p:nvPicPr>
        <p:blipFill>
          <a:blip r:embed="rId9"/>
          <a:srcRect b="43229"/>
          <a:stretch>
            <a:fillRect/>
          </a:stretch>
        </p:blipFill>
        <p:spPr>
          <a:xfrm>
            <a:off x="1109731" y="2825750"/>
            <a:ext cx="6311901" cy="2328793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Just the partial derivative of L2 loss"/>
          <p:cNvSpPr txBox="1"/>
          <p:nvPr/>
        </p:nvSpPr>
        <p:spPr>
          <a:xfrm>
            <a:off x="8456635" y="4964352"/>
            <a:ext cx="28831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Just the partial derivative of L2 loss</a:t>
            </a:r>
          </a:p>
        </p:txBody>
      </p:sp>
      <p:pic>
        <p:nvPicPr>
          <p:cNvPr id="866" name="Connection Line" descr="Connection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350" y="5124054"/>
            <a:ext cx="4874004" cy="122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9818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4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5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6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Image" descr="Image"/>
          <p:cNvPicPr>
            <a:picLocks noChangeAspect="1"/>
          </p:cNvPicPr>
          <p:nvPr/>
        </p:nvPicPr>
        <p:blipFill>
          <a:blip r:embed="rId9"/>
          <a:srcRect b="43229"/>
          <a:stretch>
            <a:fillRect/>
          </a:stretch>
        </p:blipFill>
        <p:spPr>
          <a:xfrm>
            <a:off x="1109731" y="2825750"/>
            <a:ext cx="6311901" cy="2328793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Let’s use a Sigmoid function"/>
          <p:cNvSpPr txBox="1"/>
          <p:nvPr/>
        </p:nvSpPr>
        <p:spPr>
          <a:xfrm>
            <a:off x="7916945" y="5009227"/>
            <a:ext cx="44835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Let’s use a Sigmoid function</a:t>
            </a:r>
          </a:p>
        </p:txBody>
      </p:sp>
      <p:pic>
        <p:nvPicPr>
          <p:cNvPr id="88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053" y="5589725"/>
            <a:ext cx="2703310" cy="58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Connection Line" descr="Connection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240" y="3412848"/>
            <a:ext cx="3689887" cy="15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4968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5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6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7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90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Image" descr="Image"/>
          <p:cNvPicPr>
            <a:picLocks noChangeAspect="1"/>
          </p:cNvPicPr>
          <p:nvPr/>
        </p:nvPicPr>
        <p:blipFill>
          <a:blip r:embed="rId9"/>
          <a:srcRect b="13134"/>
          <a:stretch>
            <a:fillRect/>
          </a:stretch>
        </p:blipFill>
        <p:spPr>
          <a:xfrm>
            <a:off x="1109731" y="2825750"/>
            <a:ext cx="6311901" cy="3563294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Let’s use a Sigmoid function"/>
          <p:cNvSpPr txBox="1"/>
          <p:nvPr/>
        </p:nvSpPr>
        <p:spPr>
          <a:xfrm>
            <a:off x="7916945" y="5009227"/>
            <a:ext cx="44835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Let’s use a Sigmoid function</a:t>
            </a:r>
          </a:p>
        </p:txBody>
      </p:sp>
      <p:pic>
        <p:nvPicPr>
          <p:cNvPr id="90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053" y="5589725"/>
            <a:ext cx="2703310" cy="58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Connection Line" descr="Connection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240" y="3412848"/>
            <a:ext cx="3689887" cy="15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5358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7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8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9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731" y="2825750"/>
            <a:ext cx="6311901" cy="4102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0420033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Line"/>
          <p:cNvSpPr/>
          <p:nvPr/>
        </p:nvSpPr>
        <p:spPr>
          <a:xfrm>
            <a:off x="1768637" y="3054960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95" y="2947010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Circle"/>
          <p:cNvSpPr/>
          <p:nvPr/>
        </p:nvSpPr>
        <p:spPr>
          <a:xfrm>
            <a:off x="3409887" y="24121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Square"/>
          <p:cNvSpPr/>
          <p:nvPr/>
        </p:nvSpPr>
        <p:spPr>
          <a:xfrm>
            <a:off x="2153741" y="2654910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41" y="2915260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Line"/>
          <p:cNvSpPr/>
          <p:nvPr/>
        </p:nvSpPr>
        <p:spPr>
          <a:xfrm flipV="1">
            <a:off x="4052656" y="2630296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68" y="2915260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710" y="282714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>
            <a:off x="4746253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8" name="Square"/>
          <p:cNvSpPr/>
          <p:nvPr/>
        </p:nvSpPr>
        <p:spPr>
          <a:xfrm>
            <a:off x="5164681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431" y="293908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Circle"/>
          <p:cNvSpPr/>
          <p:nvPr/>
        </p:nvSpPr>
        <p:spPr>
          <a:xfrm>
            <a:off x="6537119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1" name="Line"/>
          <p:cNvSpPr/>
          <p:nvPr/>
        </p:nvSpPr>
        <p:spPr>
          <a:xfrm flipV="1">
            <a:off x="7179888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2" name="Line"/>
          <p:cNvSpPr/>
          <p:nvPr/>
        </p:nvSpPr>
        <p:spPr>
          <a:xfrm>
            <a:off x="10833132" y="3043047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4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4726" y="2929574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2687" y="2825573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Line"/>
          <p:cNvSpPr/>
          <p:nvPr/>
        </p:nvSpPr>
        <p:spPr>
          <a:xfrm>
            <a:off x="7821084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6" name="Square"/>
          <p:cNvSpPr/>
          <p:nvPr/>
        </p:nvSpPr>
        <p:spPr>
          <a:xfrm>
            <a:off x="8239512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7" name="Circle"/>
          <p:cNvSpPr/>
          <p:nvPr/>
        </p:nvSpPr>
        <p:spPr>
          <a:xfrm>
            <a:off x="9611950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8" name="Line"/>
          <p:cNvSpPr/>
          <p:nvPr/>
        </p:nvSpPr>
        <p:spPr>
          <a:xfrm flipV="1">
            <a:off x="10254719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49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9725" y="2927173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966" y="288351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8412" y="293592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6390" y="281366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Line"/>
          <p:cNvSpPr/>
          <p:nvPr/>
        </p:nvSpPr>
        <p:spPr>
          <a:xfrm flipV="1">
            <a:off x="2771139" y="3372064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4" name="Square"/>
          <p:cNvSpPr/>
          <p:nvPr/>
        </p:nvSpPr>
        <p:spPr>
          <a:xfrm>
            <a:off x="2153741" y="391386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5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355" y="4110719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981080" y="2220445"/>
            <a:ext cx="7092993" cy="166903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57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9364" y="5469451"/>
            <a:ext cx="6384072" cy="1204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9060139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Line"/>
          <p:cNvSpPr/>
          <p:nvPr/>
        </p:nvSpPr>
        <p:spPr>
          <a:xfrm>
            <a:off x="1768637" y="3054960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95" y="2947010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Circle"/>
          <p:cNvSpPr/>
          <p:nvPr/>
        </p:nvSpPr>
        <p:spPr>
          <a:xfrm>
            <a:off x="3409887" y="24121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4" name="Square"/>
          <p:cNvSpPr/>
          <p:nvPr/>
        </p:nvSpPr>
        <p:spPr>
          <a:xfrm>
            <a:off x="2153741" y="2654910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41" y="2915260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Line"/>
          <p:cNvSpPr/>
          <p:nvPr/>
        </p:nvSpPr>
        <p:spPr>
          <a:xfrm flipV="1">
            <a:off x="4052656" y="2630296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68" y="2915260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710" y="282714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Line"/>
          <p:cNvSpPr/>
          <p:nvPr/>
        </p:nvSpPr>
        <p:spPr>
          <a:xfrm>
            <a:off x="4746253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0" name="Square"/>
          <p:cNvSpPr/>
          <p:nvPr/>
        </p:nvSpPr>
        <p:spPr>
          <a:xfrm>
            <a:off x="5164681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431" y="293908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Circle"/>
          <p:cNvSpPr/>
          <p:nvPr/>
        </p:nvSpPr>
        <p:spPr>
          <a:xfrm>
            <a:off x="6537119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3" name="Line"/>
          <p:cNvSpPr/>
          <p:nvPr/>
        </p:nvSpPr>
        <p:spPr>
          <a:xfrm flipV="1">
            <a:off x="7179888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4" name="Line"/>
          <p:cNvSpPr/>
          <p:nvPr/>
        </p:nvSpPr>
        <p:spPr>
          <a:xfrm>
            <a:off x="10833132" y="3043047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4726" y="2929574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2687" y="2825573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77" name="Line"/>
          <p:cNvSpPr/>
          <p:nvPr/>
        </p:nvSpPr>
        <p:spPr>
          <a:xfrm>
            <a:off x="7821084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8" name="Square"/>
          <p:cNvSpPr/>
          <p:nvPr/>
        </p:nvSpPr>
        <p:spPr>
          <a:xfrm>
            <a:off x="8239512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9" name="Circle"/>
          <p:cNvSpPr/>
          <p:nvPr/>
        </p:nvSpPr>
        <p:spPr>
          <a:xfrm>
            <a:off x="9611950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0" name="Line"/>
          <p:cNvSpPr/>
          <p:nvPr/>
        </p:nvSpPr>
        <p:spPr>
          <a:xfrm flipV="1">
            <a:off x="10254719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8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9725" y="2927173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966" y="288351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8412" y="293592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6390" y="281366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Line"/>
          <p:cNvSpPr/>
          <p:nvPr/>
        </p:nvSpPr>
        <p:spPr>
          <a:xfrm flipV="1">
            <a:off x="2771139" y="3372064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6" name="Square"/>
          <p:cNvSpPr/>
          <p:nvPr/>
        </p:nvSpPr>
        <p:spPr>
          <a:xfrm>
            <a:off x="2153741" y="391386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8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355" y="4110719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981080" y="2220445"/>
            <a:ext cx="7092993" cy="166903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89" name="Rounded Rectangle" descr="Rounded Rectangl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4432206" y="5169384"/>
            <a:ext cx="2104172" cy="1794407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90" name="already computed.…"/>
          <p:cNvSpPr txBox="1"/>
          <p:nvPr/>
        </p:nvSpPr>
        <p:spPr>
          <a:xfrm>
            <a:off x="4405407" y="7075458"/>
            <a:ext cx="23186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2"/>
                </a:solidFill>
              </a:defRPr>
            </a:pPr>
            <a:r>
              <a:t>already computed.</a:t>
            </a:r>
          </a:p>
          <a:p>
            <a:pPr>
              <a:defRPr sz="1800">
                <a:solidFill>
                  <a:schemeClr val="accent2"/>
                </a:solidFill>
              </a:defRPr>
            </a:pPr>
            <a:r>
              <a:t>re-use (</a:t>
            </a:r>
            <a:r>
              <a:rPr u="sng"/>
              <a:t>propagate</a:t>
            </a:r>
            <a:r>
              <a:t>)!</a:t>
            </a:r>
          </a:p>
        </p:txBody>
      </p:sp>
      <p:pic>
        <p:nvPicPr>
          <p:cNvPr id="99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29364" y="5469451"/>
            <a:ext cx="6384072" cy="1204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6873171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203E4E6E-8921-41BF-954D-F6FB8E89F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36" b="41436"/>
          <a:stretch>
            <a:fillRect/>
          </a:stretch>
        </p:blipFill>
        <p:spPr>
          <a:xfrm>
            <a:off x="-397" y="4093407"/>
            <a:ext cx="13005770" cy="178194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he Chain Rule">
            <a:extLst>
              <a:ext uri="{FF2B5EF4-FFF2-40B4-BE49-F238E27FC236}">
                <a16:creationId xmlns:a16="http://schemas.microsoft.com/office/drawing/2014/main" id="{BE75A329-C385-4ABF-806C-A9B128E5B88F}"/>
              </a:ext>
            </a:extLst>
          </p:cNvPr>
          <p:cNvSpPr txBox="1"/>
          <p:nvPr/>
        </p:nvSpPr>
        <p:spPr>
          <a:xfrm>
            <a:off x="2325439" y="2891859"/>
            <a:ext cx="83539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The Chain Rule</a:t>
            </a:r>
          </a:p>
        </p:txBody>
      </p:sp>
      <p:sp>
        <p:nvSpPr>
          <p:cNvPr id="35" name="The Chain Rule">
            <a:extLst>
              <a:ext uri="{FF2B5EF4-FFF2-40B4-BE49-F238E27FC236}">
                <a16:creationId xmlns:a16="http://schemas.microsoft.com/office/drawing/2014/main" id="{6786D863-9560-4C27-B89A-DBC70854E242}"/>
              </a:ext>
            </a:extLst>
          </p:cNvPr>
          <p:cNvSpPr txBox="1"/>
          <p:nvPr/>
        </p:nvSpPr>
        <p:spPr>
          <a:xfrm>
            <a:off x="136078" y="5818104"/>
            <a:ext cx="1273265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lang="en-US" dirty="0"/>
              <a:t>a.k.a. backpropagation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122351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Line"/>
          <p:cNvSpPr/>
          <p:nvPr/>
        </p:nvSpPr>
        <p:spPr>
          <a:xfrm>
            <a:off x="1808751" y="3374725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09" y="3266775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Circle"/>
          <p:cNvSpPr/>
          <p:nvPr/>
        </p:nvSpPr>
        <p:spPr>
          <a:xfrm>
            <a:off x="3450001" y="27319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8" name="Square"/>
          <p:cNvSpPr/>
          <p:nvPr/>
        </p:nvSpPr>
        <p:spPr>
          <a:xfrm>
            <a:off x="2193855" y="29746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955" y="3235025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Line"/>
          <p:cNvSpPr/>
          <p:nvPr/>
        </p:nvSpPr>
        <p:spPr>
          <a:xfrm flipV="1">
            <a:off x="4092769" y="2950061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82" y="3235025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824" y="314691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Line"/>
          <p:cNvSpPr/>
          <p:nvPr/>
        </p:nvSpPr>
        <p:spPr>
          <a:xfrm>
            <a:off x="4786367" y="3386638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4" name="Square"/>
          <p:cNvSpPr/>
          <p:nvPr/>
        </p:nvSpPr>
        <p:spPr>
          <a:xfrm>
            <a:off x="5204795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545" y="3258851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Circle"/>
          <p:cNvSpPr/>
          <p:nvPr/>
        </p:nvSpPr>
        <p:spPr>
          <a:xfrm>
            <a:off x="6577233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7" name="Line"/>
          <p:cNvSpPr/>
          <p:nvPr/>
        </p:nvSpPr>
        <p:spPr>
          <a:xfrm flipV="1">
            <a:off x="7220002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8" name="Line"/>
          <p:cNvSpPr/>
          <p:nvPr/>
        </p:nvSpPr>
        <p:spPr>
          <a:xfrm>
            <a:off x="10873246" y="336281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800" y="3145338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Line"/>
          <p:cNvSpPr/>
          <p:nvPr/>
        </p:nvSpPr>
        <p:spPr>
          <a:xfrm>
            <a:off x="7861198" y="3386638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1" name="Square"/>
          <p:cNvSpPr/>
          <p:nvPr/>
        </p:nvSpPr>
        <p:spPr>
          <a:xfrm>
            <a:off x="8279626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2" name="Circle"/>
          <p:cNvSpPr/>
          <p:nvPr/>
        </p:nvSpPr>
        <p:spPr>
          <a:xfrm>
            <a:off x="9652064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3" name="Line"/>
          <p:cNvSpPr/>
          <p:nvPr/>
        </p:nvSpPr>
        <p:spPr>
          <a:xfrm flipV="1">
            <a:off x="10294833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1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839" y="3246938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0080" y="3203275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526" y="325568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6504" y="3133425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Line"/>
          <p:cNvSpPr/>
          <p:nvPr/>
        </p:nvSpPr>
        <p:spPr>
          <a:xfrm flipV="1">
            <a:off x="2811253" y="3691828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9" name="Square"/>
          <p:cNvSpPr/>
          <p:nvPr/>
        </p:nvSpPr>
        <p:spPr>
          <a:xfrm>
            <a:off x="2193855" y="423363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2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3469" y="4430484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14840" y="3249339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The Chain rule says…"/>
          <p:cNvSpPr txBox="1"/>
          <p:nvPr/>
        </p:nvSpPr>
        <p:spPr>
          <a:xfrm>
            <a:off x="937988" y="1169723"/>
            <a:ext cx="43761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The </a:t>
            </a:r>
            <a:r>
              <a:rPr lang="en-US" dirty="0"/>
              <a:t>c</a:t>
            </a:r>
            <a:r>
              <a:rPr dirty="0"/>
              <a:t>hain rule says…</a:t>
            </a:r>
          </a:p>
        </p:txBody>
      </p:sp>
      <p:pic>
        <p:nvPicPr>
          <p:cNvPr id="1038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0065" y="3749088"/>
            <a:ext cx="922208" cy="335591"/>
          </a:xfrm>
          <a:prstGeom prst="rect">
            <a:avLst/>
          </a:prstGeom>
        </p:spPr>
      </p:pic>
      <p:pic>
        <p:nvPicPr>
          <p:cNvPr id="1040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654748" y="3616486"/>
            <a:ext cx="2265791" cy="500387"/>
          </a:xfrm>
          <a:prstGeom prst="rect">
            <a:avLst/>
          </a:prstGeom>
        </p:spPr>
      </p:pic>
      <p:pic>
        <p:nvPicPr>
          <p:cNvPr id="1042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957213" y="3627415"/>
            <a:ext cx="675241" cy="551953"/>
          </a:xfrm>
          <a:prstGeom prst="rect">
            <a:avLst/>
          </a:prstGeom>
        </p:spPr>
      </p:pic>
      <p:sp>
        <p:nvSpPr>
          <p:cNvPr id="1026" name="depends on"/>
          <p:cNvSpPr txBox="1"/>
          <p:nvPr/>
        </p:nvSpPr>
        <p:spPr>
          <a:xfrm>
            <a:off x="11001057" y="4131571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27" name="depends on"/>
          <p:cNvSpPr txBox="1"/>
          <p:nvPr/>
        </p:nvSpPr>
        <p:spPr>
          <a:xfrm>
            <a:off x="9759596" y="422093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44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856182" y="3627415"/>
            <a:ext cx="675240" cy="551953"/>
          </a:xfrm>
          <a:prstGeom prst="rect">
            <a:avLst/>
          </a:prstGeom>
        </p:spPr>
      </p:pic>
      <p:pic>
        <p:nvPicPr>
          <p:cNvPr id="1046" name="Connection Line" descr="Connection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4454984" y="3629119"/>
            <a:ext cx="2357327" cy="504294"/>
          </a:xfrm>
          <a:prstGeom prst="rect">
            <a:avLst/>
          </a:prstGeom>
        </p:spPr>
      </p:pic>
      <p:pic>
        <p:nvPicPr>
          <p:cNvPr id="1048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3747953" y="3648480"/>
            <a:ext cx="675240" cy="551953"/>
          </a:xfrm>
          <a:prstGeom prst="rect">
            <a:avLst/>
          </a:prstGeom>
        </p:spPr>
      </p:pic>
      <p:pic>
        <p:nvPicPr>
          <p:cNvPr id="1050" name="Connection Line" descr="Connection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2745268" y="2828455"/>
            <a:ext cx="990485" cy="375740"/>
          </a:xfrm>
          <a:prstGeom prst="rect">
            <a:avLst/>
          </a:prstGeom>
        </p:spPr>
      </p:pic>
      <p:sp>
        <p:nvSpPr>
          <p:cNvPr id="1032" name="depends on"/>
          <p:cNvSpPr txBox="1"/>
          <p:nvPr/>
        </p:nvSpPr>
        <p:spPr>
          <a:xfrm>
            <a:off x="6658565" y="436142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3" name="depends on"/>
          <p:cNvSpPr txBox="1"/>
          <p:nvPr/>
        </p:nvSpPr>
        <p:spPr>
          <a:xfrm>
            <a:off x="4945589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4" name="depends on"/>
          <p:cNvSpPr txBox="1"/>
          <p:nvPr/>
        </p:nvSpPr>
        <p:spPr>
          <a:xfrm>
            <a:off x="3190779" y="4219969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5" name="depends on"/>
          <p:cNvSpPr txBox="1"/>
          <p:nvPr/>
        </p:nvSpPr>
        <p:spPr>
          <a:xfrm>
            <a:off x="2730125" y="244443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6" name="depends on"/>
          <p:cNvSpPr txBox="1"/>
          <p:nvPr/>
        </p:nvSpPr>
        <p:spPr>
          <a:xfrm>
            <a:off x="8195980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37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235" y="6072216"/>
            <a:ext cx="9282579" cy="1354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77649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Line"/>
          <p:cNvSpPr/>
          <p:nvPr/>
        </p:nvSpPr>
        <p:spPr>
          <a:xfrm>
            <a:off x="1808751" y="3374725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09" y="3266775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Circle"/>
          <p:cNvSpPr/>
          <p:nvPr/>
        </p:nvSpPr>
        <p:spPr>
          <a:xfrm>
            <a:off x="3450001" y="27319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8" name="Square"/>
          <p:cNvSpPr/>
          <p:nvPr/>
        </p:nvSpPr>
        <p:spPr>
          <a:xfrm>
            <a:off x="2193855" y="29746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5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955" y="3235025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Line"/>
          <p:cNvSpPr/>
          <p:nvPr/>
        </p:nvSpPr>
        <p:spPr>
          <a:xfrm flipV="1">
            <a:off x="4092769" y="2950061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82" y="3235025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824" y="314691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Line"/>
          <p:cNvSpPr/>
          <p:nvPr/>
        </p:nvSpPr>
        <p:spPr>
          <a:xfrm>
            <a:off x="4786367" y="3386638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4" name="Square"/>
          <p:cNvSpPr/>
          <p:nvPr/>
        </p:nvSpPr>
        <p:spPr>
          <a:xfrm>
            <a:off x="5204795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545" y="3258851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Circle"/>
          <p:cNvSpPr/>
          <p:nvPr/>
        </p:nvSpPr>
        <p:spPr>
          <a:xfrm>
            <a:off x="6577233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7" name="Line"/>
          <p:cNvSpPr/>
          <p:nvPr/>
        </p:nvSpPr>
        <p:spPr>
          <a:xfrm flipV="1">
            <a:off x="7220002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8" name="Line"/>
          <p:cNvSpPr/>
          <p:nvPr/>
        </p:nvSpPr>
        <p:spPr>
          <a:xfrm>
            <a:off x="10873246" y="336281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800" y="3145338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Line"/>
          <p:cNvSpPr/>
          <p:nvPr/>
        </p:nvSpPr>
        <p:spPr>
          <a:xfrm>
            <a:off x="7861198" y="3386638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1" name="Square"/>
          <p:cNvSpPr/>
          <p:nvPr/>
        </p:nvSpPr>
        <p:spPr>
          <a:xfrm>
            <a:off x="8279626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2" name="Circle"/>
          <p:cNvSpPr/>
          <p:nvPr/>
        </p:nvSpPr>
        <p:spPr>
          <a:xfrm>
            <a:off x="9652064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3" name="Line"/>
          <p:cNvSpPr/>
          <p:nvPr/>
        </p:nvSpPr>
        <p:spPr>
          <a:xfrm flipV="1">
            <a:off x="10294833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7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839" y="3246938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0080" y="3203275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526" y="325568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6504" y="3133425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Line"/>
          <p:cNvSpPr/>
          <p:nvPr/>
        </p:nvSpPr>
        <p:spPr>
          <a:xfrm flipV="1">
            <a:off x="2811253" y="3691828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9" name="Square"/>
          <p:cNvSpPr/>
          <p:nvPr/>
        </p:nvSpPr>
        <p:spPr>
          <a:xfrm>
            <a:off x="2193855" y="423363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8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3469" y="4430484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14840" y="3249339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The Chain rule says…"/>
          <p:cNvSpPr txBox="1"/>
          <p:nvPr/>
        </p:nvSpPr>
        <p:spPr>
          <a:xfrm>
            <a:off x="937988" y="1169723"/>
            <a:ext cx="43761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The </a:t>
            </a:r>
            <a:r>
              <a:rPr lang="en-US" dirty="0"/>
              <a:t>c</a:t>
            </a:r>
            <a:r>
              <a:rPr dirty="0"/>
              <a:t>hain rule says…</a:t>
            </a:r>
          </a:p>
        </p:txBody>
      </p:sp>
      <p:pic>
        <p:nvPicPr>
          <p:cNvPr id="1100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0065" y="3749088"/>
            <a:ext cx="922208" cy="335591"/>
          </a:xfrm>
          <a:prstGeom prst="rect">
            <a:avLst/>
          </a:prstGeom>
        </p:spPr>
      </p:pic>
      <p:pic>
        <p:nvPicPr>
          <p:cNvPr id="1102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654748" y="3616486"/>
            <a:ext cx="2265791" cy="500387"/>
          </a:xfrm>
          <a:prstGeom prst="rect">
            <a:avLst/>
          </a:prstGeom>
        </p:spPr>
      </p:pic>
      <p:pic>
        <p:nvPicPr>
          <p:cNvPr id="1104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957213" y="3627415"/>
            <a:ext cx="675241" cy="551953"/>
          </a:xfrm>
          <a:prstGeom prst="rect">
            <a:avLst/>
          </a:prstGeom>
        </p:spPr>
      </p:pic>
      <p:sp>
        <p:nvSpPr>
          <p:cNvPr id="1086" name="depends on"/>
          <p:cNvSpPr txBox="1"/>
          <p:nvPr/>
        </p:nvSpPr>
        <p:spPr>
          <a:xfrm>
            <a:off x="11001057" y="4131571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87" name="depends on"/>
          <p:cNvSpPr txBox="1"/>
          <p:nvPr/>
        </p:nvSpPr>
        <p:spPr>
          <a:xfrm>
            <a:off x="9759596" y="422093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106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856182" y="3627415"/>
            <a:ext cx="675240" cy="551953"/>
          </a:xfrm>
          <a:prstGeom prst="rect">
            <a:avLst/>
          </a:prstGeom>
        </p:spPr>
      </p:pic>
      <p:pic>
        <p:nvPicPr>
          <p:cNvPr id="1108" name="Connection Line" descr="Connection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4454984" y="3629119"/>
            <a:ext cx="2357327" cy="504294"/>
          </a:xfrm>
          <a:prstGeom prst="rect">
            <a:avLst/>
          </a:prstGeom>
        </p:spPr>
      </p:pic>
      <p:pic>
        <p:nvPicPr>
          <p:cNvPr id="1110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3747953" y="3648480"/>
            <a:ext cx="675240" cy="551953"/>
          </a:xfrm>
          <a:prstGeom prst="rect">
            <a:avLst/>
          </a:prstGeom>
        </p:spPr>
      </p:pic>
      <p:pic>
        <p:nvPicPr>
          <p:cNvPr id="1112" name="Connection Line" descr="Connection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2745268" y="2828455"/>
            <a:ext cx="990485" cy="375740"/>
          </a:xfrm>
          <a:prstGeom prst="rect">
            <a:avLst/>
          </a:prstGeom>
        </p:spPr>
      </p:pic>
      <p:sp>
        <p:nvSpPr>
          <p:cNvPr id="1092" name="depends on"/>
          <p:cNvSpPr txBox="1"/>
          <p:nvPr/>
        </p:nvSpPr>
        <p:spPr>
          <a:xfrm>
            <a:off x="6658565" y="436142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3" name="depends on"/>
          <p:cNvSpPr txBox="1"/>
          <p:nvPr/>
        </p:nvSpPr>
        <p:spPr>
          <a:xfrm>
            <a:off x="4945589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4" name="depends on"/>
          <p:cNvSpPr txBox="1"/>
          <p:nvPr/>
        </p:nvSpPr>
        <p:spPr>
          <a:xfrm>
            <a:off x="3190779" y="4219969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5" name="depends on"/>
          <p:cNvSpPr txBox="1"/>
          <p:nvPr/>
        </p:nvSpPr>
        <p:spPr>
          <a:xfrm>
            <a:off x="2730125" y="244443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6" name="depends on"/>
          <p:cNvSpPr txBox="1"/>
          <p:nvPr/>
        </p:nvSpPr>
        <p:spPr>
          <a:xfrm>
            <a:off x="8195980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97" name="Rounded Rectangle" descr="Rounded Rectangle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3892363" y="5819111"/>
            <a:ext cx="4263477" cy="1794407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98" name="already computed.…"/>
          <p:cNvSpPr txBox="1"/>
          <p:nvPr/>
        </p:nvSpPr>
        <p:spPr>
          <a:xfrm>
            <a:off x="4864777" y="7681538"/>
            <a:ext cx="23186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2"/>
                </a:solidFill>
              </a:defRPr>
            </a:pPr>
            <a:r>
              <a:t>already computed.</a:t>
            </a:r>
          </a:p>
          <a:p>
            <a:pPr>
              <a:defRPr sz="1800">
                <a:solidFill>
                  <a:schemeClr val="accent2"/>
                </a:solidFill>
              </a:defRPr>
            </a:pPr>
            <a:r>
              <a:t>re-use (</a:t>
            </a:r>
            <a:r>
              <a:rPr u="sng"/>
              <a:t>propagate</a:t>
            </a:r>
            <a:r>
              <a:t>)!</a:t>
            </a:r>
          </a:p>
        </p:txBody>
      </p:sp>
      <p:pic>
        <p:nvPicPr>
          <p:cNvPr id="1099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3235" y="6072216"/>
            <a:ext cx="9282579" cy="1354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757274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0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6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9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0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3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3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4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5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3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41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42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164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166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147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48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168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170" name="Connection Line" descr="Connection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172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174" name="Connection Line" descr="Connection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153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4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5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6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7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8" name="Rounded Rectangle"/>
          <p:cNvSpPr/>
          <p:nvPr/>
        </p:nvSpPr>
        <p:spPr>
          <a:xfrm>
            <a:off x="4634896" y="3823975"/>
            <a:ext cx="1783885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9" name="Rounded Rectangle"/>
          <p:cNvSpPr/>
          <p:nvPr/>
        </p:nvSpPr>
        <p:spPr>
          <a:xfrm>
            <a:off x="4634896" y="5117403"/>
            <a:ext cx="1783885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6" name="Connection Line" descr="Connection Line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4162923" y="4636532"/>
            <a:ext cx="360431" cy="795117"/>
          </a:xfrm>
          <a:prstGeom prst="rect">
            <a:avLst/>
          </a:prstGeom>
        </p:spPr>
      </p:pic>
      <p:pic>
        <p:nvPicPr>
          <p:cNvPr id="1161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86425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84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50800"/>
            <a:ext cx="1916411" cy="700336"/>
          </a:xfrm>
          <a:prstGeom prst="rect">
            <a:avLst/>
          </a:prstGeom>
        </p:spPr>
      </p:pic>
      <p:sp>
        <p:nvSpPr>
          <p:cNvPr id="187" name="observation (1,-1)…"/>
          <p:cNvSpPr txBox="1"/>
          <p:nvPr/>
        </p:nvSpPr>
        <p:spPr>
          <a:xfrm>
            <a:off x="7583678" y="5450840"/>
            <a:ext cx="230195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1162821422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3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4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0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9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2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3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4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9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7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8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9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0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5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06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Connection Line" descr="Connection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228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230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211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2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232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234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236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238" name="Connection Line" descr="Connection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217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8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9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0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1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2" name="Rounded Rectangle"/>
          <p:cNvSpPr/>
          <p:nvPr/>
        </p:nvSpPr>
        <p:spPr>
          <a:xfrm>
            <a:off x="4634896" y="5117403"/>
            <a:ext cx="3501633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3" name="Rounded Rectangle"/>
          <p:cNvSpPr/>
          <p:nvPr/>
        </p:nvSpPr>
        <p:spPr>
          <a:xfrm>
            <a:off x="4634896" y="6376012"/>
            <a:ext cx="3501633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40" name="Connection Line" descr="Connection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4162923" y="5922077"/>
            <a:ext cx="360431" cy="795117"/>
          </a:xfrm>
          <a:prstGeom prst="rect">
            <a:avLst/>
          </a:prstGeom>
        </p:spPr>
      </p:pic>
      <p:pic>
        <p:nvPicPr>
          <p:cNvPr id="1225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2248244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46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1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2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5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4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5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6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5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9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0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1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7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Connection Line" descr="Connection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290" name="Connection Line" descr="Connection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292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273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74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294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296" name="Connection Line" descr="Connection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298" name="Connection Line" descr="Connection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300" name="Connection Line" descr="Connection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279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0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1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2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3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4" name="Rounded Rectangle"/>
          <p:cNvSpPr/>
          <p:nvPr/>
        </p:nvSpPr>
        <p:spPr>
          <a:xfrm>
            <a:off x="4634896" y="6376012"/>
            <a:ext cx="5263176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5" name="Rounded Rectangle"/>
          <p:cNvSpPr/>
          <p:nvPr/>
        </p:nvSpPr>
        <p:spPr>
          <a:xfrm>
            <a:off x="4634896" y="7634621"/>
            <a:ext cx="5263176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02" name="Connection Line" descr="Connection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4180333" y="7230528"/>
            <a:ext cx="360430" cy="795117"/>
          </a:xfrm>
          <a:prstGeom prst="rect">
            <a:avLst/>
          </a:prstGeom>
        </p:spPr>
      </p:pic>
      <p:pic>
        <p:nvPicPr>
          <p:cNvPr id="1287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616861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187" y="1780025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87" y="3737935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187" y="8236614"/>
            <a:ext cx="1733729" cy="1278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187" y="4727948"/>
            <a:ext cx="431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973" y="5819915"/>
            <a:ext cx="3212130" cy="2077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5828366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87" y="6270579"/>
            <a:ext cx="596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187" y="7959832"/>
            <a:ext cx="25908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vector of parameter update equations"/>
          <p:cNvSpPr txBox="1"/>
          <p:nvPr/>
        </p:nvSpPr>
        <p:spPr>
          <a:xfrm>
            <a:off x="7896186" y="8994049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1317" name="vector of parameter partial derivatives"/>
          <p:cNvSpPr txBox="1"/>
          <p:nvPr/>
        </p:nvSpPr>
        <p:spPr>
          <a:xfrm>
            <a:off x="7896186" y="7445405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sp>
        <p:nvSpPr>
          <p:cNvPr id="1318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187" y="1815653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187" y="3619187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187" y="4609200"/>
            <a:ext cx="4318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5073343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Stochastic gradient descent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3336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6760995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/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arning a Perceptron">
            <a:extLst>
              <a:ext uri="{FF2B5EF4-FFF2-40B4-BE49-F238E27FC236}">
                <a16:creationId xmlns:a16="http://schemas.microsoft.com/office/drawing/2014/main" id="{79E8D798-C352-4B13-AAF7-38481AEDD2EF}"/>
              </a:ext>
            </a:extLst>
          </p:cNvPr>
          <p:cNvSpPr txBox="1"/>
          <p:nvPr/>
        </p:nvSpPr>
        <p:spPr>
          <a:xfrm>
            <a:off x="1905006" y="6676857"/>
            <a:ext cx="919482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use for gradient update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5951578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/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arning a Perceptron">
            <a:extLst>
              <a:ext uri="{FF2B5EF4-FFF2-40B4-BE49-F238E27FC236}">
                <a16:creationId xmlns:a16="http://schemas.microsoft.com/office/drawing/2014/main" id="{79E8D798-C352-4B13-AAF7-38481AEDD2EF}"/>
              </a:ext>
            </a:extLst>
          </p:cNvPr>
          <p:cNvSpPr txBox="1"/>
          <p:nvPr/>
        </p:nvSpPr>
        <p:spPr>
          <a:xfrm>
            <a:off x="1905006" y="6676857"/>
            <a:ext cx="919482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use for gradient update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88AB6E-FE32-465C-A15B-893D9D6C54DC}"/>
                  </a:ext>
                </a:extLst>
              </p:cNvPr>
              <p:cNvSpPr txBox="1"/>
              <p:nvPr/>
            </p:nvSpPr>
            <p:spPr>
              <a:xfrm>
                <a:off x="4870126" y="8138460"/>
                <a:ext cx="3264548" cy="1055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𝑀𝐿𝑃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88AB6E-FE32-465C-A15B-893D9D6C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26" y="8138460"/>
                <a:ext cx="3264548" cy="1055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arning a Perceptron">
            <a:extLst>
              <a:ext uri="{FF2B5EF4-FFF2-40B4-BE49-F238E27FC236}">
                <a16:creationId xmlns:a16="http://schemas.microsoft.com/office/drawing/2014/main" id="{ECBDB02A-40C5-4203-B1C0-E23EE1689267}"/>
              </a:ext>
            </a:extLst>
          </p:cNvPr>
          <p:cNvSpPr txBox="1"/>
          <p:nvPr/>
        </p:nvSpPr>
        <p:spPr>
          <a:xfrm>
            <a:off x="8479160" y="8367689"/>
            <a:ext cx="198451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"/>
              </a:rPr>
              <a:t>for some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"/>
              </a:rPr>
              <a:t>i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83174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87" y="6270579"/>
            <a:ext cx="596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187" y="7959832"/>
            <a:ext cx="25908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vector of parameter update equations"/>
          <p:cNvSpPr txBox="1"/>
          <p:nvPr/>
        </p:nvSpPr>
        <p:spPr>
          <a:xfrm>
            <a:off x="7896186" y="8994049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1317" name="vector of parameter partial derivatives"/>
          <p:cNvSpPr txBox="1"/>
          <p:nvPr/>
        </p:nvSpPr>
        <p:spPr>
          <a:xfrm>
            <a:off x="7896186" y="7445405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sp>
        <p:nvSpPr>
          <p:cNvPr id="1318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lang="en-US" u="sng" dirty="0"/>
              <a:t>Stochastic</a:t>
            </a:r>
            <a:r>
              <a:rPr lang="en-US" dirty="0"/>
              <a:t> </a:t>
            </a: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187" y="1815653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187" y="3619187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187" y="4609200"/>
            <a:ext cx="4318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5094909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57407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1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2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3" name="latex-image-3.pdf" descr="latex-image-3.pdf"/>
          <p:cNvPicPr>
            <a:picLocks noChangeAspect="1"/>
          </p:cNvPicPr>
          <p:nvPr/>
        </p:nvPicPr>
        <p:blipFill>
          <a:blip r:embed="rId2"/>
          <a:srcRect l="18736" t="55927" r="20222" b="24107"/>
          <a:stretch>
            <a:fillRect/>
          </a:stretch>
        </p:blipFill>
        <p:spPr>
          <a:xfrm>
            <a:off x="7768828" y="5988432"/>
            <a:ext cx="4143872" cy="1048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660400"/>
            <a:ext cx="3075980" cy="761455"/>
          </a:xfrm>
          <a:prstGeom prst="rect">
            <a:avLst/>
          </a:prstGeom>
        </p:spPr>
      </p:pic>
      <p:sp>
        <p:nvSpPr>
          <p:cNvPr id="197" name="= 1"/>
          <p:cNvSpPr txBox="1"/>
          <p:nvPr/>
        </p:nvSpPr>
        <p:spPr>
          <a:xfrm>
            <a:off x="8528812" y="6847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198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2650675527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9095971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lang="en-US" b="0" i="1" dirty="0"/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4C59A1A-A145-4D16-9E1B-829D3AE44851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Why not do gradient descent with all samples?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6582670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lang="en-US" b="0" i="1" dirty="0"/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B4EB665-ADE5-449A-8B0E-AE0F21BC0FB6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Why not do gradient descent with all samples?</a:t>
            </a:r>
          </a:p>
        </p:txBody>
      </p:sp>
      <p:sp>
        <p:nvSpPr>
          <p:cNvPr id="7" name="Learning a Perceptron">
            <a:extLst>
              <a:ext uri="{FF2B5EF4-FFF2-40B4-BE49-F238E27FC236}">
                <a16:creationId xmlns:a16="http://schemas.microsoft.com/office/drawing/2014/main" id="{1FAFBDFB-241B-4432-967F-FF34D3DF9482}"/>
              </a:ext>
            </a:extLst>
          </p:cNvPr>
          <p:cNvSpPr txBox="1"/>
          <p:nvPr/>
        </p:nvSpPr>
        <p:spPr>
          <a:xfrm>
            <a:off x="859622" y="6063622"/>
            <a:ext cx="115480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It’s very expensive when N is large (big data).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" name="Learning a Perceptron">
            <a:extLst>
              <a:ext uri="{FF2B5EF4-FFF2-40B4-BE49-F238E27FC236}">
                <a16:creationId xmlns:a16="http://schemas.microsoft.com/office/drawing/2014/main" id="{85258615-A098-4237-B589-A5525FD99C67}"/>
              </a:ext>
            </a:extLst>
          </p:cNvPr>
          <p:cNvSpPr txBox="1"/>
          <p:nvPr/>
        </p:nvSpPr>
        <p:spPr>
          <a:xfrm>
            <a:off x="859622" y="7130422"/>
            <a:ext cx="1119697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Do I lose anything by using stochastic GD?</a:t>
            </a:r>
          </a:p>
        </p:txBody>
      </p:sp>
    </p:spTree>
    <p:extLst>
      <p:ext uri="{BB962C8B-B14F-4D97-AF65-F5344CB8AC3E}">
        <p14:creationId xmlns:p14="http://schemas.microsoft.com/office/powerpoint/2010/main" val="2911924692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kumimoji="0" lang="en-US" sz="4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B4EB665-ADE5-449A-8B0E-AE0F21BC0FB6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Why not do gradient descent with all samples?</a:t>
            </a:r>
          </a:p>
        </p:txBody>
      </p:sp>
      <p:sp>
        <p:nvSpPr>
          <p:cNvPr id="7" name="Learning a Perceptron">
            <a:extLst>
              <a:ext uri="{FF2B5EF4-FFF2-40B4-BE49-F238E27FC236}">
                <a16:creationId xmlns:a16="http://schemas.microsoft.com/office/drawing/2014/main" id="{1FAFBDFB-241B-4432-967F-FF34D3DF9482}"/>
              </a:ext>
            </a:extLst>
          </p:cNvPr>
          <p:cNvSpPr txBox="1"/>
          <p:nvPr/>
        </p:nvSpPr>
        <p:spPr>
          <a:xfrm>
            <a:off x="859622" y="6063622"/>
            <a:ext cx="115480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It’s very expensive when N is large (big data).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" name="Learning a Perceptron">
            <a:extLst>
              <a:ext uri="{FF2B5EF4-FFF2-40B4-BE49-F238E27FC236}">
                <a16:creationId xmlns:a16="http://schemas.microsoft.com/office/drawing/2014/main" id="{85258615-A098-4237-B589-A5525FD99C67}"/>
              </a:ext>
            </a:extLst>
          </p:cNvPr>
          <p:cNvSpPr txBox="1"/>
          <p:nvPr/>
        </p:nvSpPr>
        <p:spPr>
          <a:xfrm>
            <a:off x="859622" y="7130422"/>
            <a:ext cx="1119697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Do I lose anything by using stochastic GD?</a:t>
            </a:r>
          </a:p>
        </p:txBody>
      </p:sp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BE21C303-3D4F-4809-8624-061F5545ADE9}"/>
              </a:ext>
            </a:extLst>
          </p:cNvPr>
          <p:cNvSpPr txBox="1"/>
          <p:nvPr/>
        </p:nvSpPr>
        <p:spPr>
          <a:xfrm>
            <a:off x="859622" y="8173472"/>
            <a:ext cx="1205939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Same convergence guarantees and complexity!</a:t>
            </a:r>
          </a:p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Better generalization.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892815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81001" y="2426789"/>
            <a:ext cx="12242799" cy="56979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Light"/>
              </a:rPr>
              <a:t>Basic reading: </a:t>
            </a:r>
            <a:r>
              <a:rPr lang="en-US" sz="2130" dirty="0"/>
              <a:t>No standard textbooks yet! Some good resources: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3"/>
              </a:rPr>
              <a:t>https://sites.google.com/site/deeplearningsummerschool/</a:t>
            </a:r>
            <a:endParaRPr lang="en-US" sz="2130" dirty="0">
              <a:latin typeface="+mj-lt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4"/>
              </a:rPr>
              <a:t>http://www.deeplearningbook.org/</a:t>
            </a:r>
            <a:endParaRPr lang="en-US" sz="2130" dirty="0">
              <a:latin typeface="+mj-lt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5"/>
              </a:rPr>
              <a:t>http://www.cs.toronto.edu/~hinton/absps/NatureDeepReview.pdf</a:t>
            </a:r>
            <a:endParaRPr lang="en-US" sz="213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04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10729"/>
            <a:ext cx="1628825" cy="603796"/>
          </a:xfrm>
          <a:prstGeom prst="rect">
            <a:avLst/>
          </a:prstGeom>
        </p:spPr>
      </p:pic>
      <p:sp>
        <p:nvSpPr>
          <p:cNvPr id="207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10211059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5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13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4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6" name="update w"/>
          <p:cNvSpPr txBox="1"/>
          <p:nvPr/>
        </p:nvSpPr>
        <p:spPr>
          <a:xfrm>
            <a:off x="764096" y="30632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217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18729"/>
            <a:ext cx="4146253" cy="603796"/>
          </a:xfrm>
          <a:prstGeom prst="rect">
            <a:avLst/>
          </a:prstGeom>
        </p:spPr>
      </p:pic>
      <p:sp>
        <p:nvSpPr>
          <p:cNvPr id="220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-1</a:t>
            </a:r>
          </a:p>
        </p:txBody>
      </p:sp>
      <p:pic>
        <p:nvPicPr>
          <p:cNvPr id="221" name="latex-image-3.pdf" descr="latex-image-3.pdf"/>
          <p:cNvPicPr>
            <a:picLocks noChangeAspect="1"/>
          </p:cNvPicPr>
          <p:nvPr/>
        </p:nvPicPr>
        <p:blipFill>
          <a:blip r:embed="rId2"/>
          <a:srcRect l="19672" t="90327"/>
          <a:stretch>
            <a:fillRect/>
          </a:stretch>
        </p:blipFill>
        <p:spPr>
          <a:xfrm>
            <a:off x="851480" y="3616477"/>
            <a:ext cx="4468121" cy="4162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03820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9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27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8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0" name="update w"/>
          <p:cNvSpPr txBox="1"/>
          <p:nvPr/>
        </p:nvSpPr>
        <p:spPr>
          <a:xfrm>
            <a:off x="764096" y="30632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231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18729"/>
            <a:ext cx="4146253" cy="603796"/>
          </a:xfrm>
          <a:prstGeom prst="rect">
            <a:avLst/>
          </a:prstGeom>
        </p:spPr>
      </p:pic>
      <p:sp>
        <p:nvSpPr>
          <p:cNvPr id="234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-1</a:t>
            </a:r>
          </a:p>
        </p:txBody>
      </p:sp>
      <p:pic>
        <p:nvPicPr>
          <p:cNvPr id="235" name="latex-image-3.pdf" descr="latex-image-3.pdf"/>
          <p:cNvPicPr>
            <a:picLocks noChangeAspect="1"/>
          </p:cNvPicPr>
          <p:nvPr/>
        </p:nvPicPr>
        <p:blipFill>
          <a:blip r:embed="rId2"/>
          <a:srcRect l="19672" t="90327"/>
          <a:stretch>
            <a:fillRect/>
          </a:stretch>
        </p:blipFill>
        <p:spPr>
          <a:xfrm>
            <a:off x="851480" y="3616477"/>
            <a:ext cx="4468121" cy="41626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-1"/>
          <p:cNvSpPr txBox="1"/>
          <p:nvPr/>
        </p:nvSpPr>
        <p:spPr>
          <a:xfrm>
            <a:off x="2657817" y="4224087"/>
            <a:ext cx="2723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-1</a:t>
            </a:r>
          </a:p>
        </p:txBody>
      </p:sp>
      <p:sp>
        <p:nvSpPr>
          <p:cNvPr id="237" name="1"/>
          <p:cNvSpPr txBox="1"/>
          <p:nvPr/>
        </p:nvSpPr>
        <p:spPr>
          <a:xfrm>
            <a:off x="4516221" y="4224087"/>
            <a:ext cx="2131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238" name="(1,-1)"/>
          <p:cNvSpPr txBox="1"/>
          <p:nvPr/>
        </p:nvSpPr>
        <p:spPr>
          <a:xfrm>
            <a:off x="3314931" y="4224087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(1,-1)</a:t>
            </a:r>
          </a:p>
        </p:txBody>
      </p:sp>
      <p:sp>
        <p:nvSpPr>
          <p:cNvPr id="239" name="(0,0)"/>
          <p:cNvSpPr txBox="1"/>
          <p:nvPr/>
        </p:nvSpPr>
        <p:spPr>
          <a:xfrm>
            <a:off x="1715871" y="4224087"/>
            <a:ext cx="4798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(0,0)</a:t>
            </a:r>
          </a:p>
        </p:txBody>
      </p:sp>
      <p:sp>
        <p:nvSpPr>
          <p:cNvPr id="240" name="(-1,1)"/>
          <p:cNvSpPr txBox="1"/>
          <p:nvPr/>
        </p:nvSpPr>
        <p:spPr>
          <a:xfrm>
            <a:off x="657567" y="4224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41" name="no match!"/>
          <p:cNvSpPr txBox="1"/>
          <p:nvPr/>
        </p:nvSpPr>
        <p:spPr>
          <a:xfrm>
            <a:off x="4292422" y="3335087"/>
            <a:ext cx="9147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no match!</a:t>
            </a:r>
          </a:p>
        </p:txBody>
      </p:sp>
    </p:spTree>
    <p:extLst>
      <p:ext uri="{BB962C8B-B14F-4D97-AF65-F5344CB8AC3E}">
        <p14:creationId xmlns:p14="http://schemas.microsoft.com/office/powerpoint/2010/main" val="14554292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4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9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47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8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50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252" name="latex-image-3.pdf" descr="latex-image-3.pdf"/>
          <p:cNvPicPr>
            <a:picLocks noChangeAspect="1"/>
          </p:cNvPicPr>
          <p:nvPr/>
        </p:nvPicPr>
        <p:blipFill>
          <a:blip r:embed="rId2"/>
          <a:srcRect l="18736" t="43478" r="47860" b="46863"/>
          <a:stretch>
            <a:fillRect/>
          </a:stretch>
        </p:blipFill>
        <p:spPr>
          <a:xfrm>
            <a:off x="2676128" y="3010480"/>
            <a:ext cx="2267646" cy="50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1" y="116929"/>
            <a:ext cx="1950691" cy="603796"/>
          </a:xfrm>
          <a:prstGeom prst="rect">
            <a:avLst/>
          </a:prstGeom>
        </p:spPr>
      </p:pic>
      <p:sp>
        <p:nvSpPr>
          <p:cNvPr id="256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34744495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64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62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3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65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6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267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1" y="644525"/>
            <a:ext cx="3047604" cy="807343"/>
          </a:xfrm>
          <a:prstGeom prst="rect">
            <a:avLst/>
          </a:prstGeom>
        </p:spPr>
      </p:pic>
      <p:pic>
        <p:nvPicPr>
          <p:cNvPr id="270" name="latex-image-3.pdf" descr="latex-image-3.pdf"/>
          <p:cNvPicPr>
            <a:picLocks noChangeAspect="1"/>
          </p:cNvPicPr>
          <p:nvPr/>
        </p:nvPicPr>
        <p:blipFill>
          <a:blip r:embed="rId2"/>
          <a:srcRect l="18736" t="55927" r="20222" b="24107"/>
          <a:stretch>
            <a:fillRect/>
          </a:stretch>
        </p:blipFill>
        <p:spPr>
          <a:xfrm>
            <a:off x="7616428" y="1162432"/>
            <a:ext cx="4143872" cy="104857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= 1"/>
          <p:cNvSpPr txBox="1"/>
          <p:nvPr/>
        </p:nvSpPr>
        <p:spPr>
          <a:xfrm>
            <a:off x="8376412" y="2021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272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73" name="(-1,1)"/>
          <p:cNvSpPr txBox="1"/>
          <p:nvPr/>
        </p:nvSpPr>
        <p:spPr>
          <a:xfrm>
            <a:off x="9713565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74" name="(-1,1)"/>
          <p:cNvSpPr txBox="1"/>
          <p:nvPr/>
        </p:nvSpPr>
        <p:spPr>
          <a:xfrm>
            <a:off x="10683239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39216702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82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80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1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83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+1</a:t>
            </a:r>
          </a:p>
        </p:txBody>
      </p:sp>
      <p:pic>
        <p:nvPicPr>
          <p:cNvPr id="285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1" y="1283032"/>
            <a:ext cx="1710781" cy="575420"/>
          </a:xfrm>
          <a:prstGeom prst="rect">
            <a:avLst/>
          </a:prstGeom>
        </p:spPr>
      </p:pic>
      <p:pic>
        <p:nvPicPr>
          <p:cNvPr id="288" name="latex-image-3.pdf" descr="latex-image-3.pdf"/>
          <p:cNvPicPr>
            <a:picLocks noChangeAspect="1"/>
          </p:cNvPicPr>
          <p:nvPr/>
        </p:nvPicPr>
        <p:blipFill>
          <a:blip r:embed="rId2"/>
          <a:srcRect l="18736" t="55927" r="20222" b="24107"/>
          <a:stretch>
            <a:fillRect/>
          </a:stretch>
        </p:blipFill>
        <p:spPr>
          <a:xfrm>
            <a:off x="7616428" y="1162432"/>
            <a:ext cx="4143872" cy="104857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= 1"/>
          <p:cNvSpPr txBox="1"/>
          <p:nvPr/>
        </p:nvSpPr>
        <p:spPr>
          <a:xfrm>
            <a:off x="8376412" y="2021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290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91" name="(-1,1)"/>
          <p:cNvSpPr txBox="1"/>
          <p:nvPr/>
        </p:nvSpPr>
        <p:spPr>
          <a:xfrm>
            <a:off x="9713565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92" name="(-1,1)"/>
          <p:cNvSpPr txBox="1"/>
          <p:nvPr/>
        </p:nvSpPr>
        <p:spPr>
          <a:xfrm>
            <a:off x="10683239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26230503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141418" y="1934085"/>
            <a:ext cx="12721966" cy="734054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Programming assignment 5 has been posted and is due on April 8</a:t>
            </a:r>
            <a:r>
              <a:rPr kumimoji="0" lang="en-US" sz="256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Any questions about the PA5?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Take-home quiz 8 has been late but should be posted tonight and be due on April 5th.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Will be shorter to make up for the smaller amount of time.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27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00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98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9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01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sp>
        <p:nvSpPr>
          <p:cNvPr id="303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304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2831" y="1841832"/>
            <a:ext cx="4195516" cy="575420"/>
          </a:xfrm>
          <a:prstGeom prst="rect">
            <a:avLst/>
          </a:prstGeom>
        </p:spPr>
      </p:pic>
      <p:sp>
        <p:nvSpPr>
          <p:cNvPr id="307" name="update w"/>
          <p:cNvSpPr txBox="1"/>
          <p:nvPr/>
        </p:nvSpPr>
        <p:spPr>
          <a:xfrm>
            <a:off x="7685596" y="9423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308" name="latex-image-3.pdf" descr="latex-image-3.pdf"/>
          <p:cNvPicPr>
            <a:picLocks noChangeAspect="1"/>
          </p:cNvPicPr>
          <p:nvPr/>
        </p:nvPicPr>
        <p:blipFill>
          <a:blip r:embed="rId2"/>
          <a:srcRect l="19672" t="90327"/>
          <a:stretch>
            <a:fillRect/>
          </a:stretch>
        </p:blipFill>
        <p:spPr>
          <a:xfrm>
            <a:off x="7772980" y="1495577"/>
            <a:ext cx="4468122" cy="41626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+1"/>
          <p:cNvSpPr txBox="1"/>
          <p:nvPr/>
        </p:nvSpPr>
        <p:spPr>
          <a:xfrm>
            <a:off x="9550247" y="2058737"/>
            <a:ext cx="33050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+1</a:t>
            </a:r>
          </a:p>
        </p:txBody>
      </p:sp>
      <p:sp>
        <p:nvSpPr>
          <p:cNvPr id="310" name="0"/>
          <p:cNvSpPr txBox="1"/>
          <p:nvPr/>
        </p:nvSpPr>
        <p:spPr>
          <a:xfrm>
            <a:off x="11437721" y="2058737"/>
            <a:ext cx="2131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0</a:t>
            </a:r>
          </a:p>
        </p:txBody>
      </p:sp>
      <p:sp>
        <p:nvSpPr>
          <p:cNvPr id="311" name="(-1,1)"/>
          <p:cNvSpPr txBox="1"/>
          <p:nvPr/>
        </p:nvSpPr>
        <p:spPr>
          <a:xfrm>
            <a:off x="10096842" y="205873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2" name="(-1,1)"/>
          <p:cNvSpPr txBox="1"/>
          <p:nvPr/>
        </p:nvSpPr>
        <p:spPr>
          <a:xfrm>
            <a:off x="8731008" y="2058737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3" name="(-1,1)"/>
          <p:cNvSpPr txBox="1"/>
          <p:nvPr/>
        </p:nvSpPr>
        <p:spPr>
          <a:xfrm>
            <a:off x="7643501" y="205873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4" name="match!"/>
          <p:cNvSpPr txBox="1"/>
          <p:nvPr/>
        </p:nvSpPr>
        <p:spPr>
          <a:xfrm>
            <a:off x="11210493" y="1204069"/>
            <a:ext cx="66761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match!</a:t>
            </a:r>
          </a:p>
        </p:txBody>
      </p:sp>
    </p:spTree>
    <p:extLst>
      <p:ext uri="{BB962C8B-B14F-4D97-AF65-F5344CB8AC3E}">
        <p14:creationId xmlns:p14="http://schemas.microsoft.com/office/powerpoint/2010/main" val="5030539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8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2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20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1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3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25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0" y="101932"/>
            <a:ext cx="1999259" cy="575420"/>
          </a:xfrm>
          <a:prstGeom prst="rect">
            <a:avLst/>
          </a:prstGeom>
        </p:spPr>
      </p:pic>
      <p:pic>
        <p:nvPicPr>
          <p:cNvPr id="329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60778" y="349577"/>
            <a:ext cx="2843087" cy="54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4837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3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8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36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7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9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sp>
        <p:nvSpPr>
          <p:cNvPr id="342" name="Line"/>
          <p:cNvSpPr/>
          <p:nvPr/>
        </p:nvSpPr>
        <p:spPr>
          <a:xfrm flipV="1">
            <a:off x="4204873" y="3151239"/>
            <a:ext cx="4595054" cy="3451122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Line"/>
          <p:cNvSpPr/>
          <p:nvPr/>
        </p:nvSpPr>
        <p:spPr>
          <a:xfrm>
            <a:off x="5795524" y="4053603"/>
            <a:ext cx="716307" cy="838920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Connection Line"/>
          <p:cNvSpPr/>
          <p:nvPr/>
        </p:nvSpPr>
        <p:spPr>
          <a:xfrm>
            <a:off x="6013591" y="3910180"/>
            <a:ext cx="858095" cy="16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6" extrusionOk="0">
                <a:moveTo>
                  <a:pt x="0" y="16206"/>
                </a:moveTo>
                <a:cubicBezTo>
                  <a:pt x="6837" y="-4982"/>
                  <a:pt x="14037" y="-5394"/>
                  <a:pt x="21600" y="14971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45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436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6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54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5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7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8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9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pic>
        <p:nvPicPr>
          <p:cNvPr id="360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452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7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0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68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9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1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74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0" y="101932"/>
            <a:ext cx="1999259" cy="575420"/>
          </a:xfrm>
          <a:prstGeom prst="rect">
            <a:avLst/>
          </a:prstGeom>
        </p:spPr>
      </p:pic>
      <p:pic>
        <p:nvPicPr>
          <p:cNvPr id="378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60775" y="349574"/>
            <a:ext cx="3214782" cy="34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780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4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7" name="Group"/>
          <p:cNvGrpSpPr/>
          <p:nvPr/>
        </p:nvGrpSpPr>
        <p:grpSpPr>
          <a:xfrm rot="1838754">
            <a:off x="4347601" y="2976002"/>
            <a:ext cx="4309597" cy="3801596"/>
            <a:chOff x="0" y="0"/>
            <a:chExt cx="4309595" cy="3801595"/>
          </a:xfrm>
        </p:grpSpPr>
        <p:sp>
          <p:nvSpPr>
            <p:cNvPr id="385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6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88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9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0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1" name="Line"/>
          <p:cNvSpPr/>
          <p:nvPr/>
        </p:nvSpPr>
        <p:spPr>
          <a:xfrm>
            <a:off x="4154323" y="3220683"/>
            <a:ext cx="4696154" cy="3312234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Line"/>
          <p:cNvSpPr/>
          <p:nvPr/>
        </p:nvSpPr>
        <p:spPr>
          <a:xfrm flipH="1">
            <a:off x="6490335" y="3951166"/>
            <a:ext cx="578217" cy="939440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8" name="Connection Line"/>
          <p:cNvSpPr/>
          <p:nvPr/>
        </p:nvSpPr>
        <p:spPr>
          <a:xfrm>
            <a:off x="6282921" y="3645061"/>
            <a:ext cx="735658" cy="204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6" extrusionOk="0">
                <a:moveTo>
                  <a:pt x="0" y="15015"/>
                </a:moveTo>
                <a:cubicBezTo>
                  <a:pt x="6164" y="-5394"/>
                  <a:pt x="13364" y="-4997"/>
                  <a:pt x="21600" y="16206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4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pic>
        <p:nvPicPr>
          <p:cNvPr id="395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4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6" name="Group"/>
          <p:cNvGrpSpPr/>
          <p:nvPr/>
        </p:nvGrpSpPr>
        <p:grpSpPr>
          <a:xfrm rot="1838754">
            <a:off x="4347601" y="2976002"/>
            <a:ext cx="4309597" cy="3801596"/>
            <a:chOff x="0" y="0"/>
            <a:chExt cx="4309595" cy="3801595"/>
          </a:xfrm>
        </p:grpSpPr>
        <p:sp>
          <p:nvSpPr>
            <p:cNvPr id="404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5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7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8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9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0" name="repeat …"/>
          <p:cNvSpPr txBox="1"/>
          <p:nvPr/>
        </p:nvSpPr>
        <p:spPr>
          <a:xfrm>
            <a:off x="11658599" y="9222740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repeat …</a:t>
            </a:r>
          </a:p>
        </p:txBody>
      </p:sp>
      <p:pic>
        <p:nvPicPr>
          <p:cNvPr id="411" name="latex-image-3.pdf" descr="latex-image-3.pdf"/>
          <p:cNvPicPr>
            <a:picLocks noChangeAspect="1"/>
          </p:cNvPicPr>
          <p:nvPr/>
        </p:nvPicPr>
        <p:blipFill>
          <a:blip r:embed="rId2"/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89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 flipV="1">
            <a:off x="4473574" y="5374394"/>
            <a:ext cx="1880693" cy="26801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6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7" name="Circle"/>
          <p:cNvSpPr/>
          <p:nvPr/>
        </p:nvSpPr>
        <p:spPr>
          <a:xfrm>
            <a:off x="88736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" name="Line"/>
          <p:cNvSpPr/>
          <p:nvPr/>
        </p:nvSpPr>
        <p:spPr>
          <a:xfrm>
            <a:off x="3419474" y="2634059"/>
            <a:ext cx="3102671" cy="24153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9" name="Line"/>
          <p:cNvSpPr/>
          <p:nvPr/>
        </p:nvSpPr>
        <p:spPr>
          <a:xfrm>
            <a:off x="3076574" y="3874442"/>
            <a:ext cx="3454302" cy="11717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0" name="Line"/>
          <p:cNvSpPr/>
          <p:nvPr/>
        </p:nvSpPr>
        <p:spPr>
          <a:xfrm>
            <a:off x="3076575" y="5116026"/>
            <a:ext cx="3454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Line"/>
          <p:cNvSpPr/>
          <p:nvPr/>
        </p:nvSpPr>
        <p:spPr>
          <a:xfrm flipV="1">
            <a:off x="3076575" y="4996073"/>
            <a:ext cx="3454301" cy="21757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Circle"/>
          <p:cNvSpPr/>
          <p:nvPr/>
        </p:nvSpPr>
        <p:spPr>
          <a:xfrm>
            <a:off x="613676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520" y="4909889"/>
            <a:ext cx="279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600" y="4854922"/>
            <a:ext cx="2413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he Perceptron"/>
          <p:cNvSpPr txBox="1"/>
          <p:nvPr/>
        </p:nvSpPr>
        <p:spPr>
          <a:xfrm>
            <a:off x="4877968" y="603250"/>
            <a:ext cx="32488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Perceptron</a:t>
            </a:r>
          </a:p>
        </p:txBody>
      </p:sp>
      <p:sp>
        <p:nvSpPr>
          <p:cNvPr id="440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441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442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443" name="sum"/>
          <p:cNvSpPr txBox="1"/>
          <p:nvPr/>
        </p:nvSpPr>
        <p:spPr>
          <a:xfrm>
            <a:off x="6183631" y="4051300"/>
            <a:ext cx="636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sum</a:t>
            </a:r>
          </a:p>
        </p:txBody>
      </p:sp>
      <p:sp>
        <p:nvSpPr>
          <p:cNvPr id="444" name="sign function…"/>
          <p:cNvSpPr txBox="1"/>
          <p:nvPr/>
        </p:nvSpPr>
        <p:spPr>
          <a:xfrm>
            <a:off x="7940782" y="3942506"/>
            <a:ext cx="268333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sign function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(e.g., step,sigmoid, Tanh, ReLU)</a:t>
            </a:r>
          </a:p>
        </p:txBody>
      </p:sp>
      <p:sp>
        <p:nvSpPr>
          <p:cNvPr id="445" name="Circle"/>
          <p:cNvSpPr/>
          <p:nvPr/>
        </p:nvSpPr>
        <p:spPr>
          <a:xfrm>
            <a:off x="4111116" y="766083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1038" y="7867717"/>
            <a:ext cx="1524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bias"/>
          <p:cNvSpPr txBox="1"/>
          <p:nvPr/>
        </p:nvSpPr>
        <p:spPr>
          <a:xfrm>
            <a:off x="4917166" y="7867717"/>
            <a:ext cx="4501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bias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20257" y="6601916"/>
            <a:ext cx="177801" cy="33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92956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Line"/>
          <p:cNvSpPr/>
          <p:nvPr/>
        </p:nvSpPr>
        <p:spPr>
          <a:xfrm>
            <a:off x="3419474" y="2634059"/>
            <a:ext cx="2974183" cy="2035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Line"/>
          <p:cNvSpPr/>
          <p:nvPr/>
        </p:nvSpPr>
        <p:spPr>
          <a:xfrm>
            <a:off x="3076574" y="3874443"/>
            <a:ext cx="3238055" cy="9802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3" name="Line"/>
          <p:cNvSpPr/>
          <p:nvPr/>
        </p:nvSpPr>
        <p:spPr>
          <a:xfrm flipV="1">
            <a:off x="3076574" y="5094794"/>
            <a:ext cx="3200550" cy="212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4" name="Line"/>
          <p:cNvSpPr/>
          <p:nvPr/>
        </p:nvSpPr>
        <p:spPr>
          <a:xfrm flipV="1">
            <a:off x="3076575" y="5424351"/>
            <a:ext cx="3281561" cy="17474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5" name="Circle"/>
          <p:cNvSpPr/>
          <p:nvPr/>
        </p:nvSpPr>
        <p:spPr>
          <a:xfrm>
            <a:off x="6329492" y="4351709"/>
            <a:ext cx="1443882" cy="144388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6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7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Another way to draw it…"/>
          <p:cNvSpPr txBox="1"/>
          <p:nvPr/>
        </p:nvSpPr>
        <p:spPr>
          <a:xfrm>
            <a:off x="335737" y="312948"/>
            <a:ext cx="5119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Another way to draw it…</a:t>
            </a:r>
          </a:p>
        </p:txBody>
      </p:sp>
      <p:sp>
        <p:nvSpPr>
          <p:cNvPr id="471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472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473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044" y="4879702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Activation Function…"/>
          <p:cNvSpPr txBox="1"/>
          <p:nvPr/>
        </p:nvSpPr>
        <p:spPr>
          <a:xfrm>
            <a:off x="5383770" y="5814169"/>
            <a:ext cx="33353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Activation Function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Sigmoid function of weighted sum)</a:t>
            </a:r>
          </a:p>
        </p:txBody>
      </p:sp>
      <p:sp>
        <p:nvSpPr>
          <p:cNvPr id="476" name="(1) Combine the sum and activation function"/>
          <p:cNvSpPr txBox="1"/>
          <p:nvPr/>
        </p:nvSpPr>
        <p:spPr>
          <a:xfrm>
            <a:off x="6852433" y="2958455"/>
            <a:ext cx="28984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(1) Combine the sum and activation function </a:t>
            </a:r>
          </a:p>
        </p:txBody>
      </p:sp>
      <p:sp>
        <p:nvSpPr>
          <p:cNvPr id="477" name="(2) suppress the bias term (less clutter)"/>
          <p:cNvSpPr txBox="1"/>
          <p:nvPr/>
        </p:nvSpPr>
        <p:spPr>
          <a:xfrm>
            <a:off x="3265144" y="7779333"/>
            <a:ext cx="28984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(2) suppress the bias term (less clutter)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8089" y="4973444"/>
            <a:ext cx="2159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Line"/>
          <p:cNvSpPr/>
          <p:nvPr/>
        </p:nvSpPr>
        <p:spPr>
          <a:xfrm flipV="1">
            <a:off x="7051433" y="4598605"/>
            <a:ext cx="1" cy="9500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2208" y="2770192"/>
            <a:ext cx="1469282" cy="600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5702" y="3592710"/>
            <a:ext cx="107915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4339" y="8079730"/>
            <a:ext cx="1045907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8741" y="8538128"/>
            <a:ext cx="1079157" cy="2976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83012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Line"/>
          <p:cNvSpPr/>
          <p:nvPr/>
        </p:nvSpPr>
        <p:spPr>
          <a:xfrm>
            <a:off x="3419474" y="2634059"/>
            <a:ext cx="2974183" cy="2035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Line"/>
          <p:cNvSpPr/>
          <p:nvPr/>
        </p:nvSpPr>
        <p:spPr>
          <a:xfrm>
            <a:off x="3076574" y="3874443"/>
            <a:ext cx="3238055" cy="9802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Line"/>
          <p:cNvSpPr/>
          <p:nvPr/>
        </p:nvSpPr>
        <p:spPr>
          <a:xfrm flipV="1">
            <a:off x="3076574" y="5094794"/>
            <a:ext cx="3200550" cy="212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Line"/>
          <p:cNvSpPr/>
          <p:nvPr/>
        </p:nvSpPr>
        <p:spPr>
          <a:xfrm flipV="1">
            <a:off x="3076575" y="5424351"/>
            <a:ext cx="3281561" cy="17474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0" name="Circle"/>
          <p:cNvSpPr/>
          <p:nvPr/>
        </p:nvSpPr>
        <p:spPr>
          <a:xfrm>
            <a:off x="6329492" y="4351709"/>
            <a:ext cx="1443882" cy="144388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1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2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4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506" name="float perceptron(vector&lt;float&gt; x, vector&lt;float&gt; w)…"/>
          <p:cNvSpPr txBox="1"/>
          <p:nvPr/>
        </p:nvSpPr>
        <p:spPr>
          <a:xfrm>
            <a:off x="3648794" y="7729683"/>
            <a:ext cx="9254932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perceptron(vector&lt;float&gt; x, vector&lt;float&gt; w)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{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a  = dot(x,w); 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return f(a);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}</a:t>
            </a:r>
          </a:p>
        </p:txBody>
      </p:sp>
      <p:sp>
        <p:nvSpPr>
          <p:cNvPr id="507" name="float f(float a)…"/>
          <p:cNvSpPr txBox="1"/>
          <p:nvPr/>
        </p:nvSpPr>
        <p:spPr>
          <a:xfrm>
            <a:off x="5871718" y="1720069"/>
            <a:ext cx="587588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f(float a)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{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return 1.0 / (1.0+ exp(-a));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}</a:t>
            </a:r>
          </a:p>
        </p:txBody>
      </p:sp>
      <p:sp>
        <p:nvSpPr>
          <p:cNvPr id="508" name="Activation function (sigmoid, logistic function)"/>
          <p:cNvSpPr txBox="1"/>
          <p:nvPr/>
        </p:nvSpPr>
        <p:spPr>
          <a:xfrm>
            <a:off x="5865133" y="1090675"/>
            <a:ext cx="639705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Activation function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 (sigmoid, logistic function)</a:t>
            </a:r>
          </a:p>
        </p:txBody>
      </p:sp>
      <p:sp>
        <p:nvSpPr>
          <p:cNvPr id="509" name="Perceptron function (logistic regression)"/>
          <p:cNvSpPr txBox="1"/>
          <p:nvPr/>
        </p:nvSpPr>
        <p:spPr>
          <a:xfrm>
            <a:off x="3589318" y="7149703"/>
            <a:ext cx="582616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function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(logistic regression)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044" y="4879702"/>
            <a:ext cx="2413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8089" y="4973444"/>
            <a:ext cx="2159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Line"/>
          <p:cNvSpPr/>
          <p:nvPr/>
        </p:nvSpPr>
        <p:spPr>
          <a:xfrm flipV="1">
            <a:off x="7051433" y="4598605"/>
            <a:ext cx="1" cy="9500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13" name="Programming the 'forward pass'"/>
          <p:cNvSpPr txBox="1"/>
          <p:nvPr/>
        </p:nvSpPr>
        <p:spPr>
          <a:xfrm>
            <a:off x="141300" y="210691"/>
            <a:ext cx="66262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Programming the 'forward pass'</a:t>
            </a:r>
          </a:p>
        </p:txBody>
      </p:sp>
    </p:spTree>
    <p:extLst>
      <p:ext uri="{BB962C8B-B14F-4D97-AF65-F5344CB8AC3E}">
        <p14:creationId xmlns:p14="http://schemas.microsoft.com/office/powerpoint/2010/main" val="22159274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Leftover from last lecture: SVM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Perceptron.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Neural networks.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Training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perceptrons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Backpropagation.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Stochastic gradient descent.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Neural networks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8334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11994976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eural Network"/>
          <p:cNvSpPr txBox="1">
            <a:spLocks noGrp="1"/>
          </p:cNvSpPr>
          <p:nvPr>
            <p:ph type="title"/>
          </p:nvPr>
        </p:nvSpPr>
        <p:spPr>
          <a:xfrm>
            <a:off x="952500" y="442155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27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2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0004200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eural Network"/>
          <p:cNvSpPr txBox="1">
            <a:spLocks noGrp="1"/>
          </p:cNvSpPr>
          <p:nvPr>
            <p:ph type="title"/>
          </p:nvPr>
        </p:nvSpPr>
        <p:spPr>
          <a:xfrm>
            <a:off x="952500" y="442155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6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6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  <p:sp>
        <p:nvSpPr>
          <p:cNvPr id="191" name="How many perceptrons in this neural network?"/>
          <p:cNvSpPr txBox="1"/>
          <p:nvPr/>
        </p:nvSpPr>
        <p:spPr>
          <a:xfrm>
            <a:off x="1727631" y="8036204"/>
            <a:ext cx="95495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perceptrons in this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107248475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94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9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9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2" name="‘one perceptron’"/>
          <p:cNvSpPr txBox="1"/>
          <p:nvPr/>
        </p:nvSpPr>
        <p:spPr>
          <a:xfrm>
            <a:off x="7275829" y="3384549"/>
            <a:ext cx="2339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‘one perceptron’</a:t>
            </a:r>
          </a:p>
        </p:txBody>
      </p:sp>
      <p:sp>
        <p:nvSpPr>
          <p:cNvPr id="204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25525649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07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0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7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9" name="‘two perceptrons’"/>
          <p:cNvSpPr txBox="1"/>
          <p:nvPr/>
        </p:nvSpPr>
        <p:spPr>
          <a:xfrm>
            <a:off x="7267498" y="4641849"/>
            <a:ext cx="24576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‘two perceptrons’</a:t>
            </a:r>
          </a:p>
        </p:txBody>
      </p:sp>
      <p:sp>
        <p:nvSpPr>
          <p:cNvPr id="221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289207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24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2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1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2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3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4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5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0" name="‘three perceptrons’"/>
          <p:cNvSpPr txBox="1"/>
          <p:nvPr/>
        </p:nvSpPr>
        <p:spPr>
          <a:xfrm>
            <a:off x="7172756" y="5899149"/>
            <a:ext cx="2672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‘three perceptrons’</a:t>
            </a:r>
          </a:p>
        </p:txBody>
      </p:sp>
      <p:sp>
        <p:nvSpPr>
          <p:cNvPr id="242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3881119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45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46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8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2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3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4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5" name="‘four perceptrons’"/>
          <p:cNvSpPr txBox="1"/>
          <p:nvPr/>
        </p:nvSpPr>
        <p:spPr>
          <a:xfrm>
            <a:off x="7348466" y="7156449"/>
            <a:ext cx="25085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‘four perceptrons’</a:t>
            </a:r>
          </a:p>
        </p:txBody>
      </p:sp>
      <p:sp>
        <p:nvSpPr>
          <p:cNvPr id="26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5369450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7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7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2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3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4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‘five perceptrons’"/>
          <p:cNvSpPr txBox="1"/>
          <p:nvPr/>
        </p:nvSpPr>
        <p:spPr>
          <a:xfrm>
            <a:off x="9949173" y="3384549"/>
            <a:ext cx="24576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‘five perceptrons’</a:t>
            </a:r>
          </a:p>
        </p:txBody>
      </p:sp>
      <p:sp>
        <p:nvSpPr>
          <p:cNvPr id="29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253378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30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30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‘six perceptrons’"/>
          <p:cNvSpPr txBox="1"/>
          <p:nvPr/>
        </p:nvSpPr>
        <p:spPr>
          <a:xfrm>
            <a:off x="10220058" y="5899149"/>
            <a:ext cx="23558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‘six perceptrons’</a:t>
            </a:r>
          </a:p>
        </p:txBody>
      </p:sp>
      <p:sp>
        <p:nvSpPr>
          <p:cNvPr id="332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6325175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of these slides were adapted from: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Kris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Kitani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(16-385, Spring 2017).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Noah Snavely (Cornell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Fei-Fei Li (Stanford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Andrej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Karpathy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Rounded Rectangle" descr="Rounded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12189" y="3253432"/>
            <a:ext cx="1322522" cy="430083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3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4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6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1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2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3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4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5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6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7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8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9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0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1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2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3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4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365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366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6989776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Rounded Rectangle" descr="Rounded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32375" y="2902746"/>
            <a:ext cx="1322521" cy="530676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69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0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1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4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5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6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7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8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9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0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4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5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6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7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8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9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0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1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3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4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5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6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7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8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399" name="‘hidden’ layer"/>
          <p:cNvSpPr txBox="1"/>
          <p:nvPr/>
        </p:nvSpPr>
        <p:spPr>
          <a:xfrm>
            <a:off x="5530697" y="2131255"/>
            <a:ext cx="19434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‘hidden’ layer</a:t>
            </a:r>
          </a:p>
        </p:txBody>
      </p:sp>
      <p:sp>
        <p:nvSpPr>
          <p:cNvPr id="400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401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141994471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Rounded Rectangle" descr="Rounded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61" y="3583253"/>
            <a:ext cx="1322521" cy="336644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04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5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6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7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8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9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0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1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2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7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9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0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9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0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1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2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3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434" name="‘hidden’ layer"/>
          <p:cNvSpPr txBox="1"/>
          <p:nvPr/>
        </p:nvSpPr>
        <p:spPr>
          <a:xfrm>
            <a:off x="5530697" y="2131255"/>
            <a:ext cx="19434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‘hidden’ layer</a:t>
            </a:r>
          </a:p>
        </p:txBody>
      </p:sp>
      <p:sp>
        <p:nvSpPr>
          <p:cNvPr id="435" name="‘output’ layer"/>
          <p:cNvSpPr txBox="1"/>
          <p:nvPr/>
        </p:nvSpPr>
        <p:spPr>
          <a:xfrm>
            <a:off x="8601862" y="2884397"/>
            <a:ext cx="18589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‘output’ layer</a:t>
            </a:r>
          </a:p>
        </p:txBody>
      </p:sp>
      <p:sp>
        <p:nvSpPr>
          <p:cNvPr id="436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437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398636851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Rounded Rectangle" descr="Rounded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14103" y="2797992"/>
            <a:ext cx="1359066" cy="551428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9" name="this layer is a…"/>
          <p:cNvSpPr txBox="1"/>
          <p:nvPr/>
        </p:nvSpPr>
        <p:spPr>
          <a:xfrm>
            <a:off x="1793962" y="816483"/>
            <a:ext cx="648782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this layer is a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‘fully connected layer’</a:t>
            </a:r>
          </a:p>
        </p:txBody>
      </p:sp>
      <p:sp>
        <p:nvSpPr>
          <p:cNvPr id="470" name="all pairwise neurons between layers are connected"/>
          <p:cNvSpPr txBox="1"/>
          <p:nvPr/>
        </p:nvSpPr>
        <p:spPr>
          <a:xfrm>
            <a:off x="1792732" y="8644256"/>
            <a:ext cx="70317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0882B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all pairwise neurons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between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layers are connected</a:t>
            </a:r>
          </a:p>
        </p:txBody>
      </p:sp>
      <p:pic>
        <p:nvPicPr>
          <p:cNvPr id="474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79000" y="1651169"/>
            <a:ext cx="801216" cy="1375984"/>
          </a:xfrm>
          <a:prstGeom prst="rect">
            <a:avLst/>
          </a:prstGeom>
        </p:spPr>
      </p:pic>
      <p:pic>
        <p:nvPicPr>
          <p:cNvPr id="476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38" y="6259438"/>
            <a:ext cx="609174" cy="24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311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Rounded Rectangle" descr="Rounded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51817" y="3722678"/>
            <a:ext cx="1359066" cy="311470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8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9" name="so is this"/>
          <p:cNvSpPr txBox="1"/>
          <p:nvPr/>
        </p:nvSpPr>
        <p:spPr>
          <a:xfrm>
            <a:off x="5781762" y="1715862"/>
            <a:ext cx="2598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so is this</a:t>
            </a:r>
          </a:p>
        </p:txBody>
      </p:sp>
      <p:sp>
        <p:nvSpPr>
          <p:cNvPr id="510" name="all pairwise neurons between layers are connected"/>
          <p:cNvSpPr txBox="1"/>
          <p:nvPr/>
        </p:nvSpPr>
        <p:spPr>
          <a:xfrm>
            <a:off x="1792732" y="8644256"/>
            <a:ext cx="70317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0882B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all pairwise neurons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between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layers are connected</a:t>
            </a:r>
          </a:p>
        </p:txBody>
      </p:sp>
      <p:pic>
        <p:nvPicPr>
          <p:cNvPr id="513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60" y="1550242"/>
            <a:ext cx="2275740" cy="2045095"/>
          </a:xfrm>
          <a:prstGeom prst="rect">
            <a:avLst/>
          </a:prstGeom>
        </p:spPr>
      </p:pic>
      <p:pic>
        <p:nvPicPr>
          <p:cNvPr id="515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34542" y="7082514"/>
            <a:ext cx="377946" cy="15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75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1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3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4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5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6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7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8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9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0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1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2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3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4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5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6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7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8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9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0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1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2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3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4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5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6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7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548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549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</p:spTree>
    <p:extLst>
      <p:ext uri="{BB962C8B-B14F-4D97-AF65-F5344CB8AC3E}">
        <p14:creationId xmlns:p14="http://schemas.microsoft.com/office/powerpoint/2010/main" val="242304839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0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581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582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583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193233132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1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2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3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4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5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6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7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8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9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1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2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3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4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5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6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7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8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9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0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2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3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4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615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616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617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  <p:sp>
        <p:nvSpPr>
          <p:cNvPr id="618" name="(3 x 4) + (4 x 2) = 20"/>
          <p:cNvSpPr txBox="1"/>
          <p:nvPr/>
        </p:nvSpPr>
        <p:spPr>
          <a:xfrm>
            <a:off x="8110878" y="1980233"/>
            <a:ext cx="33900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(3 x 4) + (4 x 2) = 20</a:t>
            </a:r>
          </a:p>
        </p:txBody>
      </p:sp>
    </p:spTree>
    <p:extLst>
      <p:ext uri="{BB962C8B-B14F-4D97-AF65-F5344CB8AC3E}">
        <p14:creationId xmlns:p14="http://schemas.microsoft.com/office/powerpoint/2010/main" val="146695153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9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650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651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652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  <p:sp>
        <p:nvSpPr>
          <p:cNvPr id="653" name="(3 x 4) + (4 x 2) = 20"/>
          <p:cNvSpPr txBox="1"/>
          <p:nvPr/>
        </p:nvSpPr>
        <p:spPr>
          <a:xfrm>
            <a:off x="8110878" y="1980233"/>
            <a:ext cx="33900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(3 x 4) + (4 x 2) = 20</a:t>
            </a:r>
          </a:p>
        </p:txBody>
      </p:sp>
      <p:sp>
        <p:nvSpPr>
          <p:cNvPr id="654" name="20 + 4 + 2 = 26"/>
          <p:cNvSpPr txBox="1"/>
          <p:nvPr/>
        </p:nvSpPr>
        <p:spPr>
          <a:xfrm>
            <a:off x="8575344" y="8400508"/>
            <a:ext cx="259781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 + 4 + 2 = 26</a:t>
            </a:r>
          </a:p>
        </p:txBody>
      </p:sp>
      <p:sp>
        <p:nvSpPr>
          <p:cNvPr id="655" name="bias terms"/>
          <p:cNvSpPr txBox="1"/>
          <p:nvPr/>
        </p:nvSpPr>
        <p:spPr>
          <a:xfrm>
            <a:off x="9460103" y="8863734"/>
            <a:ext cx="8282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bias terms</a:t>
            </a:r>
          </a:p>
        </p:txBody>
      </p:sp>
    </p:spTree>
    <p:extLst>
      <p:ext uri="{BB962C8B-B14F-4D97-AF65-F5344CB8AC3E}">
        <p14:creationId xmlns:p14="http://schemas.microsoft.com/office/powerpoint/2010/main" val="229574914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58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59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0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1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2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3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4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5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6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7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8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9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0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1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2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3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4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5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6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7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8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9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0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1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2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3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4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5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6" name="performance usually tops out at 2-3 layers,…"/>
          <p:cNvSpPr txBox="1"/>
          <p:nvPr/>
        </p:nvSpPr>
        <p:spPr>
          <a:xfrm>
            <a:off x="2882595" y="1541294"/>
            <a:ext cx="72396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performance usually tops out at 2-3 layers,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deeper networks don’t really improve performance...</a:t>
            </a:r>
          </a:p>
        </p:txBody>
      </p:sp>
      <p:sp>
        <p:nvSpPr>
          <p:cNvPr id="687" name="...with the exception of convolutional networks for images"/>
          <p:cNvSpPr txBox="1"/>
          <p:nvPr/>
        </p:nvSpPr>
        <p:spPr>
          <a:xfrm>
            <a:off x="2464714" y="8454514"/>
            <a:ext cx="8075372" cy="46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...with the exception of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convolutional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networks for images</a:t>
            </a:r>
          </a:p>
        </p:txBody>
      </p:sp>
    </p:spTree>
    <p:extLst>
      <p:ext uri="{BB962C8B-B14F-4D97-AF65-F5344CB8AC3E}">
        <p14:creationId xmlns:p14="http://schemas.microsoft.com/office/powerpoint/2010/main" val="5178302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Perceptron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perceptrons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4482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et’s start easy"/>
          <p:cNvSpPr txBox="1"/>
          <p:nvPr/>
        </p:nvSpPr>
        <p:spPr>
          <a:xfrm>
            <a:off x="4920716" y="4552950"/>
            <a:ext cx="31633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start easy</a:t>
            </a:r>
          </a:p>
        </p:txBody>
      </p:sp>
    </p:spTree>
    <p:extLst>
      <p:ext uri="{BB962C8B-B14F-4D97-AF65-F5344CB8AC3E}">
        <p14:creationId xmlns:p14="http://schemas.microsoft.com/office/powerpoint/2010/main" val="409559507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world’s smallest perceptron!"/>
          <p:cNvSpPr txBox="1"/>
          <p:nvPr/>
        </p:nvSpPr>
        <p:spPr>
          <a:xfrm>
            <a:off x="1321892" y="1964271"/>
            <a:ext cx="1064041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(a.k.a. line equation, linear regression)"/>
          <p:cNvSpPr txBox="1"/>
          <p:nvPr/>
        </p:nvSpPr>
        <p:spPr>
          <a:xfrm>
            <a:off x="4972577" y="7376859"/>
            <a:ext cx="33390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What does this look like?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882B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45855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world’s smallest perceptron!"/>
          <p:cNvSpPr txBox="1"/>
          <p:nvPr/>
        </p:nvSpPr>
        <p:spPr>
          <a:xfrm>
            <a:off x="1321892" y="1964271"/>
            <a:ext cx="1064041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(a.k.a. line equation, linear regression)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785026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140" name="Estimate the parameters of the Perceptron"/>
          <p:cNvSpPr txBox="1"/>
          <p:nvPr/>
        </p:nvSpPr>
        <p:spPr>
          <a:xfrm>
            <a:off x="2133853" y="6745044"/>
            <a:ext cx="87370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parameters of the Perceptron</a:t>
            </a:r>
          </a:p>
        </p:txBody>
      </p:sp>
      <p:sp>
        <p:nvSpPr>
          <p:cNvPr id="141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191983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What do you think the weight parameter is?"/>
          <p:cNvSpPr txBox="1"/>
          <p:nvPr/>
        </p:nvSpPr>
        <p:spPr>
          <a:xfrm>
            <a:off x="2542284" y="7326496"/>
            <a:ext cx="792023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think the weight parameter is?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756" y="2341666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43" y="2288750"/>
            <a:ext cx="241301" cy="32173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Line"/>
          <p:cNvSpPr/>
          <p:nvPr/>
        </p:nvSpPr>
        <p:spPr>
          <a:xfrm>
            <a:off x="5361491" y="2968086"/>
            <a:ext cx="228181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" name="Line"/>
          <p:cNvSpPr/>
          <p:nvPr/>
        </p:nvSpPr>
        <p:spPr>
          <a:xfrm flipH="1">
            <a:off x="6502399" y="2071690"/>
            <a:ext cx="1" cy="46503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992" y="8308505"/>
            <a:ext cx="1850815" cy="3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1"/>
          <p:cNvSpPr txBox="1"/>
          <p:nvPr/>
        </p:nvSpPr>
        <p:spPr>
          <a:xfrm>
            <a:off x="5581553" y="581290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155" name="1.1"/>
          <p:cNvSpPr txBox="1"/>
          <p:nvPr/>
        </p:nvSpPr>
        <p:spPr>
          <a:xfrm>
            <a:off x="6800489" y="581290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1.1</a:t>
            </a:r>
          </a:p>
        </p:txBody>
      </p:sp>
      <p:sp>
        <p:nvSpPr>
          <p:cNvPr id="156" name="2"/>
          <p:cNvSpPr txBox="1"/>
          <p:nvPr/>
        </p:nvSpPr>
        <p:spPr>
          <a:xfrm>
            <a:off x="5645154" y="407299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</a:t>
            </a:r>
          </a:p>
        </p:txBody>
      </p:sp>
      <p:sp>
        <p:nvSpPr>
          <p:cNvPr id="157" name="1.9"/>
          <p:cNvSpPr txBox="1"/>
          <p:nvPr/>
        </p:nvSpPr>
        <p:spPr>
          <a:xfrm>
            <a:off x="6800489" y="407299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1.9</a:t>
            </a:r>
          </a:p>
        </p:txBody>
      </p:sp>
      <p:sp>
        <p:nvSpPr>
          <p:cNvPr id="158" name="3.5"/>
          <p:cNvSpPr txBox="1"/>
          <p:nvPr/>
        </p:nvSpPr>
        <p:spPr>
          <a:xfrm>
            <a:off x="5454502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3.5</a:t>
            </a:r>
          </a:p>
        </p:txBody>
      </p:sp>
      <p:sp>
        <p:nvSpPr>
          <p:cNvPr id="159" name="3.4"/>
          <p:cNvSpPr txBox="1"/>
          <p:nvPr/>
        </p:nvSpPr>
        <p:spPr>
          <a:xfrm>
            <a:off x="6800489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3.4</a:t>
            </a:r>
          </a:p>
        </p:txBody>
      </p:sp>
      <p:sp>
        <p:nvSpPr>
          <p:cNvPr id="160" name="10"/>
          <p:cNvSpPr txBox="1"/>
          <p:nvPr/>
        </p:nvSpPr>
        <p:spPr>
          <a:xfrm>
            <a:off x="5518052" y="3203042"/>
            <a:ext cx="622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</a:t>
            </a:r>
          </a:p>
        </p:txBody>
      </p:sp>
      <p:sp>
        <p:nvSpPr>
          <p:cNvPr id="161" name="10.1"/>
          <p:cNvSpPr txBox="1"/>
          <p:nvPr/>
        </p:nvSpPr>
        <p:spPr>
          <a:xfrm>
            <a:off x="6673388" y="3203042"/>
            <a:ext cx="1004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10.1</a:t>
            </a:r>
          </a:p>
        </p:txBody>
      </p:sp>
      <p:sp>
        <p:nvSpPr>
          <p:cNvPr id="162" name="Given training data:"/>
          <p:cNvSpPr txBox="1"/>
          <p:nvPr/>
        </p:nvSpPr>
        <p:spPr>
          <a:xfrm>
            <a:off x="4437913" y="1048491"/>
            <a:ext cx="4128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training data:</a:t>
            </a:r>
          </a:p>
        </p:txBody>
      </p:sp>
    </p:spTree>
    <p:extLst>
      <p:ext uri="{BB962C8B-B14F-4D97-AF65-F5344CB8AC3E}">
        <p14:creationId xmlns:p14="http://schemas.microsoft.com/office/powerpoint/2010/main" val="89380903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do you think the weight parameter is?"/>
          <p:cNvSpPr txBox="1"/>
          <p:nvPr/>
        </p:nvSpPr>
        <p:spPr>
          <a:xfrm>
            <a:off x="2542284" y="7326496"/>
            <a:ext cx="792023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think the weight parameter is?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756" y="2341666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43" y="2288750"/>
            <a:ext cx="241301" cy="32173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ine"/>
          <p:cNvSpPr/>
          <p:nvPr/>
        </p:nvSpPr>
        <p:spPr>
          <a:xfrm>
            <a:off x="5361491" y="2968086"/>
            <a:ext cx="228181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" name="Line"/>
          <p:cNvSpPr/>
          <p:nvPr/>
        </p:nvSpPr>
        <p:spPr>
          <a:xfrm flipH="1">
            <a:off x="6502399" y="2071690"/>
            <a:ext cx="1" cy="46503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992" y="8308505"/>
            <a:ext cx="1850815" cy="3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"/>
          <p:cNvSpPr txBox="1"/>
          <p:nvPr/>
        </p:nvSpPr>
        <p:spPr>
          <a:xfrm>
            <a:off x="5581553" y="581290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171" name="1.1"/>
          <p:cNvSpPr txBox="1"/>
          <p:nvPr/>
        </p:nvSpPr>
        <p:spPr>
          <a:xfrm>
            <a:off x="6800489" y="581290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1.1</a:t>
            </a:r>
          </a:p>
        </p:txBody>
      </p:sp>
      <p:sp>
        <p:nvSpPr>
          <p:cNvPr id="172" name="2"/>
          <p:cNvSpPr txBox="1"/>
          <p:nvPr/>
        </p:nvSpPr>
        <p:spPr>
          <a:xfrm>
            <a:off x="5645154" y="407299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</a:t>
            </a:r>
          </a:p>
        </p:txBody>
      </p:sp>
      <p:sp>
        <p:nvSpPr>
          <p:cNvPr id="173" name="1.9"/>
          <p:cNvSpPr txBox="1"/>
          <p:nvPr/>
        </p:nvSpPr>
        <p:spPr>
          <a:xfrm>
            <a:off x="6800489" y="407299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1.9</a:t>
            </a:r>
          </a:p>
        </p:txBody>
      </p:sp>
      <p:sp>
        <p:nvSpPr>
          <p:cNvPr id="174" name="3.5"/>
          <p:cNvSpPr txBox="1"/>
          <p:nvPr/>
        </p:nvSpPr>
        <p:spPr>
          <a:xfrm>
            <a:off x="5454502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3.5</a:t>
            </a:r>
          </a:p>
        </p:txBody>
      </p:sp>
      <p:sp>
        <p:nvSpPr>
          <p:cNvPr id="175" name="3.4"/>
          <p:cNvSpPr txBox="1"/>
          <p:nvPr/>
        </p:nvSpPr>
        <p:spPr>
          <a:xfrm>
            <a:off x="6800489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3.4</a:t>
            </a:r>
          </a:p>
        </p:txBody>
      </p:sp>
      <p:sp>
        <p:nvSpPr>
          <p:cNvPr id="176" name="10"/>
          <p:cNvSpPr txBox="1"/>
          <p:nvPr/>
        </p:nvSpPr>
        <p:spPr>
          <a:xfrm>
            <a:off x="5518052" y="3203042"/>
            <a:ext cx="622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</a:t>
            </a:r>
          </a:p>
        </p:txBody>
      </p:sp>
      <p:sp>
        <p:nvSpPr>
          <p:cNvPr id="177" name="10.1"/>
          <p:cNvSpPr txBox="1"/>
          <p:nvPr/>
        </p:nvSpPr>
        <p:spPr>
          <a:xfrm>
            <a:off x="6673388" y="3203042"/>
            <a:ext cx="1004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10.1</a:t>
            </a:r>
          </a:p>
        </p:txBody>
      </p:sp>
      <p:sp>
        <p:nvSpPr>
          <p:cNvPr id="178" name="Given training data:"/>
          <p:cNvSpPr txBox="1"/>
          <p:nvPr/>
        </p:nvSpPr>
        <p:spPr>
          <a:xfrm>
            <a:off x="4437913" y="1048491"/>
            <a:ext cx="4128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training data:</a:t>
            </a:r>
          </a:p>
        </p:txBody>
      </p:sp>
      <p:sp>
        <p:nvSpPr>
          <p:cNvPr id="179" name="not so obvious as the network gets more complicated so we use …"/>
          <p:cNvSpPr txBox="1"/>
          <p:nvPr/>
        </p:nvSpPr>
        <p:spPr>
          <a:xfrm>
            <a:off x="3658454" y="9115618"/>
            <a:ext cx="92394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not so obvious as the network gets more complicated so we use …</a:t>
            </a:r>
          </a:p>
        </p:txBody>
      </p:sp>
    </p:spTree>
    <p:extLst>
      <p:ext uri="{BB962C8B-B14F-4D97-AF65-F5344CB8AC3E}">
        <p14:creationId xmlns:p14="http://schemas.microsoft.com/office/powerpoint/2010/main" val="6861492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sp>
        <p:nvSpPr>
          <p:cNvPr id="185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</p:spTree>
    <p:extLst>
      <p:ext uri="{BB962C8B-B14F-4D97-AF65-F5344CB8AC3E}">
        <p14:creationId xmlns:p14="http://schemas.microsoft.com/office/powerpoint/2010/main" val="355493124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190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198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</p:spTree>
    <p:extLst>
      <p:ext uri="{BB962C8B-B14F-4D97-AF65-F5344CB8AC3E}">
        <p14:creationId xmlns:p14="http://schemas.microsoft.com/office/powerpoint/2010/main" val="35083613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3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204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212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213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215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21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218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219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  <p:sp>
        <p:nvSpPr>
          <p:cNvPr id="221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</p:spTree>
    <p:extLst>
      <p:ext uri="{BB962C8B-B14F-4D97-AF65-F5344CB8AC3E}">
        <p14:creationId xmlns:p14="http://schemas.microsoft.com/office/powerpoint/2010/main" val="8944816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1950s Age of the Perceptron"/>
          <p:cNvSpPr txBox="1"/>
          <p:nvPr/>
        </p:nvSpPr>
        <p:spPr>
          <a:xfrm>
            <a:off x="4312869" y="1797050"/>
            <a:ext cx="59682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1950s Age of the Perceptron</a:t>
            </a:r>
          </a:p>
        </p:txBody>
      </p:sp>
      <p:sp>
        <p:nvSpPr>
          <p:cNvPr id="124" name="1980s Age of the Neural Network"/>
          <p:cNvSpPr txBox="1"/>
          <p:nvPr/>
        </p:nvSpPr>
        <p:spPr>
          <a:xfrm>
            <a:off x="3407613" y="4216400"/>
            <a:ext cx="6873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1980s Age of the Neural Network</a:t>
            </a:r>
          </a:p>
        </p:txBody>
      </p:sp>
      <p:sp>
        <p:nvSpPr>
          <p:cNvPr id="125" name="2010s Age of the Deep Network"/>
          <p:cNvSpPr txBox="1"/>
          <p:nvPr/>
        </p:nvSpPr>
        <p:spPr>
          <a:xfrm>
            <a:off x="3636213" y="7251700"/>
            <a:ext cx="6644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2010s Age of the Deep Network</a:t>
            </a:r>
          </a:p>
        </p:txBody>
      </p:sp>
      <p:sp>
        <p:nvSpPr>
          <p:cNvPr id="126" name="1969 Perceptrons (Minsky, Papert)"/>
          <p:cNvSpPr txBox="1"/>
          <p:nvPr/>
        </p:nvSpPr>
        <p:spPr>
          <a:xfrm>
            <a:off x="6653962" y="2781299"/>
            <a:ext cx="36333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1969 Perceptrons (Minsky, Papert)</a:t>
            </a:r>
          </a:p>
        </p:txBody>
      </p:sp>
      <p:sp>
        <p:nvSpPr>
          <p:cNvPr id="127" name="2000s Age of the Support Vector Machine"/>
          <p:cNvSpPr txBox="1"/>
          <p:nvPr/>
        </p:nvSpPr>
        <p:spPr>
          <a:xfrm>
            <a:off x="5893410" y="5918199"/>
            <a:ext cx="438774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2000s Age of the Support Vector Machine</a:t>
            </a:r>
          </a:p>
        </p:txBody>
      </p:sp>
      <p:sp>
        <p:nvSpPr>
          <p:cNvPr id="128" name="1957 The Perceptron (Rosenblatt)"/>
          <p:cNvSpPr txBox="1"/>
          <p:nvPr/>
        </p:nvSpPr>
        <p:spPr>
          <a:xfrm>
            <a:off x="6719113" y="2425699"/>
            <a:ext cx="356204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1957 The Perceptron (Rosenblatt)</a:t>
            </a:r>
          </a:p>
        </p:txBody>
      </p:sp>
      <p:sp>
        <p:nvSpPr>
          <p:cNvPr id="129" name="1990s Age of the Graphical Model"/>
          <p:cNvSpPr txBox="1"/>
          <p:nvPr/>
        </p:nvSpPr>
        <p:spPr>
          <a:xfrm>
            <a:off x="6660134" y="5471318"/>
            <a:ext cx="362102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1990s Age of the Graphical Model</a:t>
            </a:r>
          </a:p>
        </p:txBody>
      </p:sp>
      <p:sp>
        <p:nvSpPr>
          <p:cNvPr id="130" name="1986 Back propagation (Hinton)"/>
          <p:cNvSpPr txBox="1"/>
          <p:nvPr/>
        </p:nvSpPr>
        <p:spPr>
          <a:xfrm>
            <a:off x="6869595" y="4756149"/>
            <a:ext cx="33880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1986 Back propagation (Hinton)</a:t>
            </a:r>
          </a:p>
        </p:txBody>
      </p:sp>
      <p:sp>
        <p:nvSpPr>
          <p:cNvPr id="131" name="deep learning = known algorithms + computing power + big data"/>
          <p:cNvSpPr txBox="1"/>
          <p:nvPr/>
        </p:nvSpPr>
        <p:spPr>
          <a:xfrm>
            <a:off x="1796113" y="8516937"/>
            <a:ext cx="867597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deep learning = known algorithms + computing power + big data</a:t>
            </a:r>
          </a:p>
        </p:txBody>
      </p:sp>
    </p:spTree>
    <p:extLst>
      <p:ext uri="{BB962C8B-B14F-4D97-AF65-F5344CB8AC3E}">
        <p14:creationId xmlns:p14="http://schemas.microsoft.com/office/powerpoint/2010/main" val="269581285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6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227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235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236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238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23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241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242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  <p:sp>
        <p:nvSpPr>
          <p:cNvPr id="244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sp>
        <p:nvSpPr>
          <p:cNvPr id="245" name="what does this mean?"/>
          <p:cNvSpPr txBox="1"/>
          <p:nvPr/>
        </p:nvSpPr>
        <p:spPr>
          <a:xfrm>
            <a:off x="8559968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this mean?</a:t>
            </a:r>
          </a:p>
        </p:txBody>
      </p:sp>
      <p:pic>
        <p:nvPicPr>
          <p:cNvPr id="246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7334972">
            <a:off x="8971623" y="7711582"/>
            <a:ext cx="1128599" cy="3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608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oss Function…"/>
          <p:cNvSpPr txBox="1"/>
          <p:nvPr/>
        </p:nvSpPr>
        <p:spPr>
          <a:xfrm>
            <a:off x="1758444" y="2867245"/>
            <a:ext cx="9487912" cy="173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Loss Function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defines what is means to be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close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to the true solution</a:t>
            </a:r>
          </a:p>
        </p:txBody>
      </p:sp>
      <p:sp>
        <p:nvSpPr>
          <p:cNvPr id="252" name="YOU get to chose the loss function!…"/>
          <p:cNvSpPr txBox="1"/>
          <p:nvPr/>
        </p:nvSpPr>
        <p:spPr>
          <a:xfrm>
            <a:off x="1758444" y="5616351"/>
            <a:ext cx="948791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YOU get to chose the loss function!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(some are better than others depending on what you want to do)</a:t>
            </a:r>
          </a:p>
        </p:txBody>
      </p:sp>
      <p:sp>
        <p:nvSpPr>
          <p:cNvPr id="253" name="Before diving into gradient descent, we need to understand …"/>
          <p:cNvSpPr txBox="1"/>
          <p:nvPr/>
        </p:nvSpPr>
        <p:spPr>
          <a:xfrm>
            <a:off x="231554" y="251834"/>
            <a:ext cx="94879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Before diving into gradient descent, we need to understand …</a:t>
            </a:r>
          </a:p>
        </p:txBody>
      </p:sp>
    </p:spTree>
    <p:extLst>
      <p:ext uri="{BB962C8B-B14F-4D97-AF65-F5344CB8AC3E}">
        <p14:creationId xmlns:p14="http://schemas.microsoft.com/office/powerpoint/2010/main" val="403654099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quared Error (L2)…"/>
          <p:cNvSpPr txBox="1"/>
          <p:nvPr/>
        </p:nvSpPr>
        <p:spPr>
          <a:xfrm>
            <a:off x="3560088" y="987574"/>
            <a:ext cx="588462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/>
            </a:pPr>
            <a:r>
              <a: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Squared Error (L2)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(a popular loss function)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((why?))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58" name="l2loss.pdf" descr="l2lo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17" y="3411704"/>
            <a:ext cx="7677646" cy="4954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050" y="3241194"/>
            <a:ext cx="228259" cy="410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949" y="8093263"/>
            <a:ext cx="1143760" cy="410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880" y="5276441"/>
            <a:ext cx="3390901" cy="520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983612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L1.pdf" descr="L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10" y="2187450"/>
            <a:ext cx="3406338" cy="219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2.pdf" descr="L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00" y="2187450"/>
            <a:ext cx="3406338" cy="219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hinge.pdf" descr="hin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400" y="7104333"/>
            <a:ext cx="3406338" cy="219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zero-one.pdf" descr="zero-on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710" y="7104333"/>
            <a:ext cx="3406338" cy="219803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1 Loss"/>
          <p:cNvSpPr txBox="1"/>
          <p:nvPr/>
        </p:nvSpPr>
        <p:spPr>
          <a:xfrm>
            <a:off x="2227171" y="277385"/>
            <a:ext cx="17154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L1 Loss</a:t>
            </a:r>
          </a:p>
        </p:txBody>
      </p:sp>
      <p:sp>
        <p:nvSpPr>
          <p:cNvPr id="268" name="L2 Loss"/>
          <p:cNvSpPr txBox="1"/>
          <p:nvPr/>
        </p:nvSpPr>
        <p:spPr>
          <a:xfrm>
            <a:off x="9033861" y="277385"/>
            <a:ext cx="17154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L2 Loss</a:t>
            </a:r>
          </a:p>
        </p:txBody>
      </p:sp>
      <p:sp>
        <p:nvSpPr>
          <p:cNvPr id="269" name="Zero-One Loss"/>
          <p:cNvSpPr txBox="1"/>
          <p:nvPr/>
        </p:nvSpPr>
        <p:spPr>
          <a:xfrm>
            <a:off x="1507309" y="5461365"/>
            <a:ext cx="31551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Zero-One Loss</a:t>
            </a:r>
          </a:p>
        </p:txBody>
      </p:sp>
      <p:sp>
        <p:nvSpPr>
          <p:cNvPr id="270" name="Hinge Loss"/>
          <p:cNvSpPr txBox="1"/>
          <p:nvPr/>
        </p:nvSpPr>
        <p:spPr>
          <a:xfrm>
            <a:off x="8678388" y="5461365"/>
            <a:ext cx="2426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Hinge Loss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567" y="1203227"/>
            <a:ext cx="3073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559" y="1177827"/>
            <a:ext cx="33909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306" y="6343003"/>
            <a:ext cx="3390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6625" y="6281323"/>
            <a:ext cx="50165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546861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orld’s Smallest Perceptron!"/>
          <p:cNvSpPr txBox="1"/>
          <p:nvPr/>
        </p:nvSpPr>
        <p:spPr>
          <a:xfrm>
            <a:off x="1212926" y="1964271"/>
            <a:ext cx="1085834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back to the…"/>
          <p:cNvSpPr txBox="1"/>
          <p:nvPr/>
        </p:nvSpPr>
        <p:spPr>
          <a:xfrm>
            <a:off x="5072964" y="897960"/>
            <a:ext cx="2858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back to the…</a:t>
            </a:r>
          </a:p>
        </p:txBody>
      </p:sp>
      <p:sp>
        <p:nvSpPr>
          <p:cNvPr id="281" name="function of ONE parameter!"/>
          <p:cNvSpPr txBox="1"/>
          <p:nvPr/>
        </p:nvSpPr>
        <p:spPr>
          <a:xfrm>
            <a:off x="6924718" y="8610765"/>
            <a:ext cx="575523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function of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parameter!</a:t>
            </a:r>
          </a:p>
        </p:txBody>
      </p:sp>
      <p:sp>
        <p:nvSpPr>
          <p:cNvPr id="282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(a.k.a. line equation, linear regression)</a:t>
            </a:r>
          </a:p>
        </p:txBody>
      </p:sp>
      <p:sp>
        <p:nvSpPr>
          <p:cNvPr id="283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185552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293" name="Estimate the parameter of the Perceptron"/>
          <p:cNvSpPr txBox="1"/>
          <p:nvPr/>
        </p:nvSpPr>
        <p:spPr>
          <a:xfrm>
            <a:off x="2248153" y="6745044"/>
            <a:ext cx="85084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 of the Perceptron</a:t>
            </a:r>
          </a:p>
        </p:txBody>
      </p:sp>
      <p:sp>
        <p:nvSpPr>
          <p:cNvPr id="294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what is this activation function?"/>
          <p:cNvSpPr txBox="1"/>
          <p:nvPr/>
        </p:nvSpPr>
        <p:spPr>
          <a:xfrm>
            <a:off x="3970437" y="5651203"/>
            <a:ext cx="28355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this activation function?</a:t>
            </a:r>
          </a:p>
        </p:txBody>
      </p:sp>
      <p:pic>
        <p:nvPicPr>
          <p:cNvPr id="300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49" y="5421911"/>
            <a:ext cx="433284" cy="5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878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306" name="Estimate the parameter of the Perceptron"/>
          <p:cNvSpPr txBox="1"/>
          <p:nvPr/>
        </p:nvSpPr>
        <p:spPr>
          <a:xfrm>
            <a:off x="2248153" y="6745044"/>
            <a:ext cx="85084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 of the Perceptron</a:t>
            </a:r>
          </a:p>
        </p:txBody>
      </p:sp>
      <p:sp>
        <p:nvSpPr>
          <p:cNvPr id="307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hat is this activation function?"/>
          <p:cNvSpPr txBox="1"/>
          <p:nvPr/>
        </p:nvSpPr>
        <p:spPr>
          <a:xfrm>
            <a:off x="3970437" y="5651203"/>
            <a:ext cx="28355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this activation function?</a:t>
            </a:r>
          </a:p>
        </p:txBody>
      </p:sp>
      <p:pic>
        <p:nvPicPr>
          <p:cNvPr id="315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49" y="5421911"/>
            <a:ext cx="433284" cy="594869"/>
          </a:xfrm>
          <a:prstGeom prst="rect">
            <a:avLst/>
          </a:prstGeom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6712" y="5835353"/>
            <a:ext cx="2070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linear function!"/>
          <p:cNvSpPr txBox="1"/>
          <p:nvPr/>
        </p:nvSpPr>
        <p:spPr>
          <a:xfrm>
            <a:off x="7282669" y="5835353"/>
            <a:ext cx="21302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linear function!</a:t>
            </a:r>
          </a:p>
        </p:txBody>
      </p:sp>
    </p:spTree>
    <p:extLst>
      <p:ext uri="{BB962C8B-B14F-4D97-AF65-F5344CB8AC3E}">
        <p14:creationId xmlns:p14="http://schemas.microsoft.com/office/powerpoint/2010/main" val="98754150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Rounded Rectangle" descr="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21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322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sp>
        <p:nvSpPr>
          <p:cNvPr id="328" name="Learning Strategy (gradient descent)"/>
          <p:cNvSpPr txBox="1"/>
          <p:nvPr/>
        </p:nvSpPr>
        <p:spPr>
          <a:xfrm>
            <a:off x="3865784" y="569015"/>
            <a:ext cx="527323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331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33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334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335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337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338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055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et’s demystify this process first…"/>
          <p:cNvSpPr txBox="1"/>
          <p:nvPr/>
        </p:nvSpPr>
        <p:spPr>
          <a:xfrm>
            <a:off x="265566" y="306916"/>
            <a:ext cx="474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demystify this process first…</a:t>
            </a:r>
          </a:p>
        </p:txBody>
      </p:sp>
      <p:sp>
        <p:nvSpPr>
          <p:cNvPr id="344" name="Code to train your perceptron: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Code to train your perceptron:</a:t>
            </a:r>
          </a:p>
        </p:txBody>
      </p:sp>
    </p:spTree>
    <p:extLst>
      <p:ext uri="{BB962C8B-B14F-4D97-AF65-F5344CB8AC3E}">
        <p14:creationId xmlns:p14="http://schemas.microsoft.com/office/powerpoint/2010/main" val="390428065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Let’s demystify this process first…"/>
          <p:cNvSpPr txBox="1"/>
          <p:nvPr/>
        </p:nvSpPr>
        <p:spPr>
          <a:xfrm>
            <a:off x="265566" y="306916"/>
            <a:ext cx="474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demystify this process first…</a:t>
            </a:r>
          </a:p>
        </p:txBody>
      </p:sp>
      <p:sp>
        <p:nvSpPr>
          <p:cNvPr id="356" name="Code to train your perceptron: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Code to train your perceptron:</a:t>
            </a:r>
          </a:p>
        </p:txBody>
      </p:sp>
      <p:sp>
        <p:nvSpPr>
          <p:cNvPr id="357" name="just one line of code!"/>
          <p:cNvSpPr txBox="1"/>
          <p:nvPr/>
        </p:nvSpPr>
        <p:spPr>
          <a:xfrm>
            <a:off x="5022138" y="5586605"/>
            <a:ext cx="29605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just one line of code!</a:t>
            </a:r>
          </a:p>
        </p:txBody>
      </p:sp>
      <p:sp>
        <p:nvSpPr>
          <p:cNvPr id="358" name="Now where does this come from?"/>
          <p:cNvSpPr txBox="1"/>
          <p:nvPr/>
        </p:nvSpPr>
        <p:spPr>
          <a:xfrm>
            <a:off x="8155513" y="9034146"/>
            <a:ext cx="46427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Now where does this come from?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3975100"/>
            <a:ext cx="4533900" cy="1143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14372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Image"/>
          <p:cNvGrpSpPr/>
          <p:nvPr/>
        </p:nvGrpSpPr>
        <p:grpSpPr>
          <a:xfrm>
            <a:off x="803202" y="602555"/>
            <a:ext cx="11398396" cy="8909745"/>
            <a:chOff x="0" y="0"/>
            <a:chExt cx="11398394" cy="8909744"/>
          </a:xfrm>
        </p:grpSpPr>
        <p:pic>
          <p:nvPicPr>
            <p:cNvPr id="13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1144395" cy="8579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98395" cy="890974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96841359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Gradient descent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24422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(partial) derivatives tell us how much one variable affects another"/>
          <p:cNvSpPr txBox="1"/>
          <p:nvPr/>
        </p:nvSpPr>
        <p:spPr>
          <a:xfrm>
            <a:off x="2623350" y="4279896"/>
            <a:ext cx="775810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(partial) derivatives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tell us how much one variable affects another</a:t>
            </a:r>
          </a:p>
        </p:txBody>
      </p:sp>
    </p:spTree>
    <p:extLst>
      <p:ext uri="{BB962C8B-B14F-4D97-AF65-F5344CB8AC3E}">
        <p14:creationId xmlns:p14="http://schemas.microsoft.com/office/powerpoint/2010/main" val="264668164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ope of a function"/>
          <p:cNvSpPr txBox="1"/>
          <p:nvPr/>
        </p:nvSpPr>
        <p:spPr>
          <a:xfrm>
            <a:off x="1669493" y="6961620"/>
            <a:ext cx="39264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Slope of a function</a:t>
            </a:r>
          </a:p>
        </p:txBody>
      </p:sp>
      <p:sp>
        <p:nvSpPr>
          <p:cNvPr id="126" name="Knobs on a machine"/>
          <p:cNvSpPr txBox="1"/>
          <p:nvPr/>
        </p:nvSpPr>
        <p:spPr>
          <a:xfrm>
            <a:off x="7770738" y="6961620"/>
            <a:ext cx="43328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Knobs on a machine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640" y="2161689"/>
            <a:ext cx="4448075" cy="464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0" y="2908300"/>
            <a:ext cx="6350001" cy="393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wo ways to think about them:"/>
          <p:cNvSpPr txBox="1"/>
          <p:nvPr/>
        </p:nvSpPr>
        <p:spPr>
          <a:xfrm>
            <a:off x="3506837" y="890883"/>
            <a:ext cx="62508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Two ways to think about them:</a:t>
            </a:r>
          </a:p>
        </p:txBody>
      </p:sp>
    </p:spTree>
    <p:extLst>
      <p:ext uri="{BB962C8B-B14F-4D97-AF65-F5344CB8AC3E}">
        <p14:creationId xmlns:p14="http://schemas.microsoft.com/office/powerpoint/2010/main" val="395302422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rcRect r="1987" b="2579"/>
          <a:stretch>
            <a:fillRect/>
          </a:stretch>
        </p:blipFill>
        <p:spPr>
          <a:xfrm>
            <a:off x="2062133" y="1370806"/>
            <a:ext cx="8880720" cy="601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29" y="7956039"/>
            <a:ext cx="50419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describes the slope around a point"/>
          <p:cNvSpPr txBox="1"/>
          <p:nvPr/>
        </p:nvSpPr>
        <p:spPr>
          <a:xfrm>
            <a:off x="6486783" y="7911589"/>
            <a:ext cx="598204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describes the slope around a point</a:t>
            </a:r>
          </a:p>
        </p:txBody>
      </p:sp>
      <p:sp>
        <p:nvSpPr>
          <p:cNvPr id="134" name="Diamond"/>
          <p:cNvSpPr/>
          <p:nvPr/>
        </p:nvSpPr>
        <p:spPr>
          <a:xfrm rot="1071456">
            <a:off x="7730202" y="3501187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2889"/>
                </a:srgbClr>
              </a:gs>
              <a:gs pos="100000">
                <a:srgbClr val="53585F">
                  <a:alpha val="92889"/>
                </a:srgbClr>
              </a:gs>
            </a:gsLst>
            <a:lin ang="17900182"/>
          </a:gradFill>
          <a:ln w="12700">
            <a:miter lim="400000"/>
          </a:ln>
          <a:effectLst>
            <a:outerShdw blurRad="190500" dist="12700" dir="177135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Circle"/>
          <p:cNvSpPr/>
          <p:nvPr/>
        </p:nvSpPr>
        <p:spPr>
          <a:xfrm>
            <a:off x="8279617" y="4050602"/>
            <a:ext cx="171171" cy="17117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Line"/>
          <p:cNvSpPr/>
          <p:nvPr/>
        </p:nvSpPr>
        <p:spPr>
          <a:xfrm flipH="1" flipV="1">
            <a:off x="8247347" y="3810813"/>
            <a:ext cx="109593" cy="32564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Line"/>
          <p:cNvSpPr/>
          <p:nvPr/>
        </p:nvSpPr>
        <p:spPr>
          <a:xfrm flipV="1">
            <a:off x="8362074" y="3966650"/>
            <a:ext cx="306942" cy="16953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1. Slope of a function:"/>
          <p:cNvSpPr txBox="1"/>
          <p:nvPr/>
        </p:nvSpPr>
        <p:spPr>
          <a:xfrm>
            <a:off x="446451" y="363468"/>
            <a:ext cx="45619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Slope of a function:</a:t>
            </a:r>
          </a:p>
        </p:txBody>
      </p:sp>
    </p:spTree>
    <p:extLst>
      <p:ext uri="{BB962C8B-B14F-4D97-AF65-F5344CB8AC3E}">
        <p14:creationId xmlns:p14="http://schemas.microsoft.com/office/powerpoint/2010/main" val="283765277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74" y="2015313"/>
            <a:ext cx="7983666" cy="320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escribes how each ‘knob’ affects the output"/>
          <p:cNvSpPr txBox="1"/>
          <p:nvPr/>
        </p:nvSpPr>
        <p:spPr>
          <a:xfrm>
            <a:off x="134700" y="5715473"/>
            <a:ext cx="389901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describes how each ‘knob’ affects the output</a:t>
            </a:r>
          </a:p>
        </p:txBody>
      </p:sp>
      <p:sp>
        <p:nvSpPr>
          <p:cNvPr id="144" name="input"/>
          <p:cNvSpPr txBox="1"/>
          <p:nvPr/>
        </p:nvSpPr>
        <p:spPr>
          <a:xfrm>
            <a:off x="552889" y="2812306"/>
            <a:ext cx="11306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input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66" y="3484425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Arrow"/>
          <p:cNvSpPr/>
          <p:nvPr/>
        </p:nvSpPr>
        <p:spPr>
          <a:xfrm>
            <a:off x="1826957" y="3191368"/>
            <a:ext cx="514496" cy="480871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output"/>
          <p:cNvSpPr txBox="1"/>
          <p:nvPr/>
        </p:nvSpPr>
        <p:spPr>
          <a:xfrm>
            <a:off x="11404852" y="2839503"/>
            <a:ext cx="1410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output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483" y="3554203"/>
            <a:ext cx="1473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Arrow"/>
          <p:cNvSpPr/>
          <p:nvPr/>
        </p:nvSpPr>
        <p:spPr>
          <a:xfrm>
            <a:off x="10738748" y="3191368"/>
            <a:ext cx="514496" cy="480871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2. Knobs on a machine:"/>
          <p:cNvSpPr txBox="1"/>
          <p:nvPr/>
        </p:nvSpPr>
        <p:spPr>
          <a:xfrm>
            <a:off x="332551" y="330097"/>
            <a:ext cx="49683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Knobs on a machine: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320" y="5893273"/>
            <a:ext cx="11684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793" y="5893273"/>
            <a:ext cx="11684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068" y="5890857"/>
            <a:ext cx="11684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165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692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219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6194" y="8160207"/>
            <a:ext cx="8509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868" y="7849057"/>
            <a:ext cx="11684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output will change by"/>
          <p:cNvSpPr txBox="1"/>
          <p:nvPr/>
        </p:nvSpPr>
        <p:spPr>
          <a:xfrm>
            <a:off x="6910765" y="8134807"/>
            <a:ext cx="302788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output will change by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6259" y="8160207"/>
            <a:ext cx="8509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mall change in parameter"/>
          <p:cNvSpPr txBox="1"/>
          <p:nvPr/>
        </p:nvSpPr>
        <p:spPr>
          <a:xfrm>
            <a:off x="607640" y="8134807"/>
            <a:ext cx="37560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change in parameter</a:t>
            </a:r>
          </a:p>
        </p:txBody>
      </p:sp>
      <p:sp>
        <p:nvSpPr>
          <p:cNvPr id="162" name="Arrow"/>
          <p:cNvSpPr/>
          <p:nvPr/>
        </p:nvSpPr>
        <p:spPr>
          <a:xfrm>
            <a:off x="5751102" y="8129323"/>
            <a:ext cx="795657" cy="480870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001767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"/>
          <p:cNvGrpSpPr/>
          <p:nvPr/>
        </p:nvGrpSpPr>
        <p:grpSpPr>
          <a:xfrm>
            <a:off x="-1430474" y="259336"/>
            <a:ext cx="12300770" cy="11143589"/>
            <a:chOff x="0" y="0"/>
            <a:chExt cx="12300768" cy="11143588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048" y="0"/>
              <a:ext cx="10709368" cy="975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Rectangle"/>
            <p:cNvSpPr/>
            <p:nvPr/>
          </p:nvSpPr>
          <p:spPr>
            <a:xfrm>
              <a:off x="765920" y="1199808"/>
              <a:ext cx="1638281" cy="7124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" name="Rectangle"/>
            <p:cNvSpPr/>
            <p:nvPr/>
          </p:nvSpPr>
          <p:spPr>
            <a:xfrm rot="17805386">
              <a:off x="2758046" y="5290689"/>
              <a:ext cx="1538282" cy="71246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7" name="Rectangle"/>
            <p:cNvSpPr/>
            <p:nvPr/>
          </p:nvSpPr>
          <p:spPr>
            <a:xfrm rot="14623735">
              <a:off x="7839764" y="4977550"/>
              <a:ext cx="1538283" cy="74749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9" name="Given a…"/>
          <p:cNvSpPr txBox="1"/>
          <p:nvPr/>
        </p:nvSpPr>
        <p:spPr>
          <a:xfrm>
            <a:off x="6907665" y="7250493"/>
            <a:ext cx="578178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fixed-point on a function,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move in the direction opposite of the gradient</a:t>
            </a:r>
          </a:p>
        </p:txBody>
      </p:sp>
      <p:sp>
        <p:nvSpPr>
          <p:cNvPr id="170" name="Gradient descent:"/>
          <p:cNvSpPr txBox="1"/>
          <p:nvPr/>
        </p:nvSpPr>
        <p:spPr>
          <a:xfrm>
            <a:off x="364394" y="345016"/>
            <a:ext cx="9241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descent:</a:t>
            </a:r>
          </a:p>
        </p:txBody>
      </p:sp>
      <p:sp>
        <p:nvSpPr>
          <p:cNvPr id="171" name="Line"/>
          <p:cNvSpPr/>
          <p:nvPr/>
        </p:nvSpPr>
        <p:spPr>
          <a:xfrm flipH="1">
            <a:off x="5530365" y="2116972"/>
            <a:ext cx="371854" cy="721693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" name="Line"/>
          <p:cNvSpPr/>
          <p:nvPr/>
        </p:nvSpPr>
        <p:spPr>
          <a:xfrm flipH="1">
            <a:off x="5493336" y="6941221"/>
            <a:ext cx="376343" cy="15308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Line"/>
          <p:cNvSpPr/>
          <p:nvPr/>
        </p:nvSpPr>
        <p:spPr>
          <a:xfrm flipH="1">
            <a:off x="5144675" y="2957212"/>
            <a:ext cx="319014" cy="887422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Line"/>
          <p:cNvSpPr/>
          <p:nvPr/>
        </p:nvSpPr>
        <p:spPr>
          <a:xfrm flipH="1">
            <a:off x="5054583" y="7112459"/>
            <a:ext cx="380286" cy="53657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 flipH="1">
            <a:off x="4665413" y="3987361"/>
            <a:ext cx="420191" cy="76135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Line"/>
          <p:cNvSpPr/>
          <p:nvPr/>
        </p:nvSpPr>
        <p:spPr>
          <a:xfrm flipH="1">
            <a:off x="4615006" y="7150559"/>
            <a:ext cx="380286" cy="18839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206161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"/>
          <p:cNvGrpSpPr/>
          <p:nvPr/>
        </p:nvGrpSpPr>
        <p:grpSpPr>
          <a:xfrm>
            <a:off x="-1430474" y="259336"/>
            <a:ext cx="12300770" cy="11143589"/>
            <a:chOff x="0" y="0"/>
            <a:chExt cx="12300768" cy="11143588"/>
          </a:xfrm>
        </p:grpSpPr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048" y="0"/>
              <a:ext cx="10709368" cy="975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Rectangle"/>
            <p:cNvSpPr/>
            <p:nvPr/>
          </p:nvSpPr>
          <p:spPr>
            <a:xfrm>
              <a:off x="765920" y="1199808"/>
              <a:ext cx="1638281" cy="7124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0" name="Rectangle"/>
            <p:cNvSpPr/>
            <p:nvPr/>
          </p:nvSpPr>
          <p:spPr>
            <a:xfrm rot="17805386">
              <a:off x="2758046" y="5290689"/>
              <a:ext cx="1538282" cy="71246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" name="Rectangle"/>
            <p:cNvSpPr/>
            <p:nvPr/>
          </p:nvSpPr>
          <p:spPr>
            <a:xfrm rot="14623735">
              <a:off x="7839764" y="4977550"/>
              <a:ext cx="1538283" cy="74749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3" name="Gradient descent:"/>
          <p:cNvSpPr txBox="1"/>
          <p:nvPr/>
        </p:nvSpPr>
        <p:spPr>
          <a:xfrm>
            <a:off x="364394" y="345016"/>
            <a:ext cx="9241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descent:</a:t>
            </a:r>
          </a:p>
        </p:txBody>
      </p:sp>
      <p:sp>
        <p:nvSpPr>
          <p:cNvPr id="184" name="Line"/>
          <p:cNvSpPr/>
          <p:nvPr/>
        </p:nvSpPr>
        <p:spPr>
          <a:xfrm flipH="1">
            <a:off x="5530365" y="2116972"/>
            <a:ext cx="371854" cy="721693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" name="Line"/>
          <p:cNvSpPr/>
          <p:nvPr/>
        </p:nvSpPr>
        <p:spPr>
          <a:xfrm flipH="1">
            <a:off x="5493336" y="6941221"/>
            <a:ext cx="376343" cy="15308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6" name="Line"/>
          <p:cNvSpPr/>
          <p:nvPr/>
        </p:nvSpPr>
        <p:spPr>
          <a:xfrm flipH="1">
            <a:off x="5144675" y="2957212"/>
            <a:ext cx="319014" cy="887422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7" name="Line"/>
          <p:cNvSpPr/>
          <p:nvPr/>
        </p:nvSpPr>
        <p:spPr>
          <a:xfrm flipH="1">
            <a:off x="5054583" y="7112459"/>
            <a:ext cx="380286" cy="53657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8" name="Line"/>
          <p:cNvSpPr/>
          <p:nvPr/>
        </p:nvSpPr>
        <p:spPr>
          <a:xfrm flipH="1">
            <a:off x="4665413" y="3987361"/>
            <a:ext cx="420191" cy="76135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" name="Line"/>
          <p:cNvSpPr/>
          <p:nvPr/>
        </p:nvSpPr>
        <p:spPr>
          <a:xfrm flipH="1">
            <a:off x="4615006" y="7150559"/>
            <a:ext cx="380286" cy="18839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3"/>
          <a:srcRect r="22668" b="62333"/>
          <a:stretch>
            <a:fillRect/>
          </a:stretch>
        </p:blipFill>
        <p:spPr>
          <a:xfrm>
            <a:off x="8443156" y="8270947"/>
            <a:ext cx="3857463" cy="60564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update rule:"/>
          <p:cNvSpPr txBox="1"/>
          <p:nvPr/>
        </p:nvSpPr>
        <p:spPr>
          <a:xfrm>
            <a:off x="9087125" y="7157215"/>
            <a:ext cx="2848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rule: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484" y="2477339"/>
            <a:ext cx="1625982" cy="81299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934" y="2295114"/>
            <a:ext cx="960947" cy="540534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461" y="2813975"/>
            <a:ext cx="960947" cy="54053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591" y="3828708"/>
            <a:ext cx="1077742" cy="606230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231" y="1272569"/>
            <a:ext cx="807510" cy="60563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7" name="Rectangle"/>
          <p:cNvSpPr/>
          <p:nvPr/>
        </p:nvSpPr>
        <p:spPr>
          <a:xfrm>
            <a:off x="8113208" y="7938762"/>
            <a:ext cx="4355268" cy="12700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553096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Backpropagation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89088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orld’s Smallest Perceptron!"/>
          <p:cNvSpPr txBox="1"/>
          <p:nvPr/>
        </p:nvSpPr>
        <p:spPr>
          <a:xfrm>
            <a:off x="1212926" y="1964271"/>
            <a:ext cx="1085834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r>
              <a:t>World’s Smallest Perceptron!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ack to the…"/>
          <p:cNvSpPr txBox="1"/>
          <p:nvPr/>
        </p:nvSpPr>
        <p:spPr>
          <a:xfrm>
            <a:off x="5072964" y="897960"/>
            <a:ext cx="2858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back to the…</a:t>
            </a:r>
          </a:p>
        </p:txBody>
      </p:sp>
      <p:sp>
        <p:nvSpPr>
          <p:cNvPr id="126" name="function of ONE parameter!"/>
          <p:cNvSpPr txBox="1"/>
          <p:nvPr/>
        </p:nvSpPr>
        <p:spPr>
          <a:xfrm>
            <a:off x="6924718" y="8610765"/>
            <a:ext cx="575523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t> parameter!</a:t>
            </a:r>
          </a:p>
        </p:txBody>
      </p:sp>
      <p:sp>
        <p:nvSpPr>
          <p:cNvPr id="127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(a.k.a. line equation, linear regression)</a:t>
            </a:r>
          </a:p>
        </p:txBody>
      </p:sp>
      <p:sp>
        <p:nvSpPr>
          <p:cNvPr id="128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9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0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482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raining the world’s smallest perceptron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Training the world’s smallest perceptron</a:t>
            </a:r>
          </a:p>
        </p:txBody>
      </p:sp>
      <p:sp>
        <p:nvSpPr>
          <p:cNvPr id="138" name="this should be the gradient of the loss function"/>
          <p:cNvSpPr txBox="1"/>
          <p:nvPr/>
        </p:nvSpPr>
        <p:spPr>
          <a:xfrm>
            <a:off x="8742255" y="6230205"/>
            <a:ext cx="346923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this should be the gradient of the loss function</a:t>
            </a:r>
          </a:p>
        </p:txBody>
      </p:sp>
      <p:sp>
        <p:nvSpPr>
          <p:cNvPr id="139" name="Now where does this come from?"/>
          <p:cNvSpPr txBox="1"/>
          <p:nvPr/>
        </p:nvSpPr>
        <p:spPr>
          <a:xfrm>
            <a:off x="8155513" y="9034146"/>
            <a:ext cx="46427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Now where does this come from?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93" y="4028437"/>
            <a:ext cx="5685214" cy="143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54592" y="5752170"/>
            <a:ext cx="890881" cy="971932"/>
          </a:xfrm>
          <a:prstGeom prst="rect">
            <a:avLst/>
          </a:prstGeom>
        </p:spPr>
      </p:pic>
      <p:pic>
        <p:nvPicPr>
          <p:cNvPr id="146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752073" y="5592366"/>
            <a:ext cx="2703097" cy="76826"/>
          </a:xfrm>
          <a:prstGeom prst="rect">
            <a:avLst/>
          </a:prstGeom>
        </p:spPr>
      </p:pic>
      <p:sp>
        <p:nvSpPr>
          <p:cNvPr id="143" name="This is just gradient descent, that means…"/>
          <p:cNvSpPr txBox="1"/>
          <p:nvPr/>
        </p:nvSpPr>
        <p:spPr>
          <a:xfrm>
            <a:off x="8742255" y="3794565"/>
            <a:ext cx="3469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This is just gradient descent, that means…</a:t>
            </a:r>
          </a:p>
        </p:txBody>
      </p:sp>
    </p:spTree>
    <p:extLst>
      <p:ext uri="{BB962C8B-B14F-4D97-AF65-F5344CB8AC3E}">
        <p14:creationId xmlns:p14="http://schemas.microsoft.com/office/powerpoint/2010/main" val="3369128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Circle"/>
          <p:cNvSpPr/>
          <p:nvPr/>
        </p:nvSpPr>
        <p:spPr>
          <a:xfrm>
            <a:off x="88736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Line"/>
          <p:cNvSpPr/>
          <p:nvPr/>
        </p:nvSpPr>
        <p:spPr>
          <a:xfrm>
            <a:off x="3419474" y="2634059"/>
            <a:ext cx="3102671" cy="24153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" name="Line"/>
          <p:cNvSpPr/>
          <p:nvPr/>
        </p:nvSpPr>
        <p:spPr>
          <a:xfrm>
            <a:off x="3076574" y="3874442"/>
            <a:ext cx="3454302" cy="11717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" name="Line"/>
          <p:cNvSpPr/>
          <p:nvPr/>
        </p:nvSpPr>
        <p:spPr>
          <a:xfrm>
            <a:off x="3076575" y="5116026"/>
            <a:ext cx="3454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" name="Line"/>
          <p:cNvSpPr/>
          <p:nvPr/>
        </p:nvSpPr>
        <p:spPr>
          <a:xfrm flipV="1">
            <a:off x="3076575" y="4996073"/>
            <a:ext cx="3454301" cy="21757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" name="Circle"/>
          <p:cNvSpPr/>
          <p:nvPr/>
        </p:nvSpPr>
        <p:spPr>
          <a:xfrm>
            <a:off x="613676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520" y="4909889"/>
            <a:ext cx="279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600" y="4854922"/>
            <a:ext cx="2413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he Perceptron"/>
          <p:cNvSpPr txBox="1"/>
          <p:nvPr/>
        </p:nvSpPr>
        <p:spPr>
          <a:xfrm>
            <a:off x="4877968" y="603250"/>
            <a:ext cx="32488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Perceptron</a:t>
            </a:r>
          </a:p>
        </p:txBody>
      </p:sp>
      <p:sp>
        <p:nvSpPr>
          <p:cNvPr id="161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162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163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164" name="sum"/>
          <p:cNvSpPr txBox="1"/>
          <p:nvPr/>
        </p:nvSpPr>
        <p:spPr>
          <a:xfrm>
            <a:off x="6183631" y="4051300"/>
            <a:ext cx="636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sum</a:t>
            </a:r>
          </a:p>
        </p:txBody>
      </p:sp>
      <p:sp>
        <p:nvSpPr>
          <p:cNvPr id="165" name="sign function…"/>
          <p:cNvSpPr txBox="1"/>
          <p:nvPr/>
        </p:nvSpPr>
        <p:spPr>
          <a:xfrm>
            <a:off x="8232285" y="3942506"/>
            <a:ext cx="210032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sign function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(Heaviside step function)</a:t>
            </a:r>
          </a:p>
        </p:txBody>
      </p:sp>
    </p:spTree>
    <p:extLst>
      <p:ext uri="{BB962C8B-B14F-4D97-AF65-F5344CB8AC3E}">
        <p14:creationId xmlns:p14="http://schemas.microsoft.com/office/powerpoint/2010/main" val="4267240527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04" y="1938977"/>
            <a:ext cx="732198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684" y="3470852"/>
            <a:ext cx="28067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604" y="7515567"/>
            <a:ext cx="1877752" cy="402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…is the rate at which this will change…"/>
          <p:cNvSpPr txBox="1"/>
          <p:nvPr/>
        </p:nvSpPr>
        <p:spPr>
          <a:xfrm>
            <a:off x="1812812" y="2229705"/>
            <a:ext cx="8245069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…is the rate at which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t> will change…</a:t>
            </a:r>
          </a:p>
        </p:txBody>
      </p:sp>
      <p:sp>
        <p:nvSpPr>
          <p:cNvPr id="155" name="… per unit change of this"/>
          <p:cNvSpPr txBox="1"/>
          <p:nvPr/>
        </p:nvSpPr>
        <p:spPr>
          <a:xfrm>
            <a:off x="7119846" y="5843803"/>
            <a:ext cx="537431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per unit change of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this</a:t>
            </a:r>
          </a:p>
        </p:txBody>
      </p:sp>
      <p:pic>
        <p:nvPicPr>
          <p:cNvPr id="162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702765" y="2833828"/>
            <a:ext cx="758166" cy="1336069"/>
          </a:xfrm>
          <a:prstGeom prst="rect">
            <a:avLst/>
          </a:prstGeom>
        </p:spPr>
      </p:pic>
      <p:pic>
        <p:nvPicPr>
          <p:cNvPr id="164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403" y="6477870"/>
            <a:ext cx="621939" cy="954514"/>
          </a:xfrm>
          <a:prstGeom prst="rect">
            <a:avLst/>
          </a:prstGeom>
        </p:spPr>
      </p:pic>
      <p:sp>
        <p:nvSpPr>
          <p:cNvPr id="158" name="the loss function"/>
          <p:cNvSpPr txBox="1"/>
          <p:nvPr/>
        </p:nvSpPr>
        <p:spPr>
          <a:xfrm>
            <a:off x="4097070" y="4482096"/>
            <a:ext cx="19639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the loss function</a:t>
            </a:r>
          </a:p>
        </p:txBody>
      </p:sp>
      <p:sp>
        <p:nvSpPr>
          <p:cNvPr id="159" name="the weight parameter"/>
          <p:cNvSpPr txBox="1"/>
          <p:nvPr/>
        </p:nvSpPr>
        <p:spPr>
          <a:xfrm>
            <a:off x="9913417" y="8070599"/>
            <a:ext cx="25280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the weight parameter</a:t>
            </a:r>
          </a:p>
        </p:txBody>
      </p:sp>
      <p:pic>
        <p:nvPicPr>
          <p:cNvPr id="160" name="Oval" descr="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633633">
            <a:off x="10881812" y="7317096"/>
            <a:ext cx="669582" cy="72950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1" name="Let’s compute the derivative…"/>
          <p:cNvSpPr txBox="1"/>
          <p:nvPr/>
        </p:nvSpPr>
        <p:spPr>
          <a:xfrm>
            <a:off x="8547422" y="9152938"/>
            <a:ext cx="42419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Let’s compute the derivative…</a:t>
            </a:r>
          </a:p>
        </p:txBody>
      </p:sp>
    </p:spTree>
    <p:extLst>
      <p:ext uri="{BB962C8B-B14F-4D97-AF65-F5344CB8AC3E}">
        <p14:creationId xmlns:p14="http://schemas.microsoft.com/office/powerpoint/2010/main" val="230945372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mpute the derivative"/>
          <p:cNvSpPr txBox="1"/>
          <p:nvPr/>
        </p:nvSpPr>
        <p:spPr>
          <a:xfrm>
            <a:off x="469765" y="687159"/>
            <a:ext cx="48655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the derivative</a:t>
            </a:r>
          </a:p>
        </p:txBody>
      </p:sp>
      <p:sp>
        <p:nvSpPr>
          <p:cNvPr id="168" name="That means the weight update for gradient descent is:"/>
          <p:cNvSpPr txBox="1"/>
          <p:nvPr/>
        </p:nvSpPr>
        <p:spPr>
          <a:xfrm>
            <a:off x="481514" y="6225317"/>
            <a:ext cx="1134539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That means the weight update 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gradient descent</a:t>
            </a:r>
            <a:r>
              <a:t> is: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639" y="1824791"/>
            <a:ext cx="5857522" cy="372009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just shorthand"/>
          <p:cNvSpPr txBox="1"/>
          <p:nvPr/>
        </p:nvSpPr>
        <p:spPr>
          <a:xfrm>
            <a:off x="9704012" y="5036234"/>
            <a:ext cx="17282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just shorthand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591" y="7522343"/>
            <a:ext cx="4161618" cy="1341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ve in direction of negative gradient"/>
          <p:cNvSpPr txBox="1"/>
          <p:nvPr/>
        </p:nvSpPr>
        <p:spPr>
          <a:xfrm>
            <a:off x="7833036" y="7553452"/>
            <a:ext cx="44010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20171185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radient Descent (world’s smallest perceptron)…"/>
          <p:cNvSpPr txBox="1"/>
          <p:nvPr/>
        </p:nvSpPr>
        <p:spPr>
          <a:xfrm>
            <a:off x="350165" y="815018"/>
            <a:ext cx="12304470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 </a:t>
            </a:r>
            <a:r>
              <a:rPr sz="3200" b="0"/>
              <a:t>(world’s smallest perceptron)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782" y="2489116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176" y="4357663"/>
            <a:ext cx="15621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176" y="6890744"/>
            <a:ext cx="4978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176" y="5028034"/>
            <a:ext cx="30861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176" y="8049580"/>
            <a:ext cx="2527301" cy="33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500671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raining the world’s smallest perceptron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Training the world’s smallest perceptron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93" y="4028437"/>
            <a:ext cx="5685214" cy="1433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6528773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ircle"/>
          <p:cNvSpPr/>
          <p:nvPr/>
        </p:nvSpPr>
        <p:spPr>
          <a:xfrm>
            <a:off x="739665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9" name="Line"/>
          <p:cNvSpPr/>
          <p:nvPr/>
        </p:nvSpPr>
        <p:spPr>
          <a:xfrm>
            <a:off x="5642602" y="5018737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0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90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world’s (second) smallest perceptron!"/>
          <p:cNvSpPr txBox="1"/>
          <p:nvPr/>
        </p:nvSpPr>
        <p:spPr>
          <a:xfrm>
            <a:off x="1890799" y="1449762"/>
            <a:ext cx="950260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rPr dirty="0"/>
              <a:t>world’s (second) smallest </a:t>
            </a:r>
            <a:endParaRPr lang="en-US" dirty="0"/>
          </a:p>
          <a:p>
            <a:pPr>
              <a:defRPr sz="6600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perceptron</a:t>
            </a:r>
            <a:r>
              <a:rPr dirty="0"/>
              <a:t>!</a:t>
            </a:r>
          </a:p>
        </p:txBody>
      </p:sp>
      <p:sp>
        <p:nvSpPr>
          <p:cNvPr id="193" name="Line"/>
          <p:cNvSpPr/>
          <p:nvPr/>
        </p:nvSpPr>
        <p:spPr>
          <a:xfrm flipV="1">
            <a:off x="5665174" y="5235671"/>
            <a:ext cx="1678489" cy="7246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4" name="Circle"/>
          <p:cNvSpPr/>
          <p:nvPr/>
        </p:nvSpPr>
        <p:spPr>
          <a:xfrm>
            <a:off x="4951349" y="5594644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" name="function of two parameters!"/>
          <p:cNvSpPr txBox="1"/>
          <p:nvPr/>
        </p:nvSpPr>
        <p:spPr>
          <a:xfrm>
            <a:off x="6912216" y="8610765"/>
            <a:ext cx="578023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two</a:t>
            </a:r>
            <a:r>
              <a:t> parameters!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00" y="453004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768674"/>
            <a:ext cx="482600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860" y="4879037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082" y="5820578"/>
            <a:ext cx="431801" cy="279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04061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radient Descent…"/>
          <p:cNvSpPr txBox="1"/>
          <p:nvPr/>
        </p:nvSpPr>
        <p:spPr>
          <a:xfrm>
            <a:off x="350165" y="815018"/>
            <a:ext cx="12304470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782" y="2263488"/>
            <a:ext cx="1547948" cy="52067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we just need to compute partial derivatives for this network"/>
          <p:cNvSpPr txBox="1"/>
          <p:nvPr/>
        </p:nvSpPr>
        <p:spPr>
          <a:xfrm>
            <a:off x="7299761" y="4859502"/>
            <a:ext cx="4568859" cy="111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we just need to compute partial derivatives for this network</a:t>
            </a:r>
          </a:p>
        </p:txBody>
      </p:sp>
      <p:pic>
        <p:nvPicPr>
          <p:cNvPr id="206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58" y="5703082"/>
            <a:ext cx="3064586" cy="1044430"/>
          </a:xfrm>
          <a:prstGeom prst="rect">
            <a:avLst/>
          </a:prstGeom>
        </p:spPr>
      </p:pic>
      <p:pic>
        <p:nvPicPr>
          <p:cNvPr id="205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9">
            <a:off x="454442" y="5789779"/>
            <a:ext cx="5773523" cy="113233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369147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7728298" y="6011129"/>
            <a:ext cx="4594987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Rectangle"/>
          <p:cNvSpPr/>
          <p:nvPr/>
        </p:nvSpPr>
        <p:spPr>
          <a:xfrm>
            <a:off x="1484420" y="6011129"/>
            <a:ext cx="4459724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Back-Propagation"/>
          <p:cNvSpPr txBox="1"/>
          <p:nvPr/>
        </p:nvSpPr>
        <p:spPr>
          <a:xfrm>
            <a:off x="3899128" y="185894"/>
            <a:ext cx="52065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Derivative computation</a:t>
            </a:r>
            <a:endParaRPr dirty="0"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5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14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Why do we have partial derivatives now?"/>
          <p:cNvSpPr txBox="1"/>
          <p:nvPr/>
        </p:nvSpPr>
        <p:spPr>
          <a:xfrm>
            <a:off x="2600384" y="7510910"/>
            <a:ext cx="84307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do we have partial derivatives now?</a:t>
            </a:r>
          </a:p>
        </p:txBody>
      </p:sp>
    </p:spTree>
    <p:extLst>
      <p:ext uri="{BB962C8B-B14F-4D97-AF65-F5344CB8AC3E}">
        <p14:creationId xmlns:p14="http://schemas.microsoft.com/office/powerpoint/2010/main" val="54086342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7728298" y="6011129"/>
            <a:ext cx="4594987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1484420" y="6011129"/>
            <a:ext cx="4459724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Back-Propagation"/>
          <p:cNvSpPr txBox="1"/>
          <p:nvPr/>
        </p:nvSpPr>
        <p:spPr>
          <a:xfrm>
            <a:off x="3899128" y="185894"/>
            <a:ext cx="52065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Derivative computation</a:t>
            </a:r>
            <a:endParaRPr dirty="0"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5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14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8515018" y="8504664"/>
            <a:ext cx="3873178" cy="647701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Rectangle"/>
          <p:cNvSpPr/>
          <p:nvPr/>
        </p:nvSpPr>
        <p:spPr>
          <a:xfrm>
            <a:off x="2037338" y="8504664"/>
            <a:ext cx="3873178" cy="647701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92" y="7941019"/>
            <a:ext cx="4267201" cy="111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335" y="7941019"/>
            <a:ext cx="42799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radient Update"/>
          <p:cNvSpPr txBox="1"/>
          <p:nvPr/>
        </p:nvSpPr>
        <p:spPr>
          <a:xfrm>
            <a:off x="4828833" y="7222219"/>
            <a:ext cx="36707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Gradient Update</a:t>
            </a:r>
          </a:p>
        </p:txBody>
      </p:sp>
    </p:spTree>
    <p:extLst>
      <p:ext uri="{BB962C8B-B14F-4D97-AF65-F5344CB8AC3E}">
        <p14:creationId xmlns:p14="http://schemas.microsoft.com/office/powerpoint/2010/main" val="2212390601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8420701" y="7730755"/>
            <a:ext cx="3714997" cy="1151380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Rectangle"/>
          <p:cNvSpPr/>
          <p:nvPr/>
        </p:nvSpPr>
        <p:spPr>
          <a:xfrm>
            <a:off x="8420701" y="6581092"/>
            <a:ext cx="3173348" cy="103055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Gradient Descent…"/>
          <p:cNvSpPr txBox="1"/>
          <p:nvPr/>
        </p:nvSpPr>
        <p:spPr>
          <a:xfrm>
            <a:off x="1409417" y="1196018"/>
            <a:ext cx="10963404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618" y="2656358"/>
            <a:ext cx="1547947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162" y="5301751"/>
            <a:ext cx="2239485" cy="72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905" y="4514298"/>
            <a:ext cx="2408478" cy="38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461" y="7880194"/>
            <a:ext cx="3447477" cy="85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349" y="6691930"/>
            <a:ext cx="2853285" cy="80887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(adjustable step size)"/>
          <p:cNvSpPr txBox="1"/>
          <p:nvPr/>
        </p:nvSpPr>
        <p:spPr>
          <a:xfrm>
            <a:off x="5598039" y="8933059"/>
            <a:ext cx="28532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(adjustable step size)</a:t>
            </a:r>
          </a:p>
        </p:txBody>
      </p:sp>
      <p:pic>
        <p:nvPicPr>
          <p:cNvPr id="246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976843" y="9018654"/>
            <a:ext cx="2114549" cy="664070"/>
          </a:xfrm>
          <a:prstGeom prst="rect">
            <a:avLst/>
          </a:prstGeom>
        </p:spPr>
      </p:pic>
      <p:sp>
        <p:nvSpPr>
          <p:cNvPr id="244" name="two BP lines now"/>
          <p:cNvSpPr txBox="1"/>
          <p:nvPr/>
        </p:nvSpPr>
        <p:spPr>
          <a:xfrm>
            <a:off x="8887632" y="6150582"/>
            <a:ext cx="22394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two lines now</a:t>
            </a:r>
          </a:p>
        </p:txBody>
      </p:sp>
      <p:sp>
        <p:nvSpPr>
          <p:cNvPr id="245" name="(side computation to track loss. not needed for backprop)"/>
          <p:cNvSpPr txBox="1"/>
          <p:nvPr/>
        </p:nvSpPr>
        <p:spPr>
          <a:xfrm>
            <a:off x="9902341" y="5398476"/>
            <a:ext cx="28532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(side computation to track loss. not needed for backprop)</a:t>
            </a:r>
          </a:p>
        </p:txBody>
      </p:sp>
    </p:spTree>
    <p:extLst>
      <p:ext uri="{BB962C8B-B14F-4D97-AF65-F5344CB8AC3E}">
        <p14:creationId xmlns:p14="http://schemas.microsoft.com/office/powerpoint/2010/main" val="2142153734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We haven’t seen a lot of ‘propagation’ yet because our perceptrons only had one layer…"/>
          <p:cNvSpPr txBox="1"/>
          <p:nvPr/>
        </p:nvSpPr>
        <p:spPr>
          <a:xfrm>
            <a:off x="1868118" y="4271507"/>
            <a:ext cx="926856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We haven’t seen a lot of ‘propagation’ yet </a:t>
            </a:r>
            <a:endParaRPr lang="en-US" dirty="0"/>
          </a:p>
          <a:p>
            <a:r>
              <a:rPr dirty="0"/>
              <a:t>because our </a:t>
            </a:r>
            <a:r>
              <a:rPr dirty="0" err="1"/>
              <a:t>perceptrons</a:t>
            </a:r>
            <a:r>
              <a:rPr dirty="0"/>
              <a:t> only had </a:t>
            </a:r>
            <a:r>
              <a:rPr u="sng" dirty="0"/>
              <a:t>one</a:t>
            </a:r>
            <a:r>
              <a:rPr dirty="0"/>
              <a:t> layer…</a:t>
            </a:r>
          </a:p>
        </p:txBody>
      </p:sp>
    </p:spTree>
    <p:extLst>
      <p:ext uri="{BB962C8B-B14F-4D97-AF65-F5344CB8AC3E}">
        <p14:creationId xmlns:p14="http://schemas.microsoft.com/office/powerpoint/2010/main" val="17803147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968501"/>
            <a:ext cx="13004800" cy="439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300460" hangingPunct="1"/>
            <a:endParaRPr sz="1801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380" y="6756400"/>
            <a:ext cx="10728960" cy="2557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300460" hangingPunct="1"/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Neural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nets</a:t>
            </a:r>
            <a:r>
              <a:rPr lang="en-US" kern="120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lang="en-US" kern="1200" dirty="0" err="1">
                <a:solidFill>
                  <a:prstClr val="black"/>
                </a:solidFill>
                <a:latin typeface="Arial"/>
                <a:cs typeface="Arial"/>
              </a:rPr>
              <a:t>perceptrons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-26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loosely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inspired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95" dirty="0">
                <a:solidFill>
                  <a:prstClr val="black"/>
                </a:solidFill>
                <a:latin typeface="Arial"/>
                <a:cs typeface="Arial"/>
              </a:rPr>
              <a:t>by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55" dirty="0">
                <a:solidFill>
                  <a:prstClr val="black"/>
                </a:solidFill>
                <a:latin typeface="Arial"/>
                <a:cs typeface="Arial"/>
              </a:rPr>
              <a:t>biology</a:t>
            </a:r>
            <a:r>
              <a:rPr lang="en-US" kern="1200" spc="55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39693" marR="131438" indent="7620" defTabSz="1300460" hangingPunct="1">
              <a:lnSpc>
                <a:spcPts val="4299"/>
              </a:lnSpc>
              <a:spcBef>
                <a:spcPts val="2739"/>
              </a:spcBef>
            </a:pP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But they </a:t>
            </a:r>
            <a:r>
              <a:rPr kern="1200" spc="26" dirty="0">
                <a:solidFill>
                  <a:prstClr val="black"/>
                </a:solidFill>
                <a:latin typeface="Arial"/>
                <a:cs typeface="Arial"/>
              </a:rPr>
              <a:t>certainly </a:t>
            </a:r>
            <a:r>
              <a:rPr kern="1200" spc="-26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not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kern="1200" spc="36" dirty="0">
                <a:solidFill>
                  <a:prstClr val="black"/>
                </a:solidFill>
                <a:latin typeface="Arial"/>
                <a:cs typeface="Arial"/>
              </a:rPr>
              <a:t>model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how  the </a:t>
            </a:r>
            <a:r>
              <a:rPr kern="1200" spc="36" dirty="0">
                <a:solidFill>
                  <a:prstClr val="black"/>
                </a:solidFill>
                <a:latin typeface="Arial"/>
                <a:cs typeface="Arial"/>
              </a:rPr>
              <a:t>brain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works,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or even how </a:t>
            </a:r>
            <a:r>
              <a:rPr kern="1200" spc="-10" dirty="0">
                <a:solidFill>
                  <a:prstClr val="black"/>
                </a:solidFill>
                <a:latin typeface="Arial"/>
                <a:cs typeface="Arial"/>
              </a:rPr>
              <a:t>neurons</a:t>
            </a:r>
            <a:r>
              <a:rPr kern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work</a:t>
            </a:r>
            <a:r>
              <a:rPr lang="en-US" kern="1200" spc="-6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130300" y="254000"/>
            <a:ext cx="10734040" cy="875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en-US" sz="5689" spc="36" dirty="0"/>
              <a:t>Aside: </a:t>
            </a:r>
            <a:r>
              <a:rPr sz="5689" spc="36" dirty="0"/>
              <a:t>Inspiration </a:t>
            </a:r>
            <a:r>
              <a:rPr sz="5689" spc="-40" dirty="0"/>
              <a:t>from</a:t>
            </a:r>
            <a:r>
              <a:rPr sz="5689" spc="-60" dirty="0"/>
              <a:t> </a:t>
            </a:r>
            <a:r>
              <a:rPr sz="5689" spc="60" dirty="0"/>
              <a:t>Biology</a:t>
            </a:r>
            <a:endParaRPr sz="5689" dirty="0"/>
          </a:p>
        </p:txBody>
      </p:sp>
    </p:spTree>
    <p:extLst>
      <p:ext uri="{BB962C8B-B14F-4D97-AF65-F5344CB8AC3E}">
        <p14:creationId xmlns:p14="http://schemas.microsoft.com/office/powerpoint/2010/main" val="38902787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ircle"/>
          <p:cNvSpPr/>
          <p:nvPr/>
        </p:nvSpPr>
        <p:spPr>
          <a:xfrm>
            <a:off x="8796512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4" name="Line"/>
          <p:cNvSpPr/>
          <p:nvPr/>
        </p:nvSpPr>
        <p:spPr>
          <a:xfrm>
            <a:off x="1983778" y="5036466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5" name="Circle"/>
          <p:cNvSpPr/>
          <p:nvPr/>
        </p:nvSpPr>
        <p:spPr>
          <a:xfrm>
            <a:off x="126995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6" name="multi-layer perceptron"/>
          <p:cNvSpPr txBox="1"/>
          <p:nvPr/>
        </p:nvSpPr>
        <p:spPr>
          <a:xfrm>
            <a:off x="2160047" y="1964271"/>
            <a:ext cx="896410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36" y="49285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ircle"/>
          <p:cNvSpPr/>
          <p:nvPr/>
        </p:nvSpPr>
        <p:spPr>
          <a:xfrm>
            <a:off x="373783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9" name="function of FOUR parameters and FOUR layers!"/>
          <p:cNvSpPr txBox="1"/>
          <p:nvPr/>
        </p:nvSpPr>
        <p:spPr>
          <a:xfrm>
            <a:off x="392378" y="7285084"/>
            <a:ext cx="12220045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t> parameters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t> layers!</a:t>
            </a:r>
          </a:p>
        </p:txBody>
      </p:sp>
      <p:sp>
        <p:nvSpPr>
          <p:cNvPr id="260" name="Line"/>
          <p:cNvSpPr/>
          <p:nvPr/>
        </p:nvSpPr>
        <p:spPr>
          <a:xfrm>
            <a:off x="4503559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473" y="4382696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609" y="438269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Line"/>
          <p:cNvSpPr/>
          <p:nvPr/>
        </p:nvSpPr>
        <p:spPr>
          <a:xfrm flipV="1">
            <a:off x="2016689" y="5306311"/>
            <a:ext cx="1714533" cy="6287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725" y="5808490"/>
            <a:ext cx="177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386" y="5814840"/>
            <a:ext cx="1524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ircle"/>
          <p:cNvSpPr/>
          <p:nvPr/>
        </p:nvSpPr>
        <p:spPr>
          <a:xfrm>
            <a:off x="627783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7" name="Line"/>
          <p:cNvSpPr/>
          <p:nvPr/>
        </p:nvSpPr>
        <p:spPr>
          <a:xfrm>
            <a:off x="7043559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976" y="4837315"/>
            <a:ext cx="3937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511" y="4837315"/>
            <a:ext cx="4064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057" y="4376346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9791" y="4884066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Line"/>
          <p:cNvSpPr/>
          <p:nvPr/>
        </p:nvSpPr>
        <p:spPr>
          <a:xfrm>
            <a:off x="9585504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2178" y="4945265"/>
            <a:ext cx="203201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763815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8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4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7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292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293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4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5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6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7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298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299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00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01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02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03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09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10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11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2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95021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0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9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0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334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335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6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7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8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9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340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41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42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43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44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45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51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52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53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4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40528" y="1035050"/>
            <a:ext cx="4214713" cy="32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4240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37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37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38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8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8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8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8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8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9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9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9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9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40528" y="1035050"/>
            <a:ext cx="4214713" cy="3225563"/>
          </a:xfrm>
          <a:prstGeom prst="rect">
            <a:avLst/>
          </a:prstGeom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16"/>
          <a:srcRect b="80618"/>
          <a:stretch>
            <a:fillRect/>
          </a:stretch>
        </p:blipFill>
        <p:spPr>
          <a:xfrm>
            <a:off x="1129413" y="4801025"/>
            <a:ext cx="10745974" cy="726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270931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42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42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42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3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43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3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43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3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4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4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44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4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309577" y="1258991"/>
            <a:ext cx="4737146" cy="1924689"/>
          </a:xfrm>
          <a:prstGeom prst="rect">
            <a:avLst/>
          </a:prstGeom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16"/>
          <a:srcRect b="80618"/>
          <a:stretch>
            <a:fillRect/>
          </a:stretch>
        </p:blipFill>
        <p:spPr>
          <a:xfrm>
            <a:off x="1129413" y="4801025"/>
            <a:ext cx="10745974" cy="726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920120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6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46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46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47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7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47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7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47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7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8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8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48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309577" y="1258991"/>
            <a:ext cx="4737146" cy="1924689"/>
          </a:xfrm>
          <a:prstGeom prst="rect">
            <a:avLst/>
          </a:prstGeom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16"/>
          <a:srcRect b="49022"/>
          <a:stretch>
            <a:fillRect/>
          </a:stretch>
        </p:blipFill>
        <p:spPr>
          <a:xfrm>
            <a:off x="1129413" y="4801025"/>
            <a:ext cx="10745974" cy="191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94204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51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51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51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2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52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2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52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2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3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3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53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698" y="1356322"/>
            <a:ext cx="4737146" cy="1813092"/>
          </a:xfrm>
          <a:prstGeom prst="rect">
            <a:avLst/>
          </a:prstGeom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16"/>
          <a:srcRect b="49022"/>
          <a:stretch>
            <a:fillRect/>
          </a:stretch>
        </p:blipFill>
        <p:spPr>
          <a:xfrm>
            <a:off x="1129413" y="4801025"/>
            <a:ext cx="10745974" cy="191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651772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55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55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56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6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56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6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56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6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7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7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57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7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698" y="1356322"/>
            <a:ext cx="4737146" cy="1813092"/>
          </a:xfrm>
          <a:prstGeom prst="rect">
            <a:avLst/>
          </a:prstGeom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16"/>
          <a:srcRect b="21335"/>
          <a:stretch>
            <a:fillRect/>
          </a:stretch>
        </p:blipFill>
        <p:spPr>
          <a:xfrm>
            <a:off x="1129413" y="4801025"/>
            <a:ext cx="10745974" cy="2948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846170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60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60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60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1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61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1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61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1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61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2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2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62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2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Rounded Rectangle" descr="Rounded Rectangl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9500339" y="1356322"/>
            <a:ext cx="2798954" cy="1813092"/>
          </a:xfrm>
          <a:prstGeom prst="rect">
            <a:avLst/>
          </a:prstGeom>
        </p:spPr>
      </p:pic>
      <p:pic>
        <p:nvPicPr>
          <p:cNvPr id="627" name="Image" descr="Image"/>
          <p:cNvPicPr>
            <a:picLocks noChangeAspect="1"/>
          </p:cNvPicPr>
          <p:nvPr/>
        </p:nvPicPr>
        <p:blipFill>
          <a:blip r:embed="rId16"/>
          <a:srcRect b="21335"/>
          <a:stretch>
            <a:fillRect/>
          </a:stretch>
        </p:blipFill>
        <p:spPr>
          <a:xfrm>
            <a:off x="1129413" y="4801025"/>
            <a:ext cx="10745974" cy="2948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6042199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4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64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64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65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5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65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5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65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5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66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6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6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pic>
        <p:nvPicPr>
          <p:cNvPr id="66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413" y="4801025"/>
            <a:ext cx="10745974" cy="3747706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9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70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Rounded Rectangle" descr="Rounded Rectangl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339" y="1356322"/>
            <a:ext cx="2798954" cy="18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521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9582</Words>
  <Application>Microsoft Office PowerPoint</Application>
  <PresentationFormat>Custom</PresentationFormat>
  <Paragraphs>1269</Paragraphs>
  <Slides>134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6" baseType="lpstr">
      <vt:lpstr>Arial</vt:lpstr>
      <vt:lpstr>Avenir Roman</vt:lpstr>
      <vt:lpstr>Calibri</vt:lpstr>
      <vt:lpstr>Calibri Light (Headings)</vt:lpstr>
      <vt:lpstr>Cambria Math</vt:lpstr>
      <vt:lpstr>Copperplate Gothic Light</vt:lpstr>
      <vt:lpstr>Courier New</vt:lpstr>
      <vt:lpstr>Helvetica</vt:lpstr>
      <vt:lpstr>Helvetica Light</vt:lpstr>
      <vt:lpstr>White</vt:lpstr>
      <vt:lpstr>1_White</vt:lpstr>
      <vt:lpstr>2_Office Theme</vt:lpstr>
      <vt:lpstr>Introduction to neural networks</vt:lpstr>
      <vt:lpstr>Course announcements</vt:lpstr>
      <vt:lpstr>Overview of today’s lecture</vt:lpstr>
      <vt:lpstr>Slide credits</vt:lpstr>
      <vt:lpstr>Perceptron</vt:lpstr>
      <vt:lpstr>PowerPoint Presentation</vt:lpstr>
      <vt:lpstr>PowerPoint Presentation</vt:lpstr>
      <vt:lpstr>PowerPoint Presentation</vt:lpstr>
      <vt:lpstr>Aside: Inspiration from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networks</vt:lpstr>
      <vt:lpstr>PowerPoint Presentation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perceptrons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Stochastic 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</dc:title>
  <dc:creator>igkiou</dc:creator>
  <cp:lastModifiedBy>Ioannis Gkioulekas</cp:lastModifiedBy>
  <cp:revision>78</cp:revision>
  <dcterms:modified xsi:type="dcterms:W3CDTF">2020-04-01T15:32:09Z</dcterms:modified>
</cp:coreProperties>
</file>