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51"/>
  </p:notesMasterIdLst>
  <p:sldIdLst>
    <p:sldId id="257" r:id="rId3"/>
    <p:sldId id="425" r:id="rId4"/>
    <p:sldId id="260" r:id="rId5"/>
    <p:sldId id="421" r:id="rId6"/>
    <p:sldId id="327" r:id="rId7"/>
    <p:sldId id="355" r:id="rId8"/>
    <p:sldId id="259" r:id="rId9"/>
    <p:sldId id="328" r:id="rId10"/>
    <p:sldId id="342" r:id="rId11"/>
    <p:sldId id="329" r:id="rId12"/>
    <p:sldId id="330" r:id="rId13"/>
    <p:sldId id="339" r:id="rId14"/>
    <p:sldId id="336" r:id="rId15"/>
    <p:sldId id="340" r:id="rId16"/>
    <p:sldId id="345" r:id="rId17"/>
    <p:sldId id="508" r:id="rId18"/>
    <p:sldId id="333" r:id="rId19"/>
    <p:sldId id="343" r:id="rId20"/>
    <p:sldId id="335" r:id="rId21"/>
    <p:sldId id="344" r:id="rId22"/>
    <p:sldId id="346" r:id="rId23"/>
    <p:sldId id="349" r:id="rId24"/>
    <p:sldId id="350" r:id="rId25"/>
    <p:sldId id="351" r:id="rId26"/>
    <p:sldId id="352" r:id="rId27"/>
    <p:sldId id="353" r:id="rId28"/>
    <p:sldId id="354" r:id="rId29"/>
    <p:sldId id="1847" r:id="rId30"/>
    <p:sldId id="1848" r:id="rId31"/>
    <p:sldId id="356" r:id="rId32"/>
    <p:sldId id="357" r:id="rId33"/>
    <p:sldId id="358" r:id="rId34"/>
    <p:sldId id="359" r:id="rId35"/>
    <p:sldId id="361" r:id="rId36"/>
    <p:sldId id="360" r:id="rId37"/>
    <p:sldId id="362" r:id="rId38"/>
    <p:sldId id="384" r:id="rId39"/>
    <p:sldId id="422" r:id="rId40"/>
    <p:sldId id="423" r:id="rId41"/>
    <p:sldId id="363" r:id="rId42"/>
    <p:sldId id="364" r:id="rId43"/>
    <p:sldId id="366" r:id="rId44"/>
    <p:sldId id="368" r:id="rId45"/>
    <p:sldId id="367" r:id="rId46"/>
    <p:sldId id="380" r:id="rId47"/>
    <p:sldId id="381" r:id="rId48"/>
    <p:sldId id="370" r:id="rId49"/>
    <p:sldId id="369" r:id="rId50"/>
    <p:sldId id="372" r:id="rId51"/>
    <p:sldId id="373" r:id="rId52"/>
    <p:sldId id="374" r:id="rId53"/>
    <p:sldId id="375" r:id="rId54"/>
    <p:sldId id="376" r:id="rId55"/>
    <p:sldId id="382" r:id="rId56"/>
    <p:sldId id="386" r:id="rId57"/>
    <p:sldId id="378" r:id="rId58"/>
    <p:sldId id="379" r:id="rId59"/>
    <p:sldId id="383" r:id="rId60"/>
    <p:sldId id="317" r:id="rId61"/>
    <p:sldId id="385" r:id="rId62"/>
    <p:sldId id="387" r:id="rId63"/>
    <p:sldId id="389" r:id="rId64"/>
    <p:sldId id="391" r:id="rId65"/>
    <p:sldId id="390" r:id="rId66"/>
    <p:sldId id="393" r:id="rId67"/>
    <p:sldId id="395" r:id="rId68"/>
    <p:sldId id="397" r:id="rId69"/>
    <p:sldId id="399" r:id="rId70"/>
    <p:sldId id="400" r:id="rId71"/>
    <p:sldId id="401" r:id="rId72"/>
    <p:sldId id="403" r:id="rId73"/>
    <p:sldId id="404" r:id="rId74"/>
    <p:sldId id="405" r:id="rId75"/>
    <p:sldId id="406" r:id="rId76"/>
    <p:sldId id="407" r:id="rId77"/>
    <p:sldId id="408" r:id="rId78"/>
    <p:sldId id="409" r:id="rId79"/>
    <p:sldId id="432" r:id="rId80"/>
    <p:sldId id="1849" r:id="rId81"/>
    <p:sldId id="410" r:id="rId82"/>
    <p:sldId id="411" r:id="rId83"/>
    <p:sldId id="413" r:id="rId84"/>
    <p:sldId id="1850" r:id="rId85"/>
    <p:sldId id="426" r:id="rId86"/>
    <p:sldId id="414" r:id="rId87"/>
    <p:sldId id="415" r:id="rId88"/>
    <p:sldId id="416" r:id="rId89"/>
    <p:sldId id="392" r:id="rId90"/>
    <p:sldId id="1851" r:id="rId91"/>
    <p:sldId id="1852" r:id="rId92"/>
    <p:sldId id="436" r:id="rId93"/>
    <p:sldId id="1853" r:id="rId94"/>
    <p:sldId id="477" r:id="rId95"/>
    <p:sldId id="2312" r:id="rId96"/>
    <p:sldId id="484" r:id="rId97"/>
    <p:sldId id="485" r:id="rId98"/>
    <p:sldId id="476" r:id="rId99"/>
    <p:sldId id="491" r:id="rId100"/>
    <p:sldId id="427" r:id="rId101"/>
    <p:sldId id="428" r:id="rId102"/>
    <p:sldId id="429" r:id="rId103"/>
    <p:sldId id="430" r:id="rId104"/>
    <p:sldId id="431" r:id="rId105"/>
    <p:sldId id="433" r:id="rId106"/>
    <p:sldId id="434" r:id="rId107"/>
    <p:sldId id="435" r:id="rId108"/>
    <p:sldId id="488" r:id="rId109"/>
    <p:sldId id="438" r:id="rId110"/>
    <p:sldId id="439" r:id="rId111"/>
    <p:sldId id="441" r:id="rId112"/>
    <p:sldId id="444" r:id="rId113"/>
    <p:sldId id="2156" r:id="rId114"/>
    <p:sldId id="2076" r:id="rId115"/>
    <p:sldId id="2079" r:id="rId116"/>
    <p:sldId id="2081" r:id="rId117"/>
    <p:sldId id="2082" r:id="rId118"/>
    <p:sldId id="2163" r:id="rId119"/>
    <p:sldId id="2084" r:id="rId120"/>
    <p:sldId id="2071" r:id="rId121"/>
    <p:sldId id="2085" r:id="rId122"/>
    <p:sldId id="2087" r:id="rId123"/>
    <p:sldId id="2086" r:id="rId124"/>
    <p:sldId id="2088" r:id="rId125"/>
    <p:sldId id="2092" r:id="rId126"/>
    <p:sldId id="2091" r:id="rId127"/>
    <p:sldId id="2123" r:id="rId128"/>
    <p:sldId id="469" r:id="rId129"/>
    <p:sldId id="478" r:id="rId130"/>
    <p:sldId id="2093" r:id="rId131"/>
    <p:sldId id="2165" r:id="rId132"/>
    <p:sldId id="2166" r:id="rId133"/>
    <p:sldId id="2094" r:id="rId134"/>
    <p:sldId id="2164" r:id="rId135"/>
    <p:sldId id="2168" r:id="rId136"/>
    <p:sldId id="2101" r:id="rId137"/>
    <p:sldId id="2100" r:id="rId138"/>
    <p:sldId id="2095" r:id="rId139"/>
    <p:sldId id="2103" r:id="rId140"/>
    <p:sldId id="2159" r:id="rId141"/>
    <p:sldId id="2102" r:id="rId142"/>
    <p:sldId id="494" r:id="rId143"/>
    <p:sldId id="495" r:id="rId144"/>
    <p:sldId id="507" r:id="rId145"/>
    <p:sldId id="470" r:id="rId146"/>
    <p:sldId id="471" r:id="rId147"/>
    <p:sldId id="493" r:id="rId148"/>
    <p:sldId id="482" r:id="rId149"/>
    <p:sldId id="424" r:id="rId1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99"/>
    <a:srgbClr val="FFFFFF"/>
    <a:srgbClr val="7F7F7F"/>
    <a:srgbClr val="D0CECE"/>
    <a:srgbClr val="0D0D0D"/>
    <a:srgbClr val="F2F2F2"/>
    <a:srgbClr val="AFABAB"/>
    <a:srgbClr val="A6A6A6"/>
    <a:srgbClr val="595959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4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tableStyles" Target="tableStyle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0B9A3-A5EA-4248-9236-D977FCC07755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2DB7A-E090-49C3-B71F-1804DAA06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4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42389-4237-45A4-B39D-C5F7F5B797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02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729A0-5AC8-4A0D-98D8-8559CA6358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2388" cy="3602037"/>
          </a:xfrm>
          <a:ln/>
        </p:spPr>
      </p:sp>
      <p:sp>
        <p:nvSpPr>
          <p:cNvPr id="132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9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EB123-3A28-422D-B6A1-BA17955A55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34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EB123-3A28-422D-B6A1-BA17955A55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2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EB123-3A28-422D-B6A1-BA17955A55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76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EB123-3A28-422D-B6A1-BA17955A55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25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EB123-3A28-422D-B6A1-BA17955A55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64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EB123-3A28-422D-B6A1-BA17955A55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0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6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33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02574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915020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865879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298406" y="446484"/>
            <a:ext cx="5000625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3223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324043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298406" y="183058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892969" y="276820"/>
            <a:ext cx="10406063" cy="15180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14467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840065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892969" y="625078"/>
            <a:ext cx="5000625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298406" y="3580805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304236" y="625078"/>
            <a:ext cx="5000626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530162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27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0625" y="4473774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0625" y="2984579"/>
            <a:ext cx="9810750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583417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86954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73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037771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35FC9-4C7C-4839-AD87-B5CD1322098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1B2BE-37E8-49C8-A941-FB00A9E058CF}" type="slidenum">
              <a:rPr kumimoji="0" lang="en-US" sz="126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98344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35FC9-4C7C-4839-AD87-B5CD1322098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1B2BE-37E8-49C8-A941-FB00A9E058CF}" type="slidenum">
              <a:rPr kumimoji="0" lang="en-US" sz="126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6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78634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1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6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4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3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6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0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12BC9-BD10-4E7E-9A4D-350BF571A3A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7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92969" y="312539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83058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0" y="6505277"/>
            <a:ext cx="345473" cy="2678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98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s://ninedegreesbelow.com/" TargetMode="External"/><Relationship Id="rId2" Type="http://schemas.openxmlformats.org/officeDocument/2006/relationships/hyperlink" Target="http://www.comp.nus.edu.sg/~brown/CVPR2016_Brown.html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Digital photography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5" y="1914525"/>
            <a:ext cx="10776072" cy="3028950"/>
          </a:xfrm>
          <a:prstGeom prst="rect">
            <a:avLst/>
          </a:prstGeom>
        </p:spPr>
      </p:pic>
      <p:sp>
        <p:nvSpPr>
          <p:cNvPr id="7" name="Shape 667">
            <a:extLst>
              <a:ext uri="{FF2B5EF4-FFF2-40B4-BE49-F238E27FC236}">
                <a16:creationId xmlns:a16="http://schemas.microsoft.com/office/drawing/2014/main" id="{E4BB75A8-B6BD-4E76-9F8F-50E24450A964}"/>
              </a:ext>
            </a:extLst>
          </p:cNvPr>
          <p:cNvSpPr txBox="1">
            <a:spLocks/>
          </p:cNvSpPr>
          <p:nvPr/>
        </p:nvSpPr>
        <p:spPr>
          <a:xfrm>
            <a:off x="0" y="5583290"/>
            <a:ext cx="12192000" cy="1274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/>
              <a:t> </a:t>
            </a:r>
          </a:p>
          <a:p>
            <a:pPr algn="r"/>
            <a:r>
              <a:rPr lang="en-US" sz="2400" dirty="0"/>
              <a:t>16-385 Computer Vision</a:t>
            </a:r>
          </a:p>
          <a:p>
            <a:pPr algn="r"/>
            <a:r>
              <a:rPr lang="en-US" sz="2400" dirty="0"/>
              <a:t>Spring 2020, Lecture 17</a:t>
            </a:r>
          </a:p>
        </p:txBody>
      </p:sp>
      <p:sp>
        <p:nvSpPr>
          <p:cNvPr id="8" name="Shape 667">
            <a:extLst>
              <a:ext uri="{FF2B5EF4-FFF2-40B4-BE49-F238E27FC236}">
                <a16:creationId xmlns:a16="http://schemas.microsoft.com/office/drawing/2014/main" id="{BAE78F8B-76FE-4B3B-A36B-F8E6B60430DB}"/>
              </a:ext>
            </a:extLst>
          </p:cNvPr>
          <p:cNvSpPr txBox="1">
            <a:spLocks/>
          </p:cNvSpPr>
          <p:nvPr/>
        </p:nvSpPr>
        <p:spPr>
          <a:xfrm>
            <a:off x="0" y="6352354"/>
            <a:ext cx="12192000" cy="505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http://www.cs.cmu.edu/~16385/</a:t>
            </a:r>
            <a:endParaRPr lang="en-US" sz="2400" dirty="0">
              <a:latin typeface="Calibri Light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885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Nobel Prize in Physics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9160" y="1325563"/>
            <a:ext cx="2636520" cy="3295650"/>
          </a:xfrm>
          <a:prstGeom prst="rect">
            <a:avLst/>
          </a:prstGeom>
        </p:spPr>
      </p:pic>
      <p:sp>
        <p:nvSpPr>
          <p:cNvPr id="12" name="Shape 667"/>
          <p:cNvSpPr txBox="1">
            <a:spLocks/>
          </p:cNvSpPr>
          <p:nvPr/>
        </p:nvSpPr>
        <p:spPr>
          <a:xfrm>
            <a:off x="7909560" y="4617403"/>
            <a:ext cx="385572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What is this guy known for?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35438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59572EF-5651-462A-8350-2272F44CCB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4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94C96C-8C00-441C-8AD9-7D72FD097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3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9E049DE-95A9-4A9A-9F30-984B441CCE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1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4FA638-E40D-40D5-876C-2CAC346456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Our devices do not match the world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49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60" name="Text Box 4"/>
          <p:cNvSpPr txBox="1">
            <a:spLocks noChangeArrowheads="1"/>
          </p:cNvSpPr>
          <p:nvPr/>
        </p:nvSpPr>
        <p:spPr bwMode="auto">
          <a:xfrm>
            <a:off x="2679050" y="3819632"/>
            <a:ext cx="2155334" cy="4616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1500</a:t>
            </a:r>
          </a:p>
        </p:txBody>
      </p:sp>
      <p:sp>
        <p:nvSpPr>
          <p:cNvPr id="1325061" name="Rectangle 5"/>
          <p:cNvSpPr>
            <a:spLocks noChangeArrowheads="1"/>
          </p:cNvSpPr>
          <p:nvPr/>
        </p:nvSpPr>
        <p:spPr bwMode="auto">
          <a:xfrm>
            <a:off x="339765" y="2682122"/>
            <a:ext cx="2155334" cy="4616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F75765-22D5-4606-9328-CD8BB4096B8A}"/>
              </a:ext>
            </a:extLst>
          </p:cNvPr>
          <p:cNvGrpSpPr/>
          <p:nvPr/>
        </p:nvGrpSpPr>
        <p:grpSpPr>
          <a:xfrm>
            <a:off x="339765" y="1034949"/>
            <a:ext cx="11512470" cy="5823051"/>
            <a:chOff x="1353179" y="1325563"/>
            <a:chExt cx="10604798" cy="5363947"/>
          </a:xfrm>
        </p:grpSpPr>
        <p:pic>
          <p:nvPicPr>
            <p:cNvPr id="1325058" name="Picture 2" descr="dvstill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3179" y="1325563"/>
              <a:ext cx="1985402" cy="148905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325062" name="Picture 6" descr="dvstill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8028" y="2274450"/>
              <a:ext cx="1985402" cy="148905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325063" name="Picture 7" descr="dvstill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62877" y="3069824"/>
              <a:ext cx="1985402" cy="148905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325064" name="Picture 8" descr="dvstill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17726" y="4142742"/>
              <a:ext cx="1985402" cy="148905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325065" name="Picture 9" descr="dvstill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972575" y="5200459"/>
              <a:ext cx="1985402" cy="148905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1325066" name="Text Box 10"/>
          <p:cNvSpPr txBox="1">
            <a:spLocks noChangeArrowheads="1"/>
          </p:cNvSpPr>
          <p:nvPr/>
        </p:nvSpPr>
        <p:spPr bwMode="auto">
          <a:xfrm>
            <a:off x="5018333" y="4619417"/>
            <a:ext cx="2155334" cy="4616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25,000</a:t>
            </a:r>
          </a:p>
        </p:txBody>
      </p:sp>
      <p:sp>
        <p:nvSpPr>
          <p:cNvPr id="1325067" name="Text Box 11"/>
          <p:cNvSpPr txBox="1">
            <a:spLocks noChangeArrowheads="1"/>
          </p:cNvSpPr>
          <p:nvPr/>
        </p:nvSpPr>
        <p:spPr bwMode="auto">
          <a:xfrm>
            <a:off x="7357617" y="5798007"/>
            <a:ext cx="2155334" cy="4616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400,000</a:t>
            </a:r>
          </a:p>
        </p:txBody>
      </p:sp>
      <p:sp>
        <p:nvSpPr>
          <p:cNvPr id="1325068" name="Text Box 12"/>
          <p:cNvSpPr txBox="1">
            <a:spLocks noChangeArrowheads="1"/>
          </p:cNvSpPr>
          <p:nvPr/>
        </p:nvSpPr>
        <p:spPr bwMode="auto">
          <a:xfrm>
            <a:off x="9696901" y="4640091"/>
            <a:ext cx="2155334" cy="4616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2,000,000,000</a:t>
            </a:r>
          </a:p>
        </p:txBody>
      </p:sp>
      <p:sp>
        <p:nvSpPr>
          <p:cNvPr id="16" name="Shape 667">
            <a:extLst>
              <a:ext uri="{FF2B5EF4-FFF2-40B4-BE49-F238E27FC236}">
                <a16:creationId xmlns:a16="http://schemas.microsoft.com/office/drawing/2014/main" id="{571A0BE6-F096-451E-B128-C49EF4DB3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world has a high dynamic range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628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667">
            <a:extLst>
              <a:ext uri="{FF2B5EF4-FFF2-40B4-BE49-F238E27FC236}">
                <a16:creationId xmlns:a16="http://schemas.microsoft.com/office/drawing/2014/main" id="{4C5289B9-B8CB-4256-AF5E-36B82BC1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world has a high dynamic range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90113A-5B37-4D4C-994E-E66F6E2BEF72}"/>
              </a:ext>
            </a:extLst>
          </p:cNvPr>
          <p:cNvGrpSpPr/>
          <p:nvPr/>
        </p:nvGrpSpPr>
        <p:grpSpPr>
          <a:xfrm>
            <a:off x="1148797" y="3681599"/>
            <a:ext cx="9894406" cy="1611281"/>
            <a:chOff x="1361240" y="3193190"/>
            <a:chExt cx="9894406" cy="1611281"/>
          </a:xfrm>
        </p:grpSpPr>
        <p:sp>
          <p:nvSpPr>
            <p:cNvPr id="47" name="Rectangle 42">
              <a:extLst>
                <a:ext uri="{FF2B5EF4-FFF2-40B4-BE49-F238E27FC236}">
                  <a16:creationId xmlns:a16="http://schemas.microsoft.com/office/drawing/2014/main" id="{7B18CD22-F5B2-41E3-A460-7EA9D98B5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129" y="4072951"/>
              <a:ext cx="8480920" cy="7315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6" name="Rectangle 42"/>
            <p:cNvSpPr>
              <a:spLocks noChangeArrowheads="1"/>
            </p:cNvSpPr>
            <p:nvPr/>
          </p:nvSpPr>
          <p:spPr bwMode="auto">
            <a:xfrm>
              <a:off x="4491103" y="3334984"/>
              <a:ext cx="3533716" cy="73152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09" name="Text Box 5"/>
            <p:cNvSpPr txBox="1">
              <a:spLocks noChangeArrowheads="1"/>
            </p:cNvSpPr>
            <p:nvPr/>
          </p:nvSpPr>
          <p:spPr bwMode="auto">
            <a:xfrm>
              <a:off x="1425679" y="3193190"/>
              <a:ext cx="662361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-6</a:t>
              </a:r>
            </a:p>
          </p:txBody>
        </p:sp>
        <p:sp>
          <p:nvSpPr>
            <p:cNvPr id="1327111" name="Line 7"/>
            <p:cNvSpPr>
              <a:spLocks noChangeShapeType="1"/>
            </p:cNvSpPr>
            <p:nvPr/>
          </p:nvSpPr>
          <p:spPr bwMode="auto">
            <a:xfrm>
              <a:off x="237087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2" name="Line 8"/>
            <p:cNvSpPr>
              <a:spLocks noChangeShapeType="1"/>
            </p:cNvSpPr>
            <p:nvPr/>
          </p:nvSpPr>
          <p:spPr bwMode="auto">
            <a:xfrm>
              <a:off x="3077617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3" name="Line 9"/>
            <p:cNvSpPr>
              <a:spLocks noChangeShapeType="1"/>
            </p:cNvSpPr>
            <p:nvPr/>
          </p:nvSpPr>
          <p:spPr bwMode="auto">
            <a:xfrm>
              <a:off x="378436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4" name="Line 10"/>
            <p:cNvSpPr>
              <a:spLocks noChangeShapeType="1"/>
            </p:cNvSpPr>
            <p:nvPr/>
          </p:nvSpPr>
          <p:spPr bwMode="auto">
            <a:xfrm>
              <a:off x="449110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5" name="Line 11"/>
            <p:cNvSpPr>
              <a:spLocks noChangeShapeType="1"/>
            </p:cNvSpPr>
            <p:nvPr/>
          </p:nvSpPr>
          <p:spPr bwMode="auto">
            <a:xfrm>
              <a:off x="519784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6" name="Line 12"/>
            <p:cNvSpPr>
              <a:spLocks noChangeShapeType="1"/>
            </p:cNvSpPr>
            <p:nvPr/>
          </p:nvSpPr>
          <p:spPr bwMode="auto">
            <a:xfrm>
              <a:off x="590459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7" name="Line 13"/>
            <p:cNvSpPr>
              <a:spLocks noChangeShapeType="1"/>
            </p:cNvSpPr>
            <p:nvPr/>
          </p:nvSpPr>
          <p:spPr bwMode="auto">
            <a:xfrm>
              <a:off x="661133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8" name="Line 14"/>
            <p:cNvSpPr>
              <a:spLocks noChangeShapeType="1"/>
            </p:cNvSpPr>
            <p:nvPr/>
          </p:nvSpPr>
          <p:spPr bwMode="auto">
            <a:xfrm>
              <a:off x="731807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9" name="Line 15"/>
            <p:cNvSpPr>
              <a:spLocks noChangeShapeType="1"/>
            </p:cNvSpPr>
            <p:nvPr/>
          </p:nvSpPr>
          <p:spPr bwMode="auto">
            <a:xfrm>
              <a:off x="802482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0" name="Line 16"/>
            <p:cNvSpPr>
              <a:spLocks noChangeShapeType="1"/>
            </p:cNvSpPr>
            <p:nvPr/>
          </p:nvSpPr>
          <p:spPr bwMode="auto">
            <a:xfrm>
              <a:off x="873156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1" name="Line 17"/>
            <p:cNvSpPr>
              <a:spLocks noChangeShapeType="1"/>
            </p:cNvSpPr>
            <p:nvPr/>
          </p:nvSpPr>
          <p:spPr bwMode="auto">
            <a:xfrm>
              <a:off x="943830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2" name="Line 18"/>
            <p:cNvSpPr>
              <a:spLocks noChangeShapeType="1"/>
            </p:cNvSpPr>
            <p:nvPr/>
          </p:nvSpPr>
          <p:spPr bwMode="auto">
            <a:xfrm>
              <a:off x="10145049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3" name="Text Box 19"/>
            <p:cNvSpPr txBox="1">
              <a:spLocks noChangeArrowheads="1"/>
            </p:cNvSpPr>
            <p:nvPr/>
          </p:nvSpPr>
          <p:spPr bwMode="auto">
            <a:xfrm>
              <a:off x="9845127" y="3193308"/>
              <a:ext cx="599843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327124" name="Line 20"/>
            <p:cNvSpPr>
              <a:spLocks noChangeShapeType="1"/>
            </p:cNvSpPr>
            <p:nvPr/>
          </p:nvSpPr>
          <p:spPr bwMode="auto">
            <a:xfrm>
              <a:off x="1361240" y="4072952"/>
              <a:ext cx="98944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1" name="Rectangle 37"/>
            <p:cNvSpPr>
              <a:spLocks noChangeArrowheads="1"/>
            </p:cNvSpPr>
            <p:nvPr/>
          </p:nvSpPr>
          <p:spPr bwMode="auto">
            <a:xfrm>
              <a:off x="1664128" y="4280302"/>
              <a:ext cx="8480919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adaptation range of our eyes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8" name="Text Box 44"/>
            <p:cNvSpPr txBox="1">
              <a:spLocks noChangeArrowheads="1"/>
            </p:cNvSpPr>
            <p:nvPr/>
          </p:nvSpPr>
          <p:spPr bwMode="auto">
            <a:xfrm>
              <a:off x="4491103" y="3355562"/>
              <a:ext cx="3533717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common real-world scenes</a:t>
              </a:r>
              <a:endPara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EE324817-B927-4417-8056-D63FDB36BE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413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1218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667">
            <a:extLst>
              <a:ext uri="{FF2B5EF4-FFF2-40B4-BE49-F238E27FC236}">
                <a16:creationId xmlns:a16="http://schemas.microsoft.com/office/drawing/2014/main" id="{4C5289B9-B8CB-4256-AF5E-36B82BC1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(Digital) sensors also have a low dynamic range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90113A-5B37-4D4C-994E-E66F6E2BEF72}"/>
              </a:ext>
            </a:extLst>
          </p:cNvPr>
          <p:cNvGrpSpPr/>
          <p:nvPr/>
        </p:nvGrpSpPr>
        <p:grpSpPr>
          <a:xfrm>
            <a:off x="1148797" y="3681599"/>
            <a:ext cx="9894406" cy="1611281"/>
            <a:chOff x="1361240" y="3193190"/>
            <a:chExt cx="9894406" cy="1611281"/>
          </a:xfrm>
        </p:grpSpPr>
        <p:sp>
          <p:nvSpPr>
            <p:cNvPr id="47" name="Rectangle 42">
              <a:extLst>
                <a:ext uri="{FF2B5EF4-FFF2-40B4-BE49-F238E27FC236}">
                  <a16:creationId xmlns:a16="http://schemas.microsoft.com/office/drawing/2014/main" id="{7B18CD22-F5B2-41E3-A460-7EA9D98B5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129" y="4072951"/>
              <a:ext cx="8480920" cy="7315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6" name="Rectangle 42"/>
            <p:cNvSpPr>
              <a:spLocks noChangeArrowheads="1"/>
            </p:cNvSpPr>
            <p:nvPr/>
          </p:nvSpPr>
          <p:spPr bwMode="auto">
            <a:xfrm>
              <a:off x="4491103" y="3334984"/>
              <a:ext cx="3533716" cy="73152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09" name="Text Box 5"/>
            <p:cNvSpPr txBox="1">
              <a:spLocks noChangeArrowheads="1"/>
            </p:cNvSpPr>
            <p:nvPr/>
          </p:nvSpPr>
          <p:spPr bwMode="auto">
            <a:xfrm>
              <a:off x="1425679" y="3193190"/>
              <a:ext cx="662361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-6</a:t>
              </a:r>
            </a:p>
          </p:txBody>
        </p:sp>
        <p:sp>
          <p:nvSpPr>
            <p:cNvPr id="1327111" name="Line 7"/>
            <p:cNvSpPr>
              <a:spLocks noChangeShapeType="1"/>
            </p:cNvSpPr>
            <p:nvPr/>
          </p:nvSpPr>
          <p:spPr bwMode="auto">
            <a:xfrm>
              <a:off x="237087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2" name="Line 8"/>
            <p:cNvSpPr>
              <a:spLocks noChangeShapeType="1"/>
            </p:cNvSpPr>
            <p:nvPr/>
          </p:nvSpPr>
          <p:spPr bwMode="auto">
            <a:xfrm>
              <a:off x="3077617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3" name="Line 9"/>
            <p:cNvSpPr>
              <a:spLocks noChangeShapeType="1"/>
            </p:cNvSpPr>
            <p:nvPr/>
          </p:nvSpPr>
          <p:spPr bwMode="auto">
            <a:xfrm>
              <a:off x="378436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4" name="Line 10"/>
            <p:cNvSpPr>
              <a:spLocks noChangeShapeType="1"/>
            </p:cNvSpPr>
            <p:nvPr/>
          </p:nvSpPr>
          <p:spPr bwMode="auto">
            <a:xfrm>
              <a:off x="449110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5" name="Line 11"/>
            <p:cNvSpPr>
              <a:spLocks noChangeShapeType="1"/>
            </p:cNvSpPr>
            <p:nvPr/>
          </p:nvSpPr>
          <p:spPr bwMode="auto">
            <a:xfrm>
              <a:off x="519784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6" name="Line 12"/>
            <p:cNvSpPr>
              <a:spLocks noChangeShapeType="1"/>
            </p:cNvSpPr>
            <p:nvPr/>
          </p:nvSpPr>
          <p:spPr bwMode="auto">
            <a:xfrm>
              <a:off x="590459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7" name="Line 13"/>
            <p:cNvSpPr>
              <a:spLocks noChangeShapeType="1"/>
            </p:cNvSpPr>
            <p:nvPr/>
          </p:nvSpPr>
          <p:spPr bwMode="auto">
            <a:xfrm>
              <a:off x="661133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8" name="Line 14"/>
            <p:cNvSpPr>
              <a:spLocks noChangeShapeType="1"/>
            </p:cNvSpPr>
            <p:nvPr/>
          </p:nvSpPr>
          <p:spPr bwMode="auto">
            <a:xfrm>
              <a:off x="731807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9" name="Line 15"/>
            <p:cNvSpPr>
              <a:spLocks noChangeShapeType="1"/>
            </p:cNvSpPr>
            <p:nvPr/>
          </p:nvSpPr>
          <p:spPr bwMode="auto">
            <a:xfrm>
              <a:off x="802482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0" name="Line 16"/>
            <p:cNvSpPr>
              <a:spLocks noChangeShapeType="1"/>
            </p:cNvSpPr>
            <p:nvPr/>
          </p:nvSpPr>
          <p:spPr bwMode="auto">
            <a:xfrm>
              <a:off x="873156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1" name="Line 17"/>
            <p:cNvSpPr>
              <a:spLocks noChangeShapeType="1"/>
            </p:cNvSpPr>
            <p:nvPr/>
          </p:nvSpPr>
          <p:spPr bwMode="auto">
            <a:xfrm>
              <a:off x="943830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2" name="Line 18"/>
            <p:cNvSpPr>
              <a:spLocks noChangeShapeType="1"/>
            </p:cNvSpPr>
            <p:nvPr/>
          </p:nvSpPr>
          <p:spPr bwMode="auto">
            <a:xfrm>
              <a:off x="10145049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3" name="Text Box 19"/>
            <p:cNvSpPr txBox="1">
              <a:spLocks noChangeArrowheads="1"/>
            </p:cNvSpPr>
            <p:nvPr/>
          </p:nvSpPr>
          <p:spPr bwMode="auto">
            <a:xfrm>
              <a:off x="9845127" y="3193308"/>
              <a:ext cx="599843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327124" name="Line 20"/>
            <p:cNvSpPr>
              <a:spLocks noChangeShapeType="1"/>
            </p:cNvSpPr>
            <p:nvPr/>
          </p:nvSpPr>
          <p:spPr bwMode="auto">
            <a:xfrm>
              <a:off x="1361240" y="4072952"/>
              <a:ext cx="98944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1" name="Rectangle 37"/>
            <p:cNvSpPr>
              <a:spLocks noChangeArrowheads="1"/>
            </p:cNvSpPr>
            <p:nvPr/>
          </p:nvSpPr>
          <p:spPr bwMode="auto">
            <a:xfrm>
              <a:off x="1664128" y="4280302"/>
              <a:ext cx="8480919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adaptation range of our eyes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8" name="Text Box 44"/>
            <p:cNvSpPr txBox="1">
              <a:spLocks noChangeArrowheads="1"/>
            </p:cNvSpPr>
            <p:nvPr/>
          </p:nvSpPr>
          <p:spPr bwMode="auto">
            <a:xfrm>
              <a:off x="4491103" y="3355562"/>
              <a:ext cx="3533717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common real-world scenes</a:t>
              </a:r>
              <a:endPara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EE324817-B927-4417-8056-D63FDB36BE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413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531251-999F-41F5-81ED-CC21F45E79E4}"/>
              </a:ext>
            </a:extLst>
          </p:cNvPr>
          <p:cNvGrpSpPr/>
          <p:nvPr/>
        </p:nvGrpSpPr>
        <p:grpSpPr>
          <a:xfrm>
            <a:off x="1148797" y="1967211"/>
            <a:ext cx="9894406" cy="886828"/>
            <a:chOff x="1361240" y="3193190"/>
            <a:chExt cx="9894406" cy="886828"/>
          </a:xfrm>
        </p:grpSpPr>
        <p:sp>
          <p:nvSpPr>
            <p:cNvPr id="26" name="Rectangle 42">
              <a:extLst>
                <a:ext uri="{FF2B5EF4-FFF2-40B4-BE49-F238E27FC236}">
                  <a16:creationId xmlns:a16="http://schemas.microsoft.com/office/drawing/2014/main" id="{D4BCC88E-0283-4ADD-A705-DD23BEC54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082" y="3348498"/>
              <a:ext cx="1828352" cy="73152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7" name="Text Box 5">
              <a:extLst>
                <a:ext uri="{FF2B5EF4-FFF2-40B4-BE49-F238E27FC236}">
                  <a16:creationId xmlns:a16="http://schemas.microsoft.com/office/drawing/2014/main" id="{1D46FBD8-E0FF-42A4-A8D6-191DF6E28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5679" y="3193190"/>
              <a:ext cx="662361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-6</a:t>
              </a:r>
            </a:p>
          </p:txBody>
        </p:sp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161DE37D-1D39-43BE-9DF3-E32E4A4AA9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087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419D21B7-0519-40E0-8F33-292BA226D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7617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0" name="Line 9">
              <a:extLst>
                <a:ext uri="{FF2B5EF4-FFF2-40B4-BE49-F238E27FC236}">
                  <a16:creationId xmlns:a16="http://schemas.microsoft.com/office/drawing/2014/main" id="{4C3CCEC1-2F2F-4EF6-9702-98C3CC1437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436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1" name="Line 10">
              <a:extLst>
                <a:ext uri="{FF2B5EF4-FFF2-40B4-BE49-F238E27FC236}">
                  <a16:creationId xmlns:a16="http://schemas.microsoft.com/office/drawing/2014/main" id="{76641AEF-995F-47E6-98B4-E826D34013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110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2" name="Line 11">
              <a:extLst>
                <a:ext uri="{FF2B5EF4-FFF2-40B4-BE49-F238E27FC236}">
                  <a16:creationId xmlns:a16="http://schemas.microsoft.com/office/drawing/2014/main" id="{FC0AA3B8-7A79-42A8-8B9C-66B1E874BB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784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3" name="Line 12">
              <a:extLst>
                <a:ext uri="{FF2B5EF4-FFF2-40B4-BE49-F238E27FC236}">
                  <a16:creationId xmlns:a16="http://schemas.microsoft.com/office/drawing/2014/main" id="{BC3BC411-C8F4-4763-B039-203816EE81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0459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4" name="Line 13">
              <a:extLst>
                <a:ext uri="{FF2B5EF4-FFF2-40B4-BE49-F238E27FC236}">
                  <a16:creationId xmlns:a16="http://schemas.microsoft.com/office/drawing/2014/main" id="{1D88D432-723D-42E5-9AFA-EEC783CF9A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133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5" name="Line 14">
              <a:extLst>
                <a:ext uri="{FF2B5EF4-FFF2-40B4-BE49-F238E27FC236}">
                  <a16:creationId xmlns:a16="http://schemas.microsoft.com/office/drawing/2014/main" id="{132CD07B-39DC-4E19-A7DC-317B74394D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807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6" name="Line 15">
              <a:extLst>
                <a:ext uri="{FF2B5EF4-FFF2-40B4-BE49-F238E27FC236}">
                  <a16:creationId xmlns:a16="http://schemas.microsoft.com/office/drawing/2014/main" id="{1BB784CE-433A-46FE-803D-D4F1F5EE3A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482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7" name="Line 16">
              <a:extLst>
                <a:ext uri="{FF2B5EF4-FFF2-40B4-BE49-F238E27FC236}">
                  <a16:creationId xmlns:a16="http://schemas.microsoft.com/office/drawing/2014/main" id="{7047DB6E-78B6-4B5E-8120-1C35DF4593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3156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8" name="Line 17">
              <a:extLst>
                <a:ext uri="{FF2B5EF4-FFF2-40B4-BE49-F238E27FC236}">
                  <a16:creationId xmlns:a16="http://schemas.microsoft.com/office/drawing/2014/main" id="{A7CA5085-C8B0-4E28-AB8A-A8E8E17AF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3830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9" name="Line 18">
              <a:extLst>
                <a:ext uri="{FF2B5EF4-FFF2-40B4-BE49-F238E27FC236}">
                  <a16:creationId xmlns:a16="http://schemas.microsoft.com/office/drawing/2014/main" id="{76CC7100-11F5-471E-8F82-FDC5C24A70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45049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0" name="Text Box 19">
              <a:extLst>
                <a:ext uri="{FF2B5EF4-FFF2-40B4-BE49-F238E27FC236}">
                  <a16:creationId xmlns:a16="http://schemas.microsoft.com/office/drawing/2014/main" id="{8F9A7BCF-9684-4A80-A4BE-2577C9A9FE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5127" y="3193308"/>
              <a:ext cx="599843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41" name="Line 20">
              <a:extLst>
                <a:ext uri="{FF2B5EF4-FFF2-40B4-BE49-F238E27FC236}">
                  <a16:creationId xmlns:a16="http://schemas.microsoft.com/office/drawing/2014/main" id="{EC0CDCD9-DA3F-4F07-9D66-75C7317F64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1240" y="4072952"/>
              <a:ext cx="98944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3" name="Text Box 44">
              <a:extLst>
                <a:ext uri="{FF2B5EF4-FFF2-40B4-BE49-F238E27FC236}">
                  <a16:creationId xmlns:a16="http://schemas.microsoft.com/office/drawing/2014/main" id="{1557382F-AE25-4BC3-A51A-C4AF64B9E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125" y="3358771"/>
              <a:ext cx="1820309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sensor</a:t>
              </a:r>
              <a:endPara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C1600F83-B3BE-4352-BFA5-005F6AA938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413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7512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667">
            <a:extLst>
              <a:ext uri="{FF2B5EF4-FFF2-40B4-BE49-F238E27FC236}">
                <a16:creationId xmlns:a16="http://schemas.microsoft.com/office/drawing/2014/main" id="{4C5289B9-B8CB-4256-AF5E-36B82BC1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(Digital) images have an even lower dynamic range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90113A-5B37-4D4C-994E-E66F6E2BEF72}"/>
              </a:ext>
            </a:extLst>
          </p:cNvPr>
          <p:cNvGrpSpPr/>
          <p:nvPr/>
        </p:nvGrpSpPr>
        <p:grpSpPr>
          <a:xfrm>
            <a:off x="1148797" y="3681599"/>
            <a:ext cx="9894406" cy="1611281"/>
            <a:chOff x="1361240" y="3193190"/>
            <a:chExt cx="9894406" cy="1611281"/>
          </a:xfrm>
        </p:grpSpPr>
        <p:sp>
          <p:nvSpPr>
            <p:cNvPr id="47" name="Rectangle 42">
              <a:extLst>
                <a:ext uri="{FF2B5EF4-FFF2-40B4-BE49-F238E27FC236}">
                  <a16:creationId xmlns:a16="http://schemas.microsoft.com/office/drawing/2014/main" id="{7B18CD22-F5B2-41E3-A460-7EA9D98B5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129" y="4072951"/>
              <a:ext cx="8480920" cy="7315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6" name="Rectangle 42"/>
            <p:cNvSpPr>
              <a:spLocks noChangeArrowheads="1"/>
            </p:cNvSpPr>
            <p:nvPr/>
          </p:nvSpPr>
          <p:spPr bwMode="auto">
            <a:xfrm>
              <a:off x="4491103" y="3334984"/>
              <a:ext cx="3533716" cy="73152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09" name="Text Box 5"/>
            <p:cNvSpPr txBox="1">
              <a:spLocks noChangeArrowheads="1"/>
            </p:cNvSpPr>
            <p:nvPr/>
          </p:nvSpPr>
          <p:spPr bwMode="auto">
            <a:xfrm>
              <a:off x="1425679" y="3193190"/>
              <a:ext cx="662361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-6</a:t>
              </a:r>
            </a:p>
          </p:txBody>
        </p:sp>
        <p:sp>
          <p:nvSpPr>
            <p:cNvPr id="1327111" name="Line 7"/>
            <p:cNvSpPr>
              <a:spLocks noChangeShapeType="1"/>
            </p:cNvSpPr>
            <p:nvPr/>
          </p:nvSpPr>
          <p:spPr bwMode="auto">
            <a:xfrm>
              <a:off x="237087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2" name="Line 8"/>
            <p:cNvSpPr>
              <a:spLocks noChangeShapeType="1"/>
            </p:cNvSpPr>
            <p:nvPr/>
          </p:nvSpPr>
          <p:spPr bwMode="auto">
            <a:xfrm>
              <a:off x="3077617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3" name="Line 9"/>
            <p:cNvSpPr>
              <a:spLocks noChangeShapeType="1"/>
            </p:cNvSpPr>
            <p:nvPr/>
          </p:nvSpPr>
          <p:spPr bwMode="auto">
            <a:xfrm>
              <a:off x="378436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4" name="Line 10"/>
            <p:cNvSpPr>
              <a:spLocks noChangeShapeType="1"/>
            </p:cNvSpPr>
            <p:nvPr/>
          </p:nvSpPr>
          <p:spPr bwMode="auto">
            <a:xfrm>
              <a:off x="449110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5" name="Line 11"/>
            <p:cNvSpPr>
              <a:spLocks noChangeShapeType="1"/>
            </p:cNvSpPr>
            <p:nvPr/>
          </p:nvSpPr>
          <p:spPr bwMode="auto">
            <a:xfrm>
              <a:off x="519784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6" name="Line 12"/>
            <p:cNvSpPr>
              <a:spLocks noChangeShapeType="1"/>
            </p:cNvSpPr>
            <p:nvPr/>
          </p:nvSpPr>
          <p:spPr bwMode="auto">
            <a:xfrm>
              <a:off x="590459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7" name="Line 13"/>
            <p:cNvSpPr>
              <a:spLocks noChangeShapeType="1"/>
            </p:cNvSpPr>
            <p:nvPr/>
          </p:nvSpPr>
          <p:spPr bwMode="auto">
            <a:xfrm>
              <a:off x="661133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8" name="Line 14"/>
            <p:cNvSpPr>
              <a:spLocks noChangeShapeType="1"/>
            </p:cNvSpPr>
            <p:nvPr/>
          </p:nvSpPr>
          <p:spPr bwMode="auto">
            <a:xfrm>
              <a:off x="731807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9" name="Line 15"/>
            <p:cNvSpPr>
              <a:spLocks noChangeShapeType="1"/>
            </p:cNvSpPr>
            <p:nvPr/>
          </p:nvSpPr>
          <p:spPr bwMode="auto">
            <a:xfrm>
              <a:off x="802482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0" name="Line 16"/>
            <p:cNvSpPr>
              <a:spLocks noChangeShapeType="1"/>
            </p:cNvSpPr>
            <p:nvPr/>
          </p:nvSpPr>
          <p:spPr bwMode="auto">
            <a:xfrm>
              <a:off x="873156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1" name="Line 17"/>
            <p:cNvSpPr>
              <a:spLocks noChangeShapeType="1"/>
            </p:cNvSpPr>
            <p:nvPr/>
          </p:nvSpPr>
          <p:spPr bwMode="auto">
            <a:xfrm>
              <a:off x="943830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2" name="Line 18"/>
            <p:cNvSpPr>
              <a:spLocks noChangeShapeType="1"/>
            </p:cNvSpPr>
            <p:nvPr/>
          </p:nvSpPr>
          <p:spPr bwMode="auto">
            <a:xfrm>
              <a:off x="10145049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3" name="Text Box 19"/>
            <p:cNvSpPr txBox="1">
              <a:spLocks noChangeArrowheads="1"/>
            </p:cNvSpPr>
            <p:nvPr/>
          </p:nvSpPr>
          <p:spPr bwMode="auto">
            <a:xfrm>
              <a:off x="9845127" y="3193308"/>
              <a:ext cx="599843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327124" name="Line 20"/>
            <p:cNvSpPr>
              <a:spLocks noChangeShapeType="1"/>
            </p:cNvSpPr>
            <p:nvPr/>
          </p:nvSpPr>
          <p:spPr bwMode="auto">
            <a:xfrm>
              <a:off x="1361240" y="4072952"/>
              <a:ext cx="98944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1" name="Rectangle 37"/>
            <p:cNvSpPr>
              <a:spLocks noChangeArrowheads="1"/>
            </p:cNvSpPr>
            <p:nvPr/>
          </p:nvSpPr>
          <p:spPr bwMode="auto">
            <a:xfrm>
              <a:off x="1664128" y="4280302"/>
              <a:ext cx="8480919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adaptation range of our eyes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8" name="Text Box 44"/>
            <p:cNvSpPr txBox="1">
              <a:spLocks noChangeArrowheads="1"/>
            </p:cNvSpPr>
            <p:nvPr/>
          </p:nvSpPr>
          <p:spPr bwMode="auto">
            <a:xfrm>
              <a:off x="4491103" y="3355562"/>
              <a:ext cx="3533717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common real-world scenes</a:t>
              </a:r>
              <a:endPara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EE324817-B927-4417-8056-D63FDB36BE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413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531251-999F-41F5-81ED-CC21F45E79E4}"/>
              </a:ext>
            </a:extLst>
          </p:cNvPr>
          <p:cNvGrpSpPr/>
          <p:nvPr/>
        </p:nvGrpSpPr>
        <p:grpSpPr>
          <a:xfrm>
            <a:off x="1148797" y="1967211"/>
            <a:ext cx="9894406" cy="879762"/>
            <a:chOff x="1361240" y="3193190"/>
            <a:chExt cx="9894406" cy="879762"/>
          </a:xfrm>
        </p:grpSpPr>
        <p:sp>
          <p:nvSpPr>
            <p:cNvPr id="26" name="Rectangle 42">
              <a:extLst>
                <a:ext uri="{FF2B5EF4-FFF2-40B4-BE49-F238E27FC236}">
                  <a16:creationId xmlns:a16="http://schemas.microsoft.com/office/drawing/2014/main" id="{D4BCC88E-0283-4ADD-A705-DD23BEC54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1103" y="3334984"/>
              <a:ext cx="1104998" cy="73152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7" name="Text Box 5">
              <a:extLst>
                <a:ext uri="{FF2B5EF4-FFF2-40B4-BE49-F238E27FC236}">
                  <a16:creationId xmlns:a16="http://schemas.microsoft.com/office/drawing/2014/main" id="{1D46FBD8-E0FF-42A4-A8D6-191DF6E28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5679" y="3193190"/>
              <a:ext cx="662361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-6</a:t>
              </a:r>
            </a:p>
          </p:txBody>
        </p:sp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161DE37D-1D39-43BE-9DF3-E32E4A4AA9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087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419D21B7-0519-40E0-8F33-292BA226D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7617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0" name="Line 9">
              <a:extLst>
                <a:ext uri="{FF2B5EF4-FFF2-40B4-BE49-F238E27FC236}">
                  <a16:creationId xmlns:a16="http://schemas.microsoft.com/office/drawing/2014/main" id="{4C3CCEC1-2F2F-4EF6-9702-98C3CC1437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436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1" name="Line 10">
              <a:extLst>
                <a:ext uri="{FF2B5EF4-FFF2-40B4-BE49-F238E27FC236}">
                  <a16:creationId xmlns:a16="http://schemas.microsoft.com/office/drawing/2014/main" id="{76641AEF-995F-47E6-98B4-E826D34013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110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2" name="Line 11">
              <a:extLst>
                <a:ext uri="{FF2B5EF4-FFF2-40B4-BE49-F238E27FC236}">
                  <a16:creationId xmlns:a16="http://schemas.microsoft.com/office/drawing/2014/main" id="{FC0AA3B8-7A79-42A8-8B9C-66B1E874BB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784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3" name="Line 12">
              <a:extLst>
                <a:ext uri="{FF2B5EF4-FFF2-40B4-BE49-F238E27FC236}">
                  <a16:creationId xmlns:a16="http://schemas.microsoft.com/office/drawing/2014/main" id="{BC3BC411-C8F4-4763-B039-203816EE81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0459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4" name="Line 13">
              <a:extLst>
                <a:ext uri="{FF2B5EF4-FFF2-40B4-BE49-F238E27FC236}">
                  <a16:creationId xmlns:a16="http://schemas.microsoft.com/office/drawing/2014/main" id="{1D88D432-723D-42E5-9AFA-EEC783CF9A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133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5" name="Line 14">
              <a:extLst>
                <a:ext uri="{FF2B5EF4-FFF2-40B4-BE49-F238E27FC236}">
                  <a16:creationId xmlns:a16="http://schemas.microsoft.com/office/drawing/2014/main" id="{132CD07B-39DC-4E19-A7DC-317B74394D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807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6" name="Line 15">
              <a:extLst>
                <a:ext uri="{FF2B5EF4-FFF2-40B4-BE49-F238E27FC236}">
                  <a16:creationId xmlns:a16="http://schemas.microsoft.com/office/drawing/2014/main" id="{1BB784CE-433A-46FE-803D-D4F1F5EE3A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482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7" name="Line 16">
              <a:extLst>
                <a:ext uri="{FF2B5EF4-FFF2-40B4-BE49-F238E27FC236}">
                  <a16:creationId xmlns:a16="http://schemas.microsoft.com/office/drawing/2014/main" id="{7047DB6E-78B6-4B5E-8120-1C35DF4593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3156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8" name="Line 17">
              <a:extLst>
                <a:ext uri="{FF2B5EF4-FFF2-40B4-BE49-F238E27FC236}">
                  <a16:creationId xmlns:a16="http://schemas.microsoft.com/office/drawing/2014/main" id="{A7CA5085-C8B0-4E28-AB8A-A8E8E17AF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3830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9" name="Line 18">
              <a:extLst>
                <a:ext uri="{FF2B5EF4-FFF2-40B4-BE49-F238E27FC236}">
                  <a16:creationId xmlns:a16="http://schemas.microsoft.com/office/drawing/2014/main" id="{76CC7100-11F5-471E-8F82-FDC5C24A70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45049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0" name="Text Box 19">
              <a:extLst>
                <a:ext uri="{FF2B5EF4-FFF2-40B4-BE49-F238E27FC236}">
                  <a16:creationId xmlns:a16="http://schemas.microsoft.com/office/drawing/2014/main" id="{8F9A7BCF-9684-4A80-A4BE-2577C9A9FE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5127" y="3193308"/>
              <a:ext cx="599843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41" name="Line 20">
              <a:extLst>
                <a:ext uri="{FF2B5EF4-FFF2-40B4-BE49-F238E27FC236}">
                  <a16:creationId xmlns:a16="http://schemas.microsoft.com/office/drawing/2014/main" id="{EC0CDCD9-DA3F-4F07-9D66-75C7317F64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1240" y="4072952"/>
              <a:ext cx="98944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3" name="Text Box 44">
              <a:extLst>
                <a:ext uri="{FF2B5EF4-FFF2-40B4-BE49-F238E27FC236}">
                  <a16:creationId xmlns:a16="http://schemas.microsoft.com/office/drawing/2014/main" id="{1557382F-AE25-4BC3-A51A-C4AF64B9E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1102" y="3348498"/>
              <a:ext cx="1104999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image</a:t>
              </a:r>
              <a:endPara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C1600F83-B3BE-4352-BFA5-005F6AA938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413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046F14-75FE-4C5D-AA49-0C436802D599}"/>
              </a:ext>
            </a:extLst>
          </p:cNvPr>
          <p:cNvCxnSpPr/>
          <p:nvPr/>
        </p:nvCxnSpPr>
        <p:spPr>
          <a:xfrm flipV="1">
            <a:off x="4278659" y="2846973"/>
            <a:ext cx="0" cy="97642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3E2157-D34D-45F7-9DF4-BA3E76D92912}"/>
              </a:ext>
            </a:extLst>
          </p:cNvPr>
          <p:cNvCxnSpPr>
            <a:cxnSpLocks/>
          </p:cNvCxnSpPr>
          <p:nvPr/>
        </p:nvCxnSpPr>
        <p:spPr>
          <a:xfrm flipH="1" flipV="1">
            <a:off x="5392225" y="2888277"/>
            <a:ext cx="2420151" cy="93511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44">
            <a:extLst>
              <a:ext uri="{FF2B5EF4-FFF2-40B4-BE49-F238E27FC236}">
                <a16:creationId xmlns:a16="http://schemas.microsoft.com/office/drawing/2014/main" id="{9C544842-02F3-4E9A-B0B8-BF000C63D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775" y="1255618"/>
            <a:ext cx="237043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low exposure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5963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667">
            <a:extLst>
              <a:ext uri="{FF2B5EF4-FFF2-40B4-BE49-F238E27FC236}">
                <a16:creationId xmlns:a16="http://schemas.microsoft.com/office/drawing/2014/main" id="{4C5289B9-B8CB-4256-AF5E-36B82BC1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(Digital) images have an even lower dynamic range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90113A-5B37-4D4C-994E-E66F6E2BEF72}"/>
              </a:ext>
            </a:extLst>
          </p:cNvPr>
          <p:cNvGrpSpPr/>
          <p:nvPr/>
        </p:nvGrpSpPr>
        <p:grpSpPr>
          <a:xfrm>
            <a:off x="1148797" y="3681599"/>
            <a:ext cx="9894406" cy="1611281"/>
            <a:chOff x="1361240" y="3193190"/>
            <a:chExt cx="9894406" cy="1611281"/>
          </a:xfrm>
        </p:grpSpPr>
        <p:sp>
          <p:nvSpPr>
            <p:cNvPr id="47" name="Rectangle 42">
              <a:extLst>
                <a:ext uri="{FF2B5EF4-FFF2-40B4-BE49-F238E27FC236}">
                  <a16:creationId xmlns:a16="http://schemas.microsoft.com/office/drawing/2014/main" id="{7B18CD22-F5B2-41E3-A460-7EA9D98B5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129" y="4072951"/>
              <a:ext cx="8480920" cy="7315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6" name="Rectangle 42"/>
            <p:cNvSpPr>
              <a:spLocks noChangeArrowheads="1"/>
            </p:cNvSpPr>
            <p:nvPr/>
          </p:nvSpPr>
          <p:spPr bwMode="auto">
            <a:xfrm>
              <a:off x="4491103" y="3334984"/>
              <a:ext cx="3533716" cy="73152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09" name="Text Box 5"/>
            <p:cNvSpPr txBox="1">
              <a:spLocks noChangeArrowheads="1"/>
            </p:cNvSpPr>
            <p:nvPr/>
          </p:nvSpPr>
          <p:spPr bwMode="auto">
            <a:xfrm>
              <a:off x="1425679" y="3193190"/>
              <a:ext cx="662361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-6</a:t>
              </a:r>
            </a:p>
          </p:txBody>
        </p:sp>
        <p:sp>
          <p:nvSpPr>
            <p:cNvPr id="1327111" name="Line 7"/>
            <p:cNvSpPr>
              <a:spLocks noChangeShapeType="1"/>
            </p:cNvSpPr>
            <p:nvPr/>
          </p:nvSpPr>
          <p:spPr bwMode="auto">
            <a:xfrm>
              <a:off x="237087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2" name="Line 8"/>
            <p:cNvSpPr>
              <a:spLocks noChangeShapeType="1"/>
            </p:cNvSpPr>
            <p:nvPr/>
          </p:nvSpPr>
          <p:spPr bwMode="auto">
            <a:xfrm>
              <a:off x="3077617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3" name="Line 9"/>
            <p:cNvSpPr>
              <a:spLocks noChangeShapeType="1"/>
            </p:cNvSpPr>
            <p:nvPr/>
          </p:nvSpPr>
          <p:spPr bwMode="auto">
            <a:xfrm>
              <a:off x="378436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4" name="Line 10"/>
            <p:cNvSpPr>
              <a:spLocks noChangeShapeType="1"/>
            </p:cNvSpPr>
            <p:nvPr/>
          </p:nvSpPr>
          <p:spPr bwMode="auto">
            <a:xfrm>
              <a:off x="449110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5" name="Line 11"/>
            <p:cNvSpPr>
              <a:spLocks noChangeShapeType="1"/>
            </p:cNvSpPr>
            <p:nvPr/>
          </p:nvSpPr>
          <p:spPr bwMode="auto">
            <a:xfrm>
              <a:off x="519784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6" name="Line 12"/>
            <p:cNvSpPr>
              <a:spLocks noChangeShapeType="1"/>
            </p:cNvSpPr>
            <p:nvPr/>
          </p:nvSpPr>
          <p:spPr bwMode="auto">
            <a:xfrm>
              <a:off x="590459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7" name="Line 13"/>
            <p:cNvSpPr>
              <a:spLocks noChangeShapeType="1"/>
            </p:cNvSpPr>
            <p:nvPr/>
          </p:nvSpPr>
          <p:spPr bwMode="auto">
            <a:xfrm>
              <a:off x="661133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8" name="Line 14"/>
            <p:cNvSpPr>
              <a:spLocks noChangeShapeType="1"/>
            </p:cNvSpPr>
            <p:nvPr/>
          </p:nvSpPr>
          <p:spPr bwMode="auto">
            <a:xfrm>
              <a:off x="731807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19" name="Line 15"/>
            <p:cNvSpPr>
              <a:spLocks noChangeShapeType="1"/>
            </p:cNvSpPr>
            <p:nvPr/>
          </p:nvSpPr>
          <p:spPr bwMode="auto">
            <a:xfrm>
              <a:off x="802482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0" name="Line 16"/>
            <p:cNvSpPr>
              <a:spLocks noChangeShapeType="1"/>
            </p:cNvSpPr>
            <p:nvPr/>
          </p:nvSpPr>
          <p:spPr bwMode="auto">
            <a:xfrm>
              <a:off x="873156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1" name="Line 17"/>
            <p:cNvSpPr>
              <a:spLocks noChangeShapeType="1"/>
            </p:cNvSpPr>
            <p:nvPr/>
          </p:nvSpPr>
          <p:spPr bwMode="auto">
            <a:xfrm>
              <a:off x="943830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2" name="Line 18"/>
            <p:cNvSpPr>
              <a:spLocks noChangeShapeType="1"/>
            </p:cNvSpPr>
            <p:nvPr/>
          </p:nvSpPr>
          <p:spPr bwMode="auto">
            <a:xfrm>
              <a:off x="10145049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23" name="Text Box 19"/>
            <p:cNvSpPr txBox="1">
              <a:spLocks noChangeArrowheads="1"/>
            </p:cNvSpPr>
            <p:nvPr/>
          </p:nvSpPr>
          <p:spPr bwMode="auto">
            <a:xfrm>
              <a:off x="9845127" y="3193308"/>
              <a:ext cx="599843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327124" name="Line 20"/>
            <p:cNvSpPr>
              <a:spLocks noChangeShapeType="1"/>
            </p:cNvSpPr>
            <p:nvPr/>
          </p:nvSpPr>
          <p:spPr bwMode="auto">
            <a:xfrm>
              <a:off x="1361240" y="4072952"/>
              <a:ext cx="98944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1" name="Rectangle 37"/>
            <p:cNvSpPr>
              <a:spLocks noChangeArrowheads="1"/>
            </p:cNvSpPr>
            <p:nvPr/>
          </p:nvSpPr>
          <p:spPr bwMode="auto">
            <a:xfrm>
              <a:off x="1664128" y="4280302"/>
              <a:ext cx="8480919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adaptation range of our eyes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27148" name="Text Box 44"/>
            <p:cNvSpPr txBox="1">
              <a:spLocks noChangeArrowheads="1"/>
            </p:cNvSpPr>
            <p:nvPr/>
          </p:nvSpPr>
          <p:spPr bwMode="auto">
            <a:xfrm>
              <a:off x="4491103" y="3355562"/>
              <a:ext cx="3533717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common real-world scenes</a:t>
              </a:r>
              <a:endPara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EE324817-B927-4417-8056-D63FDB36BE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413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531251-999F-41F5-81ED-CC21F45E79E4}"/>
              </a:ext>
            </a:extLst>
          </p:cNvPr>
          <p:cNvGrpSpPr/>
          <p:nvPr/>
        </p:nvGrpSpPr>
        <p:grpSpPr>
          <a:xfrm>
            <a:off x="1148797" y="1967211"/>
            <a:ext cx="9894406" cy="879762"/>
            <a:chOff x="1361240" y="3193190"/>
            <a:chExt cx="9894406" cy="879762"/>
          </a:xfrm>
        </p:grpSpPr>
        <p:sp>
          <p:nvSpPr>
            <p:cNvPr id="26" name="Rectangle 42">
              <a:extLst>
                <a:ext uri="{FF2B5EF4-FFF2-40B4-BE49-F238E27FC236}">
                  <a16:creationId xmlns:a16="http://schemas.microsoft.com/office/drawing/2014/main" id="{D4BCC88E-0283-4ADD-A705-DD23BEC54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5799" y="3334984"/>
              <a:ext cx="1104998" cy="73152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7" name="Text Box 5">
              <a:extLst>
                <a:ext uri="{FF2B5EF4-FFF2-40B4-BE49-F238E27FC236}">
                  <a16:creationId xmlns:a16="http://schemas.microsoft.com/office/drawing/2014/main" id="{1D46FBD8-E0FF-42A4-A8D6-191DF6E28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5679" y="3193190"/>
              <a:ext cx="662361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-6</a:t>
              </a:r>
            </a:p>
          </p:txBody>
        </p:sp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161DE37D-1D39-43BE-9DF3-E32E4A4AA9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087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419D21B7-0519-40E0-8F33-292BA226D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7617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0" name="Line 9">
              <a:extLst>
                <a:ext uri="{FF2B5EF4-FFF2-40B4-BE49-F238E27FC236}">
                  <a16:creationId xmlns:a16="http://schemas.microsoft.com/office/drawing/2014/main" id="{4C3CCEC1-2F2F-4EF6-9702-98C3CC1437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436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1" name="Line 10">
              <a:extLst>
                <a:ext uri="{FF2B5EF4-FFF2-40B4-BE49-F238E27FC236}">
                  <a16:creationId xmlns:a16="http://schemas.microsoft.com/office/drawing/2014/main" id="{76641AEF-995F-47E6-98B4-E826D34013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110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2" name="Line 11">
              <a:extLst>
                <a:ext uri="{FF2B5EF4-FFF2-40B4-BE49-F238E27FC236}">
                  <a16:creationId xmlns:a16="http://schemas.microsoft.com/office/drawing/2014/main" id="{FC0AA3B8-7A79-42A8-8B9C-66B1E874BB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784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3" name="Line 12">
              <a:extLst>
                <a:ext uri="{FF2B5EF4-FFF2-40B4-BE49-F238E27FC236}">
                  <a16:creationId xmlns:a16="http://schemas.microsoft.com/office/drawing/2014/main" id="{BC3BC411-C8F4-4763-B039-203816EE81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0459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4" name="Line 13">
              <a:extLst>
                <a:ext uri="{FF2B5EF4-FFF2-40B4-BE49-F238E27FC236}">
                  <a16:creationId xmlns:a16="http://schemas.microsoft.com/office/drawing/2014/main" id="{1D88D432-723D-42E5-9AFA-EEC783CF9A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133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5" name="Line 14">
              <a:extLst>
                <a:ext uri="{FF2B5EF4-FFF2-40B4-BE49-F238E27FC236}">
                  <a16:creationId xmlns:a16="http://schemas.microsoft.com/office/drawing/2014/main" id="{132CD07B-39DC-4E19-A7DC-317B74394D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807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6" name="Line 15">
              <a:extLst>
                <a:ext uri="{FF2B5EF4-FFF2-40B4-BE49-F238E27FC236}">
                  <a16:creationId xmlns:a16="http://schemas.microsoft.com/office/drawing/2014/main" id="{1BB784CE-433A-46FE-803D-D4F1F5EE3A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482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7" name="Line 16">
              <a:extLst>
                <a:ext uri="{FF2B5EF4-FFF2-40B4-BE49-F238E27FC236}">
                  <a16:creationId xmlns:a16="http://schemas.microsoft.com/office/drawing/2014/main" id="{7047DB6E-78B6-4B5E-8120-1C35DF4593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31563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8" name="Line 17">
              <a:extLst>
                <a:ext uri="{FF2B5EF4-FFF2-40B4-BE49-F238E27FC236}">
                  <a16:creationId xmlns:a16="http://schemas.microsoft.com/office/drawing/2014/main" id="{A7CA5085-C8B0-4E28-AB8A-A8E8E17AF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38306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9" name="Line 18">
              <a:extLst>
                <a:ext uri="{FF2B5EF4-FFF2-40B4-BE49-F238E27FC236}">
                  <a16:creationId xmlns:a16="http://schemas.microsoft.com/office/drawing/2014/main" id="{76CC7100-11F5-471E-8F82-FDC5C24A70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45049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0" name="Text Box 19">
              <a:extLst>
                <a:ext uri="{FF2B5EF4-FFF2-40B4-BE49-F238E27FC236}">
                  <a16:creationId xmlns:a16="http://schemas.microsoft.com/office/drawing/2014/main" id="{8F9A7BCF-9684-4A80-A4BE-2577C9A9FE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5127" y="3193308"/>
              <a:ext cx="599843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10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41" name="Line 20">
              <a:extLst>
                <a:ext uri="{FF2B5EF4-FFF2-40B4-BE49-F238E27FC236}">
                  <a16:creationId xmlns:a16="http://schemas.microsoft.com/office/drawing/2014/main" id="{EC0CDCD9-DA3F-4F07-9D66-75C7317F64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1240" y="4072952"/>
              <a:ext cx="98944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3" name="Text Box 44">
              <a:extLst>
                <a:ext uri="{FF2B5EF4-FFF2-40B4-BE49-F238E27FC236}">
                  <a16:creationId xmlns:a16="http://schemas.microsoft.com/office/drawing/2014/main" id="{1557382F-AE25-4BC3-A51A-C4AF64B9E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5798" y="3348498"/>
              <a:ext cx="1104999" cy="4616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image</a:t>
              </a:r>
              <a:endPara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C1600F83-B3BE-4352-BFA5-005F6AA938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4130" y="3770062"/>
              <a:ext cx="0" cy="3028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046F14-75FE-4C5D-AA49-0C436802D599}"/>
              </a:ext>
            </a:extLst>
          </p:cNvPr>
          <p:cNvCxnSpPr>
            <a:cxnSpLocks/>
          </p:cNvCxnSpPr>
          <p:nvPr/>
        </p:nvCxnSpPr>
        <p:spPr>
          <a:xfrm flipV="1">
            <a:off x="4278659" y="2846973"/>
            <a:ext cx="2424696" cy="97642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3E2157-D34D-45F7-9DF4-BA3E76D92912}"/>
              </a:ext>
            </a:extLst>
          </p:cNvPr>
          <p:cNvCxnSpPr>
            <a:cxnSpLocks/>
          </p:cNvCxnSpPr>
          <p:nvPr/>
        </p:nvCxnSpPr>
        <p:spPr>
          <a:xfrm flipH="1" flipV="1">
            <a:off x="7812376" y="2846973"/>
            <a:ext cx="1" cy="97642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44">
            <a:extLst>
              <a:ext uri="{FF2B5EF4-FFF2-40B4-BE49-F238E27FC236}">
                <a16:creationId xmlns:a16="http://schemas.microsoft.com/office/drawing/2014/main" id="{9C544842-02F3-4E9A-B0B8-BF000C63D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448" y="1255618"/>
            <a:ext cx="229681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high exposure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751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Photoelectric effect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9160" y="1325563"/>
            <a:ext cx="2636520" cy="3295650"/>
          </a:xfrm>
          <a:prstGeom prst="rect">
            <a:avLst/>
          </a:prstGeom>
        </p:spPr>
      </p:pic>
      <p:sp>
        <p:nvSpPr>
          <p:cNvPr id="12" name="Shape 667"/>
          <p:cNvSpPr txBox="1">
            <a:spLocks/>
          </p:cNvSpPr>
          <p:nvPr/>
        </p:nvSpPr>
        <p:spPr>
          <a:xfrm>
            <a:off x="1718310" y="5623243"/>
            <a:ext cx="875538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Einstein’s Nobel Prize in 1921 “for his services to Theoretical Physics,</a:t>
            </a:r>
          </a:p>
          <a:p>
            <a:r>
              <a:rPr lang="en-US" sz="2400" dirty="0"/>
              <a:t>and especially for his discovery of the law of the photoelectric effect”</a:t>
            </a:r>
            <a:endParaRPr lang="en-US" sz="2400" u="sng" dirty="0"/>
          </a:p>
        </p:txBody>
      </p:sp>
      <p:sp>
        <p:nvSpPr>
          <p:cNvPr id="8" name="Shape 667"/>
          <p:cNvSpPr txBox="1">
            <a:spLocks/>
          </p:cNvSpPr>
          <p:nvPr/>
        </p:nvSpPr>
        <p:spPr>
          <a:xfrm>
            <a:off x="7909560" y="4617403"/>
            <a:ext cx="385572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Albert Einstein</a:t>
            </a:r>
            <a:endParaRPr lang="en-US" sz="2400" u="sng" dirty="0"/>
          </a:p>
        </p:txBody>
      </p:sp>
      <p:grpSp>
        <p:nvGrpSpPr>
          <p:cNvPr id="3" name="Group 2"/>
          <p:cNvGrpSpPr/>
          <p:nvPr/>
        </p:nvGrpSpPr>
        <p:grpSpPr>
          <a:xfrm>
            <a:off x="257404" y="1479568"/>
            <a:ext cx="7225436" cy="3602655"/>
            <a:chOff x="257404" y="1388128"/>
            <a:chExt cx="7225436" cy="36026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340" y="1698943"/>
              <a:ext cx="4572000" cy="3291840"/>
            </a:xfrm>
            <a:prstGeom prst="rect">
              <a:avLst/>
            </a:prstGeom>
          </p:spPr>
        </p:pic>
        <p:sp>
          <p:nvSpPr>
            <p:cNvPr id="10" name="Shape 667"/>
            <p:cNvSpPr txBox="1">
              <a:spLocks/>
            </p:cNvSpPr>
            <p:nvPr/>
          </p:nvSpPr>
          <p:spPr>
            <a:xfrm>
              <a:off x="257404" y="1388128"/>
              <a:ext cx="1877872" cy="7938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incident </a:t>
              </a:r>
              <a:r>
                <a:rPr lang="en-US" sz="2400" u="sng" dirty="0"/>
                <a:t>photons</a:t>
              </a:r>
            </a:p>
          </p:txBody>
        </p:sp>
        <p:sp>
          <p:nvSpPr>
            <p:cNvPr id="11" name="Shape 667"/>
            <p:cNvSpPr txBox="1">
              <a:spLocks/>
            </p:cNvSpPr>
            <p:nvPr/>
          </p:nvSpPr>
          <p:spPr>
            <a:xfrm>
              <a:off x="5604968" y="1465336"/>
              <a:ext cx="1877872" cy="7938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emitted </a:t>
              </a:r>
              <a:r>
                <a:rPr lang="en-US" sz="2400" u="sng" dirty="0"/>
                <a:t>electrons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32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667">
            <a:extLst>
              <a:ext uri="{FF2B5EF4-FFF2-40B4-BE49-F238E27FC236}">
                <a16:creationId xmlns:a16="http://schemas.microsoft.com/office/drawing/2014/main" id="{4C5289B9-B8CB-4256-AF5E-36B82BC1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Our devices do not match the real world</a:t>
            </a:r>
            <a:endParaRPr dirty="0"/>
          </a:p>
        </p:txBody>
      </p:sp>
      <p:sp>
        <p:nvSpPr>
          <p:cNvPr id="49" name="Text Box 44">
            <a:extLst>
              <a:ext uri="{FF2B5EF4-FFF2-40B4-BE49-F238E27FC236}">
                <a16:creationId xmlns:a16="http://schemas.microsoft.com/office/drawing/2014/main" id="{21CAD209-3BFB-42CF-9993-C04CF0BD5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45" y="1130354"/>
            <a:ext cx="9565569" cy="3785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10:1		photographic print (higher for glossy paper)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20:1		artist's paints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200:1	slide film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500:1	negative film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1000:1	LCD display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2000:1	digital SLR (at 12 bits)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100000:1	real world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0" name="Text Box 44">
            <a:extLst>
              <a:ext uri="{FF2B5EF4-FFF2-40B4-BE49-F238E27FC236}">
                <a16:creationId xmlns:a16="http://schemas.microsoft.com/office/drawing/2014/main" id="{FF5CE2CB-0CF5-4639-B8B4-63181A229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45" y="5045005"/>
            <a:ext cx="11763911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Two challenges: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HDR imaging – which parts of the world to include to the 8-12 bits available to our device?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Tonemapping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– which parts of the world to display in the 4-10 bits available to our device?</a:t>
            </a:r>
          </a:p>
        </p:txBody>
      </p:sp>
    </p:spTree>
    <p:extLst>
      <p:ext uri="{BB962C8B-B14F-4D97-AF65-F5344CB8AC3E}">
        <p14:creationId xmlns:p14="http://schemas.microsoft.com/office/powerpoint/2010/main" val="35584993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Key idea</a:t>
            </a:r>
            <a:endParaRPr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3" t="1913" r="606"/>
          <a:stretch/>
        </p:blipFill>
        <p:spPr>
          <a:xfrm>
            <a:off x="9462498" y="2801165"/>
            <a:ext cx="2729502" cy="4056835"/>
          </a:xfrm>
          <a:prstGeom prst="rect">
            <a:avLst/>
          </a:prstGeom>
        </p:spPr>
      </p:pic>
      <p:sp>
        <p:nvSpPr>
          <p:cNvPr id="16" name="Shape 667"/>
          <p:cNvSpPr txBox="1">
            <a:spLocks/>
          </p:cNvSpPr>
          <p:nvPr/>
        </p:nvSpPr>
        <p:spPr>
          <a:xfrm>
            <a:off x="91274" y="1130157"/>
            <a:ext cx="8773326" cy="57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Capture multiple LDR images at different exposures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CE42E7-9155-4961-90DF-D07A620E89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3406" r="833"/>
          <a:stretch/>
        </p:blipFill>
        <p:spPr>
          <a:xfrm>
            <a:off x="91274" y="1847697"/>
            <a:ext cx="9275660" cy="3172227"/>
          </a:xfrm>
          <a:prstGeom prst="rect">
            <a:avLst/>
          </a:prstGeom>
        </p:spPr>
      </p:pic>
      <p:sp>
        <p:nvSpPr>
          <p:cNvPr id="14" name="Shape 667">
            <a:extLst>
              <a:ext uri="{FF2B5EF4-FFF2-40B4-BE49-F238E27FC236}">
                <a16:creationId xmlns:a16="http://schemas.microsoft.com/office/drawing/2014/main" id="{DDBBF8D5-9136-4C15-9444-43D805BEF8DB}"/>
              </a:ext>
            </a:extLst>
          </p:cNvPr>
          <p:cNvSpPr txBox="1">
            <a:spLocks/>
          </p:cNvSpPr>
          <p:nvPr/>
        </p:nvSpPr>
        <p:spPr>
          <a:xfrm>
            <a:off x="91274" y="5525577"/>
            <a:ext cx="927566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Merge them into a single HDR image</a:t>
            </a:r>
          </a:p>
        </p:txBody>
      </p:sp>
    </p:spTree>
    <p:extLst>
      <p:ext uri="{BB962C8B-B14F-4D97-AF65-F5344CB8AC3E}">
        <p14:creationId xmlns:p14="http://schemas.microsoft.com/office/powerpoint/2010/main" val="28507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Key idea</a:t>
            </a:r>
            <a:endParaRPr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3" t="1913" r="606"/>
          <a:stretch/>
        </p:blipFill>
        <p:spPr>
          <a:xfrm>
            <a:off x="9462498" y="2801165"/>
            <a:ext cx="2729502" cy="4056835"/>
          </a:xfrm>
          <a:prstGeom prst="rect">
            <a:avLst/>
          </a:prstGeom>
        </p:spPr>
      </p:pic>
      <p:sp>
        <p:nvSpPr>
          <p:cNvPr id="16" name="Shape 667"/>
          <p:cNvSpPr txBox="1">
            <a:spLocks/>
          </p:cNvSpPr>
          <p:nvPr/>
        </p:nvSpPr>
        <p:spPr>
          <a:xfrm>
            <a:off x="91274" y="1130157"/>
            <a:ext cx="11300626" cy="57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Exposure bracketing: Capture multiple LDR images at different exposures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CE42E7-9155-4961-90DF-D07A620E89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3406" r="833"/>
          <a:stretch/>
        </p:blipFill>
        <p:spPr>
          <a:xfrm>
            <a:off x="91274" y="1847697"/>
            <a:ext cx="9275660" cy="3172227"/>
          </a:xfrm>
          <a:prstGeom prst="rect">
            <a:avLst/>
          </a:prstGeom>
        </p:spPr>
      </p:pic>
      <p:sp>
        <p:nvSpPr>
          <p:cNvPr id="14" name="Shape 667">
            <a:extLst>
              <a:ext uri="{FF2B5EF4-FFF2-40B4-BE49-F238E27FC236}">
                <a16:creationId xmlns:a16="http://schemas.microsoft.com/office/drawing/2014/main" id="{DDBBF8D5-9136-4C15-9444-43D805BEF8DB}"/>
              </a:ext>
            </a:extLst>
          </p:cNvPr>
          <p:cNvSpPr txBox="1">
            <a:spLocks/>
          </p:cNvSpPr>
          <p:nvPr/>
        </p:nvSpPr>
        <p:spPr>
          <a:xfrm>
            <a:off x="91274" y="5525577"/>
            <a:ext cx="927566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Merging: Combine them into a single HDR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213E08-F2A5-44A4-954A-92F150CFE82A}"/>
              </a:ext>
            </a:extLst>
          </p:cNvPr>
          <p:cNvSpPr/>
          <p:nvPr/>
        </p:nvSpPr>
        <p:spPr>
          <a:xfrm>
            <a:off x="50800" y="1130157"/>
            <a:ext cx="11169650" cy="57784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84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Ways to vary exposure</a:t>
            </a:r>
            <a:endParaRPr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C14802-BB35-45A8-8EE4-4E79027AD6EA}"/>
              </a:ext>
            </a:extLst>
          </p:cNvPr>
          <p:cNvGrpSpPr/>
          <p:nvPr/>
        </p:nvGrpSpPr>
        <p:grpSpPr>
          <a:xfrm>
            <a:off x="7025314" y="2289857"/>
            <a:ext cx="3121399" cy="1434466"/>
            <a:chOff x="6245890" y="2153672"/>
            <a:chExt cx="2590801" cy="1190625"/>
          </a:xfrm>
        </p:grpSpPr>
        <p:pic>
          <p:nvPicPr>
            <p:cNvPr id="8" name="Picture 4" descr="apertures">
              <a:extLst>
                <a:ext uri="{FF2B5EF4-FFF2-40B4-BE49-F238E27FC236}">
                  <a16:creationId xmlns:a16="http://schemas.microsoft.com/office/drawing/2014/main" id="{C947ABAD-A7BB-4922-8D99-CDA3FD6CB8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41291" y="2153672"/>
              <a:ext cx="1295400" cy="119062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</p:pic>
        <p:pic>
          <p:nvPicPr>
            <p:cNvPr id="10" name="Picture 5" descr="aperture2">
              <a:extLst>
                <a:ext uri="{FF2B5EF4-FFF2-40B4-BE49-F238E27FC236}">
                  <a16:creationId xmlns:a16="http://schemas.microsoft.com/office/drawing/2014/main" id="{783523DF-5183-4BC7-A3DE-B2A2C274A1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5890" y="2153672"/>
              <a:ext cx="1295400" cy="119062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</p:pic>
      </p:grpSp>
      <p:pic>
        <p:nvPicPr>
          <p:cNvPr id="11" name="Picture 6" descr="nd_filters">
            <a:extLst>
              <a:ext uri="{FF2B5EF4-FFF2-40B4-BE49-F238E27FC236}">
                <a16:creationId xmlns:a16="http://schemas.microsoft.com/office/drawing/2014/main" id="{383DFD36-68DF-4A8A-94A2-1E3B4308F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0330" y="5178997"/>
            <a:ext cx="2842231" cy="1446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Shape 667">
            <a:extLst>
              <a:ext uri="{FF2B5EF4-FFF2-40B4-BE49-F238E27FC236}">
                <a16:creationId xmlns:a16="http://schemas.microsoft.com/office/drawing/2014/main" id="{93E0D5F3-6119-44E3-94D8-C44851D49F94}"/>
              </a:ext>
            </a:extLst>
          </p:cNvPr>
          <p:cNvSpPr txBox="1">
            <a:spLocks/>
          </p:cNvSpPr>
          <p:nvPr/>
        </p:nvSpPr>
        <p:spPr>
          <a:xfrm>
            <a:off x="1099240" y="1155669"/>
            <a:ext cx="9275660" cy="5152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Shutter speed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F-stop (aperture, iris)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ISO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Neutral density (ND) filters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82894D-7E6D-434B-9AE3-36A63993C34C}"/>
              </a:ext>
            </a:extLst>
          </p:cNvPr>
          <p:cNvGrpSpPr/>
          <p:nvPr/>
        </p:nvGrpSpPr>
        <p:grpSpPr>
          <a:xfrm>
            <a:off x="6255358" y="926566"/>
            <a:ext cx="4563462" cy="1064362"/>
            <a:chOff x="5616941" y="1073122"/>
            <a:chExt cx="3257551" cy="7597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B4892B-7035-4C66-89E3-12F74722A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5" r="24089" b="72776"/>
            <a:stretch/>
          </p:blipFill>
          <p:spPr>
            <a:xfrm>
              <a:off x="5616941" y="1073122"/>
              <a:ext cx="1663700" cy="75977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3095B9-302B-4F75-B6C4-EE1F81AFDD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5" t="27259" r="24089" b="51251"/>
            <a:stretch/>
          </p:blipFill>
          <p:spPr>
            <a:xfrm>
              <a:off x="7210792" y="1153132"/>
              <a:ext cx="1663700" cy="599756"/>
            </a:xfrm>
            <a:prstGeom prst="rect">
              <a:avLst/>
            </a:prstGeom>
          </p:spPr>
        </p:pic>
      </p:grpSp>
      <p:sp>
        <p:nvSpPr>
          <p:cNvPr id="19" name="Shape 667">
            <a:extLst>
              <a:ext uri="{FF2B5EF4-FFF2-40B4-BE49-F238E27FC236}">
                <a16:creationId xmlns:a16="http://schemas.microsoft.com/office/drawing/2014/main" id="{BB0CE711-2232-4A45-B0A2-8382991ED54B}"/>
              </a:ext>
            </a:extLst>
          </p:cNvPr>
          <p:cNvSpPr txBox="1">
            <a:spLocks/>
          </p:cNvSpPr>
          <p:nvPr/>
        </p:nvSpPr>
        <p:spPr>
          <a:xfrm>
            <a:off x="277307" y="6275622"/>
            <a:ext cx="6277605" cy="582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Pros and cons of each for HDR?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F72806-934C-4E62-B926-C9DEBA1DF869}"/>
              </a:ext>
            </a:extLst>
          </p:cNvPr>
          <p:cNvGrpSpPr/>
          <p:nvPr/>
        </p:nvGrpSpPr>
        <p:grpSpPr>
          <a:xfrm>
            <a:off x="7556375" y="3828149"/>
            <a:ext cx="2193800" cy="1238762"/>
            <a:chOff x="259881" y="1913166"/>
            <a:chExt cx="4024443" cy="198806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F147DE2-D125-451F-B56A-F28BA686AB29}"/>
                </a:ext>
              </a:extLst>
            </p:cNvPr>
            <p:cNvCxnSpPr>
              <a:cxnSpLocks/>
            </p:cNvCxnSpPr>
            <p:nvPr/>
          </p:nvCxnSpPr>
          <p:spPr>
            <a:xfrm>
              <a:off x="259881" y="2906641"/>
              <a:ext cx="402444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53E8C53-013F-4214-9F3F-8419761DEDCF}"/>
                </a:ext>
              </a:extLst>
            </p:cNvPr>
            <p:cNvSpPr/>
            <p:nvPr/>
          </p:nvSpPr>
          <p:spPr>
            <a:xfrm rot="5400000">
              <a:off x="1406718" y="1969172"/>
              <a:ext cx="1988061" cy="1876050"/>
            </a:xfrm>
            <a:prstGeom prst="triangle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4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Ways to vary exposure</a:t>
            </a:r>
            <a:endParaRPr dirty="0"/>
          </a:p>
        </p:txBody>
      </p:sp>
      <p:sp>
        <p:nvSpPr>
          <p:cNvPr id="13" name="Shape 667">
            <a:extLst>
              <a:ext uri="{FF2B5EF4-FFF2-40B4-BE49-F238E27FC236}">
                <a16:creationId xmlns:a16="http://schemas.microsoft.com/office/drawing/2014/main" id="{3FB77A54-647B-4D6D-8DA4-B18906892337}"/>
              </a:ext>
            </a:extLst>
          </p:cNvPr>
          <p:cNvSpPr txBox="1">
            <a:spLocks/>
          </p:cNvSpPr>
          <p:nvPr/>
        </p:nvSpPr>
        <p:spPr>
          <a:xfrm>
            <a:off x="313509" y="1325563"/>
            <a:ext cx="11817531" cy="5152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Shutter speed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Range: about 30 sec to 1/4000 sec (6 orders of magnitude)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Pros: repeatable, linear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Cons: noise and motion blur for long exposure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F-stop (aperture, iris)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Range: about f/0.98 to f/22 (3 orders of magnitude)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Pros: fully optical, no noise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Cons: changes depth of field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ISO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Range: about 100 to 1600 (1.5 orders of magnitude)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Pros: no movement at all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Cons: noise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Neutral density (ND) filters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Range: up to 6 densities (6 orders of magnitude)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Pros: works with strobe/flash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– Cons: not perfectly neutral (color shift), extra glass (interreflections, aberrations),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	need to touch camera (shake)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A74958-54F0-4356-87A7-16278BBD7808}"/>
              </a:ext>
            </a:extLst>
          </p:cNvPr>
          <p:cNvSpPr/>
          <p:nvPr/>
        </p:nvSpPr>
        <p:spPr>
          <a:xfrm>
            <a:off x="252549" y="1036642"/>
            <a:ext cx="11564982" cy="13756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B78432-E5D6-4D6D-9929-6DA73A848D80}"/>
              </a:ext>
            </a:extLst>
          </p:cNvPr>
          <p:cNvSpPr/>
          <p:nvPr/>
        </p:nvSpPr>
        <p:spPr>
          <a:xfrm>
            <a:off x="252549" y="3673211"/>
            <a:ext cx="11564982" cy="1375632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10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Exposure bracketing with shutter speed</a:t>
            </a:r>
            <a:endParaRPr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84CCEF0-7001-4BF1-8BC4-63043F35AB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6686" y="1325563"/>
            <a:ext cx="9666514" cy="522763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+mj-lt"/>
              </a:rPr>
              <a:t>Note: shutter times usually obey a power series – each “stop” is a factor of 2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+mj-lt"/>
              </a:rPr>
              <a:t>	1/4, 1/8, 1/15, 1/30, 1/60, 1/125, 1/250, 1/500, 1/1000 sec</a:t>
            </a:r>
          </a:p>
          <a:p>
            <a:pPr marL="914400" lvl="2" indent="0">
              <a:buNone/>
            </a:pPr>
            <a:r>
              <a:rPr lang="en-US" sz="2400" dirty="0">
                <a:latin typeface="+mj-lt"/>
              </a:rPr>
              <a:t>usually really is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+mj-lt"/>
              </a:rPr>
              <a:t>	1/4, 1/8, 1/16, 1/32, 1/64, 1/128, 1/256, 1/512, 1/1024 sec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+mj-lt"/>
              </a:rPr>
              <a:t>Questions: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>
                <a:latin typeface="+mj-lt"/>
              </a:rPr>
              <a:t>How many exposures?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>
                <a:latin typeface="+mj-lt"/>
              </a:rPr>
              <a:t>What exposures?</a:t>
            </a:r>
          </a:p>
        </p:txBody>
      </p:sp>
    </p:spTree>
    <p:extLst>
      <p:ext uri="{BB962C8B-B14F-4D97-AF65-F5344CB8AC3E}">
        <p14:creationId xmlns:p14="http://schemas.microsoft.com/office/powerpoint/2010/main" val="54235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Exposure bracketing with shutter speed</a:t>
            </a:r>
            <a:endParaRPr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84CCEF0-7001-4BF1-8BC4-63043F35AB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6686" y="1325563"/>
            <a:ext cx="9666514" cy="522763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+mj-lt"/>
              </a:rPr>
              <a:t>Note: shutter times usually obey a power series – each “stop” is a factor of 2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+mj-lt"/>
              </a:rPr>
              <a:t>	1/4, 1/8, 1/15, 1/30, 1/60, 1/125, 1/250, 1/500, 1/1000 sec</a:t>
            </a:r>
          </a:p>
          <a:p>
            <a:pPr marL="914400" lvl="2" indent="0">
              <a:buNone/>
            </a:pPr>
            <a:r>
              <a:rPr lang="en-US" sz="2400" dirty="0">
                <a:latin typeface="+mj-lt"/>
              </a:rPr>
              <a:t>usually really is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+mj-lt"/>
              </a:rPr>
              <a:t>	1/4, 1/8, 1/16, 1/32, 1/64, 1/128, 1/256, 1/512, 1/1024 sec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+mj-lt"/>
              </a:rPr>
              <a:t>Questions: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>
                <a:latin typeface="+mj-lt"/>
              </a:rPr>
              <a:t>How many exposures?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>
                <a:latin typeface="+mj-lt"/>
              </a:rPr>
              <a:t>What exposures?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BA6E88-F198-4D86-9E3A-D44429244EC2}"/>
              </a:ext>
            </a:extLst>
          </p:cNvPr>
          <p:cNvSpPr txBox="1">
            <a:spLocks noChangeArrowheads="1"/>
          </p:cNvSpPr>
          <p:nvPr/>
        </p:nvSpPr>
        <p:spPr>
          <a:xfrm>
            <a:off x="696686" y="5067141"/>
            <a:ext cx="8438605" cy="732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Answer: Depends on the scene, but a good default is 5 exposures, the metered exposure and +/- 2 stops around that.</a:t>
            </a:r>
          </a:p>
        </p:txBody>
      </p:sp>
    </p:spTree>
    <p:extLst>
      <p:ext uri="{BB962C8B-B14F-4D97-AF65-F5344CB8AC3E}">
        <p14:creationId xmlns:p14="http://schemas.microsoft.com/office/powerpoint/2010/main" val="28058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Key idea</a:t>
            </a:r>
            <a:endParaRPr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3" t="1913" r="606"/>
          <a:stretch/>
        </p:blipFill>
        <p:spPr>
          <a:xfrm>
            <a:off x="9462498" y="2801165"/>
            <a:ext cx="2729502" cy="4056835"/>
          </a:xfrm>
          <a:prstGeom prst="rect">
            <a:avLst/>
          </a:prstGeom>
        </p:spPr>
      </p:pic>
      <p:sp>
        <p:nvSpPr>
          <p:cNvPr id="16" name="Shape 667"/>
          <p:cNvSpPr txBox="1">
            <a:spLocks/>
          </p:cNvSpPr>
          <p:nvPr/>
        </p:nvSpPr>
        <p:spPr>
          <a:xfrm>
            <a:off x="91274" y="1130157"/>
            <a:ext cx="11300626" cy="57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Exposure bracketing: Capture multiple LDR images at different exposures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CE42E7-9155-4961-90DF-D07A620E89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3406" r="833"/>
          <a:stretch/>
        </p:blipFill>
        <p:spPr>
          <a:xfrm>
            <a:off x="91274" y="1847697"/>
            <a:ext cx="9275660" cy="3172227"/>
          </a:xfrm>
          <a:prstGeom prst="rect">
            <a:avLst/>
          </a:prstGeom>
        </p:spPr>
      </p:pic>
      <p:sp>
        <p:nvSpPr>
          <p:cNvPr id="14" name="Shape 667">
            <a:extLst>
              <a:ext uri="{FF2B5EF4-FFF2-40B4-BE49-F238E27FC236}">
                <a16:creationId xmlns:a16="http://schemas.microsoft.com/office/drawing/2014/main" id="{DDBBF8D5-9136-4C15-9444-43D805BEF8DB}"/>
              </a:ext>
            </a:extLst>
          </p:cNvPr>
          <p:cNvSpPr txBox="1">
            <a:spLocks/>
          </p:cNvSpPr>
          <p:nvPr/>
        </p:nvSpPr>
        <p:spPr>
          <a:xfrm>
            <a:off x="91274" y="5525577"/>
            <a:ext cx="927566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Merging: Combine them into a single HDR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1AA6E8-C0A3-4C4C-A53D-3929A9CE023E}"/>
              </a:ext>
            </a:extLst>
          </p:cNvPr>
          <p:cNvSpPr/>
          <p:nvPr/>
        </p:nvSpPr>
        <p:spPr>
          <a:xfrm>
            <a:off x="1700981" y="5633558"/>
            <a:ext cx="7665954" cy="57784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15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denoising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  <a:noFill/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568800" y="4047569"/>
              <a:ext cx="2939945" cy="1038357"/>
              <a:chOff x="4139246" y="4280573"/>
              <a:chExt cx="2939945" cy="1038357"/>
            </a:xfrm>
            <a:grpFill/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952150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  <a:grpFill/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DF3ED4-AE1A-4B06-932A-BEADC5310095}"/>
              </a:ext>
            </a:extLst>
          </p:cNvPr>
          <p:cNvSpPr/>
          <p:nvPr/>
        </p:nvSpPr>
        <p:spPr>
          <a:xfrm>
            <a:off x="10364390" y="3127649"/>
            <a:ext cx="1769269" cy="109701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0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RAW images have a linear response curve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F8102-BAB1-454C-83C8-9A9D3A856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1833" r="2786"/>
          <a:stretch/>
        </p:blipFill>
        <p:spPr>
          <a:xfrm>
            <a:off x="635726" y="1143213"/>
            <a:ext cx="10920548" cy="4484416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61EBFBED-0226-4A64-89AC-0C66D5151FC7}"/>
              </a:ext>
            </a:extLst>
          </p:cNvPr>
          <p:cNvSpPr txBox="1">
            <a:spLocks noChangeArrowheads="1"/>
          </p:cNvSpPr>
          <p:nvPr/>
        </p:nvSpPr>
        <p:spPr>
          <a:xfrm>
            <a:off x="635726" y="5981700"/>
            <a:ext cx="9148355" cy="78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BD00F53-B49B-4261-92D8-6E02168F5ACC}"/>
              </a:ext>
            </a:extLst>
          </p:cNvPr>
          <p:cNvSpPr txBox="1">
            <a:spLocks noChangeArrowheads="1"/>
          </p:cNvSpPr>
          <p:nvPr/>
        </p:nvSpPr>
        <p:spPr>
          <a:xfrm>
            <a:off x="8077926" y="4319494"/>
            <a:ext cx="3910874" cy="46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when not over/under exposed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44A69D27-CB0C-4D59-8C57-FD30A9944ADF}"/>
              </a:ext>
            </a:extLst>
          </p:cNvPr>
          <p:cNvSpPr txBox="1">
            <a:spLocks/>
          </p:cNvSpPr>
          <p:nvPr/>
        </p:nvSpPr>
        <p:spPr>
          <a:xfrm>
            <a:off x="635726" y="1129333"/>
            <a:ext cx="4722688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Colorchecker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Great tool for radiometric and color calibration.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785EC5-982A-444F-A0F1-BA391467D6FC}"/>
              </a:ext>
            </a:extLst>
          </p:cNvPr>
          <p:cNvGrpSpPr/>
          <p:nvPr/>
        </p:nvGrpSpPr>
        <p:grpSpPr>
          <a:xfrm>
            <a:off x="1308100" y="5308600"/>
            <a:ext cx="1511482" cy="420067"/>
            <a:chOff x="1308100" y="5308600"/>
            <a:chExt cx="1511482" cy="420067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A903CB0B-9F13-4433-B15C-765A374BDC06}"/>
                </a:ext>
              </a:extLst>
            </p:cNvPr>
            <p:cNvCxnSpPr/>
            <p:nvPr/>
          </p:nvCxnSpPr>
          <p:spPr>
            <a:xfrm flipH="1" flipV="1">
              <a:off x="1308100" y="5308600"/>
              <a:ext cx="533400" cy="4200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672E432-4DDD-49D3-BB6D-145F7E1AED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9300" y="5308600"/>
              <a:ext cx="305163" cy="4061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CB95A55-6653-4BF5-AF48-21E1781C51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92400" y="5308600"/>
              <a:ext cx="127182" cy="4061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052114-77C5-46B3-AE3B-599FF79C9A49}"/>
              </a:ext>
            </a:extLst>
          </p:cNvPr>
          <p:cNvGrpSpPr/>
          <p:nvPr/>
        </p:nvGrpSpPr>
        <p:grpSpPr>
          <a:xfrm flipH="1">
            <a:off x="3455308" y="5308600"/>
            <a:ext cx="1511482" cy="420067"/>
            <a:chOff x="1460500" y="5461000"/>
            <a:chExt cx="1511482" cy="420067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DF2C37B-9213-4197-8919-E23901688ED9}"/>
                </a:ext>
              </a:extLst>
            </p:cNvPr>
            <p:cNvCxnSpPr/>
            <p:nvPr/>
          </p:nvCxnSpPr>
          <p:spPr>
            <a:xfrm flipH="1" flipV="1">
              <a:off x="1460500" y="5461000"/>
              <a:ext cx="533400" cy="4200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07F9A8E-2AC3-41B9-A37B-54AB5E9075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71700" y="5461000"/>
              <a:ext cx="305163" cy="4061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C511FB7-6C79-47D9-AD72-EC78FCB7AD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44800" y="5461000"/>
              <a:ext cx="127182" cy="4061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hape 667">
            <a:extLst>
              <a:ext uri="{FF2B5EF4-FFF2-40B4-BE49-F238E27FC236}">
                <a16:creationId xmlns:a16="http://schemas.microsoft.com/office/drawing/2014/main" id="{75771CC5-CD00-4A12-9857-AA3BF9A21C25}"/>
              </a:ext>
            </a:extLst>
          </p:cNvPr>
          <p:cNvSpPr txBox="1">
            <a:spLocks/>
          </p:cNvSpPr>
          <p:nvPr/>
        </p:nvSpPr>
        <p:spPr>
          <a:xfrm>
            <a:off x="785876" y="6003454"/>
            <a:ext cx="4424027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Patches at bottom row have reflectance that increases linearly.</a:t>
            </a:r>
          </a:p>
        </p:txBody>
      </p:sp>
    </p:spTree>
    <p:extLst>
      <p:ext uri="{BB962C8B-B14F-4D97-AF65-F5344CB8AC3E}">
        <p14:creationId xmlns:p14="http://schemas.microsoft.com/office/powerpoint/2010/main" val="337105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Basic imaging sensor design</a:t>
            </a:r>
            <a:endParaRPr dirty="0"/>
          </a:p>
        </p:txBody>
      </p:sp>
      <p:sp>
        <p:nvSpPr>
          <p:cNvPr id="24" name="Oval 23"/>
          <p:cNvSpPr/>
          <p:nvPr/>
        </p:nvSpPr>
        <p:spPr>
          <a:xfrm>
            <a:off x="5115243" y="2504718"/>
            <a:ext cx="2194560" cy="13858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920207" y="2504717"/>
            <a:ext cx="2194560" cy="13858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26757" y="2505909"/>
            <a:ext cx="2194560" cy="13858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26757" y="3197661"/>
            <a:ext cx="6582728" cy="4857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27710" y="3684629"/>
            <a:ext cx="6581775" cy="1270190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137682" y="3683202"/>
            <a:ext cx="5766038" cy="533400"/>
            <a:chOff x="1137682" y="3685583"/>
            <a:chExt cx="5766038" cy="533400"/>
          </a:xfrm>
        </p:grpSpPr>
        <p:sp>
          <p:nvSpPr>
            <p:cNvPr id="4" name="Rectangle 3"/>
            <p:cNvSpPr/>
            <p:nvPr/>
          </p:nvSpPr>
          <p:spPr>
            <a:xfrm>
              <a:off x="1137682" y="3685583"/>
              <a:ext cx="1371600" cy="533400"/>
            </a:xfrm>
            <a:prstGeom prst="rect">
              <a:avLst/>
            </a:prstGeom>
            <a:solidFill>
              <a:srgbClr val="F4B18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28487" y="3685583"/>
              <a:ext cx="1371600" cy="533400"/>
            </a:xfrm>
            <a:prstGeom prst="rect">
              <a:avLst/>
            </a:prstGeom>
            <a:solidFill>
              <a:srgbClr val="F4B18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32120" y="3685583"/>
              <a:ext cx="1371600" cy="533400"/>
            </a:xfrm>
            <a:prstGeom prst="rect">
              <a:avLst/>
            </a:prstGeom>
            <a:solidFill>
              <a:srgbClr val="F4B18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909082" y="3197663"/>
            <a:ext cx="1828800" cy="485774"/>
          </a:xfrm>
          <a:prstGeom prst="rect">
            <a:avLst/>
          </a:prstGeom>
          <a:solidFill>
            <a:srgbClr val="C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05522" y="3196469"/>
            <a:ext cx="1828800" cy="485774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298123" y="3196469"/>
            <a:ext cx="1828800" cy="4857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hape 667"/>
          <p:cNvSpPr txBox="1">
            <a:spLocks/>
          </p:cNvSpPr>
          <p:nvPr/>
        </p:nvSpPr>
        <p:spPr>
          <a:xfrm>
            <a:off x="7763256" y="4946904"/>
            <a:ext cx="3186684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made of silicon, emits electrons from photons</a:t>
            </a:r>
          </a:p>
        </p:txBody>
      </p:sp>
      <p:cxnSp>
        <p:nvCxnSpPr>
          <p:cNvPr id="34" name="Straight Arrow Connector 33"/>
          <p:cNvCxnSpPr>
            <a:stCxn id="33" idx="1"/>
            <a:endCxn id="15" idx="3"/>
          </p:cNvCxnSpPr>
          <p:nvPr/>
        </p:nvCxnSpPr>
        <p:spPr>
          <a:xfrm flipH="1" flipV="1">
            <a:off x="6903720" y="3949902"/>
            <a:ext cx="859536" cy="14031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hape 667"/>
          <p:cNvSpPr txBox="1">
            <a:spLocks/>
          </p:cNvSpPr>
          <p:nvPr/>
        </p:nvSpPr>
        <p:spPr>
          <a:xfrm>
            <a:off x="5525692" y="3682243"/>
            <a:ext cx="1372156" cy="53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photodiode</a:t>
            </a:r>
          </a:p>
        </p:txBody>
      </p:sp>
      <p:sp>
        <p:nvSpPr>
          <p:cNvPr id="38" name="Shape 667"/>
          <p:cNvSpPr txBox="1">
            <a:spLocks/>
          </p:cNvSpPr>
          <p:nvPr/>
        </p:nvSpPr>
        <p:spPr>
          <a:xfrm>
            <a:off x="3326849" y="3682243"/>
            <a:ext cx="1372156" cy="53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photodiode</a:t>
            </a:r>
          </a:p>
        </p:txBody>
      </p:sp>
      <p:sp>
        <p:nvSpPr>
          <p:cNvPr id="41" name="Shape 667"/>
          <p:cNvSpPr txBox="1">
            <a:spLocks/>
          </p:cNvSpPr>
          <p:nvPr/>
        </p:nvSpPr>
        <p:spPr>
          <a:xfrm>
            <a:off x="273939" y="4950379"/>
            <a:ext cx="2352539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silicon for read-out etc. circuitry</a:t>
            </a:r>
          </a:p>
        </p:txBody>
      </p:sp>
      <p:cxnSp>
        <p:nvCxnSpPr>
          <p:cNvPr id="42" name="Straight Arrow Connector 41"/>
          <p:cNvCxnSpPr>
            <a:stCxn id="41" idx="3"/>
          </p:cNvCxnSpPr>
          <p:nvPr/>
        </p:nvCxnSpPr>
        <p:spPr>
          <a:xfrm flipV="1">
            <a:off x="2626478" y="4707261"/>
            <a:ext cx="302418" cy="6492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hape 667"/>
          <p:cNvSpPr txBox="1">
            <a:spLocks/>
          </p:cNvSpPr>
          <p:nvPr/>
        </p:nvSpPr>
        <p:spPr>
          <a:xfrm>
            <a:off x="5297093" y="3195040"/>
            <a:ext cx="1828324" cy="48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color filter</a:t>
            </a:r>
          </a:p>
        </p:txBody>
      </p:sp>
      <p:sp>
        <p:nvSpPr>
          <p:cNvPr id="47" name="Shape 667"/>
          <p:cNvSpPr txBox="1">
            <a:spLocks/>
          </p:cNvSpPr>
          <p:nvPr/>
        </p:nvSpPr>
        <p:spPr>
          <a:xfrm>
            <a:off x="3102689" y="3195039"/>
            <a:ext cx="1828168" cy="48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color filter</a:t>
            </a:r>
          </a:p>
        </p:txBody>
      </p:sp>
      <p:sp>
        <p:nvSpPr>
          <p:cNvPr id="49" name="Shape 667"/>
          <p:cNvSpPr txBox="1">
            <a:spLocks/>
          </p:cNvSpPr>
          <p:nvPr/>
        </p:nvSpPr>
        <p:spPr>
          <a:xfrm>
            <a:off x="4765358" y="1509698"/>
            <a:ext cx="2920365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helps photodiode collect more light (also called </a:t>
            </a:r>
            <a:r>
              <a:rPr lang="en-US" sz="2400" dirty="0" err="1"/>
              <a:t>lenslet</a:t>
            </a:r>
            <a:r>
              <a:rPr lang="en-US" sz="2400" dirty="0"/>
              <a:t>)</a:t>
            </a:r>
          </a:p>
        </p:txBody>
      </p:sp>
      <p:cxnSp>
        <p:nvCxnSpPr>
          <p:cNvPr id="50" name="Straight Arrow Connector 49"/>
          <p:cNvCxnSpPr>
            <a:stCxn id="49" idx="1"/>
          </p:cNvCxnSpPr>
          <p:nvPr/>
        </p:nvCxnSpPr>
        <p:spPr>
          <a:xfrm flipH="1">
            <a:off x="4057258" y="1915860"/>
            <a:ext cx="708100" cy="57050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hape 667"/>
          <p:cNvSpPr txBox="1">
            <a:spLocks/>
          </p:cNvSpPr>
          <p:nvPr/>
        </p:nvSpPr>
        <p:spPr>
          <a:xfrm>
            <a:off x="5112229" y="2503525"/>
            <a:ext cx="2195035" cy="689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microlens</a:t>
            </a:r>
            <a:endParaRPr lang="en-US" sz="2400" dirty="0"/>
          </a:p>
        </p:txBody>
      </p:sp>
      <p:sp>
        <p:nvSpPr>
          <p:cNvPr id="54" name="Shape 667"/>
          <p:cNvSpPr txBox="1">
            <a:spLocks/>
          </p:cNvSpPr>
          <p:nvPr/>
        </p:nvSpPr>
        <p:spPr>
          <a:xfrm>
            <a:off x="2920207" y="2504951"/>
            <a:ext cx="2196545" cy="68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microlens</a:t>
            </a:r>
            <a:endParaRPr lang="en-US" sz="2400" dirty="0"/>
          </a:p>
        </p:txBody>
      </p:sp>
      <p:grpSp>
        <p:nvGrpSpPr>
          <p:cNvPr id="648" name="Group 647"/>
          <p:cNvGrpSpPr/>
          <p:nvPr/>
        </p:nvGrpSpPr>
        <p:grpSpPr>
          <a:xfrm>
            <a:off x="1038225" y="1076325"/>
            <a:ext cx="1588253" cy="2877537"/>
            <a:chOff x="1038225" y="1076325"/>
            <a:chExt cx="1588253" cy="2877537"/>
          </a:xfrm>
        </p:grpSpPr>
        <p:cxnSp>
          <p:nvCxnSpPr>
            <p:cNvPr id="59" name="Straight Connector 58"/>
            <p:cNvCxnSpPr>
              <a:stCxn id="21" idx="1"/>
            </p:cNvCxnSpPr>
            <p:nvPr/>
          </p:nvCxnSpPr>
          <p:spPr>
            <a:xfrm flipH="1" flipV="1">
              <a:off x="1038225" y="1076325"/>
              <a:ext cx="9918" cy="1632542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818365" y="1076325"/>
              <a:ext cx="0" cy="2873098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lg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21" idx="7"/>
            </p:cNvCxnSpPr>
            <p:nvPr/>
          </p:nvCxnSpPr>
          <p:spPr>
            <a:xfrm flipV="1">
              <a:off x="2599931" y="1076325"/>
              <a:ext cx="26547" cy="1632542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Connector 640"/>
            <p:cNvCxnSpPr>
              <a:stCxn id="21" idx="1"/>
            </p:cNvCxnSpPr>
            <p:nvPr/>
          </p:nvCxnSpPr>
          <p:spPr>
            <a:xfrm>
              <a:off x="1048143" y="2708867"/>
              <a:ext cx="88271" cy="48378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2503017" y="2708867"/>
              <a:ext cx="88271" cy="48378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Connector 645"/>
            <p:cNvCxnSpPr/>
            <p:nvPr/>
          </p:nvCxnSpPr>
          <p:spPr>
            <a:xfrm>
              <a:off x="1136414" y="3192651"/>
              <a:ext cx="314561" cy="756771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2184254" y="3197091"/>
              <a:ext cx="314561" cy="756771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Shape 667"/>
          <p:cNvSpPr txBox="1">
            <a:spLocks/>
          </p:cNvSpPr>
          <p:nvPr/>
        </p:nvSpPr>
        <p:spPr>
          <a:xfrm>
            <a:off x="447005" y="5885889"/>
            <a:ext cx="8755380" cy="895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We will see what the color filters are for later in this lecture.</a:t>
            </a:r>
          </a:p>
        </p:txBody>
      </p:sp>
      <p:sp>
        <p:nvSpPr>
          <p:cNvPr id="78" name="Shape 667"/>
          <p:cNvSpPr txBox="1">
            <a:spLocks/>
          </p:cNvSpPr>
          <p:nvPr/>
        </p:nvSpPr>
        <p:spPr>
          <a:xfrm>
            <a:off x="7803916" y="1019524"/>
            <a:ext cx="4273783" cy="3893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Lenslets</a:t>
            </a:r>
            <a:r>
              <a:rPr lang="en-US" sz="2400" dirty="0"/>
              <a:t> also filter the image to avoid resolution artifacts.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Lenslets</a:t>
            </a:r>
            <a:r>
              <a:rPr lang="en-US" sz="2400" dirty="0"/>
              <a:t> are problematic when working with coherent light.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Many modern cameras do not have </a:t>
            </a:r>
            <a:r>
              <a:rPr lang="en-US" sz="2400" dirty="0" err="1"/>
              <a:t>lenslet</a:t>
            </a:r>
            <a:r>
              <a:rPr lang="en-US" sz="2400" dirty="0"/>
              <a:t> arrays.</a:t>
            </a:r>
          </a:p>
          <a:p>
            <a:endParaRPr lang="en-US" sz="2400" dirty="0"/>
          </a:p>
          <a:p>
            <a:r>
              <a:rPr lang="en-US" sz="2400" dirty="0"/>
              <a:t>We will discuss these issues in more detail at a later lecture.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328169" y="4215384"/>
            <a:ext cx="13716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532120" y="4215384"/>
            <a:ext cx="13716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1137682" y="4215384"/>
            <a:ext cx="13716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hape 667"/>
          <p:cNvSpPr txBox="1">
            <a:spLocks/>
          </p:cNvSpPr>
          <p:nvPr/>
        </p:nvSpPr>
        <p:spPr>
          <a:xfrm>
            <a:off x="5539462" y="4214904"/>
            <a:ext cx="1372156" cy="53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potential well</a:t>
            </a:r>
          </a:p>
        </p:txBody>
      </p:sp>
      <p:sp>
        <p:nvSpPr>
          <p:cNvPr id="83" name="Shape 667"/>
          <p:cNvSpPr txBox="1">
            <a:spLocks/>
          </p:cNvSpPr>
          <p:nvPr/>
        </p:nvSpPr>
        <p:spPr>
          <a:xfrm>
            <a:off x="3326763" y="4215384"/>
            <a:ext cx="1372156" cy="53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potential well</a:t>
            </a:r>
          </a:p>
        </p:txBody>
      </p:sp>
      <p:sp>
        <p:nvSpPr>
          <p:cNvPr id="86" name="Shape 667"/>
          <p:cNvSpPr txBox="1">
            <a:spLocks/>
          </p:cNvSpPr>
          <p:nvPr/>
        </p:nvSpPr>
        <p:spPr>
          <a:xfrm>
            <a:off x="3509421" y="4946904"/>
            <a:ext cx="2179473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stores emitted electrons</a:t>
            </a:r>
          </a:p>
        </p:txBody>
      </p:sp>
      <p:cxnSp>
        <p:nvCxnSpPr>
          <p:cNvPr id="87" name="Straight Arrow Connector 86"/>
          <p:cNvCxnSpPr>
            <a:stCxn id="86" idx="3"/>
          </p:cNvCxnSpPr>
          <p:nvPr/>
        </p:nvCxnSpPr>
        <p:spPr>
          <a:xfrm flipV="1">
            <a:off x="5688894" y="4771448"/>
            <a:ext cx="515726" cy="58161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8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9D0E75-4CBC-49FB-90BC-A54D094ACC86}"/>
              </a:ext>
            </a:extLst>
          </p:cNvPr>
          <p:cNvGrpSpPr/>
          <p:nvPr/>
        </p:nvGrpSpPr>
        <p:grpSpPr>
          <a:xfrm>
            <a:off x="145537" y="1017142"/>
            <a:ext cx="8596390" cy="5722705"/>
            <a:chOff x="460057" y="1325563"/>
            <a:chExt cx="7453733" cy="49620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7659EC-BA92-4341-9BDA-94F992F1D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57" y="1325563"/>
              <a:ext cx="7453733" cy="496202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871FAE8-D599-40FC-9ABA-B2C1BB2DC745}"/>
                </a:ext>
              </a:extLst>
            </p:cNvPr>
            <p:cNvSpPr/>
            <p:nvPr/>
          </p:nvSpPr>
          <p:spPr>
            <a:xfrm>
              <a:off x="6826887" y="5476126"/>
              <a:ext cx="937013" cy="660336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Over/under exposure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C7D65-D3A0-4111-8814-63654D3F5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115" y="4857750"/>
            <a:ext cx="2670685" cy="188209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4D414D-BDCA-4B31-B926-DCAAEB0E913F}"/>
              </a:ext>
            </a:extLst>
          </p:cNvPr>
          <p:cNvCxnSpPr>
            <a:cxnSpLocks/>
          </p:cNvCxnSpPr>
          <p:nvPr/>
        </p:nvCxnSpPr>
        <p:spPr>
          <a:xfrm flipV="1">
            <a:off x="8569059" y="4857750"/>
            <a:ext cx="842069" cy="946238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D9EB68-BF70-4F3F-A87B-7912CA4ED7E3}"/>
              </a:ext>
            </a:extLst>
          </p:cNvPr>
          <p:cNvCxnSpPr>
            <a:cxnSpLocks/>
          </p:cNvCxnSpPr>
          <p:nvPr/>
        </p:nvCxnSpPr>
        <p:spPr>
          <a:xfrm>
            <a:off x="8567071" y="6565553"/>
            <a:ext cx="844057" cy="174294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3">
            <a:extLst>
              <a:ext uri="{FF2B5EF4-FFF2-40B4-BE49-F238E27FC236}">
                <a16:creationId xmlns:a16="http://schemas.microsoft.com/office/drawing/2014/main" id="{922BDBD8-4384-4422-8307-E8218081FCE1}"/>
              </a:ext>
            </a:extLst>
          </p:cNvPr>
          <p:cNvSpPr txBox="1">
            <a:spLocks noChangeArrowheads="1"/>
          </p:cNvSpPr>
          <p:nvPr/>
        </p:nvSpPr>
        <p:spPr>
          <a:xfrm>
            <a:off x="9411128" y="4031029"/>
            <a:ext cx="2672672" cy="760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 shadows we are limited by noise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47FF18-E1D1-4C4A-99FA-0B4D977CDC87}"/>
              </a:ext>
            </a:extLst>
          </p:cNvPr>
          <p:cNvSpPr/>
          <p:nvPr/>
        </p:nvSpPr>
        <p:spPr>
          <a:xfrm>
            <a:off x="2563976" y="1401762"/>
            <a:ext cx="1080657" cy="76156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38847B-8E0F-4210-B9FF-8C621AAD34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3" t="6721" r="59273" b="79971"/>
          <a:stretch/>
        </p:blipFill>
        <p:spPr>
          <a:xfrm>
            <a:off x="9411128" y="1861562"/>
            <a:ext cx="2672672" cy="188004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5075D712-97CA-45C1-B0F7-229C62D48229}"/>
              </a:ext>
            </a:extLst>
          </p:cNvPr>
          <p:cNvSpPr txBox="1">
            <a:spLocks noChangeArrowheads="1"/>
          </p:cNvSpPr>
          <p:nvPr/>
        </p:nvSpPr>
        <p:spPr>
          <a:xfrm>
            <a:off x="9411128" y="1034841"/>
            <a:ext cx="2672672" cy="760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 highlights we are limited by clipping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A2E7FC-5C95-4C48-8F33-365B196C0A42}"/>
              </a:ext>
            </a:extLst>
          </p:cNvPr>
          <p:cNvCxnSpPr>
            <a:cxnSpLocks/>
          </p:cNvCxnSpPr>
          <p:nvPr/>
        </p:nvCxnSpPr>
        <p:spPr>
          <a:xfrm>
            <a:off x="3644633" y="1401762"/>
            <a:ext cx="5766495" cy="45980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FA381AE-C413-440A-9BD3-6436A972A332}"/>
              </a:ext>
            </a:extLst>
          </p:cNvPr>
          <p:cNvCxnSpPr>
            <a:cxnSpLocks/>
          </p:cNvCxnSpPr>
          <p:nvPr/>
        </p:nvCxnSpPr>
        <p:spPr>
          <a:xfrm>
            <a:off x="3644633" y="2178438"/>
            <a:ext cx="5766495" cy="1563168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04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RAW (linear) image formation model</a:t>
            </a:r>
            <a:endParaRPr dirty="0"/>
          </a:p>
        </p:txBody>
      </p:sp>
      <p:sp>
        <p:nvSpPr>
          <p:cNvPr id="27" name="Shape 667">
            <a:extLst>
              <a:ext uri="{FF2B5EF4-FFF2-40B4-BE49-F238E27FC236}">
                <a16:creationId xmlns:a16="http://schemas.microsoft.com/office/drawing/2014/main" id="{77C749F4-ADF8-40E2-8D54-75697FF98B5E}"/>
              </a:ext>
            </a:extLst>
          </p:cNvPr>
          <p:cNvSpPr txBox="1">
            <a:spLocks/>
          </p:cNvSpPr>
          <p:nvPr/>
        </p:nvSpPr>
        <p:spPr>
          <a:xfrm>
            <a:off x="807205" y="1471670"/>
            <a:ext cx="3528487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Exposure time: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7998F8-F25A-4DE9-9A37-5DA66F56DDF9}"/>
              </a:ext>
            </a:extLst>
          </p:cNvPr>
          <p:cNvGrpSpPr/>
          <p:nvPr/>
        </p:nvGrpSpPr>
        <p:grpSpPr>
          <a:xfrm>
            <a:off x="807205" y="1827658"/>
            <a:ext cx="10577590" cy="3394110"/>
            <a:chOff x="807205" y="1663274"/>
            <a:chExt cx="10577590" cy="33941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FE37A50-45E7-4F1A-895A-DFB08C89DB11}"/>
                </a:ext>
              </a:extLst>
            </p:cNvPr>
            <p:cNvGrpSpPr/>
            <p:nvPr/>
          </p:nvGrpSpPr>
          <p:grpSpPr>
            <a:xfrm>
              <a:off x="807205" y="2126948"/>
              <a:ext cx="10577590" cy="2930436"/>
              <a:chOff x="66436" y="1736719"/>
              <a:chExt cx="10577590" cy="293043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0B7BDF3-712A-4283-9482-C61801EF3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36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9CC032A-6EE4-4D1A-AEC0-06A528362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4282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AA6066-A1D2-4E76-B997-81AC49692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2128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A55E0CD-5A54-47E9-AD24-A9B732C08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9974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596E34-20BA-4F34-A923-A990D18AB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7820" y="1736719"/>
                <a:ext cx="1906206" cy="2930436"/>
              </a:xfrm>
              <a:prstGeom prst="rect">
                <a:avLst/>
              </a:prstGeom>
            </p:spPr>
          </p:pic>
        </p:grpSp>
        <p:sp>
          <p:nvSpPr>
            <p:cNvPr id="29" name="Shape 667">
              <a:extLst>
                <a:ext uri="{FF2B5EF4-FFF2-40B4-BE49-F238E27FC236}">
                  <a16:creationId xmlns:a16="http://schemas.microsoft.com/office/drawing/2014/main" id="{19D56609-7138-4F52-85D6-5F56FB506E3D}"/>
                </a:ext>
              </a:extLst>
            </p:cNvPr>
            <p:cNvSpPr txBox="1">
              <a:spLocks/>
            </p:cNvSpPr>
            <p:nvPr/>
          </p:nvSpPr>
          <p:spPr>
            <a:xfrm>
              <a:off x="807205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0" name="Shape 667">
              <a:extLst>
                <a:ext uri="{FF2B5EF4-FFF2-40B4-BE49-F238E27FC236}">
                  <a16:creationId xmlns:a16="http://schemas.microsoft.com/office/drawing/2014/main" id="{5F393948-4093-44A8-A812-FAD5A9ADD2EF}"/>
                </a:ext>
              </a:extLst>
            </p:cNvPr>
            <p:cNvSpPr txBox="1">
              <a:spLocks/>
            </p:cNvSpPr>
            <p:nvPr/>
          </p:nvSpPr>
          <p:spPr>
            <a:xfrm>
              <a:off x="2975051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1" name="Shape 667">
              <a:extLst>
                <a:ext uri="{FF2B5EF4-FFF2-40B4-BE49-F238E27FC236}">
                  <a16:creationId xmlns:a16="http://schemas.microsoft.com/office/drawing/2014/main" id="{05CD8864-BF99-4000-AE1B-0D49131231CE}"/>
                </a:ext>
              </a:extLst>
            </p:cNvPr>
            <p:cNvSpPr txBox="1">
              <a:spLocks/>
            </p:cNvSpPr>
            <p:nvPr/>
          </p:nvSpPr>
          <p:spPr>
            <a:xfrm>
              <a:off x="5142897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2" name="Shape 667">
              <a:extLst>
                <a:ext uri="{FF2B5EF4-FFF2-40B4-BE49-F238E27FC236}">
                  <a16:creationId xmlns:a16="http://schemas.microsoft.com/office/drawing/2014/main" id="{B7F5911A-E0A5-4E6A-92AB-0C695FD5C813}"/>
                </a:ext>
              </a:extLst>
            </p:cNvPr>
            <p:cNvSpPr txBox="1">
              <a:spLocks/>
            </p:cNvSpPr>
            <p:nvPr/>
          </p:nvSpPr>
          <p:spPr>
            <a:xfrm>
              <a:off x="7310743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3" name="Shape 667">
              <a:extLst>
                <a:ext uri="{FF2B5EF4-FFF2-40B4-BE49-F238E27FC236}">
                  <a16:creationId xmlns:a16="http://schemas.microsoft.com/office/drawing/2014/main" id="{EDE15A80-8F6A-44CB-B897-3A95C37C0040}"/>
                </a:ext>
              </a:extLst>
            </p:cNvPr>
            <p:cNvSpPr txBox="1">
              <a:spLocks/>
            </p:cNvSpPr>
            <p:nvPr/>
          </p:nvSpPr>
          <p:spPr>
            <a:xfrm>
              <a:off x="9478589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</p:grp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807205" y="1060510"/>
            <a:ext cx="7432669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Real scene radiance for image pixel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):    L(x, y) </a:t>
            </a:r>
          </a:p>
        </p:txBody>
      </p:sp>
      <p:sp>
        <p:nvSpPr>
          <p:cNvPr id="35" name="Shape 667">
            <a:extLst>
              <a:ext uri="{FF2B5EF4-FFF2-40B4-BE49-F238E27FC236}">
                <a16:creationId xmlns:a16="http://schemas.microsoft.com/office/drawing/2014/main" id="{27DC98E5-F315-419D-9F67-8ADE7F4962FF}"/>
              </a:ext>
            </a:extLst>
          </p:cNvPr>
          <p:cNvSpPr txBox="1">
            <a:spLocks/>
          </p:cNvSpPr>
          <p:nvPr/>
        </p:nvSpPr>
        <p:spPr>
          <a:xfrm>
            <a:off x="807205" y="5313232"/>
            <a:ext cx="8809407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What is an expression for the image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linear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as a function of L(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38031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RAW (linear) image formation model</a:t>
            </a:r>
            <a:endParaRPr dirty="0"/>
          </a:p>
        </p:txBody>
      </p:sp>
      <p:sp>
        <p:nvSpPr>
          <p:cNvPr id="27" name="Shape 667">
            <a:extLst>
              <a:ext uri="{FF2B5EF4-FFF2-40B4-BE49-F238E27FC236}">
                <a16:creationId xmlns:a16="http://schemas.microsoft.com/office/drawing/2014/main" id="{77C749F4-ADF8-40E2-8D54-75697FF98B5E}"/>
              </a:ext>
            </a:extLst>
          </p:cNvPr>
          <p:cNvSpPr txBox="1">
            <a:spLocks/>
          </p:cNvSpPr>
          <p:nvPr/>
        </p:nvSpPr>
        <p:spPr>
          <a:xfrm>
            <a:off x="807205" y="1471670"/>
            <a:ext cx="3528487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Exposure time: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7998F8-F25A-4DE9-9A37-5DA66F56DDF9}"/>
              </a:ext>
            </a:extLst>
          </p:cNvPr>
          <p:cNvGrpSpPr/>
          <p:nvPr/>
        </p:nvGrpSpPr>
        <p:grpSpPr>
          <a:xfrm>
            <a:off x="807205" y="1827658"/>
            <a:ext cx="10577590" cy="3394110"/>
            <a:chOff x="807205" y="1663274"/>
            <a:chExt cx="10577590" cy="33941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FE37A50-45E7-4F1A-895A-DFB08C89DB11}"/>
                </a:ext>
              </a:extLst>
            </p:cNvPr>
            <p:cNvGrpSpPr/>
            <p:nvPr/>
          </p:nvGrpSpPr>
          <p:grpSpPr>
            <a:xfrm>
              <a:off x="807205" y="2126948"/>
              <a:ext cx="10577590" cy="2930436"/>
              <a:chOff x="66436" y="1736719"/>
              <a:chExt cx="10577590" cy="293043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0B7BDF3-712A-4283-9482-C61801EF3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36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9CC032A-6EE4-4D1A-AEC0-06A528362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4282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AA6066-A1D2-4E76-B997-81AC49692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2128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A55E0CD-5A54-47E9-AD24-A9B732C08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9974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596E34-20BA-4F34-A923-A990D18AB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7820" y="1736719"/>
                <a:ext cx="1906206" cy="2930436"/>
              </a:xfrm>
              <a:prstGeom prst="rect">
                <a:avLst/>
              </a:prstGeom>
            </p:spPr>
          </p:pic>
        </p:grpSp>
        <p:sp>
          <p:nvSpPr>
            <p:cNvPr id="29" name="Shape 667">
              <a:extLst>
                <a:ext uri="{FF2B5EF4-FFF2-40B4-BE49-F238E27FC236}">
                  <a16:creationId xmlns:a16="http://schemas.microsoft.com/office/drawing/2014/main" id="{19D56609-7138-4F52-85D6-5F56FB506E3D}"/>
                </a:ext>
              </a:extLst>
            </p:cNvPr>
            <p:cNvSpPr txBox="1">
              <a:spLocks/>
            </p:cNvSpPr>
            <p:nvPr/>
          </p:nvSpPr>
          <p:spPr>
            <a:xfrm>
              <a:off x="807205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0" name="Shape 667">
              <a:extLst>
                <a:ext uri="{FF2B5EF4-FFF2-40B4-BE49-F238E27FC236}">
                  <a16:creationId xmlns:a16="http://schemas.microsoft.com/office/drawing/2014/main" id="{5F393948-4093-44A8-A812-FAD5A9ADD2EF}"/>
                </a:ext>
              </a:extLst>
            </p:cNvPr>
            <p:cNvSpPr txBox="1">
              <a:spLocks/>
            </p:cNvSpPr>
            <p:nvPr/>
          </p:nvSpPr>
          <p:spPr>
            <a:xfrm>
              <a:off x="2975051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1" name="Shape 667">
              <a:extLst>
                <a:ext uri="{FF2B5EF4-FFF2-40B4-BE49-F238E27FC236}">
                  <a16:creationId xmlns:a16="http://schemas.microsoft.com/office/drawing/2014/main" id="{05CD8864-BF99-4000-AE1B-0D49131231CE}"/>
                </a:ext>
              </a:extLst>
            </p:cNvPr>
            <p:cNvSpPr txBox="1">
              <a:spLocks/>
            </p:cNvSpPr>
            <p:nvPr/>
          </p:nvSpPr>
          <p:spPr>
            <a:xfrm>
              <a:off x="5142897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2" name="Shape 667">
              <a:extLst>
                <a:ext uri="{FF2B5EF4-FFF2-40B4-BE49-F238E27FC236}">
                  <a16:creationId xmlns:a16="http://schemas.microsoft.com/office/drawing/2014/main" id="{B7F5911A-E0A5-4E6A-92AB-0C695FD5C813}"/>
                </a:ext>
              </a:extLst>
            </p:cNvPr>
            <p:cNvSpPr txBox="1">
              <a:spLocks/>
            </p:cNvSpPr>
            <p:nvPr/>
          </p:nvSpPr>
          <p:spPr>
            <a:xfrm>
              <a:off x="7310743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3" name="Shape 667">
              <a:extLst>
                <a:ext uri="{FF2B5EF4-FFF2-40B4-BE49-F238E27FC236}">
                  <a16:creationId xmlns:a16="http://schemas.microsoft.com/office/drawing/2014/main" id="{EDE15A80-8F6A-44CB-B897-3A95C37C0040}"/>
                </a:ext>
              </a:extLst>
            </p:cNvPr>
            <p:cNvSpPr txBox="1">
              <a:spLocks/>
            </p:cNvSpPr>
            <p:nvPr/>
          </p:nvSpPr>
          <p:spPr>
            <a:xfrm>
              <a:off x="9478589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</p:grp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807205" y="1060510"/>
            <a:ext cx="7432669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Real scene radiance for image pixel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):    L(x, y) </a:t>
            </a:r>
          </a:p>
        </p:txBody>
      </p:sp>
      <p:sp>
        <p:nvSpPr>
          <p:cNvPr id="35" name="Shape 667">
            <a:extLst>
              <a:ext uri="{FF2B5EF4-FFF2-40B4-BE49-F238E27FC236}">
                <a16:creationId xmlns:a16="http://schemas.microsoft.com/office/drawing/2014/main" id="{27DC98E5-F315-419D-9F67-8ADE7F4962FF}"/>
              </a:ext>
            </a:extLst>
          </p:cNvPr>
          <p:cNvSpPr txBox="1">
            <a:spLocks/>
          </p:cNvSpPr>
          <p:nvPr/>
        </p:nvSpPr>
        <p:spPr>
          <a:xfrm>
            <a:off x="807205" y="5313232"/>
            <a:ext cx="8809407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What is an expression for the image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linear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as a function of L(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)?</a:t>
            </a:r>
          </a:p>
        </p:txBody>
      </p:sp>
      <p:sp>
        <p:nvSpPr>
          <p:cNvPr id="36" name="Shape 667">
            <a:extLst>
              <a:ext uri="{FF2B5EF4-FFF2-40B4-BE49-F238E27FC236}">
                <a16:creationId xmlns:a16="http://schemas.microsoft.com/office/drawing/2014/main" id="{0F217C8C-0A42-420E-8300-61FD9EA9333E}"/>
              </a:ext>
            </a:extLst>
          </p:cNvPr>
          <p:cNvSpPr txBox="1">
            <a:spLocks/>
          </p:cNvSpPr>
          <p:nvPr/>
        </p:nvSpPr>
        <p:spPr>
          <a:xfrm>
            <a:off x="807205" y="5858968"/>
            <a:ext cx="10577590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linear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= clip[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⋅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+ noise ]</a:t>
            </a:r>
          </a:p>
        </p:txBody>
      </p:sp>
      <p:sp>
        <p:nvSpPr>
          <p:cNvPr id="37" name="Shape 667">
            <a:extLst>
              <a:ext uri="{FF2B5EF4-FFF2-40B4-BE49-F238E27FC236}">
                <a16:creationId xmlns:a16="http://schemas.microsoft.com/office/drawing/2014/main" id="{B24E111A-8070-4ADE-9D7A-90C2FD335000}"/>
              </a:ext>
            </a:extLst>
          </p:cNvPr>
          <p:cNvSpPr txBox="1">
            <a:spLocks/>
          </p:cNvSpPr>
          <p:nvPr/>
        </p:nvSpPr>
        <p:spPr>
          <a:xfrm>
            <a:off x="807205" y="6404705"/>
            <a:ext cx="10577590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How would you merge these images into an HDR one?</a:t>
            </a:r>
          </a:p>
        </p:txBody>
      </p:sp>
    </p:spTree>
    <p:extLst>
      <p:ext uri="{BB962C8B-B14F-4D97-AF65-F5344CB8AC3E}">
        <p14:creationId xmlns:p14="http://schemas.microsoft.com/office/powerpoint/2010/main" val="32492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Merging RAW (linear) exposure stacks</a:t>
            </a:r>
            <a:endParaRPr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7998F8-F25A-4DE9-9A37-5DA66F56DDF9}"/>
              </a:ext>
            </a:extLst>
          </p:cNvPr>
          <p:cNvGrpSpPr/>
          <p:nvPr/>
        </p:nvGrpSpPr>
        <p:grpSpPr>
          <a:xfrm>
            <a:off x="807205" y="3379045"/>
            <a:ext cx="10577590" cy="3394110"/>
            <a:chOff x="807205" y="1663274"/>
            <a:chExt cx="10577590" cy="33941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FE37A50-45E7-4F1A-895A-DFB08C89DB11}"/>
                </a:ext>
              </a:extLst>
            </p:cNvPr>
            <p:cNvGrpSpPr/>
            <p:nvPr/>
          </p:nvGrpSpPr>
          <p:grpSpPr>
            <a:xfrm>
              <a:off x="807205" y="2126948"/>
              <a:ext cx="10577590" cy="2930436"/>
              <a:chOff x="66436" y="1736719"/>
              <a:chExt cx="10577590" cy="293043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0B7BDF3-712A-4283-9482-C61801EF3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36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9CC032A-6EE4-4D1A-AEC0-06A528362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4282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AA6066-A1D2-4E76-B997-81AC49692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2128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A55E0CD-5A54-47E9-AD24-A9B732C08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9974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596E34-20BA-4F34-A923-A990D18AB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7820" y="1736719"/>
                <a:ext cx="1906206" cy="2930436"/>
              </a:xfrm>
              <a:prstGeom prst="rect">
                <a:avLst/>
              </a:prstGeom>
            </p:spPr>
          </p:pic>
        </p:grpSp>
        <p:sp>
          <p:nvSpPr>
            <p:cNvPr id="29" name="Shape 667">
              <a:extLst>
                <a:ext uri="{FF2B5EF4-FFF2-40B4-BE49-F238E27FC236}">
                  <a16:creationId xmlns:a16="http://schemas.microsoft.com/office/drawing/2014/main" id="{19D56609-7138-4F52-85D6-5F56FB506E3D}"/>
                </a:ext>
              </a:extLst>
            </p:cNvPr>
            <p:cNvSpPr txBox="1">
              <a:spLocks/>
            </p:cNvSpPr>
            <p:nvPr/>
          </p:nvSpPr>
          <p:spPr>
            <a:xfrm>
              <a:off x="807205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0" name="Shape 667">
              <a:extLst>
                <a:ext uri="{FF2B5EF4-FFF2-40B4-BE49-F238E27FC236}">
                  <a16:creationId xmlns:a16="http://schemas.microsoft.com/office/drawing/2014/main" id="{5F393948-4093-44A8-A812-FAD5A9ADD2EF}"/>
                </a:ext>
              </a:extLst>
            </p:cNvPr>
            <p:cNvSpPr txBox="1">
              <a:spLocks/>
            </p:cNvSpPr>
            <p:nvPr/>
          </p:nvSpPr>
          <p:spPr>
            <a:xfrm>
              <a:off x="2975051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1" name="Shape 667">
              <a:extLst>
                <a:ext uri="{FF2B5EF4-FFF2-40B4-BE49-F238E27FC236}">
                  <a16:creationId xmlns:a16="http://schemas.microsoft.com/office/drawing/2014/main" id="{05CD8864-BF99-4000-AE1B-0D49131231CE}"/>
                </a:ext>
              </a:extLst>
            </p:cNvPr>
            <p:cNvSpPr txBox="1">
              <a:spLocks/>
            </p:cNvSpPr>
            <p:nvPr/>
          </p:nvSpPr>
          <p:spPr>
            <a:xfrm>
              <a:off x="5142897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2" name="Shape 667">
              <a:extLst>
                <a:ext uri="{FF2B5EF4-FFF2-40B4-BE49-F238E27FC236}">
                  <a16:creationId xmlns:a16="http://schemas.microsoft.com/office/drawing/2014/main" id="{B7F5911A-E0A5-4E6A-92AB-0C695FD5C813}"/>
                </a:ext>
              </a:extLst>
            </p:cNvPr>
            <p:cNvSpPr txBox="1">
              <a:spLocks/>
            </p:cNvSpPr>
            <p:nvPr/>
          </p:nvSpPr>
          <p:spPr>
            <a:xfrm>
              <a:off x="7310743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3" name="Shape 667">
              <a:extLst>
                <a:ext uri="{FF2B5EF4-FFF2-40B4-BE49-F238E27FC236}">
                  <a16:creationId xmlns:a16="http://schemas.microsoft.com/office/drawing/2014/main" id="{EDE15A80-8F6A-44CB-B897-3A95C37C0040}"/>
                </a:ext>
              </a:extLst>
            </p:cNvPr>
            <p:cNvSpPr txBox="1">
              <a:spLocks/>
            </p:cNvSpPr>
            <p:nvPr/>
          </p:nvSpPr>
          <p:spPr>
            <a:xfrm>
              <a:off x="9478589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</p:grp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807205" y="1031361"/>
            <a:ext cx="9261469" cy="243103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 each pixel: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Find “valid” images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Weight valid pixel values appropriately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Form a new pixel value as the weighted average of valid pixel values</a:t>
            </a:r>
          </a:p>
        </p:txBody>
      </p:sp>
      <p:sp>
        <p:nvSpPr>
          <p:cNvPr id="22" name="Shape 667">
            <a:extLst>
              <a:ext uri="{FF2B5EF4-FFF2-40B4-BE49-F238E27FC236}">
                <a16:creationId xmlns:a16="http://schemas.microsoft.com/office/drawing/2014/main" id="{094D8F5B-E1CC-41D7-B771-BE6CD8427BBC}"/>
              </a:ext>
            </a:extLst>
          </p:cNvPr>
          <p:cNvSpPr txBox="1">
            <a:spLocks/>
          </p:cNvSpPr>
          <p:nvPr/>
        </p:nvSpPr>
        <p:spPr>
          <a:xfrm>
            <a:off x="8389528" y="1550888"/>
            <a:ext cx="2995267" cy="1212859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How would you implement steps 1-2?</a:t>
            </a:r>
          </a:p>
        </p:txBody>
      </p:sp>
    </p:spTree>
    <p:extLst>
      <p:ext uri="{BB962C8B-B14F-4D97-AF65-F5344CB8AC3E}">
        <p14:creationId xmlns:p14="http://schemas.microsoft.com/office/powerpoint/2010/main" val="10127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Merging RAW (linear) exposure stacks</a:t>
            </a:r>
            <a:endParaRPr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7998F8-F25A-4DE9-9A37-5DA66F56DDF9}"/>
              </a:ext>
            </a:extLst>
          </p:cNvPr>
          <p:cNvGrpSpPr/>
          <p:nvPr/>
        </p:nvGrpSpPr>
        <p:grpSpPr>
          <a:xfrm>
            <a:off x="807205" y="3379045"/>
            <a:ext cx="10577590" cy="3394110"/>
            <a:chOff x="807205" y="1663274"/>
            <a:chExt cx="10577590" cy="33941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FE37A50-45E7-4F1A-895A-DFB08C89DB11}"/>
                </a:ext>
              </a:extLst>
            </p:cNvPr>
            <p:cNvGrpSpPr/>
            <p:nvPr/>
          </p:nvGrpSpPr>
          <p:grpSpPr>
            <a:xfrm>
              <a:off x="807205" y="2126948"/>
              <a:ext cx="10577590" cy="2930436"/>
              <a:chOff x="66436" y="1736719"/>
              <a:chExt cx="10577590" cy="293043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0B7BDF3-712A-4283-9482-C61801EF3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36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9CC032A-6EE4-4D1A-AEC0-06A528362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4282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AA6066-A1D2-4E76-B997-81AC49692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2128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A55E0CD-5A54-47E9-AD24-A9B732C08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9974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596E34-20BA-4F34-A923-A990D18AB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7820" y="1736719"/>
                <a:ext cx="1906206" cy="2930436"/>
              </a:xfrm>
              <a:prstGeom prst="rect">
                <a:avLst/>
              </a:prstGeom>
            </p:spPr>
          </p:pic>
        </p:grpSp>
        <p:sp>
          <p:nvSpPr>
            <p:cNvPr id="29" name="Shape 667">
              <a:extLst>
                <a:ext uri="{FF2B5EF4-FFF2-40B4-BE49-F238E27FC236}">
                  <a16:creationId xmlns:a16="http://schemas.microsoft.com/office/drawing/2014/main" id="{19D56609-7138-4F52-85D6-5F56FB506E3D}"/>
                </a:ext>
              </a:extLst>
            </p:cNvPr>
            <p:cNvSpPr txBox="1">
              <a:spLocks/>
            </p:cNvSpPr>
            <p:nvPr/>
          </p:nvSpPr>
          <p:spPr>
            <a:xfrm>
              <a:off x="807205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0" name="Shape 667">
              <a:extLst>
                <a:ext uri="{FF2B5EF4-FFF2-40B4-BE49-F238E27FC236}">
                  <a16:creationId xmlns:a16="http://schemas.microsoft.com/office/drawing/2014/main" id="{5F393948-4093-44A8-A812-FAD5A9ADD2EF}"/>
                </a:ext>
              </a:extLst>
            </p:cNvPr>
            <p:cNvSpPr txBox="1">
              <a:spLocks/>
            </p:cNvSpPr>
            <p:nvPr/>
          </p:nvSpPr>
          <p:spPr>
            <a:xfrm>
              <a:off x="2975051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1" name="Shape 667">
              <a:extLst>
                <a:ext uri="{FF2B5EF4-FFF2-40B4-BE49-F238E27FC236}">
                  <a16:creationId xmlns:a16="http://schemas.microsoft.com/office/drawing/2014/main" id="{05CD8864-BF99-4000-AE1B-0D49131231CE}"/>
                </a:ext>
              </a:extLst>
            </p:cNvPr>
            <p:cNvSpPr txBox="1">
              <a:spLocks/>
            </p:cNvSpPr>
            <p:nvPr/>
          </p:nvSpPr>
          <p:spPr>
            <a:xfrm>
              <a:off x="5142897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2" name="Shape 667">
              <a:extLst>
                <a:ext uri="{FF2B5EF4-FFF2-40B4-BE49-F238E27FC236}">
                  <a16:creationId xmlns:a16="http://schemas.microsoft.com/office/drawing/2014/main" id="{B7F5911A-E0A5-4E6A-92AB-0C695FD5C813}"/>
                </a:ext>
              </a:extLst>
            </p:cNvPr>
            <p:cNvSpPr txBox="1">
              <a:spLocks/>
            </p:cNvSpPr>
            <p:nvPr/>
          </p:nvSpPr>
          <p:spPr>
            <a:xfrm>
              <a:off x="7310743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3" name="Shape 667">
              <a:extLst>
                <a:ext uri="{FF2B5EF4-FFF2-40B4-BE49-F238E27FC236}">
                  <a16:creationId xmlns:a16="http://schemas.microsoft.com/office/drawing/2014/main" id="{EDE15A80-8F6A-44CB-B897-3A95C37C0040}"/>
                </a:ext>
              </a:extLst>
            </p:cNvPr>
            <p:cNvSpPr txBox="1">
              <a:spLocks/>
            </p:cNvSpPr>
            <p:nvPr/>
          </p:nvSpPr>
          <p:spPr>
            <a:xfrm>
              <a:off x="9478589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</p:grp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807205" y="1031361"/>
            <a:ext cx="9261469" cy="243103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 each pixel: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Find “valid” images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Weight valid pixel values appropriately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Form a new pixel value as the weighted average of valid pixel values</a:t>
            </a:r>
          </a:p>
        </p:txBody>
      </p:sp>
      <p:sp>
        <p:nvSpPr>
          <p:cNvPr id="18" name="Shape 667">
            <a:extLst>
              <a:ext uri="{FF2B5EF4-FFF2-40B4-BE49-F238E27FC236}">
                <a16:creationId xmlns:a16="http://schemas.microsoft.com/office/drawing/2014/main" id="{DF6FD26A-3E93-43D1-B8DD-08F8E641922F}"/>
              </a:ext>
            </a:extLst>
          </p:cNvPr>
          <p:cNvSpPr txBox="1">
            <a:spLocks/>
          </p:cNvSpPr>
          <p:nvPr/>
        </p:nvSpPr>
        <p:spPr>
          <a:xfrm>
            <a:off x="7469312" y="1669648"/>
            <a:ext cx="4722688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(noise) 0.05 &lt; pixel &lt; 0.95 (clipping)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9078A84-2273-4805-8A3D-8703A5A917E8}"/>
              </a:ext>
            </a:extLst>
          </p:cNvPr>
          <p:cNvCxnSpPr>
            <a:cxnSpLocks/>
          </p:cNvCxnSpPr>
          <p:nvPr/>
        </p:nvCxnSpPr>
        <p:spPr>
          <a:xfrm flipH="1">
            <a:off x="6678202" y="1859622"/>
            <a:ext cx="791110" cy="0"/>
          </a:xfrm>
          <a:prstGeom prst="straightConnector1">
            <a:avLst/>
          </a:prstGeom>
          <a:ln w="38100" cap="rnd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FCC4B7-FD9C-40A4-B45F-3A2163134528}"/>
              </a:ext>
            </a:extLst>
          </p:cNvPr>
          <p:cNvCxnSpPr>
            <a:stCxn id="2" idx="6"/>
          </p:cNvCxnSpPr>
          <p:nvPr/>
        </p:nvCxnSpPr>
        <p:spPr>
          <a:xfrm>
            <a:off x="1821953" y="4161034"/>
            <a:ext cx="854809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8DE30A8A-FDB5-49FD-AE7E-3D25F3EB65C0}"/>
              </a:ext>
            </a:extLst>
          </p:cNvPr>
          <p:cNvSpPr/>
          <p:nvPr/>
        </p:nvSpPr>
        <p:spPr>
          <a:xfrm>
            <a:off x="1698663" y="4099389"/>
            <a:ext cx="123290" cy="1232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498C37B-9B90-4C9C-AAA3-0F3EF092342B}"/>
              </a:ext>
            </a:extLst>
          </p:cNvPr>
          <p:cNvSpPr/>
          <p:nvPr/>
        </p:nvSpPr>
        <p:spPr>
          <a:xfrm>
            <a:off x="3866509" y="4099389"/>
            <a:ext cx="123290" cy="1232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E8E93D5-D7C5-4A56-BC43-3780C653C977}"/>
              </a:ext>
            </a:extLst>
          </p:cNvPr>
          <p:cNvSpPr/>
          <p:nvPr/>
        </p:nvSpPr>
        <p:spPr>
          <a:xfrm>
            <a:off x="6034355" y="4099389"/>
            <a:ext cx="123290" cy="123290"/>
          </a:xfrm>
          <a:prstGeom prst="ellipse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E522085-0671-4177-B0FB-2E5390074794}"/>
              </a:ext>
            </a:extLst>
          </p:cNvPr>
          <p:cNvSpPr/>
          <p:nvPr/>
        </p:nvSpPr>
        <p:spPr>
          <a:xfrm>
            <a:off x="8202201" y="4099389"/>
            <a:ext cx="123290" cy="123290"/>
          </a:xfrm>
          <a:prstGeom prst="ellipse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DB6F7E0-97F5-48F4-8642-E9C1B6E4E4E9}"/>
              </a:ext>
            </a:extLst>
          </p:cNvPr>
          <p:cNvSpPr/>
          <p:nvPr/>
        </p:nvSpPr>
        <p:spPr>
          <a:xfrm>
            <a:off x="10370047" y="4099389"/>
            <a:ext cx="123290" cy="123290"/>
          </a:xfrm>
          <a:prstGeom prst="ellipse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F03850D-4404-4E6D-95F6-A8F9A4C6E073}"/>
              </a:ext>
            </a:extLst>
          </p:cNvPr>
          <p:cNvCxnSpPr>
            <a:stCxn id="26" idx="6"/>
          </p:cNvCxnSpPr>
          <p:nvPr/>
        </p:nvCxnSpPr>
        <p:spPr>
          <a:xfrm>
            <a:off x="1631988" y="5334050"/>
            <a:ext cx="854809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C788DC91-AAF4-4516-8C63-947E93BD928A}"/>
              </a:ext>
            </a:extLst>
          </p:cNvPr>
          <p:cNvSpPr/>
          <p:nvPr/>
        </p:nvSpPr>
        <p:spPr>
          <a:xfrm>
            <a:off x="1508698" y="5272405"/>
            <a:ext cx="123290" cy="1232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0B8EB6C-132E-4294-B0E1-48B15F309FED}"/>
              </a:ext>
            </a:extLst>
          </p:cNvPr>
          <p:cNvSpPr/>
          <p:nvPr/>
        </p:nvSpPr>
        <p:spPr>
          <a:xfrm>
            <a:off x="3676544" y="5272405"/>
            <a:ext cx="123290" cy="1232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C86B3D3-1A73-4ABF-96C4-D6DB9FB0C135}"/>
              </a:ext>
            </a:extLst>
          </p:cNvPr>
          <p:cNvSpPr/>
          <p:nvPr/>
        </p:nvSpPr>
        <p:spPr>
          <a:xfrm>
            <a:off x="5844390" y="5272405"/>
            <a:ext cx="123290" cy="1232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03CBBE-6170-4BD9-A300-27D648B384D8}"/>
              </a:ext>
            </a:extLst>
          </p:cNvPr>
          <p:cNvSpPr/>
          <p:nvPr/>
        </p:nvSpPr>
        <p:spPr>
          <a:xfrm>
            <a:off x="8012236" y="5272405"/>
            <a:ext cx="123290" cy="1232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DF74A8-4C0F-417C-B8E7-5FDFD1741686}"/>
              </a:ext>
            </a:extLst>
          </p:cNvPr>
          <p:cNvSpPr/>
          <p:nvPr/>
        </p:nvSpPr>
        <p:spPr>
          <a:xfrm>
            <a:off x="10180082" y="5272405"/>
            <a:ext cx="123290" cy="1232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8DD1B68-539C-46A2-8EF5-315AC0CED8F9}"/>
              </a:ext>
            </a:extLst>
          </p:cNvPr>
          <p:cNvSpPr/>
          <p:nvPr/>
        </p:nvSpPr>
        <p:spPr>
          <a:xfrm>
            <a:off x="10603444" y="2360441"/>
            <a:ext cx="123290" cy="123290"/>
          </a:xfrm>
          <a:prstGeom prst="ellipse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AFA7597-8989-4393-B8A0-C3BE8E3DABDF}"/>
              </a:ext>
            </a:extLst>
          </p:cNvPr>
          <p:cNvSpPr/>
          <p:nvPr/>
        </p:nvSpPr>
        <p:spPr>
          <a:xfrm>
            <a:off x="10603444" y="2760946"/>
            <a:ext cx="123290" cy="1232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Shape 667">
            <a:extLst>
              <a:ext uri="{FF2B5EF4-FFF2-40B4-BE49-F238E27FC236}">
                <a16:creationId xmlns:a16="http://schemas.microsoft.com/office/drawing/2014/main" id="{8BADBD12-B153-4D3F-A53B-C528F8BA8CA5}"/>
              </a:ext>
            </a:extLst>
          </p:cNvPr>
          <p:cNvSpPr txBox="1">
            <a:spLocks/>
          </p:cNvSpPr>
          <p:nvPr/>
        </p:nvSpPr>
        <p:spPr>
          <a:xfrm>
            <a:off x="10842681" y="2626361"/>
            <a:ext cx="1226029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valid</a:t>
            </a:r>
          </a:p>
        </p:txBody>
      </p:sp>
      <p:sp>
        <p:nvSpPr>
          <p:cNvPr id="40" name="Shape 667">
            <a:extLst>
              <a:ext uri="{FF2B5EF4-FFF2-40B4-BE49-F238E27FC236}">
                <a16:creationId xmlns:a16="http://schemas.microsoft.com/office/drawing/2014/main" id="{34F281C7-24ED-4F8F-AE61-82FC30D726DA}"/>
              </a:ext>
            </a:extLst>
          </p:cNvPr>
          <p:cNvSpPr txBox="1">
            <a:spLocks/>
          </p:cNvSpPr>
          <p:nvPr/>
        </p:nvSpPr>
        <p:spPr>
          <a:xfrm>
            <a:off x="10842680" y="2225856"/>
            <a:ext cx="1226029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noise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F804391-D243-49DF-891F-FB288420DBB8}"/>
              </a:ext>
            </a:extLst>
          </p:cNvPr>
          <p:cNvSpPr/>
          <p:nvPr/>
        </p:nvSpPr>
        <p:spPr>
          <a:xfrm>
            <a:off x="10603444" y="3165031"/>
            <a:ext cx="123290" cy="1232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Shape 667">
            <a:extLst>
              <a:ext uri="{FF2B5EF4-FFF2-40B4-BE49-F238E27FC236}">
                <a16:creationId xmlns:a16="http://schemas.microsoft.com/office/drawing/2014/main" id="{00570864-FBB2-4015-905D-1135F09CE8E7}"/>
              </a:ext>
            </a:extLst>
          </p:cNvPr>
          <p:cNvSpPr txBox="1">
            <a:spLocks/>
          </p:cNvSpPr>
          <p:nvPr/>
        </p:nvSpPr>
        <p:spPr>
          <a:xfrm>
            <a:off x="10842680" y="3030446"/>
            <a:ext cx="1226029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clipped</a:t>
            </a:r>
          </a:p>
        </p:txBody>
      </p:sp>
    </p:spTree>
    <p:extLst>
      <p:ext uri="{BB962C8B-B14F-4D97-AF65-F5344CB8AC3E}">
        <p14:creationId xmlns:p14="http://schemas.microsoft.com/office/powerpoint/2010/main" val="408117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Merging RAW (linear) exposure stacks</a:t>
            </a:r>
            <a:endParaRPr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7998F8-F25A-4DE9-9A37-5DA66F56DDF9}"/>
              </a:ext>
            </a:extLst>
          </p:cNvPr>
          <p:cNvGrpSpPr/>
          <p:nvPr/>
        </p:nvGrpSpPr>
        <p:grpSpPr>
          <a:xfrm>
            <a:off x="807205" y="3379045"/>
            <a:ext cx="10577590" cy="3394110"/>
            <a:chOff x="807205" y="1663274"/>
            <a:chExt cx="10577590" cy="33941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FE37A50-45E7-4F1A-895A-DFB08C89DB11}"/>
                </a:ext>
              </a:extLst>
            </p:cNvPr>
            <p:cNvGrpSpPr/>
            <p:nvPr/>
          </p:nvGrpSpPr>
          <p:grpSpPr>
            <a:xfrm>
              <a:off x="807205" y="2126948"/>
              <a:ext cx="10577590" cy="2930436"/>
              <a:chOff x="66436" y="1736719"/>
              <a:chExt cx="10577590" cy="293043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0B7BDF3-712A-4283-9482-C61801EF3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36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9CC032A-6EE4-4D1A-AEC0-06A528362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4282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AA6066-A1D2-4E76-B997-81AC49692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2128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A55E0CD-5A54-47E9-AD24-A9B732C08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9974" y="1736719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596E34-20BA-4F34-A923-A990D18AB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7820" y="1736719"/>
                <a:ext cx="1906206" cy="2930436"/>
              </a:xfrm>
              <a:prstGeom prst="rect">
                <a:avLst/>
              </a:prstGeom>
            </p:spPr>
          </p:pic>
        </p:grpSp>
        <p:sp>
          <p:nvSpPr>
            <p:cNvPr id="29" name="Shape 667">
              <a:extLst>
                <a:ext uri="{FF2B5EF4-FFF2-40B4-BE49-F238E27FC236}">
                  <a16:creationId xmlns:a16="http://schemas.microsoft.com/office/drawing/2014/main" id="{19D56609-7138-4F52-85D6-5F56FB506E3D}"/>
                </a:ext>
              </a:extLst>
            </p:cNvPr>
            <p:cNvSpPr txBox="1">
              <a:spLocks/>
            </p:cNvSpPr>
            <p:nvPr/>
          </p:nvSpPr>
          <p:spPr>
            <a:xfrm>
              <a:off x="807205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0" name="Shape 667">
              <a:extLst>
                <a:ext uri="{FF2B5EF4-FFF2-40B4-BE49-F238E27FC236}">
                  <a16:creationId xmlns:a16="http://schemas.microsoft.com/office/drawing/2014/main" id="{5F393948-4093-44A8-A812-FAD5A9ADD2EF}"/>
                </a:ext>
              </a:extLst>
            </p:cNvPr>
            <p:cNvSpPr txBox="1">
              <a:spLocks/>
            </p:cNvSpPr>
            <p:nvPr/>
          </p:nvSpPr>
          <p:spPr>
            <a:xfrm>
              <a:off x="2975051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1" name="Shape 667">
              <a:extLst>
                <a:ext uri="{FF2B5EF4-FFF2-40B4-BE49-F238E27FC236}">
                  <a16:creationId xmlns:a16="http://schemas.microsoft.com/office/drawing/2014/main" id="{05CD8864-BF99-4000-AE1B-0D49131231CE}"/>
                </a:ext>
              </a:extLst>
            </p:cNvPr>
            <p:cNvSpPr txBox="1">
              <a:spLocks/>
            </p:cNvSpPr>
            <p:nvPr/>
          </p:nvSpPr>
          <p:spPr>
            <a:xfrm>
              <a:off x="5142897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2" name="Shape 667">
              <a:extLst>
                <a:ext uri="{FF2B5EF4-FFF2-40B4-BE49-F238E27FC236}">
                  <a16:creationId xmlns:a16="http://schemas.microsoft.com/office/drawing/2014/main" id="{B7F5911A-E0A5-4E6A-92AB-0C695FD5C813}"/>
                </a:ext>
              </a:extLst>
            </p:cNvPr>
            <p:cNvSpPr txBox="1">
              <a:spLocks/>
            </p:cNvSpPr>
            <p:nvPr/>
          </p:nvSpPr>
          <p:spPr>
            <a:xfrm>
              <a:off x="7310743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3" name="Shape 667">
              <a:extLst>
                <a:ext uri="{FF2B5EF4-FFF2-40B4-BE49-F238E27FC236}">
                  <a16:creationId xmlns:a16="http://schemas.microsoft.com/office/drawing/2014/main" id="{EDE15A80-8F6A-44CB-B897-3A95C37C0040}"/>
                </a:ext>
              </a:extLst>
            </p:cNvPr>
            <p:cNvSpPr txBox="1">
              <a:spLocks/>
            </p:cNvSpPr>
            <p:nvPr/>
          </p:nvSpPr>
          <p:spPr>
            <a:xfrm>
              <a:off x="9478589" y="1663274"/>
              <a:ext cx="1906206" cy="39246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</p:grp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807205" y="1031361"/>
            <a:ext cx="9261469" cy="243103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 each pixel: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Find “valid” images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Weight valid pixel values appropriately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Form a new pixel value as the weighted average of valid pixel values</a:t>
            </a:r>
          </a:p>
        </p:txBody>
      </p:sp>
      <p:sp>
        <p:nvSpPr>
          <p:cNvPr id="18" name="Shape 667">
            <a:extLst>
              <a:ext uri="{FF2B5EF4-FFF2-40B4-BE49-F238E27FC236}">
                <a16:creationId xmlns:a16="http://schemas.microsoft.com/office/drawing/2014/main" id="{DF6FD26A-3E93-43D1-B8DD-08F8E641922F}"/>
              </a:ext>
            </a:extLst>
          </p:cNvPr>
          <p:cNvSpPr txBox="1">
            <a:spLocks/>
          </p:cNvSpPr>
          <p:nvPr/>
        </p:nvSpPr>
        <p:spPr>
          <a:xfrm>
            <a:off x="7469312" y="1669648"/>
            <a:ext cx="4722688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(noise) 0.05 &lt; pixel &lt; 0.95 (clipping)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9078A84-2273-4805-8A3D-8703A5A917E8}"/>
              </a:ext>
            </a:extLst>
          </p:cNvPr>
          <p:cNvCxnSpPr>
            <a:cxnSpLocks/>
          </p:cNvCxnSpPr>
          <p:nvPr/>
        </p:nvCxnSpPr>
        <p:spPr>
          <a:xfrm flipH="1">
            <a:off x="6678202" y="1859622"/>
            <a:ext cx="791110" cy="0"/>
          </a:xfrm>
          <a:prstGeom prst="straightConnector1">
            <a:avLst/>
          </a:prstGeom>
          <a:ln w="38100" cap="rnd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hape 667">
            <a:extLst>
              <a:ext uri="{FF2B5EF4-FFF2-40B4-BE49-F238E27FC236}">
                <a16:creationId xmlns:a16="http://schemas.microsoft.com/office/drawing/2014/main" id="{49F7BEEA-A250-4970-8F33-90DBB88EC485}"/>
              </a:ext>
            </a:extLst>
          </p:cNvPr>
          <p:cNvSpPr txBox="1">
            <a:spLocks/>
          </p:cNvSpPr>
          <p:nvPr/>
        </p:nvSpPr>
        <p:spPr>
          <a:xfrm>
            <a:off x="7469312" y="2399937"/>
            <a:ext cx="4722688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(pixel value) 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6F17225-0885-4636-B033-D3BAA1CECC42}"/>
              </a:ext>
            </a:extLst>
          </p:cNvPr>
          <p:cNvCxnSpPr>
            <a:cxnSpLocks/>
          </p:cNvCxnSpPr>
          <p:nvPr/>
        </p:nvCxnSpPr>
        <p:spPr>
          <a:xfrm flipH="1">
            <a:off x="6678202" y="2589911"/>
            <a:ext cx="791110" cy="0"/>
          </a:xfrm>
          <a:prstGeom prst="straightConnector1">
            <a:avLst/>
          </a:prstGeom>
          <a:ln w="38100" cap="rnd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91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Merging result (after </a:t>
            </a:r>
            <a:r>
              <a:rPr lang="en-US" dirty="0" err="1"/>
              <a:t>tonemapping</a:t>
            </a:r>
            <a:r>
              <a:rPr lang="en-US" dirty="0"/>
              <a:t>)</a:t>
            </a: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96CD2C-0575-4E99-842D-4EBBC6F24DC1}"/>
              </a:ext>
            </a:extLst>
          </p:cNvPr>
          <p:cNvGrpSpPr/>
          <p:nvPr/>
        </p:nvGrpSpPr>
        <p:grpSpPr>
          <a:xfrm>
            <a:off x="933095" y="1172455"/>
            <a:ext cx="10325809" cy="5410273"/>
            <a:chOff x="821162" y="1070855"/>
            <a:chExt cx="10883158" cy="57023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9F0B1E6-6F61-4805-B2CF-E5CC9B58A163}"/>
                </a:ext>
              </a:extLst>
            </p:cNvPr>
            <p:cNvGrpSpPr/>
            <p:nvPr/>
          </p:nvGrpSpPr>
          <p:grpSpPr>
            <a:xfrm>
              <a:off x="821162" y="1070855"/>
              <a:ext cx="6007388" cy="5702300"/>
              <a:chOff x="939800" y="1070855"/>
              <a:chExt cx="6267298" cy="594901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0B7BDF3-712A-4283-9482-C61801EF3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800" y="1070855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9CC032A-6EE4-4D1A-AEC0-06A528362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0346" y="1070855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AA6066-A1D2-4E76-B997-81AC49692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0892" y="1070855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A55E0CD-5A54-47E9-AD24-A9B732C08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134" y="4085103"/>
                <a:ext cx="1906206" cy="293043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596E34-20BA-4F34-A923-A990D18AB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9794" y="4089429"/>
                <a:ext cx="1906206" cy="2930436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6F185D-7DF4-4231-A861-F82C3FF0D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852"/>
            <a:stretch/>
          </p:blipFill>
          <p:spPr>
            <a:xfrm>
              <a:off x="7955280" y="1070855"/>
              <a:ext cx="3749040" cy="5702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18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Relative vs absolute radiance</a:t>
            </a:r>
            <a:endParaRPr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48F492-DB2E-4FB2-BA8B-C0E846F544AA}"/>
              </a:ext>
            </a:extLst>
          </p:cNvPr>
          <p:cNvGrpSpPr/>
          <p:nvPr/>
        </p:nvGrpSpPr>
        <p:grpSpPr>
          <a:xfrm>
            <a:off x="1321246" y="2076024"/>
            <a:ext cx="9549509" cy="4000502"/>
            <a:chOff x="1116298" y="2373970"/>
            <a:chExt cx="9549509" cy="40005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555453-C99C-4528-ACC7-0A344E66D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298" y="2373972"/>
              <a:ext cx="2705100" cy="40005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BFD66F-522E-4179-BB4B-730AFBB21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707" y="2373970"/>
              <a:ext cx="2705100" cy="4000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9C4C10-7232-4978-B94F-1CD0C2F1C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466" y="2912133"/>
              <a:ext cx="1857375" cy="2924175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7A5AF22-AB2A-495C-B921-9A27B3AAA8AA}"/>
                </a:ext>
              </a:extLst>
            </p:cNvPr>
            <p:cNvCxnSpPr/>
            <p:nvPr/>
          </p:nvCxnSpPr>
          <p:spPr>
            <a:xfrm>
              <a:off x="4119937" y="4374221"/>
              <a:ext cx="513990" cy="0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beve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139D4F4-C969-46CF-B2E8-169CA6A8C9F6}"/>
                </a:ext>
              </a:extLst>
            </p:cNvPr>
            <p:cNvCxnSpPr/>
            <p:nvPr/>
          </p:nvCxnSpPr>
          <p:spPr>
            <a:xfrm>
              <a:off x="7118279" y="4374220"/>
              <a:ext cx="513990" cy="0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beve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hape 667">
            <a:extLst>
              <a:ext uri="{FF2B5EF4-FFF2-40B4-BE49-F238E27FC236}">
                <a16:creationId xmlns:a16="http://schemas.microsoft.com/office/drawing/2014/main" id="{AEF151D3-72BD-4C98-A387-6EBD3B4B0EAC}"/>
              </a:ext>
            </a:extLst>
          </p:cNvPr>
          <p:cNvSpPr txBox="1">
            <a:spLocks/>
          </p:cNvSpPr>
          <p:nvPr/>
        </p:nvSpPr>
        <p:spPr>
          <a:xfrm>
            <a:off x="1321246" y="1115328"/>
            <a:ext cx="9549510" cy="85731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Final fused HDR image gives radiance only up to a global scale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If we know exact radiance at one point, we can convert relative HDR image to absolute radiance map</a:t>
            </a:r>
          </a:p>
        </p:txBody>
      </p:sp>
      <p:sp>
        <p:nvSpPr>
          <p:cNvPr id="20" name="Shape 667">
            <a:extLst>
              <a:ext uri="{FF2B5EF4-FFF2-40B4-BE49-F238E27FC236}">
                <a16:creationId xmlns:a16="http://schemas.microsoft.com/office/drawing/2014/main" id="{05C2D0E1-A53E-4146-98BB-3E2AE836CCC7}"/>
              </a:ext>
            </a:extLst>
          </p:cNvPr>
          <p:cNvSpPr txBox="1">
            <a:spLocks/>
          </p:cNvSpPr>
          <p:nvPr/>
        </p:nvSpPr>
        <p:spPr>
          <a:xfrm>
            <a:off x="1474235" y="6261849"/>
            <a:ext cx="2399122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HDR image (relative radiance)</a:t>
            </a:r>
          </a:p>
        </p:txBody>
      </p:sp>
      <p:sp>
        <p:nvSpPr>
          <p:cNvPr id="21" name="Shape 667">
            <a:extLst>
              <a:ext uri="{FF2B5EF4-FFF2-40B4-BE49-F238E27FC236}">
                <a16:creationId xmlns:a16="http://schemas.microsoft.com/office/drawing/2014/main" id="{AF2CF507-7488-4B0F-ADE9-9E3AFF4B5AB3}"/>
              </a:ext>
            </a:extLst>
          </p:cNvPr>
          <p:cNvSpPr txBox="1">
            <a:spLocks/>
          </p:cNvSpPr>
          <p:nvPr/>
        </p:nvSpPr>
        <p:spPr>
          <a:xfrm>
            <a:off x="4611519" y="6261849"/>
            <a:ext cx="2909164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spotmeter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(absolute radiance at one point)</a:t>
            </a:r>
          </a:p>
        </p:txBody>
      </p:sp>
      <p:sp>
        <p:nvSpPr>
          <p:cNvPr id="22" name="Shape 667">
            <a:extLst>
              <a:ext uri="{FF2B5EF4-FFF2-40B4-BE49-F238E27FC236}">
                <a16:creationId xmlns:a16="http://schemas.microsoft.com/office/drawing/2014/main" id="{CB277489-4A85-40D9-AE46-8FB924D4A9EB}"/>
              </a:ext>
            </a:extLst>
          </p:cNvPr>
          <p:cNvSpPr txBox="1">
            <a:spLocks/>
          </p:cNvSpPr>
          <p:nvPr/>
        </p:nvSpPr>
        <p:spPr>
          <a:xfrm>
            <a:off x="8546495" y="6275297"/>
            <a:ext cx="1943420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absolute radiance map</a:t>
            </a:r>
          </a:p>
        </p:txBody>
      </p:sp>
    </p:spTree>
    <p:extLst>
      <p:ext uri="{BB962C8B-B14F-4D97-AF65-F5344CB8AC3E}">
        <p14:creationId xmlns:p14="http://schemas.microsoft.com/office/powerpoint/2010/main" val="22275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if I cannot use raw?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17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you foresee any problem when we switch from RAW to rendered images?</a:t>
            </a:r>
          </a:p>
          <a:p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denoising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  <a:noFill/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568800" y="4047569"/>
              <a:ext cx="2939945" cy="1038357"/>
              <a:chOff x="4139246" y="4280573"/>
              <a:chExt cx="2939945" cy="1038357"/>
            </a:xfrm>
            <a:grpFill/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952150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  <a:grpFill/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DF3ED4-AE1A-4B06-932A-BEADC5310095}"/>
              </a:ext>
            </a:extLst>
          </p:cNvPr>
          <p:cNvSpPr/>
          <p:nvPr/>
        </p:nvSpPr>
        <p:spPr>
          <a:xfrm>
            <a:off x="10357272" y="5329507"/>
            <a:ext cx="1769269" cy="109701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Photodiode quantum efficiency (QE)</a:t>
            </a:r>
            <a:endParaRPr dirty="0"/>
          </a:p>
        </p:txBody>
      </p:sp>
      <p:sp>
        <p:nvSpPr>
          <p:cNvPr id="12" name="Shape 667"/>
          <p:cNvSpPr txBox="1">
            <a:spLocks/>
          </p:cNvSpPr>
          <p:nvPr/>
        </p:nvSpPr>
        <p:spPr>
          <a:xfrm>
            <a:off x="346710" y="1323658"/>
            <a:ext cx="7158990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How many of the incident photons will the photodiode convert into electrons?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42904" y="2460172"/>
            <a:ext cx="4673682" cy="1825252"/>
            <a:chOff x="1591388" y="2268117"/>
            <a:chExt cx="4673682" cy="1825252"/>
          </a:xfrm>
        </p:grpSpPr>
        <p:grpSp>
          <p:nvGrpSpPr>
            <p:cNvPr id="5" name="Group 4"/>
            <p:cNvGrpSpPr/>
            <p:nvPr/>
          </p:nvGrpSpPr>
          <p:grpSpPr>
            <a:xfrm>
              <a:off x="1714500" y="2386938"/>
              <a:ext cx="4429125" cy="1587611"/>
              <a:chOff x="1714500" y="2386938"/>
              <a:chExt cx="4429125" cy="1587611"/>
            </a:xfrm>
          </p:grpSpPr>
          <p:sp>
            <p:nvSpPr>
              <p:cNvPr id="9" name="Shape 667"/>
              <p:cNvSpPr txBox="1">
                <a:spLocks/>
              </p:cNvSpPr>
              <p:nvPr/>
            </p:nvSpPr>
            <p:spPr>
              <a:xfrm>
                <a:off x="1714500" y="2783841"/>
                <a:ext cx="1250156" cy="79380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000" dirty="0"/>
                  <a:t>QE   =</a:t>
                </a:r>
                <a:endParaRPr lang="en-US" sz="3000" u="sng" dirty="0"/>
              </a:p>
            </p:txBody>
          </p:sp>
          <p:cxnSp>
            <p:nvCxnSpPr>
              <p:cNvPr id="4" name="Straight Connector 3"/>
              <p:cNvCxnSpPr>
                <a:stCxn id="9" idx="3"/>
              </p:cNvCxnSpPr>
              <p:nvPr/>
            </p:nvCxnSpPr>
            <p:spPr>
              <a:xfrm>
                <a:off x="2964656" y="3180744"/>
                <a:ext cx="3178969" cy="536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Shape 667"/>
              <p:cNvSpPr txBox="1">
                <a:spLocks/>
              </p:cNvSpPr>
              <p:nvPr/>
            </p:nvSpPr>
            <p:spPr>
              <a:xfrm>
                <a:off x="2964657" y="2386938"/>
                <a:ext cx="3178968" cy="79380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3000" dirty="0"/>
                  <a:t># electrons</a:t>
                </a:r>
                <a:endParaRPr lang="en-US" sz="3000" u="sng" dirty="0"/>
              </a:p>
            </p:txBody>
          </p:sp>
          <p:sp>
            <p:nvSpPr>
              <p:cNvPr id="14" name="Shape 667"/>
              <p:cNvSpPr txBox="1">
                <a:spLocks/>
              </p:cNvSpPr>
              <p:nvPr/>
            </p:nvSpPr>
            <p:spPr>
              <a:xfrm>
                <a:off x="2962989" y="3180744"/>
                <a:ext cx="3178968" cy="79380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3000" dirty="0"/>
                  <a:t># photons</a:t>
                </a:r>
                <a:endParaRPr lang="en-US" sz="3000" u="sng" dirty="0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591388" y="2268117"/>
              <a:ext cx="4673682" cy="182525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hape 667"/>
          <p:cNvSpPr txBox="1">
            <a:spLocks/>
          </p:cNvSpPr>
          <p:nvPr/>
        </p:nvSpPr>
        <p:spPr>
          <a:xfrm>
            <a:off x="346710" y="4842347"/>
            <a:ext cx="8755380" cy="1815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Fundamental optical performance metric of imaging sensors.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Not the only important optical performance metric!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will see a few more later in the lecture.</a:t>
            </a: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7982902" y="1916041"/>
            <a:ext cx="3861436" cy="2529403"/>
            <a:chOff x="1196340" y="1698943"/>
            <a:chExt cx="5025388" cy="329184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340" y="1698943"/>
              <a:ext cx="4572000" cy="3291840"/>
            </a:xfrm>
            <a:prstGeom prst="rect">
              <a:avLst/>
            </a:prstGeom>
          </p:spPr>
        </p:pic>
        <p:sp>
          <p:nvSpPr>
            <p:cNvPr id="21" name="Shape 667"/>
            <p:cNvSpPr txBox="1">
              <a:spLocks/>
            </p:cNvSpPr>
            <p:nvPr/>
          </p:nvSpPr>
          <p:spPr>
            <a:xfrm>
              <a:off x="2114553" y="3018180"/>
              <a:ext cx="1877872" cy="7938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incident </a:t>
              </a:r>
              <a:r>
                <a:rPr lang="en-US" sz="2000" u="sng" dirty="0"/>
                <a:t>photons</a:t>
              </a:r>
            </a:p>
          </p:txBody>
        </p:sp>
        <p:sp>
          <p:nvSpPr>
            <p:cNvPr id="22" name="Shape 667"/>
            <p:cNvSpPr txBox="1">
              <a:spLocks/>
            </p:cNvSpPr>
            <p:nvPr/>
          </p:nvSpPr>
          <p:spPr>
            <a:xfrm>
              <a:off x="4343856" y="3038400"/>
              <a:ext cx="1877872" cy="7938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emitted </a:t>
              </a:r>
              <a:r>
                <a:rPr lang="en-US" sz="2000" u="sng" dirty="0"/>
                <a:t>electrons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5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you foresee any problem when we switch from RAW to rendered images?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do we deal with the nonlinearities?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denoising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  <a:noFill/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568800" y="4047569"/>
              <a:ext cx="2939945" cy="1038357"/>
              <a:chOff x="4139246" y="4280573"/>
              <a:chExt cx="2939945" cy="1038357"/>
            </a:xfrm>
            <a:grpFill/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952150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  <a:grpFill/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DF3ED4-AE1A-4B06-932A-BEADC5310095}"/>
              </a:ext>
            </a:extLst>
          </p:cNvPr>
          <p:cNvSpPr/>
          <p:nvPr/>
        </p:nvSpPr>
        <p:spPr>
          <a:xfrm>
            <a:off x="10357272" y="5329507"/>
            <a:ext cx="1769269" cy="109701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Radiometric calibration</a:t>
            </a:r>
            <a:endParaRPr dirty="0"/>
          </a:p>
        </p:txBody>
      </p:sp>
      <p:sp>
        <p:nvSpPr>
          <p:cNvPr id="9" name="Shape 667">
            <a:extLst>
              <a:ext uri="{FF2B5EF4-FFF2-40B4-BE49-F238E27FC236}">
                <a16:creationId xmlns:a16="http://schemas.microsoft.com/office/drawing/2014/main" id="{4796469D-A95B-4B28-823F-FF26509B8E5E}"/>
              </a:ext>
            </a:extLst>
          </p:cNvPr>
          <p:cNvSpPr txBox="1">
            <a:spLocks/>
          </p:cNvSpPr>
          <p:nvPr/>
        </p:nvSpPr>
        <p:spPr>
          <a:xfrm>
            <a:off x="635726" y="1129332"/>
            <a:ext cx="10857774" cy="303626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process of measuring the camera’s response curve. Can be two in three ways: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Take images of scenes with different irradiance while keeping exposure the same.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Takes images under different exposures while keeping irradiance the same.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Takes images of scenes with different irradiance and under different exposures.</a:t>
            </a:r>
          </a:p>
        </p:txBody>
      </p:sp>
    </p:spTree>
    <p:extLst>
      <p:ext uri="{BB962C8B-B14F-4D97-AF65-F5344CB8AC3E}">
        <p14:creationId xmlns:p14="http://schemas.microsoft.com/office/powerpoint/2010/main" val="36656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EF4414-E57F-49D0-B609-03BBCADA8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r="2544"/>
          <a:stretch/>
        </p:blipFill>
        <p:spPr>
          <a:xfrm>
            <a:off x="527050" y="973922"/>
            <a:ext cx="11137901" cy="4653707"/>
          </a:xfrm>
          <a:prstGeom prst="rect">
            <a:avLst/>
          </a:prstGeom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Same camera exposure, varying scene irradiance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EFC767-9901-4248-AD41-6A570733DD9D}"/>
              </a:ext>
            </a:extLst>
          </p:cNvPr>
          <p:cNvGrpSpPr/>
          <p:nvPr/>
        </p:nvGrpSpPr>
        <p:grpSpPr>
          <a:xfrm>
            <a:off x="1308100" y="5308600"/>
            <a:ext cx="1511482" cy="420067"/>
            <a:chOff x="1308100" y="5308600"/>
            <a:chExt cx="1511482" cy="42006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758E087-181E-4A70-9FF9-E3AB2C2CF1CF}"/>
                </a:ext>
              </a:extLst>
            </p:cNvPr>
            <p:cNvCxnSpPr/>
            <p:nvPr/>
          </p:nvCxnSpPr>
          <p:spPr>
            <a:xfrm flipH="1" flipV="1">
              <a:off x="1308100" y="5308600"/>
              <a:ext cx="533400" cy="4200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29F0570-B49F-416B-BB07-423BD7CC11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9300" y="5308600"/>
              <a:ext cx="305163" cy="4061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9B1540F-48BC-4051-AD68-4B24189769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92400" y="5308600"/>
              <a:ext cx="127182" cy="4061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84A6BF-36D1-48DF-89C4-D3DD6B907F54}"/>
              </a:ext>
            </a:extLst>
          </p:cNvPr>
          <p:cNvGrpSpPr/>
          <p:nvPr/>
        </p:nvGrpSpPr>
        <p:grpSpPr>
          <a:xfrm flipH="1">
            <a:off x="3455308" y="5308600"/>
            <a:ext cx="1511482" cy="420067"/>
            <a:chOff x="1460500" y="5461000"/>
            <a:chExt cx="1511482" cy="420067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B495B7B-90B0-435A-9AA4-758FE940740B}"/>
                </a:ext>
              </a:extLst>
            </p:cNvPr>
            <p:cNvCxnSpPr/>
            <p:nvPr/>
          </p:nvCxnSpPr>
          <p:spPr>
            <a:xfrm flipH="1" flipV="1">
              <a:off x="1460500" y="5461000"/>
              <a:ext cx="533400" cy="4200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AE30836-9642-40D4-97FF-7AA14ACEE6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71700" y="5461000"/>
              <a:ext cx="305163" cy="4061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876EFDF-319A-46AB-801D-BDF071A749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44800" y="5461000"/>
              <a:ext cx="127182" cy="4061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Shape 667">
            <a:extLst>
              <a:ext uri="{FF2B5EF4-FFF2-40B4-BE49-F238E27FC236}">
                <a16:creationId xmlns:a16="http://schemas.microsoft.com/office/drawing/2014/main" id="{ACC42451-A0C9-494B-8FE2-F2D6F5E37F25}"/>
              </a:ext>
            </a:extLst>
          </p:cNvPr>
          <p:cNvSpPr txBox="1">
            <a:spLocks/>
          </p:cNvSpPr>
          <p:nvPr/>
        </p:nvSpPr>
        <p:spPr>
          <a:xfrm>
            <a:off x="785876" y="6003454"/>
            <a:ext cx="4424027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Patches at bottom row have reflectance that increases linearly.</a:t>
            </a:r>
          </a:p>
        </p:txBody>
      </p:sp>
      <p:sp>
        <p:nvSpPr>
          <p:cNvPr id="17" name="Shape 667">
            <a:extLst>
              <a:ext uri="{FF2B5EF4-FFF2-40B4-BE49-F238E27FC236}">
                <a16:creationId xmlns:a16="http://schemas.microsoft.com/office/drawing/2014/main" id="{9500E2A0-A728-4A00-89F3-FFF994D10F02}"/>
              </a:ext>
            </a:extLst>
          </p:cNvPr>
          <p:cNvSpPr txBox="1">
            <a:spLocks/>
          </p:cNvSpPr>
          <p:nvPr/>
        </p:nvSpPr>
        <p:spPr>
          <a:xfrm>
            <a:off x="635726" y="1129333"/>
            <a:ext cx="4939574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/>
              <a:t>Colorchecker</a:t>
            </a:r>
            <a:r>
              <a:rPr lang="en-US" sz="2400" u="sng" dirty="0"/>
              <a:t>:</a:t>
            </a:r>
            <a:r>
              <a:rPr lang="en-US" sz="2400" dirty="0"/>
              <a:t> Great tool for radiometric and color calibration.</a:t>
            </a:r>
            <a:endParaRPr lang="en-US" sz="2400" u="sng" dirty="0"/>
          </a:p>
        </p:txBody>
      </p:sp>
      <p:sp>
        <p:nvSpPr>
          <p:cNvPr id="19" name="Shape 667">
            <a:extLst>
              <a:ext uri="{FF2B5EF4-FFF2-40B4-BE49-F238E27FC236}">
                <a16:creationId xmlns:a16="http://schemas.microsoft.com/office/drawing/2014/main" id="{507573C8-5B9D-42CA-A8A6-0D29300B7263}"/>
              </a:ext>
            </a:extLst>
          </p:cNvPr>
          <p:cNvSpPr txBox="1">
            <a:spLocks/>
          </p:cNvSpPr>
          <p:nvPr/>
        </p:nvSpPr>
        <p:spPr>
          <a:xfrm>
            <a:off x="6438900" y="6003454"/>
            <a:ext cx="5226051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Different values correspond to patches of increasing reflected irradiance.</a:t>
            </a:r>
          </a:p>
        </p:txBody>
      </p:sp>
    </p:spTree>
    <p:extLst>
      <p:ext uri="{BB962C8B-B14F-4D97-AF65-F5344CB8AC3E}">
        <p14:creationId xmlns:p14="http://schemas.microsoft.com/office/powerpoint/2010/main" val="420230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EF4414-E57F-49D0-B609-03BBCADA8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r="2544"/>
          <a:stretch/>
        </p:blipFill>
        <p:spPr>
          <a:xfrm>
            <a:off x="527050" y="973922"/>
            <a:ext cx="11137901" cy="4653707"/>
          </a:xfrm>
          <a:prstGeom prst="rect">
            <a:avLst/>
          </a:prstGeom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Same scene irradiance, varying camera exposure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29617B-EC9E-477F-9BEC-9972CD505D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4919" r="18278" b="5147"/>
          <a:stretch/>
        </p:blipFill>
        <p:spPr>
          <a:xfrm>
            <a:off x="635726" y="1666115"/>
            <a:ext cx="5028474" cy="3564028"/>
          </a:xfrm>
          <a:prstGeom prst="rect">
            <a:avLst/>
          </a:prstGeom>
        </p:spPr>
      </p:pic>
      <p:sp>
        <p:nvSpPr>
          <p:cNvPr id="10" name="Shape 667">
            <a:extLst>
              <a:ext uri="{FF2B5EF4-FFF2-40B4-BE49-F238E27FC236}">
                <a16:creationId xmlns:a16="http://schemas.microsoft.com/office/drawing/2014/main" id="{C2B4E94B-7B70-4C67-9D03-FD63C550626F}"/>
              </a:ext>
            </a:extLst>
          </p:cNvPr>
          <p:cNvSpPr txBox="1">
            <a:spLocks/>
          </p:cNvSpPr>
          <p:nvPr/>
        </p:nvSpPr>
        <p:spPr>
          <a:xfrm>
            <a:off x="635726" y="1129333"/>
            <a:ext cx="4939574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/>
              <a:t>Colorchecker</a:t>
            </a:r>
            <a:r>
              <a:rPr lang="en-US" sz="2400" u="sng" dirty="0"/>
              <a:t>:</a:t>
            </a:r>
            <a:r>
              <a:rPr lang="en-US" sz="2400" dirty="0"/>
              <a:t> Great tool for white balancing and radiometric calibration.</a:t>
            </a:r>
            <a:endParaRPr lang="en-US" sz="2400" u="sng" dirty="0"/>
          </a:p>
        </p:txBody>
      </p:sp>
      <p:sp>
        <p:nvSpPr>
          <p:cNvPr id="11" name="Shape 667">
            <a:extLst>
              <a:ext uri="{FF2B5EF4-FFF2-40B4-BE49-F238E27FC236}">
                <a16:creationId xmlns:a16="http://schemas.microsoft.com/office/drawing/2014/main" id="{93DC7584-B0DC-4548-9B78-3542165F0CA7}"/>
              </a:ext>
            </a:extLst>
          </p:cNvPr>
          <p:cNvSpPr txBox="1">
            <a:spLocks/>
          </p:cNvSpPr>
          <p:nvPr/>
        </p:nvSpPr>
        <p:spPr>
          <a:xfrm>
            <a:off x="636379" y="6003454"/>
            <a:ext cx="4723022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All points on (the white part of) the target have the same reflectance.</a:t>
            </a:r>
          </a:p>
        </p:txBody>
      </p:sp>
      <p:sp>
        <p:nvSpPr>
          <p:cNvPr id="12" name="Shape 667">
            <a:extLst>
              <a:ext uri="{FF2B5EF4-FFF2-40B4-BE49-F238E27FC236}">
                <a16:creationId xmlns:a16="http://schemas.microsoft.com/office/drawing/2014/main" id="{AE9BBD3C-138D-4E1A-8A2B-4E39E28F8798}"/>
              </a:ext>
            </a:extLst>
          </p:cNvPr>
          <p:cNvSpPr txBox="1">
            <a:spLocks/>
          </p:cNvSpPr>
          <p:nvPr/>
        </p:nvSpPr>
        <p:spPr>
          <a:xfrm>
            <a:off x="6438900" y="6003454"/>
            <a:ext cx="5226051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Different values correspond to images taken under increasing camera exposure.</a:t>
            </a:r>
          </a:p>
        </p:txBody>
      </p:sp>
      <p:sp>
        <p:nvSpPr>
          <p:cNvPr id="13" name="Shape 667">
            <a:extLst>
              <a:ext uri="{FF2B5EF4-FFF2-40B4-BE49-F238E27FC236}">
                <a16:creationId xmlns:a16="http://schemas.microsoft.com/office/drawing/2014/main" id="{2875046E-73ED-4D76-8D92-CE866E7629E5}"/>
              </a:ext>
            </a:extLst>
          </p:cNvPr>
          <p:cNvSpPr txBox="1">
            <a:spLocks/>
          </p:cNvSpPr>
          <p:nvPr/>
        </p:nvSpPr>
        <p:spPr>
          <a:xfrm rot="16200000" flipH="1">
            <a:off x="4676554" y="3251902"/>
            <a:ext cx="3564029" cy="39246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known exposure</a:t>
            </a:r>
          </a:p>
        </p:txBody>
      </p:sp>
    </p:spTree>
    <p:extLst>
      <p:ext uri="{BB962C8B-B14F-4D97-AF65-F5344CB8AC3E}">
        <p14:creationId xmlns:p14="http://schemas.microsoft.com/office/powerpoint/2010/main" val="196921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Varying both scene irradiance and camera exposure</a:t>
            </a:r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6D1EE2-7AE7-44AC-B3A5-D0A53DA4D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06" y="2297954"/>
            <a:ext cx="9973513" cy="3719127"/>
          </a:xfrm>
          <a:prstGeom prst="rect">
            <a:avLst/>
          </a:prstGeom>
        </p:spPr>
      </p:pic>
      <p:sp>
        <p:nvSpPr>
          <p:cNvPr id="15" name="Shape 667">
            <a:extLst>
              <a:ext uri="{FF2B5EF4-FFF2-40B4-BE49-F238E27FC236}">
                <a16:creationId xmlns:a16="http://schemas.microsoft.com/office/drawing/2014/main" id="{9918C697-0862-4842-B836-B1D06F56DE8B}"/>
              </a:ext>
            </a:extLst>
          </p:cNvPr>
          <p:cNvSpPr txBox="1">
            <a:spLocks/>
          </p:cNvSpPr>
          <p:nvPr/>
        </p:nvSpPr>
        <p:spPr>
          <a:xfrm>
            <a:off x="350843" y="1037881"/>
            <a:ext cx="9486174" cy="66785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You can do this using the LDR exposure stack itself.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B30472-1515-4090-A427-A62E7DCAA231}"/>
              </a:ext>
            </a:extLst>
          </p:cNvPr>
          <p:cNvGrpSpPr/>
          <p:nvPr/>
        </p:nvGrpSpPr>
        <p:grpSpPr>
          <a:xfrm>
            <a:off x="1828800" y="4590734"/>
            <a:ext cx="2425700" cy="1426346"/>
            <a:chOff x="1397000" y="5322479"/>
            <a:chExt cx="2425700" cy="342398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73ACA40-6F2E-44CB-A2CC-98EC1CF03D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97000" y="5328393"/>
              <a:ext cx="1511300" cy="3364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89DCE6E-F6EC-4FF3-A1F4-E261813AB7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03138" y="5322479"/>
              <a:ext cx="305162" cy="34239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243C453-CC6C-4AEE-9109-725377AFE7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8300" y="5322479"/>
              <a:ext cx="914400" cy="33996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hape 667">
            <a:extLst>
              <a:ext uri="{FF2B5EF4-FFF2-40B4-BE49-F238E27FC236}">
                <a16:creationId xmlns:a16="http://schemas.microsoft.com/office/drawing/2014/main" id="{9F56BE79-609B-4D11-A65D-6CD0BA1FC9A0}"/>
              </a:ext>
            </a:extLst>
          </p:cNvPr>
          <p:cNvSpPr txBox="1">
            <a:spLocks/>
          </p:cNvSpPr>
          <p:nvPr/>
        </p:nvSpPr>
        <p:spPr>
          <a:xfrm>
            <a:off x="1211653" y="6175012"/>
            <a:ext cx="8295495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Same scene irradiance, different camera exposure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71CB5A-D563-4578-AC7C-1CF37BE2845B}"/>
              </a:ext>
            </a:extLst>
          </p:cNvPr>
          <p:cNvGrpSpPr/>
          <p:nvPr/>
        </p:nvGrpSpPr>
        <p:grpSpPr>
          <a:xfrm flipV="1">
            <a:off x="8115300" y="2305313"/>
            <a:ext cx="504825" cy="1094878"/>
            <a:chOff x="2539165" y="5321261"/>
            <a:chExt cx="504825" cy="343616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3F45014-524E-44E9-878D-88E2A7FB7D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39165" y="5572476"/>
              <a:ext cx="369135" cy="9240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0AA55B6-36C9-43CE-8AD4-F9E9451367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99920" y="5450886"/>
              <a:ext cx="208380" cy="21399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606E856-1F17-41E8-91A5-C657F0AA3D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8300" y="5321261"/>
              <a:ext cx="135690" cy="34118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hape 667">
            <a:extLst>
              <a:ext uri="{FF2B5EF4-FFF2-40B4-BE49-F238E27FC236}">
                <a16:creationId xmlns:a16="http://schemas.microsoft.com/office/drawing/2014/main" id="{71001758-B523-4639-9247-E42D7EB2CD4C}"/>
              </a:ext>
            </a:extLst>
          </p:cNvPr>
          <p:cNvSpPr txBox="1">
            <a:spLocks/>
          </p:cNvSpPr>
          <p:nvPr/>
        </p:nvSpPr>
        <p:spPr>
          <a:xfrm>
            <a:off x="4352924" y="1863664"/>
            <a:ext cx="6921095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Same scene irradiance, different camera exposure</a:t>
            </a:r>
          </a:p>
        </p:txBody>
      </p:sp>
    </p:spTree>
    <p:extLst>
      <p:ext uri="{BB962C8B-B14F-4D97-AF65-F5344CB8AC3E}">
        <p14:creationId xmlns:p14="http://schemas.microsoft.com/office/powerpoint/2010/main" val="17545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Non-linear image formation model</a:t>
            </a:r>
            <a:endParaRPr dirty="0"/>
          </a:p>
        </p:txBody>
      </p: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381342" y="1029688"/>
            <a:ext cx="7529760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Real scene radiance for image pixel (</a:t>
            </a:r>
            <a:r>
              <a:rPr lang="en-US" sz="2400" dirty="0" err="1"/>
              <a:t>x,y</a:t>
            </a:r>
            <a:r>
              <a:rPr lang="en-US" sz="2400" dirty="0"/>
              <a:t>):	L(x, y)		</a:t>
            </a:r>
          </a:p>
        </p:txBody>
      </p:sp>
      <p:sp>
        <p:nvSpPr>
          <p:cNvPr id="37" name="Shape 667">
            <a:extLst>
              <a:ext uri="{FF2B5EF4-FFF2-40B4-BE49-F238E27FC236}">
                <a16:creationId xmlns:a16="http://schemas.microsoft.com/office/drawing/2014/main" id="{B24E111A-8070-4ADE-9D7A-90C2FD335000}"/>
              </a:ext>
            </a:extLst>
          </p:cNvPr>
          <p:cNvSpPr txBox="1">
            <a:spLocks/>
          </p:cNvSpPr>
          <p:nvPr/>
        </p:nvSpPr>
        <p:spPr>
          <a:xfrm>
            <a:off x="381340" y="6282200"/>
            <a:ext cx="10458923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How would you merge the non-linear images into an HDR one?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C0D655-D232-4772-88A7-B19B5F51C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8" y="1892976"/>
            <a:ext cx="3150940" cy="3150940"/>
          </a:xfrm>
          <a:prstGeom prst="rect">
            <a:avLst/>
          </a:prstGeom>
        </p:spPr>
      </p:pic>
      <p:sp>
        <p:nvSpPr>
          <p:cNvPr id="16" name="Shape 667">
            <a:extLst>
              <a:ext uri="{FF2B5EF4-FFF2-40B4-BE49-F238E27FC236}">
                <a16:creationId xmlns:a16="http://schemas.microsoft.com/office/drawing/2014/main" id="{4674C4A1-4544-472C-8946-D481AC31793F}"/>
              </a:ext>
            </a:extLst>
          </p:cNvPr>
          <p:cNvSpPr txBox="1">
            <a:spLocks/>
          </p:cNvSpPr>
          <p:nvPr/>
        </p:nvSpPr>
        <p:spPr>
          <a:xfrm>
            <a:off x="381340" y="1381336"/>
            <a:ext cx="7529760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Exposure time:		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endParaRPr lang="en-US" sz="2400" dirty="0"/>
          </a:p>
        </p:txBody>
      </p:sp>
      <p:sp>
        <p:nvSpPr>
          <p:cNvPr id="18" name="Shape 667">
            <a:extLst>
              <a:ext uri="{FF2B5EF4-FFF2-40B4-BE49-F238E27FC236}">
                <a16:creationId xmlns:a16="http://schemas.microsoft.com/office/drawing/2014/main" id="{5AEE574C-7110-47E5-8115-0B9675B83B9F}"/>
              </a:ext>
            </a:extLst>
          </p:cNvPr>
          <p:cNvSpPr txBox="1">
            <a:spLocks/>
          </p:cNvSpPr>
          <p:nvPr/>
        </p:nvSpPr>
        <p:spPr>
          <a:xfrm>
            <a:off x="0" y="5150057"/>
            <a:ext cx="4297796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I</a:t>
            </a:r>
            <a:r>
              <a:rPr lang="en-US" sz="2400" baseline="-25000" dirty="0" err="1"/>
              <a:t>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= clip[ 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r>
              <a:rPr lang="en-US" sz="2400" dirty="0"/>
              <a:t> </a:t>
            </a:r>
            <a:r>
              <a:rPr lang="en-US" sz="24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⋅ </a:t>
            </a:r>
            <a:r>
              <a:rPr lang="en-US" sz="2400" dirty="0"/>
              <a:t>L(</a:t>
            </a:r>
            <a:r>
              <a:rPr lang="en-US" sz="2400" dirty="0" err="1"/>
              <a:t>x,y</a:t>
            </a:r>
            <a:r>
              <a:rPr lang="en-US" sz="2400" dirty="0"/>
              <a:t>) + noise ]</a:t>
            </a:r>
          </a:p>
        </p:txBody>
      </p:sp>
      <p:sp>
        <p:nvSpPr>
          <p:cNvPr id="19" name="Shape 667">
            <a:extLst>
              <a:ext uri="{FF2B5EF4-FFF2-40B4-BE49-F238E27FC236}">
                <a16:creationId xmlns:a16="http://schemas.microsoft.com/office/drawing/2014/main" id="{0A6592EA-101B-4DF3-93FC-9F33F73D8008}"/>
              </a:ext>
            </a:extLst>
          </p:cNvPr>
          <p:cNvSpPr txBox="1">
            <a:spLocks/>
          </p:cNvSpPr>
          <p:nvPr/>
        </p:nvSpPr>
        <p:spPr>
          <a:xfrm>
            <a:off x="425750" y="5648658"/>
            <a:ext cx="3446296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I</a:t>
            </a:r>
            <a:r>
              <a:rPr lang="en-US" sz="2400" baseline="-25000" dirty="0" err="1"/>
              <a:t>non</a:t>
            </a:r>
            <a:r>
              <a:rPr lang="en-US" sz="2400" baseline="-25000" dirty="0"/>
              <a:t>-linear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= f[ </a:t>
            </a:r>
            <a:r>
              <a:rPr lang="en-US" sz="2400" dirty="0" err="1"/>
              <a:t>I</a:t>
            </a:r>
            <a:r>
              <a:rPr lang="en-US" sz="2400" baseline="-25000" dirty="0" err="1"/>
              <a:t>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]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BDDC0F-310A-4765-85D4-A745324EF064}"/>
              </a:ext>
            </a:extLst>
          </p:cNvPr>
          <p:cNvGrpSpPr/>
          <p:nvPr/>
        </p:nvGrpSpPr>
        <p:grpSpPr>
          <a:xfrm>
            <a:off x="7746841" y="1773796"/>
            <a:ext cx="4402907" cy="3369981"/>
            <a:chOff x="7746841" y="1773796"/>
            <a:chExt cx="4402907" cy="336998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1684915-D8AD-4F73-8C85-99ADA9B3D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90" t="21684" r="2144"/>
            <a:stretch/>
          </p:blipFill>
          <p:spPr>
            <a:xfrm>
              <a:off x="7746841" y="1773796"/>
              <a:ext cx="4402907" cy="3369981"/>
            </a:xfrm>
            <a:prstGeom prst="rect">
              <a:avLst/>
            </a:prstGeom>
          </p:spPr>
        </p:pic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23FA6C1E-BADA-4587-AE66-DB4C7406486A}"/>
                </a:ext>
              </a:extLst>
            </p:cNvPr>
            <p:cNvSpPr/>
            <p:nvPr/>
          </p:nvSpPr>
          <p:spPr>
            <a:xfrm rot="16200000">
              <a:off x="11189514" y="2021543"/>
              <a:ext cx="1092843" cy="827624"/>
            </a:xfrm>
            <a:prstGeom prst="triangle">
              <a:avLst>
                <a:gd name="adj" fmla="val 21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935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Non-linear image formation model</a:t>
            </a:r>
            <a:endParaRPr dirty="0"/>
          </a:p>
        </p:txBody>
      </p: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381342" y="1029688"/>
            <a:ext cx="7529760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Real scene radiance for image pixel (</a:t>
            </a:r>
            <a:r>
              <a:rPr lang="en-US" sz="2400" dirty="0" err="1"/>
              <a:t>x,y</a:t>
            </a:r>
            <a:r>
              <a:rPr lang="en-US" sz="2400" dirty="0"/>
              <a:t>):	L(x, y)		</a:t>
            </a:r>
          </a:p>
        </p:txBody>
      </p:sp>
      <p:sp>
        <p:nvSpPr>
          <p:cNvPr id="37" name="Shape 667">
            <a:extLst>
              <a:ext uri="{FF2B5EF4-FFF2-40B4-BE49-F238E27FC236}">
                <a16:creationId xmlns:a16="http://schemas.microsoft.com/office/drawing/2014/main" id="{B24E111A-8070-4ADE-9D7A-90C2FD335000}"/>
              </a:ext>
            </a:extLst>
          </p:cNvPr>
          <p:cNvSpPr txBox="1">
            <a:spLocks/>
          </p:cNvSpPr>
          <p:nvPr/>
        </p:nvSpPr>
        <p:spPr>
          <a:xfrm>
            <a:off x="381340" y="6282200"/>
            <a:ext cx="10458923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Use inverse transform to estimate linear image, then proceed as before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C0D655-D232-4772-88A7-B19B5F51C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8" y="1892976"/>
            <a:ext cx="3150940" cy="3150940"/>
          </a:xfrm>
          <a:prstGeom prst="rect">
            <a:avLst/>
          </a:prstGeom>
        </p:spPr>
      </p:pic>
      <p:sp>
        <p:nvSpPr>
          <p:cNvPr id="16" name="Shape 667">
            <a:extLst>
              <a:ext uri="{FF2B5EF4-FFF2-40B4-BE49-F238E27FC236}">
                <a16:creationId xmlns:a16="http://schemas.microsoft.com/office/drawing/2014/main" id="{4674C4A1-4544-472C-8946-D481AC31793F}"/>
              </a:ext>
            </a:extLst>
          </p:cNvPr>
          <p:cNvSpPr txBox="1">
            <a:spLocks/>
          </p:cNvSpPr>
          <p:nvPr/>
        </p:nvSpPr>
        <p:spPr>
          <a:xfrm>
            <a:off x="381340" y="1381336"/>
            <a:ext cx="7529760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Exposure time:		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endParaRPr lang="en-US" sz="2400" dirty="0"/>
          </a:p>
        </p:txBody>
      </p:sp>
      <p:sp>
        <p:nvSpPr>
          <p:cNvPr id="18" name="Shape 667">
            <a:extLst>
              <a:ext uri="{FF2B5EF4-FFF2-40B4-BE49-F238E27FC236}">
                <a16:creationId xmlns:a16="http://schemas.microsoft.com/office/drawing/2014/main" id="{5AEE574C-7110-47E5-8115-0B9675B83B9F}"/>
              </a:ext>
            </a:extLst>
          </p:cNvPr>
          <p:cNvSpPr txBox="1">
            <a:spLocks/>
          </p:cNvSpPr>
          <p:nvPr/>
        </p:nvSpPr>
        <p:spPr>
          <a:xfrm>
            <a:off x="0" y="5150057"/>
            <a:ext cx="4297796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I</a:t>
            </a:r>
            <a:r>
              <a:rPr lang="en-US" sz="2400" baseline="-25000" dirty="0" err="1"/>
              <a:t>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= clip[ 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r>
              <a:rPr lang="en-US" sz="2400" dirty="0"/>
              <a:t> </a:t>
            </a:r>
            <a:r>
              <a:rPr lang="en-US" sz="24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⋅ </a:t>
            </a:r>
            <a:r>
              <a:rPr lang="en-US" sz="2400" dirty="0"/>
              <a:t>L(</a:t>
            </a:r>
            <a:r>
              <a:rPr lang="en-US" sz="2400" dirty="0" err="1"/>
              <a:t>x,y</a:t>
            </a:r>
            <a:r>
              <a:rPr lang="en-US" sz="2400" dirty="0"/>
              <a:t>) + noise ]</a:t>
            </a:r>
          </a:p>
        </p:txBody>
      </p:sp>
      <p:sp>
        <p:nvSpPr>
          <p:cNvPr id="19" name="Shape 667">
            <a:extLst>
              <a:ext uri="{FF2B5EF4-FFF2-40B4-BE49-F238E27FC236}">
                <a16:creationId xmlns:a16="http://schemas.microsoft.com/office/drawing/2014/main" id="{0A6592EA-101B-4DF3-93FC-9F33F73D8008}"/>
              </a:ext>
            </a:extLst>
          </p:cNvPr>
          <p:cNvSpPr txBox="1">
            <a:spLocks/>
          </p:cNvSpPr>
          <p:nvPr/>
        </p:nvSpPr>
        <p:spPr>
          <a:xfrm>
            <a:off x="425750" y="5648658"/>
            <a:ext cx="3446296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I</a:t>
            </a:r>
            <a:r>
              <a:rPr lang="en-US" sz="2400" baseline="-25000" dirty="0" err="1"/>
              <a:t>non</a:t>
            </a:r>
            <a:r>
              <a:rPr lang="en-US" sz="2400" baseline="-25000" dirty="0"/>
              <a:t>-linear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= f[ </a:t>
            </a:r>
            <a:r>
              <a:rPr lang="en-US" sz="2400" dirty="0" err="1"/>
              <a:t>I</a:t>
            </a:r>
            <a:r>
              <a:rPr lang="en-US" sz="2400" baseline="-25000" dirty="0" err="1"/>
              <a:t>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2E6E65-AEB5-4A10-A6E0-D1E02331B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76" y="1888934"/>
            <a:ext cx="3136305" cy="3145985"/>
          </a:xfrm>
          <a:prstGeom prst="rect">
            <a:avLst/>
          </a:prstGeom>
        </p:spPr>
      </p:pic>
      <p:sp>
        <p:nvSpPr>
          <p:cNvPr id="11" name="Shape 667">
            <a:extLst>
              <a:ext uri="{FF2B5EF4-FFF2-40B4-BE49-F238E27FC236}">
                <a16:creationId xmlns:a16="http://schemas.microsoft.com/office/drawing/2014/main" id="{57D35164-5909-42F8-BF8F-A4D97A5FF758}"/>
              </a:ext>
            </a:extLst>
          </p:cNvPr>
          <p:cNvSpPr txBox="1">
            <a:spLocks/>
          </p:cNvSpPr>
          <p:nvPr/>
        </p:nvSpPr>
        <p:spPr>
          <a:xfrm>
            <a:off x="4348280" y="5648658"/>
            <a:ext cx="3446296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I</a:t>
            </a:r>
            <a:r>
              <a:rPr lang="en-US" sz="2400" baseline="-25000" dirty="0" err="1"/>
              <a:t>est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= f</a:t>
            </a:r>
            <a:r>
              <a:rPr lang="en-US" sz="2400" baseline="30000" dirty="0"/>
              <a:t>-1</a:t>
            </a:r>
            <a:r>
              <a:rPr lang="en-US" sz="2400" dirty="0"/>
              <a:t>[ </a:t>
            </a:r>
            <a:r>
              <a:rPr lang="en-US" sz="2400" dirty="0" err="1"/>
              <a:t>I</a:t>
            </a:r>
            <a:r>
              <a:rPr lang="en-US" sz="2400" baseline="-25000" dirty="0" err="1"/>
              <a:t>non</a:t>
            </a:r>
            <a:r>
              <a:rPr lang="en-US" sz="2400" baseline="-25000" dirty="0"/>
              <a:t>-linear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401996-7A93-4007-98B2-A32EC08720F5}"/>
              </a:ext>
            </a:extLst>
          </p:cNvPr>
          <p:cNvGrpSpPr/>
          <p:nvPr/>
        </p:nvGrpSpPr>
        <p:grpSpPr>
          <a:xfrm>
            <a:off x="7746841" y="1773796"/>
            <a:ext cx="4402907" cy="3369981"/>
            <a:chOff x="7746841" y="1773796"/>
            <a:chExt cx="4402907" cy="33699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280649-384F-4322-B454-D61B2ABF8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90" t="21684" r="2144"/>
            <a:stretch/>
          </p:blipFill>
          <p:spPr>
            <a:xfrm>
              <a:off x="7746841" y="1773796"/>
              <a:ext cx="4402907" cy="3369981"/>
            </a:xfrm>
            <a:prstGeom prst="rect">
              <a:avLst/>
            </a:prstGeom>
          </p:spPr>
        </p:pic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61AC074F-0576-4B44-B7E3-F135561ED7CE}"/>
                </a:ext>
              </a:extLst>
            </p:cNvPr>
            <p:cNvSpPr/>
            <p:nvPr/>
          </p:nvSpPr>
          <p:spPr>
            <a:xfrm rot="16200000">
              <a:off x="11189514" y="2021543"/>
              <a:ext cx="1092843" cy="827624"/>
            </a:xfrm>
            <a:prstGeom prst="triangle">
              <a:avLst>
                <a:gd name="adj" fmla="val 21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5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Linearization</a:t>
            </a: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DCEFBB-42CA-47EA-96AD-EBF164C88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551" y="919537"/>
            <a:ext cx="7828908" cy="2919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CD9AA8-6D38-4AB1-9542-B8645A0C8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551" y="3905740"/>
            <a:ext cx="7828908" cy="2900890"/>
          </a:xfrm>
          <a:prstGeom prst="rect">
            <a:avLst/>
          </a:prstGeom>
        </p:spPr>
      </p:pic>
      <p:sp>
        <p:nvSpPr>
          <p:cNvPr id="14" name="Shape 667">
            <a:extLst>
              <a:ext uri="{FF2B5EF4-FFF2-40B4-BE49-F238E27FC236}">
                <a16:creationId xmlns:a16="http://schemas.microsoft.com/office/drawing/2014/main" id="{23AF094D-3324-478C-8274-D8532B92CEF8}"/>
              </a:ext>
            </a:extLst>
          </p:cNvPr>
          <p:cNvSpPr txBox="1">
            <a:spLocks/>
          </p:cNvSpPr>
          <p:nvPr/>
        </p:nvSpPr>
        <p:spPr>
          <a:xfrm>
            <a:off x="254628" y="2183008"/>
            <a:ext cx="3446296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I</a:t>
            </a:r>
            <a:r>
              <a:rPr lang="en-US" sz="2400" baseline="-25000" dirty="0" err="1"/>
              <a:t>non</a:t>
            </a:r>
            <a:r>
              <a:rPr lang="en-US" sz="2400" baseline="-25000" dirty="0"/>
              <a:t>-linear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= f[ </a:t>
            </a:r>
            <a:r>
              <a:rPr lang="en-US" sz="2400" dirty="0" err="1"/>
              <a:t>I</a:t>
            </a:r>
            <a:r>
              <a:rPr lang="en-US" sz="2400" baseline="-25000" dirty="0" err="1"/>
              <a:t>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]</a:t>
            </a:r>
          </a:p>
        </p:txBody>
      </p:sp>
      <p:sp>
        <p:nvSpPr>
          <p:cNvPr id="15" name="Shape 667">
            <a:extLst>
              <a:ext uri="{FF2B5EF4-FFF2-40B4-BE49-F238E27FC236}">
                <a16:creationId xmlns:a16="http://schemas.microsoft.com/office/drawing/2014/main" id="{88EB2282-9F7B-4B86-956A-3AD7C5C7341A}"/>
              </a:ext>
            </a:extLst>
          </p:cNvPr>
          <p:cNvSpPr txBox="1">
            <a:spLocks/>
          </p:cNvSpPr>
          <p:nvPr/>
        </p:nvSpPr>
        <p:spPr>
          <a:xfrm>
            <a:off x="254628" y="5159955"/>
            <a:ext cx="3446296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I</a:t>
            </a:r>
            <a:r>
              <a:rPr lang="en-US" sz="2400" baseline="-25000" dirty="0" err="1"/>
              <a:t>est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= f</a:t>
            </a:r>
            <a:r>
              <a:rPr lang="en-US" sz="2400" baseline="30000" dirty="0"/>
              <a:t>-1</a:t>
            </a:r>
            <a:r>
              <a:rPr lang="en-US" sz="2400" dirty="0"/>
              <a:t>[ </a:t>
            </a:r>
            <a:r>
              <a:rPr lang="en-US" sz="2400" dirty="0" err="1"/>
              <a:t>I</a:t>
            </a:r>
            <a:r>
              <a:rPr lang="en-US" sz="2400" baseline="-25000" dirty="0" err="1"/>
              <a:t>non</a:t>
            </a:r>
            <a:r>
              <a:rPr lang="en-US" sz="2400" baseline="-25000" dirty="0"/>
              <a:t>-linear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]</a:t>
            </a:r>
          </a:p>
        </p:txBody>
      </p:sp>
    </p:spTree>
    <p:extLst>
      <p:ext uri="{BB962C8B-B14F-4D97-AF65-F5344CB8AC3E}">
        <p14:creationId xmlns:p14="http://schemas.microsoft.com/office/powerpoint/2010/main" val="54340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Merging non-linear exposure stacks</a:t>
            </a:r>
            <a:endParaRPr dirty="0"/>
          </a:p>
        </p:txBody>
      </p: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1044282" y="1325563"/>
            <a:ext cx="10103435" cy="3960689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Calibrate response curve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Linearize images</a:t>
            </a:r>
          </a:p>
          <a:p>
            <a:endParaRPr lang="en-US" sz="2400" dirty="0"/>
          </a:p>
          <a:p>
            <a:r>
              <a:rPr lang="en-US" sz="2400" dirty="0"/>
              <a:t>For each pixel: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Find “valid”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/>
              <a:t>Weight valid pixel values appropriately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/>
              <a:t>Form a new pixel value as the weighted average of valid pixel values</a:t>
            </a:r>
          </a:p>
        </p:txBody>
      </p:sp>
      <p:sp>
        <p:nvSpPr>
          <p:cNvPr id="4" name="Shape 667">
            <a:extLst>
              <a:ext uri="{FF2B5EF4-FFF2-40B4-BE49-F238E27FC236}">
                <a16:creationId xmlns:a16="http://schemas.microsoft.com/office/drawing/2014/main" id="{9C0F70B2-A821-4DB1-B052-7D8322B03470}"/>
              </a:ext>
            </a:extLst>
          </p:cNvPr>
          <p:cNvSpPr txBox="1">
            <a:spLocks/>
          </p:cNvSpPr>
          <p:nvPr/>
        </p:nvSpPr>
        <p:spPr>
          <a:xfrm>
            <a:off x="7469312" y="3405972"/>
            <a:ext cx="4722688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(noise) 0.05 &lt; pixel &lt; 0.95 (clipping)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D386226-007C-42E5-8F4E-1C77A6D21012}"/>
              </a:ext>
            </a:extLst>
          </p:cNvPr>
          <p:cNvCxnSpPr>
            <a:cxnSpLocks/>
          </p:cNvCxnSpPr>
          <p:nvPr/>
        </p:nvCxnSpPr>
        <p:spPr>
          <a:xfrm flipH="1">
            <a:off x="6678202" y="3595946"/>
            <a:ext cx="791110" cy="0"/>
          </a:xfrm>
          <a:prstGeom prst="straightConnector1">
            <a:avLst/>
          </a:prstGeom>
          <a:ln w="38100" cap="rnd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hape 667">
            <a:extLst>
              <a:ext uri="{FF2B5EF4-FFF2-40B4-BE49-F238E27FC236}">
                <a16:creationId xmlns:a16="http://schemas.microsoft.com/office/drawing/2014/main" id="{AF0BFE9E-71C0-44E9-89E9-93D1629A646F}"/>
              </a:ext>
            </a:extLst>
          </p:cNvPr>
          <p:cNvSpPr txBox="1">
            <a:spLocks/>
          </p:cNvSpPr>
          <p:nvPr/>
        </p:nvSpPr>
        <p:spPr>
          <a:xfrm>
            <a:off x="7469312" y="4136261"/>
            <a:ext cx="4722688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(pixel value) / 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58734D-A44F-40CB-A5C4-7030F4F753C8}"/>
              </a:ext>
            </a:extLst>
          </p:cNvPr>
          <p:cNvCxnSpPr>
            <a:cxnSpLocks/>
          </p:cNvCxnSpPr>
          <p:nvPr/>
        </p:nvCxnSpPr>
        <p:spPr>
          <a:xfrm flipH="1">
            <a:off x="6678202" y="4326235"/>
            <a:ext cx="791110" cy="0"/>
          </a:xfrm>
          <a:prstGeom prst="straightConnector1">
            <a:avLst/>
          </a:prstGeom>
          <a:ln w="38100" cap="rnd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667">
            <a:extLst>
              <a:ext uri="{FF2B5EF4-FFF2-40B4-BE49-F238E27FC236}">
                <a16:creationId xmlns:a16="http://schemas.microsoft.com/office/drawing/2014/main" id="{AA625FD6-DBA3-46E1-949D-225285C9E59E}"/>
              </a:ext>
            </a:extLst>
          </p:cNvPr>
          <p:cNvSpPr txBox="1">
            <a:spLocks/>
          </p:cNvSpPr>
          <p:nvPr/>
        </p:nvSpPr>
        <p:spPr>
          <a:xfrm>
            <a:off x="2134864" y="5484576"/>
            <a:ext cx="6299771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Same steps as in the RAW case.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7FD818CB-6EC9-4C3D-A056-A0C02CD45E9F}"/>
              </a:ext>
            </a:extLst>
          </p:cNvPr>
          <p:cNvSpPr/>
          <p:nvPr/>
        </p:nvSpPr>
        <p:spPr>
          <a:xfrm>
            <a:off x="798271" y="3429000"/>
            <a:ext cx="271161" cy="1677256"/>
          </a:xfrm>
          <a:prstGeom prst="leftBrac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133BF104-286A-4ED8-8D27-6BE91D9F2536}"/>
              </a:ext>
            </a:extLst>
          </p:cNvPr>
          <p:cNvCxnSpPr>
            <a:cxnSpLocks/>
            <a:stCxn id="2" idx="1"/>
          </p:cNvCxnSpPr>
          <p:nvPr/>
        </p:nvCxnSpPr>
        <p:spPr>
          <a:xfrm rot="10800000" flipH="1" flipV="1">
            <a:off x="798271" y="4267628"/>
            <a:ext cx="1092174" cy="1418706"/>
          </a:xfrm>
          <a:prstGeom prst="bentConnector4">
            <a:avLst>
              <a:gd name="adj1" fmla="val -20931"/>
              <a:gd name="adj2" fmla="val 10011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05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Merging non-linear exposure stacks</a:t>
            </a:r>
            <a:endParaRPr dirty="0"/>
          </a:p>
        </p:txBody>
      </p:sp>
      <p:sp>
        <p:nvSpPr>
          <p:cNvPr id="34" name="Shape 667">
            <a:extLst>
              <a:ext uri="{FF2B5EF4-FFF2-40B4-BE49-F238E27FC236}">
                <a16:creationId xmlns:a16="http://schemas.microsoft.com/office/drawing/2014/main" id="{3CAE63CD-3CB0-4ACD-A78A-8C5018603A1F}"/>
              </a:ext>
            </a:extLst>
          </p:cNvPr>
          <p:cNvSpPr txBox="1">
            <a:spLocks/>
          </p:cNvSpPr>
          <p:nvPr/>
        </p:nvSpPr>
        <p:spPr>
          <a:xfrm>
            <a:off x="1044282" y="1325563"/>
            <a:ext cx="10103435" cy="3960689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Calibrate response curve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Linearize images</a:t>
            </a:r>
          </a:p>
          <a:p>
            <a:endParaRPr lang="en-US" sz="2400" dirty="0"/>
          </a:p>
          <a:p>
            <a:r>
              <a:rPr lang="en-US" sz="2400" dirty="0"/>
              <a:t>For each pixel: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Find “valid”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/>
              <a:t>Weight valid pixel values appropriately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/>
              <a:t>Form a new pixel value as the weighted average of valid pixel values</a:t>
            </a:r>
          </a:p>
        </p:txBody>
      </p:sp>
      <p:sp>
        <p:nvSpPr>
          <p:cNvPr id="4" name="Shape 667">
            <a:extLst>
              <a:ext uri="{FF2B5EF4-FFF2-40B4-BE49-F238E27FC236}">
                <a16:creationId xmlns:a16="http://schemas.microsoft.com/office/drawing/2014/main" id="{9C0F70B2-A821-4DB1-B052-7D8322B03470}"/>
              </a:ext>
            </a:extLst>
          </p:cNvPr>
          <p:cNvSpPr txBox="1">
            <a:spLocks/>
          </p:cNvSpPr>
          <p:nvPr/>
        </p:nvSpPr>
        <p:spPr>
          <a:xfrm>
            <a:off x="7469312" y="3405972"/>
            <a:ext cx="4722688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(noise) 0.05 &lt; pixel &lt; 0.95 (clipping)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D386226-007C-42E5-8F4E-1C77A6D21012}"/>
              </a:ext>
            </a:extLst>
          </p:cNvPr>
          <p:cNvCxnSpPr>
            <a:cxnSpLocks/>
          </p:cNvCxnSpPr>
          <p:nvPr/>
        </p:nvCxnSpPr>
        <p:spPr>
          <a:xfrm flipH="1">
            <a:off x="6678202" y="3595946"/>
            <a:ext cx="791110" cy="0"/>
          </a:xfrm>
          <a:prstGeom prst="straightConnector1">
            <a:avLst/>
          </a:prstGeom>
          <a:ln w="38100" cap="rnd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hape 667">
            <a:extLst>
              <a:ext uri="{FF2B5EF4-FFF2-40B4-BE49-F238E27FC236}">
                <a16:creationId xmlns:a16="http://schemas.microsoft.com/office/drawing/2014/main" id="{AF0BFE9E-71C0-44E9-89E9-93D1629A646F}"/>
              </a:ext>
            </a:extLst>
          </p:cNvPr>
          <p:cNvSpPr txBox="1">
            <a:spLocks/>
          </p:cNvSpPr>
          <p:nvPr/>
        </p:nvSpPr>
        <p:spPr>
          <a:xfrm>
            <a:off x="7469312" y="4136261"/>
            <a:ext cx="4722688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(pixel value) / 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58734D-A44F-40CB-A5C4-7030F4F753C8}"/>
              </a:ext>
            </a:extLst>
          </p:cNvPr>
          <p:cNvCxnSpPr>
            <a:cxnSpLocks/>
          </p:cNvCxnSpPr>
          <p:nvPr/>
        </p:nvCxnSpPr>
        <p:spPr>
          <a:xfrm flipH="1">
            <a:off x="6678202" y="4326235"/>
            <a:ext cx="791110" cy="0"/>
          </a:xfrm>
          <a:prstGeom prst="straightConnector1">
            <a:avLst/>
          </a:prstGeom>
          <a:ln w="38100" cap="rnd">
            <a:solidFill>
              <a:schemeClr val="tx1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667">
            <a:extLst>
              <a:ext uri="{FF2B5EF4-FFF2-40B4-BE49-F238E27FC236}">
                <a16:creationId xmlns:a16="http://schemas.microsoft.com/office/drawing/2014/main" id="{AA625FD6-DBA3-46E1-949D-225285C9E59E}"/>
              </a:ext>
            </a:extLst>
          </p:cNvPr>
          <p:cNvSpPr txBox="1">
            <a:spLocks/>
          </p:cNvSpPr>
          <p:nvPr/>
        </p:nvSpPr>
        <p:spPr>
          <a:xfrm>
            <a:off x="2134864" y="5484576"/>
            <a:ext cx="6299771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Same steps as in the RAW case.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7FD818CB-6EC9-4C3D-A056-A0C02CD45E9F}"/>
              </a:ext>
            </a:extLst>
          </p:cNvPr>
          <p:cNvSpPr/>
          <p:nvPr/>
        </p:nvSpPr>
        <p:spPr>
          <a:xfrm>
            <a:off x="798271" y="3429000"/>
            <a:ext cx="271161" cy="1677256"/>
          </a:xfrm>
          <a:prstGeom prst="leftBrac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133BF104-286A-4ED8-8D27-6BE91D9F2536}"/>
              </a:ext>
            </a:extLst>
          </p:cNvPr>
          <p:cNvCxnSpPr>
            <a:cxnSpLocks/>
            <a:stCxn id="2" idx="1"/>
          </p:cNvCxnSpPr>
          <p:nvPr/>
        </p:nvCxnSpPr>
        <p:spPr>
          <a:xfrm rot="10800000" flipH="1" flipV="1">
            <a:off x="798271" y="4267628"/>
            <a:ext cx="1092174" cy="1418706"/>
          </a:xfrm>
          <a:prstGeom prst="bentConnector4">
            <a:avLst>
              <a:gd name="adj1" fmla="val -20931"/>
              <a:gd name="adj2" fmla="val 10011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8FD74A1-641C-4213-A1AA-668ED7C9AFBD}"/>
              </a:ext>
            </a:extLst>
          </p:cNvPr>
          <p:cNvSpPr/>
          <p:nvPr/>
        </p:nvSpPr>
        <p:spPr>
          <a:xfrm>
            <a:off x="946144" y="3988406"/>
            <a:ext cx="11064346" cy="62469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hape 667">
            <a:extLst>
              <a:ext uri="{FF2B5EF4-FFF2-40B4-BE49-F238E27FC236}">
                <a16:creationId xmlns:a16="http://schemas.microsoft.com/office/drawing/2014/main" id="{C5E3053F-51C0-4D82-96BF-5F5346BE60DD}"/>
              </a:ext>
            </a:extLst>
          </p:cNvPr>
          <p:cNvSpPr txBox="1">
            <a:spLocks/>
          </p:cNvSpPr>
          <p:nvPr/>
        </p:nvSpPr>
        <p:spPr>
          <a:xfrm>
            <a:off x="946144" y="6165153"/>
            <a:ext cx="6299771" cy="39246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Note: many possible weighting schemes</a:t>
            </a:r>
          </a:p>
        </p:txBody>
      </p:sp>
    </p:spTree>
    <p:extLst>
      <p:ext uri="{BB962C8B-B14F-4D97-AF65-F5344CB8AC3E}">
        <p14:creationId xmlns:p14="http://schemas.microsoft.com/office/powerpoint/2010/main" val="10035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Photodiode response function</a:t>
            </a:r>
            <a:endParaRPr dirty="0"/>
          </a:p>
        </p:txBody>
      </p:sp>
      <p:sp>
        <p:nvSpPr>
          <p:cNvPr id="23" name="Shape 667"/>
          <p:cNvSpPr txBox="1">
            <a:spLocks/>
          </p:cNvSpPr>
          <p:nvPr/>
        </p:nvSpPr>
        <p:spPr>
          <a:xfrm>
            <a:off x="356235" y="831095"/>
            <a:ext cx="5739765" cy="3524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For silicon photodiodes, </a:t>
            </a:r>
            <a:r>
              <a:rPr lang="en-US" sz="2400" u="sng" dirty="0"/>
              <a:t>usually</a:t>
            </a:r>
            <a:r>
              <a:rPr lang="en-US" sz="2400" dirty="0"/>
              <a:t> linear, but: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non-linear when potential well is saturated (over-exposure)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non-linear near zero (due to noise)</a:t>
            </a:r>
          </a:p>
          <a:p>
            <a:endParaRPr lang="en-US" sz="2400" dirty="0"/>
          </a:p>
          <a:p>
            <a:r>
              <a:rPr lang="en-US" sz="2400" dirty="0"/>
              <a:t>We will see how to deal with these issues in a later lecture (high-dynamic-range imaging).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721079" y="1002030"/>
            <a:ext cx="5202674" cy="4183380"/>
            <a:chOff x="6311504" y="906780"/>
            <a:chExt cx="5202674" cy="41833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05"/>
            <a:stretch/>
          </p:blipFill>
          <p:spPr>
            <a:xfrm>
              <a:off x="6311504" y="1325563"/>
              <a:ext cx="5202674" cy="376459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9" t="89150" r="14109" b="-2942"/>
            <a:stretch/>
          </p:blipFill>
          <p:spPr>
            <a:xfrm>
              <a:off x="7106615" y="906780"/>
              <a:ext cx="4000500" cy="62484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8791" y="4358193"/>
            <a:ext cx="6492037" cy="2426623"/>
            <a:chOff x="-16459" y="4272468"/>
            <a:chExt cx="6492037" cy="2426623"/>
          </a:xfrm>
        </p:grpSpPr>
        <p:grpSp>
          <p:nvGrpSpPr>
            <p:cNvPr id="28" name="Group 27"/>
            <p:cNvGrpSpPr/>
            <p:nvPr/>
          </p:nvGrpSpPr>
          <p:grpSpPr>
            <a:xfrm>
              <a:off x="2302192" y="4272468"/>
              <a:ext cx="4173386" cy="2426623"/>
              <a:chOff x="192874" y="2494468"/>
              <a:chExt cx="6683615" cy="38862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167" b="10000"/>
              <a:stretch/>
            </p:blipFill>
            <p:spPr>
              <a:xfrm>
                <a:off x="192874" y="2494468"/>
                <a:ext cx="2126615" cy="3886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267" b="10000"/>
              <a:stretch/>
            </p:blipFill>
            <p:spPr>
              <a:xfrm>
                <a:off x="4756357" y="2494468"/>
                <a:ext cx="2120132" cy="388620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33" r="33633" b="10000"/>
              <a:stretch/>
            </p:blipFill>
            <p:spPr>
              <a:xfrm>
                <a:off x="2477854" y="2494468"/>
                <a:ext cx="2120138" cy="3886200"/>
              </a:xfrm>
              <a:prstGeom prst="rect">
                <a:avLst/>
              </a:prstGeom>
            </p:spPr>
          </p:pic>
        </p:grpSp>
        <p:sp>
          <p:nvSpPr>
            <p:cNvPr id="32" name="Shape 667"/>
            <p:cNvSpPr txBox="1">
              <a:spLocks/>
            </p:cNvSpPr>
            <p:nvPr/>
          </p:nvSpPr>
          <p:spPr>
            <a:xfrm>
              <a:off x="-16459" y="5886768"/>
              <a:ext cx="2375686" cy="81232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over-exposure </a:t>
              </a:r>
            </a:p>
            <a:p>
              <a:pPr algn="ctr"/>
              <a:r>
                <a:rPr lang="en-US" sz="2000" dirty="0"/>
                <a:t>(non-linearity due </a:t>
              </a:r>
            </a:p>
            <a:p>
              <a:pPr algn="ctr"/>
              <a:r>
                <a:rPr lang="en-US" sz="2000" dirty="0"/>
                <a:t>to sensor saturation)</a:t>
              </a:r>
            </a:p>
          </p:txBody>
        </p:sp>
        <p:sp>
          <p:nvSpPr>
            <p:cNvPr id="33" name="Shape 667"/>
            <p:cNvSpPr txBox="1">
              <a:spLocks/>
            </p:cNvSpPr>
            <p:nvPr/>
          </p:nvSpPr>
          <p:spPr>
            <a:xfrm>
              <a:off x="40576" y="4277837"/>
              <a:ext cx="2261616" cy="81232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under-exposure (non-linearity due to sensor noise)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132114" y="4683998"/>
              <a:ext cx="496905" cy="78502"/>
            </a:xfrm>
            <a:prstGeom prst="straightConnector1">
              <a:avLst/>
            </a:prstGeom>
            <a:ln w="25400">
              <a:solidFill>
                <a:srgbClr val="BFBFB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132114" y="5886768"/>
              <a:ext cx="1952206" cy="40616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508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Many possible weighting schemes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C3636C-BC93-4CC0-8B3E-E3F72BD16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5" y="2869214"/>
            <a:ext cx="10611600" cy="393741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8FE385-4BD2-4455-828C-DFFDC3887529}"/>
              </a:ext>
            </a:extLst>
          </p:cNvPr>
          <p:cNvGrpSpPr/>
          <p:nvPr/>
        </p:nvGrpSpPr>
        <p:grpSpPr>
          <a:xfrm>
            <a:off x="6226139" y="1401217"/>
            <a:ext cx="5178176" cy="1402283"/>
            <a:chOff x="5881046" y="1307764"/>
            <a:chExt cx="5523269" cy="14957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8E824D-A1EB-4549-A9B9-6B661BB02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8767" y="1307764"/>
              <a:ext cx="1925548" cy="149573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E9E837-071C-4BDE-9F2F-F2E16BE66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1046" y="1325563"/>
              <a:ext cx="3484645" cy="1449612"/>
            </a:xfrm>
            <a:prstGeom prst="rect">
              <a:avLst/>
            </a:prstGeom>
          </p:spPr>
        </p:pic>
      </p:grpSp>
      <p:sp>
        <p:nvSpPr>
          <p:cNvPr id="45" name="Shape 667">
            <a:extLst>
              <a:ext uri="{FF2B5EF4-FFF2-40B4-BE49-F238E27FC236}">
                <a16:creationId xmlns:a16="http://schemas.microsoft.com/office/drawing/2014/main" id="{C6FBB6E3-C552-4E48-B3EE-FBDE040EDC2A}"/>
              </a:ext>
            </a:extLst>
          </p:cNvPr>
          <p:cNvSpPr txBox="1">
            <a:spLocks/>
          </p:cNvSpPr>
          <p:nvPr/>
        </p:nvSpPr>
        <p:spPr>
          <a:xfrm>
            <a:off x="6226139" y="875528"/>
            <a:ext cx="5178176" cy="67633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“Confidence” that pixel is noisy/clipped</a:t>
            </a:r>
          </a:p>
        </p:txBody>
      </p:sp>
      <p:sp>
        <p:nvSpPr>
          <p:cNvPr id="47" name="Shape 667">
            <a:extLst>
              <a:ext uri="{FF2B5EF4-FFF2-40B4-BE49-F238E27FC236}">
                <a16:creationId xmlns:a16="http://schemas.microsoft.com/office/drawing/2014/main" id="{F62166D8-69B3-4F38-B3AF-00A078DE9952}"/>
              </a:ext>
            </a:extLst>
          </p:cNvPr>
          <p:cNvSpPr txBox="1">
            <a:spLocks/>
          </p:cNvSpPr>
          <p:nvPr/>
        </p:nvSpPr>
        <p:spPr>
          <a:xfrm>
            <a:off x="792716" y="1115328"/>
            <a:ext cx="4959156" cy="152759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can derive optimal weights by modeling the sensor noise.</a:t>
            </a:r>
          </a:p>
        </p:txBody>
      </p:sp>
    </p:spTree>
    <p:extLst>
      <p:ext uri="{BB962C8B-B14F-4D97-AF65-F5344CB8AC3E}">
        <p14:creationId xmlns:p14="http://schemas.microsoft.com/office/powerpoint/2010/main" val="2622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if I cannot measure the response curve?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12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Tone reproduction curves</a:t>
            </a:r>
            <a:endParaRPr dirty="0"/>
          </a:p>
        </p:txBody>
      </p:sp>
      <p:sp>
        <p:nvSpPr>
          <p:cNvPr id="306" name="Shape 667"/>
          <p:cNvSpPr txBox="1">
            <a:spLocks/>
          </p:cNvSpPr>
          <p:nvPr/>
        </p:nvSpPr>
        <p:spPr>
          <a:xfrm>
            <a:off x="466725" y="1114425"/>
            <a:ext cx="11258550" cy="1374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exact tone reproduction curve depends on the camera.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Often well approximated as L</a:t>
            </a:r>
            <a:r>
              <a:rPr lang="el-GR" sz="2400" baseline="30000" dirty="0"/>
              <a:t>γ</a:t>
            </a:r>
            <a:r>
              <a:rPr lang="en-US" sz="2400" dirty="0"/>
              <a:t>, for different values of the power </a:t>
            </a:r>
            <a:r>
              <a:rPr lang="el-GR" sz="2400" dirty="0"/>
              <a:t>γ</a:t>
            </a:r>
            <a:r>
              <a:rPr lang="en-US" sz="2400" dirty="0"/>
              <a:t> (“gamma”).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good default is </a:t>
            </a:r>
            <a:r>
              <a:rPr lang="el-GR" sz="2400" dirty="0"/>
              <a:t>γ</a:t>
            </a:r>
            <a:r>
              <a:rPr lang="en-US" sz="2400" dirty="0"/>
              <a:t> = 1 / 2.2.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04" y="2586890"/>
            <a:ext cx="6821244" cy="2819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7" y="2442112"/>
            <a:ext cx="1876105" cy="3110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27" y="2439986"/>
            <a:ext cx="1877386" cy="3113087"/>
          </a:xfrm>
          <a:prstGeom prst="rect">
            <a:avLst/>
          </a:prstGeom>
        </p:spPr>
      </p:pic>
      <p:sp>
        <p:nvSpPr>
          <p:cNvPr id="11" name="Shape 667"/>
          <p:cNvSpPr txBox="1">
            <a:spLocks/>
          </p:cNvSpPr>
          <p:nvPr/>
        </p:nvSpPr>
        <p:spPr>
          <a:xfrm>
            <a:off x="550393" y="5530653"/>
            <a:ext cx="2160514" cy="6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before gamma</a:t>
            </a:r>
          </a:p>
        </p:txBody>
      </p:sp>
      <p:sp>
        <p:nvSpPr>
          <p:cNvPr id="12" name="Shape 667"/>
          <p:cNvSpPr txBox="1">
            <a:spLocks/>
          </p:cNvSpPr>
          <p:nvPr/>
        </p:nvSpPr>
        <p:spPr>
          <a:xfrm>
            <a:off x="2893863" y="5530653"/>
            <a:ext cx="2160514" cy="6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after gamma</a:t>
            </a:r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466725" y="6029305"/>
            <a:ext cx="11258550" cy="828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C00000"/>
                </a:solidFill>
              </a:rPr>
              <a:t>If nothing else, take the square of your image to approximately remove effect of tone reproduction curve.</a:t>
            </a:r>
          </a:p>
        </p:txBody>
      </p:sp>
    </p:spTree>
    <p:extLst>
      <p:ext uri="{BB962C8B-B14F-4D97-AF65-F5344CB8AC3E}">
        <p14:creationId xmlns:p14="http://schemas.microsoft.com/office/powerpoint/2010/main" val="42231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You may find information in the image itself</a:t>
            </a:r>
            <a:endParaRPr dirty="0"/>
          </a:p>
        </p:txBody>
      </p:sp>
      <p:sp>
        <p:nvSpPr>
          <p:cNvPr id="306" name="Shape 667"/>
          <p:cNvSpPr txBox="1">
            <a:spLocks/>
          </p:cNvSpPr>
          <p:nvPr/>
        </p:nvSpPr>
        <p:spPr>
          <a:xfrm>
            <a:off x="304154" y="3161902"/>
            <a:ext cx="6909435" cy="1374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If you cannot do calibration, take a look at the image’s EXIF data (if available).</a:t>
            </a:r>
          </a:p>
          <a:p>
            <a:endParaRPr lang="en-US" sz="2400" dirty="0"/>
          </a:p>
          <a:p>
            <a:r>
              <a:rPr lang="en-US" sz="2400" dirty="0"/>
              <a:t>Often contains information about tone reproduction curve and color space.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ECC5E1-3C4F-47E2-B212-BE815399F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43" y="1114425"/>
            <a:ext cx="3664061" cy="54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Basic HDR approach</a:t>
            </a:r>
            <a:endParaRPr dirty="0"/>
          </a:p>
        </p:txBody>
      </p:sp>
      <p:sp>
        <p:nvSpPr>
          <p:cNvPr id="16" name="Shape 667"/>
          <p:cNvSpPr txBox="1">
            <a:spLocks/>
          </p:cNvSpPr>
          <p:nvPr/>
        </p:nvSpPr>
        <p:spPr>
          <a:xfrm>
            <a:off x="353029" y="1205663"/>
            <a:ext cx="11485942" cy="1428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Capture multiple LDR images at different exposures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Merge them into a single HDR image</a:t>
            </a:r>
          </a:p>
        </p:txBody>
      </p:sp>
      <p:sp>
        <p:nvSpPr>
          <p:cNvPr id="14" name="Shape 667">
            <a:extLst>
              <a:ext uri="{FF2B5EF4-FFF2-40B4-BE49-F238E27FC236}">
                <a16:creationId xmlns:a16="http://schemas.microsoft.com/office/drawing/2014/main" id="{DDBBF8D5-9136-4C15-9444-43D805BEF8DB}"/>
              </a:ext>
            </a:extLst>
          </p:cNvPr>
          <p:cNvSpPr txBox="1">
            <a:spLocks/>
          </p:cNvSpPr>
          <p:nvPr/>
        </p:nvSpPr>
        <p:spPr>
          <a:xfrm>
            <a:off x="91274" y="5525577"/>
            <a:ext cx="927566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Shape 667">
            <a:extLst>
              <a:ext uri="{FF2B5EF4-FFF2-40B4-BE49-F238E27FC236}">
                <a16:creationId xmlns:a16="http://schemas.microsoft.com/office/drawing/2014/main" id="{3ADA2B7F-C069-4144-AA9A-78D9C99ADA7F}"/>
              </a:ext>
            </a:extLst>
          </p:cNvPr>
          <p:cNvSpPr txBox="1">
            <a:spLocks/>
          </p:cNvSpPr>
          <p:nvPr/>
        </p:nvSpPr>
        <p:spPr>
          <a:xfrm>
            <a:off x="353029" y="2981540"/>
            <a:ext cx="11485942" cy="1428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Any problems with this approach?</a:t>
            </a:r>
          </a:p>
        </p:txBody>
      </p:sp>
    </p:spTree>
    <p:extLst>
      <p:ext uri="{BB962C8B-B14F-4D97-AF65-F5344CB8AC3E}">
        <p14:creationId xmlns:p14="http://schemas.microsoft.com/office/powerpoint/2010/main" val="9238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Basic HDR approach</a:t>
            </a:r>
            <a:endParaRPr dirty="0"/>
          </a:p>
        </p:txBody>
      </p:sp>
      <p:sp>
        <p:nvSpPr>
          <p:cNvPr id="16" name="Shape 667"/>
          <p:cNvSpPr txBox="1">
            <a:spLocks/>
          </p:cNvSpPr>
          <p:nvPr/>
        </p:nvSpPr>
        <p:spPr>
          <a:xfrm>
            <a:off x="353029" y="1205663"/>
            <a:ext cx="11485942" cy="1428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Capture multiple LDR images at different exposures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Merge them into a single HDR image</a:t>
            </a:r>
          </a:p>
        </p:txBody>
      </p:sp>
      <p:sp>
        <p:nvSpPr>
          <p:cNvPr id="14" name="Shape 667">
            <a:extLst>
              <a:ext uri="{FF2B5EF4-FFF2-40B4-BE49-F238E27FC236}">
                <a16:creationId xmlns:a16="http://schemas.microsoft.com/office/drawing/2014/main" id="{DDBBF8D5-9136-4C15-9444-43D805BEF8DB}"/>
              </a:ext>
            </a:extLst>
          </p:cNvPr>
          <p:cNvSpPr txBox="1">
            <a:spLocks/>
          </p:cNvSpPr>
          <p:nvPr/>
        </p:nvSpPr>
        <p:spPr>
          <a:xfrm>
            <a:off x="91274" y="5525577"/>
            <a:ext cx="927566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7AEFF053-19C7-4BA9-B410-B2EAA39F351F}"/>
              </a:ext>
            </a:extLst>
          </p:cNvPr>
          <p:cNvSpPr txBox="1">
            <a:spLocks/>
          </p:cNvSpPr>
          <p:nvPr/>
        </p:nvSpPr>
        <p:spPr>
          <a:xfrm>
            <a:off x="353029" y="3675821"/>
            <a:ext cx="11485942" cy="2641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Problem: Very sensitive to movement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Scene must be completely static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Camera must not move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Most modern automatic HDR solutions include an alignment step before merging exposures</a:t>
            </a:r>
          </a:p>
        </p:txBody>
      </p:sp>
    </p:spTree>
    <p:extLst>
      <p:ext uri="{BB962C8B-B14F-4D97-AF65-F5344CB8AC3E}">
        <p14:creationId xmlns:p14="http://schemas.microsoft.com/office/powerpoint/2010/main" val="292294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667">
            <a:extLst>
              <a:ext uri="{FF2B5EF4-FFF2-40B4-BE49-F238E27FC236}">
                <a16:creationId xmlns:a16="http://schemas.microsoft.com/office/drawing/2014/main" id="{4C5289B9-B8CB-4256-AF5E-36B82BC1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 note about HDR today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82895-9C31-47E9-B1B2-CCBAE632BC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140" r="4167" b="5235"/>
          <a:stretch/>
        </p:blipFill>
        <p:spPr>
          <a:xfrm>
            <a:off x="7416800" y="984015"/>
            <a:ext cx="4470400" cy="57493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003ACCB-0D4C-446A-AA78-CA7BF0A7650C}"/>
              </a:ext>
            </a:extLst>
          </p:cNvPr>
          <p:cNvGrpSpPr/>
          <p:nvPr/>
        </p:nvGrpSpPr>
        <p:grpSpPr>
          <a:xfrm>
            <a:off x="741000" y="1659242"/>
            <a:ext cx="6117000" cy="4398909"/>
            <a:chOff x="753700" y="1439863"/>
            <a:chExt cx="6117000" cy="4398909"/>
          </a:xfrm>
        </p:grpSpPr>
        <p:sp>
          <p:nvSpPr>
            <p:cNvPr id="4" name="Shape 667">
              <a:extLst>
                <a:ext uri="{FF2B5EF4-FFF2-40B4-BE49-F238E27FC236}">
                  <a16:creationId xmlns:a16="http://schemas.microsoft.com/office/drawing/2014/main" id="{11FF7C64-B124-4665-B8ED-CD8B8B7C19D0}"/>
                </a:ext>
              </a:extLst>
            </p:cNvPr>
            <p:cNvSpPr txBox="1">
              <a:spLocks/>
            </p:cNvSpPr>
            <p:nvPr/>
          </p:nvSpPr>
          <p:spPr>
            <a:xfrm>
              <a:off x="753700" y="1439863"/>
              <a:ext cx="5634399" cy="1504403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Most cameras (even phone cameras) have automatic HDR modes/apps</a:t>
              </a:r>
            </a:p>
          </p:txBody>
        </p:sp>
        <p:sp>
          <p:nvSpPr>
            <p:cNvPr id="8" name="Shape 667">
              <a:extLst>
                <a:ext uri="{FF2B5EF4-FFF2-40B4-BE49-F238E27FC236}">
                  <a16:creationId xmlns:a16="http://schemas.microsoft.com/office/drawing/2014/main" id="{3628973B-02BB-4177-812D-9D1F28823205}"/>
                </a:ext>
              </a:extLst>
            </p:cNvPr>
            <p:cNvSpPr txBox="1">
              <a:spLocks/>
            </p:cNvSpPr>
            <p:nvPr/>
          </p:nvSpPr>
          <p:spPr>
            <a:xfrm>
              <a:off x="753700" y="2829966"/>
              <a:ext cx="5634400" cy="1504403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Popular-enough feature that phone manufacturers are actively competing about which one has the best HDR</a:t>
              </a:r>
            </a:p>
          </p:txBody>
        </p:sp>
        <p:sp>
          <p:nvSpPr>
            <p:cNvPr id="9" name="Shape 667">
              <a:extLst>
                <a:ext uri="{FF2B5EF4-FFF2-40B4-BE49-F238E27FC236}">
                  <a16:creationId xmlns:a16="http://schemas.microsoft.com/office/drawing/2014/main" id="{DFE0EEF1-989A-4BBA-B611-CE196588AC68}"/>
                </a:ext>
              </a:extLst>
            </p:cNvPr>
            <p:cNvSpPr txBox="1">
              <a:spLocks/>
            </p:cNvSpPr>
            <p:nvPr/>
          </p:nvSpPr>
          <p:spPr>
            <a:xfrm>
              <a:off x="753700" y="4334369"/>
              <a:ext cx="6117000" cy="1504403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The technology behind some of those apps (e.g., Google’s HDR+) is published in SIGGRAPH and SIGGRAPH Asia conferences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674004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Take-home messages</a:t>
            </a:r>
            <a:endParaRPr dirty="0"/>
          </a:p>
        </p:txBody>
      </p:sp>
      <p:sp>
        <p:nvSpPr>
          <p:cNvPr id="5" name="Shape 667"/>
          <p:cNvSpPr txBox="1">
            <a:spLocks/>
          </p:cNvSpPr>
          <p:nvPr/>
        </p:nvSpPr>
        <p:spPr>
          <a:xfrm>
            <a:off x="504825" y="1785144"/>
            <a:ext cx="11182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The values of pixels in a photograph and the values output by your camera’s sensor are two very different things.</a:t>
            </a: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504825" y="4061619"/>
            <a:ext cx="11182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The relationship between the two is complicated and unknown, and we often need to account for it when doing computer vision.</a:t>
            </a:r>
          </a:p>
        </p:txBody>
      </p:sp>
    </p:spTree>
    <p:extLst>
      <p:ext uri="{BB962C8B-B14F-4D97-AF65-F5344CB8AC3E}">
        <p14:creationId xmlns:p14="http://schemas.microsoft.com/office/powerpoint/2010/main" val="63948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References</a:t>
            </a:r>
            <a:endParaRPr dirty="0"/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357188" y="1586707"/>
            <a:ext cx="11477624" cy="4887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Basic reading: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Szeliski</a:t>
            </a:r>
            <a:r>
              <a:rPr lang="en-US" sz="2000" dirty="0"/>
              <a:t> textbook, Section 2.3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Michael Brown, “Understanding the In-Camera Image Processing Pipeline for Computer Vision,” CVPR 2016, </a:t>
            </a:r>
          </a:p>
          <a:p>
            <a:r>
              <a:rPr lang="en-US" sz="2000" dirty="0"/>
              <a:t>	very detailed discussion of issues relating to color photography and management, slides available at: 	</a:t>
            </a:r>
            <a:r>
              <a:rPr lang="en-US" sz="2000" dirty="0">
                <a:hlinkClick r:id="rId2"/>
              </a:rPr>
              <a:t>http://www.comp.nus.edu.sg/~brown/CVPR2016_Brown.html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Nine Degrees Below, </a:t>
            </a:r>
            <a:r>
              <a:rPr lang="en-US" sz="2000" u="sng" dirty="0">
                <a:hlinkClick r:id="rId3"/>
              </a:rPr>
              <a:t>https://ninedegreesbelow.com/</a:t>
            </a:r>
            <a:r>
              <a:rPr lang="en-US" sz="2000" dirty="0"/>
              <a:t> </a:t>
            </a:r>
          </a:p>
          <a:p>
            <a:r>
              <a:rPr lang="en-US" sz="2000" dirty="0"/>
              <a:t>	amazing resource for color photography, reproduction, and </a:t>
            </a:r>
            <a:r>
              <a:rPr lang="en-US" sz="2000"/>
              <a:t>management.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644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Photodiode full well capacity</a:t>
            </a:r>
            <a:endParaRPr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/>
          <a:stretch/>
        </p:blipFill>
        <p:spPr>
          <a:xfrm>
            <a:off x="5934075" y="1325563"/>
            <a:ext cx="5863441" cy="42677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Shape 667"/>
          <p:cNvSpPr txBox="1">
            <a:spLocks/>
          </p:cNvSpPr>
          <p:nvPr/>
        </p:nvSpPr>
        <p:spPr>
          <a:xfrm>
            <a:off x="346710" y="3053276"/>
            <a:ext cx="4777740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How many electrons can photodiode store before saturation?</a:t>
            </a:r>
          </a:p>
        </p:txBody>
      </p:sp>
      <p:sp>
        <p:nvSpPr>
          <p:cNvPr id="18" name="Shape 667"/>
          <p:cNvSpPr txBox="1">
            <a:spLocks/>
          </p:cNvSpPr>
          <p:nvPr/>
        </p:nvSpPr>
        <p:spPr>
          <a:xfrm>
            <a:off x="346710" y="5600699"/>
            <a:ext cx="8755380" cy="1057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Another important optical performance metric of imaging sensors.</a:t>
            </a:r>
          </a:p>
        </p:txBody>
      </p:sp>
    </p:spTree>
    <p:extLst>
      <p:ext uri="{BB962C8B-B14F-4D97-AF65-F5344CB8AC3E}">
        <p14:creationId xmlns:p14="http://schemas.microsoft.com/office/powerpoint/2010/main" val="373665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Two main types of imaging sensors</a:t>
            </a:r>
            <a:endParaRPr dirty="0"/>
          </a:p>
        </p:txBody>
      </p:sp>
      <p:sp>
        <p:nvSpPr>
          <p:cNvPr id="22" name="Shape 667"/>
          <p:cNvSpPr txBox="1">
            <a:spLocks/>
          </p:cNvSpPr>
          <p:nvPr/>
        </p:nvSpPr>
        <p:spPr>
          <a:xfrm>
            <a:off x="1718310" y="5851843"/>
            <a:ext cx="875538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Do you know them?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25044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Two main types of imaging sensors</a:t>
            </a:r>
            <a:endParaRPr dirty="0"/>
          </a:p>
        </p:txBody>
      </p:sp>
      <p:grpSp>
        <p:nvGrpSpPr>
          <p:cNvPr id="9" name="Group 8"/>
          <p:cNvGrpSpPr/>
          <p:nvPr/>
        </p:nvGrpSpPr>
        <p:grpSpPr>
          <a:xfrm>
            <a:off x="801737" y="1063940"/>
            <a:ext cx="10588526" cy="3110091"/>
            <a:chOff x="842963" y="1135380"/>
            <a:chExt cx="10588526" cy="31100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9"/>
            <a:stretch/>
          </p:blipFill>
          <p:spPr>
            <a:xfrm>
              <a:off x="842963" y="1135380"/>
              <a:ext cx="4153019" cy="311009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" r="746"/>
            <a:stretch/>
          </p:blipFill>
          <p:spPr>
            <a:xfrm>
              <a:off x="6195000" y="1135380"/>
              <a:ext cx="5236489" cy="3109632"/>
            </a:xfrm>
            <a:prstGeom prst="rect">
              <a:avLst/>
            </a:prstGeom>
          </p:spPr>
        </p:pic>
      </p:grpSp>
      <p:sp>
        <p:nvSpPr>
          <p:cNvPr id="14" name="Shape 667"/>
          <p:cNvSpPr txBox="1">
            <a:spLocks/>
          </p:cNvSpPr>
          <p:nvPr/>
        </p:nvSpPr>
        <p:spPr>
          <a:xfrm>
            <a:off x="520125" y="4173570"/>
            <a:ext cx="4716244" cy="1369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u="sng" dirty="0"/>
              <a:t>C</a:t>
            </a:r>
            <a:r>
              <a:rPr lang="en-US" sz="2400" dirty="0"/>
              <a:t>harged </a:t>
            </a:r>
            <a:r>
              <a:rPr lang="en-US" sz="2400" u="sng" dirty="0"/>
              <a:t>C</a:t>
            </a:r>
            <a:r>
              <a:rPr lang="en-US" sz="2400" dirty="0"/>
              <a:t>oupled </a:t>
            </a:r>
            <a:r>
              <a:rPr lang="en-US" sz="2400" u="sng" dirty="0"/>
              <a:t>D</a:t>
            </a:r>
            <a:r>
              <a:rPr lang="en-US" sz="2400" dirty="0"/>
              <a:t>evice (CCD): converts electrons to voltage using readout circuitry separate from pixel</a:t>
            </a:r>
            <a:endParaRPr lang="en-US" sz="2400" u="sng" dirty="0"/>
          </a:p>
        </p:txBody>
      </p:sp>
      <p:sp>
        <p:nvSpPr>
          <p:cNvPr id="15" name="Shape 667"/>
          <p:cNvSpPr txBox="1">
            <a:spLocks/>
          </p:cNvSpPr>
          <p:nvPr/>
        </p:nvSpPr>
        <p:spPr>
          <a:xfrm>
            <a:off x="5411956" y="4169664"/>
            <a:ext cx="672012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u="sng" dirty="0"/>
              <a:t>C</a:t>
            </a:r>
            <a:r>
              <a:rPr lang="en-US" sz="2400" dirty="0"/>
              <a:t>omplementary </a:t>
            </a:r>
            <a:r>
              <a:rPr lang="en-US" sz="2400" u="sng" dirty="0"/>
              <a:t>M</a:t>
            </a:r>
            <a:r>
              <a:rPr lang="en-US" sz="2400" dirty="0"/>
              <a:t>etal </a:t>
            </a:r>
            <a:r>
              <a:rPr lang="en-US" sz="2400" u="sng" dirty="0"/>
              <a:t>O</a:t>
            </a:r>
            <a:r>
              <a:rPr lang="en-US" sz="2400" dirty="0"/>
              <a:t>xide </a:t>
            </a:r>
            <a:r>
              <a:rPr lang="en-US" sz="2400" u="sng" dirty="0"/>
              <a:t>S</a:t>
            </a:r>
            <a:r>
              <a:rPr lang="en-US" sz="2400" dirty="0"/>
              <a:t>emiconductor (CMOS): converts electrons to voltage using </a:t>
            </a:r>
          </a:p>
          <a:p>
            <a:pPr algn="ctr"/>
            <a:r>
              <a:rPr lang="en-US" sz="2400" dirty="0"/>
              <a:t>per-pixel readout circuitry</a:t>
            </a:r>
            <a:endParaRPr lang="en-US" sz="2400" u="sng" dirty="0"/>
          </a:p>
        </p:txBody>
      </p:sp>
      <p:sp>
        <p:nvSpPr>
          <p:cNvPr id="22" name="Shape 667"/>
          <p:cNvSpPr txBox="1">
            <a:spLocks/>
          </p:cNvSpPr>
          <p:nvPr/>
        </p:nvSpPr>
        <p:spPr>
          <a:xfrm>
            <a:off x="1718310" y="5851843"/>
            <a:ext cx="875538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Can you think of advantages and disadvantages of each type?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337408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Two main types of imaging sensors</a:t>
            </a:r>
            <a:endParaRPr dirty="0"/>
          </a:p>
        </p:txBody>
      </p:sp>
      <p:grpSp>
        <p:nvGrpSpPr>
          <p:cNvPr id="9" name="Group 8"/>
          <p:cNvGrpSpPr/>
          <p:nvPr/>
        </p:nvGrpSpPr>
        <p:grpSpPr>
          <a:xfrm>
            <a:off x="801737" y="1063940"/>
            <a:ext cx="10588526" cy="3110091"/>
            <a:chOff x="842963" y="1135380"/>
            <a:chExt cx="10588526" cy="31100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9"/>
            <a:stretch/>
          </p:blipFill>
          <p:spPr>
            <a:xfrm>
              <a:off x="842963" y="1135380"/>
              <a:ext cx="4153019" cy="311009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" r="746"/>
            <a:stretch/>
          </p:blipFill>
          <p:spPr>
            <a:xfrm>
              <a:off x="6195000" y="1135380"/>
              <a:ext cx="5236489" cy="3109632"/>
            </a:xfrm>
            <a:prstGeom prst="rect">
              <a:avLst/>
            </a:prstGeom>
          </p:spPr>
        </p:pic>
      </p:grpSp>
      <p:sp>
        <p:nvSpPr>
          <p:cNvPr id="14" name="Shape 667"/>
          <p:cNvSpPr txBox="1">
            <a:spLocks/>
          </p:cNvSpPr>
          <p:nvPr/>
        </p:nvSpPr>
        <p:spPr>
          <a:xfrm>
            <a:off x="520125" y="4173570"/>
            <a:ext cx="4716244" cy="1369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u="sng" dirty="0"/>
              <a:t>C</a:t>
            </a:r>
            <a:r>
              <a:rPr lang="en-US" sz="2400" dirty="0"/>
              <a:t>harged </a:t>
            </a:r>
            <a:r>
              <a:rPr lang="en-US" sz="2400" u="sng" dirty="0"/>
              <a:t>C</a:t>
            </a:r>
            <a:r>
              <a:rPr lang="en-US" sz="2400" dirty="0"/>
              <a:t>oupled </a:t>
            </a:r>
            <a:r>
              <a:rPr lang="en-US" sz="2400" u="sng" dirty="0"/>
              <a:t>D</a:t>
            </a:r>
            <a:r>
              <a:rPr lang="en-US" sz="2400" dirty="0"/>
              <a:t>evice (CCD): converts electrons to voltage using readout circuitry separate from pixel</a:t>
            </a:r>
            <a:endParaRPr lang="en-US" sz="2400" u="sng" dirty="0"/>
          </a:p>
        </p:txBody>
      </p:sp>
      <p:sp>
        <p:nvSpPr>
          <p:cNvPr id="15" name="Shape 667"/>
          <p:cNvSpPr txBox="1">
            <a:spLocks/>
          </p:cNvSpPr>
          <p:nvPr/>
        </p:nvSpPr>
        <p:spPr>
          <a:xfrm>
            <a:off x="5411956" y="4169664"/>
            <a:ext cx="672012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u="sng" dirty="0"/>
              <a:t>C</a:t>
            </a:r>
            <a:r>
              <a:rPr lang="en-US" sz="2400" dirty="0"/>
              <a:t>omplementary </a:t>
            </a:r>
            <a:r>
              <a:rPr lang="en-US" sz="2400" u="sng" dirty="0"/>
              <a:t>M</a:t>
            </a:r>
            <a:r>
              <a:rPr lang="en-US" sz="2400" dirty="0"/>
              <a:t>etal </a:t>
            </a:r>
            <a:r>
              <a:rPr lang="en-US" sz="2400" u="sng" dirty="0"/>
              <a:t>O</a:t>
            </a:r>
            <a:r>
              <a:rPr lang="en-US" sz="2400" dirty="0"/>
              <a:t>xide </a:t>
            </a:r>
            <a:r>
              <a:rPr lang="en-US" sz="2400" u="sng" dirty="0"/>
              <a:t>S</a:t>
            </a:r>
            <a:r>
              <a:rPr lang="en-US" sz="2400" dirty="0"/>
              <a:t>emiconductor (CMOS): converts electrons to voltage using </a:t>
            </a:r>
          </a:p>
          <a:p>
            <a:pPr algn="ctr"/>
            <a:r>
              <a:rPr lang="en-US" sz="2400" dirty="0"/>
              <a:t>per-pixel readout circuitry</a:t>
            </a:r>
            <a:endParaRPr lang="en-US" sz="2400" u="sng" dirty="0"/>
          </a:p>
        </p:txBody>
      </p:sp>
      <p:grpSp>
        <p:nvGrpSpPr>
          <p:cNvPr id="10" name="Group 9"/>
          <p:cNvGrpSpPr/>
          <p:nvPr/>
        </p:nvGrpSpPr>
        <p:grpSpPr>
          <a:xfrm>
            <a:off x="1678637" y="5629275"/>
            <a:ext cx="2399218" cy="1033172"/>
            <a:chOff x="1816298" y="5439874"/>
            <a:chExt cx="2399218" cy="1033172"/>
          </a:xfrm>
        </p:grpSpPr>
        <p:grpSp>
          <p:nvGrpSpPr>
            <p:cNvPr id="11" name="Group 10"/>
            <p:cNvGrpSpPr/>
            <p:nvPr/>
          </p:nvGrpSpPr>
          <p:grpSpPr>
            <a:xfrm>
              <a:off x="1817705" y="5439874"/>
              <a:ext cx="2397811" cy="646331"/>
              <a:chOff x="758313" y="4924803"/>
              <a:chExt cx="3197080" cy="86177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313410" y="5011890"/>
                <a:ext cx="2641983" cy="533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83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675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566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457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348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4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13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r>
                  <a:rPr lang="en-US" sz="2000" dirty="0">
                    <a:latin typeface="+mj-lt"/>
                  </a:rPr>
                  <a:t>higher sensitivity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58313" y="4924803"/>
                <a:ext cx="718573" cy="861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83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675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566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457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348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4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13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600" dirty="0">
                    <a:solidFill>
                      <a:srgbClr val="49CF80"/>
                    </a:solidFill>
                    <a:sym typeface="Wingdings 2"/>
                  </a:rPr>
                  <a:t>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816298" y="5826715"/>
              <a:ext cx="2123895" cy="646331"/>
              <a:chOff x="758313" y="4924803"/>
              <a:chExt cx="2831859" cy="861775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313410" y="5011890"/>
                <a:ext cx="2276762" cy="533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83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675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566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457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348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4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13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r>
                  <a:rPr lang="en-US" sz="2000" dirty="0">
                    <a:latin typeface="+mj-lt"/>
                  </a:rPr>
                  <a:t>lower noise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58313" y="4924803"/>
                <a:ext cx="718573" cy="861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83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675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566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457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348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4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13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600" dirty="0">
                    <a:solidFill>
                      <a:srgbClr val="49CF80"/>
                    </a:solidFill>
                    <a:sym typeface="Wingdings 2"/>
                  </a:rPr>
                  <a:t>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7709367" y="5629275"/>
            <a:ext cx="2125302" cy="1033172"/>
            <a:chOff x="1816298" y="5439874"/>
            <a:chExt cx="2125302" cy="1033172"/>
          </a:xfrm>
        </p:grpSpPr>
        <p:grpSp>
          <p:nvGrpSpPr>
            <p:cNvPr id="20" name="Group 19"/>
            <p:cNvGrpSpPr/>
            <p:nvPr/>
          </p:nvGrpSpPr>
          <p:grpSpPr>
            <a:xfrm>
              <a:off x="1817705" y="5439874"/>
              <a:ext cx="2123895" cy="646331"/>
              <a:chOff x="758313" y="4924803"/>
              <a:chExt cx="2831859" cy="861775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313410" y="5011890"/>
                <a:ext cx="2276762" cy="533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83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675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566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457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348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4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13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r>
                  <a:rPr lang="en-US" sz="2000" dirty="0">
                    <a:latin typeface="+mj-lt"/>
                  </a:rPr>
                  <a:t>faster read-out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58313" y="4924803"/>
                <a:ext cx="718573" cy="861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83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675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566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457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348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4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13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600" dirty="0">
                    <a:solidFill>
                      <a:srgbClr val="49CF80"/>
                    </a:solidFill>
                    <a:sym typeface="Wingdings 2"/>
                  </a:rPr>
                  <a:t>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816298" y="5826715"/>
              <a:ext cx="2123895" cy="646331"/>
              <a:chOff x="758313" y="4924803"/>
              <a:chExt cx="2831859" cy="86177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313410" y="5011890"/>
                <a:ext cx="2276762" cy="533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83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675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566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457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348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4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13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r>
                  <a:rPr lang="en-US" sz="2000" dirty="0">
                    <a:latin typeface="+mj-lt"/>
                  </a:rPr>
                  <a:t>lower cost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58313" y="4924803"/>
                <a:ext cx="718573" cy="861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783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675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566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457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348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40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132" algn="l" defTabSz="6857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600" dirty="0">
                    <a:solidFill>
                      <a:srgbClr val="49CF80"/>
                    </a:solidFill>
                    <a:sym typeface="Wingdings 2"/>
                  </a:rPr>
                  <a:t>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CCD vs CMOS</a:t>
            </a:r>
            <a:endParaRPr dirty="0"/>
          </a:p>
        </p:txBody>
      </p:sp>
      <p:sp>
        <p:nvSpPr>
          <p:cNvPr id="42" name="Shape 667"/>
          <p:cNvSpPr txBox="1">
            <a:spLocks/>
          </p:cNvSpPr>
          <p:nvPr/>
        </p:nvSpPr>
        <p:spPr>
          <a:xfrm>
            <a:off x="190501" y="2032635"/>
            <a:ext cx="3660184" cy="2792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Modern CMOS sensors have optical performance comparable to CCD sensors.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modern commercial and industrial cameras use CMOS sensors.</a:t>
            </a:r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650813" y="5673670"/>
            <a:ext cx="273956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Can you guess what the QE of the human eye is?</a:t>
            </a:r>
            <a:endParaRPr lang="en-US" sz="2000" u="sng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"/>
          <a:stretch/>
        </p:blipFill>
        <p:spPr>
          <a:xfrm>
            <a:off x="3850683" y="1325563"/>
            <a:ext cx="4030396" cy="51419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t="1" r="2506" b="555"/>
          <a:stretch/>
        </p:blipFill>
        <p:spPr>
          <a:xfrm>
            <a:off x="7967641" y="1325562"/>
            <a:ext cx="4137796" cy="51419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89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1186017"/>
            <a:ext cx="12049245" cy="5528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Programming assignment 4 is ongoing.</a:t>
            </a:r>
          </a:p>
          <a:p>
            <a:r>
              <a:rPr lang="en-US" sz="2000" dirty="0"/>
              <a:t>	- </a:t>
            </a:r>
            <a:r>
              <a:rPr lang="en-US" sz="2000" b="1" dirty="0"/>
              <a:t>Please make sure to download the updated version of PA4 (last updated Monday, 10 am ET).</a:t>
            </a:r>
            <a:endParaRPr lang="en-US" sz="2000" dirty="0"/>
          </a:p>
          <a:p>
            <a:r>
              <a:rPr lang="en-US" sz="2000" dirty="0"/>
              <a:t>	- Due Wednesday March 25</a:t>
            </a:r>
            <a:r>
              <a:rPr lang="en-US" sz="2000" baseline="30000" dirty="0"/>
              <a:t>th</a:t>
            </a:r>
            <a:r>
              <a:rPr lang="en-US" sz="2000" dirty="0"/>
              <a:t>.</a:t>
            </a:r>
          </a:p>
          <a:p>
            <a:r>
              <a:rPr lang="en-US" sz="2000" dirty="0"/>
              <a:t>	- Any questions about the homework?</a:t>
            </a:r>
          </a:p>
          <a:p>
            <a:r>
              <a:rPr lang="en-US" sz="2000" dirty="0"/>
              <a:t>	- How many of you have looked at/started/finished programming assignment 4?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Take-home quiz 7 posted.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Today’s office hours will be run by Yannis.</a:t>
            </a:r>
          </a:p>
          <a:p>
            <a:r>
              <a:rPr lang="en-US" sz="2000" dirty="0"/>
              <a:t>	- Apologies for having to skip Friday’s office hours.</a:t>
            </a:r>
          </a:p>
        </p:txBody>
      </p:sp>
    </p:spTree>
    <p:extLst>
      <p:ext uri="{BB962C8B-B14F-4D97-AF65-F5344CB8AC3E}">
        <p14:creationId xmlns:p14="http://schemas.microsoft.com/office/powerpoint/2010/main" val="167075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CMOS sensor (very) simplified layout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509794" y="1051112"/>
            <a:ext cx="4848225" cy="48482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885988" y="1397784"/>
            <a:ext cx="4095838" cy="41571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5" idx="2"/>
            <a:endCxn id="40" idx="0"/>
          </p:cNvCxnSpPr>
          <p:nvPr/>
        </p:nvCxnSpPr>
        <p:spPr>
          <a:xfrm>
            <a:off x="3096815" y="1371195"/>
            <a:ext cx="0" cy="42080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950367" y="1078300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950367" y="1424375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950367" y="1770450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950367" y="2116525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950367" y="2462600"/>
            <a:ext cx="292895" cy="2928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950367" y="2808675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950367" y="3154750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950367" y="3500825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950367" y="3848885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950367" y="4194960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950367" y="4541035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950367" y="4887110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950367" y="5233185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950367" y="5579260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9" name="Straight Connector 268"/>
          <p:cNvCxnSpPr>
            <a:stCxn id="45" idx="2"/>
            <a:endCxn id="58" idx="0"/>
          </p:cNvCxnSpPr>
          <p:nvPr/>
        </p:nvCxnSpPr>
        <p:spPr>
          <a:xfrm>
            <a:off x="3454089" y="1371194"/>
            <a:ext cx="0" cy="42080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>
            <a:stCxn id="60" idx="2"/>
            <a:endCxn id="73" idx="0"/>
          </p:cNvCxnSpPr>
          <p:nvPr/>
        </p:nvCxnSpPr>
        <p:spPr>
          <a:xfrm>
            <a:off x="3811361" y="1371194"/>
            <a:ext cx="0" cy="42080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>
            <a:stCxn id="75" idx="2"/>
            <a:endCxn id="88" idx="0"/>
          </p:cNvCxnSpPr>
          <p:nvPr/>
        </p:nvCxnSpPr>
        <p:spPr>
          <a:xfrm>
            <a:off x="4168635" y="1371193"/>
            <a:ext cx="0" cy="42080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150" idx="2"/>
            <a:endCxn id="163" idx="0"/>
          </p:cNvCxnSpPr>
          <p:nvPr/>
        </p:nvCxnSpPr>
        <p:spPr>
          <a:xfrm>
            <a:off x="4525907" y="1371193"/>
            <a:ext cx="0" cy="42080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Rectangle 280"/>
          <p:cNvSpPr/>
          <p:nvPr/>
        </p:nvSpPr>
        <p:spPr>
          <a:xfrm>
            <a:off x="4877351" y="2955120"/>
            <a:ext cx="170757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4000" dirty="0">
                <a:latin typeface="+mj-lt"/>
              </a:rPr>
              <a:t>…</a:t>
            </a:r>
          </a:p>
        </p:txBody>
      </p:sp>
      <p:sp>
        <p:nvSpPr>
          <p:cNvPr id="282" name="Shape 667"/>
          <p:cNvSpPr txBox="1">
            <a:spLocks/>
          </p:cNvSpPr>
          <p:nvPr/>
        </p:nvSpPr>
        <p:spPr>
          <a:xfrm>
            <a:off x="7655758" y="3745168"/>
            <a:ext cx="2450109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exposed region (light gets here)</a:t>
            </a:r>
          </a:p>
        </p:txBody>
      </p:sp>
      <p:cxnSp>
        <p:nvCxnSpPr>
          <p:cNvPr id="283" name="Straight Arrow Connector 282"/>
          <p:cNvCxnSpPr>
            <a:stCxn id="282" idx="1"/>
          </p:cNvCxnSpPr>
          <p:nvPr/>
        </p:nvCxnSpPr>
        <p:spPr>
          <a:xfrm flipH="1" flipV="1">
            <a:off x="6399321" y="3632138"/>
            <a:ext cx="1256437" cy="51919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Shape 667"/>
          <p:cNvSpPr txBox="1">
            <a:spLocks/>
          </p:cNvSpPr>
          <p:nvPr/>
        </p:nvSpPr>
        <p:spPr>
          <a:xfrm>
            <a:off x="7550251" y="1148128"/>
            <a:ext cx="3168015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optically black region (no light gets here)</a:t>
            </a:r>
          </a:p>
        </p:txBody>
      </p:sp>
      <p:cxnSp>
        <p:nvCxnSpPr>
          <p:cNvPr id="287" name="Straight Arrow Connector 286"/>
          <p:cNvCxnSpPr>
            <a:stCxn id="286" idx="1"/>
          </p:cNvCxnSpPr>
          <p:nvPr/>
        </p:nvCxnSpPr>
        <p:spPr>
          <a:xfrm flipH="1" flipV="1">
            <a:off x="6809570" y="1200934"/>
            <a:ext cx="740681" cy="3533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Shape 667"/>
          <p:cNvSpPr txBox="1">
            <a:spLocks/>
          </p:cNvSpPr>
          <p:nvPr/>
        </p:nvSpPr>
        <p:spPr>
          <a:xfrm>
            <a:off x="434068" y="1418480"/>
            <a:ext cx="1640123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photodiode (pixel)</a:t>
            </a:r>
          </a:p>
        </p:txBody>
      </p:sp>
      <p:cxnSp>
        <p:nvCxnSpPr>
          <p:cNvPr id="292" name="Straight Arrow Connector 291"/>
          <p:cNvCxnSpPr>
            <a:stCxn id="291" idx="3"/>
            <a:endCxn id="29" idx="1"/>
          </p:cNvCxnSpPr>
          <p:nvPr/>
        </p:nvCxnSpPr>
        <p:spPr>
          <a:xfrm>
            <a:off x="2074191" y="1824642"/>
            <a:ext cx="876176" cy="922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" name="Straight Connector 644"/>
          <p:cNvCxnSpPr>
            <a:stCxn id="31" idx="3"/>
          </p:cNvCxnSpPr>
          <p:nvPr/>
        </p:nvCxnSpPr>
        <p:spPr>
          <a:xfrm flipV="1">
            <a:off x="3243262" y="2609045"/>
            <a:ext cx="3738564" cy="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307641" y="107829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307641" y="142437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307641" y="177044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307641" y="211652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307641" y="2462599"/>
            <a:ext cx="292895" cy="2928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307641" y="280867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307641" y="315474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307641" y="350082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307641" y="384888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307641" y="419495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307641" y="454103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307641" y="488710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307641" y="523318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307641" y="557925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664913" y="107829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664913" y="142437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664913" y="177044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3664913" y="211652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3664913" y="2462599"/>
            <a:ext cx="292895" cy="2928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664913" y="280867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3664913" y="315474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664913" y="350082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3664913" y="384888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664913" y="419495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664913" y="454103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664913" y="488710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3664913" y="5233184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3664913" y="5579259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022187" y="107829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4022187" y="142437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022187" y="177044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4022187" y="211652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022187" y="2462598"/>
            <a:ext cx="292895" cy="2928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4022187" y="280867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4022187" y="315474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022187" y="350082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4022187" y="384888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022187" y="419495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4022187" y="454103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4022187" y="488710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4022187" y="523318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4022187" y="557925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4379459" y="107829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4379459" y="142437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4379459" y="177044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4379459" y="211652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4379459" y="2462598"/>
            <a:ext cx="292895" cy="2928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4379459" y="280867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4379459" y="315474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4379459" y="350082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4379459" y="384888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4379459" y="419495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4379459" y="454103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4379459" y="488710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4379459" y="5233183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4379459" y="5579258"/>
            <a:ext cx="292895" cy="29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Shape 667"/>
          <p:cNvSpPr txBox="1">
            <a:spLocks/>
          </p:cNvSpPr>
          <p:nvPr/>
        </p:nvSpPr>
        <p:spPr>
          <a:xfrm>
            <a:off x="313520" y="2548958"/>
            <a:ext cx="1898535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row selection register</a:t>
            </a:r>
          </a:p>
        </p:txBody>
      </p:sp>
      <p:cxnSp>
        <p:nvCxnSpPr>
          <p:cNvPr id="300" name="Straight Arrow Connector 299"/>
          <p:cNvCxnSpPr>
            <a:stCxn id="299" idx="3"/>
            <a:endCxn id="31" idx="1"/>
          </p:cNvCxnSpPr>
          <p:nvPr/>
        </p:nvCxnSpPr>
        <p:spPr>
          <a:xfrm flipV="1">
            <a:off x="2212055" y="2609048"/>
            <a:ext cx="738312" cy="34607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2" name="Group 651"/>
          <p:cNvGrpSpPr/>
          <p:nvPr/>
        </p:nvGrpSpPr>
        <p:grpSpPr>
          <a:xfrm>
            <a:off x="2900360" y="6190046"/>
            <a:ext cx="4287288" cy="292898"/>
            <a:chOff x="2697954" y="6456752"/>
            <a:chExt cx="4287288" cy="292898"/>
          </a:xfrm>
        </p:grpSpPr>
        <p:grpSp>
          <p:nvGrpSpPr>
            <p:cNvPr id="651" name="Group 650"/>
            <p:cNvGrpSpPr/>
            <p:nvPr/>
          </p:nvGrpSpPr>
          <p:grpSpPr>
            <a:xfrm>
              <a:off x="2697954" y="6456753"/>
              <a:ext cx="1429096" cy="292897"/>
              <a:chOff x="2697954" y="6456753"/>
              <a:chExt cx="1429096" cy="292897"/>
            </a:xfrm>
          </p:grpSpPr>
          <p:grpSp>
            <p:nvGrpSpPr>
              <p:cNvPr id="650" name="Group 649"/>
              <p:cNvGrpSpPr/>
              <p:nvPr/>
            </p:nvGrpSpPr>
            <p:grpSpPr>
              <a:xfrm>
                <a:off x="2697954" y="6456754"/>
                <a:ext cx="714548" cy="292896"/>
                <a:chOff x="2697954" y="6456754"/>
                <a:chExt cx="714548" cy="292896"/>
              </a:xfrm>
            </p:grpSpPr>
            <p:sp>
              <p:nvSpPr>
                <p:cNvPr id="303" name="Rectangle 302"/>
                <p:cNvSpPr/>
                <p:nvPr/>
              </p:nvSpPr>
              <p:spPr>
                <a:xfrm>
                  <a:off x="2697954" y="6456755"/>
                  <a:ext cx="378622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4" name="Rectangle 303"/>
                <p:cNvSpPr/>
                <p:nvPr/>
              </p:nvSpPr>
              <p:spPr>
                <a:xfrm>
                  <a:off x="3076576" y="6456754"/>
                  <a:ext cx="335926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9" name="Group 308"/>
              <p:cNvGrpSpPr/>
              <p:nvPr/>
            </p:nvGrpSpPr>
            <p:grpSpPr>
              <a:xfrm>
                <a:off x="3412502" y="6456753"/>
                <a:ext cx="714548" cy="292896"/>
                <a:chOff x="2697954" y="6456754"/>
                <a:chExt cx="714548" cy="292896"/>
              </a:xfrm>
            </p:grpSpPr>
            <p:sp>
              <p:nvSpPr>
                <p:cNvPr id="310" name="Rectangle 309"/>
                <p:cNvSpPr/>
                <p:nvPr/>
              </p:nvSpPr>
              <p:spPr>
                <a:xfrm>
                  <a:off x="2697954" y="6456755"/>
                  <a:ext cx="378622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3076576" y="6456754"/>
                  <a:ext cx="335926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3" name="Group 312"/>
            <p:cNvGrpSpPr/>
            <p:nvPr/>
          </p:nvGrpSpPr>
          <p:grpSpPr>
            <a:xfrm>
              <a:off x="4127050" y="6456753"/>
              <a:ext cx="1429096" cy="292897"/>
              <a:chOff x="2697954" y="6456753"/>
              <a:chExt cx="1429096" cy="292897"/>
            </a:xfrm>
          </p:grpSpPr>
          <p:grpSp>
            <p:nvGrpSpPr>
              <p:cNvPr id="314" name="Group 313"/>
              <p:cNvGrpSpPr/>
              <p:nvPr/>
            </p:nvGrpSpPr>
            <p:grpSpPr>
              <a:xfrm>
                <a:off x="2697954" y="6456754"/>
                <a:ext cx="714548" cy="292896"/>
                <a:chOff x="2697954" y="6456754"/>
                <a:chExt cx="714548" cy="292896"/>
              </a:xfrm>
            </p:grpSpPr>
            <p:sp>
              <p:nvSpPr>
                <p:cNvPr id="318" name="Rectangle 317"/>
                <p:cNvSpPr/>
                <p:nvPr/>
              </p:nvSpPr>
              <p:spPr>
                <a:xfrm>
                  <a:off x="2697954" y="6456755"/>
                  <a:ext cx="378622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3076576" y="6456754"/>
                  <a:ext cx="335926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5" name="Group 314"/>
              <p:cNvGrpSpPr/>
              <p:nvPr/>
            </p:nvGrpSpPr>
            <p:grpSpPr>
              <a:xfrm>
                <a:off x="3412502" y="6456753"/>
                <a:ext cx="714548" cy="292896"/>
                <a:chOff x="2697954" y="6456754"/>
                <a:chExt cx="714548" cy="292896"/>
              </a:xfrm>
            </p:grpSpPr>
            <p:sp>
              <p:nvSpPr>
                <p:cNvPr id="316" name="Rectangle 315"/>
                <p:cNvSpPr/>
                <p:nvPr/>
              </p:nvSpPr>
              <p:spPr>
                <a:xfrm>
                  <a:off x="2697954" y="6456755"/>
                  <a:ext cx="378622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7" name="Rectangle 316"/>
                <p:cNvSpPr/>
                <p:nvPr/>
              </p:nvSpPr>
              <p:spPr>
                <a:xfrm>
                  <a:off x="3076576" y="6456754"/>
                  <a:ext cx="335926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0" name="Group 319"/>
            <p:cNvGrpSpPr/>
            <p:nvPr/>
          </p:nvGrpSpPr>
          <p:grpSpPr>
            <a:xfrm>
              <a:off x="5556146" y="6456752"/>
              <a:ext cx="1429096" cy="292897"/>
              <a:chOff x="2697954" y="6456753"/>
              <a:chExt cx="1429096" cy="292897"/>
            </a:xfrm>
          </p:grpSpPr>
          <p:grpSp>
            <p:nvGrpSpPr>
              <p:cNvPr id="321" name="Group 320"/>
              <p:cNvGrpSpPr/>
              <p:nvPr/>
            </p:nvGrpSpPr>
            <p:grpSpPr>
              <a:xfrm>
                <a:off x="2697954" y="6456754"/>
                <a:ext cx="714548" cy="292896"/>
                <a:chOff x="2697954" y="6456754"/>
                <a:chExt cx="714548" cy="292896"/>
              </a:xfrm>
            </p:grpSpPr>
            <p:sp>
              <p:nvSpPr>
                <p:cNvPr id="325" name="Rectangle 324"/>
                <p:cNvSpPr/>
                <p:nvPr/>
              </p:nvSpPr>
              <p:spPr>
                <a:xfrm>
                  <a:off x="2697954" y="6456755"/>
                  <a:ext cx="378622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6" name="Rectangle 325"/>
                <p:cNvSpPr/>
                <p:nvPr/>
              </p:nvSpPr>
              <p:spPr>
                <a:xfrm>
                  <a:off x="3076576" y="6456754"/>
                  <a:ext cx="335926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2" name="Group 321"/>
              <p:cNvGrpSpPr/>
              <p:nvPr/>
            </p:nvGrpSpPr>
            <p:grpSpPr>
              <a:xfrm>
                <a:off x="3412502" y="6456753"/>
                <a:ext cx="714548" cy="292896"/>
                <a:chOff x="2697954" y="6456754"/>
                <a:chExt cx="714548" cy="292896"/>
              </a:xfrm>
            </p:grpSpPr>
            <p:sp>
              <p:nvSpPr>
                <p:cNvPr id="323" name="Rectangle 322"/>
                <p:cNvSpPr/>
                <p:nvPr/>
              </p:nvSpPr>
              <p:spPr>
                <a:xfrm>
                  <a:off x="2697954" y="6456755"/>
                  <a:ext cx="378622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4" name="Rectangle 323"/>
                <p:cNvSpPr/>
                <p:nvPr/>
              </p:nvSpPr>
              <p:spPr>
                <a:xfrm>
                  <a:off x="3076576" y="6456754"/>
                  <a:ext cx="335926" cy="2928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328" name="Straight Arrow Connector 327"/>
          <p:cNvCxnSpPr>
            <a:stCxn id="324" idx="3"/>
          </p:cNvCxnSpPr>
          <p:nvPr/>
        </p:nvCxnSpPr>
        <p:spPr>
          <a:xfrm>
            <a:off x="7187648" y="6336494"/>
            <a:ext cx="392587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8115675" y="5144283"/>
            <a:ext cx="2572103" cy="1578229"/>
            <a:chOff x="8268075" y="5144283"/>
            <a:chExt cx="2572103" cy="1578229"/>
          </a:xfrm>
        </p:grpSpPr>
        <p:sp>
          <p:nvSpPr>
            <p:cNvPr id="657" name="Rectangle 656"/>
            <p:cNvSpPr>
              <a:spLocks/>
            </p:cNvSpPr>
            <p:nvPr/>
          </p:nvSpPr>
          <p:spPr>
            <a:xfrm>
              <a:off x="8268075" y="5954416"/>
              <a:ext cx="2572103" cy="768096"/>
            </a:xfrm>
            <a:prstGeom prst="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Shape 667"/>
            <p:cNvSpPr txBox="1">
              <a:spLocks/>
            </p:cNvSpPr>
            <p:nvPr/>
          </p:nvSpPr>
          <p:spPr>
            <a:xfrm>
              <a:off x="8268075" y="5144283"/>
              <a:ext cx="2572103" cy="81232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sp>
        <p:nvSpPr>
          <p:cNvPr id="345" name="Shape 667"/>
          <p:cNvSpPr txBox="1">
            <a:spLocks/>
          </p:cNvSpPr>
          <p:nvPr/>
        </p:nvSpPr>
        <p:spPr>
          <a:xfrm>
            <a:off x="11181974" y="5929018"/>
            <a:ext cx="852600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bits</a:t>
            </a:r>
          </a:p>
        </p:txBody>
      </p:sp>
      <p:sp>
        <p:nvSpPr>
          <p:cNvPr id="346" name="Shape 667"/>
          <p:cNvSpPr txBox="1">
            <a:spLocks/>
          </p:cNvSpPr>
          <p:nvPr/>
        </p:nvSpPr>
        <p:spPr>
          <a:xfrm>
            <a:off x="1223807" y="5929018"/>
            <a:ext cx="1676553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row buffer</a:t>
            </a:r>
          </a:p>
        </p:txBody>
      </p:sp>
      <p:sp>
        <p:nvSpPr>
          <p:cNvPr id="350" name="Shape 667"/>
          <p:cNvSpPr txBox="1">
            <a:spLocks/>
          </p:cNvSpPr>
          <p:nvPr/>
        </p:nvSpPr>
        <p:spPr>
          <a:xfrm>
            <a:off x="7727861" y="2430417"/>
            <a:ext cx="4468436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Can anyone guess why there are pixels in the optically black region?</a:t>
            </a:r>
            <a:endParaRPr lang="en-US" sz="2400" u="sng" dirty="0"/>
          </a:p>
        </p:txBody>
      </p:sp>
      <p:sp>
        <p:nvSpPr>
          <p:cNvPr id="351" name="Shape 667"/>
          <p:cNvSpPr txBox="1">
            <a:spLocks/>
          </p:cNvSpPr>
          <p:nvPr/>
        </p:nvSpPr>
        <p:spPr>
          <a:xfrm>
            <a:off x="-36906" y="4557281"/>
            <a:ext cx="2593321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active pixel sensor (2D array of pixels)</a:t>
            </a:r>
          </a:p>
        </p:txBody>
      </p:sp>
    </p:spTree>
    <p:extLst>
      <p:ext uri="{BB962C8B-B14F-4D97-AF65-F5344CB8AC3E}">
        <p14:creationId xmlns:p14="http://schemas.microsoft.com/office/powerpoint/2010/main" val="279219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Analog front-end</a:t>
            </a:r>
            <a:endParaRPr dirty="0"/>
          </a:p>
        </p:txBody>
      </p:sp>
      <p:sp>
        <p:nvSpPr>
          <p:cNvPr id="121" name="Shape 667"/>
          <p:cNvSpPr txBox="1">
            <a:spLocks/>
          </p:cNvSpPr>
          <p:nvPr/>
        </p:nvSpPr>
        <p:spPr>
          <a:xfrm>
            <a:off x="379644" y="3900116"/>
            <a:ext cx="4037706" cy="2816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/>
              <a:t>analog amplifier (gain)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gets voltage in range needed by A/D converter.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accommodates ISO settings.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accounts for </a:t>
            </a:r>
            <a:r>
              <a:rPr lang="en-US" sz="2400" u="sng" dirty="0" err="1"/>
              <a:t>vignetting</a:t>
            </a:r>
            <a:r>
              <a:rPr lang="en-US" sz="2400" dirty="0"/>
              <a:t>.</a:t>
            </a:r>
          </a:p>
        </p:txBody>
      </p:sp>
      <p:sp>
        <p:nvSpPr>
          <p:cNvPr id="130" name="Shape 667"/>
          <p:cNvSpPr txBox="1">
            <a:spLocks/>
          </p:cNvSpPr>
          <p:nvPr/>
        </p:nvSpPr>
        <p:spPr>
          <a:xfrm>
            <a:off x="7939554" y="3900116"/>
            <a:ext cx="3814296" cy="2816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/>
              <a:t>look-up table (LUT)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corrects non-</a:t>
            </a:r>
            <a:r>
              <a:rPr lang="en-US" sz="2400" dirty="0" err="1"/>
              <a:t>linearities</a:t>
            </a:r>
            <a:r>
              <a:rPr lang="en-US" sz="2400" dirty="0"/>
              <a:t> in sensor’s response function (within proper exposure).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corrects defective pixels.</a:t>
            </a:r>
          </a:p>
        </p:txBody>
      </p:sp>
      <p:sp>
        <p:nvSpPr>
          <p:cNvPr id="131" name="Shape 667"/>
          <p:cNvSpPr txBox="1">
            <a:spLocks/>
          </p:cNvSpPr>
          <p:nvPr/>
        </p:nvSpPr>
        <p:spPr>
          <a:xfrm>
            <a:off x="4430715" y="3900116"/>
            <a:ext cx="3330570" cy="2816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/>
              <a:t>analog-to-digital converter (ADC)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depending on sensor, output has 10-16 bits.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often (?) 12 bits.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9881" y="1913166"/>
            <a:ext cx="11672239" cy="1988061"/>
            <a:chOff x="259881" y="1727032"/>
            <a:chExt cx="11672239" cy="1988061"/>
          </a:xfrm>
        </p:grpSpPr>
        <p:cxnSp>
          <p:nvCxnSpPr>
            <p:cNvPr id="123" name="Straight Arrow Connector 122"/>
            <p:cNvCxnSpPr/>
            <p:nvPr/>
          </p:nvCxnSpPr>
          <p:spPr>
            <a:xfrm>
              <a:off x="259881" y="2720507"/>
              <a:ext cx="1167223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Isosceles Triangle 123"/>
            <p:cNvSpPr/>
            <p:nvPr/>
          </p:nvSpPr>
          <p:spPr>
            <a:xfrm rot="5400000">
              <a:off x="1406718" y="1783038"/>
              <a:ext cx="1988061" cy="1876050"/>
            </a:xfrm>
            <a:prstGeom prst="triangle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>
              <a:spLocks/>
            </p:cNvSpPr>
            <p:nvPr/>
          </p:nvSpPr>
          <p:spPr>
            <a:xfrm>
              <a:off x="5102525" y="1727033"/>
              <a:ext cx="1986951" cy="1986951"/>
            </a:xfrm>
            <a:prstGeom prst="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>
              <a:spLocks/>
            </p:cNvSpPr>
            <p:nvPr/>
          </p:nvSpPr>
          <p:spPr>
            <a:xfrm>
              <a:off x="8853227" y="1727032"/>
              <a:ext cx="1986951" cy="1986951"/>
            </a:xfrm>
            <a:prstGeom prst="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hape 667"/>
            <p:cNvSpPr txBox="1">
              <a:spLocks/>
            </p:cNvSpPr>
            <p:nvPr/>
          </p:nvSpPr>
          <p:spPr>
            <a:xfrm>
              <a:off x="414986" y="2003848"/>
              <a:ext cx="1047737" cy="716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analog voltage</a:t>
              </a:r>
            </a:p>
          </p:txBody>
        </p:sp>
        <p:sp>
          <p:nvSpPr>
            <p:cNvPr id="133" name="Shape 667"/>
            <p:cNvSpPr txBox="1">
              <a:spLocks/>
            </p:cNvSpPr>
            <p:nvPr/>
          </p:nvSpPr>
          <p:spPr>
            <a:xfrm>
              <a:off x="3667125" y="2003848"/>
              <a:ext cx="1076693" cy="716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analog voltage</a:t>
              </a:r>
            </a:p>
          </p:txBody>
        </p:sp>
        <p:sp>
          <p:nvSpPr>
            <p:cNvPr id="134" name="Shape 667"/>
            <p:cNvSpPr txBox="1">
              <a:spLocks/>
            </p:cNvSpPr>
            <p:nvPr/>
          </p:nvSpPr>
          <p:spPr>
            <a:xfrm>
              <a:off x="10840178" y="2003846"/>
              <a:ext cx="1076693" cy="716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discrete signal</a:t>
              </a:r>
            </a:p>
          </p:txBody>
        </p:sp>
        <p:sp>
          <p:nvSpPr>
            <p:cNvPr id="135" name="Shape 667"/>
            <p:cNvSpPr txBox="1">
              <a:spLocks/>
            </p:cNvSpPr>
            <p:nvPr/>
          </p:nvSpPr>
          <p:spPr>
            <a:xfrm>
              <a:off x="7448183" y="2003847"/>
              <a:ext cx="1076693" cy="716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discrete signal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68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Vignetting</a:t>
            </a:r>
            <a:endParaRPr dirty="0"/>
          </a:p>
        </p:txBody>
      </p:sp>
      <p:sp>
        <p:nvSpPr>
          <p:cNvPr id="14" name="Shape 667"/>
          <p:cNvSpPr txBox="1">
            <a:spLocks/>
          </p:cNvSpPr>
          <p:nvPr/>
        </p:nvSpPr>
        <p:spPr>
          <a:xfrm>
            <a:off x="767116" y="826243"/>
            <a:ext cx="8616254" cy="1128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Fancy word for: pixels far off the center receive less light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67115" y="1812326"/>
            <a:ext cx="10657770" cy="5099437"/>
            <a:chOff x="767115" y="1812326"/>
            <a:chExt cx="10657770" cy="5099437"/>
          </a:xfrm>
        </p:grpSpPr>
        <p:grpSp>
          <p:nvGrpSpPr>
            <p:cNvPr id="6" name="Group 5"/>
            <p:cNvGrpSpPr/>
            <p:nvPr/>
          </p:nvGrpSpPr>
          <p:grpSpPr>
            <a:xfrm>
              <a:off x="767115" y="1812326"/>
              <a:ext cx="10657770" cy="5099437"/>
              <a:chOff x="767115" y="1612301"/>
              <a:chExt cx="10657770" cy="5099437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767116" y="1612301"/>
                <a:ext cx="10657769" cy="3970482"/>
                <a:chOff x="722539" y="1466039"/>
                <a:chExt cx="11442975" cy="4263006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539" y="1466039"/>
                  <a:ext cx="4263003" cy="4263003"/>
                </a:xfrm>
                <a:prstGeom prst="rect">
                  <a:avLst/>
                </a:prstGeom>
              </p:spPr>
            </p:pic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02820" y="1466039"/>
                  <a:ext cx="6362694" cy="4263006"/>
                </a:xfrm>
                <a:prstGeom prst="rect">
                  <a:avLst/>
                </a:prstGeom>
              </p:spPr>
            </p:pic>
          </p:grpSp>
          <p:sp>
            <p:nvSpPr>
              <p:cNvPr id="10" name="Shape 667"/>
              <p:cNvSpPr txBox="1">
                <a:spLocks/>
              </p:cNvSpPr>
              <p:nvPr/>
            </p:nvSpPr>
            <p:spPr>
              <a:xfrm>
                <a:off x="767115" y="5582780"/>
                <a:ext cx="3970481" cy="112895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white wall under uniform light</a:t>
                </a:r>
              </a:p>
            </p:txBody>
          </p:sp>
        </p:grpSp>
        <p:sp>
          <p:nvSpPr>
            <p:cNvPr id="16" name="Shape 667"/>
            <p:cNvSpPr txBox="1">
              <a:spLocks/>
            </p:cNvSpPr>
            <p:nvPr/>
          </p:nvSpPr>
          <p:spPr>
            <a:xfrm>
              <a:off x="5498793" y="5782805"/>
              <a:ext cx="5926092" cy="11289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more interesting example of </a:t>
              </a:r>
              <a:r>
                <a:rPr lang="en-US" sz="2400" dirty="0" err="1"/>
                <a:t>vignetting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6210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Vignetting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t="18424" r="9098" b="33290"/>
          <a:stretch/>
        </p:blipFill>
        <p:spPr>
          <a:xfrm>
            <a:off x="7915275" y="2147386"/>
            <a:ext cx="4092575" cy="1857135"/>
          </a:xfrm>
          <a:prstGeom prst="rect">
            <a:avLst/>
          </a:prstGeom>
        </p:spPr>
      </p:pic>
      <p:sp>
        <p:nvSpPr>
          <p:cNvPr id="14" name="Shape 667"/>
          <p:cNvSpPr txBox="1">
            <a:spLocks/>
          </p:cNvSpPr>
          <p:nvPr/>
        </p:nvSpPr>
        <p:spPr>
          <a:xfrm>
            <a:off x="317853" y="1039813"/>
            <a:ext cx="9196034" cy="2964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Four types of </a:t>
            </a:r>
            <a:r>
              <a:rPr lang="en-US" sz="2400" dirty="0" err="1"/>
              <a:t>vignetting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Mechanical: light rays blocked by hoods, filters, and other objects.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Lens: similar, but light rays blocked by lens elements.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Natural: due to radiometric laws (“cosine fourth falloff”).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Pixel: angle-dependent sensitivity of photodiodes.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61827" y="4214072"/>
            <a:ext cx="11468346" cy="2596304"/>
            <a:chOff x="539504" y="4152348"/>
            <a:chExt cx="11468346" cy="259630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04" y="4428020"/>
              <a:ext cx="3032935" cy="21061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2515" y="4428020"/>
              <a:ext cx="3035335" cy="210779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60" r="1805" b="3995"/>
            <a:stretch/>
          </p:blipFill>
          <p:spPr>
            <a:xfrm>
              <a:off x="4621653" y="4152348"/>
              <a:ext cx="3301647" cy="2596304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3763492" y="5481084"/>
              <a:ext cx="69420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8049742" y="5496490"/>
              <a:ext cx="69420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hape 667"/>
          <p:cNvSpPr txBox="1">
            <a:spLocks/>
          </p:cNvSpPr>
          <p:nvPr/>
        </p:nvSpPr>
        <p:spPr>
          <a:xfrm>
            <a:off x="4443976" y="4214072"/>
            <a:ext cx="1732948" cy="716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non-uniform gain</a:t>
            </a:r>
          </a:p>
        </p:txBody>
      </p:sp>
    </p:spTree>
    <p:extLst>
      <p:ext uri="{BB962C8B-B14F-4D97-AF65-F5344CB8AC3E}">
        <p14:creationId xmlns:p14="http://schemas.microsoft.com/office/powerpoint/2010/main" val="4375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does an imaging sensor do?</a:t>
            </a:r>
            <a:endParaRPr dirty="0"/>
          </a:p>
        </p:txBody>
      </p:sp>
      <p:sp>
        <p:nvSpPr>
          <p:cNvPr id="17" name="Shape 667"/>
          <p:cNvSpPr txBox="1">
            <a:spLocks/>
          </p:cNvSpPr>
          <p:nvPr/>
        </p:nvSpPr>
        <p:spPr>
          <a:xfrm>
            <a:off x="706436" y="1188799"/>
            <a:ext cx="10799764" cy="5669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When the camera shutter opens, the sensor: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at every photodiode, converts incident photons into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stores electrons into the photodiode’s potential well until it is full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… until camera shutter closes. Then, the analog front-end: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reads out photodiodes’ wells, row-by-row, and converts them to analog signals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applies a (possibly non-uniform) gain to these analog signals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converts them to digital signals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corrects non-</a:t>
            </a:r>
            <a:r>
              <a:rPr lang="en-US" sz="2400" dirty="0" err="1"/>
              <a:t>linearities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… and finally returns an image.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329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Remember these?</a:t>
            </a:r>
            <a:endParaRPr dirty="0"/>
          </a:p>
        </p:txBody>
      </p:sp>
      <p:sp>
        <p:nvSpPr>
          <p:cNvPr id="24" name="Oval 23"/>
          <p:cNvSpPr/>
          <p:nvPr/>
        </p:nvSpPr>
        <p:spPr>
          <a:xfrm>
            <a:off x="5115243" y="2504718"/>
            <a:ext cx="2194560" cy="13858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920207" y="2504717"/>
            <a:ext cx="2194560" cy="13858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26757" y="2505909"/>
            <a:ext cx="2194560" cy="13858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26757" y="3197661"/>
            <a:ext cx="6582728" cy="4857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27710" y="3684629"/>
            <a:ext cx="6581775" cy="1270190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137682" y="3683202"/>
            <a:ext cx="5766038" cy="533400"/>
            <a:chOff x="1137682" y="3685583"/>
            <a:chExt cx="5766038" cy="533400"/>
          </a:xfrm>
        </p:grpSpPr>
        <p:sp>
          <p:nvSpPr>
            <p:cNvPr id="4" name="Rectangle 3"/>
            <p:cNvSpPr/>
            <p:nvPr/>
          </p:nvSpPr>
          <p:spPr>
            <a:xfrm>
              <a:off x="1137682" y="3685583"/>
              <a:ext cx="1371600" cy="533400"/>
            </a:xfrm>
            <a:prstGeom prst="rect">
              <a:avLst/>
            </a:prstGeom>
            <a:solidFill>
              <a:srgbClr val="F4B18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28487" y="3685583"/>
              <a:ext cx="1371600" cy="533400"/>
            </a:xfrm>
            <a:prstGeom prst="rect">
              <a:avLst/>
            </a:prstGeom>
            <a:solidFill>
              <a:srgbClr val="F4B18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32120" y="3685583"/>
              <a:ext cx="1371600" cy="533400"/>
            </a:xfrm>
            <a:prstGeom prst="rect">
              <a:avLst/>
            </a:prstGeom>
            <a:solidFill>
              <a:srgbClr val="F4B18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909082" y="3197663"/>
            <a:ext cx="1828800" cy="485774"/>
          </a:xfrm>
          <a:prstGeom prst="rect">
            <a:avLst/>
          </a:prstGeom>
          <a:solidFill>
            <a:srgbClr val="C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05522" y="3196469"/>
            <a:ext cx="1828800" cy="485774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298123" y="3196469"/>
            <a:ext cx="1828800" cy="4857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hape 667"/>
          <p:cNvSpPr txBox="1">
            <a:spLocks/>
          </p:cNvSpPr>
          <p:nvPr/>
        </p:nvSpPr>
        <p:spPr>
          <a:xfrm>
            <a:off x="7763256" y="4946904"/>
            <a:ext cx="3186684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made of silicon, emits electrons from photons</a:t>
            </a:r>
          </a:p>
        </p:txBody>
      </p:sp>
      <p:cxnSp>
        <p:nvCxnSpPr>
          <p:cNvPr id="34" name="Straight Arrow Connector 33"/>
          <p:cNvCxnSpPr>
            <a:stCxn id="33" idx="1"/>
            <a:endCxn id="15" idx="3"/>
          </p:cNvCxnSpPr>
          <p:nvPr/>
        </p:nvCxnSpPr>
        <p:spPr>
          <a:xfrm flipH="1" flipV="1">
            <a:off x="6903720" y="3949902"/>
            <a:ext cx="859536" cy="140316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hape 667"/>
          <p:cNvSpPr txBox="1">
            <a:spLocks/>
          </p:cNvSpPr>
          <p:nvPr/>
        </p:nvSpPr>
        <p:spPr>
          <a:xfrm>
            <a:off x="5525692" y="3682243"/>
            <a:ext cx="1372156" cy="53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photodiode</a:t>
            </a:r>
          </a:p>
        </p:txBody>
      </p:sp>
      <p:sp>
        <p:nvSpPr>
          <p:cNvPr id="38" name="Shape 667"/>
          <p:cNvSpPr txBox="1">
            <a:spLocks/>
          </p:cNvSpPr>
          <p:nvPr/>
        </p:nvSpPr>
        <p:spPr>
          <a:xfrm>
            <a:off x="3326849" y="3682243"/>
            <a:ext cx="1372156" cy="53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photodiode</a:t>
            </a:r>
          </a:p>
        </p:txBody>
      </p:sp>
      <p:sp>
        <p:nvSpPr>
          <p:cNvPr id="41" name="Shape 667"/>
          <p:cNvSpPr txBox="1">
            <a:spLocks/>
          </p:cNvSpPr>
          <p:nvPr/>
        </p:nvSpPr>
        <p:spPr>
          <a:xfrm>
            <a:off x="273939" y="4950379"/>
            <a:ext cx="2352539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silicon for read-out etc. circuitry</a:t>
            </a:r>
          </a:p>
        </p:txBody>
      </p:sp>
      <p:cxnSp>
        <p:nvCxnSpPr>
          <p:cNvPr id="42" name="Straight Arrow Connector 41"/>
          <p:cNvCxnSpPr>
            <a:stCxn id="41" idx="3"/>
          </p:cNvCxnSpPr>
          <p:nvPr/>
        </p:nvCxnSpPr>
        <p:spPr>
          <a:xfrm flipV="1">
            <a:off x="2626478" y="4707261"/>
            <a:ext cx="302418" cy="64928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hape 667"/>
          <p:cNvSpPr txBox="1">
            <a:spLocks/>
          </p:cNvSpPr>
          <p:nvPr/>
        </p:nvSpPr>
        <p:spPr>
          <a:xfrm>
            <a:off x="5297093" y="3195040"/>
            <a:ext cx="1828324" cy="48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color filter</a:t>
            </a:r>
          </a:p>
        </p:txBody>
      </p:sp>
      <p:sp>
        <p:nvSpPr>
          <p:cNvPr id="47" name="Shape 667"/>
          <p:cNvSpPr txBox="1">
            <a:spLocks/>
          </p:cNvSpPr>
          <p:nvPr/>
        </p:nvSpPr>
        <p:spPr>
          <a:xfrm>
            <a:off x="3102689" y="3195039"/>
            <a:ext cx="1828168" cy="48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color filter</a:t>
            </a:r>
          </a:p>
        </p:txBody>
      </p:sp>
      <p:sp>
        <p:nvSpPr>
          <p:cNvPr id="49" name="Shape 667"/>
          <p:cNvSpPr txBox="1">
            <a:spLocks/>
          </p:cNvSpPr>
          <p:nvPr/>
        </p:nvSpPr>
        <p:spPr>
          <a:xfrm>
            <a:off x="4765358" y="1509698"/>
            <a:ext cx="2920365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helps photodiode collect more light (also called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lenslet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</p:txBody>
      </p:sp>
      <p:cxnSp>
        <p:nvCxnSpPr>
          <p:cNvPr id="50" name="Straight Arrow Connector 49"/>
          <p:cNvCxnSpPr>
            <a:stCxn id="49" idx="1"/>
          </p:cNvCxnSpPr>
          <p:nvPr/>
        </p:nvCxnSpPr>
        <p:spPr>
          <a:xfrm flipH="1">
            <a:off x="4057258" y="1915860"/>
            <a:ext cx="708100" cy="57050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hape 667"/>
          <p:cNvSpPr txBox="1">
            <a:spLocks/>
          </p:cNvSpPr>
          <p:nvPr/>
        </p:nvSpPr>
        <p:spPr>
          <a:xfrm>
            <a:off x="5112229" y="2503525"/>
            <a:ext cx="2195035" cy="689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microlens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4" name="Shape 667"/>
          <p:cNvSpPr txBox="1">
            <a:spLocks/>
          </p:cNvSpPr>
          <p:nvPr/>
        </p:nvSpPr>
        <p:spPr>
          <a:xfrm>
            <a:off x="2920207" y="2504951"/>
            <a:ext cx="2196545" cy="68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microlens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48" name="Group 647"/>
          <p:cNvGrpSpPr/>
          <p:nvPr/>
        </p:nvGrpSpPr>
        <p:grpSpPr>
          <a:xfrm>
            <a:off x="1038225" y="1076325"/>
            <a:ext cx="1588253" cy="2877537"/>
            <a:chOff x="1038225" y="1076325"/>
            <a:chExt cx="1588253" cy="2877537"/>
          </a:xfrm>
        </p:grpSpPr>
        <p:cxnSp>
          <p:nvCxnSpPr>
            <p:cNvPr id="59" name="Straight Connector 58"/>
            <p:cNvCxnSpPr>
              <a:stCxn id="21" idx="1"/>
            </p:cNvCxnSpPr>
            <p:nvPr/>
          </p:nvCxnSpPr>
          <p:spPr>
            <a:xfrm flipH="1" flipV="1">
              <a:off x="1038225" y="1076325"/>
              <a:ext cx="9918" cy="1632542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818365" y="1076325"/>
              <a:ext cx="0" cy="2873098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lg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21" idx="7"/>
            </p:cNvCxnSpPr>
            <p:nvPr/>
          </p:nvCxnSpPr>
          <p:spPr>
            <a:xfrm flipV="1">
              <a:off x="2599931" y="1076325"/>
              <a:ext cx="26547" cy="1632542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Connector 640"/>
            <p:cNvCxnSpPr>
              <a:stCxn id="21" idx="1"/>
            </p:cNvCxnSpPr>
            <p:nvPr/>
          </p:nvCxnSpPr>
          <p:spPr>
            <a:xfrm>
              <a:off x="1048143" y="2708867"/>
              <a:ext cx="88271" cy="48378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2503017" y="2708867"/>
              <a:ext cx="88271" cy="48378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Connector 645"/>
            <p:cNvCxnSpPr/>
            <p:nvPr/>
          </p:nvCxnSpPr>
          <p:spPr>
            <a:xfrm>
              <a:off x="1136414" y="3192651"/>
              <a:ext cx="314561" cy="756771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2184254" y="3197091"/>
              <a:ext cx="314561" cy="756771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Shape 667"/>
          <p:cNvSpPr txBox="1">
            <a:spLocks/>
          </p:cNvSpPr>
          <p:nvPr/>
        </p:nvSpPr>
        <p:spPr>
          <a:xfrm>
            <a:off x="447005" y="5885889"/>
            <a:ext cx="8755380" cy="895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We will see what the color filters are for later in this lecture.</a:t>
            </a:r>
          </a:p>
        </p:txBody>
      </p:sp>
      <p:sp>
        <p:nvSpPr>
          <p:cNvPr id="78" name="Shape 667"/>
          <p:cNvSpPr txBox="1">
            <a:spLocks/>
          </p:cNvSpPr>
          <p:nvPr/>
        </p:nvSpPr>
        <p:spPr>
          <a:xfrm>
            <a:off x="7803916" y="1019524"/>
            <a:ext cx="4273783" cy="3893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Lenslets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also filter the image to avoid resolution artifacts.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Lenslets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are problematic when working with coherent light.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Many modern cameras do not have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lenslet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arrays.</a:t>
            </a:r>
          </a:p>
          <a:p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We will discuss these issues in more detail at a later lecture.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328169" y="4215384"/>
            <a:ext cx="13716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532120" y="4215384"/>
            <a:ext cx="13716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1137682" y="4215384"/>
            <a:ext cx="13716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hape 667"/>
          <p:cNvSpPr txBox="1">
            <a:spLocks/>
          </p:cNvSpPr>
          <p:nvPr/>
        </p:nvSpPr>
        <p:spPr>
          <a:xfrm>
            <a:off x="5539462" y="4214904"/>
            <a:ext cx="1372156" cy="53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potential well</a:t>
            </a:r>
          </a:p>
        </p:txBody>
      </p:sp>
      <p:sp>
        <p:nvSpPr>
          <p:cNvPr id="83" name="Shape 667"/>
          <p:cNvSpPr txBox="1">
            <a:spLocks/>
          </p:cNvSpPr>
          <p:nvPr/>
        </p:nvSpPr>
        <p:spPr>
          <a:xfrm>
            <a:off x="3326763" y="4215384"/>
            <a:ext cx="1372156" cy="53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potential well</a:t>
            </a:r>
          </a:p>
        </p:txBody>
      </p:sp>
      <p:sp>
        <p:nvSpPr>
          <p:cNvPr id="86" name="Shape 667"/>
          <p:cNvSpPr txBox="1">
            <a:spLocks/>
          </p:cNvSpPr>
          <p:nvPr/>
        </p:nvSpPr>
        <p:spPr>
          <a:xfrm>
            <a:off x="3509421" y="4946904"/>
            <a:ext cx="2179473" cy="812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stores emitted electrons</a:t>
            </a:r>
          </a:p>
        </p:txBody>
      </p:sp>
      <p:cxnSp>
        <p:nvCxnSpPr>
          <p:cNvPr id="87" name="Straight Arrow Connector 86"/>
          <p:cNvCxnSpPr>
            <a:stCxn id="86" idx="3"/>
          </p:cNvCxnSpPr>
          <p:nvPr/>
        </p:nvCxnSpPr>
        <p:spPr>
          <a:xfrm flipV="1">
            <a:off x="5688894" y="4771448"/>
            <a:ext cx="515726" cy="58161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5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Color sensing in cameras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54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Color</a:t>
            </a:r>
            <a:endParaRPr dirty="0"/>
          </a:p>
        </p:txBody>
      </p:sp>
      <p:sp>
        <p:nvSpPr>
          <p:cNvPr id="42" name="Shape 667"/>
          <p:cNvSpPr txBox="1">
            <a:spLocks/>
          </p:cNvSpPr>
          <p:nvPr/>
        </p:nvSpPr>
        <p:spPr>
          <a:xfrm>
            <a:off x="52247" y="2032635"/>
            <a:ext cx="9022080" cy="2792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Very high-level discussion of color as it relates to digital photography.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could spend an entire course covering color.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See 15-463/663/862 for more on color.</a:t>
            </a:r>
          </a:p>
        </p:txBody>
      </p:sp>
      <p:sp>
        <p:nvSpPr>
          <p:cNvPr id="9" name="Shape 667"/>
          <p:cNvSpPr txBox="1">
            <a:spLocks/>
          </p:cNvSpPr>
          <p:nvPr/>
        </p:nvSpPr>
        <p:spPr>
          <a:xfrm>
            <a:off x="8975210" y="5311780"/>
            <a:ext cx="2817034" cy="973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color is complicated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210" y="1547808"/>
            <a:ext cx="2822980" cy="37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Retinal vs perceived color</a:t>
            </a:r>
            <a:endParaRPr dirty="0"/>
          </a:p>
        </p:txBody>
      </p:sp>
      <p:grpSp>
        <p:nvGrpSpPr>
          <p:cNvPr id="14" name="Group 13"/>
          <p:cNvGrpSpPr/>
          <p:nvPr/>
        </p:nvGrpSpPr>
        <p:grpSpPr>
          <a:xfrm>
            <a:off x="3142331" y="1583949"/>
            <a:ext cx="5907339" cy="4548110"/>
            <a:chOff x="3589086" y="2272071"/>
            <a:chExt cx="5013829" cy="38601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/>
            <a:stretch/>
          </p:blipFill>
          <p:spPr>
            <a:xfrm>
              <a:off x="3589086" y="4426069"/>
              <a:ext cx="5013828" cy="170619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53"/>
            <a:stretch/>
          </p:blipFill>
          <p:spPr>
            <a:xfrm>
              <a:off x="3589087" y="2272071"/>
              <a:ext cx="5013828" cy="1706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59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Retinal vs perceived color</a:t>
            </a:r>
            <a:endParaRPr dirty="0"/>
          </a:p>
        </p:txBody>
      </p:sp>
      <p:grpSp>
        <p:nvGrpSpPr>
          <p:cNvPr id="14" name="Group 13"/>
          <p:cNvGrpSpPr/>
          <p:nvPr/>
        </p:nvGrpSpPr>
        <p:grpSpPr>
          <a:xfrm>
            <a:off x="3142331" y="1583949"/>
            <a:ext cx="5907339" cy="4548110"/>
            <a:chOff x="3589086" y="2272071"/>
            <a:chExt cx="5013829" cy="38601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/>
            <a:stretch/>
          </p:blipFill>
          <p:spPr>
            <a:xfrm>
              <a:off x="3589086" y="4426069"/>
              <a:ext cx="5013828" cy="170619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53"/>
            <a:stretch/>
          </p:blipFill>
          <p:spPr>
            <a:xfrm>
              <a:off x="3589087" y="2272071"/>
              <a:ext cx="5013828" cy="170619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234" y="3086164"/>
            <a:ext cx="777892" cy="1555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16" y="3645086"/>
            <a:ext cx="781050" cy="15525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707241" y="3148391"/>
            <a:ext cx="1759859" cy="426757"/>
            <a:chOff x="1707241" y="3600450"/>
            <a:chExt cx="1759859" cy="426757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1707241" y="3619500"/>
              <a:ext cx="17598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709507" y="3600450"/>
              <a:ext cx="0" cy="4267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V="1">
            <a:off x="1707240" y="5247628"/>
            <a:ext cx="1759859" cy="426757"/>
            <a:chOff x="1707241" y="3600450"/>
            <a:chExt cx="1759859" cy="426757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1707241" y="3619500"/>
              <a:ext cx="17598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709507" y="3600450"/>
              <a:ext cx="0" cy="4267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flipH="1">
            <a:off x="5895975" y="2601059"/>
            <a:ext cx="4586518" cy="2525994"/>
            <a:chOff x="1859640" y="3752850"/>
            <a:chExt cx="4586518" cy="2525994"/>
          </a:xfrm>
        </p:grpSpPr>
        <p:grpSp>
          <p:nvGrpSpPr>
            <p:cNvPr id="27" name="Group 26"/>
            <p:cNvGrpSpPr/>
            <p:nvPr/>
          </p:nvGrpSpPr>
          <p:grpSpPr>
            <a:xfrm>
              <a:off x="1859641" y="3752850"/>
              <a:ext cx="4586517" cy="426757"/>
              <a:chOff x="1707241" y="3600450"/>
              <a:chExt cx="4586517" cy="426757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flipH="1">
                <a:off x="1707241" y="3619500"/>
                <a:ext cx="458651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1709507" y="3600450"/>
                <a:ext cx="0" cy="42675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 flipV="1">
              <a:off x="1859640" y="5852087"/>
              <a:ext cx="4586518" cy="426757"/>
              <a:chOff x="1707241" y="3600450"/>
              <a:chExt cx="4586518" cy="426757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1707241" y="3619500"/>
                <a:ext cx="45865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1709507" y="3600450"/>
                <a:ext cx="0" cy="42675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2108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214339"/>
            <a:ext cx="11179126" cy="42285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Imaging sensor primer.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Color sensing in cameras.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In-camera image processing pipeline.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Some general thoughts on the image processing pipeline.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Radiometric calibration (a.k.a. HDR imaging).</a:t>
            </a:r>
          </a:p>
        </p:txBody>
      </p:sp>
      <p:sp>
        <p:nvSpPr>
          <p:cNvPr id="5" name="Shape 667"/>
          <p:cNvSpPr txBox="1">
            <a:spLocks/>
          </p:cNvSpPr>
          <p:nvPr/>
        </p:nvSpPr>
        <p:spPr>
          <a:xfrm>
            <a:off x="696686" y="5456085"/>
            <a:ext cx="107986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Take-home message: The values of pixels in a photograph and the output of your camera’s sensor are two very different things.</a:t>
            </a:r>
          </a:p>
        </p:txBody>
      </p:sp>
    </p:spTree>
    <p:extLst>
      <p:ext uri="{BB962C8B-B14F-4D97-AF65-F5344CB8AC3E}">
        <p14:creationId xmlns:p14="http://schemas.microsoft.com/office/powerpoint/2010/main" val="20189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Color is an artifact of human perception</a:t>
            </a:r>
            <a:endParaRPr dirty="0"/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591635" y="1325563"/>
            <a:ext cx="1100873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“Color” is not an </a:t>
            </a:r>
            <a:r>
              <a:rPr lang="en-US" sz="2400" i="1" dirty="0"/>
              <a:t>objective</a:t>
            </a:r>
            <a:r>
              <a:rPr lang="en-US" sz="2400" dirty="0"/>
              <a:t> physical property of light (electromagnetic radiation).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Instead, light is characterized by its wavelength.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19" y="2362200"/>
            <a:ext cx="8403363" cy="4495800"/>
          </a:xfrm>
          <a:prstGeom prst="rect">
            <a:avLst/>
          </a:prstGeom>
        </p:spPr>
      </p:pic>
      <p:sp>
        <p:nvSpPr>
          <p:cNvPr id="8" name="Shape 667"/>
          <p:cNvSpPr txBox="1">
            <a:spLocks/>
          </p:cNvSpPr>
          <p:nvPr/>
        </p:nvSpPr>
        <p:spPr>
          <a:xfrm>
            <a:off x="7227305" y="5071268"/>
            <a:ext cx="437306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What we call “color” is how we </a:t>
            </a:r>
            <a:r>
              <a:rPr lang="en-US" sz="2400" i="1" dirty="0"/>
              <a:t>subjectively</a:t>
            </a:r>
            <a:r>
              <a:rPr lang="en-US" sz="2400" dirty="0"/>
              <a:t> perceive a very small range of these wavelengths.</a:t>
            </a:r>
          </a:p>
        </p:txBody>
      </p:sp>
      <p:sp>
        <p:nvSpPr>
          <p:cNvPr id="10" name="Shape 667"/>
          <p:cNvSpPr txBox="1">
            <a:spLocks/>
          </p:cNvSpPr>
          <p:nvPr/>
        </p:nvSpPr>
        <p:spPr>
          <a:xfrm>
            <a:off x="9086886" y="2997994"/>
            <a:ext cx="2847975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electromagnetic spectrum</a:t>
            </a:r>
          </a:p>
        </p:txBody>
      </p:sp>
    </p:spTree>
    <p:extLst>
      <p:ext uri="{BB962C8B-B14F-4D97-AF65-F5344CB8AC3E}">
        <p14:creationId xmlns:p14="http://schemas.microsoft.com/office/powerpoint/2010/main" val="95819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Spectral Power Distribution (SPD)</a:t>
            </a:r>
            <a:endParaRPr dirty="0"/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591635" y="1325563"/>
            <a:ext cx="1100873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types of light “contain” more than one wavelengths.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can describe light based on the distribution of power over different wavelengths.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9"/>
          <a:stretch/>
        </p:blipFill>
        <p:spPr>
          <a:xfrm>
            <a:off x="3900487" y="2362200"/>
            <a:ext cx="7699878" cy="414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5" y="2544763"/>
            <a:ext cx="2828925" cy="2286000"/>
          </a:xfrm>
          <a:prstGeom prst="rect">
            <a:avLst/>
          </a:prstGeom>
        </p:spPr>
      </p:pic>
      <p:sp>
        <p:nvSpPr>
          <p:cNvPr id="9" name="Shape 667"/>
          <p:cNvSpPr txBox="1">
            <a:spLocks/>
          </p:cNvSpPr>
          <p:nvPr/>
        </p:nvSpPr>
        <p:spPr>
          <a:xfrm>
            <a:off x="591634" y="5013326"/>
            <a:ext cx="2828926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We call our sensation of all of these distributions “white”.</a:t>
            </a:r>
          </a:p>
        </p:txBody>
      </p:sp>
    </p:spTree>
    <p:extLst>
      <p:ext uri="{BB962C8B-B14F-4D97-AF65-F5344CB8AC3E}">
        <p14:creationId xmlns:p14="http://schemas.microsoft.com/office/powerpoint/2010/main" val="8880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Spectral Sensitivity Function (SSF)</a:t>
            </a:r>
            <a:endParaRPr dirty="0"/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591635" y="1325563"/>
            <a:ext cx="11008730" cy="2360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Any</a:t>
            </a:r>
            <a:r>
              <a:rPr lang="en-US" sz="2400" dirty="0"/>
              <a:t> light sensor (digital or not) has different sensitivity to different wavelengths.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is described by the sensor’s </a:t>
            </a:r>
            <a:r>
              <a:rPr lang="en-US" sz="2400" i="1" dirty="0"/>
              <a:t>spectral sensitivity function         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When measuring light of a some SPD           , the sensor produces a </a:t>
            </a:r>
            <a:r>
              <a:rPr lang="en-US" sz="2400" i="1" dirty="0"/>
              <a:t>scalar</a:t>
            </a:r>
            <a:r>
              <a:rPr lang="en-US" sz="2400" dirty="0"/>
              <a:t> response: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662" y="2128837"/>
            <a:ext cx="654828" cy="411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73" y="2799328"/>
            <a:ext cx="693254" cy="411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63" y="4071939"/>
            <a:ext cx="5256074" cy="1533522"/>
          </a:xfrm>
          <a:prstGeom prst="rect">
            <a:avLst/>
          </a:prstGeom>
        </p:spPr>
      </p:pic>
      <p:sp>
        <p:nvSpPr>
          <p:cNvPr id="10" name="Shape 667"/>
          <p:cNvSpPr txBox="1">
            <a:spLocks/>
          </p:cNvSpPr>
          <p:nvPr/>
        </p:nvSpPr>
        <p:spPr>
          <a:xfrm>
            <a:off x="828711" y="4244181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sensor response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 flipV="1">
            <a:off x="2447925" y="4762499"/>
            <a:ext cx="876300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hape 667"/>
          <p:cNvSpPr txBox="1">
            <a:spLocks/>
          </p:cNvSpPr>
          <p:nvPr/>
        </p:nvSpPr>
        <p:spPr>
          <a:xfrm>
            <a:off x="5591173" y="3210808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light SPD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284428" y="3895725"/>
            <a:ext cx="116352" cy="4694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hape 667"/>
          <p:cNvSpPr txBox="1">
            <a:spLocks/>
          </p:cNvSpPr>
          <p:nvPr/>
        </p:nvSpPr>
        <p:spPr>
          <a:xfrm>
            <a:off x="7056862" y="3205075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sensor SSF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7686495" y="3892461"/>
            <a:ext cx="116352" cy="4694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hape 667"/>
          <p:cNvSpPr txBox="1">
            <a:spLocks/>
          </p:cNvSpPr>
          <p:nvPr/>
        </p:nvSpPr>
        <p:spPr>
          <a:xfrm>
            <a:off x="1936718" y="5645148"/>
            <a:ext cx="8002163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Weighted combination of light’s SPD: light contributes more at wavelengths where the sensor has higher sensitivity.</a:t>
            </a:r>
          </a:p>
        </p:txBody>
      </p:sp>
    </p:spTree>
    <p:extLst>
      <p:ext uri="{BB962C8B-B14F-4D97-AF65-F5344CB8AC3E}">
        <p14:creationId xmlns:p14="http://schemas.microsoft.com/office/powerpoint/2010/main" val="34171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Spectral Sensitivity Function of Human Eye</a:t>
            </a:r>
            <a:endParaRPr dirty="0"/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591635" y="1325563"/>
            <a:ext cx="11008730" cy="2360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human eye is a collection of light sensors called cone cells.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There are three types of cells with different spectral sensitivity functions.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Human color perception is three-dimensional (</a:t>
            </a:r>
            <a:r>
              <a:rPr lang="en-US" sz="2400" i="1" dirty="0" err="1"/>
              <a:t>tristimulus</a:t>
            </a:r>
            <a:r>
              <a:rPr lang="en-US" sz="2400" i="1" dirty="0"/>
              <a:t> color</a:t>
            </a:r>
            <a:r>
              <a:rPr lang="en-US" sz="24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995" y="3546794"/>
            <a:ext cx="3047210" cy="25838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0" y="3707014"/>
            <a:ext cx="3983997" cy="22443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3486756"/>
            <a:ext cx="3498689" cy="264384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143806" y="3484959"/>
            <a:ext cx="1619214" cy="2707478"/>
            <a:chOff x="3829481" y="3484959"/>
            <a:chExt cx="1619214" cy="2707478"/>
          </a:xfrm>
        </p:grpSpPr>
        <p:sp>
          <p:nvSpPr>
            <p:cNvPr id="10" name="Shape 667"/>
            <p:cNvSpPr txBox="1">
              <a:spLocks/>
            </p:cNvSpPr>
            <p:nvPr/>
          </p:nvSpPr>
          <p:spPr>
            <a:xfrm>
              <a:off x="3829481" y="3484959"/>
              <a:ext cx="1619214" cy="10366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“short”</a:t>
              </a:r>
            </a:p>
          </p:txBody>
        </p:sp>
        <p:sp>
          <p:nvSpPr>
            <p:cNvPr id="19" name="Shape 667"/>
            <p:cNvSpPr txBox="1">
              <a:spLocks/>
            </p:cNvSpPr>
            <p:nvPr/>
          </p:nvSpPr>
          <p:spPr>
            <a:xfrm>
              <a:off x="3829481" y="4324983"/>
              <a:ext cx="1619214" cy="10366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“medium”</a:t>
              </a:r>
            </a:p>
          </p:txBody>
        </p:sp>
        <p:sp>
          <p:nvSpPr>
            <p:cNvPr id="23" name="Shape 667"/>
            <p:cNvSpPr txBox="1">
              <a:spLocks/>
            </p:cNvSpPr>
            <p:nvPr/>
          </p:nvSpPr>
          <p:spPr>
            <a:xfrm>
              <a:off x="3829481" y="5155800"/>
              <a:ext cx="1619214" cy="10366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“long”</a:t>
              </a:r>
            </a:p>
          </p:txBody>
        </p:sp>
      </p:grpSp>
      <p:sp>
        <p:nvSpPr>
          <p:cNvPr id="24" name="Shape 667"/>
          <p:cNvSpPr txBox="1">
            <a:spLocks/>
          </p:cNvSpPr>
          <p:nvPr/>
        </p:nvSpPr>
        <p:spPr>
          <a:xfrm>
            <a:off x="185370" y="5751307"/>
            <a:ext cx="2005380" cy="1297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cone distribution for normal vision (64% L, 32% M)</a:t>
            </a:r>
          </a:p>
        </p:txBody>
      </p:sp>
    </p:spTree>
    <p:extLst>
      <p:ext uri="{BB962C8B-B14F-4D97-AF65-F5344CB8AC3E}">
        <p14:creationId xmlns:p14="http://schemas.microsoft.com/office/powerpoint/2010/main" val="82498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Color filter arrays (CFA)</a:t>
            </a:r>
            <a:endParaRPr dirty="0"/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591635" y="1325563"/>
            <a:ext cx="11008730" cy="2360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 measure color with a digital sensor, mimic cone cells of human vision system.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“Cones” correspond to pixels that are covered by different color filters, each with its own spectral sensitivity function.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2795900" y="3760825"/>
            <a:ext cx="6600201" cy="2451294"/>
            <a:chOff x="2671752" y="3760825"/>
            <a:chExt cx="6600201" cy="2451294"/>
          </a:xfrm>
        </p:grpSpPr>
        <p:sp>
          <p:nvSpPr>
            <p:cNvPr id="14" name="Oval 13"/>
            <p:cNvSpPr/>
            <p:nvPr/>
          </p:nvSpPr>
          <p:spPr>
            <a:xfrm>
              <a:off x="7077393" y="3762018"/>
              <a:ext cx="2194560" cy="138588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882357" y="3762017"/>
              <a:ext cx="2194560" cy="138588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688907" y="3763209"/>
              <a:ext cx="2194560" cy="138588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88907" y="4454961"/>
              <a:ext cx="6582728" cy="48577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89860" y="4941929"/>
              <a:ext cx="6581775" cy="127019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099832" y="4940502"/>
              <a:ext cx="5766038" cy="533400"/>
              <a:chOff x="1137682" y="3685583"/>
              <a:chExt cx="5766038" cy="5334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137682" y="3685583"/>
                <a:ext cx="1371600" cy="533400"/>
              </a:xfrm>
              <a:prstGeom prst="rect">
                <a:avLst/>
              </a:prstGeom>
              <a:solidFill>
                <a:srgbClr val="F4B18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328487" y="3685583"/>
                <a:ext cx="1371600" cy="533400"/>
              </a:xfrm>
              <a:prstGeom prst="rect">
                <a:avLst/>
              </a:prstGeom>
              <a:solidFill>
                <a:srgbClr val="F4B18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532120" y="3685583"/>
                <a:ext cx="1371600" cy="533400"/>
              </a:xfrm>
              <a:prstGeom prst="rect">
                <a:avLst/>
              </a:prstGeom>
              <a:solidFill>
                <a:srgbClr val="F4B18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2871232" y="4454963"/>
              <a:ext cx="1828800" cy="485774"/>
            </a:xfrm>
            <a:prstGeom prst="rect">
              <a:avLst/>
            </a:prstGeom>
            <a:solidFill>
              <a:srgbClr val="C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67672" y="4453769"/>
              <a:ext cx="1828800" cy="485774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260273" y="4453769"/>
              <a:ext cx="1828800" cy="48577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Shape 667"/>
            <p:cNvSpPr txBox="1">
              <a:spLocks/>
            </p:cNvSpPr>
            <p:nvPr/>
          </p:nvSpPr>
          <p:spPr>
            <a:xfrm>
              <a:off x="7487842" y="4939543"/>
              <a:ext cx="1372156" cy="5343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photodiode</a:t>
              </a:r>
            </a:p>
          </p:txBody>
        </p:sp>
        <p:sp>
          <p:nvSpPr>
            <p:cNvPr id="30" name="Shape 667"/>
            <p:cNvSpPr txBox="1">
              <a:spLocks/>
            </p:cNvSpPr>
            <p:nvPr/>
          </p:nvSpPr>
          <p:spPr>
            <a:xfrm>
              <a:off x="5288999" y="4939543"/>
              <a:ext cx="1372156" cy="5343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photodiode</a:t>
              </a:r>
            </a:p>
          </p:txBody>
        </p:sp>
        <p:sp>
          <p:nvSpPr>
            <p:cNvPr id="32" name="Shape 667"/>
            <p:cNvSpPr txBox="1">
              <a:spLocks/>
            </p:cNvSpPr>
            <p:nvPr/>
          </p:nvSpPr>
          <p:spPr>
            <a:xfrm>
              <a:off x="7259243" y="4452340"/>
              <a:ext cx="1828324" cy="4860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color filter</a:t>
              </a:r>
            </a:p>
          </p:txBody>
        </p:sp>
        <p:sp>
          <p:nvSpPr>
            <p:cNvPr id="33" name="Shape 667"/>
            <p:cNvSpPr txBox="1">
              <a:spLocks/>
            </p:cNvSpPr>
            <p:nvPr/>
          </p:nvSpPr>
          <p:spPr>
            <a:xfrm>
              <a:off x="5064839" y="4452339"/>
              <a:ext cx="1828168" cy="4860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color filter</a:t>
              </a:r>
            </a:p>
          </p:txBody>
        </p:sp>
        <p:sp>
          <p:nvSpPr>
            <p:cNvPr id="34" name="Shape 667"/>
            <p:cNvSpPr txBox="1">
              <a:spLocks/>
            </p:cNvSpPr>
            <p:nvPr/>
          </p:nvSpPr>
          <p:spPr>
            <a:xfrm>
              <a:off x="7074379" y="3760825"/>
              <a:ext cx="2195035" cy="6891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microlens</a:t>
              </a:r>
              <a:endParaRPr lang="en-US" sz="2400" dirty="0"/>
            </a:p>
          </p:txBody>
        </p:sp>
        <p:sp>
          <p:nvSpPr>
            <p:cNvPr id="35" name="Shape 667"/>
            <p:cNvSpPr txBox="1">
              <a:spLocks/>
            </p:cNvSpPr>
            <p:nvPr/>
          </p:nvSpPr>
          <p:spPr>
            <a:xfrm>
              <a:off x="4882357" y="3762251"/>
              <a:ext cx="2196545" cy="687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microlens</a:t>
              </a:r>
              <a:endParaRPr lang="en-US" sz="24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290319" y="5472684"/>
              <a:ext cx="1371600" cy="5334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494270" y="5472684"/>
              <a:ext cx="1371600" cy="5334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099832" y="5472684"/>
              <a:ext cx="1371600" cy="5334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Shape 667"/>
            <p:cNvSpPr txBox="1">
              <a:spLocks/>
            </p:cNvSpPr>
            <p:nvPr/>
          </p:nvSpPr>
          <p:spPr>
            <a:xfrm>
              <a:off x="7501612" y="5472204"/>
              <a:ext cx="1372156" cy="5343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potential well</a:t>
              </a:r>
            </a:p>
          </p:txBody>
        </p:sp>
        <p:sp>
          <p:nvSpPr>
            <p:cNvPr id="40" name="Shape 667"/>
            <p:cNvSpPr txBox="1">
              <a:spLocks/>
            </p:cNvSpPr>
            <p:nvPr/>
          </p:nvSpPr>
          <p:spPr>
            <a:xfrm>
              <a:off x="5288913" y="5472684"/>
              <a:ext cx="1372156" cy="5343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potential well</a:t>
              </a:r>
            </a:p>
          </p:txBody>
        </p:sp>
        <p:sp>
          <p:nvSpPr>
            <p:cNvPr id="42" name="Shape 667"/>
            <p:cNvSpPr txBox="1">
              <a:spLocks/>
            </p:cNvSpPr>
            <p:nvPr/>
          </p:nvSpPr>
          <p:spPr>
            <a:xfrm>
              <a:off x="3078394" y="4939543"/>
              <a:ext cx="1372156" cy="5343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photodiode</a:t>
              </a:r>
            </a:p>
          </p:txBody>
        </p:sp>
        <p:sp>
          <p:nvSpPr>
            <p:cNvPr id="43" name="Shape 667"/>
            <p:cNvSpPr txBox="1">
              <a:spLocks/>
            </p:cNvSpPr>
            <p:nvPr/>
          </p:nvSpPr>
          <p:spPr>
            <a:xfrm>
              <a:off x="2854234" y="4452339"/>
              <a:ext cx="1828168" cy="4860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color filter</a:t>
              </a:r>
            </a:p>
          </p:txBody>
        </p:sp>
        <p:sp>
          <p:nvSpPr>
            <p:cNvPr id="44" name="Shape 667"/>
            <p:cNvSpPr txBox="1">
              <a:spLocks/>
            </p:cNvSpPr>
            <p:nvPr/>
          </p:nvSpPr>
          <p:spPr>
            <a:xfrm>
              <a:off x="2671752" y="3762251"/>
              <a:ext cx="2196545" cy="687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microlens</a:t>
              </a:r>
              <a:endParaRPr lang="en-US" sz="2400" dirty="0"/>
            </a:p>
          </p:txBody>
        </p:sp>
        <p:sp>
          <p:nvSpPr>
            <p:cNvPr id="45" name="Shape 667"/>
            <p:cNvSpPr txBox="1">
              <a:spLocks/>
            </p:cNvSpPr>
            <p:nvPr/>
          </p:nvSpPr>
          <p:spPr>
            <a:xfrm>
              <a:off x="3078308" y="5472684"/>
              <a:ext cx="1372156" cy="5343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potential well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736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color filters to use?</a:t>
            </a:r>
            <a:endParaRPr dirty="0"/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591635" y="935038"/>
            <a:ext cx="11008730" cy="2360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Two design choices: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spectral sensitivity functions            to use for each color filter?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to spatially arrange (“mosaic”) different color filters?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51" y="3657914"/>
            <a:ext cx="4086225" cy="2647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76" y="2533650"/>
            <a:ext cx="3966738" cy="381015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12" y="1909604"/>
            <a:ext cx="654828" cy="411480"/>
          </a:xfrm>
          <a:prstGeom prst="rect">
            <a:avLst/>
          </a:prstGeom>
        </p:spPr>
      </p:pic>
      <p:sp>
        <p:nvSpPr>
          <p:cNvPr id="47" name="Shape 667"/>
          <p:cNvSpPr txBox="1">
            <a:spLocks/>
          </p:cNvSpPr>
          <p:nvPr/>
        </p:nvSpPr>
        <p:spPr>
          <a:xfrm>
            <a:off x="281663" y="3343590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Bayer mosaic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731" y="6343807"/>
            <a:ext cx="654828" cy="411480"/>
          </a:xfrm>
          <a:prstGeom prst="rect">
            <a:avLst/>
          </a:prstGeom>
        </p:spPr>
      </p:pic>
      <p:sp>
        <p:nvSpPr>
          <p:cNvPr id="49" name="Shape 667"/>
          <p:cNvSpPr txBox="1">
            <a:spLocks/>
          </p:cNvSpPr>
          <p:nvPr/>
        </p:nvSpPr>
        <p:spPr>
          <a:xfrm>
            <a:off x="6208012" y="3343590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SSF for Canon 50D</a:t>
            </a:r>
          </a:p>
        </p:txBody>
      </p:sp>
      <p:sp>
        <p:nvSpPr>
          <p:cNvPr id="50" name="Shape 667"/>
          <p:cNvSpPr txBox="1">
            <a:spLocks/>
          </p:cNvSpPr>
          <p:nvPr/>
        </p:nvSpPr>
        <p:spPr>
          <a:xfrm>
            <a:off x="182291" y="5659437"/>
            <a:ext cx="1817959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Why more green pixels?</a:t>
            </a:r>
          </a:p>
        </p:txBody>
      </p:sp>
      <p:sp>
        <p:nvSpPr>
          <p:cNvPr id="51" name="Shape 667"/>
          <p:cNvSpPr txBox="1">
            <a:spLocks/>
          </p:cNvSpPr>
          <p:nvPr/>
        </p:nvSpPr>
        <p:spPr>
          <a:xfrm>
            <a:off x="5647126" y="5654195"/>
            <a:ext cx="2740986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Generally do not match human LMS. </a:t>
            </a:r>
          </a:p>
        </p:txBody>
      </p:sp>
    </p:spTree>
    <p:extLst>
      <p:ext uri="{BB962C8B-B14F-4D97-AF65-F5344CB8AC3E}">
        <p14:creationId xmlns:p14="http://schemas.microsoft.com/office/powerpoint/2010/main" val="16508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Many different CFAs</a:t>
            </a:r>
            <a:endParaRPr dirty="0"/>
          </a:p>
        </p:txBody>
      </p:sp>
      <p:sp>
        <p:nvSpPr>
          <p:cNvPr id="15" name="Shape 667"/>
          <p:cNvSpPr txBox="1">
            <a:spLocks/>
          </p:cNvSpPr>
          <p:nvPr/>
        </p:nvSpPr>
        <p:spPr>
          <a:xfrm>
            <a:off x="591635" y="935038"/>
            <a:ext cx="11008730" cy="887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Finding the “best” CFA mosaic is an active research area.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34061" y="1822410"/>
            <a:ext cx="11123878" cy="4436287"/>
            <a:chOff x="773888" y="1822410"/>
            <a:chExt cx="11123878" cy="44362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88" y="1822410"/>
              <a:ext cx="4436287" cy="443628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487" y="2195790"/>
              <a:ext cx="2686050" cy="174307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832" y="2195790"/>
              <a:ext cx="2692934" cy="1746504"/>
            </a:xfrm>
            <a:prstGeom prst="rect">
              <a:avLst/>
            </a:prstGeom>
          </p:spPr>
        </p:pic>
        <p:sp>
          <p:nvSpPr>
            <p:cNvPr id="16" name="Shape 667"/>
            <p:cNvSpPr txBox="1">
              <a:spLocks/>
            </p:cNvSpPr>
            <p:nvPr/>
          </p:nvSpPr>
          <p:spPr>
            <a:xfrm>
              <a:off x="5880487" y="3938865"/>
              <a:ext cx="2686050" cy="10366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CYGM</a:t>
              </a:r>
            </a:p>
            <a:p>
              <a:pPr algn="ctr"/>
              <a:r>
                <a:rPr lang="en-US" sz="1600" dirty="0"/>
                <a:t>Canon IXUS, </a:t>
              </a:r>
              <a:r>
                <a:rPr lang="en-US" sz="1600" dirty="0" err="1"/>
                <a:t>Powershot</a:t>
              </a:r>
              <a:endParaRPr lang="en-US" sz="1600" dirty="0"/>
            </a:p>
          </p:txBody>
        </p:sp>
        <p:sp>
          <p:nvSpPr>
            <p:cNvPr id="17" name="Shape 667"/>
            <p:cNvSpPr txBox="1">
              <a:spLocks/>
            </p:cNvSpPr>
            <p:nvPr/>
          </p:nvSpPr>
          <p:spPr>
            <a:xfrm>
              <a:off x="9236849" y="3938865"/>
              <a:ext cx="2628901" cy="10366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RGBE</a:t>
              </a:r>
            </a:p>
            <a:p>
              <a:pPr algn="ctr"/>
              <a:r>
                <a:rPr lang="en-US" sz="1600" dirty="0"/>
                <a:t>Sony Cyber-shot</a:t>
              </a:r>
            </a:p>
          </p:txBody>
        </p:sp>
        <p:sp>
          <p:nvSpPr>
            <p:cNvPr id="18" name="Shape 667"/>
            <p:cNvSpPr txBox="1">
              <a:spLocks/>
            </p:cNvSpPr>
            <p:nvPr/>
          </p:nvSpPr>
          <p:spPr>
            <a:xfrm>
              <a:off x="5880487" y="5222060"/>
              <a:ext cx="6017279" cy="10366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How would you go about designing your own CFA? What criteria would you consider?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91635" y="1860550"/>
            <a:ext cx="1014915" cy="10096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7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Many different spectral sensitivity functions</a:t>
            </a:r>
            <a:endParaRPr dirty="0"/>
          </a:p>
        </p:txBody>
      </p:sp>
      <p:sp>
        <p:nvSpPr>
          <p:cNvPr id="15" name="Shape 667"/>
          <p:cNvSpPr txBox="1">
            <a:spLocks/>
          </p:cNvSpPr>
          <p:nvPr/>
        </p:nvSpPr>
        <p:spPr>
          <a:xfrm>
            <a:off x="591635" y="1224598"/>
            <a:ext cx="11008730" cy="887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Each camera has its more or less unique, and most of the time </a:t>
            </a:r>
            <a:r>
              <a:rPr lang="en-US" sz="2400" i="1" dirty="0"/>
              <a:t>secret</a:t>
            </a:r>
            <a:r>
              <a:rPr lang="en-US" sz="2400" dirty="0"/>
              <a:t>, SSF.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Makes it very difficult to correctly reproduce the color of sensor measurements.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14994" y="2225040"/>
            <a:ext cx="9562012" cy="4602480"/>
            <a:chOff x="1314994" y="2042160"/>
            <a:chExt cx="9562012" cy="46024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4520" y="2042160"/>
              <a:ext cx="8434018" cy="4128417"/>
            </a:xfrm>
            <a:prstGeom prst="rect">
              <a:avLst/>
            </a:prstGeom>
          </p:spPr>
        </p:pic>
        <p:sp>
          <p:nvSpPr>
            <p:cNvPr id="13" name="Shape 667"/>
            <p:cNvSpPr txBox="1">
              <a:spLocks/>
            </p:cNvSpPr>
            <p:nvPr/>
          </p:nvSpPr>
          <p:spPr>
            <a:xfrm>
              <a:off x="1314994" y="6084928"/>
              <a:ext cx="9562012" cy="5597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Images of the same scene captured using 3 different cameras with identical </a:t>
              </a:r>
              <a:r>
                <a:rPr lang="en-US" sz="2000" b="1" dirty="0"/>
                <a:t>sRGB</a:t>
              </a:r>
              <a:r>
                <a:rPr lang="en-US" sz="2000" dirty="0"/>
                <a:t> settings.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9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Aside: can you think of other ways to capture color?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489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Aside: can you think of other ways to capture color?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3"/>
          <a:stretch/>
        </p:blipFill>
        <p:spPr>
          <a:xfrm>
            <a:off x="709613" y="1337318"/>
            <a:ext cx="10772775" cy="4926314"/>
          </a:xfrm>
          <a:prstGeom prst="rect">
            <a:avLst/>
          </a:prstGeom>
        </p:spPr>
      </p:pic>
      <p:sp>
        <p:nvSpPr>
          <p:cNvPr id="4" name="Shape 667"/>
          <p:cNvSpPr txBox="1">
            <a:spLocks/>
          </p:cNvSpPr>
          <p:nvPr/>
        </p:nvSpPr>
        <p:spPr>
          <a:xfrm>
            <a:off x="0" y="6440993"/>
            <a:ext cx="12192000" cy="417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/>
              <a:t>[Slide credit: Gordon </a:t>
            </a:r>
            <a:r>
              <a:rPr lang="en-US" sz="2000" dirty="0" err="1"/>
              <a:t>Wetzstein</a:t>
            </a:r>
            <a:r>
              <a:rPr lang="en-US" sz="2000" dirty="0"/>
              <a:t>]</a:t>
            </a:r>
            <a:endParaRPr lang="en-US" sz="2000" dirty="0">
              <a:latin typeface="Calibri Light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8057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569195"/>
            <a:ext cx="11179126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 lot of inspiration and quite a few examples for these slides were taken directly from: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Kayvon</a:t>
            </a:r>
            <a:r>
              <a:rPr lang="en-US" sz="2400" dirty="0"/>
              <a:t> </a:t>
            </a:r>
            <a:r>
              <a:rPr lang="en-US" sz="2400" dirty="0" err="1"/>
              <a:t>Fatahalian</a:t>
            </a:r>
            <a:r>
              <a:rPr lang="en-US" sz="2400" dirty="0"/>
              <a:t> (15-769, Fall 2016).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Michael Brown (CVPR 2016 Tutorial on understanding the image processing pipeline).</a:t>
            </a:r>
          </a:p>
        </p:txBody>
      </p:sp>
    </p:spTree>
    <p:extLst>
      <p:ext uri="{BB962C8B-B14F-4D97-AF65-F5344CB8AC3E}">
        <p14:creationId xmlns:p14="http://schemas.microsoft.com/office/powerpoint/2010/main" val="42169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does an imaging sensor do?</a:t>
            </a:r>
            <a:endParaRPr dirty="0"/>
          </a:p>
        </p:txBody>
      </p:sp>
      <p:sp>
        <p:nvSpPr>
          <p:cNvPr id="17" name="Shape 667"/>
          <p:cNvSpPr txBox="1">
            <a:spLocks/>
          </p:cNvSpPr>
          <p:nvPr/>
        </p:nvSpPr>
        <p:spPr>
          <a:xfrm>
            <a:off x="706436" y="1188799"/>
            <a:ext cx="10799764" cy="5669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When the camera shutter opens, the sensor: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at every photodiode, converts incident photons into electrons using mosaic’s SSF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stores electrons into the photodiode’s potential well until it is full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… until camera shutter closes. Then, the analog front-end: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reads out photodiodes’ wells, row-by-row, and converts them to analog signals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applies a (possibly non-uniform) gain to these analog signals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converts them to digital signals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corrects non-</a:t>
            </a:r>
            <a:r>
              <a:rPr lang="en-US" sz="2400" dirty="0" err="1"/>
              <a:t>linearities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… and finally returns an image.</a:t>
            </a:r>
          </a:p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8696325" y="1628775"/>
            <a:ext cx="2352675" cy="4953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After all of this, what does an image look like?</a:t>
            </a:r>
            <a:endParaRPr dirty="0"/>
          </a:p>
        </p:txBody>
      </p:sp>
      <p:grpSp>
        <p:nvGrpSpPr>
          <p:cNvPr id="6" name="Group 5"/>
          <p:cNvGrpSpPr/>
          <p:nvPr/>
        </p:nvGrpSpPr>
        <p:grpSpPr>
          <a:xfrm>
            <a:off x="1514475" y="1325563"/>
            <a:ext cx="3352800" cy="5029200"/>
            <a:chOff x="1514475" y="1325563"/>
            <a:chExt cx="3352800" cy="5029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4475" y="1325563"/>
              <a:ext cx="3352800" cy="50292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959533" y="2604295"/>
              <a:ext cx="862730" cy="87471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7" t="25285" r="31156" b="57165"/>
          <a:stretch/>
        </p:blipFill>
        <p:spPr>
          <a:xfrm>
            <a:off x="6140272" y="1325563"/>
            <a:ext cx="4226280" cy="4287977"/>
          </a:xfrm>
          <a:prstGeom prst="rect">
            <a:avLst/>
          </a:prstGeom>
        </p:spPr>
      </p:pic>
      <p:sp>
        <p:nvSpPr>
          <p:cNvPr id="15" name="Shape 667"/>
          <p:cNvSpPr txBox="1">
            <a:spLocks/>
          </p:cNvSpPr>
          <p:nvPr/>
        </p:nvSpPr>
        <p:spPr>
          <a:xfrm>
            <a:off x="4591049" y="1914596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lots of noise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819775" y="2432914"/>
            <a:ext cx="561975" cy="6087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hape 667"/>
          <p:cNvSpPr txBox="1">
            <a:spLocks/>
          </p:cNvSpPr>
          <p:nvPr/>
        </p:nvSpPr>
        <p:spPr>
          <a:xfrm>
            <a:off x="10420330" y="1914596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mosaicking artifacts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0220325" y="2432914"/>
            <a:ext cx="314306" cy="6087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hape 667"/>
          <p:cNvSpPr txBox="1">
            <a:spLocks/>
          </p:cNvSpPr>
          <p:nvPr/>
        </p:nvSpPr>
        <p:spPr>
          <a:xfrm>
            <a:off x="6140272" y="5613541"/>
            <a:ext cx="4226279" cy="1244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Kind of disappointing.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call this the </a:t>
            </a:r>
            <a:r>
              <a:rPr lang="en-US" sz="2400" i="1" dirty="0"/>
              <a:t>RAW</a:t>
            </a:r>
            <a:r>
              <a:rPr lang="en-US" sz="2400" dirty="0"/>
              <a:t> image. </a:t>
            </a:r>
          </a:p>
        </p:txBody>
      </p:sp>
    </p:spTree>
    <p:extLst>
      <p:ext uri="{BB962C8B-B14F-4D97-AF65-F5344CB8AC3E}">
        <p14:creationId xmlns:p14="http://schemas.microsoft.com/office/powerpoint/2010/main" val="397766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modern photography pipeline</a:t>
            </a:r>
            <a:endParaRPr dirty="0"/>
          </a:p>
        </p:txBody>
      </p:sp>
      <p:grpSp>
        <p:nvGrpSpPr>
          <p:cNvPr id="7" name="Group 6"/>
          <p:cNvGrpSpPr/>
          <p:nvPr/>
        </p:nvGrpSpPr>
        <p:grpSpPr>
          <a:xfrm>
            <a:off x="770044" y="662781"/>
            <a:ext cx="2010868" cy="2115354"/>
            <a:chOff x="707162" y="1702266"/>
            <a:chExt cx="2010868" cy="21153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23" y="2245378"/>
              <a:ext cx="1614607" cy="157224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60322">
              <a:off x="707162" y="1702266"/>
              <a:ext cx="360580" cy="615988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0" b="12719"/>
          <a:stretch/>
        </p:blipFill>
        <p:spPr>
          <a:xfrm>
            <a:off x="5049202" y="1201837"/>
            <a:ext cx="2091690" cy="1576298"/>
          </a:xfrm>
          <a:prstGeom prst="rect">
            <a:avLst/>
          </a:prstGeom>
        </p:spPr>
      </p:pic>
      <p:sp>
        <p:nvSpPr>
          <p:cNvPr id="18" name="Shape 667"/>
          <p:cNvSpPr txBox="1">
            <a:spLocks/>
          </p:cNvSpPr>
          <p:nvPr/>
        </p:nvSpPr>
        <p:spPr>
          <a:xfrm>
            <a:off x="8607248" y="2774970"/>
            <a:ext cx="3708506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post-capture processing (lectures 3-12)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182" y="1196491"/>
            <a:ext cx="2104638" cy="1578479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3489275" y="2062394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863155" y="205214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310535" y="3568775"/>
            <a:ext cx="11570931" cy="2798497"/>
            <a:chOff x="280687" y="3568775"/>
            <a:chExt cx="11570931" cy="2798497"/>
          </a:xfrm>
        </p:grpSpPr>
        <p:grpSp>
          <p:nvGrpSpPr>
            <p:cNvPr id="3" name="Group 2"/>
            <p:cNvGrpSpPr/>
            <p:nvPr/>
          </p:nvGrpSpPr>
          <p:grpSpPr>
            <a:xfrm>
              <a:off x="280687" y="3568775"/>
              <a:ext cx="3942106" cy="2737094"/>
              <a:chOff x="3919046" y="3568775"/>
              <a:chExt cx="4353908" cy="302301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9046" y="3568775"/>
                <a:ext cx="4353908" cy="3023019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3919046" y="4389120"/>
                <a:ext cx="2596054" cy="2202674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186612" y="5080284"/>
                <a:ext cx="312420" cy="809843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539498" y="4590357"/>
                <a:ext cx="575802" cy="177577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510745" y="4718304"/>
              <a:ext cx="7340873" cy="1648968"/>
              <a:chOff x="4453595" y="4718304"/>
              <a:chExt cx="7340873" cy="1648968"/>
            </a:xfrm>
          </p:grpSpPr>
          <p:cxnSp>
            <p:nvCxnSpPr>
              <p:cNvPr id="44" name="Straight Arrow Connector 43"/>
              <p:cNvCxnSpPr>
                <a:stCxn id="33" idx="3"/>
                <a:endCxn id="37" idx="1"/>
              </p:cNvCxnSpPr>
              <p:nvPr/>
            </p:nvCxnSpPr>
            <p:spPr>
              <a:xfrm>
                <a:off x="6693875" y="5276749"/>
                <a:ext cx="305990" cy="98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37" idx="3"/>
                <a:endCxn id="40" idx="1"/>
              </p:cNvCxnSpPr>
              <p:nvPr/>
            </p:nvCxnSpPr>
            <p:spPr>
              <a:xfrm flipV="1">
                <a:off x="9240145" y="5274515"/>
                <a:ext cx="316527" cy="321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>
              <a:xfrm>
                <a:off x="4453595" y="4718304"/>
                <a:ext cx="2240280" cy="1648968"/>
                <a:chOff x="309497" y="3892918"/>
                <a:chExt cx="2240280" cy="1648968"/>
              </a:xfrm>
            </p:grpSpPr>
            <p:sp>
              <p:nvSpPr>
                <p:cNvPr id="33" name="Shape 667"/>
                <p:cNvSpPr txBox="1">
                  <a:spLocks/>
                </p:cNvSpPr>
                <p:nvPr/>
              </p:nvSpPr>
              <p:spPr>
                <a:xfrm>
                  <a:off x="309497" y="3892918"/>
                  <a:ext cx="2240280" cy="1116889"/>
                </a:xfrm>
                <a:prstGeom prst="rect">
                  <a:avLst/>
                </a:prstGeom>
                <a:ln w="38100">
                  <a:solidFill>
                    <a:schemeClr val="accent1"/>
                  </a:solidFill>
                </a:ln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optics and optical controls</a:t>
                  </a:r>
                </a:p>
              </p:txBody>
            </p:sp>
            <p:sp>
              <p:nvSpPr>
                <p:cNvPr id="34" name="Shape 667"/>
                <p:cNvSpPr txBox="1">
                  <a:spLocks/>
                </p:cNvSpPr>
                <p:nvPr/>
              </p:nvSpPr>
              <p:spPr>
                <a:xfrm>
                  <a:off x="309497" y="5008486"/>
                  <a:ext cx="2240280" cy="5334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(lectures 13-16)</a:t>
                  </a: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6999865" y="4718304"/>
                <a:ext cx="2240280" cy="1648968"/>
                <a:chOff x="309497" y="3460172"/>
                <a:chExt cx="2240280" cy="1648968"/>
              </a:xfrm>
            </p:grpSpPr>
            <p:sp>
              <p:nvSpPr>
                <p:cNvPr id="37" name="Shape 667"/>
                <p:cNvSpPr txBox="1">
                  <a:spLocks/>
                </p:cNvSpPr>
                <p:nvPr/>
              </p:nvSpPr>
              <p:spPr>
                <a:xfrm>
                  <a:off x="309497" y="3460172"/>
                  <a:ext cx="2240280" cy="1118850"/>
                </a:xfrm>
                <a:prstGeom prst="rect">
                  <a:avLst/>
                </a:prstGeom>
                <a:ln w="38100">
                  <a:solidFill>
                    <a:srgbClr val="92D050"/>
                  </a:solidFill>
                </a:ln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sensor, analog front-end, and color filter array</a:t>
                  </a:r>
                </a:p>
              </p:txBody>
            </p:sp>
            <p:sp>
              <p:nvSpPr>
                <p:cNvPr id="38" name="Shape 667"/>
                <p:cNvSpPr txBox="1">
                  <a:spLocks/>
                </p:cNvSpPr>
                <p:nvPr/>
              </p:nvSpPr>
              <p:spPr>
                <a:xfrm>
                  <a:off x="309497" y="4575740"/>
                  <a:ext cx="2240280" cy="5334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(this lecture)</a:t>
                  </a: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9556672" y="4718304"/>
                <a:ext cx="2237796" cy="1648968"/>
                <a:chOff x="-185184" y="3466600"/>
                <a:chExt cx="2720364" cy="1648968"/>
              </a:xfrm>
            </p:grpSpPr>
            <p:sp>
              <p:nvSpPr>
                <p:cNvPr id="40" name="Shape 667"/>
                <p:cNvSpPr txBox="1">
                  <a:spLocks/>
                </p:cNvSpPr>
                <p:nvPr/>
              </p:nvSpPr>
              <p:spPr>
                <a:xfrm>
                  <a:off x="-185184" y="3466600"/>
                  <a:ext cx="2720364" cy="1112422"/>
                </a:xfrm>
                <a:prstGeom prst="rect">
                  <a:avLst/>
                </a:prstGeom>
                <a:ln w="38100">
                  <a:solidFill>
                    <a:srgbClr val="FF0000"/>
                  </a:solidFill>
                </a:ln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in-camera image processing pipeline</a:t>
                  </a:r>
                </a:p>
              </p:txBody>
            </p:sp>
            <p:sp>
              <p:nvSpPr>
                <p:cNvPr id="41" name="Shape 667"/>
                <p:cNvSpPr txBox="1">
                  <a:spLocks/>
                </p:cNvSpPr>
                <p:nvPr/>
              </p:nvSpPr>
              <p:spPr>
                <a:xfrm>
                  <a:off x="-185184" y="4582168"/>
                  <a:ext cx="2720364" cy="5334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(this lecture)</a:t>
                  </a:r>
                </a:p>
              </p:txBody>
            </p:sp>
          </p:grpSp>
        </p:grpSp>
      </p:grpSp>
      <p:sp>
        <p:nvSpPr>
          <p:cNvPr id="12" name="Rectangle 11"/>
          <p:cNvSpPr/>
          <p:nvPr/>
        </p:nvSpPr>
        <p:spPr>
          <a:xfrm>
            <a:off x="4337994" y="1032973"/>
            <a:ext cx="3514106" cy="2038350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5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in-camera image processing pipeline</a:t>
            </a:r>
          </a:p>
        </p:txBody>
      </p:sp>
    </p:spTree>
    <p:extLst>
      <p:ext uri="{BB962C8B-B14F-4D97-AF65-F5344CB8AC3E}">
        <p14:creationId xmlns:p14="http://schemas.microsoft.com/office/powerpoint/2010/main" val="144810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(in-camera)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denoising</a:t>
              </a:r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629150" y="4047569"/>
              <a:ext cx="2879595" cy="1038357"/>
              <a:chOff x="4139246" y="4280573"/>
              <a:chExt cx="2879595" cy="1038357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891800" cy="1038357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</p:spTree>
    <p:extLst>
      <p:ext uri="{BB962C8B-B14F-4D97-AF65-F5344CB8AC3E}">
        <p14:creationId xmlns:p14="http://schemas.microsoft.com/office/powerpoint/2010/main" val="96135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(in-camera)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denoising</a:t>
              </a:r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629150" y="4047569"/>
              <a:ext cx="2879595" cy="1038357"/>
              <a:chOff x="4139246" y="4280573"/>
              <a:chExt cx="2879595" cy="1038357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891800" cy="1038357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  <p:sp>
        <p:nvSpPr>
          <p:cNvPr id="38" name="Shape 667"/>
          <p:cNvSpPr txBox="1">
            <a:spLocks/>
          </p:cNvSpPr>
          <p:nvPr/>
        </p:nvSpPr>
        <p:spPr>
          <a:xfrm>
            <a:off x="1055875" y="4983526"/>
            <a:ext cx="2601726" cy="438013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/>
              <a:t>see 15-463</a:t>
            </a:r>
            <a:endParaRPr lang="en-US" sz="2400" dirty="0"/>
          </a:p>
        </p:txBody>
      </p:sp>
      <p:sp>
        <p:nvSpPr>
          <p:cNvPr id="39" name="Shape 667"/>
          <p:cNvSpPr txBox="1">
            <a:spLocks/>
          </p:cNvSpPr>
          <p:nvPr/>
        </p:nvSpPr>
        <p:spPr>
          <a:xfrm>
            <a:off x="7128945" y="4981245"/>
            <a:ext cx="2601726" cy="438013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see 18-793</a:t>
            </a:r>
          </a:p>
        </p:txBody>
      </p:sp>
    </p:spTree>
    <p:extLst>
      <p:ext uri="{BB962C8B-B14F-4D97-AF65-F5344CB8AC3E}">
        <p14:creationId xmlns:p14="http://schemas.microsoft.com/office/powerpoint/2010/main" val="267911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(in-camera)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denoising</a:t>
              </a:r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629150" y="4047569"/>
              <a:ext cx="2879595" cy="1038357"/>
              <a:chOff x="4139246" y="4280573"/>
              <a:chExt cx="2879595" cy="1038357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891800" cy="1038357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</p:spTree>
    <p:extLst>
      <p:ext uri="{BB962C8B-B14F-4D97-AF65-F5344CB8AC3E}">
        <p14:creationId xmlns:p14="http://schemas.microsoft.com/office/powerpoint/2010/main" val="223465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White balancing</a:t>
            </a:r>
            <a:endParaRPr dirty="0"/>
          </a:p>
        </p:txBody>
      </p:sp>
      <p:grpSp>
        <p:nvGrpSpPr>
          <p:cNvPr id="14" name="Group 13"/>
          <p:cNvGrpSpPr/>
          <p:nvPr/>
        </p:nvGrpSpPr>
        <p:grpSpPr>
          <a:xfrm>
            <a:off x="3142331" y="2036008"/>
            <a:ext cx="5907339" cy="4548110"/>
            <a:chOff x="3589086" y="2272071"/>
            <a:chExt cx="5013829" cy="38601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/>
            <a:stretch/>
          </p:blipFill>
          <p:spPr>
            <a:xfrm>
              <a:off x="3589086" y="4426069"/>
              <a:ext cx="5013828" cy="170619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53"/>
            <a:stretch/>
          </p:blipFill>
          <p:spPr>
            <a:xfrm>
              <a:off x="3589087" y="2272071"/>
              <a:ext cx="5013828" cy="170619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234" y="3538223"/>
            <a:ext cx="777892" cy="1555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16" y="4097145"/>
            <a:ext cx="781050" cy="15525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707241" y="3600450"/>
            <a:ext cx="1759859" cy="426757"/>
            <a:chOff x="1707241" y="3600450"/>
            <a:chExt cx="1759859" cy="426757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1707241" y="3619500"/>
              <a:ext cx="17598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709507" y="3600450"/>
              <a:ext cx="0" cy="4267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V="1">
            <a:off x="1707240" y="5699687"/>
            <a:ext cx="1759859" cy="426757"/>
            <a:chOff x="1707241" y="3600450"/>
            <a:chExt cx="1759859" cy="426757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1707241" y="3619500"/>
              <a:ext cx="17598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709507" y="3600450"/>
              <a:ext cx="0" cy="4267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flipH="1">
            <a:off x="5895975" y="3053118"/>
            <a:ext cx="4586518" cy="2525994"/>
            <a:chOff x="1859640" y="3752850"/>
            <a:chExt cx="4586518" cy="2525994"/>
          </a:xfrm>
        </p:grpSpPr>
        <p:grpSp>
          <p:nvGrpSpPr>
            <p:cNvPr id="27" name="Group 26"/>
            <p:cNvGrpSpPr/>
            <p:nvPr/>
          </p:nvGrpSpPr>
          <p:grpSpPr>
            <a:xfrm>
              <a:off x="1859641" y="3752850"/>
              <a:ext cx="4586517" cy="426757"/>
              <a:chOff x="1707241" y="3600450"/>
              <a:chExt cx="4586517" cy="426757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flipH="1">
                <a:off x="1707241" y="3619500"/>
                <a:ext cx="458651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1709507" y="3600450"/>
                <a:ext cx="0" cy="42675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 flipV="1">
              <a:off x="1859640" y="5852087"/>
              <a:ext cx="4586518" cy="426757"/>
              <a:chOff x="1707241" y="3600450"/>
              <a:chExt cx="4586518" cy="426757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1707241" y="3619500"/>
                <a:ext cx="45865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1709507" y="3600450"/>
                <a:ext cx="0" cy="42675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Shape 667"/>
          <p:cNvSpPr txBox="1">
            <a:spLocks/>
          </p:cNvSpPr>
          <p:nvPr/>
        </p:nvSpPr>
        <p:spPr>
          <a:xfrm>
            <a:off x="466725" y="1125538"/>
            <a:ext cx="1125855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Human visual system has </a:t>
            </a:r>
            <a:r>
              <a:rPr lang="en-US" sz="2400" i="1" dirty="0"/>
              <a:t>chromatic adaptation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can perceive white (and other colors) correctly under different light sources.</a:t>
            </a:r>
          </a:p>
          <a:p>
            <a:endParaRPr lang="en-US" sz="2400" dirty="0"/>
          </a:p>
        </p:txBody>
      </p:sp>
      <p:sp>
        <p:nvSpPr>
          <p:cNvPr id="37" name="Shape 667"/>
          <p:cNvSpPr txBox="1">
            <a:spLocks/>
          </p:cNvSpPr>
          <p:nvPr/>
        </p:nvSpPr>
        <p:spPr>
          <a:xfrm>
            <a:off x="483047" y="2379009"/>
            <a:ext cx="2448385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Retinal vs perceived color.</a:t>
            </a:r>
          </a:p>
        </p:txBody>
      </p:sp>
    </p:spTree>
    <p:extLst>
      <p:ext uri="{BB962C8B-B14F-4D97-AF65-F5344CB8AC3E}">
        <p14:creationId xmlns:p14="http://schemas.microsoft.com/office/powerpoint/2010/main" val="100965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White balancing</a:t>
            </a:r>
            <a:endParaRPr dirty="0"/>
          </a:p>
        </p:txBody>
      </p:sp>
      <p:sp>
        <p:nvSpPr>
          <p:cNvPr id="56" name="Shape 667"/>
          <p:cNvSpPr txBox="1">
            <a:spLocks/>
          </p:cNvSpPr>
          <p:nvPr/>
        </p:nvSpPr>
        <p:spPr>
          <a:xfrm>
            <a:off x="466725" y="1125538"/>
            <a:ext cx="1125855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Human visual system has </a:t>
            </a:r>
            <a:r>
              <a:rPr lang="en-US" sz="2400" i="1" dirty="0"/>
              <a:t>chromatic adaptation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can perceive white (and other colors) correctly under different light sources.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Cameras cannot do that (there is no “camera perception”).</a:t>
            </a:r>
          </a:p>
        </p:txBody>
      </p:sp>
      <p:sp>
        <p:nvSpPr>
          <p:cNvPr id="57" name="Shape 667"/>
          <p:cNvSpPr txBox="1">
            <a:spLocks/>
          </p:cNvSpPr>
          <p:nvPr/>
        </p:nvSpPr>
        <p:spPr>
          <a:xfrm>
            <a:off x="466725" y="2378075"/>
            <a:ext cx="1125855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White balancing: The process of removing color casts so that colors that we would </a:t>
            </a:r>
            <a:r>
              <a:rPr lang="en-US" sz="2400" i="1" dirty="0"/>
              <a:t>perceive</a:t>
            </a:r>
            <a:r>
              <a:rPr lang="en-US" sz="2400" dirty="0"/>
              <a:t> as white are </a:t>
            </a:r>
            <a:r>
              <a:rPr lang="en-US" sz="2400" i="1" dirty="0"/>
              <a:t>rendered</a:t>
            </a:r>
            <a:r>
              <a:rPr lang="en-US" sz="2400" dirty="0"/>
              <a:t> as white in final image.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48355" y="3687763"/>
            <a:ext cx="9348245" cy="3094037"/>
            <a:chOff x="1548355" y="3763963"/>
            <a:chExt cx="9348245" cy="3094037"/>
          </a:xfrm>
        </p:grpSpPr>
        <p:grpSp>
          <p:nvGrpSpPr>
            <p:cNvPr id="5" name="Group 4"/>
            <p:cNvGrpSpPr/>
            <p:nvPr/>
          </p:nvGrpSpPr>
          <p:grpSpPr>
            <a:xfrm>
              <a:off x="1548355" y="3763963"/>
              <a:ext cx="9095291" cy="2286000"/>
              <a:chOff x="1438817" y="3001963"/>
              <a:chExt cx="9095291" cy="22860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8817" y="3001963"/>
                <a:ext cx="2828925" cy="2286000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8108" y="3001963"/>
                <a:ext cx="2286000" cy="228600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4925" y="3001963"/>
                <a:ext cx="2286000" cy="2286000"/>
              </a:xfrm>
              <a:prstGeom prst="rect">
                <a:avLst/>
              </a:prstGeom>
            </p:spPr>
          </p:pic>
        </p:grpSp>
        <p:sp>
          <p:nvSpPr>
            <p:cNvPr id="58" name="Shape 667"/>
            <p:cNvSpPr txBox="1">
              <a:spLocks/>
            </p:cNvSpPr>
            <p:nvPr/>
          </p:nvSpPr>
          <p:spPr>
            <a:xfrm>
              <a:off x="1548356" y="6049963"/>
              <a:ext cx="2828924" cy="808037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different whites</a:t>
              </a:r>
            </a:p>
          </p:txBody>
        </p:sp>
        <p:sp>
          <p:nvSpPr>
            <p:cNvPr id="59" name="Shape 667"/>
            <p:cNvSpPr txBox="1">
              <a:spLocks/>
            </p:cNvSpPr>
            <p:nvPr/>
          </p:nvSpPr>
          <p:spPr>
            <a:xfrm>
              <a:off x="5076826" y="6049963"/>
              <a:ext cx="2581274" cy="808037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image captured under fluorescent</a:t>
              </a:r>
            </a:p>
          </p:txBody>
        </p:sp>
        <p:sp>
          <p:nvSpPr>
            <p:cNvPr id="74" name="Shape 667"/>
            <p:cNvSpPr txBox="1">
              <a:spLocks/>
            </p:cNvSpPr>
            <p:nvPr/>
          </p:nvSpPr>
          <p:spPr>
            <a:xfrm>
              <a:off x="8104692" y="6049963"/>
              <a:ext cx="2791908" cy="808037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image white-balanced to daylight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01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White balancing presets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80" y="2724150"/>
            <a:ext cx="7863840" cy="3276600"/>
          </a:xfrm>
          <a:prstGeom prst="rect">
            <a:avLst/>
          </a:prstGeom>
        </p:spPr>
      </p:pic>
      <p:sp>
        <p:nvSpPr>
          <p:cNvPr id="14" name="Shape 667"/>
          <p:cNvSpPr txBox="1">
            <a:spLocks/>
          </p:cNvSpPr>
          <p:nvPr/>
        </p:nvSpPr>
        <p:spPr>
          <a:xfrm>
            <a:off x="466725" y="1325563"/>
            <a:ext cx="1125855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Cameras nowadays come with a large number of presets: You can select which light you are taking images under, and the appropriate white balancing is applied.</a:t>
            </a:r>
          </a:p>
        </p:txBody>
      </p:sp>
    </p:spTree>
    <p:extLst>
      <p:ext uri="{BB962C8B-B14F-4D97-AF65-F5344CB8AC3E}">
        <p14:creationId xmlns:p14="http://schemas.microsoft.com/office/powerpoint/2010/main" val="394485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modern photography pipeline</a:t>
            </a:r>
            <a:endParaRPr dirty="0"/>
          </a:p>
        </p:txBody>
      </p:sp>
      <p:grpSp>
        <p:nvGrpSpPr>
          <p:cNvPr id="7" name="Group 6"/>
          <p:cNvGrpSpPr/>
          <p:nvPr/>
        </p:nvGrpSpPr>
        <p:grpSpPr>
          <a:xfrm>
            <a:off x="770044" y="662781"/>
            <a:ext cx="2010868" cy="2115354"/>
            <a:chOff x="707162" y="1702266"/>
            <a:chExt cx="2010868" cy="21153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23" y="2245378"/>
              <a:ext cx="1614607" cy="157224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60322">
              <a:off x="707162" y="1702266"/>
              <a:ext cx="360580" cy="615988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0" b="12719"/>
          <a:stretch/>
        </p:blipFill>
        <p:spPr>
          <a:xfrm>
            <a:off x="5049202" y="1201837"/>
            <a:ext cx="2091690" cy="15762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182" y="1196491"/>
            <a:ext cx="2104638" cy="1578479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3489275" y="2062394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863155" y="205214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Manual vs automatic white balancing</a:t>
            </a:r>
            <a:endParaRPr dirty="0"/>
          </a:p>
        </p:txBody>
      </p:sp>
      <p:sp>
        <p:nvSpPr>
          <p:cNvPr id="9" name="Shape 667"/>
          <p:cNvSpPr txBox="1">
            <a:spLocks/>
          </p:cNvSpPr>
          <p:nvPr/>
        </p:nvSpPr>
        <p:spPr>
          <a:xfrm>
            <a:off x="466725" y="4887913"/>
            <a:ext cx="11258550" cy="1970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How can we do automatic white balancing?</a:t>
            </a:r>
          </a:p>
        </p:txBody>
      </p:sp>
      <p:sp>
        <p:nvSpPr>
          <p:cNvPr id="10" name="Shape 667"/>
          <p:cNvSpPr txBox="1">
            <a:spLocks/>
          </p:cNvSpPr>
          <p:nvPr/>
        </p:nvSpPr>
        <p:spPr>
          <a:xfrm>
            <a:off x="466725" y="993776"/>
            <a:ext cx="11258550" cy="1970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Manual white balancing: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Manually select object in photograph that is color-neutral and use it to normalize.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Select a camera preset based on lighting.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98B72D9-2A2E-4D84-9A4E-9C87FB17EB7F}"/>
              </a:ext>
            </a:extLst>
          </p:cNvPr>
          <p:cNvGrpSpPr/>
          <p:nvPr/>
        </p:nvGrpSpPr>
        <p:grpSpPr>
          <a:xfrm>
            <a:off x="2707143" y="2816225"/>
            <a:ext cx="6777714" cy="2071688"/>
            <a:chOff x="2509837" y="2862262"/>
            <a:chExt cx="6777714" cy="20716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58CCD8-03F7-4746-A02A-F629333C6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37" y="2862262"/>
              <a:ext cx="2758164" cy="20716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0BAE99-FC5E-493F-808C-0ADFE6847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87" y="2862262"/>
              <a:ext cx="2758164" cy="2071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62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Manual vs automatic white balancing</a:t>
            </a:r>
            <a:endParaRPr dirty="0"/>
          </a:p>
        </p:txBody>
      </p:sp>
      <p:sp>
        <p:nvSpPr>
          <p:cNvPr id="5" name="Shape 667"/>
          <p:cNvSpPr txBox="1">
            <a:spLocks/>
          </p:cNvSpPr>
          <p:nvPr/>
        </p:nvSpPr>
        <p:spPr>
          <a:xfrm>
            <a:off x="466725" y="993776"/>
            <a:ext cx="11258550" cy="1970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Manual white balancing: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Manually select object in photograph that is color-neutral and use it to normalize.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Select a camera preset based on lighting.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07143" y="2816225"/>
            <a:ext cx="6777714" cy="2071688"/>
            <a:chOff x="2509837" y="2862262"/>
            <a:chExt cx="6777714" cy="207168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37" y="2862262"/>
              <a:ext cx="2758164" cy="207168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87" y="2862262"/>
              <a:ext cx="2758164" cy="2071688"/>
            </a:xfrm>
            <a:prstGeom prst="rect">
              <a:avLst/>
            </a:prstGeom>
          </p:spPr>
        </p:pic>
      </p:grpSp>
      <p:sp>
        <p:nvSpPr>
          <p:cNvPr id="9" name="Shape 667"/>
          <p:cNvSpPr txBox="1">
            <a:spLocks/>
          </p:cNvSpPr>
          <p:nvPr/>
        </p:nvSpPr>
        <p:spPr>
          <a:xfrm>
            <a:off x="466725" y="4887913"/>
            <a:ext cx="11258550" cy="1970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Automatic white balancing: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Grey world assumption: force average color of scene to be grey.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White world assumption: force brightest object in scene to be white.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Sophisticated histogram-based algorithms (what most modern cameras do).</a:t>
            </a:r>
          </a:p>
        </p:txBody>
      </p:sp>
    </p:spTree>
    <p:extLst>
      <p:ext uri="{BB962C8B-B14F-4D97-AF65-F5344CB8AC3E}">
        <p14:creationId xmlns:p14="http://schemas.microsoft.com/office/powerpoint/2010/main" val="8362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Automatic white balancing</a:t>
            </a:r>
            <a:endParaRPr dirty="0"/>
          </a:p>
        </p:txBody>
      </p:sp>
      <p:sp>
        <p:nvSpPr>
          <p:cNvPr id="5" name="Shape 667"/>
          <p:cNvSpPr txBox="1">
            <a:spLocks/>
          </p:cNvSpPr>
          <p:nvPr/>
        </p:nvSpPr>
        <p:spPr>
          <a:xfrm>
            <a:off x="466725" y="993777"/>
            <a:ext cx="11258550" cy="1606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Grey world assumption: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Compute per-channel average.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Normalize each channel by its average.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Normalize by green channel average.</a:t>
            </a:r>
          </a:p>
        </p:txBody>
      </p:sp>
      <p:sp>
        <p:nvSpPr>
          <p:cNvPr id="9" name="Shape 667"/>
          <p:cNvSpPr txBox="1">
            <a:spLocks/>
          </p:cNvSpPr>
          <p:nvPr/>
        </p:nvSpPr>
        <p:spPr>
          <a:xfrm>
            <a:off x="466725" y="3750466"/>
            <a:ext cx="1125855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White world assumption: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Compute per-channel maximum.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Normalize each channel by its maximum.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Normalize by green channel maximum.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386137" y="2447446"/>
            <a:ext cx="5579269" cy="1535905"/>
            <a:chOff x="3386137" y="2378866"/>
            <a:chExt cx="5579269" cy="15359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137" y="2378866"/>
              <a:ext cx="5419725" cy="13716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686800" y="3557584"/>
              <a:ext cx="278606" cy="357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26591" y="5183788"/>
            <a:ext cx="5738816" cy="1518464"/>
            <a:chOff x="3090861" y="5147874"/>
            <a:chExt cx="6010275" cy="15902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861" y="5147874"/>
              <a:ext cx="6010275" cy="136207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8715375" y="6380979"/>
              <a:ext cx="278606" cy="357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Shape 667"/>
          <p:cNvSpPr txBox="1">
            <a:spLocks/>
          </p:cNvSpPr>
          <p:nvPr/>
        </p:nvSpPr>
        <p:spPr>
          <a:xfrm>
            <a:off x="9629811" y="2657078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sensor RGB</a:t>
            </a:r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flipH="1">
            <a:off x="9090660" y="3175397"/>
            <a:ext cx="53915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594361" y="2685573"/>
            <a:ext cx="2814452" cy="1036637"/>
            <a:chOff x="841260" y="2663823"/>
            <a:chExt cx="2814452" cy="1036637"/>
          </a:xfrm>
        </p:grpSpPr>
        <p:sp>
          <p:nvSpPr>
            <p:cNvPr id="21" name="Shape 667"/>
            <p:cNvSpPr txBox="1">
              <a:spLocks/>
            </p:cNvSpPr>
            <p:nvPr/>
          </p:nvSpPr>
          <p:spPr>
            <a:xfrm>
              <a:off x="841260" y="2663823"/>
              <a:ext cx="2263190" cy="10366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white-balanced RGB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116561" y="3182142"/>
              <a:ext cx="53915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Shape 667"/>
          <p:cNvSpPr txBox="1">
            <a:spLocks/>
          </p:cNvSpPr>
          <p:nvPr/>
        </p:nvSpPr>
        <p:spPr>
          <a:xfrm>
            <a:off x="9629811" y="5416561"/>
            <a:ext cx="1619214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sensor RGB</a:t>
            </a:r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 flipH="1">
            <a:off x="9090660" y="5934880"/>
            <a:ext cx="53915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594361" y="5445056"/>
            <a:ext cx="2814452" cy="1036637"/>
            <a:chOff x="841260" y="2663823"/>
            <a:chExt cx="2814452" cy="1036637"/>
          </a:xfrm>
        </p:grpSpPr>
        <p:sp>
          <p:nvSpPr>
            <p:cNvPr id="30" name="Shape 667"/>
            <p:cNvSpPr txBox="1">
              <a:spLocks/>
            </p:cNvSpPr>
            <p:nvPr/>
          </p:nvSpPr>
          <p:spPr>
            <a:xfrm>
              <a:off x="841260" y="2663823"/>
              <a:ext cx="2263190" cy="10366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white-balanced RGB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3116561" y="3182142"/>
              <a:ext cx="53915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969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Automatic white balancing example</a:t>
            </a:r>
            <a:endParaRPr dirty="0"/>
          </a:p>
        </p:txBody>
      </p:sp>
      <p:grpSp>
        <p:nvGrpSpPr>
          <p:cNvPr id="11" name="Group 10"/>
          <p:cNvGrpSpPr/>
          <p:nvPr/>
        </p:nvGrpSpPr>
        <p:grpSpPr>
          <a:xfrm>
            <a:off x="842369" y="1468680"/>
            <a:ext cx="10507262" cy="4109160"/>
            <a:chOff x="1241654" y="1694460"/>
            <a:chExt cx="9352608" cy="3657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3679" y="1694460"/>
              <a:ext cx="2728685" cy="3657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654" y="1694460"/>
              <a:ext cx="2728880" cy="3657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510" y="1694460"/>
              <a:ext cx="2728752" cy="3657600"/>
            </a:xfrm>
            <a:prstGeom prst="rect">
              <a:avLst/>
            </a:prstGeom>
          </p:spPr>
        </p:pic>
      </p:grpSp>
      <p:sp>
        <p:nvSpPr>
          <p:cNvPr id="13" name="Shape 667"/>
          <p:cNvSpPr txBox="1">
            <a:spLocks/>
          </p:cNvSpPr>
          <p:nvPr/>
        </p:nvSpPr>
        <p:spPr>
          <a:xfrm>
            <a:off x="1435820" y="5577840"/>
            <a:ext cx="187888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input image</a:t>
            </a:r>
          </a:p>
        </p:txBody>
      </p:sp>
      <p:sp>
        <p:nvSpPr>
          <p:cNvPr id="14" name="Shape 667"/>
          <p:cNvSpPr txBox="1">
            <a:spLocks/>
          </p:cNvSpPr>
          <p:nvPr/>
        </p:nvSpPr>
        <p:spPr>
          <a:xfrm>
            <a:off x="5156560" y="5577839"/>
            <a:ext cx="187888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grey world</a:t>
            </a:r>
          </a:p>
        </p:txBody>
      </p:sp>
      <p:sp>
        <p:nvSpPr>
          <p:cNvPr id="15" name="Shape 667"/>
          <p:cNvSpPr txBox="1">
            <a:spLocks/>
          </p:cNvSpPr>
          <p:nvPr/>
        </p:nvSpPr>
        <p:spPr>
          <a:xfrm>
            <a:off x="8877372" y="5577839"/>
            <a:ext cx="1878880" cy="103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world</a:t>
            </a:r>
          </a:p>
        </p:txBody>
      </p:sp>
    </p:spTree>
    <p:extLst>
      <p:ext uri="{BB962C8B-B14F-4D97-AF65-F5344CB8AC3E}">
        <p14:creationId xmlns:p14="http://schemas.microsoft.com/office/powerpoint/2010/main" val="42767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(in-camera)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rgbClr val="FFE699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denoising</a:t>
              </a:r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629150" y="4047569"/>
              <a:ext cx="2879595" cy="1038357"/>
              <a:chOff x="4139246" y="4280573"/>
              <a:chExt cx="2879595" cy="1038357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891800" cy="1038357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</p:spTree>
    <p:extLst>
      <p:ext uri="{BB962C8B-B14F-4D97-AF65-F5344CB8AC3E}">
        <p14:creationId xmlns:p14="http://schemas.microsoft.com/office/powerpoint/2010/main" val="24908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CFA </a:t>
            </a:r>
            <a:r>
              <a:rPr lang="en-US" dirty="0" err="1"/>
              <a:t>demosaicing</a:t>
            </a:r>
            <a:endParaRPr dirty="0"/>
          </a:p>
        </p:txBody>
      </p:sp>
      <p:sp>
        <p:nvSpPr>
          <p:cNvPr id="56" name="Shape 667"/>
          <p:cNvSpPr txBox="1">
            <a:spLocks/>
          </p:cNvSpPr>
          <p:nvPr/>
        </p:nvSpPr>
        <p:spPr>
          <a:xfrm>
            <a:off x="466725" y="1296609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Produce full RGB image from </a:t>
            </a:r>
            <a:r>
              <a:rPr lang="en-US" sz="2400" dirty="0" err="1"/>
              <a:t>mosaiced</a:t>
            </a:r>
            <a:r>
              <a:rPr lang="en-US" sz="2400" dirty="0"/>
              <a:t> sensor output.</a:t>
            </a:r>
          </a:p>
        </p:txBody>
      </p:sp>
      <p:grpSp>
        <p:nvGrpSpPr>
          <p:cNvPr id="481" name="Group 480"/>
          <p:cNvGrpSpPr/>
          <p:nvPr/>
        </p:nvGrpSpPr>
        <p:grpSpPr>
          <a:xfrm>
            <a:off x="3062930" y="2152183"/>
            <a:ext cx="6066140" cy="1885791"/>
            <a:chOff x="2936558" y="2145586"/>
            <a:chExt cx="6066140" cy="1885791"/>
          </a:xfrm>
        </p:grpSpPr>
        <p:grpSp>
          <p:nvGrpSpPr>
            <p:cNvPr id="12" name="Group 11"/>
            <p:cNvGrpSpPr/>
            <p:nvPr/>
          </p:nvGrpSpPr>
          <p:grpSpPr>
            <a:xfrm>
              <a:off x="2936558" y="2313305"/>
              <a:ext cx="1645920" cy="1645920"/>
              <a:chOff x="3200400" y="2560320"/>
              <a:chExt cx="1645920" cy="164592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200400" y="2560320"/>
                <a:ext cx="1645920" cy="1645920"/>
                <a:chOff x="3200400" y="2560320"/>
                <a:chExt cx="1645920" cy="1645920"/>
              </a:xfrm>
            </p:grpSpPr>
            <p:sp>
              <p:nvSpPr>
                <p:cNvPr id="132" name="Rectangle 131"/>
                <p:cNvSpPr>
                  <a:spLocks noChangeAspect="1"/>
                </p:cNvSpPr>
                <p:nvPr/>
              </p:nvSpPr>
              <p:spPr>
                <a:xfrm>
                  <a:off x="3474720" y="256032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/>
                <p:cNvSpPr>
                  <a:spLocks noChangeAspect="1"/>
                </p:cNvSpPr>
                <p:nvPr/>
              </p:nvSpPr>
              <p:spPr>
                <a:xfrm>
                  <a:off x="3474720" y="310896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/>
                <p:cNvSpPr>
                  <a:spLocks noChangeAspect="1"/>
                </p:cNvSpPr>
                <p:nvPr/>
              </p:nvSpPr>
              <p:spPr>
                <a:xfrm>
                  <a:off x="4023360" y="256032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/>
                <p:cNvSpPr>
                  <a:spLocks noChangeAspect="1"/>
                </p:cNvSpPr>
                <p:nvPr/>
              </p:nvSpPr>
              <p:spPr>
                <a:xfrm>
                  <a:off x="4572000" y="256032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>
                  <a:spLocks noChangeAspect="1"/>
                </p:cNvSpPr>
                <p:nvPr/>
              </p:nvSpPr>
              <p:spPr>
                <a:xfrm>
                  <a:off x="4023360" y="310896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/>
                <p:cNvSpPr>
                  <a:spLocks noChangeAspect="1"/>
                </p:cNvSpPr>
                <p:nvPr/>
              </p:nvSpPr>
              <p:spPr>
                <a:xfrm>
                  <a:off x="4572000" y="310896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/>
                <p:cNvSpPr>
                  <a:spLocks noChangeAspect="1"/>
                </p:cNvSpPr>
                <p:nvPr/>
              </p:nvSpPr>
              <p:spPr>
                <a:xfrm>
                  <a:off x="3474720" y="365760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/>
                <p:cNvSpPr>
                  <a:spLocks noChangeAspect="1"/>
                </p:cNvSpPr>
                <p:nvPr/>
              </p:nvSpPr>
              <p:spPr>
                <a:xfrm>
                  <a:off x="4023360" y="365760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/>
                <p:cNvSpPr>
                  <a:spLocks noChangeAspect="1"/>
                </p:cNvSpPr>
                <p:nvPr/>
              </p:nvSpPr>
              <p:spPr>
                <a:xfrm>
                  <a:off x="4572000" y="365760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/>
                <p:cNvGrpSpPr/>
                <p:nvPr/>
              </p:nvGrpSpPr>
              <p:grpSpPr>
                <a:xfrm>
                  <a:off x="3200400" y="2560320"/>
                  <a:ext cx="1645920" cy="1645920"/>
                  <a:chOff x="1293495" y="2918221"/>
                  <a:chExt cx="1645920" cy="1645920"/>
                </a:xfrm>
              </p:grpSpPr>
              <p:sp>
                <p:nvSpPr>
                  <p:cNvPr id="240" name="Rectangle 239"/>
                  <p:cNvSpPr>
                    <a:spLocks noChangeAspect="1"/>
                  </p:cNvSpPr>
                  <p:nvPr/>
                </p:nvSpPr>
                <p:spPr>
                  <a:xfrm>
                    <a:off x="1293495" y="29182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Rectangle 240"/>
                  <p:cNvSpPr>
                    <a:spLocks noChangeAspect="1"/>
                  </p:cNvSpPr>
                  <p:nvPr/>
                </p:nvSpPr>
                <p:spPr>
                  <a:xfrm>
                    <a:off x="1842135" y="29182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Rectangle 241"/>
                  <p:cNvSpPr>
                    <a:spLocks noChangeAspect="1"/>
                  </p:cNvSpPr>
                  <p:nvPr/>
                </p:nvSpPr>
                <p:spPr>
                  <a:xfrm>
                    <a:off x="1567815" y="319254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 242"/>
                  <p:cNvSpPr>
                    <a:spLocks noChangeAspect="1"/>
                  </p:cNvSpPr>
                  <p:nvPr/>
                </p:nvSpPr>
                <p:spPr>
                  <a:xfrm>
                    <a:off x="1293495" y="346686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 243"/>
                  <p:cNvSpPr>
                    <a:spLocks noChangeAspect="1"/>
                  </p:cNvSpPr>
                  <p:nvPr/>
                </p:nvSpPr>
                <p:spPr>
                  <a:xfrm>
                    <a:off x="1842135" y="346686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Rectangle 244"/>
                  <p:cNvSpPr>
                    <a:spLocks noChangeAspect="1"/>
                  </p:cNvSpPr>
                  <p:nvPr/>
                </p:nvSpPr>
                <p:spPr>
                  <a:xfrm>
                    <a:off x="2390775" y="29182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6" name="Rectangle 245"/>
                  <p:cNvSpPr>
                    <a:spLocks noChangeAspect="1"/>
                  </p:cNvSpPr>
                  <p:nvPr/>
                </p:nvSpPr>
                <p:spPr>
                  <a:xfrm>
                    <a:off x="2116455" y="319254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Rectangle 246"/>
                  <p:cNvSpPr>
                    <a:spLocks noChangeAspect="1"/>
                  </p:cNvSpPr>
                  <p:nvPr/>
                </p:nvSpPr>
                <p:spPr>
                  <a:xfrm>
                    <a:off x="2665095" y="319254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8" name="Rectangle 247"/>
                  <p:cNvSpPr>
                    <a:spLocks noChangeAspect="1"/>
                  </p:cNvSpPr>
                  <p:nvPr/>
                </p:nvSpPr>
                <p:spPr>
                  <a:xfrm>
                    <a:off x="2390775" y="346686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9" name="Rectangle 248"/>
                  <p:cNvSpPr>
                    <a:spLocks noChangeAspect="1"/>
                  </p:cNvSpPr>
                  <p:nvPr/>
                </p:nvSpPr>
                <p:spPr>
                  <a:xfrm>
                    <a:off x="1567815" y="374118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0" name="Rectangle 249"/>
                  <p:cNvSpPr>
                    <a:spLocks noChangeAspect="1"/>
                  </p:cNvSpPr>
                  <p:nvPr/>
                </p:nvSpPr>
                <p:spPr>
                  <a:xfrm>
                    <a:off x="1293495" y="401550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1" name="Rectangle 250"/>
                  <p:cNvSpPr>
                    <a:spLocks noChangeAspect="1"/>
                  </p:cNvSpPr>
                  <p:nvPr/>
                </p:nvSpPr>
                <p:spPr>
                  <a:xfrm>
                    <a:off x="1842135" y="401550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2" name="Rectangle 251"/>
                  <p:cNvSpPr>
                    <a:spLocks noChangeAspect="1"/>
                  </p:cNvSpPr>
                  <p:nvPr/>
                </p:nvSpPr>
                <p:spPr>
                  <a:xfrm>
                    <a:off x="1567815" y="42898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Rectangle 252"/>
                  <p:cNvSpPr>
                    <a:spLocks noChangeAspect="1"/>
                  </p:cNvSpPr>
                  <p:nvPr/>
                </p:nvSpPr>
                <p:spPr>
                  <a:xfrm>
                    <a:off x="2116455" y="374118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4" name="Rectangle 253"/>
                  <p:cNvSpPr>
                    <a:spLocks noChangeAspect="1"/>
                  </p:cNvSpPr>
                  <p:nvPr/>
                </p:nvSpPr>
                <p:spPr>
                  <a:xfrm>
                    <a:off x="2665095" y="374118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Rectangle 254"/>
                  <p:cNvSpPr>
                    <a:spLocks noChangeAspect="1"/>
                  </p:cNvSpPr>
                  <p:nvPr/>
                </p:nvSpPr>
                <p:spPr>
                  <a:xfrm>
                    <a:off x="2390775" y="401550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Rectangle 255"/>
                  <p:cNvSpPr>
                    <a:spLocks noChangeAspect="1"/>
                  </p:cNvSpPr>
                  <p:nvPr/>
                </p:nvSpPr>
                <p:spPr>
                  <a:xfrm>
                    <a:off x="2116455" y="42898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Rectangle 256"/>
                  <p:cNvSpPr>
                    <a:spLocks noChangeAspect="1"/>
                  </p:cNvSpPr>
                  <p:nvPr/>
                </p:nvSpPr>
                <p:spPr>
                  <a:xfrm>
                    <a:off x="2665095" y="42898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70" name="Rectangle 169"/>
              <p:cNvSpPr>
                <a:spLocks noChangeAspect="1"/>
              </p:cNvSpPr>
              <p:nvPr/>
            </p:nvSpPr>
            <p:spPr>
              <a:xfrm>
                <a:off x="3200400" y="283464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/>
              <p:cNvSpPr>
                <a:spLocks noChangeAspect="1"/>
              </p:cNvSpPr>
              <p:nvPr/>
            </p:nvSpPr>
            <p:spPr>
              <a:xfrm>
                <a:off x="3749040" y="283464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/>
              <p:cNvSpPr>
                <a:spLocks noChangeAspect="1"/>
              </p:cNvSpPr>
              <p:nvPr/>
            </p:nvSpPr>
            <p:spPr>
              <a:xfrm>
                <a:off x="4297680" y="283464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 184"/>
              <p:cNvSpPr>
                <a:spLocks noChangeAspect="1"/>
              </p:cNvSpPr>
              <p:nvPr/>
            </p:nvSpPr>
            <p:spPr>
              <a:xfrm>
                <a:off x="3200400" y="338328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/>
              <p:cNvSpPr>
                <a:spLocks noChangeAspect="1"/>
              </p:cNvSpPr>
              <p:nvPr/>
            </p:nvSpPr>
            <p:spPr>
              <a:xfrm>
                <a:off x="3749040" y="338328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 194"/>
              <p:cNvSpPr>
                <a:spLocks noChangeAspect="1"/>
              </p:cNvSpPr>
              <p:nvPr/>
            </p:nvSpPr>
            <p:spPr>
              <a:xfrm>
                <a:off x="4297680" y="338328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/>
              <p:cNvSpPr>
                <a:spLocks noChangeAspect="1"/>
              </p:cNvSpPr>
              <p:nvPr/>
            </p:nvSpPr>
            <p:spPr>
              <a:xfrm>
                <a:off x="3200400" y="393192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/>
              <p:cNvSpPr>
                <a:spLocks noChangeAspect="1"/>
              </p:cNvSpPr>
              <p:nvPr/>
            </p:nvSpPr>
            <p:spPr>
              <a:xfrm>
                <a:off x="3749040" y="393192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ectangle 259"/>
              <p:cNvSpPr>
                <a:spLocks noChangeAspect="1"/>
              </p:cNvSpPr>
              <p:nvPr/>
            </p:nvSpPr>
            <p:spPr>
              <a:xfrm>
                <a:off x="4297680" y="393192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9" name="Group 478"/>
            <p:cNvGrpSpPr/>
            <p:nvPr/>
          </p:nvGrpSpPr>
          <p:grpSpPr>
            <a:xfrm>
              <a:off x="6539532" y="2145586"/>
              <a:ext cx="2463166" cy="1885791"/>
              <a:chOff x="6928009" y="2457609"/>
              <a:chExt cx="2463166" cy="1885791"/>
            </a:xfrm>
          </p:grpSpPr>
          <p:grpSp>
            <p:nvGrpSpPr>
              <p:cNvPr id="477" name="Group 476"/>
              <p:cNvGrpSpPr/>
              <p:nvPr/>
            </p:nvGrpSpPr>
            <p:grpSpPr>
              <a:xfrm>
                <a:off x="7745255" y="2697480"/>
                <a:ext cx="1645920" cy="1645920"/>
                <a:chOff x="7745255" y="2697480"/>
                <a:chExt cx="1645920" cy="1645920"/>
              </a:xfrm>
            </p:grpSpPr>
            <p:sp>
              <p:nvSpPr>
                <p:cNvPr id="405" name="Rectangle 404"/>
                <p:cNvSpPr>
                  <a:spLocks noChangeAspect="1"/>
                </p:cNvSpPr>
                <p:nvPr/>
              </p:nvSpPr>
              <p:spPr>
                <a:xfrm>
                  <a:off x="774525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6" name="Rectangle 405"/>
                <p:cNvSpPr>
                  <a:spLocks noChangeAspect="1"/>
                </p:cNvSpPr>
                <p:nvPr/>
              </p:nvSpPr>
              <p:spPr>
                <a:xfrm>
                  <a:off x="801957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Rectangle 406"/>
                <p:cNvSpPr>
                  <a:spLocks noChangeAspect="1"/>
                </p:cNvSpPr>
                <p:nvPr/>
              </p:nvSpPr>
              <p:spPr>
                <a:xfrm>
                  <a:off x="829389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Rectangle 407"/>
                <p:cNvSpPr>
                  <a:spLocks noChangeAspect="1"/>
                </p:cNvSpPr>
                <p:nvPr/>
              </p:nvSpPr>
              <p:spPr>
                <a:xfrm>
                  <a:off x="774525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Rectangle 408"/>
                <p:cNvSpPr>
                  <a:spLocks noChangeAspect="1"/>
                </p:cNvSpPr>
                <p:nvPr/>
              </p:nvSpPr>
              <p:spPr>
                <a:xfrm>
                  <a:off x="801957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Rectangle 409"/>
                <p:cNvSpPr>
                  <a:spLocks noChangeAspect="1"/>
                </p:cNvSpPr>
                <p:nvPr/>
              </p:nvSpPr>
              <p:spPr>
                <a:xfrm>
                  <a:off x="829389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Rectangle 410"/>
                <p:cNvSpPr>
                  <a:spLocks noChangeAspect="1"/>
                </p:cNvSpPr>
                <p:nvPr/>
              </p:nvSpPr>
              <p:spPr>
                <a:xfrm>
                  <a:off x="774525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Rectangle 411"/>
                <p:cNvSpPr>
                  <a:spLocks noChangeAspect="1"/>
                </p:cNvSpPr>
                <p:nvPr/>
              </p:nvSpPr>
              <p:spPr>
                <a:xfrm>
                  <a:off x="801957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Rectangle 412"/>
                <p:cNvSpPr>
                  <a:spLocks noChangeAspect="1"/>
                </p:cNvSpPr>
                <p:nvPr/>
              </p:nvSpPr>
              <p:spPr>
                <a:xfrm>
                  <a:off x="829389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4" name="Rectangle 413"/>
                <p:cNvSpPr>
                  <a:spLocks noChangeAspect="1"/>
                </p:cNvSpPr>
                <p:nvPr/>
              </p:nvSpPr>
              <p:spPr>
                <a:xfrm>
                  <a:off x="856821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5" name="Rectangle 414"/>
                <p:cNvSpPr>
                  <a:spLocks noChangeAspect="1"/>
                </p:cNvSpPr>
                <p:nvPr/>
              </p:nvSpPr>
              <p:spPr>
                <a:xfrm>
                  <a:off x="884253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6" name="Rectangle 415"/>
                <p:cNvSpPr>
                  <a:spLocks noChangeAspect="1"/>
                </p:cNvSpPr>
                <p:nvPr/>
              </p:nvSpPr>
              <p:spPr>
                <a:xfrm>
                  <a:off x="911685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7" name="Rectangle 416"/>
                <p:cNvSpPr>
                  <a:spLocks noChangeAspect="1"/>
                </p:cNvSpPr>
                <p:nvPr/>
              </p:nvSpPr>
              <p:spPr>
                <a:xfrm>
                  <a:off x="856821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Rectangle 417"/>
                <p:cNvSpPr>
                  <a:spLocks noChangeAspect="1"/>
                </p:cNvSpPr>
                <p:nvPr/>
              </p:nvSpPr>
              <p:spPr>
                <a:xfrm>
                  <a:off x="884253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9" name="Rectangle 418"/>
                <p:cNvSpPr>
                  <a:spLocks noChangeAspect="1"/>
                </p:cNvSpPr>
                <p:nvPr/>
              </p:nvSpPr>
              <p:spPr>
                <a:xfrm>
                  <a:off x="911685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0" name="Rectangle 419"/>
                <p:cNvSpPr>
                  <a:spLocks noChangeAspect="1"/>
                </p:cNvSpPr>
                <p:nvPr/>
              </p:nvSpPr>
              <p:spPr>
                <a:xfrm>
                  <a:off x="856821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1" name="Rectangle 420"/>
                <p:cNvSpPr>
                  <a:spLocks noChangeAspect="1"/>
                </p:cNvSpPr>
                <p:nvPr/>
              </p:nvSpPr>
              <p:spPr>
                <a:xfrm>
                  <a:off x="884253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2" name="Rectangle 421"/>
                <p:cNvSpPr>
                  <a:spLocks noChangeAspect="1"/>
                </p:cNvSpPr>
                <p:nvPr/>
              </p:nvSpPr>
              <p:spPr>
                <a:xfrm>
                  <a:off x="911685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3" name="Rectangle 422"/>
                <p:cNvSpPr>
                  <a:spLocks noChangeAspect="1"/>
                </p:cNvSpPr>
                <p:nvPr/>
              </p:nvSpPr>
              <p:spPr>
                <a:xfrm>
                  <a:off x="774525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4" name="Rectangle 423"/>
                <p:cNvSpPr>
                  <a:spLocks noChangeAspect="1"/>
                </p:cNvSpPr>
                <p:nvPr/>
              </p:nvSpPr>
              <p:spPr>
                <a:xfrm>
                  <a:off x="801957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5" name="Rectangle 424"/>
                <p:cNvSpPr>
                  <a:spLocks noChangeAspect="1"/>
                </p:cNvSpPr>
                <p:nvPr/>
              </p:nvSpPr>
              <p:spPr>
                <a:xfrm>
                  <a:off x="829389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6" name="Rectangle 425"/>
                <p:cNvSpPr>
                  <a:spLocks noChangeAspect="1"/>
                </p:cNvSpPr>
                <p:nvPr/>
              </p:nvSpPr>
              <p:spPr>
                <a:xfrm>
                  <a:off x="774525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7" name="Rectangle 426"/>
                <p:cNvSpPr>
                  <a:spLocks noChangeAspect="1"/>
                </p:cNvSpPr>
                <p:nvPr/>
              </p:nvSpPr>
              <p:spPr>
                <a:xfrm>
                  <a:off x="801957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8" name="Rectangle 427"/>
                <p:cNvSpPr>
                  <a:spLocks noChangeAspect="1"/>
                </p:cNvSpPr>
                <p:nvPr/>
              </p:nvSpPr>
              <p:spPr>
                <a:xfrm>
                  <a:off x="829389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9" name="Rectangle 428"/>
                <p:cNvSpPr>
                  <a:spLocks noChangeAspect="1"/>
                </p:cNvSpPr>
                <p:nvPr/>
              </p:nvSpPr>
              <p:spPr>
                <a:xfrm>
                  <a:off x="774525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Rectangle 429"/>
                <p:cNvSpPr>
                  <a:spLocks noChangeAspect="1"/>
                </p:cNvSpPr>
                <p:nvPr/>
              </p:nvSpPr>
              <p:spPr>
                <a:xfrm>
                  <a:off x="801957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Rectangle 430"/>
                <p:cNvSpPr>
                  <a:spLocks noChangeAspect="1"/>
                </p:cNvSpPr>
                <p:nvPr/>
              </p:nvSpPr>
              <p:spPr>
                <a:xfrm>
                  <a:off x="829389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2" name="Rectangle 431"/>
                <p:cNvSpPr>
                  <a:spLocks noChangeAspect="1"/>
                </p:cNvSpPr>
                <p:nvPr/>
              </p:nvSpPr>
              <p:spPr>
                <a:xfrm>
                  <a:off x="856821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Rectangle 432"/>
                <p:cNvSpPr>
                  <a:spLocks noChangeAspect="1"/>
                </p:cNvSpPr>
                <p:nvPr/>
              </p:nvSpPr>
              <p:spPr>
                <a:xfrm>
                  <a:off x="884253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4" name="Rectangle 433"/>
                <p:cNvSpPr>
                  <a:spLocks noChangeAspect="1"/>
                </p:cNvSpPr>
                <p:nvPr/>
              </p:nvSpPr>
              <p:spPr>
                <a:xfrm>
                  <a:off x="911685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5" name="Rectangle 434"/>
                <p:cNvSpPr>
                  <a:spLocks noChangeAspect="1"/>
                </p:cNvSpPr>
                <p:nvPr/>
              </p:nvSpPr>
              <p:spPr>
                <a:xfrm>
                  <a:off x="856821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6" name="Rectangle 435"/>
                <p:cNvSpPr>
                  <a:spLocks noChangeAspect="1"/>
                </p:cNvSpPr>
                <p:nvPr/>
              </p:nvSpPr>
              <p:spPr>
                <a:xfrm>
                  <a:off x="884253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Rectangle 436"/>
                <p:cNvSpPr>
                  <a:spLocks noChangeAspect="1"/>
                </p:cNvSpPr>
                <p:nvPr/>
              </p:nvSpPr>
              <p:spPr>
                <a:xfrm>
                  <a:off x="911685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8" name="Rectangle 437"/>
                <p:cNvSpPr>
                  <a:spLocks noChangeAspect="1"/>
                </p:cNvSpPr>
                <p:nvPr/>
              </p:nvSpPr>
              <p:spPr>
                <a:xfrm>
                  <a:off x="856821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9" name="Rectangle 438"/>
                <p:cNvSpPr>
                  <a:spLocks noChangeAspect="1"/>
                </p:cNvSpPr>
                <p:nvPr/>
              </p:nvSpPr>
              <p:spPr>
                <a:xfrm>
                  <a:off x="884253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" name="Rectangle 439"/>
                <p:cNvSpPr>
                  <a:spLocks noChangeAspect="1"/>
                </p:cNvSpPr>
                <p:nvPr/>
              </p:nvSpPr>
              <p:spPr>
                <a:xfrm>
                  <a:off x="911685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7309962" y="2587625"/>
                <a:ext cx="1645920" cy="1645920"/>
                <a:chOff x="9738837" y="2697480"/>
                <a:chExt cx="1645920" cy="1645920"/>
              </a:xfrm>
            </p:grpSpPr>
            <p:sp>
              <p:nvSpPr>
                <p:cNvPr id="441" name="Rectangle 440"/>
                <p:cNvSpPr>
                  <a:spLocks noChangeAspect="1"/>
                </p:cNvSpPr>
                <p:nvPr/>
              </p:nvSpPr>
              <p:spPr>
                <a:xfrm>
                  <a:off x="973883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2" name="Rectangle 441"/>
                <p:cNvSpPr>
                  <a:spLocks noChangeAspect="1"/>
                </p:cNvSpPr>
                <p:nvPr/>
              </p:nvSpPr>
              <p:spPr>
                <a:xfrm>
                  <a:off x="1001315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Rectangle 442"/>
                <p:cNvSpPr>
                  <a:spLocks noChangeAspect="1"/>
                </p:cNvSpPr>
                <p:nvPr/>
              </p:nvSpPr>
              <p:spPr>
                <a:xfrm>
                  <a:off x="1028747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4" name="Rectangle 443"/>
                <p:cNvSpPr>
                  <a:spLocks noChangeAspect="1"/>
                </p:cNvSpPr>
                <p:nvPr/>
              </p:nvSpPr>
              <p:spPr>
                <a:xfrm>
                  <a:off x="973883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5" name="Rectangle 444"/>
                <p:cNvSpPr>
                  <a:spLocks noChangeAspect="1"/>
                </p:cNvSpPr>
                <p:nvPr/>
              </p:nvSpPr>
              <p:spPr>
                <a:xfrm>
                  <a:off x="1001315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6" name="Rectangle 445"/>
                <p:cNvSpPr>
                  <a:spLocks noChangeAspect="1"/>
                </p:cNvSpPr>
                <p:nvPr/>
              </p:nvSpPr>
              <p:spPr>
                <a:xfrm>
                  <a:off x="1028747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7" name="Rectangle 446"/>
                <p:cNvSpPr>
                  <a:spLocks noChangeAspect="1"/>
                </p:cNvSpPr>
                <p:nvPr/>
              </p:nvSpPr>
              <p:spPr>
                <a:xfrm>
                  <a:off x="973883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Rectangle 447"/>
                <p:cNvSpPr>
                  <a:spLocks noChangeAspect="1"/>
                </p:cNvSpPr>
                <p:nvPr/>
              </p:nvSpPr>
              <p:spPr>
                <a:xfrm>
                  <a:off x="1001315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9" name="Rectangle 448"/>
                <p:cNvSpPr>
                  <a:spLocks noChangeAspect="1"/>
                </p:cNvSpPr>
                <p:nvPr/>
              </p:nvSpPr>
              <p:spPr>
                <a:xfrm>
                  <a:off x="1028747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0" name="Rectangle 449"/>
                <p:cNvSpPr>
                  <a:spLocks noChangeAspect="1"/>
                </p:cNvSpPr>
                <p:nvPr/>
              </p:nvSpPr>
              <p:spPr>
                <a:xfrm>
                  <a:off x="1056179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1" name="Rectangle 450"/>
                <p:cNvSpPr>
                  <a:spLocks noChangeAspect="1"/>
                </p:cNvSpPr>
                <p:nvPr/>
              </p:nvSpPr>
              <p:spPr>
                <a:xfrm>
                  <a:off x="1083611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2" name="Rectangle 451"/>
                <p:cNvSpPr>
                  <a:spLocks noChangeAspect="1"/>
                </p:cNvSpPr>
                <p:nvPr/>
              </p:nvSpPr>
              <p:spPr>
                <a:xfrm>
                  <a:off x="1111043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3" name="Rectangle 452"/>
                <p:cNvSpPr>
                  <a:spLocks noChangeAspect="1"/>
                </p:cNvSpPr>
                <p:nvPr/>
              </p:nvSpPr>
              <p:spPr>
                <a:xfrm>
                  <a:off x="1056179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4" name="Rectangle 453"/>
                <p:cNvSpPr>
                  <a:spLocks noChangeAspect="1"/>
                </p:cNvSpPr>
                <p:nvPr/>
              </p:nvSpPr>
              <p:spPr>
                <a:xfrm>
                  <a:off x="1083611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Rectangle 454"/>
                <p:cNvSpPr>
                  <a:spLocks noChangeAspect="1"/>
                </p:cNvSpPr>
                <p:nvPr/>
              </p:nvSpPr>
              <p:spPr>
                <a:xfrm>
                  <a:off x="1111043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6" name="Rectangle 455"/>
                <p:cNvSpPr>
                  <a:spLocks noChangeAspect="1"/>
                </p:cNvSpPr>
                <p:nvPr/>
              </p:nvSpPr>
              <p:spPr>
                <a:xfrm>
                  <a:off x="1056179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7" name="Rectangle 456"/>
                <p:cNvSpPr>
                  <a:spLocks noChangeAspect="1"/>
                </p:cNvSpPr>
                <p:nvPr/>
              </p:nvSpPr>
              <p:spPr>
                <a:xfrm>
                  <a:off x="1083611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8" name="Rectangle 457"/>
                <p:cNvSpPr>
                  <a:spLocks noChangeAspect="1"/>
                </p:cNvSpPr>
                <p:nvPr/>
              </p:nvSpPr>
              <p:spPr>
                <a:xfrm>
                  <a:off x="1111043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9" name="Rectangle 458"/>
                <p:cNvSpPr>
                  <a:spLocks noChangeAspect="1"/>
                </p:cNvSpPr>
                <p:nvPr/>
              </p:nvSpPr>
              <p:spPr>
                <a:xfrm>
                  <a:off x="973883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0" name="Rectangle 459"/>
                <p:cNvSpPr>
                  <a:spLocks noChangeAspect="1"/>
                </p:cNvSpPr>
                <p:nvPr/>
              </p:nvSpPr>
              <p:spPr>
                <a:xfrm>
                  <a:off x="1001315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1" name="Rectangle 460"/>
                <p:cNvSpPr>
                  <a:spLocks noChangeAspect="1"/>
                </p:cNvSpPr>
                <p:nvPr/>
              </p:nvSpPr>
              <p:spPr>
                <a:xfrm>
                  <a:off x="1028747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2" name="Rectangle 461"/>
                <p:cNvSpPr>
                  <a:spLocks noChangeAspect="1"/>
                </p:cNvSpPr>
                <p:nvPr/>
              </p:nvSpPr>
              <p:spPr>
                <a:xfrm>
                  <a:off x="973883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3" name="Rectangle 462"/>
                <p:cNvSpPr>
                  <a:spLocks noChangeAspect="1"/>
                </p:cNvSpPr>
                <p:nvPr/>
              </p:nvSpPr>
              <p:spPr>
                <a:xfrm>
                  <a:off x="1001315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Rectangle 463"/>
                <p:cNvSpPr>
                  <a:spLocks noChangeAspect="1"/>
                </p:cNvSpPr>
                <p:nvPr/>
              </p:nvSpPr>
              <p:spPr>
                <a:xfrm>
                  <a:off x="1028747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5" name="Rectangle 464"/>
                <p:cNvSpPr>
                  <a:spLocks noChangeAspect="1"/>
                </p:cNvSpPr>
                <p:nvPr/>
              </p:nvSpPr>
              <p:spPr>
                <a:xfrm>
                  <a:off x="973883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6" name="Rectangle 465"/>
                <p:cNvSpPr>
                  <a:spLocks noChangeAspect="1"/>
                </p:cNvSpPr>
                <p:nvPr/>
              </p:nvSpPr>
              <p:spPr>
                <a:xfrm>
                  <a:off x="1001315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7" name="Rectangle 466"/>
                <p:cNvSpPr>
                  <a:spLocks noChangeAspect="1"/>
                </p:cNvSpPr>
                <p:nvPr/>
              </p:nvSpPr>
              <p:spPr>
                <a:xfrm>
                  <a:off x="1028747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8" name="Rectangle 467"/>
                <p:cNvSpPr>
                  <a:spLocks noChangeAspect="1"/>
                </p:cNvSpPr>
                <p:nvPr/>
              </p:nvSpPr>
              <p:spPr>
                <a:xfrm>
                  <a:off x="1056179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9" name="Rectangle 468"/>
                <p:cNvSpPr>
                  <a:spLocks noChangeAspect="1"/>
                </p:cNvSpPr>
                <p:nvPr/>
              </p:nvSpPr>
              <p:spPr>
                <a:xfrm>
                  <a:off x="1083611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0" name="Rectangle 469"/>
                <p:cNvSpPr>
                  <a:spLocks noChangeAspect="1"/>
                </p:cNvSpPr>
                <p:nvPr/>
              </p:nvSpPr>
              <p:spPr>
                <a:xfrm>
                  <a:off x="1111043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1" name="Rectangle 470"/>
                <p:cNvSpPr>
                  <a:spLocks noChangeAspect="1"/>
                </p:cNvSpPr>
                <p:nvPr/>
              </p:nvSpPr>
              <p:spPr>
                <a:xfrm>
                  <a:off x="1056179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2" name="Rectangle 471"/>
                <p:cNvSpPr>
                  <a:spLocks noChangeAspect="1"/>
                </p:cNvSpPr>
                <p:nvPr/>
              </p:nvSpPr>
              <p:spPr>
                <a:xfrm>
                  <a:off x="1083611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3" name="Rectangle 472"/>
                <p:cNvSpPr>
                  <a:spLocks noChangeAspect="1"/>
                </p:cNvSpPr>
                <p:nvPr/>
              </p:nvSpPr>
              <p:spPr>
                <a:xfrm>
                  <a:off x="1111043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4" name="Rectangle 473"/>
                <p:cNvSpPr>
                  <a:spLocks noChangeAspect="1"/>
                </p:cNvSpPr>
                <p:nvPr/>
              </p:nvSpPr>
              <p:spPr>
                <a:xfrm>
                  <a:off x="1056179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5" name="Rectangle 474"/>
                <p:cNvSpPr>
                  <a:spLocks noChangeAspect="1"/>
                </p:cNvSpPr>
                <p:nvPr/>
              </p:nvSpPr>
              <p:spPr>
                <a:xfrm>
                  <a:off x="1083611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6" name="Rectangle 475"/>
                <p:cNvSpPr>
                  <a:spLocks noChangeAspect="1"/>
                </p:cNvSpPr>
                <p:nvPr/>
              </p:nvSpPr>
              <p:spPr>
                <a:xfrm>
                  <a:off x="1111043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8" name="Group 477"/>
              <p:cNvGrpSpPr/>
              <p:nvPr/>
            </p:nvGrpSpPr>
            <p:grpSpPr>
              <a:xfrm>
                <a:off x="6928009" y="2457609"/>
                <a:ext cx="1645920" cy="1645920"/>
                <a:chOff x="5892642" y="2731294"/>
                <a:chExt cx="1645920" cy="1645920"/>
              </a:xfrm>
            </p:grpSpPr>
            <p:sp>
              <p:nvSpPr>
                <p:cNvPr id="369" name="Rectangle 368"/>
                <p:cNvSpPr>
                  <a:spLocks noChangeAspect="1"/>
                </p:cNvSpPr>
                <p:nvPr/>
              </p:nvSpPr>
              <p:spPr>
                <a:xfrm>
                  <a:off x="589264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0" name="Rectangle 369"/>
                <p:cNvSpPr>
                  <a:spLocks noChangeAspect="1"/>
                </p:cNvSpPr>
                <p:nvPr/>
              </p:nvSpPr>
              <p:spPr>
                <a:xfrm>
                  <a:off x="616696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Rectangle 370"/>
                <p:cNvSpPr>
                  <a:spLocks noChangeAspect="1"/>
                </p:cNvSpPr>
                <p:nvPr/>
              </p:nvSpPr>
              <p:spPr>
                <a:xfrm>
                  <a:off x="644128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Rectangle 371"/>
                <p:cNvSpPr>
                  <a:spLocks noChangeAspect="1"/>
                </p:cNvSpPr>
                <p:nvPr/>
              </p:nvSpPr>
              <p:spPr>
                <a:xfrm>
                  <a:off x="589264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Rectangle 372"/>
                <p:cNvSpPr>
                  <a:spLocks noChangeAspect="1"/>
                </p:cNvSpPr>
                <p:nvPr/>
              </p:nvSpPr>
              <p:spPr>
                <a:xfrm>
                  <a:off x="616696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Rectangle 373"/>
                <p:cNvSpPr>
                  <a:spLocks noChangeAspect="1"/>
                </p:cNvSpPr>
                <p:nvPr/>
              </p:nvSpPr>
              <p:spPr>
                <a:xfrm>
                  <a:off x="644128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Rectangle 374"/>
                <p:cNvSpPr>
                  <a:spLocks noChangeAspect="1"/>
                </p:cNvSpPr>
                <p:nvPr/>
              </p:nvSpPr>
              <p:spPr>
                <a:xfrm>
                  <a:off x="589264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Rectangle 375"/>
                <p:cNvSpPr>
                  <a:spLocks noChangeAspect="1"/>
                </p:cNvSpPr>
                <p:nvPr/>
              </p:nvSpPr>
              <p:spPr>
                <a:xfrm>
                  <a:off x="616696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Rectangle 376"/>
                <p:cNvSpPr>
                  <a:spLocks noChangeAspect="1"/>
                </p:cNvSpPr>
                <p:nvPr/>
              </p:nvSpPr>
              <p:spPr>
                <a:xfrm>
                  <a:off x="644128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Rectangle 377"/>
                <p:cNvSpPr>
                  <a:spLocks noChangeAspect="1"/>
                </p:cNvSpPr>
                <p:nvPr/>
              </p:nvSpPr>
              <p:spPr>
                <a:xfrm>
                  <a:off x="671560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Rectangle 378"/>
                <p:cNvSpPr>
                  <a:spLocks noChangeAspect="1"/>
                </p:cNvSpPr>
                <p:nvPr/>
              </p:nvSpPr>
              <p:spPr>
                <a:xfrm>
                  <a:off x="698992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Rectangle 379"/>
                <p:cNvSpPr>
                  <a:spLocks noChangeAspect="1"/>
                </p:cNvSpPr>
                <p:nvPr/>
              </p:nvSpPr>
              <p:spPr>
                <a:xfrm>
                  <a:off x="726424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Rectangle 380"/>
                <p:cNvSpPr>
                  <a:spLocks noChangeAspect="1"/>
                </p:cNvSpPr>
                <p:nvPr/>
              </p:nvSpPr>
              <p:spPr>
                <a:xfrm>
                  <a:off x="671560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Rectangle 381"/>
                <p:cNvSpPr>
                  <a:spLocks noChangeAspect="1"/>
                </p:cNvSpPr>
                <p:nvPr/>
              </p:nvSpPr>
              <p:spPr>
                <a:xfrm>
                  <a:off x="698992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Rectangle 382"/>
                <p:cNvSpPr>
                  <a:spLocks noChangeAspect="1"/>
                </p:cNvSpPr>
                <p:nvPr/>
              </p:nvSpPr>
              <p:spPr>
                <a:xfrm>
                  <a:off x="726424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Rectangle 383"/>
                <p:cNvSpPr>
                  <a:spLocks noChangeAspect="1"/>
                </p:cNvSpPr>
                <p:nvPr/>
              </p:nvSpPr>
              <p:spPr>
                <a:xfrm>
                  <a:off x="671560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Rectangle 384"/>
                <p:cNvSpPr>
                  <a:spLocks noChangeAspect="1"/>
                </p:cNvSpPr>
                <p:nvPr/>
              </p:nvSpPr>
              <p:spPr>
                <a:xfrm>
                  <a:off x="698992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Rectangle 385"/>
                <p:cNvSpPr>
                  <a:spLocks noChangeAspect="1"/>
                </p:cNvSpPr>
                <p:nvPr/>
              </p:nvSpPr>
              <p:spPr>
                <a:xfrm>
                  <a:off x="726424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Rectangle 386"/>
                <p:cNvSpPr>
                  <a:spLocks noChangeAspect="1"/>
                </p:cNvSpPr>
                <p:nvPr/>
              </p:nvSpPr>
              <p:spPr>
                <a:xfrm>
                  <a:off x="589264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Rectangle 387"/>
                <p:cNvSpPr>
                  <a:spLocks noChangeAspect="1"/>
                </p:cNvSpPr>
                <p:nvPr/>
              </p:nvSpPr>
              <p:spPr>
                <a:xfrm>
                  <a:off x="616696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Rectangle 388"/>
                <p:cNvSpPr>
                  <a:spLocks noChangeAspect="1"/>
                </p:cNvSpPr>
                <p:nvPr/>
              </p:nvSpPr>
              <p:spPr>
                <a:xfrm>
                  <a:off x="644128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Rectangle 389"/>
                <p:cNvSpPr>
                  <a:spLocks noChangeAspect="1"/>
                </p:cNvSpPr>
                <p:nvPr/>
              </p:nvSpPr>
              <p:spPr>
                <a:xfrm>
                  <a:off x="589264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Rectangle 390"/>
                <p:cNvSpPr>
                  <a:spLocks noChangeAspect="1"/>
                </p:cNvSpPr>
                <p:nvPr/>
              </p:nvSpPr>
              <p:spPr>
                <a:xfrm>
                  <a:off x="616696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Rectangle 391"/>
                <p:cNvSpPr>
                  <a:spLocks noChangeAspect="1"/>
                </p:cNvSpPr>
                <p:nvPr/>
              </p:nvSpPr>
              <p:spPr>
                <a:xfrm>
                  <a:off x="644128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Rectangle 392"/>
                <p:cNvSpPr>
                  <a:spLocks noChangeAspect="1"/>
                </p:cNvSpPr>
                <p:nvPr/>
              </p:nvSpPr>
              <p:spPr>
                <a:xfrm>
                  <a:off x="589264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Rectangle 393"/>
                <p:cNvSpPr>
                  <a:spLocks noChangeAspect="1"/>
                </p:cNvSpPr>
                <p:nvPr/>
              </p:nvSpPr>
              <p:spPr>
                <a:xfrm>
                  <a:off x="616696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Rectangle 394"/>
                <p:cNvSpPr>
                  <a:spLocks noChangeAspect="1"/>
                </p:cNvSpPr>
                <p:nvPr/>
              </p:nvSpPr>
              <p:spPr>
                <a:xfrm>
                  <a:off x="644128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Rectangle 395"/>
                <p:cNvSpPr>
                  <a:spLocks noChangeAspect="1"/>
                </p:cNvSpPr>
                <p:nvPr/>
              </p:nvSpPr>
              <p:spPr>
                <a:xfrm>
                  <a:off x="671560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Rectangle 396"/>
                <p:cNvSpPr>
                  <a:spLocks noChangeAspect="1"/>
                </p:cNvSpPr>
                <p:nvPr/>
              </p:nvSpPr>
              <p:spPr>
                <a:xfrm>
                  <a:off x="698992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Rectangle 397"/>
                <p:cNvSpPr>
                  <a:spLocks noChangeAspect="1"/>
                </p:cNvSpPr>
                <p:nvPr/>
              </p:nvSpPr>
              <p:spPr>
                <a:xfrm>
                  <a:off x="726424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Rectangle 398"/>
                <p:cNvSpPr>
                  <a:spLocks noChangeAspect="1"/>
                </p:cNvSpPr>
                <p:nvPr/>
              </p:nvSpPr>
              <p:spPr>
                <a:xfrm>
                  <a:off x="671560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Rectangle 399"/>
                <p:cNvSpPr>
                  <a:spLocks noChangeAspect="1"/>
                </p:cNvSpPr>
                <p:nvPr/>
              </p:nvSpPr>
              <p:spPr>
                <a:xfrm>
                  <a:off x="698992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Rectangle 400"/>
                <p:cNvSpPr>
                  <a:spLocks noChangeAspect="1"/>
                </p:cNvSpPr>
                <p:nvPr/>
              </p:nvSpPr>
              <p:spPr>
                <a:xfrm>
                  <a:off x="726424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Rectangle 401"/>
                <p:cNvSpPr>
                  <a:spLocks noChangeAspect="1"/>
                </p:cNvSpPr>
                <p:nvPr/>
              </p:nvSpPr>
              <p:spPr>
                <a:xfrm>
                  <a:off x="671560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Rectangle 402"/>
                <p:cNvSpPr>
                  <a:spLocks noChangeAspect="1"/>
                </p:cNvSpPr>
                <p:nvPr/>
              </p:nvSpPr>
              <p:spPr>
                <a:xfrm>
                  <a:off x="698992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4" name="Rectangle 403"/>
                <p:cNvSpPr>
                  <a:spLocks noChangeAspect="1"/>
                </p:cNvSpPr>
                <p:nvPr/>
              </p:nvSpPr>
              <p:spPr>
                <a:xfrm>
                  <a:off x="726424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80" name="Straight Arrow Connector 479"/>
            <p:cNvCxnSpPr/>
            <p:nvPr/>
          </p:nvCxnSpPr>
          <p:spPr>
            <a:xfrm>
              <a:off x="5131118" y="3136265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3" name="Shape 667"/>
          <p:cNvSpPr txBox="1">
            <a:spLocks/>
          </p:cNvSpPr>
          <p:nvPr/>
        </p:nvSpPr>
        <p:spPr>
          <a:xfrm>
            <a:off x="466725" y="4339986"/>
            <a:ext cx="11258550" cy="1960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Any ideas on how to do this?</a:t>
            </a:r>
          </a:p>
        </p:txBody>
      </p:sp>
    </p:spTree>
    <p:extLst>
      <p:ext uri="{BB962C8B-B14F-4D97-AF65-F5344CB8AC3E}">
        <p14:creationId xmlns:p14="http://schemas.microsoft.com/office/powerpoint/2010/main" val="170205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CFA </a:t>
            </a:r>
            <a:r>
              <a:rPr lang="en-US" dirty="0" err="1"/>
              <a:t>demosaicing</a:t>
            </a:r>
            <a:endParaRPr dirty="0"/>
          </a:p>
        </p:txBody>
      </p:sp>
      <p:sp>
        <p:nvSpPr>
          <p:cNvPr id="56" name="Shape 667"/>
          <p:cNvSpPr txBox="1">
            <a:spLocks/>
          </p:cNvSpPr>
          <p:nvPr/>
        </p:nvSpPr>
        <p:spPr>
          <a:xfrm>
            <a:off x="466725" y="1296609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Produce full RGB image from </a:t>
            </a:r>
            <a:r>
              <a:rPr lang="en-US" sz="2400" dirty="0" err="1"/>
              <a:t>mosaiced</a:t>
            </a:r>
            <a:r>
              <a:rPr lang="en-US" sz="2400" dirty="0"/>
              <a:t> sensor output.</a:t>
            </a:r>
          </a:p>
        </p:txBody>
      </p:sp>
      <p:grpSp>
        <p:nvGrpSpPr>
          <p:cNvPr id="481" name="Group 480"/>
          <p:cNvGrpSpPr/>
          <p:nvPr/>
        </p:nvGrpSpPr>
        <p:grpSpPr>
          <a:xfrm>
            <a:off x="3062930" y="2152183"/>
            <a:ext cx="6066140" cy="1885791"/>
            <a:chOff x="2936558" y="2145586"/>
            <a:chExt cx="6066140" cy="1885791"/>
          </a:xfrm>
        </p:grpSpPr>
        <p:grpSp>
          <p:nvGrpSpPr>
            <p:cNvPr id="12" name="Group 11"/>
            <p:cNvGrpSpPr/>
            <p:nvPr/>
          </p:nvGrpSpPr>
          <p:grpSpPr>
            <a:xfrm>
              <a:off x="2936558" y="2313305"/>
              <a:ext cx="1645920" cy="1645920"/>
              <a:chOff x="3200400" y="2560320"/>
              <a:chExt cx="1645920" cy="164592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200400" y="2560320"/>
                <a:ext cx="1645920" cy="1645920"/>
                <a:chOff x="3200400" y="2560320"/>
                <a:chExt cx="1645920" cy="1645920"/>
              </a:xfrm>
            </p:grpSpPr>
            <p:sp>
              <p:nvSpPr>
                <p:cNvPr id="132" name="Rectangle 131"/>
                <p:cNvSpPr>
                  <a:spLocks noChangeAspect="1"/>
                </p:cNvSpPr>
                <p:nvPr/>
              </p:nvSpPr>
              <p:spPr>
                <a:xfrm>
                  <a:off x="3474720" y="256032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/>
                <p:cNvSpPr>
                  <a:spLocks noChangeAspect="1"/>
                </p:cNvSpPr>
                <p:nvPr/>
              </p:nvSpPr>
              <p:spPr>
                <a:xfrm>
                  <a:off x="3474720" y="310896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/>
                <p:cNvSpPr>
                  <a:spLocks noChangeAspect="1"/>
                </p:cNvSpPr>
                <p:nvPr/>
              </p:nvSpPr>
              <p:spPr>
                <a:xfrm>
                  <a:off x="4023360" y="256032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/>
                <p:cNvSpPr>
                  <a:spLocks noChangeAspect="1"/>
                </p:cNvSpPr>
                <p:nvPr/>
              </p:nvSpPr>
              <p:spPr>
                <a:xfrm>
                  <a:off x="4572000" y="256032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>
                  <a:spLocks noChangeAspect="1"/>
                </p:cNvSpPr>
                <p:nvPr/>
              </p:nvSpPr>
              <p:spPr>
                <a:xfrm>
                  <a:off x="4023360" y="310896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/>
                <p:cNvSpPr>
                  <a:spLocks noChangeAspect="1"/>
                </p:cNvSpPr>
                <p:nvPr/>
              </p:nvSpPr>
              <p:spPr>
                <a:xfrm>
                  <a:off x="4572000" y="310896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/>
                <p:cNvSpPr>
                  <a:spLocks noChangeAspect="1"/>
                </p:cNvSpPr>
                <p:nvPr/>
              </p:nvSpPr>
              <p:spPr>
                <a:xfrm>
                  <a:off x="3474720" y="365760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/>
                <p:cNvSpPr>
                  <a:spLocks noChangeAspect="1"/>
                </p:cNvSpPr>
                <p:nvPr/>
              </p:nvSpPr>
              <p:spPr>
                <a:xfrm>
                  <a:off x="4023360" y="365760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/>
                <p:cNvSpPr>
                  <a:spLocks noChangeAspect="1"/>
                </p:cNvSpPr>
                <p:nvPr/>
              </p:nvSpPr>
              <p:spPr>
                <a:xfrm>
                  <a:off x="4572000" y="3657600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/>
                <p:cNvGrpSpPr/>
                <p:nvPr/>
              </p:nvGrpSpPr>
              <p:grpSpPr>
                <a:xfrm>
                  <a:off x="3200400" y="2560320"/>
                  <a:ext cx="1645920" cy="1645920"/>
                  <a:chOff x="1293495" y="2918221"/>
                  <a:chExt cx="1645920" cy="1645920"/>
                </a:xfrm>
              </p:grpSpPr>
              <p:sp>
                <p:nvSpPr>
                  <p:cNvPr id="240" name="Rectangle 239"/>
                  <p:cNvSpPr>
                    <a:spLocks noChangeAspect="1"/>
                  </p:cNvSpPr>
                  <p:nvPr/>
                </p:nvSpPr>
                <p:spPr>
                  <a:xfrm>
                    <a:off x="1293495" y="29182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Rectangle 240"/>
                  <p:cNvSpPr>
                    <a:spLocks noChangeAspect="1"/>
                  </p:cNvSpPr>
                  <p:nvPr/>
                </p:nvSpPr>
                <p:spPr>
                  <a:xfrm>
                    <a:off x="1842135" y="29182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Rectangle 241"/>
                  <p:cNvSpPr>
                    <a:spLocks noChangeAspect="1"/>
                  </p:cNvSpPr>
                  <p:nvPr/>
                </p:nvSpPr>
                <p:spPr>
                  <a:xfrm>
                    <a:off x="1567815" y="319254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 242"/>
                  <p:cNvSpPr>
                    <a:spLocks noChangeAspect="1"/>
                  </p:cNvSpPr>
                  <p:nvPr/>
                </p:nvSpPr>
                <p:spPr>
                  <a:xfrm>
                    <a:off x="1293495" y="346686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 243"/>
                  <p:cNvSpPr>
                    <a:spLocks noChangeAspect="1"/>
                  </p:cNvSpPr>
                  <p:nvPr/>
                </p:nvSpPr>
                <p:spPr>
                  <a:xfrm>
                    <a:off x="1842135" y="346686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Rectangle 244"/>
                  <p:cNvSpPr>
                    <a:spLocks noChangeAspect="1"/>
                  </p:cNvSpPr>
                  <p:nvPr/>
                </p:nvSpPr>
                <p:spPr>
                  <a:xfrm>
                    <a:off x="2390775" y="29182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6" name="Rectangle 245"/>
                  <p:cNvSpPr>
                    <a:spLocks noChangeAspect="1"/>
                  </p:cNvSpPr>
                  <p:nvPr/>
                </p:nvSpPr>
                <p:spPr>
                  <a:xfrm>
                    <a:off x="2116455" y="319254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Rectangle 246"/>
                  <p:cNvSpPr>
                    <a:spLocks noChangeAspect="1"/>
                  </p:cNvSpPr>
                  <p:nvPr/>
                </p:nvSpPr>
                <p:spPr>
                  <a:xfrm>
                    <a:off x="2665095" y="319254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8" name="Rectangle 247"/>
                  <p:cNvSpPr>
                    <a:spLocks noChangeAspect="1"/>
                  </p:cNvSpPr>
                  <p:nvPr/>
                </p:nvSpPr>
                <p:spPr>
                  <a:xfrm>
                    <a:off x="2390775" y="346686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9" name="Rectangle 248"/>
                  <p:cNvSpPr>
                    <a:spLocks noChangeAspect="1"/>
                  </p:cNvSpPr>
                  <p:nvPr/>
                </p:nvSpPr>
                <p:spPr>
                  <a:xfrm>
                    <a:off x="1567815" y="374118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0" name="Rectangle 249"/>
                  <p:cNvSpPr>
                    <a:spLocks noChangeAspect="1"/>
                  </p:cNvSpPr>
                  <p:nvPr/>
                </p:nvSpPr>
                <p:spPr>
                  <a:xfrm>
                    <a:off x="1293495" y="401550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1" name="Rectangle 250"/>
                  <p:cNvSpPr>
                    <a:spLocks noChangeAspect="1"/>
                  </p:cNvSpPr>
                  <p:nvPr/>
                </p:nvSpPr>
                <p:spPr>
                  <a:xfrm>
                    <a:off x="1842135" y="401550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2" name="Rectangle 251"/>
                  <p:cNvSpPr>
                    <a:spLocks noChangeAspect="1"/>
                  </p:cNvSpPr>
                  <p:nvPr/>
                </p:nvSpPr>
                <p:spPr>
                  <a:xfrm>
                    <a:off x="1567815" y="42898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Rectangle 252"/>
                  <p:cNvSpPr>
                    <a:spLocks noChangeAspect="1"/>
                  </p:cNvSpPr>
                  <p:nvPr/>
                </p:nvSpPr>
                <p:spPr>
                  <a:xfrm>
                    <a:off x="2116455" y="374118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4" name="Rectangle 253"/>
                  <p:cNvSpPr>
                    <a:spLocks noChangeAspect="1"/>
                  </p:cNvSpPr>
                  <p:nvPr/>
                </p:nvSpPr>
                <p:spPr>
                  <a:xfrm>
                    <a:off x="2665095" y="374118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Rectangle 254"/>
                  <p:cNvSpPr>
                    <a:spLocks noChangeAspect="1"/>
                  </p:cNvSpPr>
                  <p:nvPr/>
                </p:nvSpPr>
                <p:spPr>
                  <a:xfrm>
                    <a:off x="2390775" y="401550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Rectangle 255"/>
                  <p:cNvSpPr>
                    <a:spLocks noChangeAspect="1"/>
                  </p:cNvSpPr>
                  <p:nvPr/>
                </p:nvSpPr>
                <p:spPr>
                  <a:xfrm>
                    <a:off x="2116455" y="42898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Rectangle 256"/>
                  <p:cNvSpPr>
                    <a:spLocks noChangeAspect="1"/>
                  </p:cNvSpPr>
                  <p:nvPr/>
                </p:nvSpPr>
                <p:spPr>
                  <a:xfrm>
                    <a:off x="2665095" y="4289821"/>
                    <a:ext cx="274320" cy="274320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70" name="Rectangle 169"/>
              <p:cNvSpPr>
                <a:spLocks noChangeAspect="1"/>
              </p:cNvSpPr>
              <p:nvPr/>
            </p:nvSpPr>
            <p:spPr>
              <a:xfrm>
                <a:off x="3200400" y="283464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/>
              <p:cNvSpPr>
                <a:spLocks noChangeAspect="1"/>
              </p:cNvSpPr>
              <p:nvPr/>
            </p:nvSpPr>
            <p:spPr>
              <a:xfrm>
                <a:off x="3749040" y="283464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/>
              <p:cNvSpPr>
                <a:spLocks noChangeAspect="1"/>
              </p:cNvSpPr>
              <p:nvPr/>
            </p:nvSpPr>
            <p:spPr>
              <a:xfrm>
                <a:off x="4297680" y="283464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 184"/>
              <p:cNvSpPr>
                <a:spLocks noChangeAspect="1"/>
              </p:cNvSpPr>
              <p:nvPr/>
            </p:nvSpPr>
            <p:spPr>
              <a:xfrm>
                <a:off x="3200400" y="338328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/>
              <p:cNvSpPr>
                <a:spLocks noChangeAspect="1"/>
              </p:cNvSpPr>
              <p:nvPr/>
            </p:nvSpPr>
            <p:spPr>
              <a:xfrm>
                <a:off x="3749040" y="338328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 194"/>
              <p:cNvSpPr>
                <a:spLocks noChangeAspect="1"/>
              </p:cNvSpPr>
              <p:nvPr/>
            </p:nvSpPr>
            <p:spPr>
              <a:xfrm>
                <a:off x="4297680" y="338328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/>
              <p:cNvSpPr>
                <a:spLocks noChangeAspect="1"/>
              </p:cNvSpPr>
              <p:nvPr/>
            </p:nvSpPr>
            <p:spPr>
              <a:xfrm>
                <a:off x="3200400" y="393192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/>
              <p:cNvSpPr>
                <a:spLocks noChangeAspect="1"/>
              </p:cNvSpPr>
              <p:nvPr/>
            </p:nvSpPr>
            <p:spPr>
              <a:xfrm>
                <a:off x="3749040" y="393192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ectangle 259"/>
              <p:cNvSpPr>
                <a:spLocks noChangeAspect="1"/>
              </p:cNvSpPr>
              <p:nvPr/>
            </p:nvSpPr>
            <p:spPr>
              <a:xfrm>
                <a:off x="4297680" y="3931920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9" name="Group 478"/>
            <p:cNvGrpSpPr/>
            <p:nvPr/>
          </p:nvGrpSpPr>
          <p:grpSpPr>
            <a:xfrm>
              <a:off x="6539532" y="2145586"/>
              <a:ext cx="2463166" cy="1885791"/>
              <a:chOff x="6928009" y="2457609"/>
              <a:chExt cx="2463166" cy="1885791"/>
            </a:xfrm>
          </p:grpSpPr>
          <p:grpSp>
            <p:nvGrpSpPr>
              <p:cNvPr id="477" name="Group 476"/>
              <p:cNvGrpSpPr/>
              <p:nvPr/>
            </p:nvGrpSpPr>
            <p:grpSpPr>
              <a:xfrm>
                <a:off x="7745255" y="2697480"/>
                <a:ext cx="1645920" cy="1645920"/>
                <a:chOff x="7745255" y="2697480"/>
                <a:chExt cx="1645920" cy="1645920"/>
              </a:xfrm>
            </p:grpSpPr>
            <p:sp>
              <p:nvSpPr>
                <p:cNvPr id="405" name="Rectangle 404"/>
                <p:cNvSpPr>
                  <a:spLocks noChangeAspect="1"/>
                </p:cNvSpPr>
                <p:nvPr/>
              </p:nvSpPr>
              <p:spPr>
                <a:xfrm>
                  <a:off x="774525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6" name="Rectangle 405"/>
                <p:cNvSpPr>
                  <a:spLocks noChangeAspect="1"/>
                </p:cNvSpPr>
                <p:nvPr/>
              </p:nvSpPr>
              <p:spPr>
                <a:xfrm>
                  <a:off x="801957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Rectangle 406"/>
                <p:cNvSpPr>
                  <a:spLocks noChangeAspect="1"/>
                </p:cNvSpPr>
                <p:nvPr/>
              </p:nvSpPr>
              <p:spPr>
                <a:xfrm>
                  <a:off x="829389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Rectangle 407"/>
                <p:cNvSpPr>
                  <a:spLocks noChangeAspect="1"/>
                </p:cNvSpPr>
                <p:nvPr/>
              </p:nvSpPr>
              <p:spPr>
                <a:xfrm>
                  <a:off x="774525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Rectangle 408"/>
                <p:cNvSpPr>
                  <a:spLocks noChangeAspect="1"/>
                </p:cNvSpPr>
                <p:nvPr/>
              </p:nvSpPr>
              <p:spPr>
                <a:xfrm>
                  <a:off x="801957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Rectangle 409"/>
                <p:cNvSpPr>
                  <a:spLocks noChangeAspect="1"/>
                </p:cNvSpPr>
                <p:nvPr/>
              </p:nvSpPr>
              <p:spPr>
                <a:xfrm>
                  <a:off x="829389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Rectangle 410"/>
                <p:cNvSpPr>
                  <a:spLocks noChangeAspect="1"/>
                </p:cNvSpPr>
                <p:nvPr/>
              </p:nvSpPr>
              <p:spPr>
                <a:xfrm>
                  <a:off x="774525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Rectangle 411"/>
                <p:cNvSpPr>
                  <a:spLocks noChangeAspect="1"/>
                </p:cNvSpPr>
                <p:nvPr/>
              </p:nvSpPr>
              <p:spPr>
                <a:xfrm>
                  <a:off x="801957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Rectangle 412"/>
                <p:cNvSpPr>
                  <a:spLocks noChangeAspect="1"/>
                </p:cNvSpPr>
                <p:nvPr/>
              </p:nvSpPr>
              <p:spPr>
                <a:xfrm>
                  <a:off x="829389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4" name="Rectangle 413"/>
                <p:cNvSpPr>
                  <a:spLocks noChangeAspect="1"/>
                </p:cNvSpPr>
                <p:nvPr/>
              </p:nvSpPr>
              <p:spPr>
                <a:xfrm>
                  <a:off x="856821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5" name="Rectangle 414"/>
                <p:cNvSpPr>
                  <a:spLocks noChangeAspect="1"/>
                </p:cNvSpPr>
                <p:nvPr/>
              </p:nvSpPr>
              <p:spPr>
                <a:xfrm>
                  <a:off x="884253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6" name="Rectangle 415"/>
                <p:cNvSpPr>
                  <a:spLocks noChangeAspect="1"/>
                </p:cNvSpPr>
                <p:nvPr/>
              </p:nvSpPr>
              <p:spPr>
                <a:xfrm>
                  <a:off x="9116855" y="26974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7" name="Rectangle 416"/>
                <p:cNvSpPr>
                  <a:spLocks noChangeAspect="1"/>
                </p:cNvSpPr>
                <p:nvPr/>
              </p:nvSpPr>
              <p:spPr>
                <a:xfrm>
                  <a:off x="856821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Rectangle 417"/>
                <p:cNvSpPr>
                  <a:spLocks noChangeAspect="1"/>
                </p:cNvSpPr>
                <p:nvPr/>
              </p:nvSpPr>
              <p:spPr>
                <a:xfrm>
                  <a:off x="884253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9" name="Rectangle 418"/>
                <p:cNvSpPr>
                  <a:spLocks noChangeAspect="1"/>
                </p:cNvSpPr>
                <p:nvPr/>
              </p:nvSpPr>
              <p:spPr>
                <a:xfrm>
                  <a:off x="9116855" y="297180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0" name="Rectangle 419"/>
                <p:cNvSpPr>
                  <a:spLocks noChangeAspect="1"/>
                </p:cNvSpPr>
                <p:nvPr/>
              </p:nvSpPr>
              <p:spPr>
                <a:xfrm>
                  <a:off x="856821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1" name="Rectangle 420"/>
                <p:cNvSpPr>
                  <a:spLocks noChangeAspect="1"/>
                </p:cNvSpPr>
                <p:nvPr/>
              </p:nvSpPr>
              <p:spPr>
                <a:xfrm>
                  <a:off x="884253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2" name="Rectangle 421"/>
                <p:cNvSpPr>
                  <a:spLocks noChangeAspect="1"/>
                </p:cNvSpPr>
                <p:nvPr/>
              </p:nvSpPr>
              <p:spPr>
                <a:xfrm>
                  <a:off x="9116855" y="324612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3" name="Rectangle 422"/>
                <p:cNvSpPr>
                  <a:spLocks noChangeAspect="1"/>
                </p:cNvSpPr>
                <p:nvPr/>
              </p:nvSpPr>
              <p:spPr>
                <a:xfrm>
                  <a:off x="774525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4" name="Rectangle 423"/>
                <p:cNvSpPr>
                  <a:spLocks noChangeAspect="1"/>
                </p:cNvSpPr>
                <p:nvPr/>
              </p:nvSpPr>
              <p:spPr>
                <a:xfrm>
                  <a:off x="801957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5" name="Rectangle 424"/>
                <p:cNvSpPr>
                  <a:spLocks noChangeAspect="1"/>
                </p:cNvSpPr>
                <p:nvPr/>
              </p:nvSpPr>
              <p:spPr>
                <a:xfrm>
                  <a:off x="829389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6" name="Rectangle 425"/>
                <p:cNvSpPr>
                  <a:spLocks noChangeAspect="1"/>
                </p:cNvSpPr>
                <p:nvPr/>
              </p:nvSpPr>
              <p:spPr>
                <a:xfrm>
                  <a:off x="774525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7" name="Rectangle 426"/>
                <p:cNvSpPr>
                  <a:spLocks noChangeAspect="1"/>
                </p:cNvSpPr>
                <p:nvPr/>
              </p:nvSpPr>
              <p:spPr>
                <a:xfrm>
                  <a:off x="801957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8" name="Rectangle 427"/>
                <p:cNvSpPr>
                  <a:spLocks noChangeAspect="1"/>
                </p:cNvSpPr>
                <p:nvPr/>
              </p:nvSpPr>
              <p:spPr>
                <a:xfrm>
                  <a:off x="829389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9" name="Rectangle 428"/>
                <p:cNvSpPr>
                  <a:spLocks noChangeAspect="1"/>
                </p:cNvSpPr>
                <p:nvPr/>
              </p:nvSpPr>
              <p:spPr>
                <a:xfrm>
                  <a:off x="774525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Rectangle 429"/>
                <p:cNvSpPr>
                  <a:spLocks noChangeAspect="1"/>
                </p:cNvSpPr>
                <p:nvPr/>
              </p:nvSpPr>
              <p:spPr>
                <a:xfrm>
                  <a:off x="801957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Rectangle 430"/>
                <p:cNvSpPr>
                  <a:spLocks noChangeAspect="1"/>
                </p:cNvSpPr>
                <p:nvPr/>
              </p:nvSpPr>
              <p:spPr>
                <a:xfrm>
                  <a:off x="829389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2" name="Rectangle 431"/>
                <p:cNvSpPr>
                  <a:spLocks noChangeAspect="1"/>
                </p:cNvSpPr>
                <p:nvPr/>
              </p:nvSpPr>
              <p:spPr>
                <a:xfrm>
                  <a:off x="856821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Rectangle 432"/>
                <p:cNvSpPr>
                  <a:spLocks noChangeAspect="1"/>
                </p:cNvSpPr>
                <p:nvPr/>
              </p:nvSpPr>
              <p:spPr>
                <a:xfrm>
                  <a:off x="884253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4" name="Rectangle 433"/>
                <p:cNvSpPr>
                  <a:spLocks noChangeAspect="1"/>
                </p:cNvSpPr>
                <p:nvPr/>
              </p:nvSpPr>
              <p:spPr>
                <a:xfrm>
                  <a:off x="9116855" y="352044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5" name="Rectangle 434"/>
                <p:cNvSpPr>
                  <a:spLocks noChangeAspect="1"/>
                </p:cNvSpPr>
                <p:nvPr/>
              </p:nvSpPr>
              <p:spPr>
                <a:xfrm>
                  <a:off x="856821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6" name="Rectangle 435"/>
                <p:cNvSpPr>
                  <a:spLocks noChangeAspect="1"/>
                </p:cNvSpPr>
                <p:nvPr/>
              </p:nvSpPr>
              <p:spPr>
                <a:xfrm>
                  <a:off x="884253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Rectangle 436"/>
                <p:cNvSpPr>
                  <a:spLocks noChangeAspect="1"/>
                </p:cNvSpPr>
                <p:nvPr/>
              </p:nvSpPr>
              <p:spPr>
                <a:xfrm>
                  <a:off x="9116855" y="379476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8" name="Rectangle 437"/>
                <p:cNvSpPr>
                  <a:spLocks noChangeAspect="1"/>
                </p:cNvSpPr>
                <p:nvPr/>
              </p:nvSpPr>
              <p:spPr>
                <a:xfrm>
                  <a:off x="856821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9" name="Rectangle 438"/>
                <p:cNvSpPr>
                  <a:spLocks noChangeAspect="1"/>
                </p:cNvSpPr>
                <p:nvPr/>
              </p:nvSpPr>
              <p:spPr>
                <a:xfrm>
                  <a:off x="884253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" name="Rectangle 439"/>
                <p:cNvSpPr>
                  <a:spLocks noChangeAspect="1"/>
                </p:cNvSpPr>
                <p:nvPr/>
              </p:nvSpPr>
              <p:spPr>
                <a:xfrm>
                  <a:off x="9116855" y="4069080"/>
                  <a:ext cx="274320" cy="274320"/>
                </a:xfrm>
                <a:prstGeom prst="rect">
                  <a:avLst/>
                </a:prstGeom>
                <a:solidFill>
                  <a:srgbClr val="0070C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7309962" y="2587625"/>
                <a:ext cx="1645920" cy="1645920"/>
                <a:chOff x="9738837" y="2697480"/>
                <a:chExt cx="1645920" cy="1645920"/>
              </a:xfrm>
            </p:grpSpPr>
            <p:sp>
              <p:nvSpPr>
                <p:cNvPr id="441" name="Rectangle 440"/>
                <p:cNvSpPr>
                  <a:spLocks noChangeAspect="1"/>
                </p:cNvSpPr>
                <p:nvPr/>
              </p:nvSpPr>
              <p:spPr>
                <a:xfrm>
                  <a:off x="973883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2" name="Rectangle 441"/>
                <p:cNvSpPr>
                  <a:spLocks noChangeAspect="1"/>
                </p:cNvSpPr>
                <p:nvPr/>
              </p:nvSpPr>
              <p:spPr>
                <a:xfrm>
                  <a:off x="1001315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Rectangle 442"/>
                <p:cNvSpPr>
                  <a:spLocks noChangeAspect="1"/>
                </p:cNvSpPr>
                <p:nvPr/>
              </p:nvSpPr>
              <p:spPr>
                <a:xfrm>
                  <a:off x="1028747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4" name="Rectangle 443"/>
                <p:cNvSpPr>
                  <a:spLocks noChangeAspect="1"/>
                </p:cNvSpPr>
                <p:nvPr/>
              </p:nvSpPr>
              <p:spPr>
                <a:xfrm>
                  <a:off x="973883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5" name="Rectangle 444"/>
                <p:cNvSpPr>
                  <a:spLocks noChangeAspect="1"/>
                </p:cNvSpPr>
                <p:nvPr/>
              </p:nvSpPr>
              <p:spPr>
                <a:xfrm>
                  <a:off x="1001315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6" name="Rectangle 445"/>
                <p:cNvSpPr>
                  <a:spLocks noChangeAspect="1"/>
                </p:cNvSpPr>
                <p:nvPr/>
              </p:nvSpPr>
              <p:spPr>
                <a:xfrm>
                  <a:off x="1028747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7" name="Rectangle 446"/>
                <p:cNvSpPr>
                  <a:spLocks noChangeAspect="1"/>
                </p:cNvSpPr>
                <p:nvPr/>
              </p:nvSpPr>
              <p:spPr>
                <a:xfrm>
                  <a:off x="973883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Rectangle 447"/>
                <p:cNvSpPr>
                  <a:spLocks noChangeAspect="1"/>
                </p:cNvSpPr>
                <p:nvPr/>
              </p:nvSpPr>
              <p:spPr>
                <a:xfrm>
                  <a:off x="1001315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9" name="Rectangle 448"/>
                <p:cNvSpPr>
                  <a:spLocks noChangeAspect="1"/>
                </p:cNvSpPr>
                <p:nvPr/>
              </p:nvSpPr>
              <p:spPr>
                <a:xfrm>
                  <a:off x="1028747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0" name="Rectangle 449"/>
                <p:cNvSpPr>
                  <a:spLocks noChangeAspect="1"/>
                </p:cNvSpPr>
                <p:nvPr/>
              </p:nvSpPr>
              <p:spPr>
                <a:xfrm>
                  <a:off x="1056179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1" name="Rectangle 450"/>
                <p:cNvSpPr>
                  <a:spLocks noChangeAspect="1"/>
                </p:cNvSpPr>
                <p:nvPr/>
              </p:nvSpPr>
              <p:spPr>
                <a:xfrm>
                  <a:off x="1083611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2" name="Rectangle 451"/>
                <p:cNvSpPr>
                  <a:spLocks noChangeAspect="1"/>
                </p:cNvSpPr>
                <p:nvPr/>
              </p:nvSpPr>
              <p:spPr>
                <a:xfrm>
                  <a:off x="11110437" y="26974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3" name="Rectangle 452"/>
                <p:cNvSpPr>
                  <a:spLocks noChangeAspect="1"/>
                </p:cNvSpPr>
                <p:nvPr/>
              </p:nvSpPr>
              <p:spPr>
                <a:xfrm>
                  <a:off x="1056179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4" name="Rectangle 453"/>
                <p:cNvSpPr>
                  <a:spLocks noChangeAspect="1"/>
                </p:cNvSpPr>
                <p:nvPr/>
              </p:nvSpPr>
              <p:spPr>
                <a:xfrm>
                  <a:off x="1083611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Rectangle 454"/>
                <p:cNvSpPr>
                  <a:spLocks noChangeAspect="1"/>
                </p:cNvSpPr>
                <p:nvPr/>
              </p:nvSpPr>
              <p:spPr>
                <a:xfrm>
                  <a:off x="11110437" y="297180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6" name="Rectangle 455"/>
                <p:cNvSpPr>
                  <a:spLocks noChangeAspect="1"/>
                </p:cNvSpPr>
                <p:nvPr/>
              </p:nvSpPr>
              <p:spPr>
                <a:xfrm>
                  <a:off x="1056179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7" name="Rectangle 456"/>
                <p:cNvSpPr>
                  <a:spLocks noChangeAspect="1"/>
                </p:cNvSpPr>
                <p:nvPr/>
              </p:nvSpPr>
              <p:spPr>
                <a:xfrm>
                  <a:off x="1083611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8" name="Rectangle 457"/>
                <p:cNvSpPr>
                  <a:spLocks noChangeAspect="1"/>
                </p:cNvSpPr>
                <p:nvPr/>
              </p:nvSpPr>
              <p:spPr>
                <a:xfrm>
                  <a:off x="11110437" y="324612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9" name="Rectangle 458"/>
                <p:cNvSpPr>
                  <a:spLocks noChangeAspect="1"/>
                </p:cNvSpPr>
                <p:nvPr/>
              </p:nvSpPr>
              <p:spPr>
                <a:xfrm>
                  <a:off x="973883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0" name="Rectangle 459"/>
                <p:cNvSpPr>
                  <a:spLocks noChangeAspect="1"/>
                </p:cNvSpPr>
                <p:nvPr/>
              </p:nvSpPr>
              <p:spPr>
                <a:xfrm>
                  <a:off x="1001315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1" name="Rectangle 460"/>
                <p:cNvSpPr>
                  <a:spLocks noChangeAspect="1"/>
                </p:cNvSpPr>
                <p:nvPr/>
              </p:nvSpPr>
              <p:spPr>
                <a:xfrm>
                  <a:off x="1028747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2" name="Rectangle 461"/>
                <p:cNvSpPr>
                  <a:spLocks noChangeAspect="1"/>
                </p:cNvSpPr>
                <p:nvPr/>
              </p:nvSpPr>
              <p:spPr>
                <a:xfrm>
                  <a:off x="973883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3" name="Rectangle 462"/>
                <p:cNvSpPr>
                  <a:spLocks noChangeAspect="1"/>
                </p:cNvSpPr>
                <p:nvPr/>
              </p:nvSpPr>
              <p:spPr>
                <a:xfrm>
                  <a:off x="1001315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Rectangle 463"/>
                <p:cNvSpPr>
                  <a:spLocks noChangeAspect="1"/>
                </p:cNvSpPr>
                <p:nvPr/>
              </p:nvSpPr>
              <p:spPr>
                <a:xfrm>
                  <a:off x="1028747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5" name="Rectangle 464"/>
                <p:cNvSpPr>
                  <a:spLocks noChangeAspect="1"/>
                </p:cNvSpPr>
                <p:nvPr/>
              </p:nvSpPr>
              <p:spPr>
                <a:xfrm>
                  <a:off x="973883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6" name="Rectangle 465"/>
                <p:cNvSpPr>
                  <a:spLocks noChangeAspect="1"/>
                </p:cNvSpPr>
                <p:nvPr/>
              </p:nvSpPr>
              <p:spPr>
                <a:xfrm>
                  <a:off x="1001315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7" name="Rectangle 466"/>
                <p:cNvSpPr>
                  <a:spLocks noChangeAspect="1"/>
                </p:cNvSpPr>
                <p:nvPr/>
              </p:nvSpPr>
              <p:spPr>
                <a:xfrm>
                  <a:off x="1028747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8" name="Rectangle 467"/>
                <p:cNvSpPr>
                  <a:spLocks noChangeAspect="1"/>
                </p:cNvSpPr>
                <p:nvPr/>
              </p:nvSpPr>
              <p:spPr>
                <a:xfrm>
                  <a:off x="1056179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9" name="Rectangle 468"/>
                <p:cNvSpPr>
                  <a:spLocks noChangeAspect="1"/>
                </p:cNvSpPr>
                <p:nvPr/>
              </p:nvSpPr>
              <p:spPr>
                <a:xfrm>
                  <a:off x="1083611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0" name="Rectangle 469"/>
                <p:cNvSpPr>
                  <a:spLocks noChangeAspect="1"/>
                </p:cNvSpPr>
                <p:nvPr/>
              </p:nvSpPr>
              <p:spPr>
                <a:xfrm>
                  <a:off x="11110437" y="352044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1" name="Rectangle 470"/>
                <p:cNvSpPr>
                  <a:spLocks noChangeAspect="1"/>
                </p:cNvSpPr>
                <p:nvPr/>
              </p:nvSpPr>
              <p:spPr>
                <a:xfrm>
                  <a:off x="1056179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2" name="Rectangle 471"/>
                <p:cNvSpPr>
                  <a:spLocks noChangeAspect="1"/>
                </p:cNvSpPr>
                <p:nvPr/>
              </p:nvSpPr>
              <p:spPr>
                <a:xfrm>
                  <a:off x="1083611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3" name="Rectangle 472"/>
                <p:cNvSpPr>
                  <a:spLocks noChangeAspect="1"/>
                </p:cNvSpPr>
                <p:nvPr/>
              </p:nvSpPr>
              <p:spPr>
                <a:xfrm>
                  <a:off x="11110437" y="379476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4" name="Rectangle 473"/>
                <p:cNvSpPr>
                  <a:spLocks noChangeAspect="1"/>
                </p:cNvSpPr>
                <p:nvPr/>
              </p:nvSpPr>
              <p:spPr>
                <a:xfrm>
                  <a:off x="1056179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5" name="Rectangle 474"/>
                <p:cNvSpPr>
                  <a:spLocks noChangeAspect="1"/>
                </p:cNvSpPr>
                <p:nvPr/>
              </p:nvSpPr>
              <p:spPr>
                <a:xfrm>
                  <a:off x="1083611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6" name="Rectangle 475"/>
                <p:cNvSpPr>
                  <a:spLocks noChangeAspect="1"/>
                </p:cNvSpPr>
                <p:nvPr/>
              </p:nvSpPr>
              <p:spPr>
                <a:xfrm>
                  <a:off x="11110437" y="4069080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8" name="Group 477"/>
              <p:cNvGrpSpPr/>
              <p:nvPr/>
            </p:nvGrpSpPr>
            <p:grpSpPr>
              <a:xfrm>
                <a:off x="6928009" y="2457609"/>
                <a:ext cx="1645920" cy="1645920"/>
                <a:chOff x="5892642" y="2731294"/>
                <a:chExt cx="1645920" cy="1645920"/>
              </a:xfrm>
            </p:grpSpPr>
            <p:sp>
              <p:nvSpPr>
                <p:cNvPr id="369" name="Rectangle 368"/>
                <p:cNvSpPr>
                  <a:spLocks noChangeAspect="1"/>
                </p:cNvSpPr>
                <p:nvPr/>
              </p:nvSpPr>
              <p:spPr>
                <a:xfrm>
                  <a:off x="589264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0" name="Rectangle 369"/>
                <p:cNvSpPr>
                  <a:spLocks noChangeAspect="1"/>
                </p:cNvSpPr>
                <p:nvPr/>
              </p:nvSpPr>
              <p:spPr>
                <a:xfrm>
                  <a:off x="616696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Rectangle 370"/>
                <p:cNvSpPr>
                  <a:spLocks noChangeAspect="1"/>
                </p:cNvSpPr>
                <p:nvPr/>
              </p:nvSpPr>
              <p:spPr>
                <a:xfrm>
                  <a:off x="644128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Rectangle 371"/>
                <p:cNvSpPr>
                  <a:spLocks noChangeAspect="1"/>
                </p:cNvSpPr>
                <p:nvPr/>
              </p:nvSpPr>
              <p:spPr>
                <a:xfrm>
                  <a:off x="589264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Rectangle 372"/>
                <p:cNvSpPr>
                  <a:spLocks noChangeAspect="1"/>
                </p:cNvSpPr>
                <p:nvPr/>
              </p:nvSpPr>
              <p:spPr>
                <a:xfrm>
                  <a:off x="616696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Rectangle 373"/>
                <p:cNvSpPr>
                  <a:spLocks noChangeAspect="1"/>
                </p:cNvSpPr>
                <p:nvPr/>
              </p:nvSpPr>
              <p:spPr>
                <a:xfrm>
                  <a:off x="644128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Rectangle 374"/>
                <p:cNvSpPr>
                  <a:spLocks noChangeAspect="1"/>
                </p:cNvSpPr>
                <p:nvPr/>
              </p:nvSpPr>
              <p:spPr>
                <a:xfrm>
                  <a:off x="589264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Rectangle 375"/>
                <p:cNvSpPr>
                  <a:spLocks noChangeAspect="1"/>
                </p:cNvSpPr>
                <p:nvPr/>
              </p:nvSpPr>
              <p:spPr>
                <a:xfrm>
                  <a:off x="616696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Rectangle 376"/>
                <p:cNvSpPr>
                  <a:spLocks noChangeAspect="1"/>
                </p:cNvSpPr>
                <p:nvPr/>
              </p:nvSpPr>
              <p:spPr>
                <a:xfrm>
                  <a:off x="644128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Rectangle 377"/>
                <p:cNvSpPr>
                  <a:spLocks noChangeAspect="1"/>
                </p:cNvSpPr>
                <p:nvPr/>
              </p:nvSpPr>
              <p:spPr>
                <a:xfrm>
                  <a:off x="671560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Rectangle 378"/>
                <p:cNvSpPr>
                  <a:spLocks noChangeAspect="1"/>
                </p:cNvSpPr>
                <p:nvPr/>
              </p:nvSpPr>
              <p:spPr>
                <a:xfrm>
                  <a:off x="698992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Rectangle 379"/>
                <p:cNvSpPr>
                  <a:spLocks noChangeAspect="1"/>
                </p:cNvSpPr>
                <p:nvPr/>
              </p:nvSpPr>
              <p:spPr>
                <a:xfrm>
                  <a:off x="7264242" y="27312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Rectangle 380"/>
                <p:cNvSpPr>
                  <a:spLocks noChangeAspect="1"/>
                </p:cNvSpPr>
                <p:nvPr/>
              </p:nvSpPr>
              <p:spPr>
                <a:xfrm>
                  <a:off x="671560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Rectangle 381"/>
                <p:cNvSpPr>
                  <a:spLocks noChangeAspect="1"/>
                </p:cNvSpPr>
                <p:nvPr/>
              </p:nvSpPr>
              <p:spPr>
                <a:xfrm>
                  <a:off x="698992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Rectangle 382"/>
                <p:cNvSpPr>
                  <a:spLocks noChangeAspect="1"/>
                </p:cNvSpPr>
                <p:nvPr/>
              </p:nvSpPr>
              <p:spPr>
                <a:xfrm>
                  <a:off x="7264242" y="300561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Rectangle 383"/>
                <p:cNvSpPr>
                  <a:spLocks noChangeAspect="1"/>
                </p:cNvSpPr>
                <p:nvPr/>
              </p:nvSpPr>
              <p:spPr>
                <a:xfrm>
                  <a:off x="671560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Rectangle 384"/>
                <p:cNvSpPr>
                  <a:spLocks noChangeAspect="1"/>
                </p:cNvSpPr>
                <p:nvPr/>
              </p:nvSpPr>
              <p:spPr>
                <a:xfrm>
                  <a:off x="698992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Rectangle 385"/>
                <p:cNvSpPr>
                  <a:spLocks noChangeAspect="1"/>
                </p:cNvSpPr>
                <p:nvPr/>
              </p:nvSpPr>
              <p:spPr>
                <a:xfrm>
                  <a:off x="7264242" y="327993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Rectangle 386"/>
                <p:cNvSpPr>
                  <a:spLocks noChangeAspect="1"/>
                </p:cNvSpPr>
                <p:nvPr/>
              </p:nvSpPr>
              <p:spPr>
                <a:xfrm>
                  <a:off x="589264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Rectangle 387"/>
                <p:cNvSpPr>
                  <a:spLocks noChangeAspect="1"/>
                </p:cNvSpPr>
                <p:nvPr/>
              </p:nvSpPr>
              <p:spPr>
                <a:xfrm>
                  <a:off x="616696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Rectangle 388"/>
                <p:cNvSpPr>
                  <a:spLocks noChangeAspect="1"/>
                </p:cNvSpPr>
                <p:nvPr/>
              </p:nvSpPr>
              <p:spPr>
                <a:xfrm>
                  <a:off x="644128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Rectangle 389"/>
                <p:cNvSpPr>
                  <a:spLocks noChangeAspect="1"/>
                </p:cNvSpPr>
                <p:nvPr/>
              </p:nvSpPr>
              <p:spPr>
                <a:xfrm>
                  <a:off x="589264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Rectangle 390"/>
                <p:cNvSpPr>
                  <a:spLocks noChangeAspect="1"/>
                </p:cNvSpPr>
                <p:nvPr/>
              </p:nvSpPr>
              <p:spPr>
                <a:xfrm>
                  <a:off x="616696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Rectangle 391"/>
                <p:cNvSpPr>
                  <a:spLocks noChangeAspect="1"/>
                </p:cNvSpPr>
                <p:nvPr/>
              </p:nvSpPr>
              <p:spPr>
                <a:xfrm>
                  <a:off x="644128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Rectangle 392"/>
                <p:cNvSpPr>
                  <a:spLocks noChangeAspect="1"/>
                </p:cNvSpPr>
                <p:nvPr/>
              </p:nvSpPr>
              <p:spPr>
                <a:xfrm>
                  <a:off x="589264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Rectangle 393"/>
                <p:cNvSpPr>
                  <a:spLocks noChangeAspect="1"/>
                </p:cNvSpPr>
                <p:nvPr/>
              </p:nvSpPr>
              <p:spPr>
                <a:xfrm>
                  <a:off x="616696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Rectangle 394"/>
                <p:cNvSpPr>
                  <a:spLocks noChangeAspect="1"/>
                </p:cNvSpPr>
                <p:nvPr/>
              </p:nvSpPr>
              <p:spPr>
                <a:xfrm>
                  <a:off x="644128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Rectangle 395"/>
                <p:cNvSpPr>
                  <a:spLocks noChangeAspect="1"/>
                </p:cNvSpPr>
                <p:nvPr/>
              </p:nvSpPr>
              <p:spPr>
                <a:xfrm>
                  <a:off x="671560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Rectangle 396"/>
                <p:cNvSpPr>
                  <a:spLocks noChangeAspect="1"/>
                </p:cNvSpPr>
                <p:nvPr/>
              </p:nvSpPr>
              <p:spPr>
                <a:xfrm>
                  <a:off x="698992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Rectangle 397"/>
                <p:cNvSpPr>
                  <a:spLocks noChangeAspect="1"/>
                </p:cNvSpPr>
                <p:nvPr/>
              </p:nvSpPr>
              <p:spPr>
                <a:xfrm>
                  <a:off x="7264242" y="355425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Rectangle 398"/>
                <p:cNvSpPr>
                  <a:spLocks noChangeAspect="1"/>
                </p:cNvSpPr>
                <p:nvPr/>
              </p:nvSpPr>
              <p:spPr>
                <a:xfrm>
                  <a:off x="671560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Rectangle 399"/>
                <p:cNvSpPr>
                  <a:spLocks noChangeAspect="1"/>
                </p:cNvSpPr>
                <p:nvPr/>
              </p:nvSpPr>
              <p:spPr>
                <a:xfrm>
                  <a:off x="698992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Rectangle 400"/>
                <p:cNvSpPr>
                  <a:spLocks noChangeAspect="1"/>
                </p:cNvSpPr>
                <p:nvPr/>
              </p:nvSpPr>
              <p:spPr>
                <a:xfrm>
                  <a:off x="7264242" y="382857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Rectangle 401"/>
                <p:cNvSpPr>
                  <a:spLocks noChangeAspect="1"/>
                </p:cNvSpPr>
                <p:nvPr/>
              </p:nvSpPr>
              <p:spPr>
                <a:xfrm>
                  <a:off x="671560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Rectangle 402"/>
                <p:cNvSpPr>
                  <a:spLocks noChangeAspect="1"/>
                </p:cNvSpPr>
                <p:nvPr/>
              </p:nvSpPr>
              <p:spPr>
                <a:xfrm>
                  <a:off x="698992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4" name="Rectangle 403"/>
                <p:cNvSpPr>
                  <a:spLocks noChangeAspect="1"/>
                </p:cNvSpPr>
                <p:nvPr/>
              </p:nvSpPr>
              <p:spPr>
                <a:xfrm>
                  <a:off x="7264242" y="4102894"/>
                  <a:ext cx="274320" cy="27432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80" name="Straight Arrow Connector 479"/>
            <p:cNvCxnSpPr/>
            <p:nvPr/>
          </p:nvCxnSpPr>
          <p:spPr>
            <a:xfrm>
              <a:off x="5131118" y="3136265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3" name="Shape 667"/>
          <p:cNvSpPr txBox="1">
            <a:spLocks/>
          </p:cNvSpPr>
          <p:nvPr/>
        </p:nvSpPr>
        <p:spPr>
          <a:xfrm>
            <a:off x="466725" y="4339986"/>
            <a:ext cx="11258550" cy="1960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Interpolate from neighbors: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Bilinear interpolation (needs 4 neighbors).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Bicubic</a:t>
            </a:r>
            <a:r>
              <a:rPr lang="en-US" sz="2400" dirty="0"/>
              <a:t> interpolation (needs more neighbors, may </a:t>
            </a:r>
            <a:r>
              <a:rPr lang="en-US" sz="2400" dirty="0" err="1"/>
              <a:t>overblur</a:t>
            </a:r>
            <a:r>
              <a:rPr lang="en-US" sz="24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Edge-aware interpolation.</a:t>
            </a:r>
          </a:p>
          <a:p>
            <a:r>
              <a:rPr lang="en-US" sz="2400" dirty="0"/>
              <a:t>Large area of research.</a:t>
            </a:r>
          </a:p>
        </p:txBody>
      </p:sp>
    </p:spTree>
    <p:extLst>
      <p:ext uri="{BB962C8B-B14F-4D97-AF65-F5344CB8AC3E}">
        <p14:creationId xmlns:p14="http://schemas.microsoft.com/office/powerpoint/2010/main" val="236412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Demosaicing</a:t>
            </a:r>
            <a:r>
              <a:rPr lang="en-US" dirty="0"/>
              <a:t> by bilinear interpolation</a:t>
            </a:r>
            <a:endParaRPr dirty="0"/>
          </a:p>
        </p:txBody>
      </p:sp>
      <p:sp>
        <p:nvSpPr>
          <p:cNvPr id="56" name="Shape 667"/>
          <p:cNvSpPr txBox="1">
            <a:spLocks/>
          </p:cNvSpPr>
          <p:nvPr/>
        </p:nvSpPr>
        <p:spPr>
          <a:xfrm>
            <a:off x="466725" y="1296609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Bilinear interpolation: Simply average your 4 neighbors.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000488" y="4650978"/>
            <a:ext cx="8191024" cy="1645920"/>
            <a:chOff x="1718310" y="2956051"/>
            <a:chExt cx="8191024" cy="1645920"/>
          </a:xfrm>
        </p:grpSpPr>
        <p:grpSp>
          <p:nvGrpSpPr>
            <p:cNvPr id="2" name="Group 1"/>
            <p:cNvGrpSpPr/>
            <p:nvPr/>
          </p:nvGrpSpPr>
          <p:grpSpPr>
            <a:xfrm>
              <a:off x="1718310" y="2956051"/>
              <a:ext cx="1645920" cy="1645920"/>
              <a:chOff x="1632585" y="5045868"/>
              <a:chExt cx="1645920" cy="1645920"/>
            </a:xfrm>
          </p:grpSpPr>
          <p:sp>
            <p:nvSpPr>
              <p:cNvPr id="17" name="Rectangle 16"/>
              <p:cNvSpPr>
                <a:spLocks noChangeAspect="1"/>
              </p:cNvSpPr>
              <p:nvPr/>
            </p:nvSpPr>
            <p:spPr>
              <a:xfrm>
                <a:off x="1632585" y="50458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>
                <a:spLocks noChangeAspect="1"/>
              </p:cNvSpPr>
              <p:nvPr/>
            </p:nvSpPr>
            <p:spPr>
              <a:xfrm>
                <a:off x="1906905" y="504586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2181225" y="50458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1632585" y="532018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1906905" y="532018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2181225" y="532018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>
                <a:spLocks noChangeAspect="1"/>
              </p:cNvSpPr>
              <p:nvPr/>
            </p:nvSpPr>
            <p:spPr>
              <a:xfrm>
                <a:off x="1632585" y="559450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>
                <a:spLocks noChangeAspect="1"/>
              </p:cNvSpPr>
              <p:nvPr/>
            </p:nvSpPr>
            <p:spPr>
              <a:xfrm>
                <a:off x="1906905" y="559450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>
                <a:spLocks noChangeAspect="1"/>
              </p:cNvSpPr>
              <p:nvPr/>
            </p:nvSpPr>
            <p:spPr>
              <a:xfrm>
                <a:off x="2181225" y="559450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>
                <a:spLocks noChangeAspect="1"/>
              </p:cNvSpPr>
              <p:nvPr/>
            </p:nvSpPr>
            <p:spPr>
              <a:xfrm>
                <a:off x="2455545" y="504586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>
                <a:spLocks noChangeAspect="1"/>
              </p:cNvSpPr>
              <p:nvPr/>
            </p:nvSpPr>
            <p:spPr>
              <a:xfrm>
                <a:off x="2729865" y="50458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>
                <a:spLocks noChangeAspect="1"/>
              </p:cNvSpPr>
              <p:nvPr/>
            </p:nvSpPr>
            <p:spPr>
              <a:xfrm>
                <a:off x="3004185" y="504586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>
                <a:spLocks noChangeAspect="1"/>
              </p:cNvSpPr>
              <p:nvPr/>
            </p:nvSpPr>
            <p:spPr>
              <a:xfrm>
                <a:off x="2455545" y="532018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>
                <a:spLocks noChangeAspect="1"/>
              </p:cNvSpPr>
              <p:nvPr/>
            </p:nvSpPr>
            <p:spPr>
              <a:xfrm>
                <a:off x="2729865" y="532018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>
                <a:spLocks noChangeAspect="1"/>
              </p:cNvSpPr>
              <p:nvPr/>
            </p:nvSpPr>
            <p:spPr>
              <a:xfrm>
                <a:off x="3004185" y="532018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>
                <a:spLocks noChangeAspect="1"/>
              </p:cNvSpPr>
              <p:nvPr/>
            </p:nvSpPr>
            <p:spPr>
              <a:xfrm>
                <a:off x="2455545" y="559450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>
                <a:spLocks noChangeAspect="1"/>
              </p:cNvSpPr>
              <p:nvPr/>
            </p:nvSpPr>
            <p:spPr>
              <a:xfrm>
                <a:off x="2729865" y="559450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>
                <a:spLocks noChangeAspect="1"/>
              </p:cNvSpPr>
              <p:nvPr/>
            </p:nvSpPr>
            <p:spPr>
              <a:xfrm>
                <a:off x="3004185" y="559450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>
                <a:spLocks noChangeAspect="1"/>
              </p:cNvSpPr>
              <p:nvPr/>
            </p:nvSpPr>
            <p:spPr>
              <a:xfrm>
                <a:off x="1632585" y="586882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1906905" y="586882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2181225" y="586882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>
                <a:spLocks noChangeAspect="1"/>
              </p:cNvSpPr>
              <p:nvPr/>
            </p:nvSpPr>
            <p:spPr>
              <a:xfrm>
                <a:off x="1632585" y="614314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>
                <a:spLocks noChangeAspect="1"/>
              </p:cNvSpPr>
              <p:nvPr/>
            </p:nvSpPr>
            <p:spPr>
              <a:xfrm>
                <a:off x="1906905" y="614314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2181225" y="614314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1632585" y="64174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1906905" y="64174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>
                <a:spLocks noChangeAspect="1"/>
              </p:cNvSpPr>
              <p:nvPr/>
            </p:nvSpPr>
            <p:spPr>
              <a:xfrm>
                <a:off x="2181225" y="64174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>
                <a:spLocks noChangeAspect="1"/>
              </p:cNvSpPr>
              <p:nvPr/>
            </p:nvSpPr>
            <p:spPr>
              <a:xfrm>
                <a:off x="2455545" y="586882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>
                <a:spLocks noChangeAspect="1"/>
              </p:cNvSpPr>
              <p:nvPr/>
            </p:nvSpPr>
            <p:spPr>
              <a:xfrm>
                <a:off x="2729865" y="586882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>
                <a:spLocks noChangeAspect="1"/>
              </p:cNvSpPr>
              <p:nvPr/>
            </p:nvSpPr>
            <p:spPr>
              <a:xfrm>
                <a:off x="3004185" y="586882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>
                <a:spLocks noChangeAspect="1"/>
              </p:cNvSpPr>
              <p:nvPr/>
            </p:nvSpPr>
            <p:spPr>
              <a:xfrm>
                <a:off x="2455545" y="614314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>
                <a:spLocks noChangeAspect="1"/>
              </p:cNvSpPr>
              <p:nvPr/>
            </p:nvSpPr>
            <p:spPr>
              <a:xfrm>
                <a:off x="2729865" y="614314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3004185" y="6143148"/>
                <a:ext cx="274320" cy="27432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2455545" y="64174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2729865" y="64174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3004185" y="6417468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8263414" y="2956051"/>
              <a:ext cx="1645920" cy="1645920"/>
              <a:chOff x="3485198" y="5012054"/>
              <a:chExt cx="1645920" cy="1645920"/>
            </a:xfrm>
          </p:grpSpPr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3485198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3759518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>
                <a:spLocks noChangeAspect="1"/>
              </p:cNvSpPr>
              <p:nvPr/>
            </p:nvSpPr>
            <p:spPr>
              <a:xfrm>
                <a:off x="4033838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>
                <a:spLocks noChangeAspect="1"/>
              </p:cNvSpPr>
              <p:nvPr/>
            </p:nvSpPr>
            <p:spPr>
              <a:xfrm>
                <a:off x="3485198" y="528637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>
                <a:spLocks noChangeAspect="1"/>
              </p:cNvSpPr>
              <p:nvPr/>
            </p:nvSpPr>
            <p:spPr>
              <a:xfrm>
                <a:off x="3759518" y="528637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>
                <a:spLocks noChangeAspect="1"/>
              </p:cNvSpPr>
              <p:nvPr/>
            </p:nvSpPr>
            <p:spPr>
              <a:xfrm>
                <a:off x="4033838" y="528637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>
                <a:spLocks noChangeAspect="1"/>
              </p:cNvSpPr>
              <p:nvPr/>
            </p:nvSpPr>
            <p:spPr>
              <a:xfrm>
                <a:off x="3485198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>
                <a:spLocks noChangeAspect="1"/>
              </p:cNvSpPr>
              <p:nvPr/>
            </p:nvSpPr>
            <p:spPr>
              <a:xfrm>
                <a:off x="3759518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>
                <a:spLocks noChangeAspect="1"/>
              </p:cNvSpPr>
              <p:nvPr/>
            </p:nvSpPr>
            <p:spPr>
              <a:xfrm>
                <a:off x="4033838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>
                <a:spLocks noChangeAspect="1"/>
              </p:cNvSpPr>
              <p:nvPr/>
            </p:nvSpPr>
            <p:spPr>
              <a:xfrm>
                <a:off x="4308158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>
                <a:spLocks noChangeAspect="1"/>
              </p:cNvSpPr>
              <p:nvPr/>
            </p:nvSpPr>
            <p:spPr>
              <a:xfrm>
                <a:off x="4582478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>
                <a:spLocks noChangeAspect="1"/>
              </p:cNvSpPr>
              <p:nvPr/>
            </p:nvSpPr>
            <p:spPr>
              <a:xfrm>
                <a:off x="4856798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>
                <a:spLocks noChangeAspect="1"/>
              </p:cNvSpPr>
              <p:nvPr/>
            </p:nvSpPr>
            <p:spPr>
              <a:xfrm>
                <a:off x="4308158" y="528637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>
                <a:spLocks noChangeAspect="1"/>
              </p:cNvSpPr>
              <p:nvPr/>
            </p:nvSpPr>
            <p:spPr>
              <a:xfrm>
                <a:off x="4582478" y="528637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>
                <a:spLocks noChangeAspect="1"/>
              </p:cNvSpPr>
              <p:nvPr/>
            </p:nvSpPr>
            <p:spPr>
              <a:xfrm>
                <a:off x="4856798" y="528637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>
                <a:spLocks noChangeAspect="1"/>
              </p:cNvSpPr>
              <p:nvPr/>
            </p:nvSpPr>
            <p:spPr>
              <a:xfrm>
                <a:off x="4308158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>
                <a:spLocks noChangeAspect="1"/>
              </p:cNvSpPr>
              <p:nvPr/>
            </p:nvSpPr>
            <p:spPr>
              <a:xfrm>
                <a:off x="4582478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>
                <a:spLocks noChangeAspect="1"/>
              </p:cNvSpPr>
              <p:nvPr/>
            </p:nvSpPr>
            <p:spPr>
              <a:xfrm>
                <a:off x="4856798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>
                <a:spLocks noChangeAspect="1"/>
              </p:cNvSpPr>
              <p:nvPr/>
            </p:nvSpPr>
            <p:spPr>
              <a:xfrm>
                <a:off x="3485198" y="583501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>
                <a:spLocks noChangeAspect="1"/>
              </p:cNvSpPr>
              <p:nvPr/>
            </p:nvSpPr>
            <p:spPr>
              <a:xfrm>
                <a:off x="3759518" y="583501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>
                <a:spLocks noChangeAspect="1"/>
              </p:cNvSpPr>
              <p:nvPr/>
            </p:nvSpPr>
            <p:spPr>
              <a:xfrm>
                <a:off x="4033838" y="583501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>
                <a:spLocks noChangeAspect="1"/>
              </p:cNvSpPr>
              <p:nvPr/>
            </p:nvSpPr>
            <p:spPr>
              <a:xfrm>
                <a:off x="3485198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>
                <a:spLocks noChangeAspect="1"/>
              </p:cNvSpPr>
              <p:nvPr/>
            </p:nvSpPr>
            <p:spPr>
              <a:xfrm>
                <a:off x="3759518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>
                <a:spLocks noChangeAspect="1"/>
              </p:cNvSpPr>
              <p:nvPr/>
            </p:nvSpPr>
            <p:spPr>
              <a:xfrm>
                <a:off x="4033838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>
                <a:spLocks noChangeAspect="1"/>
              </p:cNvSpPr>
              <p:nvPr/>
            </p:nvSpPr>
            <p:spPr>
              <a:xfrm>
                <a:off x="3485198" y="638365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>
                <a:spLocks noChangeAspect="1"/>
              </p:cNvSpPr>
              <p:nvPr/>
            </p:nvSpPr>
            <p:spPr>
              <a:xfrm>
                <a:off x="3759518" y="63836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>
                <a:spLocks noChangeAspect="1"/>
              </p:cNvSpPr>
              <p:nvPr/>
            </p:nvSpPr>
            <p:spPr>
              <a:xfrm>
                <a:off x="4033838" y="638365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>
                <a:spLocks noChangeAspect="1"/>
              </p:cNvSpPr>
              <p:nvPr/>
            </p:nvSpPr>
            <p:spPr>
              <a:xfrm>
                <a:off x="4308158" y="583501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>
                <a:spLocks noChangeAspect="1"/>
              </p:cNvSpPr>
              <p:nvPr/>
            </p:nvSpPr>
            <p:spPr>
              <a:xfrm>
                <a:off x="4582478" y="583501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>
                <a:spLocks noChangeAspect="1"/>
              </p:cNvSpPr>
              <p:nvPr/>
            </p:nvSpPr>
            <p:spPr>
              <a:xfrm>
                <a:off x="4856798" y="583501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>
                <a:spLocks noChangeAspect="1"/>
              </p:cNvSpPr>
              <p:nvPr/>
            </p:nvSpPr>
            <p:spPr>
              <a:xfrm>
                <a:off x="4308158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>
                <a:spLocks noChangeAspect="1"/>
              </p:cNvSpPr>
              <p:nvPr/>
            </p:nvSpPr>
            <p:spPr>
              <a:xfrm>
                <a:off x="4582478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>
                <a:spLocks noChangeAspect="1"/>
              </p:cNvSpPr>
              <p:nvPr/>
            </p:nvSpPr>
            <p:spPr>
              <a:xfrm>
                <a:off x="4856798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>
                <a:spLocks noChangeAspect="1"/>
              </p:cNvSpPr>
              <p:nvPr/>
            </p:nvSpPr>
            <p:spPr>
              <a:xfrm>
                <a:off x="4308158" y="63836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>
                <a:spLocks noChangeAspect="1"/>
              </p:cNvSpPr>
              <p:nvPr/>
            </p:nvSpPr>
            <p:spPr>
              <a:xfrm>
                <a:off x="4582478" y="6383654"/>
                <a:ext cx="274320" cy="274320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>
                <a:spLocks noChangeAspect="1"/>
              </p:cNvSpPr>
              <p:nvPr/>
            </p:nvSpPr>
            <p:spPr>
              <a:xfrm>
                <a:off x="4856798" y="63836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993005" y="2956051"/>
              <a:ext cx="1645920" cy="1645920"/>
              <a:chOff x="5478780" y="5012054"/>
              <a:chExt cx="1645920" cy="1645920"/>
            </a:xfrm>
          </p:grpSpPr>
          <p:sp>
            <p:nvSpPr>
              <p:cNvPr id="95" name="Rectangle 94"/>
              <p:cNvSpPr>
                <a:spLocks noChangeAspect="1"/>
              </p:cNvSpPr>
              <p:nvPr/>
            </p:nvSpPr>
            <p:spPr>
              <a:xfrm>
                <a:off x="5478780" y="501205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>
                <a:spLocks noChangeAspect="1"/>
              </p:cNvSpPr>
              <p:nvPr/>
            </p:nvSpPr>
            <p:spPr>
              <a:xfrm>
                <a:off x="5753100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>
                <a:spLocks noChangeAspect="1"/>
              </p:cNvSpPr>
              <p:nvPr/>
            </p:nvSpPr>
            <p:spPr>
              <a:xfrm>
                <a:off x="6027420" y="501205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>
                <a:spLocks noChangeAspect="1"/>
              </p:cNvSpPr>
              <p:nvPr/>
            </p:nvSpPr>
            <p:spPr>
              <a:xfrm>
                <a:off x="5478780" y="528637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>
                <a:spLocks noChangeAspect="1"/>
              </p:cNvSpPr>
              <p:nvPr/>
            </p:nvSpPr>
            <p:spPr>
              <a:xfrm>
                <a:off x="5753100" y="528637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>
                <a:spLocks noChangeAspect="1"/>
              </p:cNvSpPr>
              <p:nvPr/>
            </p:nvSpPr>
            <p:spPr>
              <a:xfrm>
                <a:off x="6027420" y="528637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5478780" y="556069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>
                <a:spLocks noChangeAspect="1"/>
              </p:cNvSpPr>
              <p:nvPr/>
            </p:nvSpPr>
            <p:spPr>
              <a:xfrm>
                <a:off x="5753100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>
                <a:spLocks noChangeAspect="1"/>
              </p:cNvSpPr>
              <p:nvPr/>
            </p:nvSpPr>
            <p:spPr>
              <a:xfrm>
                <a:off x="6027420" y="556069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>
                <a:spLocks noChangeAspect="1"/>
              </p:cNvSpPr>
              <p:nvPr/>
            </p:nvSpPr>
            <p:spPr>
              <a:xfrm>
                <a:off x="6301740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>
                <a:spLocks noChangeAspect="1"/>
              </p:cNvSpPr>
              <p:nvPr/>
            </p:nvSpPr>
            <p:spPr>
              <a:xfrm>
                <a:off x="6576060" y="501205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>
                <a:spLocks noChangeAspect="1"/>
              </p:cNvSpPr>
              <p:nvPr/>
            </p:nvSpPr>
            <p:spPr>
              <a:xfrm>
                <a:off x="6850380" y="50120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>
                <a:spLocks noChangeAspect="1"/>
              </p:cNvSpPr>
              <p:nvPr/>
            </p:nvSpPr>
            <p:spPr>
              <a:xfrm>
                <a:off x="6301740" y="528637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6576060" y="528637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>
              <a:xfrm>
                <a:off x="6850380" y="528637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6301740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>
                <a:spLocks noChangeAspect="1"/>
              </p:cNvSpPr>
              <p:nvPr/>
            </p:nvSpPr>
            <p:spPr>
              <a:xfrm>
                <a:off x="6576060" y="556069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>
                <a:spLocks noChangeAspect="1"/>
              </p:cNvSpPr>
              <p:nvPr/>
            </p:nvSpPr>
            <p:spPr>
              <a:xfrm>
                <a:off x="6850380" y="556069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>
                <a:spLocks noChangeAspect="1"/>
              </p:cNvSpPr>
              <p:nvPr/>
            </p:nvSpPr>
            <p:spPr>
              <a:xfrm>
                <a:off x="5478780" y="583501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>
                <a:spLocks noChangeAspect="1"/>
              </p:cNvSpPr>
              <p:nvPr/>
            </p:nvSpPr>
            <p:spPr>
              <a:xfrm>
                <a:off x="5753100" y="583501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/>
              <p:cNvSpPr>
                <a:spLocks noChangeAspect="1"/>
              </p:cNvSpPr>
              <p:nvPr/>
            </p:nvSpPr>
            <p:spPr>
              <a:xfrm>
                <a:off x="6027420" y="583501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>
                <a:spLocks noChangeAspect="1"/>
              </p:cNvSpPr>
              <p:nvPr/>
            </p:nvSpPr>
            <p:spPr>
              <a:xfrm>
                <a:off x="5478780" y="610933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/>
              <p:cNvSpPr>
                <a:spLocks noChangeAspect="1"/>
              </p:cNvSpPr>
              <p:nvPr/>
            </p:nvSpPr>
            <p:spPr>
              <a:xfrm>
                <a:off x="5753100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>
                <a:spLocks noChangeAspect="1"/>
              </p:cNvSpPr>
              <p:nvPr/>
            </p:nvSpPr>
            <p:spPr>
              <a:xfrm>
                <a:off x="6027420" y="610933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>
                <a:spLocks noChangeAspect="1"/>
              </p:cNvSpPr>
              <p:nvPr/>
            </p:nvSpPr>
            <p:spPr>
              <a:xfrm>
                <a:off x="5478780" y="63836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/>
              <p:cNvSpPr>
                <a:spLocks noChangeAspect="1"/>
              </p:cNvSpPr>
              <p:nvPr/>
            </p:nvSpPr>
            <p:spPr>
              <a:xfrm>
                <a:off x="5753100" y="638365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>
                <a:spLocks noChangeAspect="1"/>
              </p:cNvSpPr>
              <p:nvPr/>
            </p:nvSpPr>
            <p:spPr>
              <a:xfrm>
                <a:off x="6027420" y="63836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/>
              <p:cNvSpPr>
                <a:spLocks noChangeAspect="1"/>
              </p:cNvSpPr>
              <p:nvPr/>
            </p:nvSpPr>
            <p:spPr>
              <a:xfrm>
                <a:off x="6301740" y="583501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>
                <a:spLocks noChangeAspect="1"/>
              </p:cNvSpPr>
              <p:nvPr/>
            </p:nvSpPr>
            <p:spPr>
              <a:xfrm>
                <a:off x="6576060" y="583501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>
                <a:spLocks noChangeAspect="1"/>
              </p:cNvSpPr>
              <p:nvPr/>
            </p:nvSpPr>
            <p:spPr>
              <a:xfrm>
                <a:off x="6850380" y="583501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>
                <a:spLocks noChangeAspect="1"/>
              </p:cNvSpPr>
              <p:nvPr/>
            </p:nvSpPr>
            <p:spPr>
              <a:xfrm>
                <a:off x="6301740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/>
              <p:cNvSpPr>
                <a:spLocks noChangeAspect="1"/>
              </p:cNvSpPr>
              <p:nvPr/>
            </p:nvSpPr>
            <p:spPr>
              <a:xfrm>
                <a:off x="6576060" y="610933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/>
              <p:cNvSpPr>
                <a:spLocks noChangeAspect="1"/>
              </p:cNvSpPr>
              <p:nvPr/>
            </p:nvSpPr>
            <p:spPr>
              <a:xfrm>
                <a:off x="6850380" y="610933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/>
              <p:cNvSpPr>
                <a:spLocks noChangeAspect="1"/>
              </p:cNvSpPr>
              <p:nvPr/>
            </p:nvSpPr>
            <p:spPr>
              <a:xfrm>
                <a:off x="6301740" y="638365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>
                <a:spLocks noChangeAspect="1"/>
              </p:cNvSpPr>
              <p:nvPr/>
            </p:nvSpPr>
            <p:spPr>
              <a:xfrm>
                <a:off x="6576060" y="6383654"/>
                <a:ext cx="274320" cy="2743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/>
              <p:cNvSpPr>
                <a:spLocks noChangeAspect="1"/>
              </p:cNvSpPr>
              <p:nvPr/>
            </p:nvSpPr>
            <p:spPr>
              <a:xfrm>
                <a:off x="6850380" y="6383654"/>
                <a:ext cx="274320" cy="27432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Straight Arrow Connector 5"/>
            <p:cNvCxnSpPr/>
            <p:nvPr/>
          </p:nvCxnSpPr>
          <p:spPr>
            <a:xfrm>
              <a:off x="2129790" y="3093211"/>
              <a:ext cx="274320" cy="274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/>
            <p:cNvCxnSpPr/>
            <p:nvPr/>
          </p:nvCxnSpPr>
          <p:spPr>
            <a:xfrm rot="5400000" flipH="1">
              <a:off x="2404110" y="3367531"/>
              <a:ext cx="274320" cy="274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/>
            <p:cNvCxnSpPr/>
            <p:nvPr/>
          </p:nvCxnSpPr>
          <p:spPr>
            <a:xfrm flipV="1">
              <a:off x="2129790" y="3367531"/>
              <a:ext cx="274320" cy="274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/>
            <p:cNvCxnSpPr/>
            <p:nvPr/>
          </p:nvCxnSpPr>
          <p:spPr>
            <a:xfrm rot="5400000">
              <a:off x="2404110" y="3093211"/>
              <a:ext cx="274320" cy="274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Arrow Connector 273"/>
            <p:cNvCxnSpPr/>
            <p:nvPr/>
          </p:nvCxnSpPr>
          <p:spPr>
            <a:xfrm>
              <a:off x="8949214" y="3367531"/>
              <a:ext cx="274320" cy="274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Arrow Connector 274"/>
            <p:cNvCxnSpPr/>
            <p:nvPr/>
          </p:nvCxnSpPr>
          <p:spPr>
            <a:xfrm rot="5400000" flipH="1">
              <a:off x="9223534" y="3641851"/>
              <a:ext cx="274320" cy="274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Arrow Connector 275"/>
            <p:cNvCxnSpPr/>
            <p:nvPr/>
          </p:nvCxnSpPr>
          <p:spPr>
            <a:xfrm flipV="1">
              <a:off x="8949214" y="3641851"/>
              <a:ext cx="274320" cy="274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Arrow Connector 276"/>
            <p:cNvCxnSpPr/>
            <p:nvPr/>
          </p:nvCxnSpPr>
          <p:spPr>
            <a:xfrm rot="5400000">
              <a:off x="9223534" y="3367531"/>
              <a:ext cx="274320" cy="274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 rot="2700000">
              <a:off x="5473065" y="3161790"/>
              <a:ext cx="411480" cy="411480"/>
              <a:chOff x="5511641" y="4872924"/>
              <a:chExt cx="548640" cy="548640"/>
            </a:xfrm>
          </p:grpSpPr>
          <p:cxnSp>
            <p:nvCxnSpPr>
              <p:cNvPr id="278" name="Straight Arrow Connector 277"/>
              <p:cNvCxnSpPr/>
              <p:nvPr/>
            </p:nvCxnSpPr>
            <p:spPr>
              <a:xfrm>
                <a:off x="5511641" y="4872924"/>
                <a:ext cx="274320" cy="27432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/>
              <p:cNvCxnSpPr/>
              <p:nvPr/>
            </p:nvCxnSpPr>
            <p:spPr>
              <a:xfrm rot="5400000" flipH="1">
                <a:off x="5785961" y="5147244"/>
                <a:ext cx="274320" cy="27432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/>
              <p:cNvCxnSpPr/>
              <p:nvPr/>
            </p:nvCxnSpPr>
            <p:spPr>
              <a:xfrm flipV="1">
                <a:off x="5511641" y="5147244"/>
                <a:ext cx="274320" cy="27432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Arrow Connector 280"/>
              <p:cNvCxnSpPr/>
              <p:nvPr/>
            </p:nvCxnSpPr>
            <p:spPr>
              <a:xfrm rot="5400000">
                <a:off x="5785961" y="4872924"/>
                <a:ext cx="274320" cy="27432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4" name="Group 133"/>
          <p:cNvGrpSpPr/>
          <p:nvPr/>
        </p:nvGrpSpPr>
        <p:grpSpPr>
          <a:xfrm>
            <a:off x="1948688" y="1885611"/>
            <a:ext cx="8315550" cy="1698379"/>
            <a:chOff x="2828700" y="2241418"/>
            <a:chExt cx="8315550" cy="1698379"/>
          </a:xfrm>
        </p:grpSpPr>
        <p:grpSp>
          <p:nvGrpSpPr>
            <p:cNvPr id="14" name="Group 13"/>
            <p:cNvGrpSpPr/>
            <p:nvPr/>
          </p:nvGrpSpPr>
          <p:grpSpPr>
            <a:xfrm>
              <a:off x="2828700" y="2241418"/>
              <a:ext cx="1694264" cy="1698379"/>
              <a:chOff x="4044549" y="4090958"/>
              <a:chExt cx="1694264" cy="169837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4044553" y="4094282"/>
                <a:ext cx="1694260" cy="1694260"/>
                <a:chOff x="4044553" y="4094282"/>
                <a:chExt cx="822960" cy="822960"/>
              </a:xfrm>
            </p:grpSpPr>
            <p:sp>
              <p:nvSpPr>
                <p:cNvPr id="285" name="Rectangle 284"/>
                <p:cNvSpPr>
                  <a:spLocks noChangeAspect="1"/>
                </p:cNvSpPr>
                <p:nvPr/>
              </p:nvSpPr>
              <p:spPr>
                <a:xfrm>
                  <a:off x="4318873" y="4094282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6" name="Rectangle 285"/>
                <p:cNvSpPr>
                  <a:spLocks noChangeAspect="1"/>
                </p:cNvSpPr>
                <p:nvPr/>
              </p:nvSpPr>
              <p:spPr>
                <a:xfrm>
                  <a:off x="4044553" y="4368602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7" name="Rectangle 286"/>
                <p:cNvSpPr>
                  <a:spLocks noChangeAspect="1"/>
                </p:cNvSpPr>
                <p:nvPr/>
              </p:nvSpPr>
              <p:spPr>
                <a:xfrm>
                  <a:off x="4318873" y="4642922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Rectangle 287"/>
                <p:cNvSpPr>
                  <a:spLocks noChangeAspect="1"/>
                </p:cNvSpPr>
                <p:nvPr/>
              </p:nvSpPr>
              <p:spPr>
                <a:xfrm>
                  <a:off x="4593193" y="4368602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Rectangle 288"/>
                <p:cNvSpPr>
                  <a:spLocks noChangeAspect="1"/>
                </p:cNvSpPr>
                <p:nvPr/>
              </p:nvSpPr>
              <p:spPr>
                <a:xfrm>
                  <a:off x="4318873" y="4368602"/>
                  <a:ext cx="274320" cy="274320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1" name="Shape 667"/>
              <p:cNvSpPr txBox="1">
                <a:spLocks/>
              </p:cNvSpPr>
              <p:nvPr/>
            </p:nvSpPr>
            <p:spPr>
              <a:xfrm>
                <a:off x="4603745" y="4658238"/>
                <a:ext cx="569516" cy="56887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G</a:t>
                </a:r>
                <a:r>
                  <a:rPr lang="en-US" sz="2400" baseline="-25000" dirty="0"/>
                  <a:t>?</a:t>
                </a:r>
              </a:p>
            </p:txBody>
          </p:sp>
          <p:sp>
            <p:nvSpPr>
              <p:cNvPr id="292" name="Shape 667"/>
              <p:cNvSpPr txBox="1">
                <a:spLocks/>
              </p:cNvSpPr>
              <p:nvPr/>
            </p:nvSpPr>
            <p:spPr>
              <a:xfrm>
                <a:off x="4044549" y="4659034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G</a:t>
                </a:r>
                <a:r>
                  <a:rPr lang="en-US" sz="2400" baseline="-25000" dirty="0"/>
                  <a:t>1</a:t>
                </a:r>
                <a:endParaRPr lang="en-US" sz="2400" dirty="0"/>
              </a:p>
            </p:txBody>
          </p:sp>
          <p:sp>
            <p:nvSpPr>
              <p:cNvPr id="294" name="Shape 667"/>
              <p:cNvSpPr txBox="1">
                <a:spLocks/>
              </p:cNvSpPr>
              <p:nvPr/>
            </p:nvSpPr>
            <p:spPr>
              <a:xfrm>
                <a:off x="4608506" y="5224583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G</a:t>
                </a:r>
                <a:r>
                  <a:rPr lang="en-US" sz="2400" baseline="-25000" dirty="0"/>
                  <a:t>4</a:t>
                </a:r>
                <a:endParaRPr lang="en-US" sz="2400" dirty="0"/>
              </a:p>
            </p:txBody>
          </p:sp>
          <p:sp>
            <p:nvSpPr>
              <p:cNvPr id="295" name="Shape 667"/>
              <p:cNvSpPr txBox="1">
                <a:spLocks/>
              </p:cNvSpPr>
              <p:nvPr/>
            </p:nvSpPr>
            <p:spPr>
              <a:xfrm>
                <a:off x="5168499" y="4650978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G</a:t>
                </a:r>
                <a:r>
                  <a:rPr lang="en-US" sz="2400" baseline="-25000" dirty="0"/>
                  <a:t>3</a:t>
                </a:r>
                <a:endParaRPr lang="en-US" sz="2400" dirty="0"/>
              </a:p>
            </p:txBody>
          </p:sp>
          <p:sp>
            <p:nvSpPr>
              <p:cNvPr id="296" name="Shape 667"/>
              <p:cNvSpPr txBox="1">
                <a:spLocks/>
              </p:cNvSpPr>
              <p:nvPr/>
            </p:nvSpPr>
            <p:spPr>
              <a:xfrm>
                <a:off x="4609304" y="4090958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G</a:t>
                </a:r>
                <a:r>
                  <a:rPr lang="en-US" sz="2400" baseline="-25000" dirty="0"/>
                  <a:t>2</a:t>
                </a:r>
                <a:endParaRPr lang="en-US" sz="2400" dirty="0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5686663" y="2794006"/>
              <a:ext cx="570314" cy="568873"/>
              <a:chOff x="8233484" y="2864870"/>
              <a:chExt cx="570314" cy="568873"/>
            </a:xfrm>
          </p:grpSpPr>
          <p:sp>
            <p:nvSpPr>
              <p:cNvPr id="310" name="Rectangle 309"/>
              <p:cNvSpPr>
                <a:spLocks noChangeAspect="1"/>
              </p:cNvSpPr>
              <p:nvPr/>
            </p:nvSpPr>
            <p:spPr>
              <a:xfrm>
                <a:off x="8239045" y="2865667"/>
                <a:ext cx="564753" cy="564753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Shape 667"/>
              <p:cNvSpPr txBox="1">
                <a:spLocks/>
              </p:cNvSpPr>
              <p:nvPr/>
            </p:nvSpPr>
            <p:spPr>
              <a:xfrm>
                <a:off x="8233484" y="2864870"/>
                <a:ext cx="569516" cy="56887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G</a:t>
                </a:r>
                <a:r>
                  <a:rPr lang="en-US" sz="2400" baseline="-25000" dirty="0"/>
                  <a:t>?</a:t>
                </a:r>
              </a:p>
            </p:txBody>
          </p:sp>
        </p:grpSp>
        <p:sp>
          <p:nvSpPr>
            <p:cNvPr id="317" name="Shape 667"/>
            <p:cNvSpPr txBox="1">
              <a:spLocks/>
            </p:cNvSpPr>
            <p:nvPr/>
          </p:nvSpPr>
          <p:spPr>
            <a:xfrm>
              <a:off x="6266615" y="2790683"/>
              <a:ext cx="569516" cy="5688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=</a:t>
              </a:r>
              <a:endParaRPr lang="en-US" sz="2400" baseline="-25000" dirty="0"/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7002394" y="2411232"/>
              <a:ext cx="3975593" cy="568875"/>
              <a:chOff x="6551373" y="3436391"/>
              <a:chExt cx="3975593" cy="568875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6551373" y="3436393"/>
                <a:ext cx="1139592" cy="568873"/>
                <a:chOff x="7674288" y="2861547"/>
                <a:chExt cx="1139592" cy="568873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307" name="Rectangle 306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G</a:t>
                    </a:r>
                    <a:r>
                      <a:rPr lang="en-US" sz="2400" baseline="-25000" dirty="0"/>
                      <a:t>1</a:t>
                    </a:r>
                    <a:endParaRPr lang="en-US" sz="2400" dirty="0"/>
                  </a:p>
                </p:txBody>
              </p:sp>
            </p:grpSp>
            <p:sp>
              <p:nvSpPr>
                <p:cNvPr id="318" name="Shape 667"/>
                <p:cNvSpPr txBox="1">
                  <a:spLocks/>
                </p:cNvSpPr>
                <p:nvPr/>
              </p:nvSpPr>
              <p:spPr>
                <a:xfrm>
                  <a:off x="8244364" y="2861547"/>
                  <a:ext cx="56951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  <p:grpSp>
            <p:nvGrpSpPr>
              <p:cNvPr id="320" name="Group 319"/>
              <p:cNvGrpSpPr/>
              <p:nvPr/>
            </p:nvGrpSpPr>
            <p:grpSpPr>
              <a:xfrm>
                <a:off x="7690965" y="3436392"/>
                <a:ext cx="1139592" cy="568873"/>
                <a:chOff x="7674288" y="2861547"/>
                <a:chExt cx="1139592" cy="568873"/>
              </a:xfrm>
            </p:grpSpPr>
            <p:grpSp>
              <p:nvGrpSpPr>
                <p:cNvPr id="321" name="Group 320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323" name="Rectangle 322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G</a:t>
                    </a:r>
                    <a:r>
                      <a:rPr lang="en-US" sz="2400" baseline="-25000" dirty="0"/>
                      <a:t>2</a:t>
                    </a:r>
                    <a:endParaRPr lang="en-US" sz="2400" dirty="0"/>
                  </a:p>
                </p:txBody>
              </p:sp>
            </p:grpSp>
            <p:sp>
              <p:nvSpPr>
                <p:cNvPr id="322" name="Shape 667"/>
                <p:cNvSpPr txBox="1">
                  <a:spLocks/>
                </p:cNvSpPr>
                <p:nvPr/>
              </p:nvSpPr>
              <p:spPr>
                <a:xfrm>
                  <a:off x="8244364" y="2861547"/>
                  <a:ext cx="56951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  <p:grpSp>
            <p:nvGrpSpPr>
              <p:cNvPr id="325" name="Group 324"/>
              <p:cNvGrpSpPr/>
              <p:nvPr/>
            </p:nvGrpSpPr>
            <p:grpSpPr>
              <a:xfrm>
                <a:off x="8830557" y="3436391"/>
                <a:ext cx="1139592" cy="568873"/>
                <a:chOff x="7674288" y="2861547"/>
                <a:chExt cx="1139592" cy="568873"/>
              </a:xfrm>
            </p:grpSpPr>
            <p:grpSp>
              <p:nvGrpSpPr>
                <p:cNvPr id="326" name="Group 325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328" name="Rectangle 327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00B05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9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G</a:t>
                    </a:r>
                    <a:r>
                      <a:rPr lang="en-US" sz="2400" baseline="-25000" dirty="0"/>
                      <a:t>3</a:t>
                    </a:r>
                    <a:endParaRPr lang="en-US" sz="2400" dirty="0"/>
                  </a:p>
                </p:txBody>
              </p:sp>
            </p:grpSp>
            <p:sp>
              <p:nvSpPr>
                <p:cNvPr id="327" name="Shape 667"/>
                <p:cNvSpPr txBox="1">
                  <a:spLocks/>
                </p:cNvSpPr>
                <p:nvPr/>
              </p:nvSpPr>
              <p:spPr>
                <a:xfrm>
                  <a:off x="8244364" y="2861547"/>
                  <a:ext cx="56951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  <p:grpSp>
            <p:nvGrpSpPr>
              <p:cNvPr id="331" name="Group 330"/>
              <p:cNvGrpSpPr/>
              <p:nvPr/>
            </p:nvGrpSpPr>
            <p:grpSpPr>
              <a:xfrm>
                <a:off x="9962209" y="3440509"/>
                <a:ext cx="564757" cy="564754"/>
                <a:chOff x="7674288" y="2865666"/>
                <a:chExt cx="564757" cy="564754"/>
              </a:xfrm>
            </p:grpSpPr>
            <p:sp>
              <p:nvSpPr>
                <p:cNvPr id="333" name="Rectangle 332"/>
                <p:cNvSpPr>
                  <a:spLocks noChangeAspect="1"/>
                </p:cNvSpPr>
                <p:nvPr/>
              </p:nvSpPr>
              <p:spPr>
                <a:xfrm>
                  <a:off x="7674292" y="2865667"/>
                  <a:ext cx="564753" cy="564753"/>
                </a:xfrm>
                <a:prstGeom prst="rect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4" name="Shape 667"/>
                <p:cNvSpPr txBox="1">
                  <a:spLocks/>
                </p:cNvSpPr>
                <p:nvPr/>
              </p:nvSpPr>
              <p:spPr>
                <a:xfrm>
                  <a:off x="7674288" y="2865666"/>
                  <a:ext cx="564755" cy="56475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G</a:t>
                  </a:r>
                  <a:r>
                    <a:rPr lang="en-US" sz="2400" baseline="-25000" dirty="0"/>
                    <a:t>4</a:t>
                  </a:r>
                  <a:endParaRPr lang="en-US" sz="2400" dirty="0"/>
                </a:p>
              </p:txBody>
            </p:sp>
          </p:grpSp>
        </p:grpSp>
        <p:cxnSp>
          <p:nvCxnSpPr>
            <p:cNvPr id="131" name="Straight Connector 130"/>
            <p:cNvCxnSpPr>
              <a:stCxn id="317" idx="3"/>
            </p:cNvCxnSpPr>
            <p:nvPr/>
          </p:nvCxnSpPr>
          <p:spPr>
            <a:xfrm flipV="1">
              <a:off x="6836131" y="3075119"/>
              <a:ext cx="4308119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Shape 667"/>
            <p:cNvSpPr txBox="1">
              <a:spLocks/>
            </p:cNvSpPr>
            <p:nvPr/>
          </p:nvSpPr>
          <p:spPr>
            <a:xfrm>
              <a:off x="8714811" y="3170132"/>
              <a:ext cx="569516" cy="5688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4</a:t>
              </a:r>
              <a:endParaRPr lang="en-US" sz="2400" baseline="-25000" dirty="0"/>
            </a:p>
          </p:txBody>
        </p:sp>
      </p:grpSp>
      <p:sp>
        <p:nvSpPr>
          <p:cNvPr id="361" name="Shape 667"/>
          <p:cNvSpPr txBox="1">
            <a:spLocks/>
          </p:cNvSpPr>
          <p:nvPr/>
        </p:nvSpPr>
        <p:spPr>
          <a:xfrm>
            <a:off x="466725" y="3891759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Neighborhood changes for different channels:</a:t>
            </a:r>
          </a:p>
        </p:txBody>
      </p:sp>
    </p:spTree>
    <p:extLst>
      <p:ext uri="{BB962C8B-B14F-4D97-AF65-F5344CB8AC3E}">
        <p14:creationId xmlns:p14="http://schemas.microsoft.com/office/powerpoint/2010/main" val="279900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(in-camera)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rgbClr val="FFE699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rgbClr val="FFE699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denoising</a:t>
              </a:r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629150" y="4047569"/>
              <a:ext cx="2879595" cy="1038357"/>
              <a:chOff x="4139246" y="4280573"/>
              <a:chExt cx="2879595" cy="1038357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891800" cy="1038357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</p:spTree>
    <p:extLst>
      <p:ext uri="{BB962C8B-B14F-4D97-AF65-F5344CB8AC3E}">
        <p14:creationId xmlns:p14="http://schemas.microsoft.com/office/powerpoint/2010/main" val="2765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Noise in images</a:t>
            </a:r>
            <a:endParaRPr dirty="0"/>
          </a:p>
        </p:txBody>
      </p:sp>
      <p:grpSp>
        <p:nvGrpSpPr>
          <p:cNvPr id="4" name="Group 3"/>
          <p:cNvGrpSpPr/>
          <p:nvPr/>
        </p:nvGrpSpPr>
        <p:grpSpPr>
          <a:xfrm>
            <a:off x="211926" y="2176628"/>
            <a:ext cx="11768148" cy="3886200"/>
            <a:chOff x="288861" y="1719428"/>
            <a:chExt cx="11768148" cy="3886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61" y="1719428"/>
              <a:ext cx="5868687" cy="38862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315" y="1719428"/>
              <a:ext cx="5726694" cy="38862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766060" y="3215640"/>
            <a:ext cx="1013460" cy="7239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667"/>
          <p:cNvSpPr txBox="1">
            <a:spLocks/>
          </p:cNvSpPr>
          <p:nvPr/>
        </p:nvSpPr>
        <p:spPr>
          <a:xfrm>
            <a:off x="466725" y="1296609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Can be very pronounced in low-light images.</a:t>
            </a:r>
          </a:p>
        </p:txBody>
      </p:sp>
    </p:spTree>
    <p:extLst>
      <p:ext uri="{BB962C8B-B14F-4D97-AF65-F5344CB8AC3E}">
        <p14:creationId xmlns:p14="http://schemas.microsoft.com/office/powerpoint/2010/main" val="24806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modern photography pipeline</a:t>
            </a:r>
            <a:endParaRPr dirty="0"/>
          </a:p>
        </p:txBody>
      </p:sp>
      <p:grpSp>
        <p:nvGrpSpPr>
          <p:cNvPr id="7" name="Group 6"/>
          <p:cNvGrpSpPr/>
          <p:nvPr/>
        </p:nvGrpSpPr>
        <p:grpSpPr>
          <a:xfrm>
            <a:off x="770044" y="662781"/>
            <a:ext cx="2010868" cy="2115354"/>
            <a:chOff x="707162" y="1702266"/>
            <a:chExt cx="2010868" cy="21153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23" y="2245378"/>
              <a:ext cx="1614607" cy="157224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60322">
              <a:off x="707162" y="1702266"/>
              <a:ext cx="360580" cy="615988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0" b="12719"/>
          <a:stretch/>
        </p:blipFill>
        <p:spPr>
          <a:xfrm>
            <a:off x="5049202" y="1201837"/>
            <a:ext cx="2091690" cy="1576298"/>
          </a:xfrm>
          <a:prstGeom prst="rect">
            <a:avLst/>
          </a:prstGeom>
        </p:spPr>
      </p:pic>
      <p:sp>
        <p:nvSpPr>
          <p:cNvPr id="18" name="Shape 667"/>
          <p:cNvSpPr txBox="1">
            <a:spLocks/>
          </p:cNvSpPr>
          <p:nvPr/>
        </p:nvSpPr>
        <p:spPr>
          <a:xfrm>
            <a:off x="8887756" y="2774970"/>
            <a:ext cx="3147490" cy="79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post-capture processing (16-385, 15-463)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182" y="1196491"/>
            <a:ext cx="2104638" cy="1578479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3489275" y="2062394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863155" y="205214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310535" y="3568775"/>
            <a:ext cx="11570931" cy="2798497"/>
            <a:chOff x="280687" y="3568775"/>
            <a:chExt cx="11570931" cy="2798497"/>
          </a:xfrm>
        </p:grpSpPr>
        <p:grpSp>
          <p:nvGrpSpPr>
            <p:cNvPr id="3" name="Group 2"/>
            <p:cNvGrpSpPr/>
            <p:nvPr/>
          </p:nvGrpSpPr>
          <p:grpSpPr>
            <a:xfrm>
              <a:off x="280687" y="3568775"/>
              <a:ext cx="3942106" cy="2737094"/>
              <a:chOff x="3919046" y="3568775"/>
              <a:chExt cx="4353908" cy="302301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9046" y="3568775"/>
                <a:ext cx="4353908" cy="3023019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3919046" y="4389120"/>
                <a:ext cx="2596054" cy="2202674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186612" y="5080284"/>
                <a:ext cx="312420" cy="809843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539498" y="4590357"/>
                <a:ext cx="575802" cy="177577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510745" y="4718304"/>
              <a:ext cx="7340873" cy="1648968"/>
              <a:chOff x="4453595" y="4718304"/>
              <a:chExt cx="7340873" cy="1648968"/>
            </a:xfrm>
          </p:grpSpPr>
          <p:cxnSp>
            <p:nvCxnSpPr>
              <p:cNvPr id="44" name="Straight Arrow Connector 43"/>
              <p:cNvCxnSpPr>
                <a:stCxn id="33" idx="3"/>
                <a:endCxn id="37" idx="1"/>
              </p:cNvCxnSpPr>
              <p:nvPr/>
            </p:nvCxnSpPr>
            <p:spPr>
              <a:xfrm>
                <a:off x="6693875" y="5276749"/>
                <a:ext cx="305990" cy="98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37" idx="3"/>
                <a:endCxn id="40" idx="1"/>
              </p:cNvCxnSpPr>
              <p:nvPr/>
            </p:nvCxnSpPr>
            <p:spPr>
              <a:xfrm flipV="1">
                <a:off x="9240145" y="5274515"/>
                <a:ext cx="316527" cy="321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>
              <a:xfrm>
                <a:off x="4453595" y="4718304"/>
                <a:ext cx="2240280" cy="1648968"/>
                <a:chOff x="309497" y="3892918"/>
                <a:chExt cx="2240280" cy="1648968"/>
              </a:xfrm>
            </p:grpSpPr>
            <p:sp>
              <p:nvSpPr>
                <p:cNvPr id="33" name="Shape 667"/>
                <p:cNvSpPr txBox="1">
                  <a:spLocks/>
                </p:cNvSpPr>
                <p:nvPr/>
              </p:nvSpPr>
              <p:spPr>
                <a:xfrm>
                  <a:off x="309497" y="3892918"/>
                  <a:ext cx="2240280" cy="1116889"/>
                </a:xfrm>
                <a:prstGeom prst="rect">
                  <a:avLst/>
                </a:prstGeom>
                <a:ln w="38100">
                  <a:solidFill>
                    <a:schemeClr val="accent1"/>
                  </a:solidFill>
                </a:ln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optics and optical controls</a:t>
                  </a:r>
                </a:p>
              </p:txBody>
            </p:sp>
            <p:sp>
              <p:nvSpPr>
                <p:cNvPr id="34" name="Shape 667"/>
                <p:cNvSpPr txBox="1">
                  <a:spLocks/>
                </p:cNvSpPr>
                <p:nvPr/>
              </p:nvSpPr>
              <p:spPr>
                <a:xfrm>
                  <a:off x="309497" y="5008486"/>
                  <a:ext cx="2240280" cy="5334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(15-463)</a:t>
                  </a: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6999865" y="4718304"/>
                <a:ext cx="2240280" cy="1648968"/>
                <a:chOff x="309497" y="3460172"/>
                <a:chExt cx="2240280" cy="1648968"/>
              </a:xfrm>
            </p:grpSpPr>
            <p:sp>
              <p:nvSpPr>
                <p:cNvPr id="37" name="Shape 667"/>
                <p:cNvSpPr txBox="1">
                  <a:spLocks/>
                </p:cNvSpPr>
                <p:nvPr/>
              </p:nvSpPr>
              <p:spPr>
                <a:xfrm>
                  <a:off x="309497" y="3460172"/>
                  <a:ext cx="2240280" cy="1118850"/>
                </a:xfrm>
                <a:prstGeom prst="rect">
                  <a:avLst/>
                </a:prstGeom>
                <a:ln w="38100">
                  <a:solidFill>
                    <a:srgbClr val="92D050"/>
                  </a:solidFill>
                </a:ln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sensor, analog front-end, and color filter array</a:t>
                  </a:r>
                </a:p>
              </p:txBody>
            </p:sp>
            <p:sp>
              <p:nvSpPr>
                <p:cNvPr id="38" name="Shape 667"/>
                <p:cNvSpPr txBox="1">
                  <a:spLocks/>
                </p:cNvSpPr>
                <p:nvPr/>
              </p:nvSpPr>
              <p:spPr>
                <a:xfrm>
                  <a:off x="309497" y="4575740"/>
                  <a:ext cx="2240280" cy="5334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(this lecture)</a:t>
                  </a: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9556672" y="4718304"/>
                <a:ext cx="2237796" cy="1648968"/>
                <a:chOff x="-185184" y="3466600"/>
                <a:chExt cx="2720364" cy="1648968"/>
              </a:xfrm>
            </p:grpSpPr>
            <p:sp>
              <p:nvSpPr>
                <p:cNvPr id="40" name="Shape 667"/>
                <p:cNvSpPr txBox="1">
                  <a:spLocks/>
                </p:cNvSpPr>
                <p:nvPr/>
              </p:nvSpPr>
              <p:spPr>
                <a:xfrm>
                  <a:off x="-185184" y="3466600"/>
                  <a:ext cx="2720364" cy="1112422"/>
                </a:xfrm>
                <a:prstGeom prst="rect">
                  <a:avLst/>
                </a:prstGeom>
                <a:ln w="38100">
                  <a:solidFill>
                    <a:srgbClr val="FF0000"/>
                  </a:solidFill>
                </a:ln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in-camera image processing pipeline</a:t>
                  </a:r>
                </a:p>
              </p:txBody>
            </p:sp>
            <p:sp>
              <p:nvSpPr>
                <p:cNvPr id="41" name="Shape 667"/>
                <p:cNvSpPr txBox="1">
                  <a:spLocks/>
                </p:cNvSpPr>
                <p:nvPr/>
              </p:nvSpPr>
              <p:spPr>
                <a:xfrm>
                  <a:off x="-185184" y="4582168"/>
                  <a:ext cx="2720364" cy="5334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(this lecture)</a:t>
                  </a:r>
                </a:p>
              </p:txBody>
            </p:sp>
          </p:grpSp>
        </p:grpSp>
      </p:grpSp>
      <p:sp>
        <p:nvSpPr>
          <p:cNvPr id="12" name="Rectangle 11"/>
          <p:cNvSpPr/>
          <p:nvPr/>
        </p:nvSpPr>
        <p:spPr>
          <a:xfrm>
            <a:off x="4337994" y="1032973"/>
            <a:ext cx="3514106" cy="2038350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9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Three types of sensor noise</a:t>
            </a:r>
            <a:endParaRPr dirty="0"/>
          </a:p>
        </p:txBody>
      </p:sp>
      <p:sp>
        <p:nvSpPr>
          <p:cNvPr id="9" name="Shape 667"/>
          <p:cNvSpPr txBox="1">
            <a:spLocks/>
          </p:cNvSpPr>
          <p:nvPr/>
        </p:nvSpPr>
        <p:spPr>
          <a:xfrm>
            <a:off x="706436" y="1188799"/>
            <a:ext cx="10799764" cy="5669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1) (Photon) shot noise: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Photon arrival rates are a random process (Poisson distribution).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brighter the scene, the larger the variance of the distribution.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2) Dark-shot noise: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Emitted electrons due to thermal activity (becomes worse as sensor gets hotter.)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3) Read noise: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Caused by read-out and AFE electronics (e.g., gain, A/D converter).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Bright scene and large pixels: photon shot noise is the main noise source.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2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to </a:t>
            </a:r>
            <a:r>
              <a:rPr lang="en-US" dirty="0" err="1"/>
              <a:t>denoise</a:t>
            </a:r>
            <a:r>
              <a:rPr lang="en-US" dirty="0"/>
              <a:t>?</a:t>
            </a:r>
            <a:endParaRPr dirty="0"/>
          </a:p>
        </p:txBody>
      </p:sp>
      <p:grpSp>
        <p:nvGrpSpPr>
          <p:cNvPr id="169" name="Group 168"/>
          <p:cNvGrpSpPr/>
          <p:nvPr/>
        </p:nvGrpSpPr>
        <p:grpSpPr>
          <a:xfrm>
            <a:off x="9796367" y="1325563"/>
            <a:ext cx="1645920" cy="1645920"/>
            <a:chOff x="5275183" y="4650978"/>
            <a:chExt cx="1645920" cy="1645920"/>
          </a:xfrm>
        </p:grpSpPr>
        <p:sp>
          <p:nvSpPr>
            <p:cNvPr id="170" name="Rectangle 169"/>
            <p:cNvSpPr>
              <a:spLocks noChangeAspect="1"/>
            </p:cNvSpPr>
            <p:nvPr/>
          </p:nvSpPr>
          <p:spPr>
            <a:xfrm>
              <a:off x="5275183" y="4650978"/>
              <a:ext cx="274320" cy="2743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>
              <a:spLocks noChangeAspect="1"/>
            </p:cNvSpPr>
            <p:nvPr/>
          </p:nvSpPr>
          <p:spPr>
            <a:xfrm>
              <a:off x="5549503" y="46509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>
              <a:spLocks noChangeAspect="1"/>
            </p:cNvSpPr>
            <p:nvPr/>
          </p:nvSpPr>
          <p:spPr>
            <a:xfrm>
              <a:off x="5823823" y="4650978"/>
              <a:ext cx="274320" cy="2743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>
              <a:spLocks noChangeAspect="1"/>
            </p:cNvSpPr>
            <p:nvPr/>
          </p:nvSpPr>
          <p:spPr>
            <a:xfrm>
              <a:off x="5275183" y="492529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>
              <a:spLocks noChangeAspect="1"/>
            </p:cNvSpPr>
            <p:nvPr/>
          </p:nvSpPr>
          <p:spPr>
            <a:xfrm>
              <a:off x="5549503" y="4925298"/>
              <a:ext cx="274320" cy="2743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>
              <a:spLocks noChangeAspect="1"/>
            </p:cNvSpPr>
            <p:nvPr/>
          </p:nvSpPr>
          <p:spPr>
            <a:xfrm>
              <a:off x="5823823" y="492529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>
              <a:spLocks noChangeAspect="1"/>
            </p:cNvSpPr>
            <p:nvPr/>
          </p:nvSpPr>
          <p:spPr>
            <a:xfrm>
              <a:off x="5275183" y="5199618"/>
              <a:ext cx="274320" cy="274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>
              <a:spLocks noChangeAspect="1"/>
            </p:cNvSpPr>
            <p:nvPr/>
          </p:nvSpPr>
          <p:spPr>
            <a:xfrm>
              <a:off x="5549503" y="5199618"/>
              <a:ext cx="274320" cy="2743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>
              <a:spLocks noChangeAspect="1"/>
            </p:cNvSpPr>
            <p:nvPr/>
          </p:nvSpPr>
          <p:spPr>
            <a:xfrm>
              <a:off x="5823823" y="5199618"/>
              <a:ext cx="2743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>
              <a:spLocks noChangeAspect="1"/>
            </p:cNvSpPr>
            <p:nvPr/>
          </p:nvSpPr>
          <p:spPr>
            <a:xfrm>
              <a:off x="6098143" y="4650978"/>
              <a:ext cx="274320" cy="274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>
              <a:spLocks noChangeAspect="1"/>
            </p:cNvSpPr>
            <p:nvPr/>
          </p:nvSpPr>
          <p:spPr>
            <a:xfrm>
              <a:off x="6372463" y="46509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>
              <a:spLocks noChangeAspect="1"/>
            </p:cNvSpPr>
            <p:nvPr/>
          </p:nvSpPr>
          <p:spPr>
            <a:xfrm>
              <a:off x="6646783" y="4650978"/>
              <a:ext cx="274320" cy="274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>
              <a:spLocks noChangeAspect="1"/>
            </p:cNvSpPr>
            <p:nvPr/>
          </p:nvSpPr>
          <p:spPr>
            <a:xfrm>
              <a:off x="6098143" y="4925298"/>
              <a:ext cx="2743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>
              <a:spLocks noChangeAspect="1"/>
            </p:cNvSpPr>
            <p:nvPr/>
          </p:nvSpPr>
          <p:spPr>
            <a:xfrm>
              <a:off x="6372463" y="492529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>
              <a:spLocks noChangeAspect="1"/>
            </p:cNvSpPr>
            <p:nvPr/>
          </p:nvSpPr>
          <p:spPr>
            <a:xfrm>
              <a:off x="6646783" y="492529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>
              <a:spLocks noChangeAspect="1"/>
            </p:cNvSpPr>
            <p:nvPr/>
          </p:nvSpPr>
          <p:spPr>
            <a:xfrm>
              <a:off x="6098143" y="5199618"/>
              <a:ext cx="274320" cy="27432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>
              <a:spLocks noChangeAspect="1"/>
            </p:cNvSpPr>
            <p:nvPr/>
          </p:nvSpPr>
          <p:spPr>
            <a:xfrm>
              <a:off x="6372463" y="5199618"/>
              <a:ext cx="274320" cy="27432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>
              <a:spLocks noChangeAspect="1"/>
            </p:cNvSpPr>
            <p:nvPr/>
          </p:nvSpPr>
          <p:spPr>
            <a:xfrm>
              <a:off x="6646783" y="5199618"/>
              <a:ext cx="274320" cy="274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>
              <a:spLocks noChangeAspect="1"/>
            </p:cNvSpPr>
            <p:nvPr/>
          </p:nvSpPr>
          <p:spPr>
            <a:xfrm>
              <a:off x="5275183" y="547393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>
              <a:spLocks noChangeAspect="1"/>
            </p:cNvSpPr>
            <p:nvPr/>
          </p:nvSpPr>
          <p:spPr>
            <a:xfrm>
              <a:off x="5549503" y="5473938"/>
              <a:ext cx="274320" cy="2743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>
              <a:spLocks noChangeAspect="1"/>
            </p:cNvSpPr>
            <p:nvPr/>
          </p:nvSpPr>
          <p:spPr>
            <a:xfrm>
              <a:off x="5823823" y="5473938"/>
              <a:ext cx="274320" cy="2743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>
              <a:spLocks noChangeAspect="1"/>
            </p:cNvSpPr>
            <p:nvPr/>
          </p:nvSpPr>
          <p:spPr>
            <a:xfrm>
              <a:off x="5275183" y="5748258"/>
              <a:ext cx="274320" cy="27432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>
              <a:spLocks noChangeAspect="1"/>
            </p:cNvSpPr>
            <p:nvPr/>
          </p:nvSpPr>
          <p:spPr>
            <a:xfrm>
              <a:off x="5549503" y="574825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>
              <a:spLocks noChangeAspect="1"/>
            </p:cNvSpPr>
            <p:nvPr/>
          </p:nvSpPr>
          <p:spPr>
            <a:xfrm>
              <a:off x="5823823" y="5748258"/>
              <a:ext cx="274320" cy="27432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>
              <a:spLocks noChangeAspect="1"/>
            </p:cNvSpPr>
            <p:nvPr/>
          </p:nvSpPr>
          <p:spPr>
            <a:xfrm>
              <a:off x="5275183" y="60225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>
              <a:spLocks noChangeAspect="1"/>
            </p:cNvSpPr>
            <p:nvPr/>
          </p:nvSpPr>
          <p:spPr>
            <a:xfrm>
              <a:off x="5549503" y="6022578"/>
              <a:ext cx="274320" cy="2743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>
              <a:spLocks noChangeAspect="1"/>
            </p:cNvSpPr>
            <p:nvPr/>
          </p:nvSpPr>
          <p:spPr>
            <a:xfrm>
              <a:off x="5823823" y="60225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>
              <a:spLocks noChangeAspect="1"/>
            </p:cNvSpPr>
            <p:nvPr/>
          </p:nvSpPr>
          <p:spPr>
            <a:xfrm>
              <a:off x="6098143" y="5473938"/>
              <a:ext cx="274320" cy="2743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>
              <a:spLocks noChangeAspect="1"/>
            </p:cNvSpPr>
            <p:nvPr/>
          </p:nvSpPr>
          <p:spPr>
            <a:xfrm>
              <a:off x="6372463" y="5473938"/>
              <a:ext cx="274320" cy="2743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>
              <a:spLocks noChangeAspect="1"/>
            </p:cNvSpPr>
            <p:nvPr/>
          </p:nvSpPr>
          <p:spPr>
            <a:xfrm>
              <a:off x="6646783" y="547393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>
              <a:spLocks noChangeAspect="1"/>
            </p:cNvSpPr>
            <p:nvPr/>
          </p:nvSpPr>
          <p:spPr>
            <a:xfrm>
              <a:off x="6098143" y="574825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>
              <a:spLocks noChangeAspect="1"/>
            </p:cNvSpPr>
            <p:nvPr/>
          </p:nvSpPr>
          <p:spPr>
            <a:xfrm>
              <a:off x="6372463" y="5748258"/>
              <a:ext cx="274320" cy="2743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>
              <a:spLocks noChangeAspect="1"/>
            </p:cNvSpPr>
            <p:nvPr/>
          </p:nvSpPr>
          <p:spPr>
            <a:xfrm>
              <a:off x="6646783" y="5748258"/>
              <a:ext cx="274320" cy="27432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>
              <a:spLocks noChangeAspect="1"/>
            </p:cNvSpPr>
            <p:nvPr/>
          </p:nvSpPr>
          <p:spPr>
            <a:xfrm>
              <a:off x="6098143" y="6022578"/>
              <a:ext cx="274320" cy="27432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>
              <a:spLocks noChangeAspect="1"/>
            </p:cNvSpPr>
            <p:nvPr/>
          </p:nvSpPr>
          <p:spPr>
            <a:xfrm>
              <a:off x="6372463" y="60225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>
              <a:spLocks noChangeAspect="1"/>
            </p:cNvSpPr>
            <p:nvPr/>
          </p:nvSpPr>
          <p:spPr>
            <a:xfrm>
              <a:off x="6646783" y="6022578"/>
              <a:ext cx="2743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35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to </a:t>
            </a:r>
            <a:r>
              <a:rPr lang="en-US" dirty="0" err="1"/>
              <a:t>denoise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40" name="Shape 667"/>
          <p:cNvSpPr txBox="1">
            <a:spLocks/>
          </p:cNvSpPr>
          <p:nvPr/>
        </p:nvSpPr>
        <p:spPr>
          <a:xfrm>
            <a:off x="466725" y="1296609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Simple denoising: look at the neighborhood around you.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7698802" y="1325562"/>
            <a:ext cx="1644167" cy="1645603"/>
            <a:chOff x="3875652" y="2401385"/>
            <a:chExt cx="1710464" cy="1711958"/>
          </a:xfrm>
        </p:grpSpPr>
        <p:grpSp>
          <p:nvGrpSpPr>
            <p:cNvPr id="3" name="Group 2"/>
            <p:cNvGrpSpPr/>
            <p:nvPr/>
          </p:nvGrpSpPr>
          <p:grpSpPr>
            <a:xfrm>
              <a:off x="3877482" y="2404709"/>
              <a:ext cx="1708634" cy="1708634"/>
              <a:chOff x="3327810" y="4623514"/>
              <a:chExt cx="822960" cy="822960"/>
            </a:xfrm>
          </p:grpSpPr>
          <p:sp>
            <p:nvSpPr>
              <p:cNvPr id="152" name="Rectangle 151"/>
              <p:cNvSpPr>
                <a:spLocks noChangeAspect="1"/>
              </p:cNvSpPr>
              <p:nvPr/>
            </p:nvSpPr>
            <p:spPr>
              <a:xfrm>
                <a:off x="3327810" y="4623514"/>
                <a:ext cx="274320" cy="27432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/>
              <p:cNvSpPr>
                <a:spLocks noChangeAspect="1"/>
              </p:cNvSpPr>
              <p:nvPr/>
            </p:nvSpPr>
            <p:spPr>
              <a:xfrm>
                <a:off x="3602130" y="4623514"/>
                <a:ext cx="274320" cy="27432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/>
              <p:cNvSpPr>
                <a:spLocks noChangeAspect="1"/>
              </p:cNvSpPr>
              <p:nvPr/>
            </p:nvSpPr>
            <p:spPr>
              <a:xfrm>
                <a:off x="3327810" y="4897834"/>
                <a:ext cx="274320" cy="27432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/>
              <p:cNvSpPr>
                <a:spLocks noChangeAspect="1"/>
              </p:cNvSpPr>
              <p:nvPr/>
            </p:nvSpPr>
            <p:spPr>
              <a:xfrm>
                <a:off x="3602130" y="4897834"/>
                <a:ext cx="274320" cy="274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/>
              <p:cNvSpPr>
                <a:spLocks noChangeAspect="1"/>
              </p:cNvSpPr>
              <p:nvPr/>
            </p:nvSpPr>
            <p:spPr>
              <a:xfrm>
                <a:off x="3876450" y="4623514"/>
                <a:ext cx="274320" cy="274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/>
              <p:cNvSpPr>
                <a:spLocks noChangeAspect="1"/>
              </p:cNvSpPr>
              <p:nvPr/>
            </p:nvSpPr>
            <p:spPr>
              <a:xfrm>
                <a:off x="3876450" y="4897834"/>
                <a:ext cx="274320" cy="27432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/>
              <p:cNvSpPr>
                <a:spLocks noChangeAspect="1"/>
              </p:cNvSpPr>
              <p:nvPr/>
            </p:nvSpPr>
            <p:spPr>
              <a:xfrm>
                <a:off x="3327810" y="5172154"/>
                <a:ext cx="274320" cy="27432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>
                <a:spLocks noChangeAspect="1"/>
              </p:cNvSpPr>
              <p:nvPr/>
            </p:nvSpPr>
            <p:spPr>
              <a:xfrm>
                <a:off x="3602130" y="5172154"/>
                <a:ext cx="274320" cy="27432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>
                <a:spLocks noChangeAspect="1"/>
              </p:cNvSpPr>
              <p:nvPr/>
            </p:nvSpPr>
            <p:spPr>
              <a:xfrm>
                <a:off x="3876450" y="5172154"/>
                <a:ext cx="274320" cy="27432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3876450" y="2401385"/>
              <a:ext cx="1688705" cy="1698379"/>
              <a:chOff x="4044549" y="4090958"/>
              <a:chExt cx="1688705" cy="1698379"/>
            </a:xfrm>
          </p:grpSpPr>
          <p:sp>
            <p:nvSpPr>
              <p:cNvPr id="142" name="Shape 667"/>
              <p:cNvSpPr txBox="1">
                <a:spLocks/>
              </p:cNvSpPr>
              <p:nvPr/>
            </p:nvSpPr>
            <p:spPr>
              <a:xfrm>
                <a:off x="4603745" y="4658238"/>
                <a:ext cx="569516" cy="56887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I</a:t>
                </a:r>
                <a:r>
                  <a:rPr lang="en-US" sz="2400" baseline="-25000" dirty="0"/>
                  <a:t>5</a:t>
                </a:r>
              </a:p>
            </p:txBody>
          </p:sp>
          <p:sp>
            <p:nvSpPr>
              <p:cNvPr id="143" name="Shape 667"/>
              <p:cNvSpPr txBox="1">
                <a:spLocks/>
              </p:cNvSpPr>
              <p:nvPr/>
            </p:nvSpPr>
            <p:spPr>
              <a:xfrm>
                <a:off x="4044549" y="4659034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I</a:t>
                </a:r>
                <a:r>
                  <a:rPr lang="en-US" sz="2400" baseline="-25000" dirty="0"/>
                  <a:t>4</a:t>
                </a:r>
                <a:endParaRPr lang="en-US" sz="2400" dirty="0"/>
              </a:p>
            </p:txBody>
          </p:sp>
          <p:sp>
            <p:nvSpPr>
              <p:cNvPr id="144" name="Shape 667"/>
              <p:cNvSpPr txBox="1">
                <a:spLocks/>
              </p:cNvSpPr>
              <p:nvPr/>
            </p:nvSpPr>
            <p:spPr>
              <a:xfrm>
                <a:off x="4608506" y="5224583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I</a:t>
                </a:r>
                <a:r>
                  <a:rPr lang="en-US" sz="2400" baseline="-25000" dirty="0"/>
                  <a:t>8</a:t>
                </a:r>
                <a:endParaRPr lang="en-US" sz="2400" dirty="0"/>
              </a:p>
            </p:txBody>
          </p:sp>
          <p:sp>
            <p:nvSpPr>
              <p:cNvPr id="145" name="Shape 667"/>
              <p:cNvSpPr txBox="1">
                <a:spLocks/>
              </p:cNvSpPr>
              <p:nvPr/>
            </p:nvSpPr>
            <p:spPr>
              <a:xfrm>
                <a:off x="5168499" y="4650978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I</a:t>
                </a:r>
                <a:r>
                  <a:rPr lang="en-US" sz="2400" baseline="-25000" dirty="0">
                    <a:solidFill>
                      <a:schemeClr val="bg1"/>
                    </a:solidFill>
                  </a:rPr>
                  <a:t>6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Shape 667"/>
              <p:cNvSpPr txBox="1">
                <a:spLocks/>
              </p:cNvSpPr>
              <p:nvPr/>
            </p:nvSpPr>
            <p:spPr>
              <a:xfrm>
                <a:off x="4609304" y="4090958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I</a:t>
                </a:r>
                <a:r>
                  <a:rPr lang="en-US" sz="2400" baseline="-25000" dirty="0"/>
                  <a:t>2</a:t>
                </a:r>
                <a:endParaRPr lang="en-US" sz="2400" dirty="0"/>
              </a:p>
            </p:txBody>
          </p:sp>
        </p:grpSp>
        <p:sp>
          <p:nvSpPr>
            <p:cNvPr id="161" name="Shape 667"/>
            <p:cNvSpPr txBox="1">
              <a:spLocks/>
            </p:cNvSpPr>
            <p:nvPr/>
          </p:nvSpPr>
          <p:spPr>
            <a:xfrm>
              <a:off x="3875652" y="2401385"/>
              <a:ext cx="567931" cy="571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</a:t>
              </a:r>
              <a:r>
                <a:rPr lang="en-US" sz="2400" baseline="-25000" dirty="0"/>
                <a:t>1</a:t>
              </a:r>
              <a:endParaRPr lang="en-US" sz="2400" dirty="0"/>
            </a:p>
          </p:txBody>
        </p:sp>
        <p:sp>
          <p:nvSpPr>
            <p:cNvPr id="164" name="Shape 667"/>
            <p:cNvSpPr txBox="1">
              <a:spLocks/>
            </p:cNvSpPr>
            <p:nvPr/>
          </p:nvSpPr>
          <p:spPr>
            <a:xfrm>
              <a:off x="5011279" y="2401385"/>
              <a:ext cx="574810" cy="5640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</a:t>
              </a:r>
              <a:r>
                <a:rPr lang="en-US" sz="2400" baseline="-25000" dirty="0"/>
                <a:t>3</a:t>
              </a:r>
              <a:endParaRPr lang="en-US" sz="2400" dirty="0"/>
            </a:p>
          </p:txBody>
        </p:sp>
        <p:sp>
          <p:nvSpPr>
            <p:cNvPr id="165" name="Shape 667"/>
            <p:cNvSpPr txBox="1">
              <a:spLocks/>
            </p:cNvSpPr>
            <p:nvPr/>
          </p:nvSpPr>
          <p:spPr>
            <a:xfrm>
              <a:off x="3878386" y="3540860"/>
              <a:ext cx="564755" cy="5647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</a:t>
              </a:r>
              <a:r>
                <a:rPr lang="en-US" sz="2400" baseline="-25000" dirty="0"/>
                <a:t>7</a:t>
              </a:r>
              <a:endParaRPr lang="en-US" sz="2400" dirty="0"/>
            </a:p>
          </p:txBody>
        </p:sp>
        <p:sp>
          <p:nvSpPr>
            <p:cNvPr id="166" name="Shape 667"/>
            <p:cNvSpPr txBox="1">
              <a:spLocks/>
            </p:cNvSpPr>
            <p:nvPr/>
          </p:nvSpPr>
          <p:spPr>
            <a:xfrm>
              <a:off x="5021361" y="3534215"/>
              <a:ext cx="564755" cy="5647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</a:t>
              </a:r>
              <a:r>
                <a:rPr lang="en-US" sz="2400" baseline="-25000" dirty="0"/>
                <a:t>9</a:t>
              </a:r>
              <a:endParaRPr lang="en-US" sz="24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08664" y="3354791"/>
            <a:ext cx="8774672" cy="1221221"/>
            <a:chOff x="5820009" y="2571201"/>
            <a:chExt cx="8774672" cy="1221221"/>
          </a:xfrm>
        </p:grpSpPr>
        <p:grpSp>
          <p:nvGrpSpPr>
            <p:cNvPr id="80" name="Group 79"/>
            <p:cNvGrpSpPr/>
            <p:nvPr/>
          </p:nvGrpSpPr>
          <p:grpSpPr>
            <a:xfrm>
              <a:off x="5820009" y="2953973"/>
              <a:ext cx="570314" cy="568873"/>
              <a:chOff x="8233484" y="2864870"/>
              <a:chExt cx="570314" cy="568873"/>
            </a:xfrm>
          </p:grpSpPr>
          <p:sp>
            <p:nvSpPr>
              <p:cNvPr id="139" name="Rectangle 138"/>
              <p:cNvSpPr>
                <a:spLocks noChangeAspect="1"/>
              </p:cNvSpPr>
              <p:nvPr/>
            </p:nvSpPr>
            <p:spPr>
              <a:xfrm>
                <a:off x="8239045" y="2865667"/>
                <a:ext cx="564753" cy="56475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Shape 667"/>
              <p:cNvSpPr txBox="1">
                <a:spLocks/>
              </p:cNvSpPr>
              <p:nvPr/>
            </p:nvSpPr>
            <p:spPr>
              <a:xfrm>
                <a:off x="8233484" y="2864870"/>
                <a:ext cx="569516" cy="56887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I</a:t>
                </a:r>
                <a:r>
                  <a:rPr lang="en-US" sz="2400" baseline="30000" dirty="0"/>
                  <a:t>’</a:t>
                </a:r>
                <a:r>
                  <a:rPr lang="en-US" sz="2400" baseline="-25000" dirty="0"/>
                  <a:t>5</a:t>
                </a:r>
              </a:p>
            </p:txBody>
          </p:sp>
        </p:grpSp>
        <p:sp>
          <p:nvSpPr>
            <p:cNvPr id="81" name="Shape 667"/>
            <p:cNvSpPr txBox="1">
              <a:spLocks/>
            </p:cNvSpPr>
            <p:nvPr/>
          </p:nvSpPr>
          <p:spPr>
            <a:xfrm>
              <a:off x="6399961" y="2950650"/>
              <a:ext cx="569516" cy="5688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=</a:t>
              </a:r>
              <a:endParaRPr lang="en-US" sz="2400" baseline="-25000" dirty="0"/>
            </a:p>
          </p:txBody>
        </p:sp>
        <p:cxnSp>
          <p:nvCxnSpPr>
            <p:cNvPr id="83" name="Straight Connector 82"/>
            <p:cNvCxnSpPr>
              <a:stCxn id="81" idx="3"/>
            </p:cNvCxnSpPr>
            <p:nvPr/>
          </p:nvCxnSpPr>
          <p:spPr>
            <a:xfrm>
              <a:off x="6969477" y="3235087"/>
              <a:ext cx="762520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Shape 667"/>
            <p:cNvSpPr txBox="1">
              <a:spLocks/>
            </p:cNvSpPr>
            <p:nvPr/>
          </p:nvSpPr>
          <p:spPr>
            <a:xfrm>
              <a:off x="10497321" y="3223549"/>
              <a:ext cx="569516" cy="5688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9</a:t>
              </a:r>
              <a:endParaRPr lang="en-US" sz="2400" baseline="-25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135740" y="2571201"/>
              <a:ext cx="1690362" cy="568873"/>
              <a:chOff x="7135740" y="2571201"/>
              <a:chExt cx="1690362" cy="568873"/>
            </a:xfrm>
          </p:grpSpPr>
          <p:grpSp>
            <p:nvGrpSpPr>
              <p:cNvPr id="85" name="Group 84"/>
              <p:cNvGrpSpPr/>
              <p:nvPr/>
            </p:nvGrpSpPr>
            <p:grpSpPr>
              <a:xfrm>
                <a:off x="7135740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135" name="Group 134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137" name="Rectangle 136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595959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1</a:t>
                    </a:r>
                    <a:endParaRPr lang="en-US" sz="2400" dirty="0"/>
                  </a:p>
                </p:txBody>
              </p:sp>
            </p:grpSp>
            <p:sp>
              <p:nvSpPr>
                <p:cNvPr id="136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>
                <a:off x="7980921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168" name="Group 167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170" name="Rectangle 169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A6A6A6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2</a:t>
                    </a:r>
                    <a:endParaRPr lang="en-US" sz="2400" dirty="0"/>
                  </a:p>
                </p:txBody>
              </p:sp>
            </p:grpSp>
            <p:sp>
              <p:nvSpPr>
                <p:cNvPr id="169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</p:grpSp>
        <p:grpSp>
          <p:nvGrpSpPr>
            <p:cNvPr id="172" name="Group 171"/>
            <p:cNvGrpSpPr/>
            <p:nvPr/>
          </p:nvGrpSpPr>
          <p:grpSpPr>
            <a:xfrm>
              <a:off x="8826100" y="2571201"/>
              <a:ext cx="1690362" cy="568873"/>
              <a:chOff x="7135740" y="2571201"/>
              <a:chExt cx="1690362" cy="568873"/>
            </a:xfrm>
          </p:grpSpPr>
          <p:grpSp>
            <p:nvGrpSpPr>
              <p:cNvPr id="173" name="Group 172"/>
              <p:cNvGrpSpPr/>
              <p:nvPr/>
            </p:nvGrpSpPr>
            <p:grpSpPr>
              <a:xfrm>
                <a:off x="7135740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179" name="Group 178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181" name="Rectangle 180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F2F2F2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2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3</a:t>
                    </a:r>
                    <a:endParaRPr lang="en-US" sz="2400" dirty="0"/>
                  </a:p>
                </p:txBody>
              </p:sp>
            </p:grpSp>
            <p:sp>
              <p:nvSpPr>
                <p:cNvPr id="180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  <p:grpSp>
            <p:nvGrpSpPr>
              <p:cNvPr id="174" name="Group 173"/>
              <p:cNvGrpSpPr/>
              <p:nvPr/>
            </p:nvGrpSpPr>
            <p:grpSpPr>
              <a:xfrm>
                <a:off x="7980921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175" name="Group 174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177" name="Rectangle 176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AFABAB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4</a:t>
                    </a:r>
                    <a:endParaRPr lang="en-US" sz="2400" dirty="0"/>
                  </a:p>
                </p:txBody>
              </p:sp>
            </p:grpSp>
            <p:sp>
              <p:nvSpPr>
                <p:cNvPr id="176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</p:grpSp>
        <p:grpSp>
          <p:nvGrpSpPr>
            <p:cNvPr id="183" name="Group 182"/>
            <p:cNvGrpSpPr/>
            <p:nvPr/>
          </p:nvGrpSpPr>
          <p:grpSpPr>
            <a:xfrm>
              <a:off x="10510330" y="2571201"/>
              <a:ext cx="1690362" cy="568873"/>
              <a:chOff x="7135740" y="2571201"/>
              <a:chExt cx="1690362" cy="568873"/>
            </a:xfrm>
          </p:grpSpPr>
          <p:grpSp>
            <p:nvGrpSpPr>
              <p:cNvPr id="184" name="Group 183"/>
              <p:cNvGrpSpPr/>
              <p:nvPr/>
            </p:nvGrpSpPr>
            <p:grpSpPr>
              <a:xfrm>
                <a:off x="7135740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190" name="Group 189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192" name="Rectangle 191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F2F2F2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3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5</a:t>
                    </a:r>
                    <a:endParaRPr lang="en-US" sz="2400" dirty="0"/>
                  </a:p>
                </p:txBody>
              </p:sp>
            </p:grpSp>
            <p:sp>
              <p:nvSpPr>
                <p:cNvPr id="191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  <p:grpSp>
            <p:nvGrpSpPr>
              <p:cNvPr id="185" name="Group 184"/>
              <p:cNvGrpSpPr/>
              <p:nvPr/>
            </p:nvGrpSpPr>
            <p:grpSpPr>
              <a:xfrm>
                <a:off x="7980921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186" name="Group 185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188" name="Rectangle 187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0D0D0D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9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>
                        <a:solidFill>
                          <a:schemeClr val="bg1"/>
                        </a:solidFill>
                      </a:rPr>
                      <a:t>I</a:t>
                    </a:r>
                    <a:r>
                      <a:rPr lang="en-US" sz="2400" baseline="-25000" dirty="0">
                        <a:solidFill>
                          <a:schemeClr val="bg1"/>
                        </a:solidFill>
                      </a:rPr>
                      <a:t>6</a:t>
                    </a:r>
                    <a:endParaRPr lang="en-US" sz="2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87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+</a:t>
                  </a:r>
                  <a:endParaRPr lang="en-US" sz="2400" baseline="-25000" dirty="0"/>
                </a:p>
              </p:txBody>
            </p:sp>
          </p:grpSp>
        </p:grpSp>
        <p:grpSp>
          <p:nvGrpSpPr>
            <p:cNvPr id="195" name="Group 194"/>
            <p:cNvGrpSpPr/>
            <p:nvPr/>
          </p:nvGrpSpPr>
          <p:grpSpPr>
            <a:xfrm>
              <a:off x="12200690" y="2571201"/>
              <a:ext cx="845181" cy="568873"/>
              <a:chOff x="7674288" y="2861547"/>
              <a:chExt cx="845181" cy="568873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7674288" y="2865666"/>
                <a:ext cx="564757" cy="564754"/>
                <a:chOff x="7674288" y="2865666"/>
                <a:chExt cx="564757" cy="564754"/>
              </a:xfrm>
            </p:grpSpPr>
            <p:sp>
              <p:nvSpPr>
                <p:cNvPr id="203" name="Rectangle 202"/>
                <p:cNvSpPr>
                  <a:spLocks noChangeAspect="1"/>
                </p:cNvSpPr>
                <p:nvPr/>
              </p:nvSpPr>
              <p:spPr>
                <a:xfrm>
                  <a:off x="7674292" y="2865667"/>
                  <a:ext cx="564753" cy="564753"/>
                </a:xfrm>
                <a:prstGeom prst="rect">
                  <a:avLst/>
                </a:prstGeom>
                <a:solidFill>
                  <a:srgbClr val="D0CE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Shape 667"/>
                <p:cNvSpPr txBox="1">
                  <a:spLocks/>
                </p:cNvSpPr>
                <p:nvPr/>
              </p:nvSpPr>
              <p:spPr>
                <a:xfrm>
                  <a:off x="7674288" y="2865666"/>
                  <a:ext cx="564755" cy="56475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I</a:t>
                  </a:r>
                  <a:r>
                    <a:rPr lang="en-US" sz="2400" baseline="-25000" dirty="0"/>
                    <a:t>7</a:t>
                  </a:r>
                  <a:endParaRPr lang="en-US" sz="2400" dirty="0"/>
                </a:p>
              </p:txBody>
            </p:sp>
          </p:grpSp>
          <p:sp>
            <p:nvSpPr>
              <p:cNvPr id="202" name="Shape 667"/>
              <p:cNvSpPr txBox="1">
                <a:spLocks/>
              </p:cNvSpPr>
              <p:nvPr/>
            </p:nvSpPr>
            <p:spPr>
              <a:xfrm>
                <a:off x="8239043" y="2861547"/>
                <a:ext cx="280426" cy="56887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+</a:t>
                </a:r>
                <a:endParaRPr lang="en-US" sz="2400" baseline="-25000" dirty="0"/>
              </a:p>
            </p:txBody>
          </p:sp>
        </p:grpSp>
        <p:grpSp>
          <p:nvGrpSpPr>
            <p:cNvPr id="196" name="Group 195"/>
            <p:cNvGrpSpPr/>
            <p:nvPr/>
          </p:nvGrpSpPr>
          <p:grpSpPr>
            <a:xfrm>
              <a:off x="13045871" y="2571201"/>
              <a:ext cx="845181" cy="568873"/>
              <a:chOff x="7674288" y="2861547"/>
              <a:chExt cx="845181" cy="568873"/>
            </a:xfrm>
          </p:grpSpPr>
          <p:grpSp>
            <p:nvGrpSpPr>
              <p:cNvPr id="197" name="Group 196"/>
              <p:cNvGrpSpPr/>
              <p:nvPr/>
            </p:nvGrpSpPr>
            <p:grpSpPr>
              <a:xfrm>
                <a:off x="7674288" y="2865666"/>
                <a:ext cx="564757" cy="564754"/>
                <a:chOff x="7674288" y="2865666"/>
                <a:chExt cx="564757" cy="564754"/>
              </a:xfrm>
            </p:grpSpPr>
            <p:sp>
              <p:nvSpPr>
                <p:cNvPr id="199" name="Rectangle 198"/>
                <p:cNvSpPr>
                  <a:spLocks noChangeAspect="1"/>
                </p:cNvSpPr>
                <p:nvPr/>
              </p:nvSpPr>
              <p:spPr>
                <a:xfrm>
                  <a:off x="7674292" y="2865667"/>
                  <a:ext cx="564753" cy="564753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Shape 667"/>
                <p:cNvSpPr txBox="1">
                  <a:spLocks/>
                </p:cNvSpPr>
                <p:nvPr/>
              </p:nvSpPr>
              <p:spPr>
                <a:xfrm>
                  <a:off x="7674288" y="2865666"/>
                  <a:ext cx="564755" cy="56475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I</a:t>
                  </a:r>
                  <a:r>
                    <a:rPr lang="en-US" sz="2400" baseline="-25000" dirty="0"/>
                    <a:t>8</a:t>
                  </a:r>
                  <a:endParaRPr lang="en-US" sz="2400" dirty="0"/>
                </a:p>
              </p:txBody>
            </p:sp>
          </p:grpSp>
          <p:sp>
            <p:nvSpPr>
              <p:cNvPr id="198" name="Shape 667"/>
              <p:cNvSpPr txBox="1">
                <a:spLocks/>
              </p:cNvSpPr>
              <p:nvPr/>
            </p:nvSpPr>
            <p:spPr>
              <a:xfrm>
                <a:off x="8239043" y="2861547"/>
                <a:ext cx="280426" cy="56887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+</a:t>
                </a:r>
                <a:endParaRPr lang="en-US" sz="2400" baseline="-25000" dirty="0"/>
              </a:p>
            </p:txBody>
          </p:sp>
        </p:grpSp>
        <p:grpSp>
          <p:nvGrpSpPr>
            <p:cNvPr id="206" name="Group 205"/>
            <p:cNvGrpSpPr/>
            <p:nvPr/>
          </p:nvGrpSpPr>
          <p:grpSpPr>
            <a:xfrm>
              <a:off x="13891050" y="2574411"/>
              <a:ext cx="564757" cy="564754"/>
              <a:chOff x="7674288" y="2865666"/>
              <a:chExt cx="564757" cy="564754"/>
            </a:xfrm>
          </p:grpSpPr>
          <p:sp>
            <p:nvSpPr>
              <p:cNvPr id="208" name="Rectangle 207"/>
              <p:cNvSpPr>
                <a:spLocks noChangeAspect="1"/>
              </p:cNvSpPr>
              <p:nvPr/>
            </p:nvSpPr>
            <p:spPr>
              <a:xfrm>
                <a:off x="7674292" y="2865667"/>
                <a:ext cx="564753" cy="564753"/>
              </a:xfrm>
              <a:prstGeom prst="rect">
                <a:avLst/>
              </a:prstGeom>
              <a:solidFill>
                <a:srgbClr val="7F7F7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Shape 667"/>
              <p:cNvSpPr txBox="1">
                <a:spLocks/>
              </p:cNvSpPr>
              <p:nvPr/>
            </p:nvSpPr>
            <p:spPr>
              <a:xfrm>
                <a:off x="7674288" y="2865666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I</a:t>
                </a:r>
                <a:r>
                  <a:rPr lang="en-US" sz="2400" baseline="-25000" dirty="0"/>
                  <a:t>9</a:t>
                </a:r>
                <a:endParaRPr lang="en-US" sz="2400" dirty="0"/>
              </a:p>
            </p:txBody>
          </p:sp>
        </p:grpSp>
      </p:grpSp>
      <p:grpSp>
        <p:nvGrpSpPr>
          <p:cNvPr id="210" name="Group 209"/>
          <p:cNvGrpSpPr/>
          <p:nvPr/>
        </p:nvGrpSpPr>
        <p:grpSpPr>
          <a:xfrm>
            <a:off x="9796367" y="1325563"/>
            <a:ext cx="1645920" cy="1645920"/>
            <a:chOff x="5275183" y="4650978"/>
            <a:chExt cx="1645920" cy="1645920"/>
          </a:xfrm>
        </p:grpSpPr>
        <p:sp>
          <p:nvSpPr>
            <p:cNvPr id="211" name="Rectangle 210"/>
            <p:cNvSpPr>
              <a:spLocks noChangeAspect="1"/>
            </p:cNvSpPr>
            <p:nvPr/>
          </p:nvSpPr>
          <p:spPr>
            <a:xfrm>
              <a:off x="5275183" y="4650978"/>
              <a:ext cx="274320" cy="2743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>
              <a:spLocks noChangeAspect="1"/>
            </p:cNvSpPr>
            <p:nvPr/>
          </p:nvSpPr>
          <p:spPr>
            <a:xfrm>
              <a:off x="5549503" y="46509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>
              <a:spLocks noChangeAspect="1"/>
            </p:cNvSpPr>
            <p:nvPr/>
          </p:nvSpPr>
          <p:spPr>
            <a:xfrm>
              <a:off x="5823823" y="4650978"/>
              <a:ext cx="274320" cy="2743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>
              <a:spLocks noChangeAspect="1"/>
            </p:cNvSpPr>
            <p:nvPr/>
          </p:nvSpPr>
          <p:spPr>
            <a:xfrm>
              <a:off x="5275183" y="492529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>
              <a:spLocks noChangeAspect="1"/>
            </p:cNvSpPr>
            <p:nvPr/>
          </p:nvSpPr>
          <p:spPr>
            <a:xfrm>
              <a:off x="5549503" y="4925298"/>
              <a:ext cx="274320" cy="2743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>
              <a:spLocks noChangeAspect="1"/>
            </p:cNvSpPr>
            <p:nvPr/>
          </p:nvSpPr>
          <p:spPr>
            <a:xfrm>
              <a:off x="5823823" y="492529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>
              <a:spLocks noChangeAspect="1"/>
            </p:cNvSpPr>
            <p:nvPr/>
          </p:nvSpPr>
          <p:spPr>
            <a:xfrm>
              <a:off x="5275183" y="5199618"/>
              <a:ext cx="274320" cy="274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>
              <a:spLocks noChangeAspect="1"/>
            </p:cNvSpPr>
            <p:nvPr/>
          </p:nvSpPr>
          <p:spPr>
            <a:xfrm>
              <a:off x="5549503" y="5199618"/>
              <a:ext cx="274320" cy="2743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>
              <a:spLocks noChangeAspect="1"/>
            </p:cNvSpPr>
            <p:nvPr/>
          </p:nvSpPr>
          <p:spPr>
            <a:xfrm>
              <a:off x="5823823" y="5199618"/>
              <a:ext cx="2743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>
              <a:spLocks noChangeAspect="1"/>
            </p:cNvSpPr>
            <p:nvPr/>
          </p:nvSpPr>
          <p:spPr>
            <a:xfrm>
              <a:off x="6098143" y="4650978"/>
              <a:ext cx="274320" cy="274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>
              <a:spLocks noChangeAspect="1"/>
            </p:cNvSpPr>
            <p:nvPr/>
          </p:nvSpPr>
          <p:spPr>
            <a:xfrm>
              <a:off x="6372463" y="46509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>
              <a:spLocks noChangeAspect="1"/>
            </p:cNvSpPr>
            <p:nvPr/>
          </p:nvSpPr>
          <p:spPr>
            <a:xfrm>
              <a:off x="6646783" y="4650978"/>
              <a:ext cx="274320" cy="274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>
              <a:spLocks noChangeAspect="1"/>
            </p:cNvSpPr>
            <p:nvPr/>
          </p:nvSpPr>
          <p:spPr>
            <a:xfrm>
              <a:off x="6098143" y="4925298"/>
              <a:ext cx="2743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/>
            <p:cNvSpPr>
              <a:spLocks noChangeAspect="1"/>
            </p:cNvSpPr>
            <p:nvPr/>
          </p:nvSpPr>
          <p:spPr>
            <a:xfrm>
              <a:off x="6372463" y="492529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>
              <a:spLocks noChangeAspect="1"/>
            </p:cNvSpPr>
            <p:nvPr/>
          </p:nvSpPr>
          <p:spPr>
            <a:xfrm>
              <a:off x="6646783" y="492529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>
              <a:spLocks noChangeAspect="1"/>
            </p:cNvSpPr>
            <p:nvPr/>
          </p:nvSpPr>
          <p:spPr>
            <a:xfrm>
              <a:off x="6098143" y="5199618"/>
              <a:ext cx="274320" cy="27432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/>
            <p:cNvSpPr>
              <a:spLocks noChangeAspect="1"/>
            </p:cNvSpPr>
            <p:nvPr/>
          </p:nvSpPr>
          <p:spPr>
            <a:xfrm>
              <a:off x="6372463" y="5199618"/>
              <a:ext cx="274320" cy="27432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>
              <a:spLocks noChangeAspect="1"/>
            </p:cNvSpPr>
            <p:nvPr/>
          </p:nvSpPr>
          <p:spPr>
            <a:xfrm>
              <a:off x="6646783" y="5199618"/>
              <a:ext cx="274320" cy="274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>
              <a:spLocks noChangeAspect="1"/>
            </p:cNvSpPr>
            <p:nvPr/>
          </p:nvSpPr>
          <p:spPr>
            <a:xfrm>
              <a:off x="5275183" y="547393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>
              <a:spLocks noChangeAspect="1"/>
            </p:cNvSpPr>
            <p:nvPr/>
          </p:nvSpPr>
          <p:spPr>
            <a:xfrm>
              <a:off x="5549503" y="5473938"/>
              <a:ext cx="274320" cy="2743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>
              <a:spLocks noChangeAspect="1"/>
            </p:cNvSpPr>
            <p:nvPr/>
          </p:nvSpPr>
          <p:spPr>
            <a:xfrm>
              <a:off x="5823823" y="5473938"/>
              <a:ext cx="274320" cy="2743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>
              <a:spLocks noChangeAspect="1"/>
            </p:cNvSpPr>
            <p:nvPr/>
          </p:nvSpPr>
          <p:spPr>
            <a:xfrm>
              <a:off x="5275183" y="5748258"/>
              <a:ext cx="274320" cy="27432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>
              <a:spLocks noChangeAspect="1"/>
            </p:cNvSpPr>
            <p:nvPr/>
          </p:nvSpPr>
          <p:spPr>
            <a:xfrm>
              <a:off x="5549503" y="574825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>
              <a:spLocks noChangeAspect="1"/>
            </p:cNvSpPr>
            <p:nvPr/>
          </p:nvSpPr>
          <p:spPr>
            <a:xfrm>
              <a:off x="5823823" y="5748258"/>
              <a:ext cx="274320" cy="27432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>
              <a:spLocks noChangeAspect="1"/>
            </p:cNvSpPr>
            <p:nvPr/>
          </p:nvSpPr>
          <p:spPr>
            <a:xfrm>
              <a:off x="5275183" y="60225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>
              <a:spLocks noChangeAspect="1"/>
            </p:cNvSpPr>
            <p:nvPr/>
          </p:nvSpPr>
          <p:spPr>
            <a:xfrm>
              <a:off x="5549503" y="6022578"/>
              <a:ext cx="274320" cy="2743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>
              <a:spLocks noChangeAspect="1"/>
            </p:cNvSpPr>
            <p:nvPr/>
          </p:nvSpPr>
          <p:spPr>
            <a:xfrm>
              <a:off x="5823823" y="60225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>
              <a:spLocks noChangeAspect="1"/>
            </p:cNvSpPr>
            <p:nvPr/>
          </p:nvSpPr>
          <p:spPr>
            <a:xfrm>
              <a:off x="6098143" y="5473938"/>
              <a:ext cx="274320" cy="2743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/>
            <p:cNvSpPr>
              <a:spLocks noChangeAspect="1"/>
            </p:cNvSpPr>
            <p:nvPr/>
          </p:nvSpPr>
          <p:spPr>
            <a:xfrm>
              <a:off x="6372463" y="5473938"/>
              <a:ext cx="274320" cy="2743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>
              <a:spLocks noChangeAspect="1"/>
            </p:cNvSpPr>
            <p:nvPr/>
          </p:nvSpPr>
          <p:spPr>
            <a:xfrm>
              <a:off x="6646783" y="547393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>
              <a:spLocks noChangeAspect="1"/>
            </p:cNvSpPr>
            <p:nvPr/>
          </p:nvSpPr>
          <p:spPr>
            <a:xfrm>
              <a:off x="6098143" y="574825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>
              <a:spLocks noChangeAspect="1"/>
            </p:cNvSpPr>
            <p:nvPr/>
          </p:nvSpPr>
          <p:spPr>
            <a:xfrm>
              <a:off x="6372463" y="5748258"/>
              <a:ext cx="274320" cy="2743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>
              <a:spLocks noChangeAspect="1"/>
            </p:cNvSpPr>
            <p:nvPr/>
          </p:nvSpPr>
          <p:spPr>
            <a:xfrm>
              <a:off x="6646783" y="5748258"/>
              <a:ext cx="274320" cy="27432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>
              <a:spLocks noChangeAspect="1"/>
            </p:cNvSpPr>
            <p:nvPr/>
          </p:nvSpPr>
          <p:spPr>
            <a:xfrm>
              <a:off x="6098143" y="6022578"/>
              <a:ext cx="274320" cy="27432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/>
            <p:cNvSpPr>
              <a:spLocks noChangeAspect="1"/>
            </p:cNvSpPr>
            <p:nvPr/>
          </p:nvSpPr>
          <p:spPr>
            <a:xfrm>
              <a:off x="6372463" y="6022578"/>
              <a:ext cx="274320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/>
            <p:cNvSpPr>
              <a:spLocks noChangeAspect="1"/>
            </p:cNvSpPr>
            <p:nvPr/>
          </p:nvSpPr>
          <p:spPr>
            <a:xfrm>
              <a:off x="6646783" y="6022578"/>
              <a:ext cx="2743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070687" y="1599883"/>
            <a:ext cx="822960" cy="82093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Shape 667"/>
          <p:cNvSpPr txBox="1">
            <a:spLocks/>
          </p:cNvSpPr>
          <p:nvPr/>
        </p:nvSpPr>
        <p:spPr>
          <a:xfrm>
            <a:off x="466725" y="2672376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Mean filtering (take average):</a:t>
            </a:r>
          </a:p>
        </p:txBody>
      </p:sp>
      <p:sp>
        <p:nvSpPr>
          <p:cNvPr id="248" name="Shape 667"/>
          <p:cNvSpPr txBox="1">
            <a:spLocks/>
          </p:cNvSpPr>
          <p:nvPr/>
        </p:nvSpPr>
        <p:spPr>
          <a:xfrm>
            <a:off x="466725" y="4576012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Median filtering (take median):</a:t>
            </a:r>
          </a:p>
        </p:txBody>
      </p:sp>
      <p:grpSp>
        <p:nvGrpSpPr>
          <p:cNvPr id="250" name="Group 249"/>
          <p:cNvGrpSpPr/>
          <p:nvPr/>
        </p:nvGrpSpPr>
        <p:grpSpPr>
          <a:xfrm>
            <a:off x="1708664" y="5301523"/>
            <a:ext cx="570314" cy="568873"/>
            <a:chOff x="8233484" y="2864870"/>
            <a:chExt cx="570314" cy="568873"/>
          </a:xfrm>
        </p:grpSpPr>
        <p:sp>
          <p:nvSpPr>
            <p:cNvPr id="300" name="Rectangle 299"/>
            <p:cNvSpPr>
              <a:spLocks noChangeAspect="1"/>
            </p:cNvSpPr>
            <p:nvPr/>
          </p:nvSpPr>
          <p:spPr>
            <a:xfrm>
              <a:off x="8239045" y="2865667"/>
              <a:ext cx="564753" cy="56475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Shape 667"/>
            <p:cNvSpPr txBox="1">
              <a:spLocks/>
            </p:cNvSpPr>
            <p:nvPr/>
          </p:nvSpPr>
          <p:spPr>
            <a:xfrm>
              <a:off x="8233484" y="2864870"/>
              <a:ext cx="569516" cy="5688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</a:t>
              </a:r>
              <a:r>
                <a:rPr lang="en-US" sz="2400" baseline="30000" dirty="0"/>
                <a:t>’</a:t>
              </a:r>
              <a:r>
                <a:rPr lang="en-US" sz="2400" baseline="-25000" dirty="0"/>
                <a:t>5</a:t>
              </a:r>
            </a:p>
          </p:txBody>
        </p:sp>
      </p:grpSp>
      <p:sp>
        <p:nvSpPr>
          <p:cNvPr id="251" name="Shape 667"/>
          <p:cNvSpPr txBox="1">
            <a:spLocks/>
          </p:cNvSpPr>
          <p:nvPr/>
        </p:nvSpPr>
        <p:spPr>
          <a:xfrm>
            <a:off x="2288616" y="5298200"/>
            <a:ext cx="569516" cy="568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=</a:t>
            </a:r>
            <a:endParaRPr lang="en-US" sz="2400" baseline="-25000" dirty="0"/>
          </a:p>
        </p:txBody>
      </p:sp>
      <p:grpSp>
        <p:nvGrpSpPr>
          <p:cNvPr id="9" name="Group 8"/>
          <p:cNvGrpSpPr/>
          <p:nvPr/>
        </p:nvGrpSpPr>
        <p:grpSpPr>
          <a:xfrm>
            <a:off x="2858132" y="5244926"/>
            <a:ext cx="8545909" cy="620086"/>
            <a:chOff x="2082220" y="5429513"/>
            <a:chExt cx="8545909" cy="620086"/>
          </a:xfrm>
        </p:grpSpPr>
        <p:grpSp>
          <p:nvGrpSpPr>
            <p:cNvPr id="254" name="Group 253"/>
            <p:cNvGrpSpPr/>
            <p:nvPr/>
          </p:nvGrpSpPr>
          <p:grpSpPr>
            <a:xfrm>
              <a:off x="3024395" y="5480726"/>
              <a:ext cx="1690362" cy="568873"/>
              <a:chOff x="7135740" y="2571201"/>
              <a:chExt cx="1690362" cy="568873"/>
            </a:xfrm>
          </p:grpSpPr>
          <p:grpSp>
            <p:nvGrpSpPr>
              <p:cNvPr id="290" name="Group 289"/>
              <p:cNvGrpSpPr/>
              <p:nvPr/>
            </p:nvGrpSpPr>
            <p:grpSpPr>
              <a:xfrm>
                <a:off x="7135740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296" name="Group 295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298" name="Rectangle 297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595959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9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1</a:t>
                    </a:r>
                    <a:endParaRPr lang="en-US" sz="2400" dirty="0"/>
                  </a:p>
                </p:txBody>
              </p:sp>
            </p:grpSp>
            <p:sp>
              <p:nvSpPr>
                <p:cNvPr id="297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baseline="-25000" dirty="0"/>
                    <a:t>,</a:t>
                  </a:r>
                </a:p>
              </p:txBody>
            </p:sp>
          </p:grpSp>
          <p:grpSp>
            <p:nvGrpSpPr>
              <p:cNvPr id="291" name="Group 290"/>
              <p:cNvGrpSpPr/>
              <p:nvPr/>
            </p:nvGrpSpPr>
            <p:grpSpPr>
              <a:xfrm>
                <a:off x="7980921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292" name="Group 291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294" name="Rectangle 293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A6A6A6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5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2</a:t>
                    </a:r>
                    <a:endParaRPr lang="en-US" sz="2400" dirty="0"/>
                  </a:p>
                </p:txBody>
              </p:sp>
            </p:grpSp>
            <p:sp>
              <p:nvSpPr>
                <p:cNvPr id="293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baseline="-25000" dirty="0"/>
                    <a:t>,</a:t>
                  </a:r>
                </a:p>
              </p:txBody>
            </p:sp>
          </p:grpSp>
        </p:grpSp>
        <p:grpSp>
          <p:nvGrpSpPr>
            <p:cNvPr id="255" name="Group 254"/>
            <p:cNvGrpSpPr/>
            <p:nvPr/>
          </p:nvGrpSpPr>
          <p:grpSpPr>
            <a:xfrm>
              <a:off x="4714755" y="5480726"/>
              <a:ext cx="1690362" cy="568873"/>
              <a:chOff x="7135740" y="2571201"/>
              <a:chExt cx="1690362" cy="568873"/>
            </a:xfrm>
          </p:grpSpPr>
          <p:grpSp>
            <p:nvGrpSpPr>
              <p:cNvPr id="280" name="Group 279"/>
              <p:cNvGrpSpPr/>
              <p:nvPr/>
            </p:nvGrpSpPr>
            <p:grpSpPr>
              <a:xfrm>
                <a:off x="7135740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286" name="Group 285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288" name="Rectangle 287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F2F2F2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9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3</a:t>
                    </a:r>
                    <a:endParaRPr lang="en-US" sz="2400" dirty="0"/>
                  </a:p>
                </p:txBody>
              </p:sp>
            </p:grpSp>
            <p:sp>
              <p:nvSpPr>
                <p:cNvPr id="287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baseline="-25000" dirty="0"/>
                    <a:t>,</a:t>
                  </a:r>
                </a:p>
              </p:txBody>
            </p:sp>
          </p:grpSp>
          <p:grpSp>
            <p:nvGrpSpPr>
              <p:cNvPr id="281" name="Group 280"/>
              <p:cNvGrpSpPr/>
              <p:nvPr/>
            </p:nvGrpSpPr>
            <p:grpSpPr>
              <a:xfrm>
                <a:off x="7980921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282" name="Group 281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284" name="Rectangle 283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AFABAB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5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4</a:t>
                    </a:r>
                    <a:endParaRPr lang="en-US" sz="2400" dirty="0"/>
                  </a:p>
                </p:txBody>
              </p:sp>
            </p:grpSp>
            <p:sp>
              <p:nvSpPr>
                <p:cNvPr id="283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baseline="-25000" dirty="0"/>
                    <a:t>,</a:t>
                  </a:r>
                </a:p>
              </p:txBody>
            </p:sp>
          </p:grpSp>
        </p:grpSp>
        <p:grpSp>
          <p:nvGrpSpPr>
            <p:cNvPr id="256" name="Group 255"/>
            <p:cNvGrpSpPr/>
            <p:nvPr/>
          </p:nvGrpSpPr>
          <p:grpSpPr>
            <a:xfrm>
              <a:off x="6398985" y="5480726"/>
              <a:ext cx="1690362" cy="568873"/>
              <a:chOff x="7135740" y="2571201"/>
              <a:chExt cx="1690362" cy="568873"/>
            </a:xfrm>
          </p:grpSpPr>
          <p:grpSp>
            <p:nvGrpSpPr>
              <p:cNvPr id="270" name="Group 269"/>
              <p:cNvGrpSpPr/>
              <p:nvPr/>
            </p:nvGrpSpPr>
            <p:grpSpPr>
              <a:xfrm>
                <a:off x="7135740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276" name="Group 275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278" name="Rectangle 277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F2F2F2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9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/>
                      <a:t>I</a:t>
                    </a:r>
                    <a:r>
                      <a:rPr lang="en-US" sz="2400" baseline="-25000" dirty="0"/>
                      <a:t>5</a:t>
                    </a:r>
                    <a:endParaRPr lang="en-US" sz="2400" dirty="0"/>
                  </a:p>
                </p:txBody>
              </p:sp>
            </p:grpSp>
            <p:sp>
              <p:nvSpPr>
                <p:cNvPr id="277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baseline="-25000" dirty="0"/>
                    <a:t>,</a:t>
                  </a:r>
                </a:p>
              </p:txBody>
            </p:sp>
          </p:grpSp>
          <p:grpSp>
            <p:nvGrpSpPr>
              <p:cNvPr id="271" name="Group 270"/>
              <p:cNvGrpSpPr/>
              <p:nvPr/>
            </p:nvGrpSpPr>
            <p:grpSpPr>
              <a:xfrm>
                <a:off x="7980921" y="2571201"/>
                <a:ext cx="845181" cy="568873"/>
                <a:chOff x="7674288" y="2861547"/>
                <a:chExt cx="845181" cy="568873"/>
              </a:xfrm>
            </p:grpSpPr>
            <p:grpSp>
              <p:nvGrpSpPr>
                <p:cNvPr id="272" name="Group 271"/>
                <p:cNvGrpSpPr/>
                <p:nvPr/>
              </p:nvGrpSpPr>
              <p:grpSpPr>
                <a:xfrm>
                  <a:off x="7674288" y="2865666"/>
                  <a:ext cx="564757" cy="564754"/>
                  <a:chOff x="7674288" y="2865666"/>
                  <a:chExt cx="564757" cy="564754"/>
                </a:xfrm>
              </p:grpSpPr>
              <p:sp>
                <p:nvSpPr>
                  <p:cNvPr id="274" name="Rectangle 273"/>
                  <p:cNvSpPr>
                    <a:spLocks noChangeAspect="1"/>
                  </p:cNvSpPr>
                  <p:nvPr/>
                </p:nvSpPr>
                <p:spPr>
                  <a:xfrm>
                    <a:off x="7674292" y="2865667"/>
                    <a:ext cx="564753" cy="564753"/>
                  </a:xfrm>
                  <a:prstGeom prst="rect">
                    <a:avLst/>
                  </a:prstGeom>
                  <a:solidFill>
                    <a:srgbClr val="0D0D0D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5" name="Shape 667"/>
                  <p:cNvSpPr txBox="1">
                    <a:spLocks/>
                  </p:cNvSpPr>
                  <p:nvPr/>
                </p:nvSpPr>
                <p:spPr>
                  <a:xfrm>
                    <a:off x="7674288" y="2865666"/>
                    <a:ext cx="564755" cy="56475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2400" dirty="0">
                        <a:solidFill>
                          <a:schemeClr val="bg1"/>
                        </a:solidFill>
                      </a:rPr>
                      <a:t>I</a:t>
                    </a:r>
                    <a:r>
                      <a:rPr lang="en-US" sz="2400" baseline="-25000" dirty="0">
                        <a:solidFill>
                          <a:schemeClr val="bg1"/>
                        </a:solidFill>
                      </a:rPr>
                      <a:t>6</a:t>
                    </a:r>
                    <a:endParaRPr lang="en-US" sz="2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73" name="Shape 667"/>
                <p:cNvSpPr txBox="1">
                  <a:spLocks/>
                </p:cNvSpPr>
                <p:nvPr/>
              </p:nvSpPr>
              <p:spPr>
                <a:xfrm>
                  <a:off x="8239043" y="2861547"/>
                  <a:ext cx="280426" cy="5688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baseline="-25000" dirty="0"/>
                    <a:t>,</a:t>
                  </a:r>
                </a:p>
              </p:txBody>
            </p:sp>
          </p:grpSp>
        </p:grpSp>
        <p:grpSp>
          <p:nvGrpSpPr>
            <p:cNvPr id="257" name="Group 256"/>
            <p:cNvGrpSpPr/>
            <p:nvPr/>
          </p:nvGrpSpPr>
          <p:grpSpPr>
            <a:xfrm>
              <a:off x="8089345" y="5480726"/>
              <a:ext cx="845181" cy="568873"/>
              <a:chOff x="7674288" y="2861547"/>
              <a:chExt cx="845181" cy="568873"/>
            </a:xfrm>
          </p:grpSpPr>
          <p:grpSp>
            <p:nvGrpSpPr>
              <p:cNvPr id="266" name="Group 265"/>
              <p:cNvGrpSpPr/>
              <p:nvPr/>
            </p:nvGrpSpPr>
            <p:grpSpPr>
              <a:xfrm>
                <a:off x="7674288" y="2865666"/>
                <a:ext cx="564757" cy="564754"/>
                <a:chOff x="7674288" y="2865666"/>
                <a:chExt cx="564757" cy="564754"/>
              </a:xfrm>
            </p:grpSpPr>
            <p:sp>
              <p:nvSpPr>
                <p:cNvPr id="268" name="Rectangle 267"/>
                <p:cNvSpPr>
                  <a:spLocks noChangeAspect="1"/>
                </p:cNvSpPr>
                <p:nvPr/>
              </p:nvSpPr>
              <p:spPr>
                <a:xfrm>
                  <a:off x="7674292" y="2865667"/>
                  <a:ext cx="564753" cy="564753"/>
                </a:xfrm>
                <a:prstGeom prst="rect">
                  <a:avLst/>
                </a:prstGeom>
                <a:solidFill>
                  <a:srgbClr val="D0CECE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Shape 667"/>
                <p:cNvSpPr txBox="1">
                  <a:spLocks/>
                </p:cNvSpPr>
                <p:nvPr/>
              </p:nvSpPr>
              <p:spPr>
                <a:xfrm>
                  <a:off x="7674288" y="2865666"/>
                  <a:ext cx="564755" cy="56475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/>
                    <a:t>I</a:t>
                  </a:r>
                  <a:r>
                    <a:rPr lang="en-US" sz="2400" baseline="-25000" dirty="0"/>
                    <a:t>7</a:t>
                  </a:r>
                  <a:endParaRPr lang="en-US" sz="2400" dirty="0"/>
                </a:p>
              </p:txBody>
            </p:sp>
          </p:grpSp>
          <p:sp>
            <p:nvSpPr>
              <p:cNvPr id="267" name="Shape 667"/>
              <p:cNvSpPr txBox="1">
                <a:spLocks/>
              </p:cNvSpPr>
              <p:nvPr/>
            </p:nvSpPr>
            <p:spPr>
              <a:xfrm>
                <a:off x="8239043" y="2861547"/>
                <a:ext cx="280426" cy="56887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baseline="-25000" dirty="0"/>
                  <a:t>,</a:t>
                </a:r>
              </a:p>
            </p:txBody>
          </p:sp>
        </p:grpSp>
        <p:grpSp>
          <p:nvGrpSpPr>
            <p:cNvPr id="262" name="Group 261"/>
            <p:cNvGrpSpPr/>
            <p:nvPr/>
          </p:nvGrpSpPr>
          <p:grpSpPr>
            <a:xfrm>
              <a:off x="8934526" y="5484845"/>
              <a:ext cx="564757" cy="564754"/>
              <a:chOff x="7674288" y="2865666"/>
              <a:chExt cx="564757" cy="564754"/>
            </a:xfrm>
          </p:grpSpPr>
          <p:sp>
            <p:nvSpPr>
              <p:cNvPr id="264" name="Rectangle 263"/>
              <p:cNvSpPr>
                <a:spLocks noChangeAspect="1"/>
              </p:cNvSpPr>
              <p:nvPr/>
            </p:nvSpPr>
            <p:spPr>
              <a:xfrm>
                <a:off x="7674292" y="2865667"/>
                <a:ext cx="564753" cy="564753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Shape 667"/>
              <p:cNvSpPr txBox="1">
                <a:spLocks/>
              </p:cNvSpPr>
              <p:nvPr/>
            </p:nvSpPr>
            <p:spPr>
              <a:xfrm>
                <a:off x="7674288" y="2865666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I</a:t>
                </a:r>
                <a:r>
                  <a:rPr lang="en-US" sz="2400" baseline="-25000" dirty="0"/>
                  <a:t>8</a:t>
                </a:r>
                <a:endParaRPr lang="en-US" sz="2400" dirty="0"/>
              </a:p>
            </p:txBody>
          </p:sp>
        </p:grpSp>
        <p:sp>
          <p:nvSpPr>
            <p:cNvPr id="263" name="Shape 667"/>
            <p:cNvSpPr txBox="1">
              <a:spLocks/>
            </p:cNvSpPr>
            <p:nvPr/>
          </p:nvSpPr>
          <p:spPr>
            <a:xfrm>
              <a:off x="9499281" y="5480726"/>
              <a:ext cx="280426" cy="5688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baseline="-25000" dirty="0"/>
                <a:t>,</a:t>
              </a:r>
            </a:p>
          </p:txBody>
        </p:sp>
        <p:grpSp>
          <p:nvGrpSpPr>
            <p:cNvPr id="259" name="Group 258"/>
            <p:cNvGrpSpPr/>
            <p:nvPr/>
          </p:nvGrpSpPr>
          <p:grpSpPr>
            <a:xfrm>
              <a:off x="9779705" y="5483936"/>
              <a:ext cx="564757" cy="564754"/>
              <a:chOff x="7674288" y="2865666"/>
              <a:chExt cx="564757" cy="564754"/>
            </a:xfrm>
          </p:grpSpPr>
          <p:sp>
            <p:nvSpPr>
              <p:cNvPr id="260" name="Rectangle 259"/>
              <p:cNvSpPr>
                <a:spLocks noChangeAspect="1"/>
              </p:cNvSpPr>
              <p:nvPr/>
            </p:nvSpPr>
            <p:spPr>
              <a:xfrm>
                <a:off x="7674292" y="2865667"/>
                <a:ext cx="564753" cy="564753"/>
              </a:xfrm>
              <a:prstGeom prst="rect">
                <a:avLst/>
              </a:prstGeom>
              <a:solidFill>
                <a:srgbClr val="7F7F7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Shape 667"/>
              <p:cNvSpPr txBox="1">
                <a:spLocks/>
              </p:cNvSpPr>
              <p:nvPr/>
            </p:nvSpPr>
            <p:spPr>
              <a:xfrm>
                <a:off x="7674288" y="2865666"/>
                <a:ext cx="564755" cy="5647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I</a:t>
                </a:r>
                <a:r>
                  <a:rPr lang="en-US" sz="2400" baseline="-25000" dirty="0"/>
                  <a:t>9</a:t>
                </a:r>
                <a:endParaRPr lang="en-US" sz="2400" dirty="0"/>
              </a:p>
            </p:txBody>
          </p:sp>
        </p:grpSp>
        <p:sp>
          <p:nvSpPr>
            <p:cNvPr id="302" name="Shape 667"/>
            <p:cNvSpPr txBox="1">
              <a:spLocks/>
            </p:cNvSpPr>
            <p:nvPr/>
          </p:nvSpPr>
          <p:spPr>
            <a:xfrm>
              <a:off x="2082220" y="5429513"/>
              <a:ext cx="1014928" cy="5688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aseline="-25000" dirty="0"/>
                <a:t>median</a:t>
              </a:r>
              <a:r>
                <a:rPr lang="en-US" sz="2400" baseline="-25000" dirty="0"/>
                <a:t>(</a:t>
              </a:r>
            </a:p>
          </p:txBody>
        </p:sp>
        <p:sp>
          <p:nvSpPr>
            <p:cNvPr id="303" name="Shape 667"/>
            <p:cNvSpPr txBox="1">
              <a:spLocks/>
            </p:cNvSpPr>
            <p:nvPr/>
          </p:nvSpPr>
          <p:spPr>
            <a:xfrm>
              <a:off x="10347703" y="5479817"/>
              <a:ext cx="280426" cy="5688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baseline="-25000" dirty="0"/>
                <a:t>)</a:t>
              </a:r>
            </a:p>
          </p:txBody>
        </p:sp>
      </p:grpSp>
      <p:sp>
        <p:nvSpPr>
          <p:cNvPr id="194" name="Shape 667">
            <a:extLst>
              <a:ext uri="{FF2B5EF4-FFF2-40B4-BE49-F238E27FC236}">
                <a16:creationId xmlns:a16="http://schemas.microsoft.com/office/drawing/2014/main" id="{C9CD603C-50D1-4A8F-AA30-85B428A32466}"/>
              </a:ext>
            </a:extLst>
          </p:cNvPr>
          <p:cNvSpPr txBox="1">
            <a:spLocks/>
          </p:cNvSpPr>
          <p:nvPr/>
        </p:nvSpPr>
        <p:spPr>
          <a:xfrm>
            <a:off x="471855" y="6202867"/>
            <a:ext cx="11258550" cy="55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Large area of research.</a:t>
            </a:r>
          </a:p>
        </p:txBody>
      </p:sp>
    </p:spTree>
    <p:extLst>
      <p:ext uri="{BB962C8B-B14F-4D97-AF65-F5344CB8AC3E}">
        <p14:creationId xmlns:p14="http://schemas.microsoft.com/office/powerpoint/2010/main" val="238389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(in-camera)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rgbClr val="FFE699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rgbClr val="FFE699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denoising</a:t>
              </a:r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  <a:solidFill>
            <a:schemeClr val="bg1"/>
          </a:solidFill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629150" y="4047569"/>
              <a:ext cx="2879595" cy="1038357"/>
              <a:chOff x="4139246" y="4280573"/>
              <a:chExt cx="2879595" cy="1038357"/>
            </a:xfrm>
            <a:grpFill/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891800" cy="1038357"/>
              </a:xfrm>
              <a:prstGeom prst="rect">
                <a:avLst/>
              </a:prstGeom>
              <a:solidFill>
                <a:srgbClr val="FFE699"/>
              </a:solidFill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  <a:grpFill/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grpFill/>
              <a:ln w="38100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</p:spTree>
    <p:extLst>
      <p:ext uri="{BB962C8B-B14F-4D97-AF65-F5344CB8AC3E}">
        <p14:creationId xmlns:p14="http://schemas.microsoft.com/office/powerpoint/2010/main" val="31331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Tone reproduction</a:t>
            </a:r>
            <a:endParaRPr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7" y="2428876"/>
            <a:ext cx="11768726" cy="2438400"/>
          </a:xfrm>
          <a:prstGeom prst="rect">
            <a:avLst/>
          </a:prstGeom>
        </p:spPr>
      </p:pic>
      <p:sp>
        <p:nvSpPr>
          <p:cNvPr id="306" name="Shape 667"/>
          <p:cNvSpPr txBox="1">
            <a:spLocks/>
          </p:cNvSpPr>
          <p:nvPr/>
        </p:nvSpPr>
        <p:spPr>
          <a:xfrm>
            <a:off x="466725" y="1296609"/>
            <a:ext cx="11258550" cy="1303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Also known as gamma correction.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Without tone reproduction, images look very dark.</a:t>
            </a:r>
          </a:p>
        </p:txBody>
      </p:sp>
      <p:sp>
        <p:nvSpPr>
          <p:cNvPr id="307" name="Shape 667"/>
          <p:cNvSpPr txBox="1">
            <a:spLocks/>
          </p:cNvSpPr>
          <p:nvPr/>
        </p:nvSpPr>
        <p:spPr>
          <a:xfrm>
            <a:off x="466725" y="4867276"/>
            <a:ext cx="1125855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Why does this happen?</a:t>
            </a:r>
          </a:p>
        </p:txBody>
      </p:sp>
    </p:spTree>
    <p:extLst>
      <p:ext uri="{BB962C8B-B14F-4D97-AF65-F5344CB8AC3E}">
        <p14:creationId xmlns:p14="http://schemas.microsoft.com/office/powerpoint/2010/main" val="31886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Perceived vs measured brightness by human eye</a:t>
            </a:r>
            <a:endParaRPr dirty="0"/>
          </a:p>
        </p:txBody>
      </p:sp>
      <p:grpSp>
        <p:nvGrpSpPr>
          <p:cNvPr id="3" name="Group 2"/>
          <p:cNvGrpSpPr/>
          <p:nvPr/>
        </p:nvGrpSpPr>
        <p:grpSpPr>
          <a:xfrm>
            <a:off x="655300" y="1187620"/>
            <a:ext cx="10881399" cy="2724153"/>
            <a:chOff x="1634453" y="2230435"/>
            <a:chExt cx="10881399" cy="2724153"/>
          </a:xfrm>
        </p:grpSpPr>
        <p:sp>
          <p:nvSpPr>
            <p:cNvPr id="306" name="Shape 667"/>
            <p:cNvSpPr txBox="1">
              <a:spLocks/>
            </p:cNvSpPr>
            <p:nvPr/>
          </p:nvSpPr>
          <p:spPr>
            <a:xfrm>
              <a:off x="5057776" y="2230435"/>
              <a:ext cx="7458076" cy="27241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/>
                <a:t>We have already seen that sensor response is linear.</a:t>
              </a:r>
            </a:p>
            <a:p>
              <a:endParaRPr lang="en-US" sz="2400" dirty="0"/>
            </a:p>
            <a:p>
              <a:r>
                <a:rPr lang="en-US" sz="2400" dirty="0"/>
                <a:t>Human-eye </a:t>
              </a:r>
              <a:r>
                <a:rPr lang="en-US" sz="2400" i="1" dirty="0"/>
                <a:t>response</a:t>
              </a:r>
              <a:r>
                <a:rPr lang="en-US" sz="2400" dirty="0"/>
                <a:t> (measured brightness) is also linear.</a:t>
              </a:r>
            </a:p>
            <a:p>
              <a:endParaRPr lang="en-US" sz="2400" dirty="0"/>
            </a:p>
            <a:p>
              <a:r>
                <a:rPr lang="en-US" sz="2400" dirty="0"/>
                <a:t>However, human-eye </a:t>
              </a:r>
              <a:r>
                <a:rPr lang="en-US" sz="2400" i="1" dirty="0"/>
                <a:t>perception</a:t>
              </a:r>
              <a:r>
                <a:rPr lang="en-US" sz="2400" dirty="0"/>
                <a:t> (perceived brightness) is </a:t>
              </a:r>
              <a:r>
                <a:rPr lang="en-US" sz="2400" i="1" dirty="0"/>
                <a:t>non-linear</a:t>
              </a:r>
              <a:r>
                <a:rPr lang="en-US" sz="2400" dirty="0"/>
                <a:t>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More sensitive to dark tones.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Approximately a Gamma function.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453" y="2230436"/>
              <a:ext cx="2933702" cy="2724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94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about displays?</a:t>
            </a:r>
            <a:endParaRPr dirty="0"/>
          </a:p>
        </p:txBody>
      </p:sp>
      <p:sp>
        <p:nvSpPr>
          <p:cNvPr id="306" name="Shape 667"/>
          <p:cNvSpPr txBox="1">
            <a:spLocks/>
          </p:cNvSpPr>
          <p:nvPr/>
        </p:nvSpPr>
        <p:spPr>
          <a:xfrm>
            <a:off x="4078623" y="1187620"/>
            <a:ext cx="7458076" cy="2570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We have already seen that sensor response is linear.</a:t>
            </a:r>
          </a:p>
          <a:p>
            <a:endParaRPr lang="en-US" sz="2400" dirty="0"/>
          </a:p>
          <a:p>
            <a:r>
              <a:rPr lang="en-US" sz="2400" dirty="0"/>
              <a:t>Human-eye </a:t>
            </a:r>
            <a:r>
              <a:rPr lang="en-US" sz="2400" i="1" dirty="0"/>
              <a:t>response</a:t>
            </a:r>
            <a:r>
              <a:rPr lang="en-US" sz="2400" dirty="0"/>
              <a:t> (measured brightness) is also linear.</a:t>
            </a:r>
          </a:p>
          <a:p>
            <a:endParaRPr lang="en-US" sz="2400" dirty="0"/>
          </a:p>
          <a:p>
            <a:r>
              <a:rPr lang="en-US" sz="2400" dirty="0"/>
              <a:t>However, human-eye </a:t>
            </a:r>
            <a:r>
              <a:rPr lang="en-US" sz="2400" i="1" dirty="0"/>
              <a:t>perception</a:t>
            </a:r>
            <a:r>
              <a:rPr lang="en-US" sz="2400" dirty="0"/>
              <a:t> (perceived brightness) is </a:t>
            </a:r>
            <a:r>
              <a:rPr lang="en-US" sz="2400" i="1" dirty="0"/>
              <a:t>non-linear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More sensitive to dark tones.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Approximately a Gamma function.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0" y="1187620"/>
            <a:ext cx="2768022" cy="2570306"/>
          </a:xfrm>
          <a:prstGeom prst="rect">
            <a:avLst/>
          </a:prstGeom>
        </p:spPr>
      </p:pic>
      <p:sp>
        <p:nvSpPr>
          <p:cNvPr id="6" name="Shape 667"/>
          <p:cNvSpPr txBox="1">
            <a:spLocks/>
          </p:cNvSpPr>
          <p:nvPr/>
        </p:nvSpPr>
        <p:spPr>
          <a:xfrm>
            <a:off x="4078623" y="3934945"/>
            <a:ext cx="7458076" cy="2605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Displays have a response opposite to that of human perception.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0" y="3934945"/>
            <a:ext cx="2768022" cy="260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Tone reproduction</a:t>
            </a:r>
            <a:endParaRPr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7" y="2428876"/>
            <a:ext cx="11768726" cy="2438400"/>
          </a:xfrm>
          <a:prstGeom prst="rect">
            <a:avLst/>
          </a:prstGeom>
        </p:spPr>
      </p:pic>
      <p:sp>
        <p:nvSpPr>
          <p:cNvPr id="306" name="Shape 667"/>
          <p:cNvSpPr txBox="1">
            <a:spLocks/>
          </p:cNvSpPr>
          <p:nvPr/>
        </p:nvSpPr>
        <p:spPr>
          <a:xfrm>
            <a:off x="466725" y="1296609"/>
            <a:ext cx="11258550" cy="1303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Because of mismatch in displays and human eye perception, images look very dark.</a:t>
            </a:r>
          </a:p>
        </p:txBody>
      </p:sp>
      <p:sp>
        <p:nvSpPr>
          <p:cNvPr id="307" name="Shape 667"/>
          <p:cNvSpPr txBox="1">
            <a:spLocks/>
          </p:cNvSpPr>
          <p:nvPr/>
        </p:nvSpPr>
        <p:spPr>
          <a:xfrm>
            <a:off x="466725" y="4867276"/>
            <a:ext cx="1125855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How do we fix this?</a:t>
            </a:r>
          </a:p>
        </p:txBody>
      </p:sp>
    </p:spTree>
    <p:extLst>
      <p:ext uri="{BB962C8B-B14F-4D97-AF65-F5344CB8AC3E}">
        <p14:creationId xmlns:p14="http://schemas.microsoft.com/office/powerpoint/2010/main" val="8062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Tone reproduction</a:t>
            </a:r>
            <a:endParaRPr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7" y="2428876"/>
            <a:ext cx="11768726" cy="2438400"/>
          </a:xfrm>
          <a:prstGeom prst="rect">
            <a:avLst/>
          </a:prstGeom>
        </p:spPr>
      </p:pic>
      <p:sp>
        <p:nvSpPr>
          <p:cNvPr id="306" name="Shape 667"/>
          <p:cNvSpPr txBox="1">
            <a:spLocks/>
          </p:cNvSpPr>
          <p:nvPr/>
        </p:nvSpPr>
        <p:spPr>
          <a:xfrm>
            <a:off x="466725" y="1296609"/>
            <a:ext cx="11258550" cy="1303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Because of mismatch in displays and human eye perception, images look very dark.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343400" y="4200528"/>
            <a:ext cx="600075" cy="9048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667"/>
          <p:cNvSpPr txBox="1">
            <a:spLocks/>
          </p:cNvSpPr>
          <p:nvPr/>
        </p:nvSpPr>
        <p:spPr>
          <a:xfrm>
            <a:off x="4152900" y="5019676"/>
            <a:ext cx="80391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Pre-emptively cancel-out the display response curve.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Add inverse display transform here.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transform is the tone reproduction or gamma correction.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81" y="5019676"/>
            <a:ext cx="16192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7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Tone reproduction curves</a:t>
            </a:r>
            <a:endParaRPr dirty="0"/>
          </a:p>
        </p:txBody>
      </p:sp>
      <p:sp>
        <p:nvSpPr>
          <p:cNvPr id="306" name="Shape 667"/>
          <p:cNvSpPr txBox="1">
            <a:spLocks/>
          </p:cNvSpPr>
          <p:nvPr/>
        </p:nvSpPr>
        <p:spPr>
          <a:xfrm>
            <a:off x="466725" y="1114425"/>
            <a:ext cx="11258550" cy="1374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exact tone reproduction curve depends on the camera.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Often well approximated as L</a:t>
            </a:r>
            <a:r>
              <a:rPr lang="el-GR" sz="2400" baseline="30000" dirty="0"/>
              <a:t>γ</a:t>
            </a:r>
            <a:r>
              <a:rPr lang="en-US" sz="2400" dirty="0"/>
              <a:t>, for different values of the power </a:t>
            </a:r>
            <a:r>
              <a:rPr lang="el-GR" sz="2400" dirty="0"/>
              <a:t>γ</a:t>
            </a:r>
            <a:r>
              <a:rPr lang="en-US" sz="2400" dirty="0"/>
              <a:t> (“gamma”).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good default is </a:t>
            </a:r>
            <a:r>
              <a:rPr lang="el-GR" sz="2400" dirty="0"/>
              <a:t>γ</a:t>
            </a:r>
            <a:r>
              <a:rPr lang="en-US" sz="2400" dirty="0"/>
              <a:t> = 1 / 2.2.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04" y="2586890"/>
            <a:ext cx="6821244" cy="2819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7" y="2442112"/>
            <a:ext cx="1876105" cy="3110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27" y="2439986"/>
            <a:ext cx="1877386" cy="3113087"/>
          </a:xfrm>
          <a:prstGeom prst="rect">
            <a:avLst/>
          </a:prstGeom>
        </p:spPr>
      </p:pic>
      <p:sp>
        <p:nvSpPr>
          <p:cNvPr id="11" name="Shape 667"/>
          <p:cNvSpPr txBox="1">
            <a:spLocks/>
          </p:cNvSpPr>
          <p:nvPr/>
        </p:nvSpPr>
        <p:spPr>
          <a:xfrm>
            <a:off x="550393" y="5530653"/>
            <a:ext cx="2160514" cy="6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before gamma</a:t>
            </a:r>
          </a:p>
        </p:txBody>
      </p:sp>
      <p:sp>
        <p:nvSpPr>
          <p:cNvPr id="12" name="Shape 667"/>
          <p:cNvSpPr txBox="1">
            <a:spLocks/>
          </p:cNvSpPr>
          <p:nvPr/>
        </p:nvSpPr>
        <p:spPr>
          <a:xfrm>
            <a:off x="2893863" y="5530653"/>
            <a:ext cx="2160514" cy="6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after gamma</a:t>
            </a:r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466725" y="6029305"/>
            <a:ext cx="11258550" cy="828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C00000"/>
                </a:solidFill>
              </a:rPr>
              <a:t>Warning: Our values are no longer linear relative to scene radiance!</a:t>
            </a:r>
          </a:p>
        </p:txBody>
      </p:sp>
    </p:spTree>
    <p:extLst>
      <p:ext uri="{BB962C8B-B14F-4D97-AF65-F5344CB8AC3E}">
        <p14:creationId xmlns:p14="http://schemas.microsoft.com/office/powerpoint/2010/main" val="37628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Imaging sensor primer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71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Tone reproduction</a:t>
            </a:r>
            <a:endParaRPr dirty="0"/>
          </a:p>
        </p:txBody>
      </p:sp>
      <p:sp>
        <p:nvSpPr>
          <p:cNvPr id="15" name="Shape 667"/>
          <p:cNvSpPr txBox="1">
            <a:spLocks/>
          </p:cNvSpPr>
          <p:nvPr/>
        </p:nvSpPr>
        <p:spPr>
          <a:xfrm>
            <a:off x="357188" y="1114425"/>
            <a:ext cx="11477624" cy="83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Question: Why not just keep measurements linear and do gamma correction right before we display the image?</a:t>
            </a:r>
          </a:p>
        </p:txBody>
      </p:sp>
    </p:spTree>
    <p:extLst>
      <p:ext uri="{BB962C8B-B14F-4D97-AF65-F5344CB8AC3E}">
        <p14:creationId xmlns:p14="http://schemas.microsoft.com/office/powerpoint/2010/main" val="12355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62087" y="1871661"/>
            <a:ext cx="9216391" cy="3994785"/>
            <a:chOff x="1462087" y="2062161"/>
            <a:chExt cx="9216391" cy="39947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087" y="2062161"/>
              <a:ext cx="4017645" cy="399478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142171"/>
              <a:ext cx="3966210" cy="391477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229225" y="2105025"/>
              <a:ext cx="781050" cy="2305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897428" y="2439987"/>
              <a:ext cx="781050" cy="2846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Tone reproduction</a:t>
            </a:r>
            <a:endParaRPr dirty="0"/>
          </a:p>
        </p:txBody>
      </p:sp>
      <p:sp>
        <p:nvSpPr>
          <p:cNvPr id="306" name="Shape 667"/>
          <p:cNvSpPr txBox="1">
            <a:spLocks/>
          </p:cNvSpPr>
          <p:nvPr/>
        </p:nvSpPr>
        <p:spPr>
          <a:xfrm>
            <a:off x="357188" y="1114425"/>
            <a:ext cx="11477624" cy="83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Question: Why not just keep measurements linear and do gamma correction right before we display the image?</a:t>
            </a:r>
          </a:p>
        </p:txBody>
      </p:sp>
      <p:sp>
        <p:nvSpPr>
          <p:cNvPr id="9" name="Shape 667"/>
          <p:cNvSpPr txBox="1">
            <a:spLocks/>
          </p:cNvSpPr>
          <p:nvPr/>
        </p:nvSpPr>
        <p:spPr>
          <a:xfrm>
            <a:off x="466724" y="5866446"/>
            <a:ext cx="11477625" cy="837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Answer: After this stage, we perform compression, which includes change from 12 to 8 bits.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Better to use our available bits to encode the information we are going to need.</a:t>
            </a:r>
          </a:p>
        </p:txBody>
      </p:sp>
    </p:spTree>
    <p:extLst>
      <p:ext uri="{BB962C8B-B14F-4D97-AF65-F5344CB8AC3E}">
        <p14:creationId xmlns:p14="http://schemas.microsoft.com/office/powerpoint/2010/main" val="95022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(in-camera)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rgbClr val="FFE699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endParaRPr lang="en-US" sz="2400" dirty="0"/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rgbClr val="FFE699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denoising</a:t>
              </a:r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  <a:solidFill>
            <a:schemeClr val="bg1"/>
          </a:solidFill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629150" y="4047569"/>
              <a:ext cx="2879595" cy="1038357"/>
              <a:chOff x="4139246" y="4280573"/>
              <a:chExt cx="2879595" cy="1038357"/>
            </a:xfrm>
            <a:grpFill/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891800" cy="1038357"/>
              </a:xfrm>
              <a:prstGeom prst="rect">
                <a:avLst/>
              </a:prstGeom>
              <a:solidFill>
                <a:srgbClr val="FFE699"/>
              </a:solidFill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  <a:grpFill/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grpFill/>
              <a:ln w="38100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>
                    <a:solidFill>
                      <a:schemeClr val="bg1">
                        <a:lumMod val="75000"/>
                      </a:schemeClr>
                    </a:solidFill>
                  </a:rPr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</p:spTree>
    <p:extLst>
      <p:ext uri="{BB962C8B-B14F-4D97-AF65-F5344CB8AC3E}">
        <p14:creationId xmlns:p14="http://schemas.microsoft.com/office/powerpoint/2010/main" val="423371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Some general thoughts on the image processing pipeline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800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Do I ever need to use RAW?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76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Do I ever need to use RAW?</a:t>
            </a:r>
            <a:endParaRPr dirty="0"/>
          </a:p>
        </p:txBody>
      </p:sp>
      <p:sp>
        <p:nvSpPr>
          <p:cNvPr id="3" name="Shape 667"/>
          <p:cNvSpPr txBox="1">
            <a:spLocks/>
          </p:cNvSpPr>
          <p:nvPr/>
        </p:nvSpPr>
        <p:spPr>
          <a:xfrm>
            <a:off x="357188" y="1586707"/>
            <a:ext cx="11477624" cy="368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Emphatic yes!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Every time you use a physics-based computer vision algorithm, you need </a:t>
            </a:r>
            <a:r>
              <a:rPr lang="en-US" sz="2400" i="1" dirty="0"/>
              <a:t>linear measurements of radiance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Examples: photometric stereo, shape from shading, image-based relighting, illumination estimation, anything to do with light transport and inverse rendering,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Applying the algorithms on non-linear (i.e., not RAW) images will produce completely invalid results.</a:t>
            </a:r>
          </a:p>
        </p:txBody>
      </p:sp>
    </p:spTree>
    <p:extLst>
      <p:ext uri="{BB962C8B-B14F-4D97-AF65-F5344CB8AC3E}">
        <p14:creationId xmlns:p14="http://schemas.microsoft.com/office/powerpoint/2010/main" val="39367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if I don’t care about physics-based vision?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655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if I don’t care about physics-based vision?</a:t>
            </a:r>
            <a:endParaRPr dirty="0"/>
          </a:p>
        </p:txBody>
      </p:sp>
      <p:sp>
        <p:nvSpPr>
          <p:cNvPr id="3" name="Shape 667"/>
          <p:cNvSpPr txBox="1">
            <a:spLocks/>
          </p:cNvSpPr>
          <p:nvPr/>
        </p:nvSpPr>
        <p:spPr>
          <a:xfrm>
            <a:off x="357188" y="1586707"/>
            <a:ext cx="11477624" cy="368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You often still </a:t>
            </a:r>
            <a:r>
              <a:rPr lang="en-US" sz="2400" i="1" dirty="0"/>
              <a:t>want</a:t>
            </a:r>
            <a:r>
              <a:rPr lang="en-US" sz="2400" dirty="0"/>
              <a:t> (rather than need) to use RAW!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you like re-finishing your photos (e.g., on Photoshop), RAW makes your life much easier and your edits much more flexible.</a:t>
            </a:r>
          </a:p>
        </p:txBody>
      </p:sp>
    </p:spTree>
    <p:extLst>
      <p:ext uri="{BB962C8B-B14F-4D97-AF65-F5344CB8AC3E}">
        <p14:creationId xmlns:p14="http://schemas.microsoft.com/office/powerpoint/2010/main" val="37032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Are there any downsides to using RAW?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71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Are there any downsides to using RAW?</a:t>
            </a:r>
            <a:endParaRPr dirty="0"/>
          </a:p>
        </p:txBody>
      </p:sp>
      <p:sp>
        <p:nvSpPr>
          <p:cNvPr id="3" name="Shape 667"/>
          <p:cNvSpPr txBox="1">
            <a:spLocks/>
          </p:cNvSpPr>
          <p:nvPr/>
        </p:nvSpPr>
        <p:spPr>
          <a:xfrm>
            <a:off x="357188" y="1586707"/>
            <a:ext cx="11477624" cy="368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Image files are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 lot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bigger.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You burn through multiple memory cards.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Your camera will buffer more often when shooting in burst mode.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Your computer needs to have sufficient memory to process RAW images.</a:t>
            </a:r>
          </a:p>
        </p:txBody>
      </p:sp>
    </p:spTree>
    <p:extLst>
      <p:ext uri="{BB962C8B-B14F-4D97-AF65-F5344CB8AC3E}">
        <p14:creationId xmlns:p14="http://schemas.microsoft.com/office/powerpoint/2010/main" val="67554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Imaging sensors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526045" y="2032635"/>
            <a:ext cx="11139911" cy="2792730"/>
            <a:chOff x="498192" y="2032635"/>
            <a:chExt cx="11139911" cy="2792730"/>
          </a:xfrm>
        </p:grpSpPr>
        <p:grpSp>
          <p:nvGrpSpPr>
            <p:cNvPr id="4" name="Group 3"/>
            <p:cNvGrpSpPr/>
            <p:nvPr/>
          </p:nvGrpSpPr>
          <p:grpSpPr>
            <a:xfrm>
              <a:off x="8539656" y="2084774"/>
              <a:ext cx="3098447" cy="2688453"/>
              <a:chOff x="256716" y="2785110"/>
              <a:chExt cx="3098447" cy="268845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315" y="2785110"/>
                <a:ext cx="2381250" cy="1714500"/>
              </a:xfrm>
              <a:prstGeom prst="rect">
                <a:avLst/>
              </a:prstGeom>
            </p:spPr>
          </p:pic>
          <p:sp>
            <p:nvSpPr>
              <p:cNvPr id="35" name="Shape 667"/>
              <p:cNvSpPr txBox="1">
                <a:spLocks/>
              </p:cNvSpPr>
              <p:nvPr/>
            </p:nvSpPr>
            <p:spPr>
              <a:xfrm>
                <a:off x="256716" y="4499610"/>
                <a:ext cx="3098447" cy="97395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Canon 6D sensor</a:t>
                </a:r>
              </a:p>
              <a:p>
                <a:pPr algn="ctr"/>
                <a:r>
                  <a:rPr lang="en-US" sz="2400" dirty="0"/>
                  <a:t>(20.20 MP, full-frame)</a:t>
                </a:r>
              </a:p>
            </p:txBody>
          </p:sp>
        </p:grpSp>
        <p:sp>
          <p:nvSpPr>
            <p:cNvPr id="42" name="Shape 667"/>
            <p:cNvSpPr txBox="1">
              <a:spLocks/>
            </p:cNvSpPr>
            <p:nvPr/>
          </p:nvSpPr>
          <p:spPr>
            <a:xfrm>
              <a:off x="498192" y="2032635"/>
              <a:ext cx="8041464" cy="279273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Very high-level overview of digital imaging sensors.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400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We could spend an entire course covering imaging sensors.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17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Is it even possible to get access to RAW images?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256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Is it even possible to get access to RAW images?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357188" y="1586707"/>
            <a:ext cx="11477624" cy="368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Quite often yes!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DSLR cameras provide an option to store RAW image files.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Certain phone cameras allow, directly or indirectly, access to RAW.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Sometimes, it may not be “fully” RAW. The </a:t>
            </a:r>
            <a:r>
              <a:rPr lang="en-US" sz="2400" dirty="0" err="1"/>
              <a:t>Lightroom</a:t>
            </a:r>
            <a:r>
              <a:rPr lang="en-US" sz="2400" dirty="0"/>
              <a:t> app provides images after </a:t>
            </a:r>
            <a:r>
              <a:rPr lang="en-US" sz="2400" dirty="0" err="1"/>
              <a:t>demosaicking</a:t>
            </a:r>
            <a:r>
              <a:rPr lang="en-US" sz="2400" dirty="0"/>
              <a:t> but before tone reproduction.</a:t>
            </a:r>
          </a:p>
        </p:txBody>
      </p:sp>
    </p:spTree>
    <p:extLst>
      <p:ext uri="{BB962C8B-B14F-4D97-AF65-F5344CB8AC3E}">
        <p14:creationId xmlns:p14="http://schemas.microsoft.com/office/powerpoint/2010/main" val="2203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600" dirty="0"/>
              <a:t>I forgot to set my camera to RAW, can I still get the RAW file?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46089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600" dirty="0"/>
              <a:t>I forgot to set my camera to RAW, can I still get the RAW file?</a:t>
            </a:r>
            <a:endParaRPr sz="3600" dirty="0"/>
          </a:p>
        </p:txBody>
      </p:sp>
      <p:sp>
        <p:nvSpPr>
          <p:cNvPr id="3" name="Shape 667"/>
          <p:cNvSpPr txBox="1">
            <a:spLocks/>
          </p:cNvSpPr>
          <p:nvPr/>
        </p:nvSpPr>
        <p:spPr>
          <a:xfrm>
            <a:off x="357188" y="1586707"/>
            <a:ext cx="11477624" cy="368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Nope, tough luck.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image processing pipeline is </a:t>
            </a:r>
            <a:r>
              <a:rPr lang="en-US" sz="2400" dirty="0" err="1"/>
              <a:t>lossy</a:t>
            </a:r>
            <a:r>
              <a:rPr lang="en-US" sz="2400" dirty="0"/>
              <a:t>: After all the steps, information about the original image is lost.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Sometimes we may be able to reverse a camera’s image processing pipeline </a:t>
            </a:r>
            <a:r>
              <a:rPr lang="en-US" sz="2400" i="1" dirty="0"/>
              <a:t>if we know exactly what it does</a:t>
            </a:r>
            <a:r>
              <a:rPr lang="en-US" sz="2400" dirty="0"/>
              <a:t> (e.g., by using information from other similar RAW images).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conversion of PNG/JPG back to RAW is know as “de-rendering” and is an active research area.</a:t>
            </a:r>
          </a:p>
        </p:txBody>
      </p:sp>
    </p:spTree>
    <p:extLst>
      <p:ext uri="{BB962C8B-B14F-4D97-AF65-F5344CB8AC3E}">
        <p14:creationId xmlns:p14="http://schemas.microsoft.com/office/powerpoint/2010/main" val="110154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67">
            <a:extLst>
              <a:ext uri="{FF2B5EF4-FFF2-40B4-BE49-F238E27FC236}">
                <a16:creationId xmlns:a16="http://schemas.microsoft.com/office/drawing/2014/main" id="{239B7893-E7B9-4997-A631-55B98A4BE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Derendering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0C07DE-F57D-43B9-A805-CDA0CF292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28" y="1055597"/>
            <a:ext cx="8912344" cy="539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Why did you use italics in the previous slide?</a:t>
            </a:r>
            <a:endParaRPr dirty="0"/>
          </a:p>
        </p:txBody>
      </p:sp>
      <p:sp>
        <p:nvSpPr>
          <p:cNvPr id="3" name="Shape 667"/>
          <p:cNvSpPr txBox="1">
            <a:spLocks/>
          </p:cNvSpPr>
          <p:nvPr/>
        </p:nvSpPr>
        <p:spPr>
          <a:xfrm>
            <a:off x="357188" y="1586707"/>
            <a:ext cx="11477624" cy="368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What I described today is an “idealized” version of what we </a:t>
            </a:r>
            <a:r>
              <a:rPr lang="en-US" sz="2400" i="1" dirty="0"/>
              <a:t>think</a:t>
            </a:r>
            <a:r>
              <a:rPr lang="en-US" sz="2400" dirty="0"/>
              <a:t> commercial cameras do.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Almost all of the steps in both the sensor and image processing pipeline I described earlier are camera-dependent.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Even if we know the basic steps, the implementation details are proprietary information that companies actively try to keep secret.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 will go back to a few of my slides to show you examples of the above.</a:t>
            </a:r>
          </a:p>
        </p:txBody>
      </p:sp>
    </p:spTree>
    <p:extLst>
      <p:ext uri="{BB962C8B-B14F-4D97-AF65-F5344CB8AC3E}">
        <p14:creationId xmlns:p14="http://schemas.microsoft.com/office/powerpoint/2010/main" val="141464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hypothetical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sequence of image processing operations applied by the camera’s </a:t>
            </a:r>
            <a:r>
              <a:rPr lang="en-US" sz="2400" u="sng" dirty="0"/>
              <a:t>i</a:t>
            </a:r>
            <a:r>
              <a:rPr lang="en-US" sz="2400" dirty="0"/>
              <a:t>mage </a:t>
            </a:r>
            <a:r>
              <a:rPr lang="en-US" sz="2400" u="sng" dirty="0"/>
              <a:t>s</a:t>
            </a:r>
            <a:r>
              <a:rPr lang="en-US" sz="2400" dirty="0"/>
              <a:t>ignal </a:t>
            </a:r>
            <a:r>
              <a:rPr lang="en-US" sz="2400" u="sng" dirty="0"/>
              <a:t>p</a:t>
            </a:r>
            <a:r>
              <a:rPr lang="en-US" sz="2400" dirty="0"/>
              <a:t>rocessor (ISP) to convert a RAW image into a “conventional” image.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analog front-end?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RAW image (</a:t>
            </a:r>
            <a:r>
              <a:rPr lang="en-US" sz="2400" dirty="0" err="1"/>
              <a:t>mosaiced</a:t>
            </a:r>
            <a:r>
              <a:rPr lang="en-US" sz="2400" dirty="0"/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white balance?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CFA </a:t>
              </a:r>
              <a:r>
                <a:rPr lang="en-US" sz="2400" dirty="0" err="1"/>
                <a:t>demosaicing</a:t>
              </a:r>
              <a:r>
                <a:rPr lang="en-US" sz="2400" dirty="0"/>
                <a:t>?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/>
                <a:t>denoising</a:t>
              </a:r>
              <a:r>
                <a:rPr lang="en-US" sz="2400" dirty="0"/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  <a:noFill/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color transforms?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568800" y="4047569"/>
              <a:ext cx="2939945" cy="1038357"/>
              <a:chOff x="4139246" y="4280573"/>
              <a:chExt cx="2939945" cy="1038357"/>
            </a:xfrm>
            <a:grpFill/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952150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tone reproduction?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  <a:grpFill/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compression?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final RGB image (non-linear, 8-bit)</a:t>
            </a:r>
          </a:p>
        </p:txBody>
      </p:sp>
    </p:spTree>
    <p:extLst>
      <p:ext uri="{BB962C8B-B14F-4D97-AF65-F5344CB8AC3E}">
        <p14:creationId xmlns:p14="http://schemas.microsoft.com/office/powerpoint/2010/main" val="7767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hypothetical analog front-end</a:t>
            </a:r>
            <a:endParaRPr dirty="0"/>
          </a:p>
        </p:txBody>
      </p:sp>
      <p:sp>
        <p:nvSpPr>
          <p:cNvPr id="121" name="Shape 667"/>
          <p:cNvSpPr txBox="1">
            <a:spLocks/>
          </p:cNvSpPr>
          <p:nvPr/>
        </p:nvSpPr>
        <p:spPr>
          <a:xfrm>
            <a:off x="379644" y="3900116"/>
            <a:ext cx="4037706" cy="2816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/>
              <a:t>analog amplifier (gain)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gets voltage in range needed by A/D converter?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accommodates ISO settings?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accounts for </a:t>
            </a:r>
            <a:r>
              <a:rPr lang="en-US" sz="2400" dirty="0" err="1"/>
              <a:t>vignetting</a:t>
            </a:r>
            <a:r>
              <a:rPr lang="en-US" sz="2400" dirty="0"/>
              <a:t>?</a:t>
            </a:r>
          </a:p>
        </p:txBody>
      </p:sp>
      <p:sp>
        <p:nvSpPr>
          <p:cNvPr id="130" name="Shape 667"/>
          <p:cNvSpPr txBox="1">
            <a:spLocks/>
          </p:cNvSpPr>
          <p:nvPr/>
        </p:nvSpPr>
        <p:spPr>
          <a:xfrm>
            <a:off x="7939554" y="3900116"/>
            <a:ext cx="3814296" cy="2816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/>
              <a:t>look-up table (LUT)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corrects non-</a:t>
            </a:r>
            <a:r>
              <a:rPr lang="en-US" sz="2400" dirty="0" err="1"/>
              <a:t>linearities</a:t>
            </a:r>
            <a:r>
              <a:rPr lang="en-US" sz="2400" dirty="0"/>
              <a:t> in sensor’s response function (within proper exposure)?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corrects defective pixels?</a:t>
            </a:r>
          </a:p>
        </p:txBody>
      </p:sp>
      <p:sp>
        <p:nvSpPr>
          <p:cNvPr id="131" name="Shape 667"/>
          <p:cNvSpPr txBox="1">
            <a:spLocks/>
          </p:cNvSpPr>
          <p:nvPr/>
        </p:nvSpPr>
        <p:spPr>
          <a:xfrm>
            <a:off x="4430715" y="3900116"/>
            <a:ext cx="3330570" cy="2816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/>
              <a:t>analog-to-digital converter (ADC)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depending on sensor, output has 10-16 bits.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often (?) 12 bits.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9881" y="1913166"/>
            <a:ext cx="11672239" cy="1988061"/>
            <a:chOff x="259881" y="1727032"/>
            <a:chExt cx="11672239" cy="1988061"/>
          </a:xfrm>
        </p:grpSpPr>
        <p:cxnSp>
          <p:nvCxnSpPr>
            <p:cNvPr id="123" name="Straight Arrow Connector 122"/>
            <p:cNvCxnSpPr/>
            <p:nvPr/>
          </p:nvCxnSpPr>
          <p:spPr>
            <a:xfrm>
              <a:off x="259881" y="2720507"/>
              <a:ext cx="1167223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Isosceles Triangle 123"/>
            <p:cNvSpPr/>
            <p:nvPr/>
          </p:nvSpPr>
          <p:spPr>
            <a:xfrm rot="5400000">
              <a:off x="1406718" y="1783038"/>
              <a:ext cx="1988061" cy="1876050"/>
            </a:xfrm>
            <a:prstGeom prst="triangle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>
              <a:spLocks/>
            </p:cNvSpPr>
            <p:nvPr/>
          </p:nvSpPr>
          <p:spPr>
            <a:xfrm>
              <a:off x="5102525" y="1727033"/>
              <a:ext cx="1986951" cy="1986951"/>
            </a:xfrm>
            <a:prstGeom prst="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>
              <a:spLocks/>
            </p:cNvSpPr>
            <p:nvPr/>
          </p:nvSpPr>
          <p:spPr>
            <a:xfrm>
              <a:off x="8853227" y="1727032"/>
              <a:ext cx="1986951" cy="1986951"/>
            </a:xfrm>
            <a:prstGeom prst="rect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hape 667"/>
            <p:cNvSpPr txBox="1">
              <a:spLocks/>
            </p:cNvSpPr>
            <p:nvPr/>
          </p:nvSpPr>
          <p:spPr>
            <a:xfrm>
              <a:off x="414986" y="2003848"/>
              <a:ext cx="1047737" cy="716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analog voltage</a:t>
              </a:r>
            </a:p>
          </p:txBody>
        </p:sp>
        <p:sp>
          <p:nvSpPr>
            <p:cNvPr id="133" name="Shape 667"/>
            <p:cNvSpPr txBox="1">
              <a:spLocks/>
            </p:cNvSpPr>
            <p:nvPr/>
          </p:nvSpPr>
          <p:spPr>
            <a:xfrm>
              <a:off x="3667125" y="2003848"/>
              <a:ext cx="1076693" cy="716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analog voltage</a:t>
              </a:r>
            </a:p>
          </p:txBody>
        </p:sp>
        <p:sp>
          <p:nvSpPr>
            <p:cNvPr id="134" name="Shape 667"/>
            <p:cNvSpPr txBox="1">
              <a:spLocks/>
            </p:cNvSpPr>
            <p:nvPr/>
          </p:nvSpPr>
          <p:spPr>
            <a:xfrm>
              <a:off x="10840178" y="2003846"/>
              <a:ext cx="1076693" cy="716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discrete signal</a:t>
              </a:r>
            </a:p>
          </p:txBody>
        </p:sp>
        <p:sp>
          <p:nvSpPr>
            <p:cNvPr id="135" name="Shape 667"/>
            <p:cNvSpPr txBox="1">
              <a:spLocks/>
            </p:cNvSpPr>
            <p:nvPr/>
          </p:nvSpPr>
          <p:spPr>
            <a:xfrm>
              <a:off x="7448183" y="2003847"/>
              <a:ext cx="1076693" cy="716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discrete signal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388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04" y="2586890"/>
            <a:ext cx="6821244" cy="28192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76" y="2091449"/>
            <a:ext cx="3966738" cy="3810157"/>
          </a:xfrm>
          <a:prstGeom prst="rect">
            <a:avLst/>
          </a:prstGeom>
        </p:spPr>
      </p:pic>
      <p:sp>
        <p:nvSpPr>
          <p:cNvPr id="1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Various curves</a:t>
            </a:r>
            <a:endParaRPr dirty="0"/>
          </a:p>
        </p:txBody>
      </p:sp>
      <p:sp>
        <p:nvSpPr>
          <p:cNvPr id="20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All of these sensitivity curves are different from camera to camera and kept secret.</a:t>
            </a:r>
          </a:p>
        </p:txBody>
      </p:sp>
    </p:spTree>
    <p:extLst>
      <p:ext uri="{BB962C8B-B14F-4D97-AF65-F5344CB8AC3E}">
        <p14:creationId xmlns:p14="http://schemas.microsoft.com/office/powerpoint/2010/main" val="37751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Serious inhibition for research</a:t>
            </a:r>
            <a:endParaRPr dirty="0"/>
          </a:p>
        </p:txBody>
      </p:sp>
      <p:sp>
        <p:nvSpPr>
          <p:cNvPr id="4" name="Shape 667">
            <a:extLst>
              <a:ext uri="{FF2B5EF4-FFF2-40B4-BE49-F238E27FC236}">
                <a16:creationId xmlns:a16="http://schemas.microsoft.com/office/drawing/2014/main" id="{028F4E28-2834-4B09-9207-D1903C214603}"/>
              </a:ext>
            </a:extLst>
          </p:cNvPr>
          <p:cNvSpPr txBox="1">
            <a:spLocks/>
          </p:cNvSpPr>
          <p:nvPr/>
        </p:nvSpPr>
        <p:spPr>
          <a:xfrm>
            <a:off x="357188" y="1586707"/>
            <a:ext cx="11477624" cy="368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Very difficult to get access to ground-truth data at intermediate stages of the pipeline.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Very difficult to evaluate effect of new algorithms for specific pipeline stages.</a:t>
            </a:r>
          </a:p>
        </p:txBody>
      </p:sp>
    </p:spTree>
    <p:extLst>
      <p:ext uri="{BB962C8B-B14F-4D97-AF65-F5344CB8AC3E}">
        <p14:creationId xmlns:p14="http://schemas.microsoft.com/office/powerpoint/2010/main" val="32765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does an imaging sensor do?</a:t>
            </a:r>
            <a:endParaRPr dirty="0"/>
          </a:p>
        </p:txBody>
      </p:sp>
      <p:sp>
        <p:nvSpPr>
          <p:cNvPr id="17" name="Shape 667"/>
          <p:cNvSpPr txBox="1">
            <a:spLocks/>
          </p:cNvSpPr>
          <p:nvPr/>
        </p:nvSpPr>
        <p:spPr>
          <a:xfrm>
            <a:off x="706437" y="1188799"/>
            <a:ext cx="4618038" cy="522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When the camera shutter opens…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89873" y="2146043"/>
            <a:ext cx="11221089" cy="3380704"/>
            <a:chOff x="289873" y="2307968"/>
            <a:chExt cx="11221089" cy="3380704"/>
          </a:xfrm>
        </p:grpSpPr>
        <p:grpSp>
          <p:nvGrpSpPr>
            <p:cNvPr id="7" name="Group 6"/>
            <p:cNvGrpSpPr/>
            <p:nvPr/>
          </p:nvGrpSpPr>
          <p:grpSpPr>
            <a:xfrm>
              <a:off x="2456498" y="2749550"/>
              <a:ext cx="8167370" cy="1559814"/>
              <a:chOff x="2456180" y="2749550"/>
              <a:chExt cx="8167370" cy="155981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6180" y="2749550"/>
                <a:ext cx="2260600" cy="1559814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3400" y="2749550"/>
                <a:ext cx="3740150" cy="1554641"/>
              </a:xfrm>
              <a:prstGeom prst="rect">
                <a:avLst/>
              </a:prstGeom>
            </p:spPr>
          </p:pic>
        </p:grpSp>
        <p:sp>
          <p:nvSpPr>
            <p:cNvPr id="11" name="Shape 667"/>
            <p:cNvSpPr txBox="1">
              <a:spLocks/>
            </p:cNvSpPr>
            <p:nvPr/>
          </p:nvSpPr>
          <p:spPr>
            <a:xfrm>
              <a:off x="2037574" y="4304191"/>
              <a:ext cx="3098447" cy="571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array of photon buckets</a:t>
              </a:r>
            </a:p>
          </p:txBody>
        </p:sp>
        <p:sp>
          <p:nvSpPr>
            <p:cNvPr id="12" name="Shape 667"/>
            <p:cNvSpPr txBox="1">
              <a:spLocks/>
            </p:cNvSpPr>
            <p:nvPr/>
          </p:nvSpPr>
          <p:spPr>
            <a:xfrm>
              <a:off x="5996623" y="4714719"/>
              <a:ext cx="5514339" cy="9739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… photon buckets begin to store photons...</a:t>
              </a:r>
            </a:p>
          </p:txBody>
        </p:sp>
        <p:sp>
          <p:nvSpPr>
            <p:cNvPr id="13" name="Shape 667"/>
            <p:cNvSpPr txBox="1">
              <a:spLocks/>
            </p:cNvSpPr>
            <p:nvPr/>
          </p:nvSpPr>
          <p:spPr>
            <a:xfrm>
              <a:off x="6883719" y="4304190"/>
              <a:ext cx="3740150" cy="571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close-up view of photon buckets</a:t>
              </a:r>
            </a:p>
          </p:txBody>
        </p:sp>
        <p:sp>
          <p:nvSpPr>
            <p:cNvPr id="16" name="Shape 667"/>
            <p:cNvSpPr txBox="1">
              <a:spLocks/>
            </p:cNvSpPr>
            <p:nvPr/>
          </p:nvSpPr>
          <p:spPr>
            <a:xfrm>
              <a:off x="8856663" y="2339022"/>
              <a:ext cx="1287145" cy="571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photons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89873" y="2649371"/>
              <a:ext cx="274049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+mj-lt"/>
                </a:rPr>
                <a:t> … exposure begins…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406506" y="2307968"/>
              <a:ext cx="360580" cy="615988"/>
            </a:xfrm>
            <a:prstGeom prst="rect">
              <a:avLst/>
            </a:prstGeom>
          </p:spPr>
        </p:pic>
      </p:grpSp>
      <p:sp>
        <p:nvSpPr>
          <p:cNvPr id="21" name="Shape 667"/>
          <p:cNvSpPr txBox="1">
            <a:spLocks/>
          </p:cNvSpPr>
          <p:nvPr/>
        </p:nvSpPr>
        <p:spPr>
          <a:xfrm>
            <a:off x="5695631" y="5889148"/>
            <a:ext cx="5815331" cy="522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/>
              <a:t>… until the camera shutter closes. Then, they convert stored photons to intensity values.</a:t>
            </a:r>
          </a:p>
        </p:txBody>
      </p:sp>
    </p:spTree>
    <p:extLst>
      <p:ext uri="{BB962C8B-B14F-4D97-AF65-F5344CB8AC3E}">
        <p14:creationId xmlns:p14="http://schemas.microsoft.com/office/powerpoint/2010/main" val="422589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…but things are getting better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5DD47-3461-4A84-9D0D-FF6008016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85" y="1010195"/>
            <a:ext cx="11449830" cy="561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5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…but things are getting better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C89D3-54BB-4F3A-8B90-9D181D594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08" y="1158240"/>
            <a:ext cx="7083733" cy="5318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58015D-FACE-4F95-BB47-EE8C0B5E16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11978" r="31257" b="11978"/>
          <a:stretch/>
        </p:blipFill>
        <p:spPr>
          <a:xfrm>
            <a:off x="349159" y="1546656"/>
            <a:ext cx="4284618" cy="45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1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How do I open a RAW file in Python?</a:t>
            </a:r>
            <a:endParaRPr dirty="0"/>
          </a:p>
        </p:txBody>
      </p:sp>
      <p:sp>
        <p:nvSpPr>
          <p:cNvPr id="3" name="Shape 667"/>
          <p:cNvSpPr txBox="1">
            <a:spLocks/>
          </p:cNvSpPr>
          <p:nvPr/>
        </p:nvSpPr>
        <p:spPr>
          <a:xfrm>
            <a:off x="357188" y="1586707"/>
            <a:ext cx="11477624" cy="368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You can’t (not easily at least). You need to use one of the following: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dcraw</a:t>
            </a:r>
            <a:r>
              <a:rPr lang="en-US" sz="2400" dirty="0"/>
              <a:t> – tool for parsing camera-dependent RAW files (specification of file formats are also kept secret).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Adobe DNG – recently(-</a:t>
            </a:r>
            <a:r>
              <a:rPr lang="en-US" sz="2400" dirty="0" err="1"/>
              <a:t>ish</a:t>
            </a:r>
            <a:r>
              <a:rPr lang="en-US" sz="2400" dirty="0"/>
              <a:t>) introduced file format that attempts to standardize RAW file handling.</a:t>
            </a:r>
          </a:p>
        </p:txBody>
      </p:sp>
    </p:spTree>
    <p:extLst>
      <p:ext uri="{BB962C8B-B14F-4D97-AF65-F5344CB8AC3E}">
        <p14:creationId xmlns:p14="http://schemas.microsoft.com/office/powerpoint/2010/main" val="27706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1184366" y="1807030"/>
            <a:ext cx="9823268" cy="324394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Radiometric calibration </a:t>
            </a:r>
            <a:br>
              <a:rPr lang="en-US" dirty="0"/>
            </a:br>
            <a:r>
              <a:rPr lang="en-US" dirty="0"/>
              <a:t>(a.k.a. high dynamic range imaging)</a:t>
            </a:r>
            <a:br>
              <a:rPr lang="en-US" dirty="0"/>
            </a:br>
            <a:r>
              <a:rPr lang="en-US" dirty="0"/>
              <a:t>(a.k.a. capturing linear images)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254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>
            <a:extLst>
              <a:ext uri="{FF2B5EF4-FFF2-40B4-BE49-F238E27FC236}">
                <a16:creationId xmlns:a16="http://schemas.microsoft.com/office/drawing/2014/main" id="{E18C6330-469F-44C4-964B-09EA7090674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What does it mean to “calibrate a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camera”?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0DDD2D-5192-4969-A327-F2F93847413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41275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166BFA-4DC0-49D3-AE1D-674F6E70365B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5565" y="1477962"/>
            <a:ext cx="7772400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Many different ways to calibrate a camera: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Radiometric calibration.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Color calibration.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Geometric calibration.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Noise calibration.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Lens (or aberration) calibration.</a:t>
            </a:r>
          </a:p>
        </p:txBody>
      </p:sp>
    </p:spTree>
    <p:extLst>
      <p:ext uri="{BB962C8B-B14F-4D97-AF65-F5344CB8AC3E}">
        <p14:creationId xmlns:p14="http://schemas.microsoft.com/office/powerpoint/2010/main" val="7214622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Which parts of the image processing pipeline introduce non-linearities?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RAW image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CFA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demosaicing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denoising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  <a:noFill/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568800" y="4047569"/>
              <a:ext cx="2939945" cy="1038357"/>
              <a:chOff x="4139246" y="4280573"/>
              <a:chExt cx="2939945" cy="1038357"/>
            </a:xfrm>
            <a:grpFill/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952150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  <a:grpFill/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final RGB image</a:t>
            </a:r>
          </a:p>
        </p:txBody>
      </p:sp>
    </p:spTree>
    <p:extLst>
      <p:ext uri="{BB962C8B-B14F-4D97-AF65-F5344CB8AC3E}">
        <p14:creationId xmlns:p14="http://schemas.microsoft.com/office/powerpoint/2010/main" val="400964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processing pipeline</a:t>
            </a:r>
            <a:endParaRPr dirty="0"/>
          </a:p>
        </p:txBody>
      </p:sp>
      <p:sp>
        <p:nvSpPr>
          <p:cNvPr id="35" name="Shape 667"/>
          <p:cNvSpPr txBox="1">
            <a:spLocks/>
          </p:cNvSpPr>
          <p:nvPr/>
        </p:nvSpPr>
        <p:spPr>
          <a:xfrm>
            <a:off x="706436" y="1188799"/>
            <a:ext cx="10799764" cy="9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Is using RAW images sufficient to get linear images?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43316" y="2418794"/>
            <a:ext cx="7719759" cy="1038542"/>
            <a:chOff x="1114425" y="2418794"/>
            <a:chExt cx="7719759" cy="10385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25" y="2422833"/>
              <a:ext cx="1514475" cy="103450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134" y="2418794"/>
              <a:ext cx="1602357" cy="103835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2900630" y="2937973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67680" y="29379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Shape 667"/>
            <p:cNvSpPr txBox="1">
              <a:spLocks/>
            </p:cNvSpPr>
            <p:nvPr/>
          </p:nvSpPr>
          <p:spPr>
            <a:xfrm>
              <a:off x="6968566" y="2418794"/>
              <a:ext cx="1865618" cy="10383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analog front-end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441261" y="2937972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301035" y="2937972"/>
            <a:ext cx="0" cy="1476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hape 667"/>
          <p:cNvSpPr txBox="1">
            <a:spLocks/>
          </p:cNvSpPr>
          <p:nvPr/>
        </p:nvSpPr>
        <p:spPr>
          <a:xfrm>
            <a:off x="10308153" y="3161253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RAW image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mosaiced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, linear, 12-bit)</a:t>
            </a:r>
          </a:p>
        </p:txBody>
      </p:sp>
      <p:sp>
        <p:nvSpPr>
          <p:cNvPr id="52" name="Shape 667"/>
          <p:cNvSpPr txBox="1">
            <a:spLocks/>
          </p:cNvSpPr>
          <p:nvPr/>
        </p:nvSpPr>
        <p:spPr>
          <a:xfrm>
            <a:off x="7497457" y="3895169"/>
            <a:ext cx="1865618" cy="103835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white balance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441261" y="4414347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flipH="1">
            <a:off x="4476750" y="3895169"/>
            <a:ext cx="2879595" cy="1038357"/>
            <a:chOff x="4139246" y="4280573"/>
            <a:chExt cx="2879595" cy="1038357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Shape 667"/>
            <p:cNvSpPr txBox="1">
              <a:spLocks/>
            </p:cNvSpPr>
            <p:nvPr/>
          </p:nvSpPr>
          <p:spPr>
            <a:xfrm>
              <a:off x="5127041" y="4280573"/>
              <a:ext cx="1891800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CFA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demosaicing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1491034" y="3895169"/>
            <a:ext cx="2798261" cy="1038357"/>
            <a:chOff x="4139246" y="4280574"/>
            <a:chExt cx="2798261" cy="1038357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4139246" y="4799751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Shape 667"/>
            <p:cNvSpPr txBox="1">
              <a:spLocks/>
            </p:cNvSpPr>
            <p:nvPr/>
          </p:nvSpPr>
          <p:spPr>
            <a:xfrm>
              <a:off x="5209291" y="4280574"/>
              <a:ext cx="1728216" cy="10383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denoising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4532" y="4414346"/>
            <a:ext cx="859774" cy="1476375"/>
            <a:chOff x="9593661" y="3090372"/>
            <a:chExt cx="859774" cy="1476375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9593661" y="309037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0453435" y="3090372"/>
              <a:ext cx="0" cy="1476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593661" y="4566747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1491034" y="5371541"/>
            <a:ext cx="7872041" cy="1038357"/>
            <a:chOff x="1574275" y="4047569"/>
            <a:chExt cx="7872041" cy="1038357"/>
          </a:xfrm>
          <a:noFill/>
        </p:grpSpPr>
        <p:sp>
          <p:nvSpPr>
            <p:cNvPr id="66" name="Shape 667"/>
            <p:cNvSpPr txBox="1">
              <a:spLocks/>
            </p:cNvSpPr>
            <p:nvPr/>
          </p:nvSpPr>
          <p:spPr>
            <a:xfrm>
              <a:off x="7719016" y="4047569"/>
              <a:ext cx="1727300" cy="1038357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color transforms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 flipH="1">
              <a:off x="4568800" y="4047569"/>
              <a:ext cx="2939945" cy="1038357"/>
              <a:chOff x="4139246" y="4280573"/>
              <a:chExt cx="2939945" cy="1038357"/>
            </a:xfrm>
            <a:grpFill/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Shape 667"/>
              <p:cNvSpPr txBox="1">
                <a:spLocks/>
              </p:cNvSpPr>
              <p:nvPr/>
            </p:nvSpPr>
            <p:spPr>
              <a:xfrm>
                <a:off x="5127041" y="4280573"/>
                <a:ext cx="1952150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tone reproduction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1574275" y="4047569"/>
              <a:ext cx="2867420" cy="1038357"/>
              <a:chOff x="4139246" y="4280574"/>
              <a:chExt cx="2867420" cy="1038357"/>
            </a:xfrm>
            <a:grpFill/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4139246" y="4799751"/>
                <a:ext cx="859774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Shape 667"/>
              <p:cNvSpPr txBox="1">
                <a:spLocks/>
              </p:cNvSpPr>
              <p:nvPr/>
            </p:nvSpPr>
            <p:spPr>
              <a:xfrm>
                <a:off x="5140132" y="4280574"/>
                <a:ext cx="1866534" cy="1038357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compression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858492" y="2275920"/>
            <a:ext cx="5879848" cy="1315000"/>
          </a:xfrm>
          <a:prstGeom prst="rect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71549" y="2275920"/>
            <a:ext cx="2751077" cy="1315000"/>
          </a:xfrm>
          <a:prstGeom prst="rect">
            <a:avLst/>
          </a:prstGeom>
          <a:noFill/>
          <a:ln w="349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20852" y="3752290"/>
            <a:ext cx="9417488" cy="280057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9461178" y="5890718"/>
            <a:ext cx="8597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hape 667"/>
          <p:cNvSpPr txBox="1">
            <a:spLocks/>
          </p:cNvSpPr>
          <p:nvPr/>
        </p:nvSpPr>
        <p:spPr>
          <a:xfrm>
            <a:off x="10301035" y="5371539"/>
            <a:ext cx="1881744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final RGB image (non-linear, 8-bit)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DF3ED4-AE1A-4B06-932A-BEADC5310095}"/>
              </a:ext>
            </a:extLst>
          </p:cNvPr>
          <p:cNvSpPr/>
          <p:nvPr/>
        </p:nvSpPr>
        <p:spPr>
          <a:xfrm>
            <a:off x="10364390" y="3127649"/>
            <a:ext cx="1769269" cy="109701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45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Photodiode response function</a:t>
            </a:r>
            <a:endParaRPr dirty="0"/>
          </a:p>
        </p:txBody>
      </p:sp>
      <p:sp>
        <p:nvSpPr>
          <p:cNvPr id="23" name="Shape 667"/>
          <p:cNvSpPr txBox="1">
            <a:spLocks/>
          </p:cNvSpPr>
          <p:nvPr/>
        </p:nvSpPr>
        <p:spPr>
          <a:xfrm>
            <a:off x="356235" y="831095"/>
            <a:ext cx="5739765" cy="3524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 silicon photodiodes,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usually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linear, but: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non-linear when potential well is saturated (over-exposure)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non-linear near zero (due to noise)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We will see how to deal with these issues in a later lecture (high-dynamic-range imaging).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721079" y="1002030"/>
            <a:ext cx="5202674" cy="4183380"/>
            <a:chOff x="6311504" y="906780"/>
            <a:chExt cx="5202674" cy="41833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05"/>
            <a:stretch/>
          </p:blipFill>
          <p:spPr>
            <a:xfrm>
              <a:off x="6311504" y="1325563"/>
              <a:ext cx="5202674" cy="376459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9" t="89150" r="14109" b="-2942"/>
            <a:stretch/>
          </p:blipFill>
          <p:spPr>
            <a:xfrm>
              <a:off x="7106615" y="906780"/>
              <a:ext cx="4000500" cy="62484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8791" y="4358193"/>
            <a:ext cx="6492037" cy="2426623"/>
            <a:chOff x="-16459" y="4272468"/>
            <a:chExt cx="6492037" cy="2426623"/>
          </a:xfrm>
        </p:grpSpPr>
        <p:grpSp>
          <p:nvGrpSpPr>
            <p:cNvPr id="28" name="Group 27"/>
            <p:cNvGrpSpPr/>
            <p:nvPr/>
          </p:nvGrpSpPr>
          <p:grpSpPr>
            <a:xfrm>
              <a:off x="2302192" y="4272468"/>
              <a:ext cx="4173386" cy="2426623"/>
              <a:chOff x="192874" y="2494468"/>
              <a:chExt cx="6683615" cy="38862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167" b="10000"/>
              <a:stretch/>
            </p:blipFill>
            <p:spPr>
              <a:xfrm>
                <a:off x="192874" y="2494468"/>
                <a:ext cx="2126615" cy="3886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267" b="10000"/>
              <a:stretch/>
            </p:blipFill>
            <p:spPr>
              <a:xfrm>
                <a:off x="4756357" y="2494468"/>
                <a:ext cx="2120132" cy="388620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33" r="33633" b="10000"/>
              <a:stretch/>
            </p:blipFill>
            <p:spPr>
              <a:xfrm>
                <a:off x="2477854" y="2494468"/>
                <a:ext cx="2120138" cy="3886200"/>
              </a:xfrm>
              <a:prstGeom prst="rect">
                <a:avLst/>
              </a:prstGeom>
            </p:spPr>
          </p:pic>
        </p:grpSp>
        <p:sp>
          <p:nvSpPr>
            <p:cNvPr id="32" name="Shape 667"/>
            <p:cNvSpPr txBox="1">
              <a:spLocks/>
            </p:cNvSpPr>
            <p:nvPr/>
          </p:nvSpPr>
          <p:spPr>
            <a:xfrm>
              <a:off x="-16459" y="5886768"/>
              <a:ext cx="2375686" cy="81232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over-exposure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(non-linearity due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to sensor saturation)</a:t>
              </a:r>
            </a:p>
          </p:txBody>
        </p:sp>
        <p:sp>
          <p:nvSpPr>
            <p:cNvPr id="33" name="Shape 667"/>
            <p:cNvSpPr txBox="1">
              <a:spLocks/>
            </p:cNvSpPr>
            <p:nvPr/>
          </p:nvSpPr>
          <p:spPr>
            <a:xfrm>
              <a:off x="40576" y="4277837"/>
              <a:ext cx="2261616" cy="81232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under-exposure (non-linearity due to sensor noise)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132114" y="4683998"/>
              <a:ext cx="496905" cy="78502"/>
            </a:xfrm>
            <a:prstGeom prst="straightConnector1">
              <a:avLst/>
            </a:prstGeom>
            <a:ln w="25400">
              <a:solidFill>
                <a:srgbClr val="BFBFB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132114" y="5886768"/>
              <a:ext cx="1952206" cy="40616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53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9D0E75-4CBC-49FB-90BC-A54D094ACC86}"/>
              </a:ext>
            </a:extLst>
          </p:cNvPr>
          <p:cNvGrpSpPr/>
          <p:nvPr/>
        </p:nvGrpSpPr>
        <p:grpSpPr>
          <a:xfrm>
            <a:off x="145537" y="1017142"/>
            <a:ext cx="8596390" cy="5722705"/>
            <a:chOff x="460057" y="1325563"/>
            <a:chExt cx="7453733" cy="49620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7659EC-BA92-4341-9BDA-94F992F1D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57" y="1325563"/>
              <a:ext cx="7453733" cy="496202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871FAE8-D599-40FC-9ABA-B2C1BB2DC745}"/>
                </a:ext>
              </a:extLst>
            </p:cNvPr>
            <p:cNvSpPr/>
            <p:nvPr/>
          </p:nvSpPr>
          <p:spPr>
            <a:xfrm>
              <a:off x="6826887" y="5476126"/>
              <a:ext cx="937013" cy="660336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Over/under exposure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C7D65-D3A0-4111-8814-63654D3F5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115" y="4857750"/>
            <a:ext cx="2670685" cy="188209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4D414D-BDCA-4B31-B926-DCAAEB0E913F}"/>
              </a:ext>
            </a:extLst>
          </p:cNvPr>
          <p:cNvCxnSpPr>
            <a:cxnSpLocks/>
          </p:cNvCxnSpPr>
          <p:nvPr/>
        </p:nvCxnSpPr>
        <p:spPr>
          <a:xfrm flipV="1">
            <a:off x="8569059" y="4857750"/>
            <a:ext cx="842069" cy="946238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D9EB68-BF70-4F3F-A87B-7912CA4ED7E3}"/>
              </a:ext>
            </a:extLst>
          </p:cNvPr>
          <p:cNvCxnSpPr>
            <a:cxnSpLocks/>
          </p:cNvCxnSpPr>
          <p:nvPr/>
        </p:nvCxnSpPr>
        <p:spPr>
          <a:xfrm>
            <a:off x="8567071" y="6565553"/>
            <a:ext cx="844057" cy="174294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3">
            <a:extLst>
              <a:ext uri="{FF2B5EF4-FFF2-40B4-BE49-F238E27FC236}">
                <a16:creationId xmlns:a16="http://schemas.microsoft.com/office/drawing/2014/main" id="{922BDBD8-4384-4422-8307-E8218081FCE1}"/>
              </a:ext>
            </a:extLst>
          </p:cNvPr>
          <p:cNvSpPr txBox="1">
            <a:spLocks noChangeArrowheads="1"/>
          </p:cNvSpPr>
          <p:nvPr/>
        </p:nvSpPr>
        <p:spPr>
          <a:xfrm>
            <a:off x="9411128" y="4031029"/>
            <a:ext cx="2672672" cy="760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 shadows we are limited by noise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47FF18-E1D1-4C4A-99FA-0B4D977CDC87}"/>
              </a:ext>
            </a:extLst>
          </p:cNvPr>
          <p:cNvSpPr/>
          <p:nvPr/>
        </p:nvSpPr>
        <p:spPr>
          <a:xfrm>
            <a:off x="2563976" y="1401762"/>
            <a:ext cx="1080657" cy="76156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38847B-8E0F-4210-B9FF-8C621AAD34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3" t="6721" r="59273" b="79971"/>
          <a:stretch/>
        </p:blipFill>
        <p:spPr>
          <a:xfrm>
            <a:off x="9411128" y="1861562"/>
            <a:ext cx="2672672" cy="188004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5075D712-97CA-45C1-B0F7-229C62D48229}"/>
              </a:ext>
            </a:extLst>
          </p:cNvPr>
          <p:cNvSpPr txBox="1">
            <a:spLocks noChangeArrowheads="1"/>
          </p:cNvSpPr>
          <p:nvPr/>
        </p:nvSpPr>
        <p:spPr>
          <a:xfrm>
            <a:off x="9411128" y="1034841"/>
            <a:ext cx="2672672" cy="760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 highlights we are limited by clipping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A2E7FC-5C95-4C48-8F33-365B196C0A42}"/>
              </a:ext>
            </a:extLst>
          </p:cNvPr>
          <p:cNvCxnSpPr>
            <a:cxnSpLocks/>
          </p:cNvCxnSpPr>
          <p:nvPr/>
        </p:nvCxnSpPr>
        <p:spPr>
          <a:xfrm>
            <a:off x="3644633" y="1401762"/>
            <a:ext cx="5766495" cy="45980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FA381AE-C413-440A-9BD3-6436A972A332}"/>
              </a:ext>
            </a:extLst>
          </p:cNvPr>
          <p:cNvCxnSpPr>
            <a:cxnSpLocks/>
          </p:cNvCxnSpPr>
          <p:nvPr/>
        </p:nvCxnSpPr>
        <p:spPr>
          <a:xfrm>
            <a:off x="3644633" y="2178438"/>
            <a:ext cx="5766495" cy="1563168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2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C1878CC-81B6-4F55-8FD5-DE98F38043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</TotalTime>
  <Words>6258</Words>
  <Application>Microsoft Office PowerPoint</Application>
  <PresentationFormat>Widescreen</PresentationFormat>
  <Paragraphs>1083</Paragraphs>
  <Slides>148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148</vt:i4>
      </vt:variant>
    </vt:vector>
  </HeadingPairs>
  <TitlesOfParts>
    <vt:vector size="158" baseType="lpstr">
      <vt:lpstr>Meiryo</vt:lpstr>
      <vt:lpstr>Arial</vt:lpstr>
      <vt:lpstr>Calibri</vt:lpstr>
      <vt:lpstr>Calibri Light</vt:lpstr>
      <vt:lpstr>Calibri Light (Headings)</vt:lpstr>
      <vt:lpstr>Helvetica</vt:lpstr>
      <vt:lpstr>Helvetica Light</vt:lpstr>
      <vt:lpstr>Times New Roman</vt:lpstr>
      <vt:lpstr>Office Theme</vt:lpstr>
      <vt:lpstr>White</vt:lpstr>
      <vt:lpstr>Digital photography</vt:lpstr>
      <vt:lpstr>Course announcements</vt:lpstr>
      <vt:lpstr>Overview of today’s lecture</vt:lpstr>
      <vt:lpstr>Slide credits</vt:lpstr>
      <vt:lpstr>The modern photography pipeline</vt:lpstr>
      <vt:lpstr>The modern photography pipeline</vt:lpstr>
      <vt:lpstr>Imaging sensor primer</vt:lpstr>
      <vt:lpstr>Imaging sensors</vt:lpstr>
      <vt:lpstr>What does an imaging sensor do?</vt:lpstr>
      <vt:lpstr>Nobel Prize in Physics</vt:lpstr>
      <vt:lpstr>Photoelectric effect</vt:lpstr>
      <vt:lpstr>Basic imaging sensor design</vt:lpstr>
      <vt:lpstr>Photodiode quantum efficiency (QE)</vt:lpstr>
      <vt:lpstr>Photodiode response function</vt:lpstr>
      <vt:lpstr>Photodiode full well capacity</vt:lpstr>
      <vt:lpstr>Two main types of imaging sensors</vt:lpstr>
      <vt:lpstr>Two main types of imaging sensors</vt:lpstr>
      <vt:lpstr>Two main types of imaging sensors</vt:lpstr>
      <vt:lpstr>CCD vs CMOS</vt:lpstr>
      <vt:lpstr>CMOS sensor (very) simplified layout</vt:lpstr>
      <vt:lpstr>Analog front-end</vt:lpstr>
      <vt:lpstr>Vignetting</vt:lpstr>
      <vt:lpstr>Vignetting</vt:lpstr>
      <vt:lpstr>What does an imaging sensor do?</vt:lpstr>
      <vt:lpstr>Remember these?</vt:lpstr>
      <vt:lpstr>Color sensing in cameras</vt:lpstr>
      <vt:lpstr>Color</vt:lpstr>
      <vt:lpstr>Retinal vs perceived color</vt:lpstr>
      <vt:lpstr>Retinal vs perceived color</vt:lpstr>
      <vt:lpstr>Color is an artifact of human perception</vt:lpstr>
      <vt:lpstr>Spectral Power Distribution (SPD)</vt:lpstr>
      <vt:lpstr>Spectral Sensitivity Function (SSF)</vt:lpstr>
      <vt:lpstr>Spectral Sensitivity Function of Human Eye</vt:lpstr>
      <vt:lpstr>Color filter arrays (CFA)</vt:lpstr>
      <vt:lpstr>What color filters to use?</vt:lpstr>
      <vt:lpstr>Many different CFAs</vt:lpstr>
      <vt:lpstr>Many different spectral sensitivity functions</vt:lpstr>
      <vt:lpstr>Aside: can you think of other ways to capture color?</vt:lpstr>
      <vt:lpstr>Aside: can you think of other ways to capture color?</vt:lpstr>
      <vt:lpstr>What does an imaging sensor do?</vt:lpstr>
      <vt:lpstr>After all of this, what does an image look like?</vt:lpstr>
      <vt:lpstr>The modern photography pipeline</vt:lpstr>
      <vt:lpstr>The in-camera image processing pipeline</vt:lpstr>
      <vt:lpstr>The (in-camera) image processing pipeline</vt:lpstr>
      <vt:lpstr>The (in-camera) image processing pipeline</vt:lpstr>
      <vt:lpstr>The (in-camera) image processing pipeline</vt:lpstr>
      <vt:lpstr>White balancing</vt:lpstr>
      <vt:lpstr>White balancing</vt:lpstr>
      <vt:lpstr>White balancing presets</vt:lpstr>
      <vt:lpstr>Manual vs automatic white balancing</vt:lpstr>
      <vt:lpstr>Manual vs automatic white balancing</vt:lpstr>
      <vt:lpstr>Automatic white balancing</vt:lpstr>
      <vt:lpstr>Automatic white balancing example</vt:lpstr>
      <vt:lpstr>The (in-camera) image processing pipeline</vt:lpstr>
      <vt:lpstr>CFA demosaicing</vt:lpstr>
      <vt:lpstr>CFA demosaicing</vt:lpstr>
      <vt:lpstr>Demosaicing by bilinear interpolation</vt:lpstr>
      <vt:lpstr>The (in-camera) image processing pipeline</vt:lpstr>
      <vt:lpstr>Noise in images</vt:lpstr>
      <vt:lpstr>Three types of sensor noise</vt:lpstr>
      <vt:lpstr>How to denoise?</vt:lpstr>
      <vt:lpstr>How to denoise?</vt:lpstr>
      <vt:lpstr>The (in-camera) image processing pipeline</vt:lpstr>
      <vt:lpstr>Tone reproduction</vt:lpstr>
      <vt:lpstr>Perceived vs measured brightness by human eye</vt:lpstr>
      <vt:lpstr>What about displays?</vt:lpstr>
      <vt:lpstr>Tone reproduction</vt:lpstr>
      <vt:lpstr>Tone reproduction</vt:lpstr>
      <vt:lpstr>Tone reproduction curves</vt:lpstr>
      <vt:lpstr>Tone reproduction</vt:lpstr>
      <vt:lpstr>Tone reproduction</vt:lpstr>
      <vt:lpstr>The (in-camera) image processing pipeline</vt:lpstr>
      <vt:lpstr>Some general thoughts on the image processing pipeline</vt:lpstr>
      <vt:lpstr>Do I ever need to use RAW?</vt:lpstr>
      <vt:lpstr>Do I ever need to use RAW?</vt:lpstr>
      <vt:lpstr>What if I don’t care about physics-based vision?</vt:lpstr>
      <vt:lpstr>What if I don’t care about physics-based vision?</vt:lpstr>
      <vt:lpstr>Are there any downsides to using RAW?</vt:lpstr>
      <vt:lpstr>Are there any downsides to using RAW?</vt:lpstr>
      <vt:lpstr>Is it even possible to get access to RAW images?</vt:lpstr>
      <vt:lpstr>Is it even possible to get access to RAW images?</vt:lpstr>
      <vt:lpstr>I forgot to set my camera to RAW, can I still get the RAW file?</vt:lpstr>
      <vt:lpstr>I forgot to set my camera to RAW, can I still get the RAW file?</vt:lpstr>
      <vt:lpstr>Derendering</vt:lpstr>
      <vt:lpstr>Why did you use italics in the previous slide?</vt:lpstr>
      <vt:lpstr>The hypothetical image processing pipeline</vt:lpstr>
      <vt:lpstr>The hypothetical analog front-end</vt:lpstr>
      <vt:lpstr>Various curves</vt:lpstr>
      <vt:lpstr>Serious inhibition for research</vt:lpstr>
      <vt:lpstr>…but things are getting better</vt:lpstr>
      <vt:lpstr>…but things are getting better</vt:lpstr>
      <vt:lpstr>How do I open a RAW file in Python?</vt:lpstr>
      <vt:lpstr>Radiometric calibration  (a.k.a. high dynamic range imaging) (a.k.a. capturing linear images)</vt:lpstr>
      <vt:lpstr>PowerPoint Presentation</vt:lpstr>
      <vt:lpstr>The image processing pipeline</vt:lpstr>
      <vt:lpstr>The image processing pipeline</vt:lpstr>
      <vt:lpstr>Photodiode response function</vt:lpstr>
      <vt:lpstr>Over/under exposure</vt:lpstr>
      <vt:lpstr>PowerPoint Presentation</vt:lpstr>
      <vt:lpstr>PowerPoint Presentation</vt:lpstr>
      <vt:lpstr>PowerPoint Presentation</vt:lpstr>
      <vt:lpstr>PowerPoint Presentation</vt:lpstr>
      <vt:lpstr>Slide credits</vt:lpstr>
      <vt:lpstr>Our devices do not match the world</vt:lpstr>
      <vt:lpstr>The world has a high dynamic range</vt:lpstr>
      <vt:lpstr>The world has a high dynamic range</vt:lpstr>
      <vt:lpstr>(Digital) sensors also have a low dynamic range</vt:lpstr>
      <vt:lpstr>(Digital) images have an even lower dynamic range</vt:lpstr>
      <vt:lpstr>(Digital) images have an even lower dynamic range</vt:lpstr>
      <vt:lpstr>Our devices do not match the real world</vt:lpstr>
      <vt:lpstr>Key idea</vt:lpstr>
      <vt:lpstr>Key idea</vt:lpstr>
      <vt:lpstr>Ways to vary exposure</vt:lpstr>
      <vt:lpstr>Ways to vary exposure</vt:lpstr>
      <vt:lpstr>Exposure bracketing with shutter speed</vt:lpstr>
      <vt:lpstr>Exposure bracketing with shutter speed</vt:lpstr>
      <vt:lpstr>Key idea</vt:lpstr>
      <vt:lpstr>The image processing pipeline</vt:lpstr>
      <vt:lpstr>RAW images have a linear response curve</vt:lpstr>
      <vt:lpstr>Over/under exposure</vt:lpstr>
      <vt:lpstr>RAW (linear) image formation model</vt:lpstr>
      <vt:lpstr>RAW (linear) image formation model</vt:lpstr>
      <vt:lpstr>Merging RAW (linear) exposure stacks</vt:lpstr>
      <vt:lpstr>Merging RAW (linear) exposure stacks</vt:lpstr>
      <vt:lpstr>Merging RAW (linear) exposure stacks</vt:lpstr>
      <vt:lpstr>Merging result (after tonemapping)</vt:lpstr>
      <vt:lpstr>Relative vs absolute radiance</vt:lpstr>
      <vt:lpstr>What if I cannot use raw?</vt:lpstr>
      <vt:lpstr>The image processing pipeline</vt:lpstr>
      <vt:lpstr>The image processing pipeline</vt:lpstr>
      <vt:lpstr>Radiometric calibration</vt:lpstr>
      <vt:lpstr>Same camera exposure, varying scene irradiance</vt:lpstr>
      <vt:lpstr>Same scene irradiance, varying camera exposure</vt:lpstr>
      <vt:lpstr>Varying both scene irradiance and camera exposure</vt:lpstr>
      <vt:lpstr>Non-linear image formation model</vt:lpstr>
      <vt:lpstr>Non-linear image formation model</vt:lpstr>
      <vt:lpstr>Linearization</vt:lpstr>
      <vt:lpstr>Merging non-linear exposure stacks</vt:lpstr>
      <vt:lpstr>Merging non-linear exposure stacks</vt:lpstr>
      <vt:lpstr>Many possible weighting schemes</vt:lpstr>
      <vt:lpstr>What if I cannot measure the response curve?</vt:lpstr>
      <vt:lpstr>Tone reproduction curves</vt:lpstr>
      <vt:lpstr>You may find information in the image itself</vt:lpstr>
      <vt:lpstr>Basic HDR approach</vt:lpstr>
      <vt:lpstr>Basic HDR approach</vt:lpstr>
      <vt:lpstr>A note about HDR today</vt:lpstr>
      <vt:lpstr>Take-home messages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and course overview</dc:title>
  <dc:creator>Ioannis Gkioulekas</dc:creator>
  <cp:lastModifiedBy>Ioannis Gkioulekas</cp:lastModifiedBy>
  <cp:revision>496</cp:revision>
  <dcterms:created xsi:type="dcterms:W3CDTF">2017-08-27T19:52:29Z</dcterms:created>
  <dcterms:modified xsi:type="dcterms:W3CDTF">2020-03-23T14:10:03Z</dcterms:modified>
</cp:coreProperties>
</file>