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1" r:id="rId2"/>
    <p:sldMasterId id="2147483685" r:id="rId3"/>
    <p:sldMasterId id="2147483697" r:id="rId4"/>
    <p:sldMasterId id="2147483709" r:id="rId5"/>
    <p:sldMasterId id="2147483723" r:id="rId6"/>
    <p:sldMasterId id="2147483736" r:id="rId7"/>
    <p:sldMasterId id="2147483748" r:id="rId8"/>
  </p:sldMasterIdLst>
  <p:notesMasterIdLst>
    <p:notesMasterId r:id="rId101"/>
  </p:notesMasterIdLst>
  <p:sldIdLst>
    <p:sldId id="363" r:id="rId9"/>
    <p:sldId id="449" r:id="rId10"/>
    <p:sldId id="1985" r:id="rId11"/>
    <p:sldId id="1984" r:id="rId12"/>
    <p:sldId id="1986" r:id="rId13"/>
    <p:sldId id="450" r:id="rId14"/>
    <p:sldId id="451" r:id="rId15"/>
    <p:sldId id="1987" r:id="rId16"/>
    <p:sldId id="1967" r:id="rId17"/>
    <p:sldId id="1953" r:id="rId18"/>
    <p:sldId id="1958" r:id="rId19"/>
    <p:sldId id="1957" r:id="rId20"/>
    <p:sldId id="1954" r:id="rId21"/>
    <p:sldId id="1956" r:id="rId22"/>
    <p:sldId id="1960" r:id="rId23"/>
    <p:sldId id="1961" r:id="rId24"/>
    <p:sldId id="1962" r:id="rId25"/>
    <p:sldId id="1963" r:id="rId26"/>
    <p:sldId id="1964" r:id="rId27"/>
    <p:sldId id="487" r:id="rId28"/>
    <p:sldId id="478" r:id="rId29"/>
    <p:sldId id="479" r:id="rId30"/>
    <p:sldId id="480" r:id="rId31"/>
    <p:sldId id="286" r:id="rId32"/>
    <p:sldId id="484" r:id="rId33"/>
    <p:sldId id="499" r:id="rId34"/>
    <p:sldId id="500" r:id="rId35"/>
    <p:sldId id="501" r:id="rId36"/>
    <p:sldId id="294" r:id="rId37"/>
    <p:sldId id="295" r:id="rId38"/>
    <p:sldId id="297" r:id="rId39"/>
    <p:sldId id="298" r:id="rId40"/>
    <p:sldId id="486" r:id="rId41"/>
    <p:sldId id="341" r:id="rId42"/>
    <p:sldId id="495" r:id="rId43"/>
    <p:sldId id="342" r:id="rId44"/>
    <p:sldId id="497" r:id="rId45"/>
    <p:sldId id="496" r:id="rId46"/>
    <p:sldId id="323" r:id="rId47"/>
    <p:sldId id="324" r:id="rId48"/>
    <p:sldId id="326" r:id="rId49"/>
    <p:sldId id="329" r:id="rId50"/>
    <p:sldId id="349" r:id="rId51"/>
    <p:sldId id="502" r:id="rId52"/>
    <p:sldId id="350" r:id="rId53"/>
    <p:sldId id="351" r:id="rId54"/>
    <p:sldId id="337" r:id="rId55"/>
    <p:sldId id="331" r:id="rId56"/>
    <p:sldId id="332" r:id="rId57"/>
    <p:sldId id="333" r:id="rId58"/>
    <p:sldId id="336" r:id="rId59"/>
    <p:sldId id="334" r:id="rId60"/>
    <p:sldId id="338" r:id="rId61"/>
    <p:sldId id="340" r:id="rId62"/>
    <p:sldId id="346" r:id="rId63"/>
    <p:sldId id="1980" r:id="rId64"/>
    <p:sldId id="347" r:id="rId65"/>
    <p:sldId id="488" r:id="rId66"/>
    <p:sldId id="489" r:id="rId67"/>
    <p:sldId id="352" r:id="rId68"/>
    <p:sldId id="354" r:id="rId69"/>
    <p:sldId id="490" r:id="rId70"/>
    <p:sldId id="1965" r:id="rId71"/>
    <p:sldId id="1969" r:id="rId72"/>
    <p:sldId id="1981" r:id="rId73"/>
    <p:sldId id="1970" r:id="rId74"/>
    <p:sldId id="1971" r:id="rId75"/>
    <p:sldId id="1972" r:id="rId76"/>
    <p:sldId id="1973" r:id="rId77"/>
    <p:sldId id="1974" r:id="rId78"/>
    <p:sldId id="1975" r:id="rId79"/>
    <p:sldId id="1976" r:id="rId80"/>
    <p:sldId id="1977" r:id="rId81"/>
    <p:sldId id="1978" r:id="rId82"/>
    <p:sldId id="1979" r:id="rId83"/>
    <p:sldId id="491" r:id="rId84"/>
    <p:sldId id="492" r:id="rId85"/>
    <p:sldId id="493" r:id="rId86"/>
    <p:sldId id="1982" r:id="rId87"/>
    <p:sldId id="1988" r:id="rId88"/>
    <p:sldId id="370" r:id="rId89"/>
    <p:sldId id="300" r:id="rId90"/>
    <p:sldId id="302" r:id="rId91"/>
    <p:sldId id="303" r:id="rId92"/>
    <p:sldId id="304" r:id="rId93"/>
    <p:sldId id="305" r:id="rId94"/>
    <p:sldId id="306" r:id="rId95"/>
    <p:sldId id="307" r:id="rId96"/>
    <p:sldId id="308" r:id="rId97"/>
    <p:sldId id="309" r:id="rId98"/>
    <p:sldId id="369" r:id="rId99"/>
    <p:sldId id="1968" r:id="rId10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1pPr>
    <a:lvl2pPr marL="0" marR="0" indent="3429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2pPr>
    <a:lvl3pPr marL="0" marR="0" indent="6858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3pPr>
    <a:lvl4pPr marL="0" marR="0" indent="10287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4pPr>
    <a:lvl5pPr marL="0" marR="0" indent="13716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5pPr>
    <a:lvl6pPr marL="0" marR="0" indent="17145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6pPr>
    <a:lvl7pPr marL="0" marR="0" indent="20574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7pPr>
    <a:lvl8pPr marL="0" marR="0" indent="24003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8pPr>
    <a:lvl9pPr marL="0" marR="0" indent="27432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noFill/>
        </a:fill>
      </a:tcStyle>
    </a:wholeTbl>
    <a:band2H>
      <a:tcTxStyle/>
      <a:tcStyle>
        <a:tcBdr/>
        <a:fill>
          <a:solidFill>
            <a:srgbClr val="F2F2F2"/>
          </a:solidFill>
        </a:fill>
      </a:tcStyle>
    </a:band2H>
    <a:firstCol>
      <a:tcTxStyle>
        <a:font>
          <a:latin typeface="Helvetica Neue"/>
          <a:ea typeface="Helvetica Neue"/>
          <a:cs typeface="Helvetica Neue"/>
        </a:font>
        <a:srgbClr val="444444"/>
      </a:tcTxStyle>
      <a:tcStyle>
        <a:tcBdr>
          <a:left>
            <a:ln w="12700" cap="flat">
              <a:solidFill>
                <a:srgbClr val="000000"/>
              </a:solidFill>
              <a:prstDash val="solid"/>
              <a:miter lim="400000"/>
            </a:ln>
          </a:left>
          <a:right>
            <a:ln w="12700" cap="flat">
              <a:solidFill>
                <a:srgbClr val="C4C6C6"/>
              </a:solidFill>
              <a:prstDash val="solid"/>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E8E9E8"/>
          </a:solidFill>
        </a:fill>
      </a:tcStyle>
    </a:firstCol>
    <a:lastRow>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noFill/>
        </a:fill>
      </a:tcStyle>
    </a:lastRow>
    <a:firstRow>
      <a:tcTxStyle>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0" cap="flat">
              <a:noFill/>
              <a:miter lim="400000"/>
            </a:ln>
          </a:bottom>
          <a:insideH>
            <a:ln w="12700" cap="flat">
              <a:noFill/>
              <a:miter lim="400000"/>
            </a:ln>
          </a:insideH>
          <a:insideV>
            <a:ln w="12700" cap="flat">
              <a:noFill/>
              <a:miter lim="400000"/>
            </a:ln>
          </a:insideV>
        </a:tcBdr>
        <a:fill>
          <a:solidFill>
            <a:schemeClr val="accent1">
              <a:satOff val="12166"/>
              <a:lumOff val="-13042"/>
            </a:schemeClr>
          </a:solidFill>
        </a:fill>
      </a:tcStyle>
    </a:firstRow>
  </a:tblStyle>
  <a:tblStyle styleId="{C7B018BB-80A7-4F77-B60F-C8B233D01FF8}" styleName="">
    <a:tblBg/>
    <a:wholeTbl>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EFF8FA"/>
          </a:solidFill>
        </a:fill>
      </a:tcStyle>
    </a:band2H>
    <a:firstCol>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4F728F"/>
              </a:solidFill>
              <a:prstDash val="solid"/>
              <a:miter lim="400000"/>
            </a:ln>
          </a:top>
          <a:bottom>
            <a:ln w="12700" cap="flat">
              <a:solidFill>
                <a:srgbClr val="4F728F"/>
              </a:solidFill>
              <a:prstDash val="solid"/>
              <a:miter lim="400000"/>
            </a:ln>
          </a:bottom>
          <a:insideH>
            <a:ln w="12700" cap="flat">
              <a:solidFill>
                <a:srgbClr val="4F728F"/>
              </a:solidFill>
              <a:prstDash val="solid"/>
              <a:miter lim="400000"/>
            </a:ln>
          </a:insideH>
          <a:insideV>
            <a:ln w="12700" cap="flat">
              <a:noFill/>
              <a:miter lim="400000"/>
            </a:ln>
          </a:insideV>
        </a:tcBdr>
        <a:fill>
          <a:solidFill>
            <a:srgbClr val="D4DADF"/>
          </a:solidFill>
        </a:fill>
      </a:tcStyle>
    </a:firstCol>
    <a:lastRow>
      <a:tcTxStyle>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638EB0"/>
          </a:solidFill>
        </a:fill>
      </a:tcStyle>
    </a:lastRow>
    <a:firstRow>
      <a:tcTxStyle>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173D59"/>
          </a:solidFill>
        </a:fill>
      </a:tcStyle>
    </a:firstRow>
  </a:tblStyle>
  <a:tblStyle styleId="{EEE7283C-3CF3-47DC-8721-378D4A62B228}" styleName="">
    <a:tblBg/>
    <a:wholeTbl>
      <a:tcTxStyle>
        <a:font>
          <a:latin typeface="Helvetica Neue"/>
          <a:ea typeface="Helvetica Neue"/>
          <a:cs typeface="Helvetica Neue"/>
        </a:font>
        <a:srgbClr val="444444"/>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F2F2F2"/>
          </a:solidFill>
        </a:fill>
      </a:tcStyle>
    </a:band2H>
    <a:firstCol>
      <a:tcTxStyle>
        <a:font>
          <a:latin typeface="Helvetica Neue"/>
          <a:ea typeface="Helvetica Neue"/>
          <a:cs typeface="Helvetica Neue"/>
        </a:font>
        <a:srgbClr val="444444"/>
      </a:tcTxStyle>
      <a:tcStyle>
        <a:tcBdr>
          <a:left>
            <a:ln w="12700" cap="flat">
              <a:solidFill>
                <a:srgbClr val="3C3C1D"/>
              </a:solidFill>
              <a:prstDash val="solid"/>
              <a:miter lim="400000"/>
            </a:ln>
          </a:left>
          <a:right>
            <a:ln w="12700" cap="flat">
              <a:solidFill>
                <a:schemeClr val="accent2">
                  <a:hueOff val="-487087"/>
                  <a:satOff val="-2686"/>
                  <a:lumOff val="14808"/>
                </a:schemeClr>
              </a:solidFill>
              <a:prstDash val="solid"/>
              <a:miter lim="400000"/>
            </a:ln>
          </a:right>
          <a:top>
            <a:ln w="12700" cap="flat">
              <a:solidFill>
                <a:schemeClr val="accent2">
                  <a:hueOff val="-487087"/>
                  <a:satOff val="-2686"/>
                  <a:lumOff val="14808"/>
                </a:schemeClr>
              </a:solidFill>
              <a:prstDash val="solid"/>
              <a:miter lim="400000"/>
            </a:ln>
          </a:top>
          <a:bottom>
            <a:ln w="12700" cap="flat">
              <a:solidFill>
                <a:schemeClr val="accent2">
                  <a:hueOff val="-487087"/>
                  <a:satOff val="-2686"/>
                  <a:lumOff val="14808"/>
                </a:schemeClr>
              </a:solidFill>
              <a:prstDash val="solid"/>
              <a:miter lim="400000"/>
            </a:ln>
          </a:bottom>
          <a:insideH>
            <a:ln w="12700" cap="flat">
              <a:solidFill>
                <a:schemeClr val="accent2">
                  <a:hueOff val="-487087"/>
                  <a:satOff val="-2686"/>
                  <a:lumOff val="14808"/>
                </a:schemeClr>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CFCDBB"/>
          </a:solidFill>
        </a:fill>
      </a:tcStyle>
    </a:firstCol>
    <a:lastRow>
      <a:tcTxStyle>
        <a:font>
          <a:latin typeface="Helvetica Neue"/>
          <a:ea typeface="Helvetica Neue"/>
          <a:cs typeface="Helvetica Neue"/>
        </a:font>
        <a:srgbClr val="444444"/>
      </a:tcTxStyle>
      <a:tcStyle>
        <a:tcBdr>
          <a:left>
            <a:ln w="12700" cap="flat">
              <a:solidFill>
                <a:srgbClr val="C6C6C6"/>
              </a:solidFill>
              <a:prstDash val="solid"/>
              <a:miter lim="400000"/>
            </a:ln>
          </a:left>
          <a:right>
            <a:ln w="12700" cap="flat">
              <a:solidFill>
                <a:srgbClr val="C6C6C6"/>
              </a:solidFill>
              <a:prstDash val="solid"/>
              <a:miter lim="400000"/>
            </a:ln>
          </a:right>
          <a:top>
            <a:ln w="12700" cap="flat">
              <a:solidFill>
                <a:srgbClr val="656839"/>
              </a:solidFill>
              <a:prstDash val="solid"/>
              <a:miter lim="400000"/>
            </a:ln>
          </a:top>
          <a:bottom>
            <a:ln w="12700" cap="flat">
              <a:solidFill>
                <a:srgbClr val="3C3C1D"/>
              </a:solidFill>
              <a:prstDash val="solid"/>
              <a:miter lim="400000"/>
            </a:ln>
          </a:bottom>
          <a:insideH>
            <a:ln w="12700" cap="flat">
              <a:solidFill>
                <a:srgbClr val="C6C6C6"/>
              </a:solidFill>
              <a:prstDash val="solid"/>
              <a:miter lim="400000"/>
            </a:ln>
          </a:insideH>
          <a:insideV>
            <a:ln w="12700" cap="flat">
              <a:solidFill>
                <a:srgbClr val="C6C6C6"/>
              </a:solidFill>
              <a:prstDash val="solid"/>
              <a:miter lim="400000"/>
            </a:ln>
          </a:insideV>
        </a:tcBdr>
        <a:fill>
          <a:solidFill>
            <a:srgbClr val="E8E9E8"/>
          </a:solidFill>
        </a:fill>
      </a:tcStyle>
    </a:lastRow>
    <a:firstRow>
      <a:tcTxStyle>
        <a:font>
          <a:latin typeface="Helvetica Neue"/>
          <a:ea typeface="Helvetica Neue"/>
          <a:cs typeface="Helvetica Neue"/>
        </a:font>
        <a:srgbClr val="FFFFFF"/>
      </a:tcTxStyle>
      <a:tcStyle>
        <a:tcBdr>
          <a:left>
            <a:ln w="12700" cap="flat">
              <a:solidFill>
                <a:schemeClr val="accent2">
                  <a:hueOff val="-487087"/>
                  <a:satOff val="-2686"/>
                  <a:lumOff val="14808"/>
                </a:schemeClr>
              </a:solidFill>
              <a:prstDash val="solid"/>
              <a:miter lim="400000"/>
            </a:ln>
          </a:left>
          <a:right>
            <a:ln w="12700" cap="flat">
              <a:solidFill>
                <a:schemeClr val="accent2">
                  <a:hueOff val="-487087"/>
                  <a:satOff val="-2686"/>
                  <a:lumOff val="14808"/>
                </a:schemeClr>
              </a:solidFill>
              <a:prstDash val="solid"/>
              <a:miter lim="400000"/>
            </a:ln>
          </a:right>
          <a:top>
            <a:ln w="12700" cap="flat">
              <a:solidFill>
                <a:srgbClr val="3C3C1D"/>
              </a:solidFill>
              <a:prstDash val="solid"/>
              <a:miter lim="400000"/>
            </a:ln>
          </a:top>
          <a:bottom>
            <a:ln w="12700" cap="flat">
              <a:solidFill>
                <a:srgbClr val="CBCBCB"/>
              </a:solidFill>
              <a:prstDash val="solid"/>
              <a:miter lim="400000"/>
            </a:ln>
          </a:bottom>
          <a:insideH>
            <a:ln w="12700" cap="flat">
              <a:solidFill>
                <a:srgbClr val="AAA485"/>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656839"/>
          </a:solidFill>
        </a:fill>
      </a:tcStyle>
    </a:firstRow>
  </a:tblStyle>
  <a:tblStyle styleId="{CF821DB8-F4EB-4A41-A1BA-3FCAFE7338EE}" styleName="">
    <a:tblBg/>
    <a:wholeTbl>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F1F1F1"/>
          </a:solidFill>
        </a:fill>
      </a:tcStyle>
    </a:wholeTbl>
    <a:band2H>
      <a:tcTxStyle/>
      <a:tcStyle>
        <a:tcBdr/>
        <a:fill>
          <a:solidFill>
            <a:srgbClr val="E4E4E0"/>
          </a:solidFill>
        </a:fill>
      </a:tcStyle>
    </a:band2H>
    <a:firstCol>
      <a:tcTxStyle>
        <a:font>
          <a:latin typeface="Helvetica Neue"/>
          <a:ea typeface="Helvetica Neue"/>
          <a:cs typeface="Helvetica Neue"/>
        </a:font>
        <a:srgbClr val="FFFFFF"/>
      </a:tcTxStyle>
      <a:tcStyle>
        <a:tcBdr>
          <a:left>
            <a:ln w="12700" cap="flat">
              <a:solidFill>
                <a:srgbClr val="515151"/>
              </a:solidFill>
              <a:prstDash val="solid"/>
              <a:miter lim="400000"/>
            </a:ln>
          </a:left>
          <a:right>
            <a:ln w="0" cap="flat">
              <a:noFill/>
              <a:miter lim="400000"/>
            </a:ln>
          </a:right>
          <a:top>
            <a:ln w="12700" cap="flat">
              <a:solidFill>
                <a:srgbClr val="7D7766"/>
              </a:solidFill>
              <a:prstDash val="solid"/>
              <a:miter lim="400000"/>
            </a:ln>
          </a:top>
          <a:bottom>
            <a:ln w="12700" cap="flat">
              <a:solidFill>
                <a:srgbClr val="7D7766"/>
              </a:solidFill>
              <a:prstDash val="solid"/>
              <a:miter lim="400000"/>
            </a:ln>
          </a:bottom>
          <a:insideH>
            <a:ln w="12700" cap="flat">
              <a:solidFill>
                <a:srgbClr val="7D7766"/>
              </a:solidFill>
              <a:prstDash val="solid"/>
              <a:miter lim="400000"/>
            </a:ln>
          </a:insideH>
          <a:insideV>
            <a:ln w="12700" cap="flat">
              <a:noFill/>
              <a:miter lim="400000"/>
            </a:ln>
          </a:insideV>
        </a:tcBdr>
        <a:fill>
          <a:solidFill>
            <a:srgbClr val="8F8B7E"/>
          </a:solidFill>
        </a:fill>
      </a:tcStyle>
    </a:firstCol>
    <a:lastRow>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747474"/>
              </a:solidFill>
              <a:prstDash val="solid"/>
              <a:miter lim="400000"/>
            </a:ln>
          </a:top>
          <a:bottom>
            <a:ln w="12700" cap="flat">
              <a:solidFill>
                <a:srgbClr val="515151"/>
              </a:solidFill>
              <a:prstDash val="solid"/>
              <a:miter lim="400000"/>
            </a:ln>
          </a:bottom>
          <a:insideH>
            <a:ln w="12700" cap="flat">
              <a:noFill/>
              <a:miter lim="400000"/>
            </a:ln>
          </a:insideH>
          <a:insideV>
            <a:ln w="12700" cap="flat">
              <a:noFill/>
              <a:miter lim="400000"/>
            </a:ln>
          </a:insideV>
        </a:tcBdr>
        <a:fill>
          <a:solidFill>
            <a:srgbClr val="F1F1F1"/>
          </a:solidFill>
        </a:fill>
      </a:tcStyle>
    </a:lastRow>
    <a:firstRow>
      <a:tcTxStyle>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515151"/>
              </a:solidFill>
              <a:prstDash val="solid"/>
              <a:miter lim="400000"/>
            </a:ln>
          </a:top>
          <a:bottom>
            <a:ln w="25400" cap="flat">
              <a:solidFill>
                <a:schemeClr val="accent2">
                  <a:hueOff val="-487087"/>
                  <a:satOff val="-2686"/>
                  <a:lumOff val="14808"/>
                </a:schemeClr>
              </a:solidFill>
              <a:prstDash val="solid"/>
              <a:miter lim="400000"/>
            </a:ln>
          </a:bottom>
          <a:insideH>
            <a:ln w="12700" cap="flat">
              <a:noFill/>
              <a:miter lim="400000"/>
            </a:ln>
          </a:insideH>
          <a:insideV>
            <a:ln w="12700" cap="flat">
              <a:noFill/>
              <a:miter lim="400000"/>
            </a:ln>
          </a:insideV>
        </a:tcBdr>
        <a:fill>
          <a:solidFill>
            <a:srgbClr val="5E5A4C"/>
          </a:solidFill>
        </a:fill>
      </a:tcStyle>
    </a:firstRow>
  </a:tblStyle>
  <a:tblStyle styleId="{33BA23B1-9221-436E-865A-0063620EA4FD}" styleName="">
    <a:tblBg/>
    <a:wholeTbl>
      <a:tcTxStyle>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solidFill>
                <a:srgbClr val="747474"/>
              </a:solidFill>
              <a:prstDash val="solid"/>
              <a:miter lim="400000"/>
            </a:ln>
          </a:insideH>
          <a:insideV>
            <a:ln w="12700" cap="flat">
              <a:solidFill>
                <a:srgbClr val="747474"/>
              </a:solidFill>
              <a:prstDash val="solid"/>
              <a:miter lim="400000"/>
            </a:ln>
          </a:insideV>
        </a:tcBdr>
        <a:fill>
          <a:noFill/>
        </a:fill>
      </a:tcStyle>
    </a:wholeTbl>
    <a:band2H>
      <a:tcTxStyle/>
      <a:tcStyle>
        <a:tcBdr/>
        <a:fill>
          <a:solidFill>
            <a:srgbClr val="F2F2F2"/>
          </a:solidFill>
        </a:fill>
      </a:tcStyle>
    </a:band2H>
    <a:firstCol>
      <a:tcTxStyle>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firstCol>
    <a:lastRow>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lastRow>
    <a:firstRow>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firstRow>
  </a:tblStyle>
  <a:tblStyle styleId="{2708684C-4D16-4618-839F-0558EEFCDFE6}" styleName="">
    <a:tblBg/>
    <a:wholeTbl>
      <a:tcTxStyle>
        <a:font>
          <a:latin typeface="Helvetica Neue"/>
          <a:ea typeface="Helvetica Neue"/>
          <a:cs typeface="Helvetica Neue"/>
        </a:font>
        <a:srgbClr val="777777"/>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525252"/>
              </a:solidFill>
              <a:custDash>
                <a:ds d="200000" sp="200000"/>
              </a:custDash>
              <a:miter lim="400000"/>
            </a:ln>
          </a:top>
          <a:bottom>
            <a:ln w="12700" cap="flat">
              <a:solidFill>
                <a:srgbClr val="525252"/>
              </a:solidFill>
              <a:custDash>
                <a:ds d="200000" sp="200000"/>
              </a:custDash>
              <a:miter lim="400000"/>
            </a:ln>
          </a:bottom>
          <a:insideH>
            <a:ln w="12700" cap="flat">
              <a:solidFill>
                <a:srgbClr val="525252"/>
              </a:solidFill>
              <a:custDash>
                <a:ds d="200000" sp="200000"/>
              </a:custDash>
              <a:miter lim="400000"/>
            </a:ln>
          </a:insideH>
          <a:insideV>
            <a:ln w="12700" cap="flat">
              <a:solidFill>
                <a:srgbClr val="C9C9C9"/>
              </a:solidFill>
              <a:prstDash val="solid"/>
              <a:miter lim="400000"/>
            </a:ln>
          </a:insideV>
        </a:tcBdr>
        <a:fill>
          <a:noFill/>
        </a:fill>
      </a:tcStyle>
    </a:wholeTbl>
    <a:band2H>
      <a:tcTxStyle/>
      <a:tcStyle>
        <a:tcBdr/>
        <a:fill>
          <a:solidFill>
            <a:srgbClr val="D2D2D2">
              <a:alpha val="30000"/>
            </a:srgbClr>
          </a:solidFill>
        </a:fill>
      </a:tcStyle>
    </a:band2H>
    <a:firstCol>
      <a:tcTxStyle>
        <a:font>
          <a:latin typeface="Helvetica Neue Medium"/>
          <a:ea typeface="Helvetica Neue Medium"/>
          <a:cs typeface="Helvetica Neue Medium"/>
        </a:font>
        <a:srgbClr val="555555"/>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C9C9C9"/>
              </a:solidFill>
              <a:prstDash val="solid"/>
              <a:miter lim="400000"/>
            </a:ln>
          </a:top>
          <a:bottom>
            <a:ln w="12700" cap="flat">
              <a:solidFill>
                <a:srgbClr val="C9C9C9"/>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Col>
    <a:lastRow>
      <a:tcTxStyle>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lastRow>
    <a:firstRow>
      <a:tcTxStyle>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D2D2D2">
              <a:alpha val="30000"/>
            </a:srgbClr>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Row>
  </a:tblStyle>
  <a:tblStyle styleId="{D51ADE6A-740E-44AE-83CC-AE7238B6C88D}"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D2D2D2">
              <a:alpha val="30000"/>
            </a:srgbClr>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760" autoAdjust="0"/>
  </p:normalViewPr>
  <p:slideViewPr>
    <p:cSldViewPr snapToGrid="0">
      <p:cViewPr varScale="1">
        <p:scale>
          <a:sx n="71" d="100"/>
          <a:sy n="71" d="100"/>
        </p:scale>
        <p:origin x="168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6.emf"/><Relationship Id="rId7" Type="http://schemas.openxmlformats.org/officeDocument/2006/relationships/image" Target="../media/image50.emf"/><Relationship Id="rId2" Type="http://schemas.openxmlformats.org/officeDocument/2006/relationships/image" Target="../media/image45.emf"/><Relationship Id="rId1" Type="http://schemas.openxmlformats.org/officeDocument/2006/relationships/image" Target="../media/image44.emf"/><Relationship Id="rId6" Type="http://schemas.openxmlformats.org/officeDocument/2006/relationships/image" Target="../media/image49.emf"/><Relationship Id="rId5" Type="http://schemas.openxmlformats.org/officeDocument/2006/relationships/image" Target="../media/image48.emf"/><Relationship Id="rId10" Type="http://schemas.openxmlformats.org/officeDocument/2006/relationships/image" Target="../media/image53.emf"/><Relationship Id="rId4" Type="http://schemas.openxmlformats.org/officeDocument/2006/relationships/image" Target="../media/image47.emf"/><Relationship Id="rId9" Type="http://schemas.openxmlformats.org/officeDocument/2006/relationships/image" Target="../media/image52.e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154.emf"/><Relationship Id="rId13" Type="http://schemas.openxmlformats.org/officeDocument/2006/relationships/image" Target="../media/image159.emf"/><Relationship Id="rId3" Type="http://schemas.openxmlformats.org/officeDocument/2006/relationships/image" Target="../media/image149.emf"/><Relationship Id="rId7" Type="http://schemas.openxmlformats.org/officeDocument/2006/relationships/image" Target="../media/image153.emf"/><Relationship Id="rId12" Type="http://schemas.openxmlformats.org/officeDocument/2006/relationships/image" Target="../media/image158.emf"/><Relationship Id="rId2" Type="http://schemas.openxmlformats.org/officeDocument/2006/relationships/image" Target="../media/image148.emf"/><Relationship Id="rId1" Type="http://schemas.openxmlformats.org/officeDocument/2006/relationships/image" Target="../media/image147.emf"/><Relationship Id="rId6" Type="http://schemas.openxmlformats.org/officeDocument/2006/relationships/image" Target="../media/image152.emf"/><Relationship Id="rId11" Type="http://schemas.openxmlformats.org/officeDocument/2006/relationships/image" Target="../media/image157.emf"/><Relationship Id="rId5" Type="http://schemas.openxmlformats.org/officeDocument/2006/relationships/image" Target="../media/image151.emf"/><Relationship Id="rId10" Type="http://schemas.openxmlformats.org/officeDocument/2006/relationships/image" Target="../media/image156.emf"/><Relationship Id="rId4" Type="http://schemas.openxmlformats.org/officeDocument/2006/relationships/image" Target="../media/image150.emf"/><Relationship Id="rId9" Type="http://schemas.openxmlformats.org/officeDocument/2006/relationships/image" Target="../media/image155.e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167.emf"/><Relationship Id="rId3" Type="http://schemas.openxmlformats.org/officeDocument/2006/relationships/image" Target="../media/image162.emf"/><Relationship Id="rId7" Type="http://schemas.openxmlformats.org/officeDocument/2006/relationships/image" Target="../media/image166.emf"/><Relationship Id="rId2" Type="http://schemas.openxmlformats.org/officeDocument/2006/relationships/image" Target="../media/image161.emf"/><Relationship Id="rId1" Type="http://schemas.openxmlformats.org/officeDocument/2006/relationships/image" Target="../media/image160.emf"/><Relationship Id="rId6" Type="http://schemas.openxmlformats.org/officeDocument/2006/relationships/image" Target="../media/image165.emf"/><Relationship Id="rId5" Type="http://schemas.openxmlformats.org/officeDocument/2006/relationships/image" Target="../media/image164.emf"/><Relationship Id="rId4" Type="http://schemas.openxmlformats.org/officeDocument/2006/relationships/image" Target="../media/image163.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image" Target="../media/image54.emf"/><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4.png"/></Relationships>
</file>

<file path=ppt/drawings/_rels/vmlDrawing5.vml.rels><?xml version="1.0" encoding="UTF-8" standalone="yes"?>
<Relationships xmlns="http://schemas.openxmlformats.org/package/2006/relationships"><Relationship Id="rId8" Type="http://schemas.openxmlformats.org/officeDocument/2006/relationships/image" Target="../media/image115.emf"/><Relationship Id="rId13" Type="http://schemas.openxmlformats.org/officeDocument/2006/relationships/image" Target="../media/image120.emf"/><Relationship Id="rId18" Type="http://schemas.openxmlformats.org/officeDocument/2006/relationships/image" Target="../media/image125.emf"/><Relationship Id="rId26" Type="http://schemas.openxmlformats.org/officeDocument/2006/relationships/image" Target="../media/image133.emf"/><Relationship Id="rId3" Type="http://schemas.openxmlformats.org/officeDocument/2006/relationships/image" Target="../media/image110.emf"/><Relationship Id="rId21" Type="http://schemas.openxmlformats.org/officeDocument/2006/relationships/image" Target="../media/image128.emf"/><Relationship Id="rId7" Type="http://schemas.openxmlformats.org/officeDocument/2006/relationships/image" Target="../media/image114.emf"/><Relationship Id="rId12" Type="http://schemas.openxmlformats.org/officeDocument/2006/relationships/image" Target="../media/image119.emf"/><Relationship Id="rId17" Type="http://schemas.openxmlformats.org/officeDocument/2006/relationships/image" Target="../media/image124.emf"/><Relationship Id="rId25" Type="http://schemas.openxmlformats.org/officeDocument/2006/relationships/image" Target="../media/image132.emf"/><Relationship Id="rId2" Type="http://schemas.openxmlformats.org/officeDocument/2006/relationships/image" Target="../media/image109.emf"/><Relationship Id="rId16" Type="http://schemas.openxmlformats.org/officeDocument/2006/relationships/image" Target="../media/image123.emf"/><Relationship Id="rId20" Type="http://schemas.openxmlformats.org/officeDocument/2006/relationships/image" Target="../media/image127.emf"/><Relationship Id="rId1" Type="http://schemas.openxmlformats.org/officeDocument/2006/relationships/image" Target="../media/image108.emf"/><Relationship Id="rId6" Type="http://schemas.openxmlformats.org/officeDocument/2006/relationships/image" Target="../media/image113.emf"/><Relationship Id="rId11" Type="http://schemas.openxmlformats.org/officeDocument/2006/relationships/image" Target="../media/image118.emf"/><Relationship Id="rId24" Type="http://schemas.openxmlformats.org/officeDocument/2006/relationships/image" Target="../media/image131.emf"/><Relationship Id="rId5" Type="http://schemas.openxmlformats.org/officeDocument/2006/relationships/image" Target="../media/image112.emf"/><Relationship Id="rId15" Type="http://schemas.openxmlformats.org/officeDocument/2006/relationships/image" Target="../media/image122.emf"/><Relationship Id="rId23" Type="http://schemas.openxmlformats.org/officeDocument/2006/relationships/image" Target="../media/image130.emf"/><Relationship Id="rId28" Type="http://schemas.openxmlformats.org/officeDocument/2006/relationships/image" Target="../media/image135.emf"/><Relationship Id="rId10" Type="http://schemas.openxmlformats.org/officeDocument/2006/relationships/image" Target="../media/image117.emf"/><Relationship Id="rId19" Type="http://schemas.openxmlformats.org/officeDocument/2006/relationships/image" Target="../media/image126.emf"/><Relationship Id="rId4" Type="http://schemas.openxmlformats.org/officeDocument/2006/relationships/image" Target="../media/image111.emf"/><Relationship Id="rId9" Type="http://schemas.openxmlformats.org/officeDocument/2006/relationships/image" Target="../media/image116.emf"/><Relationship Id="rId14" Type="http://schemas.openxmlformats.org/officeDocument/2006/relationships/image" Target="../media/image121.emf"/><Relationship Id="rId22" Type="http://schemas.openxmlformats.org/officeDocument/2006/relationships/image" Target="../media/image129.emf"/><Relationship Id="rId27" Type="http://schemas.openxmlformats.org/officeDocument/2006/relationships/image" Target="../media/image13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6.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138.emf"/><Relationship Id="rId1" Type="http://schemas.openxmlformats.org/officeDocument/2006/relationships/image" Target="../media/image137.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image" Target="../media/image140.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image" Target="../media/image143.emf"/><Relationship Id="rId1" Type="http://schemas.openxmlformats.org/officeDocument/2006/relationships/image" Target="../media/image142.emf"/><Relationship Id="rId5" Type="http://schemas.openxmlformats.org/officeDocument/2006/relationships/image" Target="../media/image146.emf"/><Relationship Id="rId4" Type="http://schemas.openxmlformats.org/officeDocument/2006/relationships/image" Target="../media/image1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xfrm>
            <a:off x="1143000" y="685800"/>
            <a:ext cx="4572000" cy="3429000"/>
          </a:xfrm>
          <a:prstGeom prst="rect">
            <a:avLst/>
          </a:prstGeom>
        </p:spPr>
        <p:txBody>
          <a:bodyPr/>
          <a:lstStyle/>
          <a:p>
            <a:endParaRPr/>
          </a:p>
        </p:txBody>
      </p:sp>
      <p:sp>
        <p:nvSpPr>
          <p:cNvPr id="157" name="Shape 15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p>
            <a:pPr>
              <a:defRPr sz="1400"/>
            </a:pPr>
            <a:r>
              <a:t>Our work addresses the problem of inferring scene properties from image data. </a:t>
            </a:r>
          </a:p>
          <a:p>
            <a:pPr>
              <a:defRPr sz="1400"/>
            </a:pPr>
            <a:endParaRPr/>
          </a:p>
          <a:p>
            <a:pPr>
              <a:defRPr sz="1400"/>
            </a:pPr>
            <a:r>
              <a:t>Specifically, we want to relate observed image intensities to object shape, scene illumination, and material properties, or surface reflectance.</a:t>
            </a:r>
          </a:p>
          <a:p>
            <a:pPr>
              <a:defRPr sz="1400"/>
            </a:pPr>
            <a:endParaRPr/>
          </a:p>
          <a:p>
            <a:pPr>
              <a:defRPr sz="1400"/>
            </a:pPr>
            <a:r>
              <a:t>The task is made difficult by the fact that shape, lighting, and reflectance information are all tightly coupled in the image data so that we cannot typically draw conclusions about one of them without making restrictive assumptions about the others.</a:t>
            </a:r>
          </a:p>
        </p:txBody>
      </p:sp>
    </p:spTree>
    <p:extLst>
      <p:ext uri="{BB962C8B-B14F-4D97-AF65-F5344CB8AC3E}">
        <p14:creationId xmlns:p14="http://schemas.microsoft.com/office/powerpoint/2010/main" val="2046649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p>
            <a:pPr>
              <a:defRPr sz="1400"/>
            </a:pPr>
            <a:r>
              <a:t>Our work addresses the problem of inferring scene properties from image data. </a:t>
            </a:r>
          </a:p>
          <a:p>
            <a:pPr>
              <a:defRPr sz="1400"/>
            </a:pPr>
            <a:endParaRPr/>
          </a:p>
          <a:p>
            <a:pPr>
              <a:defRPr sz="1400"/>
            </a:pPr>
            <a:r>
              <a:t>Specifically, we want to relate observed image intensities to object shape, scene illumination, and material properties, or surface reflectance.</a:t>
            </a:r>
          </a:p>
          <a:p>
            <a:pPr>
              <a:defRPr sz="1400"/>
            </a:pPr>
            <a:endParaRPr/>
          </a:p>
          <a:p>
            <a:pPr>
              <a:defRPr sz="1400"/>
            </a:pPr>
            <a:r>
              <a:t>The task is made difficult by the fact that shape, lighting, and reflectance information are all tightly coupled in the image data so that we cannot typically draw conclusions about one of them without making restrictive assumptions about the others.</a:t>
            </a:r>
          </a:p>
        </p:txBody>
      </p:sp>
    </p:spTree>
    <p:extLst>
      <p:ext uri="{BB962C8B-B14F-4D97-AF65-F5344CB8AC3E}">
        <p14:creationId xmlns:p14="http://schemas.microsoft.com/office/powerpoint/2010/main" val="3201615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 name="Shape 994"/>
          <p:cNvSpPr>
            <a:spLocks noGrp="1" noRot="1" noChangeAspect="1"/>
          </p:cNvSpPr>
          <p:nvPr>
            <p:ph type="sldImg"/>
          </p:nvPr>
        </p:nvSpPr>
        <p:spPr>
          <a:prstGeom prst="rect">
            <a:avLst/>
          </a:prstGeom>
        </p:spPr>
        <p:txBody>
          <a:bodyPr/>
          <a:lstStyle/>
          <a:p>
            <a:endParaRPr/>
          </a:p>
        </p:txBody>
      </p:sp>
      <p:sp>
        <p:nvSpPr>
          <p:cNvPr id="995" name="Shape 995"/>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&amp; L(x,\omega,t,\lambda)\longrightarrow L(x,t,\lambda)\longrightarrow s(t,\lambda)\delta(\omega=\omega_o(t))\\</a:t>
            </a:r>
          </a:p>
          <a:p>
            <a:pPr defTabSz="457200">
              <a:defRPr sz="1200">
                <a:latin typeface="Monaco"/>
                <a:ea typeface="Monaco"/>
                <a:cs typeface="Monaco"/>
                <a:sym typeface="Monaco"/>
              </a:defRPr>
            </a:pPr>
            <a:r>
              <a:t>&amp; L(x,\omega)\longrightarrow L(\omega)\longrightarrow s\delta(\omega=\omega_o)</a:t>
            </a:r>
          </a:p>
          <a:p>
            <a:endParaRPr/>
          </a:p>
          <a:p>
            <a:pPr defTabSz="457200">
              <a:defRPr sz="1200">
                <a:latin typeface="Monaco"/>
                <a:ea typeface="Monaco"/>
                <a:cs typeface="Monaco"/>
                <a:sym typeface="Monaco"/>
              </a:defRPr>
            </a:pPr>
            <a:r>
              <a:t>\vec{\boldsymbol{\ell}}=(\ell_x,\ell_y,\ell_z)</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\hat{\boldsymbol{\ell}}=\frac{\vec{\boldsymbol{\ell}}}{||\vec{\boldsymbol{\ell}}||}</a:t>
            </a:r>
          </a:p>
        </p:txBody>
      </p:sp>
    </p:spTree>
    <p:extLst>
      <p:ext uri="{BB962C8B-B14F-4D97-AF65-F5344CB8AC3E}">
        <p14:creationId xmlns:p14="http://schemas.microsoft.com/office/powerpoint/2010/main" val="446643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 name="Shape 1019"/>
          <p:cNvSpPr>
            <a:spLocks noGrp="1" noRot="1" noChangeAspect="1"/>
          </p:cNvSpPr>
          <p:nvPr>
            <p:ph type="sldImg"/>
          </p:nvPr>
        </p:nvSpPr>
        <p:spPr>
          <a:prstGeom prst="rect">
            <a:avLst/>
          </a:prstGeom>
        </p:spPr>
        <p:txBody>
          <a:bodyPr/>
          <a:lstStyle/>
          <a:p>
            <a:endParaRPr/>
          </a:p>
        </p:txBody>
      </p:sp>
      <p:sp>
        <p:nvSpPr>
          <p:cNvPr id="1020" name="Shape 1020"/>
          <p:cNvSpPr>
            <a:spLocks noGrp="1"/>
          </p:cNvSpPr>
          <p:nvPr>
            <p:ph type="body" sz="quarter" idx="1"/>
          </p:nvPr>
        </p:nvSpPr>
        <p:spPr>
          <a:prstGeom prst="rect">
            <a:avLst/>
          </a:prstGeom>
        </p:spPr>
        <p:txBody>
          <a:bodyPr/>
          <a:lstStyle>
            <a:lvl1pPr defTabSz="457200">
              <a:defRPr sz="1200">
                <a:latin typeface="Monaco"/>
                <a:ea typeface="Monaco"/>
                <a:cs typeface="Monaco"/>
                <a:sym typeface="Monaco"/>
              </a:defRPr>
            </a:lvl1pPr>
          </a:lstStyle>
          <a:p>
            <a:r>
              <a:t>I=a\hat{\bf n}^\top\vec{\boldsymbol{\ell}}</a:t>
            </a:r>
          </a:p>
        </p:txBody>
      </p:sp>
    </p:spTree>
    <p:extLst>
      <p:ext uri="{BB962C8B-B14F-4D97-AF65-F5344CB8AC3E}">
        <p14:creationId xmlns:p14="http://schemas.microsoft.com/office/powerpoint/2010/main" val="2120165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 name="Shape 1019"/>
          <p:cNvSpPr>
            <a:spLocks noGrp="1" noRot="1" noChangeAspect="1"/>
          </p:cNvSpPr>
          <p:nvPr>
            <p:ph type="sldImg"/>
          </p:nvPr>
        </p:nvSpPr>
        <p:spPr>
          <a:prstGeom prst="rect">
            <a:avLst/>
          </a:prstGeom>
        </p:spPr>
        <p:txBody>
          <a:bodyPr/>
          <a:lstStyle/>
          <a:p>
            <a:endParaRPr/>
          </a:p>
        </p:txBody>
      </p:sp>
      <p:sp>
        <p:nvSpPr>
          <p:cNvPr id="1020" name="Shape 1020"/>
          <p:cNvSpPr>
            <a:spLocks noGrp="1"/>
          </p:cNvSpPr>
          <p:nvPr>
            <p:ph type="body" sz="quarter" idx="1"/>
          </p:nvPr>
        </p:nvSpPr>
        <p:spPr>
          <a:prstGeom prst="rect">
            <a:avLst/>
          </a:prstGeom>
        </p:spPr>
        <p:txBody>
          <a:bodyPr/>
          <a:lstStyle>
            <a:lvl1pPr defTabSz="457200">
              <a:defRPr sz="1200">
                <a:latin typeface="Monaco"/>
                <a:ea typeface="Monaco"/>
                <a:cs typeface="Monaco"/>
                <a:sym typeface="Monaco"/>
              </a:defRPr>
            </a:lvl1pPr>
          </a:lstStyle>
          <a:p>
            <a:r>
              <a:t>I=a\hat{\bf n}^\top\vec{\boldsymbol{\ell}}</a:t>
            </a:r>
          </a:p>
        </p:txBody>
      </p:sp>
    </p:spTree>
    <p:extLst>
      <p:ext uri="{BB962C8B-B14F-4D97-AF65-F5344CB8AC3E}">
        <p14:creationId xmlns:p14="http://schemas.microsoft.com/office/powerpoint/2010/main" val="1209199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A232F6C3-F14B-4B7A-A840-0A7740D90F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A020996E-2DA1-460E-9933-DB18DA9DE491}"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24</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33794" name="Rectangle 2">
            <a:extLst>
              <a:ext uri="{FF2B5EF4-FFF2-40B4-BE49-F238E27FC236}">
                <a16:creationId xmlns:a16="http://schemas.microsoft.com/office/drawing/2014/main" id="{F820C281-2306-4724-AE4B-6803BE7C990F}"/>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B47468F6-C8BA-4B53-9119-57D928A78E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8684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 name="Shape 1019"/>
          <p:cNvSpPr>
            <a:spLocks noGrp="1" noRot="1" noChangeAspect="1"/>
          </p:cNvSpPr>
          <p:nvPr>
            <p:ph type="sldImg"/>
          </p:nvPr>
        </p:nvSpPr>
        <p:spPr>
          <a:prstGeom prst="rect">
            <a:avLst/>
          </a:prstGeom>
        </p:spPr>
        <p:txBody>
          <a:bodyPr/>
          <a:lstStyle/>
          <a:p>
            <a:endParaRPr/>
          </a:p>
        </p:txBody>
      </p:sp>
      <p:sp>
        <p:nvSpPr>
          <p:cNvPr id="1020" name="Shape 1020"/>
          <p:cNvSpPr>
            <a:spLocks noGrp="1"/>
          </p:cNvSpPr>
          <p:nvPr>
            <p:ph type="body" sz="quarter" idx="1"/>
          </p:nvPr>
        </p:nvSpPr>
        <p:spPr>
          <a:prstGeom prst="rect">
            <a:avLst/>
          </a:prstGeom>
        </p:spPr>
        <p:txBody>
          <a:bodyPr/>
          <a:lstStyle>
            <a:lvl1pPr defTabSz="457200">
              <a:defRPr sz="1200">
                <a:latin typeface="Monaco"/>
                <a:ea typeface="Monaco"/>
                <a:cs typeface="Monaco"/>
                <a:sym typeface="Monaco"/>
              </a:defRPr>
            </a:lvl1pPr>
          </a:lstStyle>
          <a:p>
            <a:r>
              <a:t>I=a\hat{\bf n}^\top\vec{\boldsymbol{\ell}}</a:t>
            </a:r>
          </a:p>
        </p:txBody>
      </p:sp>
    </p:spTree>
    <p:extLst>
      <p:ext uri="{BB962C8B-B14F-4D97-AF65-F5344CB8AC3E}">
        <p14:creationId xmlns:p14="http://schemas.microsoft.com/office/powerpoint/2010/main" val="603361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 name="Shape 1019"/>
          <p:cNvSpPr>
            <a:spLocks noGrp="1" noRot="1" noChangeAspect="1"/>
          </p:cNvSpPr>
          <p:nvPr>
            <p:ph type="sldImg"/>
          </p:nvPr>
        </p:nvSpPr>
        <p:spPr>
          <a:prstGeom prst="rect">
            <a:avLst/>
          </a:prstGeom>
        </p:spPr>
        <p:txBody>
          <a:bodyPr/>
          <a:lstStyle/>
          <a:p>
            <a:endParaRPr/>
          </a:p>
        </p:txBody>
      </p:sp>
      <p:sp>
        <p:nvSpPr>
          <p:cNvPr id="1020" name="Shape 1020"/>
          <p:cNvSpPr>
            <a:spLocks noGrp="1"/>
          </p:cNvSpPr>
          <p:nvPr>
            <p:ph type="body" sz="quarter" idx="1"/>
          </p:nvPr>
        </p:nvSpPr>
        <p:spPr>
          <a:prstGeom prst="rect">
            <a:avLst/>
          </a:prstGeom>
        </p:spPr>
        <p:txBody>
          <a:bodyPr/>
          <a:lstStyle>
            <a:lvl1pPr defTabSz="457200">
              <a:defRPr sz="1200">
                <a:latin typeface="Monaco"/>
                <a:ea typeface="Monaco"/>
                <a:cs typeface="Monaco"/>
                <a:sym typeface="Monaco"/>
              </a:defRPr>
            </a:lvl1pPr>
          </a:lstStyle>
          <a:p>
            <a:r>
              <a:t>I=a\hat{\bf n}^\top\vec{\boldsymbol{\ell}}</a:t>
            </a:r>
          </a:p>
        </p:txBody>
      </p:sp>
    </p:spTree>
    <p:extLst>
      <p:ext uri="{BB962C8B-B14F-4D97-AF65-F5344CB8AC3E}">
        <p14:creationId xmlns:p14="http://schemas.microsoft.com/office/powerpoint/2010/main" val="3455903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 name="Shape 1019"/>
          <p:cNvSpPr>
            <a:spLocks noGrp="1" noRot="1" noChangeAspect="1"/>
          </p:cNvSpPr>
          <p:nvPr>
            <p:ph type="sldImg"/>
          </p:nvPr>
        </p:nvSpPr>
        <p:spPr>
          <a:prstGeom prst="rect">
            <a:avLst/>
          </a:prstGeom>
        </p:spPr>
        <p:txBody>
          <a:bodyPr/>
          <a:lstStyle/>
          <a:p>
            <a:endParaRPr/>
          </a:p>
        </p:txBody>
      </p:sp>
      <p:sp>
        <p:nvSpPr>
          <p:cNvPr id="1020" name="Shape 1020"/>
          <p:cNvSpPr>
            <a:spLocks noGrp="1"/>
          </p:cNvSpPr>
          <p:nvPr>
            <p:ph type="body" sz="quarter" idx="1"/>
          </p:nvPr>
        </p:nvSpPr>
        <p:spPr>
          <a:prstGeom prst="rect">
            <a:avLst/>
          </a:prstGeom>
        </p:spPr>
        <p:txBody>
          <a:bodyPr/>
          <a:lstStyle>
            <a:lvl1pPr defTabSz="457200">
              <a:defRPr sz="1200">
                <a:latin typeface="Monaco"/>
                <a:ea typeface="Monaco"/>
                <a:cs typeface="Monaco"/>
                <a:sym typeface="Monaco"/>
              </a:defRPr>
            </a:lvl1pPr>
          </a:lstStyle>
          <a:p>
            <a:r>
              <a:t>I=a\hat{\bf n}^\top\vec{\boldsymbol{\ell}}</a:t>
            </a:r>
          </a:p>
        </p:txBody>
      </p:sp>
    </p:spTree>
    <p:extLst>
      <p:ext uri="{BB962C8B-B14F-4D97-AF65-F5344CB8AC3E}">
        <p14:creationId xmlns:p14="http://schemas.microsoft.com/office/powerpoint/2010/main" val="3493271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 name="Shape 1019"/>
          <p:cNvSpPr>
            <a:spLocks noGrp="1" noRot="1" noChangeAspect="1"/>
          </p:cNvSpPr>
          <p:nvPr>
            <p:ph type="sldImg"/>
          </p:nvPr>
        </p:nvSpPr>
        <p:spPr>
          <a:prstGeom prst="rect">
            <a:avLst/>
          </a:prstGeom>
        </p:spPr>
        <p:txBody>
          <a:bodyPr/>
          <a:lstStyle/>
          <a:p>
            <a:endParaRPr/>
          </a:p>
        </p:txBody>
      </p:sp>
      <p:sp>
        <p:nvSpPr>
          <p:cNvPr id="1020" name="Shape 1020"/>
          <p:cNvSpPr>
            <a:spLocks noGrp="1"/>
          </p:cNvSpPr>
          <p:nvPr>
            <p:ph type="body" sz="quarter" idx="1"/>
          </p:nvPr>
        </p:nvSpPr>
        <p:spPr>
          <a:prstGeom prst="rect">
            <a:avLst/>
          </a:prstGeom>
        </p:spPr>
        <p:txBody>
          <a:bodyPr/>
          <a:lstStyle>
            <a:lvl1pPr defTabSz="457200">
              <a:defRPr sz="1200">
                <a:latin typeface="Monaco"/>
                <a:ea typeface="Monaco"/>
                <a:cs typeface="Monaco"/>
                <a:sym typeface="Monaco"/>
              </a:defRPr>
            </a:lvl1pPr>
          </a:lstStyle>
          <a:p>
            <a:r>
              <a:rPr dirty="0"/>
              <a:t>I=a\hat{\bf n}^\top\</a:t>
            </a:r>
            <a:r>
              <a:rPr dirty="0" err="1"/>
              <a:t>vec</a:t>
            </a:r>
            <a:r>
              <a:rPr dirty="0"/>
              <a:t>{\</a:t>
            </a:r>
            <a:r>
              <a:rPr dirty="0" err="1"/>
              <a:t>boldsymbol</a:t>
            </a:r>
            <a:r>
              <a:rPr dirty="0"/>
              <a:t>{\ell}}</a:t>
            </a:r>
          </a:p>
        </p:txBody>
      </p:sp>
    </p:spTree>
    <p:extLst>
      <p:ext uri="{BB962C8B-B14F-4D97-AF65-F5344CB8AC3E}">
        <p14:creationId xmlns:p14="http://schemas.microsoft.com/office/powerpoint/2010/main" val="2322311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3477BFB3-84D0-4EA8-ADEC-B593F7B4CB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5C31E825-16C3-4CB4-ABE1-6AB46266AF45}"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29</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68610" name="Rectangle 2">
            <a:extLst>
              <a:ext uri="{FF2B5EF4-FFF2-40B4-BE49-F238E27FC236}">
                <a16:creationId xmlns:a16="http://schemas.microsoft.com/office/drawing/2014/main" id="{1975CBBB-7F68-4CF1-8C03-83B72AF22149}"/>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CC9FD608-1E48-4895-BF6E-24DA72AF8F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a:latin typeface="Arial" panose="020B0604020202020204" pitchFamily="34" charset="0"/>
            </a:endParaRPr>
          </a:p>
        </p:txBody>
      </p:sp>
    </p:spTree>
    <p:extLst>
      <p:ext uri="{BB962C8B-B14F-4D97-AF65-F5344CB8AC3E}">
        <p14:creationId xmlns:p14="http://schemas.microsoft.com/office/powerpoint/2010/main" val="1762438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p>
            <a:pPr>
              <a:defRPr sz="1400"/>
            </a:pPr>
            <a:r>
              <a:t>Our work addresses the problem of inferring scene properties from image data. </a:t>
            </a:r>
          </a:p>
          <a:p>
            <a:pPr>
              <a:defRPr sz="1400"/>
            </a:pPr>
            <a:endParaRPr/>
          </a:p>
          <a:p>
            <a:pPr>
              <a:defRPr sz="1400"/>
            </a:pPr>
            <a:r>
              <a:t>Specifically, we want to relate observed image intensities to object shape, scene illumination, and material properties, or surface reflectance.</a:t>
            </a:r>
          </a:p>
          <a:p>
            <a:pPr>
              <a:defRPr sz="1400"/>
            </a:pPr>
            <a:endParaRPr/>
          </a:p>
          <a:p>
            <a:pPr>
              <a:defRPr sz="1400"/>
            </a:pPr>
            <a:r>
              <a:t>The task is made difficult by the fact that shape, lighting, and reflectance information are all tightly coupled in the image data so that we cannot typically draw conclusions about one of them without making restrictive assumptions about the others.</a:t>
            </a:r>
          </a:p>
        </p:txBody>
      </p:sp>
    </p:spTree>
    <p:extLst>
      <p:ext uri="{BB962C8B-B14F-4D97-AF65-F5344CB8AC3E}">
        <p14:creationId xmlns:p14="http://schemas.microsoft.com/office/powerpoint/2010/main" val="163191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989FA8AE-D2D5-4273-BA72-D29045D55E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A943A876-B18F-4BEF-9FBA-0E125333B1DB}"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30</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50178" name="Rectangle 2">
            <a:extLst>
              <a:ext uri="{FF2B5EF4-FFF2-40B4-BE49-F238E27FC236}">
                <a16:creationId xmlns:a16="http://schemas.microsoft.com/office/drawing/2014/main" id="{A3F6CBC8-8E7B-4795-B678-4BF45AFAF7A7}"/>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9EDBBA04-133B-438A-A6ED-8F70D228E0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524132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B74FF09A-B4FC-4AFD-8079-CAD2CDBB806B}"/>
              </a:ext>
            </a:extLst>
          </p:cNvPr>
          <p:cNvSpPr txBox="1">
            <a:spLocks noChangeArrowheads="1"/>
          </p:cNvSpPr>
          <p:nvPr/>
        </p:nvSpPr>
        <p:spPr bwMode="auto">
          <a:xfrm>
            <a:off x="1493838" y="960438"/>
            <a:ext cx="4325937" cy="3290887"/>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6749" tIns="43375" rIns="86749" bIns="43375" anchor="ctr"/>
          <a:lstStyle/>
          <a:p>
            <a:pPr marL="0" marR="0" lvl="0" indent="0" algn="l" defTabSz="433700" rtl="0" eaLnBrk="1" fontAlgn="base" latinLnBrk="0" hangingPunct="0">
              <a:lnSpc>
                <a:spcPct val="93000"/>
              </a:lnSpc>
              <a:spcBef>
                <a:spcPct val="0"/>
              </a:spcBef>
              <a:spcAft>
                <a:spcPct val="0"/>
              </a:spcAft>
              <a:buClr>
                <a:srgbClr val="000000"/>
              </a:buClr>
              <a:buSzPct val="45000"/>
              <a:buFontTx/>
              <a:buNone/>
              <a:tabLst/>
              <a:defRPr/>
            </a:pPr>
            <a:endParaRPr kumimoji="0" lang="en-US" sz="2300" b="0" i="0" u="none" strike="noStrike" kern="1200" cap="none" spc="0" normalizeH="0" baseline="0" noProof="0">
              <a:ln>
                <a:noFill/>
              </a:ln>
              <a:solidFill>
                <a:prstClr val="black"/>
              </a:solidFill>
              <a:effectLst/>
              <a:uLnTx/>
              <a:uFillTx/>
              <a:latin typeface="Times New Roman" charset="0"/>
              <a:ea typeface="ＭＳ Ｐゴシック" charset="0"/>
              <a:cs typeface="msgothic" charset="0"/>
              <a:sym typeface="Helvetica Light"/>
            </a:endParaRPr>
          </a:p>
        </p:txBody>
      </p:sp>
      <p:sp>
        <p:nvSpPr>
          <p:cNvPr id="4098" name="Text Box 2">
            <a:extLst>
              <a:ext uri="{FF2B5EF4-FFF2-40B4-BE49-F238E27FC236}">
                <a16:creationId xmlns:a16="http://schemas.microsoft.com/office/drawing/2014/main" id="{C408A68B-2556-4E02-BFA8-646FD260C5B8}"/>
              </a:ext>
            </a:extLst>
          </p:cNvPr>
          <p:cNvSpPr>
            <a:spLocks noGrp="1" noChangeArrowheads="1"/>
          </p:cNvSpPr>
          <p:nvPr>
            <p:ph type="body"/>
          </p:nvPr>
        </p:nvSpPr>
        <p:spPr>
          <a:xfrm>
            <a:off x="1116013" y="4570413"/>
            <a:ext cx="5089525" cy="3651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solidFill>
                  <a:srgbClr val="000000"/>
                </a:solidFill>
                <a:latin typeface="Arial" panose="020B0604020202020204" pitchFamily="34" charset="0"/>
              </a:rPr>
              <a:t>Examples of the classic bump/dent stimuli used to test lighting assumptions when judging shape from shading, with shading orientations (a) 0° and (b) 180° from the vertical.</a:t>
            </a:r>
          </a:p>
        </p:txBody>
      </p:sp>
    </p:spTree>
    <p:extLst>
      <p:ext uri="{BB962C8B-B14F-4D97-AF65-F5344CB8AC3E}">
        <p14:creationId xmlns:p14="http://schemas.microsoft.com/office/powerpoint/2010/main" val="3768799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C97D9419-EA77-45C5-8C84-20D7BAC4B5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2090FF32-CA52-4C8E-8EA0-096BEA5C12EE}"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32</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56322" name="Rectangle 2">
            <a:extLst>
              <a:ext uri="{FF2B5EF4-FFF2-40B4-BE49-F238E27FC236}">
                <a16:creationId xmlns:a16="http://schemas.microsoft.com/office/drawing/2014/main" id="{7E81C5A5-F10F-4F4B-B8E0-33CC5DD80F58}"/>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19C96967-2CB5-46CB-A245-A265BC65B9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657642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 name="Shape 1019"/>
          <p:cNvSpPr>
            <a:spLocks noGrp="1" noRot="1" noChangeAspect="1"/>
          </p:cNvSpPr>
          <p:nvPr>
            <p:ph type="sldImg"/>
          </p:nvPr>
        </p:nvSpPr>
        <p:spPr>
          <a:prstGeom prst="rect">
            <a:avLst/>
          </a:prstGeom>
        </p:spPr>
        <p:txBody>
          <a:bodyPr/>
          <a:lstStyle/>
          <a:p>
            <a:endParaRPr/>
          </a:p>
        </p:txBody>
      </p:sp>
      <p:sp>
        <p:nvSpPr>
          <p:cNvPr id="1020" name="Shape 1020"/>
          <p:cNvSpPr>
            <a:spLocks noGrp="1"/>
          </p:cNvSpPr>
          <p:nvPr>
            <p:ph type="body" sz="quarter" idx="1"/>
          </p:nvPr>
        </p:nvSpPr>
        <p:spPr>
          <a:prstGeom prst="rect">
            <a:avLst/>
          </a:prstGeom>
        </p:spPr>
        <p:txBody>
          <a:bodyPr/>
          <a:lstStyle>
            <a:lvl1pPr defTabSz="457200">
              <a:defRPr sz="1200">
                <a:latin typeface="Monaco"/>
                <a:ea typeface="Monaco"/>
                <a:cs typeface="Monaco"/>
                <a:sym typeface="Monaco"/>
              </a:defRPr>
            </a:lvl1pPr>
          </a:lstStyle>
          <a:p>
            <a:r>
              <a:t>I=a\hat{\bf n}^\top\vec{\boldsymbol{\ell}}</a:t>
            </a:r>
          </a:p>
        </p:txBody>
      </p:sp>
    </p:spTree>
    <p:extLst>
      <p:ext uri="{BB962C8B-B14F-4D97-AF65-F5344CB8AC3E}">
        <p14:creationId xmlns:p14="http://schemas.microsoft.com/office/powerpoint/2010/main" val="373320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259866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 name="Shape 1084"/>
          <p:cNvSpPr>
            <a:spLocks noGrp="1" noRot="1" noChangeAspect="1"/>
          </p:cNvSpPr>
          <p:nvPr>
            <p:ph type="sldImg"/>
          </p:nvPr>
        </p:nvSpPr>
        <p:spPr>
          <a:prstGeom prst="rect">
            <a:avLst/>
          </a:prstGeom>
        </p:spPr>
        <p:txBody>
          <a:bodyPr/>
          <a:lstStyle/>
          <a:p>
            <a:endParaRPr/>
          </a:p>
        </p:txBody>
      </p:sp>
      <p:sp>
        <p:nvSpPr>
          <p:cNvPr id="1085" name="Shape 1085"/>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3004797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 name="Shape 1084"/>
          <p:cNvSpPr>
            <a:spLocks noGrp="1" noRot="1" noChangeAspect="1"/>
          </p:cNvSpPr>
          <p:nvPr>
            <p:ph type="sldImg"/>
          </p:nvPr>
        </p:nvSpPr>
        <p:spPr>
          <a:prstGeom prst="rect">
            <a:avLst/>
          </a:prstGeom>
        </p:spPr>
        <p:txBody>
          <a:bodyPr/>
          <a:lstStyle/>
          <a:p>
            <a:endParaRPr/>
          </a:p>
        </p:txBody>
      </p:sp>
      <p:sp>
        <p:nvSpPr>
          <p:cNvPr id="1085" name="Shape 1085"/>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23240080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 name="Shape 1084"/>
          <p:cNvSpPr>
            <a:spLocks noGrp="1" noRot="1" noChangeAspect="1"/>
          </p:cNvSpPr>
          <p:nvPr>
            <p:ph type="sldImg"/>
          </p:nvPr>
        </p:nvSpPr>
        <p:spPr>
          <a:prstGeom prst="rect">
            <a:avLst/>
          </a:prstGeom>
        </p:spPr>
        <p:txBody>
          <a:bodyPr/>
          <a:lstStyle/>
          <a:p>
            <a:endParaRPr/>
          </a:p>
        </p:txBody>
      </p:sp>
      <p:sp>
        <p:nvSpPr>
          <p:cNvPr id="1085" name="Shape 1085"/>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252603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 name="Shape 1084"/>
          <p:cNvSpPr>
            <a:spLocks noGrp="1" noRot="1" noChangeAspect="1"/>
          </p:cNvSpPr>
          <p:nvPr>
            <p:ph type="sldImg"/>
          </p:nvPr>
        </p:nvSpPr>
        <p:spPr>
          <a:prstGeom prst="rect">
            <a:avLst/>
          </a:prstGeom>
        </p:spPr>
        <p:txBody>
          <a:bodyPr/>
          <a:lstStyle/>
          <a:p>
            <a:endParaRPr/>
          </a:p>
        </p:txBody>
      </p:sp>
      <p:sp>
        <p:nvSpPr>
          <p:cNvPr id="1085" name="Shape 1085"/>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1840089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E2CE40A0-E911-4CB3-89FA-FA2A474F8B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7229B452-761C-402C-A74F-D317C3A73FB6}"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39</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76802" name="Rectangle 2">
            <a:extLst>
              <a:ext uri="{FF2B5EF4-FFF2-40B4-BE49-F238E27FC236}">
                <a16:creationId xmlns:a16="http://schemas.microsoft.com/office/drawing/2014/main" id="{7D95281F-B7BF-4A69-9971-DD6F05E7890F}"/>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4C3DF1A0-55F2-4494-B26D-AAF4CB9AA3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a:latin typeface="Arial" panose="020B0604020202020204" pitchFamily="34" charset="0"/>
            </a:endParaRPr>
          </a:p>
        </p:txBody>
      </p:sp>
    </p:spTree>
    <p:extLst>
      <p:ext uri="{BB962C8B-B14F-4D97-AF65-F5344CB8AC3E}">
        <p14:creationId xmlns:p14="http://schemas.microsoft.com/office/powerpoint/2010/main" val="4202537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p>
            <a:pPr>
              <a:defRPr sz="1400"/>
            </a:pPr>
            <a:r>
              <a:t>Our work addresses the problem of inferring scene properties from image data. </a:t>
            </a:r>
          </a:p>
          <a:p>
            <a:pPr>
              <a:defRPr sz="1400"/>
            </a:pPr>
            <a:endParaRPr/>
          </a:p>
          <a:p>
            <a:pPr>
              <a:defRPr sz="1400"/>
            </a:pPr>
            <a:r>
              <a:t>Specifically, we want to relate observed image intensities to object shape, scene illumination, and material properties, or surface reflectance.</a:t>
            </a:r>
          </a:p>
          <a:p>
            <a:pPr>
              <a:defRPr sz="1400"/>
            </a:pPr>
            <a:endParaRPr/>
          </a:p>
          <a:p>
            <a:pPr>
              <a:defRPr sz="1400"/>
            </a:pPr>
            <a:r>
              <a:t>The task is made difficult by the fact that shape, lighting, and reflectance information are all tightly coupled in the image data so that we cannot typically draw conclusions about one of them without making restrictive assumptions about the others.</a:t>
            </a:r>
          </a:p>
        </p:txBody>
      </p:sp>
    </p:spTree>
    <p:extLst>
      <p:ext uri="{BB962C8B-B14F-4D97-AF65-F5344CB8AC3E}">
        <p14:creationId xmlns:p14="http://schemas.microsoft.com/office/powerpoint/2010/main" val="22612788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8EA849F9-D98A-4C97-A62C-CD44DFC77F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08EF63EA-25A1-4C45-BFA0-231B8BE7D90D}"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40</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78850" name="Rectangle 2">
            <a:extLst>
              <a:ext uri="{FF2B5EF4-FFF2-40B4-BE49-F238E27FC236}">
                <a16:creationId xmlns:a16="http://schemas.microsoft.com/office/drawing/2014/main" id="{B7C00F32-2998-47F5-98FE-AE8035A9A69E}"/>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03421F98-7C26-4113-92CF-F9201247CF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a:latin typeface="Arial" panose="020B0604020202020204" pitchFamily="34" charset="0"/>
            </a:endParaRPr>
          </a:p>
        </p:txBody>
      </p:sp>
    </p:spTree>
    <p:extLst>
      <p:ext uri="{BB962C8B-B14F-4D97-AF65-F5344CB8AC3E}">
        <p14:creationId xmlns:p14="http://schemas.microsoft.com/office/powerpoint/2010/main" val="35720196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BA356728-2C5D-4F5F-999C-B4ACC34752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90253A71-C73B-4184-93FE-E4EC2A302EC7}"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41</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82946" name="Rectangle 2">
            <a:extLst>
              <a:ext uri="{FF2B5EF4-FFF2-40B4-BE49-F238E27FC236}">
                <a16:creationId xmlns:a16="http://schemas.microsoft.com/office/drawing/2014/main" id="{F08145B2-1D9E-4635-A240-10C966BBBAE9}"/>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B8A60AC1-C956-4C4C-8C8C-8B1BF44FA5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a:latin typeface="Arial" panose="020B0604020202020204" pitchFamily="34" charset="0"/>
            </a:endParaRPr>
          </a:p>
        </p:txBody>
      </p:sp>
    </p:spTree>
    <p:extLst>
      <p:ext uri="{BB962C8B-B14F-4D97-AF65-F5344CB8AC3E}">
        <p14:creationId xmlns:p14="http://schemas.microsoft.com/office/powerpoint/2010/main" val="6222607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88EDAE00-324F-4AB0-98E6-8462173124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40E2242B-5A7A-432A-AE4E-59EB1C37C861}"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42</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89090" name="Rectangle 2">
            <a:extLst>
              <a:ext uri="{FF2B5EF4-FFF2-40B4-BE49-F238E27FC236}">
                <a16:creationId xmlns:a16="http://schemas.microsoft.com/office/drawing/2014/main" id="{E512F389-5770-470E-A080-D1413589C850}"/>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0B13AA9F-01EF-473B-BC8C-A196E51E65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230580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 name="Shape 1019"/>
          <p:cNvSpPr>
            <a:spLocks noGrp="1" noRot="1" noChangeAspect="1"/>
          </p:cNvSpPr>
          <p:nvPr>
            <p:ph type="sldImg"/>
          </p:nvPr>
        </p:nvSpPr>
        <p:spPr>
          <a:prstGeom prst="rect">
            <a:avLst/>
          </a:prstGeom>
        </p:spPr>
        <p:txBody>
          <a:bodyPr/>
          <a:lstStyle/>
          <a:p>
            <a:endParaRPr/>
          </a:p>
        </p:txBody>
      </p:sp>
      <p:sp>
        <p:nvSpPr>
          <p:cNvPr id="1020" name="Shape 1020"/>
          <p:cNvSpPr>
            <a:spLocks noGrp="1"/>
          </p:cNvSpPr>
          <p:nvPr>
            <p:ph type="body" sz="quarter" idx="1"/>
          </p:nvPr>
        </p:nvSpPr>
        <p:spPr>
          <a:prstGeom prst="rect">
            <a:avLst/>
          </a:prstGeom>
        </p:spPr>
        <p:txBody>
          <a:bodyPr/>
          <a:lstStyle>
            <a:lvl1pPr defTabSz="457200">
              <a:defRPr sz="1200">
                <a:latin typeface="Monaco"/>
                <a:ea typeface="Monaco"/>
                <a:cs typeface="Monaco"/>
                <a:sym typeface="Monaco"/>
              </a:defRPr>
            </a:lvl1pPr>
          </a:lstStyle>
          <a:p>
            <a:r>
              <a:rPr dirty="0"/>
              <a:t>I=a\hat{\bf n}^\top\</a:t>
            </a:r>
            <a:r>
              <a:rPr dirty="0" err="1"/>
              <a:t>vec</a:t>
            </a:r>
            <a:r>
              <a:rPr dirty="0"/>
              <a:t>{\</a:t>
            </a:r>
            <a:r>
              <a:rPr dirty="0" err="1"/>
              <a:t>boldsymbol</a:t>
            </a:r>
            <a:r>
              <a:rPr dirty="0"/>
              <a:t>{\ell}}</a:t>
            </a:r>
          </a:p>
        </p:txBody>
      </p:sp>
    </p:spTree>
    <p:extLst>
      <p:ext uri="{BB962C8B-B14F-4D97-AF65-F5344CB8AC3E}">
        <p14:creationId xmlns:p14="http://schemas.microsoft.com/office/powerpoint/2010/main" val="27521971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EFE67AA7-3602-4E0C-8C80-A5AC120AFA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A99C9F88-37BA-427B-AC5B-2F6F46551F3B}"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47</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101378" name="Rectangle 2">
            <a:extLst>
              <a:ext uri="{FF2B5EF4-FFF2-40B4-BE49-F238E27FC236}">
                <a16:creationId xmlns:a16="http://schemas.microsoft.com/office/drawing/2014/main" id="{0BAF753E-1375-4D86-85F4-7B8971B0AF34}"/>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11421532-4BFF-4F86-B77F-7693AAA438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86909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C238D479-B016-47B8-ACF6-780A126F44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7A260445-19B7-4BD7-9741-34D325E926EA}" type="slidenum">
              <a:rPr kumimoji="0" lang="zh-CN"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48</a:t>
            </a:fld>
            <a:endParaRPr kumimoji="0" lang="en-US" altLang="zh-CN"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113666" name="Rectangle 2">
            <a:extLst>
              <a:ext uri="{FF2B5EF4-FFF2-40B4-BE49-F238E27FC236}">
                <a16:creationId xmlns:a16="http://schemas.microsoft.com/office/drawing/2014/main" id="{E6DDB5E6-8F64-4EBE-B858-4EAFA76C7362}"/>
              </a:ext>
            </a:extLst>
          </p:cNvPr>
          <p:cNvSpPr>
            <a:spLocks noGrp="1" noRot="1" noChangeAspect="1" noChangeArrowheads="1" noTextEdit="1"/>
          </p:cNvSpPr>
          <p:nvPr>
            <p:ph type="sldImg"/>
          </p:nvPr>
        </p:nvSpPr>
        <p:spPr>
          <a:xfrm>
            <a:off x="1258888" y="720725"/>
            <a:ext cx="4802187" cy="3602038"/>
          </a:xfrm>
          <a:ln/>
        </p:spPr>
      </p:sp>
      <p:sp>
        <p:nvSpPr>
          <p:cNvPr id="113667" name="Rectangle 3">
            <a:extLst>
              <a:ext uri="{FF2B5EF4-FFF2-40B4-BE49-F238E27FC236}">
                <a16:creationId xmlns:a16="http://schemas.microsoft.com/office/drawing/2014/main" id="{4FEF7E4C-0794-4EF5-B9B9-3C5C6C57F2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extLst>
      <p:ext uri="{BB962C8B-B14F-4D97-AF65-F5344CB8AC3E}">
        <p14:creationId xmlns:p14="http://schemas.microsoft.com/office/powerpoint/2010/main" val="37774368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7FC1DD22-643E-4A86-A3A7-BFEEDD7C94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2A5A10A5-5857-4E15-949E-A8A9763F5B2A}"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49</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93186" name="Rectangle 2">
            <a:extLst>
              <a:ext uri="{FF2B5EF4-FFF2-40B4-BE49-F238E27FC236}">
                <a16:creationId xmlns:a16="http://schemas.microsoft.com/office/drawing/2014/main" id="{40CD0E09-FF06-4DC3-B34B-8C0EEB633F54}"/>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A3920E19-3C31-4541-BA52-74437E03E5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2550926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0BEEAFD4-4A00-4FEB-B52B-D19F60A7EB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CAADCDA6-5CBF-4AFE-A89B-396F673F1503}"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50</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95234" name="Rectangle 2">
            <a:extLst>
              <a:ext uri="{FF2B5EF4-FFF2-40B4-BE49-F238E27FC236}">
                <a16:creationId xmlns:a16="http://schemas.microsoft.com/office/drawing/2014/main" id="{AB3753C3-2A89-47DB-B073-910F560257B5}"/>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95D3B2C6-1757-478B-AEFF-ACF902BEB7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320670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949C1E25-CAF6-4634-8AB4-3D70F86E53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EFBF5D6D-FCF6-4C6A-806D-2D2D8531A9AD}"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51</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99330" name="Rectangle 2">
            <a:extLst>
              <a:ext uri="{FF2B5EF4-FFF2-40B4-BE49-F238E27FC236}">
                <a16:creationId xmlns:a16="http://schemas.microsoft.com/office/drawing/2014/main" id="{9425BE56-63B7-4FE6-9712-0BB2E1C7F106}"/>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96C60B68-B86F-48DC-9BE3-7BEC9D4369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4771159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4297356C-F9DC-42AF-85EB-BA048BCE43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99703647-0CDC-47D9-BD00-4C8FCADB4542}" type="slidenum">
              <a:rPr kumimoji="0" lang="zh-CN"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52</a:t>
            </a:fld>
            <a:endParaRPr kumimoji="0" lang="en-US" altLang="zh-CN"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114690" name="Rectangle 2">
            <a:extLst>
              <a:ext uri="{FF2B5EF4-FFF2-40B4-BE49-F238E27FC236}">
                <a16:creationId xmlns:a16="http://schemas.microsoft.com/office/drawing/2014/main" id="{6E3DD730-E0E3-40D7-8266-C774AC477285}"/>
              </a:ext>
            </a:extLst>
          </p:cNvPr>
          <p:cNvSpPr>
            <a:spLocks noGrp="1" noRot="1" noChangeAspect="1" noChangeArrowheads="1" noTextEdit="1"/>
          </p:cNvSpPr>
          <p:nvPr>
            <p:ph type="sldImg"/>
          </p:nvPr>
        </p:nvSpPr>
        <p:spPr>
          <a:xfrm>
            <a:off x="1258888" y="720725"/>
            <a:ext cx="4802187" cy="3602038"/>
          </a:xfrm>
          <a:ln/>
        </p:spPr>
      </p:sp>
      <p:sp>
        <p:nvSpPr>
          <p:cNvPr id="114691" name="Rectangle 3">
            <a:extLst>
              <a:ext uri="{FF2B5EF4-FFF2-40B4-BE49-F238E27FC236}">
                <a16:creationId xmlns:a16="http://schemas.microsoft.com/office/drawing/2014/main" id="{071E8A3D-C028-455E-B5D1-824BAB5838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extLst>
      <p:ext uri="{BB962C8B-B14F-4D97-AF65-F5344CB8AC3E}">
        <p14:creationId xmlns:p14="http://schemas.microsoft.com/office/powerpoint/2010/main" val="1843161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p>
            <a:pPr>
              <a:defRPr sz="1400"/>
            </a:pPr>
            <a:r>
              <a:t>Our work addresses the problem of inferring scene properties from image data. </a:t>
            </a:r>
          </a:p>
          <a:p>
            <a:pPr>
              <a:defRPr sz="1400"/>
            </a:pPr>
            <a:endParaRPr/>
          </a:p>
          <a:p>
            <a:pPr>
              <a:defRPr sz="1400"/>
            </a:pPr>
            <a:r>
              <a:t>Specifically, we want to relate observed image intensities to object shape, scene illumination, and material properties, or surface reflectance.</a:t>
            </a:r>
          </a:p>
          <a:p>
            <a:pPr>
              <a:defRPr sz="1400"/>
            </a:pPr>
            <a:endParaRPr/>
          </a:p>
          <a:p>
            <a:pPr>
              <a:defRPr sz="1400"/>
            </a:pPr>
            <a:r>
              <a:t>The task is made difficult by the fact that shape, lighting, and reflectance information are all tightly coupled in the image data so that we cannot typically draw conclusions about one of them without making restrictive assumptions about the others.</a:t>
            </a:r>
          </a:p>
        </p:txBody>
      </p:sp>
    </p:spTree>
    <p:extLst>
      <p:ext uri="{BB962C8B-B14F-4D97-AF65-F5344CB8AC3E}">
        <p14:creationId xmlns:p14="http://schemas.microsoft.com/office/powerpoint/2010/main" val="42716723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023520A8-5F38-4DBE-A7F0-123809B197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55D70974-DDBA-460D-A7CD-992AFE568827}"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53</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103426" name="Rectangle 2">
            <a:extLst>
              <a:ext uri="{FF2B5EF4-FFF2-40B4-BE49-F238E27FC236}">
                <a16:creationId xmlns:a16="http://schemas.microsoft.com/office/drawing/2014/main" id="{1A14AF13-610D-4B2A-87A0-BE903AA15AC2}"/>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EBB2AC8C-3631-4367-A849-0EC75F98CB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2543935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32D89AE3-6696-4C05-BC65-F7C945E807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337CC595-E814-4DC9-B521-75B0D3ABF5EA}"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54</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107522" name="Rectangle 2">
            <a:extLst>
              <a:ext uri="{FF2B5EF4-FFF2-40B4-BE49-F238E27FC236}">
                <a16:creationId xmlns:a16="http://schemas.microsoft.com/office/drawing/2014/main" id="{4810AC42-2F89-4B85-915A-9EC50C053D5A}"/>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968AB347-1047-4764-8F6D-FFF10252B2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1078326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18056335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 name="Shape 1084"/>
          <p:cNvSpPr>
            <a:spLocks noGrp="1" noRot="1" noChangeAspect="1"/>
          </p:cNvSpPr>
          <p:nvPr>
            <p:ph type="sldImg"/>
          </p:nvPr>
        </p:nvSpPr>
        <p:spPr>
          <a:prstGeom prst="rect">
            <a:avLst/>
          </a:prstGeom>
        </p:spPr>
        <p:txBody>
          <a:bodyPr/>
          <a:lstStyle/>
          <a:p>
            <a:endParaRPr/>
          </a:p>
        </p:txBody>
      </p:sp>
      <p:sp>
        <p:nvSpPr>
          <p:cNvPr id="1085" name="Shape 1085"/>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9706023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 name="Shape 1084"/>
          <p:cNvSpPr>
            <a:spLocks noGrp="1" noRot="1" noChangeAspect="1"/>
          </p:cNvSpPr>
          <p:nvPr>
            <p:ph type="sldImg"/>
          </p:nvPr>
        </p:nvSpPr>
        <p:spPr>
          <a:prstGeom prst="rect">
            <a:avLst/>
          </a:prstGeom>
        </p:spPr>
        <p:txBody>
          <a:bodyPr/>
          <a:lstStyle/>
          <a:p>
            <a:endParaRPr/>
          </a:p>
        </p:txBody>
      </p:sp>
      <p:sp>
        <p:nvSpPr>
          <p:cNvPr id="1085" name="Shape 1085"/>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15599007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 name="Shape 1084"/>
          <p:cNvSpPr>
            <a:spLocks noGrp="1" noRot="1" noChangeAspect="1"/>
          </p:cNvSpPr>
          <p:nvPr>
            <p:ph type="sldImg"/>
          </p:nvPr>
        </p:nvSpPr>
        <p:spPr>
          <a:prstGeom prst="rect">
            <a:avLst/>
          </a:prstGeom>
        </p:spPr>
        <p:txBody>
          <a:bodyPr/>
          <a:lstStyle/>
          <a:p>
            <a:endParaRPr/>
          </a:p>
        </p:txBody>
      </p:sp>
      <p:sp>
        <p:nvSpPr>
          <p:cNvPr id="1085" name="Shape 1085"/>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37178473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31">
            <a:extLst>
              <a:ext uri="{FF2B5EF4-FFF2-40B4-BE49-F238E27FC236}">
                <a16:creationId xmlns:a16="http://schemas.microsoft.com/office/drawing/2014/main" id="{14FE2447-0EB0-47AE-AC09-19A5A78459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A621DB-4E9E-4732-B66D-6FDED54F6799}"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Helvetica Light"/>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Helvetica Light"/>
            </a:endParaRPr>
          </a:p>
        </p:txBody>
      </p:sp>
      <p:sp>
        <p:nvSpPr>
          <p:cNvPr id="204803" name="Rectangle 2">
            <a:extLst>
              <a:ext uri="{FF2B5EF4-FFF2-40B4-BE49-F238E27FC236}">
                <a16:creationId xmlns:a16="http://schemas.microsoft.com/office/drawing/2014/main" id="{579AAFC7-F2AD-407B-AE8A-57B6F3D86E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4" name="Rectangle 3">
            <a:extLst>
              <a:ext uri="{FF2B5EF4-FFF2-40B4-BE49-F238E27FC236}">
                <a16:creationId xmlns:a16="http://schemas.microsoft.com/office/drawing/2014/main" id="{E1E88A7D-D7A1-4324-ADD9-9F8A58A8D7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41826793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1031">
            <a:extLst>
              <a:ext uri="{FF2B5EF4-FFF2-40B4-BE49-F238E27FC236}">
                <a16:creationId xmlns:a16="http://schemas.microsoft.com/office/drawing/2014/main" id="{924694D5-230F-41BF-9661-2EF69CEF34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5A476B-1548-4913-825B-F20440A24E7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Helvetica Light"/>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Helvetica Light"/>
            </a:endParaRPr>
          </a:p>
        </p:txBody>
      </p:sp>
      <p:sp>
        <p:nvSpPr>
          <p:cNvPr id="206851" name="Rectangle 2">
            <a:extLst>
              <a:ext uri="{FF2B5EF4-FFF2-40B4-BE49-F238E27FC236}">
                <a16:creationId xmlns:a16="http://schemas.microsoft.com/office/drawing/2014/main" id="{97ED0150-938F-49F7-BEB8-B56A67DBB0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2" name="Rectangle 3">
            <a:extLst>
              <a:ext uri="{FF2B5EF4-FFF2-40B4-BE49-F238E27FC236}">
                <a16:creationId xmlns:a16="http://schemas.microsoft.com/office/drawing/2014/main" id="{C014D30F-FCAC-4B67-831B-861C43FD01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4339715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6652501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3733719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p>
            <a:pPr>
              <a:defRPr sz="1400"/>
            </a:pPr>
            <a:r>
              <a:t>Our work addresses the problem of inferring scene properties from image data. </a:t>
            </a:r>
          </a:p>
          <a:p>
            <a:pPr>
              <a:defRPr sz="1400"/>
            </a:pPr>
            <a:endParaRPr/>
          </a:p>
          <a:p>
            <a:pPr>
              <a:defRPr sz="1400"/>
            </a:pPr>
            <a:r>
              <a:t>Specifically, we want to relate observed image intensities to object shape, scene illumination, and material properties, or surface reflectance.</a:t>
            </a:r>
          </a:p>
          <a:p>
            <a:pPr>
              <a:defRPr sz="1400"/>
            </a:pPr>
            <a:endParaRPr/>
          </a:p>
          <a:p>
            <a:pPr>
              <a:defRPr sz="1400"/>
            </a:pPr>
            <a:r>
              <a:t>The task is made difficult by the fact that shape, lighting, and reflectance information are all tightly coupled in the image data so that we cannot typically draw conclusions about one of them without making restrictive assumptions about the others.</a:t>
            </a:r>
          </a:p>
        </p:txBody>
      </p:sp>
    </p:spTree>
    <p:extLst>
      <p:ext uri="{BB962C8B-B14F-4D97-AF65-F5344CB8AC3E}">
        <p14:creationId xmlns:p14="http://schemas.microsoft.com/office/powerpoint/2010/main" val="21706367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30843761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30459890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1160159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12379502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26084924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10075902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28282214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18601103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17528833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1346099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p>
            <a:pPr>
              <a:defRPr sz="1400"/>
            </a:pPr>
            <a:r>
              <a:t>Our work addresses the problem of inferring scene properties from image data. </a:t>
            </a:r>
          </a:p>
          <a:p>
            <a:pPr>
              <a:defRPr sz="1400"/>
            </a:pPr>
            <a:endParaRPr/>
          </a:p>
          <a:p>
            <a:pPr>
              <a:defRPr sz="1400"/>
            </a:pPr>
            <a:r>
              <a:t>Specifically, we want to relate observed image intensities to object shape, scene illumination, and material properties, or surface reflectance.</a:t>
            </a:r>
          </a:p>
          <a:p>
            <a:pPr>
              <a:defRPr sz="1400"/>
            </a:pPr>
            <a:endParaRPr/>
          </a:p>
          <a:p>
            <a:pPr>
              <a:defRPr sz="1400"/>
            </a:pPr>
            <a:r>
              <a:t>The task is made difficult by the fact that shape, lighting, and reflectance information are all tightly coupled in the image data so that we cannot typically draw conclusions about one of them without making restrictive assumptions about the others.</a:t>
            </a:r>
          </a:p>
        </p:txBody>
      </p:sp>
    </p:spTree>
    <p:extLst>
      <p:ext uri="{BB962C8B-B14F-4D97-AF65-F5344CB8AC3E}">
        <p14:creationId xmlns:p14="http://schemas.microsoft.com/office/powerpoint/2010/main" val="28720298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22440644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37696491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a:t>
            </a:r>
          </a:p>
          <a:p>
            <a:pPr defTabSz="457200">
              <a:defRPr sz="1200">
                <a:latin typeface="Monaco"/>
                <a:ea typeface="Monaco"/>
                <a:cs typeface="Monaco"/>
                <a:sym typeface="Monaco"/>
              </a:defRPr>
            </a:pPr>
            <a:r>
              <a:t>I_1=a\hat{\boldsymbol{n}}^\top\vec{\boldsymbol{\ell}}_1</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\vec{\boldsymbol{b}}\triangleq a\hat{\boldsymbol{n}}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I_1 \\ I_2 \\ \vdots \\ I_N</a:t>
            </a:r>
          </a:p>
          <a:p>
            <a:pPr defTabSz="457200">
              <a:defRPr sz="1200">
                <a:latin typeface="Monaco"/>
                <a:ea typeface="Monaco"/>
                <a:cs typeface="Monaco"/>
                <a:sym typeface="Monaco"/>
              </a:defRPr>
            </a:pPr>
            <a:r>
              <a:t>\end{array}\right]_{N\times 1}\!\!\!\!\!</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\vec{\boldsymbol{\ell}}_1^\top \\</a:t>
            </a:r>
          </a:p>
          <a:p>
            <a:pPr defTabSz="457200">
              <a:defRPr sz="1200">
                <a:latin typeface="Monaco"/>
                <a:ea typeface="Monaco"/>
                <a:cs typeface="Monaco"/>
                <a:sym typeface="Monaco"/>
              </a:defRPr>
            </a:pPr>
            <a:r>
              <a:t>\vec{\boldsymbol{\ell}}_2^\top \\</a:t>
            </a:r>
          </a:p>
          <a:p>
            <a:pPr defTabSz="457200">
              <a:defRPr sz="1200">
                <a:latin typeface="Monaco"/>
                <a:ea typeface="Monaco"/>
                <a:cs typeface="Monaco"/>
                <a:sym typeface="Monaco"/>
              </a:defRPr>
            </a:pPr>
            <a:r>
              <a:t>\vdots \\</a:t>
            </a:r>
          </a:p>
          <a:p>
            <a:pPr defTabSz="457200">
              <a:defRPr sz="1200">
                <a:latin typeface="Monaco"/>
                <a:ea typeface="Monaco"/>
                <a:cs typeface="Monaco"/>
                <a:sym typeface="Monaco"/>
              </a:defRPr>
            </a:pPr>
            <a:r>
              <a:t>\vec{\boldsymbol{\ell}}_N^\top \\</a:t>
            </a:r>
          </a:p>
          <a:p>
            <a:pPr defTabSz="457200">
              <a:defRPr sz="1200">
                <a:latin typeface="Monaco"/>
                <a:ea typeface="Monaco"/>
                <a:cs typeface="Monaco"/>
                <a:sym typeface="Monaco"/>
              </a:defRPr>
            </a:pPr>
            <a:r>
              <a:t>\end{array}\right]_{N\times 3}\!\!\!\!\!\!\!\!\!</a:t>
            </a:r>
          </a:p>
          <a:p>
            <a:pPr defTabSz="457200">
              <a:defRPr sz="1200">
                <a:latin typeface="Monaco"/>
                <a:ea typeface="Monaco"/>
                <a:cs typeface="Monaco"/>
                <a:sym typeface="Monaco"/>
              </a:defRPr>
            </a:pPr>
            <a:r>
              <a:t>\left[\begin{array}{c}</a:t>
            </a:r>
          </a:p>
          <a:p>
            <a:pPr defTabSz="457200">
              <a:defRPr sz="1200">
                <a:latin typeface="Monaco"/>
                <a:ea typeface="Monaco"/>
                <a:cs typeface="Monaco"/>
                <a:sym typeface="Monaco"/>
              </a:defRPr>
            </a:pPr>
            <a:r>
              <a:t>\vec{\boldsymbol{b}}</a:t>
            </a:r>
          </a:p>
          <a:p>
            <a:pPr defTabSz="457200">
              <a:defRPr sz="1200">
                <a:latin typeface="Monaco"/>
                <a:ea typeface="Monaco"/>
                <a:cs typeface="Monaco"/>
                <a:sym typeface="Monaco"/>
              </a:defRPr>
            </a:pPr>
            <a:r>
              <a:t>\end{array}\right]_{3\times 1}</a:t>
            </a:r>
          </a:p>
        </p:txBody>
      </p:sp>
    </p:spTree>
    <p:extLst>
      <p:ext uri="{BB962C8B-B14F-4D97-AF65-F5344CB8AC3E}">
        <p14:creationId xmlns:p14="http://schemas.microsoft.com/office/powerpoint/2010/main" val="26840489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 name="Shape 1019"/>
          <p:cNvSpPr>
            <a:spLocks noGrp="1" noRot="1" noChangeAspect="1"/>
          </p:cNvSpPr>
          <p:nvPr>
            <p:ph type="sldImg"/>
          </p:nvPr>
        </p:nvSpPr>
        <p:spPr>
          <a:prstGeom prst="rect">
            <a:avLst/>
          </a:prstGeom>
        </p:spPr>
        <p:txBody>
          <a:bodyPr/>
          <a:lstStyle/>
          <a:p>
            <a:endParaRPr/>
          </a:p>
        </p:txBody>
      </p:sp>
      <p:sp>
        <p:nvSpPr>
          <p:cNvPr id="1020" name="Shape 1020"/>
          <p:cNvSpPr>
            <a:spLocks noGrp="1"/>
          </p:cNvSpPr>
          <p:nvPr>
            <p:ph type="body" sz="quarter" idx="1"/>
          </p:nvPr>
        </p:nvSpPr>
        <p:spPr>
          <a:prstGeom prst="rect">
            <a:avLst/>
          </a:prstGeom>
        </p:spPr>
        <p:txBody>
          <a:bodyPr/>
          <a:lstStyle>
            <a:lvl1pPr defTabSz="457200">
              <a:defRPr sz="1200">
                <a:latin typeface="Monaco"/>
                <a:ea typeface="Monaco"/>
                <a:cs typeface="Monaco"/>
                <a:sym typeface="Monaco"/>
              </a:defRPr>
            </a:lvl1pPr>
          </a:lstStyle>
          <a:p>
            <a:r>
              <a:t>I=a\hat{\bf n}^\top\vec{\boldsymbol{\ell}}</a:t>
            </a:r>
          </a:p>
        </p:txBody>
      </p:sp>
    </p:spTree>
    <p:extLst>
      <p:ext uri="{BB962C8B-B14F-4D97-AF65-F5344CB8AC3E}">
        <p14:creationId xmlns:p14="http://schemas.microsoft.com/office/powerpoint/2010/main" val="37119165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 name="Shape 1019"/>
          <p:cNvSpPr>
            <a:spLocks noGrp="1" noRot="1" noChangeAspect="1"/>
          </p:cNvSpPr>
          <p:nvPr>
            <p:ph type="sldImg"/>
          </p:nvPr>
        </p:nvSpPr>
        <p:spPr>
          <a:prstGeom prst="rect">
            <a:avLst/>
          </a:prstGeom>
        </p:spPr>
        <p:txBody>
          <a:bodyPr/>
          <a:lstStyle/>
          <a:p>
            <a:endParaRPr/>
          </a:p>
        </p:txBody>
      </p:sp>
      <p:sp>
        <p:nvSpPr>
          <p:cNvPr id="1020" name="Shape 1020"/>
          <p:cNvSpPr>
            <a:spLocks noGrp="1"/>
          </p:cNvSpPr>
          <p:nvPr>
            <p:ph type="body" sz="quarter" idx="1"/>
          </p:nvPr>
        </p:nvSpPr>
        <p:spPr>
          <a:prstGeom prst="rect">
            <a:avLst/>
          </a:prstGeom>
        </p:spPr>
        <p:txBody>
          <a:bodyPr/>
          <a:lstStyle>
            <a:lvl1pPr defTabSz="457200">
              <a:defRPr sz="1200">
                <a:latin typeface="Monaco"/>
                <a:ea typeface="Monaco"/>
                <a:cs typeface="Monaco"/>
                <a:sym typeface="Monaco"/>
              </a:defRPr>
            </a:lvl1pPr>
          </a:lstStyle>
          <a:p>
            <a:r>
              <a:t>I=a\hat{\bf n}^\top\vec{\boldsymbol{\ell}}</a:t>
            </a:r>
          </a:p>
        </p:txBody>
      </p:sp>
    </p:spTree>
    <p:extLst>
      <p:ext uri="{BB962C8B-B14F-4D97-AF65-F5344CB8AC3E}">
        <p14:creationId xmlns:p14="http://schemas.microsoft.com/office/powerpoint/2010/main" val="38864176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E55A911E-0B23-4C92-8AAC-8AAFCF24CC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409E9D29-7553-4DBF-B72E-35AADA79D987}"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82</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60418" name="Rectangle 2">
            <a:extLst>
              <a:ext uri="{FF2B5EF4-FFF2-40B4-BE49-F238E27FC236}">
                <a16:creationId xmlns:a16="http://schemas.microsoft.com/office/drawing/2014/main" id="{6589DE02-0D76-4A88-A190-3116D866F2D4}"/>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37E102C2-ECCB-4E2A-8F13-D3BBAE5C7D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altLang="en-US">
              <a:latin typeface="Arial" panose="020B0604020202020204" pitchFamily="34" charset="0"/>
            </a:endParaRPr>
          </a:p>
        </p:txBody>
      </p:sp>
    </p:spTree>
    <p:extLst>
      <p:ext uri="{BB962C8B-B14F-4D97-AF65-F5344CB8AC3E}">
        <p14:creationId xmlns:p14="http://schemas.microsoft.com/office/powerpoint/2010/main" val="26723185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BE825F72-949C-4F0B-9048-A7B6F6505C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7B7E323E-B7D7-40CE-8C91-808474291307}"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83</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64514" name="Rectangle 2">
            <a:extLst>
              <a:ext uri="{FF2B5EF4-FFF2-40B4-BE49-F238E27FC236}">
                <a16:creationId xmlns:a16="http://schemas.microsoft.com/office/drawing/2014/main" id="{7A3BE5AB-18FB-436F-9E45-733B1AAD0A1F}"/>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F605268D-EC5C-40A2-BB06-6F6EF817DA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4068317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CBABA958-2114-4C36-A492-3465D5E2F0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679586FA-147C-4CC7-AE28-7FED81B9F04A}"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84</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66562" name="Rectangle 2">
            <a:extLst>
              <a:ext uri="{FF2B5EF4-FFF2-40B4-BE49-F238E27FC236}">
                <a16:creationId xmlns:a16="http://schemas.microsoft.com/office/drawing/2014/main" id="{AD7671A6-E8BC-42E6-8584-0705AC0C19FB}"/>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80D84320-1354-4644-86C6-8F8A59B198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9069459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410B2FAD-44FF-4F5D-ABC8-4A83F811E6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407FE386-81B2-4FBB-950A-0BA572F24508}"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85</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68610" name="Rectangle 2">
            <a:extLst>
              <a:ext uri="{FF2B5EF4-FFF2-40B4-BE49-F238E27FC236}">
                <a16:creationId xmlns:a16="http://schemas.microsoft.com/office/drawing/2014/main" id="{D7E02D30-B950-4EDF-A9BF-A849171ACC9E}"/>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CCA99A04-215F-4774-BCAC-1BB86CFCD6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1231876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EB709B95-E4AB-4463-8EAA-6F223EDCA1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E63E5BCC-EE3F-4B18-8CE7-0BE2773937C8}"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86</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70658" name="Rectangle 2">
            <a:extLst>
              <a:ext uri="{FF2B5EF4-FFF2-40B4-BE49-F238E27FC236}">
                <a16:creationId xmlns:a16="http://schemas.microsoft.com/office/drawing/2014/main" id="{90B6A4BF-086E-4289-AC79-7B7DF3318BBE}"/>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99D210C9-5DB0-43A5-BD22-66706F7782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131145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p>
            <a:pPr>
              <a:defRPr sz="1400"/>
            </a:pPr>
            <a:r>
              <a:t>Our work addresses the problem of inferring scene properties from image data. </a:t>
            </a:r>
          </a:p>
          <a:p>
            <a:pPr>
              <a:defRPr sz="1400"/>
            </a:pPr>
            <a:endParaRPr/>
          </a:p>
          <a:p>
            <a:pPr>
              <a:defRPr sz="1400"/>
            </a:pPr>
            <a:r>
              <a:t>Specifically, we want to relate observed image intensities to object shape, scene illumination, and material properties, or surface reflectance.</a:t>
            </a:r>
          </a:p>
          <a:p>
            <a:pPr>
              <a:defRPr sz="1400"/>
            </a:pPr>
            <a:endParaRPr/>
          </a:p>
          <a:p>
            <a:pPr>
              <a:defRPr sz="1400"/>
            </a:pPr>
            <a:r>
              <a:t>The task is made difficult by the fact that shape, lighting, and reflectance information are all tightly coupled in the image data so that we cannot typically draw conclusions about one of them without making restrictive assumptions about the others.</a:t>
            </a:r>
          </a:p>
        </p:txBody>
      </p:sp>
    </p:spTree>
    <p:extLst>
      <p:ext uri="{BB962C8B-B14F-4D97-AF65-F5344CB8AC3E}">
        <p14:creationId xmlns:p14="http://schemas.microsoft.com/office/powerpoint/2010/main" val="23420416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12C54242-9C74-4087-965B-EAE779F251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C2824541-A29A-4776-86F0-ED7243C3A4CE}"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87</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72706" name="Rectangle 2">
            <a:extLst>
              <a:ext uri="{FF2B5EF4-FFF2-40B4-BE49-F238E27FC236}">
                <a16:creationId xmlns:a16="http://schemas.microsoft.com/office/drawing/2014/main" id="{294B17F4-4D4B-402F-B4C3-D7AD0E3CDF42}"/>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5B0811E3-9987-474D-94FE-2F681F7132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0857421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7375C4EC-E8A6-4F42-8108-333BC96315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7B567800-F818-462C-9F3A-4829FF129AE4}"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88</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74754" name="Rectangle 2">
            <a:extLst>
              <a:ext uri="{FF2B5EF4-FFF2-40B4-BE49-F238E27FC236}">
                <a16:creationId xmlns:a16="http://schemas.microsoft.com/office/drawing/2014/main" id="{0B50AF4F-0939-4CF6-B59C-7686A37D7876}"/>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20D57B1F-EFB8-443A-97C5-F0709F75DA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493738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A264E249-4F32-4914-BB20-73EE21302C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495F0CC6-B3B4-42B3-92F1-21A47F7C95EF}"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89</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76802" name="Rectangle 2">
            <a:extLst>
              <a:ext uri="{FF2B5EF4-FFF2-40B4-BE49-F238E27FC236}">
                <a16:creationId xmlns:a16="http://schemas.microsoft.com/office/drawing/2014/main" id="{A7F4C023-EA8A-4442-8B4E-8866EDD9448F}"/>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D543ECC6-54CD-44B4-910F-B46D05975C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2658636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621862B8-D41B-434B-B3BD-3AD9E5891A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4A06CE95-4708-4348-BA7E-C9315DB9C31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90</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78850" name="Rectangle 2">
            <a:extLst>
              <a:ext uri="{FF2B5EF4-FFF2-40B4-BE49-F238E27FC236}">
                <a16:creationId xmlns:a16="http://schemas.microsoft.com/office/drawing/2014/main" id="{566BCCD3-B480-4F20-8A6A-685C3544BB43}"/>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24D068DA-306A-4F90-A2A2-609F52739E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4562346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621862B8-D41B-434B-B3BD-3AD9E5891A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MS PGothic" panose="020B0600070205080204" pitchFamily="34" charset="-128"/>
              </a:defRPr>
            </a:lvl1pPr>
            <a:lvl2pPr marL="742950" indent="-285750" defTabSz="966788">
              <a:defRPr sz="2400">
                <a:solidFill>
                  <a:schemeClr val="tx1"/>
                </a:solidFill>
                <a:latin typeface="Arial" panose="020B0604020202020204" pitchFamily="34" charset="0"/>
                <a:ea typeface="MS PGothic" panose="020B0600070205080204" pitchFamily="34" charset="-128"/>
              </a:defRPr>
            </a:lvl2pPr>
            <a:lvl3pPr marL="1143000" indent="-228600" defTabSz="966788">
              <a:defRPr sz="2400">
                <a:solidFill>
                  <a:schemeClr val="tx1"/>
                </a:solidFill>
                <a:latin typeface="Arial" panose="020B0604020202020204" pitchFamily="34" charset="0"/>
                <a:ea typeface="MS PGothic" panose="020B0600070205080204" pitchFamily="34" charset="-128"/>
              </a:defRPr>
            </a:lvl3pPr>
            <a:lvl4pPr marL="1600200" indent="-228600" defTabSz="966788">
              <a:defRPr sz="2400">
                <a:solidFill>
                  <a:schemeClr val="tx1"/>
                </a:solidFill>
                <a:latin typeface="Arial" panose="020B0604020202020204" pitchFamily="34" charset="0"/>
                <a:ea typeface="MS PGothic" panose="020B0600070205080204" pitchFamily="34" charset="-128"/>
              </a:defRPr>
            </a:lvl4pPr>
            <a:lvl5pPr marL="2057400" indent="-228600" defTabSz="966788">
              <a:defRPr sz="24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4A06CE95-4708-4348-BA7E-C9315DB9C31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pPr marL="0" marR="0" lvl="0" indent="0" algn="r" defTabSz="966788" rtl="0" eaLnBrk="1" fontAlgn="base" latinLnBrk="0" hangingPunct="1">
                <a:lnSpc>
                  <a:spcPct val="100000"/>
                </a:lnSpc>
                <a:spcBef>
                  <a:spcPct val="0"/>
                </a:spcBef>
                <a:spcAft>
                  <a:spcPct val="0"/>
                </a:spcAft>
                <a:buClrTx/>
                <a:buSzTx/>
                <a:buFontTx/>
                <a:buNone/>
                <a:tabLst/>
                <a:defRPr/>
              </a:pPr>
              <a:t>91</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78850" name="Rectangle 2">
            <a:extLst>
              <a:ext uri="{FF2B5EF4-FFF2-40B4-BE49-F238E27FC236}">
                <a16:creationId xmlns:a16="http://schemas.microsoft.com/office/drawing/2014/main" id="{566BCCD3-B480-4F20-8A6A-685C3544BB43}"/>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24D068DA-306A-4F90-A2A2-609F52739E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8123076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t>
            </a:r>
          </a:p>
        </p:txBody>
      </p:sp>
    </p:spTree>
    <p:extLst>
      <p:ext uri="{BB962C8B-B14F-4D97-AF65-F5344CB8AC3E}">
        <p14:creationId xmlns:p14="http://schemas.microsoft.com/office/powerpoint/2010/main" val="3656466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p>
            <a:pPr>
              <a:defRPr sz="1400"/>
            </a:pPr>
            <a:r>
              <a:t>Our work addresses the problem of inferring scene properties from image data. </a:t>
            </a:r>
          </a:p>
          <a:p>
            <a:pPr>
              <a:defRPr sz="1400"/>
            </a:pPr>
            <a:endParaRPr/>
          </a:p>
          <a:p>
            <a:pPr>
              <a:defRPr sz="1400"/>
            </a:pPr>
            <a:r>
              <a:t>Specifically, we want to relate observed image intensities to object shape, scene illumination, and material properties, or surface reflectance.</a:t>
            </a:r>
          </a:p>
          <a:p>
            <a:pPr>
              <a:defRPr sz="1400"/>
            </a:pPr>
            <a:endParaRPr/>
          </a:p>
          <a:p>
            <a:pPr>
              <a:defRPr sz="1400"/>
            </a:pPr>
            <a:r>
              <a:t>The task is made difficult by the fact that shape, lighting, and reflectance information are all tightly coupled in the image data so that we cannot typically draw conclusions about one of them without making restrictive assumptions about the others.</a:t>
            </a:r>
          </a:p>
        </p:txBody>
      </p:sp>
    </p:spTree>
    <p:extLst>
      <p:ext uri="{BB962C8B-B14F-4D97-AF65-F5344CB8AC3E}">
        <p14:creationId xmlns:p14="http://schemas.microsoft.com/office/powerpoint/2010/main" val="4271684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p>
            <a:pPr>
              <a:defRPr sz="1400"/>
            </a:pPr>
            <a:r>
              <a:t>Our work addresses the problem of inferring scene properties from image data. </a:t>
            </a:r>
          </a:p>
          <a:p>
            <a:pPr>
              <a:defRPr sz="1400"/>
            </a:pPr>
            <a:endParaRPr/>
          </a:p>
          <a:p>
            <a:pPr>
              <a:defRPr sz="1400"/>
            </a:pPr>
            <a:r>
              <a:t>Specifically, we want to relate observed image intensities to object shape, scene illumination, and material properties, or surface reflectance.</a:t>
            </a:r>
          </a:p>
          <a:p>
            <a:pPr>
              <a:defRPr sz="1400"/>
            </a:pPr>
            <a:endParaRPr/>
          </a:p>
          <a:p>
            <a:pPr>
              <a:defRPr sz="1400"/>
            </a:pPr>
            <a:r>
              <a:t>The task is made difficult by the fact that shape, lighting, and reflectance information are all tightly coupled in the image data so that we cannot typically draw conclusions about one of them without making restrictive assumptions about the others.</a:t>
            </a:r>
          </a:p>
        </p:txBody>
      </p:sp>
    </p:spTree>
    <p:extLst>
      <p:ext uri="{BB962C8B-B14F-4D97-AF65-F5344CB8AC3E}">
        <p14:creationId xmlns:p14="http://schemas.microsoft.com/office/powerpoint/2010/main" val="397589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mp; Bullets">
    <p:spTree>
      <p:nvGrpSpPr>
        <p:cNvPr id="1" name=""/>
        <p:cNvGrpSpPr/>
        <p:nvPr/>
      </p:nvGrpSpPr>
      <p:grpSpPr>
        <a:xfrm>
          <a:off x="0" y="0"/>
          <a:ext cx="0" cy="0"/>
          <a:chOff x="0" y="0"/>
          <a:chExt cx="0" cy="0"/>
        </a:xfrm>
      </p:grpSpPr>
      <p:sp>
        <p:nvSpPr>
          <p:cNvPr id="2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 name="Title 2">
            <a:extLst>
              <a:ext uri="{FF2B5EF4-FFF2-40B4-BE49-F238E27FC236}">
                <a16:creationId xmlns:a16="http://schemas.microsoft.com/office/drawing/2014/main" id="{AC2E0E47-7943-42E9-870B-7C99BCBE42AB}"/>
              </a:ext>
            </a:extLst>
          </p:cNvPr>
          <p:cNvSpPr>
            <a:spLocks noGrp="1"/>
          </p:cNvSpPr>
          <p:nvPr>
            <p:ph type="title"/>
          </p:nvPr>
        </p:nvSpPr>
        <p:spPr/>
        <p:txBody>
          <a:bodyPr/>
          <a:lstStyle/>
          <a:p>
            <a:r>
              <a:rPr lang="en-US"/>
              <a:t>Click to edit Master title style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28" name="Line"/>
          <p:cNvSpPr/>
          <p:nvPr/>
        </p:nvSpPr>
        <p:spPr>
          <a:xfrm>
            <a:off x="647700" y="1968500"/>
            <a:ext cx="11709400" cy="0"/>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29" name="Title Text"/>
          <p:cNvSpPr txBox="1">
            <a:spLocks noGrp="1"/>
          </p:cNvSpPr>
          <p:nvPr>
            <p:ph type="title"/>
          </p:nvPr>
        </p:nvSpPr>
        <p:spPr>
          <a:prstGeom prst="rect">
            <a:avLst/>
          </a:prstGeom>
        </p:spPr>
        <p:txBody>
          <a:bodyPr/>
          <a:lstStyle>
            <a:lvl1pPr>
              <a:defRPr sz="4000"/>
            </a:lvl1pPr>
          </a:lstStyle>
          <a:p>
            <a:r>
              <a:t>Title Text</a:t>
            </a:r>
          </a:p>
        </p:txBody>
      </p:sp>
      <p:sp>
        <p:nvSpPr>
          <p:cNvPr id="130" name="Body Level One…"/>
          <p:cNvSpPr txBox="1">
            <a:spLocks noGrp="1"/>
          </p:cNvSpPr>
          <p:nvPr>
            <p:ph type="body" idx="1"/>
          </p:nvPr>
        </p:nvSpPr>
        <p:spPr>
          <a:prstGeom prst="rect">
            <a:avLst/>
          </a:prstGeom>
        </p:spPr>
        <p:txBody>
          <a:bodyPr/>
          <a:lstStyle>
            <a:lvl1pPr marL="355600" indent="-355600">
              <a:spcBef>
                <a:spcPts val="1800"/>
              </a:spcBef>
              <a:buSzPct val="60000"/>
              <a:buFont typeface="Thonburi"/>
              <a:buChar char="๏"/>
              <a:defRPr sz="3600"/>
            </a:lvl1pPr>
            <a:lvl2pPr marL="800100" indent="-355600">
              <a:spcBef>
                <a:spcPts val="1800"/>
              </a:spcBef>
              <a:buChar char="-"/>
              <a:defRPr sz="3600"/>
            </a:lvl2pPr>
            <a:lvl3pPr marL="1244600" indent="-355600">
              <a:spcBef>
                <a:spcPts val="1800"/>
              </a:spcBef>
              <a:buChar char="-"/>
              <a:defRPr sz="3600"/>
            </a:lvl3pPr>
            <a:lvl4pPr marL="1689100" indent="-355600">
              <a:spcBef>
                <a:spcPts val="1800"/>
              </a:spcBef>
              <a:buChar char="-"/>
              <a:defRPr sz="3600"/>
            </a:lvl4pPr>
            <a:lvl5pPr marL="2133600" indent="-355600">
              <a:spcBef>
                <a:spcPts val="1800"/>
              </a:spcBef>
              <a:buChar char="-"/>
              <a:defRPr sz="3600"/>
            </a:lvl5pPr>
          </a:lstStyle>
          <a:p>
            <a:r>
              <a:t>Body Level One</a:t>
            </a:r>
          </a:p>
          <a:p>
            <a:pPr lvl="1"/>
            <a:r>
              <a:t>Body Level Two</a:t>
            </a:r>
          </a:p>
          <a:p>
            <a:pPr lvl="2"/>
            <a:r>
              <a:t>Body Level Three</a:t>
            </a:r>
          </a:p>
          <a:p>
            <a:pPr lvl="3"/>
            <a:r>
              <a:t>Body Level Four</a:t>
            </a:r>
          </a:p>
          <a:p>
            <a:pPr lvl="4"/>
            <a:r>
              <a:t>Body Level Five</a:t>
            </a:r>
          </a:p>
        </p:txBody>
      </p:sp>
      <p:sp>
        <p:nvSpPr>
          <p:cNvPr id="131" name="Slide Number"/>
          <p:cNvSpPr txBox="1">
            <a:spLocks noGrp="1"/>
          </p:cNvSpPr>
          <p:nvPr>
            <p:ph type="sldNum" sz="quarter" idx="2"/>
          </p:nvPr>
        </p:nvSpPr>
        <p:spPr>
          <a:xfrm>
            <a:off x="12301524" y="9232900"/>
            <a:ext cx="283770" cy="275133"/>
          </a:xfrm>
          <a:prstGeom prst="rect">
            <a:avLst/>
          </a:prstGeom>
        </p:spPr>
        <p:txBody>
          <a:bodyPr/>
          <a:lstStyle>
            <a:lvl1pPr>
              <a:defRPr sz="1200"/>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47" name="Line"/>
          <p:cNvSpPr/>
          <p:nvPr/>
        </p:nvSpPr>
        <p:spPr>
          <a:xfrm>
            <a:off x="647700" y="1968500"/>
            <a:ext cx="11709400" cy="0"/>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48" name="Title Text"/>
          <p:cNvSpPr txBox="1">
            <a:spLocks noGrp="1"/>
          </p:cNvSpPr>
          <p:nvPr>
            <p:ph type="title"/>
          </p:nvPr>
        </p:nvSpPr>
        <p:spPr>
          <a:prstGeom prst="rect">
            <a:avLst/>
          </a:prstGeom>
        </p:spPr>
        <p:txBody>
          <a:bodyPr/>
          <a:lstStyle>
            <a:lvl1pPr>
              <a:defRPr sz="4000"/>
            </a:lvl1pPr>
          </a:lstStyle>
          <a:p>
            <a:r>
              <a:t>Title Text</a:t>
            </a:r>
          </a:p>
        </p:txBody>
      </p:sp>
      <p:sp>
        <p:nvSpPr>
          <p:cNvPr id="149" name="Body Level One…"/>
          <p:cNvSpPr txBox="1">
            <a:spLocks noGrp="1"/>
          </p:cNvSpPr>
          <p:nvPr>
            <p:ph type="body" idx="1"/>
          </p:nvPr>
        </p:nvSpPr>
        <p:spPr>
          <a:prstGeom prst="rect">
            <a:avLst/>
          </a:prstGeom>
        </p:spPr>
        <p:txBody>
          <a:bodyPr/>
          <a:lstStyle>
            <a:lvl1pPr marL="355600" indent="-355600">
              <a:spcBef>
                <a:spcPts val="1800"/>
              </a:spcBef>
              <a:buSzPct val="60000"/>
              <a:buFont typeface="Thonburi"/>
              <a:buChar char="๏"/>
              <a:defRPr sz="3600"/>
            </a:lvl1pPr>
            <a:lvl2pPr marL="800100" indent="-355600">
              <a:spcBef>
                <a:spcPts val="1800"/>
              </a:spcBef>
              <a:buChar char="-"/>
              <a:defRPr sz="3600"/>
            </a:lvl2pPr>
            <a:lvl3pPr marL="1244600" indent="-355600">
              <a:spcBef>
                <a:spcPts val="1800"/>
              </a:spcBef>
              <a:buChar char="-"/>
              <a:defRPr sz="3600"/>
            </a:lvl3pPr>
            <a:lvl4pPr marL="1689100" indent="-355600">
              <a:spcBef>
                <a:spcPts val="1800"/>
              </a:spcBef>
              <a:buChar char="-"/>
              <a:defRPr sz="3600"/>
            </a:lvl4pPr>
            <a:lvl5pPr marL="2133600" indent="-355600">
              <a:spcBef>
                <a:spcPts val="1800"/>
              </a:spcBef>
              <a:buChar char="-"/>
              <a:defRPr sz="3600"/>
            </a:lvl5pPr>
          </a:lstStyle>
          <a:p>
            <a:r>
              <a:t>Body Level One</a:t>
            </a:r>
          </a:p>
          <a:p>
            <a:pPr lvl="1"/>
            <a:r>
              <a:t>Body Level Two</a:t>
            </a:r>
          </a:p>
          <a:p>
            <a:pPr lvl="2"/>
            <a:r>
              <a:t>Body Level Three</a:t>
            </a:r>
          </a:p>
          <a:p>
            <a:pPr lvl="3"/>
            <a:r>
              <a:t>Body Level Four</a:t>
            </a:r>
          </a:p>
          <a:p>
            <a:pPr lvl="4"/>
            <a:r>
              <a:t>Body Level Five</a:t>
            </a:r>
          </a:p>
        </p:txBody>
      </p:sp>
      <p:sp>
        <p:nvSpPr>
          <p:cNvPr id="150" name="Slide Number"/>
          <p:cNvSpPr txBox="1">
            <a:spLocks noGrp="1"/>
          </p:cNvSpPr>
          <p:nvPr>
            <p:ph type="sldNum" sz="quarter" idx="2"/>
          </p:nvPr>
        </p:nvSpPr>
        <p:spPr>
          <a:xfrm>
            <a:off x="12301524" y="9232900"/>
            <a:ext cx="283770" cy="275133"/>
          </a:xfrm>
          <a:prstGeom prst="rect">
            <a:avLst/>
          </a:prstGeom>
        </p:spPr>
        <p:txBody>
          <a:bodyPr/>
          <a:lstStyle>
            <a:lvl1pPr>
              <a:defRPr sz="1200"/>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6875743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06550" y="635000"/>
            <a:ext cx="9779000" cy="59182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6311798" y="9245600"/>
            <a:ext cx="368504" cy="3810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3751055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397603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8134663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482020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4399988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xfrm>
            <a:off x="952500" y="393700"/>
            <a:ext cx="11099800" cy="2159000"/>
          </a:xfrm>
          <a:prstGeom prst="rect">
            <a:avLst/>
          </a:prstGeom>
        </p:spPr>
        <p:txBody>
          <a:bodyPr/>
          <a:lstStyle/>
          <a:p>
            <a:r>
              <a:t>Title Text</a:t>
            </a:r>
          </a:p>
        </p:txBody>
      </p:sp>
      <p:sp>
        <p:nvSpPr>
          <p:cNvPr id="67" name="Body Level One…"/>
          <p:cNvSpPr txBox="1">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607767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7703039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0" name="Title Text"/>
          <p:cNvSpPr txBox="1">
            <a:spLocks noGrp="1"/>
          </p:cNvSpPr>
          <p:nvPr>
            <p:ph type="title"/>
          </p:nvPr>
        </p:nvSpPr>
        <p:spPr>
          <a:prstGeom prst="rect">
            <a:avLst/>
          </a:prstGeom>
        </p:spPr>
        <p:txBody>
          <a:bodyPr/>
          <a:lstStyle/>
          <a:p>
            <a:r>
              <a:t>Title Text</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half" idx="13"/>
          </p:nvPr>
        </p:nvSpPr>
        <p:spPr>
          <a:xfrm>
            <a:off x="952500" y="889000"/>
            <a:ext cx="5334000" cy="79756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18300" y="5092700"/>
            <a:ext cx="5334000" cy="3771900"/>
          </a:xfrm>
          <a:prstGeom prst="rect">
            <a:avLst/>
          </a:prstGeom>
        </p:spPr>
        <p:txBody>
          <a:bodyPr lIns="91439" tIns="45719" rIns="91439" bIns="45719" anchor="t">
            <a:noAutofit/>
          </a:bodyPr>
          <a:lstStyle/>
          <a:p>
            <a:endParaRPr/>
          </a:p>
        </p:txBody>
      </p:sp>
      <p:sp>
        <p:nvSpPr>
          <p:cNvPr id="85" name="Image"/>
          <p:cNvSpPr>
            <a:spLocks noGrp="1"/>
          </p:cNvSpPr>
          <p:nvPr>
            <p:ph type="pic" sz="quarter" idx="15"/>
          </p:nvPr>
        </p:nvSpPr>
        <p:spPr>
          <a:xfrm>
            <a:off x="6724518" y="889000"/>
            <a:ext cx="5334001" cy="37719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1569575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atin typeface="Helvetica"/>
                <a:ea typeface="Helvetica"/>
                <a:cs typeface="Helvetica"/>
                <a:sym typeface="Helvetica"/>
              </a:defRPr>
            </a:lvl1pPr>
          </a:lstStyle>
          <a:p>
            <a:r>
              <a:t>–Johnny Appleseed</a:t>
            </a:r>
          </a:p>
        </p:txBody>
      </p:sp>
      <p:sp>
        <p:nvSpPr>
          <p:cNvPr id="94" name="“Type a quote here.”"/>
          <p:cNvSpPr txBox="1">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693313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999418"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374612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7925248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3/18/2020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4205744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a:t>Click to edit Master title style</a:t>
            </a:r>
          </a:p>
        </p:txBody>
      </p:sp>
      <p:sp>
        <p:nvSpPr>
          <p:cNvPr id="3" name="Subtitle 2"/>
          <p:cNvSpPr>
            <a:spLocks noGrp="1"/>
          </p:cNvSpPr>
          <p:nvPr>
            <p:ph type="subTitle" idx="1"/>
          </p:nvPr>
        </p:nvSpPr>
        <p:spPr>
          <a:xfrm>
            <a:off x="1950720" y="5527040"/>
            <a:ext cx="9103360" cy="2492587"/>
          </a:xfrm>
        </p:spPr>
        <p:txBody>
          <a:bodyPr/>
          <a:lstStyle>
            <a:lvl1pPr marL="0" indent="0" algn="ctr">
              <a:buNone/>
              <a:defRPr/>
            </a:lvl1pPr>
            <a:lvl2pPr marL="650230" indent="0" algn="ctr">
              <a:buNone/>
              <a:defRPr/>
            </a:lvl2pPr>
            <a:lvl3pPr marL="1300460" indent="0" algn="ctr">
              <a:buNone/>
              <a:defRPr/>
            </a:lvl3pPr>
            <a:lvl4pPr marL="1950690" indent="0" algn="ctr">
              <a:buNone/>
              <a:defRPr/>
            </a:lvl4pPr>
            <a:lvl5pPr marL="2600919" indent="0" algn="ctr">
              <a:buNone/>
              <a:defRPr/>
            </a:lvl5pPr>
            <a:lvl6pPr marL="3251149" indent="0" algn="ctr">
              <a:buNone/>
              <a:defRPr/>
            </a:lvl6pPr>
            <a:lvl7pPr marL="3901379" indent="0" algn="ctr">
              <a:buNone/>
              <a:defRPr/>
            </a:lvl7pPr>
            <a:lvl8pPr marL="4551609" indent="0" algn="ctr">
              <a:buNone/>
              <a:defRPr/>
            </a:lvl8pPr>
            <a:lvl9pPr marL="520183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CFCF20E-CFB0-4ABC-92BA-4008454E7E4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2B03DC-8687-41CC-9803-8FF5B84ED7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CCADBAB-F523-4CE2-B5D5-8BBE19C1C815}"/>
              </a:ext>
            </a:extLst>
          </p:cNvPr>
          <p:cNvSpPr>
            <a:spLocks noGrp="1" noChangeArrowheads="1"/>
          </p:cNvSpPr>
          <p:nvPr>
            <p:ph type="sldNum" sz="quarter" idx="12"/>
          </p:nvPr>
        </p:nvSpPr>
        <p:spPr>
          <a:ln/>
        </p:spPr>
        <p:txBody>
          <a:bodyPr/>
          <a:lstStyle>
            <a:lvl1pPr>
              <a:defRPr/>
            </a:lvl1pPr>
          </a:lstStyle>
          <a:p>
            <a:fld id="{5CD6EA1C-24D3-4A12-BAFD-2EF874130E12}" type="slidenum">
              <a:rPr lang="en-US" altLang="en-US"/>
              <a:pPr/>
              <a:t>‹#›</a:t>
            </a:fld>
            <a:endParaRPr lang="en-US" altLang="en-US"/>
          </a:p>
        </p:txBody>
      </p:sp>
    </p:spTree>
    <p:extLst>
      <p:ext uri="{BB962C8B-B14F-4D97-AF65-F5344CB8AC3E}">
        <p14:creationId xmlns:p14="http://schemas.microsoft.com/office/powerpoint/2010/main" val="28497419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4AB043-8200-4F25-88C5-8A898F58DC5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1E43FC4-D17B-4564-80B0-486B0FC5BB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8D713B7-A8BF-4394-8226-D8BDD4152F07}"/>
              </a:ext>
            </a:extLst>
          </p:cNvPr>
          <p:cNvSpPr>
            <a:spLocks noGrp="1" noChangeArrowheads="1"/>
          </p:cNvSpPr>
          <p:nvPr>
            <p:ph type="sldNum" sz="quarter" idx="12"/>
          </p:nvPr>
        </p:nvSpPr>
        <p:spPr>
          <a:ln/>
        </p:spPr>
        <p:txBody>
          <a:bodyPr/>
          <a:lstStyle>
            <a:lvl1pPr>
              <a:defRPr/>
            </a:lvl1pPr>
          </a:lstStyle>
          <a:p>
            <a:fld id="{D51B07C6-E389-40F6-A496-B451865CB5E4}" type="slidenum">
              <a:rPr lang="en-US" altLang="en-US"/>
              <a:pPr/>
              <a:t>‹#›</a:t>
            </a:fld>
            <a:endParaRPr lang="en-US" altLang="en-US"/>
          </a:p>
        </p:txBody>
      </p:sp>
    </p:spTree>
    <p:extLst>
      <p:ext uri="{BB962C8B-B14F-4D97-AF65-F5344CB8AC3E}">
        <p14:creationId xmlns:p14="http://schemas.microsoft.com/office/powerpoint/2010/main" val="10780234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689" b="1" cap="all"/>
            </a:lvl1pPr>
          </a:lstStyle>
          <a:p>
            <a:r>
              <a:rPr lang="en-US"/>
              <a:t>Click to edit Master title style</a:t>
            </a:r>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lvl1pPr>
            <a:lvl2pPr marL="650230" indent="0">
              <a:buNone/>
              <a:defRPr sz="2560"/>
            </a:lvl2pPr>
            <a:lvl3pPr marL="1300460" indent="0">
              <a:buNone/>
              <a:defRPr sz="2276"/>
            </a:lvl3pPr>
            <a:lvl4pPr marL="1950690" indent="0">
              <a:buNone/>
              <a:defRPr sz="1991"/>
            </a:lvl4pPr>
            <a:lvl5pPr marL="2600919" indent="0">
              <a:buNone/>
              <a:defRPr sz="1991"/>
            </a:lvl5pPr>
            <a:lvl6pPr marL="3251149" indent="0">
              <a:buNone/>
              <a:defRPr sz="1991"/>
            </a:lvl6pPr>
            <a:lvl7pPr marL="3901379" indent="0">
              <a:buNone/>
              <a:defRPr sz="1991"/>
            </a:lvl7pPr>
            <a:lvl8pPr marL="4551609" indent="0">
              <a:buNone/>
              <a:defRPr sz="1991"/>
            </a:lvl8pPr>
            <a:lvl9pPr marL="5201839" indent="0">
              <a:buNone/>
              <a:defRPr sz="1991"/>
            </a:lvl9pPr>
          </a:lstStyle>
          <a:p>
            <a:pPr lvl="0"/>
            <a:r>
              <a:rPr lang="en-US"/>
              <a:t>Click to edit Master text styles</a:t>
            </a:r>
          </a:p>
        </p:txBody>
      </p:sp>
      <p:sp>
        <p:nvSpPr>
          <p:cNvPr id="4" name="Rectangle 4">
            <a:extLst>
              <a:ext uri="{FF2B5EF4-FFF2-40B4-BE49-F238E27FC236}">
                <a16:creationId xmlns:a16="http://schemas.microsoft.com/office/drawing/2014/main" id="{8CC115EA-8916-418C-9702-BC796CDC2B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D4604A-4DE7-436E-A70F-B69F4D14DC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AD13A9-D347-4B93-B1B8-6AF1F71E7E9D}"/>
              </a:ext>
            </a:extLst>
          </p:cNvPr>
          <p:cNvSpPr>
            <a:spLocks noGrp="1" noChangeArrowheads="1"/>
          </p:cNvSpPr>
          <p:nvPr>
            <p:ph type="sldNum" sz="quarter" idx="12"/>
          </p:nvPr>
        </p:nvSpPr>
        <p:spPr>
          <a:ln/>
        </p:spPr>
        <p:txBody>
          <a:bodyPr/>
          <a:lstStyle>
            <a:lvl1pPr>
              <a:defRPr/>
            </a:lvl1pPr>
          </a:lstStyle>
          <a:p>
            <a:fld id="{937B63B9-0221-4AA9-977B-10EDABCA9F21}" type="slidenum">
              <a:rPr lang="en-US" altLang="en-US"/>
              <a:pPr/>
              <a:t>‹#›</a:t>
            </a:fld>
            <a:endParaRPr lang="en-US" altLang="en-US"/>
          </a:p>
        </p:txBody>
      </p:sp>
    </p:spTree>
    <p:extLst>
      <p:ext uri="{BB962C8B-B14F-4D97-AF65-F5344CB8AC3E}">
        <p14:creationId xmlns:p14="http://schemas.microsoft.com/office/powerpoint/2010/main" val="13964771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240"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3"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A7CD566-46DC-45C9-A2D8-E2BE8E8957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B6557B7-94FB-46B0-99F3-4F511F31B8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2698D84-129B-47AA-B4FD-A9AC673EE97D}"/>
              </a:ext>
            </a:extLst>
          </p:cNvPr>
          <p:cNvSpPr>
            <a:spLocks noGrp="1" noChangeArrowheads="1"/>
          </p:cNvSpPr>
          <p:nvPr>
            <p:ph type="sldNum" sz="quarter" idx="12"/>
          </p:nvPr>
        </p:nvSpPr>
        <p:spPr>
          <a:ln/>
        </p:spPr>
        <p:txBody>
          <a:bodyPr/>
          <a:lstStyle>
            <a:lvl1pPr>
              <a:defRPr/>
            </a:lvl1pPr>
          </a:lstStyle>
          <a:p>
            <a:fld id="{702C845E-2592-4864-A454-8C22416CD009}" type="slidenum">
              <a:rPr lang="en-US" altLang="en-US"/>
              <a:pPr/>
              <a:t>‹#›</a:t>
            </a:fld>
            <a:endParaRPr lang="en-US" altLang="en-US"/>
          </a:p>
        </p:txBody>
      </p:sp>
    </p:spTree>
    <p:extLst>
      <p:ext uri="{BB962C8B-B14F-4D97-AF65-F5344CB8AC3E}">
        <p14:creationId xmlns:p14="http://schemas.microsoft.com/office/powerpoint/2010/main" val="3805307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0666662-9803-4454-BA46-9A35413AB69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453CC0E-5D5F-4270-A181-BE7EB767FE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ABC376D-C55D-40C9-9F7E-7BC2032AB430}"/>
              </a:ext>
            </a:extLst>
          </p:cNvPr>
          <p:cNvSpPr>
            <a:spLocks noGrp="1" noChangeArrowheads="1"/>
          </p:cNvSpPr>
          <p:nvPr>
            <p:ph type="sldNum" sz="quarter" idx="12"/>
          </p:nvPr>
        </p:nvSpPr>
        <p:spPr>
          <a:ln/>
        </p:spPr>
        <p:txBody>
          <a:bodyPr/>
          <a:lstStyle>
            <a:lvl1pPr>
              <a:defRPr/>
            </a:lvl1pPr>
          </a:lstStyle>
          <a:p>
            <a:fld id="{F7B2E995-EF53-41BB-8BB9-2AE07533C535}" type="slidenum">
              <a:rPr lang="en-US" altLang="en-US"/>
              <a:pPr/>
              <a:t>‹#›</a:t>
            </a:fld>
            <a:endParaRPr lang="en-US" altLang="en-US"/>
          </a:p>
        </p:txBody>
      </p:sp>
    </p:spTree>
    <p:extLst>
      <p:ext uri="{BB962C8B-B14F-4D97-AF65-F5344CB8AC3E}">
        <p14:creationId xmlns:p14="http://schemas.microsoft.com/office/powerpoint/2010/main" val="837356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48" name="Line"/>
          <p:cNvSpPr/>
          <p:nvPr/>
        </p:nvSpPr>
        <p:spPr>
          <a:xfrm>
            <a:off x="647700" y="1968500"/>
            <a:ext cx="4876867" cy="127"/>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51" name="Image"/>
          <p:cNvSpPr>
            <a:spLocks noGrp="1"/>
          </p:cNvSpPr>
          <p:nvPr>
            <p:ph type="pic" idx="13"/>
          </p:nvPr>
        </p:nvSpPr>
        <p:spPr>
          <a:xfrm>
            <a:off x="6502400" y="0"/>
            <a:ext cx="6502400" cy="9842500"/>
          </a:xfrm>
          <a:prstGeom prst="rect">
            <a:avLst/>
          </a:prstGeom>
        </p:spPr>
        <p:txBody>
          <a:bodyPr lIns="91439" tIns="45719" rIns="91439" bIns="45719"/>
          <a:lstStyle/>
          <a:p>
            <a:endParaRPr/>
          </a:p>
        </p:txBody>
      </p:sp>
      <p:sp>
        <p:nvSpPr>
          <p:cNvPr id="52" name="Title Text"/>
          <p:cNvSpPr txBox="1">
            <a:spLocks noGrp="1"/>
          </p:cNvSpPr>
          <p:nvPr>
            <p:ph type="title"/>
          </p:nvPr>
        </p:nvSpPr>
        <p:spPr>
          <a:xfrm>
            <a:off x="571500" y="330200"/>
            <a:ext cx="5080000" cy="1397000"/>
          </a:xfrm>
          <a:prstGeom prst="rect">
            <a:avLst/>
          </a:prstGeom>
        </p:spPr>
        <p:txBody>
          <a:bodyPr/>
          <a:lstStyle/>
          <a:p>
            <a:r>
              <a:t>Title Text</a:t>
            </a:r>
          </a:p>
        </p:txBody>
      </p:sp>
      <p:sp>
        <p:nvSpPr>
          <p:cNvPr id="53" name="Body Level One…"/>
          <p:cNvSpPr txBox="1">
            <a:spLocks noGrp="1"/>
          </p:cNvSpPr>
          <p:nvPr>
            <p:ph type="body" sz="half" idx="1"/>
          </p:nvPr>
        </p:nvSpPr>
        <p:spPr>
          <a:xfrm>
            <a:off x="571500" y="2324100"/>
            <a:ext cx="5080000" cy="65659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 name="Slide Number"/>
          <p:cNvSpPr txBox="1">
            <a:spLocks noGrp="1"/>
          </p:cNvSpPr>
          <p:nvPr>
            <p:ph type="sldNum" sz="quarter" idx="2"/>
          </p:nvPr>
        </p:nvSpPr>
        <p:spPr>
          <a:xfrm>
            <a:off x="510743" y="9194800"/>
            <a:ext cx="312014" cy="299822"/>
          </a:xfrm>
          <a:prstGeom prst="rect">
            <a:avLst/>
          </a:prstGeom>
        </p:spPr>
        <p:txBody>
          <a:bodyPr/>
          <a:lstStyle>
            <a:lvl1pPr algn="l"/>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D917861-73FE-4DCB-9A5A-416323F9F20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2F6068D-E150-4938-BFB3-8A7BFE7978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4692951-1F1F-4766-BA97-8BADBC57AF5D}"/>
              </a:ext>
            </a:extLst>
          </p:cNvPr>
          <p:cNvSpPr>
            <a:spLocks noGrp="1" noChangeArrowheads="1"/>
          </p:cNvSpPr>
          <p:nvPr>
            <p:ph type="sldNum" sz="quarter" idx="12"/>
          </p:nvPr>
        </p:nvSpPr>
        <p:spPr>
          <a:ln/>
        </p:spPr>
        <p:txBody>
          <a:bodyPr/>
          <a:lstStyle>
            <a:lvl1pPr>
              <a:defRPr/>
            </a:lvl1pPr>
          </a:lstStyle>
          <a:p>
            <a:fld id="{2EE08798-9AAA-4303-B2DF-1A951C5CE1AE}" type="slidenum">
              <a:rPr lang="en-US" altLang="en-US"/>
              <a:pPr/>
              <a:t>‹#›</a:t>
            </a:fld>
            <a:endParaRPr lang="en-US" altLang="en-US"/>
          </a:p>
        </p:txBody>
      </p:sp>
    </p:spTree>
    <p:extLst>
      <p:ext uri="{BB962C8B-B14F-4D97-AF65-F5344CB8AC3E}">
        <p14:creationId xmlns:p14="http://schemas.microsoft.com/office/powerpoint/2010/main" val="19112100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092C520-1925-4336-87F2-1090C953A2D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63CD08D-7CAB-4F7C-8950-A3C269B930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9EE4AB0-F438-458F-AB87-3BF7B7B9323D}"/>
              </a:ext>
            </a:extLst>
          </p:cNvPr>
          <p:cNvSpPr>
            <a:spLocks noGrp="1" noChangeArrowheads="1"/>
          </p:cNvSpPr>
          <p:nvPr>
            <p:ph type="sldNum" sz="quarter" idx="12"/>
          </p:nvPr>
        </p:nvSpPr>
        <p:spPr>
          <a:ln/>
        </p:spPr>
        <p:txBody>
          <a:bodyPr/>
          <a:lstStyle>
            <a:lvl1pPr>
              <a:defRPr/>
            </a:lvl1pPr>
          </a:lstStyle>
          <a:p>
            <a:fld id="{FA01F52B-B5EF-48A7-8ECA-B71C52B46873}" type="slidenum">
              <a:rPr lang="en-US" altLang="en-US"/>
              <a:pPr/>
              <a:t>‹#›</a:t>
            </a:fld>
            <a:endParaRPr lang="en-US" altLang="en-US"/>
          </a:p>
        </p:txBody>
      </p:sp>
    </p:spTree>
    <p:extLst>
      <p:ext uri="{BB962C8B-B14F-4D97-AF65-F5344CB8AC3E}">
        <p14:creationId xmlns:p14="http://schemas.microsoft.com/office/powerpoint/2010/main" val="28972077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1"/>
            </a:lvl1pPr>
          </a:lstStyle>
          <a:p>
            <a:r>
              <a:rPr lang="en-US"/>
              <a:t>Click to edit Master title style</a:t>
            </a:r>
          </a:p>
        </p:txBody>
      </p:sp>
      <p:sp>
        <p:nvSpPr>
          <p:cNvPr id="3" name="Content Placeholder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Rectangle 4">
            <a:extLst>
              <a:ext uri="{FF2B5EF4-FFF2-40B4-BE49-F238E27FC236}">
                <a16:creationId xmlns:a16="http://schemas.microsoft.com/office/drawing/2014/main" id="{250517E2-681D-45F4-A13C-E73D96D422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74EF217-D548-4142-AF9E-E0C377D17E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C6722C3-8BF7-46FB-BDD5-3F135F75E05B}"/>
              </a:ext>
            </a:extLst>
          </p:cNvPr>
          <p:cNvSpPr>
            <a:spLocks noGrp="1" noChangeArrowheads="1"/>
          </p:cNvSpPr>
          <p:nvPr>
            <p:ph type="sldNum" sz="quarter" idx="12"/>
          </p:nvPr>
        </p:nvSpPr>
        <p:spPr>
          <a:ln/>
        </p:spPr>
        <p:txBody>
          <a:bodyPr/>
          <a:lstStyle>
            <a:lvl1pPr>
              <a:defRPr/>
            </a:lvl1pPr>
          </a:lstStyle>
          <a:p>
            <a:fld id="{B8B7F67F-20FE-4C0A-9D91-6432D08F8AFB}" type="slidenum">
              <a:rPr lang="en-US" altLang="en-US"/>
              <a:pPr/>
              <a:t>‹#›</a:t>
            </a:fld>
            <a:endParaRPr lang="en-US" altLang="en-US"/>
          </a:p>
        </p:txBody>
      </p:sp>
    </p:spTree>
    <p:extLst>
      <p:ext uri="{BB962C8B-B14F-4D97-AF65-F5344CB8AC3E}">
        <p14:creationId xmlns:p14="http://schemas.microsoft.com/office/powerpoint/2010/main" val="1380830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a:lvl1pPr>
          </a:lstStyle>
          <a:p>
            <a:r>
              <a:rPr lang="en-US"/>
              <a:t>Click to edit Master title style</a:t>
            </a:r>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pPr lvl="0"/>
            <a:endParaRPr lang="en-US" noProof="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Rectangle 4">
            <a:extLst>
              <a:ext uri="{FF2B5EF4-FFF2-40B4-BE49-F238E27FC236}">
                <a16:creationId xmlns:a16="http://schemas.microsoft.com/office/drawing/2014/main" id="{65890041-5C83-454F-8BE8-28A2FBD4E2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47FABB2-9B2C-4FCD-AC63-150118D54F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1D82410-8602-47F8-A90D-667EB704CB89}"/>
              </a:ext>
            </a:extLst>
          </p:cNvPr>
          <p:cNvSpPr>
            <a:spLocks noGrp="1" noChangeArrowheads="1"/>
          </p:cNvSpPr>
          <p:nvPr>
            <p:ph type="sldNum" sz="quarter" idx="12"/>
          </p:nvPr>
        </p:nvSpPr>
        <p:spPr>
          <a:ln/>
        </p:spPr>
        <p:txBody>
          <a:bodyPr/>
          <a:lstStyle>
            <a:lvl1pPr>
              <a:defRPr/>
            </a:lvl1pPr>
          </a:lstStyle>
          <a:p>
            <a:fld id="{7D230035-29A0-45CC-A9D8-DBC2D394D455}" type="slidenum">
              <a:rPr lang="en-US" altLang="en-US"/>
              <a:pPr/>
              <a:t>‹#›</a:t>
            </a:fld>
            <a:endParaRPr lang="en-US" altLang="en-US"/>
          </a:p>
        </p:txBody>
      </p:sp>
    </p:spTree>
    <p:extLst>
      <p:ext uri="{BB962C8B-B14F-4D97-AF65-F5344CB8AC3E}">
        <p14:creationId xmlns:p14="http://schemas.microsoft.com/office/powerpoint/2010/main" val="25734781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1B3AEC9-6D05-4142-8146-347BE75BD1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D89CA1-68F3-4FBC-B2D8-7BC64BC8B6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4E5A5E-0129-456A-941D-E9B92F2F7F91}"/>
              </a:ext>
            </a:extLst>
          </p:cNvPr>
          <p:cNvSpPr>
            <a:spLocks noGrp="1" noChangeArrowheads="1"/>
          </p:cNvSpPr>
          <p:nvPr>
            <p:ph type="sldNum" sz="quarter" idx="12"/>
          </p:nvPr>
        </p:nvSpPr>
        <p:spPr>
          <a:ln/>
        </p:spPr>
        <p:txBody>
          <a:bodyPr/>
          <a:lstStyle>
            <a:lvl1pPr>
              <a:defRPr/>
            </a:lvl1pPr>
          </a:lstStyle>
          <a:p>
            <a:fld id="{2BACB91D-86A7-45D9-B4D8-8660A1FC7598}" type="slidenum">
              <a:rPr lang="en-US" altLang="en-US"/>
              <a:pPr/>
              <a:t>‹#›</a:t>
            </a:fld>
            <a:endParaRPr lang="en-US" altLang="en-US"/>
          </a:p>
        </p:txBody>
      </p:sp>
    </p:spTree>
    <p:extLst>
      <p:ext uri="{BB962C8B-B14F-4D97-AF65-F5344CB8AC3E}">
        <p14:creationId xmlns:p14="http://schemas.microsoft.com/office/powerpoint/2010/main" val="21279314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7"/>
            <a:ext cx="2926080" cy="83221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240" y="390597"/>
            <a:ext cx="8561493" cy="83221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E91F03-F924-43FE-95B9-EC37167D369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E55C9EA-BE40-4FE2-85A2-A4F3BED49B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6914F1-F189-44DC-B55E-C2E0F1203245}"/>
              </a:ext>
            </a:extLst>
          </p:cNvPr>
          <p:cNvSpPr>
            <a:spLocks noGrp="1" noChangeArrowheads="1"/>
          </p:cNvSpPr>
          <p:nvPr>
            <p:ph type="sldNum" sz="quarter" idx="12"/>
          </p:nvPr>
        </p:nvSpPr>
        <p:spPr>
          <a:ln/>
        </p:spPr>
        <p:txBody>
          <a:bodyPr/>
          <a:lstStyle>
            <a:lvl1pPr>
              <a:defRPr/>
            </a:lvl1pPr>
          </a:lstStyle>
          <a:p>
            <a:fld id="{30B4491D-7A0B-4594-A62C-9B1A36F5A799}" type="slidenum">
              <a:rPr lang="en-US" altLang="en-US"/>
              <a:pPr/>
              <a:t>‹#›</a:t>
            </a:fld>
            <a:endParaRPr lang="en-US" altLang="en-US"/>
          </a:p>
        </p:txBody>
      </p:sp>
    </p:spTree>
    <p:extLst>
      <p:ext uri="{BB962C8B-B14F-4D97-AF65-F5344CB8AC3E}">
        <p14:creationId xmlns:p14="http://schemas.microsoft.com/office/powerpoint/2010/main" val="427261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a:t>Click to edit Master title style</a:t>
            </a:r>
          </a:p>
        </p:txBody>
      </p:sp>
      <p:sp>
        <p:nvSpPr>
          <p:cNvPr id="3" name="Subtitle 2"/>
          <p:cNvSpPr>
            <a:spLocks noGrp="1"/>
          </p:cNvSpPr>
          <p:nvPr>
            <p:ph type="subTitle" idx="1"/>
          </p:nvPr>
        </p:nvSpPr>
        <p:spPr>
          <a:xfrm>
            <a:off x="1950720" y="5527040"/>
            <a:ext cx="9103360" cy="2492587"/>
          </a:xfrm>
        </p:spPr>
        <p:txBody>
          <a:bodyPr/>
          <a:lstStyle>
            <a:lvl1pPr marL="0" indent="0" algn="ctr">
              <a:buNone/>
              <a:defRPr/>
            </a:lvl1pPr>
            <a:lvl2pPr marL="650230" indent="0" algn="ctr">
              <a:buNone/>
              <a:defRPr/>
            </a:lvl2pPr>
            <a:lvl3pPr marL="1300460" indent="0" algn="ctr">
              <a:buNone/>
              <a:defRPr/>
            </a:lvl3pPr>
            <a:lvl4pPr marL="1950690" indent="0" algn="ctr">
              <a:buNone/>
              <a:defRPr/>
            </a:lvl4pPr>
            <a:lvl5pPr marL="2600919" indent="0" algn="ctr">
              <a:buNone/>
              <a:defRPr/>
            </a:lvl5pPr>
            <a:lvl6pPr marL="3251149" indent="0" algn="ctr">
              <a:buNone/>
              <a:defRPr/>
            </a:lvl6pPr>
            <a:lvl7pPr marL="3901379" indent="0" algn="ctr">
              <a:buNone/>
              <a:defRPr/>
            </a:lvl7pPr>
            <a:lvl8pPr marL="4551609" indent="0" algn="ctr">
              <a:buNone/>
              <a:defRPr/>
            </a:lvl8pPr>
            <a:lvl9pPr marL="520183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14823F-EACE-4C54-BBE9-1A0CA7B44F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67930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F58D4E7-60AB-4704-9C5B-2124546AF6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37130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689" b="1" cap="all"/>
            </a:lvl1pPr>
          </a:lstStyle>
          <a:p>
            <a:r>
              <a:rPr lang="en-US"/>
              <a:t>Click to edit Master title style</a:t>
            </a:r>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lvl1pPr>
            <a:lvl2pPr marL="650230" indent="0">
              <a:buNone/>
              <a:defRPr sz="2560"/>
            </a:lvl2pPr>
            <a:lvl3pPr marL="1300460" indent="0">
              <a:buNone/>
              <a:defRPr sz="2276"/>
            </a:lvl3pPr>
            <a:lvl4pPr marL="1950690" indent="0">
              <a:buNone/>
              <a:defRPr sz="1991"/>
            </a:lvl4pPr>
            <a:lvl5pPr marL="2600919" indent="0">
              <a:buNone/>
              <a:defRPr sz="1991"/>
            </a:lvl5pPr>
            <a:lvl6pPr marL="3251149" indent="0">
              <a:buNone/>
              <a:defRPr sz="1991"/>
            </a:lvl6pPr>
            <a:lvl7pPr marL="3901379" indent="0">
              <a:buNone/>
              <a:defRPr sz="1991"/>
            </a:lvl7pPr>
            <a:lvl8pPr marL="4551609" indent="0">
              <a:buNone/>
              <a:defRPr sz="1991"/>
            </a:lvl8pPr>
            <a:lvl9pPr marL="5201839" indent="0">
              <a:buNone/>
              <a:defRPr sz="1991"/>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78235F9-2466-479C-AC90-763561E676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01191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5360" y="1300480"/>
            <a:ext cx="5418667" cy="7477760"/>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3" y="1300480"/>
            <a:ext cx="5418667" cy="7477760"/>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2995471-134E-43F4-BCF4-7EDBAAD059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0782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61" name="Title Text"/>
          <p:cNvSpPr txBox="1">
            <a:spLocks noGrp="1"/>
          </p:cNvSpPr>
          <p:nvPr>
            <p:ph type="title"/>
          </p:nvPr>
        </p:nvSpPr>
        <p:spPr>
          <a:prstGeom prst="rect">
            <a:avLst/>
          </a:prstGeom>
        </p:spPr>
        <p:txBody>
          <a:bodyPr/>
          <a:lstStyle/>
          <a:p>
            <a:r>
              <a:t>Title Text</a:t>
            </a:r>
          </a:p>
        </p:txBody>
      </p:sp>
      <p:sp>
        <p:nvSpPr>
          <p:cNvPr id="62" name="Body Level One…"/>
          <p:cNvSpPr txBox="1">
            <a:spLocks noGrp="1"/>
          </p:cNvSpPr>
          <p:nvPr>
            <p:ph type="body" sz="half" idx="1"/>
          </p:nvPr>
        </p:nvSpPr>
        <p:spPr>
          <a:xfrm>
            <a:off x="571500" y="2324100"/>
            <a:ext cx="5080000" cy="65659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68E1EB6-6A63-40F1-BDE6-C6D393D9F1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65107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E1E3D35-B4B0-43FD-BDA0-FAC1854D3D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33349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C7FED74-BC12-482D-8E41-C187B67DA45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31201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1"/>
            </a:lvl1pPr>
          </a:lstStyle>
          <a:p>
            <a:r>
              <a:rPr lang="en-US"/>
              <a:t>Click to edit Master title style</a:t>
            </a:r>
          </a:p>
        </p:txBody>
      </p:sp>
      <p:sp>
        <p:nvSpPr>
          <p:cNvPr id="3" name="Content Placeholder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1F1D3C1-B673-4799-8E2B-FC0EC99E81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2780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a:lvl1pPr>
          </a:lstStyle>
          <a:p>
            <a:r>
              <a:rPr lang="en-US"/>
              <a:t>Click to edit Master title style</a:t>
            </a:r>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en-US"/>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99C5D94-3915-4671-8593-7A58EDC5CE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10434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62F237F-7868-498C-BD5F-8F68B2DC7C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2595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5920" y="108373"/>
            <a:ext cx="2763520" cy="86698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5360" y="108373"/>
            <a:ext cx="8073813" cy="86698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09CAB03-2CB3-4878-AB60-DE832959CC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01784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a:t>Click to edit Master title style</a:t>
            </a:r>
          </a:p>
        </p:txBody>
      </p:sp>
      <p:sp>
        <p:nvSpPr>
          <p:cNvPr id="3" name="Subtitle 2"/>
          <p:cNvSpPr>
            <a:spLocks noGrp="1"/>
          </p:cNvSpPr>
          <p:nvPr>
            <p:ph type="subTitle" idx="1"/>
          </p:nvPr>
        </p:nvSpPr>
        <p:spPr>
          <a:xfrm>
            <a:off x="1950720" y="5527040"/>
            <a:ext cx="9103360" cy="2492587"/>
          </a:xfrm>
        </p:spPr>
        <p:txBody>
          <a:bodyPr/>
          <a:lstStyle>
            <a:lvl1pPr marL="0" indent="0" algn="ctr">
              <a:buNone/>
              <a:defRPr/>
            </a:lvl1pPr>
            <a:lvl2pPr marL="650230" indent="0" algn="ctr">
              <a:buNone/>
              <a:defRPr/>
            </a:lvl2pPr>
            <a:lvl3pPr marL="1300460" indent="0" algn="ctr">
              <a:buNone/>
              <a:defRPr/>
            </a:lvl3pPr>
            <a:lvl4pPr marL="1950690" indent="0" algn="ctr">
              <a:buNone/>
              <a:defRPr/>
            </a:lvl4pPr>
            <a:lvl5pPr marL="2600919" indent="0" algn="ctr">
              <a:buNone/>
              <a:defRPr/>
            </a:lvl5pPr>
            <a:lvl6pPr marL="3251149" indent="0" algn="ctr">
              <a:buNone/>
              <a:defRPr/>
            </a:lvl6pPr>
            <a:lvl7pPr marL="3901379" indent="0" algn="ctr">
              <a:buNone/>
              <a:defRPr/>
            </a:lvl7pPr>
            <a:lvl8pPr marL="4551609" indent="0" algn="ctr">
              <a:buNone/>
              <a:defRPr/>
            </a:lvl8pPr>
            <a:lvl9pPr marL="520183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15C5868-4A29-46DD-BFBD-29F417F567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E8DFE41-ABA5-438A-A56E-BB278F786E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773E1E-C21E-4496-AC5D-219E06AB6462}"/>
              </a:ext>
            </a:extLst>
          </p:cNvPr>
          <p:cNvSpPr>
            <a:spLocks noGrp="1" noChangeArrowheads="1"/>
          </p:cNvSpPr>
          <p:nvPr>
            <p:ph type="sldNum" sz="quarter" idx="12"/>
          </p:nvPr>
        </p:nvSpPr>
        <p:spPr>
          <a:ln/>
        </p:spPr>
        <p:txBody>
          <a:bodyPr/>
          <a:lstStyle>
            <a:lvl1pPr>
              <a:defRPr/>
            </a:lvl1pPr>
          </a:lstStyle>
          <a:p>
            <a:fld id="{57460A09-8595-42EC-AC11-1C48800EB2D0}" type="slidenum">
              <a:rPr lang="en-US" altLang="en-US"/>
              <a:pPr/>
              <a:t>‹#›</a:t>
            </a:fld>
            <a:endParaRPr lang="en-US" altLang="en-US"/>
          </a:p>
        </p:txBody>
      </p:sp>
    </p:spTree>
    <p:extLst>
      <p:ext uri="{BB962C8B-B14F-4D97-AF65-F5344CB8AC3E}">
        <p14:creationId xmlns:p14="http://schemas.microsoft.com/office/powerpoint/2010/main" val="40716369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382148-1458-43E4-8A5C-4F6388E0E7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30299D9-8AE1-458B-98A3-3356AA6D4D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7CE7AF8-29DC-4BF7-8134-26AD09D54B7B}"/>
              </a:ext>
            </a:extLst>
          </p:cNvPr>
          <p:cNvSpPr>
            <a:spLocks noGrp="1" noChangeArrowheads="1"/>
          </p:cNvSpPr>
          <p:nvPr>
            <p:ph type="sldNum" sz="quarter" idx="12"/>
          </p:nvPr>
        </p:nvSpPr>
        <p:spPr>
          <a:ln/>
        </p:spPr>
        <p:txBody>
          <a:bodyPr/>
          <a:lstStyle>
            <a:lvl1pPr>
              <a:defRPr/>
            </a:lvl1pPr>
          </a:lstStyle>
          <a:p>
            <a:fld id="{A5202DC7-54DA-43F8-BD46-7656CD968F1A}" type="slidenum">
              <a:rPr lang="en-US" altLang="en-US"/>
              <a:pPr/>
              <a:t>‹#›</a:t>
            </a:fld>
            <a:endParaRPr lang="en-US" altLang="en-US"/>
          </a:p>
        </p:txBody>
      </p:sp>
    </p:spTree>
    <p:extLst>
      <p:ext uri="{BB962C8B-B14F-4D97-AF65-F5344CB8AC3E}">
        <p14:creationId xmlns:p14="http://schemas.microsoft.com/office/powerpoint/2010/main" val="27835877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689" b="1" cap="all"/>
            </a:lvl1pPr>
          </a:lstStyle>
          <a:p>
            <a:r>
              <a:rPr lang="en-US"/>
              <a:t>Click to edit Master title style</a:t>
            </a:r>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lvl1pPr>
            <a:lvl2pPr marL="650230" indent="0">
              <a:buNone/>
              <a:defRPr sz="2560"/>
            </a:lvl2pPr>
            <a:lvl3pPr marL="1300460" indent="0">
              <a:buNone/>
              <a:defRPr sz="2276"/>
            </a:lvl3pPr>
            <a:lvl4pPr marL="1950690" indent="0">
              <a:buNone/>
              <a:defRPr sz="1991"/>
            </a:lvl4pPr>
            <a:lvl5pPr marL="2600919" indent="0">
              <a:buNone/>
              <a:defRPr sz="1991"/>
            </a:lvl5pPr>
            <a:lvl6pPr marL="3251149" indent="0">
              <a:buNone/>
              <a:defRPr sz="1991"/>
            </a:lvl6pPr>
            <a:lvl7pPr marL="3901379" indent="0">
              <a:buNone/>
              <a:defRPr sz="1991"/>
            </a:lvl7pPr>
            <a:lvl8pPr marL="4551609" indent="0">
              <a:buNone/>
              <a:defRPr sz="1991"/>
            </a:lvl8pPr>
            <a:lvl9pPr marL="5201839" indent="0">
              <a:buNone/>
              <a:defRPr sz="1991"/>
            </a:lvl9pPr>
          </a:lstStyle>
          <a:p>
            <a:pPr lvl="0"/>
            <a:r>
              <a:rPr lang="en-US"/>
              <a:t>Click to edit Master text styles</a:t>
            </a:r>
          </a:p>
        </p:txBody>
      </p:sp>
      <p:sp>
        <p:nvSpPr>
          <p:cNvPr id="4" name="Rectangle 4">
            <a:extLst>
              <a:ext uri="{FF2B5EF4-FFF2-40B4-BE49-F238E27FC236}">
                <a16:creationId xmlns:a16="http://schemas.microsoft.com/office/drawing/2014/main" id="{5D4A081E-478F-4A0C-AD05-DB75553C82D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4D5B395-644C-431D-9137-C8EBC6F86C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214ED3B-FD27-425F-B2EB-2A35AEDC3FA2}"/>
              </a:ext>
            </a:extLst>
          </p:cNvPr>
          <p:cNvSpPr>
            <a:spLocks noGrp="1" noChangeArrowheads="1"/>
          </p:cNvSpPr>
          <p:nvPr>
            <p:ph type="sldNum" sz="quarter" idx="12"/>
          </p:nvPr>
        </p:nvSpPr>
        <p:spPr>
          <a:ln/>
        </p:spPr>
        <p:txBody>
          <a:bodyPr/>
          <a:lstStyle>
            <a:lvl1pPr>
              <a:defRPr/>
            </a:lvl1pPr>
          </a:lstStyle>
          <a:p>
            <a:fld id="{1290157D-438C-4590-B7C4-A0AA8060E0CA}" type="slidenum">
              <a:rPr lang="en-US" altLang="en-US"/>
              <a:pPr/>
              <a:t>‹#›</a:t>
            </a:fld>
            <a:endParaRPr lang="en-US" altLang="en-US"/>
          </a:p>
        </p:txBody>
      </p:sp>
    </p:spTree>
    <p:extLst>
      <p:ext uri="{BB962C8B-B14F-4D97-AF65-F5344CB8AC3E}">
        <p14:creationId xmlns:p14="http://schemas.microsoft.com/office/powerpoint/2010/main" val="3007232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9" name="Line"/>
          <p:cNvSpPr/>
          <p:nvPr/>
        </p:nvSpPr>
        <p:spPr>
          <a:xfrm>
            <a:off x="647700" y="1968500"/>
            <a:ext cx="4876867" cy="127"/>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0" name="CS283: Computer Vision"/>
          <p:cNvSpPr txBox="1"/>
          <p:nvPr/>
        </p:nvSpPr>
        <p:spPr>
          <a:xfrm>
            <a:off x="374050" y="9309397"/>
            <a:ext cx="4292601" cy="330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defTabSz="406400">
              <a:defRPr sz="1600">
                <a:solidFill>
                  <a:srgbClr val="929292"/>
                </a:solidFill>
              </a:defRPr>
            </a:lvl1pPr>
          </a:lstStyle>
          <a:p>
            <a:r>
              <a:t>CS283: Computer Vision</a:t>
            </a:r>
          </a:p>
        </p:txBody>
      </p:sp>
      <p:pic>
        <p:nvPicPr>
          <p:cNvPr id="81" name="SEASShield_logo.jpg" descr="SEASShield_logo.jpg"/>
          <p:cNvPicPr>
            <a:picLocks noChangeAspect="1"/>
          </p:cNvPicPr>
          <p:nvPr/>
        </p:nvPicPr>
        <p:blipFill>
          <a:blip r:embed="rId2"/>
          <a:stretch>
            <a:fillRect/>
          </a:stretch>
        </p:blipFill>
        <p:spPr>
          <a:xfrm>
            <a:off x="165100" y="9372600"/>
            <a:ext cx="228600" cy="228600"/>
          </a:xfrm>
          <a:prstGeom prst="rect">
            <a:avLst/>
          </a:prstGeom>
          <a:ln w="12700">
            <a:miter lim="400000"/>
          </a:ln>
        </p:spPr>
      </p:pic>
      <p:sp>
        <p:nvSpPr>
          <p:cNvPr id="82" name="Image"/>
          <p:cNvSpPr>
            <a:spLocks noGrp="1"/>
          </p:cNvSpPr>
          <p:nvPr>
            <p:ph type="pic" idx="13"/>
          </p:nvPr>
        </p:nvSpPr>
        <p:spPr>
          <a:xfrm>
            <a:off x="6502400" y="0"/>
            <a:ext cx="6502400" cy="9842500"/>
          </a:xfrm>
          <a:prstGeom prst="rect">
            <a:avLst/>
          </a:prstGeom>
        </p:spPr>
        <p:txBody>
          <a:bodyPr lIns="91439" tIns="45719" rIns="91439" bIns="45719"/>
          <a:lstStyle/>
          <a:p>
            <a:endParaRPr/>
          </a:p>
        </p:txBody>
      </p:sp>
      <p:sp>
        <p:nvSpPr>
          <p:cNvPr id="83" name="Title Text"/>
          <p:cNvSpPr txBox="1">
            <a:spLocks noGrp="1"/>
          </p:cNvSpPr>
          <p:nvPr>
            <p:ph type="title"/>
          </p:nvPr>
        </p:nvSpPr>
        <p:spPr>
          <a:xfrm>
            <a:off x="571500" y="330200"/>
            <a:ext cx="5080000" cy="1397000"/>
          </a:xfrm>
          <a:prstGeom prst="rect">
            <a:avLst/>
          </a:prstGeom>
        </p:spPr>
        <p:txBody>
          <a:bodyPr/>
          <a:lstStyle/>
          <a:p>
            <a:r>
              <a:t>Title Text</a:t>
            </a:r>
          </a:p>
        </p:txBody>
      </p:sp>
      <p:sp>
        <p:nvSpPr>
          <p:cNvPr id="84" name="Body Level One…"/>
          <p:cNvSpPr txBox="1">
            <a:spLocks noGrp="1"/>
          </p:cNvSpPr>
          <p:nvPr>
            <p:ph type="body" sz="half" idx="1"/>
          </p:nvPr>
        </p:nvSpPr>
        <p:spPr>
          <a:xfrm>
            <a:off x="571500" y="2324100"/>
            <a:ext cx="5080000" cy="6565900"/>
          </a:xfrm>
          <a:prstGeom prst="rect">
            <a:avLst/>
          </a:prstGeom>
        </p:spPr>
        <p:txBody>
          <a:bodyPr/>
          <a:lstStyle>
            <a:lvl1pPr>
              <a:spcBef>
                <a:spcPts val="1200"/>
              </a:spcBef>
              <a:buSzPct val="60000"/>
              <a:buFont typeface="Thonburi"/>
              <a:buChar char="๏"/>
            </a:lvl1pPr>
            <a:lvl2pPr>
              <a:spcBef>
                <a:spcPts val="1200"/>
              </a:spcBef>
            </a:lvl2pPr>
            <a:lvl3pPr>
              <a:spcBef>
                <a:spcPts val="1200"/>
              </a:spcBef>
              <a:buChar char="-"/>
            </a:lvl3pPr>
            <a:lvl4pPr>
              <a:spcBef>
                <a:spcPts val="1200"/>
              </a:spcBef>
              <a:buChar char="-"/>
            </a:lvl4pPr>
            <a:lvl5pPr>
              <a:spcBef>
                <a:spcPts val="1200"/>
              </a:spcBef>
              <a:buChar cha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xfrm>
            <a:off x="510743" y="9194800"/>
            <a:ext cx="312014" cy="299822"/>
          </a:xfrm>
          <a:prstGeom prst="rect">
            <a:avLst/>
          </a:prstGeom>
        </p:spPr>
        <p:txBody>
          <a:bodyPr/>
          <a:lstStyle>
            <a:lvl1pPr algn="l"/>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240"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3"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0638DAF-854D-4EDA-82EB-304C4A5AD73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1C1CDD7-AAA9-4EE4-8658-8DF643093E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D837ECA-1DCF-4DFB-ADA7-7A57B3DB5033}"/>
              </a:ext>
            </a:extLst>
          </p:cNvPr>
          <p:cNvSpPr>
            <a:spLocks noGrp="1" noChangeArrowheads="1"/>
          </p:cNvSpPr>
          <p:nvPr>
            <p:ph type="sldNum" sz="quarter" idx="12"/>
          </p:nvPr>
        </p:nvSpPr>
        <p:spPr>
          <a:ln/>
        </p:spPr>
        <p:txBody>
          <a:bodyPr/>
          <a:lstStyle>
            <a:lvl1pPr>
              <a:defRPr/>
            </a:lvl1pPr>
          </a:lstStyle>
          <a:p>
            <a:fld id="{DFC8054F-51D1-4B71-A231-2990D28BE82F}" type="slidenum">
              <a:rPr lang="en-US" altLang="en-US"/>
              <a:pPr/>
              <a:t>‹#›</a:t>
            </a:fld>
            <a:endParaRPr lang="en-US" altLang="en-US"/>
          </a:p>
        </p:txBody>
      </p:sp>
    </p:spTree>
    <p:extLst>
      <p:ext uri="{BB962C8B-B14F-4D97-AF65-F5344CB8AC3E}">
        <p14:creationId xmlns:p14="http://schemas.microsoft.com/office/powerpoint/2010/main" val="7978585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730AFAE-1D10-4923-A527-A11C6234868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2952E04-0357-4AC3-AE2A-EA50C76D75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9DCAE14-A855-40CE-8D93-605CEF78FFE6}"/>
              </a:ext>
            </a:extLst>
          </p:cNvPr>
          <p:cNvSpPr>
            <a:spLocks noGrp="1" noChangeArrowheads="1"/>
          </p:cNvSpPr>
          <p:nvPr>
            <p:ph type="sldNum" sz="quarter" idx="12"/>
          </p:nvPr>
        </p:nvSpPr>
        <p:spPr>
          <a:ln/>
        </p:spPr>
        <p:txBody>
          <a:bodyPr/>
          <a:lstStyle>
            <a:lvl1pPr>
              <a:defRPr/>
            </a:lvl1pPr>
          </a:lstStyle>
          <a:p>
            <a:fld id="{FF804D3F-7449-493B-A352-E7802A9D130E}" type="slidenum">
              <a:rPr lang="en-US" altLang="en-US"/>
              <a:pPr/>
              <a:t>‹#›</a:t>
            </a:fld>
            <a:endParaRPr lang="en-US" altLang="en-US"/>
          </a:p>
        </p:txBody>
      </p:sp>
    </p:spTree>
    <p:extLst>
      <p:ext uri="{BB962C8B-B14F-4D97-AF65-F5344CB8AC3E}">
        <p14:creationId xmlns:p14="http://schemas.microsoft.com/office/powerpoint/2010/main" val="31405753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81E33F4-827E-4D0F-A3B6-6423C3AAD2B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4082AA3-BA2E-4FED-A706-1C68D6E137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C6A7CE8-731F-4043-80D8-D5A3681120F5}"/>
              </a:ext>
            </a:extLst>
          </p:cNvPr>
          <p:cNvSpPr>
            <a:spLocks noGrp="1" noChangeArrowheads="1"/>
          </p:cNvSpPr>
          <p:nvPr>
            <p:ph type="sldNum" sz="quarter" idx="12"/>
          </p:nvPr>
        </p:nvSpPr>
        <p:spPr>
          <a:ln/>
        </p:spPr>
        <p:txBody>
          <a:bodyPr/>
          <a:lstStyle>
            <a:lvl1pPr>
              <a:defRPr/>
            </a:lvl1pPr>
          </a:lstStyle>
          <a:p>
            <a:fld id="{42BFAF91-D45A-4C5F-8F5A-8E0D678F2FAB}" type="slidenum">
              <a:rPr lang="en-US" altLang="en-US"/>
              <a:pPr/>
              <a:t>‹#›</a:t>
            </a:fld>
            <a:endParaRPr lang="en-US" altLang="en-US"/>
          </a:p>
        </p:txBody>
      </p:sp>
    </p:spTree>
    <p:extLst>
      <p:ext uri="{BB962C8B-B14F-4D97-AF65-F5344CB8AC3E}">
        <p14:creationId xmlns:p14="http://schemas.microsoft.com/office/powerpoint/2010/main" val="34970927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DF6215E-38FE-4578-8528-503355CC44E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73AE5B4-B8E4-42BA-80A4-893B86A791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DC897AE-EDD9-4214-9762-5F247F5E4CD1}"/>
              </a:ext>
            </a:extLst>
          </p:cNvPr>
          <p:cNvSpPr>
            <a:spLocks noGrp="1" noChangeArrowheads="1"/>
          </p:cNvSpPr>
          <p:nvPr>
            <p:ph type="sldNum" sz="quarter" idx="12"/>
          </p:nvPr>
        </p:nvSpPr>
        <p:spPr>
          <a:ln/>
        </p:spPr>
        <p:txBody>
          <a:bodyPr/>
          <a:lstStyle>
            <a:lvl1pPr>
              <a:defRPr/>
            </a:lvl1pPr>
          </a:lstStyle>
          <a:p>
            <a:fld id="{30E40465-B0AF-480D-BD85-88A67B279931}" type="slidenum">
              <a:rPr lang="en-US" altLang="en-US"/>
              <a:pPr/>
              <a:t>‹#›</a:t>
            </a:fld>
            <a:endParaRPr lang="en-US" altLang="en-US"/>
          </a:p>
        </p:txBody>
      </p:sp>
    </p:spTree>
    <p:extLst>
      <p:ext uri="{BB962C8B-B14F-4D97-AF65-F5344CB8AC3E}">
        <p14:creationId xmlns:p14="http://schemas.microsoft.com/office/powerpoint/2010/main" val="18887674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1"/>
            </a:lvl1pPr>
          </a:lstStyle>
          <a:p>
            <a:r>
              <a:rPr lang="en-US"/>
              <a:t>Click to edit Master title style</a:t>
            </a:r>
          </a:p>
        </p:txBody>
      </p:sp>
      <p:sp>
        <p:nvSpPr>
          <p:cNvPr id="3" name="Content Placeholder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Rectangle 4">
            <a:extLst>
              <a:ext uri="{FF2B5EF4-FFF2-40B4-BE49-F238E27FC236}">
                <a16:creationId xmlns:a16="http://schemas.microsoft.com/office/drawing/2014/main" id="{0DCE9B11-84D2-43B4-903D-FA782E5009C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FF347D2-0ED3-4A91-ADB4-50F30E431E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EBDC73C-255D-4C5F-BA17-C1B87815B8BC}"/>
              </a:ext>
            </a:extLst>
          </p:cNvPr>
          <p:cNvSpPr>
            <a:spLocks noGrp="1" noChangeArrowheads="1"/>
          </p:cNvSpPr>
          <p:nvPr>
            <p:ph type="sldNum" sz="quarter" idx="12"/>
          </p:nvPr>
        </p:nvSpPr>
        <p:spPr>
          <a:ln/>
        </p:spPr>
        <p:txBody>
          <a:bodyPr/>
          <a:lstStyle>
            <a:lvl1pPr>
              <a:defRPr/>
            </a:lvl1pPr>
          </a:lstStyle>
          <a:p>
            <a:fld id="{4D123611-1A49-4E02-AA35-DD842386BCED}" type="slidenum">
              <a:rPr lang="en-US" altLang="en-US"/>
              <a:pPr/>
              <a:t>‹#›</a:t>
            </a:fld>
            <a:endParaRPr lang="en-US" altLang="en-US"/>
          </a:p>
        </p:txBody>
      </p:sp>
    </p:spTree>
    <p:extLst>
      <p:ext uri="{BB962C8B-B14F-4D97-AF65-F5344CB8AC3E}">
        <p14:creationId xmlns:p14="http://schemas.microsoft.com/office/powerpoint/2010/main" val="4794331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a:lvl1pPr>
          </a:lstStyle>
          <a:p>
            <a:r>
              <a:rPr lang="en-US"/>
              <a:t>Click to edit Master title style</a:t>
            </a:r>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pPr lvl="0"/>
            <a:endParaRPr lang="en-US" noProof="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Rectangle 4">
            <a:extLst>
              <a:ext uri="{FF2B5EF4-FFF2-40B4-BE49-F238E27FC236}">
                <a16:creationId xmlns:a16="http://schemas.microsoft.com/office/drawing/2014/main" id="{4509ADDA-4C02-46A6-B3EC-1A12C7A75C7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25BAF10-A812-4AD6-B670-E2BDBBBAE8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A7D2121-F122-4BA4-8440-B1E31F9ADF39}"/>
              </a:ext>
            </a:extLst>
          </p:cNvPr>
          <p:cNvSpPr>
            <a:spLocks noGrp="1" noChangeArrowheads="1"/>
          </p:cNvSpPr>
          <p:nvPr>
            <p:ph type="sldNum" sz="quarter" idx="12"/>
          </p:nvPr>
        </p:nvSpPr>
        <p:spPr>
          <a:ln/>
        </p:spPr>
        <p:txBody>
          <a:bodyPr/>
          <a:lstStyle>
            <a:lvl1pPr>
              <a:defRPr/>
            </a:lvl1pPr>
          </a:lstStyle>
          <a:p>
            <a:fld id="{1567C9F0-9DE7-4410-A8CA-A1980086C243}" type="slidenum">
              <a:rPr lang="en-US" altLang="en-US"/>
              <a:pPr/>
              <a:t>‹#›</a:t>
            </a:fld>
            <a:endParaRPr lang="en-US" altLang="en-US"/>
          </a:p>
        </p:txBody>
      </p:sp>
    </p:spTree>
    <p:extLst>
      <p:ext uri="{BB962C8B-B14F-4D97-AF65-F5344CB8AC3E}">
        <p14:creationId xmlns:p14="http://schemas.microsoft.com/office/powerpoint/2010/main" val="35646274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09E6D6C-4797-4AF9-B238-ADA61C7E11D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BCBC8D-CA52-4A23-A214-0AFA42DBBE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00F995C-E70B-4389-933A-7B0FBD584A7F}"/>
              </a:ext>
            </a:extLst>
          </p:cNvPr>
          <p:cNvSpPr>
            <a:spLocks noGrp="1" noChangeArrowheads="1"/>
          </p:cNvSpPr>
          <p:nvPr>
            <p:ph type="sldNum" sz="quarter" idx="12"/>
          </p:nvPr>
        </p:nvSpPr>
        <p:spPr>
          <a:ln/>
        </p:spPr>
        <p:txBody>
          <a:bodyPr/>
          <a:lstStyle>
            <a:lvl1pPr>
              <a:defRPr/>
            </a:lvl1pPr>
          </a:lstStyle>
          <a:p>
            <a:fld id="{3B66865D-D59C-4317-9342-D8F0E8D3C8A8}" type="slidenum">
              <a:rPr lang="en-US" altLang="en-US"/>
              <a:pPr/>
              <a:t>‹#›</a:t>
            </a:fld>
            <a:endParaRPr lang="en-US" altLang="en-US"/>
          </a:p>
        </p:txBody>
      </p:sp>
    </p:spTree>
    <p:extLst>
      <p:ext uri="{BB962C8B-B14F-4D97-AF65-F5344CB8AC3E}">
        <p14:creationId xmlns:p14="http://schemas.microsoft.com/office/powerpoint/2010/main" val="10925497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7"/>
            <a:ext cx="2926080" cy="83221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240" y="390597"/>
            <a:ext cx="8561493" cy="83221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521C1A4-1815-4C0C-9B20-38D3239E96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E36660-782B-41E0-900D-7DD0EA21AD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62B0274-3839-4A47-8BAF-DFF3E333F6AA}"/>
              </a:ext>
            </a:extLst>
          </p:cNvPr>
          <p:cNvSpPr>
            <a:spLocks noGrp="1" noChangeArrowheads="1"/>
          </p:cNvSpPr>
          <p:nvPr>
            <p:ph type="sldNum" sz="quarter" idx="12"/>
          </p:nvPr>
        </p:nvSpPr>
        <p:spPr>
          <a:ln/>
        </p:spPr>
        <p:txBody>
          <a:bodyPr/>
          <a:lstStyle>
            <a:lvl1pPr>
              <a:defRPr/>
            </a:lvl1pPr>
          </a:lstStyle>
          <a:p>
            <a:fld id="{F57C5909-67ED-43A7-9E1C-88FF2024F74F}" type="slidenum">
              <a:rPr lang="en-US" altLang="en-US"/>
              <a:pPr/>
              <a:t>‹#›</a:t>
            </a:fld>
            <a:endParaRPr lang="en-US" altLang="en-US"/>
          </a:p>
        </p:txBody>
      </p:sp>
    </p:spTree>
    <p:extLst>
      <p:ext uri="{BB962C8B-B14F-4D97-AF65-F5344CB8AC3E}">
        <p14:creationId xmlns:p14="http://schemas.microsoft.com/office/powerpoint/2010/main" val="7822661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p>
            <a:r>
              <a:rPr lang="en-US"/>
              <a:t>Click to edit Master title style</a:t>
            </a:r>
          </a:p>
        </p:txBody>
      </p:sp>
      <p:sp>
        <p:nvSpPr>
          <p:cNvPr id="3" name="Content Placeholder 2"/>
          <p:cNvSpPr>
            <a:spLocks noGrp="1"/>
          </p:cNvSpPr>
          <p:nvPr>
            <p:ph sz="quarter" idx="1"/>
          </p:nvPr>
        </p:nvSpPr>
        <p:spPr>
          <a:xfrm>
            <a:off x="650240" y="2275840"/>
            <a:ext cx="5743787" cy="31089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 y="5601548"/>
            <a:ext cx="5743787" cy="31112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610773" y="2275841"/>
            <a:ext cx="5743787" cy="6436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B8E8218-0BF1-4224-BCC1-300515319FA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5A78CA12-583C-4EC8-AA4F-280BA397B1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9F4A137-2F32-46F5-B770-68BACB62625B}"/>
              </a:ext>
            </a:extLst>
          </p:cNvPr>
          <p:cNvSpPr>
            <a:spLocks noGrp="1" noChangeArrowheads="1"/>
          </p:cNvSpPr>
          <p:nvPr>
            <p:ph type="sldNum" sz="quarter" idx="12"/>
          </p:nvPr>
        </p:nvSpPr>
        <p:spPr>
          <a:ln/>
        </p:spPr>
        <p:txBody>
          <a:bodyPr/>
          <a:lstStyle>
            <a:lvl1pPr>
              <a:defRPr/>
            </a:lvl1pPr>
          </a:lstStyle>
          <a:p>
            <a:fld id="{3DD6E6FA-D2A4-4D2C-AB86-089E1AB62899}" type="slidenum">
              <a:rPr lang="en-US" altLang="en-US"/>
              <a:pPr/>
              <a:t>‹#›</a:t>
            </a:fld>
            <a:endParaRPr lang="en-US" altLang="en-US"/>
          </a:p>
        </p:txBody>
      </p:sp>
    </p:spTree>
    <p:extLst>
      <p:ext uri="{BB962C8B-B14F-4D97-AF65-F5344CB8AC3E}">
        <p14:creationId xmlns:p14="http://schemas.microsoft.com/office/powerpoint/2010/main" val="40027271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75360" y="866987"/>
            <a:ext cx="11054080" cy="7802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1D92AC1-2641-4D08-B4C2-D78FFAD113FE}"/>
              </a:ext>
            </a:extLst>
          </p:cNvPr>
          <p:cNvSpPr>
            <a:spLocks noGrp="1" noChangeArrowheads="1"/>
          </p:cNvSpPr>
          <p:nvPr>
            <p:ph type="dt" sz="half" idx="10"/>
          </p:nvPr>
        </p:nvSpPr>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A0B325AB-169D-4279-8C42-21992478A1B2}"/>
              </a:ext>
            </a:extLst>
          </p:cNvPr>
          <p:cNvSpPr>
            <a:spLocks noGrp="1" noChangeArrowheads="1"/>
          </p:cNvSpPr>
          <p:nvPr>
            <p:ph type="ftr" sz="quarter" idx="11"/>
          </p:nvPr>
        </p:nvSpPr>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1970FB83-93B3-4E37-ACC8-44CAFC9181CC}"/>
              </a:ext>
            </a:extLst>
          </p:cNvPr>
          <p:cNvSpPr>
            <a:spLocks noGrp="1" noChangeArrowheads="1"/>
          </p:cNvSpPr>
          <p:nvPr>
            <p:ph type="sldNum" sz="quarter" idx="12"/>
          </p:nvPr>
        </p:nvSpPr>
        <p:spPr/>
        <p:txBody>
          <a:bodyPr/>
          <a:lstStyle>
            <a:lvl1pPr>
              <a:defRPr/>
            </a:lvl1pPr>
          </a:lstStyle>
          <a:p>
            <a:fld id="{30BD6903-FC5A-4065-B2DD-A470DA5C8BDE}" type="slidenum">
              <a:rPr lang="zh-CN" altLang="en-US"/>
              <a:pPr/>
              <a:t>‹#›</a:t>
            </a:fld>
            <a:endParaRPr lang="en-US" altLang="zh-CN"/>
          </a:p>
        </p:txBody>
      </p:sp>
    </p:spTree>
    <p:extLst>
      <p:ext uri="{BB962C8B-B14F-4D97-AF65-F5344CB8AC3E}">
        <p14:creationId xmlns:p14="http://schemas.microsoft.com/office/powerpoint/2010/main" val="136523512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sz="half" idx="1"/>
          </p:nvPr>
        </p:nvSpPr>
        <p:spPr>
          <a:xfrm>
            <a:off x="571500" y="2324100"/>
            <a:ext cx="5080000" cy="6565900"/>
          </a:xfrm>
          <a:prstGeom prst="rect">
            <a:avLst/>
          </a:prstGeom>
        </p:spPr>
        <p:txBody>
          <a:bodyPr/>
          <a:lstStyle>
            <a:lvl1pPr>
              <a:spcBef>
                <a:spcPts val="1200"/>
              </a:spcBef>
              <a:buSzPct val="60000"/>
              <a:buFont typeface="Thonburi"/>
              <a:buChar char="๏"/>
            </a:lvl1pPr>
            <a:lvl2pPr>
              <a:spcBef>
                <a:spcPts val="1200"/>
              </a:spcBef>
            </a:lvl2pPr>
            <a:lvl3pPr>
              <a:spcBef>
                <a:spcPts val="1200"/>
              </a:spcBef>
              <a:buChar char="-"/>
            </a:lvl3pPr>
            <a:lvl4pPr>
              <a:spcBef>
                <a:spcPts val="1200"/>
              </a:spcBef>
              <a:buChar char="-"/>
            </a:lvl4pPr>
            <a:lvl5pPr>
              <a:spcBef>
                <a:spcPts val="1200"/>
              </a:spcBef>
              <a:buChar cha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a:t>Click to edit Master title style</a:t>
            </a:r>
          </a:p>
        </p:txBody>
      </p:sp>
      <p:sp>
        <p:nvSpPr>
          <p:cNvPr id="3" name="Subtitle 2"/>
          <p:cNvSpPr>
            <a:spLocks noGrp="1"/>
          </p:cNvSpPr>
          <p:nvPr>
            <p:ph type="subTitle" idx="1"/>
          </p:nvPr>
        </p:nvSpPr>
        <p:spPr>
          <a:xfrm>
            <a:off x="1950720" y="5527040"/>
            <a:ext cx="9103360" cy="2492587"/>
          </a:xfrm>
        </p:spPr>
        <p:txBody>
          <a:bodyPr/>
          <a:lstStyle>
            <a:lvl1pPr marL="0" indent="0" algn="ctr">
              <a:buNone/>
              <a:defRPr/>
            </a:lvl1pPr>
            <a:lvl2pPr marL="650230" indent="0" algn="ctr">
              <a:buNone/>
              <a:defRPr/>
            </a:lvl2pPr>
            <a:lvl3pPr marL="1300460" indent="0" algn="ctr">
              <a:buNone/>
              <a:defRPr/>
            </a:lvl3pPr>
            <a:lvl4pPr marL="1950690" indent="0" algn="ctr">
              <a:buNone/>
              <a:defRPr/>
            </a:lvl4pPr>
            <a:lvl5pPr marL="2600919" indent="0" algn="ctr">
              <a:buNone/>
              <a:defRPr/>
            </a:lvl5pPr>
            <a:lvl6pPr marL="3251149" indent="0" algn="ctr">
              <a:buNone/>
              <a:defRPr/>
            </a:lvl6pPr>
            <a:lvl7pPr marL="3901379" indent="0" algn="ctr">
              <a:buNone/>
              <a:defRPr/>
            </a:lvl7pPr>
            <a:lvl8pPr marL="4551609" indent="0" algn="ctr">
              <a:buNone/>
              <a:defRPr/>
            </a:lvl8pPr>
            <a:lvl9pPr marL="520183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D0F6566-4516-46EC-8F8D-1E6B42CF22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BA7063-278C-442F-9B31-A41F6D1F84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F02839-75AF-45D6-B8A6-7CEDE6A3B9F7}"/>
              </a:ext>
            </a:extLst>
          </p:cNvPr>
          <p:cNvSpPr>
            <a:spLocks noGrp="1" noChangeArrowheads="1"/>
          </p:cNvSpPr>
          <p:nvPr>
            <p:ph type="sldNum" sz="quarter" idx="12"/>
          </p:nvPr>
        </p:nvSpPr>
        <p:spPr>
          <a:ln/>
        </p:spPr>
        <p:txBody>
          <a:bodyPr/>
          <a:lstStyle>
            <a:lvl1pPr>
              <a:defRPr/>
            </a:lvl1pPr>
          </a:lstStyle>
          <a:p>
            <a:fld id="{FC79D44D-132B-4A41-8ECE-7502756BE72A}" type="slidenum">
              <a:rPr lang="en-US" altLang="en-US"/>
              <a:pPr/>
              <a:t>‹#›</a:t>
            </a:fld>
            <a:endParaRPr lang="en-US" altLang="en-US"/>
          </a:p>
        </p:txBody>
      </p:sp>
    </p:spTree>
    <p:extLst>
      <p:ext uri="{BB962C8B-B14F-4D97-AF65-F5344CB8AC3E}">
        <p14:creationId xmlns:p14="http://schemas.microsoft.com/office/powerpoint/2010/main" val="34902046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DE12845-2B3D-4B22-87CF-3476CBF186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B61967-D553-479D-A2D6-C8DA63BBD2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CBFFD67-B125-4618-A3EF-883AEA436736}"/>
              </a:ext>
            </a:extLst>
          </p:cNvPr>
          <p:cNvSpPr>
            <a:spLocks noGrp="1" noChangeArrowheads="1"/>
          </p:cNvSpPr>
          <p:nvPr>
            <p:ph type="sldNum" sz="quarter" idx="12"/>
          </p:nvPr>
        </p:nvSpPr>
        <p:spPr>
          <a:ln/>
        </p:spPr>
        <p:txBody>
          <a:bodyPr/>
          <a:lstStyle>
            <a:lvl1pPr>
              <a:defRPr/>
            </a:lvl1pPr>
          </a:lstStyle>
          <a:p>
            <a:fld id="{753D2198-3575-4043-A201-D60E4688C651}" type="slidenum">
              <a:rPr lang="en-US" altLang="en-US"/>
              <a:pPr/>
              <a:t>‹#›</a:t>
            </a:fld>
            <a:endParaRPr lang="en-US" altLang="en-US"/>
          </a:p>
        </p:txBody>
      </p:sp>
    </p:spTree>
    <p:extLst>
      <p:ext uri="{BB962C8B-B14F-4D97-AF65-F5344CB8AC3E}">
        <p14:creationId xmlns:p14="http://schemas.microsoft.com/office/powerpoint/2010/main" val="28316810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689" b="1" cap="all"/>
            </a:lvl1pPr>
          </a:lstStyle>
          <a:p>
            <a:r>
              <a:rPr lang="en-US"/>
              <a:t>Click to edit Master title style</a:t>
            </a:r>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lvl1pPr>
            <a:lvl2pPr marL="650230" indent="0">
              <a:buNone/>
              <a:defRPr sz="2560"/>
            </a:lvl2pPr>
            <a:lvl3pPr marL="1300460" indent="0">
              <a:buNone/>
              <a:defRPr sz="2276"/>
            </a:lvl3pPr>
            <a:lvl4pPr marL="1950690" indent="0">
              <a:buNone/>
              <a:defRPr sz="1991"/>
            </a:lvl4pPr>
            <a:lvl5pPr marL="2600919" indent="0">
              <a:buNone/>
              <a:defRPr sz="1991"/>
            </a:lvl5pPr>
            <a:lvl6pPr marL="3251149" indent="0">
              <a:buNone/>
              <a:defRPr sz="1991"/>
            </a:lvl6pPr>
            <a:lvl7pPr marL="3901379" indent="0">
              <a:buNone/>
              <a:defRPr sz="1991"/>
            </a:lvl7pPr>
            <a:lvl8pPr marL="4551609" indent="0">
              <a:buNone/>
              <a:defRPr sz="1991"/>
            </a:lvl8pPr>
            <a:lvl9pPr marL="5201839" indent="0">
              <a:buNone/>
              <a:defRPr sz="1991"/>
            </a:lvl9pPr>
          </a:lstStyle>
          <a:p>
            <a:pPr lvl="0"/>
            <a:r>
              <a:rPr lang="en-US"/>
              <a:t>Click to edit Master text styles</a:t>
            </a:r>
          </a:p>
        </p:txBody>
      </p:sp>
      <p:sp>
        <p:nvSpPr>
          <p:cNvPr id="4" name="Rectangle 4">
            <a:extLst>
              <a:ext uri="{FF2B5EF4-FFF2-40B4-BE49-F238E27FC236}">
                <a16:creationId xmlns:a16="http://schemas.microsoft.com/office/drawing/2014/main" id="{2D2048B3-E8CA-426B-95BC-E2D3FB73E6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B94FC2-3009-46B8-942B-14ED3C3E7A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AFC1A14-CBE0-4A5E-8F8B-ECC3046D7E0E}"/>
              </a:ext>
            </a:extLst>
          </p:cNvPr>
          <p:cNvSpPr>
            <a:spLocks noGrp="1" noChangeArrowheads="1"/>
          </p:cNvSpPr>
          <p:nvPr>
            <p:ph type="sldNum" sz="quarter" idx="12"/>
          </p:nvPr>
        </p:nvSpPr>
        <p:spPr>
          <a:ln/>
        </p:spPr>
        <p:txBody>
          <a:bodyPr/>
          <a:lstStyle>
            <a:lvl1pPr>
              <a:defRPr/>
            </a:lvl1pPr>
          </a:lstStyle>
          <a:p>
            <a:fld id="{7DDBC51B-03AD-4E7F-B21E-D4B376696048}" type="slidenum">
              <a:rPr lang="en-US" altLang="en-US"/>
              <a:pPr/>
              <a:t>‹#›</a:t>
            </a:fld>
            <a:endParaRPr lang="en-US" altLang="en-US"/>
          </a:p>
        </p:txBody>
      </p:sp>
    </p:spTree>
    <p:extLst>
      <p:ext uri="{BB962C8B-B14F-4D97-AF65-F5344CB8AC3E}">
        <p14:creationId xmlns:p14="http://schemas.microsoft.com/office/powerpoint/2010/main" val="1516100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5360" y="2817707"/>
            <a:ext cx="5418667" cy="5852160"/>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3" y="2817707"/>
            <a:ext cx="5418667" cy="5852160"/>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0CF9F2B-93F1-44CD-A741-D217C37657B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51566F-AB4C-4810-AFA3-99782DB490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FB4DAF-EC11-421C-BD4F-E63BF881E16C}"/>
              </a:ext>
            </a:extLst>
          </p:cNvPr>
          <p:cNvSpPr>
            <a:spLocks noGrp="1" noChangeArrowheads="1"/>
          </p:cNvSpPr>
          <p:nvPr>
            <p:ph type="sldNum" sz="quarter" idx="12"/>
          </p:nvPr>
        </p:nvSpPr>
        <p:spPr>
          <a:ln/>
        </p:spPr>
        <p:txBody>
          <a:bodyPr/>
          <a:lstStyle>
            <a:lvl1pPr>
              <a:defRPr/>
            </a:lvl1pPr>
          </a:lstStyle>
          <a:p>
            <a:fld id="{60421607-C6DA-4DAE-B319-1882CF7B3C3B}" type="slidenum">
              <a:rPr lang="en-US" altLang="en-US"/>
              <a:pPr/>
              <a:t>‹#›</a:t>
            </a:fld>
            <a:endParaRPr lang="en-US" altLang="en-US"/>
          </a:p>
        </p:txBody>
      </p:sp>
    </p:spTree>
    <p:extLst>
      <p:ext uri="{BB962C8B-B14F-4D97-AF65-F5344CB8AC3E}">
        <p14:creationId xmlns:p14="http://schemas.microsoft.com/office/powerpoint/2010/main" val="442985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A0EAED7-DF53-4733-A388-8DB5FB03074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0202FD0-EA25-4476-9D83-92E5C3DF12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43916E1-1436-4F26-8FB6-7BAF89897271}"/>
              </a:ext>
            </a:extLst>
          </p:cNvPr>
          <p:cNvSpPr>
            <a:spLocks noGrp="1" noChangeArrowheads="1"/>
          </p:cNvSpPr>
          <p:nvPr>
            <p:ph type="sldNum" sz="quarter" idx="12"/>
          </p:nvPr>
        </p:nvSpPr>
        <p:spPr>
          <a:ln/>
        </p:spPr>
        <p:txBody>
          <a:bodyPr/>
          <a:lstStyle>
            <a:lvl1pPr>
              <a:defRPr/>
            </a:lvl1pPr>
          </a:lstStyle>
          <a:p>
            <a:fld id="{8E3C420C-8FA5-4422-908F-28CA444ED4B5}" type="slidenum">
              <a:rPr lang="en-US" altLang="en-US"/>
              <a:pPr/>
              <a:t>‹#›</a:t>
            </a:fld>
            <a:endParaRPr lang="en-US" altLang="en-US"/>
          </a:p>
        </p:txBody>
      </p:sp>
    </p:spTree>
    <p:extLst>
      <p:ext uri="{BB962C8B-B14F-4D97-AF65-F5344CB8AC3E}">
        <p14:creationId xmlns:p14="http://schemas.microsoft.com/office/powerpoint/2010/main" val="27675600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1897540-3109-45EF-8011-F807ADE681B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2592063-9BD2-4D4C-B1B8-83BA8857DC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1995DAC-1FE1-4E97-81CD-E20DEB59F905}"/>
              </a:ext>
            </a:extLst>
          </p:cNvPr>
          <p:cNvSpPr>
            <a:spLocks noGrp="1" noChangeArrowheads="1"/>
          </p:cNvSpPr>
          <p:nvPr>
            <p:ph type="sldNum" sz="quarter" idx="12"/>
          </p:nvPr>
        </p:nvSpPr>
        <p:spPr>
          <a:ln/>
        </p:spPr>
        <p:txBody>
          <a:bodyPr/>
          <a:lstStyle>
            <a:lvl1pPr>
              <a:defRPr/>
            </a:lvl1pPr>
          </a:lstStyle>
          <a:p>
            <a:fld id="{C0503442-D32B-4B47-8D7C-7C14B2DD4EF8}" type="slidenum">
              <a:rPr lang="en-US" altLang="en-US"/>
              <a:pPr/>
              <a:t>‹#›</a:t>
            </a:fld>
            <a:endParaRPr lang="en-US" altLang="en-US"/>
          </a:p>
        </p:txBody>
      </p:sp>
    </p:spTree>
    <p:extLst>
      <p:ext uri="{BB962C8B-B14F-4D97-AF65-F5344CB8AC3E}">
        <p14:creationId xmlns:p14="http://schemas.microsoft.com/office/powerpoint/2010/main" val="15399652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7E277C4-AC70-4E4F-8CC2-E670A33567B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A2C9E4F-9254-43E4-B81D-CDF4107FE9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1F6895A-F845-42CE-8B98-ED03C69BF9DE}"/>
              </a:ext>
            </a:extLst>
          </p:cNvPr>
          <p:cNvSpPr>
            <a:spLocks noGrp="1" noChangeArrowheads="1"/>
          </p:cNvSpPr>
          <p:nvPr>
            <p:ph type="sldNum" sz="quarter" idx="12"/>
          </p:nvPr>
        </p:nvSpPr>
        <p:spPr>
          <a:ln/>
        </p:spPr>
        <p:txBody>
          <a:bodyPr/>
          <a:lstStyle>
            <a:lvl1pPr>
              <a:defRPr/>
            </a:lvl1pPr>
          </a:lstStyle>
          <a:p>
            <a:fld id="{C119C070-73FC-4E50-BF56-FED19126C870}" type="slidenum">
              <a:rPr lang="en-US" altLang="en-US"/>
              <a:pPr/>
              <a:t>‹#›</a:t>
            </a:fld>
            <a:endParaRPr lang="en-US" altLang="en-US"/>
          </a:p>
        </p:txBody>
      </p:sp>
    </p:spTree>
    <p:extLst>
      <p:ext uri="{BB962C8B-B14F-4D97-AF65-F5344CB8AC3E}">
        <p14:creationId xmlns:p14="http://schemas.microsoft.com/office/powerpoint/2010/main" val="32471918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1"/>
            </a:lvl1pPr>
          </a:lstStyle>
          <a:p>
            <a:r>
              <a:rPr lang="en-US"/>
              <a:t>Click to edit Master title style</a:t>
            </a:r>
          </a:p>
        </p:txBody>
      </p:sp>
      <p:sp>
        <p:nvSpPr>
          <p:cNvPr id="3" name="Content Placeholder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Rectangle 4">
            <a:extLst>
              <a:ext uri="{FF2B5EF4-FFF2-40B4-BE49-F238E27FC236}">
                <a16:creationId xmlns:a16="http://schemas.microsoft.com/office/drawing/2014/main" id="{FC9DAC71-6F20-4CBB-8E5E-3B315504C93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0686143-D3C7-4AC6-95B6-5794F37C23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535426F-E1BD-4A44-9BBC-A48DAEB697F3}"/>
              </a:ext>
            </a:extLst>
          </p:cNvPr>
          <p:cNvSpPr>
            <a:spLocks noGrp="1" noChangeArrowheads="1"/>
          </p:cNvSpPr>
          <p:nvPr>
            <p:ph type="sldNum" sz="quarter" idx="12"/>
          </p:nvPr>
        </p:nvSpPr>
        <p:spPr>
          <a:ln/>
        </p:spPr>
        <p:txBody>
          <a:bodyPr/>
          <a:lstStyle>
            <a:lvl1pPr>
              <a:defRPr/>
            </a:lvl1pPr>
          </a:lstStyle>
          <a:p>
            <a:fld id="{B5AFA10B-56A0-402A-AA9E-F3BD4A8DFA5C}" type="slidenum">
              <a:rPr lang="en-US" altLang="en-US"/>
              <a:pPr/>
              <a:t>‹#›</a:t>
            </a:fld>
            <a:endParaRPr lang="en-US" altLang="en-US"/>
          </a:p>
        </p:txBody>
      </p:sp>
    </p:spTree>
    <p:extLst>
      <p:ext uri="{BB962C8B-B14F-4D97-AF65-F5344CB8AC3E}">
        <p14:creationId xmlns:p14="http://schemas.microsoft.com/office/powerpoint/2010/main" val="30026507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a:lvl1pPr>
          </a:lstStyle>
          <a:p>
            <a:r>
              <a:rPr lang="en-US"/>
              <a:t>Click to edit Master title style</a:t>
            </a:r>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pPr lvl="0"/>
            <a:endParaRPr lang="en-US" noProof="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Rectangle 4">
            <a:extLst>
              <a:ext uri="{FF2B5EF4-FFF2-40B4-BE49-F238E27FC236}">
                <a16:creationId xmlns:a16="http://schemas.microsoft.com/office/drawing/2014/main" id="{74A21799-7B5A-401E-AE94-4CC66AD3390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D2091D-5491-4433-940A-8D9D0014BE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6FD4177-0478-4CC0-8ED6-AF7E9E143F81}"/>
              </a:ext>
            </a:extLst>
          </p:cNvPr>
          <p:cNvSpPr>
            <a:spLocks noGrp="1" noChangeArrowheads="1"/>
          </p:cNvSpPr>
          <p:nvPr>
            <p:ph type="sldNum" sz="quarter" idx="12"/>
          </p:nvPr>
        </p:nvSpPr>
        <p:spPr>
          <a:ln/>
        </p:spPr>
        <p:txBody>
          <a:bodyPr/>
          <a:lstStyle>
            <a:lvl1pPr>
              <a:defRPr/>
            </a:lvl1pPr>
          </a:lstStyle>
          <a:p>
            <a:fld id="{DBBCE71D-16BE-4C1C-B51B-D48106D7744C}" type="slidenum">
              <a:rPr lang="en-US" altLang="en-US"/>
              <a:pPr/>
              <a:t>‹#›</a:t>
            </a:fld>
            <a:endParaRPr lang="en-US" altLang="en-US"/>
          </a:p>
        </p:txBody>
      </p:sp>
    </p:spTree>
    <p:extLst>
      <p:ext uri="{BB962C8B-B14F-4D97-AF65-F5344CB8AC3E}">
        <p14:creationId xmlns:p14="http://schemas.microsoft.com/office/powerpoint/2010/main" val="17228320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B8C9C6-EE62-4E9F-BC42-C8DA2FA20B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B52897-0A78-49FD-8D07-208B6B1D5A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31F1B5-F3A4-4CBD-BA19-92D065EE8CD3}"/>
              </a:ext>
            </a:extLst>
          </p:cNvPr>
          <p:cNvSpPr>
            <a:spLocks noGrp="1" noChangeArrowheads="1"/>
          </p:cNvSpPr>
          <p:nvPr>
            <p:ph type="sldNum" sz="quarter" idx="12"/>
          </p:nvPr>
        </p:nvSpPr>
        <p:spPr>
          <a:ln/>
        </p:spPr>
        <p:txBody>
          <a:bodyPr/>
          <a:lstStyle>
            <a:lvl1pPr>
              <a:defRPr/>
            </a:lvl1pPr>
          </a:lstStyle>
          <a:p>
            <a:fld id="{05F8AECB-DB29-48C9-8126-7FB5FD43B3BA}" type="slidenum">
              <a:rPr lang="en-US" altLang="en-US"/>
              <a:pPr/>
              <a:t>‹#›</a:t>
            </a:fld>
            <a:endParaRPr lang="en-US" altLang="en-US"/>
          </a:p>
        </p:txBody>
      </p:sp>
    </p:spTree>
    <p:extLst>
      <p:ext uri="{BB962C8B-B14F-4D97-AF65-F5344CB8AC3E}">
        <p14:creationId xmlns:p14="http://schemas.microsoft.com/office/powerpoint/2010/main" val="1561181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01" name="Title Text"/>
          <p:cNvSpPr txBox="1">
            <a:spLocks noGrp="1"/>
          </p:cNvSpPr>
          <p:nvPr>
            <p:ph type="title"/>
          </p:nvPr>
        </p:nvSpPr>
        <p:spPr>
          <a:prstGeom prst="rect">
            <a:avLst/>
          </a:prstGeom>
        </p:spPr>
        <p:txBody>
          <a:bodyPr/>
          <a:lstStyle/>
          <a:p>
            <a:r>
              <a:t>Title Text</a:t>
            </a:r>
          </a:p>
        </p:txBody>
      </p:sp>
      <p:sp>
        <p:nvSpPr>
          <p:cNvPr id="102" name="Body Level One…"/>
          <p:cNvSpPr txBox="1">
            <a:spLocks noGrp="1"/>
          </p:cNvSpPr>
          <p:nvPr>
            <p:ph type="body" sz="half" idx="1"/>
          </p:nvPr>
        </p:nvSpPr>
        <p:spPr>
          <a:xfrm>
            <a:off x="8369300" y="2324100"/>
            <a:ext cx="4064000" cy="6565900"/>
          </a:xfrm>
          <a:prstGeom prst="rect">
            <a:avLst/>
          </a:prstGeom>
        </p:spPr>
        <p:txBody>
          <a:bodyPr/>
          <a:lstStyle>
            <a:lvl1pPr>
              <a:spcBef>
                <a:spcPts val="1200"/>
              </a:spcBef>
              <a:buSzPct val="60000"/>
              <a:buFont typeface="Thonburi"/>
              <a:buChar char="๏"/>
            </a:lvl1pPr>
            <a:lvl2pPr>
              <a:spcBef>
                <a:spcPts val="1200"/>
              </a:spcBef>
            </a:lvl2pPr>
            <a:lvl3pPr>
              <a:spcBef>
                <a:spcPts val="1200"/>
              </a:spcBef>
              <a:buChar char="-"/>
            </a:lvl3pPr>
            <a:lvl4pPr>
              <a:spcBef>
                <a:spcPts val="1200"/>
              </a:spcBef>
              <a:buChar char="-"/>
            </a:lvl4pPr>
            <a:lvl5pPr>
              <a:spcBef>
                <a:spcPts val="1200"/>
              </a:spcBef>
              <a:buChar cha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5920" y="866987"/>
            <a:ext cx="2763520" cy="780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5360" y="866987"/>
            <a:ext cx="8073813" cy="780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D4876F-53CF-42A5-8EB7-3C48E531B9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954508-B173-49A7-9F3E-8447A49104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80586FD-BF1C-48F8-B1E4-7F9376B8F0F6}"/>
              </a:ext>
            </a:extLst>
          </p:cNvPr>
          <p:cNvSpPr>
            <a:spLocks noGrp="1" noChangeArrowheads="1"/>
          </p:cNvSpPr>
          <p:nvPr>
            <p:ph type="sldNum" sz="quarter" idx="12"/>
          </p:nvPr>
        </p:nvSpPr>
        <p:spPr>
          <a:ln/>
        </p:spPr>
        <p:txBody>
          <a:bodyPr/>
          <a:lstStyle>
            <a:lvl1pPr>
              <a:defRPr/>
            </a:lvl1pPr>
          </a:lstStyle>
          <a:p>
            <a:fld id="{4D286CCE-65EA-4E96-94ED-F651D2CBACB4}" type="slidenum">
              <a:rPr lang="en-US" altLang="en-US"/>
              <a:pPr/>
              <a:t>‹#›</a:t>
            </a:fld>
            <a:endParaRPr lang="en-US" altLang="en-US"/>
          </a:p>
        </p:txBody>
      </p:sp>
    </p:spTree>
    <p:extLst>
      <p:ext uri="{BB962C8B-B14F-4D97-AF65-F5344CB8AC3E}">
        <p14:creationId xmlns:p14="http://schemas.microsoft.com/office/powerpoint/2010/main" val="20894853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75360" y="866987"/>
            <a:ext cx="11054080" cy="7802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1D92AC1-2641-4D08-B4C2-D78FFAD113FE}"/>
              </a:ext>
            </a:extLst>
          </p:cNvPr>
          <p:cNvSpPr>
            <a:spLocks noGrp="1" noChangeArrowheads="1"/>
          </p:cNvSpPr>
          <p:nvPr>
            <p:ph type="dt" sz="half" idx="10"/>
          </p:nvPr>
        </p:nvSpPr>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A0B325AB-169D-4279-8C42-21992478A1B2}"/>
              </a:ext>
            </a:extLst>
          </p:cNvPr>
          <p:cNvSpPr>
            <a:spLocks noGrp="1" noChangeArrowheads="1"/>
          </p:cNvSpPr>
          <p:nvPr>
            <p:ph type="ftr" sz="quarter" idx="11"/>
          </p:nvPr>
        </p:nvSpPr>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1970FB83-93B3-4E37-ACC8-44CAFC9181CC}"/>
              </a:ext>
            </a:extLst>
          </p:cNvPr>
          <p:cNvSpPr>
            <a:spLocks noGrp="1" noChangeArrowheads="1"/>
          </p:cNvSpPr>
          <p:nvPr>
            <p:ph type="sldNum" sz="quarter" idx="12"/>
          </p:nvPr>
        </p:nvSpPr>
        <p:spPr/>
        <p:txBody>
          <a:bodyPr/>
          <a:lstStyle>
            <a:lvl1pPr>
              <a:defRPr/>
            </a:lvl1pPr>
          </a:lstStyle>
          <a:p>
            <a:fld id="{30BD6903-FC5A-4065-B2DD-A470DA5C8BDE}" type="slidenum">
              <a:rPr lang="zh-CN" altLang="en-US"/>
              <a:pPr/>
              <a:t>‹#›</a:t>
            </a:fld>
            <a:endParaRPr lang="en-US" altLang="zh-CN"/>
          </a:p>
        </p:txBody>
      </p:sp>
    </p:spTree>
    <p:extLst>
      <p:ext uri="{BB962C8B-B14F-4D97-AF65-F5344CB8AC3E}">
        <p14:creationId xmlns:p14="http://schemas.microsoft.com/office/powerpoint/2010/main" val="4266238867"/>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848" y="3029311"/>
            <a:ext cx="11055104" cy="2091227"/>
          </a:xfrm>
        </p:spPr>
        <p:txBody>
          <a:bodyPr/>
          <a:lstStyle/>
          <a:p>
            <a:r>
              <a:rPr lang="en-US"/>
              <a:t>Click to edit Master title style</a:t>
            </a:r>
          </a:p>
        </p:txBody>
      </p:sp>
      <p:sp>
        <p:nvSpPr>
          <p:cNvPr id="3" name="Subtitle 2"/>
          <p:cNvSpPr>
            <a:spLocks noGrp="1"/>
          </p:cNvSpPr>
          <p:nvPr>
            <p:ph type="subTitle" idx="1"/>
          </p:nvPr>
        </p:nvSpPr>
        <p:spPr>
          <a:xfrm>
            <a:off x="1951745" y="5526084"/>
            <a:ext cx="9103360" cy="2492678"/>
          </a:xfrm>
        </p:spPr>
        <p:txBody>
          <a:bodyPr/>
          <a:lstStyle>
            <a:lvl1pPr marL="0" indent="0" algn="ctr">
              <a:buNone/>
              <a:defRPr/>
            </a:lvl1pPr>
            <a:lvl2pPr marL="589823" indent="0" algn="ctr">
              <a:buNone/>
              <a:defRPr/>
            </a:lvl2pPr>
            <a:lvl3pPr marL="1179647" indent="0" algn="ctr">
              <a:buNone/>
              <a:defRPr/>
            </a:lvl3pPr>
            <a:lvl4pPr marL="1769470" indent="0" algn="ctr">
              <a:buNone/>
              <a:defRPr/>
            </a:lvl4pPr>
            <a:lvl5pPr marL="2359293" indent="0" algn="ctr">
              <a:buNone/>
              <a:defRPr/>
            </a:lvl5pPr>
            <a:lvl6pPr marL="2949118" indent="0" algn="ctr">
              <a:buNone/>
              <a:defRPr/>
            </a:lvl6pPr>
            <a:lvl7pPr marL="3538941" indent="0" algn="ctr">
              <a:buNone/>
              <a:defRPr/>
            </a:lvl7pPr>
            <a:lvl8pPr marL="4128765" indent="0" algn="ctr">
              <a:buNone/>
              <a:defRPr/>
            </a:lvl8pPr>
            <a:lvl9pPr marL="4718588" indent="0" algn="ctr">
              <a:buNone/>
              <a:defRPr/>
            </a:lvl9pPr>
          </a:lstStyle>
          <a:p>
            <a:r>
              <a:rPr lang="en-US"/>
              <a:t>Click to edit Master subtitle style</a:t>
            </a:r>
          </a:p>
        </p:txBody>
      </p:sp>
    </p:spTree>
    <p:extLst>
      <p:ext uri="{BB962C8B-B14F-4D97-AF65-F5344CB8AC3E}">
        <p14:creationId xmlns:p14="http://schemas.microsoft.com/office/powerpoint/2010/main" val="41395126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49006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8096" y="6267539"/>
            <a:ext cx="11053056" cy="1937611"/>
          </a:xfrm>
        </p:spPr>
        <p:txBody>
          <a:bodyPr anchor="t"/>
          <a:lstStyle>
            <a:lvl1pPr algn="l">
              <a:defRPr sz="5120" b="1" cap="all"/>
            </a:lvl1pPr>
          </a:lstStyle>
          <a:p>
            <a:r>
              <a:rPr lang="en-US"/>
              <a:t>Click to edit Master title style</a:t>
            </a:r>
          </a:p>
        </p:txBody>
      </p:sp>
      <p:sp>
        <p:nvSpPr>
          <p:cNvPr id="3" name="Text Placeholder 2"/>
          <p:cNvSpPr>
            <a:spLocks noGrp="1"/>
          </p:cNvSpPr>
          <p:nvPr>
            <p:ph type="body" idx="1"/>
          </p:nvPr>
        </p:nvSpPr>
        <p:spPr>
          <a:xfrm>
            <a:off x="1028096" y="4133298"/>
            <a:ext cx="11053056" cy="2134241"/>
          </a:xfrm>
        </p:spPr>
        <p:txBody>
          <a:bodyPr anchor="b"/>
          <a:lstStyle>
            <a:lvl1pPr marL="0" indent="0">
              <a:buNone/>
              <a:defRPr sz="2560"/>
            </a:lvl1pPr>
            <a:lvl2pPr marL="589823" indent="0">
              <a:buNone/>
              <a:defRPr sz="2276"/>
            </a:lvl2pPr>
            <a:lvl3pPr marL="1179647" indent="0">
              <a:buNone/>
              <a:defRPr sz="2133"/>
            </a:lvl3pPr>
            <a:lvl4pPr marL="1769470" indent="0">
              <a:buNone/>
              <a:defRPr sz="1849"/>
            </a:lvl4pPr>
            <a:lvl5pPr marL="2359293" indent="0">
              <a:buNone/>
              <a:defRPr sz="1849"/>
            </a:lvl5pPr>
            <a:lvl6pPr marL="2949118" indent="0">
              <a:buNone/>
              <a:defRPr sz="1849"/>
            </a:lvl6pPr>
            <a:lvl7pPr marL="3538941" indent="0">
              <a:buNone/>
              <a:defRPr sz="1849"/>
            </a:lvl7pPr>
            <a:lvl8pPr marL="4128765" indent="0">
              <a:buNone/>
              <a:defRPr sz="1849"/>
            </a:lvl8pPr>
            <a:lvl9pPr marL="4718588" indent="0">
              <a:buNone/>
              <a:defRPr sz="1849"/>
            </a:lvl9pPr>
          </a:lstStyle>
          <a:p>
            <a:pPr lvl="0"/>
            <a:r>
              <a:rPr lang="en-US"/>
              <a:t>Click to edit Master text styles</a:t>
            </a:r>
          </a:p>
        </p:txBody>
      </p:sp>
    </p:spTree>
    <p:extLst>
      <p:ext uri="{BB962C8B-B14F-4D97-AF65-F5344CB8AC3E}">
        <p14:creationId xmlns:p14="http://schemas.microsoft.com/office/powerpoint/2010/main" val="28540309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54368" y="2711838"/>
            <a:ext cx="5451776" cy="6142598"/>
          </a:xfrm>
        </p:spPr>
        <p:txBody>
          <a:bodyPr/>
          <a:lstStyle>
            <a:lvl1pPr>
              <a:defRPr sz="3556"/>
            </a:lvl1pPr>
            <a:lvl2pPr>
              <a:defRPr sz="3129"/>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2753" y="2711838"/>
            <a:ext cx="5453824" cy="6142598"/>
          </a:xfrm>
        </p:spPr>
        <p:txBody>
          <a:bodyPr/>
          <a:lstStyle>
            <a:lvl1pPr>
              <a:defRPr sz="3556"/>
            </a:lvl1pPr>
            <a:lvl2pPr>
              <a:defRPr sz="3129"/>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20389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1265" y="391212"/>
            <a:ext cx="11704320" cy="1624233"/>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1264" y="2183398"/>
            <a:ext cx="5744640" cy="909407"/>
          </a:xfrm>
        </p:spPr>
        <p:txBody>
          <a:bodyPr anchor="b"/>
          <a:lstStyle>
            <a:lvl1pPr marL="0" indent="0">
              <a:buNone/>
              <a:defRPr sz="3129" b="1"/>
            </a:lvl1pPr>
            <a:lvl2pPr marL="589823" indent="0">
              <a:buNone/>
              <a:defRPr sz="2560" b="1"/>
            </a:lvl2pPr>
            <a:lvl3pPr marL="1179647" indent="0">
              <a:buNone/>
              <a:defRPr sz="2276" b="1"/>
            </a:lvl3pPr>
            <a:lvl4pPr marL="1769470" indent="0">
              <a:buNone/>
              <a:defRPr sz="2133" b="1"/>
            </a:lvl4pPr>
            <a:lvl5pPr marL="2359293" indent="0">
              <a:buNone/>
              <a:defRPr sz="2133" b="1"/>
            </a:lvl5pPr>
            <a:lvl6pPr marL="2949118" indent="0">
              <a:buNone/>
              <a:defRPr sz="2133" b="1"/>
            </a:lvl6pPr>
            <a:lvl7pPr marL="3538941" indent="0">
              <a:buNone/>
              <a:defRPr sz="2133" b="1"/>
            </a:lvl7pPr>
            <a:lvl8pPr marL="4128765" indent="0">
              <a:buNone/>
              <a:defRPr sz="2133" b="1"/>
            </a:lvl8pPr>
            <a:lvl9pPr marL="4718588" indent="0">
              <a:buNone/>
              <a:defRPr sz="2133" b="1"/>
            </a:lvl9pPr>
          </a:lstStyle>
          <a:p>
            <a:pPr lvl="0"/>
            <a:r>
              <a:rPr lang="en-US"/>
              <a:t>Click to edit Master text styles</a:t>
            </a:r>
          </a:p>
        </p:txBody>
      </p:sp>
      <p:sp>
        <p:nvSpPr>
          <p:cNvPr id="4" name="Content Placeholder 3"/>
          <p:cNvSpPr>
            <a:spLocks noGrp="1"/>
          </p:cNvSpPr>
          <p:nvPr>
            <p:ph sz="half" idx="2"/>
          </p:nvPr>
        </p:nvSpPr>
        <p:spPr>
          <a:xfrm>
            <a:off x="651264" y="3092805"/>
            <a:ext cx="5744640" cy="5620302"/>
          </a:xfrm>
        </p:spPr>
        <p:txBody>
          <a:bodyPr/>
          <a:lstStyle>
            <a:lvl1pPr>
              <a:defRPr sz="3129"/>
            </a:lvl1pPr>
            <a:lvl2pPr>
              <a:defRPr sz="2560"/>
            </a:lvl2pPr>
            <a:lvl3pPr>
              <a:defRPr sz="2276"/>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6849" y="2183398"/>
            <a:ext cx="5748736" cy="909407"/>
          </a:xfrm>
        </p:spPr>
        <p:txBody>
          <a:bodyPr anchor="b"/>
          <a:lstStyle>
            <a:lvl1pPr marL="0" indent="0">
              <a:buNone/>
              <a:defRPr sz="3129" b="1"/>
            </a:lvl1pPr>
            <a:lvl2pPr marL="589823" indent="0">
              <a:buNone/>
              <a:defRPr sz="2560" b="1"/>
            </a:lvl2pPr>
            <a:lvl3pPr marL="1179647" indent="0">
              <a:buNone/>
              <a:defRPr sz="2276" b="1"/>
            </a:lvl3pPr>
            <a:lvl4pPr marL="1769470" indent="0">
              <a:buNone/>
              <a:defRPr sz="2133" b="1"/>
            </a:lvl4pPr>
            <a:lvl5pPr marL="2359293" indent="0">
              <a:buNone/>
              <a:defRPr sz="2133" b="1"/>
            </a:lvl5pPr>
            <a:lvl6pPr marL="2949118" indent="0">
              <a:buNone/>
              <a:defRPr sz="2133" b="1"/>
            </a:lvl6pPr>
            <a:lvl7pPr marL="3538941" indent="0">
              <a:buNone/>
              <a:defRPr sz="2133" b="1"/>
            </a:lvl7pPr>
            <a:lvl8pPr marL="4128765" indent="0">
              <a:buNone/>
              <a:defRPr sz="2133" b="1"/>
            </a:lvl8pPr>
            <a:lvl9pPr marL="471858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606849" y="3092805"/>
            <a:ext cx="5748736" cy="5620302"/>
          </a:xfrm>
        </p:spPr>
        <p:txBody>
          <a:bodyPr/>
          <a:lstStyle>
            <a:lvl1pPr>
              <a:defRPr sz="3129"/>
            </a:lvl1pPr>
            <a:lvl2pPr>
              <a:defRPr sz="2560"/>
            </a:lvl2pPr>
            <a:lvl3pPr>
              <a:defRPr sz="2276"/>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71113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327029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11449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1264" y="389161"/>
            <a:ext cx="4278272" cy="1650862"/>
          </a:xfrm>
        </p:spPr>
        <p:txBody>
          <a:bodyPr anchor="b"/>
          <a:lstStyle>
            <a:lvl1pPr algn="l">
              <a:defRPr sz="2560" b="1"/>
            </a:lvl1pPr>
          </a:lstStyle>
          <a:p>
            <a:r>
              <a:rPr lang="en-US"/>
              <a:t>Click to edit Master title style</a:t>
            </a:r>
          </a:p>
        </p:txBody>
      </p:sp>
      <p:sp>
        <p:nvSpPr>
          <p:cNvPr id="3" name="Content Placeholder 2"/>
          <p:cNvSpPr>
            <a:spLocks noGrp="1"/>
          </p:cNvSpPr>
          <p:nvPr>
            <p:ph idx="1"/>
          </p:nvPr>
        </p:nvSpPr>
        <p:spPr>
          <a:xfrm>
            <a:off x="5085185" y="389161"/>
            <a:ext cx="7270400" cy="8323945"/>
          </a:xfrm>
        </p:spPr>
        <p:txBody>
          <a:bodyPr/>
          <a:lstStyle>
            <a:lvl1pPr>
              <a:defRPr sz="4124"/>
            </a:lvl1pPr>
            <a:lvl2pPr>
              <a:defRPr sz="3556"/>
            </a:lvl2pPr>
            <a:lvl3pPr>
              <a:defRPr sz="3129"/>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1264" y="2040024"/>
            <a:ext cx="4278272" cy="6673085"/>
          </a:xfrm>
        </p:spPr>
        <p:txBody>
          <a:bodyPr/>
          <a:lstStyle>
            <a:lvl1pPr marL="0" indent="0">
              <a:buNone/>
              <a:defRPr sz="1849"/>
            </a:lvl1pPr>
            <a:lvl2pPr marL="589823" indent="0">
              <a:buNone/>
              <a:defRPr sz="1564"/>
            </a:lvl2pPr>
            <a:lvl3pPr marL="1179647" indent="0">
              <a:buNone/>
              <a:defRPr sz="1280"/>
            </a:lvl3pPr>
            <a:lvl4pPr marL="1769470" indent="0">
              <a:buNone/>
              <a:defRPr sz="1138"/>
            </a:lvl4pPr>
            <a:lvl5pPr marL="2359293" indent="0">
              <a:buNone/>
              <a:defRPr sz="1138"/>
            </a:lvl5pPr>
            <a:lvl6pPr marL="2949118" indent="0">
              <a:buNone/>
              <a:defRPr sz="1138"/>
            </a:lvl6pPr>
            <a:lvl7pPr marL="3538941" indent="0">
              <a:buNone/>
              <a:defRPr sz="1138"/>
            </a:lvl7pPr>
            <a:lvl8pPr marL="4128765" indent="0">
              <a:buNone/>
              <a:defRPr sz="1138"/>
            </a:lvl8pPr>
            <a:lvl9pPr marL="4718588" indent="0">
              <a:buNone/>
              <a:defRPr sz="1138"/>
            </a:lvl9pPr>
          </a:lstStyle>
          <a:p>
            <a:pPr lvl="0"/>
            <a:r>
              <a:rPr lang="en-US"/>
              <a:t>Click to edit Master text styles</a:t>
            </a:r>
          </a:p>
        </p:txBody>
      </p:sp>
    </p:spTree>
    <p:extLst>
      <p:ext uri="{BB962C8B-B14F-4D97-AF65-F5344CB8AC3E}">
        <p14:creationId xmlns:p14="http://schemas.microsoft.com/office/powerpoint/2010/main" val="1863407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10" name="Title Text"/>
          <p:cNvSpPr txBox="1">
            <a:spLocks noGrp="1"/>
          </p:cNvSpPr>
          <p:nvPr>
            <p:ph type="title"/>
          </p:nvPr>
        </p:nvSpPr>
        <p:spPr>
          <a:prstGeom prst="rect">
            <a:avLst/>
          </a:prstGeom>
        </p:spPr>
        <p:txBody>
          <a:bodyPr/>
          <a:lstStyle/>
          <a:p>
            <a:r>
              <a:t>Title Text</a:t>
            </a:r>
          </a:p>
        </p:txBody>
      </p:sp>
      <p:sp>
        <p:nvSpPr>
          <p:cNvPr id="111" name="Body Level One…"/>
          <p:cNvSpPr txBox="1">
            <a:spLocks noGrp="1"/>
          </p:cNvSpPr>
          <p:nvPr>
            <p:ph type="body" sz="half" idx="1"/>
          </p:nvPr>
        </p:nvSpPr>
        <p:spPr>
          <a:xfrm>
            <a:off x="8369300" y="2324100"/>
            <a:ext cx="4064000" cy="65659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761" y="6826702"/>
            <a:ext cx="7802880" cy="806997"/>
          </a:xfrm>
        </p:spPr>
        <p:txBody>
          <a:bodyPr anchor="b"/>
          <a:lstStyle>
            <a:lvl1pPr algn="l">
              <a:defRPr sz="2560" b="1"/>
            </a:lvl1pPr>
          </a:lstStyle>
          <a:p>
            <a:r>
              <a:rPr lang="en-US"/>
              <a:t>Click to edit Master title style</a:t>
            </a:r>
          </a:p>
        </p:txBody>
      </p:sp>
      <p:sp>
        <p:nvSpPr>
          <p:cNvPr id="3" name="Picture Placeholder 2"/>
          <p:cNvSpPr>
            <a:spLocks noGrp="1"/>
          </p:cNvSpPr>
          <p:nvPr>
            <p:ph type="pic" idx="1"/>
          </p:nvPr>
        </p:nvSpPr>
        <p:spPr>
          <a:xfrm>
            <a:off x="2549761" y="870493"/>
            <a:ext cx="7802880" cy="5853798"/>
          </a:xfrm>
        </p:spPr>
        <p:txBody>
          <a:bodyPr/>
          <a:lstStyle>
            <a:lvl1pPr marL="0" indent="0">
              <a:buNone/>
              <a:defRPr sz="4124"/>
            </a:lvl1pPr>
            <a:lvl2pPr marL="589823" indent="0">
              <a:buNone/>
              <a:defRPr sz="3556"/>
            </a:lvl2pPr>
            <a:lvl3pPr marL="1179647" indent="0">
              <a:buNone/>
              <a:defRPr sz="3129"/>
            </a:lvl3pPr>
            <a:lvl4pPr marL="1769470" indent="0">
              <a:buNone/>
              <a:defRPr sz="2560"/>
            </a:lvl4pPr>
            <a:lvl5pPr marL="2359293" indent="0">
              <a:buNone/>
              <a:defRPr sz="2560"/>
            </a:lvl5pPr>
            <a:lvl6pPr marL="2949118" indent="0">
              <a:buNone/>
              <a:defRPr sz="2560"/>
            </a:lvl6pPr>
            <a:lvl7pPr marL="3538941" indent="0">
              <a:buNone/>
              <a:defRPr sz="2560"/>
            </a:lvl7pPr>
            <a:lvl8pPr marL="4128765" indent="0">
              <a:buNone/>
              <a:defRPr sz="2560"/>
            </a:lvl8pPr>
            <a:lvl9pPr marL="4718588" indent="0">
              <a:buNone/>
              <a:defRPr sz="2560"/>
            </a:lvl9pPr>
          </a:lstStyle>
          <a:p>
            <a:pPr lvl="0"/>
            <a:endParaRPr lang="en-US" noProof="0"/>
          </a:p>
        </p:txBody>
      </p:sp>
      <p:sp>
        <p:nvSpPr>
          <p:cNvPr id="4" name="Text Placeholder 3"/>
          <p:cNvSpPr>
            <a:spLocks noGrp="1"/>
          </p:cNvSpPr>
          <p:nvPr>
            <p:ph type="body" sz="half" idx="2"/>
          </p:nvPr>
        </p:nvSpPr>
        <p:spPr>
          <a:xfrm>
            <a:off x="2549761" y="7633698"/>
            <a:ext cx="7802880" cy="1144951"/>
          </a:xfrm>
        </p:spPr>
        <p:txBody>
          <a:bodyPr/>
          <a:lstStyle>
            <a:lvl1pPr marL="0" indent="0">
              <a:buNone/>
              <a:defRPr sz="1849"/>
            </a:lvl1pPr>
            <a:lvl2pPr marL="589823" indent="0">
              <a:buNone/>
              <a:defRPr sz="1564"/>
            </a:lvl2pPr>
            <a:lvl3pPr marL="1179647" indent="0">
              <a:buNone/>
              <a:defRPr sz="1280"/>
            </a:lvl3pPr>
            <a:lvl4pPr marL="1769470" indent="0">
              <a:buNone/>
              <a:defRPr sz="1138"/>
            </a:lvl4pPr>
            <a:lvl5pPr marL="2359293" indent="0">
              <a:buNone/>
              <a:defRPr sz="1138"/>
            </a:lvl5pPr>
            <a:lvl6pPr marL="2949118" indent="0">
              <a:buNone/>
              <a:defRPr sz="1138"/>
            </a:lvl6pPr>
            <a:lvl7pPr marL="3538941" indent="0">
              <a:buNone/>
              <a:defRPr sz="1138"/>
            </a:lvl7pPr>
            <a:lvl8pPr marL="4128765" indent="0">
              <a:buNone/>
              <a:defRPr sz="1138"/>
            </a:lvl8pPr>
            <a:lvl9pPr marL="4718588" indent="0">
              <a:buNone/>
              <a:defRPr sz="1138"/>
            </a:lvl9pPr>
          </a:lstStyle>
          <a:p>
            <a:pPr lvl="0"/>
            <a:r>
              <a:rPr lang="en-US"/>
              <a:t>Click to edit Master text styles</a:t>
            </a:r>
          </a:p>
        </p:txBody>
      </p:sp>
    </p:spTree>
    <p:extLst>
      <p:ext uri="{BB962C8B-B14F-4D97-AF65-F5344CB8AC3E}">
        <p14:creationId xmlns:p14="http://schemas.microsoft.com/office/powerpoint/2010/main" val="15309269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32003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81537" y="809045"/>
            <a:ext cx="2775040" cy="804538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54368" y="809045"/>
            <a:ext cx="8130560" cy="80453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09214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4" name="Title Text"/>
          <p:cNvSpPr txBox="1">
            <a:spLocks noGrp="1"/>
          </p:cNvSpPr>
          <p:nvPr>
            <p:ph type="title"/>
          </p:nvPr>
        </p:nvSpPr>
        <p:spPr>
          <a:prstGeom prst="rect">
            <a:avLst/>
          </a:prstGeom>
        </p:spPr>
        <p:txBody>
          <a:bodyPr/>
          <a:lstStyle/>
          <a:p>
            <a:r>
              <a:t>Title Text</a:t>
            </a:r>
          </a:p>
        </p:txBody>
      </p:sp>
      <p:sp>
        <p:nvSpPr>
          <p:cNvPr id="2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xfrm>
            <a:off x="12268199" y="9194800"/>
            <a:ext cx="312015" cy="29982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95771293"/>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3" name="Slide Number"/>
          <p:cNvSpPr txBox="1">
            <a:spLocks noGrp="1"/>
          </p:cNvSpPr>
          <p:nvPr>
            <p:ph type="sldNum" sz="quarter" idx="2"/>
          </p:nvPr>
        </p:nvSpPr>
        <p:spPr>
          <a:xfrm>
            <a:off x="12268199" y="9194800"/>
            <a:ext cx="312015" cy="29982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72696084"/>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0" name="Title Text"/>
          <p:cNvSpPr txBox="1">
            <a:spLocks noGrp="1"/>
          </p:cNvSpPr>
          <p:nvPr>
            <p:ph type="title"/>
          </p:nvPr>
        </p:nvSpPr>
        <p:spPr>
          <a:prstGeom prst="rect">
            <a:avLst/>
          </a:prstGeom>
        </p:spPr>
        <p:txBody>
          <a:bodyPr/>
          <a:lstStyle/>
          <a:p>
            <a:r>
              <a:t>Title Text</a:t>
            </a:r>
          </a:p>
        </p:txBody>
      </p:sp>
      <p:sp>
        <p:nvSpPr>
          <p:cNvPr id="41" name="Slide Number"/>
          <p:cNvSpPr txBox="1">
            <a:spLocks noGrp="1"/>
          </p:cNvSpPr>
          <p:nvPr>
            <p:ph type="sldNum" sz="quarter" idx="2"/>
          </p:nvPr>
        </p:nvSpPr>
        <p:spPr>
          <a:xfrm>
            <a:off x="12268199" y="9194800"/>
            <a:ext cx="312015" cy="29982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28284819"/>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48" name="Line"/>
          <p:cNvSpPr/>
          <p:nvPr/>
        </p:nvSpPr>
        <p:spPr>
          <a:xfrm>
            <a:off x="647700" y="1968500"/>
            <a:ext cx="4876867" cy="127"/>
          </a:xfrm>
          <a:prstGeom prst="line">
            <a:avLst/>
          </a:prstGeom>
          <a:ln w="12700">
            <a:solidFill>
              <a:srgbClr val="9A9A9A"/>
            </a:solidFill>
            <a:miter lim="400000"/>
          </a:ln>
        </p:spPr>
        <p:txBody>
          <a:bodyPr lIns="50800" tIns="50800" rIns="50800" bIns="50800" anchor="ctr"/>
          <a:lstStyle/>
          <a:p>
            <a:endParaRPr/>
          </a:p>
        </p:txBody>
      </p:sp>
      <p:sp>
        <p:nvSpPr>
          <p:cNvPr id="49" name="CS283: Computer Vision"/>
          <p:cNvSpPr txBox="1"/>
          <p:nvPr/>
        </p:nvSpPr>
        <p:spPr>
          <a:xfrm>
            <a:off x="374050" y="9309397"/>
            <a:ext cx="4292601" cy="330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06400">
              <a:defRPr sz="1600">
                <a:solidFill>
                  <a:srgbClr val="929292"/>
                </a:solidFill>
                <a:latin typeface="+mn-lt"/>
                <a:ea typeface="+mn-ea"/>
                <a:cs typeface="+mn-cs"/>
                <a:sym typeface="Helvetica Neue Light"/>
              </a:defRPr>
            </a:lvl1pPr>
          </a:lstStyle>
          <a:p>
            <a:r>
              <a:t>CS283: Computer Vision</a:t>
            </a:r>
          </a:p>
        </p:txBody>
      </p:sp>
      <p:pic>
        <p:nvPicPr>
          <p:cNvPr id="50" name="SEASShield_logo.jpg" descr="SEASShield_logo.jpg"/>
          <p:cNvPicPr>
            <a:picLocks noChangeAspect="1"/>
          </p:cNvPicPr>
          <p:nvPr/>
        </p:nvPicPr>
        <p:blipFill>
          <a:blip r:embed="rId2"/>
          <a:stretch>
            <a:fillRect/>
          </a:stretch>
        </p:blipFill>
        <p:spPr>
          <a:xfrm>
            <a:off x="165100" y="9372600"/>
            <a:ext cx="228600" cy="228600"/>
          </a:xfrm>
          <a:prstGeom prst="rect">
            <a:avLst/>
          </a:prstGeom>
          <a:ln w="12700">
            <a:miter lim="400000"/>
          </a:ln>
        </p:spPr>
      </p:pic>
      <p:sp>
        <p:nvSpPr>
          <p:cNvPr id="51" name="Image"/>
          <p:cNvSpPr>
            <a:spLocks noGrp="1"/>
          </p:cNvSpPr>
          <p:nvPr>
            <p:ph type="pic" idx="13"/>
          </p:nvPr>
        </p:nvSpPr>
        <p:spPr>
          <a:xfrm>
            <a:off x="6502400" y="0"/>
            <a:ext cx="6502400" cy="9842500"/>
          </a:xfrm>
          <a:prstGeom prst="rect">
            <a:avLst/>
          </a:prstGeom>
        </p:spPr>
        <p:txBody>
          <a:bodyPr lIns="91439" tIns="45719" rIns="91439" bIns="45719"/>
          <a:lstStyle/>
          <a:p>
            <a:endParaRPr/>
          </a:p>
        </p:txBody>
      </p:sp>
      <p:sp>
        <p:nvSpPr>
          <p:cNvPr id="52" name="Title Text"/>
          <p:cNvSpPr txBox="1">
            <a:spLocks noGrp="1"/>
          </p:cNvSpPr>
          <p:nvPr>
            <p:ph type="title"/>
          </p:nvPr>
        </p:nvSpPr>
        <p:spPr>
          <a:xfrm>
            <a:off x="571500" y="330200"/>
            <a:ext cx="5080000" cy="1397000"/>
          </a:xfrm>
          <a:prstGeom prst="rect">
            <a:avLst/>
          </a:prstGeom>
        </p:spPr>
        <p:txBody>
          <a:bodyPr/>
          <a:lstStyle/>
          <a:p>
            <a:r>
              <a:t>Title Text</a:t>
            </a:r>
          </a:p>
        </p:txBody>
      </p:sp>
      <p:sp>
        <p:nvSpPr>
          <p:cNvPr id="53" name="Body Level One…"/>
          <p:cNvSpPr txBox="1">
            <a:spLocks noGrp="1"/>
          </p:cNvSpPr>
          <p:nvPr>
            <p:ph type="body" sz="half" idx="1"/>
          </p:nvPr>
        </p:nvSpPr>
        <p:spPr>
          <a:xfrm>
            <a:off x="571500" y="2324100"/>
            <a:ext cx="5080000" cy="65659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 name="Slide Number"/>
          <p:cNvSpPr txBox="1">
            <a:spLocks noGrp="1"/>
          </p:cNvSpPr>
          <p:nvPr>
            <p:ph type="sldNum" sz="quarter" idx="2"/>
          </p:nvPr>
        </p:nvSpPr>
        <p:spPr>
          <a:xfrm>
            <a:off x="510743" y="9194800"/>
            <a:ext cx="312014" cy="299822"/>
          </a:xfrm>
          <a:prstGeom prst="rect">
            <a:avLst/>
          </a:prstGeom>
        </p:spPr>
        <p:txBody>
          <a:bodyPr/>
          <a:lstStyle>
            <a:lvl1pPr algn="l"/>
          </a:lstStyle>
          <a:p>
            <a:fld id="{86CB4B4D-7CA3-9044-876B-883B54F8677D}" type="slidenum">
              <a:t>‹#›</a:t>
            </a:fld>
            <a:endParaRPr/>
          </a:p>
        </p:txBody>
      </p:sp>
    </p:spTree>
    <p:extLst>
      <p:ext uri="{BB962C8B-B14F-4D97-AF65-F5344CB8AC3E}">
        <p14:creationId xmlns:p14="http://schemas.microsoft.com/office/powerpoint/2010/main" val="474008670"/>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61" name="Title Text"/>
          <p:cNvSpPr txBox="1">
            <a:spLocks noGrp="1"/>
          </p:cNvSpPr>
          <p:nvPr>
            <p:ph type="title"/>
          </p:nvPr>
        </p:nvSpPr>
        <p:spPr>
          <a:prstGeom prst="rect">
            <a:avLst/>
          </a:prstGeom>
        </p:spPr>
        <p:txBody>
          <a:bodyPr/>
          <a:lstStyle/>
          <a:p>
            <a:r>
              <a:t>Title Text</a:t>
            </a:r>
          </a:p>
        </p:txBody>
      </p:sp>
      <p:sp>
        <p:nvSpPr>
          <p:cNvPr id="62" name="Body Level One…"/>
          <p:cNvSpPr txBox="1">
            <a:spLocks noGrp="1"/>
          </p:cNvSpPr>
          <p:nvPr>
            <p:ph type="body" sz="half" idx="1"/>
          </p:nvPr>
        </p:nvSpPr>
        <p:spPr>
          <a:xfrm>
            <a:off x="571500" y="2324100"/>
            <a:ext cx="5080000" cy="65659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3" name="Slide Number"/>
          <p:cNvSpPr txBox="1">
            <a:spLocks noGrp="1"/>
          </p:cNvSpPr>
          <p:nvPr>
            <p:ph type="sldNum" sz="quarter" idx="2"/>
          </p:nvPr>
        </p:nvSpPr>
        <p:spPr>
          <a:xfrm>
            <a:off x="12268199" y="9194800"/>
            <a:ext cx="312015" cy="29982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16619886"/>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70" name="Title Text"/>
          <p:cNvSpPr txBox="1">
            <a:spLocks noGrp="1"/>
          </p:cNvSpPr>
          <p:nvPr>
            <p:ph type="title"/>
          </p:nvPr>
        </p:nvSpPr>
        <p:spPr>
          <a:prstGeom prst="rect">
            <a:avLst/>
          </a:prstGeom>
        </p:spPr>
        <p:txBody>
          <a:bodyPr/>
          <a:lstStyle/>
          <a:p>
            <a:r>
              <a:t>Title Text</a:t>
            </a:r>
          </a:p>
        </p:txBody>
      </p:sp>
      <p:sp>
        <p:nvSpPr>
          <p:cNvPr id="71" name="Body Level One…"/>
          <p:cNvSpPr txBox="1">
            <a:spLocks noGrp="1"/>
          </p:cNvSpPr>
          <p:nvPr>
            <p:ph type="body" idx="1"/>
          </p:nvPr>
        </p:nvSpPr>
        <p:spPr>
          <a:prstGeom prst="rect">
            <a:avLst/>
          </a:prstGeom>
        </p:spPr>
        <p:txBody>
          <a:bodyPr/>
          <a:lstStyle>
            <a:lvl1pPr>
              <a:spcBef>
                <a:spcPts val="1200"/>
              </a:spcBef>
              <a:buSzPct val="60000"/>
              <a:buFont typeface="Thonburi"/>
              <a:buChar char="๏"/>
            </a:lvl1pPr>
            <a:lvl2pPr>
              <a:spcBef>
                <a:spcPts val="1200"/>
              </a:spcBef>
            </a:lvl2pPr>
            <a:lvl3pPr>
              <a:spcBef>
                <a:spcPts val="1200"/>
              </a:spcBef>
              <a:buChar char="-"/>
            </a:lvl3pPr>
            <a:lvl4pPr>
              <a:spcBef>
                <a:spcPts val="1200"/>
              </a:spcBef>
              <a:buChar char="-"/>
            </a:lvl4pPr>
            <a:lvl5pPr>
              <a:spcBef>
                <a:spcPts val="1200"/>
              </a:spcBef>
              <a:buChar char="-"/>
            </a:lvl5pPr>
          </a:lstStyle>
          <a:p>
            <a:r>
              <a:t>Body Level One</a:t>
            </a:r>
          </a:p>
          <a:p>
            <a:pPr lvl="1"/>
            <a:r>
              <a:t>Body Level Two</a:t>
            </a:r>
          </a:p>
          <a:p>
            <a:pPr lvl="2"/>
            <a:r>
              <a:t>Body Level Three</a:t>
            </a:r>
          </a:p>
          <a:p>
            <a:pPr lvl="3"/>
            <a:r>
              <a:t>Body Level Four</a:t>
            </a:r>
          </a:p>
          <a:p>
            <a:pPr lvl="4"/>
            <a:r>
              <a:t>Body Level Five</a:t>
            </a:r>
          </a:p>
        </p:txBody>
      </p:sp>
      <p:sp>
        <p:nvSpPr>
          <p:cNvPr id="72" name="Slide Number"/>
          <p:cNvSpPr txBox="1">
            <a:spLocks noGrp="1"/>
          </p:cNvSpPr>
          <p:nvPr>
            <p:ph type="sldNum" sz="quarter" idx="2"/>
          </p:nvPr>
        </p:nvSpPr>
        <p:spPr>
          <a:xfrm>
            <a:off x="12268199" y="9194800"/>
            <a:ext cx="312015" cy="29982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1494402"/>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1_Title, Bullets &amp; Photo">
    <p:spTree>
      <p:nvGrpSpPr>
        <p:cNvPr id="1" name=""/>
        <p:cNvGrpSpPr/>
        <p:nvPr/>
      </p:nvGrpSpPr>
      <p:grpSpPr>
        <a:xfrm>
          <a:off x="0" y="0"/>
          <a:ext cx="0" cy="0"/>
          <a:chOff x="0" y="0"/>
          <a:chExt cx="0" cy="0"/>
        </a:xfrm>
      </p:grpSpPr>
      <p:sp>
        <p:nvSpPr>
          <p:cNvPr id="79" name="Line"/>
          <p:cNvSpPr/>
          <p:nvPr/>
        </p:nvSpPr>
        <p:spPr>
          <a:xfrm>
            <a:off x="647700" y="1968500"/>
            <a:ext cx="4876867" cy="127"/>
          </a:xfrm>
          <a:prstGeom prst="line">
            <a:avLst/>
          </a:prstGeom>
          <a:ln w="12700">
            <a:solidFill>
              <a:srgbClr val="9A9A9A"/>
            </a:solidFill>
            <a:miter lim="400000"/>
          </a:ln>
        </p:spPr>
        <p:txBody>
          <a:bodyPr lIns="50800" tIns="50800" rIns="50800" bIns="50800" anchor="ctr"/>
          <a:lstStyle/>
          <a:p>
            <a:endParaRPr/>
          </a:p>
        </p:txBody>
      </p:sp>
      <p:pic>
        <p:nvPicPr>
          <p:cNvPr id="81" name="SEASShield_logo.jpg" descr="SEASShield_logo.jpg"/>
          <p:cNvPicPr>
            <a:picLocks noChangeAspect="1"/>
          </p:cNvPicPr>
          <p:nvPr/>
        </p:nvPicPr>
        <p:blipFill>
          <a:blip r:embed="rId2"/>
          <a:stretch>
            <a:fillRect/>
          </a:stretch>
        </p:blipFill>
        <p:spPr>
          <a:xfrm>
            <a:off x="165100" y="9372600"/>
            <a:ext cx="228600" cy="228600"/>
          </a:xfrm>
          <a:prstGeom prst="rect">
            <a:avLst/>
          </a:prstGeom>
          <a:ln w="12700">
            <a:miter lim="400000"/>
          </a:ln>
        </p:spPr>
      </p:pic>
      <p:sp>
        <p:nvSpPr>
          <p:cNvPr id="82" name="Image"/>
          <p:cNvSpPr>
            <a:spLocks noGrp="1"/>
          </p:cNvSpPr>
          <p:nvPr>
            <p:ph type="pic" idx="13"/>
          </p:nvPr>
        </p:nvSpPr>
        <p:spPr>
          <a:xfrm>
            <a:off x="6502400" y="0"/>
            <a:ext cx="6502400" cy="9842500"/>
          </a:xfrm>
          <a:prstGeom prst="rect">
            <a:avLst/>
          </a:prstGeom>
        </p:spPr>
        <p:txBody>
          <a:bodyPr lIns="91439" tIns="45719" rIns="91439" bIns="45719"/>
          <a:lstStyle/>
          <a:p>
            <a:endParaRPr/>
          </a:p>
        </p:txBody>
      </p:sp>
      <p:sp>
        <p:nvSpPr>
          <p:cNvPr id="83" name="Title Text"/>
          <p:cNvSpPr txBox="1">
            <a:spLocks noGrp="1"/>
          </p:cNvSpPr>
          <p:nvPr>
            <p:ph type="title"/>
          </p:nvPr>
        </p:nvSpPr>
        <p:spPr>
          <a:xfrm>
            <a:off x="571500" y="330200"/>
            <a:ext cx="5080000" cy="1397000"/>
          </a:xfrm>
          <a:prstGeom prst="rect">
            <a:avLst/>
          </a:prstGeom>
        </p:spPr>
        <p:txBody>
          <a:bodyPr/>
          <a:lstStyle/>
          <a:p>
            <a:r>
              <a:t>Title Text</a:t>
            </a:r>
          </a:p>
        </p:txBody>
      </p:sp>
      <p:sp>
        <p:nvSpPr>
          <p:cNvPr id="84" name="Body Level One…"/>
          <p:cNvSpPr txBox="1">
            <a:spLocks noGrp="1"/>
          </p:cNvSpPr>
          <p:nvPr>
            <p:ph type="body" sz="half" idx="1"/>
          </p:nvPr>
        </p:nvSpPr>
        <p:spPr>
          <a:xfrm>
            <a:off x="571500" y="2324100"/>
            <a:ext cx="5080000" cy="6565900"/>
          </a:xfrm>
          <a:prstGeom prst="rect">
            <a:avLst/>
          </a:prstGeom>
        </p:spPr>
        <p:txBody>
          <a:bodyPr/>
          <a:lstStyle>
            <a:lvl1pPr>
              <a:spcBef>
                <a:spcPts val="1200"/>
              </a:spcBef>
              <a:buSzPct val="60000"/>
              <a:buFont typeface="Thonburi"/>
              <a:buChar char="๏"/>
            </a:lvl1pPr>
            <a:lvl2pPr>
              <a:spcBef>
                <a:spcPts val="1200"/>
              </a:spcBef>
            </a:lvl2pPr>
            <a:lvl3pPr>
              <a:spcBef>
                <a:spcPts val="1200"/>
              </a:spcBef>
              <a:buChar char="-"/>
            </a:lvl3pPr>
            <a:lvl4pPr>
              <a:spcBef>
                <a:spcPts val="1200"/>
              </a:spcBef>
              <a:buChar char="-"/>
            </a:lvl4pPr>
            <a:lvl5pPr>
              <a:spcBef>
                <a:spcPts val="1200"/>
              </a:spcBef>
              <a:buChar cha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xfrm>
            <a:off x="510743" y="9194800"/>
            <a:ext cx="312014" cy="299822"/>
          </a:xfrm>
          <a:prstGeom prst="rect">
            <a:avLst/>
          </a:prstGeom>
        </p:spPr>
        <p:txBody>
          <a:bodyPr/>
          <a:lstStyle>
            <a:lvl1pPr algn="l"/>
          </a:lstStyle>
          <a:p>
            <a:fld id="{86CB4B4D-7CA3-9044-876B-883B54F8677D}" type="slidenum">
              <a:t>‹#›</a:t>
            </a:fld>
            <a:endParaRPr/>
          </a:p>
        </p:txBody>
      </p:sp>
    </p:spTree>
    <p:extLst>
      <p:ext uri="{BB962C8B-B14F-4D97-AF65-F5344CB8AC3E}">
        <p14:creationId xmlns:p14="http://schemas.microsoft.com/office/powerpoint/2010/main" val="55226334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119" name="Line"/>
          <p:cNvSpPr/>
          <p:nvPr/>
        </p:nvSpPr>
        <p:spPr>
          <a:xfrm>
            <a:off x="647700" y="1968500"/>
            <a:ext cx="11709400" cy="0"/>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20" name="Title Text"/>
          <p:cNvSpPr txBox="1">
            <a:spLocks noGrp="1"/>
          </p:cNvSpPr>
          <p:nvPr>
            <p:ph type="title"/>
          </p:nvPr>
        </p:nvSpPr>
        <p:spPr>
          <a:prstGeom prst="rect">
            <a:avLst/>
          </a:prstGeom>
        </p:spPr>
        <p:txBody>
          <a:bodyPr/>
          <a:lstStyle>
            <a:lvl1pPr>
              <a:defRPr sz="4000"/>
            </a:lvl1pPr>
          </a:lstStyle>
          <a:p>
            <a:r>
              <a:t>Title Text</a:t>
            </a:r>
          </a:p>
        </p:txBody>
      </p:sp>
      <p:sp>
        <p:nvSpPr>
          <p:cNvPr id="121" name="Slide Number"/>
          <p:cNvSpPr txBox="1">
            <a:spLocks noGrp="1"/>
          </p:cNvSpPr>
          <p:nvPr>
            <p:ph type="sldNum" sz="quarter" idx="2"/>
          </p:nvPr>
        </p:nvSpPr>
        <p:spPr>
          <a:xfrm>
            <a:off x="12301524" y="9232900"/>
            <a:ext cx="283770" cy="275133"/>
          </a:xfrm>
          <a:prstGeom prst="rect">
            <a:avLst/>
          </a:prstGeom>
        </p:spPr>
        <p:txBody>
          <a:bodyPr/>
          <a:lstStyle>
            <a:lvl1pPr>
              <a:defRPr sz="1200"/>
            </a:lvl1p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1_Title &amp; Bullets - Lef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sz="half" idx="1"/>
          </p:nvPr>
        </p:nvSpPr>
        <p:spPr>
          <a:xfrm>
            <a:off x="571500" y="2324100"/>
            <a:ext cx="5080000" cy="6565900"/>
          </a:xfrm>
          <a:prstGeom prst="rect">
            <a:avLst/>
          </a:prstGeom>
        </p:spPr>
        <p:txBody>
          <a:bodyPr/>
          <a:lstStyle>
            <a:lvl1pPr>
              <a:spcBef>
                <a:spcPts val="1200"/>
              </a:spcBef>
              <a:buSzPct val="60000"/>
              <a:buFont typeface="Thonburi"/>
              <a:buChar char="๏"/>
            </a:lvl1pPr>
            <a:lvl2pPr>
              <a:spcBef>
                <a:spcPts val="1200"/>
              </a:spcBef>
            </a:lvl2pPr>
            <a:lvl3pPr>
              <a:spcBef>
                <a:spcPts val="1200"/>
              </a:spcBef>
              <a:buChar char="-"/>
            </a:lvl3pPr>
            <a:lvl4pPr>
              <a:spcBef>
                <a:spcPts val="1200"/>
              </a:spcBef>
              <a:buChar char="-"/>
            </a:lvl4pPr>
            <a:lvl5pPr>
              <a:spcBef>
                <a:spcPts val="1200"/>
              </a:spcBef>
              <a:buChar cha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12268199" y="9194800"/>
            <a:ext cx="312015" cy="29982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75815153"/>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01" name="Title Text"/>
          <p:cNvSpPr txBox="1">
            <a:spLocks noGrp="1"/>
          </p:cNvSpPr>
          <p:nvPr>
            <p:ph type="title"/>
          </p:nvPr>
        </p:nvSpPr>
        <p:spPr>
          <a:prstGeom prst="rect">
            <a:avLst/>
          </a:prstGeom>
        </p:spPr>
        <p:txBody>
          <a:bodyPr/>
          <a:lstStyle/>
          <a:p>
            <a:r>
              <a:t>Title Text</a:t>
            </a:r>
          </a:p>
        </p:txBody>
      </p:sp>
      <p:sp>
        <p:nvSpPr>
          <p:cNvPr id="102" name="Body Level One…"/>
          <p:cNvSpPr txBox="1">
            <a:spLocks noGrp="1"/>
          </p:cNvSpPr>
          <p:nvPr>
            <p:ph type="body" sz="half" idx="1"/>
          </p:nvPr>
        </p:nvSpPr>
        <p:spPr>
          <a:xfrm>
            <a:off x="8369300" y="2324100"/>
            <a:ext cx="4064000" cy="6565900"/>
          </a:xfrm>
          <a:prstGeom prst="rect">
            <a:avLst/>
          </a:prstGeom>
        </p:spPr>
        <p:txBody>
          <a:bodyPr/>
          <a:lstStyle>
            <a:lvl1pPr>
              <a:spcBef>
                <a:spcPts val="1200"/>
              </a:spcBef>
              <a:buSzPct val="60000"/>
              <a:buFont typeface="Thonburi"/>
              <a:buChar char="๏"/>
            </a:lvl1pPr>
            <a:lvl2pPr>
              <a:spcBef>
                <a:spcPts val="1200"/>
              </a:spcBef>
            </a:lvl2pPr>
            <a:lvl3pPr>
              <a:spcBef>
                <a:spcPts val="1200"/>
              </a:spcBef>
              <a:buChar char="-"/>
            </a:lvl3pPr>
            <a:lvl4pPr>
              <a:spcBef>
                <a:spcPts val="1200"/>
              </a:spcBef>
              <a:buChar char="-"/>
            </a:lvl4pPr>
            <a:lvl5pPr>
              <a:spcBef>
                <a:spcPts val="1200"/>
              </a:spcBef>
              <a:buChar cha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12268199" y="9194800"/>
            <a:ext cx="312015" cy="29982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19523796"/>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1_Title &amp; Bullets - Right">
    <p:spTree>
      <p:nvGrpSpPr>
        <p:cNvPr id="1" name=""/>
        <p:cNvGrpSpPr/>
        <p:nvPr/>
      </p:nvGrpSpPr>
      <p:grpSpPr>
        <a:xfrm>
          <a:off x="0" y="0"/>
          <a:ext cx="0" cy="0"/>
          <a:chOff x="0" y="0"/>
          <a:chExt cx="0" cy="0"/>
        </a:xfrm>
      </p:grpSpPr>
      <p:sp>
        <p:nvSpPr>
          <p:cNvPr id="110" name="Title Text"/>
          <p:cNvSpPr txBox="1">
            <a:spLocks noGrp="1"/>
          </p:cNvSpPr>
          <p:nvPr>
            <p:ph type="title"/>
          </p:nvPr>
        </p:nvSpPr>
        <p:spPr>
          <a:prstGeom prst="rect">
            <a:avLst/>
          </a:prstGeom>
        </p:spPr>
        <p:txBody>
          <a:bodyPr/>
          <a:lstStyle/>
          <a:p>
            <a:r>
              <a:t>Title Text</a:t>
            </a:r>
          </a:p>
        </p:txBody>
      </p:sp>
      <p:sp>
        <p:nvSpPr>
          <p:cNvPr id="111" name="Body Level One…"/>
          <p:cNvSpPr txBox="1">
            <a:spLocks noGrp="1"/>
          </p:cNvSpPr>
          <p:nvPr>
            <p:ph type="body" sz="half" idx="1"/>
          </p:nvPr>
        </p:nvSpPr>
        <p:spPr>
          <a:xfrm>
            <a:off x="8369300" y="2324100"/>
            <a:ext cx="4064000" cy="65659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12268199" y="9194800"/>
            <a:ext cx="312015" cy="29982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33176389"/>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1_Title - Top">
    <p:spTree>
      <p:nvGrpSpPr>
        <p:cNvPr id="1" name=""/>
        <p:cNvGrpSpPr/>
        <p:nvPr/>
      </p:nvGrpSpPr>
      <p:grpSpPr>
        <a:xfrm>
          <a:off x="0" y="0"/>
          <a:ext cx="0" cy="0"/>
          <a:chOff x="0" y="0"/>
          <a:chExt cx="0" cy="0"/>
        </a:xfrm>
      </p:grpSpPr>
      <p:sp>
        <p:nvSpPr>
          <p:cNvPr id="120" name="Title Text"/>
          <p:cNvSpPr txBox="1">
            <a:spLocks noGrp="1"/>
          </p:cNvSpPr>
          <p:nvPr>
            <p:ph type="title"/>
          </p:nvPr>
        </p:nvSpPr>
        <p:spPr>
          <a:prstGeom prst="rect">
            <a:avLst/>
          </a:prstGeom>
        </p:spPr>
        <p:txBody>
          <a:bodyPr/>
          <a:lstStyle>
            <a:lvl1pPr algn="ctr">
              <a:defRPr sz="4000"/>
            </a:lvl1pPr>
          </a:lstStyle>
          <a:p>
            <a:r>
              <a:rPr dirty="0"/>
              <a:t>Title Text</a:t>
            </a:r>
          </a:p>
        </p:txBody>
      </p:sp>
    </p:spTree>
    <p:extLst>
      <p:ext uri="{BB962C8B-B14F-4D97-AF65-F5344CB8AC3E}">
        <p14:creationId xmlns:p14="http://schemas.microsoft.com/office/powerpoint/2010/main" val="251777090"/>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2_Title &amp; Bullets">
    <p:spTree>
      <p:nvGrpSpPr>
        <p:cNvPr id="1" name=""/>
        <p:cNvGrpSpPr/>
        <p:nvPr/>
      </p:nvGrpSpPr>
      <p:grpSpPr>
        <a:xfrm>
          <a:off x="0" y="0"/>
          <a:ext cx="0" cy="0"/>
          <a:chOff x="0" y="0"/>
          <a:chExt cx="0" cy="0"/>
        </a:xfrm>
      </p:grpSpPr>
      <p:sp>
        <p:nvSpPr>
          <p:cNvPr id="128" name="Line"/>
          <p:cNvSpPr/>
          <p:nvPr/>
        </p:nvSpPr>
        <p:spPr>
          <a:xfrm>
            <a:off x="647700" y="1968500"/>
            <a:ext cx="11709400" cy="0"/>
          </a:xfrm>
          <a:prstGeom prst="line">
            <a:avLst/>
          </a:prstGeom>
          <a:ln w="12700">
            <a:solidFill>
              <a:srgbClr val="9A9A9A"/>
            </a:solidFill>
            <a:miter lim="400000"/>
          </a:ln>
        </p:spPr>
        <p:txBody>
          <a:bodyPr lIns="50800" tIns="50800" rIns="50800" bIns="50800" anchor="ctr"/>
          <a:lstStyle/>
          <a:p>
            <a:endParaRPr/>
          </a:p>
        </p:txBody>
      </p:sp>
      <p:sp>
        <p:nvSpPr>
          <p:cNvPr id="129" name="Title Text"/>
          <p:cNvSpPr txBox="1">
            <a:spLocks noGrp="1"/>
          </p:cNvSpPr>
          <p:nvPr>
            <p:ph type="title"/>
          </p:nvPr>
        </p:nvSpPr>
        <p:spPr>
          <a:prstGeom prst="rect">
            <a:avLst/>
          </a:prstGeom>
        </p:spPr>
        <p:txBody>
          <a:bodyPr/>
          <a:lstStyle>
            <a:lvl1pPr>
              <a:defRPr sz="4000"/>
            </a:lvl1pPr>
          </a:lstStyle>
          <a:p>
            <a:r>
              <a:t>Title Text</a:t>
            </a:r>
          </a:p>
        </p:txBody>
      </p:sp>
      <p:sp>
        <p:nvSpPr>
          <p:cNvPr id="130" name="Body Level One…"/>
          <p:cNvSpPr txBox="1">
            <a:spLocks noGrp="1"/>
          </p:cNvSpPr>
          <p:nvPr>
            <p:ph type="body" idx="1"/>
          </p:nvPr>
        </p:nvSpPr>
        <p:spPr>
          <a:prstGeom prst="rect">
            <a:avLst/>
          </a:prstGeom>
        </p:spPr>
        <p:txBody>
          <a:bodyPr/>
          <a:lstStyle>
            <a:lvl1pPr marL="355600" indent="-355600">
              <a:spcBef>
                <a:spcPts val="1800"/>
              </a:spcBef>
              <a:buSzPct val="60000"/>
              <a:buFont typeface="Thonburi"/>
              <a:buChar char="๏"/>
              <a:defRPr sz="3600"/>
            </a:lvl1pPr>
            <a:lvl2pPr marL="800100" indent="-355600">
              <a:spcBef>
                <a:spcPts val="1800"/>
              </a:spcBef>
              <a:buChar char="-"/>
              <a:defRPr sz="3600"/>
            </a:lvl2pPr>
            <a:lvl3pPr marL="1244600" indent="-355600">
              <a:spcBef>
                <a:spcPts val="1800"/>
              </a:spcBef>
              <a:buChar char="-"/>
              <a:defRPr sz="3600"/>
            </a:lvl3pPr>
            <a:lvl4pPr marL="1689100" indent="-355600">
              <a:spcBef>
                <a:spcPts val="1800"/>
              </a:spcBef>
              <a:buChar char="-"/>
              <a:defRPr sz="3600"/>
            </a:lvl4pPr>
            <a:lvl5pPr marL="2133600" indent="-355600">
              <a:spcBef>
                <a:spcPts val="1800"/>
              </a:spcBef>
              <a:buChar char="-"/>
              <a:defRPr sz="3600"/>
            </a:lvl5pPr>
          </a:lstStyle>
          <a:p>
            <a:r>
              <a:t>Body Level One</a:t>
            </a:r>
          </a:p>
          <a:p>
            <a:pPr lvl="1"/>
            <a:r>
              <a:t>Body Level Two</a:t>
            </a:r>
          </a:p>
          <a:p>
            <a:pPr lvl="2"/>
            <a:r>
              <a:t>Body Level Three</a:t>
            </a:r>
          </a:p>
          <a:p>
            <a:pPr lvl="3"/>
            <a:r>
              <a:t>Body Level Four</a:t>
            </a:r>
          </a:p>
          <a:p>
            <a:pPr lvl="4"/>
            <a:r>
              <a:t>Body Level Five</a:t>
            </a:r>
          </a:p>
        </p:txBody>
      </p:sp>
      <p:sp>
        <p:nvSpPr>
          <p:cNvPr id="131" name="Slide Number"/>
          <p:cNvSpPr txBox="1">
            <a:spLocks noGrp="1"/>
          </p:cNvSpPr>
          <p:nvPr>
            <p:ph type="sldNum" sz="quarter" idx="2"/>
          </p:nvPr>
        </p:nvSpPr>
        <p:spPr>
          <a:xfrm>
            <a:off x="12301524" y="9232900"/>
            <a:ext cx="283770" cy="275133"/>
          </a:xfrm>
          <a:prstGeom prst="rect">
            <a:avLst/>
          </a:prstGeom>
        </p:spPr>
        <p:txBody>
          <a:bodyPr/>
          <a:lstStyle>
            <a:lvl1pPr>
              <a:defRPr sz="1200"/>
            </a:lvl1pPr>
          </a:lstStyle>
          <a:p>
            <a:fld id="{86CB4B4D-7CA3-9044-876B-883B54F8677D}" type="slidenum">
              <a:t>‹#›</a:t>
            </a:fld>
            <a:endParaRPr/>
          </a:p>
        </p:txBody>
      </p:sp>
    </p:spTree>
    <p:extLst>
      <p:ext uri="{BB962C8B-B14F-4D97-AF65-F5344CB8AC3E}">
        <p14:creationId xmlns:p14="http://schemas.microsoft.com/office/powerpoint/2010/main" val="344650014"/>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2_Title - Top">
    <p:spTree>
      <p:nvGrpSpPr>
        <p:cNvPr id="1" name=""/>
        <p:cNvGrpSpPr/>
        <p:nvPr/>
      </p:nvGrpSpPr>
      <p:grpSpPr>
        <a:xfrm>
          <a:off x="0" y="0"/>
          <a:ext cx="0" cy="0"/>
          <a:chOff x="0" y="0"/>
          <a:chExt cx="0" cy="0"/>
        </a:xfrm>
      </p:grpSpPr>
      <p:sp>
        <p:nvSpPr>
          <p:cNvPr id="138" name="Line"/>
          <p:cNvSpPr/>
          <p:nvPr/>
        </p:nvSpPr>
        <p:spPr>
          <a:xfrm>
            <a:off x="647700" y="1968500"/>
            <a:ext cx="11709400" cy="0"/>
          </a:xfrm>
          <a:prstGeom prst="line">
            <a:avLst/>
          </a:prstGeom>
          <a:ln w="12700">
            <a:solidFill>
              <a:srgbClr val="9A9A9A"/>
            </a:solidFill>
            <a:miter lim="400000"/>
          </a:ln>
        </p:spPr>
        <p:txBody>
          <a:bodyPr lIns="50800" tIns="50800" rIns="50800" bIns="50800" anchor="ctr"/>
          <a:lstStyle/>
          <a:p>
            <a:endParaRPr/>
          </a:p>
        </p:txBody>
      </p:sp>
      <p:sp>
        <p:nvSpPr>
          <p:cNvPr id="139" name="Title Text"/>
          <p:cNvSpPr txBox="1">
            <a:spLocks noGrp="1"/>
          </p:cNvSpPr>
          <p:nvPr>
            <p:ph type="title"/>
          </p:nvPr>
        </p:nvSpPr>
        <p:spPr>
          <a:prstGeom prst="rect">
            <a:avLst/>
          </a:prstGeom>
        </p:spPr>
        <p:txBody>
          <a:bodyPr/>
          <a:lstStyle>
            <a:lvl1pPr>
              <a:defRPr sz="4000"/>
            </a:lvl1pPr>
          </a:lstStyle>
          <a:p>
            <a:r>
              <a:t>Title Text</a:t>
            </a:r>
          </a:p>
        </p:txBody>
      </p:sp>
      <p:sp>
        <p:nvSpPr>
          <p:cNvPr id="140" name="Slide Number"/>
          <p:cNvSpPr txBox="1">
            <a:spLocks noGrp="1"/>
          </p:cNvSpPr>
          <p:nvPr>
            <p:ph type="sldNum" sz="quarter" idx="2"/>
          </p:nvPr>
        </p:nvSpPr>
        <p:spPr>
          <a:xfrm>
            <a:off x="12301524" y="9232900"/>
            <a:ext cx="283770" cy="275133"/>
          </a:xfrm>
          <a:prstGeom prst="rect">
            <a:avLst/>
          </a:prstGeom>
        </p:spPr>
        <p:txBody>
          <a:bodyPr/>
          <a:lstStyle>
            <a:lvl1pPr>
              <a:defRPr sz="1200"/>
            </a:lvl1pPr>
          </a:lstStyle>
          <a:p>
            <a:fld id="{86CB4B4D-7CA3-9044-876B-883B54F8677D}" type="slidenum">
              <a:t>‹#›</a:t>
            </a:fld>
            <a:endParaRPr/>
          </a:p>
        </p:txBody>
      </p:sp>
    </p:spTree>
    <p:extLst>
      <p:ext uri="{BB962C8B-B14F-4D97-AF65-F5344CB8AC3E}">
        <p14:creationId xmlns:p14="http://schemas.microsoft.com/office/powerpoint/2010/main" val="3977248403"/>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3_Title - Top">
    <p:spTree>
      <p:nvGrpSpPr>
        <p:cNvPr id="1" name=""/>
        <p:cNvGrpSpPr/>
        <p:nvPr/>
      </p:nvGrpSpPr>
      <p:grpSpPr>
        <a:xfrm>
          <a:off x="0" y="0"/>
          <a:ext cx="0" cy="0"/>
          <a:chOff x="0" y="0"/>
          <a:chExt cx="0" cy="0"/>
        </a:xfrm>
      </p:grpSpPr>
      <p:sp>
        <p:nvSpPr>
          <p:cNvPr id="147" name="Line"/>
          <p:cNvSpPr/>
          <p:nvPr/>
        </p:nvSpPr>
        <p:spPr>
          <a:xfrm>
            <a:off x="647700" y="1968500"/>
            <a:ext cx="11709400" cy="0"/>
          </a:xfrm>
          <a:prstGeom prst="line">
            <a:avLst/>
          </a:prstGeom>
          <a:ln w="12700">
            <a:solidFill>
              <a:srgbClr val="9A9A9A"/>
            </a:solidFill>
            <a:miter lim="400000"/>
          </a:ln>
        </p:spPr>
        <p:txBody>
          <a:bodyPr lIns="50800" tIns="50800" rIns="50800" bIns="50800" anchor="ctr"/>
          <a:lstStyle/>
          <a:p>
            <a:endParaRPr/>
          </a:p>
        </p:txBody>
      </p:sp>
      <p:sp>
        <p:nvSpPr>
          <p:cNvPr id="148" name="Title Text"/>
          <p:cNvSpPr txBox="1">
            <a:spLocks noGrp="1"/>
          </p:cNvSpPr>
          <p:nvPr>
            <p:ph type="title"/>
          </p:nvPr>
        </p:nvSpPr>
        <p:spPr>
          <a:xfrm>
            <a:off x="584200" y="330200"/>
            <a:ext cx="11861800" cy="1397000"/>
          </a:xfrm>
          <a:prstGeom prst="rect">
            <a:avLst/>
          </a:prstGeom>
        </p:spPr>
        <p:txBody>
          <a:bodyPr lIns="38100" tIns="38100" rIns="38100" bIns="38100"/>
          <a:lstStyle>
            <a:lvl1pPr>
              <a:defRPr sz="3800"/>
            </a:lvl1pPr>
          </a:lstStyle>
          <a:p>
            <a:r>
              <a:t>Title Text</a:t>
            </a:r>
          </a:p>
        </p:txBody>
      </p:sp>
      <p:sp>
        <p:nvSpPr>
          <p:cNvPr id="149" name="Slide Number"/>
          <p:cNvSpPr txBox="1">
            <a:spLocks noGrp="1"/>
          </p:cNvSpPr>
          <p:nvPr>
            <p:ph type="sldNum" sz="quarter" idx="2"/>
          </p:nvPr>
        </p:nvSpPr>
        <p:spPr>
          <a:xfrm>
            <a:off x="12324522" y="9245600"/>
            <a:ext cx="258370" cy="249733"/>
          </a:xfrm>
          <a:prstGeom prst="rect">
            <a:avLst/>
          </a:prstGeom>
        </p:spPr>
        <p:txBody>
          <a:bodyPr lIns="38100" tIns="38100" rIns="38100" bIns="38100"/>
          <a:lstStyle>
            <a:lvl1pPr>
              <a:defRPr sz="1200"/>
            </a:lvl1pPr>
          </a:lstStyle>
          <a:p>
            <a:fld id="{86CB4B4D-7CA3-9044-876B-883B54F8677D}" type="slidenum">
              <a:t>‹#›</a:t>
            </a:fld>
            <a:endParaRPr/>
          </a:p>
        </p:txBody>
      </p:sp>
    </p:spTree>
    <p:extLst>
      <p:ext uri="{BB962C8B-B14F-4D97-AF65-F5344CB8AC3E}">
        <p14:creationId xmlns:p14="http://schemas.microsoft.com/office/powerpoint/2010/main" val="4215799960"/>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3_Title &amp; Bullets">
    <p:spTree>
      <p:nvGrpSpPr>
        <p:cNvPr id="1" name=""/>
        <p:cNvGrpSpPr/>
        <p:nvPr/>
      </p:nvGrpSpPr>
      <p:grpSpPr>
        <a:xfrm>
          <a:off x="0" y="0"/>
          <a:ext cx="0" cy="0"/>
          <a:chOff x="0" y="0"/>
          <a:chExt cx="0" cy="0"/>
        </a:xfrm>
      </p:grpSpPr>
      <p:sp>
        <p:nvSpPr>
          <p:cNvPr id="156" name="Line"/>
          <p:cNvSpPr/>
          <p:nvPr/>
        </p:nvSpPr>
        <p:spPr>
          <a:xfrm>
            <a:off x="647700" y="1968500"/>
            <a:ext cx="11709400" cy="0"/>
          </a:xfrm>
          <a:prstGeom prst="line">
            <a:avLst/>
          </a:prstGeom>
          <a:ln w="12700">
            <a:solidFill>
              <a:srgbClr val="9A9A9A"/>
            </a:solidFill>
            <a:miter lim="400000"/>
          </a:ln>
        </p:spPr>
        <p:txBody>
          <a:bodyPr lIns="50800" tIns="50800" rIns="50800" bIns="50800" anchor="ctr"/>
          <a:lstStyle/>
          <a:p>
            <a:endParaRPr/>
          </a:p>
        </p:txBody>
      </p:sp>
      <p:sp>
        <p:nvSpPr>
          <p:cNvPr id="157" name="Title Text"/>
          <p:cNvSpPr txBox="1">
            <a:spLocks noGrp="1"/>
          </p:cNvSpPr>
          <p:nvPr>
            <p:ph type="title"/>
          </p:nvPr>
        </p:nvSpPr>
        <p:spPr>
          <a:prstGeom prst="rect">
            <a:avLst/>
          </a:prstGeom>
        </p:spPr>
        <p:txBody>
          <a:bodyPr/>
          <a:lstStyle>
            <a:lvl1pPr>
              <a:defRPr sz="4000"/>
            </a:lvl1pPr>
          </a:lstStyle>
          <a:p>
            <a:r>
              <a:t>Title Text</a:t>
            </a:r>
          </a:p>
        </p:txBody>
      </p:sp>
      <p:sp>
        <p:nvSpPr>
          <p:cNvPr id="158" name="Body Level One…"/>
          <p:cNvSpPr txBox="1">
            <a:spLocks noGrp="1"/>
          </p:cNvSpPr>
          <p:nvPr>
            <p:ph type="body" idx="1"/>
          </p:nvPr>
        </p:nvSpPr>
        <p:spPr>
          <a:prstGeom prst="rect">
            <a:avLst/>
          </a:prstGeom>
        </p:spPr>
        <p:txBody>
          <a:bodyPr/>
          <a:lstStyle>
            <a:lvl1pPr marL="355600" indent="-355600">
              <a:spcBef>
                <a:spcPts val="1800"/>
              </a:spcBef>
              <a:buSzPct val="60000"/>
              <a:buFont typeface="Thonburi"/>
              <a:buChar char="๏"/>
              <a:defRPr sz="3600"/>
            </a:lvl1pPr>
            <a:lvl2pPr marL="800100" indent="-355600">
              <a:spcBef>
                <a:spcPts val="1800"/>
              </a:spcBef>
              <a:buChar char="-"/>
              <a:defRPr sz="3600"/>
            </a:lvl2pPr>
            <a:lvl3pPr marL="1244600" indent="-355600">
              <a:spcBef>
                <a:spcPts val="1800"/>
              </a:spcBef>
              <a:buChar char="-"/>
              <a:defRPr sz="3600"/>
            </a:lvl3pPr>
            <a:lvl4pPr marL="1689100" indent="-355600">
              <a:spcBef>
                <a:spcPts val="1800"/>
              </a:spcBef>
              <a:buChar char="-"/>
              <a:defRPr sz="3600"/>
            </a:lvl4pPr>
            <a:lvl5pPr marL="2133600" indent="-355600">
              <a:spcBef>
                <a:spcPts val="1800"/>
              </a:spcBef>
              <a:buChar char="-"/>
              <a:defRPr sz="3600"/>
            </a:lvl5pPr>
          </a:lstStyle>
          <a:p>
            <a:r>
              <a:t>Body Level One</a:t>
            </a:r>
          </a:p>
          <a:p>
            <a:pPr lvl="1"/>
            <a:r>
              <a:t>Body Level Two</a:t>
            </a:r>
          </a:p>
          <a:p>
            <a:pPr lvl="2"/>
            <a:r>
              <a:t>Body Level Three</a:t>
            </a:r>
          </a:p>
          <a:p>
            <a:pPr lvl="3"/>
            <a:r>
              <a:t>Body Level Four</a:t>
            </a:r>
          </a:p>
          <a:p>
            <a:pPr lvl="4"/>
            <a:r>
              <a:t>Body Level Five</a:t>
            </a:r>
          </a:p>
        </p:txBody>
      </p:sp>
      <p:sp>
        <p:nvSpPr>
          <p:cNvPr id="159" name="Slide Number"/>
          <p:cNvSpPr txBox="1">
            <a:spLocks noGrp="1"/>
          </p:cNvSpPr>
          <p:nvPr>
            <p:ph type="sldNum" sz="quarter" idx="2"/>
          </p:nvPr>
        </p:nvSpPr>
        <p:spPr>
          <a:xfrm>
            <a:off x="12301524" y="9232900"/>
            <a:ext cx="283770" cy="275133"/>
          </a:xfrm>
          <a:prstGeom prst="rect">
            <a:avLst/>
          </a:prstGeom>
        </p:spPr>
        <p:txBody>
          <a:bodyPr/>
          <a:lstStyle>
            <a:lvl1pPr>
              <a:defRPr sz="1200"/>
            </a:lvl1pPr>
          </a:lstStyle>
          <a:p>
            <a:fld id="{86CB4B4D-7CA3-9044-876B-883B54F8677D}" type="slidenum">
              <a:t>‹#›</a:t>
            </a:fld>
            <a:endParaRPr/>
          </a:p>
        </p:txBody>
      </p:sp>
    </p:spTree>
    <p:extLst>
      <p:ext uri="{BB962C8B-B14F-4D97-AF65-F5344CB8AC3E}">
        <p14:creationId xmlns:p14="http://schemas.microsoft.com/office/powerpoint/2010/main" val="714979096"/>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a:extLst>
              <a:ext uri="{FF2B5EF4-FFF2-40B4-BE49-F238E27FC236}">
                <a16:creationId xmlns:a16="http://schemas.microsoft.com/office/drawing/2014/main" id="{A5952F0F-5BA6-4D8E-9C67-09BE6EACDF6C}"/>
              </a:ext>
            </a:extLst>
          </p:cNvPr>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1029">
            <a:extLst>
              <a:ext uri="{FF2B5EF4-FFF2-40B4-BE49-F238E27FC236}">
                <a16:creationId xmlns:a16="http://schemas.microsoft.com/office/drawing/2014/main" id="{00733240-DA61-481E-B1FE-7635A83DED63}"/>
              </a:ext>
            </a:extLst>
          </p:cNvPr>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1030">
            <a:extLst>
              <a:ext uri="{FF2B5EF4-FFF2-40B4-BE49-F238E27FC236}">
                <a16:creationId xmlns:a16="http://schemas.microsoft.com/office/drawing/2014/main" id="{7E22FD90-C16E-4134-BEB0-405920B19B2B}"/>
              </a:ext>
            </a:extLst>
          </p:cNvPr>
          <p:cNvSpPr>
            <a:spLocks noGrp="1" noChangeArrowheads="1"/>
          </p:cNvSpPr>
          <p:nvPr>
            <p:ph type="sldNum" sz="quarter" idx="12"/>
          </p:nvPr>
        </p:nvSpPr>
        <p:spPr/>
        <p:txBody>
          <a:bodyPr/>
          <a:lstStyle>
            <a:lvl1pPr eaLnBrk="1" hangingPunct="1">
              <a:defRPr/>
            </a:lvl1pPr>
          </a:lstStyle>
          <a:p>
            <a:fld id="{4A69D744-77BA-4CB4-BF8A-E5F36ECF9C6B}" type="slidenum">
              <a:rPr lang="en-US" altLang="en-US"/>
              <a:pPr/>
              <a:t>‹#›</a:t>
            </a:fld>
            <a:endParaRPr lang="en-US" altLang="en-US"/>
          </a:p>
        </p:txBody>
      </p:sp>
    </p:spTree>
    <p:extLst>
      <p:ext uri="{BB962C8B-B14F-4D97-AF65-F5344CB8AC3E}">
        <p14:creationId xmlns:p14="http://schemas.microsoft.com/office/powerpoint/2010/main" val="3984874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theme" Target="../theme/theme8.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itle Text"/>
          <p:cNvSpPr txBox="1">
            <a:spLocks noGrp="1"/>
          </p:cNvSpPr>
          <p:nvPr>
            <p:ph type="title"/>
          </p:nvPr>
        </p:nvSpPr>
        <p:spPr>
          <a:xfrm>
            <a:off x="571500" y="330200"/>
            <a:ext cx="11861800" cy="1397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lstStyle/>
          <a:p>
            <a:r>
              <a:rPr dirty="0"/>
              <a:t>Title Text</a:t>
            </a:r>
          </a:p>
        </p:txBody>
      </p:sp>
      <p:sp>
        <p:nvSpPr>
          <p:cNvPr id="6" name="Body Level One…"/>
          <p:cNvSpPr txBox="1">
            <a:spLocks noGrp="1"/>
          </p:cNvSpPr>
          <p:nvPr>
            <p:ph type="body" idx="1"/>
          </p:nvPr>
        </p:nvSpPr>
        <p:spPr>
          <a:xfrm>
            <a:off x="571500" y="2324100"/>
            <a:ext cx="11861800" cy="65659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r>
              <a:t>Body Level One</a:t>
            </a:r>
          </a:p>
          <a:p>
            <a:pPr lvl="1"/>
            <a:r>
              <a:t>Body Level Two</a:t>
            </a:r>
          </a:p>
          <a:p>
            <a:pPr lvl="2"/>
            <a:r>
              <a:t>Body Level Three</a:t>
            </a:r>
          </a:p>
          <a:p>
            <a:pPr lvl="3"/>
            <a:r>
              <a:t>Body Level Four</a:t>
            </a:r>
          </a:p>
          <a:p>
            <a:pPr lvl="4"/>
            <a:r>
              <a:t>Body Level Five</a:t>
            </a:r>
          </a:p>
        </p:txBody>
      </p:sp>
      <p:sp>
        <p:nvSpPr>
          <p:cNvPr id="7" name="Slide Number"/>
          <p:cNvSpPr txBox="1">
            <a:spLocks noGrp="1"/>
          </p:cNvSpPr>
          <p:nvPr>
            <p:ph type="sldNum" sz="quarter" idx="2"/>
          </p:nvPr>
        </p:nvSpPr>
        <p:spPr>
          <a:xfrm>
            <a:off x="12268199" y="9194800"/>
            <a:ext cx="312015" cy="299822"/>
          </a:xfrm>
          <a:prstGeom prst="rect">
            <a:avLst/>
          </a:prstGeom>
          <a:ln w="12700">
            <a:miter lim="400000"/>
          </a:ln>
        </p:spPr>
        <p:txBody>
          <a:bodyPr wrap="none" lIns="50800" tIns="50800" rIns="50800" bIns="50800">
            <a:spAutoFit/>
          </a:bodyPr>
          <a:lstStyle>
            <a:lvl1pPr algn="r">
              <a:defRPr sz="1400">
                <a:latin typeface="Helvetica Neue"/>
                <a:ea typeface="Helvetica Neue"/>
                <a:cs typeface="Helvetica Neue"/>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6" r:id="rId5"/>
    <p:sldLayoutId id="2147483657" r:id="rId6"/>
    <p:sldLayoutId id="2147483658" r:id="rId7"/>
    <p:sldLayoutId id="2147483659" r:id="rId8"/>
    <p:sldLayoutId id="2147483660" r:id="rId9"/>
    <p:sldLayoutId id="2147483661" r:id="rId10"/>
    <p:sldLayoutId id="2147483663" r:id="rId11"/>
  </p:sldLayoutIdLst>
  <p:transition spd="med"/>
  <p:txStyles>
    <p:titleStyle>
      <a:lvl1pPr marL="0" marR="0" indent="0" algn="ct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p:titleStyle>
    <p:bodyStyle>
      <a:lvl1pPr marL="266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1pPr>
      <a:lvl2pPr marL="7112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2pPr>
      <a:lvl3pPr marL="1155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3pPr>
      <a:lvl4pPr marL="16002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4pPr>
      <a:lvl5pPr marL="2044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5pPr>
      <a:lvl6pPr marL="24892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6pPr>
      <a:lvl7pPr marL="2933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7pPr>
      <a:lvl8pPr marL="33782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8pPr>
      <a:lvl9pPr marL="3822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9pPr>
    </p:bodyStyle>
    <p:otherStyle>
      <a:lvl1pPr marL="0" marR="0" indent="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1pPr>
      <a:lvl2pPr marL="0" marR="0" indent="2286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2pPr>
      <a:lvl3pPr marL="0" marR="0" indent="4572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3pPr>
      <a:lvl4pPr marL="0" marR="0" indent="6858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4pPr>
      <a:lvl5pPr marL="0" marR="0" indent="9144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5pPr>
      <a:lvl6pPr marL="0" marR="0" indent="11430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6pPr>
      <a:lvl7pPr marL="0" marR="0" indent="13716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7pPr>
      <a:lvl8pPr marL="0" marR="0" indent="16002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8pPr>
      <a:lvl9pPr marL="0" marR="0" indent="18288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444500"/>
            <a:ext cx="11099800" cy="2159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603500"/>
            <a:ext cx="11099800" cy="6286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normAutofit/>
          </a:bodyPr>
          <a:lstStyle>
            <a:lvl1pPr>
              <a:defRPr sz="1800"/>
            </a:lvl1pPr>
          </a:lstStyle>
          <a:p>
            <a:fld id="{86CB4B4D-7CA3-9044-876B-883B54F8677D}" type="slidenum">
              <a:t>‹#›</a:t>
            </a:fld>
            <a:endParaRPr/>
          </a:p>
        </p:txBody>
      </p:sp>
    </p:spTree>
    <p:extLst>
      <p:ext uri="{BB962C8B-B14F-4D97-AF65-F5344CB8AC3E}">
        <p14:creationId xmlns:p14="http://schemas.microsoft.com/office/powerpoint/2010/main" val="14453669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F4EE3C0-4C7F-4937-8C23-2004675DAF9E}"/>
              </a:ext>
            </a:extLst>
          </p:cNvPr>
          <p:cNvSpPr>
            <a:spLocks noGrp="1" noChangeArrowheads="1"/>
          </p:cNvSpPr>
          <p:nvPr>
            <p:ph type="title"/>
          </p:nvPr>
        </p:nvSpPr>
        <p:spPr bwMode="auto">
          <a:xfrm>
            <a:off x="650240" y="390596"/>
            <a:ext cx="1170432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00A4E34-D51D-44E7-A352-98BBD7D50D80}"/>
              </a:ext>
            </a:extLst>
          </p:cNvPr>
          <p:cNvSpPr>
            <a:spLocks noGrp="1" noChangeArrowheads="1"/>
          </p:cNvSpPr>
          <p:nvPr>
            <p:ph type="body" idx="1"/>
          </p:nvPr>
        </p:nvSpPr>
        <p:spPr bwMode="auto">
          <a:xfrm>
            <a:off x="650240" y="2275841"/>
            <a:ext cx="11704320" cy="64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3B328F0-1D5F-496D-91B3-6ECA25307712}"/>
              </a:ext>
            </a:extLst>
          </p:cNvPr>
          <p:cNvSpPr>
            <a:spLocks noGrp="1" noChangeArrowheads="1"/>
          </p:cNvSpPr>
          <p:nvPr>
            <p:ph type="dt" sz="half" idx="2"/>
          </p:nvPr>
        </p:nvSpPr>
        <p:spPr bwMode="auto">
          <a:xfrm>
            <a:off x="650240" y="8882098"/>
            <a:ext cx="3034453"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991">
                <a:latin typeface="Arial"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96847F8E-D5C8-41B8-B792-B81042BE546E}"/>
              </a:ext>
            </a:extLst>
          </p:cNvPr>
          <p:cNvSpPr>
            <a:spLocks noGrp="1" noChangeArrowheads="1"/>
          </p:cNvSpPr>
          <p:nvPr>
            <p:ph type="ftr" sz="quarter" idx="3"/>
          </p:nvPr>
        </p:nvSpPr>
        <p:spPr bwMode="auto">
          <a:xfrm>
            <a:off x="4443307" y="8882098"/>
            <a:ext cx="4118187"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991">
                <a:latin typeface="Arial"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330441DC-6B88-498A-8D28-84FDF3436290}"/>
              </a:ext>
            </a:extLst>
          </p:cNvPr>
          <p:cNvSpPr>
            <a:spLocks noGrp="1" noChangeArrowheads="1"/>
          </p:cNvSpPr>
          <p:nvPr>
            <p:ph type="sldNum" sz="quarter" idx="4"/>
          </p:nvPr>
        </p:nvSpPr>
        <p:spPr bwMode="auto">
          <a:xfrm>
            <a:off x="9320107" y="8882098"/>
            <a:ext cx="3034453"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991"/>
            </a:lvl1pPr>
          </a:lstStyle>
          <a:p>
            <a:fld id="{80749B52-0BDD-48C5-930C-9952F272CC2C}" type="slidenum">
              <a:rPr lang="en-US" altLang="en-US"/>
              <a:pPr/>
              <a:t>‹#›</a:t>
            </a:fld>
            <a:endParaRPr lang="en-US" altLang="en-US"/>
          </a:p>
        </p:txBody>
      </p:sp>
    </p:spTree>
    <p:extLst>
      <p:ext uri="{BB962C8B-B14F-4D97-AF65-F5344CB8AC3E}">
        <p14:creationId xmlns:p14="http://schemas.microsoft.com/office/powerpoint/2010/main" val="389581843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6258">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6258">
          <a:solidFill>
            <a:schemeClr val="tx2"/>
          </a:solidFill>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6258">
          <a:solidFill>
            <a:schemeClr val="tx2"/>
          </a:solidFill>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6258">
          <a:solidFill>
            <a:schemeClr val="tx2"/>
          </a:solidFill>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6258">
          <a:solidFill>
            <a:schemeClr val="tx2"/>
          </a:solidFill>
          <a:latin typeface="Arial" charset="0"/>
          <a:ea typeface="MS PGothic" panose="020B0600070205080204" pitchFamily="34" charset="-128"/>
          <a:cs typeface="ＭＳ Ｐゴシック" charset="0"/>
        </a:defRPr>
      </a:lvl5pPr>
      <a:lvl6pPr marL="650230" algn="ctr" rtl="0" fontAlgn="base">
        <a:spcBef>
          <a:spcPct val="0"/>
        </a:spcBef>
        <a:spcAft>
          <a:spcPct val="0"/>
        </a:spcAft>
        <a:defRPr sz="6258">
          <a:solidFill>
            <a:schemeClr val="tx2"/>
          </a:solidFill>
          <a:latin typeface="Arial" charset="0"/>
        </a:defRPr>
      </a:lvl6pPr>
      <a:lvl7pPr marL="1300460" algn="ctr" rtl="0" fontAlgn="base">
        <a:spcBef>
          <a:spcPct val="0"/>
        </a:spcBef>
        <a:spcAft>
          <a:spcPct val="0"/>
        </a:spcAft>
        <a:defRPr sz="6258">
          <a:solidFill>
            <a:schemeClr val="tx2"/>
          </a:solidFill>
          <a:latin typeface="Arial" charset="0"/>
        </a:defRPr>
      </a:lvl7pPr>
      <a:lvl8pPr marL="1950690" algn="ctr" rtl="0" fontAlgn="base">
        <a:spcBef>
          <a:spcPct val="0"/>
        </a:spcBef>
        <a:spcAft>
          <a:spcPct val="0"/>
        </a:spcAft>
        <a:defRPr sz="6258">
          <a:solidFill>
            <a:schemeClr val="tx2"/>
          </a:solidFill>
          <a:latin typeface="Arial" charset="0"/>
        </a:defRPr>
      </a:lvl8pPr>
      <a:lvl9pPr marL="2600919" algn="ctr" rtl="0" fontAlgn="base">
        <a:spcBef>
          <a:spcPct val="0"/>
        </a:spcBef>
        <a:spcAft>
          <a:spcPct val="0"/>
        </a:spcAft>
        <a:defRPr sz="6258">
          <a:solidFill>
            <a:schemeClr val="tx2"/>
          </a:solidFill>
          <a:latin typeface="Arial" charset="0"/>
        </a:defRPr>
      </a:lvl9pPr>
    </p:titleStyle>
    <p:bodyStyle>
      <a:lvl1pPr marL="487672" indent="-487672" algn="l" rtl="0" eaLnBrk="0" fontAlgn="base" hangingPunct="0">
        <a:spcBef>
          <a:spcPct val="20000"/>
        </a:spcBef>
        <a:spcAft>
          <a:spcPct val="0"/>
        </a:spcAft>
        <a:buChar char="•"/>
        <a:defRPr sz="4551">
          <a:solidFill>
            <a:schemeClr val="tx1"/>
          </a:solidFill>
          <a:latin typeface="+mn-lt"/>
          <a:ea typeface="MS PGothic" panose="020B0600070205080204" pitchFamily="34" charset="-128"/>
          <a:cs typeface="ＭＳ Ｐゴシック" charset="0"/>
        </a:defRPr>
      </a:lvl1pPr>
      <a:lvl2pPr marL="1056623" indent="-406394" algn="l" rtl="0" eaLnBrk="0" fontAlgn="base" hangingPunct="0">
        <a:spcBef>
          <a:spcPct val="20000"/>
        </a:spcBef>
        <a:spcAft>
          <a:spcPct val="0"/>
        </a:spcAft>
        <a:buChar char="–"/>
        <a:defRPr sz="3982">
          <a:solidFill>
            <a:schemeClr val="tx1"/>
          </a:solidFill>
          <a:latin typeface="+mn-lt"/>
          <a:ea typeface="MS PGothic" panose="020B0600070205080204" pitchFamily="34" charset="-128"/>
        </a:defRPr>
      </a:lvl2pPr>
      <a:lvl3pPr marL="1625575" indent="-325115" algn="l" rtl="0" eaLnBrk="0" fontAlgn="base" hangingPunct="0">
        <a:spcBef>
          <a:spcPct val="20000"/>
        </a:spcBef>
        <a:spcAft>
          <a:spcPct val="0"/>
        </a:spcAft>
        <a:buChar char="•"/>
        <a:defRPr sz="3413">
          <a:solidFill>
            <a:schemeClr val="tx1"/>
          </a:solidFill>
          <a:latin typeface="+mn-lt"/>
          <a:ea typeface="MS PGothic" panose="020B0600070205080204" pitchFamily="34" charset="-128"/>
        </a:defRPr>
      </a:lvl3pPr>
      <a:lvl4pPr marL="2275804" indent="-325115" algn="l" rtl="0" eaLnBrk="0" fontAlgn="base" hangingPunct="0">
        <a:spcBef>
          <a:spcPct val="20000"/>
        </a:spcBef>
        <a:spcAft>
          <a:spcPct val="0"/>
        </a:spcAft>
        <a:buChar char="–"/>
        <a:defRPr sz="2844">
          <a:solidFill>
            <a:schemeClr val="tx1"/>
          </a:solidFill>
          <a:latin typeface="+mn-lt"/>
          <a:ea typeface="MS PGothic" panose="020B0600070205080204" pitchFamily="34" charset="-128"/>
        </a:defRPr>
      </a:lvl4pPr>
      <a:lvl5pPr marL="2926034" indent="-325115" algn="l" rtl="0" eaLnBrk="0" fontAlgn="base" hangingPunct="0">
        <a:spcBef>
          <a:spcPct val="20000"/>
        </a:spcBef>
        <a:spcAft>
          <a:spcPct val="0"/>
        </a:spcAft>
        <a:buChar char="»"/>
        <a:defRPr sz="2844">
          <a:solidFill>
            <a:schemeClr val="tx1"/>
          </a:solidFill>
          <a:latin typeface="+mn-lt"/>
          <a:ea typeface="MS PGothic" panose="020B0600070205080204" pitchFamily="34" charset="-128"/>
        </a:defRPr>
      </a:lvl5pPr>
      <a:lvl6pPr marL="3576264" indent="-325115" algn="l" rtl="0" fontAlgn="base">
        <a:spcBef>
          <a:spcPct val="20000"/>
        </a:spcBef>
        <a:spcAft>
          <a:spcPct val="0"/>
        </a:spcAft>
        <a:buChar char="»"/>
        <a:defRPr sz="2844">
          <a:solidFill>
            <a:schemeClr val="tx1"/>
          </a:solidFill>
          <a:latin typeface="+mn-lt"/>
        </a:defRPr>
      </a:lvl6pPr>
      <a:lvl7pPr marL="4226494" indent="-325115" algn="l" rtl="0" fontAlgn="base">
        <a:spcBef>
          <a:spcPct val="20000"/>
        </a:spcBef>
        <a:spcAft>
          <a:spcPct val="0"/>
        </a:spcAft>
        <a:buChar char="»"/>
        <a:defRPr sz="2844">
          <a:solidFill>
            <a:schemeClr val="tx1"/>
          </a:solidFill>
          <a:latin typeface="+mn-lt"/>
        </a:defRPr>
      </a:lvl7pPr>
      <a:lvl8pPr marL="4876724" indent="-325115" algn="l" rtl="0" fontAlgn="base">
        <a:spcBef>
          <a:spcPct val="20000"/>
        </a:spcBef>
        <a:spcAft>
          <a:spcPct val="0"/>
        </a:spcAft>
        <a:buChar char="»"/>
        <a:defRPr sz="2844">
          <a:solidFill>
            <a:schemeClr val="tx1"/>
          </a:solidFill>
          <a:latin typeface="+mn-lt"/>
        </a:defRPr>
      </a:lvl8pPr>
      <a:lvl9pPr marL="5526954" indent="-325115" algn="l" rtl="0" fontAlgn="base">
        <a:spcBef>
          <a:spcPct val="20000"/>
        </a:spcBef>
        <a:spcAft>
          <a:spcPct val="0"/>
        </a:spcAft>
        <a:buChar char="»"/>
        <a:defRPr sz="2844">
          <a:solidFill>
            <a:schemeClr val="tx1"/>
          </a:solidFill>
          <a:latin typeface="+mn-lt"/>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5330" name="Rectangle 1026"/>
          <p:cNvSpPr>
            <a:spLocks noGrp="1" noChangeArrowheads="1"/>
          </p:cNvSpPr>
          <p:nvPr>
            <p:ph type="title"/>
          </p:nvPr>
        </p:nvSpPr>
        <p:spPr bwMode="auto">
          <a:xfrm>
            <a:off x="975360" y="108373"/>
            <a:ext cx="11054080" cy="1192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5331" name="Rectangle 1027"/>
          <p:cNvSpPr>
            <a:spLocks noGrp="1" noChangeArrowheads="1"/>
          </p:cNvSpPr>
          <p:nvPr>
            <p:ph type="body" idx="1"/>
          </p:nvPr>
        </p:nvSpPr>
        <p:spPr bwMode="auto">
          <a:xfrm>
            <a:off x="975360" y="1300480"/>
            <a:ext cx="11054080" cy="74777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5332" name="Rectangle 1028"/>
          <p:cNvSpPr>
            <a:spLocks noGrp="1" noChangeArrowheads="1"/>
          </p:cNvSpPr>
          <p:nvPr>
            <p:ph type="dt" sz="half" idx="2"/>
          </p:nvPr>
        </p:nvSpPr>
        <p:spPr bwMode="auto">
          <a:xfrm>
            <a:off x="975360" y="8886613"/>
            <a:ext cx="2709333" cy="6502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991"/>
            </a:lvl1pPr>
          </a:lstStyle>
          <a:p>
            <a:pPr eaLnBrk="0" fontAlgn="base" hangingPunct="0">
              <a:spcBef>
                <a:spcPct val="0"/>
              </a:spcBef>
              <a:spcAft>
                <a:spcPct val="0"/>
              </a:spcAft>
            </a:pPr>
            <a:endParaRPr lang="en-US">
              <a:solidFill>
                <a:srgbClr val="000000"/>
              </a:solidFill>
              <a:latin typeface="Times New Roman" pitchFamily="18" charset="0"/>
            </a:endParaRPr>
          </a:p>
        </p:txBody>
      </p:sp>
      <p:sp>
        <p:nvSpPr>
          <p:cNvPr id="355333" name="Rectangle 1029"/>
          <p:cNvSpPr>
            <a:spLocks noGrp="1" noChangeArrowheads="1"/>
          </p:cNvSpPr>
          <p:nvPr>
            <p:ph type="ftr" sz="quarter" idx="3"/>
          </p:nvPr>
        </p:nvSpPr>
        <p:spPr bwMode="auto">
          <a:xfrm>
            <a:off x="4443307" y="8886613"/>
            <a:ext cx="4118187" cy="6502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991"/>
            </a:lvl1pPr>
          </a:lstStyle>
          <a:p>
            <a:pPr eaLnBrk="0" fontAlgn="base" hangingPunct="0">
              <a:spcBef>
                <a:spcPct val="0"/>
              </a:spcBef>
              <a:spcAft>
                <a:spcPct val="0"/>
              </a:spcAft>
            </a:pPr>
            <a:endParaRPr lang="en-US">
              <a:solidFill>
                <a:srgbClr val="000000"/>
              </a:solidFill>
              <a:latin typeface="Times New Roman" pitchFamily="18" charset="0"/>
            </a:endParaRPr>
          </a:p>
        </p:txBody>
      </p:sp>
      <p:sp>
        <p:nvSpPr>
          <p:cNvPr id="355334" name="Rectangle 1030"/>
          <p:cNvSpPr>
            <a:spLocks noGrp="1" noChangeArrowheads="1"/>
          </p:cNvSpPr>
          <p:nvPr>
            <p:ph type="sldNum" sz="quarter" idx="4"/>
          </p:nvPr>
        </p:nvSpPr>
        <p:spPr bwMode="auto">
          <a:xfrm>
            <a:off x="9320107" y="8886613"/>
            <a:ext cx="2709333" cy="6502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991"/>
            </a:lvl1pPr>
          </a:lstStyle>
          <a:p>
            <a:pPr eaLnBrk="0" fontAlgn="base" hangingPunct="0">
              <a:spcBef>
                <a:spcPct val="0"/>
              </a:spcBef>
              <a:spcAft>
                <a:spcPct val="0"/>
              </a:spcAft>
            </a:pPr>
            <a:fld id="{73FA0520-B9BF-49B5-A21F-A8BDEF7DFEA6}" type="slidenum">
              <a:rPr lang="en-US" smtClean="0">
                <a:solidFill>
                  <a:srgbClr val="000000"/>
                </a:solidFill>
                <a:latin typeface="Times New Roman" pitchFamily="18" charset="0"/>
              </a:rPr>
              <a:pPr eaLnBrk="0" fontAlgn="base" hangingPunct="0">
                <a:spcBef>
                  <a:spcPct val="0"/>
                </a:spcBef>
                <a:spcAft>
                  <a:spcPct val="0"/>
                </a:spcAft>
              </a:pPr>
              <a:t>‹#›</a:t>
            </a:fld>
            <a:endParaRPr lang="en-US">
              <a:solidFill>
                <a:srgbClr val="000000"/>
              </a:solidFill>
              <a:latin typeface="Times New Roman" pitchFamily="18" charset="0"/>
            </a:endParaRPr>
          </a:p>
        </p:txBody>
      </p:sp>
      <p:sp>
        <p:nvSpPr>
          <p:cNvPr id="355335" name="Line 1031"/>
          <p:cNvSpPr>
            <a:spLocks noChangeShapeType="1"/>
          </p:cNvSpPr>
          <p:nvPr/>
        </p:nvSpPr>
        <p:spPr bwMode="auto">
          <a:xfrm>
            <a:off x="975360" y="1192107"/>
            <a:ext cx="11054080" cy="0"/>
          </a:xfrm>
          <a:prstGeom prst="line">
            <a:avLst/>
          </a:prstGeom>
          <a:noFill/>
          <a:ln w="38100">
            <a:solidFill>
              <a:schemeClr val="tx1"/>
            </a:solidFill>
            <a:round/>
            <a:headEnd/>
            <a:tailEnd/>
          </a:ln>
          <a:effectLst/>
        </p:spPr>
        <p:txBody>
          <a:bodyPr wrap="none" anchor="ctr"/>
          <a:lstStyle/>
          <a:p>
            <a:pPr eaLnBrk="0" fontAlgn="base" hangingPunct="0">
              <a:spcBef>
                <a:spcPct val="0"/>
              </a:spcBef>
              <a:spcAft>
                <a:spcPct val="0"/>
              </a:spcAft>
            </a:pPr>
            <a:endParaRPr lang="en-US" sz="3413">
              <a:solidFill>
                <a:srgbClr val="000000"/>
              </a:solidFill>
              <a:latin typeface="Times New Roman" pitchFamily="18" charset="0"/>
            </a:endParaRPr>
          </a:p>
        </p:txBody>
      </p:sp>
    </p:spTree>
    <p:extLst>
      <p:ext uri="{BB962C8B-B14F-4D97-AF65-F5344CB8AC3E}">
        <p14:creationId xmlns:p14="http://schemas.microsoft.com/office/powerpoint/2010/main" val="410850870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rtl="0" eaLnBrk="0" fontAlgn="base" hangingPunct="0">
        <a:spcBef>
          <a:spcPct val="0"/>
        </a:spcBef>
        <a:spcAft>
          <a:spcPct val="0"/>
        </a:spcAft>
        <a:defRPr sz="4835">
          <a:solidFill>
            <a:schemeClr val="tx2"/>
          </a:solidFill>
          <a:latin typeface="+mj-lt"/>
          <a:ea typeface="+mj-ea"/>
          <a:cs typeface="+mj-cs"/>
        </a:defRPr>
      </a:lvl1pPr>
      <a:lvl2pPr algn="l" rtl="0" eaLnBrk="0" fontAlgn="base" hangingPunct="0">
        <a:spcBef>
          <a:spcPct val="0"/>
        </a:spcBef>
        <a:spcAft>
          <a:spcPct val="0"/>
        </a:spcAft>
        <a:defRPr sz="4835">
          <a:solidFill>
            <a:schemeClr val="tx2"/>
          </a:solidFill>
          <a:latin typeface="Arial" charset="0"/>
        </a:defRPr>
      </a:lvl2pPr>
      <a:lvl3pPr algn="l" rtl="0" eaLnBrk="0" fontAlgn="base" hangingPunct="0">
        <a:spcBef>
          <a:spcPct val="0"/>
        </a:spcBef>
        <a:spcAft>
          <a:spcPct val="0"/>
        </a:spcAft>
        <a:defRPr sz="4835">
          <a:solidFill>
            <a:schemeClr val="tx2"/>
          </a:solidFill>
          <a:latin typeface="Arial" charset="0"/>
        </a:defRPr>
      </a:lvl3pPr>
      <a:lvl4pPr algn="l" rtl="0" eaLnBrk="0" fontAlgn="base" hangingPunct="0">
        <a:spcBef>
          <a:spcPct val="0"/>
        </a:spcBef>
        <a:spcAft>
          <a:spcPct val="0"/>
        </a:spcAft>
        <a:defRPr sz="4835">
          <a:solidFill>
            <a:schemeClr val="tx2"/>
          </a:solidFill>
          <a:latin typeface="Arial" charset="0"/>
        </a:defRPr>
      </a:lvl4pPr>
      <a:lvl5pPr algn="l" rtl="0" eaLnBrk="0" fontAlgn="base" hangingPunct="0">
        <a:spcBef>
          <a:spcPct val="0"/>
        </a:spcBef>
        <a:spcAft>
          <a:spcPct val="0"/>
        </a:spcAft>
        <a:defRPr sz="4835">
          <a:solidFill>
            <a:schemeClr val="tx2"/>
          </a:solidFill>
          <a:latin typeface="Arial" charset="0"/>
        </a:defRPr>
      </a:lvl5pPr>
      <a:lvl6pPr marL="650230" algn="l" rtl="0" eaLnBrk="0" fontAlgn="base" hangingPunct="0">
        <a:spcBef>
          <a:spcPct val="0"/>
        </a:spcBef>
        <a:spcAft>
          <a:spcPct val="0"/>
        </a:spcAft>
        <a:defRPr sz="4835">
          <a:solidFill>
            <a:schemeClr val="tx2"/>
          </a:solidFill>
          <a:latin typeface="Arial" charset="0"/>
        </a:defRPr>
      </a:lvl6pPr>
      <a:lvl7pPr marL="1300460" algn="l" rtl="0" eaLnBrk="0" fontAlgn="base" hangingPunct="0">
        <a:spcBef>
          <a:spcPct val="0"/>
        </a:spcBef>
        <a:spcAft>
          <a:spcPct val="0"/>
        </a:spcAft>
        <a:defRPr sz="4835">
          <a:solidFill>
            <a:schemeClr val="tx2"/>
          </a:solidFill>
          <a:latin typeface="Arial" charset="0"/>
        </a:defRPr>
      </a:lvl7pPr>
      <a:lvl8pPr marL="1950690" algn="l" rtl="0" eaLnBrk="0" fontAlgn="base" hangingPunct="0">
        <a:spcBef>
          <a:spcPct val="0"/>
        </a:spcBef>
        <a:spcAft>
          <a:spcPct val="0"/>
        </a:spcAft>
        <a:defRPr sz="4835">
          <a:solidFill>
            <a:schemeClr val="tx2"/>
          </a:solidFill>
          <a:latin typeface="Arial" charset="0"/>
        </a:defRPr>
      </a:lvl8pPr>
      <a:lvl9pPr marL="2600919" algn="l" rtl="0" eaLnBrk="0" fontAlgn="base" hangingPunct="0">
        <a:spcBef>
          <a:spcPct val="0"/>
        </a:spcBef>
        <a:spcAft>
          <a:spcPct val="0"/>
        </a:spcAft>
        <a:defRPr sz="4835">
          <a:solidFill>
            <a:schemeClr val="tx2"/>
          </a:solidFill>
          <a:latin typeface="Arial" charset="0"/>
        </a:defRPr>
      </a:lvl9pPr>
    </p:titleStyle>
    <p:bodyStyle>
      <a:lvl1pPr marL="487672" indent="-487672" algn="l" rtl="0" eaLnBrk="0" fontAlgn="base" hangingPunct="0">
        <a:spcBef>
          <a:spcPct val="20000"/>
        </a:spcBef>
        <a:spcAft>
          <a:spcPct val="0"/>
        </a:spcAft>
        <a:defRPr sz="3413">
          <a:solidFill>
            <a:schemeClr val="tx1"/>
          </a:solidFill>
          <a:latin typeface="+mn-lt"/>
          <a:ea typeface="+mn-ea"/>
          <a:cs typeface="+mn-cs"/>
        </a:defRPr>
      </a:lvl1pPr>
      <a:lvl2pPr marL="1056623" indent="-406394" algn="l" rtl="0" eaLnBrk="0" fontAlgn="base" hangingPunct="0">
        <a:spcBef>
          <a:spcPct val="20000"/>
        </a:spcBef>
        <a:spcAft>
          <a:spcPct val="0"/>
        </a:spcAft>
        <a:buChar char="•"/>
        <a:defRPr sz="2844">
          <a:solidFill>
            <a:schemeClr val="tx1"/>
          </a:solidFill>
          <a:latin typeface="+mn-lt"/>
        </a:defRPr>
      </a:lvl2pPr>
      <a:lvl3pPr marL="1625575" indent="-325115" algn="l" rtl="0" eaLnBrk="0" fontAlgn="base" hangingPunct="0">
        <a:spcBef>
          <a:spcPct val="20000"/>
        </a:spcBef>
        <a:spcAft>
          <a:spcPct val="0"/>
        </a:spcAft>
        <a:buChar char="–"/>
        <a:defRPr>
          <a:solidFill>
            <a:schemeClr val="tx1"/>
          </a:solidFill>
          <a:latin typeface="+mn-lt"/>
        </a:defRPr>
      </a:lvl3pPr>
      <a:lvl4pPr marL="2275804" indent="-325115" algn="l" rtl="0" eaLnBrk="0" fontAlgn="base" hangingPunct="0">
        <a:spcBef>
          <a:spcPct val="20000"/>
        </a:spcBef>
        <a:spcAft>
          <a:spcPct val="0"/>
        </a:spcAft>
        <a:buChar char="»"/>
        <a:defRPr sz="2276">
          <a:solidFill>
            <a:schemeClr val="tx1"/>
          </a:solidFill>
          <a:latin typeface="+mn-lt"/>
        </a:defRPr>
      </a:lvl4pPr>
      <a:lvl5pPr marL="2926034" indent="-325115" algn="l" rtl="0" eaLnBrk="0" fontAlgn="base" hangingPunct="0">
        <a:spcBef>
          <a:spcPct val="20000"/>
        </a:spcBef>
        <a:spcAft>
          <a:spcPct val="0"/>
        </a:spcAft>
        <a:buChar char="»"/>
        <a:defRPr sz="1991">
          <a:solidFill>
            <a:schemeClr val="tx1"/>
          </a:solidFill>
          <a:latin typeface="+mn-lt"/>
        </a:defRPr>
      </a:lvl5pPr>
      <a:lvl6pPr marL="3576264" indent="-325115" algn="l" rtl="0" eaLnBrk="0" fontAlgn="base" hangingPunct="0">
        <a:spcBef>
          <a:spcPct val="20000"/>
        </a:spcBef>
        <a:spcAft>
          <a:spcPct val="0"/>
        </a:spcAft>
        <a:buChar char="»"/>
        <a:defRPr sz="1991">
          <a:solidFill>
            <a:schemeClr val="tx1"/>
          </a:solidFill>
          <a:latin typeface="+mn-lt"/>
        </a:defRPr>
      </a:lvl6pPr>
      <a:lvl7pPr marL="4226494" indent="-325115" algn="l" rtl="0" eaLnBrk="0" fontAlgn="base" hangingPunct="0">
        <a:spcBef>
          <a:spcPct val="20000"/>
        </a:spcBef>
        <a:spcAft>
          <a:spcPct val="0"/>
        </a:spcAft>
        <a:buChar char="»"/>
        <a:defRPr sz="1991">
          <a:solidFill>
            <a:schemeClr val="tx1"/>
          </a:solidFill>
          <a:latin typeface="+mn-lt"/>
        </a:defRPr>
      </a:lvl7pPr>
      <a:lvl8pPr marL="4876724" indent="-325115" algn="l" rtl="0" eaLnBrk="0" fontAlgn="base" hangingPunct="0">
        <a:spcBef>
          <a:spcPct val="20000"/>
        </a:spcBef>
        <a:spcAft>
          <a:spcPct val="0"/>
        </a:spcAft>
        <a:buChar char="»"/>
        <a:defRPr sz="1991">
          <a:solidFill>
            <a:schemeClr val="tx1"/>
          </a:solidFill>
          <a:latin typeface="+mn-lt"/>
        </a:defRPr>
      </a:lvl8pPr>
      <a:lvl9pPr marL="5526954" indent="-325115" algn="l" rtl="0" eaLnBrk="0" fontAlgn="base" hangingPunct="0">
        <a:spcBef>
          <a:spcPct val="20000"/>
        </a:spcBef>
        <a:spcAft>
          <a:spcPct val="0"/>
        </a:spcAft>
        <a:buChar char="»"/>
        <a:defRPr sz="1991">
          <a:solidFill>
            <a:schemeClr val="tx1"/>
          </a:solidFill>
          <a:latin typeface="+mn-lt"/>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14FC452-EAE0-441D-B3D1-31E2414A42AB}"/>
              </a:ext>
            </a:extLst>
          </p:cNvPr>
          <p:cNvSpPr>
            <a:spLocks noGrp="1" noChangeArrowheads="1"/>
          </p:cNvSpPr>
          <p:nvPr>
            <p:ph type="title"/>
          </p:nvPr>
        </p:nvSpPr>
        <p:spPr bwMode="auto">
          <a:xfrm>
            <a:off x="650240" y="390596"/>
            <a:ext cx="1170432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D0F82BC-A08C-4356-BF00-FE416A89A23C}"/>
              </a:ext>
            </a:extLst>
          </p:cNvPr>
          <p:cNvSpPr>
            <a:spLocks noGrp="1" noChangeArrowheads="1"/>
          </p:cNvSpPr>
          <p:nvPr>
            <p:ph type="body" idx="1"/>
          </p:nvPr>
        </p:nvSpPr>
        <p:spPr bwMode="auto">
          <a:xfrm>
            <a:off x="650240" y="2275841"/>
            <a:ext cx="11704320" cy="64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2F118DE-95CB-4A3B-A831-2634CEBC46D4}"/>
              </a:ext>
            </a:extLst>
          </p:cNvPr>
          <p:cNvSpPr>
            <a:spLocks noGrp="1" noChangeArrowheads="1"/>
          </p:cNvSpPr>
          <p:nvPr>
            <p:ph type="dt" sz="half" idx="2"/>
          </p:nvPr>
        </p:nvSpPr>
        <p:spPr bwMode="auto">
          <a:xfrm>
            <a:off x="650240" y="8882098"/>
            <a:ext cx="3034453"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991">
                <a:latin typeface="Arial" charset="0"/>
                <a:ea typeface="+mn-ea"/>
              </a:defRPr>
            </a:lvl1pPr>
          </a:lstStyle>
          <a:p>
            <a:pPr>
              <a:defRPr/>
            </a:pPr>
            <a:endParaRPr lang="en-US"/>
          </a:p>
        </p:txBody>
      </p:sp>
      <p:sp>
        <p:nvSpPr>
          <p:cNvPr id="1029" name="Rectangle 5">
            <a:extLst>
              <a:ext uri="{FF2B5EF4-FFF2-40B4-BE49-F238E27FC236}">
                <a16:creationId xmlns:a16="http://schemas.microsoft.com/office/drawing/2014/main" id="{10A620D6-6047-49D6-B8DE-4FF3AEC67907}"/>
              </a:ext>
            </a:extLst>
          </p:cNvPr>
          <p:cNvSpPr>
            <a:spLocks noGrp="1" noChangeArrowheads="1"/>
          </p:cNvSpPr>
          <p:nvPr>
            <p:ph type="ftr" sz="quarter" idx="3"/>
          </p:nvPr>
        </p:nvSpPr>
        <p:spPr bwMode="auto">
          <a:xfrm>
            <a:off x="4443307" y="8882098"/>
            <a:ext cx="4118187"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991">
                <a:latin typeface="Arial" charset="0"/>
                <a:ea typeface="+mn-ea"/>
              </a:defRPr>
            </a:lvl1pPr>
          </a:lstStyle>
          <a:p>
            <a:pPr>
              <a:defRPr/>
            </a:pPr>
            <a:endParaRPr lang="en-US"/>
          </a:p>
        </p:txBody>
      </p:sp>
      <p:sp>
        <p:nvSpPr>
          <p:cNvPr id="1030" name="Rectangle 6">
            <a:extLst>
              <a:ext uri="{FF2B5EF4-FFF2-40B4-BE49-F238E27FC236}">
                <a16:creationId xmlns:a16="http://schemas.microsoft.com/office/drawing/2014/main" id="{7E43AD40-3E1B-468E-BE2B-255A60F2C96D}"/>
              </a:ext>
            </a:extLst>
          </p:cNvPr>
          <p:cNvSpPr>
            <a:spLocks noGrp="1" noChangeArrowheads="1"/>
          </p:cNvSpPr>
          <p:nvPr>
            <p:ph type="sldNum" sz="quarter" idx="4"/>
          </p:nvPr>
        </p:nvSpPr>
        <p:spPr bwMode="auto">
          <a:xfrm>
            <a:off x="9320107" y="8882098"/>
            <a:ext cx="3034453"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991"/>
            </a:lvl1pPr>
          </a:lstStyle>
          <a:p>
            <a:fld id="{DE25DD34-4D36-497D-9F92-13E4B1AFC8F8}" type="slidenum">
              <a:rPr lang="en-US" altLang="en-US"/>
              <a:pPr/>
              <a:t>‹#›</a:t>
            </a:fld>
            <a:endParaRPr lang="en-US" altLang="en-US"/>
          </a:p>
        </p:txBody>
      </p:sp>
    </p:spTree>
    <p:extLst>
      <p:ext uri="{BB962C8B-B14F-4D97-AF65-F5344CB8AC3E}">
        <p14:creationId xmlns:p14="http://schemas.microsoft.com/office/powerpoint/2010/main" val="338584213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txStyles>
    <p:titleStyle>
      <a:lvl1pPr algn="ctr" rtl="0" eaLnBrk="0" fontAlgn="base" hangingPunct="0">
        <a:spcBef>
          <a:spcPct val="0"/>
        </a:spcBef>
        <a:spcAft>
          <a:spcPct val="0"/>
        </a:spcAft>
        <a:defRPr sz="6258">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6258">
          <a:solidFill>
            <a:schemeClr val="tx2"/>
          </a:solidFill>
          <a:latin typeface="Arial" charset="0"/>
          <a:ea typeface="MS PGothic" panose="020B0600070205080204" pitchFamily="34" charset="-128"/>
        </a:defRPr>
      </a:lvl2pPr>
      <a:lvl3pPr algn="ctr" rtl="0" eaLnBrk="0" fontAlgn="base" hangingPunct="0">
        <a:spcBef>
          <a:spcPct val="0"/>
        </a:spcBef>
        <a:spcAft>
          <a:spcPct val="0"/>
        </a:spcAft>
        <a:defRPr sz="6258">
          <a:solidFill>
            <a:schemeClr val="tx2"/>
          </a:solidFill>
          <a:latin typeface="Arial" charset="0"/>
          <a:ea typeface="MS PGothic" panose="020B0600070205080204" pitchFamily="34" charset="-128"/>
        </a:defRPr>
      </a:lvl3pPr>
      <a:lvl4pPr algn="ctr" rtl="0" eaLnBrk="0" fontAlgn="base" hangingPunct="0">
        <a:spcBef>
          <a:spcPct val="0"/>
        </a:spcBef>
        <a:spcAft>
          <a:spcPct val="0"/>
        </a:spcAft>
        <a:defRPr sz="6258">
          <a:solidFill>
            <a:schemeClr val="tx2"/>
          </a:solidFill>
          <a:latin typeface="Arial" charset="0"/>
          <a:ea typeface="MS PGothic" panose="020B0600070205080204" pitchFamily="34" charset="-128"/>
        </a:defRPr>
      </a:lvl4pPr>
      <a:lvl5pPr algn="ctr" rtl="0" eaLnBrk="0" fontAlgn="base" hangingPunct="0">
        <a:spcBef>
          <a:spcPct val="0"/>
        </a:spcBef>
        <a:spcAft>
          <a:spcPct val="0"/>
        </a:spcAft>
        <a:defRPr sz="6258">
          <a:solidFill>
            <a:schemeClr val="tx2"/>
          </a:solidFill>
          <a:latin typeface="Arial" charset="0"/>
          <a:ea typeface="MS PGothic" panose="020B0600070205080204" pitchFamily="34" charset="-128"/>
        </a:defRPr>
      </a:lvl5pPr>
      <a:lvl6pPr marL="650230" algn="ctr" rtl="0" fontAlgn="base">
        <a:spcBef>
          <a:spcPct val="0"/>
        </a:spcBef>
        <a:spcAft>
          <a:spcPct val="0"/>
        </a:spcAft>
        <a:defRPr sz="6258">
          <a:solidFill>
            <a:schemeClr val="tx2"/>
          </a:solidFill>
          <a:latin typeface="Arial" charset="0"/>
        </a:defRPr>
      </a:lvl6pPr>
      <a:lvl7pPr marL="1300460" algn="ctr" rtl="0" fontAlgn="base">
        <a:spcBef>
          <a:spcPct val="0"/>
        </a:spcBef>
        <a:spcAft>
          <a:spcPct val="0"/>
        </a:spcAft>
        <a:defRPr sz="6258">
          <a:solidFill>
            <a:schemeClr val="tx2"/>
          </a:solidFill>
          <a:latin typeface="Arial" charset="0"/>
        </a:defRPr>
      </a:lvl7pPr>
      <a:lvl8pPr marL="1950690" algn="ctr" rtl="0" fontAlgn="base">
        <a:spcBef>
          <a:spcPct val="0"/>
        </a:spcBef>
        <a:spcAft>
          <a:spcPct val="0"/>
        </a:spcAft>
        <a:defRPr sz="6258">
          <a:solidFill>
            <a:schemeClr val="tx2"/>
          </a:solidFill>
          <a:latin typeface="Arial" charset="0"/>
        </a:defRPr>
      </a:lvl8pPr>
      <a:lvl9pPr marL="2600919" algn="ctr" rtl="0" fontAlgn="base">
        <a:spcBef>
          <a:spcPct val="0"/>
        </a:spcBef>
        <a:spcAft>
          <a:spcPct val="0"/>
        </a:spcAft>
        <a:defRPr sz="6258">
          <a:solidFill>
            <a:schemeClr val="tx2"/>
          </a:solidFill>
          <a:latin typeface="Arial" charset="0"/>
        </a:defRPr>
      </a:lvl9pPr>
    </p:titleStyle>
    <p:bodyStyle>
      <a:lvl1pPr marL="487672" indent="-487672" algn="l" rtl="0" eaLnBrk="0" fontAlgn="base" hangingPunct="0">
        <a:spcBef>
          <a:spcPct val="20000"/>
        </a:spcBef>
        <a:spcAft>
          <a:spcPct val="0"/>
        </a:spcAft>
        <a:buChar char="•"/>
        <a:defRPr sz="4551">
          <a:solidFill>
            <a:schemeClr val="tx1"/>
          </a:solidFill>
          <a:latin typeface="+mn-lt"/>
          <a:ea typeface="MS PGothic" panose="020B0600070205080204" pitchFamily="34" charset="-128"/>
          <a:cs typeface="+mn-cs"/>
        </a:defRPr>
      </a:lvl1pPr>
      <a:lvl2pPr marL="1056623" indent="-406394" algn="l" rtl="0" eaLnBrk="0" fontAlgn="base" hangingPunct="0">
        <a:spcBef>
          <a:spcPct val="20000"/>
        </a:spcBef>
        <a:spcAft>
          <a:spcPct val="0"/>
        </a:spcAft>
        <a:buChar char="–"/>
        <a:defRPr sz="3982">
          <a:solidFill>
            <a:schemeClr val="tx1"/>
          </a:solidFill>
          <a:latin typeface="+mn-lt"/>
          <a:ea typeface="MS PGothic" panose="020B0600070205080204" pitchFamily="34" charset="-128"/>
        </a:defRPr>
      </a:lvl2pPr>
      <a:lvl3pPr marL="1625575" indent="-325115" algn="l" rtl="0" eaLnBrk="0" fontAlgn="base" hangingPunct="0">
        <a:spcBef>
          <a:spcPct val="20000"/>
        </a:spcBef>
        <a:spcAft>
          <a:spcPct val="0"/>
        </a:spcAft>
        <a:buChar char="•"/>
        <a:defRPr sz="3413">
          <a:solidFill>
            <a:schemeClr val="tx1"/>
          </a:solidFill>
          <a:latin typeface="+mn-lt"/>
          <a:ea typeface="MS PGothic" panose="020B0600070205080204" pitchFamily="34" charset="-128"/>
        </a:defRPr>
      </a:lvl3pPr>
      <a:lvl4pPr marL="2275804" indent="-325115" algn="l" rtl="0" eaLnBrk="0" fontAlgn="base" hangingPunct="0">
        <a:spcBef>
          <a:spcPct val="20000"/>
        </a:spcBef>
        <a:spcAft>
          <a:spcPct val="0"/>
        </a:spcAft>
        <a:buChar char="–"/>
        <a:defRPr sz="2844">
          <a:solidFill>
            <a:schemeClr val="tx1"/>
          </a:solidFill>
          <a:latin typeface="+mn-lt"/>
          <a:ea typeface="MS PGothic" panose="020B0600070205080204" pitchFamily="34" charset="-128"/>
        </a:defRPr>
      </a:lvl4pPr>
      <a:lvl5pPr marL="2926034" indent="-325115" algn="l" rtl="0" eaLnBrk="0" fontAlgn="base" hangingPunct="0">
        <a:spcBef>
          <a:spcPct val="20000"/>
        </a:spcBef>
        <a:spcAft>
          <a:spcPct val="0"/>
        </a:spcAft>
        <a:buChar char="»"/>
        <a:defRPr sz="2844">
          <a:solidFill>
            <a:schemeClr val="tx1"/>
          </a:solidFill>
          <a:latin typeface="+mn-lt"/>
          <a:ea typeface="MS PGothic" panose="020B0600070205080204" pitchFamily="34" charset="-128"/>
        </a:defRPr>
      </a:lvl5pPr>
      <a:lvl6pPr marL="3576264" indent="-325115" algn="l" rtl="0" fontAlgn="base">
        <a:spcBef>
          <a:spcPct val="20000"/>
        </a:spcBef>
        <a:spcAft>
          <a:spcPct val="0"/>
        </a:spcAft>
        <a:buChar char="»"/>
        <a:defRPr sz="2844">
          <a:solidFill>
            <a:schemeClr val="tx1"/>
          </a:solidFill>
          <a:latin typeface="+mn-lt"/>
        </a:defRPr>
      </a:lvl6pPr>
      <a:lvl7pPr marL="4226494" indent="-325115" algn="l" rtl="0" fontAlgn="base">
        <a:spcBef>
          <a:spcPct val="20000"/>
        </a:spcBef>
        <a:spcAft>
          <a:spcPct val="0"/>
        </a:spcAft>
        <a:buChar char="»"/>
        <a:defRPr sz="2844">
          <a:solidFill>
            <a:schemeClr val="tx1"/>
          </a:solidFill>
          <a:latin typeface="+mn-lt"/>
        </a:defRPr>
      </a:lvl7pPr>
      <a:lvl8pPr marL="4876724" indent="-325115" algn="l" rtl="0" fontAlgn="base">
        <a:spcBef>
          <a:spcPct val="20000"/>
        </a:spcBef>
        <a:spcAft>
          <a:spcPct val="0"/>
        </a:spcAft>
        <a:buChar char="»"/>
        <a:defRPr sz="2844">
          <a:solidFill>
            <a:schemeClr val="tx1"/>
          </a:solidFill>
          <a:latin typeface="+mn-lt"/>
        </a:defRPr>
      </a:lvl8pPr>
      <a:lvl9pPr marL="5526954" indent="-325115" algn="l" rtl="0" fontAlgn="base">
        <a:spcBef>
          <a:spcPct val="20000"/>
        </a:spcBef>
        <a:spcAft>
          <a:spcPct val="0"/>
        </a:spcAft>
        <a:buChar char="»"/>
        <a:defRPr sz="2844">
          <a:solidFill>
            <a:schemeClr val="tx1"/>
          </a:solidFill>
          <a:latin typeface="+mn-lt"/>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F2C9D17-2655-4449-849C-8B939991E742}"/>
              </a:ext>
            </a:extLst>
          </p:cNvPr>
          <p:cNvSpPr>
            <a:spLocks noGrp="1" noChangeArrowheads="1"/>
          </p:cNvSpPr>
          <p:nvPr>
            <p:ph type="title"/>
          </p:nvPr>
        </p:nvSpPr>
        <p:spPr bwMode="auto">
          <a:xfrm>
            <a:off x="975360" y="866987"/>
            <a:ext cx="1105408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F17287C8-E018-4F07-9F28-67854E0ED4E9}"/>
              </a:ext>
            </a:extLst>
          </p:cNvPr>
          <p:cNvSpPr>
            <a:spLocks noGrp="1" noChangeArrowheads="1"/>
          </p:cNvSpPr>
          <p:nvPr>
            <p:ph type="body" idx="1"/>
          </p:nvPr>
        </p:nvSpPr>
        <p:spPr bwMode="auto">
          <a:xfrm>
            <a:off x="975360" y="2817707"/>
            <a:ext cx="11054080" cy="58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94916" name="Rectangle 4">
            <a:extLst>
              <a:ext uri="{FF2B5EF4-FFF2-40B4-BE49-F238E27FC236}">
                <a16:creationId xmlns:a16="http://schemas.microsoft.com/office/drawing/2014/main" id="{CAF7ED75-6538-4930-819E-1CD7DF37BC84}"/>
              </a:ext>
            </a:extLst>
          </p:cNvPr>
          <p:cNvSpPr>
            <a:spLocks noGrp="1" noChangeArrowheads="1"/>
          </p:cNvSpPr>
          <p:nvPr>
            <p:ph type="dt" sz="half" idx="2"/>
          </p:nvPr>
        </p:nvSpPr>
        <p:spPr bwMode="auto">
          <a:xfrm>
            <a:off x="975360" y="8886613"/>
            <a:ext cx="2709333" cy="6502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991">
                <a:latin typeface="+mn-lt"/>
                <a:ea typeface="+mn-ea"/>
                <a:cs typeface="+mn-cs"/>
              </a:defRPr>
            </a:lvl1pPr>
          </a:lstStyle>
          <a:p>
            <a:pPr>
              <a:defRPr/>
            </a:pPr>
            <a:endParaRPr lang="en-US"/>
          </a:p>
        </p:txBody>
      </p:sp>
      <p:sp>
        <p:nvSpPr>
          <p:cNvPr id="294917" name="Rectangle 5">
            <a:extLst>
              <a:ext uri="{FF2B5EF4-FFF2-40B4-BE49-F238E27FC236}">
                <a16:creationId xmlns:a16="http://schemas.microsoft.com/office/drawing/2014/main" id="{42171A92-7D26-479C-96A2-311FD40F8DA8}"/>
              </a:ext>
            </a:extLst>
          </p:cNvPr>
          <p:cNvSpPr>
            <a:spLocks noGrp="1" noChangeArrowheads="1"/>
          </p:cNvSpPr>
          <p:nvPr>
            <p:ph type="ftr" sz="quarter" idx="3"/>
          </p:nvPr>
        </p:nvSpPr>
        <p:spPr bwMode="auto">
          <a:xfrm>
            <a:off x="4443307" y="8886613"/>
            <a:ext cx="4118187" cy="6502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991">
                <a:latin typeface="+mn-lt"/>
                <a:ea typeface="+mn-ea"/>
                <a:cs typeface="+mn-cs"/>
              </a:defRPr>
            </a:lvl1pPr>
          </a:lstStyle>
          <a:p>
            <a:pPr>
              <a:defRPr/>
            </a:pPr>
            <a:endParaRPr lang="en-US"/>
          </a:p>
        </p:txBody>
      </p:sp>
      <p:sp>
        <p:nvSpPr>
          <p:cNvPr id="294918" name="Rectangle 6">
            <a:extLst>
              <a:ext uri="{FF2B5EF4-FFF2-40B4-BE49-F238E27FC236}">
                <a16:creationId xmlns:a16="http://schemas.microsoft.com/office/drawing/2014/main" id="{D1DD3025-028E-4FEF-A749-B4178EEEC828}"/>
              </a:ext>
            </a:extLst>
          </p:cNvPr>
          <p:cNvSpPr>
            <a:spLocks noGrp="1" noChangeArrowheads="1"/>
          </p:cNvSpPr>
          <p:nvPr>
            <p:ph type="sldNum" sz="quarter" idx="4"/>
          </p:nvPr>
        </p:nvSpPr>
        <p:spPr bwMode="auto">
          <a:xfrm>
            <a:off x="9320107" y="8886613"/>
            <a:ext cx="2709333" cy="6502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991">
                <a:latin typeface="Times New Roman" panose="02020603050405020304" pitchFamily="18" charset="0"/>
              </a:defRPr>
            </a:lvl1pPr>
          </a:lstStyle>
          <a:p>
            <a:fld id="{B07E6375-388E-4786-A866-B2FF0FDAE664}" type="slidenum">
              <a:rPr lang="en-US" altLang="en-US"/>
              <a:pPr/>
              <a:t>‹#›</a:t>
            </a:fld>
            <a:endParaRPr lang="en-US" altLang="en-US"/>
          </a:p>
        </p:txBody>
      </p:sp>
    </p:spTree>
    <p:extLst>
      <p:ext uri="{BB962C8B-B14F-4D97-AF65-F5344CB8AC3E}">
        <p14:creationId xmlns:p14="http://schemas.microsoft.com/office/powerpoint/2010/main" val="310223876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ctr" rtl="0" eaLnBrk="0" fontAlgn="base" hangingPunct="0">
        <a:spcBef>
          <a:spcPct val="0"/>
        </a:spcBef>
        <a:spcAft>
          <a:spcPct val="0"/>
        </a:spcAft>
        <a:defRPr sz="6258">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6258">
          <a:solidFill>
            <a:schemeClr val="tx2"/>
          </a:solidFill>
          <a:latin typeface="Times New Roman" pitchFamily="18" charset="0"/>
          <a:ea typeface="MS PGothic" panose="020B0600070205080204" pitchFamily="34" charset="-128"/>
          <a:cs typeface="ＭＳ Ｐゴシック" charset="0"/>
        </a:defRPr>
      </a:lvl2pPr>
      <a:lvl3pPr algn="ctr" rtl="0" eaLnBrk="0" fontAlgn="base" hangingPunct="0">
        <a:spcBef>
          <a:spcPct val="0"/>
        </a:spcBef>
        <a:spcAft>
          <a:spcPct val="0"/>
        </a:spcAft>
        <a:defRPr sz="6258">
          <a:solidFill>
            <a:schemeClr val="tx2"/>
          </a:solidFill>
          <a:latin typeface="Times New Roman" pitchFamily="18" charset="0"/>
          <a:ea typeface="MS PGothic" panose="020B0600070205080204" pitchFamily="34" charset="-128"/>
          <a:cs typeface="ＭＳ Ｐゴシック" charset="0"/>
        </a:defRPr>
      </a:lvl3pPr>
      <a:lvl4pPr algn="ctr" rtl="0" eaLnBrk="0" fontAlgn="base" hangingPunct="0">
        <a:spcBef>
          <a:spcPct val="0"/>
        </a:spcBef>
        <a:spcAft>
          <a:spcPct val="0"/>
        </a:spcAft>
        <a:defRPr sz="6258">
          <a:solidFill>
            <a:schemeClr val="tx2"/>
          </a:solidFill>
          <a:latin typeface="Times New Roman" pitchFamily="18" charset="0"/>
          <a:ea typeface="MS PGothic" panose="020B0600070205080204" pitchFamily="34" charset="-128"/>
          <a:cs typeface="ＭＳ Ｐゴシック" charset="0"/>
        </a:defRPr>
      </a:lvl4pPr>
      <a:lvl5pPr algn="ctr" rtl="0" eaLnBrk="0" fontAlgn="base" hangingPunct="0">
        <a:spcBef>
          <a:spcPct val="0"/>
        </a:spcBef>
        <a:spcAft>
          <a:spcPct val="0"/>
        </a:spcAft>
        <a:defRPr sz="6258">
          <a:solidFill>
            <a:schemeClr val="tx2"/>
          </a:solidFill>
          <a:latin typeface="Times New Roman" pitchFamily="18" charset="0"/>
          <a:ea typeface="MS PGothic" panose="020B0600070205080204" pitchFamily="34" charset="-128"/>
          <a:cs typeface="ＭＳ Ｐゴシック" charset="0"/>
        </a:defRPr>
      </a:lvl5pPr>
      <a:lvl6pPr marL="650230" algn="ctr" rtl="0" fontAlgn="base">
        <a:spcBef>
          <a:spcPct val="0"/>
        </a:spcBef>
        <a:spcAft>
          <a:spcPct val="0"/>
        </a:spcAft>
        <a:defRPr sz="6258">
          <a:solidFill>
            <a:schemeClr val="tx2"/>
          </a:solidFill>
          <a:latin typeface="Times New Roman" pitchFamily="18" charset="0"/>
        </a:defRPr>
      </a:lvl6pPr>
      <a:lvl7pPr marL="1300460" algn="ctr" rtl="0" fontAlgn="base">
        <a:spcBef>
          <a:spcPct val="0"/>
        </a:spcBef>
        <a:spcAft>
          <a:spcPct val="0"/>
        </a:spcAft>
        <a:defRPr sz="6258">
          <a:solidFill>
            <a:schemeClr val="tx2"/>
          </a:solidFill>
          <a:latin typeface="Times New Roman" pitchFamily="18" charset="0"/>
        </a:defRPr>
      </a:lvl7pPr>
      <a:lvl8pPr marL="1950690" algn="ctr" rtl="0" fontAlgn="base">
        <a:spcBef>
          <a:spcPct val="0"/>
        </a:spcBef>
        <a:spcAft>
          <a:spcPct val="0"/>
        </a:spcAft>
        <a:defRPr sz="6258">
          <a:solidFill>
            <a:schemeClr val="tx2"/>
          </a:solidFill>
          <a:latin typeface="Times New Roman" pitchFamily="18" charset="0"/>
        </a:defRPr>
      </a:lvl8pPr>
      <a:lvl9pPr marL="2600919" algn="ctr" rtl="0" fontAlgn="base">
        <a:spcBef>
          <a:spcPct val="0"/>
        </a:spcBef>
        <a:spcAft>
          <a:spcPct val="0"/>
        </a:spcAft>
        <a:defRPr sz="6258">
          <a:solidFill>
            <a:schemeClr val="tx2"/>
          </a:solidFill>
          <a:latin typeface="Times New Roman" pitchFamily="18" charset="0"/>
        </a:defRPr>
      </a:lvl9pPr>
    </p:titleStyle>
    <p:bodyStyle>
      <a:lvl1pPr marL="487672" indent="-487672" algn="l" rtl="0" eaLnBrk="0" fontAlgn="base" hangingPunct="0">
        <a:spcBef>
          <a:spcPct val="20000"/>
        </a:spcBef>
        <a:spcAft>
          <a:spcPct val="0"/>
        </a:spcAft>
        <a:buChar char="•"/>
        <a:defRPr sz="4551">
          <a:solidFill>
            <a:schemeClr val="tx1"/>
          </a:solidFill>
          <a:latin typeface="+mn-lt"/>
          <a:ea typeface="MS PGothic" panose="020B0600070205080204" pitchFamily="34" charset="-128"/>
          <a:cs typeface="ＭＳ Ｐゴシック" charset="0"/>
        </a:defRPr>
      </a:lvl1pPr>
      <a:lvl2pPr marL="1056623" indent="-406394" algn="l" rtl="0" eaLnBrk="0" fontAlgn="base" hangingPunct="0">
        <a:spcBef>
          <a:spcPct val="20000"/>
        </a:spcBef>
        <a:spcAft>
          <a:spcPct val="0"/>
        </a:spcAft>
        <a:buChar char="–"/>
        <a:defRPr sz="3982">
          <a:solidFill>
            <a:schemeClr val="tx1"/>
          </a:solidFill>
          <a:latin typeface="+mn-lt"/>
          <a:ea typeface="MS PGothic" panose="020B0600070205080204" pitchFamily="34" charset="-128"/>
        </a:defRPr>
      </a:lvl2pPr>
      <a:lvl3pPr marL="1625575" indent="-325115" algn="l" rtl="0" eaLnBrk="0" fontAlgn="base" hangingPunct="0">
        <a:spcBef>
          <a:spcPct val="20000"/>
        </a:spcBef>
        <a:spcAft>
          <a:spcPct val="0"/>
        </a:spcAft>
        <a:buChar char="•"/>
        <a:defRPr sz="3413">
          <a:solidFill>
            <a:schemeClr val="tx1"/>
          </a:solidFill>
          <a:latin typeface="+mn-lt"/>
          <a:ea typeface="MS PGothic" panose="020B0600070205080204" pitchFamily="34" charset="-128"/>
        </a:defRPr>
      </a:lvl3pPr>
      <a:lvl4pPr marL="2275804" indent="-325115" algn="l" rtl="0" eaLnBrk="0" fontAlgn="base" hangingPunct="0">
        <a:spcBef>
          <a:spcPct val="20000"/>
        </a:spcBef>
        <a:spcAft>
          <a:spcPct val="0"/>
        </a:spcAft>
        <a:buChar char="–"/>
        <a:defRPr sz="2844">
          <a:solidFill>
            <a:schemeClr val="tx1"/>
          </a:solidFill>
          <a:latin typeface="+mn-lt"/>
          <a:ea typeface="MS PGothic" panose="020B0600070205080204" pitchFamily="34" charset="-128"/>
        </a:defRPr>
      </a:lvl4pPr>
      <a:lvl5pPr marL="2926034" indent="-325115" algn="l" rtl="0" eaLnBrk="0" fontAlgn="base" hangingPunct="0">
        <a:spcBef>
          <a:spcPct val="20000"/>
        </a:spcBef>
        <a:spcAft>
          <a:spcPct val="0"/>
        </a:spcAft>
        <a:buChar char="»"/>
        <a:defRPr sz="2844">
          <a:solidFill>
            <a:schemeClr val="tx1"/>
          </a:solidFill>
          <a:latin typeface="+mn-lt"/>
          <a:ea typeface="MS PGothic" panose="020B0600070205080204" pitchFamily="34" charset="-128"/>
        </a:defRPr>
      </a:lvl5pPr>
      <a:lvl6pPr marL="3576264" indent="-325115" algn="l" rtl="0" fontAlgn="base">
        <a:spcBef>
          <a:spcPct val="20000"/>
        </a:spcBef>
        <a:spcAft>
          <a:spcPct val="0"/>
        </a:spcAft>
        <a:buChar char="»"/>
        <a:defRPr sz="2844">
          <a:solidFill>
            <a:schemeClr val="tx1"/>
          </a:solidFill>
          <a:latin typeface="+mn-lt"/>
        </a:defRPr>
      </a:lvl6pPr>
      <a:lvl7pPr marL="4226494" indent="-325115" algn="l" rtl="0" fontAlgn="base">
        <a:spcBef>
          <a:spcPct val="20000"/>
        </a:spcBef>
        <a:spcAft>
          <a:spcPct val="0"/>
        </a:spcAft>
        <a:buChar char="»"/>
        <a:defRPr sz="2844">
          <a:solidFill>
            <a:schemeClr val="tx1"/>
          </a:solidFill>
          <a:latin typeface="+mn-lt"/>
        </a:defRPr>
      </a:lvl7pPr>
      <a:lvl8pPr marL="4876724" indent="-325115" algn="l" rtl="0" fontAlgn="base">
        <a:spcBef>
          <a:spcPct val="20000"/>
        </a:spcBef>
        <a:spcAft>
          <a:spcPct val="0"/>
        </a:spcAft>
        <a:buChar char="»"/>
        <a:defRPr sz="2844">
          <a:solidFill>
            <a:schemeClr val="tx1"/>
          </a:solidFill>
          <a:latin typeface="+mn-lt"/>
        </a:defRPr>
      </a:lvl8pPr>
      <a:lvl9pPr marL="5526954" indent="-325115" algn="l" rtl="0" fontAlgn="base">
        <a:spcBef>
          <a:spcPct val="20000"/>
        </a:spcBef>
        <a:spcAft>
          <a:spcPct val="0"/>
        </a:spcAft>
        <a:buChar char="»"/>
        <a:defRPr sz="2844">
          <a:solidFill>
            <a:schemeClr val="tx1"/>
          </a:solidFill>
          <a:latin typeface="+mn-lt"/>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2A5B076D-5DE7-4C42-A19C-B28AD3C64BB5}"/>
              </a:ext>
            </a:extLst>
          </p:cNvPr>
          <p:cNvSpPr>
            <a:spLocks noGrp="1" noChangeArrowheads="1"/>
          </p:cNvSpPr>
          <p:nvPr>
            <p:ph type="title"/>
          </p:nvPr>
        </p:nvSpPr>
        <p:spPr bwMode="auto">
          <a:xfrm>
            <a:off x="955041" y="808285"/>
            <a:ext cx="11101493" cy="16278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a:extLst>
              <a:ext uri="{FF2B5EF4-FFF2-40B4-BE49-F238E27FC236}">
                <a16:creationId xmlns:a16="http://schemas.microsoft.com/office/drawing/2014/main" id="{AA526035-036F-404D-B584-3306AA6E4304}"/>
              </a:ext>
            </a:extLst>
          </p:cNvPr>
          <p:cNvSpPr>
            <a:spLocks noGrp="1" noChangeArrowheads="1"/>
          </p:cNvSpPr>
          <p:nvPr>
            <p:ph type="body" idx="1"/>
          </p:nvPr>
        </p:nvSpPr>
        <p:spPr bwMode="auto">
          <a:xfrm>
            <a:off x="955041" y="2711592"/>
            <a:ext cx="11101493" cy="61434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350752914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589272" rtl="0" eaLnBrk="0" fontAlgn="base" hangingPunct="0">
        <a:lnSpc>
          <a:spcPct val="93000"/>
        </a:lnSpc>
        <a:spcBef>
          <a:spcPct val="0"/>
        </a:spcBef>
        <a:spcAft>
          <a:spcPct val="0"/>
        </a:spcAft>
        <a:buClr>
          <a:srgbClr val="000000"/>
        </a:buClr>
        <a:buSzPct val="45000"/>
        <a:buFont typeface="Wingdings" panose="05000000000000000000" pitchFamily="2" charset="2"/>
        <a:defRPr sz="3556" b="1">
          <a:solidFill>
            <a:srgbClr val="000000"/>
          </a:solidFill>
          <a:latin typeface="+mj-lt"/>
          <a:ea typeface="MS PGothic" panose="020B0600070205080204" pitchFamily="34" charset="-128"/>
          <a:cs typeface="+mj-cs"/>
        </a:defRPr>
      </a:lvl1pPr>
      <a:lvl2pPr algn="ctr" defTabSz="589272" rtl="0" eaLnBrk="0" fontAlgn="base" hangingPunct="0">
        <a:lnSpc>
          <a:spcPct val="93000"/>
        </a:lnSpc>
        <a:spcBef>
          <a:spcPct val="0"/>
        </a:spcBef>
        <a:spcAft>
          <a:spcPct val="0"/>
        </a:spcAft>
        <a:buClr>
          <a:srgbClr val="000000"/>
        </a:buClr>
        <a:buSzPct val="45000"/>
        <a:buFont typeface="Wingdings" panose="05000000000000000000" pitchFamily="2" charset="2"/>
        <a:defRPr sz="3556" b="1">
          <a:solidFill>
            <a:srgbClr val="000000"/>
          </a:solidFill>
          <a:latin typeface="Times New Roman" charset="0"/>
          <a:ea typeface="MS PGothic" panose="020B0600070205080204" pitchFamily="34" charset="-128"/>
          <a:cs typeface="msgothic" charset="0"/>
        </a:defRPr>
      </a:lvl2pPr>
      <a:lvl3pPr algn="ctr" defTabSz="589272" rtl="0" eaLnBrk="0" fontAlgn="base" hangingPunct="0">
        <a:lnSpc>
          <a:spcPct val="93000"/>
        </a:lnSpc>
        <a:spcBef>
          <a:spcPct val="0"/>
        </a:spcBef>
        <a:spcAft>
          <a:spcPct val="0"/>
        </a:spcAft>
        <a:buClr>
          <a:srgbClr val="000000"/>
        </a:buClr>
        <a:buSzPct val="45000"/>
        <a:buFont typeface="Wingdings" panose="05000000000000000000" pitchFamily="2" charset="2"/>
        <a:defRPr sz="3556" b="1">
          <a:solidFill>
            <a:srgbClr val="000000"/>
          </a:solidFill>
          <a:latin typeface="Times New Roman" charset="0"/>
          <a:ea typeface="MS PGothic" panose="020B0600070205080204" pitchFamily="34" charset="-128"/>
          <a:cs typeface="msgothic" charset="0"/>
        </a:defRPr>
      </a:lvl3pPr>
      <a:lvl4pPr algn="ctr" defTabSz="589272" rtl="0" eaLnBrk="0" fontAlgn="base" hangingPunct="0">
        <a:lnSpc>
          <a:spcPct val="93000"/>
        </a:lnSpc>
        <a:spcBef>
          <a:spcPct val="0"/>
        </a:spcBef>
        <a:spcAft>
          <a:spcPct val="0"/>
        </a:spcAft>
        <a:buClr>
          <a:srgbClr val="000000"/>
        </a:buClr>
        <a:buSzPct val="45000"/>
        <a:buFont typeface="Wingdings" panose="05000000000000000000" pitchFamily="2" charset="2"/>
        <a:defRPr sz="3556" b="1">
          <a:solidFill>
            <a:srgbClr val="000000"/>
          </a:solidFill>
          <a:latin typeface="Times New Roman" charset="0"/>
          <a:ea typeface="MS PGothic" panose="020B0600070205080204" pitchFamily="34" charset="-128"/>
          <a:cs typeface="msgothic" charset="0"/>
        </a:defRPr>
      </a:lvl4pPr>
      <a:lvl5pPr algn="ctr" defTabSz="589272" rtl="0" eaLnBrk="0" fontAlgn="base" hangingPunct="0">
        <a:lnSpc>
          <a:spcPct val="93000"/>
        </a:lnSpc>
        <a:spcBef>
          <a:spcPct val="0"/>
        </a:spcBef>
        <a:spcAft>
          <a:spcPct val="0"/>
        </a:spcAft>
        <a:buClr>
          <a:srgbClr val="000000"/>
        </a:buClr>
        <a:buSzPct val="45000"/>
        <a:buFont typeface="Wingdings" panose="05000000000000000000" pitchFamily="2" charset="2"/>
        <a:defRPr sz="3556" b="1">
          <a:solidFill>
            <a:srgbClr val="000000"/>
          </a:solidFill>
          <a:latin typeface="Times New Roman" charset="0"/>
          <a:ea typeface="MS PGothic" panose="020B0600070205080204" pitchFamily="34" charset="-128"/>
          <a:cs typeface="msgothic" charset="0"/>
        </a:defRPr>
      </a:lvl5pPr>
      <a:lvl6pPr marL="1982463" indent="-278528" algn="ctr" defTabSz="589823" rtl="0" fontAlgn="base" hangingPunct="0">
        <a:lnSpc>
          <a:spcPct val="93000"/>
        </a:lnSpc>
        <a:spcBef>
          <a:spcPct val="0"/>
        </a:spcBef>
        <a:spcAft>
          <a:spcPct val="0"/>
        </a:spcAft>
        <a:buClr>
          <a:srgbClr val="000000"/>
        </a:buClr>
        <a:buSzPct val="45000"/>
        <a:buFont typeface="Wingdings" charset="0"/>
        <a:defRPr sz="3556" b="1">
          <a:solidFill>
            <a:srgbClr val="000000"/>
          </a:solidFill>
          <a:latin typeface="Times New Roman" charset="0"/>
          <a:ea typeface="ＭＳ Ｐゴシック" charset="0"/>
          <a:cs typeface="msgothic" charset="0"/>
        </a:defRPr>
      </a:lvl6pPr>
      <a:lvl7pPr marL="2572286" indent="-278528" algn="ctr" defTabSz="589823" rtl="0" fontAlgn="base" hangingPunct="0">
        <a:lnSpc>
          <a:spcPct val="93000"/>
        </a:lnSpc>
        <a:spcBef>
          <a:spcPct val="0"/>
        </a:spcBef>
        <a:spcAft>
          <a:spcPct val="0"/>
        </a:spcAft>
        <a:buClr>
          <a:srgbClr val="000000"/>
        </a:buClr>
        <a:buSzPct val="45000"/>
        <a:buFont typeface="Wingdings" charset="0"/>
        <a:defRPr sz="3556" b="1">
          <a:solidFill>
            <a:srgbClr val="000000"/>
          </a:solidFill>
          <a:latin typeface="Times New Roman" charset="0"/>
          <a:ea typeface="ＭＳ Ｐゴシック" charset="0"/>
          <a:cs typeface="msgothic" charset="0"/>
        </a:defRPr>
      </a:lvl7pPr>
      <a:lvl8pPr marL="3162110" indent="-278528" algn="ctr" defTabSz="589823" rtl="0" fontAlgn="base" hangingPunct="0">
        <a:lnSpc>
          <a:spcPct val="93000"/>
        </a:lnSpc>
        <a:spcBef>
          <a:spcPct val="0"/>
        </a:spcBef>
        <a:spcAft>
          <a:spcPct val="0"/>
        </a:spcAft>
        <a:buClr>
          <a:srgbClr val="000000"/>
        </a:buClr>
        <a:buSzPct val="45000"/>
        <a:buFont typeface="Wingdings" charset="0"/>
        <a:defRPr sz="3556" b="1">
          <a:solidFill>
            <a:srgbClr val="000000"/>
          </a:solidFill>
          <a:latin typeface="Times New Roman" charset="0"/>
          <a:ea typeface="ＭＳ Ｐゴシック" charset="0"/>
          <a:cs typeface="msgothic" charset="0"/>
        </a:defRPr>
      </a:lvl8pPr>
      <a:lvl9pPr marL="3751933" indent="-278528" algn="ctr" defTabSz="589823" rtl="0" fontAlgn="base" hangingPunct="0">
        <a:lnSpc>
          <a:spcPct val="93000"/>
        </a:lnSpc>
        <a:spcBef>
          <a:spcPct val="0"/>
        </a:spcBef>
        <a:spcAft>
          <a:spcPct val="0"/>
        </a:spcAft>
        <a:buClr>
          <a:srgbClr val="000000"/>
        </a:buClr>
        <a:buSzPct val="45000"/>
        <a:buFont typeface="Wingdings" charset="0"/>
        <a:defRPr sz="3556" b="1">
          <a:solidFill>
            <a:srgbClr val="000000"/>
          </a:solidFill>
          <a:latin typeface="Times New Roman" charset="0"/>
          <a:ea typeface="ＭＳ Ｐゴシック" charset="0"/>
          <a:cs typeface="msgothic" charset="0"/>
        </a:defRPr>
      </a:lvl9pPr>
    </p:titleStyle>
    <p:bodyStyle>
      <a:lvl1pPr marL="555405" indent="-417683" algn="l" defTabSz="589272" rtl="0" eaLnBrk="0" fontAlgn="base" hangingPunct="0">
        <a:lnSpc>
          <a:spcPct val="93000"/>
        </a:lnSpc>
        <a:spcBef>
          <a:spcPct val="0"/>
        </a:spcBef>
        <a:spcAft>
          <a:spcPts val="1138"/>
        </a:spcAft>
        <a:buClr>
          <a:srgbClr val="000000"/>
        </a:buClr>
        <a:buSzPct val="100000"/>
        <a:buFont typeface="Arial" panose="020B0604020202020204" pitchFamily="34" charset="0"/>
        <a:buChar char="•"/>
        <a:defRPr>
          <a:solidFill>
            <a:srgbClr val="000000"/>
          </a:solidFill>
          <a:latin typeface="+mn-lt"/>
          <a:ea typeface="MS PGothic" panose="020B0600070205080204" pitchFamily="34" charset="-128"/>
          <a:cs typeface="+mn-cs"/>
        </a:defRPr>
      </a:lvl1pPr>
      <a:lvl2pPr marL="1113068" indent="-370270" algn="l" defTabSz="589272" rtl="0" eaLnBrk="0" fontAlgn="base" hangingPunct="0">
        <a:lnSpc>
          <a:spcPct val="93000"/>
        </a:lnSpc>
        <a:spcBef>
          <a:spcPct val="0"/>
        </a:spcBef>
        <a:spcAft>
          <a:spcPts val="1476"/>
        </a:spcAft>
        <a:buClr>
          <a:srgbClr val="000000"/>
        </a:buClr>
        <a:buSzPct val="75000"/>
        <a:buFont typeface="Symbol" panose="05050102010706020507" pitchFamily="18" charset="2"/>
        <a:buChar char=""/>
        <a:defRPr sz="3413">
          <a:solidFill>
            <a:srgbClr val="000000"/>
          </a:solidFill>
          <a:latin typeface="+mn-lt"/>
          <a:ea typeface="MS PGothic" panose="020B0600070205080204" pitchFamily="34" charset="-128"/>
          <a:cs typeface="+mn-cs"/>
        </a:defRPr>
      </a:lvl2pPr>
      <a:lvl3pPr marL="1670729" indent="-277703" algn="l" defTabSz="589272" rtl="0" eaLnBrk="0" fontAlgn="base" hangingPunct="0">
        <a:lnSpc>
          <a:spcPct val="93000"/>
        </a:lnSpc>
        <a:spcBef>
          <a:spcPct val="0"/>
        </a:spcBef>
        <a:spcAft>
          <a:spcPts val="1102"/>
        </a:spcAft>
        <a:buClr>
          <a:srgbClr val="000000"/>
        </a:buClr>
        <a:buSzPct val="45000"/>
        <a:buFont typeface="Wingdings" panose="05000000000000000000" pitchFamily="2" charset="2"/>
        <a:buChar char=""/>
        <a:defRPr sz="3129">
          <a:solidFill>
            <a:srgbClr val="000000"/>
          </a:solidFill>
          <a:latin typeface="+mn-lt"/>
          <a:ea typeface="MS PGothic" panose="020B0600070205080204" pitchFamily="34" charset="-128"/>
          <a:cs typeface="+mn-cs"/>
        </a:defRPr>
      </a:lvl3pPr>
      <a:lvl4pPr marL="2226134" indent="-277703" algn="l" defTabSz="589272" rtl="0" eaLnBrk="0" fontAlgn="base" hangingPunct="0">
        <a:lnSpc>
          <a:spcPct val="93000"/>
        </a:lnSpc>
        <a:spcBef>
          <a:spcPct val="0"/>
        </a:spcBef>
        <a:spcAft>
          <a:spcPts val="747"/>
        </a:spcAft>
        <a:buClr>
          <a:srgbClr val="000000"/>
        </a:buClr>
        <a:buSzPct val="75000"/>
        <a:buFont typeface="Symbol" panose="05050102010706020507" pitchFamily="18" charset="2"/>
        <a:buChar char=""/>
        <a:defRPr>
          <a:solidFill>
            <a:srgbClr val="000000"/>
          </a:solidFill>
          <a:latin typeface="+mn-lt"/>
          <a:ea typeface="MS PGothic" panose="020B0600070205080204" pitchFamily="34" charset="-128"/>
          <a:cs typeface="+mn-cs"/>
        </a:defRPr>
      </a:lvl4pPr>
      <a:lvl5pPr marL="2783797" indent="-277703" algn="l" defTabSz="589272" rtl="0" eaLnBrk="0" fontAlgn="base" hangingPunct="0">
        <a:lnSpc>
          <a:spcPct val="93000"/>
        </a:lnSpc>
        <a:spcBef>
          <a:spcPct val="0"/>
        </a:spcBef>
        <a:spcAft>
          <a:spcPts val="374"/>
        </a:spcAft>
        <a:buClr>
          <a:srgbClr val="000000"/>
        </a:buClr>
        <a:buSzPct val="45000"/>
        <a:buFont typeface="Wingdings" panose="05000000000000000000" pitchFamily="2" charset="2"/>
        <a:buChar char=""/>
        <a:defRPr>
          <a:solidFill>
            <a:srgbClr val="000000"/>
          </a:solidFill>
          <a:latin typeface="+mn-lt"/>
          <a:ea typeface="MS PGothic" panose="020B0600070205080204" pitchFamily="34" charset="-128"/>
          <a:cs typeface="+mn-cs"/>
        </a:defRPr>
      </a:lvl5pPr>
      <a:lvl6pPr marL="3375101" indent="-278528" algn="l" defTabSz="589823" rtl="0" fontAlgn="base" hangingPunct="0">
        <a:lnSpc>
          <a:spcPct val="93000"/>
        </a:lnSpc>
        <a:spcBef>
          <a:spcPct val="0"/>
        </a:spcBef>
        <a:spcAft>
          <a:spcPts val="371"/>
        </a:spcAft>
        <a:buClr>
          <a:srgbClr val="000000"/>
        </a:buClr>
        <a:buSzPct val="45000"/>
        <a:buFont typeface="Wingdings" charset="0"/>
        <a:buChar char=""/>
        <a:defRPr sz="2560">
          <a:solidFill>
            <a:srgbClr val="000000"/>
          </a:solidFill>
          <a:latin typeface="+mn-lt"/>
          <a:ea typeface="+mn-ea"/>
          <a:cs typeface="+mn-cs"/>
        </a:defRPr>
      </a:lvl6pPr>
      <a:lvl7pPr marL="3964924" indent="-278528" algn="l" defTabSz="589823" rtl="0" fontAlgn="base" hangingPunct="0">
        <a:lnSpc>
          <a:spcPct val="93000"/>
        </a:lnSpc>
        <a:spcBef>
          <a:spcPct val="0"/>
        </a:spcBef>
        <a:spcAft>
          <a:spcPts val="371"/>
        </a:spcAft>
        <a:buClr>
          <a:srgbClr val="000000"/>
        </a:buClr>
        <a:buSzPct val="45000"/>
        <a:buFont typeface="Wingdings" charset="0"/>
        <a:buChar char=""/>
        <a:defRPr sz="2560">
          <a:solidFill>
            <a:srgbClr val="000000"/>
          </a:solidFill>
          <a:latin typeface="+mn-lt"/>
          <a:ea typeface="+mn-ea"/>
          <a:cs typeface="+mn-cs"/>
        </a:defRPr>
      </a:lvl7pPr>
      <a:lvl8pPr marL="4554748" indent="-278528" algn="l" defTabSz="589823" rtl="0" fontAlgn="base" hangingPunct="0">
        <a:lnSpc>
          <a:spcPct val="93000"/>
        </a:lnSpc>
        <a:spcBef>
          <a:spcPct val="0"/>
        </a:spcBef>
        <a:spcAft>
          <a:spcPts val="371"/>
        </a:spcAft>
        <a:buClr>
          <a:srgbClr val="000000"/>
        </a:buClr>
        <a:buSzPct val="45000"/>
        <a:buFont typeface="Wingdings" charset="0"/>
        <a:buChar char=""/>
        <a:defRPr sz="2560">
          <a:solidFill>
            <a:srgbClr val="000000"/>
          </a:solidFill>
          <a:latin typeface="+mn-lt"/>
          <a:ea typeface="+mn-ea"/>
          <a:cs typeface="+mn-cs"/>
        </a:defRPr>
      </a:lvl8pPr>
      <a:lvl9pPr marL="5144571" indent="-278528" algn="l" defTabSz="589823" rtl="0" fontAlgn="base" hangingPunct="0">
        <a:lnSpc>
          <a:spcPct val="93000"/>
        </a:lnSpc>
        <a:spcBef>
          <a:spcPct val="0"/>
        </a:spcBef>
        <a:spcAft>
          <a:spcPts val="371"/>
        </a:spcAft>
        <a:buClr>
          <a:srgbClr val="000000"/>
        </a:buClr>
        <a:buSzPct val="45000"/>
        <a:buFont typeface="Wingdings" charset="0"/>
        <a:buChar char=""/>
        <a:defRPr sz="2560">
          <a:solidFill>
            <a:srgbClr val="000000"/>
          </a:solidFill>
          <a:latin typeface="+mn-lt"/>
          <a:ea typeface="+mn-ea"/>
          <a:cs typeface="+mn-cs"/>
        </a:defRPr>
      </a:lvl9pPr>
    </p:bodyStyle>
    <p:otherStyle>
      <a:defPPr>
        <a:defRPr lang="en-US"/>
      </a:defPPr>
      <a:lvl1pPr marL="0" algn="l" defTabSz="589823" rtl="0" eaLnBrk="1" latinLnBrk="0" hangingPunct="1">
        <a:defRPr sz="2276" kern="1200">
          <a:solidFill>
            <a:schemeClr val="tx1"/>
          </a:solidFill>
          <a:latin typeface="+mn-lt"/>
          <a:ea typeface="+mn-ea"/>
          <a:cs typeface="+mn-cs"/>
        </a:defRPr>
      </a:lvl1pPr>
      <a:lvl2pPr marL="589823" algn="l" defTabSz="589823" rtl="0" eaLnBrk="1" latinLnBrk="0" hangingPunct="1">
        <a:defRPr sz="2276" kern="1200">
          <a:solidFill>
            <a:schemeClr val="tx1"/>
          </a:solidFill>
          <a:latin typeface="+mn-lt"/>
          <a:ea typeface="+mn-ea"/>
          <a:cs typeface="+mn-cs"/>
        </a:defRPr>
      </a:lvl2pPr>
      <a:lvl3pPr marL="1179647" algn="l" defTabSz="589823" rtl="0" eaLnBrk="1" latinLnBrk="0" hangingPunct="1">
        <a:defRPr sz="2276" kern="1200">
          <a:solidFill>
            <a:schemeClr val="tx1"/>
          </a:solidFill>
          <a:latin typeface="+mn-lt"/>
          <a:ea typeface="+mn-ea"/>
          <a:cs typeface="+mn-cs"/>
        </a:defRPr>
      </a:lvl3pPr>
      <a:lvl4pPr marL="1769470" algn="l" defTabSz="589823" rtl="0" eaLnBrk="1" latinLnBrk="0" hangingPunct="1">
        <a:defRPr sz="2276" kern="1200">
          <a:solidFill>
            <a:schemeClr val="tx1"/>
          </a:solidFill>
          <a:latin typeface="+mn-lt"/>
          <a:ea typeface="+mn-ea"/>
          <a:cs typeface="+mn-cs"/>
        </a:defRPr>
      </a:lvl4pPr>
      <a:lvl5pPr marL="2359293" algn="l" defTabSz="589823" rtl="0" eaLnBrk="1" latinLnBrk="0" hangingPunct="1">
        <a:defRPr sz="2276" kern="1200">
          <a:solidFill>
            <a:schemeClr val="tx1"/>
          </a:solidFill>
          <a:latin typeface="+mn-lt"/>
          <a:ea typeface="+mn-ea"/>
          <a:cs typeface="+mn-cs"/>
        </a:defRPr>
      </a:lvl5pPr>
      <a:lvl6pPr marL="2949118" algn="l" defTabSz="589823" rtl="0" eaLnBrk="1" latinLnBrk="0" hangingPunct="1">
        <a:defRPr sz="2276" kern="1200">
          <a:solidFill>
            <a:schemeClr val="tx1"/>
          </a:solidFill>
          <a:latin typeface="+mn-lt"/>
          <a:ea typeface="+mn-ea"/>
          <a:cs typeface="+mn-cs"/>
        </a:defRPr>
      </a:lvl6pPr>
      <a:lvl7pPr marL="3538941" algn="l" defTabSz="589823" rtl="0" eaLnBrk="1" latinLnBrk="0" hangingPunct="1">
        <a:defRPr sz="2276" kern="1200">
          <a:solidFill>
            <a:schemeClr val="tx1"/>
          </a:solidFill>
          <a:latin typeface="+mn-lt"/>
          <a:ea typeface="+mn-ea"/>
          <a:cs typeface="+mn-cs"/>
        </a:defRPr>
      </a:lvl7pPr>
      <a:lvl8pPr marL="4128765" algn="l" defTabSz="589823" rtl="0" eaLnBrk="1" latinLnBrk="0" hangingPunct="1">
        <a:defRPr sz="2276" kern="1200">
          <a:solidFill>
            <a:schemeClr val="tx1"/>
          </a:solidFill>
          <a:latin typeface="+mn-lt"/>
          <a:ea typeface="+mn-ea"/>
          <a:cs typeface="+mn-cs"/>
        </a:defRPr>
      </a:lvl8pPr>
      <a:lvl9pPr marL="4718588" algn="l" defTabSz="589823" rtl="0" eaLnBrk="1" latinLnBrk="0" hangingPunct="1">
        <a:defRPr sz="2276"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itle Text"/>
          <p:cNvSpPr txBox="1">
            <a:spLocks noGrp="1"/>
          </p:cNvSpPr>
          <p:nvPr>
            <p:ph type="title"/>
          </p:nvPr>
        </p:nvSpPr>
        <p:spPr>
          <a:xfrm>
            <a:off x="571500" y="330200"/>
            <a:ext cx="11861800" cy="1397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lstStyle/>
          <a:p>
            <a:r>
              <a:rPr dirty="0"/>
              <a:t>Title Text</a:t>
            </a:r>
          </a:p>
        </p:txBody>
      </p:sp>
      <p:sp>
        <p:nvSpPr>
          <p:cNvPr id="6" name="Body Level One…"/>
          <p:cNvSpPr txBox="1">
            <a:spLocks noGrp="1"/>
          </p:cNvSpPr>
          <p:nvPr>
            <p:ph type="body" idx="1"/>
          </p:nvPr>
        </p:nvSpPr>
        <p:spPr>
          <a:xfrm>
            <a:off x="571500" y="2324100"/>
            <a:ext cx="11861800" cy="65659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50924356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Lst>
  <p:transition spd="med"/>
  <p:txStyles>
    <p:titleStyle>
      <a:lvl1pPr marL="0" marR="0" indent="0" algn="ct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p:titleStyle>
    <p:bodyStyle>
      <a:lvl1pPr marL="266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1pPr>
      <a:lvl2pPr marL="7112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2pPr>
      <a:lvl3pPr marL="1155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3pPr>
      <a:lvl4pPr marL="16002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4pPr>
      <a:lvl5pPr marL="2044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5pPr>
      <a:lvl6pPr marL="24892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6pPr>
      <a:lvl7pPr marL="2933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7pPr>
      <a:lvl8pPr marL="33782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8pPr>
      <a:lvl9pPr marL="3822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9pPr>
    </p:bodyStyle>
    <p:otherStyle>
      <a:lvl1pPr marL="0" marR="0" indent="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1pPr>
      <a:lvl2pPr marL="0" marR="0" indent="2286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2pPr>
      <a:lvl3pPr marL="0" marR="0" indent="4572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3pPr>
      <a:lvl4pPr marL="0" marR="0" indent="6858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4pPr>
      <a:lvl5pPr marL="0" marR="0" indent="9144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5pPr>
      <a:lvl6pPr marL="0" marR="0" indent="11430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6pPr>
      <a:lvl7pPr marL="0" marR="0" indent="13716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7pPr>
      <a:lvl8pPr marL="0" marR="0" indent="16002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8pPr>
      <a:lvl9pPr marL="0" marR="0" indent="18288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4.gif"/><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4.gif"/><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4.gif"/><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34.png"/><Relationship Id="rId4" Type="http://schemas.openxmlformats.org/officeDocument/2006/relationships/image" Target="../media/image23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0.xml"/><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8.xml"/><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4.gif"/><Relationship Id="rId7"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s>
</file>

<file path=ppt/slides/_rels/slide3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4.gif"/><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85.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28.png"/><Relationship Id="rId10" Type="http://schemas.openxmlformats.org/officeDocument/2006/relationships/image" Target="../media/image39.png"/><Relationship Id="rId4" Type="http://schemas.openxmlformats.org/officeDocument/2006/relationships/image" Target="../media/image25.png"/><Relationship Id="rId9" Type="http://schemas.openxmlformats.org/officeDocument/2006/relationships/image" Target="../media/image38.png"/></Relationships>
</file>

<file path=ppt/slides/_rels/slide3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24.gif"/><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85.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28.png"/><Relationship Id="rId10" Type="http://schemas.openxmlformats.org/officeDocument/2006/relationships/image" Target="../media/image39.png"/><Relationship Id="rId4" Type="http://schemas.openxmlformats.org/officeDocument/2006/relationships/image" Target="../media/image25.png"/><Relationship Id="rId9" Type="http://schemas.openxmlformats.org/officeDocument/2006/relationships/image" Target="../media/image38.png"/><Relationship Id="rId14" Type="http://schemas.openxmlformats.org/officeDocument/2006/relationships/image" Target="../media/image43.png"/></Relationships>
</file>

<file path=ppt/slides/_rels/slide3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24.gif"/><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85.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28.png"/><Relationship Id="rId10" Type="http://schemas.openxmlformats.org/officeDocument/2006/relationships/image" Target="../media/image39.png"/><Relationship Id="rId4" Type="http://schemas.openxmlformats.org/officeDocument/2006/relationships/image" Target="../media/image25.png"/><Relationship Id="rId9" Type="http://schemas.openxmlformats.org/officeDocument/2006/relationships/image" Target="../media/image38.png"/><Relationship Id="rId14" Type="http://schemas.openxmlformats.org/officeDocument/2006/relationships/image" Target="../media/image43.png"/></Relationships>
</file>

<file path=ppt/slides/_rels/slide3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24.gif"/><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85.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28.png"/><Relationship Id="rId10" Type="http://schemas.openxmlformats.org/officeDocument/2006/relationships/image" Target="../media/image39.png"/><Relationship Id="rId4" Type="http://schemas.openxmlformats.org/officeDocument/2006/relationships/image" Target="../media/image25.png"/><Relationship Id="rId9" Type="http://schemas.openxmlformats.org/officeDocument/2006/relationships/image" Target="../media/image38.png"/><Relationship Id="rId14" Type="http://schemas.openxmlformats.org/officeDocument/2006/relationships/image" Target="../media/image43.png"/></Relationships>
</file>

<file path=ppt/slides/_rels/slide3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24.gif"/><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85.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28.png"/><Relationship Id="rId10" Type="http://schemas.openxmlformats.org/officeDocument/2006/relationships/image" Target="../media/image39.png"/><Relationship Id="rId4" Type="http://schemas.openxmlformats.org/officeDocument/2006/relationships/image" Target="../media/image25.png"/><Relationship Id="rId9" Type="http://schemas.openxmlformats.org/officeDocument/2006/relationships/image" Target="../media/image38.png"/><Relationship Id="rId14" Type="http://schemas.openxmlformats.org/officeDocument/2006/relationships/image" Target="../media/image43.png"/></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48.emf"/><Relationship Id="rId18" Type="http://schemas.openxmlformats.org/officeDocument/2006/relationships/oleObject" Target="../embeddings/oleObject8.bin"/><Relationship Id="rId3" Type="http://schemas.openxmlformats.org/officeDocument/2006/relationships/notesSlide" Target="../notesSlides/notesSlide29.xml"/><Relationship Id="rId21" Type="http://schemas.openxmlformats.org/officeDocument/2006/relationships/image" Target="../media/image52.emf"/><Relationship Id="rId7" Type="http://schemas.openxmlformats.org/officeDocument/2006/relationships/image" Target="../media/image45.emf"/><Relationship Id="rId12" Type="http://schemas.openxmlformats.org/officeDocument/2006/relationships/oleObject" Target="../embeddings/oleObject5.bin"/><Relationship Id="rId17" Type="http://schemas.openxmlformats.org/officeDocument/2006/relationships/image" Target="../media/image50.emf"/><Relationship Id="rId2" Type="http://schemas.openxmlformats.org/officeDocument/2006/relationships/slideLayout" Target="../slideLayouts/slideLayout61.xml"/><Relationship Id="rId16" Type="http://schemas.openxmlformats.org/officeDocument/2006/relationships/oleObject" Target="../embeddings/oleObject7.bin"/><Relationship Id="rId20" Type="http://schemas.openxmlformats.org/officeDocument/2006/relationships/oleObject" Target="../embeddings/oleObject9.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7.emf"/><Relationship Id="rId5" Type="http://schemas.openxmlformats.org/officeDocument/2006/relationships/image" Target="../media/image44.emf"/><Relationship Id="rId15" Type="http://schemas.openxmlformats.org/officeDocument/2006/relationships/image" Target="../media/image49.emf"/><Relationship Id="rId23" Type="http://schemas.openxmlformats.org/officeDocument/2006/relationships/image" Target="../media/image53.emf"/><Relationship Id="rId10" Type="http://schemas.openxmlformats.org/officeDocument/2006/relationships/oleObject" Target="../embeddings/oleObject4.bin"/><Relationship Id="rId19" Type="http://schemas.openxmlformats.org/officeDocument/2006/relationships/image" Target="../media/image51.emf"/><Relationship Id="rId4" Type="http://schemas.openxmlformats.org/officeDocument/2006/relationships/oleObject" Target="../embeddings/oleObject1.bin"/><Relationship Id="rId9" Type="http://schemas.openxmlformats.org/officeDocument/2006/relationships/image" Target="../media/image46.emf"/><Relationship Id="rId14" Type="http://schemas.openxmlformats.org/officeDocument/2006/relationships/oleObject" Target="../embeddings/oleObject6.bin"/><Relationship Id="rId22" Type="http://schemas.openxmlformats.org/officeDocument/2006/relationships/oleObject" Target="../embeddings/oleObject10.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58.emf"/><Relationship Id="rId3" Type="http://schemas.openxmlformats.org/officeDocument/2006/relationships/notesSlide" Target="../notesSlides/notesSlide30.xml"/><Relationship Id="rId7" Type="http://schemas.openxmlformats.org/officeDocument/2006/relationships/image" Target="../media/image55.emf"/><Relationship Id="rId12" Type="http://schemas.openxmlformats.org/officeDocument/2006/relationships/oleObject" Target="../embeddings/oleObject15.bin"/><Relationship Id="rId2" Type="http://schemas.openxmlformats.org/officeDocument/2006/relationships/slideLayout" Target="../slideLayouts/slideLayout61.xml"/><Relationship Id="rId1" Type="http://schemas.openxmlformats.org/officeDocument/2006/relationships/vmlDrawing" Target="../drawings/vmlDrawing2.vml"/><Relationship Id="rId6" Type="http://schemas.openxmlformats.org/officeDocument/2006/relationships/oleObject" Target="../embeddings/oleObject12.bin"/><Relationship Id="rId11" Type="http://schemas.openxmlformats.org/officeDocument/2006/relationships/image" Target="../media/image57.emf"/><Relationship Id="rId5" Type="http://schemas.openxmlformats.org/officeDocument/2006/relationships/image" Target="../media/image54.emf"/><Relationship Id="rId15" Type="http://schemas.openxmlformats.org/officeDocument/2006/relationships/image" Target="../media/image59.emf"/><Relationship Id="rId10" Type="http://schemas.openxmlformats.org/officeDocument/2006/relationships/oleObject" Target="../embeddings/oleObject14.bin"/><Relationship Id="rId4" Type="http://schemas.openxmlformats.org/officeDocument/2006/relationships/oleObject" Target="../embeddings/oleObject11.bin"/><Relationship Id="rId9" Type="http://schemas.openxmlformats.org/officeDocument/2006/relationships/image" Target="../media/image56.emf"/><Relationship Id="rId14" Type="http://schemas.openxmlformats.org/officeDocument/2006/relationships/oleObject" Target="../embeddings/oleObject16.bin"/></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34.png"/><Relationship Id="rId4" Type="http://schemas.openxmlformats.org/officeDocument/2006/relationships/image" Target="../media/image233.png"/></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tags" Target="../tags/tag3.xml"/><Relationship Id="rId7" Type="http://schemas.openxmlformats.org/officeDocument/2006/relationships/slideLayout" Target="../slideLayouts/slideLayout37.xml"/><Relationship Id="rId12" Type="http://schemas.openxmlformats.org/officeDocument/2006/relationships/image" Target="../media/image6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66.png"/><Relationship Id="rId5" Type="http://schemas.openxmlformats.org/officeDocument/2006/relationships/tags" Target="../tags/tag5.xml"/><Relationship Id="rId10" Type="http://schemas.openxmlformats.org/officeDocument/2006/relationships/image" Target="../media/image65.png"/><Relationship Id="rId4" Type="http://schemas.openxmlformats.org/officeDocument/2006/relationships/tags" Target="../tags/tag4.xml"/><Relationship Id="rId9"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34.xml"/><Relationship Id="rId1" Type="http://schemas.openxmlformats.org/officeDocument/2006/relationships/slideLayout" Target="../slideLayouts/slideLayout6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8.xml.rels><?xml version="1.0" encoding="UTF-8" standalone="yes"?>
<Relationships xmlns="http://schemas.openxmlformats.org/package/2006/relationships"><Relationship Id="rId8" Type="http://schemas.openxmlformats.org/officeDocument/2006/relationships/image" Target="../media/image74.wmf"/><Relationship Id="rId3" Type="http://schemas.openxmlformats.org/officeDocument/2006/relationships/image" Target="../media/image69.png"/><Relationship Id="rId7" Type="http://schemas.openxmlformats.org/officeDocument/2006/relationships/image" Target="../media/image73.wmf"/><Relationship Id="rId2" Type="http://schemas.openxmlformats.org/officeDocument/2006/relationships/notesSlide" Target="../notesSlides/notesSlide35.xml"/><Relationship Id="rId1" Type="http://schemas.openxmlformats.org/officeDocument/2006/relationships/slideLayout" Target="../slideLayouts/slideLayout71.xml"/><Relationship Id="rId6" Type="http://schemas.openxmlformats.org/officeDocument/2006/relationships/image" Target="../media/image72.wmf"/><Relationship Id="rId5" Type="http://schemas.openxmlformats.org/officeDocument/2006/relationships/image" Target="../media/image71.wmf"/><Relationship Id="rId4" Type="http://schemas.openxmlformats.org/officeDocument/2006/relationships/image" Target="../media/image70.wmf"/><Relationship Id="rId9"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61.xml"/><Relationship Id="rId5" Type="http://schemas.openxmlformats.org/officeDocument/2006/relationships/image" Target="../media/image78.png"/><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7.xml"/><Relationship Id="rId1" Type="http://schemas.openxmlformats.org/officeDocument/2006/relationships/slideLayout" Target="../slideLayouts/slideLayout61.xml"/><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8.xml"/><Relationship Id="rId1" Type="http://schemas.openxmlformats.org/officeDocument/2006/relationships/slideLayout" Target="../slideLayouts/slideLayout61.xml"/><Relationship Id="rId4" Type="http://schemas.openxmlformats.org/officeDocument/2006/relationships/image" Target="../media/image79.jpeg"/></Relationships>
</file>

<file path=ppt/slides/_rels/slide52.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39.xml"/><Relationship Id="rId1" Type="http://schemas.openxmlformats.org/officeDocument/2006/relationships/slideLayout" Target="../slideLayouts/slideLayout71.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0.xml"/><Relationship Id="rId1" Type="http://schemas.openxmlformats.org/officeDocument/2006/relationships/slideLayout" Target="../slideLayouts/slideLayout61.xml"/><Relationship Id="rId5" Type="http://schemas.openxmlformats.org/officeDocument/2006/relationships/image" Target="../media/image90.png"/><Relationship Id="rId4" Type="http://schemas.openxmlformats.org/officeDocument/2006/relationships/image" Target="../media/image89.png"/></Relationships>
</file>

<file path=ppt/slides/_rels/slide5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1.xml"/><Relationship Id="rId1" Type="http://schemas.openxmlformats.org/officeDocument/2006/relationships/slideLayout" Target="../slideLayouts/slideLayout61.xml"/><Relationship Id="rId4" Type="http://schemas.openxmlformats.org/officeDocument/2006/relationships/image" Target="../media/image92.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24.gif"/><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85.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28.png"/><Relationship Id="rId10" Type="http://schemas.openxmlformats.org/officeDocument/2006/relationships/image" Target="../media/image39.png"/><Relationship Id="rId4" Type="http://schemas.openxmlformats.org/officeDocument/2006/relationships/image" Target="../media/image25.png"/><Relationship Id="rId9" Type="http://schemas.openxmlformats.org/officeDocument/2006/relationships/image" Target="../media/image38.png"/><Relationship Id="rId14" Type="http://schemas.openxmlformats.org/officeDocument/2006/relationships/image" Target="../media/image43.png"/></Relationships>
</file>

<file path=ppt/slides/_rels/slide5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24.gif"/><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302.png"/><Relationship Id="rId2" Type="http://schemas.openxmlformats.org/officeDocument/2006/relationships/notesSlide" Target="../notesSlides/notesSlide44.xml"/><Relationship Id="rId16" Type="http://schemas.openxmlformats.org/officeDocument/2006/relationships/image" Target="../media/image301.png"/><Relationship Id="rId1" Type="http://schemas.openxmlformats.org/officeDocument/2006/relationships/slideLayout" Target="../slideLayouts/slideLayout85.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28.png"/><Relationship Id="rId15" Type="http://schemas.openxmlformats.org/officeDocument/2006/relationships/image" Target="../media/image300.png"/><Relationship Id="rId10" Type="http://schemas.openxmlformats.org/officeDocument/2006/relationships/image" Target="../media/image39.png"/><Relationship Id="rId4" Type="http://schemas.openxmlformats.org/officeDocument/2006/relationships/image" Target="../media/image25.png"/><Relationship Id="rId9" Type="http://schemas.openxmlformats.org/officeDocument/2006/relationships/image" Target="../media/image38.png"/><Relationship Id="rId14" Type="http://schemas.openxmlformats.org/officeDocument/2006/relationships/image" Target="../media/image43.png"/></Relationships>
</file>

<file path=ppt/slides/_rels/slide5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24.gif"/><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302.png"/><Relationship Id="rId2" Type="http://schemas.openxmlformats.org/officeDocument/2006/relationships/notesSlide" Target="../notesSlides/notesSlide45.xml"/><Relationship Id="rId16" Type="http://schemas.openxmlformats.org/officeDocument/2006/relationships/image" Target="../media/image301.png"/><Relationship Id="rId1" Type="http://schemas.openxmlformats.org/officeDocument/2006/relationships/slideLayout" Target="../slideLayouts/slideLayout85.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28.png"/><Relationship Id="rId15" Type="http://schemas.openxmlformats.org/officeDocument/2006/relationships/image" Target="../media/image300.png"/><Relationship Id="rId10" Type="http://schemas.openxmlformats.org/officeDocument/2006/relationships/image" Target="../media/image39.png"/><Relationship Id="rId4" Type="http://schemas.openxmlformats.org/officeDocument/2006/relationships/image" Target="../media/image25.png"/><Relationship Id="rId9" Type="http://schemas.openxmlformats.org/officeDocument/2006/relationships/image" Target="../media/image38.png"/><Relationship Id="rId14"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98.xml"/><Relationship Id="rId1" Type="http://schemas.openxmlformats.org/officeDocument/2006/relationships/vmlDrawing" Target="../drawings/vmlDrawing3.vml"/><Relationship Id="rId5" Type="http://schemas.openxmlformats.org/officeDocument/2006/relationships/image" Target="../media/image93.png"/><Relationship Id="rId4" Type="http://schemas.openxmlformats.org/officeDocument/2006/relationships/oleObject" Target="../embeddings/oleObject17.bin"/></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98.xml"/><Relationship Id="rId1" Type="http://schemas.openxmlformats.org/officeDocument/2006/relationships/vmlDrawing" Target="../drawings/vmlDrawing4.vml"/><Relationship Id="rId5" Type="http://schemas.openxmlformats.org/officeDocument/2006/relationships/image" Target="../media/image94.png"/><Relationship Id="rId4" Type="http://schemas.openxmlformats.org/officeDocument/2006/relationships/oleObject" Target="../embeddings/oleObject18.bin"/></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5.xml"/></Relationships>
</file>

<file path=ppt/slides/_rels/slide6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52.xml"/><Relationship Id="rId1" Type="http://schemas.openxmlformats.org/officeDocument/2006/relationships/slideLayout" Target="../slideLayouts/slideLayout85.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5.xml"/></Relationships>
</file>

<file path=ppt/slides/_rels/slide6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4.xml"/><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5.xml"/><Relationship Id="rId1" Type="http://schemas.openxmlformats.org/officeDocument/2006/relationships/slideLayout" Target="../slideLayouts/slideLayout85.xml"/><Relationship Id="rId4" Type="http://schemas.openxmlformats.org/officeDocument/2006/relationships/image" Target="../media/image159.png"/></Relationships>
</file>

<file path=ppt/slides/_rels/slide7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6.xml"/><Relationship Id="rId1" Type="http://schemas.openxmlformats.org/officeDocument/2006/relationships/slideLayout" Target="../slideLayouts/slideLayout85.xml"/><Relationship Id="rId5" Type="http://schemas.openxmlformats.org/officeDocument/2006/relationships/image" Target="../media/image159.png"/><Relationship Id="rId4" Type="http://schemas.openxmlformats.org/officeDocument/2006/relationships/image" Target="../media/image158.png"/></Relationships>
</file>

<file path=ppt/slides/_rels/slide7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7.xml"/><Relationship Id="rId1" Type="http://schemas.openxmlformats.org/officeDocument/2006/relationships/slideLayout" Target="../slideLayouts/slideLayout85.xml"/><Relationship Id="rId5" Type="http://schemas.openxmlformats.org/officeDocument/2006/relationships/image" Target="../media/image159.png"/><Relationship Id="rId4" Type="http://schemas.openxmlformats.org/officeDocument/2006/relationships/image" Target="../media/image158.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5.xml"/></Relationships>
</file>

<file path=ppt/slides/_rels/slide7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9.xml"/><Relationship Id="rId1" Type="http://schemas.openxmlformats.org/officeDocument/2006/relationships/slideLayout" Target="../slideLayouts/slideLayout85.xml"/><Relationship Id="rId4" Type="http://schemas.openxmlformats.org/officeDocument/2006/relationships/image" Target="../media/image162.png"/></Relationships>
</file>

<file path=ppt/slides/_rels/slide75.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32.emf"/><Relationship Id="rId2" Type="http://schemas.openxmlformats.org/officeDocument/2006/relationships/notesSlide" Target="../notesSlides/notesSlide60.xml"/><Relationship Id="rId1" Type="http://schemas.openxmlformats.org/officeDocument/2006/relationships/slideLayout" Target="../slideLayouts/slideLayout85.xml"/><Relationship Id="rId6" Type="http://schemas.openxmlformats.org/officeDocument/2006/relationships/image" Target="../media/image166.png"/><Relationship Id="rId5" Type="http://schemas.openxmlformats.org/officeDocument/2006/relationships/image" Target="../media/image96.gif"/><Relationship Id="rId4" Type="http://schemas.openxmlformats.org/officeDocument/2006/relationships/image" Target="../media/image95.jp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5.xml"/></Relationships>
</file>

<file path=ppt/slides/_rels/slide7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85.xml"/><Relationship Id="rId6" Type="http://schemas.openxmlformats.org/officeDocument/2006/relationships/image" Target="../media/image101.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24.gif"/><Relationship Id="rId7" Type="http://schemas.openxmlformats.org/officeDocument/2006/relationships/image" Target="../media/image106.png"/><Relationship Id="rId12" Type="http://schemas.openxmlformats.org/officeDocument/2006/relationships/image" Target="../media/image29.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28.png"/><Relationship Id="rId5" Type="http://schemas.openxmlformats.org/officeDocument/2006/relationships/image" Target="../media/image26.png"/><Relationship Id="rId10" Type="http://schemas.openxmlformats.org/officeDocument/2006/relationships/image" Target="../media/image12.png"/><Relationship Id="rId4" Type="http://schemas.openxmlformats.org/officeDocument/2006/relationships/image" Target="../media/image25.png"/><Relationship Id="rId9" Type="http://schemas.openxmlformats.org/officeDocument/2006/relationships/image" Target="../media/image11.png"/></Relationships>
</file>

<file path=ppt/slides/_rels/slide82.xml.rels><?xml version="1.0" encoding="UTF-8" standalone="yes"?>
<Relationships xmlns="http://schemas.openxmlformats.org/package/2006/relationships"><Relationship Id="rId13" Type="http://schemas.openxmlformats.org/officeDocument/2006/relationships/image" Target="../media/image112.emf"/><Relationship Id="rId18" Type="http://schemas.openxmlformats.org/officeDocument/2006/relationships/oleObject" Target="../embeddings/oleObject26.bin"/><Relationship Id="rId26" Type="http://schemas.openxmlformats.org/officeDocument/2006/relationships/oleObject" Target="../embeddings/oleObject30.bin"/><Relationship Id="rId39" Type="http://schemas.openxmlformats.org/officeDocument/2006/relationships/image" Target="../media/image125.emf"/><Relationship Id="rId21" Type="http://schemas.openxmlformats.org/officeDocument/2006/relationships/image" Target="../media/image116.emf"/><Relationship Id="rId34" Type="http://schemas.openxmlformats.org/officeDocument/2006/relationships/oleObject" Target="../embeddings/oleObject34.bin"/><Relationship Id="rId42" Type="http://schemas.openxmlformats.org/officeDocument/2006/relationships/oleObject" Target="../embeddings/oleObject38.bin"/><Relationship Id="rId47" Type="http://schemas.openxmlformats.org/officeDocument/2006/relationships/image" Target="../media/image129.emf"/><Relationship Id="rId50" Type="http://schemas.openxmlformats.org/officeDocument/2006/relationships/oleObject" Target="../embeddings/oleObject42.bin"/><Relationship Id="rId55" Type="http://schemas.openxmlformats.org/officeDocument/2006/relationships/image" Target="../media/image133.emf"/><Relationship Id="rId7" Type="http://schemas.openxmlformats.org/officeDocument/2006/relationships/image" Target="../media/image109.emf"/><Relationship Id="rId12" Type="http://schemas.openxmlformats.org/officeDocument/2006/relationships/oleObject" Target="../embeddings/oleObject23.bin"/><Relationship Id="rId17" Type="http://schemas.openxmlformats.org/officeDocument/2006/relationships/image" Target="../media/image114.emf"/><Relationship Id="rId25" Type="http://schemas.openxmlformats.org/officeDocument/2006/relationships/image" Target="../media/image118.emf"/><Relationship Id="rId33" Type="http://schemas.openxmlformats.org/officeDocument/2006/relationships/image" Target="../media/image122.emf"/><Relationship Id="rId38" Type="http://schemas.openxmlformats.org/officeDocument/2006/relationships/oleObject" Target="../embeddings/oleObject36.bin"/><Relationship Id="rId46" Type="http://schemas.openxmlformats.org/officeDocument/2006/relationships/oleObject" Target="../embeddings/oleObject40.bin"/><Relationship Id="rId59" Type="http://schemas.openxmlformats.org/officeDocument/2006/relationships/image" Target="../media/image135.emf"/><Relationship Id="rId2" Type="http://schemas.openxmlformats.org/officeDocument/2006/relationships/slideLayout" Target="../slideLayouts/slideLayout65.xml"/><Relationship Id="rId16" Type="http://schemas.openxmlformats.org/officeDocument/2006/relationships/oleObject" Target="../embeddings/oleObject25.bin"/><Relationship Id="rId20" Type="http://schemas.openxmlformats.org/officeDocument/2006/relationships/oleObject" Target="../embeddings/oleObject27.bin"/><Relationship Id="rId29" Type="http://schemas.openxmlformats.org/officeDocument/2006/relationships/image" Target="../media/image120.emf"/><Relationship Id="rId41" Type="http://schemas.openxmlformats.org/officeDocument/2006/relationships/image" Target="../media/image126.emf"/><Relationship Id="rId54" Type="http://schemas.openxmlformats.org/officeDocument/2006/relationships/oleObject" Target="../embeddings/oleObject44.bin"/><Relationship Id="rId1" Type="http://schemas.openxmlformats.org/officeDocument/2006/relationships/vmlDrawing" Target="../drawings/vmlDrawing5.vml"/><Relationship Id="rId6" Type="http://schemas.openxmlformats.org/officeDocument/2006/relationships/oleObject" Target="../embeddings/oleObject20.bin"/><Relationship Id="rId11" Type="http://schemas.openxmlformats.org/officeDocument/2006/relationships/image" Target="../media/image111.emf"/><Relationship Id="rId24" Type="http://schemas.openxmlformats.org/officeDocument/2006/relationships/oleObject" Target="../embeddings/oleObject29.bin"/><Relationship Id="rId32" Type="http://schemas.openxmlformats.org/officeDocument/2006/relationships/oleObject" Target="../embeddings/oleObject33.bin"/><Relationship Id="rId37" Type="http://schemas.openxmlformats.org/officeDocument/2006/relationships/image" Target="../media/image124.emf"/><Relationship Id="rId40" Type="http://schemas.openxmlformats.org/officeDocument/2006/relationships/oleObject" Target="../embeddings/oleObject37.bin"/><Relationship Id="rId45" Type="http://schemas.openxmlformats.org/officeDocument/2006/relationships/image" Target="../media/image128.emf"/><Relationship Id="rId53" Type="http://schemas.openxmlformats.org/officeDocument/2006/relationships/image" Target="../media/image132.emf"/><Relationship Id="rId58" Type="http://schemas.openxmlformats.org/officeDocument/2006/relationships/oleObject" Target="../embeddings/oleObject46.bin"/><Relationship Id="rId5" Type="http://schemas.openxmlformats.org/officeDocument/2006/relationships/image" Target="../media/image108.emf"/><Relationship Id="rId15" Type="http://schemas.openxmlformats.org/officeDocument/2006/relationships/image" Target="../media/image113.emf"/><Relationship Id="rId23" Type="http://schemas.openxmlformats.org/officeDocument/2006/relationships/image" Target="../media/image117.emf"/><Relationship Id="rId28" Type="http://schemas.openxmlformats.org/officeDocument/2006/relationships/oleObject" Target="../embeddings/oleObject31.bin"/><Relationship Id="rId36" Type="http://schemas.openxmlformats.org/officeDocument/2006/relationships/oleObject" Target="../embeddings/oleObject35.bin"/><Relationship Id="rId49" Type="http://schemas.openxmlformats.org/officeDocument/2006/relationships/image" Target="../media/image130.emf"/><Relationship Id="rId57" Type="http://schemas.openxmlformats.org/officeDocument/2006/relationships/image" Target="../media/image134.emf"/><Relationship Id="rId10" Type="http://schemas.openxmlformats.org/officeDocument/2006/relationships/oleObject" Target="../embeddings/oleObject22.bin"/><Relationship Id="rId19" Type="http://schemas.openxmlformats.org/officeDocument/2006/relationships/image" Target="../media/image115.emf"/><Relationship Id="rId31" Type="http://schemas.openxmlformats.org/officeDocument/2006/relationships/image" Target="../media/image121.emf"/><Relationship Id="rId44" Type="http://schemas.openxmlformats.org/officeDocument/2006/relationships/oleObject" Target="../embeddings/oleObject39.bin"/><Relationship Id="rId52" Type="http://schemas.openxmlformats.org/officeDocument/2006/relationships/oleObject" Target="../embeddings/oleObject43.bin"/><Relationship Id="rId4" Type="http://schemas.openxmlformats.org/officeDocument/2006/relationships/oleObject" Target="../embeddings/oleObject19.bin"/><Relationship Id="rId9" Type="http://schemas.openxmlformats.org/officeDocument/2006/relationships/image" Target="../media/image110.emf"/><Relationship Id="rId14" Type="http://schemas.openxmlformats.org/officeDocument/2006/relationships/oleObject" Target="../embeddings/oleObject24.bin"/><Relationship Id="rId22" Type="http://schemas.openxmlformats.org/officeDocument/2006/relationships/oleObject" Target="../embeddings/oleObject28.bin"/><Relationship Id="rId27" Type="http://schemas.openxmlformats.org/officeDocument/2006/relationships/image" Target="../media/image119.emf"/><Relationship Id="rId30" Type="http://schemas.openxmlformats.org/officeDocument/2006/relationships/oleObject" Target="../embeddings/oleObject32.bin"/><Relationship Id="rId35" Type="http://schemas.openxmlformats.org/officeDocument/2006/relationships/image" Target="../media/image123.emf"/><Relationship Id="rId43" Type="http://schemas.openxmlformats.org/officeDocument/2006/relationships/image" Target="../media/image127.emf"/><Relationship Id="rId48" Type="http://schemas.openxmlformats.org/officeDocument/2006/relationships/oleObject" Target="../embeddings/oleObject41.bin"/><Relationship Id="rId56" Type="http://schemas.openxmlformats.org/officeDocument/2006/relationships/oleObject" Target="../embeddings/oleObject45.bin"/><Relationship Id="rId8" Type="http://schemas.openxmlformats.org/officeDocument/2006/relationships/oleObject" Target="../embeddings/oleObject21.bin"/><Relationship Id="rId51" Type="http://schemas.openxmlformats.org/officeDocument/2006/relationships/image" Target="../media/image131.emf"/><Relationship Id="rId3" Type="http://schemas.openxmlformats.org/officeDocument/2006/relationships/notesSlide" Target="../notesSlides/notesSlide65.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61.xml"/><Relationship Id="rId1" Type="http://schemas.openxmlformats.org/officeDocument/2006/relationships/vmlDrawing" Target="../drawings/vmlDrawing6.vml"/><Relationship Id="rId5" Type="http://schemas.openxmlformats.org/officeDocument/2006/relationships/image" Target="../media/image136.emf"/><Relationship Id="rId4" Type="http://schemas.openxmlformats.org/officeDocument/2006/relationships/oleObject" Target="../embeddings/oleObject47.bin"/></Relationships>
</file>

<file path=ppt/slides/_rels/slide84.xml.rels><?xml version="1.0" encoding="UTF-8" standalone="yes"?>
<Relationships xmlns="http://schemas.openxmlformats.org/package/2006/relationships"><Relationship Id="rId8" Type="http://schemas.openxmlformats.org/officeDocument/2006/relationships/oleObject" Target="../embeddings/oleObject50.bin"/><Relationship Id="rId3" Type="http://schemas.openxmlformats.org/officeDocument/2006/relationships/notesSlide" Target="../notesSlides/notesSlide67.xml"/><Relationship Id="rId7" Type="http://schemas.openxmlformats.org/officeDocument/2006/relationships/image" Target="../media/image138.emf"/><Relationship Id="rId2" Type="http://schemas.openxmlformats.org/officeDocument/2006/relationships/slideLayout" Target="../slideLayouts/slideLayout61.xml"/><Relationship Id="rId1" Type="http://schemas.openxmlformats.org/officeDocument/2006/relationships/vmlDrawing" Target="../drawings/vmlDrawing7.vml"/><Relationship Id="rId6" Type="http://schemas.openxmlformats.org/officeDocument/2006/relationships/oleObject" Target="../embeddings/oleObject49.bin"/><Relationship Id="rId5" Type="http://schemas.openxmlformats.org/officeDocument/2006/relationships/image" Target="../media/image137.emf"/><Relationship Id="rId4" Type="http://schemas.openxmlformats.org/officeDocument/2006/relationships/oleObject" Target="../embeddings/oleObject48.bin"/><Relationship Id="rId9" Type="http://schemas.openxmlformats.org/officeDocument/2006/relationships/image" Target="../media/image139.emf"/></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68.xml"/><Relationship Id="rId7" Type="http://schemas.openxmlformats.org/officeDocument/2006/relationships/image" Target="../media/image141.emf"/><Relationship Id="rId2" Type="http://schemas.openxmlformats.org/officeDocument/2006/relationships/slideLayout" Target="../slideLayouts/slideLayout61.xml"/><Relationship Id="rId1" Type="http://schemas.openxmlformats.org/officeDocument/2006/relationships/vmlDrawing" Target="../drawings/vmlDrawing8.vml"/><Relationship Id="rId6" Type="http://schemas.openxmlformats.org/officeDocument/2006/relationships/oleObject" Target="../embeddings/oleObject52.bin"/><Relationship Id="rId5" Type="http://schemas.openxmlformats.org/officeDocument/2006/relationships/image" Target="../media/image140.emf"/><Relationship Id="rId4" Type="http://schemas.openxmlformats.org/officeDocument/2006/relationships/oleObject" Target="../embeddings/oleObject51.bin"/></Relationships>
</file>

<file path=ppt/slides/_rels/slide86.xml.rels><?xml version="1.0" encoding="UTF-8" standalone="yes"?>
<Relationships xmlns="http://schemas.openxmlformats.org/package/2006/relationships"><Relationship Id="rId8" Type="http://schemas.openxmlformats.org/officeDocument/2006/relationships/oleObject" Target="../embeddings/oleObject55.bin"/><Relationship Id="rId13" Type="http://schemas.openxmlformats.org/officeDocument/2006/relationships/image" Target="../media/image146.emf"/><Relationship Id="rId3" Type="http://schemas.openxmlformats.org/officeDocument/2006/relationships/notesSlide" Target="../notesSlides/notesSlide69.xml"/><Relationship Id="rId7" Type="http://schemas.openxmlformats.org/officeDocument/2006/relationships/image" Target="../media/image143.emf"/><Relationship Id="rId12" Type="http://schemas.openxmlformats.org/officeDocument/2006/relationships/oleObject" Target="../embeddings/oleObject57.bin"/><Relationship Id="rId2" Type="http://schemas.openxmlformats.org/officeDocument/2006/relationships/slideLayout" Target="../slideLayouts/slideLayout61.xml"/><Relationship Id="rId1" Type="http://schemas.openxmlformats.org/officeDocument/2006/relationships/vmlDrawing" Target="../drawings/vmlDrawing9.vml"/><Relationship Id="rId6" Type="http://schemas.openxmlformats.org/officeDocument/2006/relationships/oleObject" Target="../embeddings/oleObject54.bin"/><Relationship Id="rId11" Type="http://schemas.openxmlformats.org/officeDocument/2006/relationships/image" Target="../media/image145.emf"/><Relationship Id="rId5" Type="http://schemas.openxmlformats.org/officeDocument/2006/relationships/image" Target="../media/image142.emf"/><Relationship Id="rId10" Type="http://schemas.openxmlformats.org/officeDocument/2006/relationships/oleObject" Target="../embeddings/oleObject56.bin"/><Relationship Id="rId4" Type="http://schemas.openxmlformats.org/officeDocument/2006/relationships/oleObject" Target="../embeddings/oleObject53.bin"/><Relationship Id="rId9" Type="http://schemas.openxmlformats.org/officeDocument/2006/relationships/image" Target="../media/image144.emf"/></Relationships>
</file>

<file path=ppt/slides/_rels/slide87.xml.rels><?xml version="1.0" encoding="UTF-8" standalone="yes"?>
<Relationships xmlns="http://schemas.openxmlformats.org/package/2006/relationships"><Relationship Id="rId8" Type="http://schemas.openxmlformats.org/officeDocument/2006/relationships/oleObject" Target="../embeddings/oleObject60.bin"/><Relationship Id="rId13" Type="http://schemas.openxmlformats.org/officeDocument/2006/relationships/image" Target="../media/image151.emf"/><Relationship Id="rId18" Type="http://schemas.openxmlformats.org/officeDocument/2006/relationships/oleObject" Target="../embeddings/oleObject65.bin"/><Relationship Id="rId26" Type="http://schemas.openxmlformats.org/officeDocument/2006/relationships/oleObject" Target="../embeddings/oleObject69.bin"/><Relationship Id="rId3" Type="http://schemas.openxmlformats.org/officeDocument/2006/relationships/notesSlide" Target="../notesSlides/notesSlide70.xml"/><Relationship Id="rId21" Type="http://schemas.openxmlformats.org/officeDocument/2006/relationships/image" Target="../media/image155.emf"/><Relationship Id="rId7" Type="http://schemas.openxmlformats.org/officeDocument/2006/relationships/image" Target="../media/image148.emf"/><Relationship Id="rId12" Type="http://schemas.openxmlformats.org/officeDocument/2006/relationships/oleObject" Target="../embeddings/oleObject62.bin"/><Relationship Id="rId17" Type="http://schemas.openxmlformats.org/officeDocument/2006/relationships/image" Target="../media/image153.emf"/><Relationship Id="rId25" Type="http://schemas.openxmlformats.org/officeDocument/2006/relationships/image" Target="../media/image157.emf"/><Relationship Id="rId2" Type="http://schemas.openxmlformats.org/officeDocument/2006/relationships/slideLayout" Target="../slideLayouts/slideLayout65.xml"/><Relationship Id="rId16" Type="http://schemas.openxmlformats.org/officeDocument/2006/relationships/oleObject" Target="../embeddings/oleObject64.bin"/><Relationship Id="rId20" Type="http://schemas.openxmlformats.org/officeDocument/2006/relationships/oleObject" Target="../embeddings/oleObject66.bin"/><Relationship Id="rId29" Type="http://schemas.openxmlformats.org/officeDocument/2006/relationships/image" Target="../media/image159.emf"/><Relationship Id="rId1" Type="http://schemas.openxmlformats.org/officeDocument/2006/relationships/vmlDrawing" Target="../drawings/vmlDrawing10.vml"/><Relationship Id="rId6" Type="http://schemas.openxmlformats.org/officeDocument/2006/relationships/oleObject" Target="../embeddings/oleObject59.bin"/><Relationship Id="rId11" Type="http://schemas.openxmlformats.org/officeDocument/2006/relationships/image" Target="../media/image150.emf"/><Relationship Id="rId24" Type="http://schemas.openxmlformats.org/officeDocument/2006/relationships/oleObject" Target="../embeddings/oleObject68.bin"/><Relationship Id="rId5" Type="http://schemas.openxmlformats.org/officeDocument/2006/relationships/image" Target="../media/image147.emf"/><Relationship Id="rId15" Type="http://schemas.openxmlformats.org/officeDocument/2006/relationships/image" Target="../media/image152.emf"/><Relationship Id="rId23" Type="http://schemas.openxmlformats.org/officeDocument/2006/relationships/image" Target="../media/image156.emf"/><Relationship Id="rId28" Type="http://schemas.openxmlformats.org/officeDocument/2006/relationships/oleObject" Target="../embeddings/oleObject70.bin"/><Relationship Id="rId10" Type="http://schemas.openxmlformats.org/officeDocument/2006/relationships/oleObject" Target="../embeddings/oleObject61.bin"/><Relationship Id="rId19" Type="http://schemas.openxmlformats.org/officeDocument/2006/relationships/image" Target="../media/image154.emf"/><Relationship Id="rId4" Type="http://schemas.openxmlformats.org/officeDocument/2006/relationships/oleObject" Target="../embeddings/oleObject58.bin"/><Relationship Id="rId9" Type="http://schemas.openxmlformats.org/officeDocument/2006/relationships/image" Target="../media/image149.emf"/><Relationship Id="rId14" Type="http://schemas.openxmlformats.org/officeDocument/2006/relationships/oleObject" Target="../embeddings/oleObject63.bin"/><Relationship Id="rId22" Type="http://schemas.openxmlformats.org/officeDocument/2006/relationships/oleObject" Target="../embeddings/oleObject67.bin"/><Relationship Id="rId27" Type="http://schemas.openxmlformats.org/officeDocument/2006/relationships/image" Target="../media/image158.emf"/></Relationships>
</file>

<file path=ppt/slides/_rels/slide88.xml.rels><?xml version="1.0" encoding="UTF-8" standalone="yes"?>
<Relationships xmlns="http://schemas.openxmlformats.org/package/2006/relationships"><Relationship Id="rId8" Type="http://schemas.openxmlformats.org/officeDocument/2006/relationships/oleObject" Target="../embeddings/oleObject73.bin"/><Relationship Id="rId13" Type="http://schemas.openxmlformats.org/officeDocument/2006/relationships/image" Target="../media/image164.emf"/><Relationship Id="rId18" Type="http://schemas.openxmlformats.org/officeDocument/2006/relationships/oleObject" Target="../embeddings/oleObject78.bin"/><Relationship Id="rId3" Type="http://schemas.openxmlformats.org/officeDocument/2006/relationships/notesSlide" Target="../notesSlides/notesSlide71.xml"/><Relationship Id="rId7" Type="http://schemas.openxmlformats.org/officeDocument/2006/relationships/image" Target="../media/image161.emf"/><Relationship Id="rId12" Type="http://schemas.openxmlformats.org/officeDocument/2006/relationships/oleObject" Target="../embeddings/oleObject75.bin"/><Relationship Id="rId17" Type="http://schemas.openxmlformats.org/officeDocument/2006/relationships/image" Target="../media/image166.emf"/><Relationship Id="rId2" Type="http://schemas.openxmlformats.org/officeDocument/2006/relationships/slideLayout" Target="../slideLayouts/slideLayout61.xml"/><Relationship Id="rId16" Type="http://schemas.openxmlformats.org/officeDocument/2006/relationships/oleObject" Target="../embeddings/oleObject77.bin"/><Relationship Id="rId1" Type="http://schemas.openxmlformats.org/officeDocument/2006/relationships/vmlDrawing" Target="../drawings/vmlDrawing11.vml"/><Relationship Id="rId6" Type="http://schemas.openxmlformats.org/officeDocument/2006/relationships/oleObject" Target="../embeddings/oleObject72.bin"/><Relationship Id="rId11" Type="http://schemas.openxmlformats.org/officeDocument/2006/relationships/image" Target="../media/image163.emf"/><Relationship Id="rId5" Type="http://schemas.openxmlformats.org/officeDocument/2006/relationships/image" Target="../media/image160.emf"/><Relationship Id="rId15" Type="http://schemas.openxmlformats.org/officeDocument/2006/relationships/image" Target="../media/image165.emf"/><Relationship Id="rId10" Type="http://schemas.openxmlformats.org/officeDocument/2006/relationships/oleObject" Target="../embeddings/oleObject74.bin"/><Relationship Id="rId19" Type="http://schemas.openxmlformats.org/officeDocument/2006/relationships/image" Target="../media/image167.emf"/><Relationship Id="rId4" Type="http://schemas.openxmlformats.org/officeDocument/2006/relationships/oleObject" Target="../embeddings/oleObject71.bin"/><Relationship Id="rId9" Type="http://schemas.openxmlformats.org/officeDocument/2006/relationships/image" Target="../media/image162.emf"/><Relationship Id="rId14" Type="http://schemas.openxmlformats.org/officeDocument/2006/relationships/oleObject" Target="../embeddings/oleObject76.bin"/></Relationships>
</file>

<file path=ppt/slides/_rels/slide8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72.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73.xml"/><Relationship Id="rId1" Type="http://schemas.openxmlformats.org/officeDocument/2006/relationships/slideLayout" Target="../slideLayouts/slideLayout61.xml"/></Relationships>
</file>

<file path=ppt/slides/_rels/slide9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74.xml"/><Relationship Id="rId1" Type="http://schemas.openxmlformats.org/officeDocument/2006/relationships/slideLayout" Target="../slideLayouts/slideLayout6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p:cNvSpPr>
          <p:nvPr>
            <p:ph type="title"/>
          </p:nvPr>
        </p:nvSpPr>
        <p:spPr>
          <a:xfrm>
            <a:off x="0" y="565232"/>
            <a:ext cx="13004800" cy="1413934"/>
          </a:xfrm>
          <a:prstGeom prst="rect">
            <a:avLst/>
          </a:prstGeom>
        </p:spPr>
        <p:txBody>
          <a:bodyPr>
            <a:normAutofit/>
          </a:bodyPr>
          <a:lstStyle/>
          <a:p>
            <a:pPr algn="ctr"/>
            <a:r>
              <a:rPr lang="en-US" dirty="0"/>
              <a:t>Photometric stereo</a:t>
            </a:r>
            <a:endParaRPr dirty="0"/>
          </a:p>
        </p:txBody>
      </p:sp>
      <p:sp>
        <p:nvSpPr>
          <p:cNvPr id="4" name="Shape 667"/>
          <p:cNvSpPr txBox="1">
            <a:spLocks/>
          </p:cNvSpPr>
          <p:nvPr/>
        </p:nvSpPr>
        <p:spPr>
          <a:xfrm>
            <a:off x="0" y="8120777"/>
            <a:ext cx="13004800" cy="1359691"/>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Helvetica Light"/>
                <a:sym typeface="Helvetica Light"/>
              </a:rPr>
              <a:t> </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Helvetica Light"/>
                <a:sym typeface="Helvetica Light"/>
              </a:rPr>
              <a:t>16-385 Computer Vision</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Helvetica Light"/>
                <a:sym typeface="Helvetica Light"/>
              </a:rPr>
              <a:t>Spring 2020, Lecture 16</a:t>
            </a:r>
          </a:p>
        </p:txBody>
      </p:sp>
      <p:sp>
        <p:nvSpPr>
          <p:cNvPr id="6" name="Shape 667"/>
          <p:cNvSpPr txBox="1">
            <a:spLocks/>
          </p:cNvSpPr>
          <p:nvPr/>
        </p:nvSpPr>
        <p:spPr>
          <a:xfrm>
            <a:off x="0" y="9024240"/>
            <a:ext cx="13004800" cy="539355"/>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Helvetica Light"/>
                <a:sym typeface="Helvetica Light"/>
              </a:rPr>
              <a:t>http://www.cs.cmu.edu/~16385/</a:t>
            </a:r>
            <a:endParaRPr kumimoji="0" lang="en-US" sz="3600" b="0" i="0" u="none" strike="noStrike" kern="1200" cap="none" spc="0" normalizeH="0" baseline="0" noProof="0" dirty="0">
              <a:ln>
                <a:noFill/>
              </a:ln>
              <a:solidFill>
                <a:srgbClr val="000000"/>
              </a:solidFill>
              <a:effectLst/>
              <a:uLnTx/>
              <a:uFillTx/>
              <a:latin typeface="Calibri Light (Headings)"/>
              <a:sym typeface="Helvetica Light"/>
            </a:endParaRPr>
          </a:p>
        </p:txBody>
      </p:sp>
      <p:grpSp>
        <p:nvGrpSpPr>
          <p:cNvPr id="2" name="Group 1">
            <a:extLst>
              <a:ext uri="{FF2B5EF4-FFF2-40B4-BE49-F238E27FC236}">
                <a16:creationId xmlns:a16="http://schemas.microsoft.com/office/drawing/2014/main" id="{16B3AC7B-F7B6-4AA3-AACF-74FD68DE8DB2}"/>
              </a:ext>
            </a:extLst>
          </p:cNvPr>
          <p:cNvGrpSpPr/>
          <p:nvPr/>
        </p:nvGrpSpPr>
        <p:grpSpPr>
          <a:xfrm>
            <a:off x="334151" y="3112347"/>
            <a:ext cx="12336498" cy="4030134"/>
            <a:chOff x="273192" y="1842347"/>
            <a:chExt cx="12336498" cy="4030134"/>
          </a:xfrm>
        </p:grpSpPr>
        <p:pic>
          <p:nvPicPr>
            <p:cNvPr id="23" name="Picture 4" descr="buddha_albedos">
              <a:extLst>
                <a:ext uri="{FF2B5EF4-FFF2-40B4-BE49-F238E27FC236}">
                  <a16:creationId xmlns:a16="http://schemas.microsoft.com/office/drawing/2014/main" id="{FF964F16-2D2D-4C93-9857-D3BC1C1C99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7076" y="1842347"/>
              <a:ext cx="2370667" cy="403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 descr="buddha_depths">
              <a:extLst>
                <a:ext uri="{FF2B5EF4-FFF2-40B4-BE49-F238E27FC236}">
                  <a16:creationId xmlns:a16="http://schemas.microsoft.com/office/drawing/2014/main" id="{D5FDD882-36B6-4D0D-85C0-EBAD6FDC1A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1921" y="1842347"/>
              <a:ext cx="2370667" cy="403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6" descr="buddha_normals">
              <a:extLst>
                <a:ext uri="{FF2B5EF4-FFF2-40B4-BE49-F238E27FC236}">
                  <a16:creationId xmlns:a16="http://schemas.microsoft.com/office/drawing/2014/main" id="{47E82C37-AF8E-4FCC-9F06-FD53699721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2232" y="1842347"/>
              <a:ext cx="2370667" cy="403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 descr="buddha">
              <a:extLst>
                <a:ext uri="{FF2B5EF4-FFF2-40B4-BE49-F238E27FC236}">
                  <a16:creationId xmlns:a16="http://schemas.microsoft.com/office/drawing/2014/main" id="{DE4C5ABF-912F-48AE-BB7C-5D7ECBC4AA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192" y="1871699"/>
              <a:ext cx="2354862" cy="4000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 descr="buddharelit">
              <a:extLst>
                <a:ext uri="{FF2B5EF4-FFF2-40B4-BE49-F238E27FC236}">
                  <a16:creationId xmlns:a16="http://schemas.microsoft.com/office/drawing/2014/main" id="{EBEF8249-CE20-4B4D-9A65-7B71CE0C8E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39023" y="1842347"/>
              <a:ext cx="2370667" cy="403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85617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 name="“Physics-based” computer vision  (a.k.a “inverse optics”)"/>
          <p:cNvSpPr txBox="1">
            <a:spLocks noGrp="1"/>
          </p:cNvSpPr>
          <p:nvPr>
            <p:ph type="title"/>
          </p:nvPr>
        </p:nvSpPr>
        <p:spPr>
          <a:xfrm>
            <a:off x="571500" y="330200"/>
            <a:ext cx="11861800" cy="875756"/>
          </a:xfrm>
          <a:prstGeom prst="rect">
            <a:avLst/>
          </a:prstGeom>
        </p:spPr>
        <p:txBody>
          <a:bodyPr/>
          <a:lstStyle/>
          <a:p>
            <a:r>
              <a:rPr lang="en-US" dirty="0"/>
              <a:t>Quiz 1: Measurement of a sensor using a thin lens</a:t>
            </a:r>
            <a:endParaRPr dirty="0"/>
          </a:p>
        </p:txBody>
      </p:sp>
      <p:pic>
        <p:nvPicPr>
          <p:cNvPr id="3" name="Picture 2">
            <a:extLst>
              <a:ext uri="{FF2B5EF4-FFF2-40B4-BE49-F238E27FC236}">
                <a16:creationId xmlns:a16="http://schemas.microsoft.com/office/drawing/2014/main" id="{E00C103F-FCB9-47F5-9101-9B650F54FC2F}"/>
              </a:ext>
            </a:extLst>
          </p:cNvPr>
          <p:cNvPicPr>
            <a:picLocks noChangeAspect="1"/>
          </p:cNvPicPr>
          <p:nvPr/>
        </p:nvPicPr>
        <p:blipFill rotWithShape="1">
          <a:blip r:embed="rId3">
            <a:extLst>
              <a:ext uri="{28A0092B-C50C-407E-A947-70E740481C1C}">
                <a14:useLocalDpi xmlns:a14="http://schemas.microsoft.com/office/drawing/2010/main" val="0"/>
              </a:ext>
            </a:extLst>
          </a:blip>
          <a:srcRect b="37114"/>
          <a:stretch/>
        </p:blipFill>
        <p:spPr>
          <a:xfrm>
            <a:off x="606425" y="1259043"/>
            <a:ext cx="11791950" cy="4420539"/>
          </a:xfrm>
          <a:prstGeom prst="rect">
            <a:avLst/>
          </a:prstGeom>
        </p:spPr>
      </p:pic>
      <p:sp>
        <p:nvSpPr>
          <p:cNvPr id="11" name="define “pseudo-normal”">
            <a:extLst>
              <a:ext uri="{FF2B5EF4-FFF2-40B4-BE49-F238E27FC236}">
                <a16:creationId xmlns:a16="http://schemas.microsoft.com/office/drawing/2014/main" id="{DC6BA52A-B4CE-4C07-B1BA-1706896855CE}"/>
              </a:ext>
            </a:extLst>
          </p:cNvPr>
          <p:cNvSpPr txBox="1"/>
          <p:nvPr/>
        </p:nvSpPr>
        <p:spPr>
          <a:xfrm>
            <a:off x="115910" y="5548990"/>
            <a:ext cx="12317390"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What integral should we write for the power measured by infinitesimal  pixel p?</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Tree>
    <p:extLst>
      <p:ext uri="{BB962C8B-B14F-4D97-AF65-F5344CB8AC3E}">
        <p14:creationId xmlns:p14="http://schemas.microsoft.com/office/powerpoint/2010/main" val="3900016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 name="“Physics-based” computer vision  (a.k.a “inverse optics”)"/>
          <p:cNvSpPr txBox="1">
            <a:spLocks noGrp="1"/>
          </p:cNvSpPr>
          <p:nvPr>
            <p:ph type="title"/>
          </p:nvPr>
        </p:nvSpPr>
        <p:spPr>
          <a:xfrm>
            <a:off x="571500" y="330200"/>
            <a:ext cx="11861800" cy="875756"/>
          </a:xfrm>
          <a:prstGeom prst="rect">
            <a:avLst/>
          </a:prstGeom>
        </p:spPr>
        <p:txBody>
          <a:bodyPr/>
          <a:lstStyle/>
          <a:p>
            <a:r>
              <a:rPr lang="en-US" dirty="0"/>
              <a:t>Quiz 1: Measurement of a sensor using a thin lens</a:t>
            </a:r>
            <a:endParaRPr dirty="0"/>
          </a:p>
        </p:txBody>
      </p:sp>
      <p:pic>
        <p:nvPicPr>
          <p:cNvPr id="3" name="Picture 2">
            <a:extLst>
              <a:ext uri="{FF2B5EF4-FFF2-40B4-BE49-F238E27FC236}">
                <a16:creationId xmlns:a16="http://schemas.microsoft.com/office/drawing/2014/main" id="{E00C103F-FCB9-47F5-9101-9B650F54FC2F}"/>
              </a:ext>
            </a:extLst>
          </p:cNvPr>
          <p:cNvPicPr>
            <a:picLocks noChangeAspect="1"/>
          </p:cNvPicPr>
          <p:nvPr/>
        </p:nvPicPr>
        <p:blipFill rotWithShape="1">
          <a:blip r:embed="rId3">
            <a:extLst>
              <a:ext uri="{28A0092B-C50C-407E-A947-70E740481C1C}">
                <a14:useLocalDpi xmlns:a14="http://schemas.microsoft.com/office/drawing/2010/main" val="0"/>
              </a:ext>
            </a:extLst>
          </a:blip>
          <a:srcRect b="37114"/>
          <a:stretch/>
        </p:blipFill>
        <p:spPr>
          <a:xfrm>
            <a:off x="606425" y="1259043"/>
            <a:ext cx="11791950" cy="4420539"/>
          </a:xfrm>
          <a:prstGeom prst="rect">
            <a:avLst/>
          </a:prstGeom>
        </p:spPr>
      </p:pic>
      <p:sp>
        <p:nvSpPr>
          <p:cNvPr id="11" name="define “pseudo-normal”">
            <a:extLst>
              <a:ext uri="{FF2B5EF4-FFF2-40B4-BE49-F238E27FC236}">
                <a16:creationId xmlns:a16="http://schemas.microsoft.com/office/drawing/2014/main" id="{DC6BA52A-B4CE-4C07-B1BA-1706896855CE}"/>
              </a:ext>
            </a:extLst>
          </p:cNvPr>
          <p:cNvSpPr txBox="1"/>
          <p:nvPr/>
        </p:nvSpPr>
        <p:spPr>
          <a:xfrm>
            <a:off x="115910" y="5548990"/>
            <a:ext cx="12317390"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What integral should we write for the power measured by infinitesimal  pixel p?</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pic>
        <p:nvPicPr>
          <p:cNvPr id="12" name="Picture 11">
            <a:extLst>
              <a:ext uri="{FF2B5EF4-FFF2-40B4-BE49-F238E27FC236}">
                <a16:creationId xmlns:a16="http://schemas.microsoft.com/office/drawing/2014/main" id="{74391961-0191-45CD-8F68-F1BBD3349D64}"/>
              </a:ext>
            </a:extLst>
          </p:cNvPr>
          <p:cNvPicPr>
            <a:picLocks noChangeAspect="1"/>
          </p:cNvPicPr>
          <p:nvPr/>
        </p:nvPicPr>
        <p:blipFill rotWithShape="1">
          <a:blip r:embed="rId3">
            <a:extLst>
              <a:ext uri="{28A0092B-C50C-407E-A947-70E740481C1C}">
                <a14:useLocalDpi xmlns:a14="http://schemas.microsoft.com/office/drawing/2010/main" val="0"/>
              </a:ext>
            </a:extLst>
          </a:blip>
          <a:srcRect t="60719" r="6829" b="18945"/>
          <a:stretch/>
        </p:blipFill>
        <p:spPr>
          <a:xfrm>
            <a:off x="1009047" y="6082469"/>
            <a:ext cx="10986707" cy="1429555"/>
          </a:xfrm>
          <a:prstGeom prst="rect">
            <a:avLst/>
          </a:prstGeom>
        </p:spPr>
      </p:pic>
      <p:sp>
        <p:nvSpPr>
          <p:cNvPr id="6" name="define “pseudo-normal”">
            <a:extLst>
              <a:ext uri="{FF2B5EF4-FFF2-40B4-BE49-F238E27FC236}">
                <a16:creationId xmlns:a16="http://schemas.microsoft.com/office/drawing/2014/main" id="{C78BC559-53AC-4871-B050-F616A124DE16}"/>
              </a:ext>
            </a:extLst>
          </p:cNvPr>
          <p:cNvSpPr txBox="1"/>
          <p:nvPr/>
        </p:nvSpPr>
        <p:spPr>
          <a:xfrm>
            <a:off x="115910" y="7512024"/>
            <a:ext cx="12772980"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Can I transform this integral over the hemisphere to an integral over the aperture area?</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Tree>
    <p:extLst>
      <p:ext uri="{BB962C8B-B14F-4D97-AF65-F5344CB8AC3E}">
        <p14:creationId xmlns:p14="http://schemas.microsoft.com/office/powerpoint/2010/main" val="817623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7260C9-E42C-4F14-9E62-7473182ED2BE}"/>
              </a:ext>
            </a:extLst>
          </p:cNvPr>
          <p:cNvPicPr>
            <a:picLocks noChangeAspect="1"/>
          </p:cNvPicPr>
          <p:nvPr/>
        </p:nvPicPr>
        <p:blipFill rotWithShape="1">
          <a:blip r:embed="rId3">
            <a:extLst>
              <a:ext uri="{28A0092B-C50C-407E-A947-70E740481C1C}">
                <a14:useLocalDpi xmlns:a14="http://schemas.microsoft.com/office/drawing/2010/main" val="0"/>
              </a:ext>
            </a:extLst>
          </a:blip>
          <a:srcRect b="42019"/>
          <a:stretch/>
        </p:blipFill>
        <p:spPr>
          <a:xfrm>
            <a:off x="689750" y="1340625"/>
            <a:ext cx="11925300" cy="4274564"/>
          </a:xfrm>
          <a:prstGeom prst="rect">
            <a:avLst/>
          </a:prstGeom>
        </p:spPr>
      </p:pic>
      <p:sp>
        <p:nvSpPr>
          <p:cNvPr id="908" name="“Physics-based” computer vision  (a.k.a “inverse optics”)"/>
          <p:cNvSpPr txBox="1">
            <a:spLocks noGrp="1"/>
          </p:cNvSpPr>
          <p:nvPr>
            <p:ph type="title"/>
          </p:nvPr>
        </p:nvSpPr>
        <p:spPr>
          <a:xfrm>
            <a:off x="571500" y="330200"/>
            <a:ext cx="11861800" cy="875756"/>
          </a:xfrm>
          <a:prstGeom prst="rect">
            <a:avLst/>
          </a:prstGeom>
        </p:spPr>
        <p:txBody>
          <a:bodyPr/>
          <a:lstStyle/>
          <a:p>
            <a:r>
              <a:rPr lang="en-US" dirty="0"/>
              <a:t>Quiz 1: Measurement of a sensor using a thin lens</a:t>
            </a:r>
            <a:endParaRPr dirty="0"/>
          </a:p>
        </p:txBody>
      </p:sp>
      <p:sp>
        <p:nvSpPr>
          <p:cNvPr id="10" name="define “pseudo-normal”">
            <a:extLst>
              <a:ext uri="{FF2B5EF4-FFF2-40B4-BE49-F238E27FC236}">
                <a16:creationId xmlns:a16="http://schemas.microsoft.com/office/drawing/2014/main" id="{816875F7-CD23-4827-A99A-4CA110E79E17}"/>
              </a:ext>
            </a:extLst>
          </p:cNvPr>
          <p:cNvSpPr txBox="1"/>
          <p:nvPr/>
        </p:nvSpPr>
        <p:spPr>
          <a:xfrm>
            <a:off x="115910" y="5548990"/>
            <a:ext cx="12317390"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What integral should we write for the power measured by infinitesimal  pixel p?</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pic>
        <p:nvPicPr>
          <p:cNvPr id="5" name="Picture 4">
            <a:extLst>
              <a:ext uri="{FF2B5EF4-FFF2-40B4-BE49-F238E27FC236}">
                <a16:creationId xmlns:a16="http://schemas.microsoft.com/office/drawing/2014/main" id="{9D572A28-1298-4759-BFA2-14272E8EF1B5}"/>
              </a:ext>
            </a:extLst>
          </p:cNvPr>
          <p:cNvPicPr>
            <a:picLocks noChangeAspect="1"/>
          </p:cNvPicPr>
          <p:nvPr/>
        </p:nvPicPr>
        <p:blipFill rotWithShape="1">
          <a:blip r:embed="rId4">
            <a:extLst>
              <a:ext uri="{28A0092B-C50C-407E-A947-70E740481C1C}">
                <a14:useLocalDpi xmlns:a14="http://schemas.microsoft.com/office/drawing/2010/main" val="0"/>
              </a:ext>
            </a:extLst>
          </a:blip>
          <a:srcRect t="60719" r="6829" b="18945"/>
          <a:stretch/>
        </p:blipFill>
        <p:spPr>
          <a:xfrm>
            <a:off x="1009047" y="6082469"/>
            <a:ext cx="10986707" cy="1429555"/>
          </a:xfrm>
          <a:prstGeom prst="rect">
            <a:avLst/>
          </a:prstGeom>
        </p:spPr>
      </p:pic>
      <p:sp>
        <p:nvSpPr>
          <p:cNvPr id="6" name="define “pseudo-normal”">
            <a:extLst>
              <a:ext uri="{FF2B5EF4-FFF2-40B4-BE49-F238E27FC236}">
                <a16:creationId xmlns:a16="http://schemas.microsoft.com/office/drawing/2014/main" id="{7367B5C7-3DBC-46CE-A681-90D13A382C49}"/>
              </a:ext>
            </a:extLst>
          </p:cNvPr>
          <p:cNvSpPr txBox="1"/>
          <p:nvPr/>
        </p:nvSpPr>
        <p:spPr>
          <a:xfrm>
            <a:off x="115910" y="7512024"/>
            <a:ext cx="12772980"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Can I transform this integral over the hemisphere to an integral over the aperture area?</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pic>
        <p:nvPicPr>
          <p:cNvPr id="8" name="Picture 7">
            <a:extLst>
              <a:ext uri="{FF2B5EF4-FFF2-40B4-BE49-F238E27FC236}">
                <a16:creationId xmlns:a16="http://schemas.microsoft.com/office/drawing/2014/main" id="{52E308D8-DA8A-46DE-957B-1ED90BFC4D08}"/>
              </a:ext>
            </a:extLst>
          </p:cNvPr>
          <p:cNvPicPr>
            <a:picLocks noChangeAspect="1"/>
          </p:cNvPicPr>
          <p:nvPr/>
        </p:nvPicPr>
        <p:blipFill rotWithShape="1">
          <a:blip r:embed="rId3">
            <a:extLst>
              <a:ext uri="{28A0092B-C50C-407E-A947-70E740481C1C}">
                <a14:useLocalDpi xmlns:a14="http://schemas.microsoft.com/office/drawing/2010/main" val="0"/>
              </a:ext>
            </a:extLst>
          </a:blip>
          <a:srcRect t="57981" b="22628"/>
          <a:stretch/>
        </p:blipFill>
        <p:spPr>
          <a:xfrm>
            <a:off x="963590" y="8045503"/>
            <a:ext cx="11925300" cy="1429555"/>
          </a:xfrm>
          <a:prstGeom prst="rect">
            <a:avLst/>
          </a:prstGeom>
        </p:spPr>
      </p:pic>
    </p:spTree>
    <p:extLst>
      <p:ext uri="{BB962C8B-B14F-4D97-AF65-F5344CB8AC3E}">
        <p14:creationId xmlns:p14="http://schemas.microsoft.com/office/powerpoint/2010/main" val="3741916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964CF6-E441-4F19-9AEC-6B9B63944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750" y="1340625"/>
            <a:ext cx="11925300" cy="7372350"/>
          </a:xfrm>
          <a:prstGeom prst="rect">
            <a:avLst/>
          </a:prstGeom>
        </p:spPr>
      </p:pic>
      <p:sp>
        <p:nvSpPr>
          <p:cNvPr id="908" name="“Physics-based” computer vision  (a.k.a “inverse optics”)"/>
          <p:cNvSpPr txBox="1">
            <a:spLocks noGrp="1"/>
          </p:cNvSpPr>
          <p:nvPr>
            <p:ph type="title"/>
          </p:nvPr>
        </p:nvSpPr>
        <p:spPr>
          <a:xfrm>
            <a:off x="571500" y="330200"/>
            <a:ext cx="11861800" cy="875756"/>
          </a:xfrm>
          <a:prstGeom prst="rect">
            <a:avLst/>
          </a:prstGeom>
        </p:spPr>
        <p:txBody>
          <a:bodyPr/>
          <a:lstStyle/>
          <a:p>
            <a:r>
              <a:rPr lang="en-US" dirty="0"/>
              <a:t>Quiz 1: Measurement of a sensor using a thin lens</a:t>
            </a:r>
            <a:endParaRPr dirty="0"/>
          </a:p>
        </p:txBody>
      </p:sp>
      <p:sp>
        <p:nvSpPr>
          <p:cNvPr id="7" name="define “pseudo-normal”">
            <a:extLst>
              <a:ext uri="{FF2B5EF4-FFF2-40B4-BE49-F238E27FC236}">
                <a16:creationId xmlns:a16="http://schemas.microsoft.com/office/drawing/2014/main" id="{6A67976E-71DA-4410-A5E6-B2000BAE5EC0}"/>
              </a:ext>
            </a:extLst>
          </p:cNvPr>
          <p:cNvSpPr txBox="1"/>
          <p:nvPr/>
        </p:nvSpPr>
        <p:spPr>
          <a:xfrm>
            <a:off x="115910" y="8580904"/>
            <a:ext cx="12772980"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Can I write the denominator in a more convenient form?</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Tree>
    <p:extLst>
      <p:ext uri="{BB962C8B-B14F-4D97-AF65-F5344CB8AC3E}">
        <p14:creationId xmlns:p14="http://schemas.microsoft.com/office/powerpoint/2010/main" val="2938644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C900B5-87A1-4F1C-894E-55892C104562}"/>
              </a:ext>
            </a:extLst>
          </p:cNvPr>
          <p:cNvPicPr>
            <a:picLocks noChangeAspect="1"/>
          </p:cNvPicPr>
          <p:nvPr/>
        </p:nvPicPr>
        <p:blipFill rotWithShape="1">
          <a:blip r:embed="rId3">
            <a:extLst>
              <a:ext uri="{28A0092B-C50C-407E-A947-70E740481C1C}">
                <a14:useLocalDpi xmlns:a14="http://schemas.microsoft.com/office/drawing/2010/main" val="0"/>
              </a:ext>
            </a:extLst>
          </a:blip>
          <a:srcRect b="16355"/>
          <a:stretch/>
        </p:blipFill>
        <p:spPr>
          <a:xfrm>
            <a:off x="849275" y="1252500"/>
            <a:ext cx="11906250" cy="6564976"/>
          </a:xfrm>
          <a:prstGeom prst="rect">
            <a:avLst/>
          </a:prstGeom>
        </p:spPr>
      </p:pic>
      <p:sp>
        <p:nvSpPr>
          <p:cNvPr id="908" name="“Physics-based” computer vision  (a.k.a “inverse optics”)"/>
          <p:cNvSpPr txBox="1">
            <a:spLocks noGrp="1"/>
          </p:cNvSpPr>
          <p:nvPr>
            <p:ph type="title"/>
          </p:nvPr>
        </p:nvSpPr>
        <p:spPr>
          <a:xfrm>
            <a:off x="571500" y="330200"/>
            <a:ext cx="11861800" cy="875756"/>
          </a:xfrm>
          <a:prstGeom prst="rect">
            <a:avLst/>
          </a:prstGeom>
        </p:spPr>
        <p:txBody>
          <a:bodyPr/>
          <a:lstStyle/>
          <a:p>
            <a:r>
              <a:rPr lang="en-US" dirty="0"/>
              <a:t>Quiz 1: Measurement of a sensor using a thin lens</a:t>
            </a:r>
            <a:endParaRPr dirty="0"/>
          </a:p>
        </p:txBody>
      </p:sp>
      <p:sp>
        <p:nvSpPr>
          <p:cNvPr id="7" name="define “pseudo-normal”">
            <a:extLst>
              <a:ext uri="{FF2B5EF4-FFF2-40B4-BE49-F238E27FC236}">
                <a16:creationId xmlns:a16="http://schemas.microsoft.com/office/drawing/2014/main" id="{31F11D75-DB24-40CB-BE0E-780192DD6D12}"/>
              </a:ext>
            </a:extLst>
          </p:cNvPr>
          <p:cNvSpPr txBox="1"/>
          <p:nvPr/>
        </p:nvSpPr>
        <p:spPr>
          <a:xfrm>
            <a:off x="473060" y="8280904"/>
            <a:ext cx="12282465"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What does this say about the image I am capturing?</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Tree>
    <p:extLst>
      <p:ext uri="{BB962C8B-B14F-4D97-AF65-F5344CB8AC3E}">
        <p14:creationId xmlns:p14="http://schemas.microsoft.com/office/powerpoint/2010/main" val="832629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p:cNvSpPr>
          <p:nvPr>
            <p:ph type="title"/>
          </p:nvPr>
        </p:nvSpPr>
        <p:spPr>
          <a:xfrm>
            <a:off x="-1281" y="0"/>
            <a:ext cx="13004800" cy="850006"/>
          </a:xfrm>
          <a:prstGeom prst="rect">
            <a:avLst/>
          </a:prstGeom>
        </p:spPr>
        <p:txBody>
          <a:bodyPr/>
          <a:lstStyle/>
          <a:p>
            <a:pPr algn="ctr"/>
            <a:r>
              <a:rPr lang="en-US" dirty="0" err="1"/>
              <a:t>Vignetting</a:t>
            </a:r>
            <a:endParaRPr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208" t="18424" r="9098" b="33290"/>
          <a:stretch/>
        </p:blipFill>
        <p:spPr>
          <a:xfrm>
            <a:off x="8731938" y="7615332"/>
            <a:ext cx="4241040" cy="1924506"/>
          </a:xfrm>
          <a:prstGeom prst="rect">
            <a:avLst/>
          </a:prstGeom>
        </p:spPr>
      </p:pic>
      <p:sp>
        <p:nvSpPr>
          <p:cNvPr id="14" name="Shape 667"/>
          <p:cNvSpPr txBox="1">
            <a:spLocks/>
          </p:cNvSpPr>
          <p:nvPr/>
        </p:nvSpPr>
        <p:spPr>
          <a:xfrm>
            <a:off x="194248" y="6411113"/>
            <a:ext cx="9809103" cy="3162355"/>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60" dirty="0"/>
              <a:t>Four types of </a:t>
            </a:r>
            <a:r>
              <a:rPr lang="en-US" sz="2560" dirty="0" err="1"/>
              <a:t>vignetting</a:t>
            </a:r>
            <a:r>
              <a:rPr lang="en-US" sz="2560" dirty="0"/>
              <a:t>:</a:t>
            </a:r>
          </a:p>
          <a:p>
            <a:pPr marL="365771" indent="-365771">
              <a:buFont typeface="Arial" panose="020B0604020202020204" pitchFamily="34" charset="0"/>
              <a:buChar char="•"/>
            </a:pPr>
            <a:endParaRPr lang="en-US" sz="2560" dirty="0"/>
          </a:p>
          <a:p>
            <a:pPr marL="365771" indent="-365771">
              <a:buFont typeface="Arial" panose="020B0604020202020204" pitchFamily="34" charset="0"/>
              <a:buChar char="•"/>
            </a:pPr>
            <a:r>
              <a:rPr lang="en-US" sz="2560" dirty="0"/>
              <a:t>Mechanical: light rays blocked by hoods, filters, and other objects.</a:t>
            </a:r>
          </a:p>
          <a:p>
            <a:pPr marL="365771" indent="-365771">
              <a:buFont typeface="Arial" panose="020B0604020202020204" pitchFamily="34" charset="0"/>
              <a:buChar char="•"/>
            </a:pPr>
            <a:endParaRPr lang="en-US" sz="2560" dirty="0"/>
          </a:p>
          <a:p>
            <a:pPr marL="365771" indent="-365771">
              <a:buFont typeface="Arial" panose="020B0604020202020204" pitchFamily="34" charset="0"/>
              <a:buChar char="•"/>
            </a:pPr>
            <a:r>
              <a:rPr lang="en-US" sz="2560" dirty="0"/>
              <a:t>Lens: similar, but light rays blocked by lens elements.</a:t>
            </a:r>
          </a:p>
          <a:p>
            <a:pPr marL="365771" indent="-365771">
              <a:buFont typeface="Arial" panose="020B0604020202020204" pitchFamily="34" charset="0"/>
              <a:buChar char="•"/>
            </a:pPr>
            <a:endParaRPr lang="en-US" sz="2560" dirty="0"/>
          </a:p>
          <a:p>
            <a:pPr marL="365771" indent="-365771">
              <a:buFont typeface="Arial" panose="020B0604020202020204" pitchFamily="34" charset="0"/>
              <a:buChar char="•"/>
            </a:pPr>
            <a:r>
              <a:rPr lang="en-US" sz="2560" u="sng" dirty="0"/>
              <a:t>Natural: due to radiometric laws (“cosine fourth falloff”).</a:t>
            </a:r>
          </a:p>
          <a:p>
            <a:pPr marL="365771" indent="-365771">
              <a:buFont typeface="Arial" panose="020B0604020202020204" pitchFamily="34" charset="0"/>
              <a:buChar char="•"/>
            </a:pPr>
            <a:endParaRPr lang="en-US" sz="2560" dirty="0"/>
          </a:p>
          <a:p>
            <a:pPr marL="365771" indent="-365771">
              <a:buFont typeface="Arial" panose="020B0604020202020204" pitchFamily="34" charset="0"/>
              <a:buChar char="•"/>
            </a:pPr>
            <a:r>
              <a:rPr lang="en-US" sz="2560" dirty="0"/>
              <a:t>Pixel: angle-dependent sensitivity of photodiodes.</a:t>
            </a:r>
          </a:p>
        </p:txBody>
      </p:sp>
      <p:sp>
        <p:nvSpPr>
          <p:cNvPr id="12" name="Shape 667">
            <a:extLst>
              <a:ext uri="{FF2B5EF4-FFF2-40B4-BE49-F238E27FC236}">
                <a16:creationId xmlns:a16="http://schemas.microsoft.com/office/drawing/2014/main" id="{2C6FCFC2-575E-472E-93D9-1AB6002A6F33}"/>
              </a:ext>
            </a:extLst>
          </p:cNvPr>
          <p:cNvSpPr txBox="1">
            <a:spLocks/>
          </p:cNvSpPr>
          <p:nvPr/>
        </p:nvSpPr>
        <p:spPr>
          <a:xfrm>
            <a:off x="457649" y="606577"/>
            <a:ext cx="9190671" cy="1204222"/>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60" dirty="0"/>
              <a:t>Fancy word for: pixels far off the center receive less light</a:t>
            </a:r>
          </a:p>
        </p:txBody>
      </p:sp>
      <p:grpSp>
        <p:nvGrpSpPr>
          <p:cNvPr id="16" name="Group 15">
            <a:extLst>
              <a:ext uri="{FF2B5EF4-FFF2-40B4-BE49-F238E27FC236}">
                <a16:creationId xmlns:a16="http://schemas.microsoft.com/office/drawing/2014/main" id="{93E24215-9F06-4FEF-99B0-BDD7106C12E8}"/>
              </a:ext>
            </a:extLst>
          </p:cNvPr>
          <p:cNvGrpSpPr/>
          <p:nvPr/>
        </p:nvGrpSpPr>
        <p:grpSpPr>
          <a:xfrm>
            <a:off x="818256" y="1478089"/>
            <a:ext cx="11368288" cy="5091671"/>
            <a:chOff x="767115" y="1643285"/>
            <a:chExt cx="10657770" cy="4773444"/>
          </a:xfrm>
        </p:grpSpPr>
        <p:grpSp>
          <p:nvGrpSpPr>
            <p:cNvPr id="18" name="Group 17">
              <a:extLst>
                <a:ext uri="{FF2B5EF4-FFF2-40B4-BE49-F238E27FC236}">
                  <a16:creationId xmlns:a16="http://schemas.microsoft.com/office/drawing/2014/main" id="{F53FF37D-F46F-42D9-A4C2-C957F478BCFD}"/>
                </a:ext>
              </a:extLst>
            </p:cNvPr>
            <p:cNvGrpSpPr/>
            <p:nvPr/>
          </p:nvGrpSpPr>
          <p:grpSpPr>
            <a:xfrm>
              <a:off x="767115" y="1643285"/>
              <a:ext cx="10657770" cy="4773444"/>
              <a:chOff x="767115" y="1443260"/>
              <a:chExt cx="10657770" cy="4773444"/>
            </a:xfrm>
          </p:grpSpPr>
          <p:grpSp>
            <p:nvGrpSpPr>
              <p:cNvPr id="21" name="Group 20">
                <a:extLst>
                  <a:ext uri="{FF2B5EF4-FFF2-40B4-BE49-F238E27FC236}">
                    <a16:creationId xmlns:a16="http://schemas.microsoft.com/office/drawing/2014/main" id="{B887C805-99A9-4C60-9D75-8E0AA74909A6}"/>
                  </a:ext>
                </a:extLst>
              </p:cNvPr>
              <p:cNvGrpSpPr/>
              <p:nvPr/>
            </p:nvGrpSpPr>
            <p:grpSpPr>
              <a:xfrm>
                <a:off x="767116" y="1443260"/>
                <a:ext cx="10657769" cy="3970487"/>
                <a:chOff x="722539" y="1284547"/>
                <a:chExt cx="11442975" cy="4263011"/>
              </a:xfrm>
            </p:grpSpPr>
            <p:pic>
              <p:nvPicPr>
                <p:cNvPr id="23" name="Picture 22">
                  <a:extLst>
                    <a:ext uri="{FF2B5EF4-FFF2-40B4-BE49-F238E27FC236}">
                      <a16:creationId xmlns:a16="http://schemas.microsoft.com/office/drawing/2014/main" id="{2F3011C0-3F49-47DE-9FEB-15DEFC1C99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539" y="1284547"/>
                  <a:ext cx="4263003" cy="4263003"/>
                </a:xfrm>
                <a:prstGeom prst="rect">
                  <a:avLst/>
                </a:prstGeom>
              </p:spPr>
            </p:pic>
            <p:pic>
              <p:nvPicPr>
                <p:cNvPr id="24" name="Picture 23">
                  <a:extLst>
                    <a:ext uri="{FF2B5EF4-FFF2-40B4-BE49-F238E27FC236}">
                      <a16:creationId xmlns:a16="http://schemas.microsoft.com/office/drawing/2014/main" id="{ED843E9D-3D5F-4980-B490-27973A759A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2820" y="1284552"/>
                  <a:ext cx="6362694" cy="4263006"/>
                </a:xfrm>
                <a:prstGeom prst="rect">
                  <a:avLst/>
                </a:prstGeom>
              </p:spPr>
            </p:pic>
          </p:grpSp>
          <p:sp>
            <p:nvSpPr>
              <p:cNvPr id="22" name="Shape 667">
                <a:extLst>
                  <a:ext uri="{FF2B5EF4-FFF2-40B4-BE49-F238E27FC236}">
                    <a16:creationId xmlns:a16="http://schemas.microsoft.com/office/drawing/2014/main" id="{2BF631F3-A804-4403-932D-7A9BE523FC1F}"/>
                  </a:ext>
                </a:extLst>
              </p:cNvPr>
              <p:cNvSpPr txBox="1">
                <a:spLocks/>
              </p:cNvSpPr>
              <p:nvPr/>
            </p:nvSpPr>
            <p:spPr>
              <a:xfrm>
                <a:off x="767115" y="5087746"/>
                <a:ext cx="3970481" cy="1128958"/>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560" dirty="0"/>
                  <a:t>white wall under uniform light</a:t>
                </a:r>
              </a:p>
            </p:txBody>
          </p:sp>
        </p:grpSp>
        <p:sp>
          <p:nvSpPr>
            <p:cNvPr id="20" name="Shape 667">
              <a:extLst>
                <a:ext uri="{FF2B5EF4-FFF2-40B4-BE49-F238E27FC236}">
                  <a16:creationId xmlns:a16="http://schemas.microsoft.com/office/drawing/2014/main" id="{5559A4CE-7F58-46D2-8D49-E89780D36227}"/>
                </a:ext>
              </a:extLst>
            </p:cNvPr>
            <p:cNvSpPr txBox="1">
              <a:spLocks/>
            </p:cNvSpPr>
            <p:nvPr/>
          </p:nvSpPr>
          <p:spPr>
            <a:xfrm>
              <a:off x="5498793" y="5287771"/>
              <a:ext cx="5926092" cy="1128958"/>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560" dirty="0"/>
                <a:t>more interesting example of </a:t>
              </a:r>
              <a:r>
                <a:rPr lang="en-US" sz="2560" dirty="0" err="1"/>
                <a:t>vignetting</a:t>
              </a:r>
              <a:endParaRPr lang="en-US" sz="2560" dirty="0"/>
            </a:p>
          </p:txBody>
        </p:sp>
      </p:grpSp>
    </p:spTree>
    <p:extLst>
      <p:ext uri="{BB962C8B-B14F-4D97-AF65-F5344CB8AC3E}">
        <p14:creationId xmlns:p14="http://schemas.microsoft.com/office/powerpoint/2010/main" val="437556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 name="“Physics-based” computer vision  (a.k.a “inverse optics”)"/>
          <p:cNvSpPr txBox="1">
            <a:spLocks noGrp="1"/>
          </p:cNvSpPr>
          <p:nvPr>
            <p:ph type="title"/>
          </p:nvPr>
        </p:nvSpPr>
        <p:spPr>
          <a:xfrm>
            <a:off x="571500" y="330200"/>
            <a:ext cx="11861800" cy="875756"/>
          </a:xfrm>
          <a:prstGeom prst="rect">
            <a:avLst/>
          </a:prstGeom>
        </p:spPr>
        <p:txBody>
          <a:bodyPr/>
          <a:lstStyle/>
          <a:p>
            <a:r>
              <a:rPr lang="en-US" dirty="0"/>
              <a:t>Quiz 2: BRDF of the moon</a:t>
            </a:r>
            <a:endParaRPr dirty="0"/>
          </a:p>
        </p:txBody>
      </p:sp>
      <p:sp>
        <p:nvSpPr>
          <p:cNvPr id="11" name="define “pseudo-normal”">
            <a:extLst>
              <a:ext uri="{FF2B5EF4-FFF2-40B4-BE49-F238E27FC236}">
                <a16:creationId xmlns:a16="http://schemas.microsoft.com/office/drawing/2014/main" id="{DC6BA52A-B4CE-4C07-B1BA-1706896855CE}"/>
              </a:ext>
            </a:extLst>
          </p:cNvPr>
          <p:cNvSpPr txBox="1"/>
          <p:nvPr/>
        </p:nvSpPr>
        <p:spPr>
          <a:xfrm>
            <a:off x="571500" y="1788359"/>
            <a:ext cx="12317390"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What BRDF does the moon have?</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Tree>
    <p:extLst>
      <p:ext uri="{BB962C8B-B14F-4D97-AF65-F5344CB8AC3E}">
        <p14:creationId xmlns:p14="http://schemas.microsoft.com/office/powerpoint/2010/main" val="2000134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 name="“Physics-based” computer vision  (a.k.a “inverse optics”)"/>
          <p:cNvSpPr txBox="1">
            <a:spLocks noGrp="1"/>
          </p:cNvSpPr>
          <p:nvPr>
            <p:ph type="title"/>
          </p:nvPr>
        </p:nvSpPr>
        <p:spPr>
          <a:xfrm>
            <a:off x="571500" y="330200"/>
            <a:ext cx="11861800" cy="875756"/>
          </a:xfrm>
          <a:prstGeom prst="rect">
            <a:avLst/>
          </a:prstGeom>
        </p:spPr>
        <p:txBody>
          <a:bodyPr/>
          <a:lstStyle/>
          <a:p>
            <a:r>
              <a:rPr lang="en-US" dirty="0"/>
              <a:t>Quiz 2: BRDF of the moon</a:t>
            </a:r>
            <a:endParaRPr dirty="0"/>
          </a:p>
        </p:txBody>
      </p:sp>
      <p:sp>
        <p:nvSpPr>
          <p:cNvPr id="11" name="define “pseudo-normal”">
            <a:extLst>
              <a:ext uri="{FF2B5EF4-FFF2-40B4-BE49-F238E27FC236}">
                <a16:creationId xmlns:a16="http://schemas.microsoft.com/office/drawing/2014/main" id="{DC6BA52A-B4CE-4C07-B1BA-1706896855CE}"/>
              </a:ext>
            </a:extLst>
          </p:cNvPr>
          <p:cNvSpPr txBox="1"/>
          <p:nvPr/>
        </p:nvSpPr>
        <p:spPr>
          <a:xfrm>
            <a:off x="571500" y="1718080"/>
            <a:ext cx="12317390"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What BRDF does the moon have?</a:t>
            </a:r>
          </a:p>
          <a:p>
            <a:pPr marL="457200" marR="0" lvl="0" indent="-4572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Can it be diffuse?</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Tree>
    <p:extLst>
      <p:ext uri="{BB962C8B-B14F-4D97-AF65-F5344CB8AC3E}">
        <p14:creationId xmlns:p14="http://schemas.microsoft.com/office/powerpoint/2010/main" val="1042652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 name="“Physics-based” computer vision  (a.k.a “inverse optics”)"/>
          <p:cNvSpPr txBox="1">
            <a:spLocks noGrp="1"/>
          </p:cNvSpPr>
          <p:nvPr>
            <p:ph type="title"/>
          </p:nvPr>
        </p:nvSpPr>
        <p:spPr>
          <a:xfrm>
            <a:off x="571500" y="330200"/>
            <a:ext cx="11861800" cy="875756"/>
          </a:xfrm>
          <a:prstGeom prst="rect">
            <a:avLst/>
          </a:prstGeom>
        </p:spPr>
        <p:txBody>
          <a:bodyPr/>
          <a:lstStyle/>
          <a:p>
            <a:r>
              <a:rPr lang="en-US" dirty="0"/>
              <a:t>Quiz 2: BRDF of the moon</a:t>
            </a:r>
            <a:endParaRPr dirty="0"/>
          </a:p>
        </p:txBody>
      </p:sp>
      <p:sp>
        <p:nvSpPr>
          <p:cNvPr id="11" name="define “pseudo-normal”">
            <a:extLst>
              <a:ext uri="{FF2B5EF4-FFF2-40B4-BE49-F238E27FC236}">
                <a16:creationId xmlns:a16="http://schemas.microsoft.com/office/drawing/2014/main" id="{DC6BA52A-B4CE-4C07-B1BA-1706896855CE}"/>
              </a:ext>
            </a:extLst>
          </p:cNvPr>
          <p:cNvSpPr txBox="1"/>
          <p:nvPr/>
        </p:nvSpPr>
        <p:spPr>
          <a:xfrm>
            <a:off x="571500" y="1718080"/>
            <a:ext cx="12317390"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What BRDF does the moon have?</a:t>
            </a:r>
          </a:p>
          <a:p>
            <a:pPr marL="457200" marR="0" lvl="0" indent="-4572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Can it be diffuse?</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pic>
        <p:nvPicPr>
          <p:cNvPr id="3" name="Picture 2">
            <a:extLst>
              <a:ext uri="{FF2B5EF4-FFF2-40B4-BE49-F238E27FC236}">
                <a16:creationId xmlns:a16="http://schemas.microsoft.com/office/drawing/2014/main" id="{F71EED6C-F1F6-454F-A91D-549421BAC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0501" y="2682446"/>
            <a:ext cx="6854424" cy="5987258"/>
          </a:xfrm>
          <a:prstGeom prst="rect">
            <a:avLst/>
          </a:prstGeom>
        </p:spPr>
      </p:pic>
      <p:sp>
        <p:nvSpPr>
          <p:cNvPr id="5" name="define “pseudo-normal”">
            <a:extLst>
              <a:ext uri="{FF2B5EF4-FFF2-40B4-BE49-F238E27FC236}">
                <a16:creationId xmlns:a16="http://schemas.microsoft.com/office/drawing/2014/main" id="{C53317E0-A299-4392-BA4C-7FBE815F2340}"/>
              </a:ext>
            </a:extLst>
          </p:cNvPr>
          <p:cNvSpPr txBox="1"/>
          <p:nvPr/>
        </p:nvSpPr>
        <p:spPr>
          <a:xfrm>
            <a:off x="460777" y="4978448"/>
            <a:ext cx="4069724" cy="13952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Even though the moon appears matte, its edges remain bright.</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Tree>
    <p:extLst>
      <p:ext uri="{BB962C8B-B14F-4D97-AF65-F5344CB8AC3E}">
        <p14:creationId xmlns:p14="http://schemas.microsoft.com/office/powerpoint/2010/main" val="3655900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 name="“Physics-based” computer vision  (a.k.a “inverse optics”)"/>
          <p:cNvSpPr txBox="1">
            <a:spLocks noGrp="1"/>
          </p:cNvSpPr>
          <p:nvPr>
            <p:ph type="title"/>
          </p:nvPr>
        </p:nvSpPr>
        <p:spPr>
          <a:xfrm>
            <a:off x="571500" y="330200"/>
            <a:ext cx="11861800" cy="875756"/>
          </a:xfrm>
          <a:prstGeom prst="rect">
            <a:avLst/>
          </a:prstGeom>
        </p:spPr>
        <p:txBody>
          <a:bodyPr/>
          <a:lstStyle/>
          <a:p>
            <a:r>
              <a:rPr lang="en-US" dirty="0"/>
              <a:t>Rough diffuse appearance</a:t>
            </a:r>
            <a:endParaRPr dirty="0"/>
          </a:p>
        </p:txBody>
      </p:sp>
      <p:pic>
        <p:nvPicPr>
          <p:cNvPr id="4" name="Picture 3">
            <a:extLst>
              <a:ext uri="{FF2B5EF4-FFF2-40B4-BE49-F238E27FC236}">
                <a16:creationId xmlns:a16="http://schemas.microsoft.com/office/drawing/2014/main" id="{64847ED2-5E78-4673-8DF5-44968C6D92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038" y="1391856"/>
            <a:ext cx="11990723" cy="8236289"/>
          </a:xfrm>
          <a:prstGeom prst="rect">
            <a:avLst/>
          </a:prstGeom>
        </p:spPr>
      </p:pic>
    </p:spTree>
    <p:extLst>
      <p:ext uri="{BB962C8B-B14F-4D97-AF65-F5344CB8AC3E}">
        <p14:creationId xmlns:p14="http://schemas.microsoft.com/office/powerpoint/2010/main" val="3556905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667"/>
          <p:cNvSpPr txBox="1">
            <a:spLocks/>
          </p:cNvSpPr>
          <p:nvPr/>
        </p:nvSpPr>
        <p:spPr>
          <a:xfrm>
            <a:off x="177444" y="1934085"/>
            <a:ext cx="12649914" cy="7340545"/>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560" dirty="0">
                <a:solidFill>
                  <a:srgbClr val="000000"/>
                </a:solidFill>
                <a:latin typeface="Helvetica Light"/>
                <a:sym typeface="Helvetica Light"/>
              </a:rPr>
              <a:t>Zoom link has been posted on Piazza and is also available on Canvas.</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560" dirty="0">
              <a:solidFill>
                <a:srgbClr val="000000"/>
              </a:solidFill>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560" dirty="0">
                <a:solidFill>
                  <a:srgbClr val="000000"/>
                </a:solidFill>
                <a:latin typeface="Helvetica Light"/>
                <a:sym typeface="Helvetica Light"/>
              </a:rPr>
              <a:t>Lectures </a:t>
            </a:r>
            <a:r>
              <a:rPr lang="en-US" sz="2560" b="1" dirty="0">
                <a:solidFill>
                  <a:srgbClr val="000000"/>
                </a:solidFill>
                <a:latin typeface="Helvetica Light"/>
                <a:sym typeface="Helvetica Light"/>
              </a:rPr>
              <a:t>are recorded</a:t>
            </a:r>
            <a:r>
              <a:rPr lang="en-US" sz="2560" dirty="0">
                <a:solidFill>
                  <a:srgbClr val="000000"/>
                </a:solidFill>
                <a:latin typeface="Helvetica Light"/>
                <a:sym typeface="Helvetica Light"/>
              </a:rPr>
              <a:t>, including all discussions. This is to facilitate students that cannot attend the lectures live.</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560" dirty="0">
              <a:solidFill>
                <a:srgbClr val="000000"/>
              </a:solidFill>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560" dirty="0">
                <a:solidFill>
                  <a:srgbClr val="000000"/>
                </a:solidFill>
                <a:latin typeface="Helvetica Light"/>
                <a:sym typeface="Helvetica Light"/>
              </a:rPr>
              <a:t>Recorded lectures become available by Zoom a few hours after the lecture.</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560" dirty="0">
              <a:solidFill>
                <a:srgbClr val="000000"/>
              </a:solidFill>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560" dirty="0">
                <a:solidFill>
                  <a:srgbClr val="000000"/>
                </a:solidFill>
                <a:latin typeface="Helvetica Light"/>
                <a:sym typeface="Helvetica Light"/>
              </a:rPr>
              <a:t>Please keep cameras closed to try and reduce bandwidth use as much as possible.</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560" dirty="0">
              <a:solidFill>
                <a:srgbClr val="000000"/>
              </a:solidFill>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560" dirty="0">
                <a:solidFill>
                  <a:srgbClr val="000000"/>
                </a:solidFill>
                <a:latin typeface="Helvetica Light"/>
                <a:sym typeface="Helvetica Light"/>
              </a:rPr>
              <a:t>Please keep your Zoom window muted throughout the lecture.</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560" dirty="0">
              <a:solidFill>
                <a:srgbClr val="000000"/>
              </a:solidFill>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560" dirty="0">
                <a:solidFill>
                  <a:srgbClr val="000000"/>
                </a:solidFill>
                <a:latin typeface="Helvetica Light"/>
                <a:sym typeface="Helvetica Light"/>
              </a:rPr>
              <a:t>If you have questions, either use the “Raise hand” option (preferable), or post in the chat. If I miss you, please repeat. And if I keep missing you, please remove mute and mention that you have a question.</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560" dirty="0">
              <a:solidFill>
                <a:srgbClr val="000000"/>
              </a:solidFill>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560" dirty="0">
                <a:solidFill>
                  <a:srgbClr val="000000"/>
                </a:solidFill>
                <a:latin typeface="Helvetica Light"/>
                <a:sym typeface="Helvetica Light"/>
              </a:rPr>
              <a:t>We will post an “online lecture feedback” thread once this lecture is over. This situation is new to all of us, so any thoughts you have on how to make the lectures better will be highly appreciated.</a:t>
            </a:r>
          </a:p>
        </p:txBody>
      </p:sp>
      <p:sp>
        <p:nvSpPr>
          <p:cNvPr id="6" name="Shape 667">
            <a:extLst>
              <a:ext uri="{FF2B5EF4-FFF2-40B4-BE49-F238E27FC236}">
                <a16:creationId xmlns:a16="http://schemas.microsoft.com/office/drawing/2014/main" id="{642C341E-EE69-42B0-8783-5BDF33145B08}"/>
              </a:ext>
            </a:extLst>
          </p:cNvPr>
          <p:cNvSpPr>
            <a:spLocks noGrp="1"/>
          </p:cNvSpPr>
          <p:nvPr>
            <p:ph type="title"/>
          </p:nvPr>
        </p:nvSpPr>
        <p:spPr>
          <a:xfrm>
            <a:off x="0" y="318270"/>
            <a:ext cx="13004800" cy="1413934"/>
          </a:xfrm>
          <a:prstGeom prst="rect">
            <a:avLst/>
          </a:prstGeom>
        </p:spPr>
        <p:txBody>
          <a:bodyPr/>
          <a:lstStyle/>
          <a:p>
            <a:pPr algn="ctr"/>
            <a:r>
              <a:rPr lang="en-US" dirty="0"/>
              <a:t>Notes about online lectures</a:t>
            </a:r>
            <a:endParaRPr dirty="0"/>
          </a:p>
        </p:txBody>
      </p:sp>
    </p:spTree>
    <p:extLst>
      <p:ext uri="{BB962C8B-B14F-4D97-AF65-F5344CB8AC3E}">
        <p14:creationId xmlns:p14="http://schemas.microsoft.com/office/powerpoint/2010/main" val="1065562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What is…"/>
          <p:cNvSpPr txBox="1">
            <a:spLocks noGrp="1"/>
          </p:cNvSpPr>
          <p:nvPr>
            <p:ph type="title"/>
          </p:nvPr>
        </p:nvSpPr>
        <p:spPr>
          <a:xfrm>
            <a:off x="428831" y="3225800"/>
            <a:ext cx="12147138" cy="3302000"/>
          </a:xfrm>
          <a:prstGeom prst="rect">
            <a:avLst/>
          </a:prstGeom>
        </p:spPr>
        <p:txBody>
          <a:bodyPr/>
          <a:lstStyle/>
          <a:p>
            <a:r>
              <a:rPr lang="en-US" dirty="0"/>
              <a:t>Photometric stereo</a:t>
            </a:r>
            <a:endParaRPr dirty="0"/>
          </a:p>
        </p:txBody>
      </p:sp>
    </p:spTree>
    <p:extLst>
      <p:ext uri="{BB962C8B-B14F-4D97-AF65-F5344CB8AC3E}">
        <p14:creationId xmlns:p14="http://schemas.microsoft.com/office/powerpoint/2010/main" val="2055695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5" name="droppedImage.pdf" descr="droppedImage.pdf"/>
          <p:cNvPicPr>
            <a:picLocks noChangeAspect="1"/>
          </p:cNvPicPr>
          <p:nvPr/>
        </p:nvPicPr>
        <p:blipFill>
          <a:blip r:embed="rId3"/>
          <a:stretch>
            <a:fillRect/>
          </a:stretch>
        </p:blipFill>
        <p:spPr>
          <a:xfrm>
            <a:off x="850900" y="3606800"/>
            <a:ext cx="9626600" cy="1155700"/>
          </a:xfrm>
          <a:prstGeom prst="rect">
            <a:avLst/>
          </a:prstGeom>
          <a:ln w="12700">
            <a:miter lim="400000"/>
          </a:ln>
        </p:spPr>
      </p:pic>
      <p:sp>
        <p:nvSpPr>
          <p:cNvPr id="986" name="Even simpler: Directional lighting"/>
          <p:cNvSpPr txBox="1">
            <a:spLocks noGrp="1"/>
          </p:cNvSpPr>
          <p:nvPr>
            <p:ph type="title"/>
          </p:nvPr>
        </p:nvSpPr>
        <p:spPr>
          <a:xfrm>
            <a:off x="571500" y="330200"/>
            <a:ext cx="11861800" cy="1397000"/>
          </a:xfrm>
          <a:prstGeom prst="rect">
            <a:avLst/>
          </a:prstGeom>
        </p:spPr>
        <p:txBody>
          <a:bodyPr/>
          <a:lstStyle/>
          <a:p>
            <a:r>
              <a:t>Even simpler:</a:t>
            </a:r>
          </a:p>
          <a:p>
            <a:r>
              <a:t>Directional lighting</a:t>
            </a:r>
          </a:p>
        </p:txBody>
      </p:sp>
      <p:sp>
        <p:nvSpPr>
          <p:cNvPr id="987" name="Assume that, over the observed region of interest, all source of incoming flux is from one direction"/>
          <p:cNvSpPr txBox="1">
            <a:spLocks noGrp="1"/>
          </p:cNvSpPr>
          <p:nvPr>
            <p:ph type="body" sz="quarter" idx="1"/>
          </p:nvPr>
        </p:nvSpPr>
        <p:spPr>
          <a:xfrm>
            <a:off x="571500" y="2324100"/>
            <a:ext cx="11861800" cy="1130300"/>
          </a:xfrm>
          <a:prstGeom prst="rect">
            <a:avLst/>
          </a:prstGeom>
        </p:spPr>
        <p:txBody>
          <a:bodyPr/>
          <a:lstStyle>
            <a:lvl1pPr marL="711200"/>
          </a:lstStyle>
          <a:p>
            <a:r>
              <a:rPr dirty="0"/>
              <a:t>Assume that, over the observed region of interest, all source of incoming flux is from one direction</a:t>
            </a:r>
          </a:p>
        </p:txBody>
      </p:sp>
      <p:pic>
        <p:nvPicPr>
          <p:cNvPr id="988" name="droppedImage.pdf" descr="droppedImage.pdf"/>
          <p:cNvPicPr>
            <a:picLocks noChangeAspect="1"/>
          </p:cNvPicPr>
          <p:nvPr/>
        </p:nvPicPr>
        <p:blipFill>
          <a:blip r:embed="rId4"/>
          <a:stretch>
            <a:fillRect/>
          </a:stretch>
        </p:blipFill>
        <p:spPr>
          <a:xfrm>
            <a:off x="850900" y="6337300"/>
            <a:ext cx="2768600" cy="584200"/>
          </a:xfrm>
          <a:prstGeom prst="rect">
            <a:avLst/>
          </a:prstGeom>
          <a:ln w="12700">
            <a:miter lim="400000"/>
          </a:ln>
        </p:spPr>
      </p:pic>
      <p:pic>
        <p:nvPicPr>
          <p:cNvPr id="989" name="droppedImage.pdf" descr="droppedImage.pdf"/>
          <p:cNvPicPr>
            <a:picLocks noChangeAspect="1"/>
          </p:cNvPicPr>
          <p:nvPr/>
        </p:nvPicPr>
        <p:blipFill>
          <a:blip r:embed="rId5"/>
          <a:stretch>
            <a:fillRect/>
          </a:stretch>
        </p:blipFill>
        <p:spPr>
          <a:xfrm>
            <a:off x="7924800" y="6223000"/>
            <a:ext cx="1612900" cy="1282700"/>
          </a:xfrm>
          <a:prstGeom prst="rect">
            <a:avLst/>
          </a:prstGeom>
          <a:ln w="12700">
            <a:miter lim="400000"/>
          </a:ln>
        </p:spPr>
      </p:pic>
      <p:pic>
        <p:nvPicPr>
          <p:cNvPr id="990" name="droppedImage.pdf" descr="droppedImage.pdf"/>
          <p:cNvPicPr>
            <a:picLocks noChangeAspect="1"/>
          </p:cNvPicPr>
          <p:nvPr/>
        </p:nvPicPr>
        <p:blipFill>
          <a:blip r:embed="rId6"/>
          <a:stretch>
            <a:fillRect/>
          </a:stretch>
        </p:blipFill>
        <p:spPr>
          <a:xfrm>
            <a:off x="8013700" y="7810500"/>
            <a:ext cx="622300" cy="571500"/>
          </a:xfrm>
          <a:prstGeom prst="rect">
            <a:avLst/>
          </a:prstGeom>
          <a:ln w="12700">
            <a:miter lim="400000"/>
          </a:ln>
        </p:spPr>
      </p:pic>
      <p:sp>
        <p:nvSpPr>
          <p:cNvPr id="991" name="Convenient representation"/>
          <p:cNvSpPr txBox="1"/>
          <p:nvPr/>
        </p:nvSpPr>
        <p:spPr>
          <a:xfrm>
            <a:off x="571500" y="5499100"/>
            <a:ext cx="11861800" cy="6858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1pPr marL="266700" indent="-266700" defTabSz="584200">
              <a:spcBef>
                <a:spcPts val="1200"/>
              </a:spcBef>
              <a:buSzPct val="60000"/>
              <a:buFont typeface="Thonburi"/>
              <a:buChar char="๏"/>
              <a:defRPr sz="2600">
                <a:solidFill>
                  <a:srgbClr val="747474"/>
                </a:solidFill>
                <a:latin typeface="Helvetica Neue"/>
                <a:ea typeface="Helvetica Neue"/>
                <a:cs typeface="Helvetica Neue"/>
                <a:sym typeface="Helvetica Neue"/>
              </a:defRPr>
            </a:lvl1pPr>
          </a:lstStyle>
          <a:p>
            <a:pPr marL="266700" marR="0" lvl="0" indent="-266700" algn="l" defTabSz="584200" rtl="0" eaLnBrk="1" fontAlgn="auto" latinLnBrk="0" hangingPunct="0">
              <a:lnSpc>
                <a:spcPct val="100000"/>
              </a:lnSpc>
              <a:spcBef>
                <a:spcPts val="1200"/>
              </a:spcBef>
              <a:spcAft>
                <a:spcPts val="0"/>
              </a:spcAft>
              <a:buClrTx/>
              <a:buSzPct val="60000"/>
              <a:buFont typeface="Thonburi"/>
              <a:buChar char="๏"/>
              <a:tabLst/>
              <a:defRPr/>
            </a:pPr>
            <a:r>
              <a:rPr kumimoji="0" sz="2600" b="0" i="0" u="none" strike="noStrike" kern="0" cap="none" spc="0" normalizeH="0" baseline="0" noProof="0" dirty="0">
                <a:ln>
                  <a:noFill/>
                </a:ln>
                <a:solidFill>
                  <a:srgbClr val="747474"/>
                </a:solidFill>
                <a:effectLst/>
                <a:uLnTx/>
                <a:uFillTx/>
                <a:latin typeface="Helvetica Neue"/>
                <a:sym typeface="Helvetica Neue"/>
              </a:rPr>
              <a:t>Convenient representation</a:t>
            </a:r>
          </a:p>
        </p:txBody>
      </p:sp>
      <p:sp>
        <p:nvSpPr>
          <p:cNvPr id="992" name="“light direction”"/>
          <p:cNvSpPr txBox="1"/>
          <p:nvPr/>
        </p:nvSpPr>
        <p:spPr>
          <a:xfrm>
            <a:off x="5014292" y="6667500"/>
            <a:ext cx="2574382" cy="3937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marL="708039" defTabSz="584200">
              <a:lnSpc>
                <a:spcPct val="110000"/>
              </a:lnSpc>
              <a:spcBef>
                <a:spcPts val="900"/>
              </a:spcBef>
              <a:buClr>
                <a:srgbClr val="8BCEB1"/>
              </a:buClr>
              <a:buFont typeface="Arial"/>
              <a:defRPr sz="2100">
                <a:solidFill>
                  <a:srgbClr val="606060"/>
                </a:solidFill>
                <a:latin typeface="Microsoft Sans Serif"/>
                <a:ea typeface="Microsoft Sans Serif"/>
                <a:cs typeface="Microsoft Sans Serif"/>
                <a:sym typeface="Microsoft Sans Serif"/>
              </a:defRPr>
            </a:lvl1pPr>
          </a:lstStyle>
          <a:p>
            <a:pPr marL="708039" marR="0" lvl="0" indent="0" algn="ctr" defTabSz="584200" rtl="0" eaLnBrk="1" fontAlgn="auto" latinLnBrk="0" hangingPunct="0">
              <a:lnSpc>
                <a:spcPct val="110000"/>
              </a:lnSpc>
              <a:spcBef>
                <a:spcPts val="900"/>
              </a:spcBef>
              <a:spcAft>
                <a:spcPts val="0"/>
              </a:spcAft>
              <a:buClr>
                <a:srgbClr val="8BCEB1"/>
              </a:buClr>
              <a:buSzTx/>
              <a:buFont typeface="Arial"/>
              <a:buNone/>
              <a:tabLst/>
              <a:defRPr/>
            </a:pPr>
            <a:r>
              <a:rPr kumimoji="0" sz="2100" b="0" i="0" u="none" strike="noStrike" kern="0" cap="none" spc="0" normalizeH="0" baseline="0" noProof="0">
                <a:ln>
                  <a:noFill/>
                </a:ln>
                <a:solidFill>
                  <a:srgbClr val="606060"/>
                </a:solidFill>
                <a:effectLst/>
                <a:uLnTx/>
                <a:uFillTx/>
                <a:latin typeface="Microsoft Sans Serif"/>
                <a:cs typeface="Microsoft Sans Serif"/>
                <a:sym typeface="Microsoft Sans Serif"/>
              </a:rPr>
              <a:t>“light direction”</a:t>
            </a:r>
          </a:p>
        </p:txBody>
      </p:sp>
      <p:sp>
        <p:nvSpPr>
          <p:cNvPr id="993" name="“light strength”"/>
          <p:cNvSpPr txBox="1"/>
          <p:nvPr/>
        </p:nvSpPr>
        <p:spPr>
          <a:xfrm>
            <a:off x="5016500" y="7937500"/>
            <a:ext cx="2526850" cy="3937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marL="708039" defTabSz="584200">
              <a:lnSpc>
                <a:spcPct val="110000"/>
              </a:lnSpc>
              <a:spcBef>
                <a:spcPts val="900"/>
              </a:spcBef>
              <a:buClr>
                <a:srgbClr val="8BCEB1"/>
              </a:buClr>
              <a:buFont typeface="Arial"/>
              <a:defRPr sz="2100">
                <a:solidFill>
                  <a:srgbClr val="606060"/>
                </a:solidFill>
                <a:latin typeface="Microsoft Sans Serif"/>
                <a:ea typeface="Microsoft Sans Serif"/>
                <a:cs typeface="Microsoft Sans Serif"/>
                <a:sym typeface="Microsoft Sans Serif"/>
              </a:defRPr>
            </a:lvl1pPr>
          </a:lstStyle>
          <a:p>
            <a:pPr marL="708039" marR="0" lvl="0" indent="0" algn="ctr" defTabSz="584200" rtl="0" eaLnBrk="1" fontAlgn="auto" latinLnBrk="0" hangingPunct="0">
              <a:lnSpc>
                <a:spcPct val="110000"/>
              </a:lnSpc>
              <a:spcBef>
                <a:spcPts val="900"/>
              </a:spcBef>
              <a:spcAft>
                <a:spcPts val="0"/>
              </a:spcAft>
              <a:buClr>
                <a:srgbClr val="8BCEB1"/>
              </a:buClr>
              <a:buSzTx/>
              <a:buFont typeface="Arial"/>
              <a:buNone/>
              <a:tabLst/>
              <a:defRPr/>
            </a:pPr>
            <a:r>
              <a:rPr kumimoji="0" sz="2100" b="0" i="0" u="none" strike="noStrike" kern="0" cap="none" spc="0" normalizeH="0" baseline="0" noProof="0">
                <a:ln>
                  <a:noFill/>
                </a:ln>
                <a:solidFill>
                  <a:srgbClr val="606060"/>
                </a:solidFill>
                <a:effectLst/>
                <a:uLnTx/>
                <a:uFillTx/>
                <a:latin typeface="Microsoft Sans Serif"/>
                <a:cs typeface="Microsoft Sans Serif"/>
                <a:sym typeface="Microsoft Sans Serif"/>
              </a:rPr>
              <a:t>“light strength”</a:t>
            </a:r>
          </a:p>
        </p:txBody>
      </p:sp>
    </p:spTree>
    <p:extLst>
      <p:ext uri="{BB962C8B-B14F-4D97-AF65-F5344CB8AC3E}">
        <p14:creationId xmlns:p14="http://schemas.microsoft.com/office/powerpoint/2010/main" val="2554890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7" name="summer_clipart_sun.gif" descr="summer_clipart_sun.gif"/>
          <p:cNvPicPr>
            <a:picLocks noChangeAspect="1"/>
          </p:cNvPicPr>
          <p:nvPr/>
        </p:nvPicPr>
        <p:blipFill>
          <a:blip r:embed="rId3"/>
          <a:stretch>
            <a:fillRect/>
          </a:stretch>
        </p:blipFill>
        <p:spPr>
          <a:xfrm>
            <a:off x="10388600" y="3009900"/>
            <a:ext cx="825500" cy="825500"/>
          </a:xfrm>
          <a:prstGeom prst="rect">
            <a:avLst/>
          </a:prstGeom>
          <a:ln w="12700">
            <a:miter lim="400000"/>
          </a:ln>
        </p:spPr>
      </p:pic>
      <p:sp>
        <p:nvSpPr>
          <p:cNvPr id="998" name="Shape from shading"/>
          <p:cNvSpPr txBox="1">
            <a:spLocks noGrp="1"/>
          </p:cNvSpPr>
          <p:nvPr>
            <p:ph type="title"/>
          </p:nvPr>
        </p:nvSpPr>
        <p:spPr>
          <a:prstGeom prst="rect">
            <a:avLst/>
          </a:prstGeom>
        </p:spPr>
        <p:txBody>
          <a:bodyPr/>
          <a:lstStyle/>
          <a:p>
            <a:r>
              <a:rPr lang="en-US" dirty="0"/>
              <a:t>Simple shading</a:t>
            </a:r>
            <a:endParaRPr dirty="0"/>
          </a:p>
        </p:txBody>
      </p:sp>
      <p:pic>
        <p:nvPicPr>
          <p:cNvPr id="999" name="graysurfacepatch.png" descr="graysurfacepatch.png"/>
          <p:cNvPicPr>
            <a:picLocks/>
          </p:cNvPicPr>
          <p:nvPr/>
        </p:nvPicPr>
        <p:blipFill>
          <a:blip r:embed="rId4"/>
          <a:srcRect l="16667" t="16711" r="13333" b="14584"/>
          <a:stretch>
            <a:fillRect/>
          </a:stretch>
        </p:blipFill>
        <p:spPr>
          <a:xfrm>
            <a:off x="7086600" y="5092700"/>
            <a:ext cx="3505200" cy="1257300"/>
          </a:xfrm>
          <a:prstGeom prst="rect">
            <a:avLst/>
          </a:prstGeom>
          <a:ln w="12700">
            <a:miter lim="400000"/>
          </a:ln>
        </p:spPr>
      </p:pic>
      <p:pic>
        <p:nvPicPr>
          <p:cNvPr id="1000" name="scatter_TS_forehead.png" descr="scatter_TS_forehead.png"/>
          <p:cNvPicPr>
            <a:picLocks/>
          </p:cNvPicPr>
          <p:nvPr/>
        </p:nvPicPr>
        <p:blipFill>
          <a:blip r:embed="rId5"/>
          <a:stretch>
            <a:fillRect/>
          </a:stretch>
        </p:blipFill>
        <p:spPr>
          <a:xfrm>
            <a:off x="7378700" y="3775075"/>
            <a:ext cx="2908300" cy="2184400"/>
          </a:xfrm>
          <a:prstGeom prst="rect">
            <a:avLst/>
          </a:prstGeom>
          <a:ln w="12700">
            <a:miter lim="400000"/>
          </a:ln>
        </p:spPr>
      </p:pic>
      <p:sp>
        <p:nvSpPr>
          <p:cNvPr id="1001" name="Line"/>
          <p:cNvSpPr/>
          <p:nvPr/>
        </p:nvSpPr>
        <p:spPr>
          <a:xfrm flipV="1">
            <a:off x="9020175" y="3733800"/>
            <a:ext cx="1419225" cy="1285876"/>
          </a:xfrm>
          <a:prstGeom prst="line">
            <a:avLst/>
          </a:prstGeom>
          <a:ln w="50800">
            <a:solidFill>
              <a:srgbClr val="FF9300"/>
            </a:solidFill>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02" name="Rectangle"/>
          <p:cNvSpPr/>
          <p:nvPr/>
        </p:nvSpPr>
        <p:spPr>
          <a:xfrm>
            <a:off x="4636205" y="2212904"/>
            <a:ext cx="2425701" cy="1308101"/>
          </a:xfrm>
          <a:prstGeom prst="rect">
            <a:avLst/>
          </a:prstGeom>
          <a:ln w="12700" cap="sq">
            <a:solidFill>
              <a:srgbClr val="000000"/>
            </a:solidFill>
          </a:ln>
        </p:spPr>
        <p:txBody>
          <a:bodyPr lIns="50800" tIns="50800" rIns="50800" bIns="50800" anchor="ctr"/>
          <a:lstStyle/>
          <a:p>
            <a:pPr marL="57799" marR="57799" lvl="0" indent="0" algn="ctr"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pic>
        <p:nvPicPr>
          <p:cNvPr id="1003" name="lambertian_scatterplot.png" descr="lambertian_scatterplot.png"/>
          <p:cNvPicPr>
            <a:picLocks/>
          </p:cNvPicPr>
          <p:nvPr/>
        </p:nvPicPr>
        <p:blipFill>
          <a:blip r:embed="rId6"/>
          <a:stretch>
            <a:fillRect/>
          </a:stretch>
        </p:blipFill>
        <p:spPr>
          <a:xfrm>
            <a:off x="4610100" y="2301240"/>
            <a:ext cx="2489200" cy="1223716"/>
          </a:xfrm>
          <a:prstGeom prst="rect">
            <a:avLst/>
          </a:prstGeom>
          <a:ln w="12700">
            <a:miter lim="400000"/>
          </a:ln>
        </p:spPr>
      </p:pic>
      <p:sp>
        <p:nvSpPr>
          <p:cNvPr id="1004" name="Arrow"/>
          <p:cNvSpPr/>
          <p:nvPr/>
        </p:nvSpPr>
        <p:spPr>
          <a:xfrm rot="2700000">
            <a:off x="7073900" y="3530600"/>
            <a:ext cx="520700" cy="419100"/>
          </a:xfrm>
          <a:prstGeom prst="rightArrow">
            <a:avLst>
              <a:gd name="adj1" fmla="val 47368"/>
              <a:gd name="adj2" fmla="val 60606"/>
            </a:avLst>
          </a:prstGeom>
          <a:solidFill>
            <a:srgbClr val="CBCBCB"/>
          </a:solidFill>
          <a:ln w="12700" cap="sq">
            <a:solidFill>
              <a:srgbClr val="000000"/>
            </a:solidFill>
          </a:ln>
        </p:spPr>
        <p:txBody>
          <a:bodyPr lIns="50800" tIns="50800" rIns="50800" bIns="50800" anchor="ctr"/>
          <a:lstStyle/>
          <a:p>
            <a:pPr marL="57799" marR="57799" lvl="0" indent="0" algn="ctr"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sp>
        <p:nvSpPr>
          <p:cNvPr id="1005" name="ASSUMPTION 1:…"/>
          <p:cNvSpPr txBox="1"/>
          <p:nvPr/>
        </p:nvSpPr>
        <p:spPr>
          <a:xfrm>
            <a:off x="2501900" y="2203591"/>
            <a:ext cx="1894525" cy="660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ASSUMPTION 1:</a:t>
            </a:r>
          </a:p>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LAMBERTIAN</a:t>
            </a:r>
          </a:p>
        </p:txBody>
      </p:sp>
      <p:sp>
        <p:nvSpPr>
          <p:cNvPr id="1006" name="Line"/>
          <p:cNvSpPr/>
          <p:nvPr/>
        </p:nvSpPr>
        <p:spPr>
          <a:xfrm flipV="1">
            <a:off x="8991600" y="4284133"/>
            <a:ext cx="846667" cy="762001"/>
          </a:xfrm>
          <a:prstGeom prst="line">
            <a:avLst/>
          </a:prstGeom>
          <a:ln w="50800" cap="sq">
            <a:solidFill>
              <a:srgbClr val="000000"/>
            </a:solidFill>
            <a:tail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07" name="Line"/>
          <p:cNvSpPr/>
          <p:nvPr/>
        </p:nvSpPr>
        <p:spPr>
          <a:xfrm flipV="1">
            <a:off x="8813799" y="3948577"/>
            <a:ext cx="1" cy="966323"/>
          </a:xfrm>
          <a:prstGeom prst="line">
            <a:avLst/>
          </a:prstGeom>
          <a:ln w="50800" cap="sq">
            <a:solidFill>
              <a:srgbClr val="000000"/>
            </a:solidFill>
            <a:tail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08" name="ASSUMPTION 2:…"/>
          <p:cNvSpPr txBox="1"/>
          <p:nvPr/>
        </p:nvSpPr>
        <p:spPr>
          <a:xfrm>
            <a:off x="9664700" y="2203591"/>
            <a:ext cx="2705117" cy="660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ASSUMPTION 2:</a:t>
            </a:r>
          </a:p>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DIRECTIONAL LIGHTING</a:t>
            </a:r>
          </a:p>
        </p:txBody>
      </p:sp>
      <p:pic>
        <p:nvPicPr>
          <p:cNvPr id="1012" name="droppedImage.pdf" descr="droppedImage.pdf"/>
          <p:cNvPicPr>
            <a:picLocks noChangeAspect="1"/>
          </p:cNvPicPr>
          <p:nvPr/>
        </p:nvPicPr>
        <p:blipFill>
          <a:blip r:embed="rId7"/>
          <a:stretch>
            <a:fillRect/>
          </a:stretch>
        </p:blipFill>
        <p:spPr>
          <a:xfrm>
            <a:off x="571500" y="4114800"/>
            <a:ext cx="6261101" cy="736601"/>
          </a:xfrm>
          <a:prstGeom prst="rect">
            <a:avLst/>
          </a:prstGeom>
          <a:ln w="12700">
            <a:miter lim="400000"/>
          </a:ln>
        </p:spPr>
      </p:pic>
      <p:grpSp>
        <p:nvGrpSpPr>
          <p:cNvPr id="1016" name="Group"/>
          <p:cNvGrpSpPr/>
          <p:nvPr/>
        </p:nvGrpSpPr>
        <p:grpSpPr>
          <a:xfrm>
            <a:off x="2552700" y="5194300"/>
            <a:ext cx="4356100" cy="1028700"/>
            <a:chOff x="0" y="0"/>
            <a:chExt cx="4356100" cy="1028700"/>
          </a:xfrm>
        </p:grpSpPr>
        <p:sp>
          <p:nvSpPr>
            <p:cNvPr id="1013" name="Arrow"/>
            <p:cNvSpPr/>
            <p:nvPr/>
          </p:nvSpPr>
          <p:spPr>
            <a:xfrm rot="10800000">
              <a:off x="3479800" y="266700"/>
              <a:ext cx="520700" cy="419100"/>
            </a:xfrm>
            <a:prstGeom prst="rightArrow">
              <a:avLst>
                <a:gd name="adj1" fmla="val 47368"/>
                <a:gd name="adj2" fmla="val 60606"/>
              </a:avLst>
            </a:prstGeom>
            <a:solidFill>
              <a:srgbClr val="CBCBCB"/>
            </a:solidFill>
            <a:ln w="12700" cap="sq">
              <a:solidFill>
                <a:srgbClr val="000000"/>
              </a:solidFill>
              <a:prstDash val="solid"/>
              <a:round/>
            </a:ln>
            <a:effectLst/>
          </p:spPr>
          <p:txBody>
            <a:bodyPr wrap="square" lIns="50800" tIns="50800" rIns="50800" bIns="50800" numCol="1" anchor="ctr">
              <a:noAutofit/>
            </a:bodyPr>
            <a:lstStyle/>
            <a:p>
              <a:pPr marL="57799" marR="57799" lvl="0" indent="0" algn="ctr"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sp>
          <p:nvSpPr>
            <p:cNvPr id="1014" name="Rounded Rectangle"/>
            <p:cNvSpPr/>
            <p:nvPr/>
          </p:nvSpPr>
          <p:spPr>
            <a:xfrm>
              <a:off x="0" y="0"/>
              <a:ext cx="4356100" cy="1028700"/>
            </a:xfrm>
            <a:prstGeom prst="roundRect">
              <a:avLst>
                <a:gd name="adj" fmla="val 18519"/>
              </a:avLst>
            </a:prstGeom>
            <a:no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3600">
                  <a:latin typeface="+mn-lt"/>
                  <a:ea typeface="+mn-ea"/>
                  <a:cs typeface="+mn-cs"/>
                  <a:sym typeface="Helvetica Neue Light"/>
                </a:defRPr>
              </a:pPr>
              <a:endParaRPr kumimoji="0" sz="3600" b="0" i="0" u="none" strike="noStrike" kern="0" cap="none" spc="0" normalizeH="0" baseline="0" noProof="0">
                <a:ln>
                  <a:noFill/>
                </a:ln>
                <a:solidFill>
                  <a:srgbClr val="000000"/>
                </a:solidFill>
                <a:effectLst/>
                <a:uLnTx/>
                <a:uFillTx/>
                <a:latin typeface="Helvetica Neue Light"/>
                <a:sym typeface="Helvetica Neue Light"/>
              </a:endParaRPr>
            </a:p>
          </p:txBody>
        </p:sp>
        <p:pic>
          <p:nvPicPr>
            <p:cNvPr id="1015" name="droppedImage.pdf" descr="droppedImage.pdf"/>
            <p:cNvPicPr>
              <a:picLocks noChangeAspect="1"/>
            </p:cNvPicPr>
            <p:nvPr/>
          </p:nvPicPr>
          <p:blipFill>
            <a:blip r:embed="rId8"/>
            <a:stretch>
              <a:fillRect/>
            </a:stretch>
          </p:blipFill>
          <p:spPr>
            <a:xfrm>
              <a:off x="279400" y="50800"/>
              <a:ext cx="2794000" cy="661737"/>
            </a:xfrm>
            <a:prstGeom prst="rect">
              <a:avLst/>
            </a:prstGeom>
            <a:ln w="12700" cap="flat">
              <a:noFill/>
              <a:miter lim="400000"/>
            </a:ln>
            <a:effectLst/>
          </p:spPr>
        </p:pic>
      </p:grpSp>
      <p:pic>
        <p:nvPicPr>
          <p:cNvPr id="1017" name="droppedImage.pdf" descr="droppedImage.pdf"/>
          <p:cNvPicPr>
            <a:picLocks noChangeAspect="1"/>
          </p:cNvPicPr>
          <p:nvPr/>
        </p:nvPicPr>
        <p:blipFill>
          <a:blip r:embed="rId9"/>
          <a:stretch>
            <a:fillRect/>
          </a:stretch>
        </p:blipFill>
        <p:spPr>
          <a:xfrm>
            <a:off x="9004300" y="3771900"/>
            <a:ext cx="266700" cy="342900"/>
          </a:xfrm>
          <a:prstGeom prst="rect">
            <a:avLst/>
          </a:prstGeom>
          <a:ln w="12700">
            <a:miter lim="400000"/>
          </a:ln>
        </p:spPr>
      </p:pic>
      <p:pic>
        <p:nvPicPr>
          <p:cNvPr id="1018" name="droppedImage.pdf" descr="droppedImage.pdf"/>
          <p:cNvPicPr>
            <a:picLocks noChangeAspect="1"/>
          </p:cNvPicPr>
          <p:nvPr/>
        </p:nvPicPr>
        <p:blipFill>
          <a:blip r:embed="rId10"/>
          <a:stretch>
            <a:fillRect/>
          </a:stretch>
        </p:blipFill>
        <p:spPr>
          <a:xfrm>
            <a:off x="9931400" y="4445000"/>
            <a:ext cx="254000" cy="457200"/>
          </a:xfrm>
          <a:prstGeom prst="rect">
            <a:avLst/>
          </a:prstGeom>
          <a:ln w="12700">
            <a:miter lim="400000"/>
          </a:ln>
        </p:spPr>
      </p:pic>
    </p:spTree>
    <p:extLst>
      <p:ext uri="{BB962C8B-B14F-4D97-AF65-F5344CB8AC3E}">
        <p14:creationId xmlns:p14="http://schemas.microsoft.com/office/powerpoint/2010/main" val="949021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00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00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100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100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p:tmAbs val="0"/>
                                  </p:iterate>
                                  <p:childTnLst>
                                    <p:set>
                                      <p:cBhvr>
                                        <p:cTn id="19" fill="hold"/>
                                        <p:tgtEl>
                                          <p:spTgt spid="1006"/>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iterate>
                                    <p:tmAbs val="0"/>
                                  </p:iterate>
                                  <p:childTnLst>
                                    <p:set>
                                      <p:cBhvr>
                                        <p:cTn id="22" fill="hold"/>
                                        <p:tgtEl>
                                          <p:spTgt spid="1008"/>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iterate>
                                    <p:tmAbs val="0"/>
                                  </p:iterate>
                                  <p:childTnLst>
                                    <p:set>
                                      <p:cBhvr>
                                        <p:cTn id="25" fill="hold"/>
                                        <p:tgtEl>
                                          <p:spTgt spid="101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iterate>
                                    <p:tmAbs val="0"/>
                                  </p:iterate>
                                  <p:childTnLst>
                                    <p:set>
                                      <p:cBhvr>
                                        <p:cTn id="29" fill="hold"/>
                                        <p:tgtEl>
                                          <p:spTgt spid="1007"/>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iterate>
                                    <p:tmAbs val="0"/>
                                  </p:iterate>
                                  <p:childTnLst>
                                    <p:set>
                                      <p:cBhvr>
                                        <p:cTn id="32" fill="hold"/>
                                        <p:tgtEl>
                                          <p:spTgt spid="10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iterate>
                                    <p:tmAbs val="0"/>
                                  </p:iterate>
                                  <p:childTnLst>
                                    <p:set>
                                      <p:cBhvr>
                                        <p:cTn id="36" fill="hold"/>
                                        <p:tgtEl>
                                          <p:spTgt spid="10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2" grpId="0" animBg="1" advAuto="0"/>
      <p:bldP spid="1003" grpId="0" animBg="1" advAuto="0"/>
      <p:bldP spid="1004" grpId="0" animBg="1" advAuto="0"/>
      <p:bldP spid="1005" grpId="0" animBg="1" advAuto="0"/>
      <p:bldP spid="1006" grpId="0" animBg="1" advAuto="0"/>
      <p:bldP spid="1007" grpId="0" animBg="1" advAuto="0"/>
      <p:bldP spid="1008" grpId="0" animBg="1" advAuto="0"/>
      <p:bldP spid="1016" grpId="0" animBg="1" advAuto="0"/>
      <p:bldP spid="1017" grpId="0" animBg="1" advAuto="0"/>
      <p:bldP spid="1018"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7" name="summer_clipart_sun.gif" descr="summer_clipart_sun.gif"/>
          <p:cNvPicPr>
            <a:picLocks noChangeAspect="1"/>
          </p:cNvPicPr>
          <p:nvPr/>
        </p:nvPicPr>
        <p:blipFill>
          <a:blip r:embed="rId3"/>
          <a:stretch>
            <a:fillRect/>
          </a:stretch>
        </p:blipFill>
        <p:spPr>
          <a:xfrm>
            <a:off x="10388600" y="3009900"/>
            <a:ext cx="825500" cy="825500"/>
          </a:xfrm>
          <a:prstGeom prst="rect">
            <a:avLst/>
          </a:prstGeom>
          <a:ln w="12700">
            <a:miter lim="400000"/>
          </a:ln>
        </p:spPr>
      </p:pic>
      <p:sp>
        <p:nvSpPr>
          <p:cNvPr id="998" name="Shape from shading"/>
          <p:cNvSpPr txBox="1">
            <a:spLocks noGrp="1"/>
          </p:cNvSpPr>
          <p:nvPr>
            <p:ph type="title"/>
          </p:nvPr>
        </p:nvSpPr>
        <p:spPr>
          <a:prstGeom prst="rect">
            <a:avLst/>
          </a:prstGeom>
        </p:spPr>
        <p:txBody>
          <a:bodyPr/>
          <a:lstStyle/>
          <a:p>
            <a:r>
              <a:rPr lang="en-US" dirty="0"/>
              <a:t>“N-dot-l” shading</a:t>
            </a:r>
            <a:endParaRPr dirty="0"/>
          </a:p>
        </p:txBody>
      </p:sp>
      <p:pic>
        <p:nvPicPr>
          <p:cNvPr id="999" name="graysurfacepatch.png" descr="graysurfacepatch.png"/>
          <p:cNvPicPr>
            <a:picLocks/>
          </p:cNvPicPr>
          <p:nvPr/>
        </p:nvPicPr>
        <p:blipFill>
          <a:blip r:embed="rId4"/>
          <a:srcRect l="16667" t="16711" r="13333" b="14584"/>
          <a:stretch>
            <a:fillRect/>
          </a:stretch>
        </p:blipFill>
        <p:spPr>
          <a:xfrm>
            <a:off x="7086600" y="5092700"/>
            <a:ext cx="3505200" cy="1257300"/>
          </a:xfrm>
          <a:prstGeom prst="rect">
            <a:avLst/>
          </a:prstGeom>
          <a:ln w="12700">
            <a:miter lim="400000"/>
          </a:ln>
        </p:spPr>
      </p:pic>
      <p:pic>
        <p:nvPicPr>
          <p:cNvPr id="1000" name="scatter_TS_forehead.png" descr="scatter_TS_forehead.png"/>
          <p:cNvPicPr>
            <a:picLocks/>
          </p:cNvPicPr>
          <p:nvPr/>
        </p:nvPicPr>
        <p:blipFill>
          <a:blip r:embed="rId5"/>
          <a:stretch>
            <a:fillRect/>
          </a:stretch>
        </p:blipFill>
        <p:spPr>
          <a:xfrm>
            <a:off x="7378700" y="3775075"/>
            <a:ext cx="2908300" cy="2184400"/>
          </a:xfrm>
          <a:prstGeom prst="rect">
            <a:avLst/>
          </a:prstGeom>
          <a:ln w="12700">
            <a:miter lim="400000"/>
          </a:ln>
        </p:spPr>
      </p:pic>
      <p:sp>
        <p:nvSpPr>
          <p:cNvPr id="1001" name="Line"/>
          <p:cNvSpPr/>
          <p:nvPr/>
        </p:nvSpPr>
        <p:spPr>
          <a:xfrm flipV="1">
            <a:off x="9020175" y="3733800"/>
            <a:ext cx="1419225" cy="1285876"/>
          </a:xfrm>
          <a:prstGeom prst="line">
            <a:avLst/>
          </a:prstGeom>
          <a:ln w="50800">
            <a:solidFill>
              <a:srgbClr val="FF9300"/>
            </a:solidFill>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02" name="Rectangle"/>
          <p:cNvSpPr/>
          <p:nvPr/>
        </p:nvSpPr>
        <p:spPr>
          <a:xfrm>
            <a:off x="4636205" y="2212904"/>
            <a:ext cx="2425701" cy="1308101"/>
          </a:xfrm>
          <a:prstGeom prst="rect">
            <a:avLst/>
          </a:prstGeom>
          <a:ln w="12700" cap="sq">
            <a:solidFill>
              <a:srgbClr val="000000"/>
            </a:solidFill>
          </a:ln>
        </p:spPr>
        <p:txBody>
          <a:bodyPr lIns="50800" tIns="50800" rIns="50800" bIns="50800" anchor="ctr"/>
          <a:lstStyle/>
          <a:p>
            <a:pPr marL="57799" marR="57799" lvl="0" indent="0" algn="ctr"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pic>
        <p:nvPicPr>
          <p:cNvPr id="1003" name="lambertian_scatterplot.png" descr="lambertian_scatterplot.png"/>
          <p:cNvPicPr>
            <a:picLocks/>
          </p:cNvPicPr>
          <p:nvPr/>
        </p:nvPicPr>
        <p:blipFill>
          <a:blip r:embed="rId6"/>
          <a:stretch>
            <a:fillRect/>
          </a:stretch>
        </p:blipFill>
        <p:spPr>
          <a:xfrm>
            <a:off x="4610100" y="2301240"/>
            <a:ext cx="2489200" cy="1223716"/>
          </a:xfrm>
          <a:prstGeom prst="rect">
            <a:avLst/>
          </a:prstGeom>
          <a:ln w="12700">
            <a:miter lim="400000"/>
          </a:ln>
        </p:spPr>
      </p:pic>
      <p:sp>
        <p:nvSpPr>
          <p:cNvPr id="1004" name="Arrow"/>
          <p:cNvSpPr/>
          <p:nvPr/>
        </p:nvSpPr>
        <p:spPr>
          <a:xfrm rot="2700000">
            <a:off x="7073900" y="3530600"/>
            <a:ext cx="520700" cy="419100"/>
          </a:xfrm>
          <a:prstGeom prst="rightArrow">
            <a:avLst>
              <a:gd name="adj1" fmla="val 47368"/>
              <a:gd name="adj2" fmla="val 60606"/>
            </a:avLst>
          </a:prstGeom>
          <a:solidFill>
            <a:srgbClr val="CBCBCB"/>
          </a:solidFill>
          <a:ln w="12700" cap="sq">
            <a:solidFill>
              <a:srgbClr val="000000"/>
            </a:solidFill>
          </a:ln>
        </p:spPr>
        <p:txBody>
          <a:bodyPr lIns="50800" tIns="50800" rIns="50800" bIns="50800" anchor="ctr"/>
          <a:lstStyle/>
          <a:p>
            <a:pPr marL="57799" marR="57799" lvl="0" indent="0" algn="ctr"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sp>
        <p:nvSpPr>
          <p:cNvPr id="1005" name="ASSUMPTION 1:…"/>
          <p:cNvSpPr txBox="1"/>
          <p:nvPr/>
        </p:nvSpPr>
        <p:spPr>
          <a:xfrm>
            <a:off x="2501900" y="2203591"/>
            <a:ext cx="1894525" cy="660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ASSUMPTION 1:</a:t>
            </a:r>
          </a:p>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LAMBERTIAN</a:t>
            </a:r>
          </a:p>
        </p:txBody>
      </p:sp>
      <p:sp>
        <p:nvSpPr>
          <p:cNvPr id="1006" name="Line"/>
          <p:cNvSpPr/>
          <p:nvPr/>
        </p:nvSpPr>
        <p:spPr>
          <a:xfrm flipV="1">
            <a:off x="8991600" y="4284133"/>
            <a:ext cx="846667" cy="762001"/>
          </a:xfrm>
          <a:prstGeom prst="line">
            <a:avLst/>
          </a:prstGeom>
          <a:ln w="50800" cap="sq">
            <a:solidFill>
              <a:srgbClr val="000000"/>
            </a:solidFill>
            <a:tail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07" name="Line"/>
          <p:cNvSpPr/>
          <p:nvPr/>
        </p:nvSpPr>
        <p:spPr>
          <a:xfrm flipV="1">
            <a:off x="8813799" y="3948577"/>
            <a:ext cx="1" cy="966323"/>
          </a:xfrm>
          <a:prstGeom prst="line">
            <a:avLst/>
          </a:prstGeom>
          <a:ln w="50800" cap="sq">
            <a:solidFill>
              <a:srgbClr val="000000"/>
            </a:solidFill>
            <a:tail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08" name="ASSUMPTION 2:…"/>
          <p:cNvSpPr txBox="1"/>
          <p:nvPr/>
        </p:nvSpPr>
        <p:spPr>
          <a:xfrm>
            <a:off x="9664700" y="2203591"/>
            <a:ext cx="2705117" cy="660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ASSUMPTION 2:</a:t>
            </a:r>
          </a:p>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DIRECTIONAL LIGHTING</a:t>
            </a:r>
          </a:p>
        </p:txBody>
      </p:sp>
      <p:pic>
        <p:nvPicPr>
          <p:cNvPr id="1012" name="droppedImage.pdf" descr="droppedImage.pdf"/>
          <p:cNvPicPr>
            <a:picLocks noChangeAspect="1"/>
          </p:cNvPicPr>
          <p:nvPr/>
        </p:nvPicPr>
        <p:blipFill>
          <a:blip r:embed="rId7"/>
          <a:stretch>
            <a:fillRect/>
          </a:stretch>
        </p:blipFill>
        <p:spPr>
          <a:xfrm>
            <a:off x="571500" y="4114800"/>
            <a:ext cx="6261101" cy="736601"/>
          </a:xfrm>
          <a:prstGeom prst="rect">
            <a:avLst/>
          </a:prstGeom>
          <a:ln w="12700">
            <a:miter lim="400000"/>
          </a:ln>
        </p:spPr>
      </p:pic>
      <p:grpSp>
        <p:nvGrpSpPr>
          <p:cNvPr id="1016" name="Group"/>
          <p:cNvGrpSpPr/>
          <p:nvPr/>
        </p:nvGrpSpPr>
        <p:grpSpPr>
          <a:xfrm>
            <a:off x="2552700" y="5194300"/>
            <a:ext cx="4356100" cy="1028700"/>
            <a:chOff x="0" y="0"/>
            <a:chExt cx="4356100" cy="1028700"/>
          </a:xfrm>
        </p:grpSpPr>
        <p:sp>
          <p:nvSpPr>
            <p:cNvPr id="1013" name="Arrow"/>
            <p:cNvSpPr/>
            <p:nvPr/>
          </p:nvSpPr>
          <p:spPr>
            <a:xfrm rot="10800000">
              <a:off x="3479800" y="266700"/>
              <a:ext cx="520700" cy="419100"/>
            </a:xfrm>
            <a:prstGeom prst="rightArrow">
              <a:avLst>
                <a:gd name="adj1" fmla="val 47368"/>
                <a:gd name="adj2" fmla="val 60606"/>
              </a:avLst>
            </a:prstGeom>
            <a:solidFill>
              <a:srgbClr val="CBCBCB"/>
            </a:solidFill>
            <a:ln w="12700" cap="sq">
              <a:solidFill>
                <a:srgbClr val="000000"/>
              </a:solidFill>
              <a:prstDash val="solid"/>
              <a:round/>
            </a:ln>
            <a:effectLst/>
          </p:spPr>
          <p:txBody>
            <a:bodyPr wrap="square" lIns="50800" tIns="50800" rIns="50800" bIns="50800" numCol="1" anchor="ctr">
              <a:noAutofit/>
            </a:bodyPr>
            <a:lstStyle/>
            <a:p>
              <a:pPr marL="57799" marR="57799" lvl="0" indent="0" algn="ctr"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sp>
          <p:nvSpPr>
            <p:cNvPr id="1014" name="Rounded Rectangle"/>
            <p:cNvSpPr/>
            <p:nvPr/>
          </p:nvSpPr>
          <p:spPr>
            <a:xfrm>
              <a:off x="0" y="0"/>
              <a:ext cx="4356100" cy="1028700"/>
            </a:xfrm>
            <a:prstGeom prst="roundRect">
              <a:avLst>
                <a:gd name="adj" fmla="val 18519"/>
              </a:avLst>
            </a:prstGeom>
            <a:no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3600">
                  <a:latin typeface="+mn-lt"/>
                  <a:ea typeface="+mn-ea"/>
                  <a:cs typeface="+mn-cs"/>
                  <a:sym typeface="Helvetica Neue Light"/>
                </a:defRPr>
              </a:pPr>
              <a:endParaRPr kumimoji="0" sz="3600" b="0" i="0" u="none" strike="noStrike" kern="0" cap="none" spc="0" normalizeH="0" baseline="0" noProof="0">
                <a:ln>
                  <a:noFill/>
                </a:ln>
                <a:solidFill>
                  <a:srgbClr val="000000"/>
                </a:solidFill>
                <a:effectLst/>
                <a:uLnTx/>
                <a:uFillTx/>
                <a:latin typeface="Helvetica Neue Light"/>
                <a:sym typeface="Helvetica Neue Light"/>
              </a:endParaRPr>
            </a:p>
          </p:txBody>
        </p:sp>
        <p:pic>
          <p:nvPicPr>
            <p:cNvPr id="1015" name="droppedImage.pdf" descr="droppedImage.pdf"/>
            <p:cNvPicPr>
              <a:picLocks noChangeAspect="1"/>
            </p:cNvPicPr>
            <p:nvPr/>
          </p:nvPicPr>
          <p:blipFill>
            <a:blip r:embed="rId8"/>
            <a:stretch>
              <a:fillRect/>
            </a:stretch>
          </p:blipFill>
          <p:spPr>
            <a:xfrm>
              <a:off x="279400" y="50800"/>
              <a:ext cx="2794000" cy="661737"/>
            </a:xfrm>
            <a:prstGeom prst="rect">
              <a:avLst/>
            </a:prstGeom>
            <a:ln w="12700" cap="flat">
              <a:noFill/>
              <a:miter lim="400000"/>
            </a:ln>
            <a:effectLst/>
          </p:spPr>
        </p:pic>
      </p:grpSp>
      <p:pic>
        <p:nvPicPr>
          <p:cNvPr id="1017" name="droppedImage.pdf" descr="droppedImage.pdf"/>
          <p:cNvPicPr>
            <a:picLocks noChangeAspect="1"/>
          </p:cNvPicPr>
          <p:nvPr/>
        </p:nvPicPr>
        <p:blipFill>
          <a:blip r:embed="rId9"/>
          <a:stretch>
            <a:fillRect/>
          </a:stretch>
        </p:blipFill>
        <p:spPr>
          <a:xfrm>
            <a:off x="9004300" y="3771900"/>
            <a:ext cx="266700" cy="342900"/>
          </a:xfrm>
          <a:prstGeom prst="rect">
            <a:avLst/>
          </a:prstGeom>
          <a:ln w="12700">
            <a:miter lim="400000"/>
          </a:ln>
        </p:spPr>
      </p:pic>
      <p:pic>
        <p:nvPicPr>
          <p:cNvPr id="1018" name="droppedImage.pdf" descr="droppedImage.pdf"/>
          <p:cNvPicPr>
            <a:picLocks noChangeAspect="1"/>
          </p:cNvPicPr>
          <p:nvPr/>
        </p:nvPicPr>
        <p:blipFill>
          <a:blip r:embed="rId10"/>
          <a:stretch>
            <a:fillRect/>
          </a:stretch>
        </p:blipFill>
        <p:spPr>
          <a:xfrm>
            <a:off x="9931400" y="4445000"/>
            <a:ext cx="254000" cy="457200"/>
          </a:xfrm>
          <a:prstGeom prst="rect">
            <a:avLst/>
          </a:prstGeom>
          <a:ln w="12700">
            <a:miter lim="400000"/>
          </a:ln>
        </p:spPr>
      </p:pic>
    </p:spTree>
    <p:extLst>
      <p:ext uri="{BB962C8B-B14F-4D97-AF65-F5344CB8AC3E}">
        <p14:creationId xmlns:p14="http://schemas.microsoft.com/office/powerpoint/2010/main" val="1472243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95318788-1BB2-4BBE-AF39-5AD3CE744A98}"/>
              </a:ext>
            </a:extLst>
          </p:cNvPr>
          <p:cNvSpPr>
            <a:spLocks noGrp="1" noChangeArrowheads="1"/>
          </p:cNvSpPr>
          <p:nvPr>
            <p:ph type="title"/>
          </p:nvPr>
        </p:nvSpPr>
        <p:spPr>
          <a:xfrm>
            <a:off x="650240" y="108373"/>
            <a:ext cx="11704320" cy="1625600"/>
          </a:xfrm>
        </p:spPr>
        <p:txBody>
          <a:bodyPr/>
          <a:lstStyle/>
          <a:p>
            <a:pPr eaLnBrk="1" hangingPunct="1"/>
            <a:r>
              <a:rPr lang="en-US" altLang="ja-JP" sz="5120"/>
              <a:t>Image Intensity and 3D Geometry</a:t>
            </a:r>
          </a:p>
        </p:txBody>
      </p:sp>
      <p:sp>
        <p:nvSpPr>
          <p:cNvPr id="32770" name="Rectangle 3">
            <a:extLst>
              <a:ext uri="{FF2B5EF4-FFF2-40B4-BE49-F238E27FC236}">
                <a16:creationId xmlns:a16="http://schemas.microsoft.com/office/drawing/2014/main" id="{E07C39AB-8DEC-4C0A-87DE-4B7F34FDAE34}"/>
              </a:ext>
            </a:extLst>
          </p:cNvPr>
          <p:cNvSpPr>
            <a:spLocks noGrp="1" noChangeArrowheads="1"/>
          </p:cNvSpPr>
          <p:nvPr>
            <p:ph type="body" idx="1"/>
          </p:nvPr>
        </p:nvSpPr>
        <p:spPr>
          <a:xfrm>
            <a:off x="758613" y="1950720"/>
            <a:ext cx="12246187" cy="7597423"/>
          </a:xfrm>
        </p:spPr>
        <p:txBody>
          <a:bodyPr/>
          <a:lstStyle/>
          <a:p>
            <a:pPr marL="668292" indent="-668292" eaLnBrk="1" hangingPunct="1"/>
            <a:endParaRPr lang="en-US" altLang="ja-JP" dirty="0"/>
          </a:p>
          <a:p>
            <a:pPr marL="668292" indent="-668292" eaLnBrk="1" hangingPunct="1"/>
            <a:endParaRPr lang="en-US" altLang="ja-JP" dirty="0"/>
          </a:p>
          <a:p>
            <a:pPr marL="668292" indent="-668292" eaLnBrk="1" hangingPunct="1"/>
            <a:endParaRPr lang="en-US" altLang="ja-JP" dirty="0"/>
          </a:p>
          <a:p>
            <a:pPr marL="668292" indent="-668292" eaLnBrk="1" hangingPunct="1"/>
            <a:endParaRPr lang="en-US" altLang="ja-JP" dirty="0"/>
          </a:p>
          <a:p>
            <a:pPr marL="668292" indent="-668292" eaLnBrk="1" hangingPunct="1"/>
            <a:endParaRPr lang="en-US" altLang="ja-JP" dirty="0"/>
          </a:p>
          <a:p>
            <a:pPr marL="668292" indent="-668292" eaLnBrk="1" hangingPunct="1"/>
            <a:endParaRPr lang="en-US" altLang="ja-JP" dirty="0"/>
          </a:p>
          <a:p>
            <a:pPr marL="668292" indent="-668292" eaLnBrk="1" hangingPunct="1"/>
            <a:r>
              <a:rPr lang="en-US" altLang="ja-JP" sz="3982" i="1" dirty="0"/>
              <a:t>Shading</a:t>
            </a:r>
            <a:r>
              <a:rPr lang="en-US" altLang="ja-JP" sz="3982" dirty="0"/>
              <a:t> as a cue for shape reconstruction</a:t>
            </a:r>
          </a:p>
          <a:p>
            <a:pPr marL="668292" indent="-668292" eaLnBrk="1" hangingPunct="1"/>
            <a:r>
              <a:rPr lang="en-US" altLang="ja-JP" sz="3982" dirty="0"/>
              <a:t>What is the relation between intensity and shape?</a:t>
            </a:r>
          </a:p>
        </p:txBody>
      </p:sp>
      <p:pic>
        <p:nvPicPr>
          <p:cNvPr id="32771" name="Picture 4" descr="peter">
            <a:extLst>
              <a:ext uri="{FF2B5EF4-FFF2-40B4-BE49-F238E27FC236}">
                <a16:creationId xmlns:a16="http://schemas.microsoft.com/office/drawing/2014/main" id="{D12332F9-D994-4082-9C8B-05028722E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876" y="2239715"/>
            <a:ext cx="5599289" cy="419946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2" name="Picture 5" descr="white_matte">
            <a:extLst>
              <a:ext uri="{FF2B5EF4-FFF2-40B4-BE49-F238E27FC236}">
                <a16:creationId xmlns:a16="http://schemas.microsoft.com/office/drawing/2014/main" id="{1A3AF672-4884-4EA6-8F6B-E3239D947A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8535" y="2241975"/>
            <a:ext cx="4174630" cy="41836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695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7" name="summer_clipart_sun.gif" descr="summer_clipart_sun.gif"/>
          <p:cNvPicPr>
            <a:picLocks noChangeAspect="1"/>
          </p:cNvPicPr>
          <p:nvPr/>
        </p:nvPicPr>
        <p:blipFill>
          <a:blip r:embed="rId3"/>
          <a:stretch>
            <a:fillRect/>
          </a:stretch>
        </p:blipFill>
        <p:spPr>
          <a:xfrm>
            <a:off x="10388600" y="3009900"/>
            <a:ext cx="825500" cy="825500"/>
          </a:xfrm>
          <a:prstGeom prst="rect">
            <a:avLst/>
          </a:prstGeom>
          <a:ln w="12700">
            <a:miter lim="400000"/>
          </a:ln>
        </p:spPr>
      </p:pic>
      <p:sp>
        <p:nvSpPr>
          <p:cNvPr id="998" name="Shape from shading"/>
          <p:cNvSpPr txBox="1">
            <a:spLocks noGrp="1"/>
          </p:cNvSpPr>
          <p:nvPr>
            <p:ph type="title"/>
          </p:nvPr>
        </p:nvSpPr>
        <p:spPr>
          <a:prstGeom prst="rect">
            <a:avLst/>
          </a:prstGeom>
        </p:spPr>
        <p:txBody>
          <a:bodyPr/>
          <a:lstStyle/>
          <a:p>
            <a:r>
              <a:rPr lang="en-US" dirty="0"/>
              <a:t>“N-dot-l” shading</a:t>
            </a:r>
            <a:endParaRPr dirty="0"/>
          </a:p>
        </p:txBody>
      </p:sp>
      <p:pic>
        <p:nvPicPr>
          <p:cNvPr id="999" name="graysurfacepatch.png" descr="graysurfacepatch.png"/>
          <p:cNvPicPr>
            <a:picLocks/>
          </p:cNvPicPr>
          <p:nvPr/>
        </p:nvPicPr>
        <p:blipFill>
          <a:blip r:embed="rId4"/>
          <a:srcRect l="16667" t="16711" r="13333" b="14584"/>
          <a:stretch>
            <a:fillRect/>
          </a:stretch>
        </p:blipFill>
        <p:spPr>
          <a:xfrm>
            <a:off x="7086600" y="5092700"/>
            <a:ext cx="3505200" cy="1257300"/>
          </a:xfrm>
          <a:prstGeom prst="rect">
            <a:avLst/>
          </a:prstGeom>
          <a:ln w="12700">
            <a:miter lim="400000"/>
          </a:ln>
        </p:spPr>
      </p:pic>
      <p:pic>
        <p:nvPicPr>
          <p:cNvPr id="1000" name="scatter_TS_forehead.png" descr="scatter_TS_forehead.png"/>
          <p:cNvPicPr>
            <a:picLocks/>
          </p:cNvPicPr>
          <p:nvPr/>
        </p:nvPicPr>
        <p:blipFill>
          <a:blip r:embed="rId5"/>
          <a:stretch>
            <a:fillRect/>
          </a:stretch>
        </p:blipFill>
        <p:spPr>
          <a:xfrm>
            <a:off x="7378700" y="3775075"/>
            <a:ext cx="2908300" cy="2184400"/>
          </a:xfrm>
          <a:prstGeom prst="rect">
            <a:avLst/>
          </a:prstGeom>
          <a:ln w="12700">
            <a:miter lim="400000"/>
          </a:ln>
        </p:spPr>
      </p:pic>
      <p:sp>
        <p:nvSpPr>
          <p:cNvPr id="1001" name="Line"/>
          <p:cNvSpPr/>
          <p:nvPr/>
        </p:nvSpPr>
        <p:spPr>
          <a:xfrm flipV="1">
            <a:off x="9020175" y="3733800"/>
            <a:ext cx="1419225" cy="1285876"/>
          </a:xfrm>
          <a:prstGeom prst="line">
            <a:avLst/>
          </a:prstGeom>
          <a:ln w="50800">
            <a:solidFill>
              <a:srgbClr val="FF9300"/>
            </a:solidFill>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02" name="Rectangle"/>
          <p:cNvSpPr/>
          <p:nvPr/>
        </p:nvSpPr>
        <p:spPr>
          <a:xfrm>
            <a:off x="4636205" y="2212904"/>
            <a:ext cx="2425701" cy="1308101"/>
          </a:xfrm>
          <a:prstGeom prst="rect">
            <a:avLst/>
          </a:prstGeom>
          <a:ln w="12700" cap="sq">
            <a:solidFill>
              <a:srgbClr val="000000"/>
            </a:solidFill>
          </a:ln>
        </p:spPr>
        <p:txBody>
          <a:bodyPr lIns="50800" tIns="50800" rIns="50800" bIns="50800" anchor="ctr"/>
          <a:lstStyle/>
          <a:p>
            <a:pPr marL="57799" marR="57799" lvl="0" indent="0" algn="ctr"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pic>
        <p:nvPicPr>
          <p:cNvPr id="1003" name="lambertian_scatterplot.png" descr="lambertian_scatterplot.png"/>
          <p:cNvPicPr>
            <a:picLocks/>
          </p:cNvPicPr>
          <p:nvPr/>
        </p:nvPicPr>
        <p:blipFill>
          <a:blip r:embed="rId6"/>
          <a:stretch>
            <a:fillRect/>
          </a:stretch>
        </p:blipFill>
        <p:spPr>
          <a:xfrm>
            <a:off x="4610100" y="2301240"/>
            <a:ext cx="2489200" cy="1223716"/>
          </a:xfrm>
          <a:prstGeom prst="rect">
            <a:avLst/>
          </a:prstGeom>
          <a:ln w="12700">
            <a:miter lim="400000"/>
          </a:ln>
        </p:spPr>
      </p:pic>
      <p:sp>
        <p:nvSpPr>
          <p:cNvPr id="1004" name="Arrow"/>
          <p:cNvSpPr/>
          <p:nvPr/>
        </p:nvSpPr>
        <p:spPr>
          <a:xfrm rot="2700000">
            <a:off x="7073900" y="3530600"/>
            <a:ext cx="520700" cy="419100"/>
          </a:xfrm>
          <a:prstGeom prst="rightArrow">
            <a:avLst>
              <a:gd name="adj1" fmla="val 47368"/>
              <a:gd name="adj2" fmla="val 60606"/>
            </a:avLst>
          </a:prstGeom>
          <a:solidFill>
            <a:srgbClr val="CBCBCB"/>
          </a:solidFill>
          <a:ln w="12700" cap="sq">
            <a:solidFill>
              <a:srgbClr val="000000"/>
            </a:solidFill>
          </a:ln>
        </p:spPr>
        <p:txBody>
          <a:bodyPr lIns="50800" tIns="50800" rIns="50800" bIns="50800" anchor="ctr"/>
          <a:lstStyle/>
          <a:p>
            <a:pPr marL="57799" marR="57799" lvl="0" indent="0" algn="ctr"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sp>
        <p:nvSpPr>
          <p:cNvPr id="1005" name="ASSUMPTION 1:…"/>
          <p:cNvSpPr txBox="1"/>
          <p:nvPr/>
        </p:nvSpPr>
        <p:spPr>
          <a:xfrm>
            <a:off x="2501900" y="2203591"/>
            <a:ext cx="1894525" cy="660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ASSUMPTION 1:</a:t>
            </a:r>
          </a:p>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LAMBERTIAN</a:t>
            </a:r>
          </a:p>
        </p:txBody>
      </p:sp>
      <p:sp>
        <p:nvSpPr>
          <p:cNvPr id="1006" name="Line"/>
          <p:cNvSpPr/>
          <p:nvPr/>
        </p:nvSpPr>
        <p:spPr>
          <a:xfrm flipV="1">
            <a:off x="8991600" y="4284133"/>
            <a:ext cx="846667" cy="762001"/>
          </a:xfrm>
          <a:prstGeom prst="line">
            <a:avLst/>
          </a:prstGeom>
          <a:ln w="50800" cap="sq">
            <a:solidFill>
              <a:srgbClr val="000000"/>
            </a:solidFill>
            <a:tail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07" name="Line"/>
          <p:cNvSpPr/>
          <p:nvPr/>
        </p:nvSpPr>
        <p:spPr>
          <a:xfrm flipV="1">
            <a:off x="8813799" y="3948577"/>
            <a:ext cx="1" cy="966323"/>
          </a:xfrm>
          <a:prstGeom prst="line">
            <a:avLst/>
          </a:prstGeom>
          <a:ln w="50800" cap="sq">
            <a:solidFill>
              <a:srgbClr val="000000"/>
            </a:solidFill>
            <a:tail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08" name="ASSUMPTION 2:…"/>
          <p:cNvSpPr txBox="1"/>
          <p:nvPr/>
        </p:nvSpPr>
        <p:spPr>
          <a:xfrm>
            <a:off x="9664700" y="2203591"/>
            <a:ext cx="2705117" cy="660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ASSUMPTION 2:</a:t>
            </a:r>
          </a:p>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DIRECTIONAL LIGHTING</a:t>
            </a:r>
          </a:p>
        </p:txBody>
      </p:sp>
      <p:pic>
        <p:nvPicPr>
          <p:cNvPr id="1012" name="droppedImage.pdf" descr="droppedImage.pdf"/>
          <p:cNvPicPr>
            <a:picLocks noChangeAspect="1"/>
          </p:cNvPicPr>
          <p:nvPr/>
        </p:nvPicPr>
        <p:blipFill>
          <a:blip r:embed="rId7"/>
          <a:stretch>
            <a:fillRect/>
          </a:stretch>
        </p:blipFill>
        <p:spPr>
          <a:xfrm>
            <a:off x="571500" y="4114800"/>
            <a:ext cx="6261101" cy="736601"/>
          </a:xfrm>
          <a:prstGeom prst="rect">
            <a:avLst/>
          </a:prstGeom>
          <a:ln w="12700">
            <a:miter lim="400000"/>
          </a:ln>
        </p:spPr>
      </p:pic>
      <p:grpSp>
        <p:nvGrpSpPr>
          <p:cNvPr id="1016" name="Group"/>
          <p:cNvGrpSpPr/>
          <p:nvPr/>
        </p:nvGrpSpPr>
        <p:grpSpPr>
          <a:xfrm>
            <a:off x="2552700" y="5194300"/>
            <a:ext cx="4356100" cy="1028700"/>
            <a:chOff x="0" y="0"/>
            <a:chExt cx="4356100" cy="1028700"/>
          </a:xfrm>
        </p:grpSpPr>
        <p:sp>
          <p:nvSpPr>
            <p:cNvPr id="1013" name="Arrow"/>
            <p:cNvSpPr/>
            <p:nvPr/>
          </p:nvSpPr>
          <p:spPr>
            <a:xfrm rot="10800000">
              <a:off x="3479800" y="266700"/>
              <a:ext cx="520700" cy="419100"/>
            </a:xfrm>
            <a:prstGeom prst="rightArrow">
              <a:avLst>
                <a:gd name="adj1" fmla="val 47368"/>
                <a:gd name="adj2" fmla="val 60606"/>
              </a:avLst>
            </a:prstGeom>
            <a:solidFill>
              <a:srgbClr val="CBCBCB"/>
            </a:solidFill>
            <a:ln w="12700" cap="sq">
              <a:solidFill>
                <a:srgbClr val="000000"/>
              </a:solidFill>
              <a:prstDash val="solid"/>
              <a:round/>
            </a:ln>
            <a:effectLst/>
          </p:spPr>
          <p:txBody>
            <a:bodyPr wrap="square" lIns="50800" tIns="50800" rIns="50800" bIns="50800" numCol="1" anchor="ctr">
              <a:noAutofit/>
            </a:bodyPr>
            <a:lstStyle/>
            <a:p>
              <a:pPr marL="57799" marR="57799" lvl="0" indent="0" algn="ctr"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sp>
          <p:nvSpPr>
            <p:cNvPr id="1014" name="Rounded Rectangle"/>
            <p:cNvSpPr/>
            <p:nvPr/>
          </p:nvSpPr>
          <p:spPr>
            <a:xfrm>
              <a:off x="0" y="0"/>
              <a:ext cx="4356100" cy="1028700"/>
            </a:xfrm>
            <a:prstGeom prst="roundRect">
              <a:avLst>
                <a:gd name="adj" fmla="val 18519"/>
              </a:avLst>
            </a:prstGeom>
            <a:no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3600">
                  <a:latin typeface="+mn-lt"/>
                  <a:ea typeface="+mn-ea"/>
                  <a:cs typeface="+mn-cs"/>
                  <a:sym typeface="Helvetica Neue Light"/>
                </a:defRPr>
              </a:pPr>
              <a:endParaRPr kumimoji="0" sz="3600" b="0" i="0" u="none" strike="noStrike" kern="0" cap="none" spc="0" normalizeH="0" baseline="0" noProof="0">
                <a:ln>
                  <a:noFill/>
                </a:ln>
                <a:solidFill>
                  <a:srgbClr val="000000"/>
                </a:solidFill>
                <a:effectLst/>
                <a:uLnTx/>
                <a:uFillTx/>
                <a:latin typeface="Helvetica Neue Light"/>
                <a:sym typeface="Helvetica Neue Light"/>
              </a:endParaRPr>
            </a:p>
          </p:txBody>
        </p:sp>
        <p:pic>
          <p:nvPicPr>
            <p:cNvPr id="1015" name="droppedImage.pdf" descr="droppedImage.pdf"/>
            <p:cNvPicPr>
              <a:picLocks noChangeAspect="1"/>
            </p:cNvPicPr>
            <p:nvPr/>
          </p:nvPicPr>
          <p:blipFill>
            <a:blip r:embed="rId8"/>
            <a:stretch>
              <a:fillRect/>
            </a:stretch>
          </p:blipFill>
          <p:spPr>
            <a:xfrm>
              <a:off x="279400" y="50800"/>
              <a:ext cx="2794000" cy="661737"/>
            </a:xfrm>
            <a:prstGeom prst="rect">
              <a:avLst/>
            </a:prstGeom>
            <a:ln w="12700" cap="flat">
              <a:noFill/>
              <a:miter lim="400000"/>
            </a:ln>
            <a:effectLst/>
          </p:spPr>
        </p:pic>
      </p:grpSp>
      <p:pic>
        <p:nvPicPr>
          <p:cNvPr id="1017" name="droppedImage.pdf" descr="droppedImage.pdf"/>
          <p:cNvPicPr>
            <a:picLocks noChangeAspect="1"/>
          </p:cNvPicPr>
          <p:nvPr/>
        </p:nvPicPr>
        <p:blipFill>
          <a:blip r:embed="rId9"/>
          <a:stretch>
            <a:fillRect/>
          </a:stretch>
        </p:blipFill>
        <p:spPr>
          <a:xfrm>
            <a:off x="9004300" y="3771900"/>
            <a:ext cx="266700" cy="342900"/>
          </a:xfrm>
          <a:prstGeom prst="rect">
            <a:avLst/>
          </a:prstGeom>
          <a:ln w="12700">
            <a:miter lim="400000"/>
          </a:ln>
        </p:spPr>
      </p:pic>
      <p:pic>
        <p:nvPicPr>
          <p:cNvPr id="1018" name="droppedImage.pdf" descr="droppedImage.pdf"/>
          <p:cNvPicPr>
            <a:picLocks noChangeAspect="1"/>
          </p:cNvPicPr>
          <p:nvPr/>
        </p:nvPicPr>
        <p:blipFill>
          <a:blip r:embed="rId10"/>
          <a:stretch>
            <a:fillRect/>
          </a:stretch>
        </p:blipFill>
        <p:spPr>
          <a:xfrm>
            <a:off x="9931400" y="4445000"/>
            <a:ext cx="254000" cy="457200"/>
          </a:xfrm>
          <a:prstGeom prst="rect">
            <a:avLst/>
          </a:prstGeom>
          <a:ln w="12700">
            <a:miter lim="400000"/>
          </a:ln>
        </p:spPr>
      </p:pic>
      <p:cxnSp>
        <p:nvCxnSpPr>
          <p:cNvPr id="3" name="Straight Arrow Connector 2">
            <a:extLst>
              <a:ext uri="{FF2B5EF4-FFF2-40B4-BE49-F238E27FC236}">
                <a16:creationId xmlns:a16="http://schemas.microsoft.com/office/drawing/2014/main" id="{30314B43-8F4B-4F04-B211-088F6D2756BC}"/>
              </a:ext>
            </a:extLst>
          </p:cNvPr>
          <p:cNvCxnSpPr/>
          <p:nvPr/>
        </p:nvCxnSpPr>
        <p:spPr>
          <a:xfrm flipH="1" flipV="1">
            <a:off x="4636205" y="6065949"/>
            <a:ext cx="270646" cy="1416676"/>
          </a:xfrm>
          <a:prstGeom prst="straightConnector1">
            <a:avLst/>
          </a:prstGeom>
          <a:noFill/>
          <a:ln w="38100" cap="flat">
            <a:solidFill>
              <a:schemeClr val="tx1"/>
            </a:solidFill>
            <a:prstDash val="solid"/>
            <a:miter lim="400000"/>
            <a:tailEnd type="arrow"/>
          </a:ln>
          <a:effectLst/>
          <a:sp3d/>
        </p:spPr>
        <p:style>
          <a:lnRef idx="0">
            <a:scrgbClr r="0" g="0" b="0"/>
          </a:lnRef>
          <a:fillRef idx="0">
            <a:scrgbClr r="0" g="0" b="0"/>
          </a:fillRef>
          <a:effectRef idx="0">
            <a:scrgbClr r="0" g="0" b="0"/>
          </a:effectRef>
          <a:fontRef idx="none"/>
        </p:style>
      </p:cxnSp>
      <p:sp>
        <p:nvSpPr>
          <p:cNvPr id="26" name="define “pseudo-normal”">
            <a:extLst>
              <a:ext uri="{FF2B5EF4-FFF2-40B4-BE49-F238E27FC236}">
                <a16:creationId xmlns:a16="http://schemas.microsoft.com/office/drawing/2014/main" id="{B9DACB9D-A207-4ADF-9EC1-1F82ADC29980}"/>
              </a:ext>
            </a:extLst>
          </p:cNvPr>
          <p:cNvSpPr txBox="1"/>
          <p:nvPr/>
        </p:nvSpPr>
        <p:spPr>
          <a:xfrm>
            <a:off x="5041363" y="7216398"/>
            <a:ext cx="5144037" cy="4719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606060"/>
                </a:solidFill>
                <a:effectLst/>
                <a:uLnTx/>
                <a:uFillTx/>
                <a:latin typeface="Helvetica Neue Light"/>
                <a:sym typeface="Helvetica Neue Light"/>
              </a:rPr>
              <a:t>Why do we call these normal “shape”?</a:t>
            </a:r>
            <a:endParaRPr kumimoji="0" sz="2400" b="0" i="0" u="none" strike="noStrike" kern="0" cap="none" spc="0" normalizeH="0" baseline="0" noProof="0" dirty="0">
              <a:ln>
                <a:noFill/>
              </a:ln>
              <a:solidFill>
                <a:srgbClr val="606060"/>
              </a:solidFill>
              <a:effectLst/>
              <a:uLnTx/>
              <a:uFillTx/>
              <a:latin typeface="Helvetica Neue Light"/>
              <a:sym typeface="Helvetica Neue Light"/>
            </a:endParaRPr>
          </a:p>
        </p:txBody>
      </p:sp>
    </p:spTree>
    <p:extLst>
      <p:ext uri="{BB962C8B-B14F-4D97-AF65-F5344CB8AC3E}">
        <p14:creationId xmlns:p14="http://schemas.microsoft.com/office/powerpoint/2010/main" val="1845148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530C5061-9C19-477D-9F85-FF935C961155}"/>
              </a:ext>
            </a:extLst>
          </p:cNvPr>
          <p:cNvSpPr/>
          <p:nvPr/>
        </p:nvSpPr>
        <p:spPr>
          <a:xfrm>
            <a:off x="1564936" y="1799953"/>
            <a:ext cx="4305940" cy="1323533"/>
          </a:xfrm>
          <a:custGeom>
            <a:avLst/>
            <a:gdLst>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17550 w 2228850"/>
              <a:gd name="connsiteY7" fmla="*/ 390525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1500 h 685090"/>
              <a:gd name="connsiteX16" fmla="*/ 1803400 w 2228850"/>
              <a:gd name="connsiteY16" fmla="*/ 619125 h 685090"/>
              <a:gd name="connsiteX17" fmla="*/ 1984375 w 2228850"/>
              <a:gd name="connsiteY17" fmla="*/ 552450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1500 h 685090"/>
              <a:gd name="connsiteX16" fmla="*/ 1803400 w 2228850"/>
              <a:gd name="connsiteY16" fmla="*/ 619125 h 685090"/>
              <a:gd name="connsiteX17" fmla="*/ 1984375 w 2228850"/>
              <a:gd name="connsiteY17" fmla="*/ 552450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03400 w 2228850"/>
              <a:gd name="connsiteY16" fmla="*/ 619125 h 685090"/>
              <a:gd name="connsiteX17" fmla="*/ 1984375 w 2228850"/>
              <a:gd name="connsiteY17" fmla="*/ 552450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43881 w 2228850"/>
              <a:gd name="connsiteY16" fmla="*/ 616744 h 685090"/>
              <a:gd name="connsiteX17" fmla="*/ 1984375 w 2228850"/>
              <a:gd name="connsiteY17" fmla="*/ 552450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43881 w 2228850"/>
              <a:gd name="connsiteY16" fmla="*/ 616744 h 685090"/>
              <a:gd name="connsiteX17" fmla="*/ 2012950 w 2228850"/>
              <a:gd name="connsiteY17" fmla="*/ 509588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43881 w 2228850"/>
              <a:gd name="connsiteY16" fmla="*/ 616744 h 685090"/>
              <a:gd name="connsiteX17" fmla="*/ 1998663 w 2228850"/>
              <a:gd name="connsiteY17" fmla="*/ 523875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43881 w 2228850"/>
              <a:gd name="connsiteY16" fmla="*/ 616744 h 685090"/>
              <a:gd name="connsiteX17" fmla="*/ 1989138 w 2228850"/>
              <a:gd name="connsiteY17" fmla="*/ 519112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28850" h="685090">
                <a:moveTo>
                  <a:pt x="0" y="339725"/>
                </a:moveTo>
                <a:cubicBezTo>
                  <a:pt x="27781" y="396610"/>
                  <a:pt x="55563" y="453496"/>
                  <a:pt x="79375" y="495300"/>
                </a:cubicBezTo>
                <a:cubicBezTo>
                  <a:pt x="103188" y="537104"/>
                  <a:pt x="114829" y="560388"/>
                  <a:pt x="142875" y="590550"/>
                </a:cubicBezTo>
                <a:cubicBezTo>
                  <a:pt x="170921" y="620712"/>
                  <a:pt x="209021" y="661458"/>
                  <a:pt x="247650" y="676275"/>
                </a:cubicBezTo>
                <a:cubicBezTo>
                  <a:pt x="286279" y="691092"/>
                  <a:pt x="342371" y="683683"/>
                  <a:pt x="374650" y="679450"/>
                </a:cubicBezTo>
                <a:cubicBezTo>
                  <a:pt x="406929" y="675217"/>
                  <a:pt x="405342" y="673629"/>
                  <a:pt x="441325" y="650875"/>
                </a:cubicBezTo>
                <a:cubicBezTo>
                  <a:pt x="477308" y="628121"/>
                  <a:pt x="543322" y="585126"/>
                  <a:pt x="590550" y="542925"/>
                </a:cubicBezTo>
                <a:cubicBezTo>
                  <a:pt x="637778" y="500724"/>
                  <a:pt x="682360" y="442118"/>
                  <a:pt x="724693" y="397668"/>
                </a:cubicBezTo>
                <a:cubicBezTo>
                  <a:pt x="767026" y="353218"/>
                  <a:pt x="815049" y="305461"/>
                  <a:pt x="844550" y="276225"/>
                </a:cubicBezTo>
                <a:cubicBezTo>
                  <a:pt x="874051" y="246989"/>
                  <a:pt x="877358" y="242887"/>
                  <a:pt x="901700" y="222250"/>
                </a:cubicBezTo>
                <a:cubicBezTo>
                  <a:pt x="926042" y="201613"/>
                  <a:pt x="959379" y="168275"/>
                  <a:pt x="990600" y="152400"/>
                </a:cubicBezTo>
                <a:cubicBezTo>
                  <a:pt x="1021821" y="136525"/>
                  <a:pt x="1047221" y="126471"/>
                  <a:pt x="1089025" y="127000"/>
                </a:cubicBezTo>
                <a:cubicBezTo>
                  <a:pt x="1130829" y="127529"/>
                  <a:pt x="1187979" y="127529"/>
                  <a:pt x="1241425" y="155575"/>
                </a:cubicBezTo>
                <a:cubicBezTo>
                  <a:pt x="1294871" y="183621"/>
                  <a:pt x="1357842" y="246063"/>
                  <a:pt x="1409700" y="295275"/>
                </a:cubicBezTo>
                <a:cubicBezTo>
                  <a:pt x="1461558" y="344487"/>
                  <a:pt x="1502833" y="403622"/>
                  <a:pt x="1552575" y="450850"/>
                </a:cubicBezTo>
                <a:cubicBezTo>
                  <a:pt x="1602317" y="498078"/>
                  <a:pt x="1659599" y="550994"/>
                  <a:pt x="1708150" y="578643"/>
                </a:cubicBezTo>
                <a:cubicBezTo>
                  <a:pt x="1756701" y="606292"/>
                  <a:pt x="1797050" y="626666"/>
                  <a:pt x="1843881" y="616744"/>
                </a:cubicBezTo>
                <a:cubicBezTo>
                  <a:pt x="1890712" y="606822"/>
                  <a:pt x="1949847" y="556815"/>
                  <a:pt x="1989138" y="519112"/>
                </a:cubicBezTo>
                <a:cubicBezTo>
                  <a:pt x="2028429" y="481409"/>
                  <a:pt x="2052902" y="437885"/>
                  <a:pt x="2079625" y="390525"/>
                </a:cubicBezTo>
                <a:cubicBezTo>
                  <a:pt x="2106348" y="343165"/>
                  <a:pt x="2128838" y="285750"/>
                  <a:pt x="2149475" y="234950"/>
                </a:cubicBezTo>
                <a:cubicBezTo>
                  <a:pt x="2170112" y="184150"/>
                  <a:pt x="2190221" y="124883"/>
                  <a:pt x="2203450" y="85725"/>
                </a:cubicBezTo>
                <a:cubicBezTo>
                  <a:pt x="2216679" y="46567"/>
                  <a:pt x="2222764" y="23283"/>
                  <a:pt x="2228850" y="0"/>
                </a:cubicBezTo>
              </a:path>
            </a:pathLst>
          </a:custGeom>
          <a:noFill/>
          <a:ln w="50800">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29" name="Straight Arrow Connector 28">
            <a:extLst>
              <a:ext uri="{FF2B5EF4-FFF2-40B4-BE49-F238E27FC236}">
                <a16:creationId xmlns:a16="http://schemas.microsoft.com/office/drawing/2014/main" id="{25267A58-2A00-4D22-8AAA-E4F45AD8D7DE}"/>
              </a:ext>
            </a:extLst>
          </p:cNvPr>
          <p:cNvCxnSpPr>
            <a:cxnSpLocks/>
          </p:cNvCxnSpPr>
          <p:nvPr/>
        </p:nvCxnSpPr>
        <p:spPr>
          <a:xfrm rot="16200000" flipV="1">
            <a:off x="-1473916" y="3987216"/>
            <a:ext cx="5317544" cy="0"/>
          </a:xfrm>
          <a:prstGeom prst="straightConnector1">
            <a:avLst/>
          </a:prstGeom>
          <a:noFill/>
          <a:ln w="38100" cap="flat">
            <a:solidFill>
              <a:schemeClr val="tx1"/>
            </a:solidFill>
            <a:prstDash val="solid"/>
            <a:miter lim="400000"/>
            <a:tailEnd type="arrow"/>
          </a:ln>
          <a:effectLst/>
          <a:sp3d/>
        </p:spPr>
        <p:style>
          <a:lnRef idx="0">
            <a:scrgbClr r="0" g="0" b="0"/>
          </a:lnRef>
          <a:fillRef idx="0">
            <a:scrgbClr r="0" g="0" b="0"/>
          </a:fillRef>
          <a:effectRef idx="0">
            <a:scrgbClr r="0" g="0" b="0"/>
          </a:effectRef>
          <a:fontRef idx="none"/>
        </p:style>
      </p:cxnSp>
      <p:sp>
        <p:nvSpPr>
          <p:cNvPr id="30" name="define “pseudo-normal”">
            <a:extLst>
              <a:ext uri="{FF2B5EF4-FFF2-40B4-BE49-F238E27FC236}">
                <a16:creationId xmlns:a16="http://schemas.microsoft.com/office/drawing/2014/main" id="{9D61175F-1BCC-42F8-9D5A-90765369AE81}"/>
              </a:ext>
            </a:extLst>
          </p:cNvPr>
          <p:cNvSpPr txBox="1"/>
          <p:nvPr/>
        </p:nvSpPr>
        <p:spPr>
          <a:xfrm>
            <a:off x="6682441" y="6584433"/>
            <a:ext cx="25327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x</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
        <p:nvSpPr>
          <p:cNvPr id="31" name="define “pseudo-normal”">
            <a:extLst>
              <a:ext uri="{FF2B5EF4-FFF2-40B4-BE49-F238E27FC236}">
                <a16:creationId xmlns:a16="http://schemas.microsoft.com/office/drawing/2014/main" id="{63E46A53-6350-468B-9BE7-091DF6BAD122}"/>
              </a:ext>
            </a:extLst>
          </p:cNvPr>
          <p:cNvSpPr txBox="1"/>
          <p:nvPr/>
        </p:nvSpPr>
        <p:spPr>
          <a:xfrm>
            <a:off x="629713" y="1028700"/>
            <a:ext cx="243656"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lang="en-US" sz="2800" dirty="0">
                <a:solidFill>
                  <a:schemeClr val="tx1"/>
                </a:solidFill>
                <a:latin typeface="Calibri Light" panose="020F0302020204030204" pitchFamily="34" charset="0"/>
              </a:rPr>
              <a:t>z</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cxnSp>
        <p:nvCxnSpPr>
          <p:cNvPr id="6" name="Straight Arrow Connector 5">
            <a:extLst>
              <a:ext uri="{FF2B5EF4-FFF2-40B4-BE49-F238E27FC236}">
                <a16:creationId xmlns:a16="http://schemas.microsoft.com/office/drawing/2014/main" id="{97BAF685-4C8A-45E3-B38C-0E830CBB1FB2}"/>
              </a:ext>
            </a:extLst>
          </p:cNvPr>
          <p:cNvCxnSpPr>
            <a:cxnSpLocks/>
          </p:cNvCxnSpPr>
          <p:nvPr/>
        </p:nvCxnSpPr>
        <p:spPr>
          <a:xfrm flipV="1">
            <a:off x="2818150" y="2764155"/>
            <a:ext cx="0" cy="4046220"/>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4" name="Straight Arrow Connector 33">
            <a:extLst>
              <a:ext uri="{FF2B5EF4-FFF2-40B4-BE49-F238E27FC236}">
                <a16:creationId xmlns:a16="http://schemas.microsoft.com/office/drawing/2014/main" id="{182E4F63-2D5C-49D3-8BB8-9B6D27E9ADF7}"/>
              </a:ext>
            </a:extLst>
          </p:cNvPr>
          <p:cNvCxnSpPr>
            <a:cxnSpLocks/>
            <a:endCxn id="27" idx="7"/>
          </p:cNvCxnSpPr>
          <p:nvPr/>
        </p:nvCxnSpPr>
        <p:spPr>
          <a:xfrm flipH="1" flipV="1">
            <a:off x="2964978" y="2568212"/>
            <a:ext cx="5572" cy="4080352"/>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5" name="Straight Arrow Connector 34">
            <a:extLst>
              <a:ext uri="{FF2B5EF4-FFF2-40B4-BE49-F238E27FC236}">
                <a16:creationId xmlns:a16="http://schemas.microsoft.com/office/drawing/2014/main" id="{0018C6AA-123E-4E03-AAD1-88D6720D7457}"/>
              </a:ext>
            </a:extLst>
          </p:cNvPr>
          <p:cNvCxnSpPr>
            <a:cxnSpLocks/>
          </p:cNvCxnSpPr>
          <p:nvPr/>
        </p:nvCxnSpPr>
        <p:spPr>
          <a:xfrm flipV="1">
            <a:off x="3122950" y="2419350"/>
            <a:ext cx="0" cy="4229214"/>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6" name="Straight Arrow Connector 35">
            <a:extLst>
              <a:ext uri="{FF2B5EF4-FFF2-40B4-BE49-F238E27FC236}">
                <a16:creationId xmlns:a16="http://schemas.microsoft.com/office/drawing/2014/main" id="{8576401C-94C4-4C3A-AD6A-9227334C211F}"/>
              </a:ext>
            </a:extLst>
          </p:cNvPr>
          <p:cNvCxnSpPr>
            <a:cxnSpLocks/>
          </p:cNvCxnSpPr>
          <p:nvPr/>
        </p:nvCxnSpPr>
        <p:spPr>
          <a:xfrm flipV="1">
            <a:off x="3275350" y="2276475"/>
            <a:ext cx="0" cy="4438764"/>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7" name="Straight Arrow Connector 36">
            <a:extLst>
              <a:ext uri="{FF2B5EF4-FFF2-40B4-BE49-F238E27FC236}">
                <a16:creationId xmlns:a16="http://schemas.microsoft.com/office/drawing/2014/main" id="{C306432A-4DD9-49CA-ADCB-6EBE417ADF85}"/>
              </a:ext>
            </a:extLst>
          </p:cNvPr>
          <p:cNvCxnSpPr>
            <a:cxnSpLocks/>
          </p:cNvCxnSpPr>
          <p:nvPr/>
        </p:nvCxnSpPr>
        <p:spPr>
          <a:xfrm flipV="1">
            <a:off x="3427750" y="2095500"/>
            <a:ext cx="0" cy="4553064"/>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8" name="Straight Arrow Connector 37">
            <a:extLst>
              <a:ext uri="{FF2B5EF4-FFF2-40B4-BE49-F238E27FC236}">
                <a16:creationId xmlns:a16="http://schemas.microsoft.com/office/drawing/2014/main" id="{0AFDD3EE-2962-42D4-B9E1-FD6C80280A68}"/>
              </a:ext>
            </a:extLst>
          </p:cNvPr>
          <p:cNvCxnSpPr>
            <a:cxnSpLocks/>
          </p:cNvCxnSpPr>
          <p:nvPr/>
        </p:nvCxnSpPr>
        <p:spPr>
          <a:xfrm flipV="1">
            <a:off x="3580150" y="2057400"/>
            <a:ext cx="0" cy="475297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9" name="Straight Arrow Connector 38">
            <a:extLst>
              <a:ext uri="{FF2B5EF4-FFF2-40B4-BE49-F238E27FC236}">
                <a16:creationId xmlns:a16="http://schemas.microsoft.com/office/drawing/2014/main" id="{48758E82-E029-46E3-9317-49C08B4ABA8A}"/>
              </a:ext>
            </a:extLst>
          </p:cNvPr>
          <p:cNvCxnSpPr>
            <a:cxnSpLocks/>
          </p:cNvCxnSpPr>
          <p:nvPr/>
        </p:nvCxnSpPr>
        <p:spPr>
          <a:xfrm flipV="1">
            <a:off x="3732550" y="2068830"/>
            <a:ext cx="0" cy="4884870"/>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0" name="Straight Arrow Connector 39">
            <a:extLst>
              <a:ext uri="{FF2B5EF4-FFF2-40B4-BE49-F238E27FC236}">
                <a16:creationId xmlns:a16="http://schemas.microsoft.com/office/drawing/2014/main" id="{72764C3A-64F8-4CF5-ACEC-AEBDDEE74630}"/>
              </a:ext>
            </a:extLst>
          </p:cNvPr>
          <p:cNvCxnSpPr>
            <a:cxnSpLocks/>
          </p:cNvCxnSpPr>
          <p:nvPr/>
        </p:nvCxnSpPr>
        <p:spPr>
          <a:xfrm flipV="1">
            <a:off x="3884950" y="2097405"/>
            <a:ext cx="0" cy="485629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1" name="Straight Arrow Connector 40">
            <a:extLst>
              <a:ext uri="{FF2B5EF4-FFF2-40B4-BE49-F238E27FC236}">
                <a16:creationId xmlns:a16="http://schemas.microsoft.com/office/drawing/2014/main" id="{B7DBB743-FBC1-4F56-9AE9-F614E0ECA88E}"/>
              </a:ext>
            </a:extLst>
          </p:cNvPr>
          <p:cNvCxnSpPr>
            <a:cxnSpLocks/>
          </p:cNvCxnSpPr>
          <p:nvPr/>
        </p:nvCxnSpPr>
        <p:spPr>
          <a:xfrm flipV="1">
            <a:off x="4037350" y="2164080"/>
            <a:ext cx="0" cy="472249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2" name="Straight Arrow Connector 41">
            <a:extLst>
              <a:ext uri="{FF2B5EF4-FFF2-40B4-BE49-F238E27FC236}">
                <a16:creationId xmlns:a16="http://schemas.microsoft.com/office/drawing/2014/main" id="{1EAEB6BD-13D7-419F-AC6F-A0306386922B}"/>
              </a:ext>
            </a:extLst>
          </p:cNvPr>
          <p:cNvCxnSpPr>
            <a:cxnSpLocks/>
          </p:cNvCxnSpPr>
          <p:nvPr/>
        </p:nvCxnSpPr>
        <p:spPr>
          <a:xfrm flipV="1">
            <a:off x="4189750" y="2306955"/>
            <a:ext cx="0" cy="464674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3" name="Straight Arrow Connector 42">
            <a:extLst>
              <a:ext uri="{FF2B5EF4-FFF2-40B4-BE49-F238E27FC236}">
                <a16:creationId xmlns:a16="http://schemas.microsoft.com/office/drawing/2014/main" id="{E86E2B5F-F510-443F-A579-2BB56D0FFD8E}"/>
              </a:ext>
            </a:extLst>
          </p:cNvPr>
          <p:cNvCxnSpPr/>
          <p:nvPr/>
        </p:nvCxnSpPr>
        <p:spPr>
          <a:xfrm flipV="1">
            <a:off x="4342150" y="2449495"/>
            <a:ext cx="0" cy="450420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4" name="Straight Arrow Connector 43">
            <a:extLst>
              <a:ext uri="{FF2B5EF4-FFF2-40B4-BE49-F238E27FC236}">
                <a16:creationId xmlns:a16="http://schemas.microsoft.com/office/drawing/2014/main" id="{ED17B962-7D43-4774-93B1-21992714C249}"/>
              </a:ext>
            </a:extLst>
          </p:cNvPr>
          <p:cNvCxnSpPr>
            <a:cxnSpLocks/>
          </p:cNvCxnSpPr>
          <p:nvPr/>
        </p:nvCxnSpPr>
        <p:spPr>
          <a:xfrm flipV="1">
            <a:off x="4494550" y="2621280"/>
            <a:ext cx="0" cy="4093959"/>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grpSp>
        <p:nvGrpSpPr>
          <p:cNvPr id="23" name="Group 22">
            <a:extLst>
              <a:ext uri="{FF2B5EF4-FFF2-40B4-BE49-F238E27FC236}">
                <a16:creationId xmlns:a16="http://schemas.microsoft.com/office/drawing/2014/main" id="{F514CF8F-6DB4-4F04-92C5-2AAFCCA60539}"/>
              </a:ext>
            </a:extLst>
          </p:cNvPr>
          <p:cNvGrpSpPr>
            <a:grpSpLocks noChangeAspect="1"/>
          </p:cNvGrpSpPr>
          <p:nvPr/>
        </p:nvGrpSpPr>
        <p:grpSpPr>
          <a:xfrm rot="3318229">
            <a:off x="2535506" y="6731798"/>
            <a:ext cx="2364798" cy="2191470"/>
            <a:chOff x="1707823" y="4099124"/>
            <a:chExt cx="572560" cy="530594"/>
          </a:xfrm>
        </p:grpSpPr>
        <p:sp>
          <p:nvSpPr>
            <p:cNvPr id="24" name="Isosceles Triangle 23">
              <a:extLst>
                <a:ext uri="{FF2B5EF4-FFF2-40B4-BE49-F238E27FC236}">
                  <a16:creationId xmlns:a16="http://schemas.microsoft.com/office/drawing/2014/main" id="{A01448F5-A35C-4776-9345-27520539E174}"/>
                </a:ext>
              </a:extLst>
            </p:cNvPr>
            <p:cNvSpPr/>
            <p:nvPr/>
          </p:nvSpPr>
          <p:spPr>
            <a:xfrm rot="7488087">
              <a:off x="1684844" y="4122103"/>
              <a:ext cx="494025" cy="448068"/>
            </a:xfrm>
            <a:prstGeom prst="triangle">
              <a:avLst/>
            </a:prstGeom>
            <a:solidFill>
              <a:sysClr val="window" lastClr="FFFFFF">
                <a:lumMod val="65000"/>
              </a:sysClr>
            </a:solidFill>
            <a:ln w="3175" cap="flat" cmpd="sng" algn="ctr">
              <a:noFill/>
              <a:prstDash val="solid"/>
            </a:ln>
            <a:effectLst/>
          </p:spPr>
          <p:txBody>
            <a:bodyPr rtlCol="0" anchor="ctr"/>
            <a:lstStyle/>
            <a:p>
              <a:pPr marL="0" marR="0" lvl="0" indent="0" algn="ctr" defTabSz="917862" rtl="0" eaLnBrk="1" fontAlgn="auto" latinLnBrk="0" hangingPunct="1">
                <a:lnSpc>
                  <a:spcPct val="100000"/>
                </a:lnSpc>
                <a:spcBef>
                  <a:spcPts val="0"/>
                </a:spcBef>
                <a:spcAft>
                  <a:spcPts val="0"/>
                </a:spcAft>
                <a:buClrTx/>
                <a:buSzTx/>
                <a:buFontTx/>
                <a:buNone/>
                <a:tabLst/>
                <a:defRPr/>
              </a:pPr>
              <a:endParaRPr kumimoji="0" lang="en-US" sz="1606"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Rectangle 24">
              <a:extLst>
                <a:ext uri="{FF2B5EF4-FFF2-40B4-BE49-F238E27FC236}">
                  <a16:creationId xmlns:a16="http://schemas.microsoft.com/office/drawing/2014/main" id="{32731DA3-6C84-45CD-BCFB-C33EF3E3580B}"/>
                </a:ext>
              </a:extLst>
            </p:cNvPr>
            <p:cNvSpPr/>
            <p:nvPr/>
          </p:nvSpPr>
          <p:spPr>
            <a:xfrm rot="7488087">
              <a:off x="1861617" y="4210953"/>
              <a:ext cx="388865" cy="448666"/>
            </a:xfrm>
            <a:prstGeom prst="rect">
              <a:avLst/>
            </a:prstGeom>
            <a:solidFill>
              <a:sysClr val="windowText" lastClr="000000">
                <a:lumMod val="65000"/>
                <a:lumOff val="35000"/>
              </a:sysClr>
            </a:solidFill>
            <a:ln w="3175" cap="flat" cmpd="sng" algn="ctr">
              <a:noFill/>
              <a:prstDash val="solid"/>
            </a:ln>
            <a:effectLst/>
          </p:spPr>
          <p:txBody>
            <a:bodyPr rtlCol="0" anchor="ctr"/>
            <a:lstStyle/>
            <a:p>
              <a:pPr marL="0" marR="0" lvl="0" indent="0" algn="ctr" defTabSz="917862" rtl="0" eaLnBrk="1" fontAlgn="auto" latinLnBrk="0" hangingPunct="1">
                <a:lnSpc>
                  <a:spcPct val="100000"/>
                </a:lnSpc>
                <a:spcBef>
                  <a:spcPts val="0"/>
                </a:spcBef>
                <a:spcAft>
                  <a:spcPts val="0"/>
                </a:spcAft>
                <a:buClrTx/>
                <a:buSzTx/>
                <a:buFontTx/>
                <a:buNone/>
                <a:tabLst/>
                <a:defRPr/>
              </a:pPr>
              <a:endParaRPr kumimoji="0" lang="en-US" sz="1606"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cxnSp>
        <p:nvCxnSpPr>
          <p:cNvPr id="4" name="Straight Arrow Connector 3">
            <a:extLst>
              <a:ext uri="{FF2B5EF4-FFF2-40B4-BE49-F238E27FC236}">
                <a16:creationId xmlns:a16="http://schemas.microsoft.com/office/drawing/2014/main" id="{4E8A77A5-97B0-47B1-9424-32BA2801C3AF}"/>
              </a:ext>
            </a:extLst>
          </p:cNvPr>
          <p:cNvCxnSpPr/>
          <p:nvPr/>
        </p:nvCxnSpPr>
        <p:spPr>
          <a:xfrm>
            <a:off x="1184856" y="6645988"/>
            <a:ext cx="5317544" cy="0"/>
          </a:xfrm>
          <a:prstGeom prst="straightConnector1">
            <a:avLst/>
          </a:prstGeom>
          <a:noFill/>
          <a:ln w="38100" cap="flat">
            <a:solidFill>
              <a:schemeClr val="tx1"/>
            </a:solidFill>
            <a:prstDash val="solid"/>
            <a:miter lim="400000"/>
            <a:tailEnd type="arrow"/>
          </a:ln>
          <a:effectLst/>
          <a:sp3d/>
        </p:spPr>
        <p:style>
          <a:lnRef idx="0">
            <a:scrgbClr r="0" g="0" b="0"/>
          </a:lnRef>
          <a:fillRef idx="0">
            <a:scrgbClr r="0" g="0" b="0"/>
          </a:fillRef>
          <a:effectRef idx="0">
            <a:scrgbClr r="0" g="0" b="0"/>
          </a:effectRef>
          <a:fontRef idx="none"/>
        </p:style>
      </p:cxnSp>
      <p:sp>
        <p:nvSpPr>
          <p:cNvPr id="57" name="define “pseudo-normal”">
            <a:extLst>
              <a:ext uri="{FF2B5EF4-FFF2-40B4-BE49-F238E27FC236}">
                <a16:creationId xmlns:a16="http://schemas.microsoft.com/office/drawing/2014/main" id="{9CB92C89-A25D-40B2-8DBB-0C10114873F1}"/>
              </a:ext>
            </a:extLst>
          </p:cNvPr>
          <p:cNvSpPr txBox="1"/>
          <p:nvPr/>
        </p:nvSpPr>
        <p:spPr>
          <a:xfrm>
            <a:off x="4655566" y="7722311"/>
            <a:ext cx="3022085"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lang="en-US" sz="2800" dirty="0">
                <a:solidFill>
                  <a:schemeClr val="tx1"/>
                </a:solidFill>
                <a:latin typeface="Calibri Light" panose="020F0302020204030204" pitchFamily="34" charset="0"/>
              </a:rPr>
              <a:t>w</a:t>
            </a: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hat is a camera like this called?</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
        <p:nvSpPr>
          <p:cNvPr id="58" name="define “pseudo-normal”">
            <a:extLst>
              <a:ext uri="{FF2B5EF4-FFF2-40B4-BE49-F238E27FC236}">
                <a16:creationId xmlns:a16="http://schemas.microsoft.com/office/drawing/2014/main" id="{46C00376-12D6-4B0C-9319-FC5E26DBF4E5}"/>
              </a:ext>
            </a:extLst>
          </p:cNvPr>
          <p:cNvSpPr txBox="1"/>
          <p:nvPr/>
        </p:nvSpPr>
        <p:spPr>
          <a:xfrm>
            <a:off x="4539535" y="3920369"/>
            <a:ext cx="3022085"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viewing rays for different pixels</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
        <p:nvSpPr>
          <p:cNvPr id="59" name="define “pseudo-normal”">
            <a:extLst>
              <a:ext uri="{FF2B5EF4-FFF2-40B4-BE49-F238E27FC236}">
                <a16:creationId xmlns:a16="http://schemas.microsoft.com/office/drawing/2014/main" id="{3E340116-D8E1-4F2E-BA84-FE4492E82624}"/>
              </a:ext>
            </a:extLst>
          </p:cNvPr>
          <p:cNvSpPr txBox="1"/>
          <p:nvPr/>
        </p:nvSpPr>
        <p:spPr>
          <a:xfrm>
            <a:off x="5583561" y="1700770"/>
            <a:ext cx="2126214"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imaged surface</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
        <p:nvSpPr>
          <p:cNvPr id="28" name="Shape from shading">
            <a:extLst>
              <a:ext uri="{FF2B5EF4-FFF2-40B4-BE49-F238E27FC236}">
                <a16:creationId xmlns:a16="http://schemas.microsoft.com/office/drawing/2014/main" id="{20F4356E-5800-4EDE-A2AE-8255C96E5AA0}"/>
              </a:ext>
            </a:extLst>
          </p:cNvPr>
          <p:cNvSpPr txBox="1">
            <a:spLocks noGrp="1"/>
          </p:cNvSpPr>
          <p:nvPr>
            <p:ph type="title"/>
          </p:nvPr>
        </p:nvSpPr>
        <p:spPr>
          <a:xfrm>
            <a:off x="571500" y="21104"/>
            <a:ext cx="11861800" cy="1397000"/>
          </a:xfrm>
          <a:prstGeom prst="rect">
            <a:avLst/>
          </a:prstGeom>
        </p:spPr>
        <p:txBody>
          <a:bodyPr/>
          <a:lstStyle/>
          <a:p>
            <a:r>
              <a:rPr lang="en-US" dirty="0"/>
              <a:t>Surfaces and </a:t>
            </a:r>
            <a:r>
              <a:rPr lang="en-US" dirty="0" err="1"/>
              <a:t>normals</a:t>
            </a:r>
            <a:endParaRPr dirty="0"/>
          </a:p>
        </p:txBody>
      </p:sp>
    </p:spTree>
    <p:extLst>
      <p:ext uri="{BB962C8B-B14F-4D97-AF65-F5344CB8AC3E}">
        <p14:creationId xmlns:p14="http://schemas.microsoft.com/office/powerpoint/2010/main" val="4138223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 name="Shape from shading"/>
          <p:cNvSpPr txBox="1">
            <a:spLocks noGrp="1"/>
          </p:cNvSpPr>
          <p:nvPr>
            <p:ph type="title"/>
          </p:nvPr>
        </p:nvSpPr>
        <p:spPr>
          <a:xfrm>
            <a:off x="571500" y="21104"/>
            <a:ext cx="11861800" cy="1397000"/>
          </a:xfrm>
          <a:prstGeom prst="rect">
            <a:avLst/>
          </a:prstGeom>
        </p:spPr>
        <p:txBody>
          <a:bodyPr/>
          <a:lstStyle/>
          <a:p>
            <a:r>
              <a:rPr lang="en-US" dirty="0"/>
              <a:t>Surfaces and </a:t>
            </a:r>
            <a:r>
              <a:rPr lang="en-US" dirty="0" err="1"/>
              <a:t>normals</a:t>
            </a:r>
            <a:endParaRPr dirty="0"/>
          </a:p>
        </p:txBody>
      </p:sp>
      <p:sp>
        <p:nvSpPr>
          <p:cNvPr id="27" name="Freeform: Shape 26">
            <a:extLst>
              <a:ext uri="{FF2B5EF4-FFF2-40B4-BE49-F238E27FC236}">
                <a16:creationId xmlns:a16="http://schemas.microsoft.com/office/drawing/2014/main" id="{530C5061-9C19-477D-9F85-FF935C961155}"/>
              </a:ext>
            </a:extLst>
          </p:cNvPr>
          <p:cNvSpPr/>
          <p:nvPr/>
        </p:nvSpPr>
        <p:spPr>
          <a:xfrm>
            <a:off x="1564936" y="1799953"/>
            <a:ext cx="4305940" cy="1323533"/>
          </a:xfrm>
          <a:custGeom>
            <a:avLst/>
            <a:gdLst>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17550 w 2228850"/>
              <a:gd name="connsiteY7" fmla="*/ 390525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1500 h 685090"/>
              <a:gd name="connsiteX16" fmla="*/ 1803400 w 2228850"/>
              <a:gd name="connsiteY16" fmla="*/ 619125 h 685090"/>
              <a:gd name="connsiteX17" fmla="*/ 1984375 w 2228850"/>
              <a:gd name="connsiteY17" fmla="*/ 552450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1500 h 685090"/>
              <a:gd name="connsiteX16" fmla="*/ 1803400 w 2228850"/>
              <a:gd name="connsiteY16" fmla="*/ 619125 h 685090"/>
              <a:gd name="connsiteX17" fmla="*/ 1984375 w 2228850"/>
              <a:gd name="connsiteY17" fmla="*/ 552450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03400 w 2228850"/>
              <a:gd name="connsiteY16" fmla="*/ 619125 h 685090"/>
              <a:gd name="connsiteX17" fmla="*/ 1984375 w 2228850"/>
              <a:gd name="connsiteY17" fmla="*/ 552450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43881 w 2228850"/>
              <a:gd name="connsiteY16" fmla="*/ 616744 h 685090"/>
              <a:gd name="connsiteX17" fmla="*/ 1984375 w 2228850"/>
              <a:gd name="connsiteY17" fmla="*/ 552450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43881 w 2228850"/>
              <a:gd name="connsiteY16" fmla="*/ 616744 h 685090"/>
              <a:gd name="connsiteX17" fmla="*/ 2012950 w 2228850"/>
              <a:gd name="connsiteY17" fmla="*/ 509588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43881 w 2228850"/>
              <a:gd name="connsiteY16" fmla="*/ 616744 h 685090"/>
              <a:gd name="connsiteX17" fmla="*/ 1998663 w 2228850"/>
              <a:gd name="connsiteY17" fmla="*/ 523875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43881 w 2228850"/>
              <a:gd name="connsiteY16" fmla="*/ 616744 h 685090"/>
              <a:gd name="connsiteX17" fmla="*/ 1989138 w 2228850"/>
              <a:gd name="connsiteY17" fmla="*/ 519112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28850" h="685090">
                <a:moveTo>
                  <a:pt x="0" y="339725"/>
                </a:moveTo>
                <a:cubicBezTo>
                  <a:pt x="27781" y="396610"/>
                  <a:pt x="55563" y="453496"/>
                  <a:pt x="79375" y="495300"/>
                </a:cubicBezTo>
                <a:cubicBezTo>
                  <a:pt x="103188" y="537104"/>
                  <a:pt x="114829" y="560388"/>
                  <a:pt x="142875" y="590550"/>
                </a:cubicBezTo>
                <a:cubicBezTo>
                  <a:pt x="170921" y="620712"/>
                  <a:pt x="209021" y="661458"/>
                  <a:pt x="247650" y="676275"/>
                </a:cubicBezTo>
                <a:cubicBezTo>
                  <a:pt x="286279" y="691092"/>
                  <a:pt x="342371" y="683683"/>
                  <a:pt x="374650" y="679450"/>
                </a:cubicBezTo>
                <a:cubicBezTo>
                  <a:pt x="406929" y="675217"/>
                  <a:pt x="405342" y="673629"/>
                  <a:pt x="441325" y="650875"/>
                </a:cubicBezTo>
                <a:cubicBezTo>
                  <a:pt x="477308" y="628121"/>
                  <a:pt x="543322" y="585126"/>
                  <a:pt x="590550" y="542925"/>
                </a:cubicBezTo>
                <a:cubicBezTo>
                  <a:pt x="637778" y="500724"/>
                  <a:pt x="682360" y="442118"/>
                  <a:pt x="724693" y="397668"/>
                </a:cubicBezTo>
                <a:cubicBezTo>
                  <a:pt x="767026" y="353218"/>
                  <a:pt x="815049" y="305461"/>
                  <a:pt x="844550" y="276225"/>
                </a:cubicBezTo>
                <a:cubicBezTo>
                  <a:pt x="874051" y="246989"/>
                  <a:pt x="877358" y="242887"/>
                  <a:pt x="901700" y="222250"/>
                </a:cubicBezTo>
                <a:cubicBezTo>
                  <a:pt x="926042" y="201613"/>
                  <a:pt x="959379" y="168275"/>
                  <a:pt x="990600" y="152400"/>
                </a:cubicBezTo>
                <a:cubicBezTo>
                  <a:pt x="1021821" y="136525"/>
                  <a:pt x="1047221" y="126471"/>
                  <a:pt x="1089025" y="127000"/>
                </a:cubicBezTo>
                <a:cubicBezTo>
                  <a:pt x="1130829" y="127529"/>
                  <a:pt x="1187979" y="127529"/>
                  <a:pt x="1241425" y="155575"/>
                </a:cubicBezTo>
                <a:cubicBezTo>
                  <a:pt x="1294871" y="183621"/>
                  <a:pt x="1357842" y="246063"/>
                  <a:pt x="1409700" y="295275"/>
                </a:cubicBezTo>
                <a:cubicBezTo>
                  <a:pt x="1461558" y="344487"/>
                  <a:pt x="1502833" y="403622"/>
                  <a:pt x="1552575" y="450850"/>
                </a:cubicBezTo>
                <a:cubicBezTo>
                  <a:pt x="1602317" y="498078"/>
                  <a:pt x="1659599" y="550994"/>
                  <a:pt x="1708150" y="578643"/>
                </a:cubicBezTo>
                <a:cubicBezTo>
                  <a:pt x="1756701" y="606292"/>
                  <a:pt x="1797050" y="626666"/>
                  <a:pt x="1843881" y="616744"/>
                </a:cubicBezTo>
                <a:cubicBezTo>
                  <a:pt x="1890712" y="606822"/>
                  <a:pt x="1949847" y="556815"/>
                  <a:pt x="1989138" y="519112"/>
                </a:cubicBezTo>
                <a:cubicBezTo>
                  <a:pt x="2028429" y="481409"/>
                  <a:pt x="2052902" y="437885"/>
                  <a:pt x="2079625" y="390525"/>
                </a:cubicBezTo>
                <a:cubicBezTo>
                  <a:pt x="2106348" y="343165"/>
                  <a:pt x="2128838" y="285750"/>
                  <a:pt x="2149475" y="234950"/>
                </a:cubicBezTo>
                <a:cubicBezTo>
                  <a:pt x="2170112" y="184150"/>
                  <a:pt x="2190221" y="124883"/>
                  <a:pt x="2203450" y="85725"/>
                </a:cubicBezTo>
                <a:cubicBezTo>
                  <a:pt x="2216679" y="46567"/>
                  <a:pt x="2222764" y="23283"/>
                  <a:pt x="2228850" y="0"/>
                </a:cubicBezTo>
              </a:path>
            </a:pathLst>
          </a:custGeom>
          <a:noFill/>
          <a:ln w="50800">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29" name="Straight Arrow Connector 28">
            <a:extLst>
              <a:ext uri="{FF2B5EF4-FFF2-40B4-BE49-F238E27FC236}">
                <a16:creationId xmlns:a16="http://schemas.microsoft.com/office/drawing/2014/main" id="{25267A58-2A00-4D22-8AAA-E4F45AD8D7DE}"/>
              </a:ext>
            </a:extLst>
          </p:cNvPr>
          <p:cNvCxnSpPr>
            <a:cxnSpLocks/>
          </p:cNvCxnSpPr>
          <p:nvPr/>
        </p:nvCxnSpPr>
        <p:spPr>
          <a:xfrm rot="16200000" flipV="1">
            <a:off x="-1473916" y="3987216"/>
            <a:ext cx="5317544" cy="0"/>
          </a:xfrm>
          <a:prstGeom prst="straightConnector1">
            <a:avLst/>
          </a:prstGeom>
          <a:noFill/>
          <a:ln w="38100" cap="flat">
            <a:solidFill>
              <a:schemeClr val="tx1"/>
            </a:solidFill>
            <a:prstDash val="solid"/>
            <a:miter lim="400000"/>
            <a:tailEnd type="arrow"/>
          </a:ln>
          <a:effectLst/>
          <a:sp3d/>
        </p:spPr>
        <p:style>
          <a:lnRef idx="0">
            <a:scrgbClr r="0" g="0" b="0"/>
          </a:lnRef>
          <a:fillRef idx="0">
            <a:scrgbClr r="0" g="0" b="0"/>
          </a:fillRef>
          <a:effectRef idx="0">
            <a:scrgbClr r="0" g="0" b="0"/>
          </a:effectRef>
          <a:fontRef idx="none"/>
        </p:style>
      </p:cxnSp>
      <p:sp>
        <p:nvSpPr>
          <p:cNvPr id="30" name="define “pseudo-normal”">
            <a:extLst>
              <a:ext uri="{FF2B5EF4-FFF2-40B4-BE49-F238E27FC236}">
                <a16:creationId xmlns:a16="http://schemas.microsoft.com/office/drawing/2014/main" id="{9D61175F-1BCC-42F8-9D5A-90765369AE81}"/>
              </a:ext>
            </a:extLst>
          </p:cNvPr>
          <p:cNvSpPr txBox="1"/>
          <p:nvPr/>
        </p:nvSpPr>
        <p:spPr>
          <a:xfrm>
            <a:off x="6682441" y="6584433"/>
            <a:ext cx="25327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x</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
        <p:nvSpPr>
          <p:cNvPr id="31" name="define “pseudo-normal”">
            <a:extLst>
              <a:ext uri="{FF2B5EF4-FFF2-40B4-BE49-F238E27FC236}">
                <a16:creationId xmlns:a16="http://schemas.microsoft.com/office/drawing/2014/main" id="{63E46A53-6350-468B-9BE7-091DF6BAD122}"/>
              </a:ext>
            </a:extLst>
          </p:cNvPr>
          <p:cNvSpPr txBox="1"/>
          <p:nvPr/>
        </p:nvSpPr>
        <p:spPr>
          <a:xfrm>
            <a:off x="629713" y="1028700"/>
            <a:ext cx="243656"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lang="en-US" sz="2800" dirty="0">
                <a:solidFill>
                  <a:schemeClr val="tx1"/>
                </a:solidFill>
                <a:latin typeface="Calibri Light" panose="020F0302020204030204" pitchFamily="34" charset="0"/>
              </a:rPr>
              <a:t>z</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cxnSp>
        <p:nvCxnSpPr>
          <p:cNvPr id="6" name="Straight Arrow Connector 5">
            <a:extLst>
              <a:ext uri="{FF2B5EF4-FFF2-40B4-BE49-F238E27FC236}">
                <a16:creationId xmlns:a16="http://schemas.microsoft.com/office/drawing/2014/main" id="{97BAF685-4C8A-45E3-B38C-0E830CBB1FB2}"/>
              </a:ext>
            </a:extLst>
          </p:cNvPr>
          <p:cNvCxnSpPr>
            <a:cxnSpLocks/>
          </p:cNvCxnSpPr>
          <p:nvPr/>
        </p:nvCxnSpPr>
        <p:spPr>
          <a:xfrm flipV="1">
            <a:off x="2818150" y="2764155"/>
            <a:ext cx="0" cy="4046220"/>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4" name="Straight Arrow Connector 33">
            <a:extLst>
              <a:ext uri="{FF2B5EF4-FFF2-40B4-BE49-F238E27FC236}">
                <a16:creationId xmlns:a16="http://schemas.microsoft.com/office/drawing/2014/main" id="{182E4F63-2D5C-49D3-8BB8-9B6D27E9ADF7}"/>
              </a:ext>
            </a:extLst>
          </p:cNvPr>
          <p:cNvCxnSpPr>
            <a:cxnSpLocks/>
            <a:endCxn id="27" idx="7"/>
          </p:cNvCxnSpPr>
          <p:nvPr/>
        </p:nvCxnSpPr>
        <p:spPr>
          <a:xfrm flipH="1" flipV="1">
            <a:off x="2964978" y="2568212"/>
            <a:ext cx="5572" cy="4080352"/>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5" name="Straight Arrow Connector 34">
            <a:extLst>
              <a:ext uri="{FF2B5EF4-FFF2-40B4-BE49-F238E27FC236}">
                <a16:creationId xmlns:a16="http://schemas.microsoft.com/office/drawing/2014/main" id="{0018C6AA-123E-4E03-AAD1-88D6720D7457}"/>
              </a:ext>
            </a:extLst>
          </p:cNvPr>
          <p:cNvCxnSpPr>
            <a:cxnSpLocks/>
          </p:cNvCxnSpPr>
          <p:nvPr/>
        </p:nvCxnSpPr>
        <p:spPr>
          <a:xfrm flipV="1">
            <a:off x="3122950" y="2419350"/>
            <a:ext cx="0" cy="4229214"/>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6" name="Straight Arrow Connector 35">
            <a:extLst>
              <a:ext uri="{FF2B5EF4-FFF2-40B4-BE49-F238E27FC236}">
                <a16:creationId xmlns:a16="http://schemas.microsoft.com/office/drawing/2014/main" id="{8576401C-94C4-4C3A-AD6A-9227334C211F}"/>
              </a:ext>
            </a:extLst>
          </p:cNvPr>
          <p:cNvCxnSpPr>
            <a:cxnSpLocks/>
          </p:cNvCxnSpPr>
          <p:nvPr/>
        </p:nvCxnSpPr>
        <p:spPr>
          <a:xfrm flipV="1">
            <a:off x="3275350" y="2276475"/>
            <a:ext cx="0" cy="4438764"/>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7" name="Straight Arrow Connector 36">
            <a:extLst>
              <a:ext uri="{FF2B5EF4-FFF2-40B4-BE49-F238E27FC236}">
                <a16:creationId xmlns:a16="http://schemas.microsoft.com/office/drawing/2014/main" id="{C306432A-4DD9-49CA-ADCB-6EBE417ADF85}"/>
              </a:ext>
            </a:extLst>
          </p:cNvPr>
          <p:cNvCxnSpPr>
            <a:cxnSpLocks/>
          </p:cNvCxnSpPr>
          <p:nvPr/>
        </p:nvCxnSpPr>
        <p:spPr>
          <a:xfrm flipV="1">
            <a:off x="3427750" y="2095500"/>
            <a:ext cx="0" cy="4553064"/>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8" name="Straight Arrow Connector 37">
            <a:extLst>
              <a:ext uri="{FF2B5EF4-FFF2-40B4-BE49-F238E27FC236}">
                <a16:creationId xmlns:a16="http://schemas.microsoft.com/office/drawing/2014/main" id="{0AFDD3EE-2962-42D4-B9E1-FD6C80280A68}"/>
              </a:ext>
            </a:extLst>
          </p:cNvPr>
          <p:cNvCxnSpPr>
            <a:cxnSpLocks/>
          </p:cNvCxnSpPr>
          <p:nvPr/>
        </p:nvCxnSpPr>
        <p:spPr>
          <a:xfrm flipV="1">
            <a:off x="3580150" y="2057400"/>
            <a:ext cx="0" cy="475297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9" name="Straight Arrow Connector 38">
            <a:extLst>
              <a:ext uri="{FF2B5EF4-FFF2-40B4-BE49-F238E27FC236}">
                <a16:creationId xmlns:a16="http://schemas.microsoft.com/office/drawing/2014/main" id="{48758E82-E029-46E3-9317-49C08B4ABA8A}"/>
              </a:ext>
            </a:extLst>
          </p:cNvPr>
          <p:cNvCxnSpPr>
            <a:cxnSpLocks/>
          </p:cNvCxnSpPr>
          <p:nvPr/>
        </p:nvCxnSpPr>
        <p:spPr>
          <a:xfrm flipV="1">
            <a:off x="3732550" y="2068830"/>
            <a:ext cx="0" cy="4884870"/>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0" name="Straight Arrow Connector 39">
            <a:extLst>
              <a:ext uri="{FF2B5EF4-FFF2-40B4-BE49-F238E27FC236}">
                <a16:creationId xmlns:a16="http://schemas.microsoft.com/office/drawing/2014/main" id="{72764C3A-64F8-4CF5-ACEC-AEBDDEE74630}"/>
              </a:ext>
            </a:extLst>
          </p:cNvPr>
          <p:cNvCxnSpPr>
            <a:cxnSpLocks/>
          </p:cNvCxnSpPr>
          <p:nvPr/>
        </p:nvCxnSpPr>
        <p:spPr>
          <a:xfrm flipV="1">
            <a:off x="3884950" y="2097405"/>
            <a:ext cx="0" cy="485629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1" name="Straight Arrow Connector 40">
            <a:extLst>
              <a:ext uri="{FF2B5EF4-FFF2-40B4-BE49-F238E27FC236}">
                <a16:creationId xmlns:a16="http://schemas.microsoft.com/office/drawing/2014/main" id="{B7DBB743-FBC1-4F56-9AE9-F614E0ECA88E}"/>
              </a:ext>
            </a:extLst>
          </p:cNvPr>
          <p:cNvCxnSpPr>
            <a:cxnSpLocks/>
          </p:cNvCxnSpPr>
          <p:nvPr/>
        </p:nvCxnSpPr>
        <p:spPr>
          <a:xfrm flipV="1">
            <a:off x="4037350" y="2164080"/>
            <a:ext cx="0" cy="472249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2" name="Straight Arrow Connector 41">
            <a:extLst>
              <a:ext uri="{FF2B5EF4-FFF2-40B4-BE49-F238E27FC236}">
                <a16:creationId xmlns:a16="http://schemas.microsoft.com/office/drawing/2014/main" id="{1EAEB6BD-13D7-419F-AC6F-A0306386922B}"/>
              </a:ext>
            </a:extLst>
          </p:cNvPr>
          <p:cNvCxnSpPr>
            <a:cxnSpLocks/>
          </p:cNvCxnSpPr>
          <p:nvPr/>
        </p:nvCxnSpPr>
        <p:spPr>
          <a:xfrm flipV="1">
            <a:off x="4189750" y="2306955"/>
            <a:ext cx="0" cy="464674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3" name="Straight Arrow Connector 42">
            <a:extLst>
              <a:ext uri="{FF2B5EF4-FFF2-40B4-BE49-F238E27FC236}">
                <a16:creationId xmlns:a16="http://schemas.microsoft.com/office/drawing/2014/main" id="{E86E2B5F-F510-443F-A579-2BB56D0FFD8E}"/>
              </a:ext>
            </a:extLst>
          </p:cNvPr>
          <p:cNvCxnSpPr/>
          <p:nvPr/>
        </p:nvCxnSpPr>
        <p:spPr>
          <a:xfrm flipV="1">
            <a:off x="4342150" y="2449495"/>
            <a:ext cx="0" cy="450420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4" name="Straight Arrow Connector 43">
            <a:extLst>
              <a:ext uri="{FF2B5EF4-FFF2-40B4-BE49-F238E27FC236}">
                <a16:creationId xmlns:a16="http://schemas.microsoft.com/office/drawing/2014/main" id="{ED17B962-7D43-4774-93B1-21992714C249}"/>
              </a:ext>
            </a:extLst>
          </p:cNvPr>
          <p:cNvCxnSpPr>
            <a:cxnSpLocks/>
          </p:cNvCxnSpPr>
          <p:nvPr/>
        </p:nvCxnSpPr>
        <p:spPr>
          <a:xfrm flipV="1">
            <a:off x="4494550" y="2621280"/>
            <a:ext cx="0" cy="4093959"/>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grpSp>
        <p:nvGrpSpPr>
          <p:cNvPr id="23" name="Group 22">
            <a:extLst>
              <a:ext uri="{FF2B5EF4-FFF2-40B4-BE49-F238E27FC236}">
                <a16:creationId xmlns:a16="http://schemas.microsoft.com/office/drawing/2014/main" id="{F514CF8F-6DB4-4F04-92C5-2AAFCCA60539}"/>
              </a:ext>
            </a:extLst>
          </p:cNvPr>
          <p:cNvGrpSpPr>
            <a:grpSpLocks noChangeAspect="1"/>
          </p:cNvGrpSpPr>
          <p:nvPr/>
        </p:nvGrpSpPr>
        <p:grpSpPr>
          <a:xfrm rot="3318229">
            <a:off x="2535506" y="6731798"/>
            <a:ext cx="2364798" cy="2191470"/>
            <a:chOff x="1707823" y="4099124"/>
            <a:chExt cx="572560" cy="530594"/>
          </a:xfrm>
        </p:grpSpPr>
        <p:sp>
          <p:nvSpPr>
            <p:cNvPr id="24" name="Isosceles Triangle 23">
              <a:extLst>
                <a:ext uri="{FF2B5EF4-FFF2-40B4-BE49-F238E27FC236}">
                  <a16:creationId xmlns:a16="http://schemas.microsoft.com/office/drawing/2014/main" id="{A01448F5-A35C-4776-9345-27520539E174}"/>
                </a:ext>
              </a:extLst>
            </p:cNvPr>
            <p:cNvSpPr/>
            <p:nvPr/>
          </p:nvSpPr>
          <p:spPr>
            <a:xfrm rot="7488087">
              <a:off x="1684844" y="4122103"/>
              <a:ext cx="494025" cy="448068"/>
            </a:xfrm>
            <a:prstGeom prst="triangle">
              <a:avLst/>
            </a:prstGeom>
            <a:solidFill>
              <a:sysClr val="window" lastClr="FFFFFF">
                <a:lumMod val="65000"/>
              </a:sysClr>
            </a:solidFill>
            <a:ln w="3175" cap="flat" cmpd="sng" algn="ctr">
              <a:noFill/>
              <a:prstDash val="solid"/>
            </a:ln>
            <a:effectLst/>
          </p:spPr>
          <p:txBody>
            <a:bodyPr rtlCol="0" anchor="ctr"/>
            <a:lstStyle/>
            <a:p>
              <a:pPr marL="0" marR="0" lvl="0" indent="0" algn="ctr" defTabSz="917862" rtl="0" eaLnBrk="1" fontAlgn="auto" latinLnBrk="0" hangingPunct="1">
                <a:lnSpc>
                  <a:spcPct val="100000"/>
                </a:lnSpc>
                <a:spcBef>
                  <a:spcPts val="0"/>
                </a:spcBef>
                <a:spcAft>
                  <a:spcPts val="0"/>
                </a:spcAft>
                <a:buClrTx/>
                <a:buSzTx/>
                <a:buFontTx/>
                <a:buNone/>
                <a:tabLst/>
                <a:defRPr/>
              </a:pPr>
              <a:endParaRPr kumimoji="0" lang="en-US" sz="1606"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Rectangle 24">
              <a:extLst>
                <a:ext uri="{FF2B5EF4-FFF2-40B4-BE49-F238E27FC236}">
                  <a16:creationId xmlns:a16="http://schemas.microsoft.com/office/drawing/2014/main" id="{32731DA3-6C84-45CD-BCFB-C33EF3E3580B}"/>
                </a:ext>
              </a:extLst>
            </p:cNvPr>
            <p:cNvSpPr/>
            <p:nvPr/>
          </p:nvSpPr>
          <p:spPr>
            <a:xfrm rot="7488087">
              <a:off x="1861617" y="4210953"/>
              <a:ext cx="388865" cy="448666"/>
            </a:xfrm>
            <a:prstGeom prst="rect">
              <a:avLst/>
            </a:prstGeom>
            <a:solidFill>
              <a:sysClr val="windowText" lastClr="000000">
                <a:lumMod val="65000"/>
                <a:lumOff val="35000"/>
              </a:sysClr>
            </a:solidFill>
            <a:ln w="3175" cap="flat" cmpd="sng" algn="ctr">
              <a:noFill/>
              <a:prstDash val="solid"/>
            </a:ln>
            <a:effectLst/>
          </p:spPr>
          <p:txBody>
            <a:bodyPr rtlCol="0" anchor="ctr"/>
            <a:lstStyle/>
            <a:p>
              <a:pPr marL="0" marR="0" lvl="0" indent="0" algn="ctr" defTabSz="917862" rtl="0" eaLnBrk="1" fontAlgn="auto" latinLnBrk="0" hangingPunct="1">
                <a:lnSpc>
                  <a:spcPct val="100000"/>
                </a:lnSpc>
                <a:spcBef>
                  <a:spcPts val="0"/>
                </a:spcBef>
                <a:spcAft>
                  <a:spcPts val="0"/>
                </a:spcAft>
                <a:buClrTx/>
                <a:buSzTx/>
                <a:buFontTx/>
                <a:buNone/>
                <a:tabLst/>
                <a:defRPr/>
              </a:pPr>
              <a:endParaRPr kumimoji="0" lang="en-US" sz="1606"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cxnSp>
        <p:nvCxnSpPr>
          <p:cNvPr id="4" name="Straight Arrow Connector 3">
            <a:extLst>
              <a:ext uri="{FF2B5EF4-FFF2-40B4-BE49-F238E27FC236}">
                <a16:creationId xmlns:a16="http://schemas.microsoft.com/office/drawing/2014/main" id="{4E8A77A5-97B0-47B1-9424-32BA2801C3AF}"/>
              </a:ext>
            </a:extLst>
          </p:cNvPr>
          <p:cNvCxnSpPr/>
          <p:nvPr/>
        </p:nvCxnSpPr>
        <p:spPr>
          <a:xfrm>
            <a:off x="1184856" y="6645988"/>
            <a:ext cx="5317544" cy="0"/>
          </a:xfrm>
          <a:prstGeom prst="straightConnector1">
            <a:avLst/>
          </a:prstGeom>
          <a:noFill/>
          <a:ln w="38100" cap="flat">
            <a:solidFill>
              <a:schemeClr val="tx1"/>
            </a:solidFill>
            <a:prstDash val="solid"/>
            <a:miter lim="400000"/>
            <a:tailEnd type="arrow"/>
          </a:ln>
          <a:effectLst/>
          <a:sp3d/>
        </p:spPr>
        <p:style>
          <a:lnRef idx="0">
            <a:scrgbClr r="0" g="0" b="0"/>
          </a:lnRef>
          <a:fillRef idx="0">
            <a:scrgbClr r="0" g="0" b="0"/>
          </a:fillRef>
          <a:effectRef idx="0">
            <a:scrgbClr r="0" g="0" b="0"/>
          </a:effectRef>
          <a:fontRef idx="none"/>
        </p:style>
      </p:cxnSp>
      <p:sp>
        <p:nvSpPr>
          <p:cNvPr id="58" name="define “pseudo-normal”">
            <a:extLst>
              <a:ext uri="{FF2B5EF4-FFF2-40B4-BE49-F238E27FC236}">
                <a16:creationId xmlns:a16="http://schemas.microsoft.com/office/drawing/2014/main" id="{46C00376-12D6-4B0C-9319-FC5E26DBF4E5}"/>
              </a:ext>
            </a:extLst>
          </p:cNvPr>
          <p:cNvSpPr txBox="1"/>
          <p:nvPr/>
        </p:nvSpPr>
        <p:spPr>
          <a:xfrm>
            <a:off x="4539535" y="3920369"/>
            <a:ext cx="3022085"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viewing rays for different pixels</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
        <p:nvSpPr>
          <p:cNvPr id="26" name="define “pseudo-normal”">
            <a:extLst>
              <a:ext uri="{FF2B5EF4-FFF2-40B4-BE49-F238E27FC236}">
                <a16:creationId xmlns:a16="http://schemas.microsoft.com/office/drawing/2014/main" id="{1E3FE62D-640C-4C7B-83B8-E20808619011}"/>
              </a:ext>
            </a:extLst>
          </p:cNvPr>
          <p:cNvSpPr txBox="1"/>
          <p:nvPr/>
        </p:nvSpPr>
        <p:spPr>
          <a:xfrm>
            <a:off x="5583561" y="1700770"/>
            <a:ext cx="2126214"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imaged surface</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
        <p:nvSpPr>
          <p:cNvPr id="28" name="define “pseudo-normal”">
            <a:extLst>
              <a:ext uri="{FF2B5EF4-FFF2-40B4-BE49-F238E27FC236}">
                <a16:creationId xmlns:a16="http://schemas.microsoft.com/office/drawing/2014/main" id="{C107F25F-CF86-4C21-BB7D-4EC081A800C6}"/>
              </a:ext>
            </a:extLst>
          </p:cNvPr>
          <p:cNvSpPr txBox="1"/>
          <p:nvPr/>
        </p:nvSpPr>
        <p:spPr>
          <a:xfrm>
            <a:off x="7884034" y="1705151"/>
            <a:ext cx="4305936" cy="13952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Surface representation as a depth field (also known as Monge surface):</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CB29B81-385B-4765-8568-0EC916C27D16}"/>
                  </a:ext>
                </a:extLst>
              </p:cNvPr>
              <p:cNvSpPr txBox="1"/>
              <p:nvPr/>
            </p:nvSpPr>
            <p:spPr>
              <a:xfrm>
                <a:off x="8683543" y="3123486"/>
                <a:ext cx="2558521"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𝑧</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𝑓</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𝑥</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𝑦</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m:t>
                      </m:r>
                    </m:oMath>
                  </m:oMathPara>
                </a14:m>
                <a:endParaRPr kumimoji="0" lang="en-US" sz="4000" b="0" i="0" u="none" strike="noStrike" cap="none" spc="0" normalizeH="0" baseline="0" dirty="0">
                  <a:ln>
                    <a:noFill/>
                  </a:ln>
                  <a:solidFill>
                    <a:srgbClr val="000000"/>
                  </a:solidFill>
                  <a:effectLst/>
                  <a:uFillTx/>
                  <a:latin typeface="+mn-lt"/>
                  <a:ea typeface="+mn-ea"/>
                  <a:cs typeface="+mn-cs"/>
                  <a:sym typeface="Helvetica Neue Light"/>
                </a:endParaRPr>
              </a:p>
            </p:txBody>
          </p:sp>
        </mc:Choice>
        <mc:Fallback xmlns="">
          <p:sp>
            <p:nvSpPr>
              <p:cNvPr id="2" name="TextBox 1">
                <a:extLst>
                  <a:ext uri="{FF2B5EF4-FFF2-40B4-BE49-F238E27FC236}">
                    <a16:creationId xmlns:a16="http://schemas.microsoft.com/office/drawing/2014/main" id="{5CB29B81-385B-4765-8568-0EC916C27D16}"/>
                  </a:ext>
                </a:extLst>
              </p:cNvPr>
              <p:cNvSpPr txBox="1">
                <a:spLocks noRot="1" noChangeAspect="1" noMove="1" noResize="1" noEditPoints="1" noAdjustHandles="1" noChangeArrowheads="1" noChangeShapeType="1" noTextEdit="1"/>
              </p:cNvSpPr>
              <p:nvPr/>
            </p:nvSpPr>
            <p:spPr>
              <a:xfrm>
                <a:off x="8683543" y="3123486"/>
                <a:ext cx="2558521" cy="615553"/>
              </a:xfrm>
              <a:prstGeom prst="rect">
                <a:avLst/>
              </a:prstGeom>
              <a:blipFill>
                <a:blip r:embed="rId3"/>
                <a:stretch>
                  <a:fillRect/>
                </a:stretch>
              </a:blipFill>
              <a:ln w="12700" cap="flat">
                <a:noFill/>
                <a:miter lim="400000"/>
              </a:ln>
              <a:effectLst/>
            </p:spPr>
            <p:txBody>
              <a:bodyPr/>
              <a:lstStyle/>
              <a:p>
                <a:r>
                  <a:rPr lang="en-US">
                    <a:noFill/>
                  </a:rPr>
                  <a:t> </a:t>
                </a:r>
              </a:p>
            </p:txBody>
          </p:sp>
        </mc:Fallback>
      </mc:AlternateContent>
      <p:sp>
        <p:nvSpPr>
          <p:cNvPr id="3" name="Right Brace 2">
            <a:extLst>
              <a:ext uri="{FF2B5EF4-FFF2-40B4-BE49-F238E27FC236}">
                <a16:creationId xmlns:a16="http://schemas.microsoft.com/office/drawing/2014/main" id="{E0B7D5CB-0830-4173-9B46-9D2779C47607}"/>
              </a:ext>
            </a:extLst>
          </p:cNvPr>
          <p:cNvSpPr/>
          <p:nvPr/>
        </p:nvSpPr>
        <p:spPr>
          <a:xfrm rot="5400000">
            <a:off x="10390307" y="3511404"/>
            <a:ext cx="233226" cy="718399"/>
          </a:xfrm>
          <a:prstGeom prst="rightBrace">
            <a:avLst/>
          </a:prstGeom>
          <a:noFill/>
          <a:ln w="38100" cap="flat">
            <a:solidFill>
              <a:schemeClr val="tx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2" name="define “pseudo-normal”">
            <a:extLst>
              <a:ext uri="{FF2B5EF4-FFF2-40B4-BE49-F238E27FC236}">
                <a16:creationId xmlns:a16="http://schemas.microsoft.com/office/drawing/2014/main" id="{6EA4FF47-ECC0-40B4-AE92-A4A660B281F6}"/>
              </a:ext>
            </a:extLst>
          </p:cNvPr>
          <p:cNvSpPr txBox="1"/>
          <p:nvPr/>
        </p:nvSpPr>
        <p:spPr>
          <a:xfrm>
            <a:off x="10039822" y="4051773"/>
            <a:ext cx="2558519"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pixel coordinates on image place</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cxnSp>
        <p:nvCxnSpPr>
          <p:cNvPr id="7" name="Straight Arrow Connector 6">
            <a:extLst>
              <a:ext uri="{FF2B5EF4-FFF2-40B4-BE49-F238E27FC236}">
                <a16:creationId xmlns:a16="http://schemas.microsoft.com/office/drawing/2014/main" id="{BFE5C66E-FC61-4E7F-A423-9C143C1FF298}"/>
              </a:ext>
            </a:extLst>
          </p:cNvPr>
          <p:cNvCxnSpPr/>
          <p:nvPr/>
        </p:nvCxnSpPr>
        <p:spPr>
          <a:xfrm flipV="1">
            <a:off x="8839200" y="3753990"/>
            <a:ext cx="0" cy="1130746"/>
          </a:xfrm>
          <a:prstGeom prst="straightConnector1">
            <a:avLst/>
          </a:prstGeom>
          <a:noFill/>
          <a:ln w="38100" cap="flat">
            <a:solidFill>
              <a:schemeClr val="tx1"/>
            </a:solidFill>
            <a:prstDash val="solid"/>
            <a:miter lim="400000"/>
            <a:tailEnd type="arrow"/>
          </a:ln>
          <a:effectLst/>
          <a:sp3d/>
        </p:spPr>
        <p:style>
          <a:lnRef idx="0">
            <a:scrgbClr r="0" g="0" b="0"/>
          </a:lnRef>
          <a:fillRef idx="0">
            <a:scrgbClr r="0" g="0" b="0"/>
          </a:fillRef>
          <a:effectRef idx="0">
            <a:scrgbClr r="0" g="0" b="0"/>
          </a:effectRef>
          <a:fontRef idx="none"/>
        </p:style>
      </p:cxnSp>
      <p:sp>
        <p:nvSpPr>
          <p:cNvPr id="33" name="define “pseudo-normal”">
            <a:extLst>
              <a:ext uri="{FF2B5EF4-FFF2-40B4-BE49-F238E27FC236}">
                <a16:creationId xmlns:a16="http://schemas.microsoft.com/office/drawing/2014/main" id="{7CD60D2A-97F6-42FD-A2B0-91C5DBA46B89}"/>
              </a:ext>
            </a:extLst>
          </p:cNvPr>
          <p:cNvSpPr txBox="1"/>
          <p:nvPr/>
        </p:nvSpPr>
        <p:spPr>
          <a:xfrm>
            <a:off x="8311767" y="5016140"/>
            <a:ext cx="3302072"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depth at each pixel</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
        <p:nvSpPr>
          <p:cNvPr id="45" name="define “pseudo-normal”">
            <a:extLst>
              <a:ext uri="{FF2B5EF4-FFF2-40B4-BE49-F238E27FC236}">
                <a16:creationId xmlns:a16="http://schemas.microsoft.com/office/drawing/2014/main" id="{198F341B-7156-41AA-87C4-B9255AA09126}"/>
              </a:ext>
            </a:extLst>
          </p:cNvPr>
          <p:cNvSpPr txBox="1"/>
          <p:nvPr/>
        </p:nvSpPr>
        <p:spPr>
          <a:xfrm>
            <a:off x="7778741" y="6233055"/>
            <a:ext cx="4368123"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How does surface nor</a:t>
            </a:r>
            <a:r>
              <a:rPr lang="en-US" sz="2800" dirty="0">
                <a:solidFill>
                  <a:schemeClr val="tx1"/>
                </a:solidFill>
                <a:latin typeface="Calibri Light" panose="020F0302020204030204" pitchFamily="34" charset="0"/>
              </a:rPr>
              <a:t>mal relate to this representation?</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
        <p:nvSpPr>
          <p:cNvPr id="46" name="define “pseudo-normal”">
            <a:extLst>
              <a:ext uri="{FF2B5EF4-FFF2-40B4-BE49-F238E27FC236}">
                <a16:creationId xmlns:a16="http://schemas.microsoft.com/office/drawing/2014/main" id="{7048CCC1-A4E6-4F53-86EB-261A3AEA53B6}"/>
              </a:ext>
            </a:extLst>
          </p:cNvPr>
          <p:cNvSpPr txBox="1"/>
          <p:nvPr/>
        </p:nvSpPr>
        <p:spPr>
          <a:xfrm>
            <a:off x="4655566" y="7722311"/>
            <a:ext cx="2043831"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lang="en-US" sz="2800" dirty="0">
                <a:solidFill>
                  <a:schemeClr val="tx1"/>
                </a:solidFill>
                <a:latin typeface="Calibri Light" panose="020F0302020204030204" pitchFamily="34" charset="0"/>
              </a:rPr>
              <a:t>o</a:t>
            </a:r>
            <a:r>
              <a:rPr kumimoji="0" lang="en-US" sz="2800" b="0" i="0" u="none" strike="noStrike" kern="0" cap="none" spc="0" normalizeH="0" baseline="0" noProof="0" dirty="0" err="1">
                <a:ln>
                  <a:noFill/>
                </a:ln>
                <a:solidFill>
                  <a:schemeClr val="tx1"/>
                </a:solidFill>
                <a:effectLst/>
                <a:uLnTx/>
                <a:uFillTx/>
                <a:latin typeface="Calibri Light" panose="020F0302020204030204" pitchFamily="34" charset="0"/>
                <a:sym typeface="Helvetica Neue Light"/>
              </a:rPr>
              <a:t>rthographic</a:t>
            </a: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 camera</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Tree>
    <p:extLst>
      <p:ext uri="{BB962C8B-B14F-4D97-AF65-F5344CB8AC3E}">
        <p14:creationId xmlns:p14="http://schemas.microsoft.com/office/powerpoint/2010/main" val="2397088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 name="Shape from shading"/>
          <p:cNvSpPr txBox="1">
            <a:spLocks noGrp="1"/>
          </p:cNvSpPr>
          <p:nvPr>
            <p:ph type="title"/>
          </p:nvPr>
        </p:nvSpPr>
        <p:spPr>
          <a:xfrm>
            <a:off x="571500" y="21104"/>
            <a:ext cx="11861800" cy="1397000"/>
          </a:xfrm>
          <a:prstGeom prst="rect">
            <a:avLst/>
          </a:prstGeom>
        </p:spPr>
        <p:txBody>
          <a:bodyPr/>
          <a:lstStyle/>
          <a:p>
            <a:r>
              <a:rPr lang="en-US" dirty="0"/>
              <a:t>Surfaces and </a:t>
            </a:r>
            <a:r>
              <a:rPr lang="en-US" dirty="0" err="1"/>
              <a:t>normals</a:t>
            </a:r>
            <a:endParaRPr dirty="0"/>
          </a:p>
        </p:txBody>
      </p:sp>
      <p:sp>
        <p:nvSpPr>
          <p:cNvPr id="27" name="Freeform: Shape 26">
            <a:extLst>
              <a:ext uri="{FF2B5EF4-FFF2-40B4-BE49-F238E27FC236}">
                <a16:creationId xmlns:a16="http://schemas.microsoft.com/office/drawing/2014/main" id="{530C5061-9C19-477D-9F85-FF935C961155}"/>
              </a:ext>
            </a:extLst>
          </p:cNvPr>
          <p:cNvSpPr/>
          <p:nvPr/>
        </p:nvSpPr>
        <p:spPr>
          <a:xfrm>
            <a:off x="1564936" y="1799953"/>
            <a:ext cx="4305940" cy="1323533"/>
          </a:xfrm>
          <a:custGeom>
            <a:avLst/>
            <a:gdLst>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17550 w 2228850"/>
              <a:gd name="connsiteY7" fmla="*/ 390525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1500 h 685090"/>
              <a:gd name="connsiteX16" fmla="*/ 1803400 w 2228850"/>
              <a:gd name="connsiteY16" fmla="*/ 619125 h 685090"/>
              <a:gd name="connsiteX17" fmla="*/ 1984375 w 2228850"/>
              <a:gd name="connsiteY17" fmla="*/ 552450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1500 h 685090"/>
              <a:gd name="connsiteX16" fmla="*/ 1803400 w 2228850"/>
              <a:gd name="connsiteY16" fmla="*/ 619125 h 685090"/>
              <a:gd name="connsiteX17" fmla="*/ 1984375 w 2228850"/>
              <a:gd name="connsiteY17" fmla="*/ 552450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03400 w 2228850"/>
              <a:gd name="connsiteY16" fmla="*/ 619125 h 685090"/>
              <a:gd name="connsiteX17" fmla="*/ 1984375 w 2228850"/>
              <a:gd name="connsiteY17" fmla="*/ 552450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43881 w 2228850"/>
              <a:gd name="connsiteY16" fmla="*/ 616744 h 685090"/>
              <a:gd name="connsiteX17" fmla="*/ 1984375 w 2228850"/>
              <a:gd name="connsiteY17" fmla="*/ 552450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43881 w 2228850"/>
              <a:gd name="connsiteY16" fmla="*/ 616744 h 685090"/>
              <a:gd name="connsiteX17" fmla="*/ 2012950 w 2228850"/>
              <a:gd name="connsiteY17" fmla="*/ 509588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43881 w 2228850"/>
              <a:gd name="connsiteY16" fmla="*/ 616744 h 685090"/>
              <a:gd name="connsiteX17" fmla="*/ 1998663 w 2228850"/>
              <a:gd name="connsiteY17" fmla="*/ 523875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43881 w 2228850"/>
              <a:gd name="connsiteY16" fmla="*/ 616744 h 685090"/>
              <a:gd name="connsiteX17" fmla="*/ 1989138 w 2228850"/>
              <a:gd name="connsiteY17" fmla="*/ 519112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28850" h="685090">
                <a:moveTo>
                  <a:pt x="0" y="339725"/>
                </a:moveTo>
                <a:cubicBezTo>
                  <a:pt x="27781" y="396610"/>
                  <a:pt x="55563" y="453496"/>
                  <a:pt x="79375" y="495300"/>
                </a:cubicBezTo>
                <a:cubicBezTo>
                  <a:pt x="103188" y="537104"/>
                  <a:pt x="114829" y="560388"/>
                  <a:pt x="142875" y="590550"/>
                </a:cubicBezTo>
                <a:cubicBezTo>
                  <a:pt x="170921" y="620712"/>
                  <a:pt x="209021" y="661458"/>
                  <a:pt x="247650" y="676275"/>
                </a:cubicBezTo>
                <a:cubicBezTo>
                  <a:pt x="286279" y="691092"/>
                  <a:pt x="342371" y="683683"/>
                  <a:pt x="374650" y="679450"/>
                </a:cubicBezTo>
                <a:cubicBezTo>
                  <a:pt x="406929" y="675217"/>
                  <a:pt x="405342" y="673629"/>
                  <a:pt x="441325" y="650875"/>
                </a:cubicBezTo>
                <a:cubicBezTo>
                  <a:pt x="477308" y="628121"/>
                  <a:pt x="543322" y="585126"/>
                  <a:pt x="590550" y="542925"/>
                </a:cubicBezTo>
                <a:cubicBezTo>
                  <a:pt x="637778" y="500724"/>
                  <a:pt x="682360" y="442118"/>
                  <a:pt x="724693" y="397668"/>
                </a:cubicBezTo>
                <a:cubicBezTo>
                  <a:pt x="767026" y="353218"/>
                  <a:pt x="815049" y="305461"/>
                  <a:pt x="844550" y="276225"/>
                </a:cubicBezTo>
                <a:cubicBezTo>
                  <a:pt x="874051" y="246989"/>
                  <a:pt x="877358" y="242887"/>
                  <a:pt x="901700" y="222250"/>
                </a:cubicBezTo>
                <a:cubicBezTo>
                  <a:pt x="926042" y="201613"/>
                  <a:pt x="959379" y="168275"/>
                  <a:pt x="990600" y="152400"/>
                </a:cubicBezTo>
                <a:cubicBezTo>
                  <a:pt x="1021821" y="136525"/>
                  <a:pt x="1047221" y="126471"/>
                  <a:pt x="1089025" y="127000"/>
                </a:cubicBezTo>
                <a:cubicBezTo>
                  <a:pt x="1130829" y="127529"/>
                  <a:pt x="1187979" y="127529"/>
                  <a:pt x="1241425" y="155575"/>
                </a:cubicBezTo>
                <a:cubicBezTo>
                  <a:pt x="1294871" y="183621"/>
                  <a:pt x="1357842" y="246063"/>
                  <a:pt x="1409700" y="295275"/>
                </a:cubicBezTo>
                <a:cubicBezTo>
                  <a:pt x="1461558" y="344487"/>
                  <a:pt x="1502833" y="403622"/>
                  <a:pt x="1552575" y="450850"/>
                </a:cubicBezTo>
                <a:cubicBezTo>
                  <a:pt x="1602317" y="498078"/>
                  <a:pt x="1659599" y="550994"/>
                  <a:pt x="1708150" y="578643"/>
                </a:cubicBezTo>
                <a:cubicBezTo>
                  <a:pt x="1756701" y="606292"/>
                  <a:pt x="1797050" y="626666"/>
                  <a:pt x="1843881" y="616744"/>
                </a:cubicBezTo>
                <a:cubicBezTo>
                  <a:pt x="1890712" y="606822"/>
                  <a:pt x="1949847" y="556815"/>
                  <a:pt x="1989138" y="519112"/>
                </a:cubicBezTo>
                <a:cubicBezTo>
                  <a:pt x="2028429" y="481409"/>
                  <a:pt x="2052902" y="437885"/>
                  <a:pt x="2079625" y="390525"/>
                </a:cubicBezTo>
                <a:cubicBezTo>
                  <a:pt x="2106348" y="343165"/>
                  <a:pt x="2128838" y="285750"/>
                  <a:pt x="2149475" y="234950"/>
                </a:cubicBezTo>
                <a:cubicBezTo>
                  <a:pt x="2170112" y="184150"/>
                  <a:pt x="2190221" y="124883"/>
                  <a:pt x="2203450" y="85725"/>
                </a:cubicBezTo>
                <a:cubicBezTo>
                  <a:pt x="2216679" y="46567"/>
                  <a:pt x="2222764" y="23283"/>
                  <a:pt x="2228850" y="0"/>
                </a:cubicBezTo>
              </a:path>
            </a:pathLst>
          </a:custGeom>
          <a:noFill/>
          <a:ln w="50800">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29" name="Straight Arrow Connector 28">
            <a:extLst>
              <a:ext uri="{FF2B5EF4-FFF2-40B4-BE49-F238E27FC236}">
                <a16:creationId xmlns:a16="http://schemas.microsoft.com/office/drawing/2014/main" id="{25267A58-2A00-4D22-8AAA-E4F45AD8D7DE}"/>
              </a:ext>
            </a:extLst>
          </p:cNvPr>
          <p:cNvCxnSpPr>
            <a:cxnSpLocks/>
          </p:cNvCxnSpPr>
          <p:nvPr/>
        </p:nvCxnSpPr>
        <p:spPr>
          <a:xfrm rot="16200000" flipV="1">
            <a:off x="-1473916" y="3987216"/>
            <a:ext cx="5317544" cy="0"/>
          </a:xfrm>
          <a:prstGeom prst="straightConnector1">
            <a:avLst/>
          </a:prstGeom>
          <a:noFill/>
          <a:ln w="38100" cap="flat">
            <a:solidFill>
              <a:schemeClr val="tx1"/>
            </a:solidFill>
            <a:prstDash val="solid"/>
            <a:miter lim="400000"/>
            <a:tailEnd type="arrow"/>
          </a:ln>
          <a:effectLst/>
          <a:sp3d/>
        </p:spPr>
        <p:style>
          <a:lnRef idx="0">
            <a:scrgbClr r="0" g="0" b="0"/>
          </a:lnRef>
          <a:fillRef idx="0">
            <a:scrgbClr r="0" g="0" b="0"/>
          </a:fillRef>
          <a:effectRef idx="0">
            <a:scrgbClr r="0" g="0" b="0"/>
          </a:effectRef>
          <a:fontRef idx="none"/>
        </p:style>
      </p:cxnSp>
      <p:sp>
        <p:nvSpPr>
          <p:cNvPr id="30" name="define “pseudo-normal”">
            <a:extLst>
              <a:ext uri="{FF2B5EF4-FFF2-40B4-BE49-F238E27FC236}">
                <a16:creationId xmlns:a16="http://schemas.microsoft.com/office/drawing/2014/main" id="{9D61175F-1BCC-42F8-9D5A-90765369AE81}"/>
              </a:ext>
            </a:extLst>
          </p:cNvPr>
          <p:cNvSpPr txBox="1"/>
          <p:nvPr/>
        </p:nvSpPr>
        <p:spPr>
          <a:xfrm>
            <a:off x="6682441" y="6584433"/>
            <a:ext cx="25327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x</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
        <p:nvSpPr>
          <p:cNvPr id="31" name="define “pseudo-normal”">
            <a:extLst>
              <a:ext uri="{FF2B5EF4-FFF2-40B4-BE49-F238E27FC236}">
                <a16:creationId xmlns:a16="http://schemas.microsoft.com/office/drawing/2014/main" id="{63E46A53-6350-468B-9BE7-091DF6BAD122}"/>
              </a:ext>
            </a:extLst>
          </p:cNvPr>
          <p:cNvSpPr txBox="1"/>
          <p:nvPr/>
        </p:nvSpPr>
        <p:spPr>
          <a:xfrm>
            <a:off x="629713" y="1028700"/>
            <a:ext cx="243656"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lang="en-US" sz="2800" dirty="0">
                <a:solidFill>
                  <a:schemeClr val="tx1"/>
                </a:solidFill>
                <a:latin typeface="Calibri Light" panose="020F0302020204030204" pitchFamily="34" charset="0"/>
              </a:rPr>
              <a:t>z</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cxnSp>
        <p:nvCxnSpPr>
          <p:cNvPr id="6" name="Straight Arrow Connector 5">
            <a:extLst>
              <a:ext uri="{FF2B5EF4-FFF2-40B4-BE49-F238E27FC236}">
                <a16:creationId xmlns:a16="http://schemas.microsoft.com/office/drawing/2014/main" id="{97BAF685-4C8A-45E3-B38C-0E830CBB1FB2}"/>
              </a:ext>
            </a:extLst>
          </p:cNvPr>
          <p:cNvCxnSpPr>
            <a:cxnSpLocks/>
          </p:cNvCxnSpPr>
          <p:nvPr/>
        </p:nvCxnSpPr>
        <p:spPr>
          <a:xfrm flipV="1">
            <a:off x="2818150" y="2764155"/>
            <a:ext cx="0" cy="4046220"/>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4" name="Straight Arrow Connector 33">
            <a:extLst>
              <a:ext uri="{FF2B5EF4-FFF2-40B4-BE49-F238E27FC236}">
                <a16:creationId xmlns:a16="http://schemas.microsoft.com/office/drawing/2014/main" id="{182E4F63-2D5C-49D3-8BB8-9B6D27E9ADF7}"/>
              </a:ext>
            </a:extLst>
          </p:cNvPr>
          <p:cNvCxnSpPr>
            <a:cxnSpLocks/>
            <a:endCxn id="27" idx="7"/>
          </p:cNvCxnSpPr>
          <p:nvPr/>
        </p:nvCxnSpPr>
        <p:spPr>
          <a:xfrm flipH="1" flipV="1">
            <a:off x="2964978" y="2568212"/>
            <a:ext cx="5572" cy="4080352"/>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5" name="Straight Arrow Connector 34">
            <a:extLst>
              <a:ext uri="{FF2B5EF4-FFF2-40B4-BE49-F238E27FC236}">
                <a16:creationId xmlns:a16="http://schemas.microsoft.com/office/drawing/2014/main" id="{0018C6AA-123E-4E03-AAD1-88D6720D7457}"/>
              </a:ext>
            </a:extLst>
          </p:cNvPr>
          <p:cNvCxnSpPr>
            <a:cxnSpLocks/>
          </p:cNvCxnSpPr>
          <p:nvPr/>
        </p:nvCxnSpPr>
        <p:spPr>
          <a:xfrm flipV="1">
            <a:off x="3122950" y="2419350"/>
            <a:ext cx="0" cy="4229214"/>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6" name="Straight Arrow Connector 35">
            <a:extLst>
              <a:ext uri="{FF2B5EF4-FFF2-40B4-BE49-F238E27FC236}">
                <a16:creationId xmlns:a16="http://schemas.microsoft.com/office/drawing/2014/main" id="{8576401C-94C4-4C3A-AD6A-9227334C211F}"/>
              </a:ext>
            </a:extLst>
          </p:cNvPr>
          <p:cNvCxnSpPr>
            <a:cxnSpLocks/>
          </p:cNvCxnSpPr>
          <p:nvPr/>
        </p:nvCxnSpPr>
        <p:spPr>
          <a:xfrm flipV="1">
            <a:off x="3275350" y="2276475"/>
            <a:ext cx="0" cy="4438764"/>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7" name="Straight Arrow Connector 36">
            <a:extLst>
              <a:ext uri="{FF2B5EF4-FFF2-40B4-BE49-F238E27FC236}">
                <a16:creationId xmlns:a16="http://schemas.microsoft.com/office/drawing/2014/main" id="{C306432A-4DD9-49CA-ADCB-6EBE417ADF85}"/>
              </a:ext>
            </a:extLst>
          </p:cNvPr>
          <p:cNvCxnSpPr>
            <a:cxnSpLocks/>
          </p:cNvCxnSpPr>
          <p:nvPr/>
        </p:nvCxnSpPr>
        <p:spPr>
          <a:xfrm flipV="1">
            <a:off x="3427750" y="2095500"/>
            <a:ext cx="0" cy="4553064"/>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8" name="Straight Arrow Connector 37">
            <a:extLst>
              <a:ext uri="{FF2B5EF4-FFF2-40B4-BE49-F238E27FC236}">
                <a16:creationId xmlns:a16="http://schemas.microsoft.com/office/drawing/2014/main" id="{0AFDD3EE-2962-42D4-B9E1-FD6C80280A68}"/>
              </a:ext>
            </a:extLst>
          </p:cNvPr>
          <p:cNvCxnSpPr>
            <a:cxnSpLocks/>
          </p:cNvCxnSpPr>
          <p:nvPr/>
        </p:nvCxnSpPr>
        <p:spPr>
          <a:xfrm flipV="1">
            <a:off x="3580150" y="2057400"/>
            <a:ext cx="0" cy="475297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9" name="Straight Arrow Connector 38">
            <a:extLst>
              <a:ext uri="{FF2B5EF4-FFF2-40B4-BE49-F238E27FC236}">
                <a16:creationId xmlns:a16="http://schemas.microsoft.com/office/drawing/2014/main" id="{48758E82-E029-46E3-9317-49C08B4ABA8A}"/>
              </a:ext>
            </a:extLst>
          </p:cNvPr>
          <p:cNvCxnSpPr>
            <a:cxnSpLocks/>
          </p:cNvCxnSpPr>
          <p:nvPr/>
        </p:nvCxnSpPr>
        <p:spPr>
          <a:xfrm flipV="1">
            <a:off x="3732550" y="2068830"/>
            <a:ext cx="0" cy="4884870"/>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0" name="Straight Arrow Connector 39">
            <a:extLst>
              <a:ext uri="{FF2B5EF4-FFF2-40B4-BE49-F238E27FC236}">
                <a16:creationId xmlns:a16="http://schemas.microsoft.com/office/drawing/2014/main" id="{72764C3A-64F8-4CF5-ACEC-AEBDDEE74630}"/>
              </a:ext>
            </a:extLst>
          </p:cNvPr>
          <p:cNvCxnSpPr>
            <a:cxnSpLocks/>
          </p:cNvCxnSpPr>
          <p:nvPr/>
        </p:nvCxnSpPr>
        <p:spPr>
          <a:xfrm flipV="1">
            <a:off x="3884950" y="2097405"/>
            <a:ext cx="0" cy="485629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1" name="Straight Arrow Connector 40">
            <a:extLst>
              <a:ext uri="{FF2B5EF4-FFF2-40B4-BE49-F238E27FC236}">
                <a16:creationId xmlns:a16="http://schemas.microsoft.com/office/drawing/2014/main" id="{B7DBB743-FBC1-4F56-9AE9-F614E0ECA88E}"/>
              </a:ext>
            </a:extLst>
          </p:cNvPr>
          <p:cNvCxnSpPr>
            <a:cxnSpLocks/>
          </p:cNvCxnSpPr>
          <p:nvPr/>
        </p:nvCxnSpPr>
        <p:spPr>
          <a:xfrm flipV="1">
            <a:off x="4037350" y="2164080"/>
            <a:ext cx="0" cy="472249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2" name="Straight Arrow Connector 41">
            <a:extLst>
              <a:ext uri="{FF2B5EF4-FFF2-40B4-BE49-F238E27FC236}">
                <a16:creationId xmlns:a16="http://schemas.microsoft.com/office/drawing/2014/main" id="{1EAEB6BD-13D7-419F-AC6F-A0306386922B}"/>
              </a:ext>
            </a:extLst>
          </p:cNvPr>
          <p:cNvCxnSpPr>
            <a:cxnSpLocks/>
          </p:cNvCxnSpPr>
          <p:nvPr/>
        </p:nvCxnSpPr>
        <p:spPr>
          <a:xfrm flipV="1">
            <a:off x="4189750" y="2306955"/>
            <a:ext cx="0" cy="464674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3" name="Straight Arrow Connector 42">
            <a:extLst>
              <a:ext uri="{FF2B5EF4-FFF2-40B4-BE49-F238E27FC236}">
                <a16:creationId xmlns:a16="http://schemas.microsoft.com/office/drawing/2014/main" id="{E86E2B5F-F510-443F-A579-2BB56D0FFD8E}"/>
              </a:ext>
            </a:extLst>
          </p:cNvPr>
          <p:cNvCxnSpPr/>
          <p:nvPr/>
        </p:nvCxnSpPr>
        <p:spPr>
          <a:xfrm flipV="1">
            <a:off x="4342150" y="2449495"/>
            <a:ext cx="0" cy="450420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4" name="Straight Arrow Connector 43">
            <a:extLst>
              <a:ext uri="{FF2B5EF4-FFF2-40B4-BE49-F238E27FC236}">
                <a16:creationId xmlns:a16="http://schemas.microsoft.com/office/drawing/2014/main" id="{ED17B962-7D43-4774-93B1-21992714C249}"/>
              </a:ext>
            </a:extLst>
          </p:cNvPr>
          <p:cNvCxnSpPr>
            <a:cxnSpLocks/>
          </p:cNvCxnSpPr>
          <p:nvPr/>
        </p:nvCxnSpPr>
        <p:spPr>
          <a:xfrm flipV="1">
            <a:off x="4494550" y="2621280"/>
            <a:ext cx="0" cy="4093959"/>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grpSp>
        <p:nvGrpSpPr>
          <p:cNvPr id="23" name="Group 22">
            <a:extLst>
              <a:ext uri="{FF2B5EF4-FFF2-40B4-BE49-F238E27FC236}">
                <a16:creationId xmlns:a16="http://schemas.microsoft.com/office/drawing/2014/main" id="{F514CF8F-6DB4-4F04-92C5-2AAFCCA60539}"/>
              </a:ext>
            </a:extLst>
          </p:cNvPr>
          <p:cNvGrpSpPr>
            <a:grpSpLocks noChangeAspect="1"/>
          </p:cNvGrpSpPr>
          <p:nvPr/>
        </p:nvGrpSpPr>
        <p:grpSpPr>
          <a:xfrm rot="3318229">
            <a:off x="2535506" y="6731798"/>
            <a:ext cx="2364798" cy="2191470"/>
            <a:chOff x="1707823" y="4099124"/>
            <a:chExt cx="572560" cy="530594"/>
          </a:xfrm>
        </p:grpSpPr>
        <p:sp>
          <p:nvSpPr>
            <p:cNvPr id="24" name="Isosceles Triangle 23">
              <a:extLst>
                <a:ext uri="{FF2B5EF4-FFF2-40B4-BE49-F238E27FC236}">
                  <a16:creationId xmlns:a16="http://schemas.microsoft.com/office/drawing/2014/main" id="{A01448F5-A35C-4776-9345-27520539E174}"/>
                </a:ext>
              </a:extLst>
            </p:cNvPr>
            <p:cNvSpPr/>
            <p:nvPr/>
          </p:nvSpPr>
          <p:spPr>
            <a:xfrm rot="7488087">
              <a:off x="1684844" y="4122103"/>
              <a:ext cx="494025" cy="448068"/>
            </a:xfrm>
            <a:prstGeom prst="triangle">
              <a:avLst/>
            </a:prstGeom>
            <a:solidFill>
              <a:sysClr val="window" lastClr="FFFFFF">
                <a:lumMod val="65000"/>
              </a:sysClr>
            </a:solidFill>
            <a:ln w="3175" cap="flat" cmpd="sng" algn="ctr">
              <a:noFill/>
              <a:prstDash val="solid"/>
            </a:ln>
            <a:effectLst/>
          </p:spPr>
          <p:txBody>
            <a:bodyPr rtlCol="0" anchor="ctr"/>
            <a:lstStyle/>
            <a:p>
              <a:pPr marL="0" marR="0" lvl="0" indent="0" algn="ctr" defTabSz="917862" rtl="0" eaLnBrk="1" fontAlgn="auto" latinLnBrk="0" hangingPunct="1">
                <a:lnSpc>
                  <a:spcPct val="100000"/>
                </a:lnSpc>
                <a:spcBef>
                  <a:spcPts val="0"/>
                </a:spcBef>
                <a:spcAft>
                  <a:spcPts val="0"/>
                </a:spcAft>
                <a:buClrTx/>
                <a:buSzTx/>
                <a:buFontTx/>
                <a:buNone/>
                <a:tabLst/>
                <a:defRPr/>
              </a:pPr>
              <a:endParaRPr kumimoji="0" lang="en-US" sz="1606"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Rectangle 24">
              <a:extLst>
                <a:ext uri="{FF2B5EF4-FFF2-40B4-BE49-F238E27FC236}">
                  <a16:creationId xmlns:a16="http://schemas.microsoft.com/office/drawing/2014/main" id="{32731DA3-6C84-45CD-BCFB-C33EF3E3580B}"/>
                </a:ext>
              </a:extLst>
            </p:cNvPr>
            <p:cNvSpPr/>
            <p:nvPr/>
          </p:nvSpPr>
          <p:spPr>
            <a:xfrm rot="7488087">
              <a:off x="1861617" y="4210953"/>
              <a:ext cx="388865" cy="448666"/>
            </a:xfrm>
            <a:prstGeom prst="rect">
              <a:avLst/>
            </a:prstGeom>
            <a:solidFill>
              <a:sysClr val="windowText" lastClr="000000">
                <a:lumMod val="65000"/>
                <a:lumOff val="35000"/>
              </a:sysClr>
            </a:solidFill>
            <a:ln w="3175" cap="flat" cmpd="sng" algn="ctr">
              <a:noFill/>
              <a:prstDash val="solid"/>
            </a:ln>
            <a:effectLst/>
          </p:spPr>
          <p:txBody>
            <a:bodyPr rtlCol="0" anchor="ctr"/>
            <a:lstStyle/>
            <a:p>
              <a:pPr marL="0" marR="0" lvl="0" indent="0" algn="ctr" defTabSz="917862" rtl="0" eaLnBrk="1" fontAlgn="auto" latinLnBrk="0" hangingPunct="1">
                <a:lnSpc>
                  <a:spcPct val="100000"/>
                </a:lnSpc>
                <a:spcBef>
                  <a:spcPts val="0"/>
                </a:spcBef>
                <a:spcAft>
                  <a:spcPts val="0"/>
                </a:spcAft>
                <a:buClrTx/>
                <a:buSzTx/>
                <a:buFontTx/>
                <a:buNone/>
                <a:tabLst/>
                <a:defRPr/>
              </a:pPr>
              <a:endParaRPr kumimoji="0" lang="en-US" sz="1606"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cxnSp>
        <p:nvCxnSpPr>
          <p:cNvPr id="4" name="Straight Arrow Connector 3">
            <a:extLst>
              <a:ext uri="{FF2B5EF4-FFF2-40B4-BE49-F238E27FC236}">
                <a16:creationId xmlns:a16="http://schemas.microsoft.com/office/drawing/2014/main" id="{4E8A77A5-97B0-47B1-9424-32BA2801C3AF}"/>
              </a:ext>
            </a:extLst>
          </p:cNvPr>
          <p:cNvCxnSpPr/>
          <p:nvPr/>
        </p:nvCxnSpPr>
        <p:spPr>
          <a:xfrm>
            <a:off x="1184856" y="6645988"/>
            <a:ext cx="5317544" cy="0"/>
          </a:xfrm>
          <a:prstGeom prst="straightConnector1">
            <a:avLst/>
          </a:prstGeom>
          <a:noFill/>
          <a:ln w="38100" cap="flat">
            <a:solidFill>
              <a:schemeClr val="tx1"/>
            </a:solidFill>
            <a:prstDash val="solid"/>
            <a:miter lim="400000"/>
            <a:tailEnd type="arrow"/>
          </a:ln>
          <a:effectLst/>
          <a:sp3d/>
        </p:spPr>
        <p:style>
          <a:lnRef idx="0">
            <a:scrgbClr r="0" g="0" b="0"/>
          </a:lnRef>
          <a:fillRef idx="0">
            <a:scrgbClr r="0" g="0" b="0"/>
          </a:fillRef>
          <a:effectRef idx="0">
            <a:scrgbClr r="0" g="0" b="0"/>
          </a:effectRef>
          <a:fontRef idx="none"/>
        </p:style>
      </p:cxnSp>
      <p:sp>
        <p:nvSpPr>
          <p:cNvPr id="57" name="define “pseudo-normal”">
            <a:extLst>
              <a:ext uri="{FF2B5EF4-FFF2-40B4-BE49-F238E27FC236}">
                <a16:creationId xmlns:a16="http://schemas.microsoft.com/office/drawing/2014/main" id="{9CB92C89-A25D-40B2-8DBB-0C10114873F1}"/>
              </a:ext>
            </a:extLst>
          </p:cNvPr>
          <p:cNvSpPr txBox="1"/>
          <p:nvPr/>
        </p:nvSpPr>
        <p:spPr>
          <a:xfrm>
            <a:off x="4655566" y="7722311"/>
            <a:ext cx="2043831"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lang="en-US" sz="2800" dirty="0">
                <a:solidFill>
                  <a:schemeClr val="tx1"/>
                </a:solidFill>
                <a:latin typeface="Calibri Light" panose="020F0302020204030204" pitchFamily="34" charset="0"/>
              </a:rPr>
              <a:t>o</a:t>
            </a:r>
            <a:r>
              <a:rPr kumimoji="0" lang="en-US" sz="2800" b="0" i="0" u="none" strike="noStrike" kern="0" cap="none" spc="0" normalizeH="0" baseline="0" noProof="0" dirty="0" err="1">
                <a:ln>
                  <a:noFill/>
                </a:ln>
                <a:solidFill>
                  <a:schemeClr val="tx1"/>
                </a:solidFill>
                <a:effectLst/>
                <a:uLnTx/>
                <a:uFillTx/>
                <a:latin typeface="Calibri Light" panose="020F0302020204030204" pitchFamily="34" charset="0"/>
                <a:sym typeface="Helvetica Neue Light"/>
              </a:rPr>
              <a:t>rthographic</a:t>
            </a: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 camera</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
        <p:nvSpPr>
          <p:cNvPr id="58" name="define “pseudo-normal”">
            <a:extLst>
              <a:ext uri="{FF2B5EF4-FFF2-40B4-BE49-F238E27FC236}">
                <a16:creationId xmlns:a16="http://schemas.microsoft.com/office/drawing/2014/main" id="{46C00376-12D6-4B0C-9319-FC5E26DBF4E5}"/>
              </a:ext>
            </a:extLst>
          </p:cNvPr>
          <p:cNvSpPr txBox="1"/>
          <p:nvPr/>
        </p:nvSpPr>
        <p:spPr>
          <a:xfrm>
            <a:off x="4539535" y="3920369"/>
            <a:ext cx="3022085"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viewing rays for different pixels</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
        <p:nvSpPr>
          <p:cNvPr id="26" name="define “pseudo-normal”">
            <a:extLst>
              <a:ext uri="{FF2B5EF4-FFF2-40B4-BE49-F238E27FC236}">
                <a16:creationId xmlns:a16="http://schemas.microsoft.com/office/drawing/2014/main" id="{1E3FE62D-640C-4C7B-83B8-E20808619011}"/>
              </a:ext>
            </a:extLst>
          </p:cNvPr>
          <p:cNvSpPr txBox="1"/>
          <p:nvPr/>
        </p:nvSpPr>
        <p:spPr>
          <a:xfrm>
            <a:off x="5583561" y="1700770"/>
            <a:ext cx="2126214"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imaged surface</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
        <p:nvSpPr>
          <p:cNvPr id="28" name="define “pseudo-normal”">
            <a:extLst>
              <a:ext uri="{FF2B5EF4-FFF2-40B4-BE49-F238E27FC236}">
                <a16:creationId xmlns:a16="http://schemas.microsoft.com/office/drawing/2014/main" id="{C107F25F-CF86-4C21-BB7D-4EC081A800C6}"/>
              </a:ext>
            </a:extLst>
          </p:cNvPr>
          <p:cNvSpPr txBox="1"/>
          <p:nvPr/>
        </p:nvSpPr>
        <p:spPr>
          <a:xfrm>
            <a:off x="7884034" y="1705151"/>
            <a:ext cx="4305936" cy="13952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Surface representation as a depth image (also known as Monge surface):</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CB29B81-385B-4765-8568-0EC916C27D16}"/>
                  </a:ext>
                </a:extLst>
              </p:cNvPr>
              <p:cNvSpPr txBox="1"/>
              <p:nvPr/>
            </p:nvSpPr>
            <p:spPr>
              <a:xfrm>
                <a:off x="8683543" y="3123486"/>
                <a:ext cx="2558521"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𝑧</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𝑓</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𝑥</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𝑦</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m:t>
                      </m:r>
                    </m:oMath>
                  </m:oMathPara>
                </a14:m>
                <a:endParaRPr kumimoji="0" lang="en-US" sz="4000" b="0" i="0" u="none" strike="noStrike" cap="none" spc="0" normalizeH="0" baseline="0" dirty="0">
                  <a:ln>
                    <a:noFill/>
                  </a:ln>
                  <a:solidFill>
                    <a:srgbClr val="000000"/>
                  </a:solidFill>
                  <a:effectLst/>
                  <a:uFillTx/>
                  <a:latin typeface="+mn-lt"/>
                  <a:ea typeface="+mn-ea"/>
                  <a:cs typeface="+mn-cs"/>
                  <a:sym typeface="Helvetica Neue Light"/>
                </a:endParaRPr>
              </a:p>
            </p:txBody>
          </p:sp>
        </mc:Choice>
        <mc:Fallback xmlns="">
          <p:sp>
            <p:nvSpPr>
              <p:cNvPr id="2" name="TextBox 1">
                <a:extLst>
                  <a:ext uri="{FF2B5EF4-FFF2-40B4-BE49-F238E27FC236}">
                    <a16:creationId xmlns:a16="http://schemas.microsoft.com/office/drawing/2014/main" id="{5CB29B81-385B-4765-8568-0EC916C27D16}"/>
                  </a:ext>
                </a:extLst>
              </p:cNvPr>
              <p:cNvSpPr txBox="1">
                <a:spLocks noRot="1" noChangeAspect="1" noMove="1" noResize="1" noEditPoints="1" noAdjustHandles="1" noChangeArrowheads="1" noChangeShapeType="1" noTextEdit="1"/>
              </p:cNvSpPr>
              <p:nvPr/>
            </p:nvSpPr>
            <p:spPr>
              <a:xfrm>
                <a:off x="8683543" y="3123486"/>
                <a:ext cx="2558521" cy="615553"/>
              </a:xfrm>
              <a:prstGeom prst="rect">
                <a:avLst/>
              </a:prstGeom>
              <a:blipFill>
                <a:blip r:embed="rId3"/>
                <a:stretch>
                  <a:fillRect/>
                </a:stretch>
              </a:blipFill>
              <a:ln w="12700" cap="flat">
                <a:noFill/>
                <a:miter lim="400000"/>
              </a:ln>
              <a:effectLst/>
            </p:spPr>
            <p:txBody>
              <a:bodyPr/>
              <a:lstStyle/>
              <a:p>
                <a:r>
                  <a:rPr lang="en-US">
                    <a:noFill/>
                  </a:rPr>
                  <a:t> </a:t>
                </a:r>
              </a:p>
            </p:txBody>
          </p:sp>
        </mc:Fallback>
      </mc:AlternateContent>
      <p:sp>
        <p:nvSpPr>
          <p:cNvPr id="3" name="Right Brace 2">
            <a:extLst>
              <a:ext uri="{FF2B5EF4-FFF2-40B4-BE49-F238E27FC236}">
                <a16:creationId xmlns:a16="http://schemas.microsoft.com/office/drawing/2014/main" id="{E0B7D5CB-0830-4173-9B46-9D2779C47607}"/>
              </a:ext>
            </a:extLst>
          </p:cNvPr>
          <p:cNvSpPr/>
          <p:nvPr/>
        </p:nvSpPr>
        <p:spPr>
          <a:xfrm rot="5400000">
            <a:off x="10390307" y="3511404"/>
            <a:ext cx="233226" cy="718399"/>
          </a:xfrm>
          <a:prstGeom prst="rightBrace">
            <a:avLst/>
          </a:prstGeom>
          <a:noFill/>
          <a:ln w="38100" cap="flat">
            <a:solidFill>
              <a:schemeClr val="tx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2" name="define “pseudo-normal”">
            <a:extLst>
              <a:ext uri="{FF2B5EF4-FFF2-40B4-BE49-F238E27FC236}">
                <a16:creationId xmlns:a16="http://schemas.microsoft.com/office/drawing/2014/main" id="{6EA4FF47-ECC0-40B4-AE92-A4A660B281F6}"/>
              </a:ext>
            </a:extLst>
          </p:cNvPr>
          <p:cNvSpPr txBox="1"/>
          <p:nvPr/>
        </p:nvSpPr>
        <p:spPr>
          <a:xfrm>
            <a:off x="10039822" y="4051773"/>
            <a:ext cx="2558519"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pixel coordinates on image place</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cxnSp>
        <p:nvCxnSpPr>
          <p:cNvPr id="7" name="Straight Arrow Connector 6">
            <a:extLst>
              <a:ext uri="{FF2B5EF4-FFF2-40B4-BE49-F238E27FC236}">
                <a16:creationId xmlns:a16="http://schemas.microsoft.com/office/drawing/2014/main" id="{BFE5C66E-FC61-4E7F-A423-9C143C1FF298}"/>
              </a:ext>
            </a:extLst>
          </p:cNvPr>
          <p:cNvCxnSpPr/>
          <p:nvPr/>
        </p:nvCxnSpPr>
        <p:spPr>
          <a:xfrm flipV="1">
            <a:off x="8839200" y="3753990"/>
            <a:ext cx="0" cy="1130746"/>
          </a:xfrm>
          <a:prstGeom prst="straightConnector1">
            <a:avLst/>
          </a:prstGeom>
          <a:noFill/>
          <a:ln w="38100" cap="flat">
            <a:solidFill>
              <a:schemeClr val="tx1"/>
            </a:solidFill>
            <a:prstDash val="solid"/>
            <a:miter lim="400000"/>
            <a:tailEnd type="arrow"/>
          </a:ln>
          <a:effectLst/>
          <a:sp3d/>
        </p:spPr>
        <p:style>
          <a:lnRef idx="0">
            <a:scrgbClr r="0" g="0" b="0"/>
          </a:lnRef>
          <a:fillRef idx="0">
            <a:scrgbClr r="0" g="0" b="0"/>
          </a:fillRef>
          <a:effectRef idx="0">
            <a:scrgbClr r="0" g="0" b="0"/>
          </a:effectRef>
          <a:fontRef idx="none"/>
        </p:style>
      </p:cxnSp>
      <p:sp>
        <p:nvSpPr>
          <p:cNvPr id="33" name="define “pseudo-normal”">
            <a:extLst>
              <a:ext uri="{FF2B5EF4-FFF2-40B4-BE49-F238E27FC236}">
                <a16:creationId xmlns:a16="http://schemas.microsoft.com/office/drawing/2014/main" id="{7CD60D2A-97F6-42FD-A2B0-91C5DBA46B89}"/>
              </a:ext>
            </a:extLst>
          </p:cNvPr>
          <p:cNvSpPr txBox="1"/>
          <p:nvPr/>
        </p:nvSpPr>
        <p:spPr>
          <a:xfrm>
            <a:off x="8311767" y="5016140"/>
            <a:ext cx="3302072"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depth at each pixel</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
        <p:nvSpPr>
          <p:cNvPr id="45" name="define “pseudo-normal”">
            <a:extLst>
              <a:ext uri="{FF2B5EF4-FFF2-40B4-BE49-F238E27FC236}">
                <a16:creationId xmlns:a16="http://schemas.microsoft.com/office/drawing/2014/main" id="{198F341B-7156-41AA-87C4-B9255AA09126}"/>
              </a:ext>
            </a:extLst>
          </p:cNvPr>
          <p:cNvSpPr txBox="1"/>
          <p:nvPr/>
        </p:nvSpPr>
        <p:spPr>
          <a:xfrm>
            <a:off x="7677651" y="5568259"/>
            <a:ext cx="4368123"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Unnormalized normal:</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1C367DE-272B-42D4-83B5-BF09D2BAB855}"/>
                  </a:ext>
                </a:extLst>
              </p:cNvPr>
              <p:cNvSpPr txBox="1"/>
              <p:nvPr/>
            </p:nvSpPr>
            <p:spPr>
              <a:xfrm>
                <a:off x="7301449" y="6152994"/>
                <a:ext cx="5471113" cy="13830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a14:m>
                  <m:oMathPara xmlns:m="http://schemas.openxmlformats.org/officeDocument/2006/math">
                    <m:oMathParaPr>
                      <m:jc m:val="centerGroup"/>
                    </m:oMathParaPr>
                    <m:oMath xmlns:m="http://schemas.openxmlformats.org/officeDocument/2006/math">
                      <m:acc>
                        <m:accPr>
                          <m:chr m:val="̃"/>
                          <m:ctrlP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ctrlPr>
                        </m:accPr>
                        <m:e>
                          <m:r>
                            <a:rPr lang="en-US" i="1">
                              <a:latin typeface="Cambria Math" panose="02040503050406030204" pitchFamily="18" charset="0"/>
                            </a:rPr>
                            <m:t>𝑛</m:t>
                          </m:r>
                        </m:e>
                      </m:acc>
                      <m:d>
                        <m:dPr>
                          <m:ctrlP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ctrlPr>
                        </m:dPr>
                        <m:e>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𝑥</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𝑦</m:t>
                          </m:r>
                        </m:e>
                      </m:d>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m:t>
                      </m:r>
                      <m:d>
                        <m:dPr>
                          <m:ctrlP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ctrlPr>
                        </m:dPr>
                        <m:e>
                          <m:f>
                            <m:fPr>
                              <m:ctrlP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ctrlPr>
                            </m:fPr>
                            <m:num>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𝑑𝑓</m:t>
                              </m:r>
                            </m:num>
                            <m:den>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𝑑𝑥</m:t>
                              </m:r>
                            </m:den>
                          </m:f>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m:t>
                          </m:r>
                          <m:f>
                            <m:fPr>
                              <m:ctrlPr>
                                <a:rPr lang="en-US" i="1">
                                  <a:latin typeface="Cambria Math" panose="02040503050406030204" pitchFamily="18" charset="0"/>
                                </a:rPr>
                              </m:ctrlPr>
                            </m:fPr>
                            <m:num>
                              <m:r>
                                <a:rPr lang="en-US" i="1">
                                  <a:latin typeface="Cambria Math" panose="02040503050406030204" pitchFamily="18" charset="0"/>
                                </a:rPr>
                                <m:t>𝑑𝑓</m:t>
                              </m:r>
                            </m:num>
                            <m:den>
                              <m:r>
                                <a:rPr lang="en-US" i="1">
                                  <a:latin typeface="Cambria Math" panose="02040503050406030204" pitchFamily="18" charset="0"/>
                                </a:rPr>
                                <m:t>𝑑</m:t>
                              </m:r>
                              <m:r>
                                <a:rPr lang="en-US" b="0" i="1" smtClean="0">
                                  <a:latin typeface="Cambria Math" panose="02040503050406030204" pitchFamily="18" charset="0"/>
                                </a:rPr>
                                <m:t>𝑦</m:t>
                              </m:r>
                            </m:den>
                          </m:f>
                          <m:r>
                            <a:rPr lang="en-US" b="0" i="1" smtClean="0">
                              <a:latin typeface="Cambria Math" panose="02040503050406030204" pitchFamily="18" charset="0"/>
                            </a:rPr>
                            <m:t>,−1</m:t>
                          </m:r>
                        </m:e>
                      </m:d>
                    </m:oMath>
                  </m:oMathPara>
                </a14:m>
                <a:endParaRPr kumimoji="0" lang="en-US" sz="4000" b="0" i="0" u="none" strike="noStrike" cap="none" spc="0" normalizeH="0" baseline="0" dirty="0">
                  <a:ln>
                    <a:noFill/>
                  </a:ln>
                  <a:solidFill>
                    <a:srgbClr val="000000"/>
                  </a:solidFill>
                  <a:effectLst/>
                  <a:uFillTx/>
                  <a:latin typeface="+mn-lt"/>
                  <a:ea typeface="+mn-ea"/>
                  <a:cs typeface="+mn-cs"/>
                  <a:sym typeface="Helvetica Neue Light"/>
                </a:endParaRPr>
              </a:p>
            </p:txBody>
          </p:sp>
        </mc:Choice>
        <mc:Fallback xmlns="">
          <p:sp>
            <p:nvSpPr>
              <p:cNvPr id="5" name="TextBox 4">
                <a:extLst>
                  <a:ext uri="{FF2B5EF4-FFF2-40B4-BE49-F238E27FC236}">
                    <a16:creationId xmlns:a16="http://schemas.microsoft.com/office/drawing/2014/main" id="{41C367DE-272B-42D4-83B5-BF09D2BAB855}"/>
                  </a:ext>
                </a:extLst>
              </p:cNvPr>
              <p:cNvSpPr txBox="1">
                <a:spLocks noRot="1" noChangeAspect="1" noMove="1" noResize="1" noEditPoints="1" noAdjustHandles="1" noChangeArrowheads="1" noChangeShapeType="1" noTextEdit="1"/>
              </p:cNvSpPr>
              <p:nvPr/>
            </p:nvSpPr>
            <p:spPr>
              <a:xfrm>
                <a:off x="7301449" y="6152994"/>
                <a:ext cx="5471113" cy="1383071"/>
              </a:xfrm>
              <a:prstGeom prst="rect">
                <a:avLst/>
              </a:prstGeom>
              <a:blipFill>
                <a:blip r:embed="rId4"/>
                <a:stretch>
                  <a:fillRect/>
                </a:stretch>
              </a:blipFill>
              <a:ln w="12700" cap="flat">
                <a:noFill/>
                <a:miter lim="400000"/>
              </a:ln>
              <a:effectLst/>
            </p:spPr>
            <p:txBody>
              <a:bodyPr/>
              <a:lstStyle/>
              <a:p>
                <a:r>
                  <a:rPr lang="en-US">
                    <a:noFill/>
                  </a:rPr>
                  <a:t> </a:t>
                </a:r>
              </a:p>
            </p:txBody>
          </p:sp>
        </mc:Fallback>
      </mc:AlternateContent>
      <p:sp>
        <p:nvSpPr>
          <p:cNvPr id="46" name="define “pseudo-normal”">
            <a:extLst>
              <a:ext uri="{FF2B5EF4-FFF2-40B4-BE49-F238E27FC236}">
                <a16:creationId xmlns:a16="http://schemas.microsoft.com/office/drawing/2014/main" id="{D796D7BB-416C-47DD-8131-9E6783E5727B}"/>
              </a:ext>
            </a:extLst>
          </p:cNvPr>
          <p:cNvSpPr txBox="1"/>
          <p:nvPr/>
        </p:nvSpPr>
        <p:spPr>
          <a:xfrm>
            <a:off x="7778741" y="7709294"/>
            <a:ext cx="4368123"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Actual normal:</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A3DA1263-AC5A-4C8E-81A3-C05E04F0A5CC}"/>
                  </a:ext>
                </a:extLst>
              </p:cNvPr>
              <p:cNvSpPr txBox="1"/>
              <p:nvPr/>
            </p:nvSpPr>
            <p:spPr>
              <a:xfrm>
                <a:off x="6958598" y="8357570"/>
                <a:ext cx="6111032"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a14:m>
                  <m:oMathPara xmlns:m="http://schemas.openxmlformats.org/officeDocument/2006/math">
                    <m:oMathParaPr>
                      <m:jc m:val="centerGroup"/>
                    </m:oMathParaPr>
                    <m:oMath xmlns:m="http://schemas.openxmlformats.org/officeDocument/2006/math">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𝑛</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𝑥</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𝑦</m:t>
                      </m:r>
                      <m:r>
                        <a:rPr kumimoji="0" lang="en-US" sz="40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m:t>
                      </m:r>
                      <m:acc>
                        <m:accPr>
                          <m:chr m:val="̃"/>
                          <m:ctrlPr>
                            <a:rPr lang="en-US" i="1">
                              <a:latin typeface="Cambria Math" panose="02040503050406030204" pitchFamily="18" charset="0"/>
                            </a:rPr>
                          </m:ctrlPr>
                        </m:accPr>
                        <m:e>
                          <m:r>
                            <a:rPr lang="en-US" i="1">
                              <a:latin typeface="Cambria Math" panose="02040503050406030204" pitchFamily="18" charset="0"/>
                            </a:rPr>
                            <m:t>𝑛</m:t>
                          </m:r>
                        </m:e>
                      </m:acc>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e>
                      </m:d>
                      <m:r>
                        <a:rPr lang="en-US" b="0" i="1" smtClean="0">
                          <a:latin typeface="Cambria Math" panose="02040503050406030204" pitchFamily="18" charset="0"/>
                        </a:rPr>
                        <m:t>/</m:t>
                      </m:r>
                      <m:d>
                        <m:dPr>
                          <m:begChr m:val="‖"/>
                          <m:endChr m:val="‖"/>
                          <m:ctrlPr>
                            <a:rPr lang="en-US" i="1" smtClean="0">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𝑛</m:t>
                              </m:r>
                            </m:e>
                          </m:acc>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e>
                          </m:d>
                        </m:e>
                      </m:d>
                    </m:oMath>
                  </m:oMathPara>
                </a14:m>
                <a:endParaRPr kumimoji="0" lang="en-US" sz="4000" b="0" i="0" u="none" strike="noStrike" cap="none" spc="0" normalizeH="0" baseline="0" dirty="0">
                  <a:ln>
                    <a:noFill/>
                  </a:ln>
                  <a:solidFill>
                    <a:srgbClr val="000000"/>
                  </a:solidFill>
                  <a:effectLst/>
                  <a:uFillTx/>
                  <a:latin typeface="+mn-lt"/>
                  <a:ea typeface="+mn-ea"/>
                  <a:cs typeface="+mn-cs"/>
                  <a:sym typeface="Helvetica Neue Light"/>
                </a:endParaRPr>
              </a:p>
            </p:txBody>
          </p:sp>
        </mc:Choice>
        <mc:Fallback xmlns="">
          <p:sp>
            <p:nvSpPr>
              <p:cNvPr id="47" name="TextBox 46">
                <a:extLst>
                  <a:ext uri="{FF2B5EF4-FFF2-40B4-BE49-F238E27FC236}">
                    <a16:creationId xmlns:a16="http://schemas.microsoft.com/office/drawing/2014/main" id="{A3DA1263-AC5A-4C8E-81A3-C05E04F0A5CC}"/>
                  </a:ext>
                </a:extLst>
              </p:cNvPr>
              <p:cNvSpPr txBox="1">
                <a:spLocks noRot="1" noChangeAspect="1" noMove="1" noResize="1" noEditPoints="1" noAdjustHandles="1" noChangeArrowheads="1" noChangeShapeType="1" noTextEdit="1"/>
              </p:cNvSpPr>
              <p:nvPr/>
            </p:nvSpPr>
            <p:spPr>
              <a:xfrm>
                <a:off x="6958598" y="8357570"/>
                <a:ext cx="6111032" cy="615553"/>
              </a:xfrm>
              <a:prstGeom prst="rect">
                <a:avLst/>
              </a:prstGeom>
              <a:blipFill>
                <a:blip r:embed="rId5"/>
                <a:stretch>
                  <a:fillRect/>
                </a:stretch>
              </a:blipFill>
              <a:ln w="12700" cap="flat">
                <a:noFill/>
                <a:miter lim="400000"/>
              </a:ln>
              <a:effectLst/>
            </p:spPr>
            <p:txBody>
              <a:bodyPr/>
              <a:lstStyle/>
              <a:p>
                <a:r>
                  <a:rPr lang="en-US">
                    <a:noFill/>
                  </a:rPr>
                  <a:t> </a:t>
                </a:r>
              </a:p>
            </p:txBody>
          </p:sp>
        </mc:Fallback>
      </mc:AlternateContent>
      <p:sp>
        <p:nvSpPr>
          <p:cNvPr id="48" name="define “pseudo-normal”">
            <a:extLst>
              <a:ext uri="{FF2B5EF4-FFF2-40B4-BE49-F238E27FC236}">
                <a16:creationId xmlns:a16="http://schemas.microsoft.com/office/drawing/2014/main" id="{0C9FA400-B608-4F0B-8991-FA3125A5576B}"/>
              </a:ext>
            </a:extLst>
          </p:cNvPr>
          <p:cNvSpPr txBox="1"/>
          <p:nvPr/>
        </p:nvSpPr>
        <p:spPr>
          <a:xfrm>
            <a:off x="4655566" y="9132514"/>
            <a:ext cx="834923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chemeClr val="tx1"/>
                </a:solidFill>
                <a:effectLst/>
                <a:uLnTx/>
                <a:uFillTx/>
                <a:latin typeface="Calibri Light" panose="020F0302020204030204" pitchFamily="34" charset="0"/>
                <a:sym typeface="Helvetica Neue Light"/>
              </a:rPr>
              <a:t>Normals</a:t>
            </a: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 are scaled spatial derivatives of depth image! </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Tree>
    <p:extLst>
      <p:ext uri="{BB962C8B-B14F-4D97-AF65-F5344CB8AC3E}">
        <p14:creationId xmlns:p14="http://schemas.microsoft.com/office/powerpoint/2010/main" val="3256635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AB55C69D-8996-4C59-A210-AFC426F83F38}"/>
              </a:ext>
            </a:extLst>
          </p:cNvPr>
          <p:cNvSpPr>
            <a:spLocks noGrp="1" noChangeArrowheads="1"/>
          </p:cNvSpPr>
          <p:nvPr>
            <p:ph type="title"/>
          </p:nvPr>
        </p:nvSpPr>
        <p:spPr>
          <a:xfrm>
            <a:off x="650240" y="0"/>
            <a:ext cx="11704320" cy="1625600"/>
          </a:xfrm>
        </p:spPr>
        <p:txBody>
          <a:bodyPr/>
          <a:lstStyle/>
          <a:p>
            <a:pPr eaLnBrk="1" hangingPunct="1"/>
            <a:r>
              <a:rPr lang="en-US" altLang="ja-JP" sz="5120"/>
              <a:t>Shape from a Single Image?</a:t>
            </a:r>
          </a:p>
        </p:txBody>
      </p:sp>
      <p:sp>
        <p:nvSpPr>
          <p:cNvPr id="1556483" name="Rectangle 3">
            <a:extLst>
              <a:ext uri="{FF2B5EF4-FFF2-40B4-BE49-F238E27FC236}">
                <a16:creationId xmlns:a16="http://schemas.microsoft.com/office/drawing/2014/main" id="{67A4D904-4BE0-4F3B-812B-7B4111D4DD9D}"/>
              </a:ext>
            </a:extLst>
          </p:cNvPr>
          <p:cNvSpPr>
            <a:spLocks noGrp="1" noChangeArrowheads="1"/>
          </p:cNvSpPr>
          <p:nvPr>
            <p:ph type="body" idx="1"/>
          </p:nvPr>
        </p:nvSpPr>
        <p:spPr>
          <a:xfrm>
            <a:off x="650240" y="1691076"/>
            <a:ext cx="11704320" cy="6436924"/>
          </a:xfrm>
        </p:spPr>
        <p:txBody>
          <a:bodyPr/>
          <a:lstStyle/>
          <a:p>
            <a:pPr marL="668292" indent="-668292" eaLnBrk="1" hangingPunct="1"/>
            <a:r>
              <a:rPr lang="en-US" altLang="ja-JP" sz="3413" dirty="0"/>
              <a:t>Given a single image of an object with known surface reflectance taken under a </a:t>
            </a:r>
            <a:r>
              <a:rPr lang="en-US" altLang="ja-JP" sz="3413" u="sng" dirty="0"/>
              <a:t>known light source</a:t>
            </a:r>
            <a:r>
              <a:rPr lang="en-US" altLang="ja-JP" sz="3413" dirty="0"/>
              <a:t>, can we recover the shape of the object?</a:t>
            </a:r>
          </a:p>
        </p:txBody>
      </p:sp>
    </p:spTree>
    <p:extLst>
      <p:ext uri="{BB962C8B-B14F-4D97-AF65-F5344CB8AC3E}">
        <p14:creationId xmlns:p14="http://schemas.microsoft.com/office/powerpoint/2010/main" val="265774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667"/>
          <p:cNvSpPr txBox="1">
            <a:spLocks/>
          </p:cNvSpPr>
          <p:nvPr/>
        </p:nvSpPr>
        <p:spPr>
          <a:xfrm>
            <a:off x="177444" y="1934085"/>
            <a:ext cx="12649914" cy="7340545"/>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560" dirty="0">
                <a:solidFill>
                  <a:srgbClr val="000000"/>
                </a:solidFill>
                <a:latin typeface="Helvetica Light"/>
                <a:sym typeface="Helvetica Light"/>
              </a:rPr>
              <a:t>Regular office hours on Mondays, Tuesdays, and Fridays continue.</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560" dirty="0">
              <a:solidFill>
                <a:srgbClr val="000000"/>
              </a:solidFill>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560" dirty="0">
                <a:solidFill>
                  <a:srgbClr val="000000"/>
                </a:solidFill>
                <a:latin typeface="Helvetica Light"/>
                <a:sym typeface="Helvetica Light"/>
              </a:rPr>
              <a:t>Throughout the semester, there are additional office hours on Thursdays, 4-6 pm.</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560" dirty="0">
              <a:solidFill>
                <a:srgbClr val="000000"/>
              </a:solidFill>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560" dirty="0">
                <a:solidFill>
                  <a:srgbClr val="000000"/>
                </a:solidFill>
                <a:latin typeface="Helvetica Light"/>
                <a:sym typeface="Helvetica Light"/>
              </a:rPr>
              <a:t>We will post </a:t>
            </a:r>
            <a:r>
              <a:rPr lang="en-US" sz="2560" u="sng" dirty="0">
                <a:solidFill>
                  <a:srgbClr val="000000"/>
                </a:solidFill>
                <a:latin typeface="Helvetica Light"/>
                <a:sym typeface="Helvetica Light"/>
              </a:rPr>
              <a:t>updated</a:t>
            </a:r>
            <a:r>
              <a:rPr lang="en-US" sz="2560" dirty="0">
                <a:solidFill>
                  <a:srgbClr val="000000"/>
                </a:solidFill>
                <a:latin typeface="Helvetica Light"/>
                <a:sym typeface="Helvetica Light"/>
              </a:rPr>
              <a:t> Zoom links for office hours on Piazza.</a:t>
            </a:r>
          </a:p>
        </p:txBody>
      </p:sp>
      <p:sp>
        <p:nvSpPr>
          <p:cNvPr id="6" name="Shape 667">
            <a:extLst>
              <a:ext uri="{FF2B5EF4-FFF2-40B4-BE49-F238E27FC236}">
                <a16:creationId xmlns:a16="http://schemas.microsoft.com/office/drawing/2014/main" id="{642C341E-EE69-42B0-8783-5BDF33145B08}"/>
              </a:ext>
            </a:extLst>
          </p:cNvPr>
          <p:cNvSpPr>
            <a:spLocks noGrp="1"/>
          </p:cNvSpPr>
          <p:nvPr>
            <p:ph type="title"/>
          </p:nvPr>
        </p:nvSpPr>
        <p:spPr>
          <a:xfrm>
            <a:off x="0" y="318270"/>
            <a:ext cx="13004800" cy="1413934"/>
          </a:xfrm>
          <a:prstGeom prst="rect">
            <a:avLst/>
          </a:prstGeom>
        </p:spPr>
        <p:txBody>
          <a:bodyPr/>
          <a:lstStyle/>
          <a:p>
            <a:pPr algn="ctr"/>
            <a:r>
              <a:rPr lang="en-US" dirty="0"/>
              <a:t>Notes about office hours</a:t>
            </a:r>
            <a:endParaRPr dirty="0"/>
          </a:p>
        </p:txBody>
      </p:sp>
    </p:spTree>
    <p:extLst>
      <p:ext uri="{BB962C8B-B14F-4D97-AF65-F5344CB8AC3E}">
        <p14:creationId xmlns:p14="http://schemas.microsoft.com/office/powerpoint/2010/main" val="3501601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4D4B2EFA-7AD5-458D-82AE-29DC1F4F2872}"/>
              </a:ext>
            </a:extLst>
          </p:cNvPr>
          <p:cNvSpPr>
            <a:spLocks noGrp="1" noChangeArrowheads="1"/>
          </p:cNvSpPr>
          <p:nvPr>
            <p:ph type="title"/>
          </p:nvPr>
        </p:nvSpPr>
        <p:spPr>
          <a:xfrm>
            <a:off x="975360" y="0"/>
            <a:ext cx="11054080" cy="1625600"/>
          </a:xfrm>
        </p:spPr>
        <p:txBody>
          <a:bodyPr/>
          <a:lstStyle/>
          <a:p>
            <a:pPr eaLnBrk="1" hangingPunct="1"/>
            <a:r>
              <a:rPr lang="en-US" altLang="ja-JP" sz="5120"/>
              <a:t>Human Perception</a:t>
            </a:r>
          </a:p>
        </p:txBody>
      </p:sp>
      <p:pic>
        <p:nvPicPr>
          <p:cNvPr id="49155" name="Picture 1">
            <a:extLst>
              <a:ext uri="{FF2B5EF4-FFF2-40B4-BE49-F238E27FC236}">
                <a16:creationId xmlns:a16="http://schemas.microsoft.com/office/drawing/2014/main" id="{C969A1AB-77FE-4C4C-9897-D493CB386A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747" y="2709333"/>
            <a:ext cx="12553244" cy="480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56861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F26563B7-8661-4BFA-9F57-4A028B8363B6}"/>
              </a:ext>
            </a:extLst>
          </p:cNvPr>
          <p:cNvSpPr txBox="1">
            <a:spLocks noChangeArrowheads="1"/>
          </p:cNvSpPr>
          <p:nvPr/>
        </p:nvSpPr>
        <p:spPr bwMode="auto">
          <a:xfrm>
            <a:off x="462846" y="541867"/>
            <a:ext cx="12079111" cy="591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defTabSz="414338">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MS PGothic" panose="020B0600070205080204" pitchFamily="34" charset="-128"/>
              </a:defRPr>
            </a:lvl1pPr>
            <a:lvl2pPr marL="742950" indent="-285750" defTabSz="414338">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MS PGothic" panose="020B0600070205080204" pitchFamily="34" charset="-128"/>
              </a:defRPr>
            </a:lvl2pPr>
            <a:lvl3pPr marL="1143000" indent="-228600" defTabSz="414338">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MS PGothic" panose="020B0600070205080204" pitchFamily="34" charset="-128"/>
              </a:defRPr>
            </a:lvl3pPr>
            <a:lvl4pPr marL="1600200" indent="-228600" defTabSz="414338">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MS PGothic" panose="020B0600070205080204" pitchFamily="34" charset="-128"/>
              </a:defRPr>
            </a:lvl4pPr>
            <a:lvl5pPr marL="2057400" indent="-228600" defTabSz="414338">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MS PGothic" panose="020B0600070205080204" pitchFamily="34" charset="-128"/>
              </a:defRPr>
            </a:lvl5pPr>
            <a:lvl6pPr marL="25146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MS PGothic" panose="020B0600070205080204" pitchFamily="34" charset="-128"/>
              </a:defRPr>
            </a:lvl6pPr>
            <a:lvl7pPr marL="29718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MS PGothic" panose="020B0600070205080204" pitchFamily="34" charset="-128"/>
              </a:defRPr>
            </a:lvl7pPr>
            <a:lvl8pPr marL="34290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MS PGothic" panose="020B0600070205080204" pitchFamily="34" charset="-128"/>
              </a:defRPr>
            </a:lvl8pPr>
            <a:lvl9pPr marL="38862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MS PGothic" panose="020B0600070205080204" pitchFamily="34" charset="-128"/>
              </a:defRPr>
            </a:lvl9pPr>
          </a:lstStyle>
          <a:p>
            <a:pPr marL="0" marR="0" lvl="0" indent="0" algn="ctr" defTabSz="589272" rtl="0" eaLnBrk="1" fontAlgn="base" latinLnBrk="0" hangingPunct="0">
              <a:lnSpc>
                <a:spcPct val="93000"/>
              </a:lnSpc>
              <a:spcBef>
                <a:spcPct val="0"/>
              </a:spcBef>
              <a:spcAft>
                <a:spcPct val="0"/>
              </a:spcAft>
              <a:buClr>
                <a:srgbClr val="000000"/>
              </a:buClr>
              <a:buSzPct val="45000"/>
              <a:buFontTx/>
              <a:buNone/>
              <a:tabLst>
                <a:tab pos="1029531" algn="l"/>
                <a:tab pos="2059061" algn="l"/>
                <a:tab pos="3088592" algn="l"/>
                <a:tab pos="4118122" algn="l"/>
                <a:tab pos="5147653" algn="l"/>
                <a:tab pos="6177183" algn="l"/>
                <a:tab pos="7206714" algn="l"/>
                <a:tab pos="8236245" algn="l"/>
                <a:tab pos="9265775" algn="l"/>
                <a:tab pos="10295306" algn="l"/>
                <a:tab pos="11324836" algn="l"/>
                <a:tab pos="12354367" algn="l"/>
              </a:tabLst>
              <a:defRPr/>
            </a:pPr>
            <a:r>
              <a:rPr kumimoji="0" lang="en-GB" altLang="en-US" sz="2133"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sym typeface="Helvetica Light"/>
              </a:rPr>
              <a:t>Examples of the classic bump/dent stimuli used to test lighting assumptions when judging shape from shading, with shading orientations (a) 0° and (b) 180° from the vertical.</a:t>
            </a:r>
          </a:p>
        </p:txBody>
      </p:sp>
      <p:pic>
        <p:nvPicPr>
          <p:cNvPr id="3074" name="Picture 2">
            <a:extLst>
              <a:ext uri="{FF2B5EF4-FFF2-40B4-BE49-F238E27FC236}">
                <a16:creationId xmlns:a16="http://schemas.microsoft.com/office/drawing/2014/main" id="{7938F1A1-0E46-4D81-B291-BC069CC50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93121" y="8861778"/>
            <a:ext cx="1523999" cy="575733"/>
          </a:xfrm>
          <a:prstGeom prst="rect">
            <a:avLst/>
          </a:prstGeom>
          <a:noFill/>
          <a:ln>
            <a:noFill/>
          </a:ln>
          <a:effectLst/>
          <a:extLst>
            <a:ext uri="{909E8E84-426E-40dd-AFC4-6F175D3DCCD1}">
              <a14:hiddenFill xmlns:a14="http://schemas.microsoft.com/office/drawing/2010/main" xmlns="">
                <a:blipFill dpi="0" rotWithShape="0">
                  <a:blip xmlns:r="http://schemas.openxmlformats.org/officeDocument/2006/relationships"/>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a:extLst>
              <a:ext uri="{FF2B5EF4-FFF2-40B4-BE49-F238E27FC236}">
                <a16:creationId xmlns:a16="http://schemas.microsoft.com/office/drawing/2014/main" id="{178310CD-7534-43F8-945C-07ADAAA387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040" y="2686755"/>
            <a:ext cx="11099236" cy="4371058"/>
          </a:xfrm>
          <a:prstGeom prst="rect">
            <a:avLst/>
          </a:prstGeom>
          <a:noFill/>
          <a:ln>
            <a:noFill/>
          </a:ln>
          <a:effectLst/>
          <a:extLst>
            <a:ext uri="{909E8E84-426E-40dd-AFC4-6F175D3DCCD1}">
              <a14:hiddenFill xmlns:a14="http://schemas.microsoft.com/office/drawing/2010/main" xmlns="">
                <a:blipFill dpi="0" rotWithShape="0">
                  <a:blip xmlns:r="http://schemas.openxmlformats.org/officeDocument/2006/relationships"/>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a:extLst>
              <a:ext uri="{FF2B5EF4-FFF2-40B4-BE49-F238E27FC236}">
                <a16:creationId xmlns:a16="http://schemas.microsoft.com/office/drawing/2014/main" id="{90A37853-F3D0-4739-AF14-15449462284D}"/>
              </a:ext>
            </a:extLst>
          </p:cNvPr>
          <p:cNvSpPr txBox="1">
            <a:spLocks noChangeArrowheads="1"/>
          </p:cNvSpPr>
          <p:nvPr/>
        </p:nvSpPr>
        <p:spPr bwMode="auto">
          <a:xfrm>
            <a:off x="955040" y="8493760"/>
            <a:ext cx="5572196" cy="32963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marL="0" marR="0" lvl="0" indent="0" algn="l" defTabSz="589762" rtl="0" eaLnBrk="1" fontAlgn="base" latinLnBrk="0" hangingPunct="0">
              <a:lnSpc>
                <a:spcPct val="93000"/>
              </a:lnSpc>
              <a:spcBef>
                <a:spcPct val="0"/>
              </a:spcBef>
              <a:spcAft>
                <a:spcPct val="0"/>
              </a:spcAft>
              <a:buClr>
                <a:srgbClr val="000000"/>
              </a:buClr>
              <a:buSzPct val="45000"/>
              <a:buFontTx/>
              <a:buNone/>
              <a:tabLst>
                <a:tab pos="1029531" algn="l"/>
                <a:tab pos="2059061" algn="l"/>
                <a:tab pos="3088592" algn="l"/>
                <a:tab pos="4118122" algn="l"/>
                <a:tab pos="5147653" algn="l"/>
              </a:tabLst>
              <a:defRPr/>
            </a:pPr>
            <a:r>
              <a:rPr kumimoji="0" lang="en-GB" sz="1564" b="1" i="0" u="none" strike="noStrike" kern="1200" cap="none" spc="0" normalizeH="0" baseline="0" noProof="0">
                <a:ln>
                  <a:noFill/>
                </a:ln>
                <a:solidFill>
                  <a:srgbClr val="000000"/>
                </a:solidFill>
                <a:effectLst/>
                <a:uLnTx/>
                <a:uFillTx/>
                <a:latin typeface="Arial" charset="0"/>
                <a:ea typeface="ＭＳ Ｐゴシック" charset="0"/>
                <a:sym typeface="Helvetica Light"/>
              </a:rPr>
              <a:t>Thomas R et al. J Vis 2010;10:6</a:t>
            </a:r>
          </a:p>
        </p:txBody>
      </p:sp>
    </p:spTree>
    <p:extLst>
      <p:ext uri="{BB962C8B-B14F-4D97-AF65-F5344CB8AC3E}">
        <p14:creationId xmlns:p14="http://schemas.microsoft.com/office/powerpoint/2010/main" val="741571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6DBD26C0-A9B4-4185-9617-2E75E44CB9CF}"/>
              </a:ext>
            </a:extLst>
          </p:cNvPr>
          <p:cNvSpPr>
            <a:spLocks noGrp="1" noChangeArrowheads="1"/>
          </p:cNvSpPr>
          <p:nvPr>
            <p:ph type="title"/>
          </p:nvPr>
        </p:nvSpPr>
        <p:spPr>
          <a:xfrm>
            <a:off x="975360" y="0"/>
            <a:ext cx="11054080" cy="1625600"/>
          </a:xfrm>
        </p:spPr>
        <p:txBody>
          <a:bodyPr/>
          <a:lstStyle/>
          <a:p>
            <a:pPr eaLnBrk="1" hangingPunct="1"/>
            <a:r>
              <a:rPr lang="en-US" altLang="ja-JP" sz="5120"/>
              <a:t>Human Perception</a:t>
            </a:r>
          </a:p>
        </p:txBody>
      </p:sp>
      <p:sp>
        <p:nvSpPr>
          <p:cNvPr id="55298" name="Text Box 5">
            <a:extLst>
              <a:ext uri="{FF2B5EF4-FFF2-40B4-BE49-F238E27FC236}">
                <a16:creationId xmlns:a16="http://schemas.microsoft.com/office/drawing/2014/main" id="{DCE8CC2F-83E5-4F5B-94A3-57F5907E6ABA}"/>
              </a:ext>
            </a:extLst>
          </p:cNvPr>
          <p:cNvSpPr txBox="1">
            <a:spLocks noChangeArrowheads="1"/>
          </p:cNvSpPr>
          <p:nvPr/>
        </p:nvSpPr>
        <p:spPr bwMode="auto">
          <a:xfrm>
            <a:off x="8561494" y="8782756"/>
            <a:ext cx="4259371"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3413"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by V. Ramachandran</a:t>
            </a:r>
          </a:p>
        </p:txBody>
      </p:sp>
      <p:sp>
        <p:nvSpPr>
          <p:cNvPr id="55300" name="Text Box 7">
            <a:extLst>
              <a:ext uri="{FF2B5EF4-FFF2-40B4-BE49-F238E27FC236}">
                <a16:creationId xmlns:a16="http://schemas.microsoft.com/office/drawing/2014/main" id="{3A5C3E92-6A65-4319-BF85-B5294AFEDAED}"/>
              </a:ext>
            </a:extLst>
          </p:cNvPr>
          <p:cNvSpPr txBox="1">
            <a:spLocks noChangeArrowheads="1"/>
          </p:cNvSpPr>
          <p:nvPr/>
        </p:nvSpPr>
        <p:spPr bwMode="auto">
          <a:xfrm>
            <a:off x="1083734" y="2384214"/>
            <a:ext cx="10253128" cy="508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Char char="•"/>
              <a:tabLst/>
              <a:defRPr/>
            </a:pPr>
            <a:r>
              <a:rPr kumimoji="0" lang="en-US" altLang="en-US" sz="3698"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 Our brain often perceives shape from shading.</a:t>
            </a:r>
          </a:p>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3698"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 </a:t>
            </a:r>
          </a:p>
          <a:p>
            <a:pPr marL="0" marR="0" lvl="0" indent="0" algn="l" defTabSz="1300460" rtl="0" eaLnBrk="0" fontAlgn="base" latinLnBrk="0" hangingPunct="0">
              <a:lnSpc>
                <a:spcPct val="100000"/>
              </a:lnSpc>
              <a:spcBef>
                <a:spcPct val="0"/>
              </a:spcBef>
              <a:spcAft>
                <a:spcPct val="0"/>
              </a:spcAft>
              <a:buClrTx/>
              <a:buSzTx/>
              <a:buFontTx/>
              <a:buChar char="•"/>
              <a:tabLst/>
              <a:defRPr/>
            </a:pPr>
            <a:r>
              <a:rPr kumimoji="0" lang="en-US" altLang="en-US" sz="3698"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 Mostly, it makes many assumptions to do so.</a:t>
            </a:r>
          </a:p>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3698"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a:p>
            <a:pPr marL="0" marR="0" lvl="0" indent="0" algn="l" defTabSz="1300460" rtl="0" eaLnBrk="0" fontAlgn="base" latinLnBrk="0" hangingPunct="0">
              <a:lnSpc>
                <a:spcPct val="100000"/>
              </a:lnSpc>
              <a:spcBef>
                <a:spcPct val="0"/>
              </a:spcBef>
              <a:spcAft>
                <a:spcPct val="0"/>
              </a:spcAft>
              <a:buClrTx/>
              <a:buSzTx/>
              <a:buFontTx/>
              <a:buChar char="•"/>
              <a:tabLst/>
              <a:defRPr/>
            </a:pPr>
            <a:r>
              <a:rPr kumimoji="0" lang="en-US" altLang="en-US" sz="3698"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 For example:</a:t>
            </a:r>
          </a:p>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3698"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3413"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	Light is coming from above (sun).</a:t>
            </a:r>
          </a:p>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3413"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	</a:t>
            </a:r>
          </a:p>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3413"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	Biased by occluding contours.</a:t>
            </a:r>
          </a:p>
        </p:txBody>
      </p:sp>
    </p:spTree>
    <p:extLst>
      <p:ext uri="{BB962C8B-B14F-4D97-AF65-F5344CB8AC3E}">
        <p14:creationId xmlns:p14="http://schemas.microsoft.com/office/powerpoint/2010/main" val="71158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7" name="summer_clipart_sun.gif" descr="summer_clipart_sun.gif"/>
          <p:cNvPicPr>
            <a:picLocks noChangeAspect="1"/>
          </p:cNvPicPr>
          <p:nvPr/>
        </p:nvPicPr>
        <p:blipFill>
          <a:blip r:embed="rId3"/>
          <a:stretch>
            <a:fillRect/>
          </a:stretch>
        </p:blipFill>
        <p:spPr>
          <a:xfrm>
            <a:off x="10388600" y="3009900"/>
            <a:ext cx="825500" cy="825500"/>
          </a:xfrm>
          <a:prstGeom prst="rect">
            <a:avLst/>
          </a:prstGeom>
          <a:ln w="12700">
            <a:miter lim="400000"/>
          </a:ln>
        </p:spPr>
      </p:pic>
      <p:sp>
        <p:nvSpPr>
          <p:cNvPr id="998" name="Shape from shading"/>
          <p:cNvSpPr txBox="1">
            <a:spLocks noGrp="1"/>
          </p:cNvSpPr>
          <p:nvPr>
            <p:ph type="title"/>
          </p:nvPr>
        </p:nvSpPr>
        <p:spPr>
          <a:prstGeom prst="rect">
            <a:avLst/>
          </a:prstGeom>
        </p:spPr>
        <p:txBody>
          <a:bodyPr/>
          <a:lstStyle/>
          <a:p>
            <a:r>
              <a:rPr lang="en-US" dirty="0"/>
              <a:t>Single-lighting is ambiguous</a:t>
            </a:r>
            <a:endParaRPr dirty="0"/>
          </a:p>
        </p:txBody>
      </p:sp>
      <p:pic>
        <p:nvPicPr>
          <p:cNvPr id="999" name="graysurfacepatch.png" descr="graysurfacepatch.png"/>
          <p:cNvPicPr>
            <a:picLocks/>
          </p:cNvPicPr>
          <p:nvPr/>
        </p:nvPicPr>
        <p:blipFill>
          <a:blip r:embed="rId4"/>
          <a:srcRect l="16667" t="16711" r="13333" b="14584"/>
          <a:stretch>
            <a:fillRect/>
          </a:stretch>
        </p:blipFill>
        <p:spPr>
          <a:xfrm>
            <a:off x="7086600" y="5092700"/>
            <a:ext cx="3505200" cy="1257300"/>
          </a:xfrm>
          <a:prstGeom prst="rect">
            <a:avLst/>
          </a:prstGeom>
          <a:ln w="12700">
            <a:miter lim="400000"/>
          </a:ln>
        </p:spPr>
      </p:pic>
      <p:pic>
        <p:nvPicPr>
          <p:cNvPr id="1000" name="scatter_TS_forehead.png" descr="scatter_TS_forehead.png"/>
          <p:cNvPicPr>
            <a:picLocks/>
          </p:cNvPicPr>
          <p:nvPr/>
        </p:nvPicPr>
        <p:blipFill>
          <a:blip r:embed="rId5"/>
          <a:stretch>
            <a:fillRect/>
          </a:stretch>
        </p:blipFill>
        <p:spPr>
          <a:xfrm>
            <a:off x="7378700" y="3775075"/>
            <a:ext cx="2908300" cy="2184400"/>
          </a:xfrm>
          <a:prstGeom prst="rect">
            <a:avLst/>
          </a:prstGeom>
          <a:ln w="12700">
            <a:miter lim="400000"/>
          </a:ln>
        </p:spPr>
      </p:pic>
      <p:sp>
        <p:nvSpPr>
          <p:cNvPr id="1001" name="Line"/>
          <p:cNvSpPr/>
          <p:nvPr/>
        </p:nvSpPr>
        <p:spPr>
          <a:xfrm flipV="1">
            <a:off x="9020175" y="3733800"/>
            <a:ext cx="1419225" cy="1285876"/>
          </a:xfrm>
          <a:prstGeom prst="line">
            <a:avLst/>
          </a:prstGeom>
          <a:ln w="50800">
            <a:solidFill>
              <a:srgbClr val="FF9300"/>
            </a:solidFill>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02" name="Rectangle"/>
          <p:cNvSpPr/>
          <p:nvPr/>
        </p:nvSpPr>
        <p:spPr>
          <a:xfrm>
            <a:off x="4636205" y="2212904"/>
            <a:ext cx="2425701" cy="1308101"/>
          </a:xfrm>
          <a:prstGeom prst="rect">
            <a:avLst/>
          </a:prstGeom>
          <a:ln w="12700" cap="sq">
            <a:solidFill>
              <a:srgbClr val="000000"/>
            </a:solidFill>
          </a:ln>
        </p:spPr>
        <p:txBody>
          <a:bodyPr lIns="50800" tIns="50800" rIns="50800" bIns="50800" anchor="ctr"/>
          <a:lstStyle/>
          <a:p>
            <a:pPr marL="57799" marR="57799" lvl="0" indent="0" algn="ctr"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pic>
        <p:nvPicPr>
          <p:cNvPr id="1003" name="lambertian_scatterplot.png" descr="lambertian_scatterplot.png"/>
          <p:cNvPicPr>
            <a:picLocks/>
          </p:cNvPicPr>
          <p:nvPr/>
        </p:nvPicPr>
        <p:blipFill>
          <a:blip r:embed="rId6"/>
          <a:stretch>
            <a:fillRect/>
          </a:stretch>
        </p:blipFill>
        <p:spPr>
          <a:xfrm>
            <a:off x="4610100" y="2301240"/>
            <a:ext cx="2489200" cy="1223716"/>
          </a:xfrm>
          <a:prstGeom prst="rect">
            <a:avLst/>
          </a:prstGeom>
          <a:ln w="12700">
            <a:miter lim="400000"/>
          </a:ln>
        </p:spPr>
      </p:pic>
      <p:sp>
        <p:nvSpPr>
          <p:cNvPr id="1004" name="Arrow"/>
          <p:cNvSpPr/>
          <p:nvPr/>
        </p:nvSpPr>
        <p:spPr>
          <a:xfrm rot="2700000">
            <a:off x="7073900" y="3530600"/>
            <a:ext cx="520700" cy="419100"/>
          </a:xfrm>
          <a:prstGeom prst="rightArrow">
            <a:avLst>
              <a:gd name="adj1" fmla="val 47368"/>
              <a:gd name="adj2" fmla="val 60606"/>
            </a:avLst>
          </a:prstGeom>
          <a:solidFill>
            <a:srgbClr val="CBCBCB"/>
          </a:solidFill>
          <a:ln w="12700" cap="sq">
            <a:solidFill>
              <a:srgbClr val="000000"/>
            </a:solidFill>
          </a:ln>
        </p:spPr>
        <p:txBody>
          <a:bodyPr lIns="50800" tIns="50800" rIns="50800" bIns="50800" anchor="ctr"/>
          <a:lstStyle/>
          <a:p>
            <a:pPr marL="57799" marR="57799" lvl="0" indent="0" algn="ctr"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sp>
        <p:nvSpPr>
          <p:cNvPr id="1005" name="ASSUMPTION 1:…"/>
          <p:cNvSpPr txBox="1"/>
          <p:nvPr/>
        </p:nvSpPr>
        <p:spPr>
          <a:xfrm>
            <a:off x="2501900" y="2203591"/>
            <a:ext cx="1894525" cy="660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ASSUMPTION 1:</a:t>
            </a:r>
          </a:p>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LAMBERTIAN</a:t>
            </a:r>
          </a:p>
        </p:txBody>
      </p:sp>
      <p:sp>
        <p:nvSpPr>
          <p:cNvPr id="1006" name="Line"/>
          <p:cNvSpPr/>
          <p:nvPr/>
        </p:nvSpPr>
        <p:spPr>
          <a:xfrm flipV="1">
            <a:off x="8991600" y="4284133"/>
            <a:ext cx="846667" cy="762001"/>
          </a:xfrm>
          <a:prstGeom prst="line">
            <a:avLst/>
          </a:prstGeom>
          <a:ln w="50800" cap="sq">
            <a:solidFill>
              <a:srgbClr val="000000"/>
            </a:solidFill>
            <a:tail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07" name="Line"/>
          <p:cNvSpPr/>
          <p:nvPr/>
        </p:nvSpPr>
        <p:spPr>
          <a:xfrm flipV="1">
            <a:off x="8813799" y="3948577"/>
            <a:ext cx="1" cy="966323"/>
          </a:xfrm>
          <a:prstGeom prst="line">
            <a:avLst/>
          </a:prstGeom>
          <a:ln w="50800" cap="sq">
            <a:solidFill>
              <a:srgbClr val="000000"/>
            </a:solidFill>
            <a:tail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08" name="ASSUMPTION 2:…"/>
          <p:cNvSpPr txBox="1"/>
          <p:nvPr/>
        </p:nvSpPr>
        <p:spPr>
          <a:xfrm>
            <a:off x="9664700" y="2203591"/>
            <a:ext cx="2705117" cy="660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ASSUMPTION 2:</a:t>
            </a:r>
          </a:p>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DIRECTIONAL LIGHTING</a:t>
            </a:r>
          </a:p>
        </p:txBody>
      </p:sp>
      <p:pic>
        <p:nvPicPr>
          <p:cNvPr id="1012" name="droppedImage.pdf" descr="droppedImage.pdf"/>
          <p:cNvPicPr>
            <a:picLocks noChangeAspect="1"/>
          </p:cNvPicPr>
          <p:nvPr/>
        </p:nvPicPr>
        <p:blipFill>
          <a:blip r:embed="rId7"/>
          <a:stretch>
            <a:fillRect/>
          </a:stretch>
        </p:blipFill>
        <p:spPr>
          <a:xfrm>
            <a:off x="571500" y="4114800"/>
            <a:ext cx="6261101" cy="736601"/>
          </a:xfrm>
          <a:prstGeom prst="rect">
            <a:avLst/>
          </a:prstGeom>
          <a:ln w="12700">
            <a:miter lim="400000"/>
          </a:ln>
        </p:spPr>
      </p:pic>
      <p:grpSp>
        <p:nvGrpSpPr>
          <p:cNvPr id="1016" name="Group"/>
          <p:cNvGrpSpPr/>
          <p:nvPr/>
        </p:nvGrpSpPr>
        <p:grpSpPr>
          <a:xfrm>
            <a:off x="2552700" y="5194300"/>
            <a:ext cx="4356100" cy="1028700"/>
            <a:chOff x="0" y="0"/>
            <a:chExt cx="4356100" cy="1028700"/>
          </a:xfrm>
        </p:grpSpPr>
        <p:sp>
          <p:nvSpPr>
            <p:cNvPr id="1013" name="Arrow"/>
            <p:cNvSpPr/>
            <p:nvPr/>
          </p:nvSpPr>
          <p:spPr>
            <a:xfrm rot="10800000">
              <a:off x="3479800" y="266700"/>
              <a:ext cx="520700" cy="419100"/>
            </a:xfrm>
            <a:prstGeom prst="rightArrow">
              <a:avLst>
                <a:gd name="adj1" fmla="val 47368"/>
                <a:gd name="adj2" fmla="val 60606"/>
              </a:avLst>
            </a:prstGeom>
            <a:solidFill>
              <a:srgbClr val="CBCBCB"/>
            </a:solidFill>
            <a:ln w="12700" cap="sq">
              <a:solidFill>
                <a:srgbClr val="000000"/>
              </a:solidFill>
              <a:prstDash val="solid"/>
              <a:round/>
            </a:ln>
            <a:effectLst/>
          </p:spPr>
          <p:txBody>
            <a:bodyPr wrap="square" lIns="50800" tIns="50800" rIns="50800" bIns="50800" numCol="1" anchor="ctr">
              <a:noAutofit/>
            </a:bodyPr>
            <a:lstStyle/>
            <a:p>
              <a:pPr marL="57799" marR="57799" lvl="0" indent="0" algn="ctr"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sp>
          <p:nvSpPr>
            <p:cNvPr id="1014" name="Rounded Rectangle"/>
            <p:cNvSpPr/>
            <p:nvPr/>
          </p:nvSpPr>
          <p:spPr>
            <a:xfrm>
              <a:off x="0" y="0"/>
              <a:ext cx="4356100" cy="1028700"/>
            </a:xfrm>
            <a:prstGeom prst="roundRect">
              <a:avLst>
                <a:gd name="adj" fmla="val 18519"/>
              </a:avLst>
            </a:prstGeom>
            <a:no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3600">
                  <a:latin typeface="+mn-lt"/>
                  <a:ea typeface="+mn-ea"/>
                  <a:cs typeface="+mn-cs"/>
                  <a:sym typeface="Helvetica Neue Light"/>
                </a:defRPr>
              </a:pPr>
              <a:endParaRPr kumimoji="0" sz="3600" b="0" i="0" u="none" strike="noStrike" kern="0" cap="none" spc="0" normalizeH="0" baseline="0" noProof="0">
                <a:ln>
                  <a:noFill/>
                </a:ln>
                <a:solidFill>
                  <a:srgbClr val="000000"/>
                </a:solidFill>
                <a:effectLst/>
                <a:uLnTx/>
                <a:uFillTx/>
                <a:latin typeface="Helvetica Neue Light"/>
                <a:sym typeface="Helvetica Neue Light"/>
              </a:endParaRPr>
            </a:p>
          </p:txBody>
        </p:sp>
        <p:pic>
          <p:nvPicPr>
            <p:cNvPr id="1015" name="droppedImage.pdf" descr="droppedImage.pdf"/>
            <p:cNvPicPr>
              <a:picLocks noChangeAspect="1"/>
            </p:cNvPicPr>
            <p:nvPr/>
          </p:nvPicPr>
          <p:blipFill>
            <a:blip r:embed="rId8"/>
            <a:stretch>
              <a:fillRect/>
            </a:stretch>
          </p:blipFill>
          <p:spPr>
            <a:xfrm>
              <a:off x="279400" y="50800"/>
              <a:ext cx="2794000" cy="661737"/>
            </a:xfrm>
            <a:prstGeom prst="rect">
              <a:avLst/>
            </a:prstGeom>
            <a:ln w="12700" cap="flat">
              <a:noFill/>
              <a:miter lim="400000"/>
            </a:ln>
            <a:effectLst/>
          </p:spPr>
        </p:pic>
      </p:grpSp>
      <p:pic>
        <p:nvPicPr>
          <p:cNvPr id="1017" name="droppedImage.pdf" descr="droppedImage.pdf"/>
          <p:cNvPicPr>
            <a:picLocks noChangeAspect="1"/>
          </p:cNvPicPr>
          <p:nvPr/>
        </p:nvPicPr>
        <p:blipFill>
          <a:blip r:embed="rId9"/>
          <a:stretch>
            <a:fillRect/>
          </a:stretch>
        </p:blipFill>
        <p:spPr>
          <a:xfrm>
            <a:off x="9004300" y="3771900"/>
            <a:ext cx="266700" cy="342900"/>
          </a:xfrm>
          <a:prstGeom prst="rect">
            <a:avLst/>
          </a:prstGeom>
          <a:ln w="12700">
            <a:miter lim="400000"/>
          </a:ln>
        </p:spPr>
      </p:pic>
      <p:pic>
        <p:nvPicPr>
          <p:cNvPr id="1018" name="droppedImage.pdf" descr="droppedImage.pdf"/>
          <p:cNvPicPr>
            <a:picLocks noChangeAspect="1"/>
          </p:cNvPicPr>
          <p:nvPr/>
        </p:nvPicPr>
        <p:blipFill>
          <a:blip r:embed="rId10"/>
          <a:stretch>
            <a:fillRect/>
          </a:stretch>
        </p:blipFill>
        <p:spPr>
          <a:xfrm>
            <a:off x="9931400" y="4445000"/>
            <a:ext cx="254000" cy="457200"/>
          </a:xfrm>
          <a:prstGeom prst="rect">
            <a:avLst/>
          </a:prstGeom>
          <a:ln w="12700">
            <a:miter lim="400000"/>
          </a:ln>
        </p:spPr>
      </p:pic>
    </p:spTree>
    <p:extLst>
      <p:ext uri="{BB962C8B-B14F-4D97-AF65-F5344CB8AC3E}">
        <p14:creationId xmlns:p14="http://schemas.microsoft.com/office/powerpoint/2010/main" val="2700556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2" name="summer_clipart_sun.gif" descr="summer_clipart_sun.gif"/>
          <p:cNvPicPr>
            <a:picLocks noChangeAspect="1"/>
          </p:cNvPicPr>
          <p:nvPr/>
        </p:nvPicPr>
        <p:blipFill>
          <a:blip r:embed="rId3"/>
          <a:stretch>
            <a:fillRect/>
          </a:stretch>
        </p:blipFill>
        <p:spPr>
          <a:xfrm>
            <a:off x="10388600" y="3009900"/>
            <a:ext cx="825500" cy="825500"/>
          </a:xfrm>
          <a:prstGeom prst="rect">
            <a:avLst/>
          </a:prstGeom>
          <a:ln w="12700">
            <a:miter lim="400000"/>
          </a:ln>
        </p:spPr>
      </p:pic>
      <p:sp>
        <p:nvSpPr>
          <p:cNvPr id="1023" name="Lambertian photometric stereo"/>
          <p:cNvSpPr txBox="1">
            <a:spLocks noGrp="1"/>
          </p:cNvSpPr>
          <p:nvPr>
            <p:ph type="title"/>
          </p:nvPr>
        </p:nvSpPr>
        <p:spPr>
          <a:prstGeom prst="rect">
            <a:avLst/>
          </a:prstGeom>
        </p:spPr>
        <p:txBody>
          <a:bodyPr/>
          <a:lstStyle/>
          <a:p>
            <a:r>
              <a:t>Lambertian photometric stereo</a:t>
            </a:r>
          </a:p>
        </p:txBody>
      </p:sp>
      <p:pic>
        <p:nvPicPr>
          <p:cNvPr id="1024" name="graysurfacepatch.png" descr="graysurfacepatch.png"/>
          <p:cNvPicPr>
            <a:picLocks/>
          </p:cNvPicPr>
          <p:nvPr/>
        </p:nvPicPr>
        <p:blipFill>
          <a:blip r:embed="rId4"/>
          <a:srcRect l="16667" t="16711" r="13333" b="14584"/>
          <a:stretch>
            <a:fillRect/>
          </a:stretch>
        </p:blipFill>
        <p:spPr>
          <a:xfrm>
            <a:off x="7086600" y="5092700"/>
            <a:ext cx="3505200" cy="1257300"/>
          </a:xfrm>
          <a:prstGeom prst="rect">
            <a:avLst/>
          </a:prstGeom>
          <a:ln w="12700">
            <a:miter lim="400000"/>
          </a:ln>
        </p:spPr>
      </p:pic>
      <p:grpSp>
        <p:nvGrpSpPr>
          <p:cNvPr id="1027" name="Group"/>
          <p:cNvGrpSpPr/>
          <p:nvPr/>
        </p:nvGrpSpPr>
        <p:grpSpPr>
          <a:xfrm>
            <a:off x="8813800" y="3733800"/>
            <a:ext cx="1625600" cy="1477434"/>
            <a:chOff x="0" y="0"/>
            <a:chExt cx="1625600" cy="1477433"/>
          </a:xfrm>
        </p:grpSpPr>
        <p:sp>
          <p:nvSpPr>
            <p:cNvPr id="1025" name="Line"/>
            <p:cNvSpPr/>
            <p:nvPr/>
          </p:nvSpPr>
          <p:spPr>
            <a:xfrm flipV="1">
              <a:off x="206375" y="0"/>
              <a:ext cx="1419225" cy="1285876"/>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26" name="Line"/>
            <p:cNvSpPr/>
            <p:nvPr/>
          </p:nvSpPr>
          <p:spPr>
            <a:xfrm flipV="1">
              <a:off x="0" y="715433"/>
              <a:ext cx="846667" cy="762001"/>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sp>
        <p:nvSpPr>
          <p:cNvPr id="1028" name="Line"/>
          <p:cNvSpPr/>
          <p:nvPr/>
        </p:nvSpPr>
        <p:spPr>
          <a:xfrm flipV="1">
            <a:off x="8813799" y="4215277"/>
            <a:ext cx="1" cy="966323"/>
          </a:xfrm>
          <a:prstGeom prst="line">
            <a:avLst/>
          </a:prstGeom>
          <a:ln w="50800" cap="sq">
            <a:solidFill>
              <a:srgbClr val="000000"/>
            </a:solidFill>
            <a:tailEnd type="stealth"/>
          </a:ln>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29" name="Arrow"/>
          <p:cNvSpPr/>
          <p:nvPr/>
        </p:nvSpPr>
        <p:spPr>
          <a:xfrm rot="10800000">
            <a:off x="6032500" y="3581400"/>
            <a:ext cx="520700" cy="419100"/>
          </a:xfrm>
          <a:prstGeom prst="rightArrow">
            <a:avLst>
              <a:gd name="adj1" fmla="val 47368"/>
              <a:gd name="adj2" fmla="val 60606"/>
            </a:avLst>
          </a:prstGeom>
          <a:solidFill>
            <a:srgbClr val="CBCBCB"/>
          </a:solidFill>
          <a:ln w="12700" cap="sq">
            <a:solidFill>
              <a:srgbClr val="000000"/>
            </a:solidFill>
          </a:ln>
        </p:spPr>
        <p:txBody>
          <a:bodyPr lIns="50800" tIns="50800" rIns="50800" bIns="50800" anchor="ctr"/>
          <a:lstStyle/>
          <a:p>
            <a:pPr marL="57799" marR="57799" lvl="0" indent="0" algn="l"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pic>
        <p:nvPicPr>
          <p:cNvPr id="1030" name="droppedImage.pdf" descr="droppedImage.pdf"/>
          <p:cNvPicPr>
            <a:picLocks noChangeAspect="1"/>
          </p:cNvPicPr>
          <p:nvPr/>
        </p:nvPicPr>
        <p:blipFill>
          <a:blip r:embed="rId5"/>
          <a:stretch>
            <a:fillRect/>
          </a:stretch>
        </p:blipFill>
        <p:spPr>
          <a:xfrm>
            <a:off x="8839200" y="3822700"/>
            <a:ext cx="266700" cy="342900"/>
          </a:xfrm>
          <a:prstGeom prst="rect">
            <a:avLst/>
          </a:prstGeom>
          <a:ln w="12700">
            <a:miter lim="400000"/>
          </a:ln>
        </p:spPr>
      </p:pic>
      <p:pic>
        <p:nvPicPr>
          <p:cNvPr id="1031" name="latexit-drag.pdf" descr="latexit-drag.pdf"/>
          <p:cNvPicPr>
            <a:picLocks noChangeAspect="1"/>
          </p:cNvPicPr>
          <p:nvPr/>
        </p:nvPicPr>
        <p:blipFill>
          <a:blip r:embed="rId6"/>
          <a:stretch>
            <a:fillRect/>
          </a:stretch>
        </p:blipFill>
        <p:spPr>
          <a:xfrm>
            <a:off x="9652000" y="4495800"/>
            <a:ext cx="381000" cy="520700"/>
          </a:xfrm>
          <a:prstGeom prst="rect">
            <a:avLst/>
          </a:prstGeom>
          <a:ln w="12700">
            <a:miter lim="400000"/>
          </a:ln>
        </p:spPr>
      </p:pic>
      <p:pic>
        <p:nvPicPr>
          <p:cNvPr id="1032" name="latexit-drag.pdf" descr="latexit-drag.pdf"/>
          <p:cNvPicPr>
            <a:picLocks noChangeAspect="1"/>
          </p:cNvPicPr>
          <p:nvPr/>
        </p:nvPicPr>
        <p:blipFill>
          <a:blip r:embed="rId7"/>
          <a:stretch>
            <a:fillRect/>
          </a:stretch>
        </p:blipFill>
        <p:spPr>
          <a:xfrm>
            <a:off x="8140700" y="3886200"/>
            <a:ext cx="393700" cy="520700"/>
          </a:xfrm>
          <a:prstGeom prst="rect">
            <a:avLst/>
          </a:prstGeom>
          <a:ln w="12700">
            <a:miter lim="400000"/>
          </a:ln>
        </p:spPr>
      </p:pic>
      <p:pic>
        <p:nvPicPr>
          <p:cNvPr id="1033" name="latexit-drag.pdf" descr="latexit-drag.pdf"/>
          <p:cNvPicPr>
            <a:picLocks noChangeAspect="1"/>
          </p:cNvPicPr>
          <p:nvPr/>
        </p:nvPicPr>
        <p:blipFill>
          <a:blip r:embed="rId8"/>
          <a:stretch>
            <a:fillRect/>
          </a:stretch>
        </p:blipFill>
        <p:spPr>
          <a:xfrm>
            <a:off x="7658100" y="4648200"/>
            <a:ext cx="533400" cy="520700"/>
          </a:xfrm>
          <a:prstGeom prst="rect">
            <a:avLst/>
          </a:prstGeom>
          <a:ln w="12700">
            <a:miter lim="400000"/>
          </a:ln>
        </p:spPr>
      </p:pic>
      <p:pic>
        <p:nvPicPr>
          <p:cNvPr id="1034" name="latexit-drag.pdf" descr="latexit-drag.pdf"/>
          <p:cNvPicPr>
            <a:picLocks noChangeAspect="1"/>
          </p:cNvPicPr>
          <p:nvPr/>
        </p:nvPicPr>
        <p:blipFill>
          <a:blip r:embed="rId9"/>
          <a:stretch>
            <a:fillRect/>
          </a:stretch>
        </p:blipFill>
        <p:spPr>
          <a:xfrm>
            <a:off x="3327400" y="2476500"/>
            <a:ext cx="2247900" cy="520700"/>
          </a:xfrm>
          <a:prstGeom prst="rect">
            <a:avLst/>
          </a:prstGeom>
          <a:ln w="12700">
            <a:miter lim="400000"/>
          </a:ln>
        </p:spPr>
      </p:pic>
      <p:pic>
        <p:nvPicPr>
          <p:cNvPr id="1035" name="latexit-drag.pdf" descr="latexit-drag.pdf"/>
          <p:cNvPicPr>
            <a:picLocks noChangeAspect="1"/>
          </p:cNvPicPr>
          <p:nvPr/>
        </p:nvPicPr>
        <p:blipFill>
          <a:blip r:embed="rId10"/>
          <a:stretch>
            <a:fillRect/>
          </a:stretch>
        </p:blipFill>
        <p:spPr>
          <a:xfrm>
            <a:off x="3327400" y="3162300"/>
            <a:ext cx="2260600" cy="520700"/>
          </a:xfrm>
          <a:prstGeom prst="rect">
            <a:avLst/>
          </a:prstGeom>
          <a:ln w="12700">
            <a:miter lim="400000"/>
          </a:ln>
        </p:spPr>
      </p:pic>
      <p:pic>
        <p:nvPicPr>
          <p:cNvPr id="1036" name="latexit-drag.pdf" descr="latexit-drag.pdf"/>
          <p:cNvPicPr>
            <a:picLocks noChangeAspect="1"/>
          </p:cNvPicPr>
          <p:nvPr/>
        </p:nvPicPr>
        <p:blipFill>
          <a:blip r:embed="rId11"/>
          <a:stretch>
            <a:fillRect/>
          </a:stretch>
        </p:blipFill>
        <p:spPr>
          <a:xfrm>
            <a:off x="3187700" y="4432300"/>
            <a:ext cx="2540000" cy="520700"/>
          </a:xfrm>
          <a:prstGeom prst="rect">
            <a:avLst/>
          </a:prstGeom>
          <a:ln w="12700">
            <a:miter lim="400000"/>
          </a:ln>
        </p:spPr>
      </p:pic>
      <p:pic>
        <p:nvPicPr>
          <p:cNvPr id="1037" name="latexit-drag.pdf" descr="latexit-drag.pdf"/>
          <p:cNvPicPr>
            <a:picLocks noChangeAspect="1"/>
          </p:cNvPicPr>
          <p:nvPr/>
        </p:nvPicPr>
        <p:blipFill>
          <a:blip r:embed="rId12"/>
          <a:stretch>
            <a:fillRect/>
          </a:stretch>
        </p:blipFill>
        <p:spPr>
          <a:xfrm>
            <a:off x="4292600" y="3987800"/>
            <a:ext cx="63500" cy="419100"/>
          </a:xfrm>
          <a:prstGeom prst="rect">
            <a:avLst/>
          </a:prstGeom>
          <a:ln w="12700">
            <a:miter lim="400000"/>
          </a:ln>
        </p:spPr>
      </p:pic>
      <p:sp>
        <p:nvSpPr>
          <p:cNvPr id="1038" name="Rounded Rectangle"/>
          <p:cNvSpPr/>
          <p:nvPr/>
        </p:nvSpPr>
        <p:spPr>
          <a:xfrm>
            <a:off x="2959100" y="2400300"/>
            <a:ext cx="2959100" cy="2781300"/>
          </a:xfrm>
          <a:prstGeom prst="roundRect">
            <a:avLst>
              <a:gd name="adj" fmla="val 6849"/>
            </a:avLst>
          </a:prstGeom>
          <a:ln w="12700">
            <a:solidFill>
              <a:srgbClr val="000000"/>
            </a:solidFill>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a:latin typeface="+mn-lt"/>
                <a:ea typeface="+mn-ea"/>
                <a:cs typeface="+mn-cs"/>
                <a:sym typeface="Helvetica Neue Light"/>
              </a:defRPr>
            </a:pPr>
            <a:endParaRPr kumimoji="0" sz="3600" b="0" i="0" u="none" strike="noStrike" kern="0" cap="none" spc="0" normalizeH="0" baseline="0" noProof="0">
              <a:ln>
                <a:noFill/>
              </a:ln>
              <a:solidFill>
                <a:srgbClr val="000000"/>
              </a:solidFill>
              <a:effectLst/>
              <a:uLnTx/>
              <a:uFillTx/>
              <a:latin typeface="Helvetica Neue Light"/>
              <a:sym typeface="Helvetica Neue Light"/>
            </a:endParaRPr>
          </a:p>
        </p:txBody>
      </p:sp>
      <p:grpSp>
        <p:nvGrpSpPr>
          <p:cNvPr id="1041" name="Group"/>
          <p:cNvGrpSpPr/>
          <p:nvPr/>
        </p:nvGrpSpPr>
        <p:grpSpPr>
          <a:xfrm rot="18283341">
            <a:off x="7835900" y="3365500"/>
            <a:ext cx="1625600" cy="1477434"/>
            <a:chOff x="0" y="0"/>
            <a:chExt cx="1625600" cy="1477433"/>
          </a:xfrm>
        </p:grpSpPr>
        <p:sp>
          <p:nvSpPr>
            <p:cNvPr id="1039" name="Line"/>
            <p:cNvSpPr/>
            <p:nvPr/>
          </p:nvSpPr>
          <p:spPr>
            <a:xfrm flipV="1">
              <a:off x="206375" y="0"/>
              <a:ext cx="1419225" cy="1285876"/>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40" name="Line"/>
            <p:cNvSpPr/>
            <p:nvPr/>
          </p:nvSpPr>
          <p:spPr>
            <a:xfrm flipV="1">
              <a:off x="0" y="715433"/>
              <a:ext cx="846667" cy="762001"/>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grpSp>
        <p:nvGrpSpPr>
          <p:cNvPr id="1044" name="Group"/>
          <p:cNvGrpSpPr/>
          <p:nvPr/>
        </p:nvGrpSpPr>
        <p:grpSpPr>
          <a:xfrm rot="16126941">
            <a:off x="7878347" y="4308366"/>
            <a:ext cx="812802" cy="977902"/>
            <a:chOff x="0" y="0"/>
            <a:chExt cx="812801" cy="977901"/>
          </a:xfrm>
        </p:grpSpPr>
        <p:sp>
          <p:nvSpPr>
            <p:cNvPr id="1042" name="Line"/>
            <p:cNvSpPr/>
            <p:nvPr/>
          </p:nvSpPr>
          <p:spPr>
            <a:xfrm flipV="1">
              <a:off x="103187" y="0"/>
              <a:ext cx="709615" cy="851110"/>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43" name="Line"/>
            <p:cNvSpPr/>
            <p:nvPr/>
          </p:nvSpPr>
          <p:spPr>
            <a:xfrm flipV="1">
              <a:off x="0" y="473539"/>
              <a:ext cx="423335" cy="504363"/>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pic>
        <p:nvPicPr>
          <p:cNvPr id="1045" name="summer_clipart_sun.gif" descr="summer_clipart_sun.gif"/>
          <p:cNvPicPr>
            <a:picLocks noChangeAspect="1"/>
          </p:cNvPicPr>
          <p:nvPr/>
        </p:nvPicPr>
        <p:blipFill>
          <a:blip r:embed="rId3"/>
          <a:stretch>
            <a:fillRect/>
          </a:stretch>
        </p:blipFill>
        <p:spPr>
          <a:xfrm>
            <a:off x="7975600" y="2247900"/>
            <a:ext cx="825500" cy="825500"/>
          </a:xfrm>
          <a:prstGeom prst="rect">
            <a:avLst/>
          </a:prstGeom>
          <a:ln w="12700">
            <a:miter lim="400000"/>
          </a:ln>
        </p:spPr>
      </p:pic>
      <p:pic>
        <p:nvPicPr>
          <p:cNvPr id="1046" name="summer_clipart_sun.gif" descr="summer_clipart_sun.gif"/>
          <p:cNvPicPr>
            <a:picLocks noChangeAspect="1"/>
          </p:cNvPicPr>
          <p:nvPr/>
        </p:nvPicPr>
        <p:blipFill>
          <a:blip r:embed="rId3"/>
          <a:stretch>
            <a:fillRect/>
          </a:stretch>
        </p:blipFill>
        <p:spPr>
          <a:xfrm>
            <a:off x="6959600" y="3644900"/>
            <a:ext cx="825500" cy="825500"/>
          </a:xfrm>
          <a:prstGeom prst="rect">
            <a:avLst/>
          </a:prstGeom>
          <a:ln w="12700">
            <a:miter lim="400000"/>
          </a:ln>
        </p:spPr>
      </p:pic>
      <p:sp>
        <p:nvSpPr>
          <p:cNvPr id="27" name="solve linear system…">
            <a:extLst>
              <a:ext uri="{FF2B5EF4-FFF2-40B4-BE49-F238E27FC236}">
                <a16:creationId xmlns:a16="http://schemas.microsoft.com/office/drawing/2014/main" id="{CB093E5C-A5F9-46F7-90E2-9EE23FB19538}"/>
              </a:ext>
            </a:extLst>
          </p:cNvPr>
          <p:cNvSpPr txBox="1"/>
          <p:nvPr/>
        </p:nvSpPr>
        <p:spPr>
          <a:xfrm>
            <a:off x="290534" y="6032500"/>
            <a:ext cx="6504681" cy="4719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lang="en-US" sz="2400" b="0" i="0" u="none" strike="noStrike" kern="0" cap="none" spc="0" normalizeH="0" baseline="0" noProof="0" dirty="0">
                <a:ln>
                  <a:noFill/>
                </a:ln>
                <a:solidFill>
                  <a:srgbClr val="606060"/>
                </a:solidFill>
                <a:effectLst/>
                <a:uLnTx/>
                <a:uFillTx/>
                <a:latin typeface="Helvetica Neue Light"/>
                <a:sym typeface="Helvetica Neue Light"/>
              </a:rPr>
              <a:t>Assumption: We know the lighting directions.</a:t>
            </a:r>
            <a:endParaRPr kumimoji="0" sz="2400" b="0" i="0" u="none" strike="noStrike" kern="0" cap="none" spc="0" normalizeH="0" baseline="0" noProof="0" dirty="0">
              <a:ln>
                <a:noFill/>
              </a:ln>
              <a:solidFill>
                <a:srgbClr val="606060"/>
              </a:solidFill>
              <a:effectLst/>
              <a:uLnTx/>
              <a:uFillTx/>
              <a:latin typeface="Helvetica Neue Light"/>
              <a:sym typeface="Helvetica Neue Light"/>
            </a:endParaRPr>
          </a:p>
        </p:txBody>
      </p:sp>
    </p:spTree>
    <p:extLst>
      <p:ext uri="{BB962C8B-B14F-4D97-AF65-F5344CB8AC3E}">
        <p14:creationId xmlns:p14="http://schemas.microsoft.com/office/powerpoint/2010/main" val="105694813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0" name="summer_clipart_sun.gif" descr="summer_clipart_sun.gif"/>
          <p:cNvPicPr>
            <a:picLocks noChangeAspect="1"/>
          </p:cNvPicPr>
          <p:nvPr/>
        </p:nvPicPr>
        <p:blipFill>
          <a:blip r:embed="rId3"/>
          <a:stretch>
            <a:fillRect/>
          </a:stretch>
        </p:blipFill>
        <p:spPr>
          <a:xfrm>
            <a:off x="10388600" y="3009900"/>
            <a:ext cx="825500" cy="825500"/>
          </a:xfrm>
          <a:prstGeom prst="rect">
            <a:avLst/>
          </a:prstGeom>
          <a:ln w="12700">
            <a:miter lim="400000"/>
          </a:ln>
        </p:spPr>
      </p:pic>
      <p:sp>
        <p:nvSpPr>
          <p:cNvPr id="1051" name="Lambertian photometric stereo"/>
          <p:cNvSpPr txBox="1">
            <a:spLocks noGrp="1"/>
          </p:cNvSpPr>
          <p:nvPr>
            <p:ph type="title"/>
          </p:nvPr>
        </p:nvSpPr>
        <p:spPr>
          <a:prstGeom prst="rect">
            <a:avLst/>
          </a:prstGeom>
        </p:spPr>
        <p:txBody>
          <a:bodyPr/>
          <a:lstStyle/>
          <a:p>
            <a:r>
              <a:t>Lambertian photometric stereo</a:t>
            </a:r>
          </a:p>
        </p:txBody>
      </p:sp>
      <p:pic>
        <p:nvPicPr>
          <p:cNvPr id="1052" name="graysurfacepatch.png" descr="graysurfacepatch.png"/>
          <p:cNvPicPr>
            <a:picLocks/>
          </p:cNvPicPr>
          <p:nvPr/>
        </p:nvPicPr>
        <p:blipFill>
          <a:blip r:embed="rId4"/>
          <a:srcRect l="16667" t="16711" r="13333" b="14584"/>
          <a:stretch>
            <a:fillRect/>
          </a:stretch>
        </p:blipFill>
        <p:spPr>
          <a:xfrm>
            <a:off x="7086600" y="5092700"/>
            <a:ext cx="3505200" cy="1257300"/>
          </a:xfrm>
          <a:prstGeom prst="rect">
            <a:avLst/>
          </a:prstGeom>
          <a:ln w="12700">
            <a:miter lim="400000"/>
          </a:ln>
        </p:spPr>
      </p:pic>
      <p:grpSp>
        <p:nvGrpSpPr>
          <p:cNvPr id="1055" name="Group"/>
          <p:cNvGrpSpPr/>
          <p:nvPr/>
        </p:nvGrpSpPr>
        <p:grpSpPr>
          <a:xfrm>
            <a:off x="8813800" y="3733800"/>
            <a:ext cx="1625600" cy="1477434"/>
            <a:chOff x="0" y="0"/>
            <a:chExt cx="1625600" cy="1477433"/>
          </a:xfrm>
        </p:grpSpPr>
        <p:sp>
          <p:nvSpPr>
            <p:cNvPr id="1053" name="Line"/>
            <p:cNvSpPr/>
            <p:nvPr/>
          </p:nvSpPr>
          <p:spPr>
            <a:xfrm flipV="1">
              <a:off x="206375" y="0"/>
              <a:ext cx="1419225" cy="1285876"/>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54" name="Line"/>
            <p:cNvSpPr/>
            <p:nvPr/>
          </p:nvSpPr>
          <p:spPr>
            <a:xfrm flipV="1">
              <a:off x="0" y="715433"/>
              <a:ext cx="846667" cy="762001"/>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sp>
        <p:nvSpPr>
          <p:cNvPr id="1056" name="Line"/>
          <p:cNvSpPr/>
          <p:nvPr/>
        </p:nvSpPr>
        <p:spPr>
          <a:xfrm flipV="1">
            <a:off x="8813799" y="4215277"/>
            <a:ext cx="1" cy="966323"/>
          </a:xfrm>
          <a:prstGeom prst="line">
            <a:avLst/>
          </a:prstGeom>
          <a:ln w="50800" cap="sq">
            <a:solidFill>
              <a:srgbClr val="000000"/>
            </a:solidFill>
            <a:tailEnd type="stealth"/>
          </a:ln>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57" name="Arrow"/>
          <p:cNvSpPr/>
          <p:nvPr/>
        </p:nvSpPr>
        <p:spPr>
          <a:xfrm rot="10800000">
            <a:off x="6032500" y="3581400"/>
            <a:ext cx="520700" cy="419100"/>
          </a:xfrm>
          <a:prstGeom prst="rightArrow">
            <a:avLst>
              <a:gd name="adj1" fmla="val 47368"/>
              <a:gd name="adj2" fmla="val 60606"/>
            </a:avLst>
          </a:prstGeom>
          <a:solidFill>
            <a:srgbClr val="CBCBCB"/>
          </a:solidFill>
          <a:ln w="12700" cap="sq">
            <a:solidFill>
              <a:srgbClr val="000000"/>
            </a:solidFill>
          </a:ln>
        </p:spPr>
        <p:txBody>
          <a:bodyPr lIns="50800" tIns="50800" rIns="50800" bIns="50800" anchor="ctr"/>
          <a:lstStyle/>
          <a:p>
            <a:pPr marL="57799" marR="57799" lvl="0" indent="0" algn="l"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pic>
        <p:nvPicPr>
          <p:cNvPr id="1058" name="droppedImage.pdf" descr="droppedImage.pdf"/>
          <p:cNvPicPr>
            <a:picLocks noChangeAspect="1"/>
          </p:cNvPicPr>
          <p:nvPr/>
        </p:nvPicPr>
        <p:blipFill>
          <a:blip r:embed="rId5"/>
          <a:stretch>
            <a:fillRect/>
          </a:stretch>
        </p:blipFill>
        <p:spPr>
          <a:xfrm>
            <a:off x="8839200" y="3822700"/>
            <a:ext cx="266700" cy="342900"/>
          </a:xfrm>
          <a:prstGeom prst="rect">
            <a:avLst/>
          </a:prstGeom>
          <a:ln w="12700">
            <a:miter lim="400000"/>
          </a:ln>
        </p:spPr>
      </p:pic>
      <p:pic>
        <p:nvPicPr>
          <p:cNvPr id="1059" name="latexit-drag.pdf" descr="latexit-drag.pdf"/>
          <p:cNvPicPr>
            <a:picLocks noChangeAspect="1"/>
          </p:cNvPicPr>
          <p:nvPr/>
        </p:nvPicPr>
        <p:blipFill>
          <a:blip r:embed="rId6"/>
          <a:stretch>
            <a:fillRect/>
          </a:stretch>
        </p:blipFill>
        <p:spPr>
          <a:xfrm>
            <a:off x="9652000" y="4495800"/>
            <a:ext cx="381000" cy="520700"/>
          </a:xfrm>
          <a:prstGeom prst="rect">
            <a:avLst/>
          </a:prstGeom>
          <a:ln w="12700">
            <a:miter lim="400000"/>
          </a:ln>
        </p:spPr>
      </p:pic>
      <p:pic>
        <p:nvPicPr>
          <p:cNvPr id="1060" name="latexit-drag.pdf" descr="latexit-drag.pdf"/>
          <p:cNvPicPr>
            <a:picLocks noChangeAspect="1"/>
          </p:cNvPicPr>
          <p:nvPr/>
        </p:nvPicPr>
        <p:blipFill>
          <a:blip r:embed="rId7"/>
          <a:stretch>
            <a:fillRect/>
          </a:stretch>
        </p:blipFill>
        <p:spPr>
          <a:xfrm>
            <a:off x="8140700" y="3886200"/>
            <a:ext cx="393700" cy="520700"/>
          </a:xfrm>
          <a:prstGeom prst="rect">
            <a:avLst/>
          </a:prstGeom>
          <a:ln w="12700">
            <a:miter lim="400000"/>
          </a:ln>
        </p:spPr>
      </p:pic>
      <p:pic>
        <p:nvPicPr>
          <p:cNvPr id="1061" name="latexit-drag.pdf" descr="latexit-drag.pdf"/>
          <p:cNvPicPr>
            <a:picLocks noChangeAspect="1"/>
          </p:cNvPicPr>
          <p:nvPr/>
        </p:nvPicPr>
        <p:blipFill>
          <a:blip r:embed="rId8"/>
          <a:stretch>
            <a:fillRect/>
          </a:stretch>
        </p:blipFill>
        <p:spPr>
          <a:xfrm>
            <a:off x="7658100" y="4648200"/>
            <a:ext cx="533400" cy="520700"/>
          </a:xfrm>
          <a:prstGeom prst="rect">
            <a:avLst/>
          </a:prstGeom>
          <a:ln w="12700">
            <a:miter lim="400000"/>
          </a:ln>
        </p:spPr>
      </p:pic>
      <p:pic>
        <p:nvPicPr>
          <p:cNvPr id="1062" name="latexit-drag.pdf" descr="latexit-drag.pdf"/>
          <p:cNvPicPr>
            <a:picLocks noChangeAspect="1"/>
          </p:cNvPicPr>
          <p:nvPr/>
        </p:nvPicPr>
        <p:blipFill>
          <a:blip r:embed="rId9"/>
          <a:stretch>
            <a:fillRect/>
          </a:stretch>
        </p:blipFill>
        <p:spPr>
          <a:xfrm>
            <a:off x="3327400" y="2476500"/>
            <a:ext cx="2247900" cy="520700"/>
          </a:xfrm>
          <a:prstGeom prst="rect">
            <a:avLst/>
          </a:prstGeom>
          <a:ln w="12700">
            <a:miter lim="400000"/>
          </a:ln>
        </p:spPr>
      </p:pic>
      <p:pic>
        <p:nvPicPr>
          <p:cNvPr id="1063" name="latexit-drag.pdf" descr="latexit-drag.pdf"/>
          <p:cNvPicPr>
            <a:picLocks noChangeAspect="1"/>
          </p:cNvPicPr>
          <p:nvPr/>
        </p:nvPicPr>
        <p:blipFill>
          <a:blip r:embed="rId10"/>
          <a:stretch>
            <a:fillRect/>
          </a:stretch>
        </p:blipFill>
        <p:spPr>
          <a:xfrm>
            <a:off x="3327400" y="3162300"/>
            <a:ext cx="2260600" cy="520700"/>
          </a:xfrm>
          <a:prstGeom prst="rect">
            <a:avLst/>
          </a:prstGeom>
          <a:ln w="12700">
            <a:miter lim="400000"/>
          </a:ln>
        </p:spPr>
      </p:pic>
      <p:pic>
        <p:nvPicPr>
          <p:cNvPr id="1064" name="latexit-drag.pdf" descr="latexit-drag.pdf"/>
          <p:cNvPicPr>
            <a:picLocks noChangeAspect="1"/>
          </p:cNvPicPr>
          <p:nvPr/>
        </p:nvPicPr>
        <p:blipFill>
          <a:blip r:embed="rId11"/>
          <a:stretch>
            <a:fillRect/>
          </a:stretch>
        </p:blipFill>
        <p:spPr>
          <a:xfrm>
            <a:off x="3187700" y="4432300"/>
            <a:ext cx="2540000" cy="520700"/>
          </a:xfrm>
          <a:prstGeom prst="rect">
            <a:avLst/>
          </a:prstGeom>
          <a:ln w="12700">
            <a:miter lim="400000"/>
          </a:ln>
        </p:spPr>
      </p:pic>
      <p:pic>
        <p:nvPicPr>
          <p:cNvPr id="1065" name="latexit-drag.pdf" descr="latexit-drag.pdf"/>
          <p:cNvPicPr>
            <a:picLocks noChangeAspect="1"/>
          </p:cNvPicPr>
          <p:nvPr/>
        </p:nvPicPr>
        <p:blipFill>
          <a:blip r:embed="rId12"/>
          <a:stretch>
            <a:fillRect/>
          </a:stretch>
        </p:blipFill>
        <p:spPr>
          <a:xfrm>
            <a:off x="4292600" y="3987800"/>
            <a:ext cx="63500" cy="419100"/>
          </a:xfrm>
          <a:prstGeom prst="rect">
            <a:avLst/>
          </a:prstGeom>
          <a:ln w="12700">
            <a:miter lim="400000"/>
          </a:ln>
        </p:spPr>
      </p:pic>
      <p:sp>
        <p:nvSpPr>
          <p:cNvPr id="1066" name="Rounded Rectangle"/>
          <p:cNvSpPr/>
          <p:nvPr/>
        </p:nvSpPr>
        <p:spPr>
          <a:xfrm>
            <a:off x="2959100" y="2400300"/>
            <a:ext cx="2959100" cy="2781300"/>
          </a:xfrm>
          <a:prstGeom prst="roundRect">
            <a:avLst>
              <a:gd name="adj" fmla="val 6849"/>
            </a:avLst>
          </a:prstGeom>
          <a:ln w="12700">
            <a:solidFill>
              <a:srgbClr val="000000"/>
            </a:solidFill>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a:latin typeface="+mn-lt"/>
                <a:ea typeface="+mn-ea"/>
                <a:cs typeface="+mn-cs"/>
                <a:sym typeface="Helvetica Neue Light"/>
              </a:defRPr>
            </a:pPr>
            <a:endParaRPr kumimoji="0" sz="3600" b="0" i="0" u="none" strike="noStrike" kern="0" cap="none" spc="0" normalizeH="0" baseline="0" noProof="0">
              <a:ln>
                <a:noFill/>
              </a:ln>
              <a:solidFill>
                <a:srgbClr val="000000"/>
              </a:solidFill>
              <a:effectLst/>
              <a:uLnTx/>
              <a:uFillTx/>
              <a:latin typeface="Helvetica Neue Light"/>
              <a:sym typeface="Helvetica Neue Light"/>
            </a:endParaRPr>
          </a:p>
        </p:txBody>
      </p:sp>
      <p:grpSp>
        <p:nvGrpSpPr>
          <p:cNvPr id="1069" name="Group"/>
          <p:cNvGrpSpPr/>
          <p:nvPr/>
        </p:nvGrpSpPr>
        <p:grpSpPr>
          <a:xfrm rot="18283341">
            <a:off x="7835900" y="3365500"/>
            <a:ext cx="1625600" cy="1477434"/>
            <a:chOff x="0" y="0"/>
            <a:chExt cx="1625600" cy="1477433"/>
          </a:xfrm>
        </p:grpSpPr>
        <p:sp>
          <p:nvSpPr>
            <p:cNvPr id="1067" name="Line"/>
            <p:cNvSpPr/>
            <p:nvPr/>
          </p:nvSpPr>
          <p:spPr>
            <a:xfrm flipV="1">
              <a:off x="206375" y="0"/>
              <a:ext cx="1419225" cy="1285876"/>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68" name="Line"/>
            <p:cNvSpPr/>
            <p:nvPr/>
          </p:nvSpPr>
          <p:spPr>
            <a:xfrm flipV="1">
              <a:off x="0" y="715433"/>
              <a:ext cx="846667" cy="762001"/>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grpSp>
        <p:nvGrpSpPr>
          <p:cNvPr id="1072" name="Group"/>
          <p:cNvGrpSpPr/>
          <p:nvPr/>
        </p:nvGrpSpPr>
        <p:grpSpPr>
          <a:xfrm rot="16126941">
            <a:off x="7878347" y="4308366"/>
            <a:ext cx="812802" cy="977902"/>
            <a:chOff x="0" y="0"/>
            <a:chExt cx="812801" cy="977901"/>
          </a:xfrm>
        </p:grpSpPr>
        <p:sp>
          <p:nvSpPr>
            <p:cNvPr id="1070" name="Line"/>
            <p:cNvSpPr/>
            <p:nvPr/>
          </p:nvSpPr>
          <p:spPr>
            <a:xfrm flipV="1">
              <a:off x="103187" y="0"/>
              <a:ext cx="709615" cy="851110"/>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71" name="Line"/>
            <p:cNvSpPr/>
            <p:nvPr/>
          </p:nvSpPr>
          <p:spPr>
            <a:xfrm flipV="1">
              <a:off x="0" y="473539"/>
              <a:ext cx="423335" cy="504363"/>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pic>
        <p:nvPicPr>
          <p:cNvPr id="1073" name="summer_clipart_sun.gif" descr="summer_clipart_sun.gif"/>
          <p:cNvPicPr>
            <a:picLocks noChangeAspect="1"/>
          </p:cNvPicPr>
          <p:nvPr/>
        </p:nvPicPr>
        <p:blipFill>
          <a:blip r:embed="rId3"/>
          <a:stretch>
            <a:fillRect/>
          </a:stretch>
        </p:blipFill>
        <p:spPr>
          <a:xfrm>
            <a:off x="7975600" y="2247900"/>
            <a:ext cx="825500" cy="825500"/>
          </a:xfrm>
          <a:prstGeom prst="rect">
            <a:avLst/>
          </a:prstGeom>
          <a:ln w="12700">
            <a:miter lim="400000"/>
          </a:ln>
        </p:spPr>
      </p:pic>
      <p:pic>
        <p:nvPicPr>
          <p:cNvPr id="1074" name="summer_clipart_sun.gif" descr="summer_clipart_sun.gif"/>
          <p:cNvPicPr>
            <a:picLocks noChangeAspect="1"/>
          </p:cNvPicPr>
          <p:nvPr/>
        </p:nvPicPr>
        <p:blipFill>
          <a:blip r:embed="rId3"/>
          <a:stretch>
            <a:fillRect/>
          </a:stretch>
        </p:blipFill>
        <p:spPr>
          <a:xfrm>
            <a:off x="6959600" y="3644900"/>
            <a:ext cx="825500" cy="825500"/>
          </a:xfrm>
          <a:prstGeom prst="rect">
            <a:avLst/>
          </a:prstGeom>
          <a:ln w="12700">
            <a:miter lim="400000"/>
          </a:ln>
        </p:spPr>
      </p:pic>
      <p:grpSp>
        <p:nvGrpSpPr>
          <p:cNvPr id="1077" name="Group"/>
          <p:cNvGrpSpPr/>
          <p:nvPr/>
        </p:nvGrpSpPr>
        <p:grpSpPr>
          <a:xfrm>
            <a:off x="832589" y="5791200"/>
            <a:ext cx="4741300" cy="508001"/>
            <a:chOff x="0" y="0"/>
            <a:chExt cx="4741299" cy="508000"/>
          </a:xfrm>
        </p:grpSpPr>
        <p:pic>
          <p:nvPicPr>
            <p:cNvPr id="1075" name="latexit-drag.pdf" descr="latexit-drag.pdf"/>
            <p:cNvPicPr>
              <a:picLocks noChangeAspect="1"/>
            </p:cNvPicPr>
            <p:nvPr/>
          </p:nvPicPr>
          <p:blipFill>
            <a:blip r:embed="rId13"/>
            <a:stretch>
              <a:fillRect/>
            </a:stretch>
          </p:blipFill>
          <p:spPr>
            <a:xfrm>
              <a:off x="3510810" y="0"/>
              <a:ext cx="1230490" cy="406400"/>
            </a:xfrm>
            <a:prstGeom prst="rect">
              <a:avLst/>
            </a:prstGeom>
            <a:ln w="12700" cap="flat">
              <a:noFill/>
              <a:miter lim="400000"/>
            </a:ln>
            <a:effectLst/>
          </p:spPr>
        </p:pic>
        <p:sp>
          <p:nvSpPr>
            <p:cNvPr id="1076" name="define “pseudo-normal”"/>
            <p:cNvSpPr txBox="1"/>
            <p:nvPr/>
          </p:nvSpPr>
          <p:spPr>
            <a:xfrm>
              <a:off x="-1" y="46941"/>
              <a:ext cx="3213203" cy="4610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2400" b="0" i="0" u="none" strike="noStrike" kern="0" cap="none" spc="0" normalizeH="0" baseline="0" noProof="0">
                  <a:ln>
                    <a:noFill/>
                  </a:ln>
                  <a:solidFill>
                    <a:srgbClr val="606060"/>
                  </a:solidFill>
                  <a:effectLst/>
                  <a:uLnTx/>
                  <a:uFillTx/>
                  <a:latin typeface="Helvetica Neue Light"/>
                  <a:sym typeface="Helvetica Neue Light"/>
                </a:rPr>
                <a:t>define “pseudo-normal”</a:t>
              </a:r>
            </a:p>
          </p:txBody>
        </p:sp>
      </p:grpSp>
      <p:grpSp>
        <p:nvGrpSpPr>
          <p:cNvPr id="1080" name="Group"/>
          <p:cNvGrpSpPr/>
          <p:nvPr/>
        </p:nvGrpSpPr>
        <p:grpSpPr>
          <a:xfrm>
            <a:off x="1374321" y="6968441"/>
            <a:ext cx="7210879" cy="2264459"/>
            <a:chOff x="0" y="0"/>
            <a:chExt cx="7210878" cy="2264458"/>
          </a:xfrm>
        </p:grpSpPr>
        <p:pic>
          <p:nvPicPr>
            <p:cNvPr id="1078" name="latexit-drag.pdf" descr="latexit-drag.pdf"/>
            <p:cNvPicPr>
              <a:picLocks noChangeAspect="1"/>
            </p:cNvPicPr>
            <p:nvPr/>
          </p:nvPicPr>
          <p:blipFill>
            <a:blip r:embed="rId14"/>
            <a:stretch>
              <a:fillRect/>
            </a:stretch>
          </p:blipFill>
          <p:spPr>
            <a:xfrm>
              <a:off x="2905578" y="102801"/>
              <a:ext cx="4305301" cy="2161658"/>
            </a:xfrm>
            <a:prstGeom prst="rect">
              <a:avLst/>
            </a:prstGeom>
            <a:ln w="12700" cap="flat">
              <a:noFill/>
              <a:miter lim="400000"/>
            </a:ln>
            <a:effectLst/>
          </p:spPr>
        </p:pic>
        <p:sp>
          <p:nvSpPr>
            <p:cNvPr id="1079" name="solve linear system…"/>
            <p:cNvSpPr txBox="1"/>
            <p:nvPr/>
          </p:nvSpPr>
          <p:spPr>
            <a:xfrm>
              <a:off x="0" y="0"/>
              <a:ext cx="2750516" cy="82935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sz="2400" b="0" i="0" u="none" strike="noStrike" kern="0" cap="none" spc="0" normalizeH="0" baseline="0" noProof="0" dirty="0">
                  <a:ln>
                    <a:noFill/>
                  </a:ln>
                  <a:solidFill>
                    <a:srgbClr val="606060"/>
                  </a:solidFill>
                  <a:effectLst/>
                  <a:uLnTx/>
                  <a:uFillTx/>
                  <a:latin typeface="Helvetica Neue Light"/>
                  <a:sym typeface="Helvetica Neue Light"/>
                </a:rPr>
                <a:t>solve linear system </a:t>
              </a:r>
            </a:p>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sz="2400" b="0" i="0" u="none" strike="noStrike" kern="0" cap="none" spc="0" normalizeH="0" baseline="0" noProof="0" dirty="0">
                  <a:ln>
                    <a:noFill/>
                  </a:ln>
                  <a:solidFill>
                    <a:srgbClr val="606060"/>
                  </a:solidFill>
                  <a:effectLst/>
                  <a:uLnTx/>
                  <a:uFillTx/>
                  <a:latin typeface="Helvetica Neue Light"/>
                  <a:sym typeface="Helvetica Neue Light"/>
                </a:rPr>
                <a:t>for pseudo-normal</a:t>
              </a:r>
            </a:p>
          </p:txBody>
        </p:sp>
      </p:grpSp>
      <p:sp>
        <p:nvSpPr>
          <p:cNvPr id="36" name="solve linear system…">
            <a:extLst>
              <a:ext uri="{FF2B5EF4-FFF2-40B4-BE49-F238E27FC236}">
                <a16:creationId xmlns:a16="http://schemas.microsoft.com/office/drawing/2014/main" id="{54AD13E0-DAFD-45C5-9A94-52968247939B}"/>
              </a:ext>
            </a:extLst>
          </p:cNvPr>
          <p:cNvSpPr txBox="1"/>
          <p:nvPr/>
        </p:nvSpPr>
        <p:spPr>
          <a:xfrm>
            <a:off x="1153419" y="8261956"/>
            <a:ext cx="2571541" cy="12105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lang="en-US" sz="2400" b="0" i="0" u="none" strike="noStrike" kern="0" cap="none" spc="0" normalizeH="0" baseline="0" noProof="0" dirty="0">
                <a:ln>
                  <a:noFill/>
                </a:ln>
                <a:solidFill>
                  <a:srgbClr val="606060"/>
                </a:solidFill>
                <a:effectLst/>
                <a:uLnTx/>
                <a:uFillTx/>
                <a:latin typeface="Helvetica Neue Light"/>
                <a:sym typeface="Helvetica Neue Light"/>
              </a:rPr>
              <a:t>What are the dimensions of these matrices?</a:t>
            </a:r>
            <a:endParaRPr kumimoji="0" sz="2400" b="0" i="0" u="none" strike="noStrike" kern="0" cap="none" spc="0" normalizeH="0" baseline="0" noProof="0" dirty="0">
              <a:ln>
                <a:noFill/>
              </a:ln>
              <a:solidFill>
                <a:srgbClr val="606060"/>
              </a:solidFill>
              <a:effectLst/>
              <a:uLnTx/>
              <a:uFillTx/>
              <a:latin typeface="Helvetica Neue Light"/>
              <a:sym typeface="Helvetica Neue Light"/>
            </a:endParaRPr>
          </a:p>
        </p:txBody>
      </p:sp>
      <p:sp>
        <p:nvSpPr>
          <p:cNvPr id="2" name="Rectangle 1">
            <a:extLst>
              <a:ext uri="{FF2B5EF4-FFF2-40B4-BE49-F238E27FC236}">
                <a16:creationId xmlns:a16="http://schemas.microsoft.com/office/drawing/2014/main" id="{2F6CE115-EE8A-40C8-AD84-23AAF7BEBDE3}"/>
              </a:ext>
            </a:extLst>
          </p:cNvPr>
          <p:cNvSpPr/>
          <p:nvPr/>
        </p:nvSpPr>
        <p:spPr>
          <a:xfrm>
            <a:off x="5274365" y="8799443"/>
            <a:ext cx="643835" cy="33130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400" b="0" i="0" u="none" strike="noStrike" cap="none" spc="0" normalizeH="0" baseline="0">
              <a:ln>
                <a:noFill/>
              </a:ln>
              <a:solidFill>
                <a:srgbClr val="000000"/>
              </a:solidFill>
              <a:effectLst/>
              <a:uFillTx/>
              <a:latin typeface="+mn-lt"/>
              <a:ea typeface="+mn-ea"/>
              <a:cs typeface="+mn-cs"/>
              <a:sym typeface="Helvetica Neue Light"/>
            </a:endParaRPr>
          </a:p>
        </p:txBody>
      </p:sp>
      <p:sp>
        <p:nvSpPr>
          <p:cNvPr id="38" name="Rectangle 37">
            <a:extLst>
              <a:ext uri="{FF2B5EF4-FFF2-40B4-BE49-F238E27FC236}">
                <a16:creationId xmlns:a16="http://schemas.microsoft.com/office/drawing/2014/main" id="{617B275D-8EF4-4FCB-91E1-77585FDCA331}"/>
              </a:ext>
            </a:extLst>
          </p:cNvPr>
          <p:cNvSpPr/>
          <p:nvPr/>
        </p:nvSpPr>
        <p:spPr>
          <a:xfrm>
            <a:off x="7217465" y="9004851"/>
            <a:ext cx="643835" cy="33130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400" b="0" i="0" u="none" strike="noStrike" cap="none" spc="0" normalizeH="0" baseline="0">
              <a:ln>
                <a:noFill/>
              </a:ln>
              <a:solidFill>
                <a:srgbClr val="000000"/>
              </a:solidFill>
              <a:effectLst/>
              <a:uFillTx/>
              <a:latin typeface="+mn-lt"/>
              <a:ea typeface="+mn-ea"/>
              <a:cs typeface="+mn-cs"/>
              <a:sym typeface="Helvetica Neue Light"/>
            </a:endParaRPr>
          </a:p>
        </p:txBody>
      </p:sp>
      <p:sp>
        <p:nvSpPr>
          <p:cNvPr id="39" name="Rectangle 38">
            <a:extLst>
              <a:ext uri="{FF2B5EF4-FFF2-40B4-BE49-F238E27FC236}">
                <a16:creationId xmlns:a16="http://schemas.microsoft.com/office/drawing/2014/main" id="{9063164A-AC29-423A-8248-0502D9C5001A}"/>
              </a:ext>
            </a:extLst>
          </p:cNvPr>
          <p:cNvSpPr/>
          <p:nvPr/>
        </p:nvSpPr>
        <p:spPr>
          <a:xfrm>
            <a:off x="8149534" y="8209273"/>
            <a:ext cx="643835" cy="33130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400" b="0" i="0" u="none" strike="noStrike" cap="none" spc="0" normalizeH="0" baseline="0">
              <a:ln>
                <a:noFill/>
              </a:ln>
              <a:solidFill>
                <a:srgbClr val="000000"/>
              </a:solidFill>
              <a:effectLst/>
              <a:uFillTx/>
              <a:latin typeface="+mn-lt"/>
              <a:ea typeface="+mn-ea"/>
              <a:cs typeface="+mn-cs"/>
              <a:sym typeface="Helvetica Neue Light"/>
            </a:endParaRPr>
          </a:p>
        </p:txBody>
      </p:sp>
    </p:spTree>
    <p:extLst>
      <p:ext uri="{BB962C8B-B14F-4D97-AF65-F5344CB8AC3E}">
        <p14:creationId xmlns:p14="http://schemas.microsoft.com/office/powerpoint/2010/main" val="341752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0" name="summer_clipart_sun.gif" descr="summer_clipart_sun.gif"/>
          <p:cNvPicPr>
            <a:picLocks noChangeAspect="1"/>
          </p:cNvPicPr>
          <p:nvPr/>
        </p:nvPicPr>
        <p:blipFill>
          <a:blip r:embed="rId3"/>
          <a:stretch>
            <a:fillRect/>
          </a:stretch>
        </p:blipFill>
        <p:spPr>
          <a:xfrm>
            <a:off x="10388600" y="3009900"/>
            <a:ext cx="825500" cy="825500"/>
          </a:xfrm>
          <a:prstGeom prst="rect">
            <a:avLst/>
          </a:prstGeom>
          <a:ln w="12700">
            <a:miter lim="400000"/>
          </a:ln>
        </p:spPr>
      </p:pic>
      <p:sp>
        <p:nvSpPr>
          <p:cNvPr id="1051" name="Lambertian photometric stereo"/>
          <p:cNvSpPr txBox="1">
            <a:spLocks noGrp="1"/>
          </p:cNvSpPr>
          <p:nvPr>
            <p:ph type="title"/>
          </p:nvPr>
        </p:nvSpPr>
        <p:spPr>
          <a:prstGeom prst="rect">
            <a:avLst/>
          </a:prstGeom>
        </p:spPr>
        <p:txBody>
          <a:bodyPr/>
          <a:lstStyle/>
          <a:p>
            <a:r>
              <a:t>Lambertian photometric stereo</a:t>
            </a:r>
          </a:p>
        </p:txBody>
      </p:sp>
      <p:pic>
        <p:nvPicPr>
          <p:cNvPr id="1052" name="graysurfacepatch.png" descr="graysurfacepatch.png"/>
          <p:cNvPicPr>
            <a:picLocks/>
          </p:cNvPicPr>
          <p:nvPr/>
        </p:nvPicPr>
        <p:blipFill>
          <a:blip r:embed="rId4"/>
          <a:srcRect l="16667" t="16711" r="13333" b="14584"/>
          <a:stretch>
            <a:fillRect/>
          </a:stretch>
        </p:blipFill>
        <p:spPr>
          <a:xfrm>
            <a:off x="7086600" y="5092700"/>
            <a:ext cx="3505200" cy="1257300"/>
          </a:xfrm>
          <a:prstGeom prst="rect">
            <a:avLst/>
          </a:prstGeom>
          <a:ln w="12700">
            <a:miter lim="400000"/>
          </a:ln>
        </p:spPr>
      </p:pic>
      <p:grpSp>
        <p:nvGrpSpPr>
          <p:cNvPr id="1055" name="Group"/>
          <p:cNvGrpSpPr/>
          <p:nvPr/>
        </p:nvGrpSpPr>
        <p:grpSpPr>
          <a:xfrm>
            <a:off x="8813800" y="3733800"/>
            <a:ext cx="1625600" cy="1477434"/>
            <a:chOff x="0" y="0"/>
            <a:chExt cx="1625600" cy="1477433"/>
          </a:xfrm>
        </p:grpSpPr>
        <p:sp>
          <p:nvSpPr>
            <p:cNvPr id="1053" name="Line"/>
            <p:cNvSpPr/>
            <p:nvPr/>
          </p:nvSpPr>
          <p:spPr>
            <a:xfrm flipV="1">
              <a:off x="206375" y="0"/>
              <a:ext cx="1419225" cy="1285876"/>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54" name="Line"/>
            <p:cNvSpPr/>
            <p:nvPr/>
          </p:nvSpPr>
          <p:spPr>
            <a:xfrm flipV="1">
              <a:off x="0" y="715433"/>
              <a:ext cx="846667" cy="762001"/>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sp>
        <p:nvSpPr>
          <p:cNvPr id="1056" name="Line"/>
          <p:cNvSpPr/>
          <p:nvPr/>
        </p:nvSpPr>
        <p:spPr>
          <a:xfrm flipV="1">
            <a:off x="8813799" y="4215277"/>
            <a:ext cx="1" cy="966323"/>
          </a:xfrm>
          <a:prstGeom prst="line">
            <a:avLst/>
          </a:prstGeom>
          <a:ln w="50800" cap="sq">
            <a:solidFill>
              <a:srgbClr val="000000"/>
            </a:solidFill>
            <a:tailEnd type="stealth"/>
          </a:ln>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57" name="Arrow"/>
          <p:cNvSpPr/>
          <p:nvPr/>
        </p:nvSpPr>
        <p:spPr>
          <a:xfrm rot="10800000">
            <a:off x="6032500" y="3581400"/>
            <a:ext cx="520700" cy="419100"/>
          </a:xfrm>
          <a:prstGeom prst="rightArrow">
            <a:avLst>
              <a:gd name="adj1" fmla="val 47368"/>
              <a:gd name="adj2" fmla="val 60606"/>
            </a:avLst>
          </a:prstGeom>
          <a:solidFill>
            <a:srgbClr val="CBCBCB"/>
          </a:solidFill>
          <a:ln w="12700" cap="sq">
            <a:solidFill>
              <a:srgbClr val="000000"/>
            </a:solidFill>
          </a:ln>
        </p:spPr>
        <p:txBody>
          <a:bodyPr lIns="50800" tIns="50800" rIns="50800" bIns="50800" anchor="ctr"/>
          <a:lstStyle/>
          <a:p>
            <a:pPr marL="57799" marR="57799" lvl="0" indent="0" algn="l"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pic>
        <p:nvPicPr>
          <p:cNvPr id="1058" name="droppedImage.pdf" descr="droppedImage.pdf"/>
          <p:cNvPicPr>
            <a:picLocks noChangeAspect="1"/>
          </p:cNvPicPr>
          <p:nvPr/>
        </p:nvPicPr>
        <p:blipFill>
          <a:blip r:embed="rId5"/>
          <a:stretch>
            <a:fillRect/>
          </a:stretch>
        </p:blipFill>
        <p:spPr>
          <a:xfrm>
            <a:off x="8839200" y="3822700"/>
            <a:ext cx="266700" cy="342900"/>
          </a:xfrm>
          <a:prstGeom prst="rect">
            <a:avLst/>
          </a:prstGeom>
          <a:ln w="12700">
            <a:miter lim="400000"/>
          </a:ln>
        </p:spPr>
      </p:pic>
      <p:pic>
        <p:nvPicPr>
          <p:cNvPr id="1059" name="latexit-drag.pdf" descr="latexit-drag.pdf"/>
          <p:cNvPicPr>
            <a:picLocks noChangeAspect="1"/>
          </p:cNvPicPr>
          <p:nvPr/>
        </p:nvPicPr>
        <p:blipFill>
          <a:blip r:embed="rId6"/>
          <a:stretch>
            <a:fillRect/>
          </a:stretch>
        </p:blipFill>
        <p:spPr>
          <a:xfrm>
            <a:off x="9652000" y="4495800"/>
            <a:ext cx="381000" cy="520700"/>
          </a:xfrm>
          <a:prstGeom prst="rect">
            <a:avLst/>
          </a:prstGeom>
          <a:ln w="12700">
            <a:miter lim="400000"/>
          </a:ln>
        </p:spPr>
      </p:pic>
      <p:pic>
        <p:nvPicPr>
          <p:cNvPr id="1060" name="latexit-drag.pdf" descr="latexit-drag.pdf"/>
          <p:cNvPicPr>
            <a:picLocks noChangeAspect="1"/>
          </p:cNvPicPr>
          <p:nvPr/>
        </p:nvPicPr>
        <p:blipFill>
          <a:blip r:embed="rId7"/>
          <a:stretch>
            <a:fillRect/>
          </a:stretch>
        </p:blipFill>
        <p:spPr>
          <a:xfrm>
            <a:off x="8140700" y="3886200"/>
            <a:ext cx="393700" cy="520700"/>
          </a:xfrm>
          <a:prstGeom prst="rect">
            <a:avLst/>
          </a:prstGeom>
          <a:ln w="12700">
            <a:miter lim="400000"/>
          </a:ln>
        </p:spPr>
      </p:pic>
      <p:pic>
        <p:nvPicPr>
          <p:cNvPr id="1061" name="latexit-drag.pdf" descr="latexit-drag.pdf"/>
          <p:cNvPicPr>
            <a:picLocks noChangeAspect="1"/>
          </p:cNvPicPr>
          <p:nvPr/>
        </p:nvPicPr>
        <p:blipFill>
          <a:blip r:embed="rId8"/>
          <a:stretch>
            <a:fillRect/>
          </a:stretch>
        </p:blipFill>
        <p:spPr>
          <a:xfrm>
            <a:off x="7658100" y="4648200"/>
            <a:ext cx="533400" cy="520700"/>
          </a:xfrm>
          <a:prstGeom prst="rect">
            <a:avLst/>
          </a:prstGeom>
          <a:ln w="12700">
            <a:miter lim="400000"/>
          </a:ln>
        </p:spPr>
      </p:pic>
      <p:pic>
        <p:nvPicPr>
          <p:cNvPr id="1062" name="latexit-drag.pdf" descr="latexit-drag.pdf"/>
          <p:cNvPicPr>
            <a:picLocks noChangeAspect="1"/>
          </p:cNvPicPr>
          <p:nvPr/>
        </p:nvPicPr>
        <p:blipFill>
          <a:blip r:embed="rId9"/>
          <a:stretch>
            <a:fillRect/>
          </a:stretch>
        </p:blipFill>
        <p:spPr>
          <a:xfrm>
            <a:off x="3327400" y="2476500"/>
            <a:ext cx="2247900" cy="520700"/>
          </a:xfrm>
          <a:prstGeom prst="rect">
            <a:avLst/>
          </a:prstGeom>
          <a:ln w="12700">
            <a:miter lim="400000"/>
          </a:ln>
        </p:spPr>
      </p:pic>
      <p:pic>
        <p:nvPicPr>
          <p:cNvPr id="1063" name="latexit-drag.pdf" descr="latexit-drag.pdf"/>
          <p:cNvPicPr>
            <a:picLocks noChangeAspect="1"/>
          </p:cNvPicPr>
          <p:nvPr/>
        </p:nvPicPr>
        <p:blipFill>
          <a:blip r:embed="rId10"/>
          <a:stretch>
            <a:fillRect/>
          </a:stretch>
        </p:blipFill>
        <p:spPr>
          <a:xfrm>
            <a:off x="3327400" y="3162300"/>
            <a:ext cx="2260600" cy="520700"/>
          </a:xfrm>
          <a:prstGeom prst="rect">
            <a:avLst/>
          </a:prstGeom>
          <a:ln w="12700">
            <a:miter lim="400000"/>
          </a:ln>
        </p:spPr>
      </p:pic>
      <p:pic>
        <p:nvPicPr>
          <p:cNvPr id="1064" name="latexit-drag.pdf" descr="latexit-drag.pdf"/>
          <p:cNvPicPr>
            <a:picLocks noChangeAspect="1"/>
          </p:cNvPicPr>
          <p:nvPr/>
        </p:nvPicPr>
        <p:blipFill>
          <a:blip r:embed="rId11"/>
          <a:stretch>
            <a:fillRect/>
          </a:stretch>
        </p:blipFill>
        <p:spPr>
          <a:xfrm>
            <a:off x="3187700" y="4432300"/>
            <a:ext cx="2540000" cy="520700"/>
          </a:xfrm>
          <a:prstGeom prst="rect">
            <a:avLst/>
          </a:prstGeom>
          <a:ln w="12700">
            <a:miter lim="400000"/>
          </a:ln>
        </p:spPr>
      </p:pic>
      <p:pic>
        <p:nvPicPr>
          <p:cNvPr id="1065" name="latexit-drag.pdf" descr="latexit-drag.pdf"/>
          <p:cNvPicPr>
            <a:picLocks noChangeAspect="1"/>
          </p:cNvPicPr>
          <p:nvPr/>
        </p:nvPicPr>
        <p:blipFill>
          <a:blip r:embed="rId12"/>
          <a:stretch>
            <a:fillRect/>
          </a:stretch>
        </p:blipFill>
        <p:spPr>
          <a:xfrm>
            <a:off x="4292600" y="3987800"/>
            <a:ext cx="63500" cy="419100"/>
          </a:xfrm>
          <a:prstGeom prst="rect">
            <a:avLst/>
          </a:prstGeom>
          <a:ln w="12700">
            <a:miter lim="400000"/>
          </a:ln>
        </p:spPr>
      </p:pic>
      <p:sp>
        <p:nvSpPr>
          <p:cNvPr id="1066" name="Rounded Rectangle"/>
          <p:cNvSpPr/>
          <p:nvPr/>
        </p:nvSpPr>
        <p:spPr>
          <a:xfrm>
            <a:off x="2959100" y="2400300"/>
            <a:ext cx="2959100" cy="2781300"/>
          </a:xfrm>
          <a:prstGeom prst="roundRect">
            <a:avLst>
              <a:gd name="adj" fmla="val 6849"/>
            </a:avLst>
          </a:prstGeom>
          <a:ln w="12700">
            <a:solidFill>
              <a:srgbClr val="000000"/>
            </a:solidFill>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a:latin typeface="+mn-lt"/>
                <a:ea typeface="+mn-ea"/>
                <a:cs typeface="+mn-cs"/>
                <a:sym typeface="Helvetica Neue Light"/>
              </a:defRPr>
            </a:pPr>
            <a:endParaRPr kumimoji="0" sz="3600" b="0" i="0" u="none" strike="noStrike" kern="0" cap="none" spc="0" normalizeH="0" baseline="0" noProof="0">
              <a:ln>
                <a:noFill/>
              </a:ln>
              <a:solidFill>
                <a:srgbClr val="000000"/>
              </a:solidFill>
              <a:effectLst/>
              <a:uLnTx/>
              <a:uFillTx/>
              <a:latin typeface="Helvetica Neue Light"/>
              <a:sym typeface="Helvetica Neue Light"/>
            </a:endParaRPr>
          </a:p>
        </p:txBody>
      </p:sp>
      <p:grpSp>
        <p:nvGrpSpPr>
          <p:cNvPr id="1069" name="Group"/>
          <p:cNvGrpSpPr/>
          <p:nvPr/>
        </p:nvGrpSpPr>
        <p:grpSpPr>
          <a:xfrm rot="18283341">
            <a:off x="7835900" y="3365500"/>
            <a:ext cx="1625600" cy="1477434"/>
            <a:chOff x="0" y="0"/>
            <a:chExt cx="1625600" cy="1477433"/>
          </a:xfrm>
        </p:grpSpPr>
        <p:sp>
          <p:nvSpPr>
            <p:cNvPr id="1067" name="Line"/>
            <p:cNvSpPr/>
            <p:nvPr/>
          </p:nvSpPr>
          <p:spPr>
            <a:xfrm flipV="1">
              <a:off x="206375" y="0"/>
              <a:ext cx="1419225" cy="1285876"/>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68" name="Line"/>
            <p:cNvSpPr/>
            <p:nvPr/>
          </p:nvSpPr>
          <p:spPr>
            <a:xfrm flipV="1">
              <a:off x="0" y="715433"/>
              <a:ext cx="846667" cy="762001"/>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grpSp>
        <p:nvGrpSpPr>
          <p:cNvPr id="1072" name="Group"/>
          <p:cNvGrpSpPr/>
          <p:nvPr/>
        </p:nvGrpSpPr>
        <p:grpSpPr>
          <a:xfrm rot="16126941">
            <a:off x="7878347" y="4308366"/>
            <a:ext cx="812802" cy="977902"/>
            <a:chOff x="0" y="0"/>
            <a:chExt cx="812801" cy="977901"/>
          </a:xfrm>
        </p:grpSpPr>
        <p:sp>
          <p:nvSpPr>
            <p:cNvPr id="1070" name="Line"/>
            <p:cNvSpPr/>
            <p:nvPr/>
          </p:nvSpPr>
          <p:spPr>
            <a:xfrm flipV="1">
              <a:off x="103187" y="0"/>
              <a:ext cx="709615" cy="851110"/>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71" name="Line"/>
            <p:cNvSpPr/>
            <p:nvPr/>
          </p:nvSpPr>
          <p:spPr>
            <a:xfrm flipV="1">
              <a:off x="0" y="473539"/>
              <a:ext cx="423335" cy="504363"/>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pic>
        <p:nvPicPr>
          <p:cNvPr id="1073" name="summer_clipart_sun.gif" descr="summer_clipart_sun.gif"/>
          <p:cNvPicPr>
            <a:picLocks noChangeAspect="1"/>
          </p:cNvPicPr>
          <p:nvPr/>
        </p:nvPicPr>
        <p:blipFill>
          <a:blip r:embed="rId3"/>
          <a:stretch>
            <a:fillRect/>
          </a:stretch>
        </p:blipFill>
        <p:spPr>
          <a:xfrm>
            <a:off x="7975600" y="2247900"/>
            <a:ext cx="825500" cy="825500"/>
          </a:xfrm>
          <a:prstGeom prst="rect">
            <a:avLst/>
          </a:prstGeom>
          <a:ln w="12700">
            <a:miter lim="400000"/>
          </a:ln>
        </p:spPr>
      </p:pic>
      <p:pic>
        <p:nvPicPr>
          <p:cNvPr id="1074" name="summer_clipart_sun.gif" descr="summer_clipart_sun.gif"/>
          <p:cNvPicPr>
            <a:picLocks noChangeAspect="1"/>
          </p:cNvPicPr>
          <p:nvPr/>
        </p:nvPicPr>
        <p:blipFill>
          <a:blip r:embed="rId3"/>
          <a:stretch>
            <a:fillRect/>
          </a:stretch>
        </p:blipFill>
        <p:spPr>
          <a:xfrm>
            <a:off x="6959600" y="3644900"/>
            <a:ext cx="825500" cy="825500"/>
          </a:xfrm>
          <a:prstGeom prst="rect">
            <a:avLst/>
          </a:prstGeom>
          <a:ln w="12700">
            <a:miter lim="400000"/>
          </a:ln>
        </p:spPr>
      </p:pic>
      <p:grpSp>
        <p:nvGrpSpPr>
          <p:cNvPr id="1077" name="Group"/>
          <p:cNvGrpSpPr/>
          <p:nvPr/>
        </p:nvGrpSpPr>
        <p:grpSpPr>
          <a:xfrm>
            <a:off x="832589" y="5791200"/>
            <a:ext cx="4741300" cy="508001"/>
            <a:chOff x="0" y="0"/>
            <a:chExt cx="4741299" cy="508000"/>
          </a:xfrm>
        </p:grpSpPr>
        <p:pic>
          <p:nvPicPr>
            <p:cNvPr id="1075" name="latexit-drag.pdf" descr="latexit-drag.pdf"/>
            <p:cNvPicPr>
              <a:picLocks noChangeAspect="1"/>
            </p:cNvPicPr>
            <p:nvPr/>
          </p:nvPicPr>
          <p:blipFill>
            <a:blip r:embed="rId13"/>
            <a:stretch>
              <a:fillRect/>
            </a:stretch>
          </p:blipFill>
          <p:spPr>
            <a:xfrm>
              <a:off x="3510810" y="0"/>
              <a:ext cx="1230490" cy="406400"/>
            </a:xfrm>
            <a:prstGeom prst="rect">
              <a:avLst/>
            </a:prstGeom>
            <a:ln w="12700" cap="flat">
              <a:noFill/>
              <a:miter lim="400000"/>
            </a:ln>
            <a:effectLst/>
          </p:spPr>
        </p:pic>
        <p:sp>
          <p:nvSpPr>
            <p:cNvPr id="1076" name="define “pseudo-normal”"/>
            <p:cNvSpPr txBox="1"/>
            <p:nvPr/>
          </p:nvSpPr>
          <p:spPr>
            <a:xfrm>
              <a:off x="-1" y="46941"/>
              <a:ext cx="3213203" cy="4610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2400" b="0" i="0" u="none" strike="noStrike" kern="0" cap="none" spc="0" normalizeH="0" baseline="0" noProof="0">
                  <a:ln>
                    <a:noFill/>
                  </a:ln>
                  <a:solidFill>
                    <a:srgbClr val="606060"/>
                  </a:solidFill>
                  <a:effectLst/>
                  <a:uLnTx/>
                  <a:uFillTx/>
                  <a:latin typeface="Helvetica Neue Light"/>
                  <a:sym typeface="Helvetica Neue Light"/>
                </a:rPr>
                <a:t>define “pseudo-normal”</a:t>
              </a:r>
            </a:p>
          </p:txBody>
        </p:sp>
      </p:grpSp>
      <p:grpSp>
        <p:nvGrpSpPr>
          <p:cNvPr id="1080" name="Group"/>
          <p:cNvGrpSpPr/>
          <p:nvPr/>
        </p:nvGrpSpPr>
        <p:grpSpPr>
          <a:xfrm>
            <a:off x="1374321" y="6968441"/>
            <a:ext cx="7210879" cy="2264459"/>
            <a:chOff x="0" y="0"/>
            <a:chExt cx="7210878" cy="2264458"/>
          </a:xfrm>
        </p:grpSpPr>
        <p:pic>
          <p:nvPicPr>
            <p:cNvPr id="1078" name="latexit-drag.pdf" descr="latexit-drag.pdf"/>
            <p:cNvPicPr>
              <a:picLocks noChangeAspect="1"/>
            </p:cNvPicPr>
            <p:nvPr/>
          </p:nvPicPr>
          <p:blipFill>
            <a:blip r:embed="rId14"/>
            <a:stretch>
              <a:fillRect/>
            </a:stretch>
          </p:blipFill>
          <p:spPr>
            <a:xfrm>
              <a:off x="2905578" y="102801"/>
              <a:ext cx="4305301" cy="2161658"/>
            </a:xfrm>
            <a:prstGeom prst="rect">
              <a:avLst/>
            </a:prstGeom>
            <a:ln w="12700" cap="flat">
              <a:noFill/>
              <a:miter lim="400000"/>
            </a:ln>
            <a:effectLst/>
          </p:spPr>
        </p:pic>
        <p:sp>
          <p:nvSpPr>
            <p:cNvPr id="1079" name="solve linear system…"/>
            <p:cNvSpPr txBox="1"/>
            <p:nvPr/>
          </p:nvSpPr>
          <p:spPr>
            <a:xfrm>
              <a:off x="0" y="0"/>
              <a:ext cx="2750516" cy="82935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sz="2400" b="0" i="0" u="none" strike="noStrike" kern="0" cap="none" spc="0" normalizeH="0" baseline="0" noProof="0">
                  <a:ln>
                    <a:noFill/>
                  </a:ln>
                  <a:solidFill>
                    <a:srgbClr val="606060"/>
                  </a:solidFill>
                  <a:effectLst/>
                  <a:uLnTx/>
                  <a:uFillTx/>
                  <a:latin typeface="Helvetica Neue Light"/>
                  <a:sym typeface="Helvetica Neue Light"/>
                </a:rPr>
                <a:t>solve linear system </a:t>
              </a:r>
            </a:p>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sz="2400" b="0" i="0" u="none" strike="noStrike" kern="0" cap="none" spc="0" normalizeH="0" baseline="0" noProof="0">
                  <a:ln>
                    <a:noFill/>
                  </a:ln>
                  <a:solidFill>
                    <a:srgbClr val="606060"/>
                  </a:solidFill>
                  <a:effectLst/>
                  <a:uLnTx/>
                  <a:uFillTx/>
                  <a:latin typeface="Helvetica Neue Light"/>
                  <a:sym typeface="Helvetica Neue Light"/>
                </a:rPr>
                <a:t>for pseudo-normal</a:t>
              </a:r>
            </a:p>
          </p:txBody>
        </p:sp>
      </p:grpSp>
      <p:sp>
        <p:nvSpPr>
          <p:cNvPr id="36" name="solve linear system…">
            <a:extLst>
              <a:ext uri="{FF2B5EF4-FFF2-40B4-BE49-F238E27FC236}">
                <a16:creationId xmlns:a16="http://schemas.microsoft.com/office/drawing/2014/main" id="{A2DF708C-A08D-4C02-BB0F-51248D1E262E}"/>
              </a:ext>
            </a:extLst>
          </p:cNvPr>
          <p:cNvSpPr txBox="1"/>
          <p:nvPr/>
        </p:nvSpPr>
        <p:spPr>
          <a:xfrm>
            <a:off x="1153419" y="8261956"/>
            <a:ext cx="2398164" cy="12105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lang="en-US" sz="2400" b="0" i="0" u="none" strike="noStrike" kern="0" cap="none" spc="0" normalizeH="0" baseline="0" noProof="0" dirty="0">
                <a:ln>
                  <a:noFill/>
                </a:ln>
                <a:solidFill>
                  <a:srgbClr val="606060"/>
                </a:solidFill>
                <a:effectLst/>
                <a:uLnTx/>
                <a:uFillTx/>
                <a:latin typeface="Helvetica Neue Light"/>
                <a:sym typeface="Helvetica Neue Light"/>
              </a:rPr>
              <a:t>What are the knowns and unknowns?</a:t>
            </a:r>
            <a:endParaRPr kumimoji="0" sz="2400" b="0" i="0" u="none" strike="noStrike" kern="0" cap="none" spc="0" normalizeH="0" baseline="0" noProof="0" dirty="0">
              <a:ln>
                <a:noFill/>
              </a:ln>
              <a:solidFill>
                <a:srgbClr val="606060"/>
              </a:solidFill>
              <a:effectLst/>
              <a:uLnTx/>
              <a:uFillTx/>
              <a:latin typeface="Helvetica Neue Light"/>
              <a:sym typeface="Helvetica Neue Light"/>
            </a:endParaRPr>
          </a:p>
        </p:txBody>
      </p:sp>
    </p:spTree>
    <p:extLst>
      <p:ext uri="{BB962C8B-B14F-4D97-AF65-F5344CB8AC3E}">
        <p14:creationId xmlns:p14="http://schemas.microsoft.com/office/powerpoint/2010/main" val="66027386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0" name="summer_clipart_sun.gif" descr="summer_clipart_sun.gif"/>
          <p:cNvPicPr>
            <a:picLocks noChangeAspect="1"/>
          </p:cNvPicPr>
          <p:nvPr/>
        </p:nvPicPr>
        <p:blipFill>
          <a:blip r:embed="rId3"/>
          <a:stretch>
            <a:fillRect/>
          </a:stretch>
        </p:blipFill>
        <p:spPr>
          <a:xfrm>
            <a:off x="10388600" y="3009900"/>
            <a:ext cx="825500" cy="825500"/>
          </a:xfrm>
          <a:prstGeom prst="rect">
            <a:avLst/>
          </a:prstGeom>
          <a:ln w="12700">
            <a:miter lim="400000"/>
          </a:ln>
        </p:spPr>
      </p:pic>
      <p:sp>
        <p:nvSpPr>
          <p:cNvPr id="1051" name="Lambertian photometric stereo"/>
          <p:cNvSpPr txBox="1">
            <a:spLocks noGrp="1"/>
          </p:cNvSpPr>
          <p:nvPr>
            <p:ph type="title"/>
          </p:nvPr>
        </p:nvSpPr>
        <p:spPr>
          <a:prstGeom prst="rect">
            <a:avLst/>
          </a:prstGeom>
        </p:spPr>
        <p:txBody>
          <a:bodyPr/>
          <a:lstStyle/>
          <a:p>
            <a:r>
              <a:t>Lambertian photometric stereo</a:t>
            </a:r>
          </a:p>
        </p:txBody>
      </p:sp>
      <p:pic>
        <p:nvPicPr>
          <p:cNvPr id="1052" name="graysurfacepatch.png" descr="graysurfacepatch.png"/>
          <p:cNvPicPr>
            <a:picLocks/>
          </p:cNvPicPr>
          <p:nvPr/>
        </p:nvPicPr>
        <p:blipFill>
          <a:blip r:embed="rId4"/>
          <a:srcRect l="16667" t="16711" r="13333" b="14584"/>
          <a:stretch>
            <a:fillRect/>
          </a:stretch>
        </p:blipFill>
        <p:spPr>
          <a:xfrm>
            <a:off x="7086600" y="5092700"/>
            <a:ext cx="3505200" cy="1257300"/>
          </a:xfrm>
          <a:prstGeom prst="rect">
            <a:avLst/>
          </a:prstGeom>
          <a:ln w="12700">
            <a:miter lim="400000"/>
          </a:ln>
        </p:spPr>
      </p:pic>
      <p:grpSp>
        <p:nvGrpSpPr>
          <p:cNvPr id="1055" name="Group"/>
          <p:cNvGrpSpPr/>
          <p:nvPr/>
        </p:nvGrpSpPr>
        <p:grpSpPr>
          <a:xfrm>
            <a:off x="8813800" y="3733800"/>
            <a:ext cx="1625600" cy="1477434"/>
            <a:chOff x="0" y="0"/>
            <a:chExt cx="1625600" cy="1477433"/>
          </a:xfrm>
        </p:grpSpPr>
        <p:sp>
          <p:nvSpPr>
            <p:cNvPr id="1053" name="Line"/>
            <p:cNvSpPr/>
            <p:nvPr/>
          </p:nvSpPr>
          <p:spPr>
            <a:xfrm flipV="1">
              <a:off x="206375" y="0"/>
              <a:ext cx="1419225" cy="1285876"/>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54" name="Line"/>
            <p:cNvSpPr/>
            <p:nvPr/>
          </p:nvSpPr>
          <p:spPr>
            <a:xfrm flipV="1">
              <a:off x="0" y="715433"/>
              <a:ext cx="846667" cy="762001"/>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sp>
        <p:nvSpPr>
          <p:cNvPr id="1056" name="Line"/>
          <p:cNvSpPr/>
          <p:nvPr/>
        </p:nvSpPr>
        <p:spPr>
          <a:xfrm flipV="1">
            <a:off x="8813799" y="4215277"/>
            <a:ext cx="1" cy="966323"/>
          </a:xfrm>
          <a:prstGeom prst="line">
            <a:avLst/>
          </a:prstGeom>
          <a:ln w="50800" cap="sq">
            <a:solidFill>
              <a:srgbClr val="000000"/>
            </a:solidFill>
            <a:tailEnd type="stealth"/>
          </a:ln>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57" name="Arrow"/>
          <p:cNvSpPr/>
          <p:nvPr/>
        </p:nvSpPr>
        <p:spPr>
          <a:xfrm rot="10800000">
            <a:off x="6032500" y="3581400"/>
            <a:ext cx="520700" cy="419100"/>
          </a:xfrm>
          <a:prstGeom prst="rightArrow">
            <a:avLst>
              <a:gd name="adj1" fmla="val 47368"/>
              <a:gd name="adj2" fmla="val 60606"/>
            </a:avLst>
          </a:prstGeom>
          <a:solidFill>
            <a:srgbClr val="CBCBCB"/>
          </a:solidFill>
          <a:ln w="12700" cap="sq">
            <a:solidFill>
              <a:srgbClr val="000000"/>
            </a:solidFill>
          </a:ln>
        </p:spPr>
        <p:txBody>
          <a:bodyPr lIns="50800" tIns="50800" rIns="50800" bIns="50800" anchor="ctr"/>
          <a:lstStyle/>
          <a:p>
            <a:pPr marL="57799" marR="57799" lvl="0" indent="0" algn="l"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pic>
        <p:nvPicPr>
          <p:cNvPr id="1058" name="droppedImage.pdf" descr="droppedImage.pdf"/>
          <p:cNvPicPr>
            <a:picLocks noChangeAspect="1"/>
          </p:cNvPicPr>
          <p:nvPr/>
        </p:nvPicPr>
        <p:blipFill>
          <a:blip r:embed="rId5"/>
          <a:stretch>
            <a:fillRect/>
          </a:stretch>
        </p:blipFill>
        <p:spPr>
          <a:xfrm>
            <a:off x="8839200" y="3822700"/>
            <a:ext cx="266700" cy="342900"/>
          </a:xfrm>
          <a:prstGeom prst="rect">
            <a:avLst/>
          </a:prstGeom>
          <a:ln w="12700">
            <a:miter lim="400000"/>
          </a:ln>
        </p:spPr>
      </p:pic>
      <p:pic>
        <p:nvPicPr>
          <p:cNvPr id="1059" name="latexit-drag.pdf" descr="latexit-drag.pdf"/>
          <p:cNvPicPr>
            <a:picLocks noChangeAspect="1"/>
          </p:cNvPicPr>
          <p:nvPr/>
        </p:nvPicPr>
        <p:blipFill>
          <a:blip r:embed="rId6"/>
          <a:stretch>
            <a:fillRect/>
          </a:stretch>
        </p:blipFill>
        <p:spPr>
          <a:xfrm>
            <a:off x="9652000" y="4495800"/>
            <a:ext cx="381000" cy="520700"/>
          </a:xfrm>
          <a:prstGeom prst="rect">
            <a:avLst/>
          </a:prstGeom>
          <a:ln w="12700">
            <a:miter lim="400000"/>
          </a:ln>
        </p:spPr>
      </p:pic>
      <p:pic>
        <p:nvPicPr>
          <p:cNvPr id="1060" name="latexit-drag.pdf" descr="latexit-drag.pdf"/>
          <p:cNvPicPr>
            <a:picLocks noChangeAspect="1"/>
          </p:cNvPicPr>
          <p:nvPr/>
        </p:nvPicPr>
        <p:blipFill>
          <a:blip r:embed="rId7"/>
          <a:stretch>
            <a:fillRect/>
          </a:stretch>
        </p:blipFill>
        <p:spPr>
          <a:xfrm>
            <a:off x="8140700" y="3886200"/>
            <a:ext cx="393700" cy="520700"/>
          </a:xfrm>
          <a:prstGeom prst="rect">
            <a:avLst/>
          </a:prstGeom>
          <a:ln w="12700">
            <a:miter lim="400000"/>
          </a:ln>
        </p:spPr>
      </p:pic>
      <p:pic>
        <p:nvPicPr>
          <p:cNvPr id="1061" name="latexit-drag.pdf" descr="latexit-drag.pdf"/>
          <p:cNvPicPr>
            <a:picLocks noChangeAspect="1"/>
          </p:cNvPicPr>
          <p:nvPr/>
        </p:nvPicPr>
        <p:blipFill>
          <a:blip r:embed="rId8"/>
          <a:stretch>
            <a:fillRect/>
          </a:stretch>
        </p:blipFill>
        <p:spPr>
          <a:xfrm>
            <a:off x="7658100" y="4648200"/>
            <a:ext cx="533400" cy="520700"/>
          </a:xfrm>
          <a:prstGeom prst="rect">
            <a:avLst/>
          </a:prstGeom>
          <a:ln w="12700">
            <a:miter lim="400000"/>
          </a:ln>
        </p:spPr>
      </p:pic>
      <p:pic>
        <p:nvPicPr>
          <p:cNvPr id="1062" name="latexit-drag.pdf" descr="latexit-drag.pdf"/>
          <p:cNvPicPr>
            <a:picLocks noChangeAspect="1"/>
          </p:cNvPicPr>
          <p:nvPr/>
        </p:nvPicPr>
        <p:blipFill>
          <a:blip r:embed="rId9"/>
          <a:stretch>
            <a:fillRect/>
          </a:stretch>
        </p:blipFill>
        <p:spPr>
          <a:xfrm>
            <a:off x="3327400" y="2476500"/>
            <a:ext cx="2247900" cy="520700"/>
          </a:xfrm>
          <a:prstGeom prst="rect">
            <a:avLst/>
          </a:prstGeom>
          <a:ln w="12700">
            <a:miter lim="400000"/>
          </a:ln>
        </p:spPr>
      </p:pic>
      <p:pic>
        <p:nvPicPr>
          <p:cNvPr id="1063" name="latexit-drag.pdf" descr="latexit-drag.pdf"/>
          <p:cNvPicPr>
            <a:picLocks noChangeAspect="1"/>
          </p:cNvPicPr>
          <p:nvPr/>
        </p:nvPicPr>
        <p:blipFill>
          <a:blip r:embed="rId10"/>
          <a:stretch>
            <a:fillRect/>
          </a:stretch>
        </p:blipFill>
        <p:spPr>
          <a:xfrm>
            <a:off x="3327400" y="3162300"/>
            <a:ext cx="2260600" cy="520700"/>
          </a:xfrm>
          <a:prstGeom prst="rect">
            <a:avLst/>
          </a:prstGeom>
          <a:ln w="12700">
            <a:miter lim="400000"/>
          </a:ln>
        </p:spPr>
      </p:pic>
      <p:pic>
        <p:nvPicPr>
          <p:cNvPr id="1064" name="latexit-drag.pdf" descr="latexit-drag.pdf"/>
          <p:cNvPicPr>
            <a:picLocks noChangeAspect="1"/>
          </p:cNvPicPr>
          <p:nvPr/>
        </p:nvPicPr>
        <p:blipFill>
          <a:blip r:embed="rId11"/>
          <a:stretch>
            <a:fillRect/>
          </a:stretch>
        </p:blipFill>
        <p:spPr>
          <a:xfrm>
            <a:off x="3187700" y="4432300"/>
            <a:ext cx="2540000" cy="520700"/>
          </a:xfrm>
          <a:prstGeom prst="rect">
            <a:avLst/>
          </a:prstGeom>
          <a:ln w="12700">
            <a:miter lim="400000"/>
          </a:ln>
        </p:spPr>
      </p:pic>
      <p:pic>
        <p:nvPicPr>
          <p:cNvPr id="1065" name="latexit-drag.pdf" descr="latexit-drag.pdf"/>
          <p:cNvPicPr>
            <a:picLocks noChangeAspect="1"/>
          </p:cNvPicPr>
          <p:nvPr/>
        </p:nvPicPr>
        <p:blipFill>
          <a:blip r:embed="rId12"/>
          <a:stretch>
            <a:fillRect/>
          </a:stretch>
        </p:blipFill>
        <p:spPr>
          <a:xfrm>
            <a:off x="4292600" y="3987800"/>
            <a:ext cx="63500" cy="419100"/>
          </a:xfrm>
          <a:prstGeom prst="rect">
            <a:avLst/>
          </a:prstGeom>
          <a:ln w="12700">
            <a:miter lim="400000"/>
          </a:ln>
        </p:spPr>
      </p:pic>
      <p:sp>
        <p:nvSpPr>
          <p:cNvPr id="1066" name="Rounded Rectangle"/>
          <p:cNvSpPr/>
          <p:nvPr/>
        </p:nvSpPr>
        <p:spPr>
          <a:xfrm>
            <a:off x="2959100" y="2400300"/>
            <a:ext cx="2959100" cy="2781300"/>
          </a:xfrm>
          <a:prstGeom prst="roundRect">
            <a:avLst>
              <a:gd name="adj" fmla="val 6849"/>
            </a:avLst>
          </a:prstGeom>
          <a:ln w="12700">
            <a:solidFill>
              <a:srgbClr val="000000"/>
            </a:solidFill>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a:latin typeface="+mn-lt"/>
                <a:ea typeface="+mn-ea"/>
                <a:cs typeface="+mn-cs"/>
                <a:sym typeface="Helvetica Neue Light"/>
              </a:defRPr>
            </a:pPr>
            <a:endParaRPr kumimoji="0" sz="3600" b="0" i="0" u="none" strike="noStrike" kern="0" cap="none" spc="0" normalizeH="0" baseline="0" noProof="0">
              <a:ln>
                <a:noFill/>
              </a:ln>
              <a:solidFill>
                <a:srgbClr val="000000"/>
              </a:solidFill>
              <a:effectLst/>
              <a:uLnTx/>
              <a:uFillTx/>
              <a:latin typeface="Helvetica Neue Light"/>
              <a:sym typeface="Helvetica Neue Light"/>
            </a:endParaRPr>
          </a:p>
        </p:txBody>
      </p:sp>
      <p:grpSp>
        <p:nvGrpSpPr>
          <p:cNvPr id="1069" name="Group"/>
          <p:cNvGrpSpPr/>
          <p:nvPr/>
        </p:nvGrpSpPr>
        <p:grpSpPr>
          <a:xfrm rot="18283341">
            <a:off x="7835900" y="3365500"/>
            <a:ext cx="1625600" cy="1477434"/>
            <a:chOff x="0" y="0"/>
            <a:chExt cx="1625600" cy="1477433"/>
          </a:xfrm>
        </p:grpSpPr>
        <p:sp>
          <p:nvSpPr>
            <p:cNvPr id="1067" name="Line"/>
            <p:cNvSpPr/>
            <p:nvPr/>
          </p:nvSpPr>
          <p:spPr>
            <a:xfrm flipV="1">
              <a:off x="206375" y="0"/>
              <a:ext cx="1419225" cy="1285876"/>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68" name="Line"/>
            <p:cNvSpPr/>
            <p:nvPr/>
          </p:nvSpPr>
          <p:spPr>
            <a:xfrm flipV="1">
              <a:off x="0" y="715433"/>
              <a:ext cx="846667" cy="762001"/>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grpSp>
        <p:nvGrpSpPr>
          <p:cNvPr id="1072" name="Group"/>
          <p:cNvGrpSpPr/>
          <p:nvPr/>
        </p:nvGrpSpPr>
        <p:grpSpPr>
          <a:xfrm rot="16126941">
            <a:off x="7878347" y="4308366"/>
            <a:ext cx="812802" cy="977902"/>
            <a:chOff x="0" y="0"/>
            <a:chExt cx="812801" cy="977901"/>
          </a:xfrm>
        </p:grpSpPr>
        <p:sp>
          <p:nvSpPr>
            <p:cNvPr id="1070" name="Line"/>
            <p:cNvSpPr/>
            <p:nvPr/>
          </p:nvSpPr>
          <p:spPr>
            <a:xfrm flipV="1">
              <a:off x="103187" y="0"/>
              <a:ext cx="709615" cy="851110"/>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71" name="Line"/>
            <p:cNvSpPr/>
            <p:nvPr/>
          </p:nvSpPr>
          <p:spPr>
            <a:xfrm flipV="1">
              <a:off x="0" y="473539"/>
              <a:ext cx="423335" cy="504363"/>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pic>
        <p:nvPicPr>
          <p:cNvPr id="1073" name="summer_clipart_sun.gif" descr="summer_clipart_sun.gif"/>
          <p:cNvPicPr>
            <a:picLocks noChangeAspect="1"/>
          </p:cNvPicPr>
          <p:nvPr/>
        </p:nvPicPr>
        <p:blipFill>
          <a:blip r:embed="rId3"/>
          <a:stretch>
            <a:fillRect/>
          </a:stretch>
        </p:blipFill>
        <p:spPr>
          <a:xfrm>
            <a:off x="7975600" y="2247900"/>
            <a:ext cx="825500" cy="825500"/>
          </a:xfrm>
          <a:prstGeom prst="rect">
            <a:avLst/>
          </a:prstGeom>
          <a:ln w="12700">
            <a:miter lim="400000"/>
          </a:ln>
        </p:spPr>
      </p:pic>
      <p:pic>
        <p:nvPicPr>
          <p:cNvPr id="1074" name="summer_clipart_sun.gif" descr="summer_clipart_sun.gif"/>
          <p:cNvPicPr>
            <a:picLocks noChangeAspect="1"/>
          </p:cNvPicPr>
          <p:nvPr/>
        </p:nvPicPr>
        <p:blipFill>
          <a:blip r:embed="rId3"/>
          <a:stretch>
            <a:fillRect/>
          </a:stretch>
        </p:blipFill>
        <p:spPr>
          <a:xfrm>
            <a:off x="6959600" y="3644900"/>
            <a:ext cx="825500" cy="825500"/>
          </a:xfrm>
          <a:prstGeom prst="rect">
            <a:avLst/>
          </a:prstGeom>
          <a:ln w="12700">
            <a:miter lim="400000"/>
          </a:ln>
        </p:spPr>
      </p:pic>
      <p:grpSp>
        <p:nvGrpSpPr>
          <p:cNvPr id="1077" name="Group"/>
          <p:cNvGrpSpPr/>
          <p:nvPr/>
        </p:nvGrpSpPr>
        <p:grpSpPr>
          <a:xfrm>
            <a:off x="832589" y="5791200"/>
            <a:ext cx="4741300" cy="508001"/>
            <a:chOff x="0" y="0"/>
            <a:chExt cx="4741299" cy="508000"/>
          </a:xfrm>
        </p:grpSpPr>
        <p:pic>
          <p:nvPicPr>
            <p:cNvPr id="1075" name="latexit-drag.pdf" descr="latexit-drag.pdf"/>
            <p:cNvPicPr>
              <a:picLocks noChangeAspect="1"/>
            </p:cNvPicPr>
            <p:nvPr/>
          </p:nvPicPr>
          <p:blipFill>
            <a:blip r:embed="rId13"/>
            <a:stretch>
              <a:fillRect/>
            </a:stretch>
          </p:blipFill>
          <p:spPr>
            <a:xfrm>
              <a:off x="3510810" y="0"/>
              <a:ext cx="1230490" cy="406400"/>
            </a:xfrm>
            <a:prstGeom prst="rect">
              <a:avLst/>
            </a:prstGeom>
            <a:ln w="12700" cap="flat">
              <a:noFill/>
              <a:miter lim="400000"/>
            </a:ln>
            <a:effectLst/>
          </p:spPr>
        </p:pic>
        <p:sp>
          <p:nvSpPr>
            <p:cNvPr id="1076" name="define “pseudo-normal”"/>
            <p:cNvSpPr txBox="1"/>
            <p:nvPr/>
          </p:nvSpPr>
          <p:spPr>
            <a:xfrm>
              <a:off x="-1" y="46941"/>
              <a:ext cx="3213203" cy="4610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2400" b="0" i="0" u="none" strike="noStrike" kern="0" cap="none" spc="0" normalizeH="0" baseline="0" noProof="0">
                  <a:ln>
                    <a:noFill/>
                  </a:ln>
                  <a:solidFill>
                    <a:srgbClr val="606060"/>
                  </a:solidFill>
                  <a:effectLst/>
                  <a:uLnTx/>
                  <a:uFillTx/>
                  <a:latin typeface="Helvetica Neue Light"/>
                  <a:sym typeface="Helvetica Neue Light"/>
                </a:rPr>
                <a:t>define “pseudo-normal”</a:t>
              </a:r>
            </a:p>
          </p:txBody>
        </p:sp>
      </p:grpSp>
      <p:grpSp>
        <p:nvGrpSpPr>
          <p:cNvPr id="1080" name="Group"/>
          <p:cNvGrpSpPr/>
          <p:nvPr/>
        </p:nvGrpSpPr>
        <p:grpSpPr>
          <a:xfrm>
            <a:off x="1374321" y="6968441"/>
            <a:ext cx="7210879" cy="2264459"/>
            <a:chOff x="0" y="0"/>
            <a:chExt cx="7210878" cy="2264458"/>
          </a:xfrm>
        </p:grpSpPr>
        <p:pic>
          <p:nvPicPr>
            <p:cNvPr id="1078" name="latexit-drag.pdf" descr="latexit-drag.pdf"/>
            <p:cNvPicPr>
              <a:picLocks noChangeAspect="1"/>
            </p:cNvPicPr>
            <p:nvPr/>
          </p:nvPicPr>
          <p:blipFill>
            <a:blip r:embed="rId14"/>
            <a:stretch>
              <a:fillRect/>
            </a:stretch>
          </p:blipFill>
          <p:spPr>
            <a:xfrm>
              <a:off x="2905578" y="102801"/>
              <a:ext cx="4305301" cy="2161658"/>
            </a:xfrm>
            <a:prstGeom prst="rect">
              <a:avLst/>
            </a:prstGeom>
            <a:ln w="12700" cap="flat">
              <a:noFill/>
              <a:miter lim="400000"/>
            </a:ln>
            <a:effectLst/>
          </p:spPr>
        </p:pic>
        <p:sp>
          <p:nvSpPr>
            <p:cNvPr id="1079" name="solve linear system…"/>
            <p:cNvSpPr txBox="1"/>
            <p:nvPr/>
          </p:nvSpPr>
          <p:spPr>
            <a:xfrm>
              <a:off x="0" y="0"/>
              <a:ext cx="2750516" cy="82935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sz="2400" b="0" i="0" u="none" strike="noStrike" kern="0" cap="none" spc="0" normalizeH="0" baseline="0" noProof="0">
                  <a:ln>
                    <a:noFill/>
                  </a:ln>
                  <a:solidFill>
                    <a:srgbClr val="606060"/>
                  </a:solidFill>
                  <a:effectLst/>
                  <a:uLnTx/>
                  <a:uFillTx/>
                  <a:latin typeface="Helvetica Neue Light"/>
                  <a:sym typeface="Helvetica Neue Light"/>
                </a:rPr>
                <a:t>solve linear system </a:t>
              </a:r>
            </a:p>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sz="2400" b="0" i="0" u="none" strike="noStrike" kern="0" cap="none" spc="0" normalizeH="0" baseline="0" noProof="0">
                  <a:ln>
                    <a:noFill/>
                  </a:ln>
                  <a:solidFill>
                    <a:srgbClr val="606060"/>
                  </a:solidFill>
                  <a:effectLst/>
                  <a:uLnTx/>
                  <a:uFillTx/>
                  <a:latin typeface="Helvetica Neue Light"/>
                  <a:sym typeface="Helvetica Neue Light"/>
                </a:rPr>
                <a:t>for pseudo-normal</a:t>
              </a:r>
            </a:p>
          </p:txBody>
        </p:sp>
      </p:grpSp>
      <p:sp>
        <p:nvSpPr>
          <p:cNvPr id="36" name="solve linear system…">
            <a:extLst>
              <a:ext uri="{FF2B5EF4-FFF2-40B4-BE49-F238E27FC236}">
                <a16:creationId xmlns:a16="http://schemas.microsoft.com/office/drawing/2014/main" id="{A2DF708C-A08D-4C02-BB0F-51248D1E262E}"/>
              </a:ext>
            </a:extLst>
          </p:cNvPr>
          <p:cNvSpPr txBox="1"/>
          <p:nvPr/>
        </p:nvSpPr>
        <p:spPr>
          <a:xfrm>
            <a:off x="1153419" y="8261956"/>
            <a:ext cx="2398164" cy="12105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lang="en-US" sz="2400" b="0" i="0" u="none" strike="noStrike" kern="0" cap="none" spc="0" normalizeH="0" baseline="0" noProof="0" dirty="0">
                <a:ln>
                  <a:noFill/>
                </a:ln>
                <a:solidFill>
                  <a:srgbClr val="606060"/>
                </a:solidFill>
                <a:effectLst/>
                <a:uLnTx/>
                <a:uFillTx/>
                <a:latin typeface="Helvetica Neue Light"/>
                <a:sym typeface="Helvetica Neue Light"/>
              </a:rPr>
              <a:t>How many lights do I need for unique solution?</a:t>
            </a:r>
            <a:endParaRPr kumimoji="0" sz="2400" b="0" i="0" u="none" strike="noStrike" kern="0" cap="none" spc="0" normalizeH="0" baseline="0" noProof="0" dirty="0">
              <a:ln>
                <a:noFill/>
              </a:ln>
              <a:solidFill>
                <a:srgbClr val="606060"/>
              </a:solidFill>
              <a:effectLst/>
              <a:uLnTx/>
              <a:uFillTx/>
              <a:latin typeface="Helvetica Neue Light"/>
              <a:sym typeface="Helvetica Neue Light"/>
            </a:endParaRPr>
          </a:p>
        </p:txBody>
      </p:sp>
    </p:spTree>
    <p:extLst>
      <p:ext uri="{BB962C8B-B14F-4D97-AF65-F5344CB8AC3E}">
        <p14:creationId xmlns:p14="http://schemas.microsoft.com/office/powerpoint/2010/main" val="195314695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0" name="summer_clipart_sun.gif" descr="summer_clipart_sun.gif"/>
          <p:cNvPicPr>
            <a:picLocks noChangeAspect="1"/>
          </p:cNvPicPr>
          <p:nvPr/>
        </p:nvPicPr>
        <p:blipFill>
          <a:blip r:embed="rId3"/>
          <a:stretch>
            <a:fillRect/>
          </a:stretch>
        </p:blipFill>
        <p:spPr>
          <a:xfrm>
            <a:off x="10388600" y="3009900"/>
            <a:ext cx="825500" cy="825500"/>
          </a:xfrm>
          <a:prstGeom prst="rect">
            <a:avLst/>
          </a:prstGeom>
          <a:ln w="12700">
            <a:miter lim="400000"/>
          </a:ln>
        </p:spPr>
      </p:pic>
      <p:sp>
        <p:nvSpPr>
          <p:cNvPr id="1051" name="Lambertian photometric stereo"/>
          <p:cNvSpPr txBox="1">
            <a:spLocks noGrp="1"/>
          </p:cNvSpPr>
          <p:nvPr>
            <p:ph type="title"/>
          </p:nvPr>
        </p:nvSpPr>
        <p:spPr>
          <a:prstGeom prst="rect">
            <a:avLst/>
          </a:prstGeom>
        </p:spPr>
        <p:txBody>
          <a:bodyPr/>
          <a:lstStyle/>
          <a:p>
            <a:r>
              <a:t>Lambertian photometric stereo</a:t>
            </a:r>
          </a:p>
        </p:txBody>
      </p:sp>
      <p:pic>
        <p:nvPicPr>
          <p:cNvPr id="1052" name="graysurfacepatch.png" descr="graysurfacepatch.png"/>
          <p:cNvPicPr>
            <a:picLocks/>
          </p:cNvPicPr>
          <p:nvPr/>
        </p:nvPicPr>
        <p:blipFill>
          <a:blip r:embed="rId4"/>
          <a:srcRect l="16667" t="16711" r="13333" b="14584"/>
          <a:stretch>
            <a:fillRect/>
          </a:stretch>
        </p:blipFill>
        <p:spPr>
          <a:xfrm>
            <a:off x="7086600" y="5092700"/>
            <a:ext cx="3505200" cy="1257300"/>
          </a:xfrm>
          <a:prstGeom prst="rect">
            <a:avLst/>
          </a:prstGeom>
          <a:ln w="12700">
            <a:miter lim="400000"/>
          </a:ln>
        </p:spPr>
      </p:pic>
      <p:grpSp>
        <p:nvGrpSpPr>
          <p:cNvPr id="1055" name="Group"/>
          <p:cNvGrpSpPr/>
          <p:nvPr/>
        </p:nvGrpSpPr>
        <p:grpSpPr>
          <a:xfrm>
            <a:off x="8813800" y="3733800"/>
            <a:ext cx="1625600" cy="1477434"/>
            <a:chOff x="0" y="0"/>
            <a:chExt cx="1625600" cy="1477433"/>
          </a:xfrm>
        </p:grpSpPr>
        <p:sp>
          <p:nvSpPr>
            <p:cNvPr id="1053" name="Line"/>
            <p:cNvSpPr/>
            <p:nvPr/>
          </p:nvSpPr>
          <p:spPr>
            <a:xfrm flipV="1">
              <a:off x="206375" y="0"/>
              <a:ext cx="1419225" cy="1285876"/>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54" name="Line"/>
            <p:cNvSpPr/>
            <p:nvPr/>
          </p:nvSpPr>
          <p:spPr>
            <a:xfrm flipV="1">
              <a:off x="0" y="715433"/>
              <a:ext cx="846667" cy="762001"/>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sp>
        <p:nvSpPr>
          <p:cNvPr id="1056" name="Line"/>
          <p:cNvSpPr/>
          <p:nvPr/>
        </p:nvSpPr>
        <p:spPr>
          <a:xfrm flipV="1">
            <a:off x="8813799" y="4215277"/>
            <a:ext cx="1" cy="966323"/>
          </a:xfrm>
          <a:prstGeom prst="line">
            <a:avLst/>
          </a:prstGeom>
          <a:ln w="50800" cap="sq">
            <a:solidFill>
              <a:srgbClr val="000000"/>
            </a:solidFill>
            <a:tailEnd type="stealth"/>
          </a:ln>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57" name="Arrow"/>
          <p:cNvSpPr/>
          <p:nvPr/>
        </p:nvSpPr>
        <p:spPr>
          <a:xfrm rot="10800000">
            <a:off x="6032500" y="3581400"/>
            <a:ext cx="520700" cy="419100"/>
          </a:xfrm>
          <a:prstGeom prst="rightArrow">
            <a:avLst>
              <a:gd name="adj1" fmla="val 47368"/>
              <a:gd name="adj2" fmla="val 60606"/>
            </a:avLst>
          </a:prstGeom>
          <a:solidFill>
            <a:srgbClr val="CBCBCB"/>
          </a:solidFill>
          <a:ln w="12700" cap="sq">
            <a:solidFill>
              <a:srgbClr val="000000"/>
            </a:solidFill>
          </a:ln>
        </p:spPr>
        <p:txBody>
          <a:bodyPr lIns="50800" tIns="50800" rIns="50800" bIns="50800" anchor="ctr"/>
          <a:lstStyle/>
          <a:p>
            <a:pPr marL="57799" marR="57799" lvl="0" indent="0" algn="l"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pic>
        <p:nvPicPr>
          <p:cNvPr id="1058" name="droppedImage.pdf" descr="droppedImage.pdf"/>
          <p:cNvPicPr>
            <a:picLocks noChangeAspect="1"/>
          </p:cNvPicPr>
          <p:nvPr/>
        </p:nvPicPr>
        <p:blipFill>
          <a:blip r:embed="rId5"/>
          <a:stretch>
            <a:fillRect/>
          </a:stretch>
        </p:blipFill>
        <p:spPr>
          <a:xfrm>
            <a:off x="8839200" y="3822700"/>
            <a:ext cx="266700" cy="342900"/>
          </a:xfrm>
          <a:prstGeom prst="rect">
            <a:avLst/>
          </a:prstGeom>
          <a:ln w="12700">
            <a:miter lim="400000"/>
          </a:ln>
        </p:spPr>
      </p:pic>
      <p:pic>
        <p:nvPicPr>
          <p:cNvPr id="1059" name="latexit-drag.pdf" descr="latexit-drag.pdf"/>
          <p:cNvPicPr>
            <a:picLocks noChangeAspect="1"/>
          </p:cNvPicPr>
          <p:nvPr/>
        </p:nvPicPr>
        <p:blipFill>
          <a:blip r:embed="rId6"/>
          <a:stretch>
            <a:fillRect/>
          </a:stretch>
        </p:blipFill>
        <p:spPr>
          <a:xfrm>
            <a:off x="9652000" y="4495800"/>
            <a:ext cx="381000" cy="520700"/>
          </a:xfrm>
          <a:prstGeom prst="rect">
            <a:avLst/>
          </a:prstGeom>
          <a:ln w="12700">
            <a:miter lim="400000"/>
          </a:ln>
        </p:spPr>
      </p:pic>
      <p:pic>
        <p:nvPicPr>
          <p:cNvPr id="1060" name="latexit-drag.pdf" descr="latexit-drag.pdf"/>
          <p:cNvPicPr>
            <a:picLocks noChangeAspect="1"/>
          </p:cNvPicPr>
          <p:nvPr/>
        </p:nvPicPr>
        <p:blipFill>
          <a:blip r:embed="rId7"/>
          <a:stretch>
            <a:fillRect/>
          </a:stretch>
        </p:blipFill>
        <p:spPr>
          <a:xfrm>
            <a:off x="8140700" y="3886200"/>
            <a:ext cx="393700" cy="520700"/>
          </a:xfrm>
          <a:prstGeom prst="rect">
            <a:avLst/>
          </a:prstGeom>
          <a:ln w="12700">
            <a:miter lim="400000"/>
          </a:ln>
        </p:spPr>
      </p:pic>
      <p:pic>
        <p:nvPicPr>
          <p:cNvPr id="1061" name="latexit-drag.pdf" descr="latexit-drag.pdf"/>
          <p:cNvPicPr>
            <a:picLocks noChangeAspect="1"/>
          </p:cNvPicPr>
          <p:nvPr/>
        </p:nvPicPr>
        <p:blipFill>
          <a:blip r:embed="rId8"/>
          <a:stretch>
            <a:fillRect/>
          </a:stretch>
        </p:blipFill>
        <p:spPr>
          <a:xfrm>
            <a:off x="7658100" y="4648200"/>
            <a:ext cx="533400" cy="520700"/>
          </a:xfrm>
          <a:prstGeom prst="rect">
            <a:avLst/>
          </a:prstGeom>
          <a:ln w="12700">
            <a:miter lim="400000"/>
          </a:ln>
        </p:spPr>
      </p:pic>
      <p:pic>
        <p:nvPicPr>
          <p:cNvPr id="1062" name="latexit-drag.pdf" descr="latexit-drag.pdf"/>
          <p:cNvPicPr>
            <a:picLocks noChangeAspect="1"/>
          </p:cNvPicPr>
          <p:nvPr/>
        </p:nvPicPr>
        <p:blipFill>
          <a:blip r:embed="rId9"/>
          <a:stretch>
            <a:fillRect/>
          </a:stretch>
        </p:blipFill>
        <p:spPr>
          <a:xfrm>
            <a:off x="3327400" y="2476500"/>
            <a:ext cx="2247900" cy="520700"/>
          </a:xfrm>
          <a:prstGeom prst="rect">
            <a:avLst/>
          </a:prstGeom>
          <a:ln w="12700">
            <a:miter lim="400000"/>
          </a:ln>
        </p:spPr>
      </p:pic>
      <p:pic>
        <p:nvPicPr>
          <p:cNvPr id="1063" name="latexit-drag.pdf" descr="latexit-drag.pdf"/>
          <p:cNvPicPr>
            <a:picLocks noChangeAspect="1"/>
          </p:cNvPicPr>
          <p:nvPr/>
        </p:nvPicPr>
        <p:blipFill>
          <a:blip r:embed="rId10"/>
          <a:stretch>
            <a:fillRect/>
          </a:stretch>
        </p:blipFill>
        <p:spPr>
          <a:xfrm>
            <a:off x="3327400" y="3162300"/>
            <a:ext cx="2260600" cy="520700"/>
          </a:xfrm>
          <a:prstGeom prst="rect">
            <a:avLst/>
          </a:prstGeom>
          <a:ln w="12700">
            <a:miter lim="400000"/>
          </a:ln>
        </p:spPr>
      </p:pic>
      <p:pic>
        <p:nvPicPr>
          <p:cNvPr id="1064" name="latexit-drag.pdf" descr="latexit-drag.pdf"/>
          <p:cNvPicPr>
            <a:picLocks noChangeAspect="1"/>
          </p:cNvPicPr>
          <p:nvPr/>
        </p:nvPicPr>
        <p:blipFill>
          <a:blip r:embed="rId11"/>
          <a:stretch>
            <a:fillRect/>
          </a:stretch>
        </p:blipFill>
        <p:spPr>
          <a:xfrm>
            <a:off x="3187700" y="4432300"/>
            <a:ext cx="2540000" cy="520700"/>
          </a:xfrm>
          <a:prstGeom prst="rect">
            <a:avLst/>
          </a:prstGeom>
          <a:ln w="12700">
            <a:miter lim="400000"/>
          </a:ln>
        </p:spPr>
      </p:pic>
      <p:pic>
        <p:nvPicPr>
          <p:cNvPr id="1065" name="latexit-drag.pdf" descr="latexit-drag.pdf"/>
          <p:cNvPicPr>
            <a:picLocks noChangeAspect="1"/>
          </p:cNvPicPr>
          <p:nvPr/>
        </p:nvPicPr>
        <p:blipFill>
          <a:blip r:embed="rId12"/>
          <a:stretch>
            <a:fillRect/>
          </a:stretch>
        </p:blipFill>
        <p:spPr>
          <a:xfrm>
            <a:off x="4292600" y="3987800"/>
            <a:ext cx="63500" cy="419100"/>
          </a:xfrm>
          <a:prstGeom prst="rect">
            <a:avLst/>
          </a:prstGeom>
          <a:ln w="12700">
            <a:miter lim="400000"/>
          </a:ln>
        </p:spPr>
      </p:pic>
      <p:sp>
        <p:nvSpPr>
          <p:cNvPr id="1066" name="Rounded Rectangle"/>
          <p:cNvSpPr/>
          <p:nvPr/>
        </p:nvSpPr>
        <p:spPr>
          <a:xfrm>
            <a:off x="2959100" y="2400300"/>
            <a:ext cx="2959100" cy="2781300"/>
          </a:xfrm>
          <a:prstGeom prst="roundRect">
            <a:avLst>
              <a:gd name="adj" fmla="val 6849"/>
            </a:avLst>
          </a:prstGeom>
          <a:ln w="12700">
            <a:solidFill>
              <a:srgbClr val="000000"/>
            </a:solidFill>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a:latin typeface="+mn-lt"/>
                <a:ea typeface="+mn-ea"/>
                <a:cs typeface="+mn-cs"/>
                <a:sym typeface="Helvetica Neue Light"/>
              </a:defRPr>
            </a:pPr>
            <a:endParaRPr kumimoji="0" sz="3600" b="0" i="0" u="none" strike="noStrike" kern="0" cap="none" spc="0" normalizeH="0" baseline="0" noProof="0">
              <a:ln>
                <a:noFill/>
              </a:ln>
              <a:solidFill>
                <a:srgbClr val="000000"/>
              </a:solidFill>
              <a:effectLst/>
              <a:uLnTx/>
              <a:uFillTx/>
              <a:latin typeface="Helvetica Neue Light"/>
              <a:sym typeface="Helvetica Neue Light"/>
            </a:endParaRPr>
          </a:p>
        </p:txBody>
      </p:sp>
      <p:grpSp>
        <p:nvGrpSpPr>
          <p:cNvPr id="1069" name="Group"/>
          <p:cNvGrpSpPr/>
          <p:nvPr/>
        </p:nvGrpSpPr>
        <p:grpSpPr>
          <a:xfrm rot="18283341">
            <a:off x="7835900" y="3365500"/>
            <a:ext cx="1625600" cy="1477434"/>
            <a:chOff x="0" y="0"/>
            <a:chExt cx="1625600" cy="1477433"/>
          </a:xfrm>
        </p:grpSpPr>
        <p:sp>
          <p:nvSpPr>
            <p:cNvPr id="1067" name="Line"/>
            <p:cNvSpPr/>
            <p:nvPr/>
          </p:nvSpPr>
          <p:spPr>
            <a:xfrm flipV="1">
              <a:off x="206375" y="0"/>
              <a:ext cx="1419225" cy="1285876"/>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68" name="Line"/>
            <p:cNvSpPr/>
            <p:nvPr/>
          </p:nvSpPr>
          <p:spPr>
            <a:xfrm flipV="1">
              <a:off x="0" y="715433"/>
              <a:ext cx="846667" cy="762001"/>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grpSp>
        <p:nvGrpSpPr>
          <p:cNvPr id="1072" name="Group"/>
          <p:cNvGrpSpPr/>
          <p:nvPr/>
        </p:nvGrpSpPr>
        <p:grpSpPr>
          <a:xfrm rot="16126941">
            <a:off x="7878347" y="4308366"/>
            <a:ext cx="812802" cy="977902"/>
            <a:chOff x="0" y="0"/>
            <a:chExt cx="812801" cy="977901"/>
          </a:xfrm>
        </p:grpSpPr>
        <p:sp>
          <p:nvSpPr>
            <p:cNvPr id="1070" name="Line"/>
            <p:cNvSpPr/>
            <p:nvPr/>
          </p:nvSpPr>
          <p:spPr>
            <a:xfrm flipV="1">
              <a:off x="103187" y="0"/>
              <a:ext cx="709615" cy="851110"/>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71" name="Line"/>
            <p:cNvSpPr/>
            <p:nvPr/>
          </p:nvSpPr>
          <p:spPr>
            <a:xfrm flipV="1">
              <a:off x="0" y="473539"/>
              <a:ext cx="423335" cy="504363"/>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pic>
        <p:nvPicPr>
          <p:cNvPr id="1073" name="summer_clipart_sun.gif" descr="summer_clipart_sun.gif"/>
          <p:cNvPicPr>
            <a:picLocks noChangeAspect="1"/>
          </p:cNvPicPr>
          <p:nvPr/>
        </p:nvPicPr>
        <p:blipFill>
          <a:blip r:embed="rId3"/>
          <a:stretch>
            <a:fillRect/>
          </a:stretch>
        </p:blipFill>
        <p:spPr>
          <a:xfrm>
            <a:off x="7975600" y="2247900"/>
            <a:ext cx="825500" cy="825500"/>
          </a:xfrm>
          <a:prstGeom prst="rect">
            <a:avLst/>
          </a:prstGeom>
          <a:ln w="12700">
            <a:miter lim="400000"/>
          </a:ln>
        </p:spPr>
      </p:pic>
      <p:pic>
        <p:nvPicPr>
          <p:cNvPr id="1074" name="summer_clipart_sun.gif" descr="summer_clipart_sun.gif"/>
          <p:cNvPicPr>
            <a:picLocks noChangeAspect="1"/>
          </p:cNvPicPr>
          <p:nvPr/>
        </p:nvPicPr>
        <p:blipFill>
          <a:blip r:embed="rId3"/>
          <a:stretch>
            <a:fillRect/>
          </a:stretch>
        </p:blipFill>
        <p:spPr>
          <a:xfrm>
            <a:off x="6959600" y="3644900"/>
            <a:ext cx="825500" cy="825500"/>
          </a:xfrm>
          <a:prstGeom prst="rect">
            <a:avLst/>
          </a:prstGeom>
          <a:ln w="12700">
            <a:miter lim="400000"/>
          </a:ln>
        </p:spPr>
      </p:pic>
      <p:grpSp>
        <p:nvGrpSpPr>
          <p:cNvPr id="1077" name="Group"/>
          <p:cNvGrpSpPr/>
          <p:nvPr/>
        </p:nvGrpSpPr>
        <p:grpSpPr>
          <a:xfrm>
            <a:off x="832589" y="5791200"/>
            <a:ext cx="4741300" cy="508001"/>
            <a:chOff x="0" y="0"/>
            <a:chExt cx="4741299" cy="508000"/>
          </a:xfrm>
        </p:grpSpPr>
        <p:pic>
          <p:nvPicPr>
            <p:cNvPr id="1075" name="latexit-drag.pdf" descr="latexit-drag.pdf"/>
            <p:cNvPicPr>
              <a:picLocks noChangeAspect="1"/>
            </p:cNvPicPr>
            <p:nvPr/>
          </p:nvPicPr>
          <p:blipFill>
            <a:blip r:embed="rId13"/>
            <a:stretch>
              <a:fillRect/>
            </a:stretch>
          </p:blipFill>
          <p:spPr>
            <a:xfrm>
              <a:off x="3510810" y="0"/>
              <a:ext cx="1230490" cy="406400"/>
            </a:xfrm>
            <a:prstGeom prst="rect">
              <a:avLst/>
            </a:prstGeom>
            <a:ln w="12700" cap="flat">
              <a:noFill/>
              <a:miter lim="400000"/>
            </a:ln>
            <a:effectLst/>
          </p:spPr>
        </p:pic>
        <p:sp>
          <p:nvSpPr>
            <p:cNvPr id="1076" name="define “pseudo-normal”"/>
            <p:cNvSpPr txBox="1"/>
            <p:nvPr/>
          </p:nvSpPr>
          <p:spPr>
            <a:xfrm>
              <a:off x="-1" y="46941"/>
              <a:ext cx="3213203" cy="4610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2400" b="0" i="0" u="none" strike="noStrike" kern="0" cap="none" spc="0" normalizeH="0" baseline="0" noProof="0">
                  <a:ln>
                    <a:noFill/>
                  </a:ln>
                  <a:solidFill>
                    <a:srgbClr val="606060"/>
                  </a:solidFill>
                  <a:effectLst/>
                  <a:uLnTx/>
                  <a:uFillTx/>
                  <a:latin typeface="Helvetica Neue Light"/>
                  <a:sym typeface="Helvetica Neue Light"/>
                </a:rPr>
                <a:t>define “pseudo-normal”</a:t>
              </a:r>
            </a:p>
          </p:txBody>
        </p:sp>
      </p:grpSp>
      <p:grpSp>
        <p:nvGrpSpPr>
          <p:cNvPr id="1080" name="Group"/>
          <p:cNvGrpSpPr/>
          <p:nvPr/>
        </p:nvGrpSpPr>
        <p:grpSpPr>
          <a:xfrm>
            <a:off x="1374321" y="6968441"/>
            <a:ext cx="7210879" cy="2264459"/>
            <a:chOff x="0" y="0"/>
            <a:chExt cx="7210878" cy="2264458"/>
          </a:xfrm>
        </p:grpSpPr>
        <p:pic>
          <p:nvPicPr>
            <p:cNvPr id="1078" name="latexit-drag.pdf" descr="latexit-drag.pdf"/>
            <p:cNvPicPr>
              <a:picLocks noChangeAspect="1"/>
            </p:cNvPicPr>
            <p:nvPr/>
          </p:nvPicPr>
          <p:blipFill>
            <a:blip r:embed="rId14"/>
            <a:stretch>
              <a:fillRect/>
            </a:stretch>
          </p:blipFill>
          <p:spPr>
            <a:xfrm>
              <a:off x="2905578" y="102801"/>
              <a:ext cx="4305301" cy="2161658"/>
            </a:xfrm>
            <a:prstGeom prst="rect">
              <a:avLst/>
            </a:prstGeom>
            <a:ln w="12700" cap="flat">
              <a:noFill/>
              <a:miter lim="400000"/>
            </a:ln>
            <a:effectLst/>
          </p:spPr>
        </p:pic>
        <p:sp>
          <p:nvSpPr>
            <p:cNvPr id="1079" name="solve linear system…"/>
            <p:cNvSpPr txBox="1"/>
            <p:nvPr/>
          </p:nvSpPr>
          <p:spPr>
            <a:xfrm>
              <a:off x="0" y="0"/>
              <a:ext cx="2750516" cy="82935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sz="2400" b="0" i="0" u="none" strike="noStrike" kern="0" cap="none" spc="0" normalizeH="0" baseline="0" noProof="0">
                  <a:ln>
                    <a:noFill/>
                  </a:ln>
                  <a:solidFill>
                    <a:srgbClr val="606060"/>
                  </a:solidFill>
                  <a:effectLst/>
                  <a:uLnTx/>
                  <a:uFillTx/>
                  <a:latin typeface="Helvetica Neue Light"/>
                  <a:sym typeface="Helvetica Neue Light"/>
                </a:rPr>
                <a:t>solve linear system </a:t>
              </a:r>
            </a:p>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sz="2400" b="0" i="0" u="none" strike="noStrike" kern="0" cap="none" spc="0" normalizeH="0" baseline="0" noProof="0">
                  <a:ln>
                    <a:noFill/>
                  </a:ln>
                  <a:solidFill>
                    <a:srgbClr val="606060"/>
                  </a:solidFill>
                  <a:effectLst/>
                  <a:uLnTx/>
                  <a:uFillTx/>
                  <a:latin typeface="Helvetica Neue Light"/>
                  <a:sym typeface="Helvetica Neue Light"/>
                </a:rPr>
                <a:t>for pseudo-normal</a:t>
              </a:r>
            </a:p>
          </p:txBody>
        </p:sp>
      </p:grpSp>
      <p:grpSp>
        <p:nvGrpSpPr>
          <p:cNvPr id="1083" name="Group"/>
          <p:cNvGrpSpPr/>
          <p:nvPr/>
        </p:nvGrpSpPr>
        <p:grpSpPr>
          <a:xfrm>
            <a:off x="7803085" y="6858420"/>
            <a:ext cx="4807390" cy="1891881"/>
            <a:chOff x="0" y="0"/>
            <a:chExt cx="4807388" cy="1891879"/>
          </a:xfrm>
        </p:grpSpPr>
        <p:sp>
          <p:nvSpPr>
            <p:cNvPr id="1081" name="Line"/>
            <p:cNvSpPr/>
            <p:nvPr/>
          </p:nvSpPr>
          <p:spPr>
            <a:xfrm>
              <a:off x="0" y="0"/>
              <a:ext cx="1634271" cy="898701"/>
            </a:xfrm>
            <a:custGeom>
              <a:avLst/>
              <a:gdLst/>
              <a:ahLst/>
              <a:cxnLst>
                <a:cxn ang="0">
                  <a:pos x="wd2" y="hd2"/>
                </a:cxn>
                <a:cxn ang="5400000">
                  <a:pos x="wd2" y="hd2"/>
                </a:cxn>
                <a:cxn ang="10800000">
                  <a:pos x="wd2" y="hd2"/>
                </a:cxn>
                <a:cxn ang="16200000">
                  <a:pos x="wd2" y="hd2"/>
                </a:cxn>
              </a:cxnLst>
              <a:rect l="0" t="0" r="r" b="b"/>
              <a:pathLst>
                <a:path w="21570" h="21600" extrusionOk="0">
                  <a:moveTo>
                    <a:pt x="1" y="19948"/>
                  </a:moveTo>
                  <a:cubicBezTo>
                    <a:pt x="-30" y="11236"/>
                    <a:pt x="6285" y="0"/>
                    <a:pt x="10955" y="0"/>
                  </a:cubicBezTo>
                  <a:cubicBezTo>
                    <a:pt x="15624" y="0"/>
                    <a:pt x="16721" y="21600"/>
                    <a:pt x="21570" y="21600"/>
                  </a:cubicBezTo>
                </a:path>
              </a:pathLst>
            </a:custGeom>
            <a:noFill/>
            <a:ln w="25400" cap="flat">
              <a:solidFill>
                <a:srgbClr val="FF2F92"/>
              </a:solidFill>
              <a:prstDash val="solid"/>
              <a:miter lim="400000"/>
              <a:headEnd type="arrow" w="med" len="med"/>
            </a:ln>
            <a:effectLst/>
          </p:spPr>
          <p:txBody>
            <a:bodyPr wrap="square" lIns="50800" tIns="50800" rIns="50800" bIns="50800" numCol="1" anchor="b">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200">
                  <a:latin typeface="+mn-lt"/>
                  <a:ea typeface="+mn-ea"/>
                  <a:cs typeface="+mn-cs"/>
                  <a:sym typeface="Helvetica Neue Light"/>
                </a:defRPr>
              </a:pPr>
              <a:endParaRPr kumimoji="0" sz="42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82" name="once system is solved, b gives normal direction and albedo"/>
            <p:cNvSpPr txBox="1"/>
            <p:nvPr/>
          </p:nvSpPr>
          <p:spPr>
            <a:xfrm>
              <a:off x="1683188" y="694221"/>
              <a:ext cx="3124201" cy="119765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defTabSz="584200">
                <a:defRPr sz="2400">
                  <a:solidFill>
                    <a:srgbClr val="FF2F92"/>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sz="2400" b="0" i="0" u="none" strike="noStrike" kern="0" cap="none" spc="0" normalizeH="0" baseline="0" noProof="0" dirty="0">
                  <a:ln>
                    <a:noFill/>
                  </a:ln>
                  <a:solidFill>
                    <a:srgbClr val="FF2F92"/>
                  </a:solidFill>
                  <a:effectLst/>
                  <a:uLnTx/>
                  <a:uFillTx/>
                  <a:latin typeface="Helvetica Neue Light"/>
                  <a:sym typeface="Helvetica Neue Light"/>
                </a:rPr>
                <a:t>once system is solved, b gives normal direction and albedo</a:t>
              </a:r>
            </a:p>
          </p:txBody>
        </p:sp>
      </p:grpSp>
      <p:sp>
        <p:nvSpPr>
          <p:cNvPr id="36" name="solve linear system…">
            <a:extLst>
              <a:ext uri="{FF2B5EF4-FFF2-40B4-BE49-F238E27FC236}">
                <a16:creationId xmlns:a16="http://schemas.microsoft.com/office/drawing/2014/main" id="{A2DF708C-A08D-4C02-BB0F-51248D1E262E}"/>
              </a:ext>
            </a:extLst>
          </p:cNvPr>
          <p:cNvSpPr txBox="1"/>
          <p:nvPr/>
        </p:nvSpPr>
        <p:spPr>
          <a:xfrm>
            <a:off x="1153419" y="8631288"/>
            <a:ext cx="2398164" cy="8412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lang="en-US" sz="2400" b="0" i="0" u="none" strike="noStrike" kern="0" cap="none" spc="0" normalizeH="0" baseline="0" noProof="0" dirty="0">
                <a:ln>
                  <a:noFill/>
                </a:ln>
                <a:solidFill>
                  <a:srgbClr val="606060"/>
                </a:solidFill>
                <a:effectLst/>
                <a:uLnTx/>
                <a:uFillTx/>
                <a:latin typeface="Helvetica Neue Light"/>
                <a:sym typeface="Helvetica Neue Light"/>
              </a:rPr>
              <a:t>How do we solve this system?</a:t>
            </a:r>
            <a:endParaRPr kumimoji="0" sz="2400" b="0" i="0" u="none" strike="noStrike" kern="0" cap="none" spc="0" normalizeH="0" baseline="0" noProof="0" dirty="0">
              <a:ln>
                <a:noFill/>
              </a:ln>
              <a:solidFill>
                <a:srgbClr val="606060"/>
              </a:solidFill>
              <a:effectLst/>
              <a:uLnTx/>
              <a:uFillTx/>
              <a:latin typeface="Helvetica Neue Light"/>
              <a:sym typeface="Helvetica Neue Light"/>
            </a:endParaRPr>
          </a:p>
        </p:txBody>
      </p:sp>
    </p:spTree>
    <p:extLst>
      <p:ext uri="{BB962C8B-B14F-4D97-AF65-F5344CB8AC3E}">
        <p14:creationId xmlns:p14="http://schemas.microsoft.com/office/powerpoint/2010/main" val="250703960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768665B2-8CC6-4CC6-9961-1D804AE315B8}"/>
              </a:ext>
            </a:extLst>
          </p:cNvPr>
          <p:cNvSpPr>
            <a:spLocks noGrp="1" noChangeArrowheads="1"/>
          </p:cNvSpPr>
          <p:nvPr>
            <p:ph type="title"/>
          </p:nvPr>
        </p:nvSpPr>
        <p:spPr>
          <a:xfrm>
            <a:off x="650240" y="-108373"/>
            <a:ext cx="11704320" cy="1625600"/>
          </a:xfrm>
        </p:spPr>
        <p:txBody>
          <a:bodyPr/>
          <a:lstStyle/>
          <a:p>
            <a:pPr eaLnBrk="1" hangingPunct="1"/>
            <a:r>
              <a:rPr lang="en-US" altLang="ja-JP" sz="5120" dirty="0"/>
              <a:t>Solving the Equation with three lights</a:t>
            </a:r>
          </a:p>
        </p:txBody>
      </p:sp>
      <p:graphicFrame>
        <p:nvGraphicFramePr>
          <p:cNvPr id="75778" name="Object 3">
            <a:extLst>
              <a:ext uri="{FF2B5EF4-FFF2-40B4-BE49-F238E27FC236}">
                <a16:creationId xmlns:a16="http://schemas.microsoft.com/office/drawing/2014/main" id="{36DC8392-B2EC-4439-989E-5E617646ABCF}"/>
              </a:ext>
            </a:extLst>
          </p:cNvPr>
          <p:cNvGraphicFramePr>
            <a:graphicFrameLocks noChangeAspect="1"/>
          </p:cNvGraphicFramePr>
          <p:nvPr/>
        </p:nvGraphicFramePr>
        <p:xfrm>
          <a:off x="3641797" y="1758810"/>
          <a:ext cx="5068710" cy="2765777"/>
        </p:xfrm>
        <a:graphic>
          <a:graphicData uri="http://schemas.openxmlformats.org/presentationml/2006/ole">
            <mc:AlternateContent xmlns:mc="http://schemas.openxmlformats.org/markup-compatibility/2006">
              <mc:Choice xmlns:v="urn:schemas-microsoft-com:vml" Requires="v">
                <p:oleObj spid="_x0000_s44820" name="Equation" r:id="rId4" imgW="901700" imgH="736600" progId="Equation.3">
                  <p:embed/>
                </p:oleObj>
              </mc:Choice>
              <mc:Fallback>
                <p:oleObj name="Equation" r:id="rId4" imgW="901700" imgH="736600" progId="Equation.3">
                  <p:embed/>
                  <p:pic>
                    <p:nvPicPr>
                      <p:cNvPr id="75778" name="Object 3">
                        <a:extLst>
                          <a:ext uri="{FF2B5EF4-FFF2-40B4-BE49-F238E27FC236}">
                            <a16:creationId xmlns:a16="http://schemas.microsoft.com/office/drawing/2014/main" id="{36DC8392-B2EC-4439-989E-5E617646AB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1797" y="1758810"/>
                        <a:ext cx="5068710" cy="2765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nvGrpSpPr>
          <p:cNvPr id="2" name="Group 4">
            <a:extLst>
              <a:ext uri="{FF2B5EF4-FFF2-40B4-BE49-F238E27FC236}">
                <a16:creationId xmlns:a16="http://schemas.microsoft.com/office/drawing/2014/main" id="{6DD90FFF-C1C1-46C5-B34E-6132EFC03A30}"/>
              </a:ext>
            </a:extLst>
          </p:cNvPr>
          <p:cNvGrpSpPr>
            <a:grpSpLocks/>
          </p:cNvGrpSpPr>
          <p:nvPr/>
        </p:nvGrpSpPr>
        <p:grpSpPr bwMode="auto">
          <a:xfrm>
            <a:off x="3793066" y="4495237"/>
            <a:ext cx="4644250" cy="1341120"/>
            <a:chOff x="1680" y="1991"/>
            <a:chExt cx="2057" cy="594"/>
          </a:xfrm>
        </p:grpSpPr>
        <p:sp>
          <p:nvSpPr>
            <p:cNvPr id="75787" name="AutoShape 5">
              <a:extLst>
                <a:ext uri="{FF2B5EF4-FFF2-40B4-BE49-F238E27FC236}">
                  <a16:creationId xmlns:a16="http://schemas.microsoft.com/office/drawing/2014/main" id="{C1A56B4D-D387-4A95-8241-A58EACA30F73}"/>
                </a:ext>
              </a:extLst>
            </p:cNvPr>
            <p:cNvSpPr>
              <a:spLocks/>
            </p:cNvSpPr>
            <p:nvPr/>
          </p:nvSpPr>
          <p:spPr bwMode="auto">
            <a:xfrm rot="-5400000">
              <a:off x="3449" y="1895"/>
              <a:ext cx="192" cy="384"/>
            </a:xfrm>
            <a:prstGeom prst="leftBrace">
              <a:avLst>
                <a:gd name="adj1" fmla="val 16667"/>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75788" name="AutoShape 6">
              <a:extLst>
                <a:ext uri="{FF2B5EF4-FFF2-40B4-BE49-F238E27FC236}">
                  <a16:creationId xmlns:a16="http://schemas.microsoft.com/office/drawing/2014/main" id="{E391D7DC-ECA8-4C9D-BC38-0EC7EF4803A3}"/>
                </a:ext>
              </a:extLst>
            </p:cNvPr>
            <p:cNvSpPr>
              <a:spLocks/>
            </p:cNvSpPr>
            <p:nvPr/>
          </p:nvSpPr>
          <p:spPr bwMode="auto">
            <a:xfrm rot="-5400000">
              <a:off x="2880" y="1751"/>
              <a:ext cx="192" cy="672"/>
            </a:xfrm>
            <a:prstGeom prst="leftBrace">
              <a:avLst>
                <a:gd name="adj1" fmla="val 29167"/>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75789" name="AutoShape 7">
              <a:extLst>
                <a:ext uri="{FF2B5EF4-FFF2-40B4-BE49-F238E27FC236}">
                  <a16:creationId xmlns:a16="http://schemas.microsoft.com/office/drawing/2014/main" id="{B1B551FD-2B35-448A-9E09-7DC409773AD6}"/>
                </a:ext>
              </a:extLst>
            </p:cNvPr>
            <p:cNvSpPr>
              <a:spLocks/>
            </p:cNvSpPr>
            <p:nvPr/>
          </p:nvSpPr>
          <p:spPr bwMode="auto">
            <a:xfrm rot="-5400000">
              <a:off x="1824" y="1847"/>
              <a:ext cx="192" cy="480"/>
            </a:xfrm>
            <a:prstGeom prst="leftBrace">
              <a:avLst>
                <a:gd name="adj1" fmla="val 20833"/>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75790" name="Object 8">
              <a:extLst>
                <a:ext uri="{FF2B5EF4-FFF2-40B4-BE49-F238E27FC236}">
                  <a16:creationId xmlns:a16="http://schemas.microsoft.com/office/drawing/2014/main" id="{02D5FF4D-B6D0-48AC-9CE9-AB0119326718}"/>
                </a:ext>
              </a:extLst>
            </p:cNvPr>
            <p:cNvGraphicFramePr>
              <a:graphicFrameLocks noChangeAspect="1"/>
            </p:cNvGraphicFramePr>
            <p:nvPr/>
          </p:nvGraphicFramePr>
          <p:xfrm>
            <a:off x="1822" y="2161"/>
            <a:ext cx="214" cy="309"/>
          </p:xfrm>
          <a:graphic>
            <a:graphicData uri="http://schemas.openxmlformats.org/presentationml/2006/ole">
              <mc:AlternateContent xmlns:mc="http://schemas.openxmlformats.org/markup-compatibility/2006">
                <mc:Choice xmlns:v="urn:schemas-microsoft-com:vml" Requires="v">
                  <p:oleObj spid="_x0000_s44821" name="Equation" r:id="rId6" imgW="114300" imgH="165100" progId="Equation.3">
                    <p:embed/>
                  </p:oleObj>
                </mc:Choice>
                <mc:Fallback>
                  <p:oleObj name="Equation" r:id="rId6" imgW="114300" imgH="165100" progId="Equation.3">
                    <p:embed/>
                    <p:pic>
                      <p:nvPicPr>
                        <p:cNvPr id="75790" name="Object 8">
                          <a:extLst>
                            <a:ext uri="{FF2B5EF4-FFF2-40B4-BE49-F238E27FC236}">
                              <a16:creationId xmlns:a16="http://schemas.microsoft.com/office/drawing/2014/main" id="{02D5FF4D-B6D0-48AC-9CE9-AB01193267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2" y="2161"/>
                          <a:ext cx="214" cy="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5791" name="Object 9">
              <a:extLst>
                <a:ext uri="{FF2B5EF4-FFF2-40B4-BE49-F238E27FC236}">
                  <a16:creationId xmlns:a16="http://schemas.microsoft.com/office/drawing/2014/main" id="{243BF896-9F05-4A90-829E-3DFED41A9980}"/>
                </a:ext>
              </a:extLst>
            </p:cNvPr>
            <p:cNvGraphicFramePr>
              <a:graphicFrameLocks noChangeAspect="1"/>
            </p:cNvGraphicFramePr>
            <p:nvPr/>
          </p:nvGraphicFramePr>
          <p:xfrm>
            <a:off x="2865" y="2161"/>
            <a:ext cx="238" cy="333"/>
          </p:xfrm>
          <a:graphic>
            <a:graphicData uri="http://schemas.openxmlformats.org/presentationml/2006/ole">
              <mc:AlternateContent xmlns:mc="http://schemas.openxmlformats.org/markup-compatibility/2006">
                <mc:Choice xmlns:v="urn:schemas-microsoft-com:vml" Requires="v">
                  <p:oleObj spid="_x0000_s44822" name="Equation" r:id="rId8" imgW="127000" imgH="177800" progId="Equation.3">
                    <p:embed/>
                  </p:oleObj>
                </mc:Choice>
                <mc:Fallback>
                  <p:oleObj name="Equation" r:id="rId8" imgW="127000" imgH="177800" progId="Equation.3">
                    <p:embed/>
                    <p:pic>
                      <p:nvPicPr>
                        <p:cNvPr id="75791" name="Object 9">
                          <a:extLst>
                            <a:ext uri="{FF2B5EF4-FFF2-40B4-BE49-F238E27FC236}">
                              <a16:creationId xmlns:a16="http://schemas.microsoft.com/office/drawing/2014/main" id="{243BF896-9F05-4A90-829E-3DFED41A99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65" y="2161"/>
                          <a:ext cx="238" cy="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5792" name="Object 10">
              <a:extLst>
                <a:ext uri="{FF2B5EF4-FFF2-40B4-BE49-F238E27FC236}">
                  <a16:creationId xmlns:a16="http://schemas.microsoft.com/office/drawing/2014/main" id="{17036516-91C3-40A3-AA63-710F8B2284AE}"/>
                </a:ext>
              </a:extLst>
            </p:cNvPr>
            <p:cNvGraphicFramePr>
              <a:graphicFrameLocks noChangeAspect="1"/>
            </p:cNvGraphicFramePr>
            <p:nvPr/>
          </p:nvGraphicFramePr>
          <p:xfrm>
            <a:off x="3446" y="2158"/>
            <a:ext cx="262" cy="309"/>
          </p:xfrm>
          <a:graphic>
            <a:graphicData uri="http://schemas.openxmlformats.org/presentationml/2006/ole">
              <mc:AlternateContent xmlns:mc="http://schemas.openxmlformats.org/markup-compatibility/2006">
                <mc:Choice xmlns:v="urn:schemas-microsoft-com:vml" Requires="v">
                  <p:oleObj spid="_x0000_s44823" name="Equation" r:id="rId10" imgW="139700" imgH="165100" progId="Equation.3">
                    <p:embed/>
                  </p:oleObj>
                </mc:Choice>
                <mc:Fallback>
                  <p:oleObj name="Equation" r:id="rId10" imgW="139700" imgH="165100" progId="Equation.3">
                    <p:embed/>
                    <p:pic>
                      <p:nvPicPr>
                        <p:cNvPr id="75792" name="Object 10">
                          <a:extLst>
                            <a:ext uri="{FF2B5EF4-FFF2-40B4-BE49-F238E27FC236}">
                              <a16:creationId xmlns:a16="http://schemas.microsoft.com/office/drawing/2014/main" id="{17036516-91C3-40A3-AA63-710F8B2284A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46" y="2158"/>
                          <a:ext cx="262" cy="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5793" name="Object 11">
              <a:extLst>
                <a:ext uri="{FF2B5EF4-FFF2-40B4-BE49-F238E27FC236}">
                  <a16:creationId xmlns:a16="http://schemas.microsoft.com/office/drawing/2014/main" id="{8B76C944-F971-4B49-9E14-C74604D1EF12}"/>
                </a:ext>
              </a:extLst>
            </p:cNvPr>
            <p:cNvGraphicFramePr>
              <a:graphicFrameLocks noChangeAspect="1"/>
            </p:cNvGraphicFramePr>
            <p:nvPr/>
          </p:nvGraphicFramePr>
          <p:xfrm>
            <a:off x="3441" y="2416"/>
            <a:ext cx="267" cy="169"/>
          </p:xfrm>
          <a:graphic>
            <a:graphicData uri="http://schemas.openxmlformats.org/presentationml/2006/ole">
              <mc:AlternateContent xmlns:mc="http://schemas.openxmlformats.org/markup-compatibility/2006">
                <mc:Choice xmlns:v="urn:schemas-microsoft-com:vml" Requires="v">
                  <p:oleObj spid="_x0000_s44824" name="Equation" r:id="rId12" imgW="279400" imgH="177800" progId="Equation.3">
                    <p:embed/>
                  </p:oleObj>
                </mc:Choice>
                <mc:Fallback>
                  <p:oleObj name="Equation" r:id="rId12" imgW="279400" imgH="177800" progId="Equation.3">
                    <p:embed/>
                    <p:pic>
                      <p:nvPicPr>
                        <p:cNvPr id="75793" name="Object 11">
                          <a:extLst>
                            <a:ext uri="{FF2B5EF4-FFF2-40B4-BE49-F238E27FC236}">
                              <a16:creationId xmlns:a16="http://schemas.microsoft.com/office/drawing/2014/main" id="{8B76C944-F971-4B49-9E14-C74604D1EF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41" y="2416"/>
                          <a:ext cx="267" cy="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5794" name="Object 12">
              <a:extLst>
                <a:ext uri="{FF2B5EF4-FFF2-40B4-BE49-F238E27FC236}">
                  <a16:creationId xmlns:a16="http://schemas.microsoft.com/office/drawing/2014/main" id="{5818DC17-3AFA-4D38-9174-EF49A434AC13}"/>
                </a:ext>
              </a:extLst>
            </p:cNvPr>
            <p:cNvGraphicFramePr>
              <a:graphicFrameLocks noChangeAspect="1"/>
            </p:cNvGraphicFramePr>
            <p:nvPr/>
          </p:nvGraphicFramePr>
          <p:xfrm>
            <a:off x="2831" y="2416"/>
            <a:ext cx="291" cy="169"/>
          </p:xfrm>
          <a:graphic>
            <a:graphicData uri="http://schemas.openxmlformats.org/presentationml/2006/ole">
              <mc:AlternateContent xmlns:mc="http://schemas.openxmlformats.org/markup-compatibility/2006">
                <mc:Choice xmlns:v="urn:schemas-microsoft-com:vml" Requires="v">
                  <p:oleObj spid="_x0000_s44825" name="Equation" r:id="rId14" imgW="304800" imgH="177800" progId="Equation.3">
                    <p:embed/>
                  </p:oleObj>
                </mc:Choice>
                <mc:Fallback>
                  <p:oleObj name="Equation" r:id="rId14" imgW="304800" imgH="177800" progId="Equation.3">
                    <p:embed/>
                    <p:pic>
                      <p:nvPicPr>
                        <p:cNvPr id="75794" name="Object 12">
                          <a:extLst>
                            <a:ext uri="{FF2B5EF4-FFF2-40B4-BE49-F238E27FC236}">
                              <a16:creationId xmlns:a16="http://schemas.microsoft.com/office/drawing/2014/main" id="{5818DC17-3AFA-4D38-9174-EF49A434AC1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31" y="2416"/>
                          <a:ext cx="291" cy="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5795" name="Object 13">
              <a:extLst>
                <a:ext uri="{FF2B5EF4-FFF2-40B4-BE49-F238E27FC236}">
                  <a16:creationId xmlns:a16="http://schemas.microsoft.com/office/drawing/2014/main" id="{897062D3-1010-425E-B9F4-773C3EAD7C27}"/>
                </a:ext>
              </a:extLst>
            </p:cNvPr>
            <p:cNvGraphicFramePr>
              <a:graphicFrameLocks noChangeAspect="1"/>
            </p:cNvGraphicFramePr>
            <p:nvPr/>
          </p:nvGraphicFramePr>
          <p:xfrm>
            <a:off x="1790" y="2416"/>
            <a:ext cx="267" cy="169"/>
          </p:xfrm>
          <a:graphic>
            <a:graphicData uri="http://schemas.openxmlformats.org/presentationml/2006/ole">
              <mc:AlternateContent xmlns:mc="http://schemas.openxmlformats.org/markup-compatibility/2006">
                <mc:Choice xmlns:v="urn:schemas-microsoft-com:vml" Requires="v">
                  <p:oleObj spid="_x0000_s44826" name="Equation" r:id="rId16" imgW="279400" imgH="177800" progId="Equation.3">
                    <p:embed/>
                  </p:oleObj>
                </mc:Choice>
                <mc:Fallback>
                  <p:oleObj name="Equation" r:id="rId16" imgW="279400" imgH="177800" progId="Equation.3">
                    <p:embed/>
                    <p:pic>
                      <p:nvPicPr>
                        <p:cNvPr id="75795" name="Object 13">
                          <a:extLst>
                            <a:ext uri="{FF2B5EF4-FFF2-40B4-BE49-F238E27FC236}">
                              <a16:creationId xmlns:a16="http://schemas.microsoft.com/office/drawing/2014/main" id="{897062D3-1010-425E-B9F4-773C3EAD7C2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90" y="2416"/>
                          <a:ext cx="267" cy="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graphicFrame>
        <p:nvGraphicFramePr>
          <p:cNvPr id="1564686" name="Object 14">
            <a:extLst>
              <a:ext uri="{FF2B5EF4-FFF2-40B4-BE49-F238E27FC236}">
                <a16:creationId xmlns:a16="http://schemas.microsoft.com/office/drawing/2014/main" id="{B1BF679A-6ECC-4E58-82D0-F7EA4D25009A}"/>
              </a:ext>
            </a:extLst>
          </p:cNvPr>
          <p:cNvGraphicFramePr>
            <a:graphicFrameLocks noChangeAspect="1"/>
          </p:cNvGraphicFramePr>
          <p:nvPr/>
        </p:nvGraphicFramePr>
        <p:xfrm>
          <a:off x="5059682" y="6145672"/>
          <a:ext cx="2099733" cy="799253"/>
        </p:xfrm>
        <a:graphic>
          <a:graphicData uri="http://schemas.openxmlformats.org/presentationml/2006/ole">
            <mc:AlternateContent xmlns:mc="http://schemas.openxmlformats.org/markup-compatibility/2006">
              <mc:Choice xmlns:v="urn:schemas-microsoft-com:vml" Requires="v">
                <p:oleObj spid="_x0000_s44827" name="Equation" r:id="rId18" imgW="533400" imgH="203200" progId="Equation.3">
                  <p:embed/>
                </p:oleObj>
              </mc:Choice>
              <mc:Fallback>
                <p:oleObj name="Equation" r:id="rId18" imgW="533400" imgH="203200" progId="Equation.3">
                  <p:embed/>
                  <p:pic>
                    <p:nvPicPr>
                      <p:cNvPr id="1564686" name="Object 14">
                        <a:extLst>
                          <a:ext uri="{FF2B5EF4-FFF2-40B4-BE49-F238E27FC236}">
                            <a16:creationId xmlns:a16="http://schemas.microsoft.com/office/drawing/2014/main" id="{B1BF679A-6ECC-4E58-82D0-F7EA4D25009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59682" y="6145672"/>
                        <a:ext cx="2099733" cy="799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564687" name="Object 15">
            <a:extLst>
              <a:ext uri="{FF2B5EF4-FFF2-40B4-BE49-F238E27FC236}">
                <a16:creationId xmlns:a16="http://schemas.microsoft.com/office/drawing/2014/main" id="{D969BC94-BC5B-421E-A1E8-921A41ACC2B2}"/>
              </a:ext>
            </a:extLst>
          </p:cNvPr>
          <p:cNvGraphicFramePr>
            <a:graphicFrameLocks noChangeAspect="1"/>
          </p:cNvGraphicFramePr>
          <p:nvPr/>
        </p:nvGraphicFramePr>
        <p:xfrm>
          <a:off x="5055165" y="7075876"/>
          <a:ext cx="1616569" cy="950525"/>
        </p:xfrm>
        <a:graphic>
          <a:graphicData uri="http://schemas.openxmlformats.org/presentationml/2006/ole">
            <mc:AlternateContent xmlns:mc="http://schemas.openxmlformats.org/markup-compatibility/2006">
              <mc:Choice xmlns:v="urn:schemas-microsoft-com:vml" Requires="v">
                <p:oleObj spid="_x0000_s44828" name="Equation" r:id="rId20" imgW="431800" imgH="254000" progId="Equation.3">
                  <p:embed/>
                </p:oleObj>
              </mc:Choice>
              <mc:Fallback>
                <p:oleObj name="Equation" r:id="rId20" imgW="431800" imgH="254000" progId="Equation.3">
                  <p:embed/>
                  <p:pic>
                    <p:nvPicPr>
                      <p:cNvPr id="1564687" name="Object 15">
                        <a:extLst>
                          <a:ext uri="{FF2B5EF4-FFF2-40B4-BE49-F238E27FC236}">
                            <a16:creationId xmlns:a16="http://schemas.microsoft.com/office/drawing/2014/main" id="{D969BC94-BC5B-421E-A1E8-921A41ACC2B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055165" y="7075876"/>
                        <a:ext cx="1616569" cy="95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564688" name="Object 16">
            <a:extLst>
              <a:ext uri="{FF2B5EF4-FFF2-40B4-BE49-F238E27FC236}">
                <a16:creationId xmlns:a16="http://schemas.microsoft.com/office/drawing/2014/main" id="{D0BC0070-C24D-4CE9-9D03-6720B75D162A}"/>
              </a:ext>
            </a:extLst>
          </p:cNvPr>
          <p:cNvGraphicFramePr>
            <a:graphicFrameLocks noChangeAspect="1"/>
          </p:cNvGraphicFramePr>
          <p:nvPr/>
        </p:nvGraphicFramePr>
        <p:xfrm>
          <a:off x="5199663" y="7972214"/>
          <a:ext cx="2409048" cy="1478844"/>
        </p:xfrm>
        <a:graphic>
          <a:graphicData uri="http://schemas.openxmlformats.org/presentationml/2006/ole">
            <mc:AlternateContent xmlns:mc="http://schemas.openxmlformats.org/markup-compatibility/2006">
              <mc:Choice xmlns:v="urn:schemas-microsoft-com:vml" Requires="v">
                <p:oleObj spid="_x0000_s44829" name="Equation" r:id="rId22" imgW="723900" imgH="444500" progId="Equation.3">
                  <p:embed/>
                </p:oleObj>
              </mc:Choice>
              <mc:Fallback>
                <p:oleObj name="Equation" r:id="rId22" imgW="723900" imgH="444500" progId="Equation.3">
                  <p:embed/>
                  <p:pic>
                    <p:nvPicPr>
                      <p:cNvPr id="1564688" name="Object 16">
                        <a:extLst>
                          <a:ext uri="{FF2B5EF4-FFF2-40B4-BE49-F238E27FC236}">
                            <a16:creationId xmlns:a16="http://schemas.microsoft.com/office/drawing/2014/main" id="{D0BC0070-C24D-4CE9-9D03-6720B75D162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199663" y="7972214"/>
                        <a:ext cx="2409048" cy="1478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nvGrpSpPr>
          <p:cNvPr id="3" name="Group 17">
            <a:extLst>
              <a:ext uri="{FF2B5EF4-FFF2-40B4-BE49-F238E27FC236}">
                <a16:creationId xmlns:a16="http://schemas.microsoft.com/office/drawing/2014/main" id="{7FB4E0A5-8FCD-415D-96BB-ED7DA403943C}"/>
              </a:ext>
            </a:extLst>
          </p:cNvPr>
          <p:cNvGrpSpPr>
            <a:grpSpLocks/>
          </p:cNvGrpSpPr>
          <p:nvPr/>
        </p:nvGrpSpPr>
        <p:grpSpPr bwMode="auto">
          <a:xfrm>
            <a:off x="6886225" y="6082459"/>
            <a:ext cx="3664375" cy="693139"/>
            <a:chOff x="3050" y="2694"/>
            <a:chExt cx="1623" cy="307"/>
          </a:xfrm>
        </p:grpSpPr>
        <p:sp>
          <p:nvSpPr>
            <p:cNvPr id="75785" name="Freeform 18">
              <a:extLst>
                <a:ext uri="{FF2B5EF4-FFF2-40B4-BE49-F238E27FC236}">
                  <a16:creationId xmlns:a16="http://schemas.microsoft.com/office/drawing/2014/main" id="{85FB2EE9-01DC-4F9E-868D-64631FA11A93}"/>
                </a:ext>
              </a:extLst>
            </p:cNvPr>
            <p:cNvSpPr>
              <a:spLocks/>
            </p:cNvSpPr>
            <p:nvPr/>
          </p:nvSpPr>
          <p:spPr bwMode="auto">
            <a:xfrm rot="-467507">
              <a:off x="3050" y="2694"/>
              <a:ext cx="1057" cy="192"/>
            </a:xfrm>
            <a:custGeom>
              <a:avLst/>
              <a:gdLst>
                <a:gd name="T0" fmla="*/ 1057 w 1057"/>
                <a:gd name="T1" fmla="*/ 192 h 192"/>
                <a:gd name="T2" fmla="*/ 677 w 1057"/>
                <a:gd name="T3" fmla="*/ 29 h 192"/>
                <a:gd name="T4" fmla="*/ 0 w 1057"/>
                <a:gd name="T5" fmla="*/ 16 h 192"/>
                <a:gd name="T6" fmla="*/ 0 60000 65536"/>
                <a:gd name="T7" fmla="*/ 0 60000 65536"/>
                <a:gd name="T8" fmla="*/ 0 60000 65536"/>
                <a:gd name="T9" fmla="*/ 0 w 1057"/>
                <a:gd name="T10" fmla="*/ 0 h 192"/>
                <a:gd name="T11" fmla="*/ 1057 w 1057"/>
                <a:gd name="T12" fmla="*/ 192 h 192"/>
              </a:gdLst>
              <a:ahLst/>
              <a:cxnLst>
                <a:cxn ang="T6">
                  <a:pos x="T0" y="T1"/>
                </a:cxn>
                <a:cxn ang="T7">
                  <a:pos x="T2" y="T3"/>
                </a:cxn>
                <a:cxn ang="T8">
                  <a:pos x="T4" y="T5"/>
                </a:cxn>
              </a:cxnLst>
              <a:rect l="T9" t="T10" r="T11" b="T12"/>
              <a:pathLst>
                <a:path w="1057" h="192">
                  <a:moveTo>
                    <a:pt x="1057" y="192"/>
                  </a:moveTo>
                  <a:cubicBezTo>
                    <a:pt x="955" y="125"/>
                    <a:pt x="853" y="58"/>
                    <a:pt x="677" y="29"/>
                  </a:cubicBezTo>
                  <a:cubicBezTo>
                    <a:pt x="501" y="0"/>
                    <a:pt x="113" y="17"/>
                    <a:pt x="0" y="16"/>
                  </a:cubicBezTo>
                </a:path>
              </a:pathLst>
            </a:custGeom>
            <a:noFill/>
            <a:ln w="952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75786" name="Text Box 19">
              <a:extLst>
                <a:ext uri="{FF2B5EF4-FFF2-40B4-BE49-F238E27FC236}">
                  <a16:creationId xmlns:a16="http://schemas.microsoft.com/office/drawing/2014/main" id="{FBFCDB23-CE1E-4121-AF66-B1ECA097B1E9}"/>
                </a:ext>
              </a:extLst>
            </p:cNvPr>
            <p:cNvSpPr txBox="1">
              <a:spLocks noChangeArrowheads="1"/>
            </p:cNvSpPr>
            <p:nvPr/>
          </p:nvSpPr>
          <p:spPr bwMode="auto">
            <a:xfrm>
              <a:off x="4123" y="2786"/>
              <a:ext cx="550"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inverse</a:t>
              </a:r>
            </a:p>
          </p:txBody>
        </p:sp>
      </p:grpSp>
      <p:sp>
        <p:nvSpPr>
          <p:cNvPr id="20" name="solve linear system…">
            <a:extLst>
              <a:ext uri="{FF2B5EF4-FFF2-40B4-BE49-F238E27FC236}">
                <a16:creationId xmlns:a16="http://schemas.microsoft.com/office/drawing/2014/main" id="{B9A9ABBC-5FA3-4B51-8006-96CEA833C611}"/>
              </a:ext>
            </a:extLst>
          </p:cNvPr>
          <p:cNvSpPr txBox="1"/>
          <p:nvPr/>
        </p:nvSpPr>
        <p:spPr>
          <a:xfrm>
            <a:off x="303413" y="7915302"/>
            <a:ext cx="3810257" cy="8412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lang="en-US" sz="2400" b="0" i="0" u="none" strike="noStrike" kern="0" cap="none" spc="0" normalizeH="0" baseline="0" noProof="0" dirty="0">
                <a:ln>
                  <a:noFill/>
                </a:ln>
                <a:solidFill>
                  <a:srgbClr val="606060"/>
                </a:solidFill>
                <a:effectLst/>
                <a:uLnTx/>
                <a:uFillTx/>
                <a:latin typeface="Helvetica Neue Light"/>
                <a:sym typeface="Helvetica Neue Light"/>
              </a:rPr>
              <a:t>Is there any reason to use more than three lights?</a:t>
            </a:r>
            <a:endParaRPr kumimoji="0" sz="2400" b="0" i="0" u="none" strike="noStrike" kern="0" cap="none" spc="0" normalizeH="0" baseline="0" noProof="0" dirty="0">
              <a:ln>
                <a:noFill/>
              </a:ln>
              <a:solidFill>
                <a:srgbClr val="606060"/>
              </a:solidFill>
              <a:effectLst/>
              <a:uLnTx/>
              <a:uFillTx/>
              <a:latin typeface="Helvetica Neue Light"/>
              <a:sym typeface="Helvetica Neue Light"/>
            </a:endParaRPr>
          </a:p>
        </p:txBody>
      </p:sp>
    </p:spTree>
    <p:extLst>
      <p:ext uri="{BB962C8B-B14F-4D97-AF65-F5344CB8AC3E}">
        <p14:creationId xmlns:p14="http://schemas.microsoft.com/office/powerpoint/2010/main" val="3433639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667"/>
          <p:cNvSpPr txBox="1">
            <a:spLocks/>
          </p:cNvSpPr>
          <p:nvPr/>
        </p:nvSpPr>
        <p:spPr>
          <a:xfrm>
            <a:off x="177444" y="1934085"/>
            <a:ext cx="12649914" cy="7340545"/>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560" dirty="0">
                <a:solidFill>
                  <a:srgbClr val="000000"/>
                </a:solidFill>
                <a:latin typeface="Helvetica Light"/>
                <a:sym typeface="Helvetica Light"/>
              </a:rPr>
              <a:t>Take-home quizzes have been reduced to 11. You can still skip 3 of them.</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560" dirty="0">
              <a:solidFill>
                <a:srgbClr val="000000"/>
              </a:solidFill>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560" dirty="0">
                <a:solidFill>
                  <a:srgbClr val="000000"/>
                </a:solidFill>
                <a:latin typeface="Helvetica Light"/>
                <a:sym typeface="Helvetica Light"/>
              </a:rPr>
              <a:t>Take-home quiz 6 is due on Sunday, March 22.</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560" dirty="0">
              <a:solidFill>
                <a:srgbClr val="000000"/>
              </a:solidFill>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560" dirty="0">
                <a:solidFill>
                  <a:srgbClr val="000000"/>
                </a:solidFill>
                <a:latin typeface="Helvetica Light"/>
                <a:sym typeface="Helvetica Light"/>
              </a:rPr>
              <a:t>Programming assignment 4 was posted yesterday and is due on Wednesday, March 25.</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560" dirty="0">
              <a:solidFill>
                <a:srgbClr val="000000"/>
              </a:solidFill>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560" dirty="0">
                <a:solidFill>
                  <a:srgbClr val="000000"/>
                </a:solidFill>
                <a:latin typeface="Helvetica Light"/>
                <a:sym typeface="Helvetica Light"/>
              </a:rPr>
              <a:t>Programming assignment schedule has been shifted, as shown on the course website.</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560" dirty="0">
              <a:solidFill>
                <a:srgbClr val="000000"/>
              </a:solidFill>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560" dirty="0">
                <a:solidFill>
                  <a:srgbClr val="000000"/>
                </a:solidFill>
                <a:latin typeface="Helvetica Light"/>
                <a:sym typeface="Helvetica Light"/>
              </a:rPr>
              <a:t>Last programming assignment will need to be a little shorter, to fit within 1.5 weeks instead of the usual two.</a:t>
            </a:r>
          </a:p>
        </p:txBody>
      </p:sp>
      <p:sp>
        <p:nvSpPr>
          <p:cNvPr id="6" name="Shape 667">
            <a:extLst>
              <a:ext uri="{FF2B5EF4-FFF2-40B4-BE49-F238E27FC236}">
                <a16:creationId xmlns:a16="http://schemas.microsoft.com/office/drawing/2014/main" id="{642C341E-EE69-42B0-8783-5BDF33145B08}"/>
              </a:ext>
            </a:extLst>
          </p:cNvPr>
          <p:cNvSpPr>
            <a:spLocks noGrp="1"/>
          </p:cNvSpPr>
          <p:nvPr>
            <p:ph type="title"/>
          </p:nvPr>
        </p:nvSpPr>
        <p:spPr>
          <a:xfrm>
            <a:off x="0" y="318270"/>
            <a:ext cx="13004800" cy="1413934"/>
          </a:xfrm>
          <a:prstGeom prst="rect">
            <a:avLst/>
          </a:prstGeom>
        </p:spPr>
        <p:txBody>
          <a:bodyPr>
            <a:normAutofit fontScale="90000"/>
          </a:bodyPr>
          <a:lstStyle/>
          <a:p>
            <a:pPr algn="ctr"/>
            <a:r>
              <a:rPr lang="en-US" dirty="0"/>
              <a:t>Notes about homework logistics</a:t>
            </a:r>
            <a:endParaRPr dirty="0"/>
          </a:p>
        </p:txBody>
      </p:sp>
    </p:spTree>
    <p:extLst>
      <p:ext uri="{BB962C8B-B14F-4D97-AF65-F5344CB8AC3E}">
        <p14:creationId xmlns:p14="http://schemas.microsoft.com/office/powerpoint/2010/main" val="1556254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6F6FE96A-0BAB-43F6-ACD5-2F427C87B7F5}"/>
              </a:ext>
            </a:extLst>
          </p:cNvPr>
          <p:cNvSpPr>
            <a:spLocks noGrp="1" noChangeArrowheads="1"/>
          </p:cNvSpPr>
          <p:nvPr>
            <p:ph type="title"/>
          </p:nvPr>
        </p:nvSpPr>
        <p:spPr>
          <a:xfrm>
            <a:off x="650240" y="-162560"/>
            <a:ext cx="11704320" cy="1625600"/>
          </a:xfrm>
        </p:spPr>
        <p:txBody>
          <a:bodyPr/>
          <a:lstStyle/>
          <a:p>
            <a:pPr eaLnBrk="1" hangingPunct="1"/>
            <a:r>
              <a:rPr lang="en-US" altLang="ja-JP" sz="5120"/>
              <a:t>More than Three Light Sources</a:t>
            </a:r>
          </a:p>
        </p:txBody>
      </p:sp>
      <p:sp>
        <p:nvSpPr>
          <p:cNvPr id="77826" name="Rectangle 3">
            <a:extLst>
              <a:ext uri="{FF2B5EF4-FFF2-40B4-BE49-F238E27FC236}">
                <a16:creationId xmlns:a16="http://schemas.microsoft.com/office/drawing/2014/main" id="{65AB6940-E3DC-4F34-85D2-21E61F3448C6}"/>
              </a:ext>
            </a:extLst>
          </p:cNvPr>
          <p:cNvSpPr>
            <a:spLocks noGrp="1" noChangeArrowheads="1"/>
          </p:cNvSpPr>
          <p:nvPr>
            <p:ph type="body" idx="1"/>
          </p:nvPr>
        </p:nvSpPr>
        <p:spPr>
          <a:xfrm>
            <a:off x="882792" y="1517227"/>
            <a:ext cx="11379200" cy="704427"/>
          </a:xfrm>
        </p:spPr>
        <p:txBody>
          <a:bodyPr/>
          <a:lstStyle/>
          <a:p>
            <a:pPr marL="668292" indent="-668292" eaLnBrk="1" hangingPunct="1"/>
            <a:r>
              <a:rPr lang="en-US" altLang="ja-JP" sz="3413" dirty="0"/>
              <a:t>Get better SNR by using more lights</a:t>
            </a:r>
          </a:p>
        </p:txBody>
      </p:sp>
      <p:graphicFrame>
        <p:nvGraphicFramePr>
          <p:cNvPr id="77827" name="Object 4">
            <a:extLst>
              <a:ext uri="{FF2B5EF4-FFF2-40B4-BE49-F238E27FC236}">
                <a16:creationId xmlns:a16="http://schemas.microsoft.com/office/drawing/2014/main" id="{4EC6BC3A-B01C-4CFB-9A96-9AA3D984EE49}"/>
              </a:ext>
            </a:extLst>
          </p:cNvPr>
          <p:cNvGraphicFramePr>
            <a:graphicFrameLocks noChangeAspect="1"/>
          </p:cNvGraphicFramePr>
          <p:nvPr/>
        </p:nvGraphicFramePr>
        <p:xfrm>
          <a:off x="4727788" y="2384213"/>
          <a:ext cx="3528907" cy="2167467"/>
        </p:xfrm>
        <a:graphic>
          <a:graphicData uri="http://schemas.openxmlformats.org/presentationml/2006/ole">
            <mc:AlternateContent xmlns:mc="http://schemas.openxmlformats.org/markup-compatibility/2006">
              <mc:Choice xmlns:v="urn:schemas-microsoft-com:vml" Requires="v">
                <p:oleObj spid="_x0000_s54336" name="Equation" r:id="rId4" imgW="952500" imgH="736600" progId="Equation.3">
                  <p:embed/>
                </p:oleObj>
              </mc:Choice>
              <mc:Fallback>
                <p:oleObj name="Equation" r:id="rId4" imgW="952500" imgH="736600" progId="Equation.3">
                  <p:embed/>
                  <p:pic>
                    <p:nvPicPr>
                      <p:cNvPr id="77827" name="Object 4">
                        <a:extLst>
                          <a:ext uri="{FF2B5EF4-FFF2-40B4-BE49-F238E27FC236}">
                            <a16:creationId xmlns:a16="http://schemas.microsoft.com/office/drawing/2014/main" id="{4EC6BC3A-B01C-4CFB-9A96-9AA3D984EE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7788" y="2384213"/>
                        <a:ext cx="3528907" cy="2167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nvGrpSpPr>
          <p:cNvPr id="2" name="Group 5">
            <a:extLst>
              <a:ext uri="{FF2B5EF4-FFF2-40B4-BE49-F238E27FC236}">
                <a16:creationId xmlns:a16="http://schemas.microsoft.com/office/drawing/2014/main" id="{897A8450-13FB-4EA0-B35D-6A4E5CDCB171}"/>
              </a:ext>
            </a:extLst>
          </p:cNvPr>
          <p:cNvGrpSpPr>
            <a:grpSpLocks/>
          </p:cNvGrpSpPr>
          <p:nvPr/>
        </p:nvGrpSpPr>
        <p:grpSpPr bwMode="auto">
          <a:xfrm>
            <a:off x="882792" y="4876801"/>
            <a:ext cx="11054080" cy="1289192"/>
            <a:chOff x="432" y="2064"/>
            <a:chExt cx="4896" cy="571"/>
          </a:xfrm>
        </p:grpSpPr>
        <p:sp>
          <p:nvSpPr>
            <p:cNvPr id="77843" name="Rectangle 6">
              <a:extLst>
                <a:ext uri="{FF2B5EF4-FFF2-40B4-BE49-F238E27FC236}">
                  <a16:creationId xmlns:a16="http://schemas.microsoft.com/office/drawing/2014/main" id="{E6237CE2-F983-433F-AB0B-3BE393772D36}"/>
                </a:ext>
              </a:extLst>
            </p:cNvPr>
            <p:cNvSpPr>
              <a:spLocks noChangeArrowheads="1"/>
            </p:cNvSpPr>
            <p:nvPr/>
          </p:nvSpPr>
          <p:spPr bwMode="auto">
            <a:xfrm>
              <a:off x="432" y="2064"/>
              <a:ext cx="489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668292" marR="0" lvl="0" indent="-668292" algn="l" defTabSz="1300460" rtl="0" eaLnBrk="1" fontAlgn="base" latinLnBrk="0" hangingPunct="1">
                <a:lnSpc>
                  <a:spcPct val="100000"/>
                </a:lnSpc>
                <a:spcBef>
                  <a:spcPct val="20000"/>
                </a:spcBef>
                <a:spcAft>
                  <a:spcPct val="0"/>
                </a:spcAft>
                <a:buClrTx/>
                <a:buSzTx/>
                <a:buFontTx/>
                <a:buChar char="•"/>
                <a:tabLst/>
                <a:defRPr/>
              </a:pPr>
              <a:r>
                <a:rPr kumimoji="0" lang="en-US" altLang="ja-JP" sz="3413"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Least squares solution:</a:t>
              </a:r>
            </a:p>
          </p:txBody>
        </p:sp>
        <p:graphicFrame>
          <p:nvGraphicFramePr>
            <p:cNvPr id="77844" name="Object 7">
              <a:extLst>
                <a:ext uri="{FF2B5EF4-FFF2-40B4-BE49-F238E27FC236}">
                  <a16:creationId xmlns:a16="http://schemas.microsoft.com/office/drawing/2014/main" id="{EB9E0892-B0A6-4D1F-B0B8-99D1557B236B}"/>
                </a:ext>
              </a:extLst>
            </p:cNvPr>
            <p:cNvGraphicFramePr>
              <a:graphicFrameLocks noChangeAspect="1"/>
            </p:cNvGraphicFramePr>
            <p:nvPr/>
          </p:nvGraphicFramePr>
          <p:xfrm>
            <a:off x="2166" y="2348"/>
            <a:ext cx="698" cy="287"/>
          </p:xfrm>
          <a:graphic>
            <a:graphicData uri="http://schemas.openxmlformats.org/presentationml/2006/ole">
              <mc:AlternateContent xmlns:mc="http://schemas.openxmlformats.org/markup-compatibility/2006">
                <mc:Choice xmlns:v="urn:schemas-microsoft-com:vml" Requires="v">
                  <p:oleObj spid="_x0000_s54337" name="Equation" r:id="rId6" imgW="431800" imgH="177800" progId="Equation.3">
                    <p:embed/>
                  </p:oleObj>
                </mc:Choice>
                <mc:Fallback>
                  <p:oleObj name="Equation" r:id="rId6" imgW="431800" imgH="177800" progId="Equation.3">
                    <p:embed/>
                    <p:pic>
                      <p:nvPicPr>
                        <p:cNvPr id="77844" name="Object 7">
                          <a:extLst>
                            <a:ext uri="{FF2B5EF4-FFF2-40B4-BE49-F238E27FC236}">
                              <a16:creationId xmlns:a16="http://schemas.microsoft.com/office/drawing/2014/main" id="{EB9E0892-B0A6-4D1F-B0B8-99D1557B23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6" y="2348"/>
                          <a:ext cx="698" cy="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graphicFrame>
        <p:nvGraphicFramePr>
          <p:cNvPr id="1566728" name="Object 8">
            <a:extLst>
              <a:ext uri="{FF2B5EF4-FFF2-40B4-BE49-F238E27FC236}">
                <a16:creationId xmlns:a16="http://schemas.microsoft.com/office/drawing/2014/main" id="{E9316A3E-5D8D-440C-B9FC-1AF17E1BB42F}"/>
              </a:ext>
            </a:extLst>
          </p:cNvPr>
          <p:cNvGraphicFramePr>
            <a:graphicFrameLocks noChangeAspect="1"/>
          </p:cNvGraphicFramePr>
          <p:nvPr/>
        </p:nvGraphicFramePr>
        <p:xfrm>
          <a:off x="4246881" y="6188570"/>
          <a:ext cx="2686756" cy="740551"/>
        </p:xfrm>
        <a:graphic>
          <a:graphicData uri="http://schemas.openxmlformats.org/presentationml/2006/ole">
            <mc:AlternateContent xmlns:mc="http://schemas.openxmlformats.org/markup-compatibility/2006">
              <mc:Choice xmlns:v="urn:schemas-microsoft-com:vml" Requires="v">
                <p:oleObj spid="_x0000_s54338" name="Equation" r:id="rId8" imgW="736600" imgH="203200" progId="Equation.3">
                  <p:embed/>
                </p:oleObj>
              </mc:Choice>
              <mc:Fallback>
                <p:oleObj name="Equation" r:id="rId8" imgW="736600" imgH="203200" progId="Equation.3">
                  <p:embed/>
                  <p:pic>
                    <p:nvPicPr>
                      <p:cNvPr id="1566728" name="Object 8">
                        <a:extLst>
                          <a:ext uri="{FF2B5EF4-FFF2-40B4-BE49-F238E27FC236}">
                            <a16:creationId xmlns:a16="http://schemas.microsoft.com/office/drawing/2014/main" id="{E9316A3E-5D8D-440C-B9FC-1AF17E1BB4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46881" y="6188570"/>
                        <a:ext cx="2686756" cy="740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566729" name="Object 9">
            <a:extLst>
              <a:ext uri="{FF2B5EF4-FFF2-40B4-BE49-F238E27FC236}">
                <a16:creationId xmlns:a16="http://schemas.microsoft.com/office/drawing/2014/main" id="{28C1AE2A-2890-427C-B926-259AE3019D76}"/>
              </a:ext>
            </a:extLst>
          </p:cNvPr>
          <p:cNvGraphicFramePr>
            <a:graphicFrameLocks noChangeAspect="1"/>
          </p:cNvGraphicFramePr>
          <p:nvPr/>
        </p:nvGraphicFramePr>
        <p:xfrm>
          <a:off x="4730046" y="6935894"/>
          <a:ext cx="3382151" cy="970844"/>
        </p:xfrm>
        <a:graphic>
          <a:graphicData uri="http://schemas.openxmlformats.org/presentationml/2006/ole">
            <mc:AlternateContent xmlns:mc="http://schemas.openxmlformats.org/markup-compatibility/2006">
              <mc:Choice xmlns:v="urn:schemas-microsoft-com:vml" Requires="v">
                <p:oleObj spid="_x0000_s54339" name="Equation" r:id="rId10" imgW="927100" imgH="266700" progId="Equation.3">
                  <p:embed/>
                </p:oleObj>
              </mc:Choice>
              <mc:Fallback>
                <p:oleObj name="Equation" r:id="rId10" imgW="927100" imgH="266700" progId="Equation.3">
                  <p:embed/>
                  <p:pic>
                    <p:nvPicPr>
                      <p:cNvPr id="1566729" name="Object 9">
                        <a:extLst>
                          <a:ext uri="{FF2B5EF4-FFF2-40B4-BE49-F238E27FC236}">
                            <a16:creationId xmlns:a16="http://schemas.microsoft.com/office/drawing/2014/main" id="{28C1AE2A-2890-427C-B926-259AE3019D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30046" y="6935894"/>
                        <a:ext cx="3382151" cy="970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nvGrpSpPr>
          <p:cNvPr id="3" name="Group 10">
            <a:extLst>
              <a:ext uri="{FF2B5EF4-FFF2-40B4-BE49-F238E27FC236}">
                <a16:creationId xmlns:a16="http://schemas.microsoft.com/office/drawing/2014/main" id="{91EBBD2B-9021-487F-9D12-9B009BD1875A}"/>
              </a:ext>
            </a:extLst>
          </p:cNvPr>
          <p:cNvGrpSpPr>
            <a:grpSpLocks/>
          </p:cNvGrpSpPr>
          <p:nvPr/>
        </p:nvGrpSpPr>
        <p:grpSpPr bwMode="auto">
          <a:xfrm>
            <a:off x="882792" y="8236373"/>
            <a:ext cx="11054080" cy="866987"/>
            <a:chOff x="432" y="3504"/>
            <a:chExt cx="4896" cy="384"/>
          </a:xfrm>
        </p:grpSpPr>
        <p:sp>
          <p:nvSpPr>
            <p:cNvPr id="77841" name="Rectangle 11">
              <a:extLst>
                <a:ext uri="{FF2B5EF4-FFF2-40B4-BE49-F238E27FC236}">
                  <a16:creationId xmlns:a16="http://schemas.microsoft.com/office/drawing/2014/main" id="{C6C1EC15-F967-421A-8D46-334880BA5B31}"/>
                </a:ext>
              </a:extLst>
            </p:cNvPr>
            <p:cNvSpPr>
              <a:spLocks noChangeArrowheads="1"/>
            </p:cNvSpPr>
            <p:nvPr/>
          </p:nvSpPr>
          <p:spPr bwMode="auto">
            <a:xfrm>
              <a:off x="432" y="3504"/>
              <a:ext cx="489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668292" marR="0" lvl="0" indent="-668292" algn="l" defTabSz="1300460" rtl="0" eaLnBrk="1" fontAlgn="base" latinLnBrk="0" hangingPunct="1">
                <a:lnSpc>
                  <a:spcPct val="100000"/>
                </a:lnSpc>
                <a:spcBef>
                  <a:spcPct val="20000"/>
                </a:spcBef>
                <a:spcAft>
                  <a:spcPct val="0"/>
                </a:spcAft>
                <a:buClrTx/>
                <a:buSzTx/>
                <a:buFontTx/>
                <a:buChar char="•"/>
                <a:tabLst/>
                <a:defRPr/>
              </a:pPr>
              <a:r>
                <a:rPr kumimoji="0" lang="en-US" altLang="ja-JP" sz="3413"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Solve for          as before</a:t>
              </a:r>
            </a:p>
          </p:txBody>
        </p:sp>
        <p:graphicFrame>
          <p:nvGraphicFramePr>
            <p:cNvPr id="77842" name="Object 12">
              <a:extLst>
                <a:ext uri="{FF2B5EF4-FFF2-40B4-BE49-F238E27FC236}">
                  <a16:creationId xmlns:a16="http://schemas.microsoft.com/office/drawing/2014/main" id="{B116ECD5-0985-4555-993A-D0822637CBD2}"/>
                </a:ext>
              </a:extLst>
            </p:cNvPr>
            <p:cNvGraphicFramePr>
              <a:graphicFrameLocks noChangeAspect="1"/>
            </p:cNvGraphicFramePr>
            <p:nvPr/>
          </p:nvGraphicFramePr>
          <p:xfrm>
            <a:off x="1533" y="3535"/>
            <a:ext cx="485" cy="273"/>
          </p:xfrm>
          <a:graphic>
            <a:graphicData uri="http://schemas.openxmlformats.org/presentationml/2006/ole">
              <mc:AlternateContent xmlns:mc="http://schemas.openxmlformats.org/markup-compatibility/2006">
                <mc:Choice xmlns:v="urn:schemas-microsoft-com:vml" Requires="v">
                  <p:oleObj spid="_x0000_s54340" name="Equation" r:id="rId12" imgW="292100" imgH="165100" progId="Equation.3">
                    <p:embed/>
                  </p:oleObj>
                </mc:Choice>
                <mc:Fallback>
                  <p:oleObj name="Equation" r:id="rId12" imgW="292100" imgH="165100" progId="Equation.3">
                    <p:embed/>
                    <p:pic>
                      <p:nvPicPr>
                        <p:cNvPr id="77842" name="Object 12">
                          <a:extLst>
                            <a:ext uri="{FF2B5EF4-FFF2-40B4-BE49-F238E27FC236}">
                              <a16:creationId xmlns:a16="http://schemas.microsoft.com/office/drawing/2014/main" id="{B116ECD5-0985-4555-993A-D0822637CBD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33" y="3535"/>
                          <a:ext cx="485" cy="2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sp>
        <p:nvSpPr>
          <p:cNvPr id="1566733" name="Line 13">
            <a:extLst>
              <a:ext uri="{FF2B5EF4-FFF2-40B4-BE49-F238E27FC236}">
                <a16:creationId xmlns:a16="http://schemas.microsoft.com/office/drawing/2014/main" id="{DED98247-7D24-4118-A59D-133416B9F1CD}"/>
              </a:ext>
            </a:extLst>
          </p:cNvPr>
          <p:cNvSpPr>
            <a:spLocks noChangeShapeType="1"/>
          </p:cNvSpPr>
          <p:nvPr/>
        </p:nvSpPr>
        <p:spPr bwMode="auto">
          <a:xfrm>
            <a:off x="7769015" y="7807396"/>
            <a:ext cx="781191" cy="503485"/>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pSp>
        <p:nvGrpSpPr>
          <p:cNvPr id="4" name="Group 14">
            <a:extLst>
              <a:ext uri="{FF2B5EF4-FFF2-40B4-BE49-F238E27FC236}">
                <a16:creationId xmlns:a16="http://schemas.microsoft.com/office/drawing/2014/main" id="{C2500D4A-0FD7-47FC-AFCB-48C9EA505E32}"/>
              </a:ext>
            </a:extLst>
          </p:cNvPr>
          <p:cNvGrpSpPr>
            <a:grpSpLocks/>
          </p:cNvGrpSpPr>
          <p:nvPr/>
        </p:nvGrpSpPr>
        <p:grpSpPr bwMode="auto">
          <a:xfrm>
            <a:off x="5657992" y="7010398"/>
            <a:ext cx="6179538" cy="1514968"/>
            <a:chOff x="2541" y="2961"/>
            <a:chExt cx="2737" cy="671"/>
          </a:xfrm>
        </p:grpSpPr>
        <p:sp>
          <p:nvSpPr>
            <p:cNvPr id="77839" name="Rectangle 15">
              <a:extLst>
                <a:ext uri="{FF2B5EF4-FFF2-40B4-BE49-F238E27FC236}">
                  <a16:creationId xmlns:a16="http://schemas.microsoft.com/office/drawing/2014/main" id="{F1C31C45-AE46-48AB-BED7-CB26553A66DA}"/>
                </a:ext>
              </a:extLst>
            </p:cNvPr>
            <p:cNvSpPr>
              <a:spLocks noChangeArrowheads="1"/>
            </p:cNvSpPr>
            <p:nvPr/>
          </p:nvSpPr>
          <p:spPr bwMode="auto">
            <a:xfrm>
              <a:off x="2541" y="2961"/>
              <a:ext cx="942" cy="366"/>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77840" name="Text Box 16">
              <a:extLst>
                <a:ext uri="{FF2B5EF4-FFF2-40B4-BE49-F238E27FC236}">
                  <a16:creationId xmlns:a16="http://schemas.microsoft.com/office/drawing/2014/main" id="{086A40E4-BF42-4708-872F-F847FA8009DC}"/>
                </a:ext>
              </a:extLst>
            </p:cNvPr>
            <p:cNvSpPr txBox="1">
              <a:spLocks noChangeArrowheads="1"/>
            </p:cNvSpPr>
            <p:nvPr/>
          </p:nvSpPr>
          <p:spPr bwMode="auto">
            <a:xfrm>
              <a:off x="3845" y="3475"/>
              <a:ext cx="1433"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1707"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Moore-Penrose pseudo inverse</a:t>
              </a:r>
            </a:p>
          </p:txBody>
        </p:sp>
      </p:grpSp>
      <p:grpSp>
        <p:nvGrpSpPr>
          <p:cNvPr id="5" name="Group 17">
            <a:extLst>
              <a:ext uri="{FF2B5EF4-FFF2-40B4-BE49-F238E27FC236}">
                <a16:creationId xmlns:a16="http://schemas.microsoft.com/office/drawing/2014/main" id="{C0136685-6E34-4E05-A9D5-98BEC8E9C7D5}"/>
              </a:ext>
            </a:extLst>
          </p:cNvPr>
          <p:cNvGrpSpPr>
            <a:grpSpLocks/>
          </p:cNvGrpSpPr>
          <p:nvPr/>
        </p:nvGrpSpPr>
        <p:grpSpPr bwMode="auto">
          <a:xfrm>
            <a:off x="7084907" y="5635413"/>
            <a:ext cx="4768427" cy="496711"/>
            <a:chOff x="3138" y="2426"/>
            <a:chExt cx="2112" cy="220"/>
          </a:xfrm>
        </p:grpSpPr>
        <p:sp>
          <p:nvSpPr>
            <p:cNvPr id="77836" name="Line 18">
              <a:extLst>
                <a:ext uri="{FF2B5EF4-FFF2-40B4-BE49-F238E27FC236}">
                  <a16:creationId xmlns:a16="http://schemas.microsoft.com/office/drawing/2014/main" id="{992C7A1F-271E-4FCC-8207-1FC343ABB434}"/>
                </a:ext>
              </a:extLst>
            </p:cNvPr>
            <p:cNvSpPr>
              <a:spLocks noChangeShapeType="1"/>
            </p:cNvSpPr>
            <p:nvPr/>
          </p:nvSpPr>
          <p:spPr bwMode="auto">
            <a:xfrm flipH="1">
              <a:off x="3138" y="2534"/>
              <a:ext cx="75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77837" name="Object 19">
              <a:extLst>
                <a:ext uri="{FF2B5EF4-FFF2-40B4-BE49-F238E27FC236}">
                  <a16:creationId xmlns:a16="http://schemas.microsoft.com/office/drawing/2014/main" id="{BE90C422-1CE7-40C5-85FA-F41C56E0D5CF}"/>
                </a:ext>
              </a:extLst>
            </p:cNvPr>
            <p:cNvGraphicFramePr>
              <a:graphicFrameLocks noChangeAspect="1"/>
            </p:cNvGraphicFramePr>
            <p:nvPr/>
          </p:nvGraphicFramePr>
          <p:xfrm>
            <a:off x="4005" y="2426"/>
            <a:ext cx="1245" cy="220"/>
          </p:xfrm>
          <a:graphic>
            <a:graphicData uri="http://schemas.openxmlformats.org/presentationml/2006/ole">
              <mc:AlternateContent xmlns:mc="http://schemas.openxmlformats.org/markup-compatibility/2006">
                <mc:Choice xmlns:v="urn:schemas-microsoft-com:vml" Requires="v">
                  <p:oleObj spid="_x0000_s54341" name="Equation" r:id="rId14" imgW="1219200" imgH="215900" progId="Equation.3">
                    <p:embed/>
                  </p:oleObj>
                </mc:Choice>
                <mc:Fallback>
                  <p:oleObj name="Equation" r:id="rId14" imgW="1219200" imgH="215900" progId="Equation.3">
                    <p:embed/>
                    <p:pic>
                      <p:nvPicPr>
                        <p:cNvPr id="77837" name="Object 19">
                          <a:extLst>
                            <a:ext uri="{FF2B5EF4-FFF2-40B4-BE49-F238E27FC236}">
                              <a16:creationId xmlns:a16="http://schemas.microsoft.com/office/drawing/2014/main" id="{BE90C422-1CE7-40C5-85FA-F41C56E0D5C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05" y="2426"/>
                          <a:ext cx="1245" cy="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77838" name="Line 20">
              <a:extLst>
                <a:ext uri="{FF2B5EF4-FFF2-40B4-BE49-F238E27FC236}">
                  <a16:creationId xmlns:a16="http://schemas.microsoft.com/office/drawing/2014/main" id="{633EA126-FDE4-4A44-95CD-2665A4C58DC5}"/>
                </a:ext>
              </a:extLst>
            </p:cNvPr>
            <p:cNvSpPr>
              <a:spLocks noChangeShapeType="1"/>
            </p:cNvSpPr>
            <p:nvPr/>
          </p:nvSpPr>
          <p:spPr bwMode="auto">
            <a:xfrm>
              <a:off x="4527" y="2643"/>
              <a:ext cx="366"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pSp>
    </p:spTree>
    <p:extLst>
      <p:ext uri="{BB962C8B-B14F-4D97-AF65-F5344CB8AC3E}">
        <p14:creationId xmlns:p14="http://schemas.microsoft.com/office/powerpoint/2010/main" val="32077821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67DAC07A-CA5B-4C73-B5B0-6F19C5FC93D0}"/>
              </a:ext>
            </a:extLst>
          </p:cNvPr>
          <p:cNvSpPr>
            <a:spLocks noGrp="1" noChangeArrowheads="1"/>
          </p:cNvSpPr>
          <p:nvPr>
            <p:ph type="title"/>
          </p:nvPr>
        </p:nvSpPr>
        <p:spPr>
          <a:xfrm>
            <a:off x="650240" y="-108373"/>
            <a:ext cx="11704320" cy="1625600"/>
          </a:xfrm>
        </p:spPr>
        <p:txBody>
          <a:bodyPr/>
          <a:lstStyle/>
          <a:p>
            <a:pPr eaLnBrk="1" hangingPunct="1"/>
            <a:r>
              <a:rPr lang="en-US" altLang="ja-JP" sz="5120"/>
              <a:t>Computing light source directions</a:t>
            </a:r>
          </a:p>
        </p:txBody>
      </p:sp>
      <p:sp>
        <p:nvSpPr>
          <p:cNvPr id="81922" name="Rectangle 3">
            <a:extLst>
              <a:ext uri="{FF2B5EF4-FFF2-40B4-BE49-F238E27FC236}">
                <a16:creationId xmlns:a16="http://schemas.microsoft.com/office/drawing/2014/main" id="{BB3A240F-A096-46FA-A9AA-4FCF4055388E}"/>
              </a:ext>
            </a:extLst>
          </p:cNvPr>
          <p:cNvSpPr>
            <a:spLocks noGrp="1" noChangeArrowheads="1"/>
          </p:cNvSpPr>
          <p:nvPr>
            <p:ph type="body" idx="1"/>
          </p:nvPr>
        </p:nvSpPr>
        <p:spPr>
          <a:xfrm>
            <a:off x="650240" y="2016196"/>
            <a:ext cx="11704320" cy="6436924"/>
          </a:xfrm>
        </p:spPr>
        <p:txBody>
          <a:bodyPr/>
          <a:lstStyle/>
          <a:p>
            <a:pPr marL="668292" indent="-668292" eaLnBrk="1" hangingPunct="1"/>
            <a:r>
              <a:rPr lang="en-US" altLang="ja-JP" sz="3413"/>
              <a:t>Trick:  place a chrome sphere in the scene</a:t>
            </a:r>
          </a:p>
          <a:p>
            <a:pPr marL="1291429" lvl="1" indent="-620880" eaLnBrk="1" hangingPunct="1"/>
            <a:endParaRPr lang="en-US" altLang="ja-JP" sz="2844"/>
          </a:p>
          <a:p>
            <a:pPr marL="1291429" lvl="1" indent="-620880" eaLnBrk="1" hangingPunct="1"/>
            <a:endParaRPr lang="en-US" altLang="ja-JP" sz="2844"/>
          </a:p>
          <a:p>
            <a:pPr marL="1291429" lvl="1" indent="-620880" eaLnBrk="1" hangingPunct="1"/>
            <a:endParaRPr lang="en-US" altLang="ja-JP" sz="2844"/>
          </a:p>
          <a:p>
            <a:pPr marL="1291429" lvl="1" indent="-620880" eaLnBrk="1" hangingPunct="1"/>
            <a:endParaRPr lang="en-US" altLang="ja-JP" sz="2844"/>
          </a:p>
          <a:p>
            <a:pPr marL="1291429" lvl="1" indent="-620880" eaLnBrk="1" hangingPunct="1"/>
            <a:endParaRPr lang="en-US" altLang="ja-JP" sz="2844"/>
          </a:p>
          <a:p>
            <a:pPr marL="1291429" lvl="1" indent="-620880" eaLnBrk="1" hangingPunct="1"/>
            <a:endParaRPr lang="en-US" altLang="ja-JP" sz="2844"/>
          </a:p>
          <a:p>
            <a:pPr marL="1291429" lvl="1" indent="-620880" eaLnBrk="1" hangingPunct="1"/>
            <a:r>
              <a:rPr lang="en-US" altLang="ja-JP" sz="2844"/>
              <a:t>the location of the highlight tells you the source direction</a:t>
            </a:r>
          </a:p>
        </p:txBody>
      </p:sp>
      <p:sp>
        <p:nvSpPr>
          <p:cNvPr id="81923" name="Rectangle 4">
            <a:extLst>
              <a:ext uri="{FF2B5EF4-FFF2-40B4-BE49-F238E27FC236}">
                <a16:creationId xmlns:a16="http://schemas.microsoft.com/office/drawing/2014/main" id="{E58A46E1-A15B-490E-A5BD-E952C55CF19D}"/>
              </a:ext>
            </a:extLst>
          </p:cNvPr>
          <p:cNvSpPr>
            <a:spLocks noChangeArrowheads="1"/>
          </p:cNvSpPr>
          <p:nvPr/>
        </p:nvSpPr>
        <p:spPr bwMode="auto">
          <a:xfrm>
            <a:off x="1844605" y="6089227"/>
            <a:ext cx="10401582" cy="142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pic>
        <p:nvPicPr>
          <p:cNvPr id="81924" name="Picture 5" descr="spec1">
            <a:extLst>
              <a:ext uri="{FF2B5EF4-FFF2-40B4-BE49-F238E27FC236}">
                <a16:creationId xmlns:a16="http://schemas.microsoft.com/office/drawing/2014/main" id="{C97B098A-EF60-40DF-AFCA-22710DCAAD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0409" y="3000587"/>
            <a:ext cx="9049173" cy="2445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53105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7BD66091-EFDF-456D-BD53-6645357BD51E}"/>
              </a:ext>
            </a:extLst>
          </p:cNvPr>
          <p:cNvSpPr>
            <a:spLocks noGrp="1" noChangeArrowheads="1"/>
          </p:cNvSpPr>
          <p:nvPr>
            <p:ph type="title"/>
          </p:nvPr>
        </p:nvSpPr>
        <p:spPr>
          <a:xfrm>
            <a:off x="650240" y="-108373"/>
            <a:ext cx="11704320" cy="1625600"/>
          </a:xfrm>
        </p:spPr>
        <p:txBody>
          <a:bodyPr/>
          <a:lstStyle/>
          <a:p>
            <a:pPr eaLnBrk="1" hangingPunct="1"/>
            <a:r>
              <a:rPr lang="en-US" altLang="ja-JP" sz="5120"/>
              <a:t>Limitations</a:t>
            </a:r>
          </a:p>
        </p:txBody>
      </p:sp>
      <p:sp>
        <p:nvSpPr>
          <p:cNvPr id="88066" name="Rectangle 3">
            <a:extLst>
              <a:ext uri="{FF2B5EF4-FFF2-40B4-BE49-F238E27FC236}">
                <a16:creationId xmlns:a16="http://schemas.microsoft.com/office/drawing/2014/main" id="{DA72C520-F1A7-43DA-BC60-6584435AB921}"/>
              </a:ext>
            </a:extLst>
          </p:cNvPr>
          <p:cNvSpPr>
            <a:spLocks noGrp="1" noChangeArrowheads="1"/>
          </p:cNvSpPr>
          <p:nvPr>
            <p:ph type="body" idx="1"/>
          </p:nvPr>
        </p:nvSpPr>
        <p:spPr>
          <a:xfrm>
            <a:off x="806028" y="1950720"/>
            <a:ext cx="11907520" cy="6068907"/>
          </a:xfrm>
        </p:spPr>
        <p:txBody>
          <a:bodyPr/>
          <a:lstStyle/>
          <a:p>
            <a:pPr marL="668292" indent="-668292" eaLnBrk="1" hangingPunct="1"/>
            <a:r>
              <a:rPr lang="en-US" altLang="ja-JP" sz="3982"/>
              <a:t>Big problems</a:t>
            </a:r>
          </a:p>
          <a:p>
            <a:pPr marL="1291429" lvl="1" indent="-620880" eaLnBrk="1" hangingPunct="1"/>
            <a:r>
              <a:rPr lang="en-US" altLang="ja-JP" sz="3413"/>
              <a:t>Doesn’t work for shiny things, semi-translucent things</a:t>
            </a:r>
          </a:p>
          <a:p>
            <a:pPr marL="1291429" lvl="1" indent="-620880" eaLnBrk="1" hangingPunct="1"/>
            <a:r>
              <a:rPr lang="en-US" altLang="ja-JP" sz="3413"/>
              <a:t>Shadows, inter-reflections</a:t>
            </a:r>
          </a:p>
          <a:p>
            <a:pPr marL="1291429" lvl="1" indent="-620880" eaLnBrk="1" hangingPunct="1"/>
            <a:endParaRPr lang="en-US" altLang="ja-JP" sz="3413"/>
          </a:p>
          <a:p>
            <a:pPr marL="668292" indent="-668292" eaLnBrk="1" hangingPunct="1"/>
            <a:r>
              <a:rPr lang="en-US" altLang="ja-JP" sz="3982"/>
              <a:t>Smaller problems</a:t>
            </a:r>
          </a:p>
          <a:p>
            <a:pPr marL="1291429" lvl="1" indent="-620880" eaLnBrk="1" hangingPunct="1"/>
            <a:r>
              <a:rPr lang="en-US" altLang="ja-JP" sz="3413"/>
              <a:t>Camera and lights have to be distant</a:t>
            </a:r>
          </a:p>
          <a:p>
            <a:pPr marL="1291429" lvl="1" indent="-620880" eaLnBrk="1" hangingPunct="1"/>
            <a:r>
              <a:rPr lang="en-US" altLang="ja-JP" sz="3413"/>
              <a:t>Calibration requirements</a:t>
            </a:r>
          </a:p>
          <a:p>
            <a:pPr marL="1855864" lvl="2" indent="-562179" eaLnBrk="1" hangingPunct="1"/>
            <a:r>
              <a:rPr lang="en-US" altLang="ja-JP" sz="2844"/>
              <a:t>measure light source directions, intensities</a:t>
            </a:r>
          </a:p>
          <a:p>
            <a:pPr marL="1855864" lvl="2" indent="-562179" eaLnBrk="1" hangingPunct="1"/>
            <a:r>
              <a:rPr lang="en-US" altLang="ja-JP" sz="2844"/>
              <a:t>camera response function</a:t>
            </a:r>
          </a:p>
        </p:txBody>
      </p:sp>
    </p:spTree>
    <p:extLst>
      <p:ext uri="{BB962C8B-B14F-4D97-AF65-F5344CB8AC3E}">
        <p14:creationId xmlns:p14="http://schemas.microsoft.com/office/powerpoint/2010/main" val="26579459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Depth from </a:t>
            </a:r>
            <a:r>
              <a:rPr lang="en-US" dirty="0" err="1"/>
              <a:t>normals</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Solving the linear system per-pixel gives us an estimated surface normal for each pixel</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r>
              <a:rPr lang="en-US" dirty="0"/>
              <a:t>How can we compute depth from </a:t>
            </a:r>
            <a:r>
              <a:rPr lang="en-US" dirty="0" err="1"/>
              <a:t>normals</a:t>
            </a:r>
            <a:r>
              <a:rPr lang="en-US" dirty="0"/>
              <a:t>?</a:t>
            </a:r>
          </a:p>
          <a:p>
            <a:pPr lvl="1">
              <a:buFont typeface="Arial" panose="020B0604020202020204" pitchFamily="34" charset="0"/>
              <a:buChar char="•"/>
            </a:pPr>
            <a:r>
              <a:rPr lang="en-US" dirty="0" err="1"/>
              <a:t>Normals</a:t>
            </a:r>
            <a:r>
              <a:rPr lang="en-US" dirty="0"/>
              <a:t> are like the “derivative” of the true depth</a:t>
            </a:r>
          </a:p>
        </p:txBody>
      </p:sp>
      <p:pic>
        <p:nvPicPr>
          <p:cNvPr id="4" name="Picture 5" descr="buddhas"/>
          <p:cNvPicPr>
            <a:picLocks noChangeAspect="1" noChangeArrowheads="1"/>
          </p:cNvPicPr>
          <p:nvPr/>
        </p:nvPicPr>
        <p:blipFill rotWithShape="1">
          <a:blip r:embed="rId2" cstate="print"/>
          <a:srcRect r="36285"/>
          <a:stretch/>
        </p:blipFill>
        <p:spPr bwMode="auto">
          <a:xfrm>
            <a:off x="2747760" y="2600402"/>
            <a:ext cx="7694707" cy="3912728"/>
          </a:xfrm>
          <a:prstGeom prst="rect">
            <a:avLst/>
          </a:prstGeom>
          <a:noFill/>
          <a:ln w="9525">
            <a:noFill/>
            <a:miter lim="800000"/>
            <a:headEnd/>
            <a:tailEnd/>
          </a:ln>
        </p:spPr>
      </p:pic>
      <p:sp>
        <p:nvSpPr>
          <p:cNvPr id="5" name="TextBox 4"/>
          <p:cNvSpPr txBox="1"/>
          <p:nvPr/>
        </p:nvSpPr>
        <p:spPr>
          <a:xfrm>
            <a:off x="3012994" y="6647021"/>
            <a:ext cx="1465466" cy="398699"/>
          </a:xfrm>
          <a:prstGeom prst="rect">
            <a:avLst/>
          </a:prstGeom>
          <a:noFill/>
        </p:spPr>
        <p:txBody>
          <a:bodyPr wrap="non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en-US" sz="1991" b="0" i="0" u="none" strike="noStrike" kern="1200" cap="none" spc="0" normalizeH="0" baseline="0" noProof="0" dirty="0">
                <a:ln>
                  <a:noFill/>
                </a:ln>
                <a:solidFill>
                  <a:srgbClr val="000000"/>
                </a:solidFill>
                <a:effectLst/>
                <a:uLnTx/>
                <a:uFillTx/>
                <a:latin typeface="Arial"/>
                <a:ea typeface="+mn-ea"/>
                <a:cs typeface="+mn-cs"/>
                <a:sym typeface="Helvetica Light"/>
              </a:rPr>
              <a:t>Input photo</a:t>
            </a:r>
          </a:p>
        </p:txBody>
      </p:sp>
      <p:sp>
        <p:nvSpPr>
          <p:cNvPr id="6" name="TextBox 5"/>
          <p:cNvSpPr txBox="1"/>
          <p:nvPr/>
        </p:nvSpPr>
        <p:spPr>
          <a:xfrm>
            <a:off x="5161162" y="6647021"/>
            <a:ext cx="2512959" cy="398699"/>
          </a:xfrm>
          <a:prstGeom prst="rect">
            <a:avLst/>
          </a:prstGeom>
          <a:noFill/>
        </p:spPr>
        <p:txBody>
          <a:bodyPr wrap="square" rtlCol="0">
            <a:spAutoFit/>
          </a:bodyPr>
          <a:lstStyle/>
          <a:p>
            <a:pPr marL="0" marR="0" lvl="0" indent="0" algn="ctr" defTabSz="1300460" rtl="0" eaLnBrk="1" fontAlgn="auto" latinLnBrk="0" hangingPunct="1">
              <a:lnSpc>
                <a:spcPct val="100000"/>
              </a:lnSpc>
              <a:spcBef>
                <a:spcPts val="0"/>
              </a:spcBef>
              <a:spcAft>
                <a:spcPts val="0"/>
              </a:spcAft>
              <a:buClrTx/>
              <a:buSzTx/>
              <a:buFontTx/>
              <a:buNone/>
              <a:tabLst/>
              <a:defRPr/>
            </a:pPr>
            <a:r>
              <a:rPr kumimoji="0" lang="en-US" sz="1991" b="0" i="0" u="none" strike="noStrike" kern="1200" cap="none" spc="0" normalizeH="0" baseline="0" noProof="0" dirty="0">
                <a:ln>
                  <a:noFill/>
                </a:ln>
                <a:solidFill>
                  <a:srgbClr val="000000"/>
                </a:solidFill>
                <a:effectLst/>
                <a:uLnTx/>
                <a:uFillTx/>
                <a:latin typeface="Arial"/>
                <a:ea typeface="+mn-ea"/>
                <a:cs typeface="+mn-cs"/>
                <a:sym typeface="Helvetica Light"/>
              </a:rPr>
              <a:t>Estimated </a:t>
            </a:r>
            <a:r>
              <a:rPr kumimoji="0" lang="en-US" sz="1991" b="0" i="0" u="none" strike="noStrike" kern="1200" cap="none" spc="0" normalizeH="0" baseline="0" noProof="0" dirty="0" err="1">
                <a:ln>
                  <a:noFill/>
                </a:ln>
                <a:solidFill>
                  <a:srgbClr val="000000"/>
                </a:solidFill>
                <a:effectLst/>
                <a:uLnTx/>
                <a:uFillTx/>
                <a:latin typeface="Arial"/>
                <a:ea typeface="+mn-ea"/>
                <a:cs typeface="+mn-cs"/>
                <a:sym typeface="Helvetica Light"/>
              </a:rPr>
              <a:t>normals</a:t>
            </a:r>
            <a:endParaRPr kumimoji="0" lang="en-US" sz="1991" b="0" i="0" u="none" strike="noStrike" kern="1200" cap="none" spc="0" normalizeH="0" baseline="0" noProof="0" dirty="0">
              <a:ln>
                <a:noFill/>
              </a:ln>
              <a:solidFill>
                <a:srgbClr val="000000"/>
              </a:solidFill>
              <a:effectLst/>
              <a:uLnTx/>
              <a:uFillTx/>
              <a:latin typeface="Arial"/>
              <a:ea typeface="+mn-ea"/>
              <a:cs typeface="+mn-cs"/>
              <a:sym typeface="Helvetica Light"/>
            </a:endParaRPr>
          </a:p>
        </p:txBody>
      </p:sp>
      <p:sp>
        <p:nvSpPr>
          <p:cNvPr id="7" name="TextBox 6"/>
          <p:cNvSpPr txBox="1"/>
          <p:nvPr/>
        </p:nvSpPr>
        <p:spPr>
          <a:xfrm>
            <a:off x="7822140" y="6493816"/>
            <a:ext cx="2620328" cy="705065"/>
          </a:xfrm>
          <a:prstGeom prst="rect">
            <a:avLst/>
          </a:prstGeom>
          <a:noFill/>
        </p:spPr>
        <p:txBody>
          <a:bodyPr wrap="square" rtlCol="0">
            <a:spAutoFit/>
          </a:bodyPr>
          <a:lstStyle/>
          <a:p>
            <a:pPr marL="0" marR="0" lvl="0" indent="0" algn="ctr" defTabSz="1300460" rtl="0" eaLnBrk="1" fontAlgn="auto" latinLnBrk="0" hangingPunct="1">
              <a:lnSpc>
                <a:spcPct val="100000"/>
              </a:lnSpc>
              <a:spcBef>
                <a:spcPts val="0"/>
              </a:spcBef>
              <a:spcAft>
                <a:spcPts val="0"/>
              </a:spcAft>
              <a:buClrTx/>
              <a:buSzTx/>
              <a:buFontTx/>
              <a:buNone/>
              <a:tabLst/>
              <a:defRPr/>
            </a:pPr>
            <a:r>
              <a:rPr kumimoji="0" lang="en-US" sz="1991" b="0" i="0" u="none" strike="noStrike" kern="1200" cap="none" spc="0" normalizeH="0" baseline="0" noProof="0" dirty="0">
                <a:ln>
                  <a:noFill/>
                </a:ln>
                <a:solidFill>
                  <a:srgbClr val="000000"/>
                </a:solidFill>
                <a:effectLst/>
                <a:uLnTx/>
                <a:uFillTx/>
                <a:latin typeface="Arial"/>
                <a:ea typeface="+mn-ea"/>
                <a:cs typeface="+mn-cs"/>
                <a:sym typeface="Helvetica Light"/>
              </a:rPr>
              <a:t>Estimated </a:t>
            </a:r>
            <a:r>
              <a:rPr kumimoji="0" lang="en-US" sz="1991" b="0" i="0" u="none" strike="noStrike" kern="1200" cap="none" spc="0" normalizeH="0" baseline="0" noProof="0" dirty="0" err="1">
                <a:ln>
                  <a:noFill/>
                </a:ln>
                <a:solidFill>
                  <a:srgbClr val="000000"/>
                </a:solidFill>
                <a:effectLst/>
                <a:uLnTx/>
                <a:uFillTx/>
                <a:latin typeface="Arial"/>
                <a:ea typeface="+mn-ea"/>
                <a:cs typeface="+mn-cs"/>
                <a:sym typeface="Helvetica Light"/>
              </a:rPr>
              <a:t>normals</a:t>
            </a:r>
            <a:r>
              <a:rPr kumimoji="0" lang="en-US" sz="1991" b="0" i="0" u="none" strike="noStrike" kern="1200" cap="none" spc="0" normalizeH="0" baseline="0" noProof="0" dirty="0">
                <a:ln>
                  <a:noFill/>
                </a:ln>
                <a:solidFill>
                  <a:srgbClr val="000000"/>
                </a:solidFill>
                <a:effectLst/>
                <a:uLnTx/>
                <a:uFillTx/>
                <a:latin typeface="Arial"/>
                <a:ea typeface="+mn-ea"/>
                <a:cs typeface="+mn-cs"/>
                <a:sym typeface="Helvetica Light"/>
              </a:rPr>
              <a:t> (needle diagram)</a:t>
            </a:r>
          </a:p>
        </p:txBody>
      </p:sp>
    </p:spTree>
    <p:extLst>
      <p:ext uri="{BB962C8B-B14F-4D97-AF65-F5344CB8AC3E}">
        <p14:creationId xmlns:p14="http://schemas.microsoft.com/office/powerpoint/2010/main" val="29461395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Effect transition="in" filter="fade">
                                      <p:cBhvr>
                                        <p:cTn id="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 name="Shape from shading"/>
          <p:cNvSpPr txBox="1">
            <a:spLocks noGrp="1"/>
          </p:cNvSpPr>
          <p:nvPr>
            <p:ph type="title"/>
          </p:nvPr>
        </p:nvSpPr>
        <p:spPr>
          <a:xfrm>
            <a:off x="571500" y="21104"/>
            <a:ext cx="11861800" cy="1397000"/>
          </a:xfrm>
          <a:prstGeom prst="rect">
            <a:avLst/>
          </a:prstGeom>
        </p:spPr>
        <p:txBody>
          <a:bodyPr/>
          <a:lstStyle/>
          <a:p>
            <a:r>
              <a:rPr lang="en-US" dirty="0"/>
              <a:t>Surfaces and </a:t>
            </a:r>
            <a:r>
              <a:rPr lang="en-US" dirty="0" err="1"/>
              <a:t>normals</a:t>
            </a:r>
            <a:endParaRPr dirty="0"/>
          </a:p>
        </p:txBody>
      </p:sp>
      <p:sp>
        <p:nvSpPr>
          <p:cNvPr id="27" name="Freeform: Shape 26">
            <a:extLst>
              <a:ext uri="{FF2B5EF4-FFF2-40B4-BE49-F238E27FC236}">
                <a16:creationId xmlns:a16="http://schemas.microsoft.com/office/drawing/2014/main" id="{530C5061-9C19-477D-9F85-FF935C961155}"/>
              </a:ext>
            </a:extLst>
          </p:cNvPr>
          <p:cNvSpPr/>
          <p:nvPr/>
        </p:nvSpPr>
        <p:spPr>
          <a:xfrm>
            <a:off x="1564936" y="1799953"/>
            <a:ext cx="4305940" cy="1323533"/>
          </a:xfrm>
          <a:custGeom>
            <a:avLst/>
            <a:gdLst>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17550 w 2228850"/>
              <a:gd name="connsiteY7" fmla="*/ 390525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1500 h 685090"/>
              <a:gd name="connsiteX16" fmla="*/ 1803400 w 2228850"/>
              <a:gd name="connsiteY16" fmla="*/ 619125 h 685090"/>
              <a:gd name="connsiteX17" fmla="*/ 1984375 w 2228850"/>
              <a:gd name="connsiteY17" fmla="*/ 552450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1500 h 685090"/>
              <a:gd name="connsiteX16" fmla="*/ 1803400 w 2228850"/>
              <a:gd name="connsiteY16" fmla="*/ 619125 h 685090"/>
              <a:gd name="connsiteX17" fmla="*/ 1984375 w 2228850"/>
              <a:gd name="connsiteY17" fmla="*/ 552450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03400 w 2228850"/>
              <a:gd name="connsiteY16" fmla="*/ 619125 h 685090"/>
              <a:gd name="connsiteX17" fmla="*/ 1984375 w 2228850"/>
              <a:gd name="connsiteY17" fmla="*/ 552450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43881 w 2228850"/>
              <a:gd name="connsiteY16" fmla="*/ 616744 h 685090"/>
              <a:gd name="connsiteX17" fmla="*/ 1984375 w 2228850"/>
              <a:gd name="connsiteY17" fmla="*/ 552450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43881 w 2228850"/>
              <a:gd name="connsiteY16" fmla="*/ 616744 h 685090"/>
              <a:gd name="connsiteX17" fmla="*/ 2012950 w 2228850"/>
              <a:gd name="connsiteY17" fmla="*/ 509588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43881 w 2228850"/>
              <a:gd name="connsiteY16" fmla="*/ 616744 h 685090"/>
              <a:gd name="connsiteX17" fmla="*/ 1998663 w 2228850"/>
              <a:gd name="connsiteY17" fmla="*/ 523875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 name="connsiteX0" fmla="*/ 0 w 2228850"/>
              <a:gd name="connsiteY0" fmla="*/ 339725 h 685090"/>
              <a:gd name="connsiteX1" fmla="*/ 79375 w 2228850"/>
              <a:gd name="connsiteY1" fmla="*/ 495300 h 685090"/>
              <a:gd name="connsiteX2" fmla="*/ 142875 w 2228850"/>
              <a:gd name="connsiteY2" fmla="*/ 590550 h 685090"/>
              <a:gd name="connsiteX3" fmla="*/ 247650 w 2228850"/>
              <a:gd name="connsiteY3" fmla="*/ 676275 h 685090"/>
              <a:gd name="connsiteX4" fmla="*/ 374650 w 2228850"/>
              <a:gd name="connsiteY4" fmla="*/ 679450 h 685090"/>
              <a:gd name="connsiteX5" fmla="*/ 441325 w 2228850"/>
              <a:gd name="connsiteY5" fmla="*/ 650875 h 685090"/>
              <a:gd name="connsiteX6" fmla="*/ 590550 w 2228850"/>
              <a:gd name="connsiteY6" fmla="*/ 542925 h 685090"/>
              <a:gd name="connsiteX7" fmla="*/ 724693 w 2228850"/>
              <a:gd name="connsiteY7" fmla="*/ 397668 h 685090"/>
              <a:gd name="connsiteX8" fmla="*/ 844550 w 2228850"/>
              <a:gd name="connsiteY8" fmla="*/ 276225 h 685090"/>
              <a:gd name="connsiteX9" fmla="*/ 901700 w 2228850"/>
              <a:gd name="connsiteY9" fmla="*/ 222250 h 685090"/>
              <a:gd name="connsiteX10" fmla="*/ 990600 w 2228850"/>
              <a:gd name="connsiteY10" fmla="*/ 152400 h 685090"/>
              <a:gd name="connsiteX11" fmla="*/ 1089025 w 2228850"/>
              <a:gd name="connsiteY11" fmla="*/ 127000 h 685090"/>
              <a:gd name="connsiteX12" fmla="*/ 1241425 w 2228850"/>
              <a:gd name="connsiteY12" fmla="*/ 155575 h 685090"/>
              <a:gd name="connsiteX13" fmla="*/ 1409700 w 2228850"/>
              <a:gd name="connsiteY13" fmla="*/ 295275 h 685090"/>
              <a:gd name="connsiteX14" fmla="*/ 1552575 w 2228850"/>
              <a:gd name="connsiteY14" fmla="*/ 450850 h 685090"/>
              <a:gd name="connsiteX15" fmla="*/ 1708150 w 2228850"/>
              <a:gd name="connsiteY15" fmla="*/ 578643 h 685090"/>
              <a:gd name="connsiteX16" fmla="*/ 1843881 w 2228850"/>
              <a:gd name="connsiteY16" fmla="*/ 616744 h 685090"/>
              <a:gd name="connsiteX17" fmla="*/ 1989138 w 2228850"/>
              <a:gd name="connsiteY17" fmla="*/ 519112 h 685090"/>
              <a:gd name="connsiteX18" fmla="*/ 2079625 w 2228850"/>
              <a:gd name="connsiteY18" fmla="*/ 390525 h 685090"/>
              <a:gd name="connsiteX19" fmla="*/ 2149475 w 2228850"/>
              <a:gd name="connsiteY19" fmla="*/ 234950 h 685090"/>
              <a:gd name="connsiteX20" fmla="*/ 2203450 w 2228850"/>
              <a:gd name="connsiteY20" fmla="*/ 85725 h 685090"/>
              <a:gd name="connsiteX21" fmla="*/ 2228850 w 2228850"/>
              <a:gd name="connsiteY21" fmla="*/ 0 h 68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28850" h="685090">
                <a:moveTo>
                  <a:pt x="0" y="339725"/>
                </a:moveTo>
                <a:cubicBezTo>
                  <a:pt x="27781" y="396610"/>
                  <a:pt x="55563" y="453496"/>
                  <a:pt x="79375" y="495300"/>
                </a:cubicBezTo>
                <a:cubicBezTo>
                  <a:pt x="103188" y="537104"/>
                  <a:pt x="114829" y="560388"/>
                  <a:pt x="142875" y="590550"/>
                </a:cubicBezTo>
                <a:cubicBezTo>
                  <a:pt x="170921" y="620712"/>
                  <a:pt x="209021" y="661458"/>
                  <a:pt x="247650" y="676275"/>
                </a:cubicBezTo>
                <a:cubicBezTo>
                  <a:pt x="286279" y="691092"/>
                  <a:pt x="342371" y="683683"/>
                  <a:pt x="374650" y="679450"/>
                </a:cubicBezTo>
                <a:cubicBezTo>
                  <a:pt x="406929" y="675217"/>
                  <a:pt x="405342" y="673629"/>
                  <a:pt x="441325" y="650875"/>
                </a:cubicBezTo>
                <a:cubicBezTo>
                  <a:pt x="477308" y="628121"/>
                  <a:pt x="543322" y="585126"/>
                  <a:pt x="590550" y="542925"/>
                </a:cubicBezTo>
                <a:cubicBezTo>
                  <a:pt x="637778" y="500724"/>
                  <a:pt x="682360" y="442118"/>
                  <a:pt x="724693" y="397668"/>
                </a:cubicBezTo>
                <a:cubicBezTo>
                  <a:pt x="767026" y="353218"/>
                  <a:pt x="815049" y="305461"/>
                  <a:pt x="844550" y="276225"/>
                </a:cubicBezTo>
                <a:cubicBezTo>
                  <a:pt x="874051" y="246989"/>
                  <a:pt x="877358" y="242887"/>
                  <a:pt x="901700" y="222250"/>
                </a:cubicBezTo>
                <a:cubicBezTo>
                  <a:pt x="926042" y="201613"/>
                  <a:pt x="959379" y="168275"/>
                  <a:pt x="990600" y="152400"/>
                </a:cubicBezTo>
                <a:cubicBezTo>
                  <a:pt x="1021821" y="136525"/>
                  <a:pt x="1047221" y="126471"/>
                  <a:pt x="1089025" y="127000"/>
                </a:cubicBezTo>
                <a:cubicBezTo>
                  <a:pt x="1130829" y="127529"/>
                  <a:pt x="1187979" y="127529"/>
                  <a:pt x="1241425" y="155575"/>
                </a:cubicBezTo>
                <a:cubicBezTo>
                  <a:pt x="1294871" y="183621"/>
                  <a:pt x="1357842" y="246063"/>
                  <a:pt x="1409700" y="295275"/>
                </a:cubicBezTo>
                <a:cubicBezTo>
                  <a:pt x="1461558" y="344487"/>
                  <a:pt x="1502833" y="403622"/>
                  <a:pt x="1552575" y="450850"/>
                </a:cubicBezTo>
                <a:cubicBezTo>
                  <a:pt x="1602317" y="498078"/>
                  <a:pt x="1659599" y="550994"/>
                  <a:pt x="1708150" y="578643"/>
                </a:cubicBezTo>
                <a:cubicBezTo>
                  <a:pt x="1756701" y="606292"/>
                  <a:pt x="1797050" y="626666"/>
                  <a:pt x="1843881" y="616744"/>
                </a:cubicBezTo>
                <a:cubicBezTo>
                  <a:pt x="1890712" y="606822"/>
                  <a:pt x="1949847" y="556815"/>
                  <a:pt x="1989138" y="519112"/>
                </a:cubicBezTo>
                <a:cubicBezTo>
                  <a:pt x="2028429" y="481409"/>
                  <a:pt x="2052902" y="437885"/>
                  <a:pt x="2079625" y="390525"/>
                </a:cubicBezTo>
                <a:cubicBezTo>
                  <a:pt x="2106348" y="343165"/>
                  <a:pt x="2128838" y="285750"/>
                  <a:pt x="2149475" y="234950"/>
                </a:cubicBezTo>
                <a:cubicBezTo>
                  <a:pt x="2170112" y="184150"/>
                  <a:pt x="2190221" y="124883"/>
                  <a:pt x="2203450" y="85725"/>
                </a:cubicBezTo>
                <a:cubicBezTo>
                  <a:pt x="2216679" y="46567"/>
                  <a:pt x="2222764" y="23283"/>
                  <a:pt x="2228850" y="0"/>
                </a:cubicBezTo>
              </a:path>
            </a:pathLst>
          </a:custGeom>
          <a:noFill/>
          <a:ln w="50800">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sym typeface="Helvetica Neue Light"/>
            </a:endParaRPr>
          </a:p>
        </p:txBody>
      </p:sp>
      <p:cxnSp>
        <p:nvCxnSpPr>
          <p:cNvPr id="29" name="Straight Arrow Connector 28">
            <a:extLst>
              <a:ext uri="{FF2B5EF4-FFF2-40B4-BE49-F238E27FC236}">
                <a16:creationId xmlns:a16="http://schemas.microsoft.com/office/drawing/2014/main" id="{25267A58-2A00-4D22-8AAA-E4F45AD8D7DE}"/>
              </a:ext>
            </a:extLst>
          </p:cNvPr>
          <p:cNvCxnSpPr>
            <a:cxnSpLocks/>
          </p:cNvCxnSpPr>
          <p:nvPr/>
        </p:nvCxnSpPr>
        <p:spPr>
          <a:xfrm rot="16200000" flipV="1">
            <a:off x="-1473916" y="3987216"/>
            <a:ext cx="5317544" cy="0"/>
          </a:xfrm>
          <a:prstGeom prst="straightConnector1">
            <a:avLst/>
          </a:prstGeom>
          <a:noFill/>
          <a:ln w="38100" cap="flat">
            <a:solidFill>
              <a:schemeClr val="tx1"/>
            </a:solidFill>
            <a:prstDash val="solid"/>
            <a:miter lim="400000"/>
            <a:tailEnd type="arrow"/>
          </a:ln>
          <a:effectLst/>
          <a:sp3d/>
        </p:spPr>
        <p:style>
          <a:lnRef idx="0">
            <a:scrgbClr r="0" g="0" b="0"/>
          </a:lnRef>
          <a:fillRef idx="0">
            <a:scrgbClr r="0" g="0" b="0"/>
          </a:fillRef>
          <a:effectRef idx="0">
            <a:scrgbClr r="0" g="0" b="0"/>
          </a:effectRef>
          <a:fontRef idx="none"/>
        </p:style>
      </p:cxnSp>
      <p:sp>
        <p:nvSpPr>
          <p:cNvPr id="30" name="define “pseudo-normal”">
            <a:extLst>
              <a:ext uri="{FF2B5EF4-FFF2-40B4-BE49-F238E27FC236}">
                <a16:creationId xmlns:a16="http://schemas.microsoft.com/office/drawing/2014/main" id="{9D61175F-1BCC-42F8-9D5A-90765369AE81}"/>
              </a:ext>
            </a:extLst>
          </p:cNvPr>
          <p:cNvSpPr txBox="1"/>
          <p:nvPr/>
        </p:nvSpPr>
        <p:spPr>
          <a:xfrm>
            <a:off x="6682441" y="6584433"/>
            <a:ext cx="25327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x</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sp>
        <p:nvSpPr>
          <p:cNvPr id="31" name="define “pseudo-normal”">
            <a:extLst>
              <a:ext uri="{FF2B5EF4-FFF2-40B4-BE49-F238E27FC236}">
                <a16:creationId xmlns:a16="http://schemas.microsoft.com/office/drawing/2014/main" id="{63E46A53-6350-468B-9BE7-091DF6BAD122}"/>
              </a:ext>
            </a:extLst>
          </p:cNvPr>
          <p:cNvSpPr txBox="1"/>
          <p:nvPr/>
        </p:nvSpPr>
        <p:spPr>
          <a:xfrm>
            <a:off x="629713" y="1028700"/>
            <a:ext cx="243656"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z</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cxnSp>
        <p:nvCxnSpPr>
          <p:cNvPr id="6" name="Straight Arrow Connector 5">
            <a:extLst>
              <a:ext uri="{FF2B5EF4-FFF2-40B4-BE49-F238E27FC236}">
                <a16:creationId xmlns:a16="http://schemas.microsoft.com/office/drawing/2014/main" id="{97BAF685-4C8A-45E3-B38C-0E830CBB1FB2}"/>
              </a:ext>
            </a:extLst>
          </p:cNvPr>
          <p:cNvCxnSpPr>
            <a:cxnSpLocks/>
          </p:cNvCxnSpPr>
          <p:nvPr/>
        </p:nvCxnSpPr>
        <p:spPr>
          <a:xfrm flipV="1">
            <a:off x="2818150" y="2764155"/>
            <a:ext cx="0" cy="4046220"/>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4" name="Straight Arrow Connector 33">
            <a:extLst>
              <a:ext uri="{FF2B5EF4-FFF2-40B4-BE49-F238E27FC236}">
                <a16:creationId xmlns:a16="http://schemas.microsoft.com/office/drawing/2014/main" id="{182E4F63-2D5C-49D3-8BB8-9B6D27E9ADF7}"/>
              </a:ext>
            </a:extLst>
          </p:cNvPr>
          <p:cNvCxnSpPr>
            <a:cxnSpLocks/>
            <a:endCxn id="27" idx="7"/>
          </p:cNvCxnSpPr>
          <p:nvPr/>
        </p:nvCxnSpPr>
        <p:spPr>
          <a:xfrm flipH="1" flipV="1">
            <a:off x="2964978" y="2568212"/>
            <a:ext cx="5572" cy="4080352"/>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5" name="Straight Arrow Connector 34">
            <a:extLst>
              <a:ext uri="{FF2B5EF4-FFF2-40B4-BE49-F238E27FC236}">
                <a16:creationId xmlns:a16="http://schemas.microsoft.com/office/drawing/2014/main" id="{0018C6AA-123E-4E03-AAD1-88D6720D7457}"/>
              </a:ext>
            </a:extLst>
          </p:cNvPr>
          <p:cNvCxnSpPr>
            <a:cxnSpLocks/>
          </p:cNvCxnSpPr>
          <p:nvPr/>
        </p:nvCxnSpPr>
        <p:spPr>
          <a:xfrm flipV="1">
            <a:off x="3122950" y="2419350"/>
            <a:ext cx="0" cy="4229214"/>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6" name="Straight Arrow Connector 35">
            <a:extLst>
              <a:ext uri="{FF2B5EF4-FFF2-40B4-BE49-F238E27FC236}">
                <a16:creationId xmlns:a16="http://schemas.microsoft.com/office/drawing/2014/main" id="{8576401C-94C4-4C3A-AD6A-9227334C211F}"/>
              </a:ext>
            </a:extLst>
          </p:cNvPr>
          <p:cNvCxnSpPr>
            <a:cxnSpLocks/>
          </p:cNvCxnSpPr>
          <p:nvPr/>
        </p:nvCxnSpPr>
        <p:spPr>
          <a:xfrm flipV="1">
            <a:off x="3275350" y="2276475"/>
            <a:ext cx="0" cy="4438764"/>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7" name="Straight Arrow Connector 36">
            <a:extLst>
              <a:ext uri="{FF2B5EF4-FFF2-40B4-BE49-F238E27FC236}">
                <a16:creationId xmlns:a16="http://schemas.microsoft.com/office/drawing/2014/main" id="{C306432A-4DD9-49CA-ADCB-6EBE417ADF85}"/>
              </a:ext>
            </a:extLst>
          </p:cNvPr>
          <p:cNvCxnSpPr>
            <a:cxnSpLocks/>
          </p:cNvCxnSpPr>
          <p:nvPr/>
        </p:nvCxnSpPr>
        <p:spPr>
          <a:xfrm flipV="1">
            <a:off x="3427750" y="2095500"/>
            <a:ext cx="0" cy="4553064"/>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8" name="Straight Arrow Connector 37">
            <a:extLst>
              <a:ext uri="{FF2B5EF4-FFF2-40B4-BE49-F238E27FC236}">
                <a16:creationId xmlns:a16="http://schemas.microsoft.com/office/drawing/2014/main" id="{0AFDD3EE-2962-42D4-B9E1-FD6C80280A68}"/>
              </a:ext>
            </a:extLst>
          </p:cNvPr>
          <p:cNvCxnSpPr>
            <a:cxnSpLocks/>
          </p:cNvCxnSpPr>
          <p:nvPr/>
        </p:nvCxnSpPr>
        <p:spPr>
          <a:xfrm flipV="1">
            <a:off x="3580150" y="2057400"/>
            <a:ext cx="0" cy="475297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9" name="Straight Arrow Connector 38">
            <a:extLst>
              <a:ext uri="{FF2B5EF4-FFF2-40B4-BE49-F238E27FC236}">
                <a16:creationId xmlns:a16="http://schemas.microsoft.com/office/drawing/2014/main" id="{48758E82-E029-46E3-9317-49C08B4ABA8A}"/>
              </a:ext>
            </a:extLst>
          </p:cNvPr>
          <p:cNvCxnSpPr>
            <a:cxnSpLocks/>
          </p:cNvCxnSpPr>
          <p:nvPr/>
        </p:nvCxnSpPr>
        <p:spPr>
          <a:xfrm flipV="1">
            <a:off x="3732550" y="2068830"/>
            <a:ext cx="0" cy="4884870"/>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0" name="Straight Arrow Connector 39">
            <a:extLst>
              <a:ext uri="{FF2B5EF4-FFF2-40B4-BE49-F238E27FC236}">
                <a16:creationId xmlns:a16="http://schemas.microsoft.com/office/drawing/2014/main" id="{72764C3A-64F8-4CF5-ACEC-AEBDDEE74630}"/>
              </a:ext>
            </a:extLst>
          </p:cNvPr>
          <p:cNvCxnSpPr>
            <a:cxnSpLocks/>
          </p:cNvCxnSpPr>
          <p:nvPr/>
        </p:nvCxnSpPr>
        <p:spPr>
          <a:xfrm flipV="1">
            <a:off x="3884950" y="2097405"/>
            <a:ext cx="0" cy="485629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1" name="Straight Arrow Connector 40">
            <a:extLst>
              <a:ext uri="{FF2B5EF4-FFF2-40B4-BE49-F238E27FC236}">
                <a16:creationId xmlns:a16="http://schemas.microsoft.com/office/drawing/2014/main" id="{B7DBB743-FBC1-4F56-9AE9-F614E0ECA88E}"/>
              </a:ext>
            </a:extLst>
          </p:cNvPr>
          <p:cNvCxnSpPr>
            <a:cxnSpLocks/>
          </p:cNvCxnSpPr>
          <p:nvPr/>
        </p:nvCxnSpPr>
        <p:spPr>
          <a:xfrm flipV="1">
            <a:off x="4037350" y="2164080"/>
            <a:ext cx="0" cy="472249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2" name="Straight Arrow Connector 41">
            <a:extLst>
              <a:ext uri="{FF2B5EF4-FFF2-40B4-BE49-F238E27FC236}">
                <a16:creationId xmlns:a16="http://schemas.microsoft.com/office/drawing/2014/main" id="{1EAEB6BD-13D7-419F-AC6F-A0306386922B}"/>
              </a:ext>
            </a:extLst>
          </p:cNvPr>
          <p:cNvCxnSpPr>
            <a:cxnSpLocks/>
          </p:cNvCxnSpPr>
          <p:nvPr/>
        </p:nvCxnSpPr>
        <p:spPr>
          <a:xfrm flipV="1">
            <a:off x="4189750" y="2306955"/>
            <a:ext cx="0" cy="464674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3" name="Straight Arrow Connector 42">
            <a:extLst>
              <a:ext uri="{FF2B5EF4-FFF2-40B4-BE49-F238E27FC236}">
                <a16:creationId xmlns:a16="http://schemas.microsoft.com/office/drawing/2014/main" id="{E86E2B5F-F510-443F-A579-2BB56D0FFD8E}"/>
              </a:ext>
            </a:extLst>
          </p:cNvPr>
          <p:cNvCxnSpPr/>
          <p:nvPr/>
        </p:nvCxnSpPr>
        <p:spPr>
          <a:xfrm flipV="1">
            <a:off x="4342150" y="2449495"/>
            <a:ext cx="0" cy="4504205"/>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4" name="Straight Arrow Connector 43">
            <a:extLst>
              <a:ext uri="{FF2B5EF4-FFF2-40B4-BE49-F238E27FC236}">
                <a16:creationId xmlns:a16="http://schemas.microsoft.com/office/drawing/2014/main" id="{ED17B962-7D43-4774-93B1-21992714C249}"/>
              </a:ext>
            </a:extLst>
          </p:cNvPr>
          <p:cNvCxnSpPr>
            <a:cxnSpLocks/>
          </p:cNvCxnSpPr>
          <p:nvPr/>
        </p:nvCxnSpPr>
        <p:spPr>
          <a:xfrm flipV="1">
            <a:off x="4494550" y="2621280"/>
            <a:ext cx="0" cy="4093959"/>
          </a:xfrm>
          <a:prstGeom prst="straightConnector1">
            <a:avLst/>
          </a:prstGeom>
          <a:noFill/>
          <a:ln w="38100" cap="flat">
            <a:solidFill>
              <a:srgbClr val="ABABAB"/>
            </a:solidFill>
            <a:prstDash val="solid"/>
            <a:miter lim="400000"/>
            <a:tailEnd type="triangle"/>
          </a:ln>
          <a:effectLst/>
          <a:sp3d/>
        </p:spPr>
        <p:style>
          <a:lnRef idx="0">
            <a:scrgbClr r="0" g="0" b="0"/>
          </a:lnRef>
          <a:fillRef idx="0">
            <a:scrgbClr r="0" g="0" b="0"/>
          </a:fillRef>
          <a:effectRef idx="0">
            <a:scrgbClr r="0" g="0" b="0"/>
          </a:effectRef>
          <a:fontRef idx="none"/>
        </p:style>
      </p:cxnSp>
      <p:grpSp>
        <p:nvGrpSpPr>
          <p:cNvPr id="23" name="Group 22">
            <a:extLst>
              <a:ext uri="{FF2B5EF4-FFF2-40B4-BE49-F238E27FC236}">
                <a16:creationId xmlns:a16="http://schemas.microsoft.com/office/drawing/2014/main" id="{F514CF8F-6DB4-4F04-92C5-2AAFCCA60539}"/>
              </a:ext>
            </a:extLst>
          </p:cNvPr>
          <p:cNvGrpSpPr>
            <a:grpSpLocks noChangeAspect="1"/>
          </p:cNvGrpSpPr>
          <p:nvPr/>
        </p:nvGrpSpPr>
        <p:grpSpPr>
          <a:xfrm rot="3318229">
            <a:off x="2535506" y="6731798"/>
            <a:ext cx="2364798" cy="2191470"/>
            <a:chOff x="1707823" y="4099124"/>
            <a:chExt cx="572560" cy="530594"/>
          </a:xfrm>
        </p:grpSpPr>
        <p:sp>
          <p:nvSpPr>
            <p:cNvPr id="24" name="Isosceles Triangle 23">
              <a:extLst>
                <a:ext uri="{FF2B5EF4-FFF2-40B4-BE49-F238E27FC236}">
                  <a16:creationId xmlns:a16="http://schemas.microsoft.com/office/drawing/2014/main" id="{A01448F5-A35C-4776-9345-27520539E174}"/>
                </a:ext>
              </a:extLst>
            </p:cNvPr>
            <p:cNvSpPr/>
            <p:nvPr/>
          </p:nvSpPr>
          <p:spPr>
            <a:xfrm rot="7488087">
              <a:off x="1684844" y="4122103"/>
              <a:ext cx="494025" cy="448068"/>
            </a:xfrm>
            <a:prstGeom prst="triangle">
              <a:avLst/>
            </a:prstGeom>
            <a:solidFill>
              <a:sysClr val="window" lastClr="FFFFFF">
                <a:lumMod val="65000"/>
              </a:sysClr>
            </a:solidFill>
            <a:ln w="3175" cap="flat" cmpd="sng" algn="ctr">
              <a:noFill/>
              <a:prstDash val="solid"/>
            </a:ln>
            <a:effectLst/>
          </p:spPr>
          <p:txBody>
            <a:bodyPr rtlCol="0" anchor="ctr"/>
            <a:lstStyle/>
            <a:p>
              <a:pPr marL="0" marR="0" lvl="0" indent="0" algn="ctr" defTabSz="917862" rtl="0" eaLnBrk="1" fontAlgn="auto" latinLnBrk="0" hangingPunct="1">
                <a:lnSpc>
                  <a:spcPct val="100000"/>
                </a:lnSpc>
                <a:spcBef>
                  <a:spcPts val="0"/>
                </a:spcBef>
                <a:spcAft>
                  <a:spcPts val="0"/>
                </a:spcAft>
                <a:buClrTx/>
                <a:buSzTx/>
                <a:buFontTx/>
                <a:buNone/>
                <a:tabLst/>
                <a:defRPr/>
              </a:pPr>
              <a:endParaRPr kumimoji="0" lang="en-US" sz="1606"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Helvetica Neue Light"/>
              </a:endParaRPr>
            </a:p>
          </p:txBody>
        </p:sp>
        <p:sp>
          <p:nvSpPr>
            <p:cNvPr id="25" name="Rectangle 24">
              <a:extLst>
                <a:ext uri="{FF2B5EF4-FFF2-40B4-BE49-F238E27FC236}">
                  <a16:creationId xmlns:a16="http://schemas.microsoft.com/office/drawing/2014/main" id="{32731DA3-6C84-45CD-BCFB-C33EF3E3580B}"/>
                </a:ext>
              </a:extLst>
            </p:cNvPr>
            <p:cNvSpPr/>
            <p:nvPr/>
          </p:nvSpPr>
          <p:spPr>
            <a:xfrm rot="7488087">
              <a:off x="1861617" y="4210953"/>
              <a:ext cx="388865" cy="448666"/>
            </a:xfrm>
            <a:prstGeom prst="rect">
              <a:avLst/>
            </a:prstGeom>
            <a:solidFill>
              <a:sysClr val="windowText" lastClr="000000">
                <a:lumMod val="65000"/>
                <a:lumOff val="35000"/>
              </a:sysClr>
            </a:solidFill>
            <a:ln w="3175" cap="flat" cmpd="sng" algn="ctr">
              <a:noFill/>
              <a:prstDash val="solid"/>
            </a:ln>
            <a:effectLst/>
          </p:spPr>
          <p:txBody>
            <a:bodyPr rtlCol="0" anchor="ctr"/>
            <a:lstStyle/>
            <a:p>
              <a:pPr marL="0" marR="0" lvl="0" indent="0" algn="ctr" defTabSz="917862" rtl="0" eaLnBrk="1" fontAlgn="auto" latinLnBrk="0" hangingPunct="1">
                <a:lnSpc>
                  <a:spcPct val="100000"/>
                </a:lnSpc>
                <a:spcBef>
                  <a:spcPts val="0"/>
                </a:spcBef>
                <a:spcAft>
                  <a:spcPts val="0"/>
                </a:spcAft>
                <a:buClrTx/>
                <a:buSzTx/>
                <a:buFontTx/>
                <a:buNone/>
                <a:tabLst/>
                <a:defRPr/>
              </a:pPr>
              <a:endParaRPr kumimoji="0" lang="en-US" sz="1606"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Helvetica Neue Light"/>
              </a:endParaRPr>
            </a:p>
          </p:txBody>
        </p:sp>
      </p:grpSp>
      <p:cxnSp>
        <p:nvCxnSpPr>
          <p:cNvPr id="4" name="Straight Arrow Connector 3">
            <a:extLst>
              <a:ext uri="{FF2B5EF4-FFF2-40B4-BE49-F238E27FC236}">
                <a16:creationId xmlns:a16="http://schemas.microsoft.com/office/drawing/2014/main" id="{4E8A77A5-97B0-47B1-9424-32BA2801C3AF}"/>
              </a:ext>
            </a:extLst>
          </p:cNvPr>
          <p:cNvCxnSpPr/>
          <p:nvPr/>
        </p:nvCxnSpPr>
        <p:spPr>
          <a:xfrm>
            <a:off x="1184856" y="6645988"/>
            <a:ext cx="5317544" cy="0"/>
          </a:xfrm>
          <a:prstGeom prst="straightConnector1">
            <a:avLst/>
          </a:prstGeom>
          <a:noFill/>
          <a:ln w="38100" cap="flat">
            <a:solidFill>
              <a:schemeClr val="tx1"/>
            </a:solidFill>
            <a:prstDash val="solid"/>
            <a:miter lim="400000"/>
            <a:tailEnd type="arrow"/>
          </a:ln>
          <a:effectLst/>
          <a:sp3d/>
        </p:spPr>
        <p:style>
          <a:lnRef idx="0">
            <a:scrgbClr r="0" g="0" b="0"/>
          </a:lnRef>
          <a:fillRef idx="0">
            <a:scrgbClr r="0" g="0" b="0"/>
          </a:fillRef>
          <a:effectRef idx="0">
            <a:scrgbClr r="0" g="0" b="0"/>
          </a:effectRef>
          <a:fontRef idx="none"/>
        </p:style>
      </p:cxnSp>
      <p:sp>
        <p:nvSpPr>
          <p:cNvPr id="57" name="define “pseudo-normal”">
            <a:extLst>
              <a:ext uri="{FF2B5EF4-FFF2-40B4-BE49-F238E27FC236}">
                <a16:creationId xmlns:a16="http://schemas.microsoft.com/office/drawing/2014/main" id="{9CB92C89-A25D-40B2-8DBB-0C10114873F1}"/>
              </a:ext>
            </a:extLst>
          </p:cNvPr>
          <p:cNvSpPr txBox="1"/>
          <p:nvPr/>
        </p:nvSpPr>
        <p:spPr>
          <a:xfrm>
            <a:off x="4655566" y="7722311"/>
            <a:ext cx="2043831"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o</a:t>
            </a:r>
            <a:r>
              <a:rPr kumimoji="0" lang="en-US" sz="2800" b="0" i="0" u="none" strike="noStrike" kern="0" cap="none" spc="0" normalizeH="0" baseline="0" noProof="0" dirty="0" err="1">
                <a:ln>
                  <a:noFill/>
                </a:ln>
                <a:solidFill>
                  <a:srgbClr val="000000"/>
                </a:solidFill>
                <a:effectLst/>
                <a:uLnTx/>
                <a:uFillTx/>
                <a:latin typeface="Calibri Light" panose="020F0302020204030204" pitchFamily="34" charset="0"/>
                <a:sym typeface="Helvetica Neue Light"/>
              </a:rPr>
              <a:t>rthographic</a:t>
            </a: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 camera</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sp>
        <p:nvSpPr>
          <p:cNvPr id="58" name="define “pseudo-normal”">
            <a:extLst>
              <a:ext uri="{FF2B5EF4-FFF2-40B4-BE49-F238E27FC236}">
                <a16:creationId xmlns:a16="http://schemas.microsoft.com/office/drawing/2014/main" id="{46C00376-12D6-4B0C-9319-FC5E26DBF4E5}"/>
              </a:ext>
            </a:extLst>
          </p:cNvPr>
          <p:cNvSpPr txBox="1"/>
          <p:nvPr/>
        </p:nvSpPr>
        <p:spPr>
          <a:xfrm>
            <a:off x="4539535" y="3920369"/>
            <a:ext cx="3022085"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viewing rays for different pixels</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sp>
        <p:nvSpPr>
          <p:cNvPr id="26" name="define “pseudo-normal”">
            <a:extLst>
              <a:ext uri="{FF2B5EF4-FFF2-40B4-BE49-F238E27FC236}">
                <a16:creationId xmlns:a16="http://schemas.microsoft.com/office/drawing/2014/main" id="{1E3FE62D-640C-4C7B-83B8-E20808619011}"/>
              </a:ext>
            </a:extLst>
          </p:cNvPr>
          <p:cNvSpPr txBox="1"/>
          <p:nvPr/>
        </p:nvSpPr>
        <p:spPr>
          <a:xfrm>
            <a:off x="5583561" y="1700770"/>
            <a:ext cx="2126214"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imaged surface</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sp>
        <p:nvSpPr>
          <p:cNvPr id="28" name="define “pseudo-normal”">
            <a:extLst>
              <a:ext uri="{FF2B5EF4-FFF2-40B4-BE49-F238E27FC236}">
                <a16:creationId xmlns:a16="http://schemas.microsoft.com/office/drawing/2014/main" id="{C107F25F-CF86-4C21-BB7D-4EC081A800C6}"/>
              </a:ext>
            </a:extLst>
          </p:cNvPr>
          <p:cNvSpPr txBox="1"/>
          <p:nvPr/>
        </p:nvSpPr>
        <p:spPr>
          <a:xfrm>
            <a:off x="7884034" y="1705151"/>
            <a:ext cx="4305936" cy="13952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Surface representation as a depth image (also known as Monge surface):</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CB29B81-385B-4765-8568-0EC916C27D16}"/>
                  </a:ext>
                </a:extLst>
              </p:cNvPr>
              <p:cNvSpPr txBox="1"/>
              <p:nvPr/>
            </p:nvSpPr>
            <p:spPr>
              <a:xfrm>
                <a:off x="8683543" y="3123486"/>
                <a:ext cx="2558521"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𝑧</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𝑓</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𝑥</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𝑦</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oMath>
                  </m:oMathPara>
                </a14:m>
                <a:endParaRPr kumimoji="0" lang="en-US" sz="4000" b="0" i="0" u="none" strike="noStrike" kern="0" cap="none" spc="0" normalizeH="0" baseline="0" noProof="0" dirty="0">
                  <a:ln>
                    <a:noFill/>
                  </a:ln>
                  <a:solidFill>
                    <a:srgbClr val="000000"/>
                  </a:solidFill>
                  <a:effectLst/>
                  <a:uLnTx/>
                  <a:uFillTx/>
                  <a:latin typeface="Helvetica Neue Light"/>
                  <a:ea typeface="+mn-ea"/>
                  <a:cs typeface="+mn-cs"/>
                  <a:sym typeface="Helvetica Neue Light"/>
                </a:endParaRPr>
              </a:p>
            </p:txBody>
          </p:sp>
        </mc:Choice>
        <mc:Fallback xmlns="">
          <p:sp>
            <p:nvSpPr>
              <p:cNvPr id="2" name="TextBox 1">
                <a:extLst>
                  <a:ext uri="{FF2B5EF4-FFF2-40B4-BE49-F238E27FC236}">
                    <a16:creationId xmlns:a16="http://schemas.microsoft.com/office/drawing/2014/main" id="{5CB29B81-385B-4765-8568-0EC916C27D16}"/>
                  </a:ext>
                </a:extLst>
              </p:cNvPr>
              <p:cNvSpPr txBox="1">
                <a:spLocks noRot="1" noChangeAspect="1" noMove="1" noResize="1" noEditPoints="1" noAdjustHandles="1" noChangeArrowheads="1" noChangeShapeType="1" noTextEdit="1"/>
              </p:cNvSpPr>
              <p:nvPr/>
            </p:nvSpPr>
            <p:spPr>
              <a:xfrm>
                <a:off x="8683543" y="3123486"/>
                <a:ext cx="2558521" cy="615553"/>
              </a:xfrm>
              <a:prstGeom prst="rect">
                <a:avLst/>
              </a:prstGeom>
              <a:blipFill>
                <a:blip r:embed="rId3"/>
                <a:stretch>
                  <a:fillRect/>
                </a:stretch>
              </a:blipFill>
              <a:ln w="12700" cap="flat">
                <a:noFill/>
                <a:miter lim="400000"/>
              </a:ln>
              <a:effectLst/>
            </p:spPr>
            <p:txBody>
              <a:bodyPr/>
              <a:lstStyle/>
              <a:p>
                <a:r>
                  <a:rPr lang="en-US">
                    <a:noFill/>
                  </a:rPr>
                  <a:t> </a:t>
                </a:r>
              </a:p>
            </p:txBody>
          </p:sp>
        </mc:Fallback>
      </mc:AlternateContent>
      <p:sp>
        <p:nvSpPr>
          <p:cNvPr id="3" name="Right Brace 2">
            <a:extLst>
              <a:ext uri="{FF2B5EF4-FFF2-40B4-BE49-F238E27FC236}">
                <a16:creationId xmlns:a16="http://schemas.microsoft.com/office/drawing/2014/main" id="{E0B7D5CB-0830-4173-9B46-9D2779C47607}"/>
              </a:ext>
            </a:extLst>
          </p:cNvPr>
          <p:cNvSpPr/>
          <p:nvPr/>
        </p:nvSpPr>
        <p:spPr>
          <a:xfrm rot="5400000">
            <a:off x="10390307" y="3511404"/>
            <a:ext cx="233226" cy="718399"/>
          </a:xfrm>
          <a:prstGeom prst="rightBrace">
            <a:avLst/>
          </a:prstGeom>
          <a:noFill/>
          <a:ln w="38100" cap="flat">
            <a:solidFill>
              <a:schemeClr val="tx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32" name="define “pseudo-normal”">
            <a:extLst>
              <a:ext uri="{FF2B5EF4-FFF2-40B4-BE49-F238E27FC236}">
                <a16:creationId xmlns:a16="http://schemas.microsoft.com/office/drawing/2014/main" id="{6EA4FF47-ECC0-40B4-AE92-A4A660B281F6}"/>
              </a:ext>
            </a:extLst>
          </p:cNvPr>
          <p:cNvSpPr txBox="1"/>
          <p:nvPr/>
        </p:nvSpPr>
        <p:spPr>
          <a:xfrm>
            <a:off x="10039822" y="4051773"/>
            <a:ext cx="2558519" cy="964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pixel coordinates in image space</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cxnSp>
        <p:nvCxnSpPr>
          <p:cNvPr id="7" name="Straight Arrow Connector 6">
            <a:extLst>
              <a:ext uri="{FF2B5EF4-FFF2-40B4-BE49-F238E27FC236}">
                <a16:creationId xmlns:a16="http://schemas.microsoft.com/office/drawing/2014/main" id="{BFE5C66E-FC61-4E7F-A423-9C143C1FF298}"/>
              </a:ext>
            </a:extLst>
          </p:cNvPr>
          <p:cNvCxnSpPr/>
          <p:nvPr/>
        </p:nvCxnSpPr>
        <p:spPr>
          <a:xfrm flipV="1">
            <a:off x="8839200" y="3753990"/>
            <a:ext cx="0" cy="1130746"/>
          </a:xfrm>
          <a:prstGeom prst="straightConnector1">
            <a:avLst/>
          </a:prstGeom>
          <a:noFill/>
          <a:ln w="38100" cap="flat">
            <a:solidFill>
              <a:schemeClr val="tx1"/>
            </a:solidFill>
            <a:prstDash val="solid"/>
            <a:miter lim="400000"/>
            <a:tailEnd type="arrow"/>
          </a:ln>
          <a:effectLst/>
          <a:sp3d/>
        </p:spPr>
        <p:style>
          <a:lnRef idx="0">
            <a:scrgbClr r="0" g="0" b="0"/>
          </a:lnRef>
          <a:fillRef idx="0">
            <a:scrgbClr r="0" g="0" b="0"/>
          </a:fillRef>
          <a:effectRef idx="0">
            <a:scrgbClr r="0" g="0" b="0"/>
          </a:effectRef>
          <a:fontRef idx="none"/>
        </p:style>
      </p:cxnSp>
      <p:sp>
        <p:nvSpPr>
          <p:cNvPr id="33" name="define “pseudo-normal”">
            <a:extLst>
              <a:ext uri="{FF2B5EF4-FFF2-40B4-BE49-F238E27FC236}">
                <a16:creationId xmlns:a16="http://schemas.microsoft.com/office/drawing/2014/main" id="{7CD60D2A-97F6-42FD-A2B0-91C5DBA46B89}"/>
              </a:ext>
            </a:extLst>
          </p:cNvPr>
          <p:cNvSpPr txBox="1"/>
          <p:nvPr/>
        </p:nvSpPr>
        <p:spPr>
          <a:xfrm>
            <a:off x="8311767" y="5016140"/>
            <a:ext cx="3302072"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depth at each pixel</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sp>
        <p:nvSpPr>
          <p:cNvPr id="45" name="define “pseudo-normal”">
            <a:extLst>
              <a:ext uri="{FF2B5EF4-FFF2-40B4-BE49-F238E27FC236}">
                <a16:creationId xmlns:a16="http://schemas.microsoft.com/office/drawing/2014/main" id="{198F341B-7156-41AA-87C4-B9255AA09126}"/>
              </a:ext>
            </a:extLst>
          </p:cNvPr>
          <p:cNvSpPr txBox="1"/>
          <p:nvPr/>
        </p:nvSpPr>
        <p:spPr>
          <a:xfrm>
            <a:off x="7677651" y="5568259"/>
            <a:ext cx="4368123"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Unnormalized normal:</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1C367DE-272B-42D4-83B5-BF09D2BAB855}"/>
                  </a:ext>
                </a:extLst>
              </p:cNvPr>
              <p:cNvSpPr txBox="1"/>
              <p:nvPr/>
            </p:nvSpPr>
            <p:spPr>
              <a:xfrm>
                <a:off x="7301449" y="6152994"/>
                <a:ext cx="5471113" cy="13830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ctrlPr>
                        </m:accPr>
                        <m:e>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𝑛</m:t>
                          </m:r>
                        </m:e>
                      </m:acc>
                      <m:d>
                        <m:dPr>
                          <m:ctrlP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ctrlPr>
                        </m:dPr>
                        <m:e>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𝑥</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𝑦</m:t>
                          </m:r>
                        </m:e>
                      </m:d>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d>
                        <m:dPr>
                          <m:ctrlP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ctrlPr>
                        </m:dPr>
                        <m:e>
                          <m:f>
                            <m:fPr>
                              <m:ctrlP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ctrlPr>
                            </m:fPr>
                            <m:num>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𝑑𝑓</m:t>
                              </m:r>
                            </m:num>
                            <m:den>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𝑑𝑥</m:t>
                              </m:r>
                            </m:den>
                          </m:f>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f>
                            <m:fPr>
                              <m:ctrlP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ctrlPr>
                            </m:fPr>
                            <m:num>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𝑑𝑓</m:t>
                              </m:r>
                            </m:num>
                            <m:den>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𝑑</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sym typeface="Helvetica Neue Light"/>
                                </a:rPr>
                                <m:t>𝑦</m:t>
                              </m:r>
                            </m:den>
                          </m:f>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sym typeface="Helvetica Neue Light"/>
                            </a:rPr>
                            <m:t>,−1</m:t>
                          </m:r>
                        </m:e>
                      </m:d>
                    </m:oMath>
                  </m:oMathPara>
                </a14:m>
                <a:endParaRPr kumimoji="0" lang="en-US" sz="4000" b="0" i="0" u="none" strike="noStrike" kern="0" cap="none" spc="0" normalizeH="0" baseline="0" noProof="0" dirty="0">
                  <a:ln>
                    <a:noFill/>
                  </a:ln>
                  <a:solidFill>
                    <a:srgbClr val="000000"/>
                  </a:solidFill>
                  <a:effectLst/>
                  <a:uLnTx/>
                  <a:uFillTx/>
                  <a:latin typeface="Helvetica Neue Light"/>
                  <a:ea typeface="+mn-ea"/>
                  <a:cs typeface="+mn-cs"/>
                  <a:sym typeface="Helvetica Neue Light"/>
                </a:endParaRPr>
              </a:p>
            </p:txBody>
          </p:sp>
        </mc:Choice>
        <mc:Fallback xmlns="">
          <p:sp>
            <p:nvSpPr>
              <p:cNvPr id="5" name="TextBox 4">
                <a:extLst>
                  <a:ext uri="{FF2B5EF4-FFF2-40B4-BE49-F238E27FC236}">
                    <a16:creationId xmlns:a16="http://schemas.microsoft.com/office/drawing/2014/main" id="{41C367DE-272B-42D4-83B5-BF09D2BAB855}"/>
                  </a:ext>
                </a:extLst>
              </p:cNvPr>
              <p:cNvSpPr txBox="1">
                <a:spLocks noRot="1" noChangeAspect="1" noMove="1" noResize="1" noEditPoints="1" noAdjustHandles="1" noChangeArrowheads="1" noChangeShapeType="1" noTextEdit="1"/>
              </p:cNvSpPr>
              <p:nvPr/>
            </p:nvSpPr>
            <p:spPr>
              <a:xfrm>
                <a:off x="7301449" y="6152994"/>
                <a:ext cx="5471113" cy="1383071"/>
              </a:xfrm>
              <a:prstGeom prst="rect">
                <a:avLst/>
              </a:prstGeom>
              <a:blipFill>
                <a:blip r:embed="rId4"/>
                <a:stretch>
                  <a:fillRect/>
                </a:stretch>
              </a:blipFill>
              <a:ln w="12700" cap="flat">
                <a:noFill/>
                <a:miter lim="400000"/>
              </a:ln>
              <a:effectLst/>
            </p:spPr>
            <p:txBody>
              <a:bodyPr/>
              <a:lstStyle/>
              <a:p>
                <a:r>
                  <a:rPr lang="en-US">
                    <a:noFill/>
                  </a:rPr>
                  <a:t> </a:t>
                </a:r>
              </a:p>
            </p:txBody>
          </p:sp>
        </mc:Fallback>
      </mc:AlternateContent>
      <p:sp>
        <p:nvSpPr>
          <p:cNvPr id="46" name="define “pseudo-normal”">
            <a:extLst>
              <a:ext uri="{FF2B5EF4-FFF2-40B4-BE49-F238E27FC236}">
                <a16:creationId xmlns:a16="http://schemas.microsoft.com/office/drawing/2014/main" id="{D796D7BB-416C-47DD-8131-9E6783E5727B}"/>
              </a:ext>
            </a:extLst>
          </p:cNvPr>
          <p:cNvSpPr txBox="1"/>
          <p:nvPr/>
        </p:nvSpPr>
        <p:spPr>
          <a:xfrm>
            <a:off x="7778741" y="7709294"/>
            <a:ext cx="4368123"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Actual normal:</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A3DA1263-AC5A-4C8E-81A3-C05E04F0A5CC}"/>
                  </a:ext>
                </a:extLst>
              </p:cNvPr>
              <p:cNvSpPr txBox="1"/>
              <p:nvPr/>
            </p:nvSpPr>
            <p:spPr>
              <a:xfrm>
                <a:off x="6958598" y="8357570"/>
                <a:ext cx="6111032"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𝑛</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𝑥</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𝑦</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acc>
                        <m:accPr>
                          <m:chr m:val="̃"/>
                          <m:ctrlP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ctrlPr>
                        </m:accPr>
                        <m:e>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𝑛</m:t>
                          </m:r>
                        </m:e>
                      </m:acc>
                      <m:d>
                        <m:dPr>
                          <m:ctrlP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ctrlPr>
                        </m:dPr>
                        <m:e>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𝑥</m:t>
                          </m:r>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m:t>
                          </m:r>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𝑦</m:t>
                          </m:r>
                        </m:e>
                      </m:d>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sym typeface="Helvetica Neue Light"/>
                        </a:rPr>
                        <m:t>/</m:t>
                      </m:r>
                      <m:d>
                        <m:dPr>
                          <m:begChr m:val="‖"/>
                          <m:endChr m:val="‖"/>
                          <m:ctrlP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sym typeface="Helvetica Neue Light"/>
                            </a:rPr>
                          </m:ctrlPr>
                        </m:dPr>
                        <m:e>
                          <m:acc>
                            <m:accPr>
                              <m:chr m:val="̃"/>
                              <m:ctrlP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ctrlPr>
                            </m:accPr>
                            <m:e>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𝑛</m:t>
                              </m:r>
                            </m:e>
                          </m:acc>
                          <m:d>
                            <m:dPr>
                              <m:ctrlP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ctrlPr>
                            </m:dPr>
                            <m:e>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𝑥</m:t>
                              </m:r>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m:t>
                              </m:r>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𝑦</m:t>
                              </m:r>
                            </m:e>
                          </m:d>
                        </m:e>
                      </m:d>
                    </m:oMath>
                  </m:oMathPara>
                </a14:m>
                <a:endParaRPr kumimoji="0" lang="en-US" sz="4000" b="0" i="0" u="none" strike="noStrike" kern="0" cap="none" spc="0" normalizeH="0" baseline="0" noProof="0" dirty="0">
                  <a:ln>
                    <a:noFill/>
                  </a:ln>
                  <a:solidFill>
                    <a:srgbClr val="000000"/>
                  </a:solidFill>
                  <a:effectLst/>
                  <a:uLnTx/>
                  <a:uFillTx/>
                  <a:latin typeface="Helvetica Neue Light"/>
                  <a:ea typeface="+mn-ea"/>
                  <a:cs typeface="+mn-cs"/>
                  <a:sym typeface="Helvetica Neue Light"/>
                </a:endParaRPr>
              </a:p>
            </p:txBody>
          </p:sp>
        </mc:Choice>
        <mc:Fallback xmlns="">
          <p:sp>
            <p:nvSpPr>
              <p:cNvPr id="47" name="TextBox 46">
                <a:extLst>
                  <a:ext uri="{FF2B5EF4-FFF2-40B4-BE49-F238E27FC236}">
                    <a16:creationId xmlns:a16="http://schemas.microsoft.com/office/drawing/2014/main" id="{A3DA1263-AC5A-4C8E-81A3-C05E04F0A5CC}"/>
                  </a:ext>
                </a:extLst>
              </p:cNvPr>
              <p:cNvSpPr txBox="1">
                <a:spLocks noRot="1" noChangeAspect="1" noMove="1" noResize="1" noEditPoints="1" noAdjustHandles="1" noChangeArrowheads="1" noChangeShapeType="1" noTextEdit="1"/>
              </p:cNvSpPr>
              <p:nvPr/>
            </p:nvSpPr>
            <p:spPr>
              <a:xfrm>
                <a:off x="6958598" y="8357570"/>
                <a:ext cx="6111032" cy="615553"/>
              </a:xfrm>
              <a:prstGeom prst="rect">
                <a:avLst/>
              </a:prstGeom>
              <a:blipFill>
                <a:blip r:embed="rId5"/>
                <a:stretch>
                  <a:fillRect/>
                </a:stretch>
              </a:blipFill>
              <a:ln w="12700" cap="flat">
                <a:noFill/>
                <a:miter lim="400000"/>
              </a:ln>
              <a:effectLst/>
            </p:spPr>
            <p:txBody>
              <a:bodyPr/>
              <a:lstStyle/>
              <a:p>
                <a:r>
                  <a:rPr lang="en-US">
                    <a:noFill/>
                  </a:rPr>
                  <a:t> </a:t>
                </a:r>
              </a:p>
            </p:txBody>
          </p:sp>
        </mc:Fallback>
      </mc:AlternateContent>
      <p:sp>
        <p:nvSpPr>
          <p:cNvPr id="48" name="define “pseudo-normal”">
            <a:extLst>
              <a:ext uri="{FF2B5EF4-FFF2-40B4-BE49-F238E27FC236}">
                <a16:creationId xmlns:a16="http://schemas.microsoft.com/office/drawing/2014/main" id="{0C9FA400-B608-4F0B-8991-FA3125A5576B}"/>
              </a:ext>
            </a:extLst>
          </p:cNvPr>
          <p:cNvSpPr txBox="1"/>
          <p:nvPr/>
        </p:nvSpPr>
        <p:spPr>
          <a:xfrm>
            <a:off x="4655566" y="9132514"/>
            <a:ext cx="834923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000000"/>
                </a:solidFill>
                <a:effectLst/>
                <a:uLnTx/>
                <a:uFillTx/>
                <a:latin typeface="Calibri Light" panose="020F0302020204030204" pitchFamily="34" charset="0"/>
                <a:sym typeface="Helvetica Neue Light"/>
              </a:rPr>
              <a:t>Normals</a:t>
            </a: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 are scaled spatial derivatives of depth image! </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spTree>
    <p:extLst>
      <p:ext uri="{BB962C8B-B14F-4D97-AF65-F5344CB8AC3E}">
        <p14:creationId xmlns:p14="http://schemas.microsoft.com/office/powerpoint/2010/main" val="892219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Integration</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Integrating a set of derivatives is easy in 1D</a:t>
            </a:r>
          </a:p>
          <a:p>
            <a:pPr lvl="1">
              <a:buFont typeface="Arial" panose="020B0604020202020204" pitchFamily="34" charset="0"/>
              <a:buChar char="•"/>
            </a:pPr>
            <a:r>
              <a:rPr lang="en-US" dirty="0"/>
              <a:t>(similar to Euler’s method from diff. eq. class)</a:t>
            </a:r>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a:buFont typeface="Arial" panose="020B0604020202020204" pitchFamily="34" charset="0"/>
              <a:buChar char="•"/>
            </a:pPr>
            <a:r>
              <a:rPr lang="en-US" dirty="0"/>
              <a:t>Could just integrate </a:t>
            </a:r>
            <a:r>
              <a:rPr lang="en-US" dirty="0" err="1"/>
              <a:t>normals</a:t>
            </a:r>
            <a:r>
              <a:rPr lang="en-US" dirty="0"/>
              <a:t> in each column / row separately</a:t>
            </a:r>
          </a:p>
          <a:p>
            <a:pPr>
              <a:buFont typeface="Arial" panose="020B0604020202020204" pitchFamily="34" charset="0"/>
              <a:buChar char="•"/>
            </a:pPr>
            <a:r>
              <a:rPr lang="en-US" dirty="0"/>
              <a:t>Instead, we formulate as a linear system and solve for depths that </a:t>
            </a:r>
            <a:r>
              <a:rPr lang="en-US" i="1" dirty="0"/>
              <a:t>best agree with the surface </a:t>
            </a:r>
            <a:r>
              <a:rPr lang="en-US" i="1" dirty="0" err="1"/>
              <a:t>normals</a:t>
            </a:r>
            <a:endParaRPr lang="en-US" dirty="0"/>
          </a:p>
        </p:txBody>
      </p:sp>
      <p:pic>
        <p:nvPicPr>
          <p:cNvPr id="862210" name="Picture 2" descr="http://upload.wikimedia.org/wikipedia/commons/thumb/1/10/Euler_method.svg/330px-Euler_method.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1644" y="2709356"/>
            <a:ext cx="4470400" cy="3495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770864"/>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Depth from normals</a:t>
            </a:r>
          </a:p>
        </p:txBody>
      </p:sp>
      <p:sp>
        <p:nvSpPr>
          <p:cNvPr id="441347" name="Rectangle 3"/>
          <p:cNvSpPr>
            <a:spLocks noGrp="1" noChangeArrowheads="1"/>
          </p:cNvSpPr>
          <p:nvPr>
            <p:ph type="body" idx="1"/>
          </p:nvPr>
        </p:nvSpPr>
        <p:spPr>
          <a:xfrm>
            <a:off x="975360" y="7802880"/>
            <a:ext cx="11054080" cy="1733973"/>
          </a:xfrm>
        </p:spPr>
        <p:txBody>
          <a:bodyPr/>
          <a:lstStyle/>
          <a:p>
            <a:pPr>
              <a:buFontTx/>
              <a:buNone/>
            </a:pPr>
            <a:r>
              <a:rPr lang="en-US"/>
              <a:t>Get a similar equation for </a:t>
            </a:r>
            <a:r>
              <a:rPr lang="en-US" b="1"/>
              <a:t>V</a:t>
            </a:r>
            <a:r>
              <a:rPr lang="en-US" b="1" baseline="-25000"/>
              <a:t>2</a:t>
            </a:r>
          </a:p>
          <a:p>
            <a:pPr lvl="1"/>
            <a:r>
              <a:rPr lang="en-US"/>
              <a:t>Each normal gives us two linear constraints on z</a:t>
            </a:r>
          </a:p>
          <a:p>
            <a:pPr lvl="1"/>
            <a:r>
              <a:rPr lang="en-US"/>
              <a:t>compute z values by solving a matrix equation</a:t>
            </a:r>
          </a:p>
        </p:txBody>
      </p:sp>
      <p:sp>
        <p:nvSpPr>
          <p:cNvPr id="30724" name="Freeform 4"/>
          <p:cNvSpPr>
            <a:spLocks/>
          </p:cNvSpPr>
          <p:nvPr/>
        </p:nvSpPr>
        <p:spPr bwMode="auto">
          <a:xfrm>
            <a:off x="5034845" y="1733973"/>
            <a:ext cx="1709138" cy="2275840"/>
          </a:xfrm>
          <a:custGeom>
            <a:avLst/>
            <a:gdLst>
              <a:gd name="T0" fmla="*/ 2147483647 w 865"/>
              <a:gd name="T1" fmla="*/ 0 h 529"/>
              <a:gd name="T2" fmla="*/ 2147483647 w 865"/>
              <a:gd name="T3" fmla="*/ 2147483647 h 529"/>
              <a:gd name="T4" fmla="*/ 2147483647 w 865"/>
              <a:gd name="T5" fmla="*/ 2147483647 h 529"/>
              <a:gd name="T6" fmla="*/ 2147483647 w 865"/>
              <a:gd name="T7" fmla="*/ 2147483647 h 529"/>
              <a:gd name="T8" fmla="*/ 2147483647 w 865"/>
              <a:gd name="T9" fmla="*/ 2147483647 h 529"/>
              <a:gd name="T10" fmla="*/ 2147483647 w 865"/>
              <a:gd name="T11" fmla="*/ 2147483647 h 529"/>
              <a:gd name="T12" fmla="*/ 2147483647 w 865"/>
              <a:gd name="T13" fmla="*/ 2147483647 h 529"/>
              <a:gd name="T14" fmla="*/ 2147483647 w 865"/>
              <a:gd name="T15" fmla="*/ 2147483647 h 529"/>
              <a:gd name="T16" fmla="*/ 2147483647 w 865"/>
              <a:gd name="T17" fmla="*/ 2147483647 h 529"/>
              <a:gd name="T18" fmla="*/ 0 w 865"/>
              <a:gd name="T19" fmla="*/ 2147483647 h 529"/>
              <a:gd name="T20" fmla="*/ 0 w 865"/>
              <a:gd name="T21" fmla="*/ 2147483647 h 529"/>
              <a:gd name="T22" fmla="*/ 0 w 865"/>
              <a:gd name="T23" fmla="*/ 2147483647 h 529"/>
              <a:gd name="T24" fmla="*/ 2147483647 w 865"/>
              <a:gd name="T25" fmla="*/ 2147483647 h 529"/>
              <a:gd name="T26" fmla="*/ 2147483647 w 865"/>
              <a:gd name="T27" fmla="*/ 2147483647 h 529"/>
              <a:gd name="T28" fmla="*/ 2147483647 w 865"/>
              <a:gd name="T29" fmla="*/ 2147483647 h 529"/>
              <a:gd name="T30" fmla="*/ 2147483647 w 865"/>
              <a:gd name="T31" fmla="*/ 2147483647 h 529"/>
              <a:gd name="T32" fmla="*/ 2147483647 w 865"/>
              <a:gd name="T33" fmla="*/ 2147483647 h 529"/>
              <a:gd name="T34" fmla="*/ 2147483647 w 865"/>
              <a:gd name="T35" fmla="*/ 2147483647 h 529"/>
              <a:gd name="T36" fmla="*/ 2147483647 w 865"/>
              <a:gd name="T37" fmla="*/ 2147483647 h 529"/>
              <a:gd name="T38" fmla="*/ 2147483647 w 865"/>
              <a:gd name="T39" fmla="*/ 2147483647 h 529"/>
              <a:gd name="T40" fmla="*/ 2147483647 w 865"/>
              <a:gd name="T41" fmla="*/ 2147483647 h 529"/>
              <a:gd name="T42" fmla="*/ 2147483647 w 865"/>
              <a:gd name="T43" fmla="*/ 2147483647 h 529"/>
              <a:gd name="T44" fmla="*/ 2147483647 w 865"/>
              <a:gd name="T45" fmla="*/ 2147483647 h 529"/>
              <a:gd name="T46" fmla="*/ 2147483647 w 865"/>
              <a:gd name="T47" fmla="*/ 2147483647 h 529"/>
              <a:gd name="T48" fmla="*/ 2147483647 w 865"/>
              <a:gd name="T49" fmla="*/ 2147483647 h 529"/>
              <a:gd name="T50" fmla="*/ 2147483647 w 865"/>
              <a:gd name="T51" fmla="*/ 2147483647 h 529"/>
              <a:gd name="T52" fmla="*/ 2147483647 w 865"/>
              <a:gd name="T53" fmla="*/ 2147483647 h 529"/>
              <a:gd name="T54" fmla="*/ 2147483647 w 865"/>
              <a:gd name="T55" fmla="*/ 2147483647 h 529"/>
              <a:gd name="T56" fmla="*/ 2147483647 w 865"/>
              <a:gd name="T57" fmla="*/ 2147483647 h 529"/>
              <a:gd name="T58" fmla="*/ 2147483647 w 865"/>
              <a:gd name="T59" fmla="*/ 2147483647 h 529"/>
              <a:gd name="T60" fmla="*/ 2147483647 w 865"/>
              <a:gd name="T61" fmla="*/ 2147483647 h 529"/>
              <a:gd name="T62" fmla="*/ 2147483647 w 865"/>
              <a:gd name="T63" fmla="*/ 2147483647 h 529"/>
              <a:gd name="T64" fmla="*/ 2147483647 w 865"/>
              <a:gd name="T65" fmla="*/ 2147483647 h 529"/>
              <a:gd name="T66" fmla="*/ 2147483647 w 865"/>
              <a:gd name="T67" fmla="*/ 2147483647 h 529"/>
              <a:gd name="T68" fmla="*/ 2147483647 w 865"/>
              <a:gd name="T69" fmla="*/ 2147483647 h 529"/>
              <a:gd name="T70" fmla="*/ 2147483647 w 865"/>
              <a:gd name="T71" fmla="*/ 2147483647 h 529"/>
              <a:gd name="T72" fmla="*/ 2147483647 w 865"/>
              <a:gd name="T73" fmla="*/ 2147483647 h 529"/>
              <a:gd name="T74" fmla="*/ 2147483647 w 865"/>
              <a:gd name="T75" fmla="*/ 2147483647 h 529"/>
              <a:gd name="T76" fmla="*/ 2147483647 w 865"/>
              <a:gd name="T77" fmla="*/ 2147483647 h 529"/>
              <a:gd name="T78" fmla="*/ 2147483647 w 865"/>
              <a:gd name="T79" fmla="*/ 0 h 5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29"/>
              <a:gd name="T122" fmla="*/ 865 w 865"/>
              <a:gd name="T123" fmla="*/ 529 h 5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29">
                <a:moveTo>
                  <a:pt x="84" y="0"/>
                </a:moveTo>
                <a:lnTo>
                  <a:pt x="72" y="24"/>
                </a:lnTo>
                <a:lnTo>
                  <a:pt x="72" y="48"/>
                </a:lnTo>
                <a:lnTo>
                  <a:pt x="48" y="72"/>
                </a:lnTo>
                <a:lnTo>
                  <a:pt x="36" y="96"/>
                </a:lnTo>
                <a:lnTo>
                  <a:pt x="36" y="120"/>
                </a:lnTo>
                <a:lnTo>
                  <a:pt x="36" y="144"/>
                </a:lnTo>
                <a:lnTo>
                  <a:pt x="24" y="168"/>
                </a:lnTo>
                <a:lnTo>
                  <a:pt x="12" y="192"/>
                </a:lnTo>
                <a:lnTo>
                  <a:pt x="0" y="216"/>
                </a:lnTo>
                <a:lnTo>
                  <a:pt x="0" y="240"/>
                </a:lnTo>
                <a:lnTo>
                  <a:pt x="0" y="264"/>
                </a:lnTo>
                <a:lnTo>
                  <a:pt x="12" y="288"/>
                </a:lnTo>
                <a:lnTo>
                  <a:pt x="12" y="312"/>
                </a:lnTo>
                <a:lnTo>
                  <a:pt x="24" y="336"/>
                </a:lnTo>
                <a:lnTo>
                  <a:pt x="24" y="360"/>
                </a:lnTo>
                <a:lnTo>
                  <a:pt x="36" y="384"/>
                </a:lnTo>
                <a:lnTo>
                  <a:pt x="36" y="408"/>
                </a:lnTo>
                <a:lnTo>
                  <a:pt x="48" y="432"/>
                </a:lnTo>
                <a:lnTo>
                  <a:pt x="60" y="456"/>
                </a:lnTo>
                <a:lnTo>
                  <a:pt x="852" y="528"/>
                </a:lnTo>
                <a:lnTo>
                  <a:pt x="804" y="480"/>
                </a:lnTo>
                <a:lnTo>
                  <a:pt x="792" y="456"/>
                </a:lnTo>
                <a:lnTo>
                  <a:pt x="780" y="420"/>
                </a:lnTo>
                <a:lnTo>
                  <a:pt x="768" y="396"/>
                </a:lnTo>
                <a:lnTo>
                  <a:pt x="756" y="372"/>
                </a:lnTo>
                <a:lnTo>
                  <a:pt x="744" y="348"/>
                </a:lnTo>
                <a:lnTo>
                  <a:pt x="744" y="324"/>
                </a:lnTo>
                <a:lnTo>
                  <a:pt x="744" y="288"/>
                </a:lnTo>
                <a:lnTo>
                  <a:pt x="744" y="264"/>
                </a:lnTo>
                <a:lnTo>
                  <a:pt x="744" y="240"/>
                </a:lnTo>
                <a:lnTo>
                  <a:pt x="768" y="216"/>
                </a:lnTo>
                <a:lnTo>
                  <a:pt x="768" y="192"/>
                </a:lnTo>
                <a:lnTo>
                  <a:pt x="780" y="168"/>
                </a:lnTo>
                <a:lnTo>
                  <a:pt x="804" y="156"/>
                </a:lnTo>
                <a:lnTo>
                  <a:pt x="804" y="132"/>
                </a:lnTo>
                <a:lnTo>
                  <a:pt x="828" y="108"/>
                </a:lnTo>
                <a:lnTo>
                  <a:pt x="852" y="96"/>
                </a:lnTo>
                <a:lnTo>
                  <a:pt x="864" y="72"/>
                </a:lnTo>
                <a:lnTo>
                  <a:pt x="84" y="0"/>
                </a:lnTo>
              </a:path>
            </a:pathLst>
          </a:custGeom>
          <a:gradFill rotWithShape="0">
            <a:gsLst>
              <a:gs pos="0">
                <a:srgbClr val="434343"/>
              </a:gs>
              <a:gs pos="100000">
                <a:srgbClr val="DDDDDD"/>
              </a:gs>
            </a:gsLst>
            <a:lin ang="18900000" scaled="1"/>
          </a:gradFill>
          <a:ln w="9525" cap="rnd">
            <a:noFill/>
            <a:round/>
            <a:headEnd/>
            <a:tailEnd/>
          </a:ln>
        </p:spPr>
        <p:txBody>
          <a:bodyP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sp>
        <p:nvSpPr>
          <p:cNvPr id="30725" name="Line 6"/>
          <p:cNvSpPr>
            <a:spLocks noChangeShapeType="1"/>
          </p:cNvSpPr>
          <p:nvPr/>
        </p:nvSpPr>
        <p:spPr bwMode="auto">
          <a:xfrm flipV="1">
            <a:off x="3145085" y="2817707"/>
            <a:ext cx="2553546" cy="2519680"/>
          </a:xfrm>
          <a:prstGeom prst="line">
            <a:avLst/>
          </a:prstGeom>
          <a:noFill/>
          <a:ln w="12700">
            <a:solidFill>
              <a:schemeClr val="tx1"/>
            </a:solidFill>
            <a:round/>
            <a:headEnd type="none" w="sm" len="sm"/>
            <a:tailEnd type="none" w="sm" len="sm"/>
          </a:ln>
        </p:spPr>
        <p:txBody>
          <a:bodyPr wrap="none" anchor="ct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sp>
        <p:nvSpPr>
          <p:cNvPr id="30726" name="Line 9"/>
          <p:cNvSpPr>
            <a:spLocks noChangeShapeType="1"/>
          </p:cNvSpPr>
          <p:nvPr/>
        </p:nvSpPr>
        <p:spPr bwMode="auto">
          <a:xfrm flipV="1">
            <a:off x="2181014" y="5310293"/>
            <a:ext cx="964072" cy="948267"/>
          </a:xfrm>
          <a:prstGeom prst="line">
            <a:avLst/>
          </a:prstGeom>
          <a:noFill/>
          <a:ln w="12700">
            <a:solidFill>
              <a:schemeClr val="tx1"/>
            </a:solidFill>
            <a:round/>
            <a:headEnd type="none" w="sm" len="sm"/>
            <a:tailEnd type="none" w="sm" len="sm"/>
          </a:ln>
        </p:spPr>
        <p:txBody>
          <a:bodyPr wrap="none" anchor="ct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sp>
        <p:nvSpPr>
          <p:cNvPr id="30727" name="Freeform 10"/>
          <p:cNvSpPr>
            <a:spLocks/>
          </p:cNvSpPr>
          <p:nvPr/>
        </p:nvSpPr>
        <p:spPr bwMode="auto">
          <a:xfrm>
            <a:off x="1673015" y="4847450"/>
            <a:ext cx="1736230" cy="2847057"/>
          </a:xfrm>
          <a:custGeom>
            <a:avLst/>
            <a:gdLst>
              <a:gd name="T0" fmla="*/ 0 w 865"/>
              <a:gd name="T1" fmla="*/ 2147483647 h 1261"/>
              <a:gd name="T2" fmla="*/ 2147483647 w 865"/>
              <a:gd name="T3" fmla="*/ 2147483647 h 1261"/>
              <a:gd name="T4" fmla="*/ 2147483647 w 865"/>
              <a:gd name="T5" fmla="*/ 2147483647 h 1261"/>
              <a:gd name="T6" fmla="*/ 0 w 865"/>
              <a:gd name="T7" fmla="*/ 0 h 1261"/>
              <a:gd name="T8" fmla="*/ 0 w 865"/>
              <a:gd name="T9" fmla="*/ 2147483647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sp>
        <p:nvSpPr>
          <p:cNvPr id="30728" name="Line 14"/>
          <p:cNvSpPr>
            <a:spLocks noChangeShapeType="1"/>
          </p:cNvSpPr>
          <p:nvPr/>
        </p:nvSpPr>
        <p:spPr bwMode="auto">
          <a:xfrm flipV="1">
            <a:off x="1266615" y="6258560"/>
            <a:ext cx="914399" cy="894080"/>
          </a:xfrm>
          <a:prstGeom prst="line">
            <a:avLst/>
          </a:prstGeom>
          <a:noFill/>
          <a:ln w="12700">
            <a:solidFill>
              <a:schemeClr val="tx1"/>
            </a:solidFill>
            <a:round/>
            <a:headEnd type="none" w="sm" len="sm"/>
            <a:tailEnd type="none" w="sm" len="sm"/>
          </a:ln>
        </p:spPr>
        <p:txBody>
          <a:bodyPr wrap="none" anchor="ct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sp>
        <p:nvSpPr>
          <p:cNvPr id="30729" name="Oval 17"/>
          <p:cNvSpPr>
            <a:spLocks noChangeArrowheads="1"/>
          </p:cNvSpPr>
          <p:nvPr/>
        </p:nvSpPr>
        <p:spPr bwMode="auto">
          <a:xfrm>
            <a:off x="2140373" y="6213405"/>
            <a:ext cx="81280" cy="90311"/>
          </a:xfrm>
          <a:prstGeom prst="ellipse">
            <a:avLst/>
          </a:prstGeom>
          <a:solidFill>
            <a:schemeClr val="tx1"/>
          </a:solidFill>
          <a:ln w="12700">
            <a:solidFill>
              <a:schemeClr val="bg2"/>
            </a:solidFill>
            <a:round/>
            <a:headEnd/>
            <a:tailEnd/>
          </a:ln>
        </p:spPr>
        <p:txBody>
          <a:bodyPr wrap="none" anchor="ct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sp>
        <p:nvSpPr>
          <p:cNvPr id="30730" name="Freeform 20"/>
          <p:cNvSpPr>
            <a:spLocks/>
          </p:cNvSpPr>
          <p:nvPr/>
        </p:nvSpPr>
        <p:spPr bwMode="auto">
          <a:xfrm>
            <a:off x="758613" y="7082649"/>
            <a:ext cx="559929" cy="550898"/>
          </a:xfrm>
          <a:custGeom>
            <a:avLst/>
            <a:gdLst>
              <a:gd name="T0" fmla="*/ 0 w 279"/>
              <a:gd name="T1" fmla="*/ 2147483647 h 244"/>
              <a:gd name="T2" fmla="*/ 2147483647 w 279"/>
              <a:gd name="T3" fmla="*/ 2147483647 h 244"/>
              <a:gd name="T4" fmla="*/ 2147483647 w 279"/>
              <a:gd name="T5" fmla="*/ 0 h 244"/>
              <a:gd name="T6" fmla="*/ 2147483647 w 279"/>
              <a:gd name="T7" fmla="*/ 2147483647 h 244"/>
              <a:gd name="T8" fmla="*/ 2147483647 w 279"/>
              <a:gd name="T9" fmla="*/ 2147483647 h 244"/>
              <a:gd name="T10" fmla="*/ 2147483647 w 279"/>
              <a:gd name="T11" fmla="*/ 2147483647 h 244"/>
              <a:gd name="T12" fmla="*/ 2147483647 w 279"/>
              <a:gd name="T13" fmla="*/ 2147483647 h 244"/>
              <a:gd name="T14" fmla="*/ 2147483647 w 279"/>
              <a:gd name="T15" fmla="*/ 2147483647 h 244"/>
              <a:gd name="T16" fmla="*/ 2147483647 w 279"/>
              <a:gd name="T17" fmla="*/ 2147483647 h 244"/>
              <a:gd name="T18" fmla="*/ 2147483647 w 279"/>
              <a:gd name="T19" fmla="*/ 2147483647 h 244"/>
              <a:gd name="T20" fmla="*/ 2147483647 w 279"/>
              <a:gd name="T21" fmla="*/ 2147483647 h 244"/>
              <a:gd name="T22" fmla="*/ 2147483647 w 279"/>
              <a:gd name="T23" fmla="*/ 2147483647 h 244"/>
              <a:gd name="T24" fmla="*/ 2147483647 w 279"/>
              <a:gd name="T25" fmla="*/ 2147483647 h 244"/>
              <a:gd name="T26" fmla="*/ 2147483647 w 279"/>
              <a:gd name="T27" fmla="*/ 2147483647 h 244"/>
              <a:gd name="T28" fmla="*/ 2147483647 w 279"/>
              <a:gd name="T29" fmla="*/ 2147483647 h 244"/>
              <a:gd name="T30" fmla="*/ 2147483647 w 279"/>
              <a:gd name="T31" fmla="*/ 2147483647 h 244"/>
              <a:gd name="T32" fmla="*/ 2147483647 w 279"/>
              <a:gd name="T33" fmla="*/ 2147483647 h 244"/>
              <a:gd name="T34" fmla="*/ 2147483647 w 279"/>
              <a:gd name="T35" fmla="*/ 2147483647 h 244"/>
              <a:gd name="T36" fmla="*/ 2147483647 w 279"/>
              <a:gd name="T37" fmla="*/ 2147483647 h 244"/>
              <a:gd name="T38" fmla="*/ 2147483647 w 279"/>
              <a:gd name="T39" fmla="*/ 2147483647 h 244"/>
              <a:gd name="T40" fmla="*/ 2147483647 w 279"/>
              <a:gd name="T41" fmla="*/ 2147483647 h 244"/>
              <a:gd name="T42" fmla="*/ 2147483647 w 279"/>
              <a:gd name="T43" fmla="*/ 2147483647 h 244"/>
              <a:gd name="T44" fmla="*/ 2147483647 w 279"/>
              <a:gd name="T45" fmla="*/ 2147483647 h 244"/>
              <a:gd name="T46" fmla="*/ 2147483647 w 279"/>
              <a:gd name="T47" fmla="*/ 2147483647 h 244"/>
              <a:gd name="T48" fmla="*/ 2147483647 w 279"/>
              <a:gd name="T49" fmla="*/ 2147483647 h 244"/>
              <a:gd name="T50" fmla="*/ 2147483647 w 279"/>
              <a:gd name="T51" fmla="*/ 2147483647 h 244"/>
              <a:gd name="T52" fmla="*/ 2147483647 w 279"/>
              <a:gd name="T53" fmla="*/ 2147483647 h 244"/>
              <a:gd name="T54" fmla="*/ 2147483647 w 279"/>
              <a:gd name="T55" fmla="*/ 2147483647 h 244"/>
              <a:gd name="T56" fmla="*/ 2147483647 w 279"/>
              <a:gd name="T57" fmla="*/ 2147483647 h 244"/>
              <a:gd name="T58" fmla="*/ 2147483647 w 279"/>
              <a:gd name="T59" fmla="*/ 2147483647 h 244"/>
              <a:gd name="T60" fmla="*/ 2147483647 w 279"/>
              <a:gd name="T61" fmla="*/ 2147483647 h 244"/>
              <a:gd name="T62" fmla="*/ 2147483647 w 279"/>
              <a:gd name="T63" fmla="*/ 2147483647 h 244"/>
              <a:gd name="T64" fmla="*/ 2147483647 w 279"/>
              <a:gd name="T65" fmla="*/ 2147483647 h 244"/>
              <a:gd name="T66" fmla="*/ 2147483647 w 279"/>
              <a:gd name="T67" fmla="*/ 2147483647 h 244"/>
              <a:gd name="T68" fmla="*/ 2147483647 w 279"/>
              <a:gd name="T69" fmla="*/ 2147483647 h 244"/>
              <a:gd name="T70" fmla="*/ 2147483647 w 279"/>
              <a:gd name="T71" fmla="*/ 2147483647 h 244"/>
              <a:gd name="T72" fmla="*/ 2147483647 w 279"/>
              <a:gd name="T73" fmla="*/ 2147483647 h 244"/>
              <a:gd name="T74" fmla="*/ 2147483647 w 279"/>
              <a:gd name="T75" fmla="*/ 2147483647 h 244"/>
              <a:gd name="T76" fmla="*/ 2147483647 w 279"/>
              <a:gd name="T77" fmla="*/ 2147483647 h 244"/>
              <a:gd name="T78" fmla="*/ 2147483647 w 279"/>
              <a:gd name="T79" fmla="*/ 2147483647 h 244"/>
              <a:gd name="T80" fmla="*/ 2147483647 w 279"/>
              <a:gd name="T81" fmla="*/ 2147483647 h 244"/>
              <a:gd name="T82" fmla="*/ 2147483647 w 279"/>
              <a:gd name="T83" fmla="*/ 2147483647 h 244"/>
              <a:gd name="T84" fmla="*/ 2147483647 w 279"/>
              <a:gd name="T85" fmla="*/ 2147483647 h 244"/>
              <a:gd name="T86" fmla="*/ 2147483647 w 279"/>
              <a:gd name="T87" fmla="*/ 2147483647 h 244"/>
              <a:gd name="T88" fmla="*/ 2147483647 w 279"/>
              <a:gd name="T89" fmla="*/ 2147483647 h 244"/>
              <a:gd name="T90" fmla="*/ 2147483647 w 279"/>
              <a:gd name="T91" fmla="*/ 2147483647 h 244"/>
              <a:gd name="T92" fmla="*/ 2147483647 w 279"/>
              <a:gd name="T93" fmla="*/ 2147483647 h 244"/>
              <a:gd name="T94" fmla="*/ 2147483647 w 279"/>
              <a:gd name="T95" fmla="*/ 2147483647 h 244"/>
              <a:gd name="T96" fmla="*/ 2147483647 w 279"/>
              <a:gd name="T97" fmla="*/ 2147483647 h 244"/>
              <a:gd name="T98" fmla="*/ 0 w 279"/>
              <a:gd name="T99" fmla="*/ 2147483647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sp>
        <p:nvSpPr>
          <p:cNvPr id="30731" name="Arc 21"/>
          <p:cNvSpPr>
            <a:spLocks/>
          </p:cNvSpPr>
          <p:nvPr/>
        </p:nvSpPr>
        <p:spPr bwMode="auto">
          <a:xfrm rot="720000">
            <a:off x="1043093" y="7105228"/>
            <a:ext cx="300285" cy="336408"/>
          </a:xfrm>
          <a:custGeom>
            <a:avLst/>
            <a:gdLst>
              <a:gd name="T0" fmla="*/ 0 w 21745"/>
              <a:gd name="T1" fmla="*/ 0 h 21600"/>
              <a:gd name="T2" fmla="*/ 193280113 w 21745"/>
              <a:gd name="T3" fmla="*/ 310623868 h 21600"/>
              <a:gd name="T4" fmla="*/ 1288889 w 21745"/>
              <a:gd name="T5" fmla="*/ 310623868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sp>
        <p:nvSpPr>
          <p:cNvPr id="30732" name="Line 22"/>
          <p:cNvSpPr>
            <a:spLocks noChangeShapeType="1"/>
          </p:cNvSpPr>
          <p:nvPr/>
        </p:nvSpPr>
        <p:spPr bwMode="auto">
          <a:xfrm flipH="1">
            <a:off x="758614" y="6847841"/>
            <a:ext cx="431236" cy="783448"/>
          </a:xfrm>
          <a:prstGeom prst="line">
            <a:avLst/>
          </a:prstGeom>
          <a:noFill/>
          <a:ln w="25400">
            <a:solidFill>
              <a:schemeClr val="tx1"/>
            </a:solidFill>
            <a:round/>
            <a:headEnd type="none" w="sm" len="sm"/>
            <a:tailEnd type="none" w="sm" len="sm"/>
          </a:ln>
        </p:spPr>
        <p:txBody>
          <a:bodyPr wrap="none" anchor="ct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sp>
        <p:nvSpPr>
          <p:cNvPr id="30733" name="Oval 23"/>
          <p:cNvSpPr>
            <a:spLocks noChangeArrowheads="1"/>
          </p:cNvSpPr>
          <p:nvPr/>
        </p:nvSpPr>
        <p:spPr bwMode="auto">
          <a:xfrm rot="-1860000">
            <a:off x="1153725" y="7112000"/>
            <a:ext cx="142239" cy="282223"/>
          </a:xfrm>
          <a:prstGeom prst="ellipse">
            <a:avLst/>
          </a:prstGeom>
          <a:solidFill>
            <a:schemeClr val="tx1"/>
          </a:solidFill>
          <a:ln w="12700">
            <a:solidFill>
              <a:schemeClr val="tx1"/>
            </a:solidFill>
            <a:round/>
            <a:headEnd/>
            <a:tailEnd/>
          </a:ln>
        </p:spPr>
        <p:txBody>
          <a:bodyPr wrap="none" anchor="ct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sp>
        <p:nvSpPr>
          <p:cNvPr id="30734" name="Line 24"/>
          <p:cNvSpPr>
            <a:spLocks noChangeShapeType="1"/>
          </p:cNvSpPr>
          <p:nvPr/>
        </p:nvSpPr>
        <p:spPr bwMode="auto">
          <a:xfrm flipV="1">
            <a:off x="758614" y="7425832"/>
            <a:ext cx="790222" cy="205457"/>
          </a:xfrm>
          <a:prstGeom prst="line">
            <a:avLst/>
          </a:prstGeom>
          <a:noFill/>
          <a:ln w="25400">
            <a:solidFill>
              <a:schemeClr val="tx1"/>
            </a:solidFill>
            <a:round/>
            <a:headEnd type="none" w="sm" len="sm"/>
            <a:tailEnd type="none" w="sm" len="sm"/>
          </a:ln>
        </p:spPr>
        <p:txBody>
          <a:bodyPr wrap="none" anchor="ct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grpSp>
        <p:nvGrpSpPr>
          <p:cNvPr id="2" name="Group 59"/>
          <p:cNvGrpSpPr>
            <a:grpSpLocks/>
          </p:cNvGrpSpPr>
          <p:nvPr/>
        </p:nvGrpSpPr>
        <p:grpSpPr bwMode="auto">
          <a:xfrm>
            <a:off x="5536071" y="2316480"/>
            <a:ext cx="650240" cy="785707"/>
            <a:chOff x="2452" y="1026"/>
            <a:chExt cx="288" cy="348"/>
          </a:xfrm>
        </p:grpSpPr>
        <p:sp>
          <p:nvSpPr>
            <p:cNvPr id="30757" name="Oval 34"/>
            <p:cNvSpPr>
              <a:spLocks noChangeArrowheads="1"/>
            </p:cNvSpPr>
            <p:nvPr/>
          </p:nvSpPr>
          <p:spPr bwMode="auto">
            <a:xfrm>
              <a:off x="2704" y="1334"/>
              <a:ext cx="36" cy="40"/>
            </a:xfrm>
            <a:prstGeom prst="ellipse">
              <a:avLst/>
            </a:prstGeom>
            <a:solidFill>
              <a:schemeClr val="tx1"/>
            </a:solidFill>
            <a:ln w="12700">
              <a:solidFill>
                <a:schemeClr val="bg2"/>
              </a:solidFill>
              <a:round/>
              <a:headEnd/>
              <a:tailEnd/>
            </a:ln>
          </p:spPr>
          <p:txBody>
            <a:bodyPr wrap="none" anchor="ct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sp>
          <p:nvSpPr>
            <p:cNvPr id="30758" name="Oval 33"/>
            <p:cNvSpPr>
              <a:spLocks noChangeArrowheads="1"/>
            </p:cNvSpPr>
            <p:nvPr/>
          </p:nvSpPr>
          <p:spPr bwMode="auto">
            <a:xfrm>
              <a:off x="2452" y="1026"/>
              <a:ext cx="36" cy="40"/>
            </a:xfrm>
            <a:prstGeom prst="ellipse">
              <a:avLst/>
            </a:prstGeom>
            <a:solidFill>
              <a:schemeClr val="tx1"/>
            </a:solidFill>
            <a:ln w="12700">
              <a:solidFill>
                <a:schemeClr val="bg2"/>
              </a:solidFill>
              <a:round/>
              <a:headEnd/>
              <a:tailEnd/>
            </a:ln>
          </p:spPr>
          <p:txBody>
            <a:bodyPr wrap="none" anchor="ct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grpSp>
      <p:grpSp>
        <p:nvGrpSpPr>
          <p:cNvPr id="3" name="Group 62"/>
          <p:cNvGrpSpPr>
            <a:grpSpLocks/>
          </p:cNvGrpSpPr>
          <p:nvPr/>
        </p:nvGrpSpPr>
        <p:grpSpPr bwMode="auto">
          <a:xfrm>
            <a:off x="5201920" y="2318741"/>
            <a:ext cx="1083733" cy="715715"/>
            <a:chOff x="2304" y="1027"/>
            <a:chExt cx="480" cy="317"/>
          </a:xfrm>
        </p:grpSpPr>
        <p:grpSp>
          <p:nvGrpSpPr>
            <p:cNvPr id="4" name="Group 60"/>
            <p:cNvGrpSpPr>
              <a:grpSpLocks/>
            </p:cNvGrpSpPr>
            <p:nvPr/>
          </p:nvGrpSpPr>
          <p:grpSpPr bwMode="auto">
            <a:xfrm>
              <a:off x="2518" y="1152"/>
              <a:ext cx="266" cy="192"/>
              <a:chOff x="2518" y="1152"/>
              <a:chExt cx="266" cy="192"/>
            </a:xfrm>
          </p:grpSpPr>
          <p:sp>
            <p:nvSpPr>
              <p:cNvPr id="30755" name="Line 36"/>
              <p:cNvSpPr>
                <a:spLocks noChangeShapeType="1"/>
              </p:cNvSpPr>
              <p:nvPr/>
            </p:nvSpPr>
            <p:spPr bwMode="auto">
              <a:xfrm>
                <a:off x="2518" y="1248"/>
                <a:ext cx="192" cy="96"/>
              </a:xfrm>
              <a:prstGeom prst="line">
                <a:avLst/>
              </a:prstGeom>
              <a:noFill/>
              <a:ln w="28575">
                <a:solidFill>
                  <a:srgbClr val="FFFF00"/>
                </a:solidFill>
                <a:round/>
                <a:headEnd/>
                <a:tailEnd type="triangle" w="med" len="med"/>
              </a:ln>
            </p:spPr>
            <p:txBody>
              <a:bodyP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sp>
            <p:nvSpPr>
              <p:cNvPr id="30756" name="Text Box 37"/>
              <p:cNvSpPr txBox="1">
                <a:spLocks noChangeArrowheads="1"/>
              </p:cNvSpPr>
              <p:nvPr/>
            </p:nvSpPr>
            <p:spPr bwMode="auto">
              <a:xfrm>
                <a:off x="2566" y="1152"/>
                <a:ext cx="218" cy="157"/>
              </a:xfrm>
              <a:prstGeom prst="rect">
                <a:avLst/>
              </a:prstGeom>
              <a:noFill/>
              <a:ln w="9525">
                <a:noFill/>
                <a:miter lim="800000"/>
                <a:headEnd/>
                <a:tailEnd/>
              </a:ln>
            </p:spPr>
            <p:txBody>
              <a:bodyPr>
                <a:spAutoFit/>
              </a:bodyPr>
              <a:lstStyle/>
              <a:p>
                <a:pPr marL="0" marR="0" lvl="0" indent="0" algn="l" defTabSz="1300460" rtl="0" eaLnBrk="1" fontAlgn="auto" latinLnBrk="0" hangingPunct="1">
                  <a:lnSpc>
                    <a:spcPct val="100000"/>
                  </a:lnSpc>
                  <a:spcBef>
                    <a:spcPct val="50000"/>
                  </a:spcBef>
                  <a:spcAft>
                    <a:spcPts val="0"/>
                  </a:spcAft>
                  <a:buClrTx/>
                  <a:buSzTx/>
                  <a:buFontTx/>
                  <a:buNone/>
                  <a:tabLst/>
                  <a:defRPr/>
                </a:pPr>
                <a:r>
                  <a:rPr kumimoji="0" lang="en-US" sz="1707" b="1" i="0" u="none" strike="noStrike" kern="1200" cap="none" spc="0" normalizeH="0" baseline="0" noProof="0">
                    <a:ln>
                      <a:noFill/>
                    </a:ln>
                    <a:solidFill>
                      <a:srgbClr val="FFFF00"/>
                    </a:solidFill>
                    <a:effectLst/>
                    <a:uLnTx/>
                    <a:uFillTx/>
                    <a:latin typeface="Arial"/>
                    <a:ea typeface="+mn-ea"/>
                    <a:cs typeface="+mn-cs"/>
                    <a:sym typeface="Helvetica Light"/>
                  </a:rPr>
                  <a:t>V</a:t>
                </a:r>
                <a:r>
                  <a:rPr kumimoji="0" lang="en-US" sz="1707" b="1" i="0" u="none" strike="noStrike" kern="1200" cap="none" spc="0" normalizeH="0" baseline="-25000" noProof="0">
                    <a:ln>
                      <a:noFill/>
                    </a:ln>
                    <a:solidFill>
                      <a:srgbClr val="FFFF00"/>
                    </a:solidFill>
                    <a:effectLst/>
                    <a:uLnTx/>
                    <a:uFillTx/>
                    <a:latin typeface="Arial"/>
                    <a:ea typeface="+mn-ea"/>
                    <a:cs typeface="+mn-cs"/>
                    <a:sym typeface="Helvetica Light"/>
                  </a:rPr>
                  <a:t>1</a:t>
                </a:r>
              </a:p>
            </p:txBody>
          </p:sp>
        </p:grpSp>
        <p:grpSp>
          <p:nvGrpSpPr>
            <p:cNvPr id="5" name="Group 61"/>
            <p:cNvGrpSpPr>
              <a:grpSpLocks/>
            </p:cNvGrpSpPr>
            <p:nvPr/>
          </p:nvGrpSpPr>
          <p:grpSpPr bwMode="auto">
            <a:xfrm>
              <a:off x="2304" y="1027"/>
              <a:ext cx="240" cy="221"/>
              <a:chOff x="2304" y="1027"/>
              <a:chExt cx="240" cy="221"/>
            </a:xfrm>
          </p:grpSpPr>
          <p:sp>
            <p:nvSpPr>
              <p:cNvPr id="30753" name="Line 35"/>
              <p:cNvSpPr>
                <a:spLocks noChangeShapeType="1"/>
              </p:cNvSpPr>
              <p:nvPr/>
            </p:nvSpPr>
            <p:spPr bwMode="auto">
              <a:xfrm flipH="1" flipV="1">
                <a:off x="2470" y="1056"/>
                <a:ext cx="48" cy="192"/>
              </a:xfrm>
              <a:prstGeom prst="line">
                <a:avLst/>
              </a:prstGeom>
              <a:noFill/>
              <a:ln w="19050">
                <a:solidFill>
                  <a:srgbClr val="FFFF00"/>
                </a:solidFill>
                <a:round/>
                <a:headEnd/>
                <a:tailEnd type="triangle" w="med" len="med"/>
              </a:ln>
            </p:spPr>
            <p:txBody>
              <a:bodyP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sp>
            <p:nvSpPr>
              <p:cNvPr id="30754" name="Text Box 38"/>
              <p:cNvSpPr txBox="1">
                <a:spLocks noChangeArrowheads="1"/>
              </p:cNvSpPr>
              <p:nvPr/>
            </p:nvSpPr>
            <p:spPr bwMode="auto">
              <a:xfrm>
                <a:off x="2304" y="1027"/>
                <a:ext cx="240" cy="157"/>
              </a:xfrm>
              <a:prstGeom prst="rect">
                <a:avLst/>
              </a:prstGeom>
              <a:noFill/>
              <a:ln w="9525">
                <a:noFill/>
                <a:miter lim="800000"/>
                <a:headEnd/>
                <a:tailEnd/>
              </a:ln>
            </p:spPr>
            <p:txBody>
              <a:bodyPr>
                <a:spAutoFit/>
              </a:bodyPr>
              <a:lstStyle/>
              <a:p>
                <a:pPr marL="0" marR="0" lvl="0" indent="0" algn="l" defTabSz="1300460" rtl="0" eaLnBrk="1" fontAlgn="auto" latinLnBrk="0" hangingPunct="1">
                  <a:lnSpc>
                    <a:spcPct val="100000"/>
                  </a:lnSpc>
                  <a:spcBef>
                    <a:spcPct val="50000"/>
                  </a:spcBef>
                  <a:spcAft>
                    <a:spcPts val="0"/>
                  </a:spcAft>
                  <a:buClrTx/>
                  <a:buSzTx/>
                  <a:buFontTx/>
                  <a:buNone/>
                  <a:tabLst/>
                  <a:defRPr/>
                </a:pPr>
                <a:r>
                  <a:rPr kumimoji="0" lang="en-US" sz="1707" b="1" i="0" u="none" strike="noStrike" kern="1200" cap="none" spc="0" normalizeH="0" baseline="0" noProof="0">
                    <a:ln>
                      <a:noFill/>
                    </a:ln>
                    <a:solidFill>
                      <a:srgbClr val="FFFF00"/>
                    </a:solidFill>
                    <a:effectLst/>
                    <a:uLnTx/>
                    <a:uFillTx/>
                    <a:latin typeface="Arial"/>
                    <a:ea typeface="+mn-ea"/>
                    <a:cs typeface="+mn-cs"/>
                    <a:sym typeface="Helvetica Light"/>
                  </a:rPr>
                  <a:t>V</a:t>
                </a:r>
                <a:r>
                  <a:rPr kumimoji="0" lang="en-US" sz="1707" b="1" i="0" u="none" strike="noStrike" kern="1200" cap="none" spc="0" normalizeH="0" baseline="-25000" noProof="0">
                    <a:ln>
                      <a:noFill/>
                    </a:ln>
                    <a:solidFill>
                      <a:srgbClr val="FFFF00"/>
                    </a:solidFill>
                    <a:effectLst/>
                    <a:uLnTx/>
                    <a:uFillTx/>
                    <a:latin typeface="Arial"/>
                    <a:ea typeface="+mn-ea"/>
                    <a:cs typeface="+mn-cs"/>
                    <a:sym typeface="Helvetica Light"/>
                  </a:rPr>
                  <a:t>2</a:t>
                </a:r>
              </a:p>
            </p:txBody>
          </p:sp>
        </p:grpSp>
      </p:grpSp>
      <p:grpSp>
        <p:nvGrpSpPr>
          <p:cNvPr id="6" name="Group 63"/>
          <p:cNvGrpSpPr>
            <a:grpSpLocks/>
          </p:cNvGrpSpPr>
          <p:nvPr/>
        </p:nvGrpSpPr>
        <p:grpSpPr bwMode="auto">
          <a:xfrm>
            <a:off x="5359964" y="2817711"/>
            <a:ext cx="550898" cy="505743"/>
            <a:chOff x="2374" y="1248"/>
            <a:chExt cx="244" cy="224"/>
          </a:xfrm>
        </p:grpSpPr>
        <p:sp>
          <p:nvSpPr>
            <p:cNvPr id="30749" name="Line 39"/>
            <p:cNvSpPr>
              <a:spLocks noChangeShapeType="1"/>
            </p:cNvSpPr>
            <p:nvPr/>
          </p:nvSpPr>
          <p:spPr bwMode="auto">
            <a:xfrm flipH="1">
              <a:off x="2374" y="1248"/>
              <a:ext cx="144" cy="144"/>
            </a:xfrm>
            <a:prstGeom prst="line">
              <a:avLst/>
            </a:prstGeom>
            <a:noFill/>
            <a:ln w="28575">
              <a:solidFill>
                <a:srgbClr val="FF0000"/>
              </a:solidFill>
              <a:round/>
              <a:headEnd/>
              <a:tailEnd type="triangle" w="med" len="med"/>
            </a:ln>
          </p:spPr>
          <p:txBody>
            <a:bodyP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sp>
          <p:nvSpPr>
            <p:cNvPr id="30750" name="Text Box 40"/>
            <p:cNvSpPr txBox="1">
              <a:spLocks noChangeArrowheads="1"/>
            </p:cNvSpPr>
            <p:nvPr/>
          </p:nvSpPr>
          <p:spPr bwMode="auto">
            <a:xfrm>
              <a:off x="2400" y="1315"/>
              <a:ext cx="218" cy="157"/>
            </a:xfrm>
            <a:prstGeom prst="rect">
              <a:avLst/>
            </a:prstGeom>
            <a:noFill/>
            <a:ln w="9525">
              <a:noFill/>
              <a:miter lim="800000"/>
              <a:headEnd/>
              <a:tailEnd/>
            </a:ln>
          </p:spPr>
          <p:txBody>
            <a:bodyPr>
              <a:spAutoFit/>
            </a:bodyPr>
            <a:lstStyle/>
            <a:p>
              <a:pPr marL="0" marR="0" lvl="0" indent="0" algn="l" defTabSz="1300460" rtl="0" eaLnBrk="1" fontAlgn="auto" latinLnBrk="0" hangingPunct="1">
                <a:lnSpc>
                  <a:spcPct val="100000"/>
                </a:lnSpc>
                <a:spcBef>
                  <a:spcPct val="50000"/>
                </a:spcBef>
                <a:spcAft>
                  <a:spcPts val="0"/>
                </a:spcAft>
                <a:buClrTx/>
                <a:buSzTx/>
                <a:buFontTx/>
                <a:buNone/>
                <a:tabLst/>
                <a:defRPr/>
              </a:pPr>
              <a:r>
                <a:rPr kumimoji="0" lang="en-US" sz="1707" b="1" i="0" u="none" strike="noStrike" kern="1200" cap="none" spc="0" normalizeH="0" baseline="0" noProof="0">
                  <a:ln>
                    <a:noFill/>
                  </a:ln>
                  <a:solidFill>
                    <a:srgbClr val="FF0000"/>
                  </a:solidFill>
                  <a:effectLst/>
                  <a:uLnTx/>
                  <a:uFillTx/>
                  <a:latin typeface="Arial"/>
                  <a:ea typeface="+mn-ea"/>
                  <a:cs typeface="+mn-cs"/>
                  <a:sym typeface="Helvetica Light"/>
                </a:rPr>
                <a:t>N</a:t>
              </a:r>
              <a:endParaRPr kumimoji="0" lang="en-US" sz="1707" b="1" i="0" u="none" strike="noStrike" kern="1200" cap="none" spc="0" normalizeH="0" baseline="-25000" noProof="0">
                <a:ln>
                  <a:noFill/>
                </a:ln>
                <a:solidFill>
                  <a:srgbClr val="FF0000"/>
                </a:solidFill>
                <a:effectLst/>
                <a:uLnTx/>
                <a:uFillTx/>
                <a:latin typeface="Arial"/>
                <a:ea typeface="+mn-ea"/>
                <a:cs typeface="+mn-cs"/>
                <a:sym typeface="Helvetica Light"/>
              </a:endParaRPr>
            </a:p>
          </p:txBody>
        </p:sp>
      </p:grpSp>
      <p:pic>
        <p:nvPicPr>
          <p:cNvPr id="30738" name="Picture 50" descr="Edittex"/>
          <p:cNvPicPr>
            <a:picLocks noChangeAspect="1" noChangeArrowheads="1"/>
          </p:cNvPicPr>
          <p:nvPr>
            <p:custDataLst>
              <p:tags r:id="rId1"/>
            </p:custDataLst>
          </p:nvPr>
        </p:nvPicPr>
        <p:blipFill>
          <a:blip r:embed="rId8" cstate="print"/>
          <a:srcRect/>
          <a:stretch>
            <a:fillRect/>
          </a:stretch>
        </p:blipFill>
        <p:spPr bwMode="auto">
          <a:xfrm>
            <a:off x="1566898" y="6161476"/>
            <a:ext cx="514773" cy="214488"/>
          </a:xfrm>
          <a:prstGeom prst="rect">
            <a:avLst/>
          </a:prstGeom>
          <a:noFill/>
          <a:ln w="9525">
            <a:noFill/>
            <a:miter lim="800000"/>
            <a:headEnd/>
            <a:tailEnd/>
          </a:ln>
        </p:spPr>
      </p:pic>
      <p:grpSp>
        <p:nvGrpSpPr>
          <p:cNvPr id="7" name="Group 58"/>
          <p:cNvGrpSpPr>
            <a:grpSpLocks/>
          </p:cNvGrpSpPr>
          <p:nvPr/>
        </p:nvGrpSpPr>
        <p:grpSpPr bwMode="auto">
          <a:xfrm>
            <a:off x="1262099" y="5737014"/>
            <a:ext cx="1939430" cy="955039"/>
            <a:chOff x="559" y="2541"/>
            <a:chExt cx="859" cy="423"/>
          </a:xfrm>
        </p:grpSpPr>
        <p:sp>
          <p:nvSpPr>
            <p:cNvPr id="30745" name="Oval 31"/>
            <p:cNvSpPr>
              <a:spLocks noChangeArrowheads="1"/>
            </p:cNvSpPr>
            <p:nvPr/>
          </p:nvSpPr>
          <p:spPr bwMode="auto">
            <a:xfrm>
              <a:off x="1049" y="2805"/>
              <a:ext cx="36" cy="40"/>
            </a:xfrm>
            <a:prstGeom prst="ellipse">
              <a:avLst/>
            </a:prstGeom>
            <a:solidFill>
              <a:schemeClr val="tx1"/>
            </a:solidFill>
            <a:ln w="12700">
              <a:solidFill>
                <a:schemeClr val="bg2"/>
              </a:solidFill>
              <a:round/>
              <a:headEnd/>
              <a:tailEnd/>
            </a:ln>
          </p:spPr>
          <p:txBody>
            <a:bodyPr wrap="none" anchor="ct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sp>
          <p:nvSpPr>
            <p:cNvPr id="30746" name="Oval 32"/>
            <p:cNvSpPr>
              <a:spLocks noChangeArrowheads="1"/>
            </p:cNvSpPr>
            <p:nvPr/>
          </p:nvSpPr>
          <p:spPr bwMode="auto">
            <a:xfrm>
              <a:off x="946" y="2646"/>
              <a:ext cx="36" cy="40"/>
            </a:xfrm>
            <a:prstGeom prst="ellipse">
              <a:avLst/>
            </a:prstGeom>
            <a:solidFill>
              <a:schemeClr val="tx1"/>
            </a:solidFill>
            <a:ln w="12700">
              <a:solidFill>
                <a:schemeClr val="bg2"/>
              </a:solidFill>
              <a:round/>
              <a:headEnd/>
              <a:tailEnd/>
            </a:ln>
          </p:spPr>
          <p:txBody>
            <a:bodyPr wrap="none" anchor="ct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pic>
          <p:nvPicPr>
            <p:cNvPr id="30747" name="Picture 49" descr="Edittex"/>
            <p:cNvPicPr>
              <a:picLocks noChangeAspect="1" noChangeArrowheads="1"/>
            </p:cNvPicPr>
            <p:nvPr>
              <p:custDataLst>
                <p:tags r:id="rId5"/>
              </p:custDataLst>
            </p:nvPr>
          </p:nvPicPr>
          <p:blipFill>
            <a:blip r:embed="rId9" cstate="print"/>
            <a:srcRect/>
            <a:stretch>
              <a:fillRect/>
            </a:stretch>
          </p:blipFill>
          <p:spPr bwMode="auto">
            <a:xfrm>
              <a:off x="559" y="2541"/>
              <a:ext cx="423" cy="95"/>
            </a:xfrm>
            <a:prstGeom prst="rect">
              <a:avLst/>
            </a:prstGeom>
            <a:noFill/>
            <a:ln w="9525">
              <a:noFill/>
              <a:miter lim="800000"/>
              <a:headEnd/>
              <a:tailEnd/>
            </a:ln>
          </p:spPr>
        </p:pic>
        <p:pic>
          <p:nvPicPr>
            <p:cNvPr id="30748" name="Picture 51" descr="Edittex"/>
            <p:cNvPicPr>
              <a:picLocks noChangeAspect="1" noChangeArrowheads="1"/>
            </p:cNvPicPr>
            <p:nvPr>
              <p:custDataLst>
                <p:tags r:id="rId6"/>
              </p:custDataLst>
            </p:nvPr>
          </p:nvPicPr>
          <p:blipFill>
            <a:blip r:embed="rId10" cstate="print"/>
            <a:srcRect/>
            <a:stretch>
              <a:fillRect/>
            </a:stretch>
          </p:blipFill>
          <p:spPr bwMode="auto">
            <a:xfrm>
              <a:off x="995" y="2869"/>
              <a:ext cx="423" cy="95"/>
            </a:xfrm>
            <a:prstGeom prst="rect">
              <a:avLst/>
            </a:prstGeom>
            <a:noFill/>
            <a:ln w="9525">
              <a:noFill/>
              <a:miter lim="800000"/>
              <a:headEnd/>
              <a:tailEnd/>
            </a:ln>
          </p:spPr>
        </p:pic>
      </p:grpSp>
      <p:pic>
        <p:nvPicPr>
          <p:cNvPr id="30740" name="Picture 56" descr="Edittex"/>
          <p:cNvPicPr>
            <a:picLocks noChangeAspect="1" noChangeArrowheads="1"/>
          </p:cNvPicPr>
          <p:nvPr>
            <p:custDataLst>
              <p:tags r:id="rId2"/>
            </p:custDataLst>
          </p:nvPr>
        </p:nvPicPr>
        <p:blipFill>
          <a:blip r:embed="rId11" cstate="print"/>
          <a:srcRect/>
          <a:stretch>
            <a:fillRect/>
          </a:stretch>
        </p:blipFill>
        <p:spPr bwMode="auto">
          <a:xfrm>
            <a:off x="3793067" y="2700302"/>
            <a:ext cx="932463" cy="234809"/>
          </a:xfrm>
          <a:prstGeom prst="rect">
            <a:avLst/>
          </a:prstGeom>
          <a:noFill/>
          <a:ln w="9525">
            <a:noFill/>
            <a:miter lim="800000"/>
            <a:headEnd/>
            <a:tailEnd/>
          </a:ln>
        </p:spPr>
      </p:pic>
      <p:sp>
        <p:nvSpPr>
          <p:cNvPr id="30741" name="Oval 30"/>
          <p:cNvSpPr>
            <a:spLocks noChangeArrowheads="1"/>
          </p:cNvSpPr>
          <p:nvPr/>
        </p:nvSpPr>
        <p:spPr bwMode="auto">
          <a:xfrm>
            <a:off x="5639929" y="2801903"/>
            <a:ext cx="81280" cy="90311"/>
          </a:xfrm>
          <a:prstGeom prst="ellipse">
            <a:avLst/>
          </a:prstGeom>
          <a:solidFill>
            <a:schemeClr val="tx1"/>
          </a:solidFill>
          <a:ln w="12700">
            <a:solidFill>
              <a:schemeClr val="bg2"/>
            </a:solidFill>
            <a:round/>
            <a:headEnd/>
            <a:tailEnd/>
          </a:ln>
        </p:spPr>
        <p:txBody>
          <a:bodyPr wrap="none" anchor="ct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sp>
        <p:nvSpPr>
          <p:cNvPr id="30742" name="Line 57"/>
          <p:cNvSpPr>
            <a:spLocks noChangeShapeType="1"/>
          </p:cNvSpPr>
          <p:nvPr/>
        </p:nvSpPr>
        <p:spPr bwMode="auto">
          <a:xfrm>
            <a:off x="4768427" y="2817707"/>
            <a:ext cx="866987" cy="0"/>
          </a:xfrm>
          <a:prstGeom prst="line">
            <a:avLst/>
          </a:prstGeom>
          <a:noFill/>
          <a:ln w="12700">
            <a:solidFill>
              <a:schemeClr val="tx1"/>
            </a:solidFill>
            <a:round/>
            <a:headEnd/>
            <a:tailEnd type="triangle" w="med" len="med"/>
          </a:ln>
        </p:spPr>
        <p:txBody>
          <a:bodyP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a:ea typeface="+mn-ea"/>
              <a:cs typeface="+mn-cs"/>
              <a:sym typeface="Helvetica Light"/>
            </a:endParaRPr>
          </a:p>
        </p:txBody>
      </p:sp>
      <p:pic>
        <p:nvPicPr>
          <p:cNvPr id="441409" name="Picture 65" descr="Edittex"/>
          <p:cNvPicPr>
            <a:picLocks noChangeAspect="1" noChangeArrowheads="1"/>
          </p:cNvPicPr>
          <p:nvPr>
            <p:custDataLst>
              <p:tags r:id="rId3"/>
            </p:custDataLst>
          </p:nvPr>
        </p:nvPicPr>
        <p:blipFill>
          <a:blip r:embed="rId12" cstate="print"/>
          <a:srcRect/>
          <a:stretch>
            <a:fillRect/>
          </a:stretch>
        </p:blipFill>
        <p:spPr bwMode="auto">
          <a:xfrm>
            <a:off x="6245014" y="4653281"/>
            <a:ext cx="5567680" cy="873759"/>
          </a:xfrm>
          <a:prstGeom prst="rect">
            <a:avLst/>
          </a:prstGeom>
          <a:noFill/>
          <a:ln w="9525">
            <a:noFill/>
            <a:miter lim="800000"/>
            <a:headEnd/>
            <a:tailEnd/>
          </a:ln>
        </p:spPr>
      </p:pic>
      <p:pic>
        <p:nvPicPr>
          <p:cNvPr id="441412" name="Picture 68" descr="Edittex"/>
          <p:cNvPicPr>
            <a:picLocks noChangeAspect="1" noChangeArrowheads="1"/>
          </p:cNvPicPr>
          <p:nvPr>
            <p:custDataLst>
              <p:tags r:id="rId4"/>
            </p:custDataLst>
          </p:nvPr>
        </p:nvPicPr>
        <p:blipFill>
          <a:blip r:embed="rId13" cstate="print"/>
          <a:srcRect/>
          <a:stretch>
            <a:fillRect/>
          </a:stretch>
        </p:blipFill>
        <p:spPr bwMode="auto">
          <a:xfrm>
            <a:off x="6294685" y="6147930"/>
            <a:ext cx="5725724" cy="1332089"/>
          </a:xfrm>
          <a:prstGeom prst="rect">
            <a:avLst/>
          </a:prstGeom>
          <a:noFill/>
          <a:ln w="9525">
            <a:noFill/>
            <a:miter lim="800000"/>
            <a:headEnd/>
            <a:tailEnd/>
          </a:ln>
        </p:spPr>
      </p:pic>
    </p:spTree>
    <p:extLst>
      <p:ext uri="{BB962C8B-B14F-4D97-AF65-F5344CB8AC3E}">
        <p14:creationId xmlns:p14="http://schemas.microsoft.com/office/powerpoint/2010/main" val="2364651672"/>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a:extLst>
              <a:ext uri="{FF2B5EF4-FFF2-40B4-BE49-F238E27FC236}">
                <a16:creationId xmlns:a16="http://schemas.microsoft.com/office/drawing/2014/main" id="{A61E9AD3-93BB-4294-904F-3C986F32A49F}"/>
              </a:ext>
            </a:extLst>
          </p:cNvPr>
          <p:cNvSpPr>
            <a:spLocks noGrp="1" noChangeArrowheads="1"/>
          </p:cNvSpPr>
          <p:nvPr>
            <p:ph type="title"/>
          </p:nvPr>
        </p:nvSpPr>
        <p:spPr>
          <a:xfrm>
            <a:off x="650240" y="-108373"/>
            <a:ext cx="11704320" cy="1625600"/>
          </a:xfrm>
        </p:spPr>
        <p:txBody>
          <a:bodyPr/>
          <a:lstStyle/>
          <a:p>
            <a:pPr eaLnBrk="1" hangingPunct="1"/>
            <a:r>
              <a:rPr lang="en-US" altLang="ja-JP" sz="5120"/>
              <a:t>Results</a:t>
            </a:r>
          </a:p>
        </p:txBody>
      </p:sp>
      <p:sp>
        <p:nvSpPr>
          <p:cNvPr id="100354" name="Rectangle 3">
            <a:extLst>
              <a:ext uri="{FF2B5EF4-FFF2-40B4-BE49-F238E27FC236}">
                <a16:creationId xmlns:a16="http://schemas.microsoft.com/office/drawing/2014/main" id="{E95B99D2-FDFF-4DBC-AEA7-1A02BE0015E9}"/>
              </a:ext>
            </a:extLst>
          </p:cNvPr>
          <p:cNvSpPr>
            <a:spLocks noGrp="1" noChangeArrowheads="1"/>
          </p:cNvSpPr>
          <p:nvPr>
            <p:ph type="body" idx="1"/>
          </p:nvPr>
        </p:nvSpPr>
        <p:spPr>
          <a:xfrm>
            <a:off x="266418" y="6256304"/>
            <a:ext cx="12630009" cy="2630310"/>
          </a:xfrm>
        </p:spPr>
        <p:txBody>
          <a:bodyPr/>
          <a:lstStyle/>
          <a:p>
            <a:pPr marL="812787" indent="-812787" eaLnBrk="1" hangingPunct="1">
              <a:lnSpc>
                <a:spcPct val="90000"/>
              </a:lnSpc>
              <a:buFontTx/>
              <a:buAutoNum type="arabicPeriod"/>
            </a:pPr>
            <a:r>
              <a:rPr lang="en-US" altLang="ja-JP" sz="3129"/>
              <a:t>Estimate light source directions</a:t>
            </a:r>
          </a:p>
          <a:p>
            <a:pPr marL="812787" indent="-812787" eaLnBrk="1" hangingPunct="1">
              <a:lnSpc>
                <a:spcPct val="90000"/>
              </a:lnSpc>
              <a:buFontTx/>
              <a:buAutoNum type="arabicPeriod"/>
            </a:pPr>
            <a:r>
              <a:rPr lang="en-US" altLang="ja-JP" sz="3129"/>
              <a:t>Compute surface normals</a:t>
            </a:r>
          </a:p>
          <a:p>
            <a:pPr marL="812787" indent="-812787" eaLnBrk="1" hangingPunct="1">
              <a:lnSpc>
                <a:spcPct val="90000"/>
              </a:lnSpc>
              <a:buFontTx/>
              <a:buAutoNum type="arabicPeriod"/>
            </a:pPr>
            <a:r>
              <a:rPr lang="en-US" altLang="ja-JP" sz="3129"/>
              <a:t>Compute albedo values</a:t>
            </a:r>
          </a:p>
          <a:p>
            <a:pPr marL="812787" indent="-812787" eaLnBrk="1" hangingPunct="1">
              <a:lnSpc>
                <a:spcPct val="90000"/>
              </a:lnSpc>
              <a:buFontTx/>
              <a:buAutoNum type="arabicPeriod"/>
            </a:pPr>
            <a:r>
              <a:rPr lang="en-US" altLang="ja-JP" sz="3129"/>
              <a:t>Estimate depth from surface normals</a:t>
            </a:r>
          </a:p>
          <a:p>
            <a:pPr marL="812787" indent="-812787" eaLnBrk="1" hangingPunct="1">
              <a:lnSpc>
                <a:spcPct val="90000"/>
              </a:lnSpc>
              <a:buFontTx/>
              <a:buAutoNum type="arabicPeriod"/>
            </a:pPr>
            <a:r>
              <a:rPr lang="en-US" altLang="ja-JP" sz="3129"/>
              <a:t>Relight the object (with original texture and uniform albedo)</a:t>
            </a:r>
          </a:p>
        </p:txBody>
      </p:sp>
      <p:pic>
        <p:nvPicPr>
          <p:cNvPr id="100355" name="Picture 4" descr="buddha_albedos">
            <a:extLst>
              <a:ext uri="{FF2B5EF4-FFF2-40B4-BE49-F238E27FC236}">
                <a16:creationId xmlns:a16="http://schemas.microsoft.com/office/drawing/2014/main" id="{F4913D7A-A8E7-4C73-818A-82B91E6182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7076" y="1842347"/>
            <a:ext cx="2370667" cy="403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5" descr="buddha_depths">
            <a:extLst>
              <a:ext uri="{FF2B5EF4-FFF2-40B4-BE49-F238E27FC236}">
                <a16:creationId xmlns:a16="http://schemas.microsoft.com/office/drawing/2014/main" id="{AFF35CC9-4AB3-45B3-9A85-2FE680CFF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1921" y="1842347"/>
            <a:ext cx="2370667" cy="403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6" descr="buddha_normals">
            <a:extLst>
              <a:ext uri="{FF2B5EF4-FFF2-40B4-BE49-F238E27FC236}">
                <a16:creationId xmlns:a16="http://schemas.microsoft.com/office/drawing/2014/main" id="{8B246375-F49D-474B-AF84-5C9CAD275E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2232" y="1842347"/>
            <a:ext cx="2370667" cy="403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7" descr="buddha">
            <a:extLst>
              <a:ext uri="{FF2B5EF4-FFF2-40B4-BE49-F238E27FC236}">
                <a16:creationId xmlns:a16="http://schemas.microsoft.com/office/drawing/2014/main" id="{9414F3A4-8F5D-4945-8393-C53169B750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192" y="1871699"/>
            <a:ext cx="2354862" cy="4000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9" name="Picture 8" descr="buddharelit">
            <a:extLst>
              <a:ext uri="{FF2B5EF4-FFF2-40B4-BE49-F238E27FC236}">
                <a16:creationId xmlns:a16="http://schemas.microsoft.com/office/drawing/2014/main" id="{DD9A5DC0-59B5-401E-8240-B1A84335C7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39023" y="1842347"/>
            <a:ext cx="2370667" cy="403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33186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415EF7A-30D8-4EAE-B941-F523CBD2B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34" r="8421" b="2951"/>
          <a:stretch>
            <a:fillRect/>
          </a:stretch>
        </p:blipFill>
        <p:spPr bwMode="auto">
          <a:xfrm>
            <a:off x="4179147" y="5527041"/>
            <a:ext cx="3005102" cy="3005103"/>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618" name="Rectangle 44">
            <a:extLst>
              <a:ext uri="{FF2B5EF4-FFF2-40B4-BE49-F238E27FC236}">
                <a16:creationId xmlns:a16="http://schemas.microsoft.com/office/drawing/2014/main" id="{62F910E1-67E8-4E92-9C2A-61DEFA384FEB}"/>
              </a:ext>
            </a:extLst>
          </p:cNvPr>
          <p:cNvSpPr>
            <a:spLocks noChangeArrowheads="1"/>
          </p:cNvSpPr>
          <p:nvPr/>
        </p:nvSpPr>
        <p:spPr bwMode="auto">
          <a:xfrm>
            <a:off x="0" y="316089"/>
            <a:ext cx="13004800" cy="1192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951" tIns="65476" rIns="130951" bIns="65476"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1300460" rtl="0" eaLnBrk="0" fontAlgn="base" latinLnBrk="0" hangingPunct="0">
              <a:lnSpc>
                <a:spcPct val="100000"/>
              </a:lnSpc>
              <a:spcBef>
                <a:spcPct val="0"/>
              </a:spcBef>
              <a:spcAft>
                <a:spcPct val="0"/>
              </a:spcAft>
              <a:buClrTx/>
              <a:buSzTx/>
              <a:buFontTx/>
              <a:buNone/>
              <a:tabLst/>
              <a:defRPr/>
            </a:pPr>
            <a:r>
              <a:rPr kumimoji="0" lang="en-US" altLang="zh-CN" sz="4551"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sym typeface="Helvetica Light"/>
              </a:rPr>
              <a:t>Results: Lambertian Sphere</a:t>
            </a:r>
          </a:p>
        </p:txBody>
      </p:sp>
      <p:pic>
        <p:nvPicPr>
          <p:cNvPr id="111619" name="Picture 4">
            <a:extLst>
              <a:ext uri="{FF2B5EF4-FFF2-40B4-BE49-F238E27FC236}">
                <a16:creationId xmlns:a16="http://schemas.microsoft.com/office/drawing/2014/main" id="{EBF7E6ED-6478-44CD-8E64-C0AA873F60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04" y="2000392"/>
            <a:ext cx="2223912" cy="2210365"/>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620" name="Picture 5">
            <a:extLst>
              <a:ext uri="{FF2B5EF4-FFF2-40B4-BE49-F238E27FC236}">
                <a16:creationId xmlns:a16="http://schemas.microsoft.com/office/drawing/2014/main" id="{85341DE9-6454-4FB0-8666-05FD77E000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5432" y="2000392"/>
            <a:ext cx="2219395" cy="2210365"/>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621" name="Picture 6">
            <a:extLst>
              <a:ext uri="{FF2B5EF4-FFF2-40B4-BE49-F238E27FC236}">
                <a16:creationId xmlns:a16="http://schemas.microsoft.com/office/drawing/2014/main" id="{09337B24-C05C-4396-B32E-5694D7121C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6427" y="2000392"/>
            <a:ext cx="2226169" cy="2210365"/>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622" name="Picture 7">
            <a:extLst>
              <a:ext uri="{FF2B5EF4-FFF2-40B4-BE49-F238E27FC236}">
                <a16:creationId xmlns:a16="http://schemas.microsoft.com/office/drawing/2014/main" id="{76D3853A-0187-4A6F-B536-96398E0B8C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50311" y="2000392"/>
            <a:ext cx="2230684" cy="2210365"/>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623" name="Picture 8">
            <a:extLst>
              <a:ext uri="{FF2B5EF4-FFF2-40B4-BE49-F238E27FC236}">
                <a16:creationId xmlns:a16="http://schemas.microsoft.com/office/drawing/2014/main" id="{9D6BF265-2CC0-4C61-8D8B-E1F64C636F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4802" y="2000392"/>
            <a:ext cx="2223910" cy="2210365"/>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624" name="Text Box 12">
            <a:extLst>
              <a:ext uri="{FF2B5EF4-FFF2-40B4-BE49-F238E27FC236}">
                <a16:creationId xmlns:a16="http://schemas.microsoft.com/office/drawing/2014/main" id="{11C5E842-DE29-492D-B103-0777AA364A58}"/>
              </a:ext>
            </a:extLst>
          </p:cNvPr>
          <p:cNvSpPr txBox="1">
            <a:spLocks noChangeArrowheads="1"/>
          </p:cNvSpPr>
          <p:nvPr/>
        </p:nvSpPr>
        <p:spPr bwMode="auto">
          <a:xfrm>
            <a:off x="5134187" y="4264944"/>
            <a:ext cx="2297424" cy="530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844"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Input Images</a:t>
            </a:r>
          </a:p>
        </p:txBody>
      </p:sp>
      <p:pic>
        <p:nvPicPr>
          <p:cNvPr id="56" name="Picture 9">
            <a:extLst>
              <a:ext uri="{FF2B5EF4-FFF2-40B4-BE49-F238E27FC236}">
                <a16:creationId xmlns:a16="http://schemas.microsoft.com/office/drawing/2014/main" id="{85EF3D84-F4FB-4B18-A63F-AF3B962E41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30169" y="5527040"/>
            <a:ext cx="2971236" cy="2971236"/>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Text Box 13">
            <a:extLst>
              <a:ext uri="{FF2B5EF4-FFF2-40B4-BE49-F238E27FC236}">
                <a16:creationId xmlns:a16="http://schemas.microsoft.com/office/drawing/2014/main" id="{CFDE7522-23F1-4DF4-BF96-E6C497C7B6D5}"/>
              </a:ext>
            </a:extLst>
          </p:cNvPr>
          <p:cNvSpPr txBox="1">
            <a:spLocks noChangeArrowheads="1"/>
          </p:cNvSpPr>
          <p:nvPr/>
        </p:nvSpPr>
        <p:spPr bwMode="auto">
          <a:xfrm>
            <a:off x="8586330" y="8602134"/>
            <a:ext cx="3030701" cy="530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844"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Estimated Albedo</a:t>
            </a:r>
          </a:p>
        </p:txBody>
      </p:sp>
      <p:sp>
        <p:nvSpPr>
          <p:cNvPr id="59" name="Text Box 13">
            <a:extLst>
              <a:ext uri="{FF2B5EF4-FFF2-40B4-BE49-F238E27FC236}">
                <a16:creationId xmlns:a16="http://schemas.microsoft.com/office/drawing/2014/main" id="{16BBDEC7-BF5A-408C-BE3A-9C89CE9F5005}"/>
              </a:ext>
            </a:extLst>
          </p:cNvPr>
          <p:cNvSpPr txBox="1">
            <a:spLocks noChangeArrowheads="1"/>
          </p:cNvSpPr>
          <p:nvPr/>
        </p:nvSpPr>
        <p:spPr bwMode="auto">
          <a:xfrm>
            <a:off x="3233138" y="8602134"/>
            <a:ext cx="4633000" cy="530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844"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Estimated Surface Normals</a:t>
            </a:r>
          </a:p>
        </p:txBody>
      </p:sp>
      <p:sp>
        <p:nvSpPr>
          <p:cNvPr id="54" name="Text Box 13">
            <a:extLst>
              <a:ext uri="{FF2B5EF4-FFF2-40B4-BE49-F238E27FC236}">
                <a16:creationId xmlns:a16="http://schemas.microsoft.com/office/drawing/2014/main" id="{BEF67408-46F8-4851-9B7F-469814D49E4E}"/>
              </a:ext>
            </a:extLst>
          </p:cNvPr>
          <p:cNvSpPr txBox="1">
            <a:spLocks noChangeArrowheads="1"/>
          </p:cNvSpPr>
          <p:nvPr/>
        </p:nvSpPr>
        <p:spPr bwMode="auto">
          <a:xfrm>
            <a:off x="431378" y="6764303"/>
            <a:ext cx="3246402" cy="1143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1300460" rtl="0" eaLnBrk="0" fontAlgn="base" latinLnBrk="0" hangingPunct="0">
              <a:lnSpc>
                <a:spcPct val="100000"/>
              </a:lnSpc>
              <a:spcBef>
                <a:spcPct val="0"/>
              </a:spcBef>
              <a:spcAft>
                <a:spcPct val="0"/>
              </a:spcAft>
              <a:buClrTx/>
              <a:buSzTx/>
              <a:buFontTx/>
              <a:buNone/>
              <a:tabLst/>
              <a:defRPr/>
            </a:pPr>
            <a:r>
              <a:rPr kumimoji="0" lang="en-US" altLang="en-US" sz="2276"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Needles are projections</a:t>
            </a:r>
          </a:p>
          <a:p>
            <a:pPr marL="0" marR="0" lvl="0" indent="0" algn="ctr" defTabSz="1300460" rtl="0" eaLnBrk="0" fontAlgn="base" latinLnBrk="0" hangingPunct="0">
              <a:lnSpc>
                <a:spcPct val="100000"/>
              </a:lnSpc>
              <a:spcBef>
                <a:spcPct val="0"/>
              </a:spcBef>
              <a:spcAft>
                <a:spcPct val="0"/>
              </a:spcAft>
              <a:buClrTx/>
              <a:buSzTx/>
              <a:buFontTx/>
              <a:buNone/>
              <a:tabLst/>
              <a:defRPr/>
            </a:pPr>
            <a:r>
              <a:rPr kumimoji="0" lang="en-US" altLang="en-US" sz="2276"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of surface normals on </a:t>
            </a:r>
          </a:p>
          <a:p>
            <a:pPr marL="0" marR="0" lvl="0" indent="0" algn="ctr" defTabSz="1300460" rtl="0" eaLnBrk="0" fontAlgn="base" latinLnBrk="0" hangingPunct="0">
              <a:lnSpc>
                <a:spcPct val="100000"/>
              </a:lnSpc>
              <a:spcBef>
                <a:spcPct val="0"/>
              </a:spcBef>
              <a:spcAft>
                <a:spcPct val="0"/>
              </a:spcAft>
              <a:buClrTx/>
              <a:buSzTx/>
              <a:buFontTx/>
              <a:buNone/>
              <a:tabLst/>
              <a:defRPr/>
            </a:pPr>
            <a:r>
              <a:rPr kumimoji="0" lang="en-US" altLang="en-US" sz="2276"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image plane</a:t>
            </a:r>
          </a:p>
        </p:txBody>
      </p:sp>
      <p:sp>
        <p:nvSpPr>
          <p:cNvPr id="60" name="Rectangle 59">
            <a:extLst>
              <a:ext uri="{FF2B5EF4-FFF2-40B4-BE49-F238E27FC236}">
                <a16:creationId xmlns:a16="http://schemas.microsoft.com/office/drawing/2014/main" id="{85215D3E-8AEB-42AB-95B1-63ABD532DAE3}"/>
              </a:ext>
            </a:extLst>
          </p:cNvPr>
          <p:cNvSpPr/>
          <p:nvPr/>
        </p:nvSpPr>
        <p:spPr bwMode="gray">
          <a:xfrm>
            <a:off x="1754295" y="5682828"/>
            <a:ext cx="835378" cy="835378"/>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Times New Roman"/>
              <a:ea typeface="+mn-ea"/>
              <a:cs typeface="+mn-cs"/>
              <a:sym typeface="Helvetica Light"/>
            </a:endParaRPr>
          </a:p>
        </p:txBody>
      </p:sp>
      <p:cxnSp>
        <p:nvCxnSpPr>
          <p:cNvPr id="61" name="Straight Arrow Connector 60">
            <a:extLst>
              <a:ext uri="{FF2B5EF4-FFF2-40B4-BE49-F238E27FC236}">
                <a16:creationId xmlns:a16="http://schemas.microsoft.com/office/drawing/2014/main" id="{F1100A19-7B0E-4D65-AD0D-E890C366A585}"/>
              </a:ext>
            </a:extLst>
          </p:cNvPr>
          <p:cNvCxnSpPr/>
          <p:nvPr/>
        </p:nvCxnSpPr>
        <p:spPr bwMode="gray">
          <a:xfrm flipH="1" flipV="1">
            <a:off x="2054578" y="5985370"/>
            <a:ext cx="329636" cy="230293"/>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DCE94A86-B412-4ADF-B1B9-560B85BAF3A1}"/>
              </a:ext>
            </a:extLst>
          </p:cNvPr>
          <p:cNvSpPr/>
          <p:nvPr/>
        </p:nvSpPr>
        <p:spPr bwMode="white">
          <a:xfrm>
            <a:off x="4422988" y="6391770"/>
            <a:ext cx="142239" cy="137724"/>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Times New Roman"/>
              <a:ea typeface="+mn-ea"/>
              <a:cs typeface="+mn-cs"/>
              <a:sym typeface="Helvetica Light"/>
            </a:endParaRPr>
          </a:p>
        </p:txBody>
      </p:sp>
      <p:cxnSp>
        <p:nvCxnSpPr>
          <p:cNvPr id="63" name="Straight Connector 62">
            <a:extLst>
              <a:ext uri="{FF2B5EF4-FFF2-40B4-BE49-F238E27FC236}">
                <a16:creationId xmlns:a16="http://schemas.microsoft.com/office/drawing/2014/main" id="{8C6632C3-04AB-4381-B271-5FB5EB2BCF38}"/>
              </a:ext>
            </a:extLst>
          </p:cNvPr>
          <p:cNvCxnSpPr>
            <a:stCxn id="62" idx="0"/>
          </p:cNvCxnSpPr>
          <p:nvPr/>
        </p:nvCxnSpPr>
        <p:spPr bwMode="auto">
          <a:xfrm flipH="1" flipV="1">
            <a:off x="2589672" y="5682828"/>
            <a:ext cx="1905564" cy="7089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6FBBCE5-1DF3-42D7-809D-07D00336D050}"/>
              </a:ext>
            </a:extLst>
          </p:cNvPr>
          <p:cNvCxnSpPr>
            <a:stCxn id="62" idx="2"/>
          </p:cNvCxnSpPr>
          <p:nvPr/>
        </p:nvCxnSpPr>
        <p:spPr bwMode="auto">
          <a:xfrm flipH="1" flipV="1">
            <a:off x="2589672" y="6518206"/>
            <a:ext cx="1905564" cy="112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387183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54" grpId="0"/>
      <p:bldP spid="60" grpId="0" animBg="1"/>
      <p:bldP spid="6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DEBE0C21-F0C5-49DA-85F2-7B77617E7C74}"/>
              </a:ext>
            </a:extLst>
          </p:cNvPr>
          <p:cNvSpPr>
            <a:spLocks noGrp="1" noChangeArrowheads="1"/>
          </p:cNvSpPr>
          <p:nvPr>
            <p:ph type="title"/>
          </p:nvPr>
        </p:nvSpPr>
        <p:spPr>
          <a:xfrm>
            <a:off x="650240" y="-108373"/>
            <a:ext cx="11704320" cy="1625600"/>
          </a:xfrm>
        </p:spPr>
        <p:txBody>
          <a:bodyPr/>
          <a:lstStyle/>
          <a:p>
            <a:pPr eaLnBrk="1" hangingPunct="1"/>
            <a:r>
              <a:rPr lang="en-US" altLang="ja-JP" sz="5120"/>
              <a:t>Lambertain Mask</a:t>
            </a:r>
          </a:p>
        </p:txBody>
      </p:sp>
      <p:pic>
        <p:nvPicPr>
          <p:cNvPr id="92163" name="Picture 7" descr="PIC_5">
            <a:extLst>
              <a:ext uri="{FF2B5EF4-FFF2-40B4-BE49-F238E27FC236}">
                <a16:creationId xmlns:a16="http://schemas.microsoft.com/office/drawing/2014/main" id="{FF976BCC-5F5D-4102-A567-0B104B05B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2027" y="2059093"/>
            <a:ext cx="4219787" cy="455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8" descr="PIC_1">
            <a:extLst>
              <a:ext uri="{FF2B5EF4-FFF2-40B4-BE49-F238E27FC236}">
                <a16:creationId xmlns:a16="http://schemas.microsoft.com/office/drawing/2014/main" id="{17DA8F6C-3FBE-4A8A-90E6-7C9DD91FD4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 y="2059093"/>
            <a:ext cx="4219787" cy="455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9" descr="PIC_3">
            <a:extLst>
              <a:ext uri="{FF2B5EF4-FFF2-40B4-BE49-F238E27FC236}">
                <a16:creationId xmlns:a16="http://schemas.microsoft.com/office/drawing/2014/main" id="{888009F1-5717-43B6-8C08-4657D84C5F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8268" y="2059093"/>
            <a:ext cx="4219786" cy="455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4098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667">
            <a:extLst>
              <a:ext uri="{FF2B5EF4-FFF2-40B4-BE49-F238E27FC236}">
                <a16:creationId xmlns:a16="http://schemas.microsoft.com/office/drawing/2014/main" id="{642C341E-EE69-42B0-8783-5BDF33145B08}"/>
              </a:ext>
            </a:extLst>
          </p:cNvPr>
          <p:cNvSpPr>
            <a:spLocks noGrp="1"/>
          </p:cNvSpPr>
          <p:nvPr>
            <p:ph type="title"/>
          </p:nvPr>
        </p:nvSpPr>
        <p:spPr>
          <a:xfrm>
            <a:off x="0" y="318270"/>
            <a:ext cx="13004800" cy="1413934"/>
          </a:xfrm>
          <a:prstGeom prst="rect">
            <a:avLst/>
          </a:prstGeom>
        </p:spPr>
        <p:txBody>
          <a:bodyPr>
            <a:normAutofit/>
          </a:bodyPr>
          <a:lstStyle/>
          <a:p>
            <a:pPr algn="ctr"/>
            <a:r>
              <a:rPr lang="en-US" dirty="0"/>
              <a:t>Questions?</a:t>
            </a:r>
            <a:endParaRPr dirty="0"/>
          </a:p>
        </p:txBody>
      </p:sp>
    </p:spTree>
    <p:extLst>
      <p:ext uri="{BB962C8B-B14F-4D97-AF65-F5344CB8AC3E}">
        <p14:creationId xmlns:p14="http://schemas.microsoft.com/office/powerpoint/2010/main" val="3703022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B7841A99-26A2-46B3-970D-A34E28E16C19}"/>
              </a:ext>
            </a:extLst>
          </p:cNvPr>
          <p:cNvSpPr>
            <a:spLocks noGrp="1" noChangeArrowheads="1"/>
          </p:cNvSpPr>
          <p:nvPr>
            <p:ph type="title"/>
          </p:nvPr>
        </p:nvSpPr>
        <p:spPr>
          <a:xfrm>
            <a:off x="650240" y="-108373"/>
            <a:ext cx="11704320" cy="1625600"/>
          </a:xfrm>
        </p:spPr>
        <p:txBody>
          <a:bodyPr/>
          <a:lstStyle/>
          <a:p>
            <a:pPr eaLnBrk="1" hangingPunct="1"/>
            <a:r>
              <a:rPr lang="en-US" altLang="ja-JP" sz="5120"/>
              <a:t>Results – Albedo and Surface Normal</a:t>
            </a:r>
          </a:p>
        </p:txBody>
      </p:sp>
      <p:pic>
        <p:nvPicPr>
          <p:cNvPr id="94211" name="Picture 6" descr="Untitled-3">
            <a:extLst>
              <a:ext uri="{FF2B5EF4-FFF2-40B4-BE49-F238E27FC236}">
                <a16:creationId xmlns:a16="http://schemas.microsoft.com/office/drawing/2014/main" id="{43C9724A-0F5B-4C5E-90E9-EE242F2689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000"/>
          <a:stretch>
            <a:fillRect/>
          </a:stretch>
        </p:blipFill>
        <p:spPr bwMode="auto">
          <a:xfrm>
            <a:off x="758614" y="1842347"/>
            <a:ext cx="5691858" cy="6597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5" descr="C:\Users\Guru\Desktop\face_needle_map.png">
            <a:extLst>
              <a:ext uri="{FF2B5EF4-FFF2-40B4-BE49-F238E27FC236}">
                <a16:creationId xmlns:a16="http://schemas.microsoft.com/office/drawing/2014/main" id="{5A48D40C-D256-4420-BF06-91C253CD68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7520" y="2185529"/>
            <a:ext cx="5709921" cy="6159218"/>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7224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id="{4D354E33-DDF1-408F-9757-425E18F07B77}"/>
              </a:ext>
            </a:extLst>
          </p:cNvPr>
          <p:cNvSpPr>
            <a:spLocks noGrp="1" noChangeArrowheads="1"/>
          </p:cNvSpPr>
          <p:nvPr>
            <p:ph type="title"/>
          </p:nvPr>
        </p:nvSpPr>
        <p:spPr>
          <a:xfrm>
            <a:off x="650240" y="-108373"/>
            <a:ext cx="11704320" cy="1625600"/>
          </a:xfrm>
        </p:spPr>
        <p:txBody>
          <a:bodyPr/>
          <a:lstStyle/>
          <a:p>
            <a:pPr eaLnBrk="1" hangingPunct="1"/>
            <a:r>
              <a:rPr lang="en-US" altLang="ja-JP" sz="5120"/>
              <a:t>Results – Shape of Mask</a:t>
            </a:r>
          </a:p>
        </p:txBody>
      </p:sp>
      <p:pic>
        <p:nvPicPr>
          <p:cNvPr id="98307" name="Picture 6" descr="Untitled-4">
            <a:extLst>
              <a:ext uri="{FF2B5EF4-FFF2-40B4-BE49-F238E27FC236}">
                <a16:creationId xmlns:a16="http://schemas.microsoft.com/office/drawing/2014/main" id="{10CCDB35-DF8D-45CB-B486-F82F3BA97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304" t="18719" r="11418"/>
          <a:stretch>
            <a:fillRect/>
          </a:stretch>
        </p:blipFill>
        <p:spPr bwMode="auto">
          <a:xfrm>
            <a:off x="650240" y="2167468"/>
            <a:ext cx="5384801" cy="4838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7" descr="Untitled-3">
            <a:extLst>
              <a:ext uri="{FF2B5EF4-FFF2-40B4-BE49-F238E27FC236}">
                <a16:creationId xmlns:a16="http://schemas.microsoft.com/office/drawing/2014/main" id="{200F65F7-9BF0-42E7-8083-381542C8B1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3287" t="37015" r="3114"/>
          <a:stretch>
            <a:fillRect/>
          </a:stretch>
        </p:blipFill>
        <p:spPr bwMode="auto">
          <a:xfrm>
            <a:off x="6285653" y="2167467"/>
            <a:ext cx="5852160" cy="489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6094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44">
            <a:extLst>
              <a:ext uri="{FF2B5EF4-FFF2-40B4-BE49-F238E27FC236}">
                <a16:creationId xmlns:a16="http://schemas.microsoft.com/office/drawing/2014/main" id="{E74FF309-37E0-407B-A943-6AF969B1F9B8}"/>
              </a:ext>
            </a:extLst>
          </p:cNvPr>
          <p:cNvSpPr>
            <a:spLocks noChangeArrowheads="1"/>
          </p:cNvSpPr>
          <p:nvPr/>
        </p:nvSpPr>
        <p:spPr bwMode="auto">
          <a:xfrm>
            <a:off x="0" y="316089"/>
            <a:ext cx="13004800" cy="1192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951" tIns="65476" rIns="130951" bIns="65476"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1300460" rtl="0" eaLnBrk="0" fontAlgn="base" latinLnBrk="0" hangingPunct="0">
              <a:lnSpc>
                <a:spcPct val="100000"/>
              </a:lnSpc>
              <a:spcBef>
                <a:spcPct val="0"/>
              </a:spcBef>
              <a:spcAft>
                <a:spcPct val="0"/>
              </a:spcAft>
              <a:buClrTx/>
              <a:buSzTx/>
              <a:buFontTx/>
              <a:buNone/>
              <a:tabLst/>
              <a:defRPr/>
            </a:pPr>
            <a:r>
              <a:rPr kumimoji="0" lang="en-US" altLang="zh-CN" sz="4267"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sym typeface="Helvetica Light"/>
              </a:rPr>
              <a:t>Results: Lambertian Toy</a:t>
            </a:r>
          </a:p>
        </p:txBody>
      </p:sp>
      <p:sp>
        <p:nvSpPr>
          <p:cNvPr id="112642" name="Text Box 12">
            <a:extLst>
              <a:ext uri="{FF2B5EF4-FFF2-40B4-BE49-F238E27FC236}">
                <a16:creationId xmlns:a16="http://schemas.microsoft.com/office/drawing/2014/main" id="{F845BF09-14E3-400B-904D-10D956836BD1}"/>
              </a:ext>
            </a:extLst>
          </p:cNvPr>
          <p:cNvSpPr txBox="1">
            <a:spLocks noChangeArrowheads="1"/>
          </p:cNvSpPr>
          <p:nvPr/>
        </p:nvSpPr>
        <p:spPr bwMode="auto">
          <a:xfrm>
            <a:off x="5280944" y="5118384"/>
            <a:ext cx="2084225" cy="48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56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sym typeface="Helvetica Light"/>
              </a:rPr>
              <a:t>Input Images</a:t>
            </a:r>
          </a:p>
        </p:txBody>
      </p:sp>
      <p:sp>
        <p:nvSpPr>
          <p:cNvPr id="112643" name="Text Box 13">
            <a:extLst>
              <a:ext uri="{FF2B5EF4-FFF2-40B4-BE49-F238E27FC236}">
                <a16:creationId xmlns:a16="http://schemas.microsoft.com/office/drawing/2014/main" id="{947964C7-7722-41DB-8AE5-99013F2C0243}"/>
              </a:ext>
            </a:extLst>
          </p:cNvPr>
          <p:cNvSpPr txBox="1">
            <a:spLocks noChangeArrowheads="1"/>
          </p:cNvSpPr>
          <p:nvPr/>
        </p:nvSpPr>
        <p:spPr bwMode="auto">
          <a:xfrm>
            <a:off x="2474525" y="9123682"/>
            <a:ext cx="4184159" cy="48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56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sym typeface="Helvetica Light"/>
              </a:rPr>
              <a:t>Estimated Surface Normals</a:t>
            </a:r>
          </a:p>
        </p:txBody>
      </p:sp>
      <p:sp>
        <p:nvSpPr>
          <p:cNvPr id="112644" name="Text Box 13">
            <a:extLst>
              <a:ext uri="{FF2B5EF4-FFF2-40B4-BE49-F238E27FC236}">
                <a16:creationId xmlns:a16="http://schemas.microsoft.com/office/drawing/2014/main" id="{42E73A35-EAD4-4554-976D-57852A65B153}"/>
              </a:ext>
            </a:extLst>
          </p:cNvPr>
          <p:cNvSpPr txBox="1">
            <a:spLocks noChangeArrowheads="1"/>
          </p:cNvSpPr>
          <p:nvPr/>
        </p:nvSpPr>
        <p:spPr bwMode="auto">
          <a:xfrm>
            <a:off x="7844176" y="9123682"/>
            <a:ext cx="2744148" cy="48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1300460" rtl="0" eaLnBrk="0" fontAlgn="base" latinLnBrk="0" hangingPunct="0">
              <a:lnSpc>
                <a:spcPct val="100000"/>
              </a:lnSpc>
              <a:spcBef>
                <a:spcPct val="0"/>
              </a:spcBef>
              <a:spcAft>
                <a:spcPct val="0"/>
              </a:spcAft>
              <a:buClrTx/>
              <a:buSzTx/>
              <a:buFontTx/>
              <a:buNone/>
              <a:tabLst/>
              <a:defRPr/>
            </a:pPr>
            <a:r>
              <a:rPr kumimoji="0" lang="en-US" altLang="en-US" sz="256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sym typeface="Helvetica Light"/>
              </a:rPr>
              <a:t>Estimated Albedo</a:t>
            </a:r>
          </a:p>
        </p:txBody>
      </p:sp>
      <p:pic>
        <p:nvPicPr>
          <p:cNvPr id="112645" name="Picture 2" descr="http://www.cs.washington.edu/education/courses/cse455/04wi/votes/psm_artifacts/nickb/cat/needles.jpg">
            <a:extLst>
              <a:ext uri="{FF2B5EF4-FFF2-40B4-BE49-F238E27FC236}">
                <a16:creationId xmlns:a16="http://schemas.microsoft.com/office/drawing/2014/main" id="{94EF8993-87F8-469B-B5E0-AE3F66C6A6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5033" y="5917636"/>
            <a:ext cx="2368408" cy="3203786"/>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2646" name="Picture 4" descr="http://www.cs.washington.edu/education/courses/cse455/04wi/votes/psm_artifacts/nickb/cat/albedos.jpg">
            <a:extLst>
              <a:ext uri="{FF2B5EF4-FFF2-40B4-BE49-F238E27FC236}">
                <a16:creationId xmlns:a16="http://schemas.microsoft.com/office/drawing/2014/main" id="{2FAD4790-1AB4-4B28-B1C4-F7365532C4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9308" y="5917636"/>
            <a:ext cx="2433884" cy="3206044"/>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2647" name="Picture 23" descr="C:\Users\Guru\Downloads\psmImages (1)\psmImages\cat\cat.0.jpg">
            <a:extLst>
              <a:ext uri="{FF2B5EF4-FFF2-40B4-BE49-F238E27FC236}">
                <a16:creationId xmlns:a16="http://schemas.microsoft.com/office/drawing/2014/main" id="{DD5CA23B-5152-4767-9CE5-98221A60F3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5271" y="1785903"/>
            <a:ext cx="2655147" cy="32512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2648" name="Picture 25" descr="C:\Users\Guru\Downloads\psmImages (1)\psmImages\cat\cat.2.jpg">
            <a:extLst>
              <a:ext uri="{FF2B5EF4-FFF2-40B4-BE49-F238E27FC236}">
                <a16:creationId xmlns:a16="http://schemas.microsoft.com/office/drawing/2014/main" id="{DCBAD3CC-1F10-46DF-8475-2416131FBF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4382" y="1785903"/>
            <a:ext cx="2655147" cy="32512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2649" name="Picture 34" descr="C:\Users\Guru\Downloads\psmImages (1)\psmImages\cat\cat.11.jpg">
            <a:extLst>
              <a:ext uri="{FF2B5EF4-FFF2-40B4-BE49-F238E27FC236}">
                <a16:creationId xmlns:a16="http://schemas.microsoft.com/office/drawing/2014/main" id="{1AB602B4-06BD-4B3D-8730-F2DAAD6B2E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16160" y="1785903"/>
            <a:ext cx="2655147" cy="32512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2650" name="Picture 35" descr="C:\Users\Guru\Downloads\psmImages (1)\psmImages\cat\cat.8.jpg">
            <a:extLst>
              <a:ext uri="{FF2B5EF4-FFF2-40B4-BE49-F238E27FC236}">
                <a16:creationId xmlns:a16="http://schemas.microsoft.com/office/drawing/2014/main" id="{2F4EB061-0CBD-43D5-82C6-5DB2EB9F1E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493" y="1785903"/>
            <a:ext cx="2655147" cy="32512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5BB42D7D-DEE0-4D13-859B-E9935433D08C}"/>
              </a:ext>
            </a:extLst>
          </p:cNvPr>
          <p:cNvSpPr/>
          <p:nvPr/>
        </p:nvSpPr>
        <p:spPr>
          <a:xfrm>
            <a:off x="12022668" y="4786490"/>
            <a:ext cx="548639" cy="250614"/>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1300460" rtl="0" eaLnBrk="0" fontAlgn="base" latinLnBrk="0" hangingPunct="0">
              <a:lnSpc>
                <a:spcPct val="100000"/>
              </a:lnSpc>
              <a:spcBef>
                <a:spcPct val="0"/>
              </a:spcBef>
              <a:spcAft>
                <a:spcPct val="0"/>
              </a:spcAft>
              <a:buClrTx/>
              <a:buSzTx/>
              <a:buFontTx/>
              <a:buNone/>
              <a:tabLst/>
              <a:defRPr/>
            </a:pPr>
            <a:r>
              <a:rPr kumimoji="0" lang="en-US" sz="1564" b="0" i="0" u="none" strike="noStrike" kern="1200" cap="none" spc="0" normalizeH="0" baseline="0" noProof="0" dirty="0">
                <a:ln>
                  <a:noFill/>
                </a:ln>
                <a:solidFill>
                  <a:srgbClr val="FFFFFF"/>
                </a:solidFill>
                <a:effectLst/>
                <a:uLnTx/>
                <a:uFillTx/>
                <a:latin typeface="Cambria Math" pitchFamily="18" charset="0"/>
                <a:ea typeface="Cambria Math" pitchFamily="18" charset="0"/>
                <a:cs typeface="+mn-cs"/>
                <a:sym typeface="Helvetica Light"/>
              </a:rPr>
              <a:t>I.2</a:t>
            </a:r>
          </a:p>
        </p:txBody>
      </p:sp>
    </p:spTree>
    <p:extLst>
      <p:ext uri="{BB962C8B-B14F-4D97-AF65-F5344CB8AC3E}">
        <p14:creationId xmlns:p14="http://schemas.microsoft.com/office/powerpoint/2010/main" val="2409629370"/>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71809F60-1C04-4FED-888B-568A32289444}"/>
              </a:ext>
            </a:extLst>
          </p:cNvPr>
          <p:cNvSpPr>
            <a:spLocks noGrp="1" noChangeArrowheads="1"/>
          </p:cNvSpPr>
          <p:nvPr>
            <p:ph type="title"/>
          </p:nvPr>
        </p:nvSpPr>
        <p:spPr>
          <a:xfrm>
            <a:off x="650240" y="-108373"/>
            <a:ext cx="11704320" cy="1625600"/>
          </a:xfrm>
        </p:spPr>
        <p:txBody>
          <a:bodyPr/>
          <a:lstStyle/>
          <a:p>
            <a:pPr eaLnBrk="1" hangingPunct="1"/>
            <a:r>
              <a:rPr lang="en-US" altLang="ja-JP" sz="5120" dirty="0"/>
              <a:t>Non-idealities: interreflections</a:t>
            </a:r>
          </a:p>
        </p:txBody>
      </p:sp>
      <p:pic>
        <p:nvPicPr>
          <p:cNvPr id="102403" name="Picture 15" descr="Orig3">
            <a:extLst>
              <a:ext uri="{FF2B5EF4-FFF2-40B4-BE49-F238E27FC236}">
                <a16:creationId xmlns:a16="http://schemas.microsoft.com/office/drawing/2014/main" id="{245645ED-A5FB-4571-BA7B-CAA7AF039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480" y="1625601"/>
            <a:ext cx="4714240" cy="3770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16" descr="Orig1">
            <a:extLst>
              <a:ext uri="{FF2B5EF4-FFF2-40B4-BE49-F238E27FC236}">
                <a16:creationId xmlns:a16="http://schemas.microsoft.com/office/drawing/2014/main" id="{7BE56E07-2219-477C-8CAD-B950B23DA6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3307" y="5635414"/>
            <a:ext cx="4714240" cy="3770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17" descr="Orig2">
            <a:extLst>
              <a:ext uri="{FF2B5EF4-FFF2-40B4-BE49-F238E27FC236}">
                <a16:creationId xmlns:a16="http://schemas.microsoft.com/office/drawing/2014/main" id="{DCF255F7-7C9B-454C-B038-7D91639997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4267" y="1625601"/>
            <a:ext cx="4714240" cy="3770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70245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a:extLst>
              <a:ext uri="{FF2B5EF4-FFF2-40B4-BE49-F238E27FC236}">
                <a16:creationId xmlns:a16="http://schemas.microsoft.com/office/drawing/2014/main" id="{34959784-78B9-4E27-87EE-BE5143AB29C7}"/>
              </a:ext>
            </a:extLst>
          </p:cNvPr>
          <p:cNvSpPr>
            <a:spLocks noGrp="1" noChangeArrowheads="1"/>
          </p:cNvSpPr>
          <p:nvPr>
            <p:ph type="title"/>
          </p:nvPr>
        </p:nvSpPr>
        <p:spPr>
          <a:xfrm>
            <a:off x="650240" y="-108373"/>
            <a:ext cx="11704320" cy="1625600"/>
          </a:xfrm>
        </p:spPr>
        <p:txBody>
          <a:bodyPr/>
          <a:lstStyle/>
          <a:p>
            <a:pPr eaLnBrk="1" hangingPunct="1"/>
            <a:r>
              <a:rPr lang="en-US" altLang="ja-JP" sz="5120" dirty="0"/>
              <a:t>Non-idealities: interreflections</a:t>
            </a:r>
          </a:p>
        </p:txBody>
      </p:sp>
      <p:pic>
        <p:nvPicPr>
          <p:cNvPr id="106499" name="Picture 4" descr="Untitled-2">
            <a:extLst>
              <a:ext uri="{FF2B5EF4-FFF2-40B4-BE49-F238E27FC236}">
                <a16:creationId xmlns:a16="http://schemas.microsoft.com/office/drawing/2014/main" id="{22FE5768-2E48-4A73-ACDD-D46292D07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480" y="4827130"/>
            <a:ext cx="10620587" cy="4709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5" descr="Untitled-1">
            <a:extLst>
              <a:ext uri="{FF2B5EF4-FFF2-40B4-BE49-F238E27FC236}">
                <a16:creationId xmlns:a16="http://schemas.microsoft.com/office/drawing/2014/main" id="{FF52CD17-81AC-4C6F-A764-1B16612D64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57423"/>
          <a:stretch>
            <a:fillRect/>
          </a:stretch>
        </p:blipFill>
        <p:spPr bwMode="auto">
          <a:xfrm>
            <a:off x="1192107" y="1467557"/>
            <a:ext cx="10733476" cy="4269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Text Box 6">
            <a:extLst>
              <a:ext uri="{FF2B5EF4-FFF2-40B4-BE49-F238E27FC236}">
                <a16:creationId xmlns:a16="http://schemas.microsoft.com/office/drawing/2014/main" id="{583FA284-E9DF-4B28-AD64-E80D0A4B7763}"/>
              </a:ext>
            </a:extLst>
          </p:cNvPr>
          <p:cNvSpPr txBox="1">
            <a:spLocks noChangeArrowheads="1"/>
          </p:cNvSpPr>
          <p:nvPr/>
        </p:nvSpPr>
        <p:spPr bwMode="auto">
          <a:xfrm>
            <a:off x="2059094" y="8453121"/>
            <a:ext cx="4142481"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56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Shallow reconstruction </a:t>
            </a:r>
          </a:p>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56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(effect of interreflections)</a:t>
            </a:r>
          </a:p>
        </p:txBody>
      </p:sp>
      <p:sp>
        <p:nvSpPr>
          <p:cNvPr id="106502" name="Text Box 7">
            <a:extLst>
              <a:ext uri="{FF2B5EF4-FFF2-40B4-BE49-F238E27FC236}">
                <a16:creationId xmlns:a16="http://schemas.microsoft.com/office/drawing/2014/main" id="{1AFE5CAE-B226-430D-A8A5-A463A91389C5}"/>
              </a:ext>
            </a:extLst>
          </p:cNvPr>
          <p:cNvSpPr txBox="1">
            <a:spLocks noChangeArrowheads="1"/>
          </p:cNvSpPr>
          <p:nvPr/>
        </p:nvSpPr>
        <p:spPr bwMode="auto">
          <a:xfrm>
            <a:off x="7152641" y="8453121"/>
            <a:ext cx="5147563"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56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Accurate reconstruction </a:t>
            </a:r>
          </a:p>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56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(after removing interreflections)</a:t>
            </a:r>
          </a:p>
        </p:txBody>
      </p:sp>
    </p:spTree>
    <p:extLst>
      <p:ext uri="{BB962C8B-B14F-4D97-AF65-F5344CB8AC3E}">
        <p14:creationId xmlns:p14="http://schemas.microsoft.com/office/powerpoint/2010/main" val="27056870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 name="Lambertian photometric stereo"/>
          <p:cNvSpPr txBox="1">
            <a:spLocks noGrp="1"/>
          </p:cNvSpPr>
          <p:nvPr>
            <p:ph type="title"/>
          </p:nvPr>
        </p:nvSpPr>
        <p:spPr>
          <a:prstGeom prst="rect">
            <a:avLst/>
          </a:prstGeom>
        </p:spPr>
        <p:txBody>
          <a:bodyPr/>
          <a:lstStyle/>
          <a:p>
            <a:r>
              <a:rPr lang="en-US" dirty="0"/>
              <a:t>What if the light directions are unknown?</a:t>
            </a:r>
            <a:endParaRPr dirty="0"/>
          </a:p>
        </p:txBody>
      </p:sp>
    </p:spTree>
    <p:extLst>
      <p:ext uri="{BB962C8B-B14F-4D97-AF65-F5344CB8AC3E}">
        <p14:creationId xmlns:p14="http://schemas.microsoft.com/office/powerpoint/2010/main" val="307357418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What is…"/>
          <p:cNvSpPr txBox="1">
            <a:spLocks noGrp="1"/>
          </p:cNvSpPr>
          <p:nvPr>
            <p:ph type="title"/>
          </p:nvPr>
        </p:nvSpPr>
        <p:spPr>
          <a:xfrm>
            <a:off x="428831" y="3225800"/>
            <a:ext cx="12147138" cy="3302000"/>
          </a:xfrm>
          <a:prstGeom prst="rect">
            <a:avLst/>
          </a:prstGeom>
        </p:spPr>
        <p:txBody>
          <a:bodyPr/>
          <a:lstStyle/>
          <a:p>
            <a:r>
              <a:rPr lang="en-US" dirty="0"/>
              <a:t>Uncalibrated photometric stereo</a:t>
            </a:r>
            <a:endParaRPr dirty="0"/>
          </a:p>
        </p:txBody>
      </p:sp>
    </p:spTree>
    <p:extLst>
      <p:ext uri="{BB962C8B-B14F-4D97-AF65-F5344CB8AC3E}">
        <p14:creationId xmlns:p14="http://schemas.microsoft.com/office/powerpoint/2010/main" val="2577574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0" name="summer_clipart_sun.gif" descr="summer_clipart_sun.gif"/>
          <p:cNvPicPr>
            <a:picLocks noChangeAspect="1"/>
          </p:cNvPicPr>
          <p:nvPr/>
        </p:nvPicPr>
        <p:blipFill>
          <a:blip r:embed="rId3"/>
          <a:stretch>
            <a:fillRect/>
          </a:stretch>
        </p:blipFill>
        <p:spPr>
          <a:xfrm>
            <a:off x="10388600" y="3009900"/>
            <a:ext cx="825500" cy="825500"/>
          </a:xfrm>
          <a:prstGeom prst="rect">
            <a:avLst/>
          </a:prstGeom>
          <a:ln w="12700">
            <a:miter lim="400000"/>
          </a:ln>
        </p:spPr>
      </p:pic>
      <p:sp>
        <p:nvSpPr>
          <p:cNvPr id="1051" name="Lambertian photometric stereo"/>
          <p:cNvSpPr txBox="1">
            <a:spLocks noGrp="1"/>
          </p:cNvSpPr>
          <p:nvPr>
            <p:ph type="title"/>
          </p:nvPr>
        </p:nvSpPr>
        <p:spPr>
          <a:prstGeom prst="rect">
            <a:avLst/>
          </a:prstGeom>
        </p:spPr>
        <p:txBody>
          <a:bodyPr/>
          <a:lstStyle/>
          <a:p>
            <a:r>
              <a:rPr lang="en-US" dirty="0"/>
              <a:t>What if the light directions are unknown?</a:t>
            </a:r>
            <a:endParaRPr dirty="0"/>
          </a:p>
        </p:txBody>
      </p:sp>
      <p:pic>
        <p:nvPicPr>
          <p:cNvPr id="1052" name="graysurfacepatch.png" descr="graysurfacepatch.png"/>
          <p:cNvPicPr>
            <a:picLocks/>
          </p:cNvPicPr>
          <p:nvPr/>
        </p:nvPicPr>
        <p:blipFill>
          <a:blip r:embed="rId4"/>
          <a:srcRect l="16667" t="16711" r="13333" b="14584"/>
          <a:stretch>
            <a:fillRect/>
          </a:stretch>
        </p:blipFill>
        <p:spPr>
          <a:xfrm>
            <a:off x="7086600" y="5092700"/>
            <a:ext cx="3505200" cy="1257300"/>
          </a:xfrm>
          <a:prstGeom prst="rect">
            <a:avLst/>
          </a:prstGeom>
          <a:ln w="12700">
            <a:miter lim="400000"/>
          </a:ln>
        </p:spPr>
      </p:pic>
      <p:grpSp>
        <p:nvGrpSpPr>
          <p:cNvPr id="1055" name="Group"/>
          <p:cNvGrpSpPr/>
          <p:nvPr/>
        </p:nvGrpSpPr>
        <p:grpSpPr>
          <a:xfrm>
            <a:off x="8813800" y="3733800"/>
            <a:ext cx="1625600" cy="1477434"/>
            <a:chOff x="0" y="0"/>
            <a:chExt cx="1625600" cy="1477433"/>
          </a:xfrm>
        </p:grpSpPr>
        <p:sp>
          <p:nvSpPr>
            <p:cNvPr id="1053" name="Line"/>
            <p:cNvSpPr/>
            <p:nvPr/>
          </p:nvSpPr>
          <p:spPr>
            <a:xfrm flipV="1">
              <a:off x="206375" y="0"/>
              <a:ext cx="1419225" cy="1285876"/>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54" name="Line"/>
            <p:cNvSpPr/>
            <p:nvPr/>
          </p:nvSpPr>
          <p:spPr>
            <a:xfrm flipV="1">
              <a:off x="0" y="715433"/>
              <a:ext cx="846667" cy="762001"/>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sp>
        <p:nvSpPr>
          <p:cNvPr id="1056" name="Line"/>
          <p:cNvSpPr/>
          <p:nvPr/>
        </p:nvSpPr>
        <p:spPr>
          <a:xfrm flipV="1">
            <a:off x="8813799" y="4215277"/>
            <a:ext cx="1" cy="966323"/>
          </a:xfrm>
          <a:prstGeom prst="line">
            <a:avLst/>
          </a:prstGeom>
          <a:ln w="50800" cap="sq">
            <a:solidFill>
              <a:srgbClr val="000000"/>
            </a:solidFill>
            <a:tailEnd type="stealth"/>
          </a:ln>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57" name="Arrow"/>
          <p:cNvSpPr/>
          <p:nvPr/>
        </p:nvSpPr>
        <p:spPr>
          <a:xfrm rot="10800000">
            <a:off x="6032500" y="3581400"/>
            <a:ext cx="520700" cy="419100"/>
          </a:xfrm>
          <a:prstGeom prst="rightArrow">
            <a:avLst>
              <a:gd name="adj1" fmla="val 47368"/>
              <a:gd name="adj2" fmla="val 60606"/>
            </a:avLst>
          </a:prstGeom>
          <a:solidFill>
            <a:srgbClr val="CBCBCB"/>
          </a:solidFill>
          <a:ln w="12700" cap="sq">
            <a:solidFill>
              <a:srgbClr val="000000"/>
            </a:solidFill>
          </a:ln>
        </p:spPr>
        <p:txBody>
          <a:bodyPr lIns="50800" tIns="50800" rIns="50800" bIns="50800" anchor="ctr"/>
          <a:lstStyle/>
          <a:p>
            <a:pPr marL="57799" marR="57799" lvl="0" indent="0" algn="l"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pic>
        <p:nvPicPr>
          <p:cNvPr id="1058" name="droppedImage.pdf" descr="droppedImage.pdf"/>
          <p:cNvPicPr>
            <a:picLocks noChangeAspect="1"/>
          </p:cNvPicPr>
          <p:nvPr/>
        </p:nvPicPr>
        <p:blipFill>
          <a:blip r:embed="rId5"/>
          <a:stretch>
            <a:fillRect/>
          </a:stretch>
        </p:blipFill>
        <p:spPr>
          <a:xfrm>
            <a:off x="8839200" y="3822700"/>
            <a:ext cx="266700" cy="342900"/>
          </a:xfrm>
          <a:prstGeom prst="rect">
            <a:avLst/>
          </a:prstGeom>
          <a:ln w="12700">
            <a:miter lim="400000"/>
          </a:ln>
        </p:spPr>
      </p:pic>
      <p:pic>
        <p:nvPicPr>
          <p:cNvPr id="1059" name="latexit-drag.pdf" descr="latexit-drag.pdf"/>
          <p:cNvPicPr>
            <a:picLocks noChangeAspect="1"/>
          </p:cNvPicPr>
          <p:nvPr/>
        </p:nvPicPr>
        <p:blipFill>
          <a:blip r:embed="rId6"/>
          <a:stretch>
            <a:fillRect/>
          </a:stretch>
        </p:blipFill>
        <p:spPr>
          <a:xfrm>
            <a:off x="9652000" y="4495800"/>
            <a:ext cx="381000" cy="520700"/>
          </a:xfrm>
          <a:prstGeom prst="rect">
            <a:avLst/>
          </a:prstGeom>
          <a:ln w="12700">
            <a:miter lim="400000"/>
          </a:ln>
        </p:spPr>
      </p:pic>
      <p:pic>
        <p:nvPicPr>
          <p:cNvPr id="1060" name="latexit-drag.pdf" descr="latexit-drag.pdf"/>
          <p:cNvPicPr>
            <a:picLocks noChangeAspect="1"/>
          </p:cNvPicPr>
          <p:nvPr/>
        </p:nvPicPr>
        <p:blipFill>
          <a:blip r:embed="rId7"/>
          <a:stretch>
            <a:fillRect/>
          </a:stretch>
        </p:blipFill>
        <p:spPr>
          <a:xfrm>
            <a:off x="8140700" y="3886200"/>
            <a:ext cx="393700" cy="520700"/>
          </a:xfrm>
          <a:prstGeom prst="rect">
            <a:avLst/>
          </a:prstGeom>
          <a:ln w="12700">
            <a:miter lim="400000"/>
          </a:ln>
        </p:spPr>
      </p:pic>
      <p:pic>
        <p:nvPicPr>
          <p:cNvPr id="1061" name="latexit-drag.pdf" descr="latexit-drag.pdf"/>
          <p:cNvPicPr>
            <a:picLocks noChangeAspect="1"/>
          </p:cNvPicPr>
          <p:nvPr/>
        </p:nvPicPr>
        <p:blipFill>
          <a:blip r:embed="rId8"/>
          <a:stretch>
            <a:fillRect/>
          </a:stretch>
        </p:blipFill>
        <p:spPr>
          <a:xfrm>
            <a:off x="7658100" y="4648200"/>
            <a:ext cx="533400" cy="520700"/>
          </a:xfrm>
          <a:prstGeom prst="rect">
            <a:avLst/>
          </a:prstGeom>
          <a:ln w="12700">
            <a:miter lim="400000"/>
          </a:ln>
        </p:spPr>
      </p:pic>
      <p:pic>
        <p:nvPicPr>
          <p:cNvPr id="1062" name="latexit-drag.pdf" descr="latexit-drag.pdf"/>
          <p:cNvPicPr>
            <a:picLocks noChangeAspect="1"/>
          </p:cNvPicPr>
          <p:nvPr/>
        </p:nvPicPr>
        <p:blipFill>
          <a:blip r:embed="rId9"/>
          <a:stretch>
            <a:fillRect/>
          </a:stretch>
        </p:blipFill>
        <p:spPr>
          <a:xfrm>
            <a:off x="3327400" y="2476500"/>
            <a:ext cx="2247900" cy="520700"/>
          </a:xfrm>
          <a:prstGeom prst="rect">
            <a:avLst/>
          </a:prstGeom>
          <a:ln w="12700">
            <a:miter lim="400000"/>
          </a:ln>
        </p:spPr>
      </p:pic>
      <p:pic>
        <p:nvPicPr>
          <p:cNvPr id="1063" name="latexit-drag.pdf" descr="latexit-drag.pdf"/>
          <p:cNvPicPr>
            <a:picLocks noChangeAspect="1"/>
          </p:cNvPicPr>
          <p:nvPr/>
        </p:nvPicPr>
        <p:blipFill>
          <a:blip r:embed="rId10"/>
          <a:stretch>
            <a:fillRect/>
          </a:stretch>
        </p:blipFill>
        <p:spPr>
          <a:xfrm>
            <a:off x="3327400" y="3162300"/>
            <a:ext cx="2260600" cy="520700"/>
          </a:xfrm>
          <a:prstGeom prst="rect">
            <a:avLst/>
          </a:prstGeom>
          <a:ln w="12700">
            <a:miter lim="400000"/>
          </a:ln>
        </p:spPr>
      </p:pic>
      <p:pic>
        <p:nvPicPr>
          <p:cNvPr id="1064" name="latexit-drag.pdf" descr="latexit-drag.pdf"/>
          <p:cNvPicPr>
            <a:picLocks noChangeAspect="1"/>
          </p:cNvPicPr>
          <p:nvPr/>
        </p:nvPicPr>
        <p:blipFill>
          <a:blip r:embed="rId11"/>
          <a:stretch>
            <a:fillRect/>
          </a:stretch>
        </p:blipFill>
        <p:spPr>
          <a:xfrm>
            <a:off x="3187700" y="4432300"/>
            <a:ext cx="2540000" cy="520700"/>
          </a:xfrm>
          <a:prstGeom prst="rect">
            <a:avLst/>
          </a:prstGeom>
          <a:ln w="12700">
            <a:miter lim="400000"/>
          </a:ln>
        </p:spPr>
      </p:pic>
      <p:pic>
        <p:nvPicPr>
          <p:cNvPr id="1065" name="latexit-drag.pdf" descr="latexit-drag.pdf"/>
          <p:cNvPicPr>
            <a:picLocks noChangeAspect="1"/>
          </p:cNvPicPr>
          <p:nvPr/>
        </p:nvPicPr>
        <p:blipFill>
          <a:blip r:embed="rId12"/>
          <a:stretch>
            <a:fillRect/>
          </a:stretch>
        </p:blipFill>
        <p:spPr>
          <a:xfrm>
            <a:off x="4292600" y="3987800"/>
            <a:ext cx="63500" cy="419100"/>
          </a:xfrm>
          <a:prstGeom prst="rect">
            <a:avLst/>
          </a:prstGeom>
          <a:ln w="12700">
            <a:miter lim="400000"/>
          </a:ln>
        </p:spPr>
      </p:pic>
      <p:sp>
        <p:nvSpPr>
          <p:cNvPr id="1066" name="Rounded Rectangle"/>
          <p:cNvSpPr/>
          <p:nvPr/>
        </p:nvSpPr>
        <p:spPr>
          <a:xfrm>
            <a:off x="2959100" y="2400300"/>
            <a:ext cx="2959100" cy="2781300"/>
          </a:xfrm>
          <a:prstGeom prst="roundRect">
            <a:avLst>
              <a:gd name="adj" fmla="val 6849"/>
            </a:avLst>
          </a:prstGeom>
          <a:ln w="12700">
            <a:solidFill>
              <a:srgbClr val="000000"/>
            </a:solidFill>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a:latin typeface="+mn-lt"/>
                <a:ea typeface="+mn-ea"/>
                <a:cs typeface="+mn-cs"/>
                <a:sym typeface="Helvetica Neue Light"/>
              </a:defRPr>
            </a:pPr>
            <a:endParaRPr kumimoji="0" sz="3600" b="0" i="0" u="none" strike="noStrike" kern="0" cap="none" spc="0" normalizeH="0" baseline="0" noProof="0">
              <a:ln>
                <a:noFill/>
              </a:ln>
              <a:solidFill>
                <a:srgbClr val="000000"/>
              </a:solidFill>
              <a:effectLst/>
              <a:uLnTx/>
              <a:uFillTx/>
              <a:latin typeface="Helvetica Neue Light"/>
              <a:sym typeface="Helvetica Neue Light"/>
            </a:endParaRPr>
          </a:p>
        </p:txBody>
      </p:sp>
      <p:grpSp>
        <p:nvGrpSpPr>
          <p:cNvPr id="1069" name="Group"/>
          <p:cNvGrpSpPr/>
          <p:nvPr/>
        </p:nvGrpSpPr>
        <p:grpSpPr>
          <a:xfrm rot="18283341">
            <a:off x="7835900" y="3365500"/>
            <a:ext cx="1625600" cy="1477434"/>
            <a:chOff x="0" y="0"/>
            <a:chExt cx="1625600" cy="1477433"/>
          </a:xfrm>
        </p:grpSpPr>
        <p:sp>
          <p:nvSpPr>
            <p:cNvPr id="1067" name="Line"/>
            <p:cNvSpPr/>
            <p:nvPr/>
          </p:nvSpPr>
          <p:spPr>
            <a:xfrm flipV="1">
              <a:off x="206375" y="0"/>
              <a:ext cx="1419225" cy="1285876"/>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68" name="Line"/>
            <p:cNvSpPr/>
            <p:nvPr/>
          </p:nvSpPr>
          <p:spPr>
            <a:xfrm flipV="1">
              <a:off x="0" y="715433"/>
              <a:ext cx="846667" cy="762001"/>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grpSp>
        <p:nvGrpSpPr>
          <p:cNvPr id="1072" name="Group"/>
          <p:cNvGrpSpPr/>
          <p:nvPr/>
        </p:nvGrpSpPr>
        <p:grpSpPr>
          <a:xfrm rot="16126941">
            <a:off x="7878347" y="4308366"/>
            <a:ext cx="812802" cy="977902"/>
            <a:chOff x="0" y="0"/>
            <a:chExt cx="812801" cy="977901"/>
          </a:xfrm>
        </p:grpSpPr>
        <p:sp>
          <p:nvSpPr>
            <p:cNvPr id="1070" name="Line"/>
            <p:cNvSpPr/>
            <p:nvPr/>
          </p:nvSpPr>
          <p:spPr>
            <a:xfrm flipV="1">
              <a:off x="103187" y="0"/>
              <a:ext cx="709615" cy="851110"/>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71" name="Line"/>
            <p:cNvSpPr/>
            <p:nvPr/>
          </p:nvSpPr>
          <p:spPr>
            <a:xfrm flipV="1">
              <a:off x="0" y="473539"/>
              <a:ext cx="423335" cy="504363"/>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pic>
        <p:nvPicPr>
          <p:cNvPr id="1073" name="summer_clipart_sun.gif" descr="summer_clipart_sun.gif"/>
          <p:cNvPicPr>
            <a:picLocks noChangeAspect="1"/>
          </p:cNvPicPr>
          <p:nvPr/>
        </p:nvPicPr>
        <p:blipFill>
          <a:blip r:embed="rId3"/>
          <a:stretch>
            <a:fillRect/>
          </a:stretch>
        </p:blipFill>
        <p:spPr>
          <a:xfrm>
            <a:off x="7975600" y="2247900"/>
            <a:ext cx="825500" cy="825500"/>
          </a:xfrm>
          <a:prstGeom prst="rect">
            <a:avLst/>
          </a:prstGeom>
          <a:ln w="12700">
            <a:miter lim="400000"/>
          </a:ln>
        </p:spPr>
      </p:pic>
      <p:pic>
        <p:nvPicPr>
          <p:cNvPr id="1074" name="summer_clipart_sun.gif" descr="summer_clipart_sun.gif"/>
          <p:cNvPicPr>
            <a:picLocks noChangeAspect="1"/>
          </p:cNvPicPr>
          <p:nvPr/>
        </p:nvPicPr>
        <p:blipFill>
          <a:blip r:embed="rId3"/>
          <a:stretch>
            <a:fillRect/>
          </a:stretch>
        </p:blipFill>
        <p:spPr>
          <a:xfrm>
            <a:off x="6959600" y="3644900"/>
            <a:ext cx="825500" cy="825500"/>
          </a:xfrm>
          <a:prstGeom prst="rect">
            <a:avLst/>
          </a:prstGeom>
          <a:ln w="12700">
            <a:miter lim="400000"/>
          </a:ln>
        </p:spPr>
      </p:pic>
      <p:grpSp>
        <p:nvGrpSpPr>
          <p:cNvPr id="1077" name="Group"/>
          <p:cNvGrpSpPr/>
          <p:nvPr/>
        </p:nvGrpSpPr>
        <p:grpSpPr>
          <a:xfrm>
            <a:off x="832589" y="5791200"/>
            <a:ext cx="4741300" cy="508001"/>
            <a:chOff x="0" y="0"/>
            <a:chExt cx="4741299" cy="508000"/>
          </a:xfrm>
        </p:grpSpPr>
        <p:pic>
          <p:nvPicPr>
            <p:cNvPr id="1075" name="latexit-drag.pdf" descr="latexit-drag.pdf"/>
            <p:cNvPicPr>
              <a:picLocks noChangeAspect="1"/>
            </p:cNvPicPr>
            <p:nvPr/>
          </p:nvPicPr>
          <p:blipFill>
            <a:blip r:embed="rId13"/>
            <a:stretch>
              <a:fillRect/>
            </a:stretch>
          </p:blipFill>
          <p:spPr>
            <a:xfrm>
              <a:off x="3510810" y="0"/>
              <a:ext cx="1230490" cy="406400"/>
            </a:xfrm>
            <a:prstGeom prst="rect">
              <a:avLst/>
            </a:prstGeom>
            <a:ln w="12700" cap="flat">
              <a:noFill/>
              <a:miter lim="400000"/>
            </a:ln>
            <a:effectLst/>
          </p:spPr>
        </p:pic>
        <p:sp>
          <p:nvSpPr>
            <p:cNvPr id="1076" name="define “pseudo-normal”"/>
            <p:cNvSpPr txBox="1"/>
            <p:nvPr/>
          </p:nvSpPr>
          <p:spPr>
            <a:xfrm>
              <a:off x="-1" y="46941"/>
              <a:ext cx="3213203" cy="4610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2400" b="0" i="0" u="none" strike="noStrike" kern="0" cap="none" spc="0" normalizeH="0" baseline="0" noProof="0">
                  <a:ln>
                    <a:noFill/>
                  </a:ln>
                  <a:solidFill>
                    <a:srgbClr val="606060"/>
                  </a:solidFill>
                  <a:effectLst/>
                  <a:uLnTx/>
                  <a:uFillTx/>
                  <a:latin typeface="Helvetica Neue Light"/>
                  <a:sym typeface="Helvetica Neue Light"/>
                </a:rPr>
                <a:t>define “pseudo-normal”</a:t>
              </a:r>
            </a:p>
          </p:txBody>
        </p:sp>
      </p:grpSp>
      <p:grpSp>
        <p:nvGrpSpPr>
          <p:cNvPr id="1080" name="Group"/>
          <p:cNvGrpSpPr/>
          <p:nvPr/>
        </p:nvGrpSpPr>
        <p:grpSpPr>
          <a:xfrm>
            <a:off x="1374321" y="6968441"/>
            <a:ext cx="7210879" cy="2264459"/>
            <a:chOff x="0" y="0"/>
            <a:chExt cx="7210878" cy="2264458"/>
          </a:xfrm>
        </p:grpSpPr>
        <p:pic>
          <p:nvPicPr>
            <p:cNvPr id="1078" name="latexit-drag.pdf" descr="latexit-drag.pdf"/>
            <p:cNvPicPr>
              <a:picLocks noChangeAspect="1"/>
            </p:cNvPicPr>
            <p:nvPr/>
          </p:nvPicPr>
          <p:blipFill>
            <a:blip r:embed="rId14"/>
            <a:stretch>
              <a:fillRect/>
            </a:stretch>
          </p:blipFill>
          <p:spPr>
            <a:xfrm>
              <a:off x="2905578" y="102801"/>
              <a:ext cx="4305301" cy="2161658"/>
            </a:xfrm>
            <a:prstGeom prst="rect">
              <a:avLst/>
            </a:prstGeom>
            <a:ln w="12700" cap="flat">
              <a:noFill/>
              <a:miter lim="400000"/>
            </a:ln>
            <a:effectLst/>
          </p:spPr>
        </p:pic>
        <p:sp>
          <p:nvSpPr>
            <p:cNvPr id="1079" name="solve linear system…"/>
            <p:cNvSpPr txBox="1"/>
            <p:nvPr/>
          </p:nvSpPr>
          <p:spPr>
            <a:xfrm>
              <a:off x="0" y="0"/>
              <a:ext cx="2750516" cy="82935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sz="2400" b="0" i="0" u="none" strike="noStrike" kern="0" cap="none" spc="0" normalizeH="0" baseline="0" noProof="0">
                  <a:ln>
                    <a:noFill/>
                  </a:ln>
                  <a:solidFill>
                    <a:srgbClr val="606060"/>
                  </a:solidFill>
                  <a:effectLst/>
                  <a:uLnTx/>
                  <a:uFillTx/>
                  <a:latin typeface="Helvetica Neue Light"/>
                  <a:sym typeface="Helvetica Neue Light"/>
                </a:rPr>
                <a:t>solve linear system </a:t>
              </a:r>
            </a:p>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sz="2400" b="0" i="0" u="none" strike="noStrike" kern="0" cap="none" spc="0" normalizeH="0" baseline="0" noProof="0">
                  <a:ln>
                    <a:noFill/>
                  </a:ln>
                  <a:solidFill>
                    <a:srgbClr val="606060"/>
                  </a:solidFill>
                  <a:effectLst/>
                  <a:uLnTx/>
                  <a:uFillTx/>
                  <a:latin typeface="Helvetica Neue Light"/>
                  <a:sym typeface="Helvetica Neue Light"/>
                </a:rPr>
                <a:t>for pseudo-normal</a:t>
              </a:r>
            </a:p>
          </p:txBody>
        </p:sp>
      </p:grpSp>
    </p:spTree>
    <p:extLst>
      <p:ext uri="{BB962C8B-B14F-4D97-AF65-F5344CB8AC3E}">
        <p14:creationId xmlns:p14="http://schemas.microsoft.com/office/powerpoint/2010/main" val="174382590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0" name="summer_clipart_sun.gif" descr="summer_clipart_sun.gif"/>
          <p:cNvPicPr>
            <a:picLocks noChangeAspect="1"/>
          </p:cNvPicPr>
          <p:nvPr/>
        </p:nvPicPr>
        <p:blipFill>
          <a:blip r:embed="rId3"/>
          <a:stretch>
            <a:fillRect/>
          </a:stretch>
        </p:blipFill>
        <p:spPr>
          <a:xfrm>
            <a:off x="10388600" y="3009900"/>
            <a:ext cx="825500" cy="825500"/>
          </a:xfrm>
          <a:prstGeom prst="rect">
            <a:avLst/>
          </a:prstGeom>
          <a:ln w="12700">
            <a:miter lim="400000"/>
          </a:ln>
        </p:spPr>
      </p:pic>
      <p:sp>
        <p:nvSpPr>
          <p:cNvPr id="1051" name="Lambertian photometric stereo"/>
          <p:cNvSpPr txBox="1">
            <a:spLocks noGrp="1"/>
          </p:cNvSpPr>
          <p:nvPr>
            <p:ph type="title"/>
          </p:nvPr>
        </p:nvSpPr>
        <p:spPr>
          <a:prstGeom prst="rect">
            <a:avLst/>
          </a:prstGeom>
        </p:spPr>
        <p:txBody>
          <a:bodyPr/>
          <a:lstStyle/>
          <a:p>
            <a:r>
              <a:rPr lang="en-US" dirty="0"/>
              <a:t>What if the light directions are unknown?</a:t>
            </a:r>
            <a:endParaRPr dirty="0"/>
          </a:p>
        </p:txBody>
      </p:sp>
      <p:pic>
        <p:nvPicPr>
          <p:cNvPr id="1052" name="graysurfacepatch.png" descr="graysurfacepatch.png"/>
          <p:cNvPicPr>
            <a:picLocks/>
          </p:cNvPicPr>
          <p:nvPr/>
        </p:nvPicPr>
        <p:blipFill>
          <a:blip r:embed="rId4"/>
          <a:srcRect l="16667" t="16711" r="13333" b="14584"/>
          <a:stretch>
            <a:fillRect/>
          </a:stretch>
        </p:blipFill>
        <p:spPr>
          <a:xfrm>
            <a:off x="7086600" y="5092700"/>
            <a:ext cx="3505200" cy="1257300"/>
          </a:xfrm>
          <a:prstGeom prst="rect">
            <a:avLst/>
          </a:prstGeom>
          <a:ln w="12700">
            <a:miter lim="400000"/>
          </a:ln>
        </p:spPr>
      </p:pic>
      <p:grpSp>
        <p:nvGrpSpPr>
          <p:cNvPr id="1055" name="Group"/>
          <p:cNvGrpSpPr/>
          <p:nvPr/>
        </p:nvGrpSpPr>
        <p:grpSpPr>
          <a:xfrm>
            <a:off x="8813800" y="3733800"/>
            <a:ext cx="1625600" cy="1477434"/>
            <a:chOff x="0" y="0"/>
            <a:chExt cx="1625600" cy="1477433"/>
          </a:xfrm>
        </p:grpSpPr>
        <p:sp>
          <p:nvSpPr>
            <p:cNvPr id="1053" name="Line"/>
            <p:cNvSpPr/>
            <p:nvPr/>
          </p:nvSpPr>
          <p:spPr>
            <a:xfrm flipV="1">
              <a:off x="206375" y="0"/>
              <a:ext cx="1419225" cy="1285876"/>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54" name="Line"/>
            <p:cNvSpPr/>
            <p:nvPr/>
          </p:nvSpPr>
          <p:spPr>
            <a:xfrm flipV="1">
              <a:off x="0" y="715433"/>
              <a:ext cx="846667" cy="762001"/>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sp>
        <p:nvSpPr>
          <p:cNvPr id="1056" name="Line"/>
          <p:cNvSpPr/>
          <p:nvPr/>
        </p:nvSpPr>
        <p:spPr>
          <a:xfrm flipV="1">
            <a:off x="8813799" y="4215277"/>
            <a:ext cx="1" cy="966323"/>
          </a:xfrm>
          <a:prstGeom prst="line">
            <a:avLst/>
          </a:prstGeom>
          <a:ln w="50800" cap="sq">
            <a:solidFill>
              <a:srgbClr val="000000"/>
            </a:solidFill>
            <a:tailEnd type="stealth"/>
          </a:ln>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57" name="Arrow"/>
          <p:cNvSpPr/>
          <p:nvPr/>
        </p:nvSpPr>
        <p:spPr>
          <a:xfrm rot="10800000">
            <a:off x="6032500" y="3581400"/>
            <a:ext cx="520700" cy="419100"/>
          </a:xfrm>
          <a:prstGeom prst="rightArrow">
            <a:avLst>
              <a:gd name="adj1" fmla="val 47368"/>
              <a:gd name="adj2" fmla="val 60606"/>
            </a:avLst>
          </a:prstGeom>
          <a:solidFill>
            <a:srgbClr val="CBCBCB"/>
          </a:solidFill>
          <a:ln w="12700" cap="sq">
            <a:solidFill>
              <a:srgbClr val="000000"/>
            </a:solidFill>
          </a:ln>
        </p:spPr>
        <p:txBody>
          <a:bodyPr lIns="50800" tIns="50800" rIns="50800" bIns="50800" anchor="ctr"/>
          <a:lstStyle/>
          <a:p>
            <a:pPr marL="57799" marR="57799" lvl="0" indent="0" algn="l"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pic>
        <p:nvPicPr>
          <p:cNvPr id="1058" name="droppedImage.pdf" descr="droppedImage.pdf"/>
          <p:cNvPicPr>
            <a:picLocks noChangeAspect="1"/>
          </p:cNvPicPr>
          <p:nvPr/>
        </p:nvPicPr>
        <p:blipFill>
          <a:blip r:embed="rId5"/>
          <a:stretch>
            <a:fillRect/>
          </a:stretch>
        </p:blipFill>
        <p:spPr>
          <a:xfrm>
            <a:off x="8839200" y="3822700"/>
            <a:ext cx="266700" cy="342900"/>
          </a:xfrm>
          <a:prstGeom prst="rect">
            <a:avLst/>
          </a:prstGeom>
          <a:ln w="12700">
            <a:miter lim="400000"/>
          </a:ln>
        </p:spPr>
      </p:pic>
      <p:pic>
        <p:nvPicPr>
          <p:cNvPr id="1059" name="latexit-drag.pdf" descr="latexit-drag.pdf"/>
          <p:cNvPicPr>
            <a:picLocks noChangeAspect="1"/>
          </p:cNvPicPr>
          <p:nvPr/>
        </p:nvPicPr>
        <p:blipFill>
          <a:blip r:embed="rId6"/>
          <a:stretch>
            <a:fillRect/>
          </a:stretch>
        </p:blipFill>
        <p:spPr>
          <a:xfrm>
            <a:off x="9652000" y="4495800"/>
            <a:ext cx="381000" cy="520700"/>
          </a:xfrm>
          <a:prstGeom prst="rect">
            <a:avLst/>
          </a:prstGeom>
          <a:ln w="12700">
            <a:miter lim="400000"/>
          </a:ln>
        </p:spPr>
      </p:pic>
      <p:pic>
        <p:nvPicPr>
          <p:cNvPr id="1060" name="latexit-drag.pdf" descr="latexit-drag.pdf"/>
          <p:cNvPicPr>
            <a:picLocks noChangeAspect="1"/>
          </p:cNvPicPr>
          <p:nvPr/>
        </p:nvPicPr>
        <p:blipFill>
          <a:blip r:embed="rId7"/>
          <a:stretch>
            <a:fillRect/>
          </a:stretch>
        </p:blipFill>
        <p:spPr>
          <a:xfrm>
            <a:off x="8140700" y="3886200"/>
            <a:ext cx="393700" cy="520700"/>
          </a:xfrm>
          <a:prstGeom prst="rect">
            <a:avLst/>
          </a:prstGeom>
          <a:ln w="12700">
            <a:miter lim="400000"/>
          </a:ln>
        </p:spPr>
      </p:pic>
      <p:pic>
        <p:nvPicPr>
          <p:cNvPr id="1061" name="latexit-drag.pdf" descr="latexit-drag.pdf"/>
          <p:cNvPicPr>
            <a:picLocks noChangeAspect="1"/>
          </p:cNvPicPr>
          <p:nvPr/>
        </p:nvPicPr>
        <p:blipFill>
          <a:blip r:embed="rId8"/>
          <a:stretch>
            <a:fillRect/>
          </a:stretch>
        </p:blipFill>
        <p:spPr>
          <a:xfrm>
            <a:off x="7658100" y="4648200"/>
            <a:ext cx="533400" cy="520700"/>
          </a:xfrm>
          <a:prstGeom prst="rect">
            <a:avLst/>
          </a:prstGeom>
          <a:ln w="12700">
            <a:miter lim="400000"/>
          </a:ln>
        </p:spPr>
      </p:pic>
      <p:pic>
        <p:nvPicPr>
          <p:cNvPr id="1062" name="latexit-drag.pdf" descr="latexit-drag.pdf"/>
          <p:cNvPicPr>
            <a:picLocks noChangeAspect="1"/>
          </p:cNvPicPr>
          <p:nvPr/>
        </p:nvPicPr>
        <p:blipFill>
          <a:blip r:embed="rId9"/>
          <a:stretch>
            <a:fillRect/>
          </a:stretch>
        </p:blipFill>
        <p:spPr>
          <a:xfrm>
            <a:off x="3327400" y="2476500"/>
            <a:ext cx="2247900" cy="520700"/>
          </a:xfrm>
          <a:prstGeom prst="rect">
            <a:avLst/>
          </a:prstGeom>
          <a:ln w="12700">
            <a:miter lim="400000"/>
          </a:ln>
        </p:spPr>
      </p:pic>
      <p:pic>
        <p:nvPicPr>
          <p:cNvPr id="1063" name="latexit-drag.pdf" descr="latexit-drag.pdf"/>
          <p:cNvPicPr>
            <a:picLocks noChangeAspect="1"/>
          </p:cNvPicPr>
          <p:nvPr/>
        </p:nvPicPr>
        <p:blipFill>
          <a:blip r:embed="rId10"/>
          <a:stretch>
            <a:fillRect/>
          </a:stretch>
        </p:blipFill>
        <p:spPr>
          <a:xfrm>
            <a:off x="3327400" y="3162300"/>
            <a:ext cx="2260600" cy="520700"/>
          </a:xfrm>
          <a:prstGeom prst="rect">
            <a:avLst/>
          </a:prstGeom>
          <a:ln w="12700">
            <a:miter lim="400000"/>
          </a:ln>
        </p:spPr>
      </p:pic>
      <p:pic>
        <p:nvPicPr>
          <p:cNvPr id="1064" name="latexit-drag.pdf" descr="latexit-drag.pdf"/>
          <p:cNvPicPr>
            <a:picLocks noChangeAspect="1"/>
          </p:cNvPicPr>
          <p:nvPr/>
        </p:nvPicPr>
        <p:blipFill>
          <a:blip r:embed="rId11"/>
          <a:stretch>
            <a:fillRect/>
          </a:stretch>
        </p:blipFill>
        <p:spPr>
          <a:xfrm>
            <a:off x="3187700" y="4432300"/>
            <a:ext cx="2540000" cy="520700"/>
          </a:xfrm>
          <a:prstGeom prst="rect">
            <a:avLst/>
          </a:prstGeom>
          <a:ln w="12700">
            <a:miter lim="400000"/>
          </a:ln>
        </p:spPr>
      </p:pic>
      <p:pic>
        <p:nvPicPr>
          <p:cNvPr id="1065" name="latexit-drag.pdf" descr="latexit-drag.pdf"/>
          <p:cNvPicPr>
            <a:picLocks noChangeAspect="1"/>
          </p:cNvPicPr>
          <p:nvPr/>
        </p:nvPicPr>
        <p:blipFill>
          <a:blip r:embed="rId12"/>
          <a:stretch>
            <a:fillRect/>
          </a:stretch>
        </p:blipFill>
        <p:spPr>
          <a:xfrm>
            <a:off x="4292600" y="3987800"/>
            <a:ext cx="63500" cy="419100"/>
          </a:xfrm>
          <a:prstGeom prst="rect">
            <a:avLst/>
          </a:prstGeom>
          <a:ln w="12700">
            <a:miter lim="400000"/>
          </a:ln>
        </p:spPr>
      </p:pic>
      <p:sp>
        <p:nvSpPr>
          <p:cNvPr id="1066" name="Rounded Rectangle"/>
          <p:cNvSpPr/>
          <p:nvPr/>
        </p:nvSpPr>
        <p:spPr>
          <a:xfrm>
            <a:off x="2959100" y="2400300"/>
            <a:ext cx="2959100" cy="2781300"/>
          </a:xfrm>
          <a:prstGeom prst="roundRect">
            <a:avLst>
              <a:gd name="adj" fmla="val 6849"/>
            </a:avLst>
          </a:prstGeom>
          <a:ln w="12700">
            <a:solidFill>
              <a:srgbClr val="000000"/>
            </a:solidFill>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a:latin typeface="+mn-lt"/>
                <a:ea typeface="+mn-ea"/>
                <a:cs typeface="+mn-cs"/>
                <a:sym typeface="Helvetica Neue Light"/>
              </a:defRPr>
            </a:pPr>
            <a:endParaRPr kumimoji="0" sz="3600" b="0" i="0" u="none" strike="noStrike" kern="0" cap="none" spc="0" normalizeH="0" baseline="0" noProof="0">
              <a:ln>
                <a:noFill/>
              </a:ln>
              <a:solidFill>
                <a:srgbClr val="000000"/>
              </a:solidFill>
              <a:effectLst/>
              <a:uLnTx/>
              <a:uFillTx/>
              <a:latin typeface="Helvetica Neue Light"/>
              <a:sym typeface="Helvetica Neue Light"/>
            </a:endParaRPr>
          </a:p>
        </p:txBody>
      </p:sp>
      <p:grpSp>
        <p:nvGrpSpPr>
          <p:cNvPr id="1069" name="Group"/>
          <p:cNvGrpSpPr/>
          <p:nvPr/>
        </p:nvGrpSpPr>
        <p:grpSpPr>
          <a:xfrm rot="18283341">
            <a:off x="7835900" y="3365500"/>
            <a:ext cx="1625600" cy="1477434"/>
            <a:chOff x="0" y="0"/>
            <a:chExt cx="1625600" cy="1477433"/>
          </a:xfrm>
        </p:grpSpPr>
        <p:sp>
          <p:nvSpPr>
            <p:cNvPr id="1067" name="Line"/>
            <p:cNvSpPr/>
            <p:nvPr/>
          </p:nvSpPr>
          <p:spPr>
            <a:xfrm flipV="1">
              <a:off x="206375" y="0"/>
              <a:ext cx="1419225" cy="1285876"/>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68" name="Line"/>
            <p:cNvSpPr/>
            <p:nvPr/>
          </p:nvSpPr>
          <p:spPr>
            <a:xfrm flipV="1">
              <a:off x="0" y="715433"/>
              <a:ext cx="846667" cy="762001"/>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grpSp>
        <p:nvGrpSpPr>
          <p:cNvPr id="1072" name="Group"/>
          <p:cNvGrpSpPr/>
          <p:nvPr/>
        </p:nvGrpSpPr>
        <p:grpSpPr>
          <a:xfrm rot="16126941">
            <a:off x="7878347" y="4308366"/>
            <a:ext cx="812802" cy="977902"/>
            <a:chOff x="0" y="0"/>
            <a:chExt cx="812801" cy="977901"/>
          </a:xfrm>
        </p:grpSpPr>
        <p:sp>
          <p:nvSpPr>
            <p:cNvPr id="1070" name="Line"/>
            <p:cNvSpPr/>
            <p:nvPr/>
          </p:nvSpPr>
          <p:spPr>
            <a:xfrm flipV="1">
              <a:off x="103187" y="0"/>
              <a:ext cx="709615" cy="851110"/>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71" name="Line"/>
            <p:cNvSpPr/>
            <p:nvPr/>
          </p:nvSpPr>
          <p:spPr>
            <a:xfrm flipV="1">
              <a:off x="0" y="473539"/>
              <a:ext cx="423335" cy="504363"/>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pic>
        <p:nvPicPr>
          <p:cNvPr id="1073" name="summer_clipart_sun.gif" descr="summer_clipart_sun.gif"/>
          <p:cNvPicPr>
            <a:picLocks noChangeAspect="1"/>
          </p:cNvPicPr>
          <p:nvPr/>
        </p:nvPicPr>
        <p:blipFill>
          <a:blip r:embed="rId3"/>
          <a:stretch>
            <a:fillRect/>
          </a:stretch>
        </p:blipFill>
        <p:spPr>
          <a:xfrm>
            <a:off x="7975600" y="2247900"/>
            <a:ext cx="825500" cy="825500"/>
          </a:xfrm>
          <a:prstGeom prst="rect">
            <a:avLst/>
          </a:prstGeom>
          <a:ln w="12700">
            <a:miter lim="400000"/>
          </a:ln>
        </p:spPr>
      </p:pic>
      <p:pic>
        <p:nvPicPr>
          <p:cNvPr id="1074" name="summer_clipart_sun.gif" descr="summer_clipart_sun.gif"/>
          <p:cNvPicPr>
            <a:picLocks noChangeAspect="1"/>
          </p:cNvPicPr>
          <p:nvPr/>
        </p:nvPicPr>
        <p:blipFill>
          <a:blip r:embed="rId3"/>
          <a:stretch>
            <a:fillRect/>
          </a:stretch>
        </p:blipFill>
        <p:spPr>
          <a:xfrm>
            <a:off x="6959600" y="3644900"/>
            <a:ext cx="825500" cy="825500"/>
          </a:xfrm>
          <a:prstGeom prst="rect">
            <a:avLst/>
          </a:prstGeom>
          <a:ln w="12700">
            <a:miter lim="400000"/>
          </a:ln>
        </p:spPr>
      </p:pic>
      <p:grpSp>
        <p:nvGrpSpPr>
          <p:cNvPr id="1077" name="Group"/>
          <p:cNvGrpSpPr/>
          <p:nvPr/>
        </p:nvGrpSpPr>
        <p:grpSpPr>
          <a:xfrm>
            <a:off x="832589" y="5791200"/>
            <a:ext cx="4741300" cy="508001"/>
            <a:chOff x="0" y="0"/>
            <a:chExt cx="4741299" cy="508000"/>
          </a:xfrm>
        </p:grpSpPr>
        <p:pic>
          <p:nvPicPr>
            <p:cNvPr id="1075" name="latexit-drag.pdf" descr="latexit-drag.pdf"/>
            <p:cNvPicPr>
              <a:picLocks noChangeAspect="1"/>
            </p:cNvPicPr>
            <p:nvPr/>
          </p:nvPicPr>
          <p:blipFill>
            <a:blip r:embed="rId13"/>
            <a:stretch>
              <a:fillRect/>
            </a:stretch>
          </p:blipFill>
          <p:spPr>
            <a:xfrm>
              <a:off x="3510810" y="0"/>
              <a:ext cx="1230490" cy="406400"/>
            </a:xfrm>
            <a:prstGeom prst="rect">
              <a:avLst/>
            </a:prstGeom>
            <a:ln w="12700" cap="flat">
              <a:noFill/>
              <a:miter lim="400000"/>
            </a:ln>
            <a:effectLst/>
          </p:spPr>
        </p:pic>
        <p:sp>
          <p:nvSpPr>
            <p:cNvPr id="1076" name="define “pseudo-normal”"/>
            <p:cNvSpPr txBox="1"/>
            <p:nvPr/>
          </p:nvSpPr>
          <p:spPr>
            <a:xfrm>
              <a:off x="-1" y="46941"/>
              <a:ext cx="3213203" cy="4610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2400" b="0" i="0" u="none" strike="noStrike" kern="0" cap="none" spc="0" normalizeH="0" baseline="0" noProof="0">
                  <a:ln>
                    <a:noFill/>
                  </a:ln>
                  <a:solidFill>
                    <a:srgbClr val="606060"/>
                  </a:solidFill>
                  <a:effectLst/>
                  <a:uLnTx/>
                  <a:uFillTx/>
                  <a:latin typeface="Helvetica Neue Light"/>
                  <a:sym typeface="Helvetica Neue Light"/>
                </a:rPr>
                <a:t>define “pseudo-normal”</a:t>
              </a:r>
            </a:p>
          </p:txBody>
        </p:sp>
      </p:grpSp>
      <p:grpSp>
        <p:nvGrpSpPr>
          <p:cNvPr id="1080" name="Group"/>
          <p:cNvGrpSpPr/>
          <p:nvPr/>
        </p:nvGrpSpPr>
        <p:grpSpPr>
          <a:xfrm>
            <a:off x="832588" y="7071242"/>
            <a:ext cx="7752613" cy="2161659"/>
            <a:chOff x="-541733" y="102801"/>
            <a:chExt cx="7752612" cy="2161658"/>
          </a:xfrm>
        </p:grpSpPr>
        <p:pic>
          <p:nvPicPr>
            <p:cNvPr id="1078" name="latexit-drag.pdf" descr="latexit-drag.pdf"/>
            <p:cNvPicPr>
              <a:picLocks noChangeAspect="1"/>
            </p:cNvPicPr>
            <p:nvPr/>
          </p:nvPicPr>
          <p:blipFill>
            <a:blip r:embed="rId14"/>
            <a:stretch>
              <a:fillRect/>
            </a:stretch>
          </p:blipFill>
          <p:spPr>
            <a:xfrm>
              <a:off x="2905578" y="102801"/>
              <a:ext cx="4305301" cy="2161658"/>
            </a:xfrm>
            <a:prstGeom prst="rect">
              <a:avLst/>
            </a:prstGeom>
            <a:ln w="12700" cap="flat">
              <a:noFill/>
              <a:miter lim="400000"/>
            </a:ln>
            <a:effectLst/>
          </p:spPr>
        </p:pic>
        <p:sp>
          <p:nvSpPr>
            <p:cNvPr id="1079" name="solve linear system…"/>
            <p:cNvSpPr txBox="1"/>
            <p:nvPr/>
          </p:nvSpPr>
          <p:spPr>
            <a:xfrm>
              <a:off x="-541733" y="571272"/>
              <a:ext cx="3147431" cy="121058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sz="2400" b="0" i="0" u="none" strike="noStrike" kern="0" cap="none" spc="0" normalizeH="0" baseline="0" noProof="0" dirty="0">
                  <a:ln>
                    <a:noFill/>
                  </a:ln>
                  <a:solidFill>
                    <a:srgbClr val="606060"/>
                  </a:solidFill>
                  <a:effectLst/>
                  <a:uLnTx/>
                  <a:uFillTx/>
                  <a:latin typeface="Helvetica Neue Light"/>
                  <a:sym typeface="Helvetica Neue Light"/>
                </a:rPr>
                <a:t>solve linear system </a:t>
              </a:r>
            </a:p>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sz="2400" b="0" i="0" u="none" strike="noStrike" kern="0" cap="none" spc="0" normalizeH="0" baseline="0" noProof="0" dirty="0">
                  <a:ln>
                    <a:noFill/>
                  </a:ln>
                  <a:solidFill>
                    <a:srgbClr val="606060"/>
                  </a:solidFill>
                  <a:effectLst/>
                  <a:uLnTx/>
                  <a:uFillTx/>
                  <a:latin typeface="Helvetica Neue Light"/>
                  <a:sym typeface="Helvetica Neue Light"/>
                </a:rPr>
                <a:t>for pseudo-normal</a:t>
              </a:r>
              <a:r>
                <a:rPr kumimoji="0" lang="en-US" sz="2400" b="0" i="0" u="none" strike="noStrike" kern="0" cap="none" spc="0" normalizeH="0" baseline="0" noProof="0" dirty="0">
                  <a:ln>
                    <a:noFill/>
                  </a:ln>
                  <a:solidFill>
                    <a:srgbClr val="606060"/>
                  </a:solidFill>
                  <a:effectLst/>
                  <a:uLnTx/>
                  <a:uFillTx/>
                  <a:latin typeface="Helvetica Neue Light"/>
                  <a:sym typeface="Helvetica Neue Light"/>
                </a:rPr>
                <a:t> at each image pixel</a:t>
              </a:r>
              <a:endParaRPr kumimoji="0" sz="2400" b="0" i="0" u="none" strike="noStrike" kern="0" cap="none" spc="0" normalizeH="0" baseline="0" noProof="0" dirty="0">
                <a:ln>
                  <a:noFill/>
                </a:ln>
                <a:solidFill>
                  <a:srgbClr val="606060"/>
                </a:solidFill>
                <a:effectLst/>
                <a:uLnTx/>
                <a:uFillTx/>
                <a:latin typeface="Helvetica Neue Light"/>
                <a:sym typeface="Helvetica Neue Light"/>
              </a:endParaRPr>
            </a:p>
          </p:txBody>
        </p: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4BC34AA-1248-4684-A420-4D2E850BD4F5}"/>
                  </a:ext>
                </a:extLst>
              </p:cNvPr>
              <p:cNvSpPr txBox="1"/>
              <p:nvPr/>
            </p:nvSpPr>
            <p:spPr>
              <a:xfrm>
                <a:off x="5727700" y="8800129"/>
                <a:ext cx="294824" cy="30777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Helvetica"/>
                          <a:cs typeface="Helvetica"/>
                          <a:sym typeface="Helvetica"/>
                        </a:rPr>
                        <m:t>𝑀</m:t>
                      </m:r>
                    </m:oMath>
                  </m:oMathPara>
                </a14:m>
                <a:endParaRPr kumimoji="0" lang="en-US" sz="2000" b="0" i="0" u="none" strike="noStrike" kern="0" cap="none" spc="0" normalizeH="0" baseline="0" noProof="0" dirty="0">
                  <a:ln>
                    <a:noFill/>
                  </a:ln>
                  <a:solidFill>
                    <a:srgbClr val="000000"/>
                  </a:solidFill>
                  <a:effectLst/>
                  <a:uLnTx/>
                  <a:uFillTx/>
                  <a:latin typeface="Helvetica"/>
                  <a:ea typeface="Helvetica"/>
                  <a:cs typeface="Helvetica"/>
                  <a:sym typeface="Helvetica"/>
                </a:endParaRPr>
              </a:p>
            </p:txBody>
          </p:sp>
        </mc:Choice>
        <mc:Fallback xmlns="">
          <p:sp>
            <p:nvSpPr>
              <p:cNvPr id="2" name="TextBox 1">
                <a:extLst>
                  <a:ext uri="{FF2B5EF4-FFF2-40B4-BE49-F238E27FC236}">
                    <a16:creationId xmlns:a16="http://schemas.microsoft.com/office/drawing/2014/main" id="{B4BC34AA-1248-4684-A420-4D2E850BD4F5}"/>
                  </a:ext>
                </a:extLst>
              </p:cNvPr>
              <p:cNvSpPr txBox="1">
                <a:spLocks noRot="1" noChangeAspect="1" noMove="1" noResize="1" noEditPoints="1" noAdjustHandles="1" noChangeArrowheads="1" noChangeShapeType="1" noTextEdit="1"/>
              </p:cNvSpPr>
              <p:nvPr/>
            </p:nvSpPr>
            <p:spPr>
              <a:xfrm>
                <a:off x="5727700" y="8800129"/>
                <a:ext cx="294824" cy="307777"/>
              </a:xfrm>
              <a:prstGeom prst="rect">
                <a:avLst/>
              </a:prstGeom>
              <a:blipFill>
                <a:blip r:embed="rId15"/>
                <a:stretch>
                  <a:fillRect l="-18750" r="-16667" b="-10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0288A7E1-280E-4A6E-B14E-572558052712}"/>
                  </a:ext>
                </a:extLst>
              </p:cNvPr>
              <p:cNvSpPr txBox="1"/>
              <p:nvPr/>
            </p:nvSpPr>
            <p:spPr>
              <a:xfrm>
                <a:off x="8452300" y="8211067"/>
                <a:ext cx="294824" cy="30777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Helvetica"/>
                          <a:cs typeface="Helvetica"/>
                          <a:sym typeface="Helvetica"/>
                        </a:rPr>
                        <m:t>𝑀</m:t>
                      </m:r>
                    </m:oMath>
                  </m:oMathPara>
                </a14:m>
                <a:endParaRPr kumimoji="0" lang="en-US" sz="2000" b="0" i="0" u="none" strike="noStrike" kern="0" cap="none" spc="0" normalizeH="0" baseline="0" noProof="0" dirty="0">
                  <a:ln>
                    <a:noFill/>
                  </a:ln>
                  <a:solidFill>
                    <a:srgbClr val="000000"/>
                  </a:solidFill>
                  <a:effectLst/>
                  <a:uLnTx/>
                  <a:uFillTx/>
                  <a:latin typeface="Helvetica"/>
                  <a:ea typeface="Helvetica"/>
                  <a:cs typeface="Helvetica"/>
                  <a:sym typeface="Helvetica"/>
                </a:endParaRPr>
              </a:p>
            </p:txBody>
          </p:sp>
        </mc:Choice>
        <mc:Fallback xmlns="">
          <p:sp>
            <p:nvSpPr>
              <p:cNvPr id="37" name="TextBox 36">
                <a:extLst>
                  <a:ext uri="{FF2B5EF4-FFF2-40B4-BE49-F238E27FC236}">
                    <a16:creationId xmlns:a16="http://schemas.microsoft.com/office/drawing/2014/main" id="{0288A7E1-280E-4A6E-B14E-572558052712}"/>
                  </a:ext>
                </a:extLst>
              </p:cNvPr>
              <p:cNvSpPr txBox="1">
                <a:spLocks noRot="1" noChangeAspect="1" noMove="1" noResize="1" noEditPoints="1" noAdjustHandles="1" noChangeArrowheads="1" noChangeShapeType="1" noTextEdit="1"/>
              </p:cNvSpPr>
              <p:nvPr/>
            </p:nvSpPr>
            <p:spPr>
              <a:xfrm>
                <a:off x="8452300" y="8211067"/>
                <a:ext cx="294824" cy="307777"/>
              </a:xfrm>
              <a:prstGeom prst="rect">
                <a:avLst/>
              </a:prstGeom>
              <a:blipFill>
                <a:blip r:embed="rId16"/>
                <a:stretch>
                  <a:fillRect l="-18750" r="-16667" b="-12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C27D562B-43A5-43FF-9D2A-0AE515F58ABC}"/>
                  </a:ext>
                </a:extLst>
              </p:cNvPr>
              <p:cNvSpPr txBox="1"/>
              <p:nvPr/>
            </p:nvSpPr>
            <p:spPr>
              <a:xfrm>
                <a:off x="7462985" y="7898786"/>
                <a:ext cx="531665" cy="49244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ea typeface="Helvetica"/>
                          <a:cs typeface="Helvetica"/>
                          <a:sym typeface="Helvetica"/>
                        </a:rPr>
                        <m:t>𝐵</m:t>
                      </m:r>
                    </m:oMath>
                  </m:oMathPara>
                </a14:m>
                <a:endParaRPr kumimoji="0" lang="en-US" sz="3200" b="0" i="0" u="none" strike="noStrike" kern="0" cap="none" spc="0" normalizeH="0" baseline="0" noProof="0" dirty="0">
                  <a:ln>
                    <a:noFill/>
                  </a:ln>
                  <a:solidFill>
                    <a:srgbClr val="000000"/>
                  </a:solidFill>
                  <a:effectLst/>
                  <a:uLnTx/>
                  <a:uFillTx/>
                  <a:latin typeface="Helvetica"/>
                  <a:ea typeface="Helvetica"/>
                  <a:cs typeface="Helvetica"/>
                  <a:sym typeface="Helvetica"/>
                </a:endParaRPr>
              </a:p>
            </p:txBody>
          </p:sp>
        </mc:Choice>
        <mc:Fallback xmlns="">
          <p:sp>
            <p:nvSpPr>
              <p:cNvPr id="38" name="TextBox 37">
                <a:extLst>
                  <a:ext uri="{FF2B5EF4-FFF2-40B4-BE49-F238E27FC236}">
                    <a16:creationId xmlns:a16="http://schemas.microsoft.com/office/drawing/2014/main" id="{C27D562B-43A5-43FF-9D2A-0AE515F58ABC}"/>
                  </a:ext>
                </a:extLst>
              </p:cNvPr>
              <p:cNvSpPr txBox="1">
                <a:spLocks noRot="1" noChangeAspect="1" noMove="1" noResize="1" noEditPoints="1" noAdjustHandles="1" noChangeArrowheads="1" noChangeShapeType="1" noTextEdit="1"/>
              </p:cNvSpPr>
              <p:nvPr/>
            </p:nvSpPr>
            <p:spPr>
              <a:xfrm>
                <a:off x="7462985" y="7898786"/>
                <a:ext cx="531665" cy="492443"/>
              </a:xfrm>
              <a:prstGeom prst="rect">
                <a:avLst/>
              </a:prstGeom>
              <a:blipFill>
                <a:blip r:embed="rId17"/>
                <a:stretch>
                  <a:fillRect/>
                </a:stretch>
              </a:blipFill>
              <a:ln w="12700" cap="flat">
                <a:noFill/>
                <a:miter lim="400000"/>
              </a:ln>
              <a:effectLst/>
            </p:spPr>
            <p:txBody>
              <a:bodyPr/>
              <a:lstStyle/>
              <a:p>
                <a:r>
                  <a:rPr lang="en-US">
                    <a:noFill/>
                  </a:rPr>
                  <a:t> </a:t>
                </a:r>
              </a:p>
            </p:txBody>
          </p:sp>
        </mc:Fallback>
      </mc:AlternateContent>
      <p:sp>
        <p:nvSpPr>
          <p:cNvPr id="36" name="solve linear system…">
            <a:extLst>
              <a:ext uri="{FF2B5EF4-FFF2-40B4-BE49-F238E27FC236}">
                <a16:creationId xmlns:a16="http://schemas.microsoft.com/office/drawing/2014/main" id="{5AEC4001-66E9-4C6D-A62E-646CA5E9CF82}"/>
              </a:ext>
            </a:extLst>
          </p:cNvPr>
          <p:cNvSpPr txBox="1"/>
          <p:nvPr/>
        </p:nvSpPr>
        <p:spPr>
          <a:xfrm>
            <a:off x="9204774" y="8128993"/>
            <a:ext cx="3147431" cy="4719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lang="en-US" sz="2400" b="0" i="0" u="none" strike="noStrike" kern="0" cap="none" spc="0" normalizeH="0" baseline="0" noProof="0" dirty="0">
                <a:ln>
                  <a:noFill/>
                </a:ln>
                <a:solidFill>
                  <a:srgbClr val="606060"/>
                </a:solidFill>
                <a:effectLst/>
                <a:uLnTx/>
                <a:uFillTx/>
                <a:latin typeface="Helvetica Neue Light"/>
                <a:sym typeface="Helvetica Neue Light"/>
              </a:rPr>
              <a:t>M: number of pixels</a:t>
            </a:r>
            <a:endParaRPr kumimoji="0" sz="2400" b="0" i="0" u="none" strike="noStrike" kern="0" cap="none" spc="0" normalizeH="0" baseline="0" noProof="0" dirty="0">
              <a:ln>
                <a:noFill/>
              </a:ln>
              <a:solidFill>
                <a:srgbClr val="606060"/>
              </a:solidFill>
              <a:effectLst/>
              <a:uLnTx/>
              <a:uFillTx/>
              <a:latin typeface="Helvetica Neue Light"/>
              <a:sym typeface="Helvetica Neue Light"/>
            </a:endParaRPr>
          </a:p>
        </p:txBody>
      </p:sp>
    </p:spTree>
    <p:extLst>
      <p:ext uri="{BB962C8B-B14F-4D97-AF65-F5344CB8AC3E}">
        <p14:creationId xmlns:p14="http://schemas.microsoft.com/office/powerpoint/2010/main" val="317965598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0" name="summer_clipart_sun.gif" descr="summer_clipart_sun.gif"/>
          <p:cNvPicPr>
            <a:picLocks noChangeAspect="1"/>
          </p:cNvPicPr>
          <p:nvPr/>
        </p:nvPicPr>
        <p:blipFill>
          <a:blip r:embed="rId3"/>
          <a:stretch>
            <a:fillRect/>
          </a:stretch>
        </p:blipFill>
        <p:spPr>
          <a:xfrm>
            <a:off x="10388600" y="3009900"/>
            <a:ext cx="825500" cy="825500"/>
          </a:xfrm>
          <a:prstGeom prst="rect">
            <a:avLst/>
          </a:prstGeom>
          <a:ln w="12700">
            <a:miter lim="400000"/>
          </a:ln>
        </p:spPr>
      </p:pic>
      <p:sp>
        <p:nvSpPr>
          <p:cNvPr id="1051" name="Lambertian photometric stereo"/>
          <p:cNvSpPr txBox="1">
            <a:spLocks noGrp="1"/>
          </p:cNvSpPr>
          <p:nvPr>
            <p:ph type="title"/>
          </p:nvPr>
        </p:nvSpPr>
        <p:spPr>
          <a:prstGeom prst="rect">
            <a:avLst/>
          </a:prstGeom>
        </p:spPr>
        <p:txBody>
          <a:bodyPr/>
          <a:lstStyle/>
          <a:p>
            <a:r>
              <a:rPr lang="en-US" dirty="0"/>
              <a:t>What if the light directions are unknown?</a:t>
            </a:r>
            <a:endParaRPr dirty="0"/>
          </a:p>
        </p:txBody>
      </p:sp>
      <p:pic>
        <p:nvPicPr>
          <p:cNvPr id="1052" name="graysurfacepatch.png" descr="graysurfacepatch.png"/>
          <p:cNvPicPr>
            <a:picLocks/>
          </p:cNvPicPr>
          <p:nvPr/>
        </p:nvPicPr>
        <p:blipFill>
          <a:blip r:embed="rId4"/>
          <a:srcRect l="16667" t="16711" r="13333" b="14584"/>
          <a:stretch>
            <a:fillRect/>
          </a:stretch>
        </p:blipFill>
        <p:spPr>
          <a:xfrm>
            <a:off x="7086600" y="5092700"/>
            <a:ext cx="3505200" cy="1257300"/>
          </a:xfrm>
          <a:prstGeom prst="rect">
            <a:avLst/>
          </a:prstGeom>
          <a:ln w="12700">
            <a:miter lim="400000"/>
          </a:ln>
        </p:spPr>
      </p:pic>
      <p:grpSp>
        <p:nvGrpSpPr>
          <p:cNvPr id="1055" name="Group"/>
          <p:cNvGrpSpPr/>
          <p:nvPr/>
        </p:nvGrpSpPr>
        <p:grpSpPr>
          <a:xfrm>
            <a:off x="8813800" y="3733800"/>
            <a:ext cx="1625600" cy="1477434"/>
            <a:chOff x="0" y="0"/>
            <a:chExt cx="1625600" cy="1477433"/>
          </a:xfrm>
        </p:grpSpPr>
        <p:sp>
          <p:nvSpPr>
            <p:cNvPr id="1053" name="Line"/>
            <p:cNvSpPr/>
            <p:nvPr/>
          </p:nvSpPr>
          <p:spPr>
            <a:xfrm flipV="1">
              <a:off x="206375" y="0"/>
              <a:ext cx="1419225" cy="1285876"/>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54" name="Line"/>
            <p:cNvSpPr/>
            <p:nvPr/>
          </p:nvSpPr>
          <p:spPr>
            <a:xfrm flipV="1">
              <a:off x="0" y="715433"/>
              <a:ext cx="846667" cy="762001"/>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sp>
        <p:nvSpPr>
          <p:cNvPr id="1056" name="Line"/>
          <p:cNvSpPr/>
          <p:nvPr/>
        </p:nvSpPr>
        <p:spPr>
          <a:xfrm flipV="1">
            <a:off x="8813799" y="4215277"/>
            <a:ext cx="1" cy="966323"/>
          </a:xfrm>
          <a:prstGeom prst="line">
            <a:avLst/>
          </a:prstGeom>
          <a:ln w="50800" cap="sq">
            <a:solidFill>
              <a:srgbClr val="000000"/>
            </a:solidFill>
            <a:tailEnd type="stealth"/>
          </a:ln>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57" name="Arrow"/>
          <p:cNvSpPr/>
          <p:nvPr/>
        </p:nvSpPr>
        <p:spPr>
          <a:xfrm rot="10800000">
            <a:off x="6032500" y="3581400"/>
            <a:ext cx="520700" cy="419100"/>
          </a:xfrm>
          <a:prstGeom prst="rightArrow">
            <a:avLst>
              <a:gd name="adj1" fmla="val 47368"/>
              <a:gd name="adj2" fmla="val 60606"/>
            </a:avLst>
          </a:prstGeom>
          <a:solidFill>
            <a:srgbClr val="CBCBCB"/>
          </a:solidFill>
          <a:ln w="12700" cap="sq">
            <a:solidFill>
              <a:srgbClr val="000000"/>
            </a:solidFill>
          </a:ln>
        </p:spPr>
        <p:txBody>
          <a:bodyPr lIns="50800" tIns="50800" rIns="50800" bIns="50800" anchor="ctr"/>
          <a:lstStyle/>
          <a:p>
            <a:pPr marL="57799" marR="57799" lvl="0" indent="0" algn="l"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pic>
        <p:nvPicPr>
          <p:cNvPr id="1058" name="droppedImage.pdf" descr="droppedImage.pdf"/>
          <p:cNvPicPr>
            <a:picLocks noChangeAspect="1"/>
          </p:cNvPicPr>
          <p:nvPr/>
        </p:nvPicPr>
        <p:blipFill>
          <a:blip r:embed="rId5"/>
          <a:stretch>
            <a:fillRect/>
          </a:stretch>
        </p:blipFill>
        <p:spPr>
          <a:xfrm>
            <a:off x="8839200" y="3822700"/>
            <a:ext cx="266700" cy="342900"/>
          </a:xfrm>
          <a:prstGeom prst="rect">
            <a:avLst/>
          </a:prstGeom>
          <a:ln w="12700">
            <a:miter lim="400000"/>
          </a:ln>
        </p:spPr>
      </p:pic>
      <p:pic>
        <p:nvPicPr>
          <p:cNvPr id="1059" name="latexit-drag.pdf" descr="latexit-drag.pdf"/>
          <p:cNvPicPr>
            <a:picLocks noChangeAspect="1"/>
          </p:cNvPicPr>
          <p:nvPr/>
        </p:nvPicPr>
        <p:blipFill>
          <a:blip r:embed="rId6"/>
          <a:stretch>
            <a:fillRect/>
          </a:stretch>
        </p:blipFill>
        <p:spPr>
          <a:xfrm>
            <a:off x="9652000" y="4495800"/>
            <a:ext cx="381000" cy="520700"/>
          </a:xfrm>
          <a:prstGeom prst="rect">
            <a:avLst/>
          </a:prstGeom>
          <a:ln w="12700">
            <a:miter lim="400000"/>
          </a:ln>
        </p:spPr>
      </p:pic>
      <p:pic>
        <p:nvPicPr>
          <p:cNvPr id="1060" name="latexit-drag.pdf" descr="latexit-drag.pdf"/>
          <p:cNvPicPr>
            <a:picLocks noChangeAspect="1"/>
          </p:cNvPicPr>
          <p:nvPr/>
        </p:nvPicPr>
        <p:blipFill>
          <a:blip r:embed="rId7"/>
          <a:stretch>
            <a:fillRect/>
          </a:stretch>
        </p:blipFill>
        <p:spPr>
          <a:xfrm>
            <a:off x="8140700" y="3886200"/>
            <a:ext cx="393700" cy="520700"/>
          </a:xfrm>
          <a:prstGeom prst="rect">
            <a:avLst/>
          </a:prstGeom>
          <a:ln w="12700">
            <a:miter lim="400000"/>
          </a:ln>
        </p:spPr>
      </p:pic>
      <p:pic>
        <p:nvPicPr>
          <p:cNvPr id="1061" name="latexit-drag.pdf" descr="latexit-drag.pdf"/>
          <p:cNvPicPr>
            <a:picLocks noChangeAspect="1"/>
          </p:cNvPicPr>
          <p:nvPr/>
        </p:nvPicPr>
        <p:blipFill>
          <a:blip r:embed="rId8"/>
          <a:stretch>
            <a:fillRect/>
          </a:stretch>
        </p:blipFill>
        <p:spPr>
          <a:xfrm>
            <a:off x="7658100" y="4648200"/>
            <a:ext cx="533400" cy="520700"/>
          </a:xfrm>
          <a:prstGeom prst="rect">
            <a:avLst/>
          </a:prstGeom>
          <a:ln w="12700">
            <a:miter lim="400000"/>
          </a:ln>
        </p:spPr>
      </p:pic>
      <p:pic>
        <p:nvPicPr>
          <p:cNvPr id="1062" name="latexit-drag.pdf" descr="latexit-drag.pdf"/>
          <p:cNvPicPr>
            <a:picLocks noChangeAspect="1"/>
          </p:cNvPicPr>
          <p:nvPr/>
        </p:nvPicPr>
        <p:blipFill>
          <a:blip r:embed="rId9"/>
          <a:stretch>
            <a:fillRect/>
          </a:stretch>
        </p:blipFill>
        <p:spPr>
          <a:xfrm>
            <a:off x="3327400" y="2476500"/>
            <a:ext cx="2247900" cy="520700"/>
          </a:xfrm>
          <a:prstGeom prst="rect">
            <a:avLst/>
          </a:prstGeom>
          <a:ln w="12700">
            <a:miter lim="400000"/>
          </a:ln>
        </p:spPr>
      </p:pic>
      <p:pic>
        <p:nvPicPr>
          <p:cNvPr id="1063" name="latexit-drag.pdf" descr="latexit-drag.pdf"/>
          <p:cNvPicPr>
            <a:picLocks noChangeAspect="1"/>
          </p:cNvPicPr>
          <p:nvPr/>
        </p:nvPicPr>
        <p:blipFill>
          <a:blip r:embed="rId10"/>
          <a:stretch>
            <a:fillRect/>
          </a:stretch>
        </p:blipFill>
        <p:spPr>
          <a:xfrm>
            <a:off x="3327400" y="3162300"/>
            <a:ext cx="2260600" cy="520700"/>
          </a:xfrm>
          <a:prstGeom prst="rect">
            <a:avLst/>
          </a:prstGeom>
          <a:ln w="12700">
            <a:miter lim="400000"/>
          </a:ln>
        </p:spPr>
      </p:pic>
      <p:pic>
        <p:nvPicPr>
          <p:cNvPr id="1064" name="latexit-drag.pdf" descr="latexit-drag.pdf"/>
          <p:cNvPicPr>
            <a:picLocks noChangeAspect="1"/>
          </p:cNvPicPr>
          <p:nvPr/>
        </p:nvPicPr>
        <p:blipFill>
          <a:blip r:embed="rId11"/>
          <a:stretch>
            <a:fillRect/>
          </a:stretch>
        </p:blipFill>
        <p:spPr>
          <a:xfrm>
            <a:off x="3187700" y="4432300"/>
            <a:ext cx="2540000" cy="520700"/>
          </a:xfrm>
          <a:prstGeom prst="rect">
            <a:avLst/>
          </a:prstGeom>
          <a:ln w="12700">
            <a:miter lim="400000"/>
          </a:ln>
        </p:spPr>
      </p:pic>
      <p:pic>
        <p:nvPicPr>
          <p:cNvPr id="1065" name="latexit-drag.pdf" descr="latexit-drag.pdf"/>
          <p:cNvPicPr>
            <a:picLocks noChangeAspect="1"/>
          </p:cNvPicPr>
          <p:nvPr/>
        </p:nvPicPr>
        <p:blipFill>
          <a:blip r:embed="rId12"/>
          <a:stretch>
            <a:fillRect/>
          </a:stretch>
        </p:blipFill>
        <p:spPr>
          <a:xfrm>
            <a:off x="4292600" y="3987800"/>
            <a:ext cx="63500" cy="419100"/>
          </a:xfrm>
          <a:prstGeom prst="rect">
            <a:avLst/>
          </a:prstGeom>
          <a:ln w="12700">
            <a:miter lim="400000"/>
          </a:ln>
        </p:spPr>
      </p:pic>
      <p:sp>
        <p:nvSpPr>
          <p:cNvPr id="1066" name="Rounded Rectangle"/>
          <p:cNvSpPr/>
          <p:nvPr/>
        </p:nvSpPr>
        <p:spPr>
          <a:xfrm>
            <a:off x="2959100" y="2400300"/>
            <a:ext cx="2959100" cy="2781300"/>
          </a:xfrm>
          <a:prstGeom prst="roundRect">
            <a:avLst>
              <a:gd name="adj" fmla="val 6849"/>
            </a:avLst>
          </a:prstGeom>
          <a:ln w="12700">
            <a:solidFill>
              <a:srgbClr val="000000"/>
            </a:solidFill>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a:latin typeface="+mn-lt"/>
                <a:ea typeface="+mn-ea"/>
                <a:cs typeface="+mn-cs"/>
                <a:sym typeface="Helvetica Neue Light"/>
              </a:defRPr>
            </a:pPr>
            <a:endParaRPr kumimoji="0" sz="3600" b="0" i="0" u="none" strike="noStrike" kern="0" cap="none" spc="0" normalizeH="0" baseline="0" noProof="0">
              <a:ln>
                <a:noFill/>
              </a:ln>
              <a:solidFill>
                <a:srgbClr val="000000"/>
              </a:solidFill>
              <a:effectLst/>
              <a:uLnTx/>
              <a:uFillTx/>
              <a:latin typeface="Helvetica Neue Light"/>
              <a:sym typeface="Helvetica Neue Light"/>
            </a:endParaRPr>
          </a:p>
        </p:txBody>
      </p:sp>
      <p:grpSp>
        <p:nvGrpSpPr>
          <p:cNvPr id="1069" name="Group"/>
          <p:cNvGrpSpPr/>
          <p:nvPr/>
        </p:nvGrpSpPr>
        <p:grpSpPr>
          <a:xfrm rot="18283341">
            <a:off x="7835900" y="3365500"/>
            <a:ext cx="1625600" cy="1477434"/>
            <a:chOff x="0" y="0"/>
            <a:chExt cx="1625600" cy="1477433"/>
          </a:xfrm>
        </p:grpSpPr>
        <p:sp>
          <p:nvSpPr>
            <p:cNvPr id="1067" name="Line"/>
            <p:cNvSpPr/>
            <p:nvPr/>
          </p:nvSpPr>
          <p:spPr>
            <a:xfrm flipV="1">
              <a:off x="206375" y="0"/>
              <a:ext cx="1419225" cy="1285876"/>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68" name="Line"/>
            <p:cNvSpPr/>
            <p:nvPr/>
          </p:nvSpPr>
          <p:spPr>
            <a:xfrm flipV="1">
              <a:off x="0" y="715433"/>
              <a:ext cx="846667" cy="762001"/>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grpSp>
        <p:nvGrpSpPr>
          <p:cNvPr id="1072" name="Group"/>
          <p:cNvGrpSpPr/>
          <p:nvPr/>
        </p:nvGrpSpPr>
        <p:grpSpPr>
          <a:xfrm rot="16126941">
            <a:off x="7878347" y="4308366"/>
            <a:ext cx="812802" cy="977902"/>
            <a:chOff x="0" y="0"/>
            <a:chExt cx="812801" cy="977901"/>
          </a:xfrm>
        </p:grpSpPr>
        <p:sp>
          <p:nvSpPr>
            <p:cNvPr id="1070" name="Line"/>
            <p:cNvSpPr/>
            <p:nvPr/>
          </p:nvSpPr>
          <p:spPr>
            <a:xfrm flipV="1">
              <a:off x="103187" y="0"/>
              <a:ext cx="709615" cy="851110"/>
            </a:xfrm>
            <a:prstGeom prst="line">
              <a:avLst/>
            </a:prstGeom>
            <a:noFill/>
            <a:ln w="50800" cap="flat">
              <a:solidFill>
                <a:srgbClr val="FF9300"/>
              </a:solidFill>
              <a:prstDash val="solid"/>
              <a:roun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071" name="Line"/>
            <p:cNvSpPr/>
            <p:nvPr/>
          </p:nvSpPr>
          <p:spPr>
            <a:xfrm flipV="1">
              <a:off x="0" y="473539"/>
              <a:ext cx="423335" cy="504363"/>
            </a:xfrm>
            <a:prstGeom prst="line">
              <a:avLst/>
            </a:prstGeom>
            <a:noFill/>
            <a:ln w="50800" cap="sq">
              <a:solidFill>
                <a:srgbClr val="000000"/>
              </a:solidFill>
              <a:prstDash val="solid"/>
              <a:round/>
              <a:tailEnd type="stealth"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pic>
        <p:nvPicPr>
          <p:cNvPr id="1073" name="summer_clipart_sun.gif" descr="summer_clipart_sun.gif"/>
          <p:cNvPicPr>
            <a:picLocks noChangeAspect="1"/>
          </p:cNvPicPr>
          <p:nvPr/>
        </p:nvPicPr>
        <p:blipFill>
          <a:blip r:embed="rId3"/>
          <a:stretch>
            <a:fillRect/>
          </a:stretch>
        </p:blipFill>
        <p:spPr>
          <a:xfrm>
            <a:off x="7975600" y="2247900"/>
            <a:ext cx="825500" cy="825500"/>
          </a:xfrm>
          <a:prstGeom prst="rect">
            <a:avLst/>
          </a:prstGeom>
          <a:ln w="12700">
            <a:miter lim="400000"/>
          </a:ln>
        </p:spPr>
      </p:pic>
      <p:pic>
        <p:nvPicPr>
          <p:cNvPr id="1074" name="summer_clipart_sun.gif" descr="summer_clipart_sun.gif"/>
          <p:cNvPicPr>
            <a:picLocks noChangeAspect="1"/>
          </p:cNvPicPr>
          <p:nvPr/>
        </p:nvPicPr>
        <p:blipFill>
          <a:blip r:embed="rId3"/>
          <a:stretch>
            <a:fillRect/>
          </a:stretch>
        </p:blipFill>
        <p:spPr>
          <a:xfrm>
            <a:off x="6959600" y="3644900"/>
            <a:ext cx="825500" cy="825500"/>
          </a:xfrm>
          <a:prstGeom prst="rect">
            <a:avLst/>
          </a:prstGeom>
          <a:ln w="12700">
            <a:miter lim="400000"/>
          </a:ln>
        </p:spPr>
      </p:pic>
      <p:grpSp>
        <p:nvGrpSpPr>
          <p:cNvPr id="1077" name="Group"/>
          <p:cNvGrpSpPr/>
          <p:nvPr/>
        </p:nvGrpSpPr>
        <p:grpSpPr>
          <a:xfrm>
            <a:off x="832589" y="5791200"/>
            <a:ext cx="4741300" cy="508001"/>
            <a:chOff x="0" y="0"/>
            <a:chExt cx="4741299" cy="508000"/>
          </a:xfrm>
        </p:grpSpPr>
        <p:pic>
          <p:nvPicPr>
            <p:cNvPr id="1075" name="latexit-drag.pdf" descr="latexit-drag.pdf"/>
            <p:cNvPicPr>
              <a:picLocks noChangeAspect="1"/>
            </p:cNvPicPr>
            <p:nvPr/>
          </p:nvPicPr>
          <p:blipFill>
            <a:blip r:embed="rId13"/>
            <a:stretch>
              <a:fillRect/>
            </a:stretch>
          </p:blipFill>
          <p:spPr>
            <a:xfrm>
              <a:off x="3510810" y="0"/>
              <a:ext cx="1230490" cy="406400"/>
            </a:xfrm>
            <a:prstGeom prst="rect">
              <a:avLst/>
            </a:prstGeom>
            <a:ln w="12700" cap="flat">
              <a:noFill/>
              <a:miter lim="400000"/>
            </a:ln>
            <a:effectLst/>
          </p:spPr>
        </p:pic>
        <p:sp>
          <p:nvSpPr>
            <p:cNvPr id="1076" name="define “pseudo-normal”"/>
            <p:cNvSpPr txBox="1"/>
            <p:nvPr/>
          </p:nvSpPr>
          <p:spPr>
            <a:xfrm>
              <a:off x="-1" y="46941"/>
              <a:ext cx="3213203" cy="4610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2400" b="0" i="0" u="none" strike="noStrike" kern="0" cap="none" spc="0" normalizeH="0" baseline="0" noProof="0">
                  <a:ln>
                    <a:noFill/>
                  </a:ln>
                  <a:solidFill>
                    <a:srgbClr val="606060"/>
                  </a:solidFill>
                  <a:effectLst/>
                  <a:uLnTx/>
                  <a:uFillTx/>
                  <a:latin typeface="Helvetica Neue Light"/>
                  <a:sym typeface="Helvetica Neue Light"/>
                </a:rPr>
                <a:t>define “pseudo-normal”</a:t>
              </a:r>
            </a:p>
          </p:txBody>
        </p:sp>
      </p:grpSp>
      <p:grpSp>
        <p:nvGrpSpPr>
          <p:cNvPr id="1080" name="Group"/>
          <p:cNvGrpSpPr/>
          <p:nvPr/>
        </p:nvGrpSpPr>
        <p:grpSpPr>
          <a:xfrm>
            <a:off x="832588" y="7071242"/>
            <a:ext cx="7752613" cy="2161659"/>
            <a:chOff x="-541733" y="102801"/>
            <a:chExt cx="7752612" cy="2161658"/>
          </a:xfrm>
        </p:grpSpPr>
        <p:pic>
          <p:nvPicPr>
            <p:cNvPr id="1078" name="latexit-drag.pdf" descr="latexit-drag.pdf"/>
            <p:cNvPicPr>
              <a:picLocks noChangeAspect="1"/>
            </p:cNvPicPr>
            <p:nvPr/>
          </p:nvPicPr>
          <p:blipFill>
            <a:blip r:embed="rId14"/>
            <a:stretch>
              <a:fillRect/>
            </a:stretch>
          </p:blipFill>
          <p:spPr>
            <a:xfrm>
              <a:off x="2905578" y="102801"/>
              <a:ext cx="4305301" cy="2161658"/>
            </a:xfrm>
            <a:prstGeom prst="rect">
              <a:avLst/>
            </a:prstGeom>
            <a:ln w="12700" cap="flat">
              <a:noFill/>
              <a:miter lim="400000"/>
            </a:ln>
            <a:effectLst/>
          </p:spPr>
        </p:pic>
        <p:sp>
          <p:nvSpPr>
            <p:cNvPr id="1079" name="solve linear system…"/>
            <p:cNvSpPr txBox="1"/>
            <p:nvPr/>
          </p:nvSpPr>
          <p:spPr>
            <a:xfrm>
              <a:off x="-541733" y="571272"/>
              <a:ext cx="3147431" cy="121058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sz="2400" b="0" i="0" u="none" strike="noStrike" kern="0" cap="none" spc="0" normalizeH="0" baseline="0" noProof="0" dirty="0">
                  <a:ln>
                    <a:noFill/>
                  </a:ln>
                  <a:solidFill>
                    <a:srgbClr val="606060"/>
                  </a:solidFill>
                  <a:effectLst/>
                  <a:uLnTx/>
                  <a:uFillTx/>
                  <a:latin typeface="Helvetica Neue Light"/>
                  <a:sym typeface="Helvetica Neue Light"/>
                </a:rPr>
                <a:t>solve linear system </a:t>
              </a:r>
            </a:p>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606060"/>
                  </a:solidFill>
                  <a:latin typeface="+mn-lt"/>
                  <a:ea typeface="+mn-ea"/>
                  <a:cs typeface="+mn-cs"/>
                  <a:sym typeface="Helvetica Neue Light"/>
                </a:defRPr>
              </a:pPr>
              <a:r>
                <a:rPr kumimoji="0" sz="2400" b="0" i="0" u="none" strike="noStrike" kern="0" cap="none" spc="0" normalizeH="0" baseline="0" noProof="0" dirty="0">
                  <a:ln>
                    <a:noFill/>
                  </a:ln>
                  <a:solidFill>
                    <a:srgbClr val="606060"/>
                  </a:solidFill>
                  <a:effectLst/>
                  <a:uLnTx/>
                  <a:uFillTx/>
                  <a:latin typeface="Helvetica Neue Light"/>
                  <a:sym typeface="Helvetica Neue Light"/>
                </a:rPr>
                <a:t>for pseudo-normal</a:t>
              </a:r>
              <a:r>
                <a:rPr kumimoji="0" lang="en-US" sz="2400" b="0" i="0" u="none" strike="noStrike" kern="0" cap="none" spc="0" normalizeH="0" baseline="0" noProof="0" dirty="0">
                  <a:ln>
                    <a:noFill/>
                  </a:ln>
                  <a:solidFill>
                    <a:srgbClr val="606060"/>
                  </a:solidFill>
                  <a:effectLst/>
                  <a:uLnTx/>
                  <a:uFillTx/>
                  <a:latin typeface="Helvetica Neue Light"/>
                  <a:sym typeface="Helvetica Neue Light"/>
                </a:rPr>
                <a:t> at each image pixel</a:t>
              </a:r>
              <a:endParaRPr kumimoji="0" sz="2400" b="0" i="0" u="none" strike="noStrike" kern="0" cap="none" spc="0" normalizeH="0" baseline="0" noProof="0" dirty="0">
                <a:ln>
                  <a:noFill/>
                </a:ln>
                <a:solidFill>
                  <a:srgbClr val="606060"/>
                </a:solidFill>
                <a:effectLst/>
                <a:uLnTx/>
                <a:uFillTx/>
                <a:latin typeface="Helvetica Neue Light"/>
                <a:sym typeface="Helvetica Neue Light"/>
              </a:endParaRPr>
            </a:p>
          </p:txBody>
        </p: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4BC34AA-1248-4684-A420-4D2E850BD4F5}"/>
                  </a:ext>
                </a:extLst>
              </p:cNvPr>
              <p:cNvSpPr txBox="1"/>
              <p:nvPr/>
            </p:nvSpPr>
            <p:spPr>
              <a:xfrm>
                <a:off x="5727700" y="8800129"/>
                <a:ext cx="294824" cy="30777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Helvetica"/>
                          <a:cs typeface="Helvetica"/>
                          <a:sym typeface="Helvetica"/>
                        </a:rPr>
                        <m:t>𝑀</m:t>
                      </m:r>
                    </m:oMath>
                  </m:oMathPara>
                </a14:m>
                <a:endParaRPr kumimoji="0" lang="en-US" sz="2000" b="0" i="0" u="none" strike="noStrike" kern="0" cap="none" spc="0" normalizeH="0" baseline="0" noProof="0" dirty="0">
                  <a:ln>
                    <a:noFill/>
                  </a:ln>
                  <a:solidFill>
                    <a:srgbClr val="000000"/>
                  </a:solidFill>
                  <a:effectLst/>
                  <a:uLnTx/>
                  <a:uFillTx/>
                  <a:latin typeface="Helvetica"/>
                  <a:ea typeface="Helvetica"/>
                  <a:cs typeface="Helvetica"/>
                  <a:sym typeface="Helvetica"/>
                </a:endParaRPr>
              </a:p>
            </p:txBody>
          </p:sp>
        </mc:Choice>
        <mc:Fallback xmlns="">
          <p:sp>
            <p:nvSpPr>
              <p:cNvPr id="2" name="TextBox 1">
                <a:extLst>
                  <a:ext uri="{FF2B5EF4-FFF2-40B4-BE49-F238E27FC236}">
                    <a16:creationId xmlns:a16="http://schemas.microsoft.com/office/drawing/2014/main" id="{B4BC34AA-1248-4684-A420-4D2E850BD4F5}"/>
                  </a:ext>
                </a:extLst>
              </p:cNvPr>
              <p:cNvSpPr txBox="1">
                <a:spLocks noRot="1" noChangeAspect="1" noMove="1" noResize="1" noEditPoints="1" noAdjustHandles="1" noChangeArrowheads="1" noChangeShapeType="1" noTextEdit="1"/>
              </p:cNvSpPr>
              <p:nvPr/>
            </p:nvSpPr>
            <p:spPr>
              <a:xfrm>
                <a:off x="5727700" y="8800129"/>
                <a:ext cx="294824" cy="307777"/>
              </a:xfrm>
              <a:prstGeom prst="rect">
                <a:avLst/>
              </a:prstGeom>
              <a:blipFill>
                <a:blip r:embed="rId15"/>
                <a:stretch>
                  <a:fillRect l="-18750" r="-16667" b="-10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0288A7E1-280E-4A6E-B14E-572558052712}"/>
                  </a:ext>
                </a:extLst>
              </p:cNvPr>
              <p:cNvSpPr txBox="1"/>
              <p:nvPr/>
            </p:nvSpPr>
            <p:spPr>
              <a:xfrm>
                <a:off x="8452300" y="8211067"/>
                <a:ext cx="294824" cy="30777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Helvetica"/>
                          <a:cs typeface="Helvetica"/>
                          <a:sym typeface="Helvetica"/>
                        </a:rPr>
                        <m:t>𝑀</m:t>
                      </m:r>
                    </m:oMath>
                  </m:oMathPara>
                </a14:m>
                <a:endParaRPr kumimoji="0" lang="en-US" sz="2000" b="0" i="0" u="none" strike="noStrike" kern="0" cap="none" spc="0" normalizeH="0" baseline="0" noProof="0" dirty="0">
                  <a:ln>
                    <a:noFill/>
                  </a:ln>
                  <a:solidFill>
                    <a:srgbClr val="000000"/>
                  </a:solidFill>
                  <a:effectLst/>
                  <a:uLnTx/>
                  <a:uFillTx/>
                  <a:latin typeface="Helvetica"/>
                  <a:ea typeface="Helvetica"/>
                  <a:cs typeface="Helvetica"/>
                  <a:sym typeface="Helvetica"/>
                </a:endParaRPr>
              </a:p>
            </p:txBody>
          </p:sp>
        </mc:Choice>
        <mc:Fallback xmlns="">
          <p:sp>
            <p:nvSpPr>
              <p:cNvPr id="37" name="TextBox 36">
                <a:extLst>
                  <a:ext uri="{FF2B5EF4-FFF2-40B4-BE49-F238E27FC236}">
                    <a16:creationId xmlns:a16="http://schemas.microsoft.com/office/drawing/2014/main" id="{0288A7E1-280E-4A6E-B14E-572558052712}"/>
                  </a:ext>
                </a:extLst>
              </p:cNvPr>
              <p:cNvSpPr txBox="1">
                <a:spLocks noRot="1" noChangeAspect="1" noMove="1" noResize="1" noEditPoints="1" noAdjustHandles="1" noChangeArrowheads="1" noChangeShapeType="1" noTextEdit="1"/>
              </p:cNvSpPr>
              <p:nvPr/>
            </p:nvSpPr>
            <p:spPr>
              <a:xfrm>
                <a:off x="8452300" y="8211067"/>
                <a:ext cx="294824" cy="307777"/>
              </a:xfrm>
              <a:prstGeom prst="rect">
                <a:avLst/>
              </a:prstGeom>
              <a:blipFill>
                <a:blip r:embed="rId16"/>
                <a:stretch>
                  <a:fillRect l="-18750" r="-16667" b="-12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C27D562B-43A5-43FF-9D2A-0AE515F58ABC}"/>
                  </a:ext>
                </a:extLst>
              </p:cNvPr>
              <p:cNvSpPr txBox="1"/>
              <p:nvPr/>
            </p:nvSpPr>
            <p:spPr>
              <a:xfrm>
                <a:off x="7462985" y="7898786"/>
                <a:ext cx="531665" cy="49244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ea typeface="Helvetica"/>
                          <a:cs typeface="Helvetica"/>
                          <a:sym typeface="Helvetica"/>
                        </a:rPr>
                        <m:t>𝐵</m:t>
                      </m:r>
                    </m:oMath>
                  </m:oMathPara>
                </a14:m>
                <a:endParaRPr kumimoji="0" lang="en-US" sz="3200" b="0" i="0" u="none" strike="noStrike" kern="0" cap="none" spc="0" normalizeH="0" baseline="0" noProof="0" dirty="0">
                  <a:ln>
                    <a:noFill/>
                  </a:ln>
                  <a:solidFill>
                    <a:srgbClr val="000000"/>
                  </a:solidFill>
                  <a:effectLst/>
                  <a:uLnTx/>
                  <a:uFillTx/>
                  <a:latin typeface="Helvetica"/>
                  <a:ea typeface="Helvetica"/>
                  <a:cs typeface="Helvetica"/>
                  <a:sym typeface="Helvetica"/>
                </a:endParaRPr>
              </a:p>
            </p:txBody>
          </p:sp>
        </mc:Choice>
        <mc:Fallback xmlns="">
          <p:sp>
            <p:nvSpPr>
              <p:cNvPr id="38" name="TextBox 37">
                <a:extLst>
                  <a:ext uri="{FF2B5EF4-FFF2-40B4-BE49-F238E27FC236}">
                    <a16:creationId xmlns:a16="http://schemas.microsoft.com/office/drawing/2014/main" id="{C27D562B-43A5-43FF-9D2A-0AE515F58ABC}"/>
                  </a:ext>
                </a:extLst>
              </p:cNvPr>
              <p:cNvSpPr txBox="1">
                <a:spLocks noRot="1" noChangeAspect="1" noMove="1" noResize="1" noEditPoints="1" noAdjustHandles="1" noChangeArrowheads="1" noChangeShapeType="1" noTextEdit="1"/>
              </p:cNvSpPr>
              <p:nvPr/>
            </p:nvSpPr>
            <p:spPr>
              <a:xfrm>
                <a:off x="7462985" y="7898786"/>
                <a:ext cx="531665" cy="492443"/>
              </a:xfrm>
              <a:prstGeom prst="rect">
                <a:avLst/>
              </a:prstGeom>
              <a:blipFill>
                <a:blip r:embed="rId17"/>
                <a:stretch>
                  <a:fillRect/>
                </a:stretch>
              </a:blipFill>
              <a:ln w="12700" cap="flat">
                <a:noFill/>
                <a:miter lim="400000"/>
              </a:ln>
              <a:effectLst/>
            </p:spPr>
            <p:txBody>
              <a:bodyPr/>
              <a:lstStyle/>
              <a:p>
                <a:r>
                  <a:rPr lang="en-US">
                    <a:noFill/>
                  </a:rPr>
                  <a:t> </a:t>
                </a:r>
              </a:p>
            </p:txBody>
          </p:sp>
        </mc:Fallback>
      </mc:AlternateContent>
      <p:grpSp>
        <p:nvGrpSpPr>
          <p:cNvPr id="36" name="Group">
            <a:extLst>
              <a:ext uri="{FF2B5EF4-FFF2-40B4-BE49-F238E27FC236}">
                <a16:creationId xmlns:a16="http://schemas.microsoft.com/office/drawing/2014/main" id="{03C91A13-4D0E-401E-8D93-84452D549F83}"/>
              </a:ext>
            </a:extLst>
          </p:cNvPr>
          <p:cNvGrpSpPr/>
          <p:nvPr/>
        </p:nvGrpSpPr>
        <p:grpSpPr>
          <a:xfrm>
            <a:off x="7512652" y="6691592"/>
            <a:ext cx="5097824" cy="2058710"/>
            <a:chOff x="-290433" y="-166828"/>
            <a:chExt cx="5097822" cy="2058708"/>
          </a:xfrm>
        </p:grpSpPr>
        <p:sp>
          <p:nvSpPr>
            <p:cNvPr id="39" name="Line">
              <a:extLst>
                <a:ext uri="{FF2B5EF4-FFF2-40B4-BE49-F238E27FC236}">
                  <a16:creationId xmlns:a16="http://schemas.microsoft.com/office/drawing/2014/main" id="{C40AA96B-DD78-4665-BAA1-2A70C0C90970}"/>
                </a:ext>
              </a:extLst>
            </p:cNvPr>
            <p:cNvSpPr/>
            <p:nvPr/>
          </p:nvSpPr>
          <p:spPr>
            <a:xfrm rot="596730">
              <a:off x="-290433" y="-166828"/>
              <a:ext cx="1932909" cy="639628"/>
            </a:xfrm>
            <a:custGeom>
              <a:avLst/>
              <a:gdLst/>
              <a:ahLst/>
              <a:cxnLst>
                <a:cxn ang="0">
                  <a:pos x="wd2" y="hd2"/>
                </a:cxn>
                <a:cxn ang="5400000">
                  <a:pos x="wd2" y="hd2"/>
                </a:cxn>
                <a:cxn ang="10800000">
                  <a:pos x="wd2" y="hd2"/>
                </a:cxn>
                <a:cxn ang="16200000">
                  <a:pos x="wd2" y="hd2"/>
                </a:cxn>
              </a:cxnLst>
              <a:rect l="0" t="0" r="r" b="b"/>
              <a:pathLst>
                <a:path w="21570" h="21600" extrusionOk="0">
                  <a:moveTo>
                    <a:pt x="1" y="19948"/>
                  </a:moveTo>
                  <a:cubicBezTo>
                    <a:pt x="-30" y="11236"/>
                    <a:pt x="6285" y="0"/>
                    <a:pt x="10955" y="0"/>
                  </a:cubicBezTo>
                  <a:cubicBezTo>
                    <a:pt x="15624" y="0"/>
                    <a:pt x="16721" y="21600"/>
                    <a:pt x="21570" y="21600"/>
                  </a:cubicBezTo>
                </a:path>
              </a:pathLst>
            </a:custGeom>
            <a:noFill/>
            <a:ln w="25400" cap="flat">
              <a:solidFill>
                <a:srgbClr val="FF2F92"/>
              </a:solidFill>
              <a:prstDash val="solid"/>
              <a:miter lim="400000"/>
              <a:headEnd type="arrow" w="med" len="med"/>
            </a:ln>
            <a:effectLst/>
          </p:spPr>
          <p:txBody>
            <a:bodyPr wrap="square" lIns="50800" tIns="50800" rIns="50800" bIns="50800" numCol="1" anchor="b">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200">
                  <a:latin typeface="+mn-lt"/>
                  <a:ea typeface="+mn-ea"/>
                  <a:cs typeface="+mn-cs"/>
                  <a:sym typeface="Helvetica Neue Light"/>
                </a:defRPr>
              </a:pPr>
              <a:endParaRPr kumimoji="0" sz="42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40" name="once system is solved, b gives normal direction and albedo">
              <a:extLst>
                <a:ext uri="{FF2B5EF4-FFF2-40B4-BE49-F238E27FC236}">
                  <a16:creationId xmlns:a16="http://schemas.microsoft.com/office/drawing/2014/main" id="{AFC6D080-F8D2-40B6-92E7-11E2ADC18131}"/>
                </a:ext>
              </a:extLst>
            </p:cNvPr>
            <p:cNvSpPr txBox="1"/>
            <p:nvPr/>
          </p:nvSpPr>
          <p:spPr>
            <a:xfrm>
              <a:off x="1683188" y="681293"/>
              <a:ext cx="3124201" cy="121058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defTabSz="584200">
                <a:defRPr sz="2400">
                  <a:solidFill>
                    <a:srgbClr val="FF2F92"/>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2F92"/>
                  </a:solidFill>
                  <a:effectLst/>
                  <a:uLnTx/>
                  <a:uFillTx/>
                  <a:latin typeface="Helvetica Neue Light"/>
                  <a:sym typeface="Helvetica Neue Light"/>
                </a:rPr>
                <a:t>How do we solve this system without knowing light </a:t>
              </a:r>
              <a:r>
                <a:rPr kumimoji="0" lang="en-US" sz="2400" b="0" i="0" u="none" strike="noStrike" kern="0" cap="none" spc="0" normalizeH="0" baseline="0" noProof="0" dirty="0" err="1">
                  <a:ln>
                    <a:noFill/>
                  </a:ln>
                  <a:solidFill>
                    <a:srgbClr val="FF2F92"/>
                  </a:solidFill>
                  <a:effectLst/>
                  <a:uLnTx/>
                  <a:uFillTx/>
                  <a:latin typeface="Helvetica Neue Light"/>
                  <a:sym typeface="Helvetica Neue Light"/>
                </a:rPr>
                <a:t>matri</a:t>
              </a:r>
              <a:r>
                <a:rPr kumimoji="0" lang="en-US" sz="2400" b="0" i="0" u="none" strike="noStrike" kern="0" cap="none" spc="0" normalizeH="0" baseline="0" noProof="0" dirty="0">
                  <a:ln>
                    <a:noFill/>
                  </a:ln>
                  <a:solidFill>
                    <a:srgbClr val="FF2F92"/>
                  </a:solidFill>
                  <a:effectLst/>
                  <a:uLnTx/>
                  <a:uFillTx/>
                  <a:latin typeface="Helvetica Neue Light"/>
                  <a:sym typeface="Helvetica Neue Light"/>
                </a:rPr>
                <a:t>x L?</a:t>
              </a:r>
              <a:endParaRPr kumimoji="0" sz="2400" b="0" i="0" u="none" strike="noStrike" kern="0" cap="none" spc="0" normalizeH="0" baseline="0" noProof="0" dirty="0">
                <a:ln>
                  <a:noFill/>
                </a:ln>
                <a:solidFill>
                  <a:srgbClr val="FF2F92"/>
                </a:solidFill>
                <a:effectLst/>
                <a:uLnTx/>
                <a:uFillTx/>
                <a:latin typeface="Helvetica Neue Light"/>
                <a:sym typeface="Helvetica Neue Light"/>
              </a:endParaRPr>
            </a:p>
          </p:txBody>
        </p:sp>
      </p:grpSp>
    </p:spTree>
    <p:extLst>
      <p:ext uri="{BB962C8B-B14F-4D97-AF65-F5344CB8AC3E}">
        <p14:creationId xmlns:p14="http://schemas.microsoft.com/office/powerpoint/2010/main" val="1027977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667"/>
          <p:cNvSpPr txBox="1">
            <a:spLocks/>
          </p:cNvSpPr>
          <p:nvPr/>
        </p:nvSpPr>
        <p:spPr>
          <a:xfrm>
            <a:off x="540200" y="2893007"/>
            <a:ext cx="11924401" cy="6043559"/>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65771" indent="-365771">
              <a:buFont typeface="Arial" panose="020B0604020202020204" pitchFamily="34" charset="0"/>
              <a:buChar char="•"/>
              <a:defRPr/>
            </a:pPr>
            <a:r>
              <a:rPr lang="en-US" sz="2400" dirty="0">
                <a:solidFill>
                  <a:srgbClr val="000000"/>
                </a:solidFill>
                <a:sym typeface="Helvetica Light"/>
              </a:rPr>
              <a:t>Some notes about radiometry.</a:t>
            </a:r>
          </a:p>
          <a:p>
            <a:pPr marL="365771" indent="-365771">
              <a:buFont typeface="Arial" panose="020B0604020202020204" pitchFamily="34" charset="0"/>
              <a:buChar char="•"/>
              <a:defRPr/>
            </a:pPr>
            <a:endParaRPr kumimoji="0" lang="en-US" sz="2400" b="0" i="0" u="none" strike="noStrike" kern="1200" cap="none" spc="0" normalizeH="0" baseline="0" noProof="0" dirty="0">
              <a:ln>
                <a:noFill/>
              </a:ln>
              <a:solidFill>
                <a:srgbClr val="000000"/>
              </a:solidFill>
              <a:effectLst/>
              <a:uLnTx/>
              <a:uFillTx/>
              <a:latin typeface="Helvetica Light"/>
              <a:sym typeface="Helvetica Light"/>
            </a:endParaRPr>
          </a:p>
          <a:p>
            <a:pPr marL="365771" indent="-365771">
              <a:buFont typeface="Arial" panose="020B0604020202020204" pitchFamily="34" charset="0"/>
              <a:buChar char="•"/>
              <a:defRPr/>
            </a:pPr>
            <a:r>
              <a:rPr lang="en-US" sz="2400" dirty="0">
                <a:solidFill>
                  <a:srgbClr val="000000"/>
                </a:solidFill>
                <a:latin typeface="Helvetica Light"/>
                <a:sym typeface="Helvetica Light"/>
              </a:rPr>
              <a:t>Quick overview of the n-dot-l model.</a:t>
            </a:r>
            <a:endParaRPr kumimoji="0" lang="en-US" sz="2400" b="0" i="0" u="none" strike="noStrike" kern="1200" cap="none" spc="0" normalizeH="0" baseline="0" noProof="0" dirty="0">
              <a:ln>
                <a:noFill/>
              </a:ln>
              <a:solidFill>
                <a:srgbClr val="000000"/>
              </a:solidFill>
              <a:effectLst/>
              <a:uLnTx/>
              <a:uFillTx/>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400" dirty="0">
              <a:solidFill>
                <a:srgbClr val="000000"/>
              </a:solidFill>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Helvetica Light"/>
                <a:sym typeface="Helvetica Light"/>
              </a:rPr>
              <a:t>Photometric stereo.</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400" dirty="0">
              <a:solidFill>
                <a:srgbClr val="000000"/>
              </a:solidFill>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Helvetica Light"/>
                <a:sym typeface="Helvetica Light"/>
              </a:rPr>
              <a:t>Uncalibrated photometric stereo.</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400" dirty="0">
              <a:solidFill>
                <a:srgbClr val="000000"/>
              </a:solidFill>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Helvetica Light"/>
                <a:sym typeface="Helvetica Light"/>
              </a:rPr>
              <a:t>Generalized bas-relief ambiguity.</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400" dirty="0">
              <a:solidFill>
                <a:srgbClr val="000000"/>
              </a:solidFill>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Helvetica Light"/>
                <a:sym typeface="Helvetica Light"/>
              </a:rPr>
              <a:t>Shape from shading.</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400" dirty="0">
              <a:solidFill>
                <a:srgbClr val="000000"/>
              </a:solidFill>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Helvetica Light"/>
                <a:sym typeface="Helvetica Light"/>
              </a:rPr>
              <a:t>Start image processing pipeline.</a:t>
            </a:r>
          </a:p>
        </p:txBody>
      </p:sp>
      <p:sp>
        <p:nvSpPr>
          <p:cNvPr id="6" name="Shape 667">
            <a:extLst>
              <a:ext uri="{FF2B5EF4-FFF2-40B4-BE49-F238E27FC236}">
                <a16:creationId xmlns:a16="http://schemas.microsoft.com/office/drawing/2014/main" id="{C73B9F3D-2B2C-4024-8F8B-A28DDE3A559F}"/>
              </a:ext>
            </a:extLst>
          </p:cNvPr>
          <p:cNvSpPr>
            <a:spLocks noGrp="1"/>
          </p:cNvSpPr>
          <p:nvPr>
            <p:ph type="title"/>
          </p:nvPr>
        </p:nvSpPr>
        <p:spPr>
          <a:xfrm>
            <a:off x="0" y="817033"/>
            <a:ext cx="13004800" cy="1413934"/>
          </a:xfrm>
          <a:prstGeom prst="rect">
            <a:avLst/>
          </a:prstGeom>
        </p:spPr>
        <p:txBody>
          <a:bodyPr/>
          <a:lstStyle/>
          <a:p>
            <a:pPr algn="ctr"/>
            <a:r>
              <a:rPr lang="en-US" dirty="0"/>
              <a:t>Overview of today’s lecture</a:t>
            </a:r>
            <a:endParaRPr dirty="0"/>
          </a:p>
        </p:txBody>
      </p:sp>
    </p:spTree>
    <p:extLst>
      <p:ext uri="{BB962C8B-B14F-4D97-AF65-F5344CB8AC3E}">
        <p14:creationId xmlns:p14="http://schemas.microsoft.com/office/powerpoint/2010/main" val="3837135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5">
            <a:extLst>
              <a:ext uri="{FF2B5EF4-FFF2-40B4-BE49-F238E27FC236}">
                <a16:creationId xmlns:a16="http://schemas.microsoft.com/office/drawing/2014/main" id="{E9918C5F-6A99-4B89-ACDB-BB7533F8AF5C}"/>
              </a:ext>
            </a:extLst>
          </p:cNvPr>
          <p:cNvSpPr>
            <a:spLocks noGrp="1" noChangeArrowheads="1"/>
          </p:cNvSpPr>
          <p:nvPr>
            <p:ph type="title"/>
          </p:nvPr>
        </p:nvSpPr>
        <p:spPr/>
        <p:txBody>
          <a:bodyPr/>
          <a:lstStyle/>
          <a:p>
            <a:r>
              <a:rPr lang="en-US" altLang="en-US"/>
              <a:t>Factorizing the measurement matrix</a:t>
            </a:r>
          </a:p>
        </p:txBody>
      </p:sp>
      <p:graphicFrame>
        <p:nvGraphicFramePr>
          <p:cNvPr id="20482" name="Object 4">
            <a:extLst>
              <a:ext uri="{FF2B5EF4-FFF2-40B4-BE49-F238E27FC236}">
                <a16:creationId xmlns:a16="http://schemas.microsoft.com/office/drawing/2014/main" id="{B2959DC1-B50C-47F5-97D6-7216CD26B4E9}"/>
              </a:ext>
            </a:extLst>
          </p:cNvPr>
          <p:cNvGraphicFramePr>
            <a:graphicFrameLocks noGrp="1" noChangeAspect="1"/>
          </p:cNvGraphicFramePr>
          <p:nvPr>
            <p:ph idx="1"/>
          </p:nvPr>
        </p:nvGraphicFramePr>
        <p:xfrm>
          <a:off x="975360" y="2111023"/>
          <a:ext cx="11054080" cy="7233920"/>
        </p:xfrm>
        <a:graphic>
          <a:graphicData uri="http://schemas.openxmlformats.org/presentationml/2006/ole">
            <mc:AlternateContent xmlns:mc="http://schemas.openxmlformats.org/markup-compatibility/2006">
              <mc:Choice xmlns:v="urn:schemas-microsoft-com:vml" Requires="v">
                <p:oleObj spid="_x0000_s42167" name="Image" r:id="rId4" imgW="11949206" imgH="7911111" progId="Photoshop.Image.10">
                  <p:embed/>
                </p:oleObj>
              </mc:Choice>
              <mc:Fallback>
                <p:oleObj name="Image" r:id="rId4" imgW="11949206" imgH="7911111" progId="Photoshop.Image.10">
                  <p:embed/>
                  <p:pic>
                    <p:nvPicPr>
                      <p:cNvPr id="20482" name="Object 4">
                        <a:extLst>
                          <a:ext uri="{FF2B5EF4-FFF2-40B4-BE49-F238E27FC236}">
                            <a16:creationId xmlns:a16="http://schemas.microsoft.com/office/drawing/2014/main" id="{B2959DC1-B50C-47F5-97D6-7216CD26B4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155"/>
                      <a:stretch>
                        <a:fillRect/>
                      </a:stretch>
                    </p:blipFill>
                    <p:spPr bwMode="auto">
                      <a:xfrm>
                        <a:off x="975360" y="2111023"/>
                        <a:ext cx="11054080" cy="7233920"/>
                      </a:xfrm>
                      <a:prstGeom prst="rect">
                        <a:avLst/>
                      </a:prstGeom>
                      <a:solidFill>
                        <a:schemeClr val="bg1"/>
                      </a:solidFill>
                      <a:ln>
                        <a:noFill/>
                      </a:ln>
                      <a:effectLst/>
                    </p:spPr>
                  </p:pic>
                </p:oleObj>
              </mc:Fallback>
            </mc:AlternateContent>
          </a:graphicData>
        </a:graphic>
      </p:graphicFrame>
      <p:sp>
        <p:nvSpPr>
          <p:cNvPr id="2" name="TextBox 1">
            <a:extLst>
              <a:ext uri="{FF2B5EF4-FFF2-40B4-BE49-F238E27FC236}">
                <a16:creationId xmlns:a16="http://schemas.microsoft.com/office/drawing/2014/main" id="{B45F5795-E279-4D11-9A79-D055FD23ED8B}"/>
              </a:ext>
            </a:extLst>
          </p:cNvPr>
          <p:cNvSpPr txBox="1"/>
          <p:nvPr/>
        </p:nvSpPr>
        <p:spPr>
          <a:xfrm>
            <a:off x="5630540" y="5212733"/>
            <a:ext cx="1577782" cy="471924"/>
          </a:xfrm>
          <a:prstGeom prst="rect">
            <a:avLst/>
          </a:prstGeom>
          <a:solidFill>
            <a:srgbClr val="A0A0A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Helvetica"/>
                <a:ea typeface="Helvetica"/>
                <a:cs typeface="Helvetica"/>
                <a:sym typeface="Helvetica"/>
              </a:rPr>
              <a:t>Lights</a:t>
            </a:r>
          </a:p>
        </p:txBody>
      </p:sp>
      <p:sp>
        <p:nvSpPr>
          <p:cNvPr id="5" name="TextBox 4">
            <a:extLst>
              <a:ext uri="{FF2B5EF4-FFF2-40B4-BE49-F238E27FC236}">
                <a16:creationId xmlns:a16="http://schemas.microsoft.com/office/drawing/2014/main" id="{099F7793-1FE1-4101-BE26-00B211A76550}"/>
              </a:ext>
            </a:extLst>
          </p:cNvPr>
          <p:cNvSpPr txBox="1"/>
          <p:nvPr/>
        </p:nvSpPr>
        <p:spPr>
          <a:xfrm>
            <a:off x="8292869" y="5212733"/>
            <a:ext cx="2458852" cy="471924"/>
          </a:xfrm>
          <a:prstGeom prst="rect">
            <a:avLst/>
          </a:prstGeom>
          <a:solidFill>
            <a:srgbClr val="A0A0A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0000"/>
                </a:solidFill>
                <a:effectLst/>
                <a:uLnTx/>
                <a:uFillTx/>
                <a:latin typeface="Helvetica"/>
                <a:ea typeface="Helvetica"/>
                <a:cs typeface="Helvetica"/>
                <a:sym typeface="Helvetica"/>
              </a:rPr>
              <a:t>Pseudonormals</a:t>
            </a:r>
            <a:endParaRPr kumimoji="0" lang="en-US" sz="2400" b="1" i="0" u="none" strike="noStrike" kern="0" cap="none" spc="0" normalizeH="0" baseline="0" noProof="0" dirty="0">
              <a:ln>
                <a:noFill/>
              </a:ln>
              <a:solidFill>
                <a:srgbClr val="000000"/>
              </a:solidFill>
              <a:effectLst/>
              <a:uLnTx/>
              <a:uFillTx/>
              <a:latin typeface="Helvetica"/>
              <a:ea typeface="Helvetica"/>
              <a:cs typeface="Helvetica"/>
              <a:sym typeface="Helvetica"/>
            </a:endParaRPr>
          </a:p>
        </p:txBody>
      </p:sp>
      <p:sp>
        <p:nvSpPr>
          <p:cNvPr id="3" name="Rectangle 2">
            <a:extLst>
              <a:ext uri="{FF2B5EF4-FFF2-40B4-BE49-F238E27FC236}">
                <a16:creationId xmlns:a16="http://schemas.microsoft.com/office/drawing/2014/main" id="{77FD6C5E-CD54-4D1D-87C4-BCD81AC1C748}"/>
              </a:ext>
            </a:extLst>
          </p:cNvPr>
          <p:cNvSpPr/>
          <p:nvPr/>
        </p:nvSpPr>
        <p:spPr>
          <a:xfrm>
            <a:off x="7595616" y="6217920"/>
            <a:ext cx="3950208" cy="115824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400" b="0" i="0" u="none" strike="noStrike" kern="0" cap="none" spc="0" normalizeH="0" baseline="0" noProof="0">
              <a:ln>
                <a:noFill/>
              </a:ln>
              <a:solidFill>
                <a:srgbClr val="000000"/>
              </a:solidFill>
              <a:effectLst/>
              <a:uLnTx/>
              <a:uFillTx/>
              <a:latin typeface="Helvetica Neue Light"/>
              <a:ea typeface="+mn-ea"/>
              <a:cs typeface="+mn-cs"/>
              <a:sym typeface="Helvetica Neue Light"/>
            </a:endParaRPr>
          </a:p>
        </p:txBody>
      </p:sp>
      <p:sp>
        <p:nvSpPr>
          <p:cNvPr id="7" name="Rectangle 6">
            <a:extLst>
              <a:ext uri="{FF2B5EF4-FFF2-40B4-BE49-F238E27FC236}">
                <a16:creationId xmlns:a16="http://schemas.microsoft.com/office/drawing/2014/main" id="{5894FD5C-ABF8-40C8-8E4F-ACBB998BF797}"/>
              </a:ext>
            </a:extLst>
          </p:cNvPr>
          <p:cNvSpPr/>
          <p:nvPr/>
        </p:nvSpPr>
        <p:spPr>
          <a:xfrm>
            <a:off x="11431623" y="4194701"/>
            <a:ext cx="1456944" cy="36576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400" b="0" i="0" u="none" strike="noStrike" kern="0" cap="none" spc="0" normalizeH="0" baseline="0" noProof="0">
              <a:ln>
                <a:noFill/>
              </a:ln>
              <a:solidFill>
                <a:srgbClr val="000000"/>
              </a:solidFill>
              <a:effectLst/>
              <a:uLnTx/>
              <a:uFillTx/>
              <a:latin typeface="Helvetica Neue Light"/>
              <a:ea typeface="+mn-ea"/>
              <a:cs typeface="+mn-cs"/>
              <a:sym typeface="Helvetica Neue Light"/>
            </a:endParaRPr>
          </a:p>
        </p:txBody>
      </p:sp>
      <p:sp>
        <p:nvSpPr>
          <p:cNvPr id="8" name="Rectangle 7">
            <a:extLst>
              <a:ext uri="{FF2B5EF4-FFF2-40B4-BE49-F238E27FC236}">
                <a16:creationId xmlns:a16="http://schemas.microsoft.com/office/drawing/2014/main" id="{F1B831ED-2AFE-4149-BE98-49C588E05DC8}"/>
              </a:ext>
            </a:extLst>
          </p:cNvPr>
          <p:cNvSpPr/>
          <p:nvPr/>
        </p:nvSpPr>
        <p:spPr>
          <a:xfrm rot="5400000">
            <a:off x="4003647" y="6408928"/>
            <a:ext cx="914400" cy="54864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400" b="0" i="0" u="none" strike="noStrike" kern="0" cap="none" spc="0" normalizeH="0" baseline="0" noProof="0">
              <a:ln>
                <a:noFill/>
              </a:ln>
              <a:solidFill>
                <a:srgbClr val="000000"/>
              </a:solidFill>
              <a:effectLst/>
              <a:uLnTx/>
              <a:uFillTx/>
              <a:latin typeface="Helvetica Neue Light"/>
              <a:ea typeface="+mn-ea"/>
              <a:cs typeface="+mn-cs"/>
              <a:sym typeface="Helvetica Neue Light"/>
            </a:endParaRPr>
          </a:p>
        </p:txBody>
      </p:sp>
      <p:sp>
        <p:nvSpPr>
          <p:cNvPr id="9" name="Rectangle 8">
            <a:extLst>
              <a:ext uri="{FF2B5EF4-FFF2-40B4-BE49-F238E27FC236}">
                <a16:creationId xmlns:a16="http://schemas.microsoft.com/office/drawing/2014/main" id="{49CB319A-AA37-4986-A749-AC70C7A30930}"/>
              </a:ext>
            </a:extLst>
          </p:cNvPr>
          <p:cNvSpPr/>
          <p:nvPr/>
        </p:nvSpPr>
        <p:spPr>
          <a:xfrm>
            <a:off x="803247" y="1916176"/>
            <a:ext cx="914400" cy="73152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400" b="0" i="0" u="none" strike="noStrike" kern="0" cap="none" spc="0" normalizeH="0" baseline="0" noProof="0">
              <a:ln>
                <a:noFill/>
              </a:ln>
              <a:solidFill>
                <a:srgbClr val="000000"/>
              </a:solidFill>
              <a:effectLst/>
              <a:uLnTx/>
              <a:uFillTx/>
              <a:latin typeface="Helvetica Neue Light"/>
              <a:ea typeface="+mn-ea"/>
              <a:cs typeface="+mn-cs"/>
              <a:sym typeface="Helvetica Neue Light"/>
            </a:endParaRPr>
          </a:p>
        </p:txBody>
      </p:sp>
      <p:sp>
        <p:nvSpPr>
          <p:cNvPr id="10" name="Rectangle 9">
            <a:extLst>
              <a:ext uri="{FF2B5EF4-FFF2-40B4-BE49-F238E27FC236}">
                <a16:creationId xmlns:a16="http://schemas.microsoft.com/office/drawing/2014/main" id="{1F1A2669-F3AD-4172-89D4-EC55EA365EA8}"/>
              </a:ext>
            </a:extLst>
          </p:cNvPr>
          <p:cNvSpPr/>
          <p:nvPr/>
        </p:nvSpPr>
        <p:spPr>
          <a:xfrm>
            <a:off x="7888224" y="6656179"/>
            <a:ext cx="3657600" cy="27432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400" b="0" i="0" u="none" strike="noStrike" kern="0" cap="none" spc="0" normalizeH="0" baseline="0" noProof="0">
              <a:ln>
                <a:noFill/>
              </a:ln>
              <a:solidFill>
                <a:srgbClr val="000000"/>
              </a:solidFill>
              <a:effectLst/>
              <a:uLnTx/>
              <a:uFillTx/>
              <a:latin typeface="Helvetica Neue Light"/>
              <a:ea typeface="+mn-ea"/>
              <a:cs typeface="+mn-cs"/>
              <a:sym typeface="Helvetica Neue Light"/>
            </a:endParaRPr>
          </a:p>
        </p:txBody>
      </p:sp>
      <p:sp>
        <p:nvSpPr>
          <p:cNvPr id="11" name="Text Box 13">
            <a:extLst>
              <a:ext uri="{FF2B5EF4-FFF2-40B4-BE49-F238E27FC236}">
                <a16:creationId xmlns:a16="http://schemas.microsoft.com/office/drawing/2014/main" id="{3EC309A1-1828-45D3-BB3D-9541FDE06F2B}"/>
              </a:ext>
            </a:extLst>
          </p:cNvPr>
          <p:cNvSpPr txBox="1">
            <a:spLocks noChangeArrowheads="1"/>
          </p:cNvSpPr>
          <p:nvPr/>
        </p:nvSpPr>
        <p:spPr bwMode="auto">
          <a:xfrm>
            <a:off x="7888224" y="7642577"/>
            <a:ext cx="4432624" cy="530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844"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sym typeface="Helvetica Light"/>
              </a:rPr>
              <a:t>What are the dimensions?</a:t>
            </a:r>
          </a:p>
        </p:txBody>
      </p:sp>
    </p:spTree>
    <p:extLst>
      <p:ext uri="{BB962C8B-B14F-4D97-AF65-F5344CB8AC3E}">
        <p14:creationId xmlns:p14="http://schemas.microsoft.com/office/powerpoint/2010/main" val="5957890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a:extLst>
              <a:ext uri="{FF2B5EF4-FFF2-40B4-BE49-F238E27FC236}">
                <a16:creationId xmlns:a16="http://schemas.microsoft.com/office/drawing/2014/main" id="{63C2B13A-5A64-41A2-9ED8-F2F9FA067410}"/>
              </a:ext>
            </a:extLst>
          </p:cNvPr>
          <p:cNvSpPr>
            <a:spLocks noGrp="1" noChangeArrowheads="1"/>
          </p:cNvSpPr>
          <p:nvPr>
            <p:ph type="title"/>
          </p:nvPr>
        </p:nvSpPr>
        <p:spPr/>
        <p:txBody>
          <a:bodyPr/>
          <a:lstStyle/>
          <a:p>
            <a:r>
              <a:rPr lang="en-US" altLang="en-US"/>
              <a:t>Factorizing the measurement matrix</a:t>
            </a:r>
          </a:p>
        </p:txBody>
      </p:sp>
      <p:sp>
        <p:nvSpPr>
          <p:cNvPr id="22532" name="Rectangle 3">
            <a:extLst>
              <a:ext uri="{FF2B5EF4-FFF2-40B4-BE49-F238E27FC236}">
                <a16:creationId xmlns:a16="http://schemas.microsoft.com/office/drawing/2014/main" id="{904AEA9F-17AB-4357-ACDE-78CAB47E72B5}"/>
              </a:ext>
            </a:extLst>
          </p:cNvPr>
          <p:cNvSpPr>
            <a:spLocks noGrp="1" noChangeArrowheads="1"/>
          </p:cNvSpPr>
          <p:nvPr>
            <p:ph type="body" idx="1"/>
          </p:nvPr>
        </p:nvSpPr>
        <p:spPr>
          <a:xfrm>
            <a:off x="571500" y="1727200"/>
            <a:ext cx="11861800" cy="7162800"/>
          </a:xfrm>
        </p:spPr>
        <p:txBody>
          <a:bodyPr/>
          <a:lstStyle/>
          <a:p>
            <a:pPr>
              <a:buFontTx/>
              <a:buChar char="•"/>
            </a:pPr>
            <a:r>
              <a:rPr lang="en-US" altLang="en-US" dirty="0"/>
              <a:t>Singular value decomposition:</a:t>
            </a:r>
          </a:p>
        </p:txBody>
      </p:sp>
      <p:graphicFrame>
        <p:nvGraphicFramePr>
          <p:cNvPr id="22530" name="Object 4">
            <a:extLst>
              <a:ext uri="{FF2B5EF4-FFF2-40B4-BE49-F238E27FC236}">
                <a16:creationId xmlns:a16="http://schemas.microsoft.com/office/drawing/2014/main" id="{375968EF-15C2-445D-8003-A77074579B27}"/>
              </a:ext>
            </a:extLst>
          </p:cNvPr>
          <p:cNvGraphicFramePr>
            <a:graphicFrameLocks noGrp="1" noChangeAspect="1"/>
          </p:cNvGraphicFramePr>
          <p:nvPr>
            <p:ph idx="4294967295"/>
          </p:nvPr>
        </p:nvGraphicFramePr>
        <p:xfrm>
          <a:off x="121468" y="2216799"/>
          <a:ext cx="9668708" cy="7084681"/>
        </p:xfrm>
        <a:graphic>
          <a:graphicData uri="http://schemas.openxmlformats.org/presentationml/2006/ole">
            <mc:AlternateContent xmlns:mc="http://schemas.openxmlformats.org/markup-compatibility/2006">
              <mc:Choice xmlns:v="urn:schemas-microsoft-com:vml" Requires="v">
                <p:oleObj spid="_x0000_s43191" name="Image" r:id="rId4" imgW="10311111" imgH="7555556" progId="Photoshop.Image.10">
                  <p:embed/>
                </p:oleObj>
              </mc:Choice>
              <mc:Fallback>
                <p:oleObj name="Image" r:id="rId4" imgW="10311111" imgH="7555556" progId="Photoshop.Image.10">
                  <p:embed/>
                  <p:pic>
                    <p:nvPicPr>
                      <p:cNvPr id="22530" name="Object 4">
                        <a:extLst>
                          <a:ext uri="{FF2B5EF4-FFF2-40B4-BE49-F238E27FC236}">
                            <a16:creationId xmlns:a16="http://schemas.microsoft.com/office/drawing/2014/main" id="{375968EF-15C2-445D-8003-A77074579B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468" y="2216799"/>
                        <a:ext cx="9668708" cy="7084681"/>
                      </a:xfrm>
                      <a:prstGeom prst="rect">
                        <a:avLst/>
                      </a:prstGeom>
                      <a:noFill/>
                      <a:ln>
                        <a:noFill/>
                      </a:ln>
                      <a:effectLst/>
                    </p:spPr>
                  </p:pic>
                </p:oleObj>
              </mc:Fallback>
            </mc:AlternateContent>
          </a:graphicData>
        </a:graphic>
      </p:graphicFrame>
      <p:sp>
        <p:nvSpPr>
          <p:cNvPr id="5" name="Text Box 6">
            <a:extLst>
              <a:ext uri="{FF2B5EF4-FFF2-40B4-BE49-F238E27FC236}">
                <a16:creationId xmlns:a16="http://schemas.microsoft.com/office/drawing/2014/main" id="{FD29EEF3-8539-4F49-8FF6-674E1040867D}"/>
              </a:ext>
            </a:extLst>
          </p:cNvPr>
          <p:cNvSpPr txBox="1">
            <a:spLocks noChangeArrowheads="1"/>
          </p:cNvSpPr>
          <p:nvPr/>
        </p:nvSpPr>
        <p:spPr bwMode="auto">
          <a:xfrm>
            <a:off x="10072849" y="7230236"/>
            <a:ext cx="2862863" cy="2193164"/>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1300460" rtl="0" eaLnBrk="0" fontAlgn="base" latinLnBrk="0" hangingPunct="0">
              <a:lnSpc>
                <a:spcPct val="100000"/>
              </a:lnSpc>
              <a:spcBef>
                <a:spcPct val="0"/>
              </a:spcBef>
              <a:spcAft>
                <a:spcPct val="0"/>
              </a:spcAft>
              <a:buClrTx/>
              <a:buSzTx/>
              <a:buFontTx/>
              <a:buNone/>
              <a:tabLst/>
              <a:defRPr/>
            </a:pPr>
            <a:r>
              <a:rPr kumimoji="0" lang="en-US" altLang="en-US" sz="3413"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sym typeface="Helvetica Light"/>
              </a:rPr>
              <a:t>This decomposition minimizes</a:t>
            </a:r>
            <a:br>
              <a:rPr kumimoji="0" lang="en-US" altLang="en-US" sz="3413"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sym typeface="Helvetica Light"/>
              </a:rPr>
            </a:br>
            <a:r>
              <a:rPr kumimoji="0" lang="en-US" altLang="en-US" sz="341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sym typeface="Helvetica Light"/>
              </a:rPr>
              <a:t>|I-LB|</a:t>
            </a:r>
            <a:r>
              <a:rPr kumimoji="0" lang="en-US" altLang="en-US" sz="3413" b="1"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Arial" panose="020B0604020202020204" pitchFamily="34" charset="0"/>
                <a:sym typeface="Helvetica Light"/>
              </a:rPr>
              <a:t>2</a:t>
            </a:r>
          </a:p>
        </p:txBody>
      </p:sp>
    </p:spTree>
    <p:extLst>
      <p:ext uri="{BB962C8B-B14F-4D97-AF65-F5344CB8AC3E}">
        <p14:creationId xmlns:p14="http://schemas.microsoft.com/office/powerpoint/2010/main" val="23268120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ambertian photometric stereo">
            <a:extLst>
              <a:ext uri="{FF2B5EF4-FFF2-40B4-BE49-F238E27FC236}">
                <a16:creationId xmlns:a16="http://schemas.microsoft.com/office/drawing/2014/main" id="{4F223776-5314-475A-A010-E2F8B00D3672}"/>
              </a:ext>
            </a:extLst>
          </p:cNvPr>
          <p:cNvSpPr txBox="1">
            <a:spLocks/>
          </p:cNvSpPr>
          <p:nvPr/>
        </p:nvSpPr>
        <p:spPr>
          <a:xfrm>
            <a:off x="571500" y="330200"/>
            <a:ext cx="11861800" cy="94480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lstStyle>
            <a:lvl1pPr marL="0" marR="0" indent="0" algn="ct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r>
              <a:rPr lang="en-US" dirty="0"/>
              <a:t>Are the results unique?</a:t>
            </a:r>
          </a:p>
        </p:txBody>
      </p:sp>
    </p:spTree>
    <p:extLst>
      <p:ext uri="{BB962C8B-B14F-4D97-AF65-F5344CB8AC3E}">
        <p14:creationId xmlns:p14="http://schemas.microsoft.com/office/powerpoint/2010/main" val="408015110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ambertian photometric stereo">
            <a:extLst>
              <a:ext uri="{FF2B5EF4-FFF2-40B4-BE49-F238E27FC236}">
                <a16:creationId xmlns:a16="http://schemas.microsoft.com/office/drawing/2014/main" id="{8EEC26C6-D0CA-4F72-A103-67AA3EE75558}"/>
              </a:ext>
            </a:extLst>
          </p:cNvPr>
          <p:cNvSpPr txBox="1">
            <a:spLocks/>
          </p:cNvSpPr>
          <p:nvPr/>
        </p:nvSpPr>
        <p:spPr>
          <a:xfrm>
            <a:off x="571500" y="330200"/>
            <a:ext cx="11861800" cy="94480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lstStyle>
            <a:lvl1pPr marL="0" marR="0" indent="0" algn="ct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r>
              <a:rPr lang="en-US" dirty="0"/>
              <a:t>Are the results unique?</a:t>
            </a:r>
          </a:p>
        </p:txBody>
      </p:sp>
      <p:sp>
        <p:nvSpPr>
          <p:cNvPr id="8" name="Rectangle 7">
            <a:extLst>
              <a:ext uri="{FF2B5EF4-FFF2-40B4-BE49-F238E27FC236}">
                <a16:creationId xmlns:a16="http://schemas.microsoft.com/office/drawing/2014/main" id="{2D4D3125-69C7-4ABB-892A-AE0A077DDCFA}"/>
              </a:ext>
            </a:extLst>
          </p:cNvPr>
          <p:cNvSpPr/>
          <p:nvPr/>
        </p:nvSpPr>
        <p:spPr>
          <a:xfrm>
            <a:off x="4229791" y="2008390"/>
            <a:ext cx="4545219" cy="646331"/>
          </a:xfrm>
          <a:prstGeom prst="rect">
            <a:avLst/>
          </a:prstGeom>
        </p:spPr>
        <p:txBody>
          <a:bodyPr wrap="none">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Helvetica Light"/>
              </a:rPr>
              <a:t>I = L B = (L Q</a:t>
            </a:r>
            <a:r>
              <a:rPr kumimoji="0" lang="en-US" altLang="en-US" sz="3600" b="1" i="0" u="none" strike="noStrike" kern="1200" cap="none" spc="0" normalizeH="0" baseline="30000" noProof="0" dirty="0">
                <a:ln>
                  <a:noFill/>
                </a:ln>
                <a:solidFill>
                  <a:srgbClr val="000000"/>
                </a:solidFill>
                <a:effectLst/>
                <a:uLnTx/>
                <a:uFillTx/>
                <a:latin typeface="Times New Roman" panose="02020603050405020304" pitchFamily="18" charset="0"/>
                <a:cs typeface="Arial" panose="020B0604020202020204" pitchFamily="34" charset="0"/>
                <a:sym typeface="Helvetica Light"/>
              </a:rPr>
              <a:t>-1</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Helvetica Light"/>
              </a:rPr>
              <a:t>)</a:t>
            </a:r>
            <a:r>
              <a:rPr kumimoji="0" lang="en-US" altLang="en-US" sz="3600" b="1" i="0" u="none" strike="noStrike" kern="1200" cap="none" spc="0" normalizeH="0" baseline="-25000" noProof="0" dirty="0">
                <a:ln>
                  <a:noFill/>
                </a:ln>
                <a:solidFill>
                  <a:srgbClr val="000000"/>
                </a:solidFill>
                <a:effectLst/>
                <a:uLnTx/>
                <a:uFillTx/>
                <a:latin typeface="Times New Roman" panose="02020603050405020304" pitchFamily="18" charset="0"/>
                <a:cs typeface="Arial" panose="020B0604020202020204" pitchFamily="34" charset="0"/>
                <a:sym typeface="Helvetica Light"/>
              </a:rPr>
              <a:t> </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Helvetica Light"/>
              </a:rPr>
              <a:t>(Q B)</a:t>
            </a:r>
            <a:endParaRPr kumimoji="0" lang="en-US" sz="3600" b="0" i="0" u="none" strike="noStrike" kern="0" cap="none" spc="0" normalizeH="0" baseline="0" noProof="0" dirty="0">
              <a:ln>
                <a:noFill/>
              </a:ln>
              <a:solidFill>
                <a:srgbClr val="000000"/>
              </a:solidFill>
              <a:effectLst/>
              <a:uLnTx/>
              <a:uFillTx/>
              <a:latin typeface="Helvetica Neue Light"/>
              <a:sym typeface="Helvetica Light"/>
            </a:endParaRPr>
          </a:p>
        </p:txBody>
      </p:sp>
      <p:sp>
        <p:nvSpPr>
          <p:cNvPr id="9" name="Text Box 13">
            <a:extLst>
              <a:ext uri="{FF2B5EF4-FFF2-40B4-BE49-F238E27FC236}">
                <a16:creationId xmlns:a16="http://schemas.microsoft.com/office/drawing/2014/main" id="{D636C24B-D4FA-43B0-AA72-BA58907105E9}"/>
              </a:ext>
            </a:extLst>
          </p:cNvPr>
          <p:cNvSpPr txBox="1">
            <a:spLocks noChangeArrowheads="1"/>
          </p:cNvSpPr>
          <p:nvPr/>
        </p:nvSpPr>
        <p:spPr bwMode="auto">
          <a:xfrm>
            <a:off x="779086" y="1396097"/>
            <a:ext cx="100433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We can insert any 3x3 matrix Q in the decomposition and get the same images:</a:t>
            </a:r>
          </a:p>
        </p:txBody>
      </p:sp>
    </p:spTree>
    <p:extLst>
      <p:ext uri="{BB962C8B-B14F-4D97-AF65-F5344CB8AC3E}">
        <p14:creationId xmlns:p14="http://schemas.microsoft.com/office/powerpoint/2010/main" val="302337556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ambertian photometric stereo">
            <a:extLst>
              <a:ext uri="{FF2B5EF4-FFF2-40B4-BE49-F238E27FC236}">
                <a16:creationId xmlns:a16="http://schemas.microsoft.com/office/drawing/2014/main" id="{8EEC26C6-D0CA-4F72-A103-67AA3EE75558}"/>
              </a:ext>
            </a:extLst>
          </p:cNvPr>
          <p:cNvSpPr txBox="1">
            <a:spLocks/>
          </p:cNvSpPr>
          <p:nvPr/>
        </p:nvSpPr>
        <p:spPr>
          <a:xfrm>
            <a:off x="571500" y="330200"/>
            <a:ext cx="11861800" cy="94480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lstStyle>
            <a:lvl1pPr marL="0" marR="0" indent="0" algn="ct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r>
              <a:rPr lang="en-US" dirty="0"/>
              <a:t>Are the results unique?</a:t>
            </a:r>
          </a:p>
        </p:txBody>
      </p:sp>
      <p:sp>
        <p:nvSpPr>
          <p:cNvPr id="8" name="Rectangle 7">
            <a:extLst>
              <a:ext uri="{FF2B5EF4-FFF2-40B4-BE49-F238E27FC236}">
                <a16:creationId xmlns:a16="http://schemas.microsoft.com/office/drawing/2014/main" id="{2D4D3125-69C7-4ABB-892A-AE0A077DDCFA}"/>
              </a:ext>
            </a:extLst>
          </p:cNvPr>
          <p:cNvSpPr/>
          <p:nvPr/>
        </p:nvSpPr>
        <p:spPr>
          <a:xfrm>
            <a:off x="4229791" y="2008390"/>
            <a:ext cx="4545219" cy="646331"/>
          </a:xfrm>
          <a:prstGeom prst="rect">
            <a:avLst/>
          </a:prstGeom>
        </p:spPr>
        <p:txBody>
          <a:bodyPr wrap="none">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Helvetica Light"/>
              </a:rPr>
              <a:t>I = L B = (L Q</a:t>
            </a:r>
            <a:r>
              <a:rPr kumimoji="0" lang="en-US" altLang="en-US" sz="3600" b="1" i="0" u="none" strike="noStrike" kern="1200" cap="none" spc="0" normalizeH="0" baseline="30000" noProof="0" dirty="0">
                <a:ln>
                  <a:noFill/>
                </a:ln>
                <a:solidFill>
                  <a:srgbClr val="000000"/>
                </a:solidFill>
                <a:effectLst/>
                <a:uLnTx/>
                <a:uFillTx/>
                <a:latin typeface="Times New Roman" panose="02020603050405020304" pitchFamily="18" charset="0"/>
                <a:cs typeface="Arial" panose="020B0604020202020204" pitchFamily="34" charset="0"/>
                <a:sym typeface="Helvetica Light"/>
              </a:rPr>
              <a:t>-1</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Helvetica Light"/>
              </a:rPr>
              <a:t>)</a:t>
            </a:r>
            <a:r>
              <a:rPr kumimoji="0" lang="en-US" altLang="en-US" sz="3600" b="1" i="0" u="none" strike="noStrike" kern="1200" cap="none" spc="0" normalizeH="0" baseline="-25000" noProof="0" dirty="0">
                <a:ln>
                  <a:noFill/>
                </a:ln>
                <a:solidFill>
                  <a:srgbClr val="000000"/>
                </a:solidFill>
                <a:effectLst/>
                <a:uLnTx/>
                <a:uFillTx/>
                <a:latin typeface="Times New Roman" panose="02020603050405020304" pitchFamily="18" charset="0"/>
                <a:cs typeface="Arial" panose="020B0604020202020204" pitchFamily="34" charset="0"/>
                <a:sym typeface="Helvetica Light"/>
              </a:rPr>
              <a:t> </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Helvetica Light"/>
              </a:rPr>
              <a:t>(Q B)</a:t>
            </a:r>
            <a:endParaRPr kumimoji="0" lang="en-US" sz="3600" b="0" i="0" u="none" strike="noStrike" kern="0" cap="none" spc="0" normalizeH="0" baseline="0" noProof="0" dirty="0">
              <a:ln>
                <a:noFill/>
              </a:ln>
              <a:solidFill>
                <a:srgbClr val="000000"/>
              </a:solidFill>
              <a:effectLst/>
              <a:uLnTx/>
              <a:uFillTx/>
              <a:latin typeface="Helvetica Neue Light"/>
              <a:sym typeface="Helvetica Light"/>
            </a:endParaRPr>
          </a:p>
        </p:txBody>
      </p:sp>
      <p:sp>
        <p:nvSpPr>
          <p:cNvPr id="9" name="Text Box 13">
            <a:extLst>
              <a:ext uri="{FF2B5EF4-FFF2-40B4-BE49-F238E27FC236}">
                <a16:creationId xmlns:a16="http://schemas.microsoft.com/office/drawing/2014/main" id="{D636C24B-D4FA-43B0-AA72-BA58907105E9}"/>
              </a:ext>
            </a:extLst>
          </p:cNvPr>
          <p:cNvSpPr txBox="1">
            <a:spLocks noChangeArrowheads="1"/>
          </p:cNvSpPr>
          <p:nvPr/>
        </p:nvSpPr>
        <p:spPr bwMode="auto">
          <a:xfrm>
            <a:off x="779086" y="1396097"/>
            <a:ext cx="100433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We can insert any 3x3 matrix Q in the decomposition and get the same images:</a:t>
            </a:r>
          </a:p>
        </p:txBody>
      </p:sp>
      <p:sp>
        <p:nvSpPr>
          <p:cNvPr id="5" name="Text Box 13">
            <a:extLst>
              <a:ext uri="{FF2B5EF4-FFF2-40B4-BE49-F238E27FC236}">
                <a16:creationId xmlns:a16="http://schemas.microsoft.com/office/drawing/2014/main" id="{26EC46CC-1B96-48CA-BBF5-1899270D779C}"/>
              </a:ext>
            </a:extLst>
          </p:cNvPr>
          <p:cNvSpPr txBox="1">
            <a:spLocks noChangeArrowheads="1"/>
          </p:cNvSpPr>
          <p:nvPr/>
        </p:nvSpPr>
        <p:spPr bwMode="auto">
          <a:xfrm>
            <a:off x="779086" y="3068204"/>
            <a:ext cx="97343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Can we use any assumptions to remove some of these 9 degrees of freedom?</a:t>
            </a:r>
          </a:p>
        </p:txBody>
      </p:sp>
    </p:spTree>
    <p:extLst>
      <p:ext uri="{BB962C8B-B14F-4D97-AF65-F5344CB8AC3E}">
        <p14:creationId xmlns:p14="http://schemas.microsoft.com/office/powerpoint/2010/main" val="400418224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What is…"/>
          <p:cNvSpPr txBox="1">
            <a:spLocks noGrp="1"/>
          </p:cNvSpPr>
          <p:nvPr>
            <p:ph type="title"/>
          </p:nvPr>
        </p:nvSpPr>
        <p:spPr>
          <a:xfrm>
            <a:off x="428831" y="3225800"/>
            <a:ext cx="12147138" cy="3302000"/>
          </a:xfrm>
          <a:prstGeom prst="rect">
            <a:avLst/>
          </a:prstGeom>
        </p:spPr>
        <p:txBody>
          <a:bodyPr/>
          <a:lstStyle/>
          <a:p>
            <a:r>
              <a:rPr lang="en-US" dirty="0"/>
              <a:t>Generalized </a:t>
            </a:r>
            <a:r>
              <a:rPr lang="en-US"/>
              <a:t>bas-relief ambiguity</a:t>
            </a:r>
            <a:endParaRPr dirty="0"/>
          </a:p>
        </p:txBody>
      </p:sp>
    </p:spTree>
    <p:extLst>
      <p:ext uri="{BB962C8B-B14F-4D97-AF65-F5344CB8AC3E}">
        <p14:creationId xmlns:p14="http://schemas.microsoft.com/office/powerpoint/2010/main" val="785711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ambertian photometric stereo">
            <a:extLst>
              <a:ext uri="{FF2B5EF4-FFF2-40B4-BE49-F238E27FC236}">
                <a16:creationId xmlns:a16="http://schemas.microsoft.com/office/drawing/2014/main" id="{8EEC26C6-D0CA-4F72-A103-67AA3EE75558}"/>
              </a:ext>
            </a:extLst>
          </p:cNvPr>
          <p:cNvSpPr txBox="1">
            <a:spLocks/>
          </p:cNvSpPr>
          <p:nvPr/>
        </p:nvSpPr>
        <p:spPr>
          <a:xfrm>
            <a:off x="571500" y="330200"/>
            <a:ext cx="11861800" cy="94480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lstStyle>
            <a:lvl1pPr marL="0" marR="0" indent="0" algn="ct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r>
              <a:rPr lang="en-US" dirty="0"/>
              <a:t>Enforcing integrability</a:t>
            </a:r>
          </a:p>
        </p:txBody>
      </p:sp>
      <p:sp>
        <p:nvSpPr>
          <p:cNvPr id="6" name="Text Box 13">
            <a:extLst>
              <a:ext uri="{FF2B5EF4-FFF2-40B4-BE49-F238E27FC236}">
                <a16:creationId xmlns:a16="http://schemas.microsoft.com/office/drawing/2014/main" id="{5EF3B7D6-ACEE-48BF-AEDD-42563053D95E}"/>
              </a:ext>
            </a:extLst>
          </p:cNvPr>
          <p:cNvSpPr txBox="1">
            <a:spLocks noChangeArrowheads="1"/>
          </p:cNvSpPr>
          <p:nvPr/>
        </p:nvSpPr>
        <p:spPr bwMode="auto">
          <a:xfrm>
            <a:off x="571500" y="1381068"/>
            <a:ext cx="58527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What does the matrix </a:t>
            </a:r>
            <a:r>
              <a:rPr kumimoji="0" lang="en-US" altLang="en-US" sz="2800" b="1"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B</a:t>
            </a:r>
            <a:r>
              <a:rPr kumimoji="0" lang="en-US" altLang="en-US" sz="280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correspond to?</a:t>
            </a:r>
            <a:endParaRPr kumimoji="0" lang="en-US" altLang="en-US" sz="28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endParaRPr>
          </a:p>
        </p:txBody>
      </p:sp>
    </p:spTree>
    <p:extLst>
      <p:ext uri="{BB962C8B-B14F-4D97-AF65-F5344CB8AC3E}">
        <p14:creationId xmlns:p14="http://schemas.microsoft.com/office/powerpoint/2010/main" val="64104190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ambertian photometric stereo">
            <a:extLst>
              <a:ext uri="{FF2B5EF4-FFF2-40B4-BE49-F238E27FC236}">
                <a16:creationId xmlns:a16="http://schemas.microsoft.com/office/drawing/2014/main" id="{8EEC26C6-D0CA-4F72-A103-67AA3EE75558}"/>
              </a:ext>
            </a:extLst>
          </p:cNvPr>
          <p:cNvSpPr txBox="1">
            <a:spLocks/>
          </p:cNvSpPr>
          <p:nvPr/>
        </p:nvSpPr>
        <p:spPr>
          <a:xfrm>
            <a:off x="571500" y="330200"/>
            <a:ext cx="11861800" cy="94480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lstStyle>
            <a:lvl1pPr marL="0" marR="0" indent="0" algn="ct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r>
              <a:rPr lang="en-US" dirty="0"/>
              <a:t>Enforcing integrability</a:t>
            </a:r>
          </a:p>
        </p:txBody>
      </p:sp>
      <p:sp>
        <p:nvSpPr>
          <p:cNvPr id="5" name="Text Box 13">
            <a:extLst>
              <a:ext uri="{FF2B5EF4-FFF2-40B4-BE49-F238E27FC236}">
                <a16:creationId xmlns:a16="http://schemas.microsoft.com/office/drawing/2014/main" id="{26EC46CC-1B96-48CA-BBF5-1899270D779C}"/>
              </a:ext>
            </a:extLst>
          </p:cNvPr>
          <p:cNvSpPr txBox="1">
            <a:spLocks noChangeArrowheads="1"/>
          </p:cNvSpPr>
          <p:nvPr/>
        </p:nvSpPr>
        <p:spPr bwMode="auto">
          <a:xfrm>
            <a:off x="571500" y="1381068"/>
            <a:ext cx="58527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What does the matrix </a:t>
            </a:r>
            <a:r>
              <a:rPr kumimoji="0" lang="en-US" altLang="en-US" sz="2800" b="1"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B</a:t>
            </a:r>
            <a:r>
              <a:rPr kumimoji="0" lang="en-US" altLang="en-US" sz="280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correspond to?</a:t>
            </a:r>
            <a:endParaRPr kumimoji="0" lang="en-US" altLang="en-US" sz="28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endParaRPr>
          </a:p>
        </p:txBody>
      </p:sp>
      <p:sp>
        <p:nvSpPr>
          <p:cNvPr id="8" name="define “pseudo-normal”">
            <a:extLst>
              <a:ext uri="{FF2B5EF4-FFF2-40B4-BE49-F238E27FC236}">
                <a16:creationId xmlns:a16="http://schemas.microsoft.com/office/drawing/2014/main" id="{4FBABBF7-9109-4A83-9A9E-EBE79EC64DB9}"/>
              </a:ext>
            </a:extLst>
          </p:cNvPr>
          <p:cNvSpPr txBox="1"/>
          <p:nvPr/>
        </p:nvSpPr>
        <p:spPr>
          <a:xfrm>
            <a:off x="571500" y="1953466"/>
            <a:ext cx="1157536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457200" marR="0" lvl="0" indent="-4572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Surface representation as a depth image (also known as Monge surface):</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grpSp>
        <p:nvGrpSpPr>
          <p:cNvPr id="2" name="Group 1">
            <a:extLst>
              <a:ext uri="{FF2B5EF4-FFF2-40B4-BE49-F238E27FC236}">
                <a16:creationId xmlns:a16="http://schemas.microsoft.com/office/drawing/2014/main" id="{EF073185-1F56-4799-979E-D153F62F2457}"/>
              </a:ext>
            </a:extLst>
          </p:cNvPr>
          <p:cNvGrpSpPr/>
          <p:nvPr/>
        </p:nvGrpSpPr>
        <p:grpSpPr>
          <a:xfrm>
            <a:off x="3200327" y="2646963"/>
            <a:ext cx="8899921" cy="1548289"/>
            <a:chOff x="6183513" y="3123486"/>
            <a:chExt cx="8899921" cy="1548289"/>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921F474-32FE-4A2F-B4EC-F9CF662B9834}"/>
                    </a:ext>
                  </a:extLst>
                </p:cNvPr>
                <p:cNvSpPr txBox="1"/>
                <p:nvPr/>
              </p:nvSpPr>
              <p:spPr>
                <a:xfrm>
                  <a:off x="8683543" y="3123486"/>
                  <a:ext cx="2558521"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𝑧</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𝑓</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𝑥</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𝑦</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oMath>
                    </m:oMathPara>
                  </a14:m>
                  <a:endParaRPr kumimoji="0" lang="en-US" sz="4000" b="0" i="0" u="none" strike="noStrike" kern="0" cap="none" spc="0" normalizeH="0" baseline="0" noProof="0" dirty="0">
                    <a:ln>
                      <a:noFill/>
                    </a:ln>
                    <a:solidFill>
                      <a:srgbClr val="000000"/>
                    </a:solidFill>
                    <a:effectLst/>
                    <a:uLnTx/>
                    <a:uFillTx/>
                    <a:latin typeface="Helvetica Neue Light"/>
                    <a:ea typeface="+mn-ea"/>
                    <a:cs typeface="+mn-cs"/>
                    <a:sym typeface="Helvetica Neue Light"/>
                  </a:endParaRPr>
                </a:p>
              </p:txBody>
            </p:sp>
          </mc:Choice>
          <mc:Fallback xmlns="">
            <p:sp>
              <p:nvSpPr>
                <p:cNvPr id="9" name="TextBox 8">
                  <a:extLst>
                    <a:ext uri="{FF2B5EF4-FFF2-40B4-BE49-F238E27FC236}">
                      <a16:creationId xmlns:a16="http://schemas.microsoft.com/office/drawing/2014/main" id="{D921F474-32FE-4A2F-B4EC-F9CF662B9834}"/>
                    </a:ext>
                  </a:extLst>
                </p:cNvPr>
                <p:cNvSpPr txBox="1">
                  <a:spLocks noRot="1" noChangeAspect="1" noMove="1" noResize="1" noEditPoints="1" noAdjustHandles="1" noChangeArrowheads="1" noChangeShapeType="1" noTextEdit="1"/>
                </p:cNvSpPr>
                <p:nvPr/>
              </p:nvSpPr>
              <p:spPr>
                <a:xfrm>
                  <a:off x="8683543" y="3123486"/>
                  <a:ext cx="2558521" cy="615553"/>
                </a:xfrm>
                <a:prstGeom prst="rect">
                  <a:avLst/>
                </a:prstGeom>
                <a:blipFill>
                  <a:blip r:embed="rId3"/>
                  <a:stretch>
                    <a:fillRect/>
                  </a:stretch>
                </a:blipFill>
                <a:ln w="12700" cap="flat">
                  <a:noFill/>
                  <a:miter lim="400000"/>
                </a:ln>
                <a:effectLst/>
              </p:spPr>
              <p:txBody>
                <a:bodyPr/>
                <a:lstStyle/>
                <a:p>
                  <a:r>
                    <a:rPr lang="en-US">
                      <a:noFill/>
                    </a:rPr>
                    <a:t> </a:t>
                  </a:r>
                </a:p>
              </p:txBody>
            </p:sp>
          </mc:Fallback>
        </mc:AlternateContent>
        <p:sp>
          <p:nvSpPr>
            <p:cNvPr id="10" name="Right Brace 9">
              <a:extLst>
                <a:ext uri="{FF2B5EF4-FFF2-40B4-BE49-F238E27FC236}">
                  <a16:creationId xmlns:a16="http://schemas.microsoft.com/office/drawing/2014/main" id="{BBE41BCC-83A6-419E-8D0B-1426F742504A}"/>
                </a:ext>
              </a:extLst>
            </p:cNvPr>
            <p:cNvSpPr/>
            <p:nvPr/>
          </p:nvSpPr>
          <p:spPr>
            <a:xfrm rot="5400000">
              <a:off x="10390307" y="3511404"/>
              <a:ext cx="233226" cy="718399"/>
            </a:xfrm>
            <a:prstGeom prst="rightBrace">
              <a:avLst/>
            </a:prstGeom>
            <a:noFill/>
            <a:ln w="38100" cap="flat">
              <a:solidFill>
                <a:schemeClr val="tx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1" name="define “pseudo-normal”">
              <a:extLst>
                <a:ext uri="{FF2B5EF4-FFF2-40B4-BE49-F238E27FC236}">
                  <a16:creationId xmlns:a16="http://schemas.microsoft.com/office/drawing/2014/main" id="{A0DC110B-3E89-47D4-9127-1DF9711885F2}"/>
                </a:ext>
              </a:extLst>
            </p:cNvPr>
            <p:cNvSpPr txBox="1"/>
            <p:nvPr/>
          </p:nvSpPr>
          <p:spPr>
            <a:xfrm>
              <a:off x="9993210" y="4138296"/>
              <a:ext cx="509022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pixel coordinates in image space</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cxnSp>
          <p:nvCxnSpPr>
            <p:cNvPr id="12" name="Straight Arrow Connector 11">
              <a:extLst>
                <a:ext uri="{FF2B5EF4-FFF2-40B4-BE49-F238E27FC236}">
                  <a16:creationId xmlns:a16="http://schemas.microsoft.com/office/drawing/2014/main" id="{B119620D-DFC2-4B0A-95A0-84168A67E1BB}"/>
                </a:ext>
              </a:extLst>
            </p:cNvPr>
            <p:cNvCxnSpPr>
              <a:cxnSpLocks/>
            </p:cNvCxnSpPr>
            <p:nvPr/>
          </p:nvCxnSpPr>
          <p:spPr>
            <a:xfrm flipV="1">
              <a:off x="8839200" y="3753991"/>
              <a:ext cx="0" cy="384305"/>
            </a:xfrm>
            <a:prstGeom prst="straightConnector1">
              <a:avLst/>
            </a:prstGeom>
            <a:noFill/>
            <a:ln w="38100" cap="flat">
              <a:solidFill>
                <a:schemeClr val="tx1"/>
              </a:solidFill>
              <a:prstDash val="solid"/>
              <a:miter lim="400000"/>
              <a:tailEnd type="arrow"/>
            </a:ln>
            <a:effectLst/>
            <a:sp3d/>
          </p:spPr>
          <p:style>
            <a:lnRef idx="0">
              <a:scrgbClr r="0" g="0" b="0"/>
            </a:lnRef>
            <a:fillRef idx="0">
              <a:scrgbClr r="0" g="0" b="0"/>
            </a:fillRef>
            <a:effectRef idx="0">
              <a:scrgbClr r="0" g="0" b="0"/>
            </a:effectRef>
            <a:fontRef idx="none"/>
          </p:style>
        </p:cxnSp>
        <p:sp>
          <p:nvSpPr>
            <p:cNvPr id="13" name="define “pseudo-normal”">
              <a:extLst>
                <a:ext uri="{FF2B5EF4-FFF2-40B4-BE49-F238E27FC236}">
                  <a16:creationId xmlns:a16="http://schemas.microsoft.com/office/drawing/2014/main" id="{D98FC40D-9452-4C95-9E5E-B4D7B0E53B68}"/>
                </a:ext>
              </a:extLst>
            </p:cNvPr>
            <p:cNvSpPr txBox="1"/>
            <p:nvPr/>
          </p:nvSpPr>
          <p:spPr>
            <a:xfrm>
              <a:off x="6183513" y="4138295"/>
              <a:ext cx="3302072"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depth at each pixel</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grpSp>
      <p:sp>
        <p:nvSpPr>
          <p:cNvPr id="14" name="define “pseudo-normal”">
            <a:extLst>
              <a:ext uri="{FF2B5EF4-FFF2-40B4-BE49-F238E27FC236}">
                <a16:creationId xmlns:a16="http://schemas.microsoft.com/office/drawing/2014/main" id="{163A5AAA-4689-450D-9AEA-E2DCAF9B400A}"/>
              </a:ext>
            </a:extLst>
          </p:cNvPr>
          <p:cNvSpPr txBox="1"/>
          <p:nvPr/>
        </p:nvSpPr>
        <p:spPr>
          <a:xfrm>
            <a:off x="571501" y="4241729"/>
            <a:ext cx="1147427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457200" marR="0" lvl="0" indent="-4572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Unnormalized normal:</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FFCC361-F8C3-46AD-87E4-9910D23D5593}"/>
                  </a:ext>
                </a:extLst>
              </p:cNvPr>
              <p:cNvSpPr txBox="1"/>
              <p:nvPr/>
            </p:nvSpPr>
            <p:spPr>
              <a:xfrm>
                <a:off x="3766843" y="4573942"/>
                <a:ext cx="5471113" cy="13830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ctrlPr>
                        </m:accPr>
                        <m:e>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𝑛</m:t>
                          </m:r>
                        </m:e>
                      </m:acc>
                      <m:d>
                        <m:dPr>
                          <m:ctrlP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ctrlPr>
                        </m:dPr>
                        <m:e>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𝑥</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𝑦</m:t>
                          </m:r>
                        </m:e>
                      </m:d>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d>
                        <m:dPr>
                          <m:ctrlP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ctrlPr>
                        </m:dPr>
                        <m:e>
                          <m:f>
                            <m:fPr>
                              <m:ctrlP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ctrlPr>
                            </m:fPr>
                            <m:num>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𝑑𝑓</m:t>
                              </m:r>
                            </m:num>
                            <m:den>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𝑑𝑥</m:t>
                              </m:r>
                            </m:den>
                          </m:f>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f>
                            <m:fPr>
                              <m:ctrlP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ctrlPr>
                            </m:fPr>
                            <m:num>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𝑑𝑓</m:t>
                              </m:r>
                            </m:num>
                            <m:den>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𝑑</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sym typeface="Helvetica Neue Light"/>
                                </a:rPr>
                                <m:t>𝑦</m:t>
                              </m:r>
                            </m:den>
                          </m:f>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sym typeface="Helvetica Neue Light"/>
                            </a:rPr>
                            <m:t>,−1</m:t>
                          </m:r>
                        </m:e>
                      </m:d>
                    </m:oMath>
                  </m:oMathPara>
                </a14:m>
                <a:endParaRPr kumimoji="0" lang="en-US" sz="4000" b="0" i="0" u="none" strike="noStrike" kern="0" cap="none" spc="0" normalizeH="0" baseline="0" noProof="0" dirty="0">
                  <a:ln>
                    <a:noFill/>
                  </a:ln>
                  <a:solidFill>
                    <a:srgbClr val="000000"/>
                  </a:solidFill>
                  <a:effectLst/>
                  <a:uLnTx/>
                  <a:uFillTx/>
                  <a:latin typeface="Helvetica Neue Light"/>
                  <a:ea typeface="+mn-ea"/>
                  <a:cs typeface="+mn-cs"/>
                  <a:sym typeface="Helvetica Neue Light"/>
                </a:endParaRPr>
              </a:p>
            </p:txBody>
          </p:sp>
        </mc:Choice>
        <mc:Fallback xmlns="">
          <p:sp>
            <p:nvSpPr>
              <p:cNvPr id="15" name="TextBox 14">
                <a:extLst>
                  <a:ext uri="{FF2B5EF4-FFF2-40B4-BE49-F238E27FC236}">
                    <a16:creationId xmlns:a16="http://schemas.microsoft.com/office/drawing/2014/main" id="{8FFCC361-F8C3-46AD-87E4-9910D23D5593}"/>
                  </a:ext>
                </a:extLst>
              </p:cNvPr>
              <p:cNvSpPr txBox="1">
                <a:spLocks noRot="1" noChangeAspect="1" noMove="1" noResize="1" noEditPoints="1" noAdjustHandles="1" noChangeArrowheads="1" noChangeShapeType="1" noTextEdit="1"/>
              </p:cNvSpPr>
              <p:nvPr/>
            </p:nvSpPr>
            <p:spPr>
              <a:xfrm>
                <a:off x="3766843" y="4573942"/>
                <a:ext cx="5471113" cy="1383071"/>
              </a:xfrm>
              <a:prstGeom prst="rect">
                <a:avLst/>
              </a:prstGeom>
              <a:blipFill>
                <a:blip r:embed="rId4"/>
                <a:stretch>
                  <a:fillRect/>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19C0747-ADAB-43FA-A4CC-A67B5D88F3EC}"/>
                  </a:ext>
                </a:extLst>
              </p:cNvPr>
              <p:cNvSpPr txBox="1"/>
              <p:nvPr/>
            </p:nvSpPr>
            <p:spPr>
              <a:xfrm>
                <a:off x="3446884" y="6496688"/>
                <a:ext cx="6111032"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𝑛</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𝑥</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𝑦</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acc>
                        <m:accPr>
                          <m:chr m:val="̃"/>
                          <m:ctrlP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ctrlPr>
                        </m:accPr>
                        <m:e>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𝑛</m:t>
                          </m:r>
                        </m:e>
                      </m:acc>
                      <m:d>
                        <m:dPr>
                          <m:ctrlP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ctrlPr>
                        </m:dPr>
                        <m:e>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𝑥</m:t>
                          </m:r>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m:t>
                          </m:r>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𝑦</m:t>
                          </m:r>
                        </m:e>
                      </m:d>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sym typeface="Helvetica Neue Light"/>
                        </a:rPr>
                        <m:t>/</m:t>
                      </m:r>
                      <m:d>
                        <m:dPr>
                          <m:begChr m:val="‖"/>
                          <m:endChr m:val="‖"/>
                          <m:ctrlP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sym typeface="Helvetica Neue Light"/>
                            </a:rPr>
                          </m:ctrlPr>
                        </m:dPr>
                        <m:e>
                          <m:acc>
                            <m:accPr>
                              <m:chr m:val="̃"/>
                              <m:ctrlP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ctrlPr>
                            </m:accPr>
                            <m:e>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𝑛</m:t>
                              </m:r>
                            </m:e>
                          </m:acc>
                          <m:d>
                            <m:dPr>
                              <m:ctrlP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ctrlPr>
                            </m:dPr>
                            <m:e>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𝑥</m:t>
                              </m:r>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m:t>
                              </m:r>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𝑦</m:t>
                              </m:r>
                            </m:e>
                          </m:d>
                        </m:e>
                      </m:d>
                    </m:oMath>
                  </m:oMathPara>
                </a14:m>
                <a:endParaRPr kumimoji="0" lang="en-US" sz="4000" b="0" i="0" u="none" strike="noStrike" kern="0" cap="none" spc="0" normalizeH="0" baseline="0" noProof="0" dirty="0">
                  <a:ln>
                    <a:noFill/>
                  </a:ln>
                  <a:solidFill>
                    <a:srgbClr val="000000"/>
                  </a:solidFill>
                  <a:effectLst/>
                  <a:uLnTx/>
                  <a:uFillTx/>
                  <a:latin typeface="Helvetica Neue Light"/>
                  <a:ea typeface="+mn-ea"/>
                  <a:cs typeface="+mn-cs"/>
                  <a:sym typeface="Helvetica Neue Light"/>
                </a:endParaRPr>
              </a:p>
            </p:txBody>
          </p:sp>
        </mc:Choice>
        <mc:Fallback xmlns="">
          <p:sp>
            <p:nvSpPr>
              <p:cNvPr id="17" name="TextBox 16">
                <a:extLst>
                  <a:ext uri="{FF2B5EF4-FFF2-40B4-BE49-F238E27FC236}">
                    <a16:creationId xmlns:a16="http://schemas.microsoft.com/office/drawing/2014/main" id="{619C0747-ADAB-43FA-A4CC-A67B5D88F3EC}"/>
                  </a:ext>
                </a:extLst>
              </p:cNvPr>
              <p:cNvSpPr txBox="1">
                <a:spLocks noRot="1" noChangeAspect="1" noMove="1" noResize="1" noEditPoints="1" noAdjustHandles="1" noChangeArrowheads="1" noChangeShapeType="1" noTextEdit="1"/>
              </p:cNvSpPr>
              <p:nvPr/>
            </p:nvSpPr>
            <p:spPr>
              <a:xfrm>
                <a:off x="3446884" y="6496688"/>
                <a:ext cx="6111032" cy="615553"/>
              </a:xfrm>
              <a:prstGeom prst="rect">
                <a:avLst/>
              </a:prstGeom>
              <a:blipFill>
                <a:blip r:embed="rId5"/>
                <a:stretch>
                  <a:fillRect/>
                </a:stretch>
              </a:blipFill>
              <a:ln w="12700" cap="flat">
                <a:noFill/>
                <a:miter lim="400000"/>
              </a:ln>
              <a:effectLst/>
            </p:spPr>
            <p:txBody>
              <a:bodyPr/>
              <a:lstStyle/>
              <a:p>
                <a:r>
                  <a:rPr lang="en-US">
                    <a:noFill/>
                  </a:rPr>
                  <a:t> </a:t>
                </a:r>
              </a:p>
            </p:txBody>
          </p:sp>
        </mc:Fallback>
      </mc:AlternateContent>
      <p:sp>
        <p:nvSpPr>
          <p:cNvPr id="19" name="define “pseudo-normal”">
            <a:extLst>
              <a:ext uri="{FF2B5EF4-FFF2-40B4-BE49-F238E27FC236}">
                <a16:creationId xmlns:a16="http://schemas.microsoft.com/office/drawing/2014/main" id="{40B9A3FC-6DF7-4B9A-868F-4200D99A8DCA}"/>
              </a:ext>
            </a:extLst>
          </p:cNvPr>
          <p:cNvSpPr txBox="1"/>
          <p:nvPr/>
        </p:nvSpPr>
        <p:spPr>
          <a:xfrm>
            <a:off x="571500" y="5957013"/>
            <a:ext cx="1147427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457200" marR="0" lvl="0" indent="-4572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Actual normal:</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85875FE-0EEE-48F9-A736-92C4DEA6C873}"/>
                  </a:ext>
                </a:extLst>
              </p:cNvPr>
              <p:cNvSpPr txBox="1"/>
              <p:nvPr/>
            </p:nvSpPr>
            <p:spPr>
              <a:xfrm>
                <a:off x="3854464" y="7752702"/>
                <a:ext cx="5295872"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lvl="0">
                  <a:defRPr/>
                </a:pPr>
                <a14:m>
                  <m:oMathPara xmlns:m="http://schemas.openxmlformats.org/officeDocument/2006/math">
                    <m:oMathParaPr>
                      <m:jc m:val="centerGroup"/>
                    </m:oMathParaPr>
                    <m:oMath xmlns:m="http://schemas.openxmlformats.org/officeDocument/2006/math">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𝑏</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𝑥</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𝑦</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sym typeface="Helvetica Neue Light"/>
                        </a:rPr>
                        <m:t>𝑎</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e>
                      </m:d>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sym typeface="Helvetica Neue Light"/>
                        </a:rPr>
                        <m:t>𝑛</m:t>
                      </m:r>
                      <m:d>
                        <m:dPr>
                          <m:ctrlP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ctrlPr>
                        </m:dPr>
                        <m:e>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𝑥</m:t>
                          </m:r>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m:t>
                          </m:r>
                          <m:r>
                            <a:rPr kumimoji="0" lang="en-US" sz="4000" b="0" i="1" u="none" strike="noStrike" kern="0" cap="none" spc="0" normalizeH="0" baseline="0" noProof="0">
                              <a:ln>
                                <a:noFill/>
                              </a:ln>
                              <a:solidFill>
                                <a:srgbClr val="000000"/>
                              </a:solidFill>
                              <a:effectLst/>
                              <a:uLnTx/>
                              <a:uFillTx/>
                              <a:latin typeface="Cambria Math" panose="02040503050406030204" pitchFamily="18" charset="0"/>
                              <a:sym typeface="Helvetica Neue Light"/>
                            </a:rPr>
                            <m:t>𝑦</m:t>
                          </m:r>
                        </m:e>
                      </m:d>
                    </m:oMath>
                  </m:oMathPara>
                </a14:m>
                <a:endParaRPr kumimoji="0" lang="en-US" sz="4000" b="0" i="0" u="none" strike="noStrike" kern="0" cap="none" spc="0" normalizeH="0" baseline="0" noProof="0" dirty="0">
                  <a:ln>
                    <a:noFill/>
                  </a:ln>
                  <a:solidFill>
                    <a:srgbClr val="000000"/>
                  </a:solidFill>
                  <a:effectLst/>
                  <a:uLnTx/>
                  <a:uFillTx/>
                  <a:latin typeface="Helvetica Neue Light"/>
                  <a:ea typeface="+mn-ea"/>
                  <a:cs typeface="+mn-cs"/>
                  <a:sym typeface="Helvetica Neue Light"/>
                </a:endParaRPr>
              </a:p>
            </p:txBody>
          </p:sp>
        </mc:Choice>
        <mc:Fallback xmlns="">
          <p:sp>
            <p:nvSpPr>
              <p:cNvPr id="20" name="TextBox 19">
                <a:extLst>
                  <a:ext uri="{FF2B5EF4-FFF2-40B4-BE49-F238E27FC236}">
                    <a16:creationId xmlns:a16="http://schemas.microsoft.com/office/drawing/2014/main" id="{B85875FE-0EEE-48F9-A736-92C4DEA6C873}"/>
                  </a:ext>
                </a:extLst>
              </p:cNvPr>
              <p:cNvSpPr txBox="1">
                <a:spLocks noRot="1" noChangeAspect="1" noMove="1" noResize="1" noEditPoints="1" noAdjustHandles="1" noChangeArrowheads="1" noChangeShapeType="1" noTextEdit="1"/>
              </p:cNvSpPr>
              <p:nvPr/>
            </p:nvSpPr>
            <p:spPr>
              <a:xfrm>
                <a:off x="3854464" y="7752702"/>
                <a:ext cx="5295872" cy="615553"/>
              </a:xfrm>
              <a:prstGeom prst="rect">
                <a:avLst/>
              </a:prstGeom>
              <a:blipFill>
                <a:blip r:embed="rId6"/>
                <a:stretch>
                  <a:fillRect/>
                </a:stretch>
              </a:blipFill>
              <a:ln w="12700" cap="flat">
                <a:noFill/>
                <a:miter lim="400000"/>
              </a:ln>
              <a:effectLst/>
            </p:spPr>
            <p:txBody>
              <a:bodyPr/>
              <a:lstStyle/>
              <a:p>
                <a:r>
                  <a:rPr lang="en-US">
                    <a:noFill/>
                  </a:rPr>
                  <a:t> </a:t>
                </a:r>
              </a:p>
            </p:txBody>
          </p:sp>
        </mc:Fallback>
      </mc:AlternateContent>
      <p:sp>
        <p:nvSpPr>
          <p:cNvPr id="21" name="define “pseudo-normal”">
            <a:extLst>
              <a:ext uri="{FF2B5EF4-FFF2-40B4-BE49-F238E27FC236}">
                <a16:creationId xmlns:a16="http://schemas.microsoft.com/office/drawing/2014/main" id="{0BB35531-028F-4EE6-AAF8-BCE4D35E0519}"/>
              </a:ext>
            </a:extLst>
          </p:cNvPr>
          <p:cNvSpPr txBox="1"/>
          <p:nvPr/>
        </p:nvSpPr>
        <p:spPr>
          <a:xfrm>
            <a:off x="571500" y="7213027"/>
            <a:ext cx="1147427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457200" marR="0" lvl="0" indent="-4572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Pseudo-normal:</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sp>
        <p:nvSpPr>
          <p:cNvPr id="24" name="define “pseudo-normal”">
            <a:extLst>
              <a:ext uri="{FF2B5EF4-FFF2-40B4-BE49-F238E27FC236}">
                <a16:creationId xmlns:a16="http://schemas.microsoft.com/office/drawing/2014/main" id="{DE4F0C43-ED4E-43E0-BC8B-9F1A3D5C34EE}"/>
              </a:ext>
            </a:extLst>
          </p:cNvPr>
          <p:cNvSpPr txBox="1"/>
          <p:nvPr/>
        </p:nvSpPr>
        <p:spPr>
          <a:xfrm>
            <a:off x="571500" y="8673055"/>
            <a:ext cx="1147427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457200" marR="0" lvl="0" indent="-4572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Rearrange into 3xN matrix </a:t>
            </a:r>
            <a:r>
              <a:rPr kumimoji="0" lang="en-US" sz="2800" b="1"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B</a:t>
            </a:r>
            <a:r>
              <a:rPr kumimoji="0" lang="en-US" sz="280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a:t>
            </a:r>
            <a:endParaRPr kumimoji="0" sz="280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spTree>
    <p:extLst>
      <p:ext uri="{BB962C8B-B14F-4D97-AF65-F5344CB8AC3E}">
        <p14:creationId xmlns:p14="http://schemas.microsoft.com/office/powerpoint/2010/main" val="201566501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ambertian photometric stereo">
            <a:extLst>
              <a:ext uri="{FF2B5EF4-FFF2-40B4-BE49-F238E27FC236}">
                <a16:creationId xmlns:a16="http://schemas.microsoft.com/office/drawing/2014/main" id="{8EEC26C6-D0CA-4F72-A103-67AA3EE75558}"/>
              </a:ext>
            </a:extLst>
          </p:cNvPr>
          <p:cNvSpPr txBox="1">
            <a:spLocks/>
          </p:cNvSpPr>
          <p:nvPr/>
        </p:nvSpPr>
        <p:spPr>
          <a:xfrm>
            <a:off x="571500" y="330200"/>
            <a:ext cx="11861800" cy="94480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lstStyle>
            <a:lvl1pPr marL="0" marR="0" indent="0" algn="ct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r>
              <a:rPr lang="en-US" dirty="0"/>
              <a:t>Enforcing integrability</a:t>
            </a:r>
          </a:p>
        </p:txBody>
      </p:sp>
      <p:sp>
        <p:nvSpPr>
          <p:cNvPr id="5" name="Text Box 13">
            <a:extLst>
              <a:ext uri="{FF2B5EF4-FFF2-40B4-BE49-F238E27FC236}">
                <a16:creationId xmlns:a16="http://schemas.microsoft.com/office/drawing/2014/main" id="{26EC46CC-1B96-48CA-BBF5-1899270D779C}"/>
              </a:ext>
            </a:extLst>
          </p:cNvPr>
          <p:cNvSpPr txBox="1">
            <a:spLocks noChangeArrowheads="1"/>
          </p:cNvSpPr>
          <p:nvPr/>
        </p:nvSpPr>
        <p:spPr bwMode="auto">
          <a:xfrm>
            <a:off x="571500" y="1381068"/>
            <a:ext cx="789010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What does the integrability constraint correspond to?</a:t>
            </a:r>
          </a:p>
        </p:txBody>
      </p:sp>
    </p:spTree>
    <p:extLst>
      <p:ext uri="{BB962C8B-B14F-4D97-AF65-F5344CB8AC3E}">
        <p14:creationId xmlns:p14="http://schemas.microsoft.com/office/powerpoint/2010/main" val="409913675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ambertian photometric stereo">
            <a:extLst>
              <a:ext uri="{FF2B5EF4-FFF2-40B4-BE49-F238E27FC236}">
                <a16:creationId xmlns:a16="http://schemas.microsoft.com/office/drawing/2014/main" id="{8EEC26C6-D0CA-4F72-A103-67AA3EE75558}"/>
              </a:ext>
            </a:extLst>
          </p:cNvPr>
          <p:cNvSpPr txBox="1">
            <a:spLocks/>
          </p:cNvSpPr>
          <p:nvPr/>
        </p:nvSpPr>
        <p:spPr>
          <a:xfrm>
            <a:off x="571500" y="330200"/>
            <a:ext cx="11861800" cy="94480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lstStyle>
            <a:lvl1pPr marL="0" marR="0" indent="0" algn="ct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r>
              <a:rPr lang="en-US" dirty="0"/>
              <a:t>Enforcing integrability</a:t>
            </a:r>
          </a:p>
        </p:txBody>
      </p:sp>
      <p:sp>
        <p:nvSpPr>
          <p:cNvPr id="5" name="Text Box 13">
            <a:extLst>
              <a:ext uri="{FF2B5EF4-FFF2-40B4-BE49-F238E27FC236}">
                <a16:creationId xmlns:a16="http://schemas.microsoft.com/office/drawing/2014/main" id="{26EC46CC-1B96-48CA-BBF5-1899270D779C}"/>
              </a:ext>
            </a:extLst>
          </p:cNvPr>
          <p:cNvSpPr txBox="1">
            <a:spLocks noChangeArrowheads="1"/>
          </p:cNvSpPr>
          <p:nvPr/>
        </p:nvSpPr>
        <p:spPr bwMode="auto">
          <a:xfrm>
            <a:off x="571500" y="1381068"/>
            <a:ext cx="789010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What does the integrability constraint correspond to?</a:t>
            </a:r>
          </a:p>
        </p:txBody>
      </p:sp>
      <p:sp>
        <p:nvSpPr>
          <p:cNvPr id="8" name="define “pseudo-normal”">
            <a:extLst>
              <a:ext uri="{FF2B5EF4-FFF2-40B4-BE49-F238E27FC236}">
                <a16:creationId xmlns:a16="http://schemas.microsoft.com/office/drawing/2014/main" id="{4FBABBF7-9109-4A83-9A9E-EBE79EC64DB9}"/>
              </a:ext>
            </a:extLst>
          </p:cNvPr>
          <p:cNvSpPr txBox="1"/>
          <p:nvPr/>
        </p:nvSpPr>
        <p:spPr>
          <a:xfrm>
            <a:off x="571500" y="1953466"/>
            <a:ext cx="1157536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457200" marR="0" lvl="0" indent="-4572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Differentiation order should not matter:</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899FF7CB-062C-4330-948F-0A49A667BDF0}"/>
                  </a:ext>
                </a:extLst>
              </p:cNvPr>
              <p:cNvSpPr/>
              <p:nvPr/>
            </p:nvSpPr>
            <p:spPr>
              <a:xfrm>
                <a:off x="3539699" y="2680463"/>
                <a:ext cx="5925405" cy="13700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𝑑𝑦</m:t>
                          </m:r>
                        </m:den>
                      </m:f>
                      <m:f>
                        <m:fPr>
                          <m:ctrlPr>
                            <a:rPr lang="en-US" i="1">
                              <a:latin typeface="Cambria Math" panose="02040503050406030204" pitchFamily="18" charset="0"/>
                            </a:rPr>
                          </m:ctrlPr>
                        </m:fPr>
                        <m:num>
                          <m:r>
                            <a:rPr lang="en-US" i="1">
                              <a:latin typeface="Cambria Math" panose="02040503050406030204" pitchFamily="18" charset="0"/>
                            </a:rPr>
                            <m:t>𝑑𝑓</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num>
                        <m:den>
                          <m:r>
                            <a:rPr lang="en-US" i="1">
                              <a:latin typeface="Cambria Math" panose="02040503050406030204" pitchFamily="18" charset="0"/>
                            </a:rPr>
                            <m:t>𝑑𝑥</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𝑑𝑥</m:t>
                          </m:r>
                        </m:den>
                      </m:f>
                      <m:f>
                        <m:fPr>
                          <m:ctrlPr>
                            <a:rPr lang="en-US" i="1">
                              <a:latin typeface="Cambria Math" panose="02040503050406030204" pitchFamily="18" charset="0"/>
                            </a:rPr>
                          </m:ctrlPr>
                        </m:fPr>
                        <m:num>
                          <m:r>
                            <a:rPr lang="en-US" i="1">
                              <a:latin typeface="Cambria Math" panose="02040503050406030204" pitchFamily="18" charset="0"/>
                            </a:rPr>
                            <m:t>𝑑𝑓</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num>
                        <m:den>
                          <m:r>
                            <a:rPr lang="en-US" i="1">
                              <a:latin typeface="Cambria Math" panose="02040503050406030204" pitchFamily="18" charset="0"/>
                            </a:rPr>
                            <m:t>𝑑𝑦</m:t>
                          </m:r>
                        </m:den>
                      </m:f>
                    </m:oMath>
                  </m:oMathPara>
                </a14:m>
                <a:endParaRPr lang="en-US" dirty="0"/>
              </a:p>
            </p:txBody>
          </p:sp>
        </mc:Choice>
        <mc:Fallback xmlns="">
          <p:sp>
            <p:nvSpPr>
              <p:cNvPr id="3" name="Rectangle 2">
                <a:extLst>
                  <a:ext uri="{FF2B5EF4-FFF2-40B4-BE49-F238E27FC236}">
                    <a16:creationId xmlns:a16="http://schemas.microsoft.com/office/drawing/2014/main" id="{899FF7CB-062C-4330-948F-0A49A667BDF0}"/>
                  </a:ext>
                </a:extLst>
              </p:cNvPr>
              <p:cNvSpPr>
                <a:spLocks noRot="1" noChangeAspect="1" noMove="1" noResize="1" noEditPoints="1" noAdjustHandles="1" noChangeArrowheads="1" noChangeShapeType="1" noTextEdit="1"/>
              </p:cNvSpPr>
              <p:nvPr/>
            </p:nvSpPr>
            <p:spPr>
              <a:xfrm>
                <a:off x="3539699" y="2680463"/>
                <a:ext cx="5925405" cy="1370055"/>
              </a:xfrm>
              <a:prstGeom prst="rect">
                <a:avLst/>
              </a:prstGeom>
              <a:blipFill>
                <a:blip r:embed="rId3"/>
                <a:stretch>
                  <a:fillRect/>
                </a:stretch>
              </a:blipFill>
            </p:spPr>
            <p:txBody>
              <a:bodyPr/>
              <a:lstStyle/>
              <a:p>
                <a:r>
                  <a:rPr lang="en-US">
                    <a:noFill/>
                  </a:rPr>
                  <a:t> </a:t>
                </a:r>
              </a:p>
            </p:txBody>
          </p:sp>
        </mc:Fallback>
      </mc:AlternateContent>
      <p:sp>
        <p:nvSpPr>
          <p:cNvPr id="22" name="define “pseudo-normal”">
            <a:extLst>
              <a:ext uri="{FF2B5EF4-FFF2-40B4-BE49-F238E27FC236}">
                <a16:creationId xmlns:a16="http://schemas.microsoft.com/office/drawing/2014/main" id="{08412E92-15F2-48E8-9EBE-6F22734CF81E}"/>
              </a:ext>
            </a:extLst>
          </p:cNvPr>
          <p:cNvSpPr txBox="1"/>
          <p:nvPr/>
        </p:nvSpPr>
        <p:spPr>
          <a:xfrm>
            <a:off x="571500" y="4241728"/>
            <a:ext cx="1157536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457200" marR="0" lvl="0" indent="-4572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Can you think of a way to express the above using pseudo-</a:t>
            </a:r>
            <a:r>
              <a:rPr kumimoji="0" lang="en-US" sz="2800" b="0" i="0" u="none" strike="noStrike" kern="0" cap="none" spc="0" normalizeH="0" baseline="0" noProof="0" dirty="0" err="1">
                <a:ln>
                  <a:noFill/>
                </a:ln>
                <a:solidFill>
                  <a:srgbClr val="000000"/>
                </a:solidFill>
                <a:effectLst/>
                <a:uLnTx/>
                <a:uFillTx/>
                <a:latin typeface="Calibri Light" panose="020F0302020204030204" pitchFamily="34" charset="0"/>
                <a:sym typeface="Helvetica Neue Light"/>
              </a:rPr>
              <a:t>normals</a:t>
            </a: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 </a:t>
            </a:r>
            <a:r>
              <a:rPr kumimoji="0" lang="en-US" sz="2800" b="1"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b</a:t>
            </a:r>
            <a:r>
              <a:rPr kumimoji="0" lang="en-US" sz="280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a:t>
            </a:r>
            <a:endParaRPr kumimoji="0" sz="280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spTree>
    <p:extLst>
      <p:ext uri="{BB962C8B-B14F-4D97-AF65-F5344CB8AC3E}">
        <p14:creationId xmlns:p14="http://schemas.microsoft.com/office/powerpoint/2010/main" val="253626655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p:cNvSpPr>
          <p:nvPr>
            <p:ph type="title"/>
          </p:nvPr>
        </p:nvSpPr>
        <p:spPr>
          <a:xfrm>
            <a:off x="0" y="1219200"/>
            <a:ext cx="13004800" cy="1413934"/>
          </a:xfrm>
          <a:prstGeom prst="rect">
            <a:avLst/>
          </a:prstGeom>
        </p:spPr>
        <p:txBody>
          <a:bodyPr/>
          <a:lstStyle/>
          <a:p>
            <a:pPr algn="ctr"/>
            <a:r>
              <a:rPr lang="en-US" dirty="0"/>
              <a:t>Slide credits</a:t>
            </a:r>
            <a:endParaRPr dirty="0"/>
          </a:p>
        </p:txBody>
      </p:sp>
      <p:sp>
        <p:nvSpPr>
          <p:cNvPr id="4" name="Shape 667"/>
          <p:cNvSpPr txBox="1">
            <a:spLocks/>
          </p:cNvSpPr>
          <p:nvPr/>
        </p:nvSpPr>
        <p:spPr>
          <a:xfrm>
            <a:off x="540200" y="2893008"/>
            <a:ext cx="11924401" cy="3967584"/>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60" b="0" i="0" u="none" strike="noStrike" kern="1200" cap="none" spc="0" normalizeH="0" baseline="0" noProof="0" dirty="0">
                <a:ln>
                  <a:noFill/>
                </a:ln>
                <a:solidFill>
                  <a:srgbClr val="000000"/>
                </a:solidFill>
                <a:effectLst/>
                <a:uLnTx/>
                <a:uFillTx/>
                <a:latin typeface="Helvetica Light"/>
                <a:sym typeface="Helvetica Light"/>
              </a:rPr>
              <a:t>Many of these slides were adapted from:</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560" b="0" i="0" u="none" strike="noStrike" kern="1200" cap="none" spc="0" normalizeH="0" baseline="0" noProof="0" dirty="0">
              <a:ln>
                <a:noFill/>
              </a:ln>
              <a:solidFill>
                <a:srgbClr val="000000"/>
              </a:solidFill>
              <a:effectLst/>
              <a:uLnTx/>
              <a:uFillTx/>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560" b="0" i="0" u="none" strike="noStrike" kern="1200" cap="none" spc="0" normalizeH="0" baseline="0" noProof="0" dirty="0" err="1">
                <a:ln>
                  <a:noFill/>
                </a:ln>
                <a:solidFill>
                  <a:srgbClr val="000000"/>
                </a:solidFill>
                <a:effectLst/>
                <a:uLnTx/>
                <a:uFillTx/>
                <a:latin typeface="Helvetica Light"/>
                <a:sym typeface="Helvetica Light"/>
              </a:rPr>
              <a:t>Srinivasa</a:t>
            </a:r>
            <a:r>
              <a:rPr kumimoji="0" lang="en-US" sz="2560" b="0" i="0" u="none" strike="noStrike" kern="1200" cap="none" spc="0" normalizeH="0" baseline="0" noProof="0" dirty="0">
                <a:ln>
                  <a:noFill/>
                </a:ln>
                <a:solidFill>
                  <a:srgbClr val="000000"/>
                </a:solidFill>
                <a:effectLst/>
                <a:uLnTx/>
                <a:uFillTx/>
                <a:latin typeface="Helvetica Light"/>
                <a:sym typeface="Helvetica Light"/>
              </a:rPr>
              <a:t> Narasimhan (16-385, Spring 2014).</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560" b="0" i="0" u="none" strike="noStrike" kern="1200" cap="none" spc="0" normalizeH="0" baseline="0" noProof="0" dirty="0">
              <a:ln>
                <a:noFill/>
              </a:ln>
              <a:solidFill>
                <a:srgbClr val="000000"/>
              </a:solidFill>
              <a:effectLst/>
              <a:uLnTx/>
              <a:uFillTx/>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560" b="0" i="0" u="none" strike="noStrike" kern="1200" cap="none" spc="0" normalizeH="0" baseline="0" noProof="0" dirty="0">
                <a:ln>
                  <a:noFill/>
                </a:ln>
                <a:solidFill>
                  <a:srgbClr val="000000"/>
                </a:solidFill>
                <a:effectLst/>
                <a:uLnTx/>
                <a:uFillTx/>
                <a:latin typeface="Helvetica Light"/>
                <a:sym typeface="Helvetica Light"/>
              </a:rPr>
              <a:t>Todd </a:t>
            </a:r>
            <a:r>
              <a:rPr kumimoji="0" lang="en-US" sz="2560" b="0" i="0" u="none" strike="noStrike" kern="1200" cap="none" spc="0" normalizeH="0" baseline="0" noProof="0" dirty="0" err="1">
                <a:ln>
                  <a:noFill/>
                </a:ln>
                <a:solidFill>
                  <a:srgbClr val="000000"/>
                </a:solidFill>
                <a:effectLst/>
                <a:uLnTx/>
                <a:uFillTx/>
                <a:latin typeface="Helvetica Light"/>
                <a:sym typeface="Helvetica Light"/>
              </a:rPr>
              <a:t>Zickler</a:t>
            </a:r>
            <a:r>
              <a:rPr kumimoji="0" lang="en-US" sz="2560" b="0" i="0" u="none" strike="noStrike" kern="1200" cap="none" spc="0" normalizeH="0" baseline="0" noProof="0" dirty="0">
                <a:ln>
                  <a:noFill/>
                </a:ln>
                <a:solidFill>
                  <a:srgbClr val="000000"/>
                </a:solidFill>
                <a:effectLst/>
                <a:uLnTx/>
                <a:uFillTx/>
                <a:latin typeface="Helvetica Light"/>
                <a:sym typeface="Helvetica Light"/>
              </a:rPr>
              <a:t> (Harvard University).</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560" b="0" i="0" u="none" strike="noStrike" kern="1200" cap="none" spc="0" normalizeH="0" baseline="0" noProof="0" dirty="0">
              <a:ln>
                <a:noFill/>
              </a:ln>
              <a:solidFill>
                <a:srgbClr val="000000"/>
              </a:solidFill>
              <a:effectLst/>
              <a:uLnTx/>
              <a:uFillTx/>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560" b="0" i="0" u="none" strike="noStrike" kern="1200" cap="none" spc="0" normalizeH="0" baseline="0" noProof="0" dirty="0">
                <a:ln>
                  <a:noFill/>
                </a:ln>
                <a:solidFill>
                  <a:srgbClr val="000000"/>
                </a:solidFill>
                <a:effectLst/>
                <a:uLnTx/>
                <a:uFillTx/>
                <a:latin typeface="Helvetica Light"/>
                <a:sym typeface="Helvetica Light"/>
              </a:rPr>
              <a:t>Steven </a:t>
            </a:r>
            <a:r>
              <a:rPr kumimoji="0" lang="en-US" sz="2560" b="0" i="0" u="none" strike="noStrike" kern="1200" cap="none" spc="0" normalizeH="0" baseline="0" noProof="0" dirty="0" err="1">
                <a:ln>
                  <a:noFill/>
                </a:ln>
                <a:solidFill>
                  <a:srgbClr val="000000"/>
                </a:solidFill>
                <a:effectLst/>
                <a:uLnTx/>
                <a:uFillTx/>
                <a:latin typeface="Helvetica Light"/>
                <a:sym typeface="Helvetica Light"/>
              </a:rPr>
              <a:t>Gortler</a:t>
            </a:r>
            <a:r>
              <a:rPr kumimoji="0" lang="en-US" sz="2560" b="0" i="0" u="none" strike="noStrike" kern="1200" cap="none" spc="0" normalizeH="0" baseline="0" noProof="0" dirty="0">
                <a:ln>
                  <a:noFill/>
                </a:ln>
                <a:solidFill>
                  <a:srgbClr val="000000"/>
                </a:solidFill>
                <a:effectLst/>
                <a:uLnTx/>
                <a:uFillTx/>
                <a:latin typeface="Helvetica Light"/>
                <a:sym typeface="Helvetica Light"/>
              </a:rPr>
              <a:t> (Harvard University).</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560" dirty="0">
              <a:solidFill>
                <a:srgbClr val="000000"/>
              </a:solidFill>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560" b="0" i="0" u="none" strike="noStrike" kern="1200" cap="none" spc="0" normalizeH="0" baseline="0" noProof="0" dirty="0" err="1">
                <a:ln>
                  <a:noFill/>
                </a:ln>
                <a:solidFill>
                  <a:srgbClr val="000000"/>
                </a:solidFill>
                <a:effectLst/>
                <a:uLnTx/>
                <a:uFillTx/>
                <a:latin typeface="Helvetica Light"/>
                <a:sym typeface="Helvetica Light"/>
              </a:rPr>
              <a:t>Kayvon</a:t>
            </a:r>
            <a:r>
              <a:rPr kumimoji="0" lang="en-US" sz="2560" b="0" i="0" u="none" strike="noStrike" kern="1200" cap="none" spc="0" normalizeH="0" baseline="0" noProof="0" dirty="0">
                <a:ln>
                  <a:noFill/>
                </a:ln>
                <a:solidFill>
                  <a:srgbClr val="000000"/>
                </a:solidFill>
                <a:effectLst/>
                <a:uLnTx/>
                <a:uFillTx/>
                <a:latin typeface="Helvetica Light"/>
                <a:sym typeface="Helvetica Light"/>
              </a:rPr>
              <a:t> </a:t>
            </a:r>
            <a:r>
              <a:rPr kumimoji="0" lang="en-US" sz="2560" b="0" i="0" u="none" strike="noStrike" kern="1200" cap="none" spc="0" normalizeH="0" baseline="0" noProof="0" dirty="0" err="1">
                <a:ln>
                  <a:noFill/>
                </a:ln>
                <a:solidFill>
                  <a:srgbClr val="000000"/>
                </a:solidFill>
                <a:effectLst/>
                <a:uLnTx/>
                <a:uFillTx/>
                <a:latin typeface="Helvetica Light"/>
                <a:sym typeface="Helvetica Light"/>
              </a:rPr>
              <a:t>Fatahalian</a:t>
            </a:r>
            <a:r>
              <a:rPr kumimoji="0" lang="en-US" sz="2560" b="0" i="0" u="none" strike="noStrike" kern="1200" cap="none" spc="0" normalizeH="0" baseline="0" noProof="0" dirty="0">
                <a:ln>
                  <a:noFill/>
                </a:ln>
                <a:solidFill>
                  <a:srgbClr val="000000"/>
                </a:solidFill>
                <a:effectLst/>
                <a:uLnTx/>
                <a:uFillTx/>
                <a:latin typeface="Helvetica Light"/>
                <a:sym typeface="Helvetica Light"/>
              </a:rPr>
              <a:t> (Stanford University; CMU 15-462, Fall 2015).</a:t>
            </a:r>
          </a:p>
        </p:txBody>
      </p:sp>
    </p:spTree>
    <p:extLst>
      <p:ext uri="{BB962C8B-B14F-4D97-AF65-F5344CB8AC3E}">
        <p14:creationId xmlns:p14="http://schemas.microsoft.com/office/powerpoint/2010/main" val="3472689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ambertian photometric stereo">
            <a:extLst>
              <a:ext uri="{FF2B5EF4-FFF2-40B4-BE49-F238E27FC236}">
                <a16:creationId xmlns:a16="http://schemas.microsoft.com/office/drawing/2014/main" id="{8EEC26C6-D0CA-4F72-A103-67AA3EE75558}"/>
              </a:ext>
            </a:extLst>
          </p:cNvPr>
          <p:cNvSpPr txBox="1">
            <a:spLocks/>
          </p:cNvSpPr>
          <p:nvPr/>
        </p:nvSpPr>
        <p:spPr>
          <a:xfrm>
            <a:off x="571500" y="330200"/>
            <a:ext cx="11861800" cy="94480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lstStyle>
            <a:lvl1pPr marL="0" marR="0" indent="0" algn="ct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r>
              <a:rPr lang="en-US" dirty="0"/>
              <a:t>Enforcing integrability</a:t>
            </a:r>
          </a:p>
        </p:txBody>
      </p:sp>
      <p:sp>
        <p:nvSpPr>
          <p:cNvPr id="5" name="Text Box 13">
            <a:extLst>
              <a:ext uri="{FF2B5EF4-FFF2-40B4-BE49-F238E27FC236}">
                <a16:creationId xmlns:a16="http://schemas.microsoft.com/office/drawing/2014/main" id="{26EC46CC-1B96-48CA-BBF5-1899270D779C}"/>
              </a:ext>
            </a:extLst>
          </p:cNvPr>
          <p:cNvSpPr txBox="1">
            <a:spLocks noChangeArrowheads="1"/>
          </p:cNvSpPr>
          <p:nvPr/>
        </p:nvSpPr>
        <p:spPr bwMode="auto">
          <a:xfrm>
            <a:off x="571500" y="1381068"/>
            <a:ext cx="789010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What does the integrability constraint correspond to?</a:t>
            </a:r>
          </a:p>
        </p:txBody>
      </p:sp>
      <p:sp>
        <p:nvSpPr>
          <p:cNvPr id="8" name="define “pseudo-normal”">
            <a:extLst>
              <a:ext uri="{FF2B5EF4-FFF2-40B4-BE49-F238E27FC236}">
                <a16:creationId xmlns:a16="http://schemas.microsoft.com/office/drawing/2014/main" id="{4FBABBF7-9109-4A83-9A9E-EBE79EC64DB9}"/>
              </a:ext>
            </a:extLst>
          </p:cNvPr>
          <p:cNvSpPr txBox="1"/>
          <p:nvPr/>
        </p:nvSpPr>
        <p:spPr>
          <a:xfrm>
            <a:off x="571500" y="1953466"/>
            <a:ext cx="1157536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457200" marR="0" lvl="0" indent="-4572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Differentiation order should not matter:</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899FF7CB-062C-4330-948F-0A49A667BDF0}"/>
                  </a:ext>
                </a:extLst>
              </p:cNvPr>
              <p:cNvSpPr/>
              <p:nvPr/>
            </p:nvSpPr>
            <p:spPr>
              <a:xfrm>
                <a:off x="3539698" y="2680463"/>
                <a:ext cx="5925405" cy="13700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𝑑𝑦</m:t>
                          </m:r>
                        </m:den>
                      </m:f>
                      <m:f>
                        <m:fPr>
                          <m:ctrlPr>
                            <a:rPr lang="en-US" i="1">
                              <a:latin typeface="Cambria Math" panose="02040503050406030204" pitchFamily="18" charset="0"/>
                            </a:rPr>
                          </m:ctrlPr>
                        </m:fPr>
                        <m:num>
                          <m:r>
                            <a:rPr lang="en-US" i="1">
                              <a:latin typeface="Cambria Math" panose="02040503050406030204" pitchFamily="18" charset="0"/>
                            </a:rPr>
                            <m:t>𝑑𝑓</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num>
                        <m:den>
                          <m:r>
                            <a:rPr lang="en-US" i="1">
                              <a:latin typeface="Cambria Math" panose="02040503050406030204" pitchFamily="18" charset="0"/>
                            </a:rPr>
                            <m:t>𝑑𝑥</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𝑑𝑥</m:t>
                          </m:r>
                        </m:den>
                      </m:f>
                      <m:f>
                        <m:fPr>
                          <m:ctrlPr>
                            <a:rPr lang="en-US" i="1">
                              <a:latin typeface="Cambria Math" panose="02040503050406030204" pitchFamily="18" charset="0"/>
                            </a:rPr>
                          </m:ctrlPr>
                        </m:fPr>
                        <m:num>
                          <m:r>
                            <a:rPr lang="en-US" i="1">
                              <a:latin typeface="Cambria Math" panose="02040503050406030204" pitchFamily="18" charset="0"/>
                            </a:rPr>
                            <m:t>𝑑𝑓</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num>
                        <m:den>
                          <m:r>
                            <a:rPr lang="en-US" i="1">
                              <a:latin typeface="Cambria Math" panose="02040503050406030204" pitchFamily="18" charset="0"/>
                            </a:rPr>
                            <m:t>𝑑𝑦</m:t>
                          </m:r>
                        </m:den>
                      </m:f>
                    </m:oMath>
                  </m:oMathPara>
                </a14:m>
                <a:endParaRPr lang="en-US" dirty="0"/>
              </a:p>
            </p:txBody>
          </p:sp>
        </mc:Choice>
        <mc:Fallback xmlns="">
          <p:sp>
            <p:nvSpPr>
              <p:cNvPr id="3" name="Rectangle 2">
                <a:extLst>
                  <a:ext uri="{FF2B5EF4-FFF2-40B4-BE49-F238E27FC236}">
                    <a16:creationId xmlns:a16="http://schemas.microsoft.com/office/drawing/2014/main" id="{899FF7CB-062C-4330-948F-0A49A667BDF0}"/>
                  </a:ext>
                </a:extLst>
              </p:cNvPr>
              <p:cNvSpPr>
                <a:spLocks noRot="1" noChangeAspect="1" noMove="1" noResize="1" noEditPoints="1" noAdjustHandles="1" noChangeArrowheads="1" noChangeShapeType="1" noTextEdit="1"/>
              </p:cNvSpPr>
              <p:nvPr/>
            </p:nvSpPr>
            <p:spPr>
              <a:xfrm>
                <a:off x="3539698" y="2680463"/>
                <a:ext cx="5925405" cy="1370055"/>
              </a:xfrm>
              <a:prstGeom prst="rect">
                <a:avLst/>
              </a:prstGeom>
              <a:blipFill>
                <a:blip r:embed="rId3"/>
                <a:stretch>
                  <a:fillRect/>
                </a:stretch>
              </a:blipFill>
            </p:spPr>
            <p:txBody>
              <a:bodyPr/>
              <a:lstStyle/>
              <a:p>
                <a:r>
                  <a:rPr lang="en-US">
                    <a:noFill/>
                  </a:rPr>
                  <a:t> </a:t>
                </a:r>
              </a:p>
            </p:txBody>
          </p:sp>
        </mc:Fallback>
      </mc:AlternateContent>
      <p:sp>
        <p:nvSpPr>
          <p:cNvPr id="22" name="define “pseudo-normal”">
            <a:extLst>
              <a:ext uri="{FF2B5EF4-FFF2-40B4-BE49-F238E27FC236}">
                <a16:creationId xmlns:a16="http://schemas.microsoft.com/office/drawing/2014/main" id="{08412E92-15F2-48E8-9EBE-6F22734CF81E}"/>
              </a:ext>
            </a:extLst>
          </p:cNvPr>
          <p:cNvSpPr txBox="1"/>
          <p:nvPr/>
        </p:nvSpPr>
        <p:spPr>
          <a:xfrm>
            <a:off x="571500" y="4241728"/>
            <a:ext cx="1157536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457200" marR="0" lvl="0" indent="-4572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Can you think of a way to express the above using pseudo-</a:t>
            </a:r>
            <a:r>
              <a:rPr kumimoji="0" lang="en-US" sz="2800" b="0" i="0" u="none" strike="noStrike" kern="0" cap="none" spc="0" normalizeH="0" baseline="0" noProof="0" dirty="0" err="1">
                <a:ln>
                  <a:noFill/>
                </a:ln>
                <a:solidFill>
                  <a:srgbClr val="000000"/>
                </a:solidFill>
                <a:effectLst/>
                <a:uLnTx/>
                <a:uFillTx/>
                <a:latin typeface="Calibri Light" panose="020F0302020204030204" pitchFamily="34" charset="0"/>
                <a:sym typeface="Helvetica Neue Light"/>
              </a:rPr>
              <a:t>normals</a:t>
            </a: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 </a:t>
            </a:r>
            <a:r>
              <a:rPr kumimoji="0" lang="en-US" sz="2800" b="1"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b</a:t>
            </a:r>
            <a:r>
              <a:rPr kumimoji="0" lang="en-US" sz="280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a:t>
            </a:r>
            <a:endParaRPr kumimoji="0" sz="280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E1CCAF71-FB5C-4EBC-8805-B908AD2565C3}"/>
                  </a:ext>
                </a:extLst>
              </p:cNvPr>
              <p:cNvSpPr/>
              <p:nvPr/>
            </p:nvSpPr>
            <p:spPr>
              <a:xfrm>
                <a:off x="3491442" y="4978394"/>
                <a:ext cx="5735481" cy="13740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𝑑𝑦</m:t>
                          </m:r>
                        </m:den>
                      </m:f>
                      <m:f>
                        <m:fPr>
                          <m:ctrlPr>
                            <a:rPr lang="en-US" i="1">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num>
                        <m:den>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3</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𝑑𝑥</m:t>
                          </m:r>
                        </m:den>
                      </m:f>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2</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num>
                        <m:den>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3</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den>
                      </m:f>
                    </m:oMath>
                  </m:oMathPara>
                </a14:m>
                <a:endParaRPr lang="en-US" dirty="0"/>
              </a:p>
            </p:txBody>
          </p:sp>
        </mc:Choice>
        <mc:Fallback xmlns="">
          <p:sp>
            <p:nvSpPr>
              <p:cNvPr id="9" name="Rectangle 8">
                <a:extLst>
                  <a:ext uri="{FF2B5EF4-FFF2-40B4-BE49-F238E27FC236}">
                    <a16:creationId xmlns:a16="http://schemas.microsoft.com/office/drawing/2014/main" id="{E1CCAF71-FB5C-4EBC-8805-B908AD2565C3}"/>
                  </a:ext>
                </a:extLst>
              </p:cNvPr>
              <p:cNvSpPr>
                <a:spLocks noRot="1" noChangeAspect="1" noMove="1" noResize="1" noEditPoints="1" noAdjustHandles="1" noChangeArrowheads="1" noChangeShapeType="1" noTextEdit="1"/>
              </p:cNvSpPr>
              <p:nvPr/>
            </p:nvSpPr>
            <p:spPr>
              <a:xfrm>
                <a:off x="3491442" y="4978394"/>
                <a:ext cx="5735481" cy="1374030"/>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005533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ambertian photometric stereo">
            <a:extLst>
              <a:ext uri="{FF2B5EF4-FFF2-40B4-BE49-F238E27FC236}">
                <a16:creationId xmlns:a16="http://schemas.microsoft.com/office/drawing/2014/main" id="{8EEC26C6-D0CA-4F72-A103-67AA3EE75558}"/>
              </a:ext>
            </a:extLst>
          </p:cNvPr>
          <p:cNvSpPr txBox="1">
            <a:spLocks/>
          </p:cNvSpPr>
          <p:nvPr/>
        </p:nvSpPr>
        <p:spPr>
          <a:xfrm>
            <a:off x="571500" y="330200"/>
            <a:ext cx="11861800" cy="94480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lstStyle>
            <a:lvl1pPr marL="0" marR="0" indent="0" algn="ct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r>
              <a:rPr lang="en-US" dirty="0"/>
              <a:t>Enforcing integrability</a:t>
            </a:r>
          </a:p>
        </p:txBody>
      </p:sp>
      <p:sp>
        <p:nvSpPr>
          <p:cNvPr id="5" name="Text Box 13">
            <a:extLst>
              <a:ext uri="{FF2B5EF4-FFF2-40B4-BE49-F238E27FC236}">
                <a16:creationId xmlns:a16="http://schemas.microsoft.com/office/drawing/2014/main" id="{26EC46CC-1B96-48CA-BBF5-1899270D779C}"/>
              </a:ext>
            </a:extLst>
          </p:cNvPr>
          <p:cNvSpPr txBox="1">
            <a:spLocks noChangeArrowheads="1"/>
          </p:cNvSpPr>
          <p:nvPr/>
        </p:nvSpPr>
        <p:spPr bwMode="auto">
          <a:xfrm>
            <a:off x="571500" y="1381068"/>
            <a:ext cx="789010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What does the integrability constraint correspond to?</a:t>
            </a:r>
          </a:p>
        </p:txBody>
      </p:sp>
      <p:sp>
        <p:nvSpPr>
          <p:cNvPr id="8" name="define “pseudo-normal”">
            <a:extLst>
              <a:ext uri="{FF2B5EF4-FFF2-40B4-BE49-F238E27FC236}">
                <a16:creationId xmlns:a16="http://schemas.microsoft.com/office/drawing/2014/main" id="{4FBABBF7-9109-4A83-9A9E-EBE79EC64DB9}"/>
              </a:ext>
            </a:extLst>
          </p:cNvPr>
          <p:cNvSpPr txBox="1"/>
          <p:nvPr/>
        </p:nvSpPr>
        <p:spPr>
          <a:xfrm>
            <a:off x="571500" y="1953466"/>
            <a:ext cx="1157536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457200" marR="0" lvl="0" indent="-4572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Differentiation order should not matter:</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sp>
        <p:nvSpPr>
          <p:cNvPr id="22" name="define “pseudo-normal”">
            <a:extLst>
              <a:ext uri="{FF2B5EF4-FFF2-40B4-BE49-F238E27FC236}">
                <a16:creationId xmlns:a16="http://schemas.microsoft.com/office/drawing/2014/main" id="{08412E92-15F2-48E8-9EBE-6F22734CF81E}"/>
              </a:ext>
            </a:extLst>
          </p:cNvPr>
          <p:cNvSpPr txBox="1"/>
          <p:nvPr/>
        </p:nvSpPr>
        <p:spPr>
          <a:xfrm>
            <a:off x="571500" y="4241728"/>
            <a:ext cx="1157536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457200" marR="0" lvl="0" indent="-4572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Can you think of a way to express the above using pseudo-</a:t>
            </a:r>
            <a:r>
              <a:rPr kumimoji="0" lang="en-US" sz="2800" b="0" i="0" u="none" strike="noStrike" kern="0" cap="none" spc="0" normalizeH="0" baseline="0" noProof="0" dirty="0" err="1">
                <a:ln>
                  <a:noFill/>
                </a:ln>
                <a:solidFill>
                  <a:srgbClr val="000000"/>
                </a:solidFill>
                <a:effectLst/>
                <a:uLnTx/>
                <a:uFillTx/>
                <a:latin typeface="Calibri Light" panose="020F0302020204030204" pitchFamily="34" charset="0"/>
                <a:sym typeface="Helvetica Neue Light"/>
              </a:rPr>
              <a:t>normals</a:t>
            </a: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 </a:t>
            </a:r>
            <a:r>
              <a:rPr kumimoji="0" lang="en-US" sz="2800" b="1"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b</a:t>
            </a:r>
            <a:r>
              <a:rPr kumimoji="0" lang="en-US" sz="280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a:t>
            </a:r>
            <a:endParaRPr kumimoji="0" sz="280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sp>
        <p:nvSpPr>
          <p:cNvPr id="11" name="define “pseudo-normal”">
            <a:extLst>
              <a:ext uri="{FF2B5EF4-FFF2-40B4-BE49-F238E27FC236}">
                <a16:creationId xmlns:a16="http://schemas.microsoft.com/office/drawing/2014/main" id="{6C29F359-367B-4311-9658-D1F98035492F}"/>
              </a:ext>
            </a:extLst>
          </p:cNvPr>
          <p:cNvSpPr txBox="1"/>
          <p:nvPr/>
        </p:nvSpPr>
        <p:spPr>
          <a:xfrm>
            <a:off x="571500" y="6547852"/>
            <a:ext cx="1157536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457200" marR="0" lvl="0" indent="-4572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Simplify to:</a:t>
            </a:r>
            <a:endParaRPr kumimoji="0" sz="280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13ED2FB8-C25B-4A99-BBB2-382E81C675FD}"/>
                  </a:ext>
                </a:extLst>
              </p:cNvPr>
              <p:cNvSpPr/>
              <p:nvPr/>
            </p:nvSpPr>
            <p:spPr>
              <a:xfrm>
                <a:off x="400986" y="7284518"/>
                <a:ext cx="12202828" cy="10021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𝑏</m:t>
                          </m:r>
                        </m:e>
                        <m:sub>
                          <m:r>
                            <a:rPr lang="en-US" sz="2800" b="0" i="1" smtClean="0">
                              <a:latin typeface="Cambria Math" panose="02040503050406030204" pitchFamily="18" charset="0"/>
                            </a:rPr>
                            <m:t>3</m:t>
                          </m:r>
                        </m:sub>
                      </m:sSub>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e>
                      </m:d>
                      <m:f>
                        <m:fPr>
                          <m:ctrlPr>
                            <a:rPr lang="en-US" sz="2800" i="1" smtClean="0">
                              <a:latin typeface="Cambria Math" panose="02040503050406030204" pitchFamily="18" charset="0"/>
                            </a:rPr>
                          </m:ctrlPr>
                        </m:fPr>
                        <m:num>
                          <m:r>
                            <a:rPr lang="en-US" sz="2800" i="1">
                              <a:latin typeface="Cambria Math" panose="02040503050406030204" pitchFamily="18" charset="0"/>
                            </a:rPr>
                            <m:t>𝑑</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b="0" i="1" smtClean="0">
                                  <a:latin typeface="Cambria Math" panose="02040503050406030204" pitchFamily="18" charset="0"/>
                                </a:rPr>
                                <m:t>1</m:t>
                              </m:r>
                            </m:sub>
                          </m:sSub>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e>
                          </m:d>
                        </m:num>
                        <m:den>
                          <m:r>
                            <a:rPr lang="en-US" sz="2800" i="1">
                              <a:latin typeface="Cambria Math" panose="02040503050406030204" pitchFamily="18" charset="0"/>
                            </a:rPr>
                            <m:t>𝑑𝑦</m:t>
                          </m:r>
                        </m:den>
                      </m:f>
                      <m:r>
                        <a:rPr lang="en-US" sz="2800" b="0" i="1" smtClean="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b="0" i="1" smtClean="0">
                              <a:latin typeface="Cambria Math" panose="02040503050406030204" pitchFamily="18" charset="0"/>
                            </a:rPr>
                            <m:t>1</m:t>
                          </m:r>
                        </m:sub>
                      </m:sSub>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𝑑</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b="0" i="1" smtClean="0">
                                  <a:latin typeface="Cambria Math" panose="02040503050406030204" pitchFamily="18" charset="0"/>
                                </a:rPr>
                                <m:t>3</m:t>
                              </m:r>
                            </m:sub>
                          </m:sSub>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r>
                            <a:rPr lang="en-US" sz="2800" i="1">
                              <a:latin typeface="Cambria Math" panose="02040503050406030204" pitchFamily="18" charset="0"/>
                            </a:rPr>
                            <m:t>)</m:t>
                          </m:r>
                        </m:num>
                        <m:den>
                          <m:r>
                            <a:rPr lang="en-US" sz="2800" i="1">
                              <a:latin typeface="Cambria Math" panose="02040503050406030204" pitchFamily="18" charset="0"/>
                            </a:rPr>
                            <m:t>𝑑𝑦</m:t>
                          </m:r>
                        </m:den>
                      </m:f>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b="0" i="1" smtClean="0">
                              <a:latin typeface="Cambria Math" panose="02040503050406030204" pitchFamily="18" charset="0"/>
                            </a:rPr>
                            <m:t>2</m:t>
                          </m:r>
                        </m:sub>
                      </m:sSub>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e>
                      </m:d>
                      <m:f>
                        <m:fPr>
                          <m:ctrlPr>
                            <a:rPr lang="en-US" sz="2800" i="1">
                              <a:latin typeface="Cambria Math" panose="02040503050406030204" pitchFamily="18" charset="0"/>
                            </a:rPr>
                          </m:ctrlPr>
                        </m:fPr>
                        <m:num>
                          <m:r>
                            <a:rPr lang="en-US" sz="2800" i="1">
                              <a:latin typeface="Cambria Math" panose="02040503050406030204" pitchFamily="18" charset="0"/>
                            </a:rPr>
                            <m:t>𝑑</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i="1">
                                  <a:latin typeface="Cambria Math" panose="02040503050406030204" pitchFamily="18" charset="0"/>
                                </a:rPr>
                                <m:t>1</m:t>
                              </m:r>
                            </m:sub>
                          </m:sSub>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e>
                          </m:d>
                        </m:num>
                        <m:den>
                          <m:r>
                            <a:rPr lang="en-US" sz="2800" i="1">
                              <a:latin typeface="Cambria Math" panose="02040503050406030204" pitchFamily="18" charset="0"/>
                            </a:rPr>
                            <m:t>𝑑</m:t>
                          </m:r>
                          <m:r>
                            <a:rPr lang="en-US" sz="2800" b="0" i="1" smtClean="0">
                              <a:latin typeface="Cambria Math" panose="02040503050406030204" pitchFamily="18" charset="0"/>
                            </a:rPr>
                            <m:t>𝑥</m:t>
                          </m:r>
                        </m:den>
                      </m:f>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i="1">
                              <a:latin typeface="Cambria Math" panose="02040503050406030204" pitchFamily="18" charset="0"/>
                            </a:rPr>
                            <m:t>1</m:t>
                          </m:r>
                        </m:sub>
                      </m:sSub>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𝑑</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b="0" i="1" smtClean="0">
                                  <a:latin typeface="Cambria Math" panose="02040503050406030204" pitchFamily="18" charset="0"/>
                                </a:rPr>
                                <m:t>2</m:t>
                              </m:r>
                            </m:sub>
                          </m:sSub>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r>
                            <a:rPr lang="en-US" sz="2800" i="1">
                              <a:latin typeface="Cambria Math" panose="02040503050406030204" pitchFamily="18" charset="0"/>
                            </a:rPr>
                            <m:t>)</m:t>
                          </m:r>
                        </m:num>
                        <m:den>
                          <m:r>
                            <a:rPr lang="en-US" sz="2800" i="1">
                              <a:latin typeface="Cambria Math" panose="02040503050406030204" pitchFamily="18" charset="0"/>
                            </a:rPr>
                            <m:t>𝑑</m:t>
                          </m:r>
                          <m:r>
                            <a:rPr lang="en-US" sz="2800" b="0" i="1" smtClean="0">
                              <a:latin typeface="Cambria Math" panose="02040503050406030204" pitchFamily="18" charset="0"/>
                            </a:rPr>
                            <m:t>𝑥</m:t>
                          </m:r>
                        </m:den>
                      </m:f>
                    </m:oMath>
                  </m:oMathPara>
                </a14:m>
                <a:endParaRPr lang="en-US" sz="2800" dirty="0"/>
              </a:p>
            </p:txBody>
          </p:sp>
        </mc:Choice>
        <mc:Fallback xmlns="">
          <p:sp>
            <p:nvSpPr>
              <p:cNvPr id="12" name="Rectangle 11">
                <a:extLst>
                  <a:ext uri="{FF2B5EF4-FFF2-40B4-BE49-F238E27FC236}">
                    <a16:creationId xmlns:a16="http://schemas.microsoft.com/office/drawing/2014/main" id="{13ED2FB8-C25B-4A99-BBB2-382E81C675FD}"/>
                  </a:ext>
                </a:extLst>
              </p:cNvPr>
              <p:cNvSpPr>
                <a:spLocks noRot="1" noChangeAspect="1" noMove="1" noResize="1" noEditPoints="1" noAdjustHandles="1" noChangeArrowheads="1" noChangeShapeType="1" noTextEdit="1"/>
              </p:cNvSpPr>
              <p:nvPr/>
            </p:nvSpPr>
            <p:spPr>
              <a:xfrm>
                <a:off x="400986" y="7284518"/>
                <a:ext cx="12202828" cy="100213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F807C21C-776C-4167-9AED-268E00886B26}"/>
                  </a:ext>
                </a:extLst>
              </p:cNvPr>
              <p:cNvSpPr/>
              <p:nvPr/>
            </p:nvSpPr>
            <p:spPr>
              <a:xfrm>
                <a:off x="3539698" y="2680463"/>
                <a:ext cx="5925405" cy="13700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𝑑𝑦</m:t>
                          </m:r>
                        </m:den>
                      </m:f>
                      <m:f>
                        <m:fPr>
                          <m:ctrlPr>
                            <a:rPr lang="en-US" i="1">
                              <a:latin typeface="Cambria Math" panose="02040503050406030204" pitchFamily="18" charset="0"/>
                            </a:rPr>
                          </m:ctrlPr>
                        </m:fPr>
                        <m:num>
                          <m:r>
                            <a:rPr lang="en-US" i="1">
                              <a:latin typeface="Cambria Math" panose="02040503050406030204" pitchFamily="18" charset="0"/>
                            </a:rPr>
                            <m:t>𝑑𝑓</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num>
                        <m:den>
                          <m:r>
                            <a:rPr lang="en-US" i="1">
                              <a:latin typeface="Cambria Math" panose="02040503050406030204" pitchFamily="18" charset="0"/>
                            </a:rPr>
                            <m:t>𝑑𝑥</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𝑑𝑥</m:t>
                          </m:r>
                        </m:den>
                      </m:f>
                      <m:f>
                        <m:fPr>
                          <m:ctrlPr>
                            <a:rPr lang="en-US" i="1">
                              <a:latin typeface="Cambria Math" panose="02040503050406030204" pitchFamily="18" charset="0"/>
                            </a:rPr>
                          </m:ctrlPr>
                        </m:fPr>
                        <m:num>
                          <m:r>
                            <a:rPr lang="en-US" i="1">
                              <a:latin typeface="Cambria Math" panose="02040503050406030204" pitchFamily="18" charset="0"/>
                            </a:rPr>
                            <m:t>𝑑𝑓</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num>
                        <m:den>
                          <m:r>
                            <a:rPr lang="en-US" i="1">
                              <a:latin typeface="Cambria Math" panose="02040503050406030204" pitchFamily="18" charset="0"/>
                            </a:rPr>
                            <m:t>𝑑𝑦</m:t>
                          </m:r>
                        </m:den>
                      </m:f>
                    </m:oMath>
                  </m:oMathPara>
                </a14:m>
                <a:endParaRPr lang="en-US" dirty="0"/>
              </a:p>
            </p:txBody>
          </p:sp>
        </mc:Choice>
        <mc:Fallback xmlns="">
          <p:sp>
            <p:nvSpPr>
              <p:cNvPr id="13" name="Rectangle 12">
                <a:extLst>
                  <a:ext uri="{FF2B5EF4-FFF2-40B4-BE49-F238E27FC236}">
                    <a16:creationId xmlns:a16="http://schemas.microsoft.com/office/drawing/2014/main" id="{F807C21C-776C-4167-9AED-268E00886B26}"/>
                  </a:ext>
                </a:extLst>
              </p:cNvPr>
              <p:cNvSpPr>
                <a:spLocks noRot="1" noChangeAspect="1" noMove="1" noResize="1" noEditPoints="1" noAdjustHandles="1" noChangeArrowheads="1" noChangeShapeType="1" noTextEdit="1"/>
              </p:cNvSpPr>
              <p:nvPr/>
            </p:nvSpPr>
            <p:spPr>
              <a:xfrm>
                <a:off x="3539698" y="2680463"/>
                <a:ext cx="5925405" cy="137005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0BAA3099-23E8-44C0-8373-E4172240B2F0}"/>
                  </a:ext>
                </a:extLst>
              </p:cNvPr>
              <p:cNvSpPr/>
              <p:nvPr/>
            </p:nvSpPr>
            <p:spPr>
              <a:xfrm>
                <a:off x="3491442" y="4978394"/>
                <a:ext cx="5735481" cy="13740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𝑑𝑦</m:t>
                          </m:r>
                        </m:den>
                      </m:f>
                      <m:f>
                        <m:fPr>
                          <m:ctrlPr>
                            <a:rPr lang="en-US" i="1">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num>
                        <m:den>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3</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𝑑𝑥</m:t>
                          </m:r>
                        </m:den>
                      </m:f>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2</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num>
                        <m:den>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3</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den>
                      </m:f>
                    </m:oMath>
                  </m:oMathPara>
                </a14:m>
                <a:endParaRPr lang="en-US" dirty="0"/>
              </a:p>
            </p:txBody>
          </p:sp>
        </mc:Choice>
        <mc:Fallback xmlns="">
          <p:sp>
            <p:nvSpPr>
              <p:cNvPr id="14" name="Rectangle 13">
                <a:extLst>
                  <a:ext uri="{FF2B5EF4-FFF2-40B4-BE49-F238E27FC236}">
                    <a16:creationId xmlns:a16="http://schemas.microsoft.com/office/drawing/2014/main" id="{0BAA3099-23E8-44C0-8373-E4172240B2F0}"/>
                  </a:ext>
                </a:extLst>
              </p:cNvPr>
              <p:cNvSpPr>
                <a:spLocks noRot="1" noChangeAspect="1" noMove="1" noResize="1" noEditPoints="1" noAdjustHandles="1" noChangeArrowheads="1" noChangeShapeType="1" noTextEdit="1"/>
              </p:cNvSpPr>
              <p:nvPr/>
            </p:nvSpPr>
            <p:spPr>
              <a:xfrm>
                <a:off x="3491442" y="4978394"/>
                <a:ext cx="5735481" cy="1374030"/>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2914149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ambertian photometric stereo">
            <a:extLst>
              <a:ext uri="{FF2B5EF4-FFF2-40B4-BE49-F238E27FC236}">
                <a16:creationId xmlns:a16="http://schemas.microsoft.com/office/drawing/2014/main" id="{8EEC26C6-D0CA-4F72-A103-67AA3EE75558}"/>
              </a:ext>
            </a:extLst>
          </p:cNvPr>
          <p:cNvSpPr txBox="1">
            <a:spLocks/>
          </p:cNvSpPr>
          <p:nvPr/>
        </p:nvSpPr>
        <p:spPr>
          <a:xfrm>
            <a:off x="571500" y="330200"/>
            <a:ext cx="11861800" cy="94480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lstStyle>
            <a:lvl1pPr marL="0" marR="0" indent="0" algn="ct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r>
              <a:rPr lang="en-US" dirty="0"/>
              <a:t>Enforcing integrability</a:t>
            </a:r>
          </a:p>
        </p:txBody>
      </p:sp>
      <p:sp>
        <p:nvSpPr>
          <p:cNvPr id="5" name="Text Box 13">
            <a:extLst>
              <a:ext uri="{FF2B5EF4-FFF2-40B4-BE49-F238E27FC236}">
                <a16:creationId xmlns:a16="http://schemas.microsoft.com/office/drawing/2014/main" id="{26EC46CC-1B96-48CA-BBF5-1899270D779C}"/>
              </a:ext>
            </a:extLst>
          </p:cNvPr>
          <p:cNvSpPr txBox="1">
            <a:spLocks noChangeArrowheads="1"/>
          </p:cNvSpPr>
          <p:nvPr/>
        </p:nvSpPr>
        <p:spPr bwMode="auto">
          <a:xfrm>
            <a:off x="571500" y="1381068"/>
            <a:ext cx="789010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What does the integrability constraint correspond to?</a:t>
            </a:r>
          </a:p>
        </p:txBody>
      </p:sp>
      <p:sp>
        <p:nvSpPr>
          <p:cNvPr id="8" name="define “pseudo-normal”">
            <a:extLst>
              <a:ext uri="{FF2B5EF4-FFF2-40B4-BE49-F238E27FC236}">
                <a16:creationId xmlns:a16="http://schemas.microsoft.com/office/drawing/2014/main" id="{4FBABBF7-9109-4A83-9A9E-EBE79EC64DB9}"/>
              </a:ext>
            </a:extLst>
          </p:cNvPr>
          <p:cNvSpPr txBox="1"/>
          <p:nvPr/>
        </p:nvSpPr>
        <p:spPr>
          <a:xfrm>
            <a:off x="571500" y="1953466"/>
            <a:ext cx="1157536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457200" marR="0" lvl="0" indent="-4572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Differentiation order should not matter:</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sp>
        <p:nvSpPr>
          <p:cNvPr id="22" name="define “pseudo-normal”">
            <a:extLst>
              <a:ext uri="{FF2B5EF4-FFF2-40B4-BE49-F238E27FC236}">
                <a16:creationId xmlns:a16="http://schemas.microsoft.com/office/drawing/2014/main" id="{08412E92-15F2-48E8-9EBE-6F22734CF81E}"/>
              </a:ext>
            </a:extLst>
          </p:cNvPr>
          <p:cNvSpPr txBox="1"/>
          <p:nvPr/>
        </p:nvSpPr>
        <p:spPr>
          <a:xfrm>
            <a:off x="571500" y="4241728"/>
            <a:ext cx="1157536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457200" marR="0" lvl="0" indent="-4572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Can you think of a way to express the above using pseudo-</a:t>
            </a:r>
            <a:r>
              <a:rPr kumimoji="0" lang="en-US" sz="2800" b="0" i="0" u="none" strike="noStrike" kern="0" cap="none" spc="0" normalizeH="0" baseline="0" noProof="0" dirty="0" err="1">
                <a:ln>
                  <a:noFill/>
                </a:ln>
                <a:solidFill>
                  <a:srgbClr val="000000"/>
                </a:solidFill>
                <a:effectLst/>
                <a:uLnTx/>
                <a:uFillTx/>
                <a:latin typeface="Calibri Light" panose="020F0302020204030204" pitchFamily="34" charset="0"/>
                <a:sym typeface="Helvetica Neue Light"/>
              </a:rPr>
              <a:t>normals</a:t>
            </a: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 </a:t>
            </a:r>
            <a:r>
              <a:rPr kumimoji="0" lang="en-US" sz="2800" b="1"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b</a:t>
            </a:r>
            <a:r>
              <a:rPr kumimoji="0" lang="en-US" sz="280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a:t>
            </a:r>
            <a:endParaRPr kumimoji="0" sz="280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p:sp>
        <p:nvSpPr>
          <p:cNvPr id="11" name="define “pseudo-normal”">
            <a:extLst>
              <a:ext uri="{FF2B5EF4-FFF2-40B4-BE49-F238E27FC236}">
                <a16:creationId xmlns:a16="http://schemas.microsoft.com/office/drawing/2014/main" id="{6C29F359-367B-4311-9658-D1F98035492F}"/>
              </a:ext>
            </a:extLst>
          </p:cNvPr>
          <p:cNvSpPr txBox="1"/>
          <p:nvPr/>
        </p:nvSpPr>
        <p:spPr>
          <a:xfrm>
            <a:off x="571500" y="6547852"/>
            <a:ext cx="11575364"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457200" marR="0" lvl="0" indent="-45720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Simplify to:</a:t>
            </a:r>
            <a:endParaRPr kumimoji="0" sz="280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endParaRP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13ED2FB8-C25B-4A99-BBB2-382E81C675FD}"/>
                  </a:ext>
                </a:extLst>
              </p:cNvPr>
              <p:cNvSpPr/>
              <p:nvPr/>
            </p:nvSpPr>
            <p:spPr>
              <a:xfrm>
                <a:off x="400986" y="7284518"/>
                <a:ext cx="12202828" cy="10021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𝑏</m:t>
                          </m:r>
                        </m:e>
                        <m:sub>
                          <m:r>
                            <a:rPr lang="en-US" sz="2800" b="0" i="1" smtClean="0">
                              <a:latin typeface="Cambria Math" panose="02040503050406030204" pitchFamily="18" charset="0"/>
                            </a:rPr>
                            <m:t>3</m:t>
                          </m:r>
                        </m:sub>
                      </m:sSub>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e>
                      </m:d>
                      <m:f>
                        <m:fPr>
                          <m:ctrlPr>
                            <a:rPr lang="en-US" sz="2800" i="1" smtClean="0">
                              <a:latin typeface="Cambria Math" panose="02040503050406030204" pitchFamily="18" charset="0"/>
                            </a:rPr>
                          </m:ctrlPr>
                        </m:fPr>
                        <m:num>
                          <m:r>
                            <a:rPr lang="en-US" sz="2800" i="1">
                              <a:latin typeface="Cambria Math" panose="02040503050406030204" pitchFamily="18" charset="0"/>
                            </a:rPr>
                            <m:t>𝑑</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b="0" i="1" smtClean="0">
                                  <a:latin typeface="Cambria Math" panose="02040503050406030204" pitchFamily="18" charset="0"/>
                                </a:rPr>
                                <m:t>1</m:t>
                              </m:r>
                            </m:sub>
                          </m:sSub>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e>
                          </m:d>
                        </m:num>
                        <m:den>
                          <m:r>
                            <a:rPr lang="en-US" sz="2800" i="1">
                              <a:latin typeface="Cambria Math" panose="02040503050406030204" pitchFamily="18" charset="0"/>
                            </a:rPr>
                            <m:t>𝑑𝑦</m:t>
                          </m:r>
                        </m:den>
                      </m:f>
                      <m:r>
                        <a:rPr lang="en-US" sz="2800" b="0" i="1" smtClean="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b="0" i="1" smtClean="0">
                              <a:latin typeface="Cambria Math" panose="02040503050406030204" pitchFamily="18" charset="0"/>
                            </a:rPr>
                            <m:t>1</m:t>
                          </m:r>
                        </m:sub>
                      </m:sSub>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𝑑</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b="0" i="1" smtClean="0">
                                  <a:latin typeface="Cambria Math" panose="02040503050406030204" pitchFamily="18" charset="0"/>
                                </a:rPr>
                                <m:t>3</m:t>
                              </m:r>
                            </m:sub>
                          </m:sSub>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r>
                            <a:rPr lang="en-US" sz="2800" i="1">
                              <a:latin typeface="Cambria Math" panose="02040503050406030204" pitchFamily="18" charset="0"/>
                            </a:rPr>
                            <m:t>)</m:t>
                          </m:r>
                        </m:num>
                        <m:den>
                          <m:r>
                            <a:rPr lang="en-US" sz="2800" i="1">
                              <a:latin typeface="Cambria Math" panose="02040503050406030204" pitchFamily="18" charset="0"/>
                            </a:rPr>
                            <m:t>𝑑𝑦</m:t>
                          </m:r>
                        </m:den>
                      </m:f>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b="0" i="1" smtClean="0">
                              <a:latin typeface="Cambria Math" panose="02040503050406030204" pitchFamily="18" charset="0"/>
                            </a:rPr>
                            <m:t>2</m:t>
                          </m:r>
                        </m:sub>
                      </m:sSub>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e>
                      </m:d>
                      <m:f>
                        <m:fPr>
                          <m:ctrlPr>
                            <a:rPr lang="en-US" sz="2800" i="1">
                              <a:latin typeface="Cambria Math" panose="02040503050406030204" pitchFamily="18" charset="0"/>
                            </a:rPr>
                          </m:ctrlPr>
                        </m:fPr>
                        <m:num>
                          <m:r>
                            <a:rPr lang="en-US" sz="2800" i="1">
                              <a:latin typeface="Cambria Math" panose="02040503050406030204" pitchFamily="18" charset="0"/>
                            </a:rPr>
                            <m:t>𝑑</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i="1">
                                  <a:latin typeface="Cambria Math" panose="02040503050406030204" pitchFamily="18" charset="0"/>
                                </a:rPr>
                                <m:t>1</m:t>
                              </m:r>
                            </m:sub>
                          </m:sSub>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e>
                          </m:d>
                        </m:num>
                        <m:den>
                          <m:r>
                            <a:rPr lang="en-US" sz="2800" i="1">
                              <a:latin typeface="Cambria Math" panose="02040503050406030204" pitchFamily="18" charset="0"/>
                            </a:rPr>
                            <m:t>𝑑</m:t>
                          </m:r>
                          <m:r>
                            <a:rPr lang="en-US" sz="2800" b="0" i="1" smtClean="0">
                              <a:latin typeface="Cambria Math" panose="02040503050406030204" pitchFamily="18" charset="0"/>
                            </a:rPr>
                            <m:t>𝑥</m:t>
                          </m:r>
                        </m:den>
                      </m:f>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i="1">
                              <a:latin typeface="Cambria Math" panose="02040503050406030204" pitchFamily="18" charset="0"/>
                            </a:rPr>
                            <m:t>1</m:t>
                          </m:r>
                        </m:sub>
                      </m:sSub>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𝑑</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b="0" i="1" smtClean="0">
                                  <a:latin typeface="Cambria Math" panose="02040503050406030204" pitchFamily="18" charset="0"/>
                                </a:rPr>
                                <m:t>2</m:t>
                              </m:r>
                            </m:sub>
                          </m:sSub>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r>
                            <a:rPr lang="en-US" sz="2800" i="1">
                              <a:latin typeface="Cambria Math" panose="02040503050406030204" pitchFamily="18" charset="0"/>
                            </a:rPr>
                            <m:t>)</m:t>
                          </m:r>
                        </m:num>
                        <m:den>
                          <m:r>
                            <a:rPr lang="en-US" sz="2800" i="1">
                              <a:latin typeface="Cambria Math" panose="02040503050406030204" pitchFamily="18" charset="0"/>
                            </a:rPr>
                            <m:t>𝑑</m:t>
                          </m:r>
                          <m:r>
                            <a:rPr lang="en-US" sz="2800" b="0" i="1" smtClean="0">
                              <a:latin typeface="Cambria Math" panose="02040503050406030204" pitchFamily="18" charset="0"/>
                            </a:rPr>
                            <m:t>𝑥</m:t>
                          </m:r>
                        </m:den>
                      </m:f>
                    </m:oMath>
                  </m:oMathPara>
                </a14:m>
                <a:endParaRPr lang="en-US" sz="2800" dirty="0"/>
              </a:p>
            </p:txBody>
          </p:sp>
        </mc:Choice>
        <mc:Fallback xmlns="">
          <p:sp>
            <p:nvSpPr>
              <p:cNvPr id="12" name="Rectangle 11">
                <a:extLst>
                  <a:ext uri="{FF2B5EF4-FFF2-40B4-BE49-F238E27FC236}">
                    <a16:creationId xmlns:a16="http://schemas.microsoft.com/office/drawing/2014/main" id="{13ED2FB8-C25B-4A99-BBB2-382E81C675FD}"/>
                  </a:ext>
                </a:extLst>
              </p:cNvPr>
              <p:cNvSpPr>
                <a:spLocks noRot="1" noChangeAspect="1" noMove="1" noResize="1" noEditPoints="1" noAdjustHandles="1" noChangeArrowheads="1" noChangeShapeType="1" noTextEdit="1"/>
              </p:cNvSpPr>
              <p:nvPr/>
            </p:nvSpPr>
            <p:spPr>
              <a:xfrm>
                <a:off x="400986" y="7284518"/>
                <a:ext cx="12202828" cy="100213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F807C21C-776C-4167-9AED-268E00886B26}"/>
                  </a:ext>
                </a:extLst>
              </p:cNvPr>
              <p:cNvSpPr/>
              <p:nvPr/>
            </p:nvSpPr>
            <p:spPr>
              <a:xfrm>
                <a:off x="3539698" y="2680463"/>
                <a:ext cx="5925405" cy="13700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𝑑𝑦</m:t>
                          </m:r>
                        </m:den>
                      </m:f>
                      <m:f>
                        <m:fPr>
                          <m:ctrlPr>
                            <a:rPr lang="en-US" i="1">
                              <a:latin typeface="Cambria Math" panose="02040503050406030204" pitchFamily="18" charset="0"/>
                            </a:rPr>
                          </m:ctrlPr>
                        </m:fPr>
                        <m:num>
                          <m:r>
                            <a:rPr lang="en-US" i="1">
                              <a:latin typeface="Cambria Math" panose="02040503050406030204" pitchFamily="18" charset="0"/>
                            </a:rPr>
                            <m:t>𝑑𝑓</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num>
                        <m:den>
                          <m:r>
                            <a:rPr lang="en-US" i="1">
                              <a:latin typeface="Cambria Math" panose="02040503050406030204" pitchFamily="18" charset="0"/>
                            </a:rPr>
                            <m:t>𝑑𝑥</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𝑑𝑥</m:t>
                          </m:r>
                        </m:den>
                      </m:f>
                      <m:f>
                        <m:fPr>
                          <m:ctrlPr>
                            <a:rPr lang="en-US" i="1">
                              <a:latin typeface="Cambria Math" panose="02040503050406030204" pitchFamily="18" charset="0"/>
                            </a:rPr>
                          </m:ctrlPr>
                        </m:fPr>
                        <m:num>
                          <m:r>
                            <a:rPr lang="en-US" i="1">
                              <a:latin typeface="Cambria Math" panose="02040503050406030204" pitchFamily="18" charset="0"/>
                            </a:rPr>
                            <m:t>𝑑𝑓</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num>
                        <m:den>
                          <m:r>
                            <a:rPr lang="en-US" i="1">
                              <a:latin typeface="Cambria Math" panose="02040503050406030204" pitchFamily="18" charset="0"/>
                            </a:rPr>
                            <m:t>𝑑𝑦</m:t>
                          </m:r>
                        </m:den>
                      </m:f>
                    </m:oMath>
                  </m:oMathPara>
                </a14:m>
                <a:endParaRPr lang="en-US" dirty="0"/>
              </a:p>
            </p:txBody>
          </p:sp>
        </mc:Choice>
        <mc:Fallback xmlns="">
          <p:sp>
            <p:nvSpPr>
              <p:cNvPr id="13" name="Rectangle 12">
                <a:extLst>
                  <a:ext uri="{FF2B5EF4-FFF2-40B4-BE49-F238E27FC236}">
                    <a16:creationId xmlns:a16="http://schemas.microsoft.com/office/drawing/2014/main" id="{F807C21C-776C-4167-9AED-268E00886B26}"/>
                  </a:ext>
                </a:extLst>
              </p:cNvPr>
              <p:cNvSpPr>
                <a:spLocks noRot="1" noChangeAspect="1" noMove="1" noResize="1" noEditPoints="1" noAdjustHandles="1" noChangeArrowheads="1" noChangeShapeType="1" noTextEdit="1"/>
              </p:cNvSpPr>
              <p:nvPr/>
            </p:nvSpPr>
            <p:spPr>
              <a:xfrm>
                <a:off x="3539698" y="2680463"/>
                <a:ext cx="5925405" cy="137005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0BAA3099-23E8-44C0-8373-E4172240B2F0}"/>
                  </a:ext>
                </a:extLst>
              </p:cNvPr>
              <p:cNvSpPr/>
              <p:nvPr/>
            </p:nvSpPr>
            <p:spPr>
              <a:xfrm>
                <a:off x="3491442" y="4978394"/>
                <a:ext cx="5735481" cy="13740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𝑑𝑦</m:t>
                          </m:r>
                        </m:den>
                      </m:f>
                      <m:f>
                        <m:fPr>
                          <m:ctrlPr>
                            <a:rPr lang="en-US" i="1">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num>
                        <m:den>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3</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𝑑𝑥</m:t>
                          </m:r>
                        </m:den>
                      </m:f>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2</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num>
                        <m:den>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3</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den>
                      </m:f>
                    </m:oMath>
                  </m:oMathPara>
                </a14:m>
                <a:endParaRPr lang="en-US" dirty="0"/>
              </a:p>
            </p:txBody>
          </p:sp>
        </mc:Choice>
        <mc:Fallback xmlns="">
          <p:sp>
            <p:nvSpPr>
              <p:cNvPr id="14" name="Rectangle 13">
                <a:extLst>
                  <a:ext uri="{FF2B5EF4-FFF2-40B4-BE49-F238E27FC236}">
                    <a16:creationId xmlns:a16="http://schemas.microsoft.com/office/drawing/2014/main" id="{0BAA3099-23E8-44C0-8373-E4172240B2F0}"/>
                  </a:ext>
                </a:extLst>
              </p:cNvPr>
              <p:cNvSpPr>
                <a:spLocks noRot="1" noChangeAspect="1" noMove="1" noResize="1" noEditPoints="1" noAdjustHandles="1" noChangeArrowheads="1" noChangeShapeType="1" noTextEdit="1"/>
              </p:cNvSpPr>
              <p:nvPr/>
            </p:nvSpPr>
            <p:spPr>
              <a:xfrm>
                <a:off x="3491442" y="4978394"/>
                <a:ext cx="5735481" cy="1374030"/>
              </a:xfrm>
              <a:prstGeom prst="rect">
                <a:avLst/>
              </a:prstGeom>
              <a:blipFill>
                <a:blip r:embed="rId5"/>
                <a:stretch>
                  <a:fillRect/>
                </a:stretch>
              </a:blipFill>
            </p:spPr>
            <p:txBody>
              <a:bodyPr/>
              <a:lstStyle/>
              <a:p>
                <a:r>
                  <a:rPr lang="en-US">
                    <a:noFill/>
                  </a:rPr>
                  <a:t> </a:t>
                </a:r>
              </a:p>
            </p:txBody>
          </p:sp>
        </mc:Fallback>
      </mc:AlternateContent>
      <p:sp>
        <p:nvSpPr>
          <p:cNvPr id="10" name="define “pseudo-normal”">
            <a:extLst>
              <a:ext uri="{FF2B5EF4-FFF2-40B4-BE49-F238E27FC236}">
                <a16:creationId xmlns:a16="http://schemas.microsoft.com/office/drawing/2014/main" id="{2674E114-AF6F-49A7-AA00-81B505664B85}"/>
              </a:ext>
            </a:extLst>
          </p:cNvPr>
          <p:cNvSpPr txBox="1"/>
          <p:nvPr/>
        </p:nvSpPr>
        <p:spPr>
          <a:xfrm>
            <a:off x="571500" y="8286652"/>
            <a:ext cx="11575364" cy="13952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457200" lvl="0" indent="-457200" algn="l">
              <a:buFont typeface="Arial" panose="020B0604020202020204" pitchFamily="34" charset="0"/>
              <a:buChar char="•"/>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If </a:t>
            </a:r>
            <a:r>
              <a:rPr kumimoji="0" lang="en-US" sz="2800" b="1" i="0" u="none" strike="noStrike" kern="0" cap="none" spc="0" normalizeH="0" baseline="0" noProof="0" dirty="0">
                <a:ln>
                  <a:noFill/>
                </a:ln>
                <a:solidFill>
                  <a:srgbClr val="000000"/>
                </a:solidFill>
                <a:effectLst/>
                <a:uLnTx/>
                <a:uFillTx/>
                <a:latin typeface="Calibri Light" panose="020F0302020204030204" pitchFamily="34" charset="0"/>
                <a:sym typeface="Helvetica Neue Light"/>
              </a:rPr>
              <a:t>B</a:t>
            </a:r>
            <a:r>
              <a:rPr lang="en-US" sz="2800" b="1" baseline="-25000" dirty="0">
                <a:solidFill>
                  <a:srgbClr val="000000"/>
                </a:solidFill>
                <a:latin typeface="Calibri Light" panose="020F0302020204030204" pitchFamily="34" charset="0"/>
              </a:rPr>
              <a:t>e</a:t>
            </a:r>
            <a:r>
              <a:rPr lang="en-US" sz="2800" dirty="0">
                <a:solidFill>
                  <a:srgbClr val="000000"/>
                </a:solidFill>
                <a:latin typeface="Calibri Light" panose="020F0302020204030204" pitchFamily="34" charset="0"/>
              </a:rPr>
              <a:t> is the pseudo-normal matrix we get from SVD, then find the 3x3 transform </a:t>
            </a:r>
            <a:r>
              <a:rPr lang="en-US" sz="2800" b="1" dirty="0">
                <a:solidFill>
                  <a:srgbClr val="000000"/>
                </a:solidFill>
                <a:latin typeface="Calibri Light" panose="020F0302020204030204" pitchFamily="34" charset="0"/>
              </a:rPr>
              <a:t>D</a:t>
            </a:r>
            <a:r>
              <a:rPr lang="en-US" sz="2800" dirty="0">
                <a:solidFill>
                  <a:srgbClr val="000000"/>
                </a:solidFill>
                <a:latin typeface="Calibri Light" panose="020F0302020204030204" pitchFamily="34" charset="0"/>
              </a:rPr>
              <a:t> such that </a:t>
            </a:r>
            <a:r>
              <a:rPr lang="en-US" sz="2800" b="1" dirty="0">
                <a:solidFill>
                  <a:srgbClr val="000000"/>
                </a:solidFill>
                <a:latin typeface="Calibri Light" panose="020F0302020204030204" pitchFamily="34" charset="0"/>
              </a:rPr>
              <a:t>B=</a:t>
            </a:r>
            <a:r>
              <a:rPr lang="en-US" sz="2800" b="1" dirty="0" err="1">
                <a:solidFill>
                  <a:srgbClr val="000000"/>
                </a:solidFill>
                <a:latin typeface="Calibri Light" panose="020F0302020204030204" pitchFamily="34" charset="0"/>
              </a:rPr>
              <a:t>D</a:t>
            </a:r>
            <a:r>
              <a:rPr lang="en-US" sz="2800" b="1" dirty="0" err="1">
                <a:solidFill>
                  <a:srgbClr val="000000"/>
                </a:solidFill>
                <a:latin typeface="Cambria Math" panose="02040503050406030204" pitchFamily="18" charset="0"/>
                <a:ea typeface="Cambria Math" panose="02040503050406030204" pitchFamily="18" charset="0"/>
              </a:rPr>
              <a:t>⋅</a:t>
            </a:r>
            <a:r>
              <a:rPr lang="en-US" sz="2800" b="1" dirty="0" err="1">
                <a:solidFill>
                  <a:srgbClr val="000000"/>
                </a:solidFill>
                <a:latin typeface="Calibri Light" panose="020F0302020204030204" pitchFamily="34" charset="0"/>
              </a:rPr>
              <a:t>B</a:t>
            </a:r>
            <a:r>
              <a:rPr lang="en-US" sz="2800" b="1" baseline="-25000" dirty="0" err="1">
                <a:solidFill>
                  <a:srgbClr val="000000"/>
                </a:solidFill>
                <a:latin typeface="Calibri Light" panose="020F0302020204030204" pitchFamily="34" charset="0"/>
              </a:rPr>
              <a:t>e</a:t>
            </a:r>
            <a:r>
              <a:rPr lang="en-US" sz="2800" dirty="0">
                <a:solidFill>
                  <a:srgbClr val="000000"/>
                </a:solidFill>
                <a:latin typeface="Calibri Light" panose="020F0302020204030204" pitchFamily="34" charset="0"/>
              </a:rPr>
              <a:t> is the closest to satisfying integrability in the least-squares sense.</a:t>
            </a:r>
            <a:endParaRPr kumimoji="0" sz="2800" i="0" u="none" strike="noStrike" kern="0" cap="none" spc="0" normalizeH="0" noProof="0" dirty="0">
              <a:ln>
                <a:noFill/>
              </a:ln>
              <a:solidFill>
                <a:srgbClr val="000000"/>
              </a:solidFill>
              <a:effectLst/>
              <a:uLnTx/>
              <a:uFillTx/>
              <a:latin typeface="Calibri Light" panose="020F0302020204030204" pitchFamily="34" charset="0"/>
              <a:sym typeface="Helvetica Neue Light"/>
            </a:endParaRPr>
          </a:p>
        </p:txBody>
      </p:sp>
    </p:spTree>
    <p:extLst>
      <p:ext uri="{BB962C8B-B14F-4D97-AF65-F5344CB8AC3E}">
        <p14:creationId xmlns:p14="http://schemas.microsoft.com/office/powerpoint/2010/main" val="127160656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ambertian photometric stereo">
            <a:extLst>
              <a:ext uri="{FF2B5EF4-FFF2-40B4-BE49-F238E27FC236}">
                <a16:creationId xmlns:a16="http://schemas.microsoft.com/office/drawing/2014/main" id="{8EEC26C6-D0CA-4F72-A103-67AA3EE75558}"/>
              </a:ext>
            </a:extLst>
          </p:cNvPr>
          <p:cNvSpPr txBox="1">
            <a:spLocks/>
          </p:cNvSpPr>
          <p:nvPr/>
        </p:nvSpPr>
        <p:spPr>
          <a:xfrm>
            <a:off x="571500" y="330200"/>
            <a:ext cx="11861800" cy="94480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lstStyle>
            <a:lvl1pPr marL="0" marR="0" indent="0" algn="ct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r>
              <a:rPr lang="en-US" dirty="0"/>
              <a:t>Enforcing integrability</a:t>
            </a:r>
          </a:p>
        </p:txBody>
      </p:sp>
      <p:sp>
        <p:nvSpPr>
          <p:cNvPr id="5" name="Text Box 13">
            <a:extLst>
              <a:ext uri="{FF2B5EF4-FFF2-40B4-BE49-F238E27FC236}">
                <a16:creationId xmlns:a16="http://schemas.microsoft.com/office/drawing/2014/main" id="{26EC46CC-1B96-48CA-BBF5-1899270D779C}"/>
              </a:ext>
            </a:extLst>
          </p:cNvPr>
          <p:cNvSpPr txBox="1">
            <a:spLocks noChangeArrowheads="1"/>
          </p:cNvSpPr>
          <p:nvPr/>
        </p:nvSpPr>
        <p:spPr bwMode="auto">
          <a:xfrm>
            <a:off x="571500" y="1381068"/>
            <a:ext cx="762875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Does enforcing integrability remove all ambiguities?</a:t>
            </a:r>
          </a:p>
        </p:txBody>
      </p:sp>
    </p:spTree>
    <p:extLst>
      <p:ext uri="{BB962C8B-B14F-4D97-AF65-F5344CB8AC3E}">
        <p14:creationId xmlns:p14="http://schemas.microsoft.com/office/powerpoint/2010/main" val="3855623976"/>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ambertian photometric stereo">
            <a:extLst>
              <a:ext uri="{FF2B5EF4-FFF2-40B4-BE49-F238E27FC236}">
                <a16:creationId xmlns:a16="http://schemas.microsoft.com/office/drawing/2014/main" id="{8EEC26C6-D0CA-4F72-A103-67AA3EE75558}"/>
              </a:ext>
            </a:extLst>
          </p:cNvPr>
          <p:cNvSpPr txBox="1">
            <a:spLocks/>
          </p:cNvSpPr>
          <p:nvPr/>
        </p:nvSpPr>
        <p:spPr>
          <a:xfrm>
            <a:off x="571500" y="330200"/>
            <a:ext cx="11861800" cy="94480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lstStyle>
            <a:lvl1pPr marL="0" marR="0" indent="0" algn="ct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r>
              <a:rPr lang="en-US" dirty="0"/>
              <a:t>Generalized Bas-relief ambiguity</a:t>
            </a:r>
          </a:p>
        </p:txBody>
      </p:sp>
      <mc:AlternateContent xmlns:mc="http://schemas.openxmlformats.org/markup-compatibility/2006" xmlns:a14="http://schemas.microsoft.com/office/drawing/2010/main">
        <mc:Choice Requires="a14">
          <p:sp>
            <p:nvSpPr>
              <p:cNvPr id="5" name="Text Box 13">
                <a:extLst>
                  <a:ext uri="{FF2B5EF4-FFF2-40B4-BE49-F238E27FC236}">
                    <a16:creationId xmlns:a16="http://schemas.microsoft.com/office/drawing/2014/main" id="{26EC46CC-1B96-48CA-BBF5-1899270D779C}"/>
                  </a:ext>
                </a:extLst>
              </p:cNvPr>
              <p:cNvSpPr txBox="1">
                <a:spLocks noChangeArrowheads="1"/>
              </p:cNvSpPr>
              <p:nvPr/>
            </p:nvSpPr>
            <p:spPr bwMode="auto">
              <a:xfrm>
                <a:off x="571500" y="1381068"/>
                <a:ext cx="8385372" cy="95410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If </a:t>
                </a:r>
                <a:r>
                  <a:rPr kumimoji="0" lang="en-US" altLang="en-US" sz="2800" b="1"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B</a:t>
                </a:r>
                <a:r>
                  <a:rPr kumimoji="0" lang="en-US" altLang="en-US" sz="280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is integrable, then:</a:t>
                </a:r>
              </a:p>
              <a:p>
                <a:pPr marL="457200" lvl="0" indent="-457200" algn="l" defTabSz="1300460" eaLnBrk="0" fontAlgn="base">
                  <a:spcBef>
                    <a:spcPct val="0"/>
                  </a:spcBef>
                  <a:spcAft>
                    <a:spcPct val="0"/>
                  </a:spcAft>
                  <a:buFont typeface="Arial" panose="020B0604020202020204" pitchFamily="34" charset="0"/>
                  <a:buChar char="•"/>
                  <a:defRPr/>
                </a:pPr>
                <a:r>
                  <a:rPr lang="en-US" sz="2800" b="1" dirty="0">
                    <a:solidFill>
                      <a:srgbClr val="000000"/>
                    </a:solidFill>
                    <a:latin typeface="Calibri Light" panose="020F0302020204030204" pitchFamily="34" charset="0"/>
                  </a:rPr>
                  <a:t>B’=G</a:t>
                </a:r>
                <a:r>
                  <a:rPr lang="en-US" sz="2800" b="1" baseline="30000" dirty="0">
                    <a:solidFill>
                      <a:srgbClr val="000000"/>
                    </a:solidFill>
                    <a:latin typeface="Calibri Light" panose="020F0302020204030204" pitchFamily="34" charset="0"/>
                  </a:rPr>
                  <a:t>-T</a:t>
                </a:r>
                <a:r>
                  <a:rPr lang="en-US" sz="2800" b="1" dirty="0">
                    <a:solidFill>
                      <a:srgbClr val="000000"/>
                    </a:solidFill>
                    <a:latin typeface="Cambria Math" panose="02040503050406030204" pitchFamily="18" charset="0"/>
                    <a:ea typeface="Cambria Math" panose="02040503050406030204" pitchFamily="18" charset="0"/>
                  </a:rPr>
                  <a:t>⋅</a:t>
                </a:r>
                <a:r>
                  <a:rPr lang="en-US" sz="2800" b="1" dirty="0">
                    <a:solidFill>
                      <a:srgbClr val="000000"/>
                    </a:solidFill>
                    <a:latin typeface="Calibri Light" panose="020F0302020204030204" pitchFamily="34" charset="0"/>
                  </a:rPr>
                  <a:t>B</a:t>
                </a:r>
                <a:r>
                  <a:rPr lang="en-US" sz="2800" dirty="0">
                    <a:solidFill>
                      <a:srgbClr val="000000"/>
                    </a:solidFill>
                    <a:latin typeface="Calibri Light" panose="020F0302020204030204" pitchFamily="34" charset="0"/>
                  </a:rPr>
                  <a:t> is also integrable for all </a:t>
                </a:r>
                <a:r>
                  <a:rPr lang="en-US" sz="2800" b="1" dirty="0">
                    <a:solidFill>
                      <a:srgbClr val="000000"/>
                    </a:solidFill>
                    <a:latin typeface="Calibri Light" panose="020F0302020204030204" pitchFamily="34" charset="0"/>
                  </a:rPr>
                  <a:t>G</a:t>
                </a:r>
                <a:r>
                  <a:rPr lang="en-US" sz="2800" dirty="0">
                    <a:solidFill>
                      <a:srgbClr val="000000"/>
                    </a:solidFill>
                    <a:latin typeface="Calibri Light" panose="020F0302020204030204" pitchFamily="34" charset="0"/>
                  </a:rPr>
                  <a:t> of the form (</a:t>
                </a:r>
                <a14:m>
                  <m:oMath xmlns:m="http://schemas.openxmlformats.org/officeDocument/2006/math">
                    <m:r>
                      <a:rPr lang="el-GR" sz="2800" i="1">
                        <a:latin typeface="Cambria Math" panose="02040503050406030204" pitchFamily="18" charset="0"/>
                        <a:cs typeface="Helvetica"/>
                        <a:sym typeface="Helvetica"/>
                      </a:rPr>
                      <m:t>𝜆</m:t>
                    </m:r>
                  </m:oMath>
                </a14:m>
                <a:r>
                  <a:rPr kumimoji="0" lang="en-US" altLang="en-US" sz="2800" i="0" u="none" strike="noStrike" kern="1200" cap="none" spc="0" normalizeH="0" noProof="0" dirty="0">
                    <a:ln>
                      <a:noFill/>
                    </a:ln>
                    <a:solidFill>
                      <a:srgbClr val="000000"/>
                    </a:solidFill>
                    <a:effectLst/>
                    <a:uLnTx/>
                    <a:uFillTx/>
                    <a:latin typeface="Calibri Light" panose="020F0302020204030204" pitchFamily="34" charset="0"/>
                    <a:sym typeface="Helvetica Light"/>
                  </a:rPr>
                  <a:t> </a:t>
                </a:r>
                <a:r>
                  <a:rPr kumimoji="0" lang="en-US" altLang="en-US" sz="2800" i="0" u="none" strike="noStrike" kern="1200" cap="none" spc="0" normalizeH="0" noProof="0" dirty="0">
                    <a:ln>
                      <a:noFill/>
                    </a:ln>
                    <a:solidFill>
                      <a:srgbClr val="000000"/>
                    </a:solidFill>
                    <a:effectLst/>
                    <a:uLnTx/>
                    <a:uFillTx/>
                    <a:latin typeface="Cambria Math" panose="02040503050406030204" pitchFamily="18" charset="0"/>
                    <a:ea typeface="Cambria Math" panose="02040503050406030204" pitchFamily="18" charset="0"/>
                    <a:sym typeface="Helvetica Light"/>
                  </a:rPr>
                  <a:t>≠ 0)</a:t>
                </a:r>
                <a:endParaRPr kumimoji="0" lang="en-US" altLang="en-US" sz="2800" i="0" u="none" strike="noStrike" kern="1200" cap="none" spc="0" normalizeH="0" noProof="0" dirty="0">
                  <a:ln>
                    <a:noFill/>
                  </a:ln>
                  <a:solidFill>
                    <a:srgbClr val="000000"/>
                  </a:solidFill>
                  <a:effectLst/>
                  <a:uLnTx/>
                  <a:uFillTx/>
                  <a:latin typeface="Calibri Light" panose="020F0302020204030204" pitchFamily="34" charset="0"/>
                  <a:sym typeface="Helvetica Light"/>
                </a:endParaRPr>
              </a:p>
            </p:txBody>
          </p:sp>
        </mc:Choice>
        <mc:Fallback xmlns="">
          <p:sp>
            <p:nvSpPr>
              <p:cNvPr id="5" name="Text Box 13">
                <a:extLst>
                  <a:ext uri="{FF2B5EF4-FFF2-40B4-BE49-F238E27FC236}">
                    <a16:creationId xmlns:a16="http://schemas.microsoft.com/office/drawing/2014/main" id="{26EC46CC-1B96-48CA-BBF5-1899270D779C}"/>
                  </a:ext>
                </a:extLst>
              </p:cNvPr>
              <p:cNvSpPr txBox="1">
                <a:spLocks noRot="1" noChangeAspect="1" noMove="1" noResize="1" noEditPoints="1" noAdjustHandles="1" noChangeArrowheads="1" noChangeShapeType="1" noTextEdit="1"/>
              </p:cNvSpPr>
              <p:nvPr/>
            </p:nvSpPr>
            <p:spPr bwMode="auto">
              <a:xfrm>
                <a:off x="571500" y="1381068"/>
                <a:ext cx="8385372" cy="954107"/>
              </a:xfrm>
              <a:prstGeom prst="rect">
                <a:avLst/>
              </a:prstGeom>
              <a:blipFill>
                <a:blip r:embed="rId3"/>
                <a:stretch>
                  <a:fillRect l="-1527" t="-6410" r="-509" b="-1794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FF851C8-9E01-425C-BA30-E118BEA81160}"/>
                  </a:ext>
                </a:extLst>
              </p:cNvPr>
              <p:cNvSpPr txBox="1"/>
              <p:nvPr/>
            </p:nvSpPr>
            <p:spPr>
              <a:xfrm>
                <a:off x="4775389" y="2557182"/>
                <a:ext cx="3454022" cy="1724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algn="l" defTabSz="457200"/>
                <a14:m>
                  <m:oMathPara xmlns:m="http://schemas.openxmlformats.org/officeDocument/2006/math">
                    <m:oMathParaPr>
                      <m:jc m:val="centerGroup"/>
                    </m:oMathParaPr>
                    <m:oMath xmlns:m="http://schemas.openxmlformats.org/officeDocument/2006/math">
                      <m:r>
                        <a:rPr kumimoji="0" lang="en-US" b="0" i="1" u="none" strike="noStrike" cap="none" spc="0" normalizeH="0" baseline="0" smtClean="0">
                          <a:ln>
                            <a:noFill/>
                          </a:ln>
                          <a:solidFill>
                            <a:srgbClr val="000000"/>
                          </a:solidFill>
                          <a:effectLst/>
                          <a:uFillTx/>
                          <a:latin typeface="Cambria Math" panose="02040503050406030204" pitchFamily="18" charset="0"/>
                          <a:cs typeface="Helvetica"/>
                          <a:sym typeface="Helvetica"/>
                        </a:rPr>
                        <m:t>𝐺</m:t>
                      </m:r>
                      <m:r>
                        <a:rPr kumimoji="0" lang="en-US" b="0" i="1" u="none" strike="noStrike" cap="none" spc="0" normalizeH="0" baseline="0" smtClean="0">
                          <a:ln>
                            <a:noFill/>
                          </a:ln>
                          <a:solidFill>
                            <a:srgbClr val="000000"/>
                          </a:solidFill>
                          <a:effectLst/>
                          <a:uFillTx/>
                          <a:latin typeface="Cambria Math" panose="02040503050406030204" pitchFamily="18" charset="0"/>
                          <a:cs typeface="Helvetica"/>
                          <a:sym typeface="Helvetica"/>
                        </a:rPr>
                        <m:t>=</m:t>
                      </m:r>
                      <m:d>
                        <m:dPr>
                          <m:begChr m:val="["/>
                          <m:endChr m:val="]"/>
                          <m:ctrlPr>
                            <a:rPr kumimoji="0" lang="en-US" b="0" i="1" u="none" strike="noStrike" cap="none" spc="0" normalizeH="0" baseline="0" smtClean="0">
                              <a:ln>
                                <a:noFill/>
                              </a:ln>
                              <a:solidFill>
                                <a:srgbClr val="000000"/>
                              </a:solidFill>
                              <a:effectLst/>
                              <a:uFillTx/>
                              <a:latin typeface="Cambria Math" panose="02040503050406030204" pitchFamily="18" charset="0"/>
                              <a:cs typeface="Helvetica"/>
                              <a:sym typeface="Helvetica"/>
                            </a:rPr>
                          </m:ctrlPr>
                        </m:dPr>
                        <m:e>
                          <m:m>
                            <m:mPr>
                              <m:mcs>
                                <m:mc>
                                  <m:mcPr>
                                    <m:count m:val="3"/>
                                    <m:mcJc m:val="center"/>
                                  </m:mcPr>
                                </m:mc>
                              </m:mcs>
                              <m:ctrlPr>
                                <a:rPr kumimoji="0" lang="en-US" b="0" i="1" u="none" strike="noStrike" cap="none" spc="0" normalizeH="0" baseline="0" smtClean="0">
                                  <a:ln>
                                    <a:noFill/>
                                  </a:ln>
                                  <a:solidFill>
                                    <a:srgbClr val="000000"/>
                                  </a:solidFill>
                                  <a:effectLst/>
                                  <a:uFillTx/>
                                  <a:latin typeface="Cambria Math" panose="02040503050406030204" pitchFamily="18" charset="0"/>
                                  <a:cs typeface="Helvetica"/>
                                  <a:sym typeface="Helvetica"/>
                                </a:rPr>
                              </m:ctrlPr>
                            </m:mPr>
                            <m:mr>
                              <m:e>
                                <m:r>
                                  <m:rPr>
                                    <m:brk m:alnAt="7"/>
                                  </m:rPr>
                                  <a:rPr kumimoji="0" lang="en-US" b="0" i="1" u="none" strike="noStrike" cap="none" spc="0" normalizeH="0" baseline="0" smtClean="0">
                                    <a:ln>
                                      <a:noFill/>
                                    </a:ln>
                                    <a:solidFill>
                                      <a:srgbClr val="000000"/>
                                    </a:solidFill>
                                    <a:effectLst/>
                                    <a:uFillTx/>
                                    <a:latin typeface="Cambria Math" panose="02040503050406030204" pitchFamily="18" charset="0"/>
                                    <a:cs typeface="Helvetica"/>
                                    <a:sym typeface="Helvetica"/>
                                  </a:rPr>
                                  <m:t>1</m:t>
                                </m:r>
                              </m:e>
                              <m:e>
                                <m:r>
                                  <a:rPr kumimoji="0" lang="en-US" b="0" i="1" u="none" strike="noStrike" cap="none" spc="0" normalizeH="0" baseline="0" smtClean="0">
                                    <a:ln>
                                      <a:noFill/>
                                    </a:ln>
                                    <a:solidFill>
                                      <a:srgbClr val="000000"/>
                                    </a:solidFill>
                                    <a:effectLst/>
                                    <a:uFillTx/>
                                    <a:latin typeface="Cambria Math" panose="02040503050406030204" pitchFamily="18" charset="0"/>
                                    <a:cs typeface="Helvetica"/>
                                    <a:sym typeface="Helvetica"/>
                                  </a:rPr>
                                  <m:t>0</m:t>
                                </m:r>
                              </m:e>
                              <m:e>
                                <m:r>
                                  <a:rPr kumimoji="0" lang="en-US" b="0" i="1" u="none" strike="noStrike" cap="none" spc="0" normalizeH="0" baseline="0" smtClean="0">
                                    <a:ln>
                                      <a:noFill/>
                                    </a:ln>
                                    <a:solidFill>
                                      <a:srgbClr val="000000"/>
                                    </a:solidFill>
                                    <a:effectLst/>
                                    <a:uFillTx/>
                                    <a:latin typeface="Cambria Math" panose="02040503050406030204" pitchFamily="18" charset="0"/>
                                    <a:cs typeface="Helvetica"/>
                                    <a:sym typeface="Helvetica"/>
                                  </a:rPr>
                                  <m:t>0</m:t>
                                </m:r>
                              </m:e>
                            </m:mr>
                            <m:mr>
                              <m:e>
                                <m:r>
                                  <a:rPr kumimoji="0" lang="en-US" b="0" i="1" u="none" strike="noStrike" cap="none" spc="0" normalizeH="0" baseline="0" smtClean="0">
                                    <a:ln>
                                      <a:noFill/>
                                    </a:ln>
                                    <a:solidFill>
                                      <a:srgbClr val="000000"/>
                                    </a:solidFill>
                                    <a:effectLst/>
                                    <a:uFillTx/>
                                    <a:latin typeface="Cambria Math" panose="02040503050406030204" pitchFamily="18" charset="0"/>
                                    <a:cs typeface="Helvetica"/>
                                    <a:sym typeface="Helvetica"/>
                                  </a:rPr>
                                  <m:t>0</m:t>
                                </m:r>
                              </m:e>
                              <m:e>
                                <m:r>
                                  <a:rPr kumimoji="0" lang="en-US" b="0" i="1" u="none" strike="noStrike" cap="none" spc="0" normalizeH="0" baseline="0" smtClean="0">
                                    <a:ln>
                                      <a:noFill/>
                                    </a:ln>
                                    <a:solidFill>
                                      <a:srgbClr val="000000"/>
                                    </a:solidFill>
                                    <a:effectLst/>
                                    <a:uFillTx/>
                                    <a:latin typeface="Cambria Math" panose="02040503050406030204" pitchFamily="18" charset="0"/>
                                    <a:cs typeface="Helvetica"/>
                                    <a:sym typeface="Helvetica"/>
                                  </a:rPr>
                                  <m:t>1</m:t>
                                </m:r>
                              </m:e>
                              <m:e>
                                <m:r>
                                  <a:rPr kumimoji="0" lang="en-US" b="0" i="1" u="none" strike="noStrike" cap="none" spc="0" normalizeH="0" baseline="0" smtClean="0">
                                    <a:ln>
                                      <a:noFill/>
                                    </a:ln>
                                    <a:solidFill>
                                      <a:srgbClr val="000000"/>
                                    </a:solidFill>
                                    <a:effectLst/>
                                    <a:uFillTx/>
                                    <a:latin typeface="Cambria Math" panose="02040503050406030204" pitchFamily="18" charset="0"/>
                                    <a:cs typeface="Helvetica"/>
                                    <a:sym typeface="Helvetica"/>
                                  </a:rPr>
                                  <m:t>0</m:t>
                                </m:r>
                              </m:e>
                            </m:mr>
                            <m:mr>
                              <m:e>
                                <m:r>
                                  <a:rPr lang="el-GR" i="1">
                                    <a:latin typeface="Cambria Math" panose="02040503050406030204" pitchFamily="18" charset="0"/>
                                    <a:cs typeface="Helvetica"/>
                                    <a:sym typeface="Helvetica"/>
                                  </a:rPr>
                                  <m:t>𝜇</m:t>
                                </m:r>
                              </m:e>
                              <m:e>
                                <m:r>
                                  <a:rPr lang="el-GR" i="1">
                                    <a:latin typeface="Cambria Math" panose="02040503050406030204" pitchFamily="18" charset="0"/>
                                    <a:cs typeface="Helvetica"/>
                                    <a:sym typeface="Helvetica"/>
                                  </a:rPr>
                                  <m:t>𝜈</m:t>
                                </m:r>
                              </m:e>
                              <m:e>
                                <m:r>
                                  <a:rPr lang="el-GR" i="1">
                                    <a:latin typeface="Cambria Math" panose="02040503050406030204" pitchFamily="18" charset="0"/>
                                    <a:cs typeface="Helvetica"/>
                                    <a:sym typeface="Helvetica"/>
                                  </a:rPr>
                                  <m:t>𝜆</m:t>
                                </m:r>
                              </m:e>
                            </m:mr>
                          </m:m>
                        </m:e>
                      </m:d>
                    </m:oMath>
                  </m:oMathPara>
                </a14:m>
                <a:endParaRPr kumimoji="0" lang="en-US" b="0" i="0" u="none" strike="noStrike" cap="none" spc="0" normalizeH="0" baseline="0" dirty="0">
                  <a:ln>
                    <a:noFill/>
                  </a:ln>
                  <a:solidFill>
                    <a:srgbClr val="000000"/>
                  </a:solidFill>
                  <a:effectLst/>
                  <a:uFillTx/>
                  <a:latin typeface="Helvetica"/>
                  <a:ea typeface="Helvetica"/>
                  <a:cs typeface="Helvetica"/>
                  <a:sym typeface="Helvetica"/>
                </a:endParaRPr>
              </a:p>
            </p:txBody>
          </p:sp>
        </mc:Choice>
        <mc:Fallback xmlns="">
          <p:sp>
            <p:nvSpPr>
              <p:cNvPr id="2" name="TextBox 1">
                <a:extLst>
                  <a:ext uri="{FF2B5EF4-FFF2-40B4-BE49-F238E27FC236}">
                    <a16:creationId xmlns:a16="http://schemas.microsoft.com/office/drawing/2014/main" id="{7FF851C8-9E01-425C-BA30-E118BEA81160}"/>
                  </a:ext>
                </a:extLst>
              </p:cNvPr>
              <p:cNvSpPr txBox="1">
                <a:spLocks noRot="1" noChangeAspect="1" noMove="1" noResize="1" noEditPoints="1" noAdjustHandles="1" noChangeArrowheads="1" noChangeShapeType="1" noTextEdit="1"/>
              </p:cNvSpPr>
              <p:nvPr/>
            </p:nvSpPr>
            <p:spPr>
              <a:xfrm>
                <a:off x="4775389" y="2557182"/>
                <a:ext cx="3454022" cy="1724318"/>
              </a:xfrm>
              <a:prstGeom prst="rect">
                <a:avLst/>
              </a:prstGeom>
              <a:blipFill>
                <a:blip r:embed="rId4"/>
                <a:stretch>
                  <a:fillRect/>
                </a:stretch>
              </a:blipFill>
              <a:ln w="12700" cap="flat">
                <a:noFill/>
                <a:miter lim="400000"/>
              </a:ln>
              <a:effectLst/>
            </p:spPr>
            <p:txBody>
              <a:bodyPr/>
              <a:lstStyle/>
              <a:p>
                <a:r>
                  <a:rPr lang="en-US">
                    <a:noFill/>
                  </a:rPr>
                  <a:t> </a:t>
                </a:r>
              </a:p>
            </p:txBody>
          </p:sp>
        </mc:Fallback>
      </mc:AlternateContent>
      <p:sp>
        <p:nvSpPr>
          <p:cNvPr id="6" name="Text Box 13">
            <a:extLst>
              <a:ext uri="{FF2B5EF4-FFF2-40B4-BE49-F238E27FC236}">
                <a16:creationId xmlns:a16="http://schemas.microsoft.com/office/drawing/2014/main" id="{908C5009-6578-4195-8B25-34D177E55211}"/>
              </a:ext>
            </a:extLst>
          </p:cNvPr>
          <p:cNvSpPr txBox="1">
            <a:spLocks noChangeArrowheads="1"/>
          </p:cNvSpPr>
          <p:nvPr/>
        </p:nvSpPr>
        <p:spPr bwMode="auto">
          <a:xfrm>
            <a:off x="571500" y="4399746"/>
            <a:ext cx="1200481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457200" lvl="0" indent="-457200" algn="l" defTabSz="1300460" eaLnBrk="0" fontAlgn="base">
              <a:spcBef>
                <a:spcPct val="0"/>
              </a:spcBef>
              <a:spcAft>
                <a:spcPct val="0"/>
              </a:spcAft>
              <a:buFont typeface="Arial" panose="020B0604020202020204" pitchFamily="34" charset="0"/>
              <a:buChar char="•"/>
              <a:defRPr/>
            </a:pPr>
            <a:r>
              <a:rPr lang="en-US" sz="2800" dirty="0">
                <a:solidFill>
                  <a:srgbClr val="000000"/>
                </a:solidFill>
                <a:latin typeface="Calibri Light" panose="020F0302020204030204" pitchFamily="34" charset="0"/>
              </a:rPr>
              <a:t>Combined with transformed lights </a:t>
            </a:r>
            <a:r>
              <a:rPr lang="en-US" sz="2800" b="1" dirty="0">
                <a:solidFill>
                  <a:srgbClr val="000000"/>
                </a:solidFill>
                <a:latin typeface="Calibri Light" panose="020F0302020204030204" pitchFamily="34" charset="0"/>
              </a:rPr>
              <a:t>S’=G</a:t>
            </a:r>
            <a:r>
              <a:rPr lang="en-US" sz="2800" b="1" dirty="0">
                <a:solidFill>
                  <a:srgbClr val="000000"/>
                </a:solidFill>
                <a:latin typeface="Cambria Math" panose="02040503050406030204" pitchFamily="18" charset="0"/>
                <a:ea typeface="Cambria Math" panose="02040503050406030204" pitchFamily="18" charset="0"/>
              </a:rPr>
              <a:t>⋅</a:t>
            </a:r>
            <a:r>
              <a:rPr lang="en-US" sz="2800" b="1" dirty="0">
                <a:solidFill>
                  <a:srgbClr val="000000"/>
                </a:solidFill>
                <a:latin typeface="Calibri Light" panose="020F0302020204030204" pitchFamily="34" charset="0"/>
              </a:rPr>
              <a:t>S</a:t>
            </a:r>
            <a:r>
              <a:rPr lang="en-US" sz="2800" dirty="0">
                <a:solidFill>
                  <a:srgbClr val="000000"/>
                </a:solidFill>
                <a:latin typeface="Calibri Light" panose="020F0302020204030204" pitchFamily="34" charset="0"/>
              </a:rPr>
              <a:t>, the transformed </a:t>
            </a:r>
            <a:r>
              <a:rPr lang="en-US" sz="2800" dirty="0" err="1">
                <a:solidFill>
                  <a:srgbClr val="000000"/>
                </a:solidFill>
                <a:latin typeface="Calibri Light" panose="020F0302020204030204" pitchFamily="34" charset="0"/>
              </a:rPr>
              <a:t>pseudonormals</a:t>
            </a:r>
            <a:r>
              <a:rPr lang="en-US" sz="2800" dirty="0">
                <a:solidFill>
                  <a:srgbClr val="000000"/>
                </a:solidFill>
                <a:latin typeface="Calibri Light" panose="020F0302020204030204" pitchFamily="34" charset="0"/>
              </a:rPr>
              <a:t> produce the same images as the original </a:t>
            </a:r>
            <a:r>
              <a:rPr lang="en-US" sz="2800" dirty="0" err="1">
                <a:solidFill>
                  <a:srgbClr val="000000"/>
                </a:solidFill>
                <a:latin typeface="Calibri Light" panose="020F0302020204030204" pitchFamily="34" charset="0"/>
              </a:rPr>
              <a:t>pseudonormals</a:t>
            </a:r>
            <a:r>
              <a:rPr lang="en-US" sz="2800" dirty="0">
                <a:solidFill>
                  <a:srgbClr val="000000"/>
                </a:solidFill>
                <a:latin typeface="Calibri Light" panose="020F0302020204030204" pitchFamily="34" charset="0"/>
              </a:rPr>
              <a:t>.</a:t>
            </a:r>
            <a:endParaRPr kumimoji="0" lang="en-US" altLang="en-US" sz="2800" i="0" u="none" strike="noStrike" kern="1200" cap="none" spc="0" normalizeH="0" noProof="0" dirty="0">
              <a:ln>
                <a:noFill/>
              </a:ln>
              <a:solidFill>
                <a:srgbClr val="000000"/>
              </a:solidFill>
              <a:effectLst/>
              <a:uLnTx/>
              <a:uFillTx/>
              <a:latin typeface="Calibri Light" panose="020F0302020204030204" pitchFamily="34" charset="0"/>
              <a:sym typeface="Helvetica Light"/>
            </a:endParaRPr>
          </a:p>
        </p:txBody>
      </p:sp>
      <p:sp>
        <p:nvSpPr>
          <p:cNvPr id="9" name="Text Box 13">
            <a:extLst>
              <a:ext uri="{FF2B5EF4-FFF2-40B4-BE49-F238E27FC236}">
                <a16:creationId xmlns:a16="http://schemas.microsoft.com/office/drawing/2014/main" id="{78783EC2-6432-46BE-B2D9-629EAF3E9787}"/>
              </a:ext>
            </a:extLst>
          </p:cNvPr>
          <p:cNvSpPr txBox="1">
            <a:spLocks noChangeArrowheads="1"/>
          </p:cNvSpPr>
          <p:nvPr/>
        </p:nvSpPr>
        <p:spPr bwMode="auto">
          <a:xfrm>
            <a:off x="571499" y="5869017"/>
            <a:ext cx="120048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457200" lvl="0" indent="-457200" algn="l" defTabSz="1300460" eaLnBrk="0" fontAlgn="base">
              <a:spcBef>
                <a:spcPct val="0"/>
              </a:spcBef>
              <a:spcAft>
                <a:spcPct val="0"/>
              </a:spcAft>
              <a:buFont typeface="Arial" panose="020B0604020202020204" pitchFamily="34" charset="0"/>
              <a:buChar char="•"/>
              <a:defRPr/>
            </a:pPr>
            <a:r>
              <a:rPr lang="en-US" sz="2800" dirty="0">
                <a:solidFill>
                  <a:srgbClr val="000000"/>
                </a:solidFill>
                <a:latin typeface="Calibri Light" panose="020F0302020204030204" pitchFamily="34" charset="0"/>
              </a:rPr>
              <a:t>This ambiguity cannot be removed using shadows.</a:t>
            </a:r>
            <a:endParaRPr kumimoji="0" lang="en-US" altLang="en-US" sz="2800" i="0" u="none" strike="noStrike" kern="1200" cap="none" spc="0" normalizeH="0" noProof="0" dirty="0">
              <a:ln>
                <a:noFill/>
              </a:ln>
              <a:solidFill>
                <a:srgbClr val="000000"/>
              </a:solidFill>
              <a:effectLst/>
              <a:uLnTx/>
              <a:uFillTx/>
              <a:latin typeface="Calibri Light" panose="020F0302020204030204" pitchFamily="34" charset="0"/>
              <a:sym typeface="Helvetica Light"/>
            </a:endParaRPr>
          </a:p>
        </p:txBody>
      </p:sp>
      <p:sp>
        <p:nvSpPr>
          <p:cNvPr id="10" name="Text Box 13">
            <a:extLst>
              <a:ext uri="{FF2B5EF4-FFF2-40B4-BE49-F238E27FC236}">
                <a16:creationId xmlns:a16="http://schemas.microsoft.com/office/drawing/2014/main" id="{7AD99C49-CE5A-416A-88FF-B050E4E64478}"/>
              </a:ext>
            </a:extLst>
          </p:cNvPr>
          <p:cNvSpPr txBox="1">
            <a:spLocks noChangeArrowheads="1"/>
          </p:cNvSpPr>
          <p:nvPr/>
        </p:nvSpPr>
        <p:spPr bwMode="auto">
          <a:xfrm>
            <a:off x="571499" y="6907401"/>
            <a:ext cx="122301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457200" lvl="0" indent="-457200" algn="l" defTabSz="1300460" eaLnBrk="0" fontAlgn="base">
              <a:spcBef>
                <a:spcPct val="0"/>
              </a:spcBef>
              <a:spcAft>
                <a:spcPct val="0"/>
              </a:spcAft>
              <a:buFont typeface="Arial" panose="020B0604020202020204" pitchFamily="34" charset="0"/>
              <a:buChar char="•"/>
              <a:defRPr/>
            </a:pPr>
            <a:r>
              <a:rPr lang="en-US" sz="2800" dirty="0">
                <a:solidFill>
                  <a:srgbClr val="000000"/>
                </a:solidFill>
                <a:latin typeface="Calibri Light" panose="020F0302020204030204" pitchFamily="34" charset="0"/>
              </a:rPr>
              <a:t>This ambiguity </a:t>
            </a:r>
            <a:r>
              <a:rPr lang="en-US" sz="2800" i="1" dirty="0">
                <a:solidFill>
                  <a:srgbClr val="000000"/>
                </a:solidFill>
                <a:latin typeface="Calibri Light" panose="020F0302020204030204" pitchFamily="34" charset="0"/>
              </a:rPr>
              <a:t>can</a:t>
            </a:r>
            <a:r>
              <a:rPr lang="en-US" sz="2800" dirty="0">
                <a:solidFill>
                  <a:srgbClr val="000000"/>
                </a:solidFill>
                <a:latin typeface="Calibri Light" panose="020F0302020204030204" pitchFamily="34" charset="0"/>
              </a:rPr>
              <a:t> be removed using interreflections or additional assumptions.</a:t>
            </a:r>
            <a:endParaRPr kumimoji="0" lang="en-US" altLang="en-US" sz="2800" i="0" u="none" strike="noStrike" kern="1200" cap="none" spc="0" normalizeH="0" noProof="0" dirty="0">
              <a:ln>
                <a:noFill/>
              </a:ln>
              <a:solidFill>
                <a:srgbClr val="000000"/>
              </a:solidFill>
              <a:effectLst/>
              <a:uLnTx/>
              <a:uFillTx/>
              <a:latin typeface="Calibri Light" panose="020F0302020204030204" pitchFamily="34" charset="0"/>
              <a:sym typeface="Helvetica Light"/>
            </a:endParaRPr>
          </a:p>
        </p:txBody>
      </p:sp>
      <p:sp>
        <p:nvSpPr>
          <p:cNvPr id="11" name="Text Box 13">
            <a:extLst>
              <a:ext uri="{FF2B5EF4-FFF2-40B4-BE49-F238E27FC236}">
                <a16:creationId xmlns:a16="http://schemas.microsoft.com/office/drawing/2014/main" id="{24BE8AC8-9FD9-4892-8DCB-9A4495B8B97C}"/>
              </a:ext>
            </a:extLst>
          </p:cNvPr>
          <p:cNvSpPr txBox="1">
            <a:spLocks noChangeArrowheads="1"/>
          </p:cNvSpPr>
          <p:nvPr/>
        </p:nvSpPr>
        <p:spPr bwMode="auto">
          <a:xfrm>
            <a:off x="571499" y="7955371"/>
            <a:ext cx="122301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0" algn="l" defTabSz="1300460" eaLnBrk="0" fontAlgn="base">
              <a:spcBef>
                <a:spcPct val="0"/>
              </a:spcBef>
              <a:spcAft>
                <a:spcPct val="0"/>
              </a:spcAft>
              <a:defRPr/>
            </a:pPr>
            <a:r>
              <a:rPr kumimoji="0" lang="en-US" altLang="en-US" sz="2800" i="0" u="none" strike="noStrike" kern="1200" cap="none" spc="0" normalizeH="0" noProof="0" dirty="0">
                <a:ln>
                  <a:noFill/>
                </a:ln>
                <a:solidFill>
                  <a:srgbClr val="000000"/>
                </a:solidFill>
                <a:effectLst/>
                <a:uLnTx/>
                <a:uFillTx/>
                <a:latin typeface="Calibri Light" panose="020F0302020204030204" pitchFamily="34" charset="0"/>
                <a:sym typeface="Helvetica Light"/>
              </a:rPr>
              <a:t>This ambiguity is known as the generalized bas-relief ambiguity.</a:t>
            </a:r>
          </a:p>
        </p:txBody>
      </p:sp>
    </p:spTree>
    <p:extLst>
      <p:ext uri="{BB962C8B-B14F-4D97-AF65-F5344CB8AC3E}">
        <p14:creationId xmlns:p14="http://schemas.microsoft.com/office/powerpoint/2010/main" val="405401460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ambertian photometric stereo">
            <a:extLst>
              <a:ext uri="{FF2B5EF4-FFF2-40B4-BE49-F238E27FC236}">
                <a16:creationId xmlns:a16="http://schemas.microsoft.com/office/drawing/2014/main" id="{8EEC26C6-D0CA-4F72-A103-67AA3EE75558}"/>
              </a:ext>
            </a:extLst>
          </p:cNvPr>
          <p:cNvSpPr txBox="1">
            <a:spLocks/>
          </p:cNvSpPr>
          <p:nvPr/>
        </p:nvSpPr>
        <p:spPr>
          <a:xfrm>
            <a:off x="571500" y="330200"/>
            <a:ext cx="11861800" cy="94480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lstStyle>
            <a:lvl1pPr marL="0" marR="0" indent="0" algn="ct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r>
              <a:rPr lang="en-US" dirty="0"/>
              <a:t>Generalized Bas-relief ambiguity</a:t>
            </a:r>
          </a:p>
        </p:txBody>
      </p:sp>
      <mc:AlternateContent xmlns:mc="http://schemas.openxmlformats.org/markup-compatibility/2006" xmlns:a14="http://schemas.microsoft.com/office/drawing/2010/main">
        <mc:Choice Requires="a14">
          <p:sp>
            <p:nvSpPr>
              <p:cNvPr id="5" name="Text Box 13">
                <a:extLst>
                  <a:ext uri="{FF2B5EF4-FFF2-40B4-BE49-F238E27FC236}">
                    <a16:creationId xmlns:a16="http://schemas.microsoft.com/office/drawing/2014/main" id="{26EC46CC-1B96-48CA-BBF5-1899270D779C}"/>
                  </a:ext>
                </a:extLst>
              </p:cNvPr>
              <p:cNvSpPr txBox="1">
                <a:spLocks noChangeArrowheads="1"/>
              </p:cNvSpPr>
              <p:nvPr/>
            </p:nvSpPr>
            <p:spPr bwMode="auto">
              <a:xfrm>
                <a:off x="571500" y="1381068"/>
                <a:ext cx="12199045"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0" algn="l" defTabSz="1300460" eaLnBrk="0" fontAlgn="base">
                  <a:spcBef>
                    <a:spcPct val="0"/>
                  </a:spcBef>
                  <a:spcAft>
                    <a:spcPct val="0"/>
                  </a:spcAft>
                  <a:defRPr/>
                </a:pPr>
                <a:r>
                  <a:rPr kumimoji="0" lang="en-US" altLang="en-US" sz="28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When </a:t>
                </a:r>
                <a14:m>
                  <m:oMath xmlns:m="http://schemas.openxmlformats.org/officeDocument/2006/math">
                    <m:r>
                      <a:rPr lang="el-GR" sz="2800" i="1">
                        <a:latin typeface="Cambria Math" panose="02040503050406030204" pitchFamily="18" charset="0"/>
                        <a:cs typeface="Helvetica"/>
                        <a:sym typeface="Helvetica"/>
                      </a:rPr>
                      <m:t>𝜇</m:t>
                    </m:r>
                  </m:oMath>
                </a14:m>
                <a:r>
                  <a:rPr kumimoji="0" lang="en-US" altLang="en-US" sz="2800" i="0" u="none" strike="noStrike" kern="1200" cap="none" spc="0" normalizeH="0" noProof="0" dirty="0">
                    <a:ln>
                      <a:noFill/>
                    </a:ln>
                    <a:solidFill>
                      <a:srgbClr val="000000"/>
                    </a:solidFill>
                    <a:effectLst/>
                    <a:uLnTx/>
                    <a:uFillTx/>
                    <a:latin typeface="Calibri Light" panose="020F0302020204030204" pitchFamily="34" charset="0"/>
                    <a:sym typeface="Helvetica Light"/>
                  </a:rPr>
                  <a:t> =</a:t>
                </a:r>
                <a:r>
                  <a:rPr lang="el-GR" sz="2800" dirty="0">
                    <a:cs typeface="Helvetica"/>
                    <a:sym typeface="Helvetica"/>
                  </a:rPr>
                  <a:t> </a:t>
                </a:r>
                <a14:m>
                  <m:oMath xmlns:m="http://schemas.openxmlformats.org/officeDocument/2006/math">
                    <m:r>
                      <a:rPr lang="el-GR" sz="2800" i="1">
                        <a:latin typeface="Cambria Math" panose="02040503050406030204" pitchFamily="18" charset="0"/>
                        <a:cs typeface="Helvetica"/>
                        <a:sym typeface="Helvetica"/>
                      </a:rPr>
                      <m:t>𝜈</m:t>
                    </m:r>
                  </m:oMath>
                </a14:m>
                <a:r>
                  <a:rPr kumimoji="0" lang="en-US" altLang="en-US" sz="2800" i="0" u="none" strike="noStrike" kern="1200" cap="none" spc="0" normalizeH="0" noProof="0" dirty="0">
                    <a:ln>
                      <a:noFill/>
                    </a:ln>
                    <a:solidFill>
                      <a:srgbClr val="000000"/>
                    </a:solidFill>
                    <a:effectLst/>
                    <a:uLnTx/>
                    <a:uFillTx/>
                    <a:latin typeface="Calibri Light" panose="020F0302020204030204" pitchFamily="34" charset="0"/>
                    <a:sym typeface="Helvetica Light"/>
                  </a:rPr>
                  <a:t> = 0, </a:t>
                </a:r>
                <a:r>
                  <a:rPr kumimoji="0" lang="en-US" altLang="en-US" sz="2800" b="1" i="0" u="none" strike="noStrike" kern="1200" cap="none" spc="0" normalizeH="0" noProof="0" dirty="0">
                    <a:ln>
                      <a:noFill/>
                    </a:ln>
                    <a:solidFill>
                      <a:srgbClr val="000000"/>
                    </a:solidFill>
                    <a:effectLst/>
                    <a:uLnTx/>
                    <a:uFillTx/>
                    <a:latin typeface="Calibri Light" panose="020F0302020204030204" pitchFamily="34" charset="0"/>
                    <a:sym typeface="Helvetica Light"/>
                  </a:rPr>
                  <a:t>G</a:t>
                </a:r>
                <a:r>
                  <a:rPr kumimoji="0" lang="en-US" altLang="en-US" sz="2800" i="0" u="none" strike="noStrike" kern="1200" cap="none" spc="0" normalizeH="0" noProof="0" dirty="0">
                    <a:ln>
                      <a:noFill/>
                    </a:ln>
                    <a:solidFill>
                      <a:srgbClr val="000000"/>
                    </a:solidFill>
                    <a:effectLst/>
                    <a:uLnTx/>
                    <a:uFillTx/>
                    <a:latin typeface="Calibri Light" panose="020F0302020204030204" pitchFamily="34" charset="0"/>
                    <a:sym typeface="Helvetica Light"/>
                  </a:rPr>
                  <a:t> is equivalent to the transformation employed by relief sculptures.</a:t>
                </a:r>
              </a:p>
            </p:txBody>
          </p:sp>
        </mc:Choice>
        <mc:Fallback xmlns="">
          <p:sp>
            <p:nvSpPr>
              <p:cNvPr id="5" name="Text Box 13">
                <a:extLst>
                  <a:ext uri="{FF2B5EF4-FFF2-40B4-BE49-F238E27FC236}">
                    <a16:creationId xmlns:a16="http://schemas.microsoft.com/office/drawing/2014/main" id="{26EC46CC-1B96-48CA-BBF5-1899270D779C}"/>
                  </a:ext>
                </a:extLst>
              </p:cNvPr>
              <p:cNvSpPr txBox="1">
                <a:spLocks noRot="1" noChangeAspect="1" noMove="1" noResize="1" noEditPoints="1" noAdjustHandles="1" noChangeArrowheads="1" noChangeShapeType="1" noTextEdit="1"/>
              </p:cNvSpPr>
              <p:nvPr/>
            </p:nvSpPr>
            <p:spPr bwMode="auto">
              <a:xfrm>
                <a:off x="571500" y="1381068"/>
                <a:ext cx="12199045" cy="523220"/>
              </a:xfrm>
              <a:prstGeom prst="rect">
                <a:avLst/>
              </a:prstGeom>
              <a:blipFill>
                <a:blip r:embed="rId3"/>
                <a:stretch>
                  <a:fillRect l="-1049" t="-11765" r="-650" b="-3411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2" name="Picture 11">
            <a:extLst>
              <a:ext uri="{FF2B5EF4-FFF2-40B4-BE49-F238E27FC236}">
                <a16:creationId xmlns:a16="http://schemas.microsoft.com/office/drawing/2014/main" id="{1931A8AF-82A0-4B42-A1B9-EF3C1916D674}"/>
              </a:ext>
            </a:extLst>
          </p:cNvPr>
          <p:cNvPicPr>
            <a:picLocks noChangeAspect="1"/>
          </p:cNvPicPr>
          <p:nvPr/>
        </p:nvPicPr>
        <p:blipFill rotWithShape="1">
          <a:blip r:embed="rId4">
            <a:extLst>
              <a:ext uri="{28A0092B-C50C-407E-A947-70E740481C1C}">
                <a14:useLocalDpi xmlns:a14="http://schemas.microsoft.com/office/drawing/2010/main" val="0"/>
              </a:ext>
            </a:extLst>
          </a:blip>
          <a:srcRect l="11376" t="34505" r="23606" b="18625"/>
          <a:stretch/>
        </p:blipFill>
        <p:spPr>
          <a:xfrm>
            <a:off x="2499485" y="1915367"/>
            <a:ext cx="8005830" cy="4329426"/>
          </a:xfrm>
          <a:prstGeom prst="rect">
            <a:avLst/>
          </a:prstGeom>
        </p:spPr>
      </p:pic>
      <p:pic>
        <p:nvPicPr>
          <p:cNvPr id="4" name="Picture 3">
            <a:extLst>
              <a:ext uri="{FF2B5EF4-FFF2-40B4-BE49-F238E27FC236}">
                <a16:creationId xmlns:a16="http://schemas.microsoft.com/office/drawing/2014/main" id="{B313D03F-F969-424D-9218-6666CA66AA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9082" y="6612463"/>
            <a:ext cx="5948250" cy="5650838"/>
          </a:xfrm>
          <a:prstGeom prst="rect">
            <a:avLst/>
          </a:prstGeom>
        </p:spPr>
      </p:pic>
      <p:sp>
        <p:nvSpPr>
          <p:cNvPr id="13" name="Text Box 13">
            <a:extLst>
              <a:ext uri="{FF2B5EF4-FFF2-40B4-BE49-F238E27FC236}">
                <a16:creationId xmlns:a16="http://schemas.microsoft.com/office/drawing/2014/main" id="{C0D3F242-1AAA-4123-AADF-612EC341BE71}"/>
              </a:ext>
            </a:extLst>
          </p:cNvPr>
          <p:cNvSpPr txBox="1">
            <a:spLocks noChangeArrowheads="1"/>
          </p:cNvSpPr>
          <p:nvPr/>
        </p:nvSpPr>
        <p:spPr bwMode="auto">
          <a:xfrm>
            <a:off x="8709634" y="6080546"/>
            <a:ext cx="442794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0" algn="l" defTabSz="1300460" eaLnBrk="0" fontAlgn="base">
              <a:spcBef>
                <a:spcPct val="0"/>
              </a:spcBef>
              <a:spcAft>
                <a:spcPct val="0"/>
              </a:spcAft>
              <a:defRPr/>
            </a:pPr>
            <a:r>
              <a:rPr kumimoji="0" lang="en-US" altLang="en-US" sz="28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Otherwise, includes shearing.</a:t>
            </a:r>
            <a:endParaRPr kumimoji="0" lang="en-US" altLang="en-US" sz="2800" i="0" u="none" strike="noStrike" kern="1200" cap="none" spc="0" normalizeH="0" noProof="0" dirty="0">
              <a:ln>
                <a:noFill/>
              </a:ln>
              <a:solidFill>
                <a:srgbClr val="000000"/>
              </a:solidFill>
              <a:effectLst/>
              <a:uLnTx/>
              <a:uFillTx/>
              <a:latin typeface="Calibri Light" panose="020F0302020204030204" pitchFamily="34" charset="0"/>
              <a:sym typeface="Helvetica Light"/>
            </a:endParaRPr>
          </a:p>
        </p:txBody>
      </p:sp>
      <p:sp>
        <p:nvSpPr>
          <p:cNvPr id="8" name="Rectangle 7">
            <a:extLst>
              <a:ext uri="{FF2B5EF4-FFF2-40B4-BE49-F238E27FC236}">
                <a16:creationId xmlns:a16="http://schemas.microsoft.com/office/drawing/2014/main" id="{91095C22-2F23-4318-8F85-C7FD344AB59F}"/>
              </a:ext>
            </a:extLst>
          </p:cNvPr>
          <p:cNvSpPr/>
          <p:nvPr/>
        </p:nvSpPr>
        <p:spPr>
          <a:xfrm>
            <a:off x="12687300" y="6874073"/>
            <a:ext cx="2857500" cy="579417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400" b="0" i="0" u="none" strike="noStrike" cap="none" spc="0" normalizeH="0" baseline="0">
              <a:ln>
                <a:noFill/>
              </a:ln>
              <a:solidFill>
                <a:srgbClr val="000000"/>
              </a:solidFill>
              <a:effectLst/>
              <a:uFillTx/>
              <a:latin typeface="+mn-lt"/>
              <a:ea typeface="+mn-ea"/>
              <a:cs typeface="+mn-cs"/>
              <a:sym typeface="Helvetica Neue Light"/>
            </a:endParaRPr>
          </a:p>
        </p:txBody>
      </p:sp>
      <mc:AlternateContent xmlns:mc="http://schemas.openxmlformats.org/markup-compatibility/2006" xmlns:a14="http://schemas.microsoft.com/office/drawing/2010/main">
        <mc:Choice Requires="a14">
          <p:sp>
            <p:nvSpPr>
              <p:cNvPr id="14" name="Text Box 13">
                <a:extLst>
                  <a:ext uri="{FF2B5EF4-FFF2-40B4-BE49-F238E27FC236}">
                    <a16:creationId xmlns:a16="http://schemas.microsoft.com/office/drawing/2014/main" id="{02973B74-9567-49E0-9472-E534D90A978C}"/>
                  </a:ext>
                </a:extLst>
              </p:cNvPr>
              <p:cNvSpPr txBox="1">
                <a:spLocks noChangeArrowheads="1"/>
              </p:cNvSpPr>
              <p:nvPr/>
            </p:nvSpPr>
            <p:spPr bwMode="auto">
              <a:xfrm>
                <a:off x="1" y="6141303"/>
                <a:ext cx="13004800"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0" algn="l" defTabSz="1300460" eaLnBrk="0" fontAlgn="base">
                  <a:spcBef>
                    <a:spcPct val="0"/>
                  </a:spcBef>
                  <a:spcAft>
                    <a:spcPct val="0"/>
                  </a:spcAft>
                  <a:defRPr/>
                </a:pPr>
                <a:r>
                  <a:rPr lang="en-US" altLang="en-US" sz="2800" kern="1200" dirty="0">
                    <a:solidFill>
                      <a:srgbClr val="000000"/>
                    </a:solidFill>
                    <a:latin typeface="Calibri Light" panose="020F0302020204030204" pitchFamily="34" charset="0"/>
                    <a:sym typeface="Helvetica Light"/>
                  </a:rPr>
                  <a:t>When </a:t>
                </a:r>
                <a14:m>
                  <m:oMath xmlns:m="http://schemas.openxmlformats.org/officeDocument/2006/math">
                    <m:r>
                      <a:rPr lang="el-GR" sz="2800" i="1">
                        <a:latin typeface="Cambria Math" panose="02040503050406030204" pitchFamily="18" charset="0"/>
                        <a:cs typeface="Helvetica"/>
                        <a:sym typeface="Helvetica"/>
                      </a:rPr>
                      <m:t>𝜇</m:t>
                    </m:r>
                  </m:oMath>
                </a14:m>
                <a:r>
                  <a:rPr lang="en-US" altLang="en-US" sz="2800" kern="1200" dirty="0">
                    <a:solidFill>
                      <a:srgbClr val="000000"/>
                    </a:solidFill>
                    <a:latin typeface="Calibri Light" panose="020F0302020204030204" pitchFamily="34" charset="0"/>
                    <a:sym typeface="Helvetica Light"/>
                  </a:rPr>
                  <a:t> =</a:t>
                </a:r>
                <a:r>
                  <a:rPr lang="el-GR" sz="2800" dirty="0">
                    <a:cs typeface="Helvetica"/>
                    <a:sym typeface="Helvetica"/>
                  </a:rPr>
                  <a:t> </a:t>
                </a:r>
                <a14:m>
                  <m:oMath xmlns:m="http://schemas.openxmlformats.org/officeDocument/2006/math">
                    <m:r>
                      <a:rPr lang="el-GR" sz="2800" i="1">
                        <a:latin typeface="Cambria Math" panose="02040503050406030204" pitchFamily="18" charset="0"/>
                        <a:cs typeface="Helvetica"/>
                        <a:sym typeface="Helvetica"/>
                      </a:rPr>
                      <m:t>𝜈</m:t>
                    </m:r>
                  </m:oMath>
                </a14:m>
                <a:r>
                  <a:rPr lang="en-US" altLang="en-US" sz="2800" kern="1200" dirty="0">
                    <a:solidFill>
                      <a:srgbClr val="000000"/>
                    </a:solidFill>
                    <a:latin typeface="Calibri Light" panose="020F0302020204030204" pitchFamily="34" charset="0"/>
                    <a:sym typeface="Helvetica Light"/>
                  </a:rPr>
                  <a:t> = 0 and </a:t>
                </a:r>
                <a14:m>
                  <m:oMath xmlns:m="http://schemas.openxmlformats.org/officeDocument/2006/math">
                    <m:r>
                      <a:rPr lang="el-GR" sz="2800" i="1">
                        <a:latin typeface="Cambria Math" panose="02040503050406030204" pitchFamily="18" charset="0"/>
                        <a:cs typeface="Helvetica"/>
                        <a:sym typeface="Helvetica"/>
                      </a:rPr>
                      <m:t>𝜆</m:t>
                    </m:r>
                  </m:oMath>
                </a14:m>
                <a:r>
                  <a:rPr lang="en-US" altLang="en-US" sz="2800" kern="1200" dirty="0">
                    <a:solidFill>
                      <a:srgbClr val="000000"/>
                    </a:solidFill>
                    <a:latin typeface="Calibri Light" panose="020F0302020204030204" pitchFamily="34" charset="0"/>
                    <a:sym typeface="Helvetica Light"/>
                  </a:rPr>
                  <a:t> </a:t>
                </a:r>
                <a:r>
                  <a:rPr lang="en-US" altLang="en-US" sz="2800" kern="1200" dirty="0">
                    <a:solidFill>
                      <a:srgbClr val="000000"/>
                    </a:solidFill>
                    <a:latin typeface="Cambria Math" panose="02040503050406030204" pitchFamily="18" charset="0"/>
                    <a:ea typeface="Cambria Math" panose="02040503050406030204" pitchFamily="18" charset="0"/>
                    <a:sym typeface="Helvetica Light"/>
                  </a:rPr>
                  <a:t>= +-1</a:t>
                </a:r>
                <a:r>
                  <a:rPr lang="en-US" altLang="en-US" sz="2800" kern="1200" dirty="0">
                    <a:solidFill>
                      <a:srgbClr val="000000"/>
                    </a:solidFill>
                    <a:latin typeface="Calibri Light" panose="020F0302020204030204" pitchFamily="34" charset="0"/>
                    <a:ea typeface="Cambria Math" panose="02040503050406030204" pitchFamily="18" charset="0"/>
                    <a:sym typeface="Helvetica Light"/>
                  </a:rPr>
                  <a:t>, top/down ambiguity.</a:t>
                </a:r>
                <a:r>
                  <a:rPr lang="en-US" altLang="en-US" sz="2800" kern="1200" dirty="0">
                    <a:solidFill>
                      <a:srgbClr val="000000"/>
                    </a:solidFill>
                    <a:latin typeface="Calibri Light" panose="020F0302020204030204" pitchFamily="34" charset="0"/>
                    <a:sym typeface="Helvetica Light"/>
                  </a:rPr>
                  <a:t> </a:t>
                </a:r>
              </a:p>
            </p:txBody>
          </p:sp>
        </mc:Choice>
        <mc:Fallback xmlns="">
          <p:sp>
            <p:nvSpPr>
              <p:cNvPr id="14" name="Text Box 13">
                <a:extLst>
                  <a:ext uri="{FF2B5EF4-FFF2-40B4-BE49-F238E27FC236}">
                    <a16:creationId xmlns:a16="http://schemas.microsoft.com/office/drawing/2014/main" id="{02973B74-9567-49E0-9472-E534D90A978C}"/>
                  </a:ext>
                </a:extLst>
              </p:cNvPr>
              <p:cNvSpPr txBox="1">
                <a:spLocks noRot="1" noChangeAspect="1" noMove="1" noResize="1" noEditPoints="1" noAdjustHandles="1" noChangeArrowheads="1" noChangeShapeType="1" noTextEdit="1"/>
              </p:cNvSpPr>
              <p:nvPr/>
            </p:nvSpPr>
            <p:spPr bwMode="auto">
              <a:xfrm>
                <a:off x="1" y="6141303"/>
                <a:ext cx="13004800" cy="523220"/>
              </a:xfrm>
              <a:prstGeom prst="rect">
                <a:avLst/>
              </a:prstGeom>
              <a:blipFill>
                <a:blip r:embed="rId6"/>
                <a:stretch>
                  <a:fillRect l="-938" t="-13953" b="-3255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5" name="Picture 1">
            <a:extLst>
              <a:ext uri="{FF2B5EF4-FFF2-40B4-BE49-F238E27FC236}">
                <a16:creationId xmlns:a16="http://schemas.microsoft.com/office/drawing/2014/main" id="{AE01B6F2-9480-486A-A5DA-1A0977AEF25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5250" y="6603766"/>
            <a:ext cx="8241453" cy="3154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9387679"/>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 name="Lambertian photometric stereo"/>
          <p:cNvSpPr txBox="1">
            <a:spLocks noGrp="1"/>
          </p:cNvSpPr>
          <p:nvPr>
            <p:ph type="title"/>
          </p:nvPr>
        </p:nvSpPr>
        <p:spPr>
          <a:prstGeom prst="rect">
            <a:avLst/>
          </a:prstGeom>
        </p:spPr>
        <p:txBody>
          <a:bodyPr/>
          <a:lstStyle/>
          <a:p>
            <a:r>
              <a:rPr lang="en-US" dirty="0"/>
              <a:t>What assumptions have we made for all this?</a:t>
            </a:r>
            <a:endParaRPr dirty="0"/>
          </a:p>
        </p:txBody>
      </p:sp>
    </p:spTree>
    <p:extLst>
      <p:ext uri="{BB962C8B-B14F-4D97-AF65-F5344CB8AC3E}">
        <p14:creationId xmlns:p14="http://schemas.microsoft.com/office/powerpoint/2010/main" val="2267524278"/>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 name="Lambertian photometric stereo"/>
          <p:cNvSpPr txBox="1">
            <a:spLocks noGrp="1"/>
          </p:cNvSpPr>
          <p:nvPr>
            <p:ph type="title"/>
          </p:nvPr>
        </p:nvSpPr>
        <p:spPr>
          <a:prstGeom prst="rect">
            <a:avLst/>
          </a:prstGeom>
        </p:spPr>
        <p:txBody>
          <a:bodyPr/>
          <a:lstStyle/>
          <a:p>
            <a:r>
              <a:rPr lang="en-US" dirty="0"/>
              <a:t>What assumptions have we made for all this?</a:t>
            </a:r>
            <a:endParaRPr dirty="0"/>
          </a:p>
        </p:txBody>
      </p:sp>
      <p:sp>
        <p:nvSpPr>
          <p:cNvPr id="2" name="TextBox 1">
            <a:extLst>
              <a:ext uri="{FF2B5EF4-FFF2-40B4-BE49-F238E27FC236}">
                <a16:creationId xmlns:a16="http://schemas.microsoft.com/office/drawing/2014/main" id="{309AAD5F-EDA1-4847-B8EB-25BC065C10AC}"/>
              </a:ext>
            </a:extLst>
          </p:cNvPr>
          <p:cNvSpPr txBox="1"/>
          <p:nvPr/>
        </p:nvSpPr>
        <p:spPr>
          <a:xfrm>
            <a:off x="1371600" y="3387934"/>
            <a:ext cx="7962900" cy="37651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71450" marR="0" lvl="0" indent="-1714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Helvetica"/>
                <a:cs typeface="Helvetica"/>
                <a:sym typeface="Helvetica"/>
              </a:rPr>
              <a:t>Lambertian BRDF</a:t>
            </a:r>
          </a:p>
          <a:p>
            <a:pPr marL="171450" marR="0" lvl="0" indent="-1714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Helvetica"/>
              <a:cs typeface="Helvetica"/>
              <a:sym typeface="Helvetica"/>
            </a:endParaRPr>
          </a:p>
          <a:p>
            <a:pPr marL="171450" marR="0" lvl="0" indent="-1714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Helvetica"/>
                <a:cs typeface="Helvetica"/>
                <a:sym typeface="Helvetica"/>
              </a:rPr>
              <a:t>Directional lighting</a:t>
            </a:r>
          </a:p>
          <a:p>
            <a:pPr marL="171450" marR="0" lvl="0" indent="-1714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lang="en-US" sz="3400" dirty="0">
              <a:latin typeface="Calibri" panose="020F0502020204030204" pitchFamily="34" charset="0"/>
              <a:ea typeface="Helvetica"/>
              <a:cs typeface="Helvetica"/>
              <a:sym typeface="Helvetica"/>
            </a:endParaRPr>
          </a:p>
          <a:p>
            <a:pPr marL="171450" marR="0" lvl="0" indent="-1714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Helvetica"/>
                <a:cs typeface="Helvetica"/>
                <a:sym typeface="Helvetica"/>
              </a:rPr>
              <a:t>Orthographic </a:t>
            </a:r>
            <a:r>
              <a:rPr lang="en-US" sz="3400" dirty="0">
                <a:latin typeface="Calibri" panose="020F0502020204030204" pitchFamily="34" charset="0"/>
                <a:ea typeface="Helvetica"/>
                <a:cs typeface="Helvetica"/>
                <a:sym typeface="Helvetica"/>
              </a:rPr>
              <a:t>camera</a:t>
            </a:r>
            <a:endPar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Helvetica"/>
              <a:cs typeface="Helvetica"/>
              <a:sym typeface="Helvetica"/>
            </a:endParaRPr>
          </a:p>
          <a:p>
            <a:pPr marL="171450" marR="0" lvl="0" indent="-1714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Helvetica"/>
              <a:cs typeface="Helvetica"/>
              <a:sym typeface="Helvetica"/>
            </a:endParaRPr>
          </a:p>
          <a:p>
            <a:pPr marL="171450" marR="0" lvl="0" indent="-1714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Helvetica"/>
                <a:cs typeface="Helvetica"/>
                <a:sym typeface="Helvetica"/>
              </a:rPr>
              <a:t>No interreflections or scattering</a:t>
            </a:r>
          </a:p>
        </p:txBody>
      </p:sp>
    </p:spTree>
    <p:extLst>
      <p:ext uri="{BB962C8B-B14F-4D97-AF65-F5344CB8AC3E}">
        <p14:creationId xmlns:p14="http://schemas.microsoft.com/office/powerpoint/2010/main" val="221089334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3" name="droppedImage.pdf" descr="droppedImage.pdf"/>
          <p:cNvPicPr>
            <a:picLocks noChangeAspect="1"/>
          </p:cNvPicPr>
          <p:nvPr/>
        </p:nvPicPr>
        <p:blipFill>
          <a:blip r:embed="rId2"/>
          <a:stretch>
            <a:fillRect/>
          </a:stretch>
        </p:blipFill>
        <p:spPr>
          <a:xfrm>
            <a:off x="3848100" y="7048500"/>
            <a:ext cx="1676400" cy="698500"/>
          </a:xfrm>
          <a:prstGeom prst="rect">
            <a:avLst/>
          </a:prstGeom>
          <a:ln w="12700">
            <a:miter lim="400000"/>
          </a:ln>
        </p:spPr>
      </p:pic>
      <p:sp>
        <p:nvSpPr>
          <p:cNvPr id="1114" name="Shape independent of BRDF via reciprocity: “Helmholtz Stereopsis”"/>
          <p:cNvSpPr txBox="1">
            <a:spLocks noGrp="1"/>
          </p:cNvSpPr>
          <p:nvPr>
            <p:ph type="title"/>
          </p:nvPr>
        </p:nvSpPr>
        <p:spPr>
          <a:prstGeom prst="rect">
            <a:avLst/>
          </a:prstGeom>
        </p:spPr>
        <p:txBody>
          <a:bodyPr/>
          <a:lstStyle/>
          <a:p>
            <a:pPr>
              <a:defRPr sz="3800"/>
            </a:pPr>
            <a:r>
              <a:rPr sz="4400" dirty="0"/>
              <a:t>Shape independent of BRDF via reciprocity:</a:t>
            </a:r>
          </a:p>
          <a:p>
            <a:pPr>
              <a:defRPr sz="3800"/>
            </a:pPr>
            <a:r>
              <a:rPr sz="4400" dirty="0"/>
              <a:t>“Helmholtz Stereopsis”</a:t>
            </a:r>
          </a:p>
        </p:txBody>
      </p:sp>
      <p:pic>
        <p:nvPicPr>
          <p:cNvPr id="1115" name="buddha1_topview.png" descr="buddha1_topview.png"/>
          <p:cNvPicPr>
            <a:picLocks/>
          </p:cNvPicPr>
          <p:nvPr/>
        </p:nvPicPr>
        <p:blipFill>
          <a:blip r:embed="rId3"/>
          <a:stretch>
            <a:fillRect/>
          </a:stretch>
        </p:blipFill>
        <p:spPr>
          <a:xfrm>
            <a:off x="1905564" y="4892604"/>
            <a:ext cx="2768601" cy="1490134"/>
          </a:xfrm>
          <a:prstGeom prst="rect">
            <a:avLst/>
          </a:prstGeom>
          <a:ln w="12700">
            <a:miter lim="400000"/>
          </a:ln>
        </p:spPr>
      </p:pic>
      <p:grpSp>
        <p:nvGrpSpPr>
          <p:cNvPr id="1119" name="Group"/>
          <p:cNvGrpSpPr/>
          <p:nvPr/>
        </p:nvGrpSpPr>
        <p:grpSpPr>
          <a:xfrm>
            <a:off x="5816600" y="6032500"/>
            <a:ext cx="5851596" cy="2711592"/>
            <a:chOff x="0" y="0"/>
            <a:chExt cx="5851595" cy="2711591"/>
          </a:xfrm>
        </p:grpSpPr>
        <p:pic>
          <p:nvPicPr>
            <p:cNvPr id="1116" name="Buddha1_Trial3_fullsize_lowres_bigim.png" descr="Buddha1_Trial3_fullsize_lowres_bigim.png"/>
            <p:cNvPicPr>
              <a:picLocks/>
            </p:cNvPicPr>
            <p:nvPr/>
          </p:nvPicPr>
          <p:blipFill>
            <a:blip r:embed="rId4"/>
            <a:stretch>
              <a:fillRect/>
            </a:stretch>
          </p:blipFill>
          <p:spPr>
            <a:xfrm>
              <a:off x="1962126" y="95547"/>
              <a:ext cx="1919874" cy="2440985"/>
            </a:xfrm>
            <a:prstGeom prst="rect">
              <a:avLst/>
            </a:prstGeom>
            <a:ln w="12700" cap="flat">
              <a:noFill/>
              <a:miter lim="400000"/>
            </a:ln>
            <a:effectLst/>
          </p:spPr>
        </p:pic>
        <p:pic>
          <p:nvPicPr>
            <p:cNvPr id="1117" name="Buddha1_Trial3_fullsize_lowres_bigim_leftuprightview.png" descr="Buddha1_Trial3_fullsize_lowres_bigim_leftuprightview.png"/>
            <p:cNvPicPr>
              <a:picLocks/>
            </p:cNvPicPr>
            <p:nvPr/>
          </p:nvPicPr>
          <p:blipFill>
            <a:blip r:embed="rId5"/>
            <a:stretch>
              <a:fillRect/>
            </a:stretch>
          </p:blipFill>
          <p:spPr>
            <a:xfrm>
              <a:off x="0" y="26514"/>
              <a:ext cx="1947498" cy="2659127"/>
            </a:xfrm>
            <a:prstGeom prst="rect">
              <a:avLst/>
            </a:prstGeom>
            <a:ln w="12700" cap="flat">
              <a:noFill/>
              <a:miter lim="400000"/>
            </a:ln>
            <a:effectLst/>
          </p:spPr>
        </p:pic>
        <p:pic>
          <p:nvPicPr>
            <p:cNvPr id="1118" name="Buddha1_Trial3_fullsize_lowres_bigim_rightuprightview.png" descr="Buddha1_Trial3_fullsize_lowres_bigim_rightuprightview.png"/>
            <p:cNvPicPr>
              <a:picLocks/>
            </p:cNvPicPr>
            <p:nvPr/>
          </p:nvPicPr>
          <p:blipFill>
            <a:blip r:embed="rId6"/>
            <a:stretch>
              <a:fillRect/>
            </a:stretch>
          </p:blipFill>
          <p:spPr>
            <a:xfrm>
              <a:off x="3898573" y="0"/>
              <a:ext cx="1953023" cy="2711592"/>
            </a:xfrm>
            <a:prstGeom prst="rect">
              <a:avLst/>
            </a:prstGeom>
            <a:ln w="12700" cap="flat">
              <a:noFill/>
              <a:miter lim="400000"/>
            </a:ln>
            <a:effectLst/>
          </p:spPr>
        </p:pic>
      </p:grpSp>
      <p:sp>
        <p:nvSpPr>
          <p:cNvPr id="1120" name="Line"/>
          <p:cNvSpPr/>
          <p:nvPr/>
        </p:nvSpPr>
        <p:spPr>
          <a:xfrm>
            <a:off x="1548835" y="3495040"/>
            <a:ext cx="1511301" cy="1625601"/>
          </a:xfrm>
          <a:prstGeom prst="line">
            <a:avLst/>
          </a:prstGeom>
          <a:ln w="38100">
            <a:solidFill>
              <a:srgbClr val="000000"/>
            </a:solidFill>
            <a:prstDash val="sysDot"/>
          </a:ln>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121" name="Line"/>
          <p:cNvSpPr/>
          <p:nvPr/>
        </p:nvSpPr>
        <p:spPr>
          <a:xfrm flipH="1">
            <a:off x="3066062" y="2844800"/>
            <a:ext cx="1295401" cy="2273300"/>
          </a:xfrm>
          <a:prstGeom prst="line">
            <a:avLst/>
          </a:prstGeom>
          <a:ln w="38100">
            <a:solidFill>
              <a:srgbClr val="000000"/>
            </a:solidFill>
            <a:prstDash val="sysDot"/>
          </a:ln>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grpSp>
        <p:nvGrpSpPr>
          <p:cNvPr id="1124" name="exp1_03_01_gamma.png"/>
          <p:cNvGrpSpPr/>
          <p:nvPr/>
        </p:nvGrpSpPr>
        <p:grpSpPr>
          <a:xfrm>
            <a:off x="8915400" y="2006600"/>
            <a:ext cx="2308578" cy="3124200"/>
            <a:chOff x="0" y="0"/>
            <a:chExt cx="2308577" cy="3124200"/>
          </a:xfrm>
        </p:grpSpPr>
        <p:pic>
          <p:nvPicPr>
            <p:cNvPr id="1123" name="exp1_03_01_gamma.png" descr="exp1_03_01_gamma.png"/>
            <p:cNvPicPr>
              <a:picLocks/>
            </p:cNvPicPr>
            <p:nvPr/>
          </p:nvPicPr>
          <p:blipFill>
            <a:blip r:embed="rId7"/>
            <a:stretch>
              <a:fillRect/>
            </a:stretch>
          </p:blipFill>
          <p:spPr>
            <a:xfrm>
              <a:off x="76200" y="50800"/>
              <a:ext cx="2156178" cy="2921000"/>
            </a:xfrm>
            <a:prstGeom prst="rect">
              <a:avLst/>
            </a:prstGeom>
            <a:ln>
              <a:noFill/>
            </a:ln>
            <a:effectLst/>
          </p:spPr>
        </p:pic>
        <p:pic>
          <p:nvPicPr>
            <p:cNvPr id="1122" name="exp1_03_01_gamma.png" descr="exp1_03_01_gamma.png"/>
            <p:cNvPicPr>
              <a:picLocks/>
            </p:cNvPicPr>
            <p:nvPr/>
          </p:nvPicPr>
          <p:blipFill>
            <a:blip r:embed="rId8"/>
            <a:stretch>
              <a:fillRect/>
            </a:stretch>
          </p:blipFill>
          <p:spPr>
            <a:xfrm>
              <a:off x="0" y="0"/>
              <a:ext cx="2308578" cy="3124200"/>
            </a:xfrm>
            <a:prstGeom prst="rect">
              <a:avLst/>
            </a:prstGeom>
            <a:effectLst/>
          </p:spPr>
        </p:pic>
      </p:grpSp>
      <p:grpSp>
        <p:nvGrpSpPr>
          <p:cNvPr id="1127" name="exp1_01_03_gamma.png"/>
          <p:cNvGrpSpPr/>
          <p:nvPr/>
        </p:nvGrpSpPr>
        <p:grpSpPr>
          <a:xfrm>
            <a:off x="6539089" y="2006600"/>
            <a:ext cx="2308579" cy="3124200"/>
            <a:chOff x="0" y="0"/>
            <a:chExt cx="2308577" cy="3124200"/>
          </a:xfrm>
        </p:grpSpPr>
        <p:pic>
          <p:nvPicPr>
            <p:cNvPr id="1126" name="exp1_01_03_gamma.png" descr="exp1_01_03_gamma.png"/>
            <p:cNvPicPr>
              <a:picLocks/>
            </p:cNvPicPr>
            <p:nvPr/>
          </p:nvPicPr>
          <p:blipFill>
            <a:blip r:embed="rId9"/>
            <a:stretch>
              <a:fillRect/>
            </a:stretch>
          </p:blipFill>
          <p:spPr>
            <a:xfrm>
              <a:off x="76200" y="50800"/>
              <a:ext cx="2156178" cy="2921000"/>
            </a:xfrm>
            <a:prstGeom prst="rect">
              <a:avLst/>
            </a:prstGeom>
            <a:ln>
              <a:noFill/>
            </a:ln>
            <a:effectLst/>
          </p:spPr>
        </p:pic>
        <p:pic>
          <p:nvPicPr>
            <p:cNvPr id="1125" name="exp1_01_03_gamma.png" descr="exp1_01_03_gamma.png"/>
            <p:cNvPicPr>
              <a:picLocks/>
            </p:cNvPicPr>
            <p:nvPr/>
          </p:nvPicPr>
          <p:blipFill>
            <a:blip r:embed="rId8"/>
            <a:stretch>
              <a:fillRect/>
            </a:stretch>
          </p:blipFill>
          <p:spPr>
            <a:xfrm>
              <a:off x="0" y="0"/>
              <a:ext cx="2308578" cy="3124200"/>
            </a:xfrm>
            <a:prstGeom prst="rect">
              <a:avLst/>
            </a:prstGeom>
            <a:effectLst/>
          </p:spPr>
        </p:pic>
      </p:grpSp>
      <p:pic>
        <p:nvPicPr>
          <p:cNvPr id="1128" name="droppedImage.pdf" descr="droppedImage.pdf"/>
          <p:cNvPicPr>
            <a:picLocks noChangeAspect="1"/>
          </p:cNvPicPr>
          <p:nvPr/>
        </p:nvPicPr>
        <p:blipFill>
          <a:blip r:embed="rId10"/>
          <a:stretch>
            <a:fillRect/>
          </a:stretch>
        </p:blipFill>
        <p:spPr>
          <a:xfrm>
            <a:off x="5969000" y="5130732"/>
            <a:ext cx="5854701" cy="393768"/>
          </a:xfrm>
          <a:prstGeom prst="rect">
            <a:avLst/>
          </a:prstGeom>
          <a:ln w="12700">
            <a:miter lim="400000"/>
          </a:ln>
        </p:spPr>
      </p:pic>
      <p:grpSp>
        <p:nvGrpSpPr>
          <p:cNvPr id="1142" name="Group"/>
          <p:cNvGrpSpPr/>
          <p:nvPr/>
        </p:nvGrpSpPr>
        <p:grpSpPr>
          <a:xfrm>
            <a:off x="1034328" y="2976730"/>
            <a:ext cx="700334" cy="689230"/>
            <a:chOff x="0" y="0"/>
            <a:chExt cx="700333" cy="689229"/>
          </a:xfrm>
        </p:grpSpPr>
        <p:grpSp>
          <p:nvGrpSpPr>
            <p:cNvPr id="1138" name="Group"/>
            <p:cNvGrpSpPr/>
            <p:nvPr/>
          </p:nvGrpSpPr>
          <p:grpSpPr>
            <a:xfrm>
              <a:off x="-1" y="0"/>
              <a:ext cx="558802" cy="558801"/>
              <a:chOff x="0" y="0"/>
              <a:chExt cx="558800" cy="558800"/>
            </a:xfrm>
          </p:grpSpPr>
          <p:sp>
            <p:nvSpPr>
              <p:cNvPr id="1129" name="Circle"/>
              <p:cNvSpPr/>
              <p:nvPr/>
            </p:nvSpPr>
            <p:spPr>
              <a:xfrm>
                <a:off x="135466" y="135466"/>
                <a:ext cx="293513" cy="293513"/>
              </a:xfrm>
              <a:prstGeom prst="ellipse">
                <a:avLst/>
              </a:pr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30" name="Triangle"/>
              <p:cNvSpPr/>
              <p:nvPr/>
            </p:nvSpPr>
            <p:spPr>
              <a:xfrm>
                <a:off x="231422" y="0"/>
                <a:ext cx="101601" cy="101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31" name="Triangle"/>
              <p:cNvSpPr/>
              <p:nvPr/>
            </p:nvSpPr>
            <p:spPr>
              <a:xfrm rot="2700005">
                <a:off x="392289" y="67933"/>
                <a:ext cx="101601" cy="101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32" name="Triangle"/>
              <p:cNvSpPr/>
              <p:nvPr/>
            </p:nvSpPr>
            <p:spPr>
              <a:xfrm rot="5400000">
                <a:off x="457200" y="231422"/>
                <a:ext cx="101601" cy="101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33" name="Triangle"/>
              <p:cNvSpPr/>
              <p:nvPr/>
            </p:nvSpPr>
            <p:spPr>
              <a:xfrm rot="8100004">
                <a:off x="389467" y="400755"/>
                <a:ext cx="101601" cy="101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34" name="Triangle"/>
              <p:cNvSpPr/>
              <p:nvPr/>
            </p:nvSpPr>
            <p:spPr>
              <a:xfrm rot="10800000">
                <a:off x="231422" y="457200"/>
                <a:ext cx="101601" cy="101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35" name="Triangle"/>
              <p:cNvSpPr/>
              <p:nvPr/>
            </p:nvSpPr>
            <p:spPr>
              <a:xfrm rot="13500000">
                <a:off x="73377" y="400755"/>
                <a:ext cx="101601" cy="101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36" name="Triangle"/>
              <p:cNvSpPr/>
              <p:nvPr/>
            </p:nvSpPr>
            <p:spPr>
              <a:xfrm rot="16199991">
                <a:off x="0" y="231422"/>
                <a:ext cx="101601" cy="101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37" name="Triangle"/>
              <p:cNvSpPr/>
              <p:nvPr/>
            </p:nvSpPr>
            <p:spPr>
              <a:xfrm rot="18900000">
                <a:off x="73377" y="67733"/>
                <a:ext cx="101601" cy="101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grpSp>
        <p:grpSp>
          <p:nvGrpSpPr>
            <p:cNvPr id="1141" name="Group"/>
            <p:cNvGrpSpPr/>
            <p:nvPr/>
          </p:nvGrpSpPr>
          <p:grpSpPr>
            <a:xfrm rot="18900000">
              <a:off x="247213" y="194998"/>
              <a:ext cx="351295" cy="433518"/>
              <a:chOff x="27108" y="0"/>
              <a:chExt cx="351294" cy="433516"/>
            </a:xfrm>
          </p:grpSpPr>
          <p:sp>
            <p:nvSpPr>
              <p:cNvPr id="1139" name="Triangle"/>
              <p:cNvSpPr/>
              <p:nvPr/>
            </p:nvSpPr>
            <p:spPr>
              <a:xfrm>
                <a:off x="27108" y="0"/>
                <a:ext cx="350464" cy="379612"/>
              </a:xfrm>
              <a:prstGeom prst="triangle">
                <a:avLst/>
              </a:prstGeom>
              <a:solidFill>
                <a:srgbClr val="CBCBCB"/>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3400">
                    <a:latin typeface="+mn-lt"/>
                    <a:ea typeface="+mn-ea"/>
                    <a:cs typeface="+mn-cs"/>
                    <a:sym typeface="Helvetica Neue Light"/>
                  </a:defRPr>
                </a:pPr>
                <a:endParaRPr kumimoji="0" sz="34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140" name="Oval"/>
              <p:cNvSpPr/>
              <p:nvPr/>
            </p:nvSpPr>
            <p:spPr>
              <a:xfrm>
                <a:off x="27330" y="325704"/>
                <a:ext cx="351073" cy="107813"/>
              </a:xfrm>
              <a:prstGeom prst="ellipse">
                <a:avLst/>
              </a:prstGeom>
              <a:solidFill>
                <a:srgbClr val="727272"/>
              </a:solidFill>
              <a:ln w="12700" cap="flat">
                <a:solidFill>
                  <a:srgbClr val="000000"/>
                </a:solidFill>
                <a:prstDash val="solid"/>
                <a:roun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3400">
                    <a:latin typeface="+mn-lt"/>
                    <a:ea typeface="+mn-ea"/>
                    <a:cs typeface="+mn-cs"/>
                    <a:sym typeface="Helvetica Neue Light"/>
                  </a:defRPr>
                </a:pPr>
                <a:endParaRPr kumimoji="0" sz="3400" b="0" i="0" u="none" strike="noStrike" kern="0" cap="none" spc="0" normalizeH="0" baseline="0" noProof="0">
                  <a:ln>
                    <a:noFill/>
                  </a:ln>
                  <a:solidFill>
                    <a:srgbClr val="000000"/>
                  </a:solidFill>
                  <a:effectLst/>
                  <a:uLnTx/>
                  <a:uFillTx/>
                  <a:latin typeface="Helvetica Neue Light"/>
                  <a:sym typeface="Helvetica Neue Light"/>
                </a:endParaRPr>
              </a:p>
            </p:txBody>
          </p:sp>
        </p:grpSp>
      </p:grpSp>
      <p:grpSp>
        <p:nvGrpSpPr>
          <p:cNvPr id="1156" name="Group"/>
          <p:cNvGrpSpPr/>
          <p:nvPr/>
        </p:nvGrpSpPr>
        <p:grpSpPr>
          <a:xfrm rot="4473333">
            <a:off x="4034747" y="2455965"/>
            <a:ext cx="700334" cy="689231"/>
            <a:chOff x="0" y="0"/>
            <a:chExt cx="700333" cy="689229"/>
          </a:xfrm>
        </p:grpSpPr>
        <p:grpSp>
          <p:nvGrpSpPr>
            <p:cNvPr id="1152" name="Group"/>
            <p:cNvGrpSpPr/>
            <p:nvPr/>
          </p:nvGrpSpPr>
          <p:grpSpPr>
            <a:xfrm>
              <a:off x="-1" y="0"/>
              <a:ext cx="558802" cy="558801"/>
              <a:chOff x="0" y="0"/>
              <a:chExt cx="558800" cy="558800"/>
            </a:xfrm>
          </p:grpSpPr>
          <p:sp>
            <p:nvSpPr>
              <p:cNvPr id="1143" name="Circle"/>
              <p:cNvSpPr/>
              <p:nvPr/>
            </p:nvSpPr>
            <p:spPr>
              <a:xfrm>
                <a:off x="135466" y="135466"/>
                <a:ext cx="293513" cy="293513"/>
              </a:xfrm>
              <a:prstGeom prst="ellipse">
                <a:avLst/>
              </a:pr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44" name="Triangle"/>
              <p:cNvSpPr/>
              <p:nvPr/>
            </p:nvSpPr>
            <p:spPr>
              <a:xfrm>
                <a:off x="231422" y="0"/>
                <a:ext cx="101601" cy="101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45" name="Triangle"/>
              <p:cNvSpPr/>
              <p:nvPr/>
            </p:nvSpPr>
            <p:spPr>
              <a:xfrm rot="2700005">
                <a:off x="392289" y="67933"/>
                <a:ext cx="101601" cy="101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46" name="Triangle"/>
              <p:cNvSpPr/>
              <p:nvPr/>
            </p:nvSpPr>
            <p:spPr>
              <a:xfrm rot="5400000">
                <a:off x="457200" y="231422"/>
                <a:ext cx="101601" cy="101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47" name="Triangle"/>
              <p:cNvSpPr/>
              <p:nvPr/>
            </p:nvSpPr>
            <p:spPr>
              <a:xfrm rot="8100004">
                <a:off x="389467" y="400755"/>
                <a:ext cx="101601" cy="101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48" name="Triangle"/>
              <p:cNvSpPr/>
              <p:nvPr/>
            </p:nvSpPr>
            <p:spPr>
              <a:xfrm rot="10800000">
                <a:off x="231422" y="457200"/>
                <a:ext cx="101601" cy="101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49" name="Triangle"/>
              <p:cNvSpPr/>
              <p:nvPr/>
            </p:nvSpPr>
            <p:spPr>
              <a:xfrm rot="13500000">
                <a:off x="73377" y="400755"/>
                <a:ext cx="101601" cy="101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50" name="Triangle"/>
              <p:cNvSpPr/>
              <p:nvPr/>
            </p:nvSpPr>
            <p:spPr>
              <a:xfrm rot="16199991">
                <a:off x="0" y="231422"/>
                <a:ext cx="101601" cy="101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51" name="Triangle"/>
              <p:cNvSpPr/>
              <p:nvPr/>
            </p:nvSpPr>
            <p:spPr>
              <a:xfrm rot="18900000">
                <a:off x="73377" y="67733"/>
                <a:ext cx="101601" cy="101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B00"/>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grpSp>
        <p:grpSp>
          <p:nvGrpSpPr>
            <p:cNvPr id="1155" name="Group"/>
            <p:cNvGrpSpPr/>
            <p:nvPr/>
          </p:nvGrpSpPr>
          <p:grpSpPr>
            <a:xfrm rot="18900000">
              <a:off x="247213" y="194998"/>
              <a:ext cx="351295" cy="433518"/>
              <a:chOff x="27108" y="0"/>
              <a:chExt cx="351294" cy="433516"/>
            </a:xfrm>
          </p:grpSpPr>
          <p:sp>
            <p:nvSpPr>
              <p:cNvPr id="1153" name="Triangle"/>
              <p:cNvSpPr/>
              <p:nvPr/>
            </p:nvSpPr>
            <p:spPr>
              <a:xfrm>
                <a:off x="27108" y="0"/>
                <a:ext cx="350464" cy="379612"/>
              </a:xfrm>
              <a:prstGeom prst="triangle">
                <a:avLst/>
              </a:prstGeom>
              <a:solidFill>
                <a:srgbClr val="CBCBCB"/>
              </a:solid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3400">
                    <a:latin typeface="+mn-lt"/>
                    <a:ea typeface="+mn-ea"/>
                    <a:cs typeface="+mn-cs"/>
                    <a:sym typeface="Helvetica Neue Light"/>
                  </a:defRPr>
                </a:pPr>
                <a:endParaRPr kumimoji="0" sz="34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154" name="Oval"/>
              <p:cNvSpPr/>
              <p:nvPr/>
            </p:nvSpPr>
            <p:spPr>
              <a:xfrm>
                <a:off x="27330" y="325704"/>
                <a:ext cx="351073" cy="107813"/>
              </a:xfrm>
              <a:prstGeom prst="ellipse">
                <a:avLst/>
              </a:prstGeom>
              <a:solidFill>
                <a:srgbClr val="727272"/>
              </a:solidFill>
              <a:ln w="12700" cap="flat">
                <a:solidFill>
                  <a:srgbClr val="000000"/>
                </a:solidFill>
                <a:prstDash val="solid"/>
                <a:roun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3400">
                    <a:latin typeface="+mn-lt"/>
                    <a:ea typeface="+mn-ea"/>
                    <a:cs typeface="+mn-cs"/>
                    <a:sym typeface="Helvetica Neue Light"/>
                  </a:defRPr>
                </a:pPr>
                <a:endParaRPr kumimoji="0" sz="3400" b="0" i="0" u="none" strike="noStrike" kern="0" cap="none" spc="0" normalizeH="0" baseline="0" noProof="0">
                  <a:ln>
                    <a:noFill/>
                  </a:ln>
                  <a:solidFill>
                    <a:srgbClr val="000000"/>
                  </a:solidFill>
                  <a:effectLst/>
                  <a:uLnTx/>
                  <a:uFillTx/>
                  <a:latin typeface="Helvetica Neue Light"/>
                  <a:sym typeface="Helvetica Neue Light"/>
                </a:endParaRPr>
              </a:p>
            </p:txBody>
          </p:sp>
        </p:grpSp>
      </p:grpSp>
      <p:sp>
        <p:nvSpPr>
          <p:cNvPr id="1157" name="Line"/>
          <p:cNvSpPr/>
          <p:nvPr/>
        </p:nvSpPr>
        <p:spPr>
          <a:xfrm flipH="1">
            <a:off x="8026400" y="5334000"/>
            <a:ext cx="1871210" cy="2"/>
          </a:xfrm>
          <a:prstGeom prst="line">
            <a:avLst/>
          </a:prstGeom>
          <a:ln w="50800">
            <a:solidFill>
              <a:srgbClr val="FF2600"/>
            </a:solidFill>
            <a:miter lim="400000"/>
          </a:ln>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158" name="Line"/>
          <p:cNvSpPr/>
          <p:nvPr/>
        </p:nvSpPr>
        <p:spPr>
          <a:xfrm flipH="1">
            <a:off x="9969500" y="5334000"/>
            <a:ext cx="1871210" cy="2"/>
          </a:xfrm>
          <a:prstGeom prst="line">
            <a:avLst/>
          </a:prstGeom>
          <a:ln w="50800">
            <a:solidFill>
              <a:srgbClr val="FF2600"/>
            </a:solidFill>
            <a:miter lim="400000"/>
          </a:ln>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159" name="[Zickler et al., 2002]"/>
          <p:cNvSpPr txBox="1"/>
          <p:nvPr/>
        </p:nvSpPr>
        <p:spPr>
          <a:xfrm>
            <a:off x="9904831" y="9019038"/>
            <a:ext cx="2489201" cy="4699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1pPr marL="57799" marR="57799" algn="r" defTabSz="1295400">
              <a:buClr>
                <a:srgbClr val="FF7D41"/>
              </a:buClr>
              <a:buFont typeface="Tahoma"/>
              <a:defRPr sz="1800">
                <a:solidFill>
                  <a:srgbClr val="747474"/>
                </a:solidFill>
                <a:uFill>
                  <a:solidFill>
                    <a:srgbClr val="747474"/>
                  </a:solidFill>
                </a:uFill>
                <a:latin typeface="Tahoma"/>
                <a:ea typeface="Tahoma"/>
                <a:cs typeface="Tahoma"/>
                <a:sym typeface="Tahoma"/>
              </a:defRPr>
            </a:lvl1pPr>
          </a:lstStyle>
          <a:p>
            <a:pPr marL="57799" marR="57799" lvl="0" indent="0" algn="r" defTabSz="1295400" rtl="0" eaLnBrk="1" fontAlgn="auto" latinLnBrk="0" hangingPunct="0">
              <a:lnSpc>
                <a:spcPct val="100000"/>
              </a:lnSpc>
              <a:spcBef>
                <a:spcPts val="0"/>
              </a:spcBef>
              <a:spcAft>
                <a:spcPts val="0"/>
              </a:spcAft>
              <a:buClr>
                <a:srgbClr val="FF7D41"/>
              </a:buClr>
              <a:buSzTx/>
              <a:buFont typeface="Tahoma"/>
              <a:buNone/>
              <a:tabLst/>
              <a:defRPr/>
            </a:pPr>
            <a:r>
              <a:rPr kumimoji="0" sz="1800" b="0" i="0" u="none" strike="noStrike" kern="0" cap="none" spc="0" normalizeH="0" baseline="0" noProof="0">
                <a:ln>
                  <a:noFill/>
                </a:ln>
                <a:solidFill>
                  <a:srgbClr val="747474"/>
                </a:solidFill>
                <a:effectLst/>
                <a:uLnTx/>
                <a:uFill>
                  <a:solidFill>
                    <a:srgbClr val="747474"/>
                  </a:solidFill>
                </a:uFill>
                <a:latin typeface="Tahoma"/>
                <a:ea typeface="Tahoma"/>
                <a:cs typeface="Tahoma"/>
                <a:sym typeface="Tahoma"/>
              </a:rPr>
              <a:t>[Zickler et al., 2002]</a:t>
            </a:r>
          </a:p>
        </p:txBody>
      </p:sp>
    </p:spTree>
    <p:extLst>
      <p:ext uri="{BB962C8B-B14F-4D97-AF65-F5344CB8AC3E}">
        <p14:creationId xmlns:p14="http://schemas.microsoft.com/office/powerpoint/2010/main" val="121632780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12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12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112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115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iterate>
                                    <p:tmAbs val="0"/>
                                  </p:iterate>
                                  <p:childTnLst>
                                    <p:set>
                                      <p:cBhvr>
                                        <p:cTn id="21" fill="hold"/>
                                        <p:tgtEl>
                                          <p:spTgt spid="115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iterate>
                                    <p:tmAbs val="0"/>
                                  </p:iterate>
                                  <p:childTnLst>
                                    <p:set>
                                      <p:cBhvr>
                                        <p:cTn id="25" fill="hold"/>
                                        <p:tgtEl>
                                          <p:spTgt spid="1119"/>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iterate>
                                    <p:tmAbs val="0"/>
                                  </p:iterate>
                                  <p:childTnLst>
                                    <p:set>
                                      <p:cBhvr>
                                        <p:cTn id="28" fill="hold"/>
                                        <p:tgtEl>
                                          <p:spTgt spid="1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3" grpId="0" animBg="1" advAuto="0"/>
      <p:bldP spid="1119" grpId="0" animBg="1" advAuto="0"/>
      <p:bldP spid="1124" grpId="0" animBg="1" advAuto="0"/>
      <p:bldP spid="1127" grpId="0" animBg="1" advAuto="0"/>
      <p:bldP spid="1128" grpId="0" animBg="1" advAuto="0"/>
      <p:bldP spid="1157" grpId="0" animBg="1" advAuto="0"/>
      <p:bldP spid="1158" grpId="0" animBg="1" advAuto="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What is…"/>
          <p:cNvSpPr txBox="1">
            <a:spLocks noGrp="1"/>
          </p:cNvSpPr>
          <p:nvPr>
            <p:ph type="title"/>
          </p:nvPr>
        </p:nvSpPr>
        <p:spPr>
          <a:xfrm>
            <a:off x="428831" y="3225800"/>
            <a:ext cx="12147138" cy="3302000"/>
          </a:xfrm>
          <a:prstGeom prst="rect">
            <a:avLst/>
          </a:prstGeom>
        </p:spPr>
        <p:txBody>
          <a:bodyPr/>
          <a:lstStyle/>
          <a:p>
            <a:r>
              <a:rPr lang="en-US" dirty="0"/>
              <a:t>Shape from shading</a:t>
            </a:r>
            <a:endParaRPr dirty="0"/>
          </a:p>
        </p:txBody>
      </p:sp>
    </p:spTree>
    <p:extLst>
      <p:ext uri="{BB962C8B-B14F-4D97-AF65-F5344CB8AC3E}">
        <p14:creationId xmlns:p14="http://schemas.microsoft.com/office/powerpoint/2010/main" val="1779753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What is…"/>
          <p:cNvSpPr txBox="1">
            <a:spLocks noGrp="1"/>
          </p:cNvSpPr>
          <p:nvPr>
            <p:ph type="title"/>
          </p:nvPr>
        </p:nvSpPr>
        <p:spPr>
          <a:xfrm>
            <a:off x="428831" y="3225800"/>
            <a:ext cx="12147138" cy="3302000"/>
          </a:xfrm>
          <a:prstGeom prst="rect">
            <a:avLst/>
          </a:prstGeom>
        </p:spPr>
        <p:txBody>
          <a:bodyPr/>
          <a:lstStyle/>
          <a:p>
            <a:r>
              <a:rPr lang="en-US" dirty="0"/>
              <a:t>Quick overview of radiometry</a:t>
            </a:r>
            <a:endParaRPr dirty="0"/>
          </a:p>
        </p:txBody>
      </p:sp>
    </p:spTree>
    <p:extLst>
      <p:ext uri="{BB962C8B-B14F-4D97-AF65-F5344CB8AC3E}">
        <p14:creationId xmlns:p14="http://schemas.microsoft.com/office/powerpoint/2010/main" val="61529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 name="Shape from shading"/>
          <p:cNvSpPr txBox="1">
            <a:spLocks noGrp="1"/>
          </p:cNvSpPr>
          <p:nvPr>
            <p:ph type="title"/>
          </p:nvPr>
        </p:nvSpPr>
        <p:spPr>
          <a:prstGeom prst="rect">
            <a:avLst/>
          </a:prstGeom>
        </p:spPr>
        <p:txBody>
          <a:bodyPr>
            <a:normAutofit fontScale="90000"/>
          </a:bodyPr>
          <a:lstStyle/>
          <a:p>
            <a:r>
              <a:rPr lang="en-US" dirty="0"/>
              <a:t>Can we reconstruct shape from one image?</a:t>
            </a:r>
            <a:endParaRPr dirty="0"/>
          </a:p>
        </p:txBody>
      </p:sp>
    </p:spTree>
    <p:extLst>
      <p:ext uri="{BB962C8B-B14F-4D97-AF65-F5344CB8AC3E}">
        <p14:creationId xmlns:p14="http://schemas.microsoft.com/office/powerpoint/2010/main" val="2741996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7" name="summer_clipart_sun.gif" descr="summer_clipart_sun.gif"/>
          <p:cNvPicPr>
            <a:picLocks noChangeAspect="1"/>
          </p:cNvPicPr>
          <p:nvPr/>
        </p:nvPicPr>
        <p:blipFill>
          <a:blip r:embed="rId3"/>
          <a:stretch>
            <a:fillRect/>
          </a:stretch>
        </p:blipFill>
        <p:spPr>
          <a:xfrm>
            <a:off x="10388600" y="3009900"/>
            <a:ext cx="825500" cy="825500"/>
          </a:xfrm>
          <a:prstGeom prst="rect">
            <a:avLst/>
          </a:prstGeom>
          <a:ln w="12700">
            <a:miter lim="400000"/>
          </a:ln>
        </p:spPr>
      </p:pic>
      <p:sp>
        <p:nvSpPr>
          <p:cNvPr id="998" name="Shape from shading"/>
          <p:cNvSpPr txBox="1">
            <a:spLocks noGrp="1"/>
          </p:cNvSpPr>
          <p:nvPr>
            <p:ph type="title"/>
          </p:nvPr>
        </p:nvSpPr>
        <p:spPr>
          <a:prstGeom prst="rect">
            <a:avLst/>
          </a:prstGeom>
        </p:spPr>
        <p:txBody>
          <a:bodyPr/>
          <a:lstStyle/>
          <a:p>
            <a:r>
              <a:rPr lang="en-US" dirty="0"/>
              <a:t>Single-lighting is ambiguous</a:t>
            </a:r>
            <a:endParaRPr dirty="0"/>
          </a:p>
        </p:txBody>
      </p:sp>
      <p:pic>
        <p:nvPicPr>
          <p:cNvPr id="999" name="graysurfacepatch.png" descr="graysurfacepatch.png"/>
          <p:cNvPicPr>
            <a:picLocks/>
          </p:cNvPicPr>
          <p:nvPr/>
        </p:nvPicPr>
        <p:blipFill>
          <a:blip r:embed="rId4"/>
          <a:srcRect l="16667" t="16711" r="13333" b="14584"/>
          <a:stretch>
            <a:fillRect/>
          </a:stretch>
        </p:blipFill>
        <p:spPr>
          <a:xfrm>
            <a:off x="7086600" y="5092700"/>
            <a:ext cx="3505200" cy="1257300"/>
          </a:xfrm>
          <a:prstGeom prst="rect">
            <a:avLst/>
          </a:prstGeom>
          <a:ln w="12700">
            <a:miter lim="400000"/>
          </a:ln>
        </p:spPr>
      </p:pic>
      <p:pic>
        <p:nvPicPr>
          <p:cNvPr id="1000" name="scatter_TS_forehead.png" descr="scatter_TS_forehead.png"/>
          <p:cNvPicPr>
            <a:picLocks/>
          </p:cNvPicPr>
          <p:nvPr/>
        </p:nvPicPr>
        <p:blipFill>
          <a:blip r:embed="rId5"/>
          <a:stretch>
            <a:fillRect/>
          </a:stretch>
        </p:blipFill>
        <p:spPr>
          <a:xfrm>
            <a:off x="7378700" y="3775075"/>
            <a:ext cx="2908300" cy="2184400"/>
          </a:xfrm>
          <a:prstGeom prst="rect">
            <a:avLst/>
          </a:prstGeom>
          <a:ln w="12700">
            <a:miter lim="400000"/>
          </a:ln>
        </p:spPr>
      </p:pic>
      <p:sp>
        <p:nvSpPr>
          <p:cNvPr id="1001" name="Line"/>
          <p:cNvSpPr/>
          <p:nvPr/>
        </p:nvSpPr>
        <p:spPr>
          <a:xfrm flipV="1">
            <a:off x="9020175" y="3733800"/>
            <a:ext cx="1419225" cy="1285876"/>
          </a:xfrm>
          <a:prstGeom prst="line">
            <a:avLst/>
          </a:prstGeom>
          <a:ln w="50800">
            <a:solidFill>
              <a:srgbClr val="FF9300"/>
            </a:solidFill>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02" name="Rectangle"/>
          <p:cNvSpPr/>
          <p:nvPr/>
        </p:nvSpPr>
        <p:spPr>
          <a:xfrm>
            <a:off x="4636205" y="2212904"/>
            <a:ext cx="2425701" cy="1308101"/>
          </a:xfrm>
          <a:prstGeom prst="rect">
            <a:avLst/>
          </a:prstGeom>
          <a:ln w="12700" cap="sq">
            <a:solidFill>
              <a:srgbClr val="000000"/>
            </a:solidFill>
          </a:ln>
        </p:spPr>
        <p:txBody>
          <a:bodyPr lIns="50800" tIns="50800" rIns="50800" bIns="50800" anchor="ctr"/>
          <a:lstStyle/>
          <a:p>
            <a:pPr marL="57799" marR="57799" lvl="0" indent="0" algn="ctr"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pic>
        <p:nvPicPr>
          <p:cNvPr id="1003" name="lambertian_scatterplot.png" descr="lambertian_scatterplot.png"/>
          <p:cNvPicPr>
            <a:picLocks/>
          </p:cNvPicPr>
          <p:nvPr/>
        </p:nvPicPr>
        <p:blipFill>
          <a:blip r:embed="rId6"/>
          <a:stretch>
            <a:fillRect/>
          </a:stretch>
        </p:blipFill>
        <p:spPr>
          <a:xfrm>
            <a:off x="4610100" y="2301240"/>
            <a:ext cx="2489200" cy="1223716"/>
          </a:xfrm>
          <a:prstGeom prst="rect">
            <a:avLst/>
          </a:prstGeom>
          <a:ln w="12700">
            <a:miter lim="400000"/>
          </a:ln>
        </p:spPr>
      </p:pic>
      <p:sp>
        <p:nvSpPr>
          <p:cNvPr id="1004" name="Arrow"/>
          <p:cNvSpPr/>
          <p:nvPr/>
        </p:nvSpPr>
        <p:spPr>
          <a:xfrm rot="2700000">
            <a:off x="7073900" y="3530600"/>
            <a:ext cx="520700" cy="419100"/>
          </a:xfrm>
          <a:prstGeom prst="rightArrow">
            <a:avLst>
              <a:gd name="adj1" fmla="val 47368"/>
              <a:gd name="adj2" fmla="val 60606"/>
            </a:avLst>
          </a:prstGeom>
          <a:solidFill>
            <a:srgbClr val="CBCBCB"/>
          </a:solidFill>
          <a:ln w="12700" cap="sq">
            <a:solidFill>
              <a:srgbClr val="000000"/>
            </a:solidFill>
          </a:ln>
        </p:spPr>
        <p:txBody>
          <a:bodyPr lIns="50800" tIns="50800" rIns="50800" bIns="50800" anchor="ctr"/>
          <a:lstStyle/>
          <a:p>
            <a:pPr marL="57799" marR="57799" lvl="0" indent="0" algn="ctr"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sp>
        <p:nvSpPr>
          <p:cNvPr id="1005" name="ASSUMPTION 1:…"/>
          <p:cNvSpPr txBox="1"/>
          <p:nvPr/>
        </p:nvSpPr>
        <p:spPr>
          <a:xfrm>
            <a:off x="2501900" y="2203591"/>
            <a:ext cx="1894525" cy="660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ASSUMPTION 1:</a:t>
            </a:r>
          </a:p>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LAMBERTIAN</a:t>
            </a:r>
          </a:p>
        </p:txBody>
      </p:sp>
      <p:sp>
        <p:nvSpPr>
          <p:cNvPr id="1006" name="Line"/>
          <p:cNvSpPr/>
          <p:nvPr/>
        </p:nvSpPr>
        <p:spPr>
          <a:xfrm flipV="1">
            <a:off x="8991600" y="4284133"/>
            <a:ext cx="846667" cy="762001"/>
          </a:xfrm>
          <a:prstGeom prst="line">
            <a:avLst/>
          </a:prstGeom>
          <a:ln w="50800" cap="sq">
            <a:solidFill>
              <a:srgbClr val="000000"/>
            </a:solidFill>
            <a:tail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07" name="Line"/>
          <p:cNvSpPr/>
          <p:nvPr/>
        </p:nvSpPr>
        <p:spPr>
          <a:xfrm flipV="1">
            <a:off x="8813799" y="3948577"/>
            <a:ext cx="1" cy="966323"/>
          </a:xfrm>
          <a:prstGeom prst="line">
            <a:avLst/>
          </a:prstGeom>
          <a:ln w="50800" cap="sq">
            <a:solidFill>
              <a:srgbClr val="000000"/>
            </a:solidFill>
            <a:tail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08" name="ASSUMPTION 2:…"/>
          <p:cNvSpPr txBox="1"/>
          <p:nvPr/>
        </p:nvSpPr>
        <p:spPr>
          <a:xfrm>
            <a:off x="9664700" y="2203591"/>
            <a:ext cx="2705117" cy="660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ASSUMPTION 2:</a:t>
            </a:r>
          </a:p>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DIRECTIONAL LIGHTING</a:t>
            </a:r>
          </a:p>
        </p:txBody>
      </p:sp>
      <p:pic>
        <p:nvPicPr>
          <p:cNvPr id="1009" name="image.png" descr="image.png"/>
          <p:cNvPicPr>
            <a:picLocks/>
          </p:cNvPicPr>
          <p:nvPr/>
        </p:nvPicPr>
        <p:blipFill>
          <a:blip r:embed="rId7"/>
          <a:stretch>
            <a:fillRect/>
          </a:stretch>
        </p:blipFill>
        <p:spPr>
          <a:xfrm>
            <a:off x="3565516" y="6949440"/>
            <a:ext cx="2171701" cy="2032001"/>
          </a:xfrm>
          <a:prstGeom prst="rect">
            <a:avLst/>
          </a:prstGeom>
          <a:ln w="12700" cap="sq">
            <a:solidFill>
              <a:srgbClr val="000000"/>
            </a:solidFill>
            <a:miter lim="400000"/>
          </a:ln>
        </p:spPr>
      </p:pic>
      <p:pic>
        <p:nvPicPr>
          <p:cNvPr id="1010" name="image.png" descr="image.png"/>
          <p:cNvPicPr>
            <a:picLocks/>
          </p:cNvPicPr>
          <p:nvPr/>
        </p:nvPicPr>
        <p:blipFill>
          <a:blip r:embed="rId8"/>
          <a:stretch>
            <a:fillRect/>
          </a:stretch>
        </p:blipFill>
        <p:spPr>
          <a:xfrm>
            <a:off x="5842000" y="6942887"/>
            <a:ext cx="3471472" cy="2028938"/>
          </a:xfrm>
          <a:prstGeom prst="rect">
            <a:avLst/>
          </a:prstGeom>
          <a:ln w="12700" cap="sq">
            <a:solidFill>
              <a:srgbClr val="000000"/>
            </a:solidFill>
            <a:miter lim="400000"/>
          </a:ln>
        </p:spPr>
      </p:pic>
      <p:sp>
        <p:nvSpPr>
          <p:cNvPr id="1011" name="[Prados, 2004]"/>
          <p:cNvSpPr txBox="1"/>
          <p:nvPr/>
        </p:nvSpPr>
        <p:spPr>
          <a:xfrm>
            <a:off x="6958431" y="8955538"/>
            <a:ext cx="2489201" cy="4699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1pPr marL="57799" marR="57799" algn="r" defTabSz="1295400">
              <a:buClr>
                <a:srgbClr val="FF7D41"/>
              </a:buClr>
              <a:buFont typeface="Tahoma"/>
              <a:defRPr sz="1800">
                <a:solidFill>
                  <a:srgbClr val="747474"/>
                </a:solidFill>
                <a:uFill>
                  <a:solidFill>
                    <a:srgbClr val="747474"/>
                  </a:solidFill>
                </a:uFill>
                <a:latin typeface="Tahoma"/>
                <a:ea typeface="Tahoma"/>
                <a:cs typeface="Tahoma"/>
                <a:sym typeface="Tahoma"/>
              </a:defRPr>
            </a:lvl1pPr>
          </a:lstStyle>
          <a:p>
            <a:pPr marL="57799" marR="57799" lvl="0" indent="0" algn="r" defTabSz="1295400" rtl="0" eaLnBrk="1" fontAlgn="auto" latinLnBrk="0" hangingPunct="0">
              <a:lnSpc>
                <a:spcPct val="100000"/>
              </a:lnSpc>
              <a:spcBef>
                <a:spcPts val="0"/>
              </a:spcBef>
              <a:spcAft>
                <a:spcPts val="0"/>
              </a:spcAft>
              <a:buClr>
                <a:srgbClr val="FF7D41"/>
              </a:buClr>
              <a:buSzTx/>
              <a:buFont typeface="Tahoma"/>
              <a:buNone/>
              <a:tabLst/>
              <a:defRPr/>
            </a:pPr>
            <a:r>
              <a:rPr kumimoji="0" sz="1800" b="0" i="0" u="none" strike="noStrike" kern="0" cap="none" spc="0" normalizeH="0" baseline="0" noProof="0">
                <a:ln>
                  <a:noFill/>
                </a:ln>
                <a:solidFill>
                  <a:srgbClr val="747474"/>
                </a:solidFill>
                <a:effectLst/>
                <a:uLnTx/>
                <a:uFill>
                  <a:solidFill>
                    <a:srgbClr val="747474"/>
                  </a:solidFill>
                </a:uFill>
                <a:latin typeface="Tahoma"/>
                <a:ea typeface="Tahoma"/>
                <a:cs typeface="Tahoma"/>
                <a:sym typeface="Tahoma"/>
              </a:rPr>
              <a:t>[Prados, 2004]</a:t>
            </a:r>
          </a:p>
        </p:txBody>
      </p:sp>
      <p:pic>
        <p:nvPicPr>
          <p:cNvPr id="1012" name="droppedImage.pdf" descr="droppedImage.pdf"/>
          <p:cNvPicPr>
            <a:picLocks noChangeAspect="1"/>
          </p:cNvPicPr>
          <p:nvPr/>
        </p:nvPicPr>
        <p:blipFill>
          <a:blip r:embed="rId9"/>
          <a:stretch>
            <a:fillRect/>
          </a:stretch>
        </p:blipFill>
        <p:spPr>
          <a:xfrm>
            <a:off x="571500" y="4114800"/>
            <a:ext cx="6261101" cy="736601"/>
          </a:xfrm>
          <a:prstGeom prst="rect">
            <a:avLst/>
          </a:prstGeom>
          <a:ln w="12700">
            <a:miter lim="400000"/>
          </a:ln>
        </p:spPr>
      </p:pic>
      <p:grpSp>
        <p:nvGrpSpPr>
          <p:cNvPr id="1016" name="Group"/>
          <p:cNvGrpSpPr/>
          <p:nvPr/>
        </p:nvGrpSpPr>
        <p:grpSpPr>
          <a:xfrm>
            <a:off x="2552700" y="5194300"/>
            <a:ext cx="4356100" cy="1028700"/>
            <a:chOff x="0" y="0"/>
            <a:chExt cx="4356100" cy="1028700"/>
          </a:xfrm>
        </p:grpSpPr>
        <p:sp>
          <p:nvSpPr>
            <p:cNvPr id="1013" name="Arrow"/>
            <p:cNvSpPr/>
            <p:nvPr/>
          </p:nvSpPr>
          <p:spPr>
            <a:xfrm rot="10800000">
              <a:off x="3479800" y="266700"/>
              <a:ext cx="520700" cy="419100"/>
            </a:xfrm>
            <a:prstGeom prst="rightArrow">
              <a:avLst>
                <a:gd name="adj1" fmla="val 47368"/>
                <a:gd name="adj2" fmla="val 60606"/>
              </a:avLst>
            </a:prstGeom>
            <a:solidFill>
              <a:srgbClr val="CBCBCB"/>
            </a:solidFill>
            <a:ln w="12700" cap="sq">
              <a:solidFill>
                <a:srgbClr val="000000"/>
              </a:solidFill>
              <a:prstDash val="solid"/>
              <a:round/>
            </a:ln>
            <a:effectLst/>
          </p:spPr>
          <p:txBody>
            <a:bodyPr wrap="square" lIns="50800" tIns="50800" rIns="50800" bIns="50800" numCol="1" anchor="ctr">
              <a:noAutofit/>
            </a:bodyPr>
            <a:lstStyle/>
            <a:p>
              <a:pPr marL="57799" marR="57799" lvl="0" indent="0" algn="ctr"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sp>
          <p:nvSpPr>
            <p:cNvPr id="1014" name="Rounded Rectangle"/>
            <p:cNvSpPr/>
            <p:nvPr/>
          </p:nvSpPr>
          <p:spPr>
            <a:xfrm>
              <a:off x="0" y="0"/>
              <a:ext cx="4356100" cy="1028700"/>
            </a:xfrm>
            <a:prstGeom prst="roundRect">
              <a:avLst>
                <a:gd name="adj" fmla="val 18519"/>
              </a:avLst>
            </a:prstGeom>
            <a:no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3600">
                  <a:latin typeface="+mn-lt"/>
                  <a:ea typeface="+mn-ea"/>
                  <a:cs typeface="+mn-cs"/>
                  <a:sym typeface="Helvetica Neue Light"/>
                </a:defRPr>
              </a:pPr>
              <a:endParaRPr kumimoji="0" sz="3600" b="0" i="0" u="none" strike="noStrike" kern="0" cap="none" spc="0" normalizeH="0" baseline="0" noProof="0">
                <a:ln>
                  <a:noFill/>
                </a:ln>
                <a:solidFill>
                  <a:srgbClr val="000000"/>
                </a:solidFill>
                <a:effectLst/>
                <a:uLnTx/>
                <a:uFillTx/>
                <a:latin typeface="Helvetica Neue Light"/>
                <a:sym typeface="Helvetica Neue Light"/>
              </a:endParaRPr>
            </a:p>
          </p:txBody>
        </p:sp>
        <p:pic>
          <p:nvPicPr>
            <p:cNvPr id="1015" name="droppedImage.pdf" descr="droppedImage.pdf"/>
            <p:cNvPicPr>
              <a:picLocks noChangeAspect="1"/>
            </p:cNvPicPr>
            <p:nvPr/>
          </p:nvPicPr>
          <p:blipFill>
            <a:blip r:embed="rId10"/>
            <a:stretch>
              <a:fillRect/>
            </a:stretch>
          </p:blipFill>
          <p:spPr>
            <a:xfrm>
              <a:off x="279400" y="50800"/>
              <a:ext cx="2794000" cy="661737"/>
            </a:xfrm>
            <a:prstGeom prst="rect">
              <a:avLst/>
            </a:prstGeom>
            <a:ln w="12700" cap="flat">
              <a:noFill/>
              <a:miter lim="400000"/>
            </a:ln>
            <a:effectLst/>
          </p:spPr>
        </p:pic>
      </p:grpSp>
      <p:pic>
        <p:nvPicPr>
          <p:cNvPr id="1017" name="droppedImage.pdf" descr="droppedImage.pdf"/>
          <p:cNvPicPr>
            <a:picLocks noChangeAspect="1"/>
          </p:cNvPicPr>
          <p:nvPr/>
        </p:nvPicPr>
        <p:blipFill>
          <a:blip r:embed="rId11"/>
          <a:stretch>
            <a:fillRect/>
          </a:stretch>
        </p:blipFill>
        <p:spPr>
          <a:xfrm>
            <a:off x="9004300" y="3771900"/>
            <a:ext cx="266700" cy="342900"/>
          </a:xfrm>
          <a:prstGeom prst="rect">
            <a:avLst/>
          </a:prstGeom>
          <a:ln w="12700">
            <a:miter lim="400000"/>
          </a:ln>
        </p:spPr>
      </p:pic>
      <p:pic>
        <p:nvPicPr>
          <p:cNvPr id="1018" name="droppedImage.pdf" descr="droppedImage.pdf"/>
          <p:cNvPicPr>
            <a:picLocks noChangeAspect="1"/>
          </p:cNvPicPr>
          <p:nvPr/>
        </p:nvPicPr>
        <p:blipFill>
          <a:blip r:embed="rId12"/>
          <a:stretch>
            <a:fillRect/>
          </a:stretch>
        </p:blipFill>
        <p:spPr>
          <a:xfrm>
            <a:off x="9931400" y="4445000"/>
            <a:ext cx="254000" cy="457200"/>
          </a:xfrm>
          <a:prstGeom prst="rect">
            <a:avLst/>
          </a:prstGeom>
          <a:ln w="12700">
            <a:miter lim="400000"/>
          </a:ln>
        </p:spPr>
      </p:pic>
    </p:spTree>
    <p:extLst>
      <p:ext uri="{BB962C8B-B14F-4D97-AF65-F5344CB8AC3E}">
        <p14:creationId xmlns:p14="http://schemas.microsoft.com/office/powerpoint/2010/main" val="3887604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A3255510-7274-4DFD-92E3-5CF16138B0B8}"/>
              </a:ext>
            </a:extLst>
          </p:cNvPr>
          <p:cNvSpPr>
            <a:spLocks noGrp="1" noChangeArrowheads="1"/>
          </p:cNvSpPr>
          <p:nvPr>
            <p:ph type="title"/>
          </p:nvPr>
        </p:nvSpPr>
        <p:spPr>
          <a:xfrm>
            <a:off x="975360" y="-216747"/>
            <a:ext cx="11054080" cy="1625600"/>
          </a:xfrm>
        </p:spPr>
        <p:txBody>
          <a:bodyPr/>
          <a:lstStyle/>
          <a:p>
            <a:pPr eaLnBrk="1" hangingPunct="1"/>
            <a:r>
              <a:rPr lang="en-US" altLang="ja-JP" sz="5120"/>
              <a:t>Stereographic Projection</a:t>
            </a:r>
          </a:p>
        </p:txBody>
      </p:sp>
      <p:sp>
        <p:nvSpPr>
          <p:cNvPr id="59394" name="Line 3">
            <a:extLst>
              <a:ext uri="{FF2B5EF4-FFF2-40B4-BE49-F238E27FC236}">
                <a16:creationId xmlns:a16="http://schemas.microsoft.com/office/drawing/2014/main" id="{08348255-11B7-4F2D-AF5B-A04D1B386C41}"/>
              </a:ext>
            </a:extLst>
          </p:cNvPr>
          <p:cNvSpPr>
            <a:spLocks noChangeShapeType="1"/>
          </p:cNvSpPr>
          <p:nvPr/>
        </p:nvSpPr>
        <p:spPr bwMode="auto">
          <a:xfrm flipV="1">
            <a:off x="2512907" y="2214881"/>
            <a:ext cx="0" cy="323087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59395" name="Line 4">
            <a:extLst>
              <a:ext uri="{FF2B5EF4-FFF2-40B4-BE49-F238E27FC236}">
                <a16:creationId xmlns:a16="http://schemas.microsoft.com/office/drawing/2014/main" id="{91D1EA8F-D528-4D2F-94F4-B5E6843240D9}"/>
              </a:ext>
            </a:extLst>
          </p:cNvPr>
          <p:cNvSpPr>
            <a:spLocks noChangeShapeType="1"/>
          </p:cNvSpPr>
          <p:nvPr/>
        </p:nvSpPr>
        <p:spPr bwMode="auto">
          <a:xfrm>
            <a:off x="2512907" y="5443503"/>
            <a:ext cx="158947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59396" name="Line 5">
            <a:extLst>
              <a:ext uri="{FF2B5EF4-FFF2-40B4-BE49-F238E27FC236}">
                <a16:creationId xmlns:a16="http://schemas.microsoft.com/office/drawing/2014/main" id="{34B31742-6A4A-41D0-985E-DF7715C3233A}"/>
              </a:ext>
            </a:extLst>
          </p:cNvPr>
          <p:cNvSpPr>
            <a:spLocks noChangeShapeType="1"/>
          </p:cNvSpPr>
          <p:nvPr/>
        </p:nvSpPr>
        <p:spPr bwMode="auto">
          <a:xfrm flipH="1">
            <a:off x="1440462" y="5443503"/>
            <a:ext cx="1085992" cy="85795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59397" name="Freeform 6">
            <a:extLst>
              <a:ext uri="{FF2B5EF4-FFF2-40B4-BE49-F238E27FC236}">
                <a16:creationId xmlns:a16="http://schemas.microsoft.com/office/drawing/2014/main" id="{4E3D331E-3777-4F84-949D-A0C502304A33}"/>
              </a:ext>
            </a:extLst>
          </p:cNvPr>
          <p:cNvSpPr>
            <a:spLocks/>
          </p:cNvSpPr>
          <p:nvPr/>
        </p:nvSpPr>
        <p:spPr bwMode="auto">
          <a:xfrm>
            <a:off x="1824284" y="4662312"/>
            <a:ext cx="1544320" cy="1316284"/>
          </a:xfrm>
          <a:custGeom>
            <a:avLst/>
            <a:gdLst>
              <a:gd name="T0" fmla="*/ 0 w 684"/>
              <a:gd name="T1" fmla="*/ 1469249506 h 583"/>
              <a:gd name="T2" fmla="*/ 783769388 w 684"/>
              <a:gd name="T3" fmla="*/ 0 h 583"/>
              <a:gd name="T4" fmla="*/ 1723786875 w 684"/>
              <a:gd name="T5" fmla="*/ 889613882 h 583"/>
              <a:gd name="T6" fmla="*/ 0 w 684"/>
              <a:gd name="T7" fmla="*/ 1469249506 h 583"/>
              <a:gd name="T8" fmla="*/ 0 60000 65536"/>
              <a:gd name="T9" fmla="*/ 0 60000 65536"/>
              <a:gd name="T10" fmla="*/ 0 60000 65536"/>
              <a:gd name="T11" fmla="*/ 0 60000 65536"/>
              <a:gd name="T12" fmla="*/ 0 w 684"/>
              <a:gd name="T13" fmla="*/ 0 h 583"/>
              <a:gd name="T14" fmla="*/ 684 w 684"/>
              <a:gd name="T15" fmla="*/ 583 h 583"/>
            </a:gdLst>
            <a:ahLst/>
            <a:cxnLst>
              <a:cxn ang="T8">
                <a:pos x="T0" y="T1"/>
              </a:cxn>
              <a:cxn ang="T9">
                <a:pos x="T2" y="T3"/>
              </a:cxn>
              <a:cxn ang="T10">
                <a:pos x="T4" y="T5"/>
              </a:cxn>
              <a:cxn ang="T11">
                <a:pos x="T6" y="T7"/>
              </a:cxn>
            </a:cxnLst>
            <a:rect l="T12" t="T13" r="T14" b="T15"/>
            <a:pathLst>
              <a:path w="684" h="583">
                <a:moveTo>
                  <a:pt x="0" y="583"/>
                </a:moveTo>
                <a:lnTo>
                  <a:pt x="311" y="0"/>
                </a:lnTo>
                <a:lnTo>
                  <a:pt x="684" y="353"/>
                </a:lnTo>
                <a:lnTo>
                  <a:pt x="0" y="583"/>
                </a:lnTo>
                <a:close/>
              </a:path>
            </a:pathLst>
          </a:custGeom>
          <a:solidFill>
            <a:srgbClr val="336699">
              <a:alpha val="50195"/>
            </a:srgbClr>
          </a:solidFill>
          <a:ln w="9525">
            <a:solidFill>
              <a:schemeClr val="tx1"/>
            </a:solidFill>
            <a:round/>
            <a:headEnd/>
            <a:tailEnd/>
          </a:ln>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59398" name="Object 7">
            <a:extLst>
              <a:ext uri="{FF2B5EF4-FFF2-40B4-BE49-F238E27FC236}">
                <a16:creationId xmlns:a16="http://schemas.microsoft.com/office/drawing/2014/main" id="{78BA27B6-38C2-4B9D-859B-3079BE117B7E}"/>
              </a:ext>
            </a:extLst>
          </p:cNvPr>
          <p:cNvGraphicFramePr>
            <a:graphicFrameLocks noChangeAspect="1"/>
          </p:cNvGraphicFramePr>
          <p:nvPr/>
        </p:nvGraphicFramePr>
        <p:xfrm>
          <a:off x="3878863" y="5429957"/>
          <a:ext cx="358987" cy="426719"/>
        </p:xfrm>
        <a:graphic>
          <a:graphicData uri="http://schemas.openxmlformats.org/presentationml/2006/ole">
            <mc:AlternateContent xmlns:mc="http://schemas.openxmlformats.org/markup-compatibility/2006">
              <mc:Choice xmlns:v="urn:schemas-microsoft-com:vml" Requires="v">
                <p:oleObj spid="_x0000_s45646" name="Equation" r:id="rId4" imgW="139700" imgH="165100" progId="Equation.3">
                  <p:embed/>
                </p:oleObj>
              </mc:Choice>
              <mc:Fallback>
                <p:oleObj name="Equation" r:id="rId4" imgW="139700" imgH="165100" progId="Equation.3">
                  <p:embed/>
                  <p:pic>
                    <p:nvPicPr>
                      <p:cNvPr id="59398" name="Object 7">
                        <a:extLst>
                          <a:ext uri="{FF2B5EF4-FFF2-40B4-BE49-F238E27FC236}">
                            <a16:creationId xmlns:a16="http://schemas.microsoft.com/office/drawing/2014/main" id="{78BA27B6-38C2-4B9D-859B-3079BE117B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8863" y="5429957"/>
                        <a:ext cx="358987" cy="426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9399" name="Object 8">
            <a:extLst>
              <a:ext uri="{FF2B5EF4-FFF2-40B4-BE49-F238E27FC236}">
                <a16:creationId xmlns:a16="http://schemas.microsoft.com/office/drawing/2014/main" id="{8E37A950-A620-470A-9671-69FD86458EF6}"/>
              </a:ext>
            </a:extLst>
          </p:cNvPr>
          <p:cNvGraphicFramePr>
            <a:graphicFrameLocks noChangeAspect="1"/>
          </p:cNvGraphicFramePr>
          <p:nvPr/>
        </p:nvGraphicFramePr>
        <p:xfrm>
          <a:off x="2221654" y="2090703"/>
          <a:ext cx="327378" cy="329636"/>
        </p:xfrm>
        <a:graphic>
          <a:graphicData uri="http://schemas.openxmlformats.org/presentationml/2006/ole">
            <mc:AlternateContent xmlns:mc="http://schemas.openxmlformats.org/markup-compatibility/2006">
              <mc:Choice xmlns:v="urn:schemas-microsoft-com:vml" Requires="v">
                <p:oleObj spid="_x0000_s45647" name="Equation" r:id="rId6" imgW="127000" imgH="127000" progId="Equation.3">
                  <p:embed/>
                </p:oleObj>
              </mc:Choice>
              <mc:Fallback>
                <p:oleObj name="Equation" r:id="rId6" imgW="127000" imgH="127000" progId="Equation.3">
                  <p:embed/>
                  <p:pic>
                    <p:nvPicPr>
                      <p:cNvPr id="59399" name="Object 8">
                        <a:extLst>
                          <a:ext uri="{FF2B5EF4-FFF2-40B4-BE49-F238E27FC236}">
                            <a16:creationId xmlns:a16="http://schemas.microsoft.com/office/drawing/2014/main" id="{8E37A950-A620-470A-9671-69FD86458E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1654" y="2090703"/>
                        <a:ext cx="327378" cy="3296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9400" name="Object 9">
            <a:extLst>
              <a:ext uri="{FF2B5EF4-FFF2-40B4-BE49-F238E27FC236}">
                <a16:creationId xmlns:a16="http://schemas.microsoft.com/office/drawing/2014/main" id="{D13F48D1-F8F5-45DC-A3F8-E3E5E6288F43}"/>
              </a:ext>
            </a:extLst>
          </p:cNvPr>
          <p:cNvGraphicFramePr>
            <a:graphicFrameLocks noChangeAspect="1"/>
          </p:cNvGraphicFramePr>
          <p:nvPr/>
        </p:nvGraphicFramePr>
        <p:xfrm>
          <a:off x="1557867" y="6123094"/>
          <a:ext cx="325120" cy="361244"/>
        </p:xfrm>
        <a:graphic>
          <a:graphicData uri="http://schemas.openxmlformats.org/presentationml/2006/ole">
            <mc:AlternateContent xmlns:mc="http://schemas.openxmlformats.org/markup-compatibility/2006">
              <mc:Choice xmlns:v="urn:schemas-microsoft-com:vml" Requires="v">
                <p:oleObj spid="_x0000_s45648" name="Equation" r:id="rId8" imgW="127000" imgH="139700" progId="Equation.3">
                  <p:embed/>
                </p:oleObj>
              </mc:Choice>
              <mc:Fallback>
                <p:oleObj name="Equation" r:id="rId8" imgW="127000" imgH="139700" progId="Equation.3">
                  <p:embed/>
                  <p:pic>
                    <p:nvPicPr>
                      <p:cNvPr id="59400" name="Object 9">
                        <a:extLst>
                          <a:ext uri="{FF2B5EF4-FFF2-40B4-BE49-F238E27FC236}">
                            <a16:creationId xmlns:a16="http://schemas.microsoft.com/office/drawing/2014/main" id="{D13F48D1-F8F5-45DC-A3F8-E3E5E6288F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57867" y="6123094"/>
                        <a:ext cx="325120" cy="3612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nvGrpSpPr>
          <p:cNvPr id="59401" name="Group 10">
            <a:extLst>
              <a:ext uri="{FF2B5EF4-FFF2-40B4-BE49-F238E27FC236}">
                <a16:creationId xmlns:a16="http://schemas.microsoft.com/office/drawing/2014/main" id="{1A09F223-CA1F-4806-BE3C-C18AE6E3D98E}"/>
              </a:ext>
            </a:extLst>
          </p:cNvPr>
          <p:cNvGrpSpPr>
            <a:grpSpLocks/>
          </p:cNvGrpSpPr>
          <p:nvPr/>
        </p:nvGrpSpPr>
        <p:grpSpPr bwMode="auto">
          <a:xfrm>
            <a:off x="523804" y="3183466"/>
            <a:ext cx="5538330" cy="1067930"/>
            <a:chOff x="475" y="1316"/>
            <a:chExt cx="2453" cy="473"/>
          </a:xfrm>
        </p:grpSpPr>
        <p:sp>
          <p:nvSpPr>
            <p:cNvPr id="59477" name="AutoShape 11">
              <a:extLst>
                <a:ext uri="{FF2B5EF4-FFF2-40B4-BE49-F238E27FC236}">
                  <a16:creationId xmlns:a16="http://schemas.microsoft.com/office/drawing/2014/main" id="{8B6E8AC5-A8B2-46B9-A542-48300CD6D257}"/>
                </a:ext>
              </a:extLst>
            </p:cNvPr>
            <p:cNvSpPr>
              <a:spLocks noChangeArrowheads="1"/>
            </p:cNvSpPr>
            <p:nvPr/>
          </p:nvSpPr>
          <p:spPr bwMode="auto">
            <a:xfrm>
              <a:off x="475" y="1335"/>
              <a:ext cx="2453" cy="454"/>
            </a:xfrm>
            <a:prstGeom prst="parallelogram">
              <a:avLst>
                <a:gd name="adj" fmla="val 135077"/>
              </a:avLst>
            </a:prstGeom>
            <a:solidFill>
              <a:srgbClr val="DDDDDD">
                <a:alpha val="25098"/>
              </a:srgbClr>
            </a:solidFill>
            <a:ln w="2857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59478" name="Object 12">
              <a:extLst>
                <a:ext uri="{FF2B5EF4-FFF2-40B4-BE49-F238E27FC236}">
                  <a16:creationId xmlns:a16="http://schemas.microsoft.com/office/drawing/2014/main" id="{A0089224-4C4C-4F03-A35D-6850FE768A0A}"/>
                </a:ext>
              </a:extLst>
            </p:cNvPr>
            <p:cNvGraphicFramePr>
              <a:graphicFrameLocks noChangeAspect="1"/>
            </p:cNvGraphicFramePr>
            <p:nvPr/>
          </p:nvGraphicFramePr>
          <p:xfrm>
            <a:off x="2383" y="1316"/>
            <a:ext cx="363" cy="190"/>
          </p:xfrm>
          <a:graphic>
            <a:graphicData uri="http://schemas.openxmlformats.org/presentationml/2006/ole">
              <mc:AlternateContent xmlns:mc="http://schemas.openxmlformats.org/markup-compatibility/2006">
                <mc:Choice xmlns:v="urn:schemas-microsoft-com:vml" Requires="v">
                  <p:oleObj spid="_x0000_s45649" name="Equation" r:id="rId10" imgW="317500" imgH="165100" progId="Equation.3">
                    <p:embed/>
                  </p:oleObj>
                </mc:Choice>
                <mc:Fallback>
                  <p:oleObj name="Equation" r:id="rId10" imgW="317500" imgH="165100" progId="Equation.3">
                    <p:embed/>
                    <p:pic>
                      <p:nvPicPr>
                        <p:cNvPr id="59478" name="Object 12">
                          <a:extLst>
                            <a:ext uri="{FF2B5EF4-FFF2-40B4-BE49-F238E27FC236}">
                              <a16:creationId xmlns:a16="http://schemas.microsoft.com/office/drawing/2014/main" id="{A0089224-4C4C-4F03-A35D-6850FE768A0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83" y="1316"/>
                          <a:ext cx="363" cy="1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sp>
        <p:nvSpPr>
          <p:cNvPr id="59402" name="Line 13">
            <a:extLst>
              <a:ext uri="{FF2B5EF4-FFF2-40B4-BE49-F238E27FC236}">
                <a16:creationId xmlns:a16="http://schemas.microsoft.com/office/drawing/2014/main" id="{A50ED54B-0F83-4298-869A-410893AABF1D}"/>
              </a:ext>
            </a:extLst>
          </p:cNvPr>
          <p:cNvSpPr>
            <a:spLocks noChangeShapeType="1"/>
          </p:cNvSpPr>
          <p:nvPr/>
        </p:nvSpPr>
        <p:spPr bwMode="auto">
          <a:xfrm>
            <a:off x="2537742" y="3770489"/>
            <a:ext cx="36395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59403" name="Line 14">
            <a:extLst>
              <a:ext uri="{FF2B5EF4-FFF2-40B4-BE49-F238E27FC236}">
                <a16:creationId xmlns:a16="http://schemas.microsoft.com/office/drawing/2014/main" id="{3A63C090-F874-49ED-90FC-544EE5344C9D}"/>
              </a:ext>
            </a:extLst>
          </p:cNvPr>
          <p:cNvSpPr>
            <a:spLocks noChangeShapeType="1"/>
          </p:cNvSpPr>
          <p:nvPr/>
        </p:nvSpPr>
        <p:spPr bwMode="auto">
          <a:xfrm flipH="1">
            <a:off x="839894" y="3770489"/>
            <a:ext cx="1668498" cy="131854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59404" name="Object 15">
            <a:extLst>
              <a:ext uri="{FF2B5EF4-FFF2-40B4-BE49-F238E27FC236}">
                <a16:creationId xmlns:a16="http://schemas.microsoft.com/office/drawing/2014/main" id="{F34401C5-6211-45E3-89FC-D37F549BBDFC}"/>
              </a:ext>
            </a:extLst>
          </p:cNvPr>
          <p:cNvGraphicFramePr>
            <a:graphicFrameLocks noChangeAspect="1"/>
          </p:cNvGraphicFramePr>
          <p:nvPr/>
        </p:nvGraphicFramePr>
        <p:xfrm>
          <a:off x="5953761" y="3865315"/>
          <a:ext cx="325120" cy="426721"/>
        </p:xfrm>
        <a:graphic>
          <a:graphicData uri="http://schemas.openxmlformats.org/presentationml/2006/ole">
            <mc:AlternateContent xmlns:mc="http://schemas.openxmlformats.org/markup-compatibility/2006">
              <mc:Choice xmlns:v="urn:schemas-microsoft-com:vml" Requires="v">
                <p:oleObj spid="_x0000_s45650" name="Equation" r:id="rId12" imgW="127000" imgH="165100" progId="Equation.3">
                  <p:embed/>
                </p:oleObj>
              </mc:Choice>
              <mc:Fallback>
                <p:oleObj name="Equation" r:id="rId12" imgW="127000" imgH="165100" progId="Equation.3">
                  <p:embed/>
                  <p:pic>
                    <p:nvPicPr>
                      <p:cNvPr id="59404" name="Object 15">
                        <a:extLst>
                          <a:ext uri="{FF2B5EF4-FFF2-40B4-BE49-F238E27FC236}">
                            <a16:creationId xmlns:a16="http://schemas.microsoft.com/office/drawing/2014/main" id="{F34401C5-6211-45E3-89FC-D37F549BBDF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53761" y="3865315"/>
                        <a:ext cx="325120" cy="426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9405" name="Object 16">
            <a:extLst>
              <a:ext uri="{FF2B5EF4-FFF2-40B4-BE49-F238E27FC236}">
                <a16:creationId xmlns:a16="http://schemas.microsoft.com/office/drawing/2014/main" id="{7B70B9EE-07D7-4231-8CDC-8D0FF213468C}"/>
              </a:ext>
            </a:extLst>
          </p:cNvPr>
          <p:cNvGraphicFramePr>
            <a:graphicFrameLocks noChangeAspect="1"/>
          </p:cNvGraphicFramePr>
          <p:nvPr/>
        </p:nvGraphicFramePr>
        <p:xfrm>
          <a:off x="957298" y="4969370"/>
          <a:ext cx="390596" cy="426719"/>
        </p:xfrm>
        <a:graphic>
          <a:graphicData uri="http://schemas.openxmlformats.org/presentationml/2006/ole">
            <mc:AlternateContent xmlns:mc="http://schemas.openxmlformats.org/markup-compatibility/2006">
              <mc:Choice xmlns:v="urn:schemas-microsoft-com:vml" Requires="v">
                <p:oleObj spid="_x0000_s45651" name="Equation" r:id="rId14" imgW="152400" imgH="165100" progId="Equation.3">
                  <p:embed/>
                </p:oleObj>
              </mc:Choice>
              <mc:Fallback>
                <p:oleObj name="Equation" r:id="rId14" imgW="152400" imgH="165100" progId="Equation.3">
                  <p:embed/>
                  <p:pic>
                    <p:nvPicPr>
                      <p:cNvPr id="59405" name="Object 16">
                        <a:extLst>
                          <a:ext uri="{FF2B5EF4-FFF2-40B4-BE49-F238E27FC236}">
                            <a16:creationId xmlns:a16="http://schemas.microsoft.com/office/drawing/2014/main" id="{7B70B9EE-07D7-4231-8CDC-8D0FF213468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7298" y="4969370"/>
                        <a:ext cx="390596" cy="426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9406" name="Object 17">
            <a:extLst>
              <a:ext uri="{FF2B5EF4-FFF2-40B4-BE49-F238E27FC236}">
                <a16:creationId xmlns:a16="http://schemas.microsoft.com/office/drawing/2014/main" id="{C8AACBDA-6087-42CB-915D-9F9A6244CD14}"/>
              </a:ext>
            </a:extLst>
          </p:cNvPr>
          <p:cNvGraphicFramePr>
            <a:graphicFrameLocks noChangeAspect="1"/>
          </p:cNvGraphicFramePr>
          <p:nvPr/>
        </p:nvGraphicFramePr>
        <p:xfrm>
          <a:off x="2521939" y="3361832"/>
          <a:ext cx="228035" cy="428978"/>
        </p:xfrm>
        <a:graphic>
          <a:graphicData uri="http://schemas.openxmlformats.org/presentationml/2006/ole">
            <mc:AlternateContent xmlns:mc="http://schemas.openxmlformats.org/markup-compatibility/2006">
              <mc:Choice xmlns:v="urn:schemas-microsoft-com:vml" Requires="v">
                <p:oleObj spid="_x0000_s45652" name="Equation" r:id="rId16" imgW="88900" imgH="165100" progId="Equation.3">
                  <p:embed/>
                </p:oleObj>
              </mc:Choice>
              <mc:Fallback>
                <p:oleObj name="Equation" r:id="rId16" imgW="88900" imgH="165100" progId="Equation.3">
                  <p:embed/>
                  <p:pic>
                    <p:nvPicPr>
                      <p:cNvPr id="59406" name="Object 17">
                        <a:extLst>
                          <a:ext uri="{FF2B5EF4-FFF2-40B4-BE49-F238E27FC236}">
                            <a16:creationId xmlns:a16="http://schemas.microsoft.com/office/drawing/2014/main" id="{C8AACBDA-6087-42CB-915D-9F9A6244CD1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21939" y="3361832"/>
                        <a:ext cx="228035" cy="4289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nvGrpSpPr>
          <p:cNvPr id="59407" name="Group 18">
            <a:extLst>
              <a:ext uri="{FF2B5EF4-FFF2-40B4-BE49-F238E27FC236}">
                <a16:creationId xmlns:a16="http://schemas.microsoft.com/office/drawing/2014/main" id="{525C15BC-0AFC-4026-BC21-2251AC1BDE29}"/>
              </a:ext>
            </a:extLst>
          </p:cNvPr>
          <p:cNvGrpSpPr>
            <a:grpSpLocks/>
          </p:cNvGrpSpPr>
          <p:nvPr/>
        </p:nvGrpSpPr>
        <p:grpSpPr bwMode="auto">
          <a:xfrm>
            <a:off x="1810738" y="4443308"/>
            <a:ext cx="2043290" cy="970844"/>
            <a:chOff x="1045" y="1874"/>
            <a:chExt cx="905" cy="430"/>
          </a:xfrm>
        </p:grpSpPr>
        <p:grpSp>
          <p:nvGrpSpPr>
            <p:cNvPr id="59471" name="Group 19">
              <a:extLst>
                <a:ext uri="{FF2B5EF4-FFF2-40B4-BE49-F238E27FC236}">
                  <a16:creationId xmlns:a16="http://schemas.microsoft.com/office/drawing/2014/main" id="{713D18B2-2582-4A97-B661-6510E2684E01}"/>
                </a:ext>
              </a:extLst>
            </p:cNvPr>
            <p:cNvGrpSpPr>
              <a:grpSpLocks/>
            </p:cNvGrpSpPr>
            <p:nvPr/>
          </p:nvGrpSpPr>
          <p:grpSpPr bwMode="auto">
            <a:xfrm>
              <a:off x="1045" y="1874"/>
              <a:ext cx="314" cy="428"/>
              <a:chOff x="1045" y="1874"/>
              <a:chExt cx="314" cy="428"/>
            </a:xfrm>
          </p:grpSpPr>
          <p:sp>
            <p:nvSpPr>
              <p:cNvPr id="59475" name="Line 20">
                <a:extLst>
                  <a:ext uri="{FF2B5EF4-FFF2-40B4-BE49-F238E27FC236}">
                    <a16:creationId xmlns:a16="http://schemas.microsoft.com/office/drawing/2014/main" id="{A6B3957A-E4D6-433F-877B-E3EBE37186E1}"/>
                  </a:ext>
                </a:extLst>
              </p:cNvPr>
              <p:cNvSpPr>
                <a:spLocks noChangeShapeType="1"/>
              </p:cNvSpPr>
              <p:nvPr/>
            </p:nvSpPr>
            <p:spPr bwMode="auto">
              <a:xfrm flipH="1" flipV="1">
                <a:off x="1205" y="1874"/>
                <a:ext cx="154" cy="428"/>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59476" name="Object 21">
                <a:extLst>
                  <a:ext uri="{FF2B5EF4-FFF2-40B4-BE49-F238E27FC236}">
                    <a16:creationId xmlns:a16="http://schemas.microsoft.com/office/drawing/2014/main" id="{7EC76202-7A19-401B-9D6D-FCA601F301DA}"/>
                  </a:ext>
                </a:extLst>
              </p:cNvPr>
              <p:cNvGraphicFramePr>
                <a:graphicFrameLocks noChangeAspect="1"/>
              </p:cNvGraphicFramePr>
              <p:nvPr/>
            </p:nvGraphicFramePr>
            <p:xfrm>
              <a:off x="1045" y="1955"/>
              <a:ext cx="165" cy="226"/>
            </p:xfrm>
            <a:graphic>
              <a:graphicData uri="http://schemas.openxmlformats.org/presentationml/2006/ole">
                <mc:AlternateContent xmlns:mc="http://schemas.openxmlformats.org/markup-compatibility/2006">
                  <mc:Choice xmlns:v="urn:schemas-microsoft-com:vml" Requires="v">
                    <p:oleObj spid="_x0000_s45653" name="Equation" r:id="rId18" imgW="101600" imgH="139700" progId="Equation.3">
                      <p:embed/>
                    </p:oleObj>
                  </mc:Choice>
                  <mc:Fallback>
                    <p:oleObj name="Equation" r:id="rId18" imgW="101600" imgH="139700" progId="Equation.3">
                      <p:embed/>
                      <p:pic>
                        <p:nvPicPr>
                          <p:cNvPr id="59476" name="Object 21">
                            <a:extLst>
                              <a:ext uri="{FF2B5EF4-FFF2-40B4-BE49-F238E27FC236}">
                                <a16:creationId xmlns:a16="http://schemas.microsoft.com/office/drawing/2014/main" id="{7EC76202-7A19-401B-9D6D-FCA601F301D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45" y="1955"/>
                            <a:ext cx="165" cy="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grpSp>
          <p:nvGrpSpPr>
            <p:cNvPr id="59472" name="Group 22">
              <a:extLst>
                <a:ext uri="{FF2B5EF4-FFF2-40B4-BE49-F238E27FC236}">
                  <a16:creationId xmlns:a16="http://schemas.microsoft.com/office/drawing/2014/main" id="{8A0387FE-1DA5-4BA3-A03B-1FE3296E7BF6}"/>
                </a:ext>
              </a:extLst>
            </p:cNvPr>
            <p:cNvGrpSpPr>
              <a:grpSpLocks/>
            </p:cNvGrpSpPr>
            <p:nvPr/>
          </p:nvGrpSpPr>
          <p:grpSpPr bwMode="auto">
            <a:xfrm>
              <a:off x="1362" y="1978"/>
              <a:ext cx="588" cy="326"/>
              <a:chOff x="1362" y="1978"/>
              <a:chExt cx="588" cy="326"/>
            </a:xfrm>
          </p:grpSpPr>
          <p:sp>
            <p:nvSpPr>
              <p:cNvPr id="59473" name="Line 23">
                <a:extLst>
                  <a:ext uri="{FF2B5EF4-FFF2-40B4-BE49-F238E27FC236}">
                    <a16:creationId xmlns:a16="http://schemas.microsoft.com/office/drawing/2014/main" id="{F038588F-4839-4C96-A9C3-2F4890DCD704}"/>
                  </a:ext>
                </a:extLst>
              </p:cNvPr>
              <p:cNvSpPr>
                <a:spLocks noChangeShapeType="1"/>
              </p:cNvSpPr>
              <p:nvPr/>
            </p:nvSpPr>
            <p:spPr bwMode="auto">
              <a:xfrm flipV="1">
                <a:off x="1362" y="1978"/>
                <a:ext cx="374" cy="32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59474" name="Object 24">
                <a:extLst>
                  <a:ext uri="{FF2B5EF4-FFF2-40B4-BE49-F238E27FC236}">
                    <a16:creationId xmlns:a16="http://schemas.microsoft.com/office/drawing/2014/main" id="{4C45FBDA-29F5-4ED7-AA9E-63E09E5DD495}"/>
                  </a:ext>
                </a:extLst>
              </p:cNvPr>
              <p:cNvGraphicFramePr>
                <a:graphicFrameLocks noChangeAspect="1"/>
              </p:cNvGraphicFramePr>
              <p:nvPr/>
            </p:nvGraphicFramePr>
            <p:xfrm>
              <a:off x="1745" y="2014"/>
              <a:ext cx="205" cy="206"/>
            </p:xfrm>
            <a:graphic>
              <a:graphicData uri="http://schemas.openxmlformats.org/presentationml/2006/ole">
                <mc:AlternateContent xmlns:mc="http://schemas.openxmlformats.org/markup-compatibility/2006">
                  <mc:Choice xmlns:v="urn:schemas-microsoft-com:vml" Requires="v">
                    <p:oleObj spid="_x0000_s45654" name="Equation" r:id="rId20" imgW="127000" imgH="127000" progId="Equation.3">
                      <p:embed/>
                    </p:oleObj>
                  </mc:Choice>
                  <mc:Fallback>
                    <p:oleObj name="Equation" r:id="rId20" imgW="127000" imgH="127000" progId="Equation.3">
                      <p:embed/>
                      <p:pic>
                        <p:nvPicPr>
                          <p:cNvPr id="59474" name="Object 24">
                            <a:extLst>
                              <a:ext uri="{FF2B5EF4-FFF2-40B4-BE49-F238E27FC236}">
                                <a16:creationId xmlns:a16="http://schemas.microsoft.com/office/drawing/2014/main" id="{4C45FBDA-29F5-4ED7-AA9E-63E09E5DD49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745" y="2014"/>
                            <a:ext cx="205" cy="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grpSp>
      <p:grpSp>
        <p:nvGrpSpPr>
          <p:cNvPr id="59408" name="Group 25">
            <a:extLst>
              <a:ext uri="{FF2B5EF4-FFF2-40B4-BE49-F238E27FC236}">
                <a16:creationId xmlns:a16="http://schemas.microsoft.com/office/drawing/2014/main" id="{427AFB00-5F13-4DB4-A457-4A4B501FC81A}"/>
              </a:ext>
            </a:extLst>
          </p:cNvPr>
          <p:cNvGrpSpPr>
            <a:grpSpLocks/>
          </p:cNvGrpSpPr>
          <p:nvPr/>
        </p:nvGrpSpPr>
        <p:grpSpPr bwMode="auto">
          <a:xfrm>
            <a:off x="2526454" y="3648569"/>
            <a:ext cx="2230684" cy="1770098"/>
            <a:chOff x="1362" y="1522"/>
            <a:chExt cx="988" cy="784"/>
          </a:xfrm>
        </p:grpSpPr>
        <p:sp>
          <p:nvSpPr>
            <p:cNvPr id="59468" name="Line 26">
              <a:extLst>
                <a:ext uri="{FF2B5EF4-FFF2-40B4-BE49-F238E27FC236}">
                  <a16:creationId xmlns:a16="http://schemas.microsoft.com/office/drawing/2014/main" id="{381AC1F2-C727-4A53-9E49-393E984ADBF4}"/>
                </a:ext>
              </a:extLst>
            </p:cNvPr>
            <p:cNvSpPr>
              <a:spLocks noChangeShapeType="1"/>
            </p:cNvSpPr>
            <p:nvPr/>
          </p:nvSpPr>
          <p:spPr bwMode="auto">
            <a:xfrm flipV="1">
              <a:off x="1362" y="1673"/>
              <a:ext cx="704" cy="633"/>
            </a:xfrm>
            <a:prstGeom prst="line">
              <a:avLst/>
            </a:prstGeom>
            <a:noFill/>
            <a:ln w="19050">
              <a:solidFill>
                <a:schemeClr val="tx1"/>
              </a:solidFill>
              <a:prstDash val="sysDot"/>
              <a:round/>
              <a:headEnd/>
              <a:tailEnd type="arrow"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59469" name="Object 27">
              <a:extLst>
                <a:ext uri="{FF2B5EF4-FFF2-40B4-BE49-F238E27FC236}">
                  <a16:creationId xmlns:a16="http://schemas.microsoft.com/office/drawing/2014/main" id="{57D2C29A-DD4E-47A4-B4D0-1247CD09E16D}"/>
                </a:ext>
              </a:extLst>
            </p:cNvPr>
            <p:cNvGraphicFramePr>
              <a:graphicFrameLocks noChangeAspect="1"/>
            </p:cNvGraphicFramePr>
            <p:nvPr/>
          </p:nvGraphicFramePr>
          <p:xfrm>
            <a:off x="2083" y="1522"/>
            <a:ext cx="267" cy="288"/>
          </p:xfrm>
          <a:graphic>
            <a:graphicData uri="http://schemas.openxmlformats.org/presentationml/2006/ole">
              <mc:AlternateContent xmlns:mc="http://schemas.openxmlformats.org/markup-compatibility/2006">
                <mc:Choice xmlns:v="urn:schemas-microsoft-com:vml" Requires="v">
                  <p:oleObj spid="_x0000_s45655" name="Equation" r:id="rId22" imgW="165100" imgH="177800" progId="Equation.3">
                    <p:embed/>
                  </p:oleObj>
                </mc:Choice>
                <mc:Fallback>
                  <p:oleObj name="Equation" r:id="rId22" imgW="165100" imgH="177800" progId="Equation.3">
                    <p:embed/>
                    <p:pic>
                      <p:nvPicPr>
                        <p:cNvPr id="59469" name="Object 27">
                          <a:extLst>
                            <a:ext uri="{FF2B5EF4-FFF2-40B4-BE49-F238E27FC236}">
                              <a16:creationId xmlns:a16="http://schemas.microsoft.com/office/drawing/2014/main" id="{57D2C29A-DD4E-47A4-B4D0-1247CD09E16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083" y="1522"/>
                          <a:ext cx="267"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9470" name="Oval 28">
              <a:extLst>
                <a:ext uri="{FF2B5EF4-FFF2-40B4-BE49-F238E27FC236}">
                  <a16:creationId xmlns:a16="http://schemas.microsoft.com/office/drawing/2014/main" id="{89FB6B79-4C6F-42DE-8D7B-C508924E1AFB}"/>
                </a:ext>
              </a:extLst>
            </p:cNvPr>
            <p:cNvSpPr>
              <a:spLocks noChangeArrowheads="1"/>
            </p:cNvSpPr>
            <p:nvPr/>
          </p:nvSpPr>
          <p:spPr bwMode="auto">
            <a:xfrm>
              <a:off x="2040" y="1626"/>
              <a:ext cx="56" cy="56"/>
            </a:xfrm>
            <a:prstGeom prst="ellipse">
              <a:avLst/>
            </a:prstGeom>
            <a:solidFill>
              <a:schemeClr val="accent2"/>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pSp>
      <p:grpSp>
        <p:nvGrpSpPr>
          <p:cNvPr id="59409" name="Group 29">
            <a:extLst>
              <a:ext uri="{FF2B5EF4-FFF2-40B4-BE49-F238E27FC236}">
                <a16:creationId xmlns:a16="http://schemas.microsoft.com/office/drawing/2014/main" id="{A01CC98E-F42B-4DB0-B5D4-4E159D145159}"/>
              </a:ext>
            </a:extLst>
          </p:cNvPr>
          <p:cNvGrpSpPr>
            <a:grpSpLocks/>
          </p:cNvGrpSpPr>
          <p:nvPr/>
        </p:nvGrpSpPr>
        <p:grpSpPr bwMode="auto">
          <a:xfrm>
            <a:off x="1833316" y="3185725"/>
            <a:ext cx="690880" cy="2212622"/>
            <a:chOff x="1055" y="1317"/>
            <a:chExt cx="306" cy="980"/>
          </a:xfrm>
        </p:grpSpPr>
        <p:sp>
          <p:nvSpPr>
            <p:cNvPr id="59465" name="Line 30">
              <a:extLst>
                <a:ext uri="{FF2B5EF4-FFF2-40B4-BE49-F238E27FC236}">
                  <a16:creationId xmlns:a16="http://schemas.microsoft.com/office/drawing/2014/main" id="{5AF1D285-5AD2-42C0-97C7-20D330275819}"/>
                </a:ext>
              </a:extLst>
            </p:cNvPr>
            <p:cNvSpPr>
              <a:spLocks noChangeShapeType="1"/>
            </p:cNvSpPr>
            <p:nvPr/>
          </p:nvSpPr>
          <p:spPr bwMode="auto">
            <a:xfrm flipH="1" flipV="1">
              <a:off x="1091" y="1586"/>
              <a:ext cx="270" cy="711"/>
            </a:xfrm>
            <a:prstGeom prst="line">
              <a:avLst/>
            </a:prstGeom>
            <a:noFill/>
            <a:ln w="19050">
              <a:solidFill>
                <a:schemeClr val="tx1"/>
              </a:solidFill>
              <a:prstDash val="sysDot"/>
              <a:round/>
              <a:headEnd/>
              <a:tailEnd type="arrow"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59466" name="Oval 31">
              <a:extLst>
                <a:ext uri="{FF2B5EF4-FFF2-40B4-BE49-F238E27FC236}">
                  <a16:creationId xmlns:a16="http://schemas.microsoft.com/office/drawing/2014/main" id="{F5F34498-E2F7-4A6D-BF72-4D441E904111}"/>
                </a:ext>
              </a:extLst>
            </p:cNvPr>
            <p:cNvSpPr>
              <a:spLocks noChangeArrowheads="1"/>
            </p:cNvSpPr>
            <p:nvPr/>
          </p:nvSpPr>
          <p:spPr bwMode="auto">
            <a:xfrm>
              <a:off x="1055" y="1543"/>
              <a:ext cx="56" cy="56"/>
            </a:xfrm>
            <a:prstGeom prst="ellipse">
              <a:avLst/>
            </a:prstGeom>
            <a:solidFill>
              <a:srgbClr val="FFFF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59467" name="Object 32">
              <a:extLst>
                <a:ext uri="{FF2B5EF4-FFF2-40B4-BE49-F238E27FC236}">
                  <a16:creationId xmlns:a16="http://schemas.microsoft.com/office/drawing/2014/main" id="{63D668E4-59D3-4FDD-B5A7-3F3B8156EDEA}"/>
                </a:ext>
              </a:extLst>
            </p:cNvPr>
            <p:cNvGraphicFramePr>
              <a:graphicFrameLocks noChangeAspect="1"/>
            </p:cNvGraphicFramePr>
            <p:nvPr/>
          </p:nvGraphicFramePr>
          <p:xfrm>
            <a:off x="1074" y="1317"/>
            <a:ext cx="206" cy="288"/>
          </p:xfrm>
          <a:graphic>
            <a:graphicData uri="http://schemas.openxmlformats.org/presentationml/2006/ole">
              <mc:AlternateContent xmlns:mc="http://schemas.openxmlformats.org/markup-compatibility/2006">
                <mc:Choice xmlns:v="urn:schemas-microsoft-com:vml" Requires="v">
                  <p:oleObj spid="_x0000_s45656" name="Equation" r:id="rId24" imgW="127000" imgH="177800" progId="Equation.3">
                    <p:embed/>
                  </p:oleObj>
                </mc:Choice>
                <mc:Fallback>
                  <p:oleObj name="Equation" r:id="rId24" imgW="127000" imgH="177800" progId="Equation.3">
                    <p:embed/>
                    <p:pic>
                      <p:nvPicPr>
                        <p:cNvPr id="59467" name="Object 32">
                          <a:extLst>
                            <a:ext uri="{FF2B5EF4-FFF2-40B4-BE49-F238E27FC236}">
                              <a16:creationId xmlns:a16="http://schemas.microsoft.com/office/drawing/2014/main" id="{63D668E4-59D3-4FDD-B5A7-3F3B8156EDE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74" y="1317"/>
                          <a:ext cx="206"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grpSp>
        <p:nvGrpSpPr>
          <p:cNvPr id="8" name="Group 33">
            <a:extLst>
              <a:ext uri="{FF2B5EF4-FFF2-40B4-BE49-F238E27FC236}">
                <a16:creationId xmlns:a16="http://schemas.microsoft.com/office/drawing/2014/main" id="{51F75870-353B-49C8-B2FF-8E0DC8C42D9A}"/>
              </a:ext>
            </a:extLst>
          </p:cNvPr>
          <p:cNvGrpSpPr>
            <a:grpSpLocks/>
          </p:cNvGrpSpPr>
          <p:nvPr/>
        </p:nvGrpSpPr>
        <p:grpSpPr bwMode="auto">
          <a:xfrm>
            <a:off x="7911253" y="4438792"/>
            <a:ext cx="2043290" cy="970844"/>
            <a:chOff x="1045" y="1874"/>
            <a:chExt cx="905" cy="430"/>
          </a:xfrm>
        </p:grpSpPr>
        <p:grpSp>
          <p:nvGrpSpPr>
            <p:cNvPr id="59459" name="Group 34">
              <a:extLst>
                <a:ext uri="{FF2B5EF4-FFF2-40B4-BE49-F238E27FC236}">
                  <a16:creationId xmlns:a16="http://schemas.microsoft.com/office/drawing/2014/main" id="{E9A9A23E-6F3B-4E96-A292-7C7C823B5670}"/>
                </a:ext>
              </a:extLst>
            </p:cNvPr>
            <p:cNvGrpSpPr>
              <a:grpSpLocks/>
            </p:cNvGrpSpPr>
            <p:nvPr/>
          </p:nvGrpSpPr>
          <p:grpSpPr bwMode="auto">
            <a:xfrm>
              <a:off x="1045" y="1874"/>
              <a:ext cx="314" cy="428"/>
              <a:chOff x="1045" y="1874"/>
              <a:chExt cx="314" cy="428"/>
            </a:xfrm>
          </p:grpSpPr>
          <p:sp>
            <p:nvSpPr>
              <p:cNvPr id="59463" name="Line 35">
                <a:extLst>
                  <a:ext uri="{FF2B5EF4-FFF2-40B4-BE49-F238E27FC236}">
                    <a16:creationId xmlns:a16="http://schemas.microsoft.com/office/drawing/2014/main" id="{03437CDA-0488-4E4D-AE31-BBCC65CE0D81}"/>
                  </a:ext>
                </a:extLst>
              </p:cNvPr>
              <p:cNvSpPr>
                <a:spLocks noChangeShapeType="1"/>
              </p:cNvSpPr>
              <p:nvPr/>
            </p:nvSpPr>
            <p:spPr bwMode="auto">
              <a:xfrm flipH="1" flipV="1">
                <a:off x="1205" y="1874"/>
                <a:ext cx="154" cy="428"/>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59464" name="Object 36">
                <a:extLst>
                  <a:ext uri="{FF2B5EF4-FFF2-40B4-BE49-F238E27FC236}">
                    <a16:creationId xmlns:a16="http://schemas.microsoft.com/office/drawing/2014/main" id="{C7630EDF-3261-4B56-9776-7C958FCDB6DA}"/>
                  </a:ext>
                </a:extLst>
              </p:cNvPr>
              <p:cNvGraphicFramePr>
                <a:graphicFrameLocks noChangeAspect="1"/>
              </p:cNvGraphicFramePr>
              <p:nvPr/>
            </p:nvGraphicFramePr>
            <p:xfrm>
              <a:off x="1045" y="1955"/>
              <a:ext cx="165" cy="226"/>
            </p:xfrm>
            <a:graphic>
              <a:graphicData uri="http://schemas.openxmlformats.org/presentationml/2006/ole">
                <mc:AlternateContent xmlns:mc="http://schemas.openxmlformats.org/markup-compatibility/2006">
                  <mc:Choice xmlns:v="urn:schemas-microsoft-com:vml" Requires="v">
                    <p:oleObj spid="_x0000_s45657" name="Equation" r:id="rId26" imgW="101600" imgH="139700" progId="Equation.3">
                      <p:embed/>
                    </p:oleObj>
                  </mc:Choice>
                  <mc:Fallback>
                    <p:oleObj name="Equation" r:id="rId26" imgW="101600" imgH="139700" progId="Equation.3">
                      <p:embed/>
                      <p:pic>
                        <p:nvPicPr>
                          <p:cNvPr id="59464" name="Object 36">
                            <a:extLst>
                              <a:ext uri="{FF2B5EF4-FFF2-40B4-BE49-F238E27FC236}">
                                <a16:creationId xmlns:a16="http://schemas.microsoft.com/office/drawing/2014/main" id="{C7630EDF-3261-4B56-9776-7C958FCDB6D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45" y="1955"/>
                            <a:ext cx="165" cy="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grpSp>
          <p:nvGrpSpPr>
            <p:cNvPr id="59460" name="Group 37">
              <a:extLst>
                <a:ext uri="{FF2B5EF4-FFF2-40B4-BE49-F238E27FC236}">
                  <a16:creationId xmlns:a16="http://schemas.microsoft.com/office/drawing/2014/main" id="{34B5FDD1-B48A-4C9E-B6C5-4E86FB2829DF}"/>
                </a:ext>
              </a:extLst>
            </p:cNvPr>
            <p:cNvGrpSpPr>
              <a:grpSpLocks/>
            </p:cNvGrpSpPr>
            <p:nvPr/>
          </p:nvGrpSpPr>
          <p:grpSpPr bwMode="auto">
            <a:xfrm>
              <a:off x="1362" y="1978"/>
              <a:ext cx="588" cy="326"/>
              <a:chOff x="1362" y="1978"/>
              <a:chExt cx="588" cy="326"/>
            </a:xfrm>
          </p:grpSpPr>
          <p:sp>
            <p:nvSpPr>
              <p:cNvPr id="59461" name="Line 38">
                <a:extLst>
                  <a:ext uri="{FF2B5EF4-FFF2-40B4-BE49-F238E27FC236}">
                    <a16:creationId xmlns:a16="http://schemas.microsoft.com/office/drawing/2014/main" id="{F0BFA55E-35D7-40AB-B1FD-72ED495C70C6}"/>
                  </a:ext>
                </a:extLst>
              </p:cNvPr>
              <p:cNvSpPr>
                <a:spLocks noChangeShapeType="1"/>
              </p:cNvSpPr>
              <p:nvPr/>
            </p:nvSpPr>
            <p:spPr bwMode="auto">
              <a:xfrm flipV="1">
                <a:off x="1362" y="1978"/>
                <a:ext cx="374" cy="32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59462" name="Object 39">
                <a:extLst>
                  <a:ext uri="{FF2B5EF4-FFF2-40B4-BE49-F238E27FC236}">
                    <a16:creationId xmlns:a16="http://schemas.microsoft.com/office/drawing/2014/main" id="{8ACD8AFD-B044-4D56-A632-A86A0A528E4C}"/>
                  </a:ext>
                </a:extLst>
              </p:cNvPr>
              <p:cNvGraphicFramePr>
                <a:graphicFrameLocks noChangeAspect="1"/>
              </p:cNvGraphicFramePr>
              <p:nvPr/>
            </p:nvGraphicFramePr>
            <p:xfrm>
              <a:off x="1745" y="2014"/>
              <a:ext cx="205" cy="206"/>
            </p:xfrm>
            <a:graphic>
              <a:graphicData uri="http://schemas.openxmlformats.org/presentationml/2006/ole">
                <mc:AlternateContent xmlns:mc="http://schemas.openxmlformats.org/markup-compatibility/2006">
                  <mc:Choice xmlns:v="urn:schemas-microsoft-com:vml" Requires="v">
                    <p:oleObj spid="_x0000_s45658" name="Equation" r:id="rId28" imgW="127000" imgH="127000" progId="Equation.3">
                      <p:embed/>
                    </p:oleObj>
                  </mc:Choice>
                  <mc:Fallback>
                    <p:oleObj name="Equation" r:id="rId28" imgW="127000" imgH="127000" progId="Equation.3">
                      <p:embed/>
                      <p:pic>
                        <p:nvPicPr>
                          <p:cNvPr id="59462" name="Object 39">
                            <a:extLst>
                              <a:ext uri="{FF2B5EF4-FFF2-40B4-BE49-F238E27FC236}">
                                <a16:creationId xmlns:a16="http://schemas.microsoft.com/office/drawing/2014/main" id="{8ACD8AFD-B044-4D56-A632-A86A0A528E4C}"/>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745" y="2014"/>
                            <a:ext cx="205" cy="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grpSp>
      <p:grpSp>
        <p:nvGrpSpPr>
          <p:cNvPr id="11" name="Group 40">
            <a:extLst>
              <a:ext uri="{FF2B5EF4-FFF2-40B4-BE49-F238E27FC236}">
                <a16:creationId xmlns:a16="http://schemas.microsoft.com/office/drawing/2014/main" id="{E09DCB60-9A71-47C8-9F30-8286AF51929B}"/>
              </a:ext>
            </a:extLst>
          </p:cNvPr>
          <p:cNvGrpSpPr>
            <a:grpSpLocks/>
          </p:cNvGrpSpPr>
          <p:nvPr/>
        </p:nvGrpSpPr>
        <p:grpSpPr bwMode="auto">
          <a:xfrm>
            <a:off x="8186703" y="3838222"/>
            <a:ext cx="1514970" cy="3524392"/>
            <a:chOff x="3571" y="1897"/>
            <a:chExt cx="671" cy="1561"/>
          </a:xfrm>
        </p:grpSpPr>
        <p:sp>
          <p:nvSpPr>
            <p:cNvPr id="59454" name="Line 41">
              <a:extLst>
                <a:ext uri="{FF2B5EF4-FFF2-40B4-BE49-F238E27FC236}">
                  <a16:creationId xmlns:a16="http://schemas.microsoft.com/office/drawing/2014/main" id="{C153BB9F-C721-4C57-B90C-7F2B0965D53A}"/>
                </a:ext>
              </a:extLst>
            </p:cNvPr>
            <p:cNvSpPr>
              <a:spLocks noChangeShapeType="1"/>
            </p:cNvSpPr>
            <p:nvPr/>
          </p:nvSpPr>
          <p:spPr bwMode="auto">
            <a:xfrm flipH="1" flipV="1">
              <a:off x="3571" y="1897"/>
              <a:ext cx="190" cy="149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59455" name="Line 42">
              <a:extLst>
                <a:ext uri="{FF2B5EF4-FFF2-40B4-BE49-F238E27FC236}">
                  <a16:creationId xmlns:a16="http://schemas.microsoft.com/office/drawing/2014/main" id="{E2B451A4-2711-4965-9055-0F8CE629853F}"/>
                </a:ext>
              </a:extLst>
            </p:cNvPr>
            <p:cNvSpPr>
              <a:spLocks noChangeShapeType="1"/>
            </p:cNvSpPr>
            <p:nvPr/>
          </p:nvSpPr>
          <p:spPr bwMode="auto">
            <a:xfrm flipV="1">
              <a:off x="3761" y="1952"/>
              <a:ext cx="481" cy="1423"/>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pSp>
          <p:nvGrpSpPr>
            <p:cNvPr id="59456" name="Group 43">
              <a:extLst>
                <a:ext uri="{FF2B5EF4-FFF2-40B4-BE49-F238E27FC236}">
                  <a16:creationId xmlns:a16="http://schemas.microsoft.com/office/drawing/2014/main" id="{D7A32795-828E-4228-A9E2-89FE69ADB8B6}"/>
                </a:ext>
              </a:extLst>
            </p:cNvPr>
            <p:cNvGrpSpPr>
              <a:grpSpLocks/>
            </p:cNvGrpSpPr>
            <p:nvPr/>
          </p:nvGrpSpPr>
          <p:grpSpPr bwMode="auto">
            <a:xfrm>
              <a:off x="3740" y="3268"/>
              <a:ext cx="298" cy="190"/>
              <a:chOff x="3740" y="3268"/>
              <a:chExt cx="298" cy="190"/>
            </a:xfrm>
          </p:grpSpPr>
          <p:sp>
            <p:nvSpPr>
              <p:cNvPr id="59457" name="Line 44">
                <a:extLst>
                  <a:ext uri="{FF2B5EF4-FFF2-40B4-BE49-F238E27FC236}">
                    <a16:creationId xmlns:a16="http://schemas.microsoft.com/office/drawing/2014/main" id="{CDC5BDF1-1D32-4ED6-AFFE-CDCC351E523C}"/>
                  </a:ext>
                </a:extLst>
              </p:cNvPr>
              <p:cNvSpPr>
                <a:spLocks noChangeShapeType="1"/>
              </p:cNvSpPr>
              <p:nvPr/>
            </p:nvSpPr>
            <p:spPr bwMode="auto">
              <a:xfrm>
                <a:off x="3740" y="3375"/>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59458" name="Object 45">
                <a:extLst>
                  <a:ext uri="{FF2B5EF4-FFF2-40B4-BE49-F238E27FC236}">
                    <a16:creationId xmlns:a16="http://schemas.microsoft.com/office/drawing/2014/main" id="{60BB38CD-32E2-4FEF-838D-15B8C161F021}"/>
                  </a:ext>
                </a:extLst>
              </p:cNvPr>
              <p:cNvGraphicFramePr>
                <a:graphicFrameLocks noChangeAspect="1"/>
              </p:cNvGraphicFramePr>
              <p:nvPr/>
            </p:nvGraphicFramePr>
            <p:xfrm>
              <a:off x="3807" y="3268"/>
              <a:ext cx="231" cy="190"/>
            </p:xfrm>
            <a:graphic>
              <a:graphicData uri="http://schemas.openxmlformats.org/presentationml/2006/ole">
                <mc:AlternateContent xmlns:mc="http://schemas.openxmlformats.org/markup-compatibility/2006">
                  <mc:Choice xmlns:v="urn:schemas-microsoft-com:vml" Requires="v">
                    <p:oleObj spid="_x0000_s45659" name="Equation" r:id="rId30" imgW="203200" imgH="165100" progId="Equation.3">
                      <p:embed/>
                    </p:oleObj>
                  </mc:Choice>
                  <mc:Fallback>
                    <p:oleObj name="Equation" r:id="rId30" imgW="203200" imgH="165100" progId="Equation.3">
                      <p:embed/>
                      <p:pic>
                        <p:nvPicPr>
                          <p:cNvPr id="59458" name="Object 45">
                            <a:extLst>
                              <a:ext uri="{FF2B5EF4-FFF2-40B4-BE49-F238E27FC236}">
                                <a16:creationId xmlns:a16="http://schemas.microsoft.com/office/drawing/2014/main" id="{60BB38CD-32E2-4FEF-838D-15B8C161F021}"/>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807" y="3268"/>
                            <a:ext cx="231" cy="1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grpSp>
      <p:grpSp>
        <p:nvGrpSpPr>
          <p:cNvPr id="13" name="Group 46">
            <a:extLst>
              <a:ext uri="{FF2B5EF4-FFF2-40B4-BE49-F238E27FC236}">
                <a16:creationId xmlns:a16="http://schemas.microsoft.com/office/drawing/2014/main" id="{3F83C00C-95B2-45F6-80F3-BF5259450A7B}"/>
              </a:ext>
            </a:extLst>
          </p:cNvPr>
          <p:cNvGrpSpPr>
            <a:grpSpLocks/>
          </p:cNvGrpSpPr>
          <p:nvPr/>
        </p:nvGrpSpPr>
        <p:grpSpPr bwMode="auto">
          <a:xfrm>
            <a:off x="6624320" y="3156373"/>
            <a:ext cx="5773138" cy="2284871"/>
            <a:chOff x="2879" y="1595"/>
            <a:chExt cx="2557" cy="1012"/>
          </a:xfrm>
        </p:grpSpPr>
        <p:grpSp>
          <p:nvGrpSpPr>
            <p:cNvPr id="59438" name="Group 47">
              <a:extLst>
                <a:ext uri="{FF2B5EF4-FFF2-40B4-BE49-F238E27FC236}">
                  <a16:creationId xmlns:a16="http://schemas.microsoft.com/office/drawing/2014/main" id="{866CF091-5C2D-4496-87BE-831770935A33}"/>
                </a:ext>
              </a:extLst>
            </p:cNvPr>
            <p:cNvGrpSpPr>
              <a:grpSpLocks/>
            </p:cNvGrpSpPr>
            <p:nvPr/>
          </p:nvGrpSpPr>
          <p:grpSpPr bwMode="auto">
            <a:xfrm>
              <a:off x="2879" y="1605"/>
              <a:ext cx="2557" cy="1002"/>
              <a:chOff x="2879" y="1605"/>
              <a:chExt cx="2557" cy="1002"/>
            </a:xfrm>
          </p:grpSpPr>
          <p:grpSp>
            <p:nvGrpSpPr>
              <p:cNvPr id="59445" name="Group 48">
                <a:extLst>
                  <a:ext uri="{FF2B5EF4-FFF2-40B4-BE49-F238E27FC236}">
                    <a16:creationId xmlns:a16="http://schemas.microsoft.com/office/drawing/2014/main" id="{DBA3A629-0C35-4928-9316-6F247AF23F33}"/>
                  </a:ext>
                </a:extLst>
              </p:cNvPr>
              <p:cNvGrpSpPr>
                <a:grpSpLocks/>
              </p:cNvGrpSpPr>
              <p:nvPr/>
            </p:nvGrpSpPr>
            <p:grpSpPr bwMode="auto">
              <a:xfrm>
                <a:off x="2879" y="1605"/>
                <a:ext cx="2557" cy="1002"/>
                <a:chOff x="2879" y="1605"/>
                <a:chExt cx="2557" cy="1002"/>
              </a:xfrm>
            </p:grpSpPr>
            <p:grpSp>
              <p:nvGrpSpPr>
                <p:cNvPr id="59447" name="Group 49">
                  <a:extLst>
                    <a:ext uri="{FF2B5EF4-FFF2-40B4-BE49-F238E27FC236}">
                      <a16:creationId xmlns:a16="http://schemas.microsoft.com/office/drawing/2014/main" id="{3894C113-E39D-467C-B36B-BDB7918377A6}"/>
                    </a:ext>
                  </a:extLst>
                </p:cNvPr>
                <p:cNvGrpSpPr>
                  <a:grpSpLocks/>
                </p:cNvGrpSpPr>
                <p:nvPr/>
              </p:nvGrpSpPr>
              <p:grpSpPr bwMode="auto">
                <a:xfrm>
                  <a:off x="2879" y="1605"/>
                  <a:ext cx="2453" cy="473"/>
                  <a:chOff x="475" y="1316"/>
                  <a:chExt cx="2453" cy="473"/>
                </a:xfrm>
              </p:grpSpPr>
              <p:sp>
                <p:nvSpPr>
                  <p:cNvPr id="59452" name="AutoShape 50">
                    <a:extLst>
                      <a:ext uri="{FF2B5EF4-FFF2-40B4-BE49-F238E27FC236}">
                        <a16:creationId xmlns:a16="http://schemas.microsoft.com/office/drawing/2014/main" id="{73B36127-9445-4F3F-A336-8DA8F59654FF}"/>
                      </a:ext>
                    </a:extLst>
                  </p:cNvPr>
                  <p:cNvSpPr>
                    <a:spLocks noChangeArrowheads="1"/>
                  </p:cNvSpPr>
                  <p:nvPr/>
                </p:nvSpPr>
                <p:spPr bwMode="auto">
                  <a:xfrm>
                    <a:off x="475" y="1335"/>
                    <a:ext cx="2453" cy="454"/>
                  </a:xfrm>
                  <a:prstGeom prst="parallelogram">
                    <a:avLst>
                      <a:gd name="adj" fmla="val 135077"/>
                    </a:avLst>
                  </a:prstGeom>
                  <a:solidFill>
                    <a:srgbClr val="FF9900">
                      <a:alpha val="25098"/>
                    </a:srgbClr>
                  </a:solidFill>
                  <a:ln w="2857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59453" name="Object 51">
                    <a:extLst>
                      <a:ext uri="{FF2B5EF4-FFF2-40B4-BE49-F238E27FC236}">
                        <a16:creationId xmlns:a16="http://schemas.microsoft.com/office/drawing/2014/main" id="{C0A97913-8252-4866-BDA5-881E3DA25A39}"/>
                      </a:ext>
                    </a:extLst>
                  </p:cNvPr>
                  <p:cNvGraphicFramePr>
                    <a:graphicFrameLocks noChangeAspect="1"/>
                  </p:cNvGraphicFramePr>
                  <p:nvPr/>
                </p:nvGraphicFramePr>
                <p:xfrm>
                  <a:off x="2383" y="1316"/>
                  <a:ext cx="363" cy="190"/>
                </p:xfrm>
                <a:graphic>
                  <a:graphicData uri="http://schemas.openxmlformats.org/presentationml/2006/ole">
                    <mc:AlternateContent xmlns:mc="http://schemas.openxmlformats.org/markup-compatibility/2006">
                      <mc:Choice xmlns:v="urn:schemas-microsoft-com:vml" Requires="v">
                        <p:oleObj spid="_x0000_s45660" name="Equation" r:id="rId32" imgW="317500" imgH="165100" progId="Equation.3">
                          <p:embed/>
                        </p:oleObj>
                      </mc:Choice>
                      <mc:Fallback>
                        <p:oleObj name="Equation" r:id="rId32" imgW="317500" imgH="165100" progId="Equation.3">
                          <p:embed/>
                          <p:pic>
                            <p:nvPicPr>
                              <p:cNvPr id="59453" name="Object 51">
                                <a:extLst>
                                  <a:ext uri="{FF2B5EF4-FFF2-40B4-BE49-F238E27FC236}">
                                    <a16:creationId xmlns:a16="http://schemas.microsoft.com/office/drawing/2014/main" id="{C0A97913-8252-4866-BDA5-881E3DA25A39}"/>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383" y="1316"/>
                                <a:ext cx="363" cy="19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sp>
              <p:nvSpPr>
                <p:cNvPr id="59448" name="Line 52">
                  <a:extLst>
                    <a:ext uri="{FF2B5EF4-FFF2-40B4-BE49-F238E27FC236}">
                      <a16:creationId xmlns:a16="http://schemas.microsoft.com/office/drawing/2014/main" id="{A8C7A23F-A44E-49C1-9785-5B67FC22CED2}"/>
                    </a:ext>
                  </a:extLst>
                </p:cNvPr>
                <p:cNvSpPr>
                  <a:spLocks noChangeShapeType="1"/>
                </p:cNvSpPr>
                <p:nvPr/>
              </p:nvSpPr>
              <p:spPr bwMode="auto">
                <a:xfrm>
                  <a:off x="3771" y="1865"/>
                  <a:ext cx="16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59449" name="Line 53">
                  <a:extLst>
                    <a:ext uri="{FF2B5EF4-FFF2-40B4-BE49-F238E27FC236}">
                      <a16:creationId xmlns:a16="http://schemas.microsoft.com/office/drawing/2014/main" id="{BE1B893E-8DEE-4D37-A458-16C6A4848BC9}"/>
                    </a:ext>
                  </a:extLst>
                </p:cNvPr>
                <p:cNvSpPr>
                  <a:spLocks noChangeShapeType="1"/>
                </p:cNvSpPr>
                <p:nvPr/>
              </p:nvSpPr>
              <p:spPr bwMode="auto">
                <a:xfrm flipH="1">
                  <a:off x="3019" y="1865"/>
                  <a:ext cx="739" cy="5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59450" name="Object 54">
                  <a:extLst>
                    <a:ext uri="{FF2B5EF4-FFF2-40B4-BE49-F238E27FC236}">
                      <a16:creationId xmlns:a16="http://schemas.microsoft.com/office/drawing/2014/main" id="{D10F4E1B-1098-4971-A34E-0FD32DE8FB34}"/>
                    </a:ext>
                  </a:extLst>
                </p:cNvPr>
                <p:cNvGraphicFramePr>
                  <a:graphicFrameLocks noChangeAspect="1"/>
                </p:cNvGraphicFramePr>
                <p:nvPr/>
              </p:nvGraphicFramePr>
              <p:xfrm>
                <a:off x="5277" y="1907"/>
                <a:ext cx="159" cy="189"/>
              </p:xfrm>
              <a:graphic>
                <a:graphicData uri="http://schemas.openxmlformats.org/presentationml/2006/ole">
                  <mc:AlternateContent xmlns:mc="http://schemas.openxmlformats.org/markup-compatibility/2006">
                    <mc:Choice xmlns:v="urn:schemas-microsoft-com:vml" Requires="v">
                      <p:oleObj spid="_x0000_s45661" name="Equation" r:id="rId34" imgW="139700" imgH="165100" progId="Equation.3">
                        <p:embed/>
                      </p:oleObj>
                    </mc:Choice>
                    <mc:Fallback>
                      <p:oleObj name="Equation" r:id="rId34" imgW="139700" imgH="165100" progId="Equation.3">
                        <p:embed/>
                        <p:pic>
                          <p:nvPicPr>
                            <p:cNvPr id="59450" name="Object 54">
                              <a:extLst>
                                <a:ext uri="{FF2B5EF4-FFF2-40B4-BE49-F238E27FC236}">
                                  <a16:creationId xmlns:a16="http://schemas.microsoft.com/office/drawing/2014/main" id="{D10F4E1B-1098-4971-A34E-0FD32DE8FB34}"/>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277" y="1907"/>
                              <a:ext cx="159" cy="1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9451" name="Object 55">
                  <a:extLst>
                    <a:ext uri="{FF2B5EF4-FFF2-40B4-BE49-F238E27FC236}">
                      <a16:creationId xmlns:a16="http://schemas.microsoft.com/office/drawing/2014/main" id="{C6E95622-937E-4231-915D-CC94CCAD4921}"/>
                    </a:ext>
                  </a:extLst>
                </p:cNvPr>
                <p:cNvGraphicFramePr>
                  <a:graphicFrameLocks noChangeAspect="1"/>
                </p:cNvGraphicFramePr>
                <p:nvPr/>
              </p:nvGraphicFramePr>
              <p:xfrm>
                <a:off x="3071" y="2374"/>
                <a:ext cx="173" cy="233"/>
              </p:xfrm>
              <a:graphic>
                <a:graphicData uri="http://schemas.openxmlformats.org/presentationml/2006/ole">
                  <mc:AlternateContent xmlns:mc="http://schemas.openxmlformats.org/markup-compatibility/2006">
                    <mc:Choice xmlns:v="urn:schemas-microsoft-com:vml" Requires="v">
                      <p:oleObj spid="_x0000_s45662" name="Equation" r:id="rId36" imgW="152400" imgH="203200" progId="Equation.3">
                        <p:embed/>
                      </p:oleObj>
                    </mc:Choice>
                    <mc:Fallback>
                      <p:oleObj name="Equation" r:id="rId36" imgW="152400" imgH="203200" progId="Equation.3">
                        <p:embed/>
                        <p:pic>
                          <p:nvPicPr>
                            <p:cNvPr id="59451" name="Object 55">
                              <a:extLst>
                                <a:ext uri="{FF2B5EF4-FFF2-40B4-BE49-F238E27FC236}">
                                  <a16:creationId xmlns:a16="http://schemas.microsoft.com/office/drawing/2014/main" id="{C6E95622-937E-4231-915D-CC94CCAD4921}"/>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071" y="2374"/>
                              <a:ext cx="173"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graphicFrame>
            <p:nvGraphicFramePr>
              <p:cNvPr id="59446" name="Object 56">
                <a:extLst>
                  <a:ext uri="{FF2B5EF4-FFF2-40B4-BE49-F238E27FC236}">
                    <a16:creationId xmlns:a16="http://schemas.microsoft.com/office/drawing/2014/main" id="{841CD605-F5BE-439C-9293-F29D6990C688}"/>
                  </a:ext>
                </a:extLst>
              </p:cNvPr>
              <p:cNvGraphicFramePr>
                <a:graphicFrameLocks noChangeAspect="1"/>
              </p:cNvGraphicFramePr>
              <p:nvPr/>
            </p:nvGraphicFramePr>
            <p:xfrm>
              <a:off x="3764" y="1684"/>
              <a:ext cx="101" cy="190"/>
            </p:xfrm>
            <a:graphic>
              <a:graphicData uri="http://schemas.openxmlformats.org/presentationml/2006/ole">
                <mc:AlternateContent xmlns:mc="http://schemas.openxmlformats.org/markup-compatibility/2006">
                  <mc:Choice xmlns:v="urn:schemas-microsoft-com:vml" Requires="v">
                    <p:oleObj spid="_x0000_s45663" name="Equation" r:id="rId38" imgW="88900" imgH="165100" progId="Equation.3">
                      <p:embed/>
                    </p:oleObj>
                  </mc:Choice>
                  <mc:Fallback>
                    <p:oleObj name="Equation" r:id="rId38" imgW="88900" imgH="165100" progId="Equation.3">
                      <p:embed/>
                      <p:pic>
                        <p:nvPicPr>
                          <p:cNvPr id="59446" name="Object 56">
                            <a:extLst>
                              <a:ext uri="{FF2B5EF4-FFF2-40B4-BE49-F238E27FC236}">
                                <a16:creationId xmlns:a16="http://schemas.microsoft.com/office/drawing/2014/main" id="{841CD605-F5BE-439C-9293-F29D6990C688}"/>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3764" y="1684"/>
                            <a:ext cx="101" cy="1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grpSp>
          <p:nvGrpSpPr>
            <p:cNvPr id="59439" name="Group 57">
              <a:extLst>
                <a:ext uri="{FF2B5EF4-FFF2-40B4-BE49-F238E27FC236}">
                  <a16:creationId xmlns:a16="http://schemas.microsoft.com/office/drawing/2014/main" id="{095CA23A-ADCC-4EF9-902C-80192FD6D0D1}"/>
                </a:ext>
              </a:extLst>
            </p:cNvPr>
            <p:cNvGrpSpPr>
              <a:grpSpLocks/>
            </p:cNvGrpSpPr>
            <p:nvPr/>
          </p:nvGrpSpPr>
          <p:grpSpPr bwMode="auto">
            <a:xfrm>
              <a:off x="4207" y="1811"/>
              <a:ext cx="259" cy="288"/>
              <a:chOff x="4207" y="1811"/>
              <a:chExt cx="259" cy="288"/>
            </a:xfrm>
          </p:grpSpPr>
          <p:graphicFrame>
            <p:nvGraphicFramePr>
              <p:cNvPr id="59443" name="Object 58">
                <a:extLst>
                  <a:ext uri="{FF2B5EF4-FFF2-40B4-BE49-F238E27FC236}">
                    <a16:creationId xmlns:a16="http://schemas.microsoft.com/office/drawing/2014/main" id="{A7D39AA5-2AA7-4731-B22C-9DC17783BE79}"/>
                  </a:ext>
                </a:extLst>
              </p:cNvPr>
              <p:cNvGraphicFramePr>
                <a:graphicFrameLocks noChangeAspect="1"/>
              </p:cNvGraphicFramePr>
              <p:nvPr/>
            </p:nvGraphicFramePr>
            <p:xfrm>
              <a:off x="4261" y="1811"/>
              <a:ext cx="205" cy="288"/>
            </p:xfrm>
            <a:graphic>
              <a:graphicData uri="http://schemas.openxmlformats.org/presentationml/2006/ole">
                <mc:AlternateContent xmlns:mc="http://schemas.openxmlformats.org/markup-compatibility/2006">
                  <mc:Choice xmlns:v="urn:schemas-microsoft-com:vml" Requires="v">
                    <p:oleObj spid="_x0000_s45664" name="Equation" r:id="rId40" imgW="127000" imgH="177800" progId="Equation.3">
                      <p:embed/>
                    </p:oleObj>
                  </mc:Choice>
                  <mc:Fallback>
                    <p:oleObj name="Equation" r:id="rId40" imgW="127000" imgH="177800" progId="Equation.3">
                      <p:embed/>
                      <p:pic>
                        <p:nvPicPr>
                          <p:cNvPr id="59443" name="Object 58">
                            <a:extLst>
                              <a:ext uri="{FF2B5EF4-FFF2-40B4-BE49-F238E27FC236}">
                                <a16:creationId xmlns:a16="http://schemas.microsoft.com/office/drawing/2014/main" id="{A7D39AA5-2AA7-4731-B22C-9DC17783BE79}"/>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4261" y="1811"/>
                            <a:ext cx="205"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9444" name="Oval 59">
                <a:extLst>
                  <a:ext uri="{FF2B5EF4-FFF2-40B4-BE49-F238E27FC236}">
                    <a16:creationId xmlns:a16="http://schemas.microsoft.com/office/drawing/2014/main" id="{77F8F897-F5E9-4AAD-8C31-60976DA29CA7}"/>
                  </a:ext>
                </a:extLst>
              </p:cNvPr>
              <p:cNvSpPr>
                <a:spLocks noChangeArrowheads="1"/>
              </p:cNvSpPr>
              <p:nvPr/>
            </p:nvSpPr>
            <p:spPr bwMode="auto">
              <a:xfrm>
                <a:off x="4207" y="1921"/>
                <a:ext cx="56" cy="56"/>
              </a:xfrm>
              <a:prstGeom prst="ellipse">
                <a:avLst/>
              </a:prstGeom>
              <a:solidFill>
                <a:schemeClr val="accent2"/>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pSp>
        <p:grpSp>
          <p:nvGrpSpPr>
            <p:cNvPr id="59440" name="Group 60">
              <a:extLst>
                <a:ext uri="{FF2B5EF4-FFF2-40B4-BE49-F238E27FC236}">
                  <a16:creationId xmlns:a16="http://schemas.microsoft.com/office/drawing/2014/main" id="{FC4B7E7A-C63A-422F-B58F-28325C7DA4FE}"/>
                </a:ext>
              </a:extLst>
            </p:cNvPr>
            <p:cNvGrpSpPr>
              <a:grpSpLocks/>
            </p:cNvGrpSpPr>
            <p:nvPr/>
          </p:nvGrpSpPr>
          <p:grpSpPr bwMode="auto">
            <a:xfrm>
              <a:off x="3547" y="1595"/>
              <a:ext cx="177" cy="327"/>
              <a:chOff x="3547" y="1595"/>
              <a:chExt cx="177" cy="327"/>
            </a:xfrm>
          </p:grpSpPr>
          <p:sp>
            <p:nvSpPr>
              <p:cNvPr id="59441" name="Oval 61">
                <a:extLst>
                  <a:ext uri="{FF2B5EF4-FFF2-40B4-BE49-F238E27FC236}">
                    <a16:creationId xmlns:a16="http://schemas.microsoft.com/office/drawing/2014/main" id="{2D8B18AE-524B-4728-B19B-DB99F27ED466}"/>
                  </a:ext>
                </a:extLst>
              </p:cNvPr>
              <p:cNvSpPr>
                <a:spLocks noChangeArrowheads="1"/>
              </p:cNvSpPr>
              <p:nvPr/>
            </p:nvSpPr>
            <p:spPr bwMode="auto">
              <a:xfrm>
                <a:off x="3547" y="1866"/>
                <a:ext cx="56" cy="56"/>
              </a:xfrm>
              <a:prstGeom prst="ellipse">
                <a:avLst/>
              </a:prstGeom>
              <a:solidFill>
                <a:srgbClr val="FFFF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59442" name="Object 62">
                <a:extLst>
                  <a:ext uri="{FF2B5EF4-FFF2-40B4-BE49-F238E27FC236}">
                    <a16:creationId xmlns:a16="http://schemas.microsoft.com/office/drawing/2014/main" id="{CD7B3589-8876-4F71-96B5-8DF9F49AFCD3}"/>
                  </a:ext>
                </a:extLst>
              </p:cNvPr>
              <p:cNvGraphicFramePr>
                <a:graphicFrameLocks noChangeAspect="1"/>
              </p:cNvGraphicFramePr>
              <p:nvPr/>
            </p:nvGraphicFramePr>
            <p:xfrm>
              <a:off x="3560" y="1595"/>
              <a:ext cx="164" cy="309"/>
            </p:xfrm>
            <a:graphic>
              <a:graphicData uri="http://schemas.openxmlformats.org/presentationml/2006/ole">
                <mc:AlternateContent xmlns:mc="http://schemas.openxmlformats.org/markup-compatibility/2006">
                  <mc:Choice xmlns:v="urn:schemas-microsoft-com:vml" Requires="v">
                    <p:oleObj spid="_x0000_s45665" name="Equation" r:id="rId42" imgW="101600" imgH="190500" progId="Equation.3">
                      <p:embed/>
                    </p:oleObj>
                  </mc:Choice>
                  <mc:Fallback>
                    <p:oleObj name="Equation" r:id="rId42" imgW="101600" imgH="190500" progId="Equation.3">
                      <p:embed/>
                      <p:pic>
                        <p:nvPicPr>
                          <p:cNvPr id="59442" name="Object 62">
                            <a:extLst>
                              <a:ext uri="{FF2B5EF4-FFF2-40B4-BE49-F238E27FC236}">
                                <a16:creationId xmlns:a16="http://schemas.microsoft.com/office/drawing/2014/main" id="{CD7B3589-8876-4F71-96B5-8DF9F49AFCD3}"/>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560" y="1595"/>
                            <a:ext cx="164" cy="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grpSp>
      <p:sp>
        <p:nvSpPr>
          <p:cNvPr id="59413" name="Text Box 63">
            <a:extLst>
              <a:ext uri="{FF2B5EF4-FFF2-40B4-BE49-F238E27FC236}">
                <a16:creationId xmlns:a16="http://schemas.microsoft.com/office/drawing/2014/main" id="{4C2ACCDB-6B4B-4CD9-B57D-0731FCAF3F9D}"/>
              </a:ext>
            </a:extLst>
          </p:cNvPr>
          <p:cNvSpPr txBox="1">
            <a:spLocks noChangeArrowheads="1"/>
          </p:cNvSpPr>
          <p:nvPr/>
        </p:nvSpPr>
        <p:spPr bwMode="auto">
          <a:xfrm>
            <a:off x="438009" y="1544321"/>
            <a:ext cx="4778872"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2844" b="0" i="1"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(p,q)-</a:t>
            </a:r>
            <a:r>
              <a:rPr kumimoji="0" lang="en-US" altLang="ja-JP" sz="2844"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space (gradient space)</a:t>
            </a:r>
          </a:p>
        </p:txBody>
      </p:sp>
      <p:grpSp>
        <p:nvGrpSpPr>
          <p:cNvPr id="19" name="Group 64">
            <a:extLst>
              <a:ext uri="{FF2B5EF4-FFF2-40B4-BE49-F238E27FC236}">
                <a16:creationId xmlns:a16="http://schemas.microsoft.com/office/drawing/2014/main" id="{4B37EF82-5F5B-4F74-8DA5-58122B88EF92}"/>
              </a:ext>
            </a:extLst>
          </p:cNvPr>
          <p:cNvGrpSpPr>
            <a:grpSpLocks/>
          </p:cNvGrpSpPr>
          <p:nvPr/>
        </p:nvGrpSpPr>
        <p:grpSpPr bwMode="auto">
          <a:xfrm>
            <a:off x="6461760" y="1544320"/>
            <a:ext cx="3876605" cy="5764107"/>
            <a:chOff x="2807" y="881"/>
            <a:chExt cx="1717" cy="2553"/>
          </a:xfrm>
        </p:grpSpPr>
        <p:grpSp>
          <p:nvGrpSpPr>
            <p:cNvPr id="59429" name="Group 65">
              <a:extLst>
                <a:ext uri="{FF2B5EF4-FFF2-40B4-BE49-F238E27FC236}">
                  <a16:creationId xmlns:a16="http://schemas.microsoft.com/office/drawing/2014/main" id="{22DF6775-3944-40BE-B66B-0D91B999F2FE}"/>
                </a:ext>
              </a:extLst>
            </p:cNvPr>
            <p:cNvGrpSpPr>
              <a:grpSpLocks/>
            </p:cNvGrpSpPr>
            <p:nvPr/>
          </p:nvGrpSpPr>
          <p:grpSpPr bwMode="auto">
            <a:xfrm>
              <a:off x="3285" y="1121"/>
              <a:ext cx="1239" cy="2313"/>
              <a:chOff x="3285" y="1121"/>
              <a:chExt cx="1239" cy="2313"/>
            </a:xfrm>
          </p:grpSpPr>
          <p:sp>
            <p:nvSpPr>
              <p:cNvPr id="59431" name="Line 66">
                <a:extLst>
                  <a:ext uri="{FF2B5EF4-FFF2-40B4-BE49-F238E27FC236}">
                    <a16:creationId xmlns:a16="http://schemas.microsoft.com/office/drawing/2014/main" id="{D905B646-90D6-4492-841A-CE9175FF4860}"/>
                  </a:ext>
                </a:extLst>
              </p:cNvPr>
              <p:cNvSpPr>
                <a:spLocks noChangeShapeType="1"/>
              </p:cNvSpPr>
              <p:nvPr/>
            </p:nvSpPr>
            <p:spPr bwMode="auto">
              <a:xfrm flipV="1">
                <a:off x="3767" y="1176"/>
                <a:ext cx="0" cy="225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59432" name="Line 67">
                <a:extLst>
                  <a:ext uri="{FF2B5EF4-FFF2-40B4-BE49-F238E27FC236}">
                    <a16:creationId xmlns:a16="http://schemas.microsoft.com/office/drawing/2014/main" id="{FE38F3B1-C7D0-4567-8BB5-99194BAC267C}"/>
                  </a:ext>
                </a:extLst>
              </p:cNvPr>
              <p:cNvSpPr>
                <a:spLocks noChangeShapeType="1"/>
              </p:cNvSpPr>
              <p:nvPr/>
            </p:nvSpPr>
            <p:spPr bwMode="auto">
              <a:xfrm>
                <a:off x="3760" y="2606"/>
                <a:ext cx="70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59433" name="Line 68">
                <a:extLst>
                  <a:ext uri="{FF2B5EF4-FFF2-40B4-BE49-F238E27FC236}">
                    <a16:creationId xmlns:a16="http://schemas.microsoft.com/office/drawing/2014/main" id="{2BF476F9-4920-4658-BC43-190EF9100603}"/>
                  </a:ext>
                </a:extLst>
              </p:cNvPr>
              <p:cNvSpPr>
                <a:spLocks noChangeShapeType="1"/>
              </p:cNvSpPr>
              <p:nvPr/>
            </p:nvSpPr>
            <p:spPr bwMode="auto">
              <a:xfrm flipH="1">
                <a:off x="3285" y="2606"/>
                <a:ext cx="481" cy="3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59434" name="Freeform 69">
                <a:extLst>
                  <a:ext uri="{FF2B5EF4-FFF2-40B4-BE49-F238E27FC236}">
                    <a16:creationId xmlns:a16="http://schemas.microsoft.com/office/drawing/2014/main" id="{68A96285-2380-4C62-82A7-62DED994D081}"/>
                  </a:ext>
                </a:extLst>
              </p:cNvPr>
              <p:cNvSpPr>
                <a:spLocks/>
              </p:cNvSpPr>
              <p:nvPr/>
            </p:nvSpPr>
            <p:spPr bwMode="auto">
              <a:xfrm>
                <a:off x="3455" y="2260"/>
                <a:ext cx="684" cy="583"/>
              </a:xfrm>
              <a:custGeom>
                <a:avLst/>
                <a:gdLst>
                  <a:gd name="T0" fmla="*/ 0 w 684"/>
                  <a:gd name="T1" fmla="*/ 583 h 583"/>
                  <a:gd name="T2" fmla="*/ 311 w 684"/>
                  <a:gd name="T3" fmla="*/ 0 h 583"/>
                  <a:gd name="T4" fmla="*/ 684 w 684"/>
                  <a:gd name="T5" fmla="*/ 353 h 583"/>
                  <a:gd name="T6" fmla="*/ 0 w 684"/>
                  <a:gd name="T7" fmla="*/ 583 h 583"/>
                  <a:gd name="T8" fmla="*/ 0 60000 65536"/>
                  <a:gd name="T9" fmla="*/ 0 60000 65536"/>
                  <a:gd name="T10" fmla="*/ 0 60000 65536"/>
                  <a:gd name="T11" fmla="*/ 0 60000 65536"/>
                  <a:gd name="T12" fmla="*/ 0 w 684"/>
                  <a:gd name="T13" fmla="*/ 0 h 583"/>
                  <a:gd name="T14" fmla="*/ 684 w 684"/>
                  <a:gd name="T15" fmla="*/ 583 h 583"/>
                </a:gdLst>
                <a:ahLst/>
                <a:cxnLst>
                  <a:cxn ang="T8">
                    <a:pos x="T0" y="T1"/>
                  </a:cxn>
                  <a:cxn ang="T9">
                    <a:pos x="T2" y="T3"/>
                  </a:cxn>
                  <a:cxn ang="T10">
                    <a:pos x="T4" y="T5"/>
                  </a:cxn>
                  <a:cxn ang="T11">
                    <a:pos x="T6" y="T7"/>
                  </a:cxn>
                </a:cxnLst>
                <a:rect l="T12" t="T13" r="T14" b="T15"/>
                <a:pathLst>
                  <a:path w="684" h="583">
                    <a:moveTo>
                      <a:pt x="0" y="583"/>
                    </a:moveTo>
                    <a:lnTo>
                      <a:pt x="311" y="0"/>
                    </a:lnTo>
                    <a:lnTo>
                      <a:pt x="684" y="353"/>
                    </a:lnTo>
                    <a:lnTo>
                      <a:pt x="0" y="583"/>
                    </a:lnTo>
                    <a:close/>
                  </a:path>
                </a:pathLst>
              </a:custGeom>
              <a:solidFill>
                <a:srgbClr val="336699">
                  <a:alpha val="50195"/>
                </a:srgbClr>
              </a:solidFill>
              <a:ln w="9525">
                <a:solidFill>
                  <a:schemeClr val="tx1"/>
                </a:solidFill>
                <a:round/>
                <a:headEnd/>
                <a:tailEnd/>
              </a:ln>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59435" name="Object 70">
                <a:extLst>
                  <a:ext uri="{FF2B5EF4-FFF2-40B4-BE49-F238E27FC236}">
                    <a16:creationId xmlns:a16="http://schemas.microsoft.com/office/drawing/2014/main" id="{0B85843B-4A32-4957-8768-2C67FB64F9EF}"/>
                  </a:ext>
                </a:extLst>
              </p:cNvPr>
              <p:cNvGraphicFramePr>
                <a:graphicFrameLocks noChangeAspect="1"/>
              </p:cNvGraphicFramePr>
              <p:nvPr/>
            </p:nvGraphicFramePr>
            <p:xfrm>
              <a:off x="4365" y="2600"/>
              <a:ext cx="159" cy="189"/>
            </p:xfrm>
            <a:graphic>
              <a:graphicData uri="http://schemas.openxmlformats.org/presentationml/2006/ole">
                <mc:AlternateContent xmlns:mc="http://schemas.openxmlformats.org/markup-compatibility/2006">
                  <mc:Choice xmlns:v="urn:schemas-microsoft-com:vml" Requires="v">
                    <p:oleObj spid="_x0000_s45666" name="Equation" r:id="rId44" imgW="139700" imgH="165100" progId="Equation.3">
                      <p:embed/>
                    </p:oleObj>
                  </mc:Choice>
                  <mc:Fallback>
                    <p:oleObj name="Equation" r:id="rId44" imgW="139700" imgH="165100" progId="Equation.3">
                      <p:embed/>
                      <p:pic>
                        <p:nvPicPr>
                          <p:cNvPr id="59435" name="Object 70">
                            <a:extLst>
                              <a:ext uri="{FF2B5EF4-FFF2-40B4-BE49-F238E27FC236}">
                                <a16:creationId xmlns:a16="http://schemas.microsoft.com/office/drawing/2014/main" id="{0B85843B-4A32-4957-8768-2C67FB64F9EF}"/>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4365" y="2600"/>
                            <a:ext cx="159" cy="1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9436" name="Object 71">
                <a:extLst>
                  <a:ext uri="{FF2B5EF4-FFF2-40B4-BE49-F238E27FC236}">
                    <a16:creationId xmlns:a16="http://schemas.microsoft.com/office/drawing/2014/main" id="{85B49DA3-6E3A-419B-91BF-E10C8840E4D9}"/>
                  </a:ext>
                </a:extLst>
              </p:cNvPr>
              <p:cNvGraphicFramePr>
                <a:graphicFrameLocks noChangeAspect="1"/>
              </p:cNvGraphicFramePr>
              <p:nvPr/>
            </p:nvGraphicFramePr>
            <p:xfrm>
              <a:off x="3631" y="1121"/>
              <a:ext cx="145" cy="146"/>
            </p:xfrm>
            <a:graphic>
              <a:graphicData uri="http://schemas.openxmlformats.org/presentationml/2006/ole">
                <mc:AlternateContent xmlns:mc="http://schemas.openxmlformats.org/markup-compatibility/2006">
                  <mc:Choice xmlns:v="urn:schemas-microsoft-com:vml" Requires="v">
                    <p:oleObj spid="_x0000_s45667" name="Equation" r:id="rId46" imgW="127000" imgH="127000" progId="Equation.3">
                      <p:embed/>
                    </p:oleObj>
                  </mc:Choice>
                  <mc:Fallback>
                    <p:oleObj name="Equation" r:id="rId46" imgW="127000" imgH="127000" progId="Equation.3">
                      <p:embed/>
                      <p:pic>
                        <p:nvPicPr>
                          <p:cNvPr id="59436" name="Object 71">
                            <a:extLst>
                              <a:ext uri="{FF2B5EF4-FFF2-40B4-BE49-F238E27FC236}">
                                <a16:creationId xmlns:a16="http://schemas.microsoft.com/office/drawing/2014/main" id="{85B49DA3-6E3A-419B-91BF-E10C8840E4D9}"/>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3631" y="1121"/>
                            <a:ext cx="145" cy="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9437" name="Object 72">
                <a:extLst>
                  <a:ext uri="{FF2B5EF4-FFF2-40B4-BE49-F238E27FC236}">
                    <a16:creationId xmlns:a16="http://schemas.microsoft.com/office/drawing/2014/main" id="{5BE0C0BD-7DDC-4D19-9016-B6B6FA8FF269}"/>
                  </a:ext>
                </a:extLst>
              </p:cNvPr>
              <p:cNvGraphicFramePr>
                <a:graphicFrameLocks noChangeAspect="1"/>
              </p:cNvGraphicFramePr>
              <p:nvPr/>
            </p:nvGraphicFramePr>
            <p:xfrm>
              <a:off x="3337" y="2907"/>
              <a:ext cx="144" cy="160"/>
            </p:xfrm>
            <a:graphic>
              <a:graphicData uri="http://schemas.openxmlformats.org/presentationml/2006/ole">
                <mc:AlternateContent xmlns:mc="http://schemas.openxmlformats.org/markup-compatibility/2006">
                  <mc:Choice xmlns:v="urn:schemas-microsoft-com:vml" Requires="v">
                    <p:oleObj spid="_x0000_s45668" name="Equation" r:id="rId48" imgW="127000" imgH="139700" progId="Equation.3">
                      <p:embed/>
                    </p:oleObj>
                  </mc:Choice>
                  <mc:Fallback>
                    <p:oleObj name="Equation" r:id="rId48" imgW="127000" imgH="139700" progId="Equation.3">
                      <p:embed/>
                      <p:pic>
                        <p:nvPicPr>
                          <p:cNvPr id="59437" name="Object 72">
                            <a:extLst>
                              <a:ext uri="{FF2B5EF4-FFF2-40B4-BE49-F238E27FC236}">
                                <a16:creationId xmlns:a16="http://schemas.microsoft.com/office/drawing/2014/main" id="{5BE0C0BD-7DDC-4D19-9016-B6B6FA8FF269}"/>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3337" y="2907"/>
                            <a:ext cx="144" cy="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sp>
          <p:nvSpPr>
            <p:cNvPr id="59430" name="Text Box 73">
              <a:extLst>
                <a:ext uri="{FF2B5EF4-FFF2-40B4-BE49-F238E27FC236}">
                  <a16:creationId xmlns:a16="http://schemas.microsoft.com/office/drawing/2014/main" id="{42AAD4CD-AEA3-4521-B592-5C06EBE7F71D}"/>
                </a:ext>
              </a:extLst>
            </p:cNvPr>
            <p:cNvSpPr txBox="1">
              <a:spLocks noChangeArrowheads="1"/>
            </p:cNvSpPr>
            <p:nvPr/>
          </p:nvSpPr>
          <p:spPr bwMode="auto">
            <a:xfrm>
              <a:off x="2807" y="881"/>
              <a:ext cx="856"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2844" b="0" i="1"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(f,g)-</a:t>
              </a:r>
              <a:r>
                <a:rPr kumimoji="0" lang="en-US" altLang="ja-JP" sz="2844"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space</a:t>
              </a:r>
            </a:p>
          </p:txBody>
        </p:sp>
      </p:grpSp>
      <p:sp>
        <p:nvSpPr>
          <p:cNvPr id="59415" name="Freeform 74">
            <a:extLst>
              <a:ext uri="{FF2B5EF4-FFF2-40B4-BE49-F238E27FC236}">
                <a16:creationId xmlns:a16="http://schemas.microsoft.com/office/drawing/2014/main" id="{EF433DE1-CC71-49D7-B6D6-4A13BAB88698}"/>
              </a:ext>
            </a:extLst>
          </p:cNvPr>
          <p:cNvSpPr>
            <a:spLocks/>
          </p:cNvSpPr>
          <p:nvPr/>
        </p:nvSpPr>
        <p:spPr bwMode="auto">
          <a:xfrm>
            <a:off x="2503877" y="4763911"/>
            <a:ext cx="480906" cy="237067"/>
          </a:xfrm>
          <a:custGeom>
            <a:avLst/>
            <a:gdLst>
              <a:gd name="T0" fmla="*/ 0 w 203"/>
              <a:gd name="T1" fmla="*/ 43102008 h 95"/>
              <a:gd name="T2" fmla="*/ 283004012 w 203"/>
              <a:gd name="T3" fmla="*/ 21550126 h 95"/>
              <a:gd name="T4" fmla="*/ 507743521 w 203"/>
              <a:gd name="T5" fmla="*/ 169326934 h 95"/>
              <a:gd name="T6" fmla="*/ 563234634 w 203"/>
              <a:gd name="T7" fmla="*/ 292472519 h 95"/>
              <a:gd name="T8" fmla="*/ 0 60000 65536"/>
              <a:gd name="T9" fmla="*/ 0 60000 65536"/>
              <a:gd name="T10" fmla="*/ 0 60000 65536"/>
              <a:gd name="T11" fmla="*/ 0 60000 65536"/>
              <a:gd name="T12" fmla="*/ 0 w 203"/>
              <a:gd name="T13" fmla="*/ 0 h 95"/>
              <a:gd name="T14" fmla="*/ 203 w 203"/>
              <a:gd name="T15" fmla="*/ 95 h 95"/>
            </a:gdLst>
            <a:ahLst/>
            <a:cxnLst>
              <a:cxn ang="T8">
                <a:pos x="T0" y="T1"/>
              </a:cxn>
              <a:cxn ang="T9">
                <a:pos x="T2" y="T3"/>
              </a:cxn>
              <a:cxn ang="T10">
                <a:pos x="T4" y="T5"/>
              </a:cxn>
              <a:cxn ang="T11">
                <a:pos x="T6" y="T7"/>
              </a:cxn>
            </a:cxnLst>
            <a:rect l="T12" t="T13" r="T14" b="T15"/>
            <a:pathLst>
              <a:path w="203" h="95">
                <a:moveTo>
                  <a:pt x="0" y="14"/>
                </a:moveTo>
                <a:cubicBezTo>
                  <a:pt x="36" y="7"/>
                  <a:pt x="72" y="0"/>
                  <a:pt x="102" y="7"/>
                </a:cubicBezTo>
                <a:cubicBezTo>
                  <a:pt x="132" y="14"/>
                  <a:pt x="166" y="40"/>
                  <a:pt x="183" y="55"/>
                </a:cubicBezTo>
                <a:cubicBezTo>
                  <a:pt x="200" y="70"/>
                  <a:pt x="201" y="82"/>
                  <a:pt x="203" y="95"/>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59416" name="Object 75">
            <a:extLst>
              <a:ext uri="{FF2B5EF4-FFF2-40B4-BE49-F238E27FC236}">
                <a16:creationId xmlns:a16="http://schemas.microsoft.com/office/drawing/2014/main" id="{48326DB2-90B9-4322-B808-02163E6CA599}"/>
              </a:ext>
            </a:extLst>
          </p:cNvPr>
          <p:cNvGraphicFramePr>
            <a:graphicFrameLocks noChangeAspect="1"/>
          </p:cNvGraphicFramePr>
          <p:nvPr/>
        </p:nvGraphicFramePr>
        <p:xfrm>
          <a:off x="2729654" y="4319130"/>
          <a:ext cx="388338" cy="544124"/>
        </p:xfrm>
        <a:graphic>
          <a:graphicData uri="http://schemas.openxmlformats.org/presentationml/2006/ole">
            <mc:AlternateContent xmlns:mc="http://schemas.openxmlformats.org/markup-compatibility/2006">
              <mc:Choice xmlns:v="urn:schemas-microsoft-com:vml" Requires="v">
                <p:oleObj spid="_x0000_s45669" name="Equation" r:id="rId50" imgW="127000" imgH="177800" progId="Equation.3">
                  <p:embed/>
                </p:oleObj>
              </mc:Choice>
              <mc:Fallback>
                <p:oleObj name="Equation" r:id="rId50" imgW="127000" imgH="177800" progId="Equation.3">
                  <p:embed/>
                  <p:pic>
                    <p:nvPicPr>
                      <p:cNvPr id="59416" name="Object 75">
                        <a:extLst>
                          <a:ext uri="{FF2B5EF4-FFF2-40B4-BE49-F238E27FC236}">
                            <a16:creationId xmlns:a16="http://schemas.microsoft.com/office/drawing/2014/main" id="{48326DB2-90B9-4322-B808-02163E6CA599}"/>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2729654" y="4319130"/>
                        <a:ext cx="388338" cy="5441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nvGrpSpPr>
          <p:cNvPr id="21" name="Group 76">
            <a:extLst>
              <a:ext uri="{FF2B5EF4-FFF2-40B4-BE49-F238E27FC236}">
                <a16:creationId xmlns:a16="http://schemas.microsoft.com/office/drawing/2014/main" id="{927FA5CD-3137-4082-8A7D-4BA30F112A27}"/>
              </a:ext>
            </a:extLst>
          </p:cNvPr>
          <p:cNvGrpSpPr>
            <a:grpSpLocks/>
          </p:cNvGrpSpPr>
          <p:nvPr/>
        </p:nvGrpSpPr>
        <p:grpSpPr bwMode="auto">
          <a:xfrm>
            <a:off x="438009" y="6543043"/>
            <a:ext cx="5829582" cy="1016000"/>
            <a:chOff x="139" y="3095"/>
            <a:chExt cx="2582" cy="450"/>
          </a:xfrm>
        </p:grpSpPr>
        <p:sp>
          <p:nvSpPr>
            <p:cNvPr id="59427" name="Text Box 77">
              <a:extLst>
                <a:ext uri="{FF2B5EF4-FFF2-40B4-BE49-F238E27FC236}">
                  <a16:creationId xmlns:a16="http://schemas.microsoft.com/office/drawing/2014/main" id="{2E5EF8F8-A0C7-4F15-9C24-93D75AA000B2}"/>
                </a:ext>
              </a:extLst>
            </p:cNvPr>
            <p:cNvSpPr txBox="1">
              <a:spLocks noChangeArrowheads="1"/>
            </p:cNvSpPr>
            <p:nvPr/>
          </p:nvSpPr>
          <p:spPr bwMode="auto">
            <a:xfrm>
              <a:off x="139" y="3095"/>
              <a:ext cx="2025"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2844"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Problem</a:t>
              </a:r>
            </a:p>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2844"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  </a:t>
              </a:r>
              <a:r>
                <a:rPr kumimoji="0" lang="en-US" altLang="ja-JP" sz="2844" b="0" i="1"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(p,q)</a:t>
              </a:r>
              <a:r>
                <a:rPr kumimoji="0" lang="en-US" altLang="ja-JP" sz="2844"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 can be infinite when </a:t>
              </a:r>
            </a:p>
          </p:txBody>
        </p:sp>
        <p:graphicFrame>
          <p:nvGraphicFramePr>
            <p:cNvPr id="59428" name="Object 78">
              <a:extLst>
                <a:ext uri="{FF2B5EF4-FFF2-40B4-BE49-F238E27FC236}">
                  <a16:creationId xmlns:a16="http://schemas.microsoft.com/office/drawing/2014/main" id="{41B7A6B7-AB3E-4095-8883-298FD8E6099A}"/>
                </a:ext>
              </a:extLst>
            </p:cNvPr>
            <p:cNvGraphicFramePr>
              <a:graphicFrameLocks noChangeAspect="1"/>
            </p:cNvGraphicFramePr>
            <p:nvPr/>
          </p:nvGraphicFramePr>
          <p:xfrm>
            <a:off x="2085" y="3270"/>
            <a:ext cx="636" cy="275"/>
          </p:xfrm>
          <a:graphic>
            <a:graphicData uri="http://schemas.openxmlformats.org/presentationml/2006/ole">
              <mc:AlternateContent xmlns:mc="http://schemas.openxmlformats.org/markup-compatibility/2006">
                <mc:Choice xmlns:v="urn:schemas-microsoft-com:vml" Requires="v">
                  <p:oleObj spid="_x0000_s45670" name="Equation" r:id="rId52" imgW="469900" imgH="203200" progId="Equation.3">
                    <p:embed/>
                  </p:oleObj>
                </mc:Choice>
                <mc:Fallback>
                  <p:oleObj name="Equation" r:id="rId52" imgW="469900" imgH="203200" progId="Equation.3">
                    <p:embed/>
                    <p:pic>
                      <p:nvPicPr>
                        <p:cNvPr id="59428" name="Object 78">
                          <a:extLst>
                            <a:ext uri="{FF2B5EF4-FFF2-40B4-BE49-F238E27FC236}">
                              <a16:creationId xmlns:a16="http://schemas.microsoft.com/office/drawing/2014/main" id="{41B7A6B7-AB3E-4095-8883-298FD8E6099A}"/>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2085" y="3270"/>
                          <a:ext cx="636" cy="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grpSp>
        <p:nvGrpSpPr>
          <p:cNvPr id="22" name="Group 79">
            <a:extLst>
              <a:ext uri="{FF2B5EF4-FFF2-40B4-BE49-F238E27FC236}">
                <a16:creationId xmlns:a16="http://schemas.microsoft.com/office/drawing/2014/main" id="{60BC6D09-6EF6-4B39-BF0C-F5C980A1030D}"/>
              </a:ext>
            </a:extLst>
          </p:cNvPr>
          <p:cNvGrpSpPr>
            <a:grpSpLocks/>
          </p:cNvGrpSpPr>
          <p:nvPr/>
        </p:nvGrpSpPr>
        <p:grpSpPr bwMode="auto">
          <a:xfrm>
            <a:off x="6637867" y="4386864"/>
            <a:ext cx="6150187" cy="4391377"/>
            <a:chOff x="2921" y="2027"/>
            <a:chExt cx="2724" cy="1945"/>
          </a:xfrm>
        </p:grpSpPr>
        <p:sp>
          <p:nvSpPr>
            <p:cNvPr id="59423" name="Freeform 80">
              <a:extLst>
                <a:ext uri="{FF2B5EF4-FFF2-40B4-BE49-F238E27FC236}">
                  <a16:creationId xmlns:a16="http://schemas.microsoft.com/office/drawing/2014/main" id="{4639C030-5FEE-45E6-93E1-D062E3CAA79A}"/>
                </a:ext>
              </a:extLst>
            </p:cNvPr>
            <p:cNvSpPr>
              <a:spLocks/>
            </p:cNvSpPr>
            <p:nvPr/>
          </p:nvSpPr>
          <p:spPr bwMode="auto">
            <a:xfrm>
              <a:off x="4263" y="2027"/>
              <a:ext cx="566" cy="1437"/>
            </a:xfrm>
            <a:custGeom>
              <a:avLst/>
              <a:gdLst>
                <a:gd name="T0" fmla="*/ 433 w 566"/>
                <a:gd name="T1" fmla="*/ 1437 h 1437"/>
                <a:gd name="T2" fmla="*/ 494 w 566"/>
                <a:gd name="T3" fmla="*/ 644 h 1437"/>
                <a:gd name="T4" fmla="*/ 0 w 566"/>
                <a:gd name="T5" fmla="*/ 0 h 1437"/>
                <a:gd name="T6" fmla="*/ 0 60000 65536"/>
                <a:gd name="T7" fmla="*/ 0 60000 65536"/>
                <a:gd name="T8" fmla="*/ 0 60000 65536"/>
                <a:gd name="T9" fmla="*/ 0 w 566"/>
                <a:gd name="T10" fmla="*/ 0 h 1437"/>
                <a:gd name="T11" fmla="*/ 566 w 566"/>
                <a:gd name="T12" fmla="*/ 1437 h 1437"/>
              </a:gdLst>
              <a:ahLst/>
              <a:cxnLst>
                <a:cxn ang="T6">
                  <a:pos x="T0" y="T1"/>
                </a:cxn>
                <a:cxn ang="T7">
                  <a:pos x="T2" y="T3"/>
                </a:cxn>
                <a:cxn ang="T8">
                  <a:pos x="T4" y="T5"/>
                </a:cxn>
              </a:cxnLst>
              <a:rect l="T9" t="T10" r="T11" b="T12"/>
              <a:pathLst>
                <a:path w="566" h="1437">
                  <a:moveTo>
                    <a:pt x="433" y="1437"/>
                  </a:moveTo>
                  <a:cubicBezTo>
                    <a:pt x="499" y="1160"/>
                    <a:pt x="566" y="883"/>
                    <a:pt x="494" y="644"/>
                  </a:cubicBezTo>
                  <a:cubicBezTo>
                    <a:pt x="422" y="405"/>
                    <a:pt x="211" y="202"/>
                    <a:pt x="0" y="0"/>
                  </a:cubicBezTo>
                </a:path>
              </a:pathLst>
            </a:custGeom>
            <a:noFill/>
            <a:ln w="952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59424" name="Object 81">
              <a:extLst>
                <a:ext uri="{FF2B5EF4-FFF2-40B4-BE49-F238E27FC236}">
                  <a16:creationId xmlns:a16="http://schemas.microsoft.com/office/drawing/2014/main" id="{551769D0-AF7C-4F60-85AD-6366185286C8}"/>
                </a:ext>
              </a:extLst>
            </p:cNvPr>
            <p:cNvGraphicFramePr>
              <a:graphicFrameLocks noChangeAspect="1"/>
            </p:cNvGraphicFramePr>
            <p:nvPr/>
          </p:nvGraphicFramePr>
          <p:xfrm>
            <a:off x="2959" y="3484"/>
            <a:ext cx="1258" cy="465"/>
          </p:xfrm>
          <a:graphic>
            <a:graphicData uri="http://schemas.openxmlformats.org/presentationml/2006/ole">
              <mc:AlternateContent xmlns:mc="http://schemas.openxmlformats.org/markup-compatibility/2006">
                <mc:Choice xmlns:v="urn:schemas-microsoft-com:vml" Requires="v">
                  <p:oleObj spid="_x0000_s45671" name="Equation" r:id="rId54" imgW="1270000" imgH="469900" progId="Equation.3">
                    <p:embed/>
                  </p:oleObj>
                </mc:Choice>
                <mc:Fallback>
                  <p:oleObj name="Equation" r:id="rId54" imgW="1270000" imgH="469900" progId="Equation.3">
                    <p:embed/>
                    <p:pic>
                      <p:nvPicPr>
                        <p:cNvPr id="59424" name="Object 81">
                          <a:extLst>
                            <a:ext uri="{FF2B5EF4-FFF2-40B4-BE49-F238E27FC236}">
                              <a16:creationId xmlns:a16="http://schemas.microsoft.com/office/drawing/2014/main" id="{551769D0-AF7C-4F60-85AD-6366185286C8}"/>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2959" y="3484"/>
                          <a:ext cx="1258" cy="4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9425" name="Object 82">
              <a:extLst>
                <a:ext uri="{FF2B5EF4-FFF2-40B4-BE49-F238E27FC236}">
                  <a16:creationId xmlns:a16="http://schemas.microsoft.com/office/drawing/2014/main" id="{223C994C-0166-493A-BE52-792D57A8BA93}"/>
                </a:ext>
              </a:extLst>
            </p:cNvPr>
            <p:cNvGraphicFramePr>
              <a:graphicFrameLocks noChangeAspect="1"/>
            </p:cNvGraphicFramePr>
            <p:nvPr/>
          </p:nvGraphicFramePr>
          <p:xfrm>
            <a:off x="4373" y="3484"/>
            <a:ext cx="1245" cy="465"/>
          </p:xfrm>
          <a:graphic>
            <a:graphicData uri="http://schemas.openxmlformats.org/presentationml/2006/ole">
              <mc:AlternateContent xmlns:mc="http://schemas.openxmlformats.org/markup-compatibility/2006">
                <mc:Choice xmlns:v="urn:schemas-microsoft-com:vml" Requires="v">
                  <p:oleObj spid="_x0000_s45672" name="Equation" r:id="rId56" imgW="1257300" imgH="469900" progId="Equation.3">
                    <p:embed/>
                  </p:oleObj>
                </mc:Choice>
                <mc:Fallback>
                  <p:oleObj name="Equation" r:id="rId56" imgW="1257300" imgH="469900" progId="Equation.3">
                    <p:embed/>
                    <p:pic>
                      <p:nvPicPr>
                        <p:cNvPr id="59425" name="Object 82">
                          <a:extLst>
                            <a:ext uri="{FF2B5EF4-FFF2-40B4-BE49-F238E27FC236}">
                              <a16:creationId xmlns:a16="http://schemas.microsoft.com/office/drawing/2014/main" id="{223C994C-0166-493A-BE52-792D57A8BA93}"/>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4373" y="3484"/>
                          <a:ext cx="1245" cy="4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9426" name="Rectangle 83">
              <a:extLst>
                <a:ext uri="{FF2B5EF4-FFF2-40B4-BE49-F238E27FC236}">
                  <a16:creationId xmlns:a16="http://schemas.microsoft.com/office/drawing/2014/main" id="{3AD5FF09-28F0-4F47-BE1D-C589AB558CA8}"/>
                </a:ext>
              </a:extLst>
            </p:cNvPr>
            <p:cNvSpPr>
              <a:spLocks noChangeArrowheads="1"/>
            </p:cNvSpPr>
            <p:nvPr/>
          </p:nvSpPr>
          <p:spPr bwMode="auto">
            <a:xfrm>
              <a:off x="2921" y="3463"/>
              <a:ext cx="2724" cy="509"/>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pSp>
      <p:grpSp>
        <p:nvGrpSpPr>
          <p:cNvPr id="23" name="Group 84">
            <a:extLst>
              <a:ext uri="{FF2B5EF4-FFF2-40B4-BE49-F238E27FC236}">
                <a16:creationId xmlns:a16="http://schemas.microsoft.com/office/drawing/2014/main" id="{732993CA-2B03-4B95-854F-D4553326399F}"/>
              </a:ext>
            </a:extLst>
          </p:cNvPr>
          <p:cNvGrpSpPr>
            <a:grpSpLocks/>
          </p:cNvGrpSpPr>
          <p:nvPr/>
        </p:nvGrpSpPr>
        <p:grpSpPr bwMode="auto">
          <a:xfrm>
            <a:off x="216747" y="8994997"/>
            <a:ext cx="6917832" cy="645725"/>
            <a:chOff x="572" y="4020"/>
            <a:chExt cx="3064" cy="286"/>
          </a:xfrm>
        </p:grpSpPr>
        <p:sp>
          <p:nvSpPr>
            <p:cNvPr id="59421" name="Text Box 85">
              <a:extLst>
                <a:ext uri="{FF2B5EF4-FFF2-40B4-BE49-F238E27FC236}">
                  <a16:creationId xmlns:a16="http://schemas.microsoft.com/office/drawing/2014/main" id="{DFBAF191-C90C-41EB-9E93-DEBD9D44C096}"/>
                </a:ext>
              </a:extLst>
            </p:cNvPr>
            <p:cNvSpPr txBox="1">
              <a:spLocks noChangeArrowheads="1"/>
            </p:cNvSpPr>
            <p:nvPr/>
          </p:nvSpPr>
          <p:spPr bwMode="auto">
            <a:xfrm>
              <a:off x="572" y="4020"/>
              <a:ext cx="2398"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3129"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Redefine reflectance map as</a:t>
              </a:r>
              <a:r>
                <a:rPr kumimoji="0" lang="en-US" altLang="ja-JP" sz="3413"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 </a:t>
              </a:r>
            </a:p>
          </p:txBody>
        </p:sp>
        <p:graphicFrame>
          <p:nvGraphicFramePr>
            <p:cNvPr id="59422" name="Object 86">
              <a:extLst>
                <a:ext uri="{FF2B5EF4-FFF2-40B4-BE49-F238E27FC236}">
                  <a16:creationId xmlns:a16="http://schemas.microsoft.com/office/drawing/2014/main" id="{B810902A-8959-476F-AD1A-9BF2373E50B6}"/>
                </a:ext>
              </a:extLst>
            </p:cNvPr>
            <p:cNvGraphicFramePr>
              <a:graphicFrameLocks noChangeAspect="1"/>
            </p:cNvGraphicFramePr>
            <p:nvPr/>
          </p:nvGraphicFramePr>
          <p:xfrm>
            <a:off x="3028" y="4041"/>
            <a:ext cx="608" cy="265"/>
          </p:xfrm>
          <a:graphic>
            <a:graphicData uri="http://schemas.openxmlformats.org/presentationml/2006/ole">
              <mc:AlternateContent xmlns:mc="http://schemas.openxmlformats.org/markup-compatibility/2006">
                <mc:Choice xmlns:v="urn:schemas-microsoft-com:vml" Requires="v">
                  <p:oleObj spid="_x0000_s45673" name="Equation" r:id="rId58" imgW="495300" imgH="215900" progId="Equation.3">
                    <p:embed/>
                  </p:oleObj>
                </mc:Choice>
                <mc:Fallback>
                  <p:oleObj name="Equation" r:id="rId58" imgW="495300" imgH="215900" progId="Equation.3">
                    <p:embed/>
                    <p:pic>
                      <p:nvPicPr>
                        <p:cNvPr id="59422" name="Object 86">
                          <a:extLst>
                            <a:ext uri="{FF2B5EF4-FFF2-40B4-BE49-F238E27FC236}">
                              <a16:creationId xmlns:a16="http://schemas.microsoft.com/office/drawing/2014/main" id="{B810902A-8959-476F-AD1A-9BF2373E50B6}"/>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3028" y="4041"/>
                          <a:ext cx="608" cy="2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spTree>
    <p:extLst>
      <p:ext uri="{BB962C8B-B14F-4D97-AF65-F5344CB8AC3E}">
        <p14:creationId xmlns:p14="http://schemas.microsoft.com/office/powerpoint/2010/main" val="243127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3C9FE6C0-C0CA-4830-A69B-D245DE4788B4}"/>
              </a:ext>
            </a:extLst>
          </p:cNvPr>
          <p:cNvSpPr>
            <a:spLocks noGrp="1" noChangeArrowheads="1"/>
          </p:cNvSpPr>
          <p:nvPr>
            <p:ph type="title"/>
          </p:nvPr>
        </p:nvSpPr>
        <p:spPr>
          <a:xfrm>
            <a:off x="975360" y="216747"/>
            <a:ext cx="11054080" cy="1625600"/>
          </a:xfrm>
        </p:spPr>
        <p:txBody>
          <a:bodyPr/>
          <a:lstStyle/>
          <a:p>
            <a:pPr eaLnBrk="1" hangingPunct="1"/>
            <a:r>
              <a:rPr lang="en-US" altLang="ja-JP" sz="5120"/>
              <a:t>Image Irradiance Constraint</a:t>
            </a:r>
          </a:p>
        </p:txBody>
      </p:sp>
      <p:sp>
        <p:nvSpPr>
          <p:cNvPr id="63490" name="Rectangle 3">
            <a:extLst>
              <a:ext uri="{FF2B5EF4-FFF2-40B4-BE49-F238E27FC236}">
                <a16:creationId xmlns:a16="http://schemas.microsoft.com/office/drawing/2014/main" id="{76AF7FCA-2C6E-4310-8F12-5C1466627009}"/>
              </a:ext>
            </a:extLst>
          </p:cNvPr>
          <p:cNvSpPr>
            <a:spLocks noGrp="1" noChangeArrowheads="1"/>
          </p:cNvSpPr>
          <p:nvPr>
            <p:ph type="body" idx="1"/>
          </p:nvPr>
        </p:nvSpPr>
        <p:spPr>
          <a:xfrm>
            <a:off x="758614" y="2275840"/>
            <a:ext cx="11882685" cy="6068907"/>
          </a:xfrm>
        </p:spPr>
        <p:txBody>
          <a:bodyPr/>
          <a:lstStyle/>
          <a:p>
            <a:pPr eaLnBrk="1" hangingPunct="1"/>
            <a:r>
              <a:rPr lang="en-US" altLang="ja-JP" sz="3698"/>
              <a:t>Image irradiance should match the reflectance map</a:t>
            </a:r>
          </a:p>
        </p:txBody>
      </p:sp>
      <p:grpSp>
        <p:nvGrpSpPr>
          <p:cNvPr id="63491" name="Group 4">
            <a:extLst>
              <a:ext uri="{FF2B5EF4-FFF2-40B4-BE49-F238E27FC236}">
                <a16:creationId xmlns:a16="http://schemas.microsoft.com/office/drawing/2014/main" id="{100D0BA4-1E26-4491-8876-AE20B38416AF}"/>
              </a:ext>
            </a:extLst>
          </p:cNvPr>
          <p:cNvGrpSpPr>
            <a:grpSpLocks/>
          </p:cNvGrpSpPr>
          <p:nvPr/>
        </p:nvGrpSpPr>
        <p:grpSpPr bwMode="auto">
          <a:xfrm>
            <a:off x="2167467" y="4118187"/>
            <a:ext cx="8857263" cy="2022969"/>
            <a:chOff x="712" y="1475"/>
            <a:chExt cx="3923" cy="896"/>
          </a:xfrm>
        </p:grpSpPr>
        <p:graphicFrame>
          <p:nvGraphicFramePr>
            <p:cNvPr id="63494" name="Object 5">
              <a:extLst>
                <a:ext uri="{FF2B5EF4-FFF2-40B4-BE49-F238E27FC236}">
                  <a16:creationId xmlns:a16="http://schemas.microsoft.com/office/drawing/2014/main" id="{FF86316F-E9BB-40F5-9F28-FE4D2C5BCE15}"/>
                </a:ext>
              </a:extLst>
            </p:cNvPr>
            <p:cNvGraphicFramePr>
              <a:graphicFrameLocks noChangeAspect="1"/>
            </p:cNvGraphicFramePr>
            <p:nvPr/>
          </p:nvGraphicFramePr>
          <p:xfrm>
            <a:off x="1497" y="1741"/>
            <a:ext cx="2778" cy="630"/>
          </p:xfrm>
          <a:graphic>
            <a:graphicData uri="http://schemas.openxmlformats.org/presentationml/2006/ole">
              <mc:AlternateContent xmlns:mc="http://schemas.openxmlformats.org/markup-compatibility/2006">
                <mc:Choice xmlns:v="urn:schemas-microsoft-com:vml" Requires="v">
                  <p:oleObj spid="_x0000_s47127" name="Equation" r:id="rId4" imgW="1905000" imgH="431800" progId="Equation.3">
                    <p:embed/>
                  </p:oleObj>
                </mc:Choice>
                <mc:Fallback>
                  <p:oleObj name="Equation" r:id="rId4" imgW="1905000" imgH="431800" progId="Equation.3">
                    <p:embed/>
                    <p:pic>
                      <p:nvPicPr>
                        <p:cNvPr id="63494" name="Object 5">
                          <a:extLst>
                            <a:ext uri="{FF2B5EF4-FFF2-40B4-BE49-F238E27FC236}">
                              <a16:creationId xmlns:a16="http://schemas.microsoft.com/office/drawing/2014/main" id="{FF86316F-E9BB-40F5-9F28-FE4D2C5BCE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7" y="1741"/>
                          <a:ext cx="2778" cy="6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3495" name="Rectangle 6">
              <a:extLst>
                <a:ext uri="{FF2B5EF4-FFF2-40B4-BE49-F238E27FC236}">
                  <a16:creationId xmlns:a16="http://schemas.microsoft.com/office/drawing/2014/main" id="{596D7920-698B-42BD-8D1B-42EA83FE9AA5}"/>
                </a:ext>
              </a:extLst>
            </p:cNvPr>
            <p:cNvSpPr>
              <a:spLocks noChangeArrowheads="1"/>
            </p:cNvSpPr>
            <p:nvPr/>
          </p:nvSpPr>
          <p:spPr bwMode="auto">
            <a:xfrm>
              <a:off x="976" y="1640"/>
              <a:ext cx="3659" cy="691"/>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63496" name="Text Box 7">
              <a:extLst>
                <a:ext uri="{FF2B5EF4-FFF2-40B4-BE49-F238E27FC236}">
                  <a16:creationId xmlns:a16="http://schemas.microsoft.com/office/drawing/2014/main" id="{992C6734-CC06-44BA-BF6B-B8C588DA7287}"/>
                </a:ext>
              </a:extLst>
            </p:cNvPr>
            <p:cNvSpPr txBox="1">
              <a:spLocks noChangeArrowheads="1"/>
            </p:cNvSpPr>
            <p:nvPr/>
          </p:nvSpPr>
          <p:spPr bwMode="auto">
            <a:xfrm>
              <a:off x="712" y="1475"/>
              <a:ext cx="847" cy="2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3413"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Minimize</a:t>
              </a:r>
            </a:p>
          </p:txBody>
        </p:sp>
      </p:grpSp>
      <p:sp>
        <p:nvSpPr>
          <p:cNvPr id="63492" name="Text Box 8">
            <a:extLst>
              <a:ext uri="{FF2B5EF4-FFF2-40B4-BE49-F238E27FC236}">
                <a16:creationId xmlns:a16="http://schemas.microsoft.com/office/drawing/2014/main" id="{C849C3F1-D734-48FA-8535-01C5234AEB7E}"/>
              </a:ext>
            </a:extLst>
          </p:cNvPr>
          <p:cNvSpPr txBox="1">
            <a:spLocks noChangeArrowheads="1"/>
          </p:cNvSpPr>
          <p:nvPr/>
        </p:nvSpPr>
        <p:spPr bwMode="auto">
          <a:xfrm>
            <a:off x="2709334" y="6285654"/>
            <a:ext cx="8215711"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2844"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(minimize errors in image irradiance in the image)</a:t>
            </a:r>
          </a:p>
        </p:txBody>
      </p:sp>
    </p:spTree>
    <p:extLst>
      <p:ext uri="{BB962C8B-B14F-4D97-AF65-F5344CB8AC3E}">
        <p14:creationId xmlns:p14="http://schemas.microsoft.com/office/powerpoint/2010/main" val="1363555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3DD416BA-83D9-4AB7-A998-FE5E299F9618}"/>
              </a:ext>
            </a:extLst>
          </p:cNvPr>
          <p:cNvSpPr>
            <a:spLocks noGrp="1" noChangeArrowheads="1"/>
          </p:cNvSpPr>
          <p:nvPr>
            <p:ph type="title"/>
          </p:nvPr>
        </p:nvSpPr>
        <p:spPr>
          <a:xfrm>
            <a:off x="975360" y="-108373"/>
            <a:ext cx="11054080" cy="1625600"/>
          </a:xfrm>
        </p:spPr>
        <p:txBody>
          <a:bodyPr/>
          <a:lstStyle/>
          <a:p>
            <a:pPr eaLnBrk="1" hangingPunct="1"/>
            <a:r>
              <a:rPr lang="en-US" altLang="ja-JP" sz="5120"/>
              <a:t>Smoothness Constraint</a:t>
            </a:r>
          </a:p>
        </p:txBody>
      </p:sp>
      <p:sp>
        <p:nvSpPr>
          <p:cNvPr id="65538" name="Rectangle 3">
            <a:extLst>
              <a:ext uri="{FF2B5EF4-FFF2-40B4-BE49-F238E27FC236}">
                <a16:creationId xmlns:a16="http://schemas.microsoft.com/office/drawing/2014/main" id="{0625E2F8-AB38-49C5-9180-AF26B4D6EBE6}"/>
              </a:ext>
            </a:extLst>
          </p:cNvPr>
          <p:cNvSpPr>
            <a:spLocks noGrp="1" noChangeArrowheads="1"/>
          </p:cNvSpPr>
          <p:nvPr>
            <p:ph type="body" idx="1"/>
          </p:nvPr>
        </p:nvSpPr>
        <p:spPr>
          <a:xfrm>
            <a:off x="593797" y="1733973"/>
            <a:ext cx="12411004" cy="6068907"/>
          </a:xfrm>
        </p:spPr>
        <p:txBody>
          <a:bodyPr/>
          <a:lstStyle/>
          <a:p>
            <a:pPr eaLnBrk="1" hangingPunct="1"/>
            <a:r>
              <a:rPr lang="en-US" altLang="ja-JP" sz="3698"/>
              <a:t>Used to constrain shape-from-shading</a:t>
            </a:r>
          </a:p>
          <a:p>
            <a:pPr eaLnBrk="1" hangingPunct="1"/>
            <a:r>
              <a:rPr lang="en-US" altLang="ja-JP" sz="3698"/>
              <a:t>Relates orientations </a:t>
            </a:r>
            <a:r>
              <a:rPr lang="en-US" altLang="ja-JP" sz="3698" i="1"/>
              <a:t>(f,g)</a:t>
            </a:r>
            <a:r>
              <a:rPr lang="en-US" altLang="ja-JP" sz="3698"/>
              <a:t> of neighboring surface points</a:t>
            </a:r>
          </a:p>
        </p:txBody>
      </p:sp>
      <p:graphicFrame>
        <p:nvGraphicFramePr>
          <p:cNvPr id="65539" name="Object 4">
            <a:extLst>
              <a:ext uri="{FF2B5EF4-FFF2-40B4-BE49-F238E27FC236}">
                <a16:creationId xmlns:a16="http://schemas.microsoft.com/office/drawing/2014/main" id="{B50214CA-15DC-4B65-91BF-70C6CC119D96}"/>
              </a:ext>
            </a:extLst>
          </p:cNvPr>
          <p:cNvGraphicFramePr>
            <a:graphicFrameLocks noChangeAspect="1"/>
          </p:cNvGraphicFramePr>
          <p:nvPr/>
        </p:nvGraphicFramePr>
        <p:xfrm>
          <a:off x="3142827" y="6748498"/>
          <a:ext cx="6096000" cy="1162755"/>
        </p:xfrm>
        <a:graphic>
          <a:graphicData uri="http://schemas.openxmlformats.org/presentationml/2006/ole">
            <mc:AlternateContent xmlns:mc="http://schemas.openxmlformats.org/markup-compatibility/2006">
              <mc:Choice xmlns:v="urn:schemas-microsoft-com:vml" Requires="v">
                <p:oleObj spid="_x0000_s48193" name="Equation" r:id="rId4" imgW="2197100" imgH="419100" progId="Equation.3">
                  <p:embed/>
                </p:oleObj>
              </mc:Choice>
              <mc:Fallback>
                <p:oleObj name="Equation" r:id="rId4" imgW="2197100" imgH="419100" progId="Equation.3">
                  <p:embed/>
                  <p:pic>
                    <p:nvPicPr>
                      <p:cNvPr id="65539" name="Object 4">
                        <a:extLst>
                          <a:ext uri="{FF2B5EF4-FFF2-40B4-BE49-F238E27FC236}">
                            <a16:creationId xmlns:a16="http://schemas.microsoft.com/office/drawing/2014/main" id="{B50214CA-15DC-4B65-91BF-70C6CC119D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2827" y="6748498"/>
                        <a:ext cx="6096000" cy="1162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nvGrpSpPr>
          <p:cNvPr id="65540" name="Group 5">
            <a:extLst>
              <a:ext uri="{FF2B5EF4-FFF2-40B4-BE49-F238E27FC236}">
                <a16:creationId xmlns:a16="http://schemas.microsoft.com/office/drawing/2014/main" id="{C06C0C98-8B22-49F1-B879-AC547EDB9DA1}"/>
              </a:ext>
            </a:extLst>
          </p:cNvPr>
          <p:cNvGrpSpPr>
            <a:grpSpLocks/>
          </p:cNvGrpSpPr>
          <p:nvPr/>
        </p:nvGrpSpPr>
        <p:grpSpPr bwMode="auto">
          <a:xfrm>
            <a:off x="1842347" y="5901832"/>
            <a:ext cx="8593102" cy="600569"/>
            <a:chOff x="1481" y="2429"/>
            <a:chExt cx="3806" cy="266"/>
          </a:xfrm>
        </p:grpSpPr>
        <p:graphicFrame>
          <p:nvGraphicFramePr>
            <p:cNvPr id="65546" name="Object 6">
              <a:extLst>
                <a:ext uri="{FF2B5EF4-FFF2-40B4-BE49-F238E27FC236}">
                  <a16:creationId xmlns:a16="http://schemas.microsoft.com/office/drawing/2014/main" id="{698D64A0-17A0-47BD-BE27-DDBE1A2B5D6D}"/>
                </a:ext>
              </a:extLst>
            </p:cNvPr>
            <p:cNvGraphicFramePr>
              <a:graphicFrameLocks noChangeAspect="1"/>
            </p:cNvGraphicFramePr>
            <p:nvPr/>
          </p:nvGraphicFramePr>
          <p:xfrm>
            <a:off x="1481" y="2429"/>
            <a:ext cx="484" cy="266"/>
          </p:xfrm>
          <a:graphic>
            <a:graphicData uri="http://schemas.openxmlformats.org/presentationml/2006/ole">
              <mc:AlternateContent xmlns:mc="http://schemas.openxmlformats.org/markup-compatibility/2006">
                <mc:Choice xmlns:v="urn:schemas-microsoft-com:vml" Requires="v">
                  <p:oleObj spid="_x0000_s48194" name="Equation" r:id="rId6" imgW="393700" imgH="215900" progId="Equation.3">
                    <p:embed/>
                  </p:oleObj>
                </mc:Choice>
                <mc:Fallback>
                  <p:oleObj name="Equation" r:id="rId6" imgW="393700" imgH="215900" progId="Equation.3">
                    <p:embed/>
                    <p:pic>
                      <p:nvPicPr>
                        <p:cNvPr id="65546" name="Object 6">
                          <a:extLst>
                            <a:ext uri="{FF2B5EF4-FFF2-40B4-BE49-F238E27FC236}">
                              <a16:creationId xmlns:a16="http://schemas.microsoft.com/office/drawing/2014/main" id="{698D64A0-17A0-47BD-BE27-DDBE1A2B5D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1" y="2429"/>
                          <a:ext cx="484" cy="2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5547" name="Text Box 7">
              <a:extLst>
                <a:ext uri="{FF2B5EF4-FFF2-40B4-BE49-F238E27FC236}">
                  <a16:creationId xmlns:a16="http://schemas.microsoft.com/office/drawing/2014/main" id="{69743087-0F08-4BB3-B4E7-6DB6A11232A0}"/>
                </a:ext>
              </a:extLst>
            </p:cNvPr>
            <p:cNvSpPr txBox="1">
              <a:spLocks noChangeArrowheads="1"/>
            </p:cNvSpPr>
            <p:nvPr/>
          </p:nvSpPr>
          <p:spPr bwMode="auto">
            <a:xfrm>
              <a:off x="1921" y="2447"/>
              <a:ext cx="3366"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 surface orientation under stereographic projection</a:t>
              </a:r>
            </a:p>
          </p:txBody>
        </p:sp>
      </p:grpSp>
      <p:graphicFrame>
        <p:nvGraphicFramePr>
          <p:cNvPr id="65541" name="Object 8">
            <a:extLst>
              <a:ext uri="{FF2B5EF4-FFF2-40B4-BE49-F238E27FC236}">
                <a16:creationId xmlns:a16="http://schemas.microsoft.com/office/drawing/2014/main" id="{6CBD6C91-A600-42F8-BCDD-097CB6173254}"/>
              </a:ext>
            </a:extLst>
          </p:cNvPr>
          <p:cNvGraphicFramePr>
            <a:graphicFrameLocks noChangeAspect="1"/>
          </p:cNvGraphicFramePr>
          <p:nvPr/>
        </p:nvGraphicFramePr>
        <p:xfrm>
          <a:off x="2817707" y="4165601"/>
          <a:ext cx="7037494" cy="1174044"/>
        </p:xfrm>
        <a:graphic>
          <a:graphicData uri="http://schemas.openxmlformats.org/presentationml/2006/ole">
            <mc:AlternateContent xmlns:mc="http://schemas.openxmlformats.org/markup-compatibility/2006">
              <mc:Choice xmlns:v="urn:schemas-microsoft-com:vml" Requires="v">
                <p:oleObj spid="_x0000_s48195" name="Equation" r:id="rId8" imgW="2044700" imgH="355600" progId="Equation.3">
                  <p:embed/>
                </p:oleObj>
              </mc:Choice>
              <mc:Fallback>
                <p:oleObj name="Equation" r:id="rId8" imgW="2044700" imgH="355600" progId="Equation.3">
                  <p:embed/>
                  <p:pic>
                    <p:nvPicPr>
                      <p:cNvPr id="65541" name="Object 8">
                        <a:extLst>
                          <a:ext uri="{FF2B5EF4-FFF2-40B4-BE49-F238E27FC236}">
                            <a16:creationId xmlns:a16="http://schemas.microsoft.com/office/drawing/2014/main" id="{6CBD6C91-A600-42F8-BCDD-097CB61732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17707" y="4165601"/>
                        <a:ext cx="7037494" cy="11740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5542" name="Rectangle 9">
            <a:extLst>
              <a:ext uri="{FF2B5EF4-FFF2-40B4-BE49-F238E27FC236}">
                <a16:creationId xmlns:a16="http://schemas.microsoft.com/office/drawing/2014/main" id="{81BF8B6A-3644-4EAB-9CA0-8A2122FC4BE9}"/>
              </a:ext>
            </a:extLst>
          </p:cNvPr>
          <p:cNvSpPr>
            <a:spLocks noChangeArrowheads="1"/>
          </p:cNvSpPr>
          <p:nvPr/>
        </p:nvSpPr>
        <p:spPr bwMode="auto">
          <a:xfrm>
            <a:off x="2203592" y="3813387"/>
            <a:ext cx="8261210" cy="1560124"/>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65543" name="Text Box 10">
            <a:extLst>
              <a:ext uri="{FF2B5EF4-FFF2-40B4-BE49-F238E27FC236}">
                <a16:creationId xmlns:a16="http://schemas.microsoft.com/office/drawing/2014/main" id="{0D2921B2-F865-487B-9CC3-49B191F441F5}"/>
              </a:ext>
            </a:extLst>
          </p:cNvPr>
          <p:cNvSpPr txBox="1">
            <a:spLocks noChangeArrowheads="1"/>
          </p:cNvSpPr>
          <p:nvPr/>
        </p:nvSpPr>
        <p:spPr bwMode="auto">
          <a:xfrm>
            <a:off x="1607538" y="3440854"/>
            <a:ext cx="1912703" cy="6175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3413"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Minimize</a:t>
            </a:r>
          </a:p>
        </p:txBody>
      </p:sp>
      <p:sp>
        <p:nvSpPr>
          <p:cNvPr id="65544" name="Text Box 11">
            <a:extLst>
              <a:ext uri="{FF2B5EF4-FFF2-40B4-BE49-F238E27FC236}">
                <a16:creationId xmlns:a16="http://schemas.microsoft.com/office/drawing/2014/main" id="{50BEC659-53B9-484D-AD41-AF22864650DE}"/>
              </a:ext>
            </a:extLst>
          </p:cNvPr>
          <p:cNvSpPr txBox="1">
            <a:spLocks noChangeArrowheads="1"/>
          </p:cNvSpPr>
          <p:nvPr/>
        </p:nvSpPr>
        <p:spPr bwMode="auto">
          <a:xfrm>
            <a:off x="866987" y="8322170"/>
            <a:ext cx="11426526"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2844"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(penalize rapid changes in surface orientation </a:t>
            </a:r>
            <a:r>
              <a:rPr kumimoji="0" lang="en-US" altLang="ja-JP" sz="2844" b="0" i="1"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f</a:t>
            </a:r>
            <a:r>
              <a:rPr kumimoji="0" lang="en-US" altLang="ja-JP" sz="2844"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 and </a:t>
            </a:r>
            <a:r>
              <a:rPr kumimoji="0" lang="en-US" altLang="ja-JP" sz="2844" b="0" i="1"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g</a:t>
            </a:r>
            <a:r>
              <a:rPr kumimoji="0" lang="en-US" altLang="ja-JP" sz="2844"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 over the image)</a:t>
            </a:r>
          </a:p>
        </p:txBody>
      </p:sp>
    </p:spTree>
    <p:extLst>
      <p:ext uri="{BB962C8B-B14F-4D97-AF65-F5344CB8AC3E}">
        <p14:creationId xmlns:p14="http://schemas.microsoft.com/office/powerpoint/2010/main" val="29581257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25F1AE18-7B46-4D70-B0A5-D9DA970938A8}"/>
              </a:ext>
            </a:extLst>
          </p:cNvPr>
          <p:cNvSpPr>
            <a:spLocks noGrp="1" noChangeArrowheads="1"/>
          </p:cNvSpPr>
          <p:nvPr>
            <p:ph type="title"/>
          </p:nvPr>
        </p:nvSpPr>
        <p:spPr>
          <a:xfrm>
            <a:off x="975360" y="-108373"/>
            <a:ext cx="11054080" cy="1625600"/>
          </a:xfrm>
        </p:spPr>
        <p:txBody>
          <a:bodyPr/>
          <a:lstStyle/>
          <a:p>
            <a:pPr eaLnBrk="1" hangingPunct="1"/>
            <a:r>
              <a:rPr lang="en-US" altLang="ja-JP" sz="5120"/>
              <a:t>Shape-from-Shading</a:t>
            </a:r>
          </a:p>
        </p:txBody>
      </p:sp>
      <p:sp>
        <p:nvSpPr>
          <p:cNvPr id="67586" name="Rectangle 3">
            <a:extLst>
              <a:ext uri="{FF2B5EF4-FFF2-40B4-BE49-F238E27FC236}">
                <a16:creationId xmlns:a16="http://schemas.microsoft.com/office/drawing/2014/main" id="{14692A63-6537-4C78-B4F0-63708E778B15}"/>
              </a:ext>
            </a:extLst>
          </p:cNvPr>
          <p:cNvSpPr>
            <a:spLocks noGrp="1" noChangeArrowheads="1"/>
          </p:cNvSpPr>
          <p:nvPr>
            <p:ph type="body" idx="1"/>
          </p:nvPr>
        </p:nvSpPr>
        <p:spPr>
          <a:xfrm>
            <a:off x="975360" y="1733973"/>
            <a:ext cx="11054080" cy="5852160"/>
          </a:xfrm>
        </p:spPr>
        <p:txBody>
          <a:bodyPr/>
          <a:lstStyle/>
          <a:p>
            <a:pPr eaLnBrk="1" hangingPunct="1"/>
            <a:r>
              <a:rPr lang="en-US" altLang="ja-JP" sz="3698"/>
              <a:t>Find surface orientations </a:t>
            </a:r>
            <a:r>
              <a:rPr lang="en-US" altLang="ja-JP" sz="3698" i="1"/>
              <a:t>(f,g) </a:t>
            </a:r>
            <a:r>
              <a:rPr lang="en-US" altLang="ja-JP" sz="3698"/>
              <a:t>at all image points that minimize</a:t>
            </a:r>
            <a:endParaRPr lang="en-US" altLang="ja-JP" sz="3698" i="1"/>
          </a:p>
        </p:txBody>
      </p:sp>
      <p:graphicFrame>
        <p:nvGraphicFramePr>
          <p:cNvPr id="67587" name="Object 4">
            <a:extLst>
              <a:ext uri="{FF2B5EF4-FFF2-40B4-BE49-F238E27FC236}">
                <a16:creationId xmlns:a16="http://schemas.microsoft.com/office/drawing/2014/main" id="{1C672E35-506A-42D8-AB99-3E45D03341A1}"/>
              </a:ext>
            </a:extLst>
          </p:cNvPr>
          <p:cNvGraphicFramePr>
            <a:graphicFrameLocks noChangeAspect="1"/>
          </p:cNvGraphicFramePr>
          <p:nvPr/>
        </p:nvGraphicFramePr>
        <p:xfrm>
          <a:off x="4707468" y="3334739"/>
          <a:ext cx="3662116" cy="1196622"/>
        </p:xfrm>
        <a:graphic>
          <a:graphicData uri="http://schemas.openxmlformats.org/presentationml/2006/ole">
            <mc:AlternateContent xmlns:mc="http://schemas.openxmlformats.org/markup-compatibility/2006">
              <mc:Choice xmlns:v="urn:schemas-microsoft-com:vml" Requires="v">
                <p:oleObj spid="_x0000_s49196" name="Equation" r:id="rId4" imgW="698500" imgH="228600" progId="Equation.3">
                  <p:embed/>
                </p:oleObj>
              </mc:Choice>
              <mc:Fallback>
                <p:oleObj name="Equation" r:id="rId4" imgW="698500" imgH="228600" progId="Equation.3">
                  <p:embed/>
                  <p:pic>
                    <p:nvPicPr>
                      <p:cNvPr id="67587" name="Object 4">
                        <a:extLst>
                          <a:ext uri="{FF2B5EF4-FFF2-40B4-BE49-F238E27FC236}">
                            <a16:creationId xmlns:a16="http://schemas.microsoft.com/office/drawing/2014/main" id="{1C672E35-506A-42D8-AB99-3E45D03341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7468" y="3334739"/>
                        <a:ext cx="3662116" cy="11966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7588" name="Line 5">
            <a:extLst>
              <a:ext uri="{FF2B5EF4-FFF2-40B4-BE49-F238E27FC236}">
                <a16:creationId xmlns:a16="http://schemas.microsoft.com/office/drawing/2014/main" id="{8281FA24-8CB4-468D-A98D-DB4E7DF95BE2}"/>
              </a:ext>
            </a:extLst>
          </p:cNvPr>
          <p:cNvSpPr>
            <a:spLocks noChangeShapeType="1"/>
          </p:cNvSpPr>
          <p:nvPr/>
        </p:nvSpPr>
        <p:spPr bwMode="auto">
          <a:xfrm flipH="1" flipV="1">
            <a:off x="6195342" y="4393636"/>
            <a:ext cx="11290" cy="8827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67589" name="Text Box 6">
            <a:extLst>
              <a:ext uri="{FF2B5EF4-FFF2-40B4-BE49-F238E27FC236}">
                <a16:creationId xmlns:a16="http://schemas.microsoft.com/office/drawing/2014/main" id="{F070FBBA-7E4D-46A0-8248-451E8F086044}"/>
              </a:ext>
            </a:extLst>
          </p:cNvPr>
          <p:cNvSpPr txBox="1">
            <a:spLocks noChangeArrowheads="1"/>
          </p:cNvSpPr>
          <p:nvPr/>
        </p:nvSpPr>
        <p:spPr bwMode="auto">
          <a:xfrm>
            <a:off x="5135225" y="5350934"/>
            <a:ext cx="2156360" cy="79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1300460" rtl="0" eaLnBrk="0" fontAlgn="base" latinLnBrk="0" hangingPunct="0">
              <a:lnSpc>
                <a:spcPct val="80000"/>
              </a:lnSpc>
              <a:spcBef>
                <a:spcPct val="0"/>
              </a:spcBef>
              <a:spcAft>
                <a:spcPct val="0"/>
              </a:spcAft>
              <a:buClrTx/>
              <a:buSzTx/>
              <a:buFontTx/>
              <a:buNone/>
              <a:tabLst/>
              <a:defRPr/>
            </a:pPr>
            <a:r>
              <a:rPr kumimoji="0" lang="en-US" altLang="ja-JP" sz="2844"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smoothness</a:t>
            </a:r>
          </a:p>
          <a:p>
            <a:pPr marL="0" marR="0" lvl="0" indent="0" algn="ctr" defTabSz="1300460" rtl="0" eaLnBrk="0" fontAlgn="base" latinLnBrk="0" hangingPunct="0">
              <a:lnSpc>
                <a:spcPct val="80000"/>
              </a:lnSpc>
              <a:spcBef>
                <a:spcPct val="0"/>
              </a:spcBef>
              <a:spcAft>
                <a:spcPct val="0"/>
              </a:spcAft>
              <a:buClrTx/>
              <a:buSzTx/>
              <a:buFontTx/>
              <a:buNone/>
              <a:tabLst/>
              <a:defRPr/>
            </a:pPr>
            <a:r>
              <a:rPr kumimoji="0" lang="en-US" altLang="ja-JP" sz="2844"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constraint</a:t>
            </a:r>
          </a:p>
        </p:txBody>
      </p:sp>
      <p:sp>
        <p:nvSpPr>
          <p:cNvPr id="67590" name="Line 7">
            <a:extLst>
              <a:ext uri="{FF2B5EF4-FFF2-40B4-BE49-F238E27FC236}">
                <a16:creationId xmlns:a16="http://schemas.microsoft.com/office/drawing/2014/main" id="{97834524-30EF-408A-AA80-D8450B55BBEA}"/>
              </a:ext>
            </a:extLst>
          </p:cNvPr>
          <p:cNvSpPr>
            <a:spLocks noChangeShapeType="1"/>
          </p:cNvSpPr>
          <p:nvPr/>
        </p:nvSpPr>
        <p:spPr bwMode="auto">
          <a:xfrm>
            <a:off x="7572587" y="3217335"/>
            <a:ext cx="0" cy="2190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67591" name="Text Box 8">
            <a:extLst>
              <a:ext uri="{FF2B5EF4-FFF2-40B4-BE49-F238E27FC236}">
                <a16:creationId xmlns:a16="http://schemas.microsoft.com/office/drawing/2014/main" id="{C353E914-3FCC-49B3-B812-60E5A17FD845}"/>
              </a:ext>
            </a:extLst>
          </p:cNvPr>
          <p:cNvSpPr txBox="1">
            <a:spLocks noChangeArrowheads="1"/>
          </p:cNvSpPr>
          <p:nvPr/>
        </p:nvSpPr>
        <p:spPr bwMode="auto">
          <a:xfrm>
            <a:off x="6935894" y="2684499"/>
            <a:ext cx="1241045"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2844"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weight</a:t>
            </a:r>
          </a:p>
        </p:txBody>
      </p:sp>
      <p:sp>
        <p:nvSpPr>
          <p:cNvPr id="67592" name="Line 9">
            <a:extLst>
              <a:ext uri="{FF2B5EF4-FFF2-40B4-BE49-F238E27FC236}">
                <a16:creationId xmlns:a16="http://schemas.microsoft.com/office/drawing/2014/main" id="{1F8FA4CA-228E-4A68-8ABE-181338250EBA}"/>
              </a:ext>
            </a:extLst>
          </p:cNvPr>
          <p:cNvSpPr>
            <a:spLocks noChangeShapeType="1"/>
          </p:cNvSpPr>
          <p:nvPr/>
        </p:nvSpPr>
        <p:spPr bwMode="auto">
          <a:xfrm flipV="1">
            <a:off x="7967698" y="4429761"/>
            <a:ext cx="0" cy="195749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67593" name="Text Box 10">
            <a:extLst>
              <a:ext uri="{FF2B5EF4-FFF2-40B4-BE49-F238E27FC236}">
                <a16:creationId xmlns:a16="http://schemas.microsoft.com/office/drawing/2014/main" id="{A5A72A7D-3B33-4C87-8A72-E416044AAC86}"/>
              </a:ext>
            </a:extLst>
          </p:cNvPr>
          <p:cNvSpPr txBox="1">
            <a:spLocks noChangeArrowheads="1"/>
          </p:cNvSpPr>
          <p:nvPr/>
        </p:nvSpPr>
        <p:spPr bwMode="auto">
          <a:xfrm>
            <a:off x="6514529" y="6400801"/>
            <a:ext cx="2890535" cy="96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1300460" rtl="0" eaLnBrk="0" fontAlgn="base" latinLnBrk="0" hangingPunct="0">
              <a:lnSpc>
                <a:spcPct val="100000"/>
              </a:lnSpc>
              <a:spcBef>
                <a:spcPct val="0"/>
              </a:spcBef>
              <a:spcAft>
                <a:spcPct val="0"/>
              </a:spcAft>
              <a:buClrTx/>
              <a:buSzTx/>
              <a:buFontTx/>
              <a:buNone/>
              <a:tabLst/>
              <a:defRPr/>
            </a:pPr>
            <a:r>
              <a:rPr kumimoji="0" lang="en-US" altLang="ja-JP" sz="2844"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image irradiance</a:t>
            </a:r>
          </a:p>
          <a:p>
            <a:pPr marL="0" marR="0" lvl="0" indent="0" algn="ctr" defTabSz="1300460" rtl="0" eaLnBrk="0" fontAlgn="base" latinLnBrk="0" hangingPunct="0">
              <a:lnSpc>
                <a:spcPct val="100000"/>
              </a:lnSpc>
              <a:spcBef>
                <a:spcPct val="0"/>
              </a:spcBef>
              <a:spcAft>
                <a:spcPct val="0"/>
              </a:spcAft>
              <a:buClrTx/>
              <a:buSzTx/>
              <a:buFontTx/>
              <a:buNone/>
              <a:tabLst/>
              <a:defRPr/>
            </a:pPr>
            <a:r>
              <a:rPr kumimoji="0" lang="en-US" altLang="ja-JP" sz="2844"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error</a:t>
            </a:r>
          </a:p>
        </p:txBody>
      </p:sp>
      <p:grpSp>
        <p:nvGrpSpPr>
          <p:cNvPr id="67594" name="Group 11">
            <a:extLst>
              <a:ext uri="{FF2B5EF4-FFF2-40B4-BE49-F238E27FC236}">
                <a16:creationId xmlns:a16="http://schemas.microsoft.com/office/drawing/2014/main" id="{AADFF296-7B8E-4708-AC28-78BFB8EBBD0C}"/>
              </a:ext>
            </a:extLst>
          </p:cNvPr>
          <p:cNvGrpSpPr>
            <a:grpSpLocks/>
          </p:cNvGrpSpPr>
          <p:nvPr/>
        </p:nvGrpSpPr>
        <p:grpSpPr bwMode="auto">
          <a:xfrm>
            <a:off x="871503" y="7328747"/>
            <a:ext cx="11410809" cy="2007165"/>
            <a:chOff x="386" y="3246"/>
            <a:chExt cx="5054" cy="889"/>
          </a:xfrm>
        </p:grpSpPr>
        <p:graphicFrame>
          <p:nvGraphicFramePr>
            <p:cNvPr id="67596" name="Object 12">
              <a:extLst>
                <a:ext uri="{FF2B5EF4-FFF2-40B4-BE49-F238E27FC236}">
                  <a16:creationId xmlns:a16="http://schemas.microsoft.com/office/drawing/2014/main" id="{F40560AE-5776-4B65-A9AF-71691753FBA8}"/>
                </a:ext>
              </a:extLst>
            </p:cNvPr>
            <p:cNvGraphicFramePr>
              <a:graphicFrameLocks noChangeAspect="1"/>
            </p:cNvGraphicFramePr>
            <p:nvPr/>
          </p:nvGraphicFramePr>
          <p:xfrm>
            <a:off x="518" y="3506"/>
            <a:ext cx="4870" cy="629"/>
          </p:xfrm>
          <a:graphic>
            <a:graphicData uri="http://schemas.openxmlformats.org/presentationml/2006/ole">
              <mc:AlternateContent xmlns:mc="http://schemas.openxmlformats.org/markup-compatibility/2006">
                <mc:Choice xmlns:v="urn:schemas-microsoft-com:vml" Requires="v">
                  <p:oleObj spid="_x0000_s49197" name="Equation" r:id="rId6" imgW="3340100" imgH="431800" progId="Equation.3">
                    <p:embed/>
                  </p:oleObj>
                </mc:Choice>
                <mc:Fallback>
                  <p:oleObj name="Equation" r:id="rId6" imgW="3340100" imgH="431800" progId="Equation.3">
                    <p:embed/>
                    <p:pic>
                      <p:nvPicPr>
                        <p:cNvPr id="67596" name="Object 12">
                          <a:extLst>
                            <a:ext uri="{FF2B5EF4-FFF2-40B4-BE49-F238E27FC236}">
                              <a16:creationId xmlns:a16="http://schemas.microsoft.com/office/drawing/2014/main" id="{F40560AE-5776-4B65-A9AF-71691753FB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 y="3506"/>
                          <a:ext cx="4870" cy="6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7597" name="Rectangle 13">
              <a:extLst>
                <a:ext uri="{FF2B5EF4-FFF2-40B4-BE49-F238E27FC236}">
                  <a16:creationId xmlns:a16="http://schemas.microsoft.com/office/drawing/2014/main" id="{267E4A7A-3ED3-4A66-A061-7395F5349DC0}"/>
                </a:ext>
              </a:extLst>
            </p:cNvPr>
            <p:cNvSpPr>
              <a:spLocks noChangeArrowheads="1"/>
            </p:cNvSpPr>
            <p:nvPr/>
          </p:nvSpPr>
          <p:spPr bwMode="auto">
            <a:xfrm>
              <a:off x="427" y="3404"/>
              <a:ext cx="5013" cy="691"/>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67598" name="Text Box 14">
              <a:extLst>
                <a:ext uri="{FF2B5EF4-FFF2-40B4-BE49-F238E27FC236}">
                  <a16:creationId xmlns:a16="http://schemas.microsoft.com/office/drawing/2014/main" id="{E5844C56-D946-4268-85D2-801D9AC5D3B5}"/>
                </a:ext>
              </a:extLst>
            </p:cNvPr>
            <p:cNvSpPr txBox="1">
              <a:spLocks noChangeArrowheads="1"/>
            </p:cNvSpPr>
            <p:nvPr/>
          </p:nvSpPr>
          <p:spPr bwMode="auto">
            <a:xfrm>
              <a:off x="386" y="3246"/>
              <a:ext cx="847" cy="2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3413"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Minimize</a:t>
              </a:r>
            </a:p>
          </p:txBody>
        </p:sp>
      </p:grpSp>
    </p:spTree>
    <p:extLst>
      <p:ext uri="{BB962C8B-B14F-4D97-AF65-F5344CB8AC3E}">
        <p14:creationId xmlns:p14="http://schemas.microsoft.com/office/powerpoint/2010/main" val="27562632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CB5810DA-3A60-440F-9247-07A7567877DA}"/>
              </a:ext>
            </a:extLst>
          </p:cNvPr>
          <p:cNvSpPr>
            <a:spLocks noGrp="1" noChangeArrowheads="1"/>
          </p:cNvSpPr>
          <p:nvPr>
            <p:ph type="title"/>
          </p:nvPr>
        </p:nvSpPr>
        <p:spPr>
          <a:xfrm>
            <a:off x="697654" y="108374"/>
            <a:ext cx="12523893" cy="1404338"/>
          </a:xfrm>
        </p:spPr>
        <p:txBody>
          <a:bodyPr/>
          <a:lstStyle/>
          <a:p>
            <a:pPr eaLnBrk="1" hangingPunct="1"/>
            <a:r>
              <a:rPr lang="en-US" altLang="ja-JP" sz="5120"/>
              <a:t>Numerical Shape-from-Shading</a:t>
            </a:r>
            <a:endParaRPr lang="en-US" altLang="ja-JP" sz="2418"/>
          </a:p>
        </p:txBody>
      </p:sp>
      <p:sp>
        <p:nvSpPr>
          <p:cNvPr id="69634" name="Rectangle 3">
            <a:extLst>
              <a:ext uri="{FF2B5EF4-FFF2-40B4-BE49-F238E27FC236}">
                <a16:creationId xmlns:a16="http://schemas.microsoft.com/office/drawing/2014/main" id="{94A65AA7-6E59-4F5B-8758-3DBF81BACB6F}"/>
              </a:ext>
            </a:extLst>
          </p:cNvPr>
          <p:cNvSpPr>
            <a:spLocks noGrp="1" noChangeArrowheads="1"/>
          </p:cNvSpPr>
          <p:nvPr>
            <p:ph type="body" idx="1"/>
          </p:nvPr>
        </p:nvSpPr>
        <p:spPr>
          <a:xfrm>
            <a:off x="758613" y="1950720"/>
            <a:ext cx="11379200" cy="697654"/>
          </a:xfrm>
        </p:spPr>
        <p:txBody>
          <a:bodyPr/>
          <a:lstStyle/>
          <a:p>
            <a:pPr eaLnBrk="1" hangingPunct="1"/>
            <a:r>
              <a:rPr lang="en-US" altLang="ja-JP" sz="3556" b="1"/>
              <a:t>Smoothness error</a:t>
            </a:r>
            <a:r>
              <a:rPr lang="en-US" altLang="ja-JP" sz="3556"/>
              <a:t> at image point </a:t>
            </a:r>
            <a:r>
              <a:rPr lang="en-US" altLang="ja-JP" sz="3556" i="1"/>
              <a:t>(i,j)</a:t>
            </a:r>
          </a:p>
        </p:txBody>
      </p:sp>
      <p:grpSp>
        <p:nvGrpSpPr>
          <p:cNvPr id="2" name="Group 4">
            <a:extLst>
              <a:ext uri="{FF2B5EF4-FFF2-40B4-BE49-F238E27FC236}">
                <a16:creationId xmlns:a16="http://schemas.microsoft.com/office/drawing/2014/main" id="{87916406-2DFB-449F-8909-41D38AEFAFC2}"/>
              </a:ext>
            </a:extLst>
          </p:cNvPr>
          <p:cNvGrpSpPr>
            <a:grpSpLocks/>
          </p:cNvGrpSpPr>
          <p:nvPr/>
        </p:nvGrpSpPr>
        <p:grpSpPr bwMode="auto">
          <a:xfrm>
            <a:off x="781191" y="2880927"/>
            <a:ext cx="11573369" cy="1417885"/>
            <a:chOff x="451" y="1187"/>
            <a:chExt cx="5126" cy="628"/>
          </a:xfrm>
        </p:grpSpPr>
        <p:graphicFrame>
          <p:nvGraphicFramePr>
            <p:cNvPr id="69646" name="Object 5">
              <a:extLst>
                <a:ext uri="{FF2B5EF4-FFF2-40B4-BE49-F238E27FC236}">
                  <a16:creationId xmlns:a16="http://schemas.microsoft.com/office/drawing/2014/main" id="{659C006B-BB95-4B6F-AFEA-177DAE7A6A0D}"/>
                </a:ext>
              </a:extLst>
            </p:cNvPr>
            <p:cNvGraphicFramePr>
              <a:graphicFrameLocks noChangeAspect="1"/>
            </p:cNvGraphicFramePr>
            <p:nvPr/>
          </p:nvGraphicFramePr>
          <p:xfrm>
            <a:off x="451" y="1187"/>
            <a:ext cx="5126" cy="458"/>
          </p:xfrm>
          <a:graphic>
            <a:graphicData uri="http://schemas.openxmlformats.org/presentationml/2006/ole">
              <mc:AlternateContent xmlns:mc="http://schemas.openxmlformats.org/markup-compatibility/2006">
                <mc:Choice xmlns:v="urn:schemas-microsoft-com:vml" Requires="v">
                  <p:oleObj spid="_x0000_s50283" name="Equation" r:id="rId4" imgW="4127500" imgH="368300" progId="Equation.3">
                    <p:embed/>
                  </p:oleObj>
                </mc:Choice>
                <mc:Fallback>
                  <p:oleObj name="Equation" r:id="rId4" imgW="4127500" imgH="368300" progId="Equation.3">
                    <p:embed/>
                    <p:pic>
                      <p:nvPicPr>
                        <p:cNvPr id="69646" name="Object 5">
                          <a:extLst>
                            <a:ext uri="{FF2B5EF4-FFF2-40B4-BE49-F238E27FC236}">
                              <a16:creationId xmlns:a16="http://schemas.microsoft.com/office/drawing/2014/main" id="{659C006B-BB95-4B6F-AFEA-177DAE7A6A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 y="1187"/>
                          <a:ext cx="5126" cy="4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9647" name="Text Box 6">
              <a:extLst>
                <a:ext uri="{FF2B5EF4-FFF2-40B4-BE49-F238E27FC236}">
                  <a16:creationId xmlns:a16="http://schemas.microsoft.com/office/drawing/2014/main" id="{42EF4573-C9AB-42C6-990F-DF65C693FE9C}"/>
                </a:ext>
              </a:extLst>
            </p:cNvPr>
            <p:cNvSpPr txBox="1">
              <a:spLocks noChangeArrowheads="1"/>
            </p:cNvSpPr>
            <p:nvPr/>
          </p:nvSpPr>
          <p:spPr bwMode="auto">
            <a:xfrm>
              <a:off x="1439" y="1600"/>
              <a:ext cx="4115"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Of course you can consider more neighbors (smoother results)</a:t>
              </a:r>
            </a:p>
          </p:txBody>
        </p:sp>
      </p:grpSp>
      <p:sp>
        <p:nvSpPr>
          <p:cNvPr id="1599495" name="Rectangle 7">
            <a:extLst>
              <a:ext uri="{FF2B5EF4-FFF2-40B4-BE49-F238E27FC236}">
                <a16:creationId xmlns:a16="http://schemas.microsoft.com/office/drawing/2014/main" id="{96B99B4B-66EF-450B-A1AD-2C1F782FB578}"/>
              </a:ext>
            </a:extLst>
          </p:cNvPr>
          <p:cNvSpPr>
            <a:spLocks noChangeArrowheads="1"/>
          </p:cNvSpPr>
          <p:nvPr/>
        </p:nvSpPr>
        <p:spPr bwMode="auto">
          <a:xfrm>
            <a:off x="848924" y="4551680"/>
            <a:ext cx="11379200" cy="69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487672" marR="0" lvl="0" indent="-487672" algn="l" defTabSz="1300460" rtl="0" eaLnBrk="1" fontAlgn="base" latinLnBrk="0" hangingPunct="1">
              <a:lnSpc>
                <a:spcPct val="100000"/>
              </a:lnSpc>
              <a:spcBef>
                <a:spcPct val="20000"/>
              </a:spcBef>
              <a:spcAft>
                <a:spcPct val="0"/>
              </a:spcAft>
              <a:buClrTx/>
              <a:buSzTx/>
              <a:buFontTx/>
              <a:buChar char="•"/>
              <a:tabLst/>
              <a:defRPr/>
            </a:pPr>
            <a:r>
              <a:rPr kumimoji="0" lang="en-US" altLang="ja-JP" sz="3556"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Image irradiance error</a:t>
            </a:r>
            <a:r>
              <a:rPr kumimoji="0" lang="en-US" altLang="ja-JP" sz="3556"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 at image point </a:t>
            </a:r>
            <a:r>
              <a:rPr kumimoji="0" lang="en-US" altLang="ja-JP" sz="3556" b="0" i="1"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(i,j)</a:t>
            </a:r>
          </a:p>
          <a:p>
            <a:pPr marL="487672" marR="0" lvl="0" indent="-487672" algn="l" defTabSz="1300460" rtl="0" eaLnBrk="1" fontAlgn="base" latinLnBrk="0" hangingPunct="1">
              <a:lnSpc>
                <a:spcPct val="100000"/>
              </a:lnSpc>
              <a:spcBef>
                <a:spcPct val="20000"/>
              </a:spcBef>
              <a:spcAft>
                <a:spcPct val="0"/>
              </a:spcAft>
              <a:buClrTx/>
              <a:buSzTx/>
              <a:buFontTx/>
              <a:buChar char="•"/>
              <a:tabLst/>
              <a:defRPr/>
            </a:pPr>
            <a:endParaRPr kumimoji="0" lang="en-US" altLang="ja-JP" sz="3556"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aphicFrame>
        <p:nvGraphicFramePr>
          <p:cNvPr id="1599496" name="Object 8">
            <a:extLst>
              <a:ext uri="{FF2B5EF4-FFF2-40B4-BE49-F238E27FC236}">
                <a16:creationId xmlns:a16="http://schemas.microsoft.com/office/drawing/2014/main" id="{20D4BA63-93DC-434A-A91D-33D0D9FE6A55}"/>
              </a:ext>
            </a:extLst>
          </p:cNvPr>
          <p:cNvGraphicFramePr>
            <a:graphicFrameLocks noChangeAspect="1"/>
          </p:cNvGraphicFramePr>
          <p:nvPr/>
        </p:nvGraphicFramePr>
        <p:xfrm>
          <a:off x="3129281" y="5536071"/>
          <a:ext cx="4023360" cy="857956"/>
        </p:xfrm>
        <a:graphic>
          <a:graphicData uri="http://schemas.openxmlformats.org/presentationml/2006/ole">
            <mc:AlternateContent xmlns:mc="http://schemas.openxmlformats.org/markup-compatibility/2006">
              <mc:Choice xmlns:v="urn:schemas-microsoft-com:vml" Requires="v">
                <p:oleObj spid="_x0000_s50284" name="Equation" r:id="rId6" imgW="1435100" imgH="304800" progId="Equation.3">
                  <p:embed/>
                </p:oleObj>
              </mc:Choice>
              <mc:Fallback>
                <p:oleObj name="Equation" r:id="rId6" imgW="1435100" imgH="304800" progId="Equation.3">
                  <p:embed/>
                  <p:pic>
                    <p:nvPicPr>
                      <p:cNvPr id="1599496" name="Object 8">
                        <a:extLst>
                          <a:ext uri="{FF2B5EF4-FFF2-40B4-BE49-F238E27FC236}">
                            <a16:creationId xmlns:a16="http://schemas.microsoft.com/office/drawing/2014/main" id="{20D4BA63-93DC-434A-A91D-33D0D9FE6A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9281" y="5536071"/>
                        <a:ext cx="4023360" cy="8579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nvGrpSpPr>
          <p:cNvPr id="3" name="Group 9">
            <a:extLst>
              <a:ext uri="{FF2B5EF4-FFF2-40B4-BE49-F238E27FC236}">
                <a16:creationId xmlns:a16="http://schemas.microsoft.com/office/drawing/2014/main" id="{9CE18088-E6E5-45C3-9D41-19F918343662}"/>
              </a:ext>
            </a:extLst>
          </p:cNvPr>
          <p:cNvGrpSpPr>
            <a:grpSpLocks/>
          </p:cNvGrpSpPr>
          <p:nvPr/>
        </p:nvGrpSpPr>
        <p:grpSpPr bwMode="auto">
          <a:xfrm>
            <a:off x="2275840" y="6719147"/>
            <a:ext cx="7818686" cy="2384213"/>
            <a:chOff x="1131" y="2772"/>
            <a:chExt cx="3463" cy="1056"/>
          </a:xfrm>
        </p:grpSpPr>
        <p:sp>
          <p:nvSpPr>
            <p:cNvPr id="69641" name="Text Box 10">
              <a:extLst>
                <a:ext uri="{FF2B5EF4-FFF2-40B4-BE49-F238E27FC236}">
                  <a16:creationId xmlns:a16="http://schemas.microsoft.com/office/drawing/2014/main" id="{8FD8FC3F-4DFE-4830-86DA-3088B05131AF}"/>
                </a:ext>
              </a:extLst>
            </p:cNvPr>
            <p:cNvSpPr txBox="1">
              <a:spLocks noChangeArrowheads="1"/>
            </p:cNvSpPr>
            <p:nvPr/>
          </p:nvSpPr>
          <p:spPr bwMode="auto">
            <a:xfrm>
              <a:off x="1277" y="2896"/>
              <a:ext cx="3113"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3413"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Find           and           that minimize</a:t>
              </a:r>
            </a:p>
          </p:txBody>
        </p:sp>
        <p:graphicFrame>
          <p:nvGraphicFramePr>
            <p:cNvPr id="69642" name="Object 11">
              <a:extLst>
                <a:ext uri="{FF2B5EF4-FFF2-40B4-BE49-F238E27FC236}">
                  <a16:creationId xmlns:a16="http://schemas.microsoft.com/office/drawing/2014/main" id="{43767936-496A-4D3E-8EBC-591EE5052443}"/>
                </a:ext>
              </a:extLst>
            </p:cNvPr>
            <p:cNvGraphicFramePr>
              <a:graphicFrameLocks noChangeAspect="1"/>
            </p:cNvGraphicFramePr>
            <p:nvPr/>
          </p:nvGraphicFramePr>
          <p:xfrm>
            <a:off x="1753" y="2875"/>
            <a:ext cx="441" cy="317"/>
          </p:xfrm>
          <a:graphic>
            <a:graphicData uri="http://schemas.openxmlformats.org/presentationml/2006/ole">
              <mc:AlternateContent xmlns:mc="http://schemas.openxmlformats.org/markup-compatibility/2006">
                <mc:Choice xmlns:v="urn:schemas-microsoft-com:vml" Requires="v">
                  <p:oleObj spid="_x0000_s50285" name="Equation" r:id="rId8" imgW="355600" imgH="254000" progId="Equation.3">
                    <p:embed/>
                  </p:oleObj>
                </mc:Choice>
                <mc:Fallback>
                  <p:oleObj name="Equation" r:id="rId8" imgW="355600" imgH="254000" progId="Equation.3">
                    <p:embed/>
                    <p:pic>
                      <p:nvPicPr>
                        <p:cNvPr id="69642" name="Object 11">
                          <a:extLst>
                            <a:ext uri="{FF2B5EF4-FFF2-40B4-BE49-F238E27FC236}">
                              <a16:creationId xmlns:a16="http://schemas.microsoft.com/office/drawing/2014/main" id="{43767936-496A-4D3E-8EBC-591EE50524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3" y="2875"/>
                          <a:ext cx="441" cy="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69643" name="Object 12">
              <a:extLst>
                <a:ext uri="{FF2B5EF4-FFF2-40B4-BE49-F238E27FC236}">
                  <a16:creationId xmlns:a16="http://schemas.microsoft.com/office/drawing/2014/main" id="{263DBB06-F3C4-42A8-824E-4A5BA39F8E01}"/>
                </a:ext>
              </a:extLst>
            </p:cNvPr>
            <p:cNvGraphicFramePr>
              <a:graphicFrameLocks noChangeAspect="1"/>
            </p:cNvGraphicFramePr>
            <p:nvPr/>
          </p:nvGraphicFramePr>
          <p:xfrm>
            <a:off x="2611" y="2875"/>
            <a:ext cx="442" cy="317"/>
          </p:xfrm>
          <a:graphic>
            <a:graphicData uri="http://schemas.openxmlformats.org/presentationml/2006/ole">
              <mc:AlternateContent xmlns:mc="http://schemas.openxmlformats.org/markup-compatibility/2006">
                <mc:Choice xmlns:v="urn:schemas-microsoft-com:vml" Requires="v">
                  <p:oleObj spid="_x0000_s50286" name="Equation" r:id="rId10" imgW="355600" imgH="254000" progId="Equation.3">
                    <p:embed/>
                  </p:oleObj>
                </mc:Choice>
                <mc:Fallback>
                  <p:oleObj name="Equation" r:id="rId10" imgW="355600" imgH="254000" progId="Equation.3">
                    <p:embed/>
                    <p:pic>
                      <p:nvPicPr>
                        <p:cNvPr id="69643" name="Object 12">
                          <a:extLst>
                            <a:ext uri="{FF2B5EF4-FFF2-40B4-BE49-F238E27FC236}">
                              <a16:creationId xmlns:a16="http://schemas.microsoft.com/office/drawing/2014/main" id="{263DBB06-F3C4-42A8-824E-4A5BA39F8E0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11" y="2875"/>
                          <a:ext cx="442" cy="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69644" name="Object 13">
              <a:extLst>
                <a:ext uri="{FF2B5EF4-FFF2-40B4-BE49-F238E27FC236}">
                  <a16:creationId xmlns:a16="http://schemas.microsoft.com/office/drawing/2014/main" id="{0C3B393A-962C-4AAD-A656-B507022CAE4C}"/>
                </a:ext>
              </a:extLst>
            </p:cNvPr>
            <p:cNvGraphicFramePr>
              <a:graphicFrameLocks noChangeAspect="1"/>
            </p:cNvGraphicFramePr>
            <p:nvPr/>
          </p:nvGraphicFramePr>
          <p:xfrm>
            <a:off x="2396" y="3230"/>
            <a:ext cx="2036" cy="598"/>
          </p:xfrm>
          <a:graphic>
            <a:graphicData uri="http://schemas.openxmlformats.org/presentationml/2006/ole">
              <mc:AlternateContent xmlns:mc="http://schemas.openxmlformats.org/markup-compatibility/2006">
                <mc:Choice xmlns:v="urn:schemas-microsoft-com:vml" Requires="v">
                  <p:oleObj spid="_x0000_s50287" name="Equation" r:id="rId12" imgW="1257300" imgH="368300" progId="Equation.3">
                    <p:embed/>
                  </p:oleObj>
                </mc:Choice>
                <mc:Fallback>
                  <p:oleObj name="Equation" r:id="rId12" imgW="1257300" imgH="368300" progId="Equation.3">
                    <p:embed/>
                    <p:pic>
                      <p:nvPicPr>
                        <p:cNvPr id="69644" name="Object 13">
                          <a:extLst>
                            <a:ext uri="{FF2B5EF4-FFF2-40B4-BE49-F238E27FC236}">
                              <a16:creationId xmlns:a16="http://schemas.microsoft.com/office/drawing/2014/main" id="{0C3B393A-962C-4AAD-A656-B507022CAE4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96" y="3230"/>
                          <a:ext cx="2036" cy="5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9645" name="Rectangle 14">
              <a:extLst>
                <a:ext uri="{FF2B5EF4-FFF2-40B4-BE49-F238E27FC236}">
                  <a16:creationId xmlns:a16="http://schemas.microsoft.com/office/drawing/2014/main" id="{7D179824-4D05-48AB-8CA4-4F9DD9974F8B}"/>
                </a:ext>
              </a:extLst>
            </p:cNvPr>
            <p:cNvSpPr>
              <a:spLocks noChangeArrowheads="1"/>
            </p:cNvSpPr>
            <p:nvPr/>
          </p:nvSpPr>
          <p:spPr bwMode="auto">
            <a:xfrm>
              <a:off x="1131" y="2772"/>
              <a:ext cx="3463" cy="1050"/>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pSp>
      <p:sp>
        <p:nvSpPr>
          <p:cNvPr id="69639" name="Rectangle 15">
            <a:extLst>
              <a:ext uri="{FF2B5EF4-FFF2-40B4-BE49-F238E27FC236}">
                <a16:creationId xmlns:a16="http://schemas.microsoft.com/office/drawing/2014/main" id="{E2A9F6B7-6F39-4DDD-B435-EC7B3DA0D6AE}"/>
              </a:ext>
            </a:extLst>
          </p:cNvPr>
          <p:cNvSpPr>
            <a:spLocks noChangeArrowheads="1"/>
          </p:cNvSpPr>
          <p:nvPr/>
        </p:nvSpPr>
        <p:spPr bwMode="auto">
          <a:xfrm>
            <a:off x="9943254" y="8994987"/>
            <a:ext cx="3013967"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(Ikeuchi &amp; Horn 89)</a:t>
            </a: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Tree>
    <p:extLst>
      <p:ext uri="{BB962C8B-B14F-4D97-AF65-F5344CB8AC3E}">
        <p14:creationId xmlns:p14="http://schemas.microsoft.com/office/powerpoint/2010/main" val="4274891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94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9949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9495" grpId="0"/>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1681" name="Group 2">
            <a:extLst>
              <a:ext uri="{FF2B5EF4-FFF2-40B4-BE49-F238E27FC236}">
                <a16:creationId xmlns:a16="http://schemas.microsoft.com/office/drawing/2014/main" id="{F572DF38-33B7-4B90-84ED-2575D929B567}"/>
              </a:ext>
            </a:extLst>
          </p:cNvPr>
          <p:cNvGrpSpPr>
            <a:grpSpLocks/>
          </p:cNvGrpSpPr>
          <p:nvPr/>
        </p:nvGrpSpPr>
        <p:grpSpPr bwMode="auto">
          <a:xfrm>
            <a:off x="866987" y="1733973"/>
            <a:ext cx="11124072" cy="1239521"/>
            <a:chOff x="426" y="813"/>
            <a:chExt cx="4927" cy="549"/>
          </a:xfrm>
        </p:grpSpPr>
        <p:sp>
          <p:nvSpPr>
            <p:cNvPr id="71699" name="Text Box 3">
              <a:extLst>
                <a:ext uri="{FF2B5EF4-FFF2-40B4-BE49-F238E27FC236}">
                  <a16:creationId xmlns:a16="http://schemas.microsoft.com/office/drawing/2014/main" id="{D290DD50-8051-4305-9F0F-A4EDD27E8D8B}"/>
                </a:ext>
              </a:extLst>
            </p:cNvPr>
            <p:cNvSpPr txBox="1">
              <a:spLocks noChangeArrowheads="1"/>
            </p:cNvSpPr>
            <p:nvPr/>
          </p:nvSpPr>
          <p:spPr bwMode="auto">
            <a:xfrm>
              <a:off x="559" y="909"/>
              <a:ext cx="3113"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3413"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Find           and           that minimize</a:t>
              </a:r>
            </a:p>
          </p:txBody>
        </p:sp>
        <p:graphicFrame>
          <p:nvGraphicFramePr>
            <p:cNvPr id="71700" name="Object 4">
              <a:extLst>
                <a:ext uri="{FF2B5EF4-FFF2-40B4-BE49-F238E27FC236}">
                  <a16:creationId xmlns:a16="http://schemas.microsoft.com/office/drawing/2014/main" id="{391DB328-ED75-43A4-89B0-6BA90186DA6C}"/>
                </a:ext>
              </a:extLst>
            </p:cNvPr>
            <p:cNvGraphicFramePr>
              <a:graphicFrameLocks noChangeAspect="1"/>
            </p:cNvGraphicFramePr>
            <p:nvPr/>
          </p:nvGraphicFramePr>
          <p:xfrm>
            <a:off x="1036" y="888"/>
            <a:ext cx="440" cy="317"/>
          </p:xfrm>
          <a:graphic>
            <a:graphicData uri="http://schemas.openxmlformats.org/presentationml/2006/ole">
              <mc:AlternateContent xmlns:mc="http://schemas.openxmlformats.org/markup-compatibility/2006">
                <mc:Choice xmlns:v="urn:schemas-microsoft-com:vml" Requires="v">
                  <p:oleObj spid="_x0000_s51475" name="Equation" r:id="rId4" imgW="355600" imgH="254000" progId="Equation.3">
                    <p:embed/>
                  </p:oleObj>
                </mc:Choice>
                <mc:Fallback>
                  <p:oleObj name="Equation" r:id="rId4" imgW="355600" imgH="254000" progId="Equation.3">
                    <p:embed/>
                    <p:pic>
                      <p:nvPicPr>
                        <p:cNvPr id="71700" name="Object 4">
                          <a:extLst>
                            <a:ext uri="{FF2B5EF4-FFF2-40B4-BE49-F238E27FC236}">
                              <a16:creationId xmlns:a16="http://schemas.microsoft.com/office/drawing/2014/main" id="{391DB328-ED75-43A4-89B0-6BA90186DA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 y="888"/>
                          <a:ext cx="440" cy="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1701" name="Object 5">
              <a:extLst>
                <a:ext uri="{FF2B5EF4-FFF2-40B4-BE49-F238E27FC236}">
                  <a16:creationId xmlns:a16="http://schemas.microsoft.com/office/drawing/2014/main" id="{3ACEE59C-AF19-4372-BA10-A20E3AB16E0C}"/>
                </a:ext>
              </a:extLst>
            </p:cNvPr>
            <p:cNvGraphicFramePr>
              <a:graphicFrameLocks noChangeAspect="1"/>
            </p:cNvGraphicFramePr>
            <p:nvPr/>
          </p:nvGraphicFramePr>
          <p:xfrm>
            <a:off x="1893" y="888"/>
            <a:ext cx="442" cy="317"/>
          </p:xfrm>
          <a:graphic>
            <a:graphicData uri="http://schemas.openxmlformats.org/presentationml/2006/ole">
              <mc:AlternateContent xmlns:mc="http://schemas.openxmlformats.org/markup-compatibility/2006">
                <mc:Choice xmlns:v="urn:schemas-microsoft-com:vml" Requires="v">
                  <p:oleObj spid="_x0000_s51476" name="Equation" r:id="rId6" imgW="355600" imgH="254000" progId="Equation.3">
                    <p:embed/>
                  </p:oleObj>
                </mc:Choice>
                <mc:Fallback>
                  <p:oleObj name="Equation" r:id="rId6" imgW="355600" imgH="254000" progId="Equation.3">
                    <p:embed/>
                    <p:pic>
                      <p:nvPicPr>
                        <p:cNvPr id="71701" name="Object 5">
                          <a:extLst>
                            <a:ext uri="{FF2B5EF4-FFF2-40B4-BE49-F238E27FC236}">
                              <a16:creationId xmlns:a16="http://schemas.microsoft.com/office/drawing/2014/main" id="{3ACEE59C-AF19-4372-BA10-A20E3AB16E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3" y="888"/>
                          <a:ext cx="442" cy="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1702" name="Object 6">
              <a:extLst>
                <a:ext uri="{FF2B5EF4-FFF2-40B4-BE49-F238E27FC236}">
                  <a16:creationId xmlns:a16="http://schemas.microsoft.com/office/drawing/2014/main" id="{9FA32C3B-00FF-40B5-A3AE-C13268D9D318}"/>
                </a:ext>
              </a:extLst>
            </p:cNvPr>
            <p:cNvGraphicFramePr>
              <a:graphicFrameLocks noChangeAspect="1"/>
            </p:cNvGraphicFramePr>
            <p:nvPr/>
          </p:nvGraphicFramePr>
          <p:xfrm>
            <a:off x="3655" y="900"/>
            <a:ext cx="1566" cy="460"/>
          </p:xfrm>
          <a:graphic>
            <a:graphicData uri="http://schemas.openxmlformats.org/presentationml/2006/ole">
              <mc:AlternateContent xmlns:mc="http://schemas.openxmlformats.org/markup-compatibility/2006">
                <mc:Choice xmlns:v="urn:schemas-microsoft-com:vml" Requires="v">
                  <p:oleObj spid="_x0000_s51477" name="Equation" r:id="rId8" imgW="1257300" imgH="368300" progId="Equation.3">
                    <p:embed/>
                  </p:oleObj>
                </mc:Choice>
                <mc:Fallback>
                  <p:oleObj name="Equation" r:id="rId8" imgW="1257300" imgH="368300" progId="Equation.3">
                    <p:embed/>
                    <p:pic>
                      <p:nvPicPr>
                        <p:cNvPr id="71702" name="Object 6">
                          <a:extLst>
                            <a:ext uri="{FF2B5EF4-FFF2-40B4-BE49-F238E27FC236}">
                              <a16:creationId xmlns:a16="http://schemas.microsoft.com/office/drawing/2014/main" id="{9FA32C3B-00FF-40B5-A3AE-C13268D9D3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5" y="900"/>
                          <a:ext cx="1566"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71703" name="Rectangle 7">
              <a:extLst>
                <a:ext uri="{FF2B5EF4-FFF2-40B4-BE49-F238E27FC236}">
                  <a16:creationId xmlns:a16="http://schemas.microsoft.com/office/drawing/2014/main" id="{77753551-1F21-4E71-84CE-411CFB48F6BE}"/>
                </a:ext>
              </a:extLst>
            </p:cNvPr>
            <p:cNvSpPr>
              <a:spLocks noChangeArrowheads="1"/>
            </p:cNvSpPr>
            <p:nvPr/>
          </p:nvSpPr>
          <p:spPr bwMode="auto">
            <a:xfrm>
              <a:off x="426" y="813"/>
              <a:ext cx="4927" cy="549"/>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grpSp>
      <p:grpSp>
        <p:nvGrpSpPr>
          <p:cNvPr id="3" name="Group 9">
            <a:extLst>
              <a:ext uri="{FF2B5EF4-FFF2-40B4-BE49-F238E27FC236}">
                <a16:creationId xmlns:a16="http://schemas.microsoft.com/office/drawing/2014/main" id="{31700C8C-C1FC-4407-8379-C7F8F779614E}"/>
              </a:ext>
            </a:extLst>
          </p:cNvPr>
          <p:cNvGrpSpPr>
            <a:grpSpLocks/>
          </p:cNvGrpSpPr>
          <p:nvPr/>
        </p:nvGrpSpPr>
        <p:grpSpPr bwMode="auto">
          <a:xfrm>
            <a:off x="1700108" y="3251200"/>
            <a:ext cx="9430737" cy="1248552"/>
            <a:chOff x="624" y="1414"/>
            <a:chExt cx="4177" cy="553"/>
          </a:xfrm>
        </p:grpSpPr>
        <p:sp>
          <p:nvSpPr>
            <p:cNvPr id="71694" name="Text Box 10">
              <a:extLst>
                <a:ext uri="{FF2B5EF4-FFF2-40B4-BE49-F238E27FC236}">
                  <a16:creationId xmlns:a16="http://schemas.microsoft.com/office/drawing/2014/main" id="{D307278C-16D2-4697-A319-53CF4877151D}"/>
                </a:ext>
              </a:extLst>
            </p:cNvPr>
            <p:cNvSpPr txBox="1">
              <a:spLocks noChangeArrowheads="1"/>
            </p:cNvSpPr>
            <p:nvPr/>
          </p:nvSpPr>
          <p:spPr bwMode="auto">
            <a:xfrm>
              <a:off x="624" y="1517"/>
              <a:ext cx="2844"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3413"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If        and       minimize    , then </a:t>
              </a:r>
            </a:p>
          </p:txBody>
        </p:sp>
        <p:graphicFrame>
          <p:nvGraphicFramePr>
            <p:cNvPr id="71695" name="Object 11">
              <a:extLst>
                <a:ext uri="{FF2B5EF4-FFF2-40B4-BE49-F238E27FC236}">
                  <a16:creationId xmlns:a16="http://schemas.microsoft.com/office/drawing/2014/main" id="{94D8078E-77BD-4DF7-A55F-F848AB25CB99}"/>
                </a:ext>
              </a:extLst>
            </p:cNvPr>
            <p:cNvGraphicFramePr>
              <a:graphicFrameLocks noChangeAspect="1"/>
            </p:cNvGraphicFramePr>
            <p:nvPr/>
          </p:nvGraphicFramePr>
          <p:xfrm>
            <a:off x="886" y="1512"/>
            <a:ext cx="299" cy="299"/>
          </p:xfrm>
          <a:graphic>
            <a:graphicData uri="http://schemas.openxmlformats.org/presentationml/2006/ole">
              <mc:AlternateContent xmlns:mc="http://schemas.openxmlformats.org/markup-compatibility/2006">
                <mc:Choice xmlns:v="urn:schemas-microsoft-com:vml" Requires="v">
                  <p:oleObj spid="_x0000_s51478" name="Equation" r:id="rId10" imgW="241300" imgH="241300" progId="Equation.3">
                    <p:embed/>
                  </p:oleObj>
                </mc:Choice>
                <mc:Fallback>
                  <p:oleObj name="Equation" r:id="rId10" imgW="241300" imgH="241300" progId="Equation.3">
                    <p:embed/>
                    <p:pic>
                      <p:nvPicPr>
                        <p:cNvPr id="71695" name="Object 11">
                          <a:extLst>
                            <a:ext uri="{FF2B5EF4-FFF2-40B4-BE49-F238E27FC236}">
                              <a16:creationId xmlns:a16="http://schemas.microsoft.com/office/drawing/2014/main" id="{94D8078E-77BD-4DF7-A55F-F848AB25CB9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6" y="1512"/>
                          <a:ext cx="299" cy="2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1696" name="Object 12">
              <a:extLst>
                <a:ext uri="{FF2B5EF4-FFF2-40B4-BE49-F238E27FC236}">
                  <a16:creationId xmlns:a16="http://schemas.microsoft.com/office/drawing/2014/main" id="{BE5E092B-BCBC-472B-AFE6-F4268B6B1A2A}"/>
                </a:ext>
              </a:extLst>
            </p:cNvPr>
            <p:cNvGraphicFramePr>
              <a:graphicFrameLocks noChangeAspect="1"/>
            </p:cNvGraphicFramePr>
            <p:nvPr/>
          </p:nvGraphicFramePr>
          <p:xfrm>
            <a:off x="1539" y="1512"/>
            <a:ext cx="300" cy="299"/>
          </p:xfrm>
          <a:graphic>
            <a:graphicData uri="http://schemas.openxmlformats.org/presentationml/2006/ole">
              <mc:AlternateContent xmlns:mc="http://schemas.openxmlformats.org/markup-compatibility/2006">
                <mc:Choice xmlns:v="urn:schemas-microsoft-com:vml" Requires="v">
                  <p:oleObj spid="_x0000_s51479" name="Equation" r:id="rId12" imgW="241300" imgH="241300" progId="Equation.3">
                    <p:embed/>
                  </p:oleObj>
                </mc:Choice>
                <mc:Fallback>
                  <p:oleObj name="Equation" r:id="rId12" imgW="241300" imgH="241300" progId="Equation.3">
                    <p:embed/>
                    <p:pic>
                      <p:nvPicPr>
                        <p:cNvPr id="71696" name="Object 12">
                          <a:extLst>
                            <a:ext uri="{FF2B5EF4-FFF2-40B4-BE49-F238E27FC236}">
                              <a16:creationId xmlns:a16="http://schemas.microsoft.com/office/drawing/2014/main" id="{BE5E092B-BCBC-472B-AFE6-F4268B6B1A2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39" y="1512"/>
                          <a:ext cx="300" cy="2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1697" name="Object 13">
              <a:extLst>
                <a:ext uri="{FF2B5EF4-FFF2-40B4-BE49-F238E27FC236}">
                  <a16:creationId xmlns:a16="http://schemas.microsoft.com/office/drawing/2014/main" id="{53A16F3B-B573-4B42-BBE5-513F7BAB6457}"/>
                </a:ext>
              </a:extLst>
            </p:cNvPr>
            <p:cNvGraphicFramePr>
              <a:graphicFrameLocks noChangeAspect="1"/>
            </p:cNvGraphicFramePr>
            <p:nvPr/>
          </p:nvGraphicFramePr>
          <p:xfrm>
            <a:off x="3393" y="1414"/>
            <a:ext cx="1408" cy="553"/>
          </p:xfrm>
          <a:graphic>
            <a:graphicData uri="http://schemas.openxmlformats.org/presentationml/2006/ole">
              <mc:AlternateContent xmlns:mc="http://schemas.openxmlformats.org/markup-compatibility/2006">
                <mc:Choice xmlns:v="urn:schemas-microsoft-com:vml" Requires="v">
                  <p:oleObj spid="_x0000_s51480" name="Equation" r:id="rId14" imgW="1130300" imgH="444500" progId="Equation.3">
                    <p:embed/>
                  </p:oleObj>
                </mc:Choice>
                <mc:Fallback>
                  <p:oleObj name="Equation" r:id="rId14" imgW="1130300" imgH="444500" progId="Equation.3">
                    <p:embed/>
                    <p:pic>
                      <p:nvPicPr>
                        <p:cNvPr id="71697" name="Object 13">
                          <a:extLst>
                            <a:ext uri="{FF2B5EF4-FFF2-40B4-BE49-F238E27FC236}">
                              <a16:creationId xmlns:a16="http://schemas.microsoft.com/office/drawing/2014/main" id="{53A16F3B-B573-4B42-BBE5-513F7BAB645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93" y="1414"/>
                          <a:ext cx="1408" cy="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1698" name="Object 14">
              <a:extLst>
                <a:ext uri="{FF2B5EF4-FFF2-40B4-BE49-F238E27FC236}">
                  <a16:creationId xmlns:a16="http://schemas.microsoft.com/office/drawing/2014/main" id="{97B39A0C-D84D-4B43-8164-1CF2ECAB6321}"/>
                </a:ext>
              </a:extLst>
            </p:cNvPr>
            <p:cNvGraphicFramePr>
              <a:graphicFrameLocks noChangeAspect="1"/>
            </p:cNvGraphicFramePr>
            <p:nvPr/>
          </p:nvGraphicFramePr>
          <p:xfrm>
            <a:off x="2702" y="1575"/>
            <a:ext cx="170" cy="208"/>
          </p:xfrm>
          <a:graphic>
            <a:graphicData uri="http://schemas.openxmlformats.org/presentationml/2006/ole">
              <mc:AlternateContent xmlns:mc="http://schemas.openxmlformats.org/markup-compatibility/2006">
                <mc:Choice xmlns:v="urn:schemas-microsoft-com:vml" Requires="v">
                  <p:oleObj spid="_x0000_s51481" name="Equation" r:id="rId16" imgW="114300" imgH="139700" progId="Equation.3">
                    <p:embed/>
                  </p:oleObj>
                </mc:Choice>
                <mc:Fallback>
                  <p:oleObj name="Equation" r:id="rId16" imgW="114300" imgH="139700" progId="Equation.3">
                    <p:embed/>
                    <p:pic>
                      <p:nvPicPr>
                        <p:cNvPr id="71698" name="Object 14">
                          <a:extLst>
                            <a:ext uri="{FF2B5EF4-FFF2-40B4-BE49-F238E27FC236}">
                              <a16:creationId xmlns:a16="http://schemas.microsoft.com/office/drawing/2014/main" id="{97B39A0C-D84D-4B43-8164-1CF2ECAB632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02" y="1575"/>
                          <a:ext cx="170" cy="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graphicFrame>
        <p:nvGraphicFramePr>
          <p:cNvPr id="1601551" name="Object 15">
            <a:extLst>
              <a:ext uri="{FF2B5EF4-FFF2-40B4-BE49-F238E27FC236}">
                <a16:creationId xmlns:a16="http://schemas.microsoft.com/office/drawing/2014/main" id="{204D571B-0A12-4A9C-B235-F834A720B48C}"/>
              </a:ext>
            </a:extLst>
          </p:cNvPr>
          <p:cNvGraphicFramePr>
            <a:graphicFrameLocks noChangeAspect="1"/>
          </p:cNvGraphicFramePr>
          <p:nvPr/>
        </p:nvGraphicFramePr>
        <p:xfrm>
          <a:off x="2449690" y="4660054"/>
          <a:ext cx="8116710" cy="1314027"/>
        </p:xfrm>
        <a:graphic>
          <a:graphicData uri="http://schemas.openxmlformats.org/presentationml/2006/ole">
            <mc:AlternateContent xmlns:mc="http://schemas.openxmlformats.org/markup-compatibility/2006">
              <mc:Choice xmlns:v="urn:schemas-microsoft-com:vml" Requires="v">
                <p:oleObj spid="_x0000_s51482" name="Equation" r:id="rId18" imgW="3136900" imgH="508000" progId="Equation.3">
                  <p:embed/>
                </p:oleObj>
              </mc:Choice>
              <mc:Fallback>
                <p:oleObj name="Equation" r:id="rId18" imgW="3136900" imgH="508000" progId="Equation.3">
                  <p:embed/>
                  <p:pic>
                    <p:nvPicPr>
                      <p:cNvPr id="1601551" name="Object 15">
                        <a:extLst>
                          <a:ext uri="{FF2B5EF4-FFF2-40B4-BE49-F238E27FC236}">
                            <a16:creationId xmlns:a16="http://schemas.microsoft.com/office/drawing/2014/main" id="{204D571B-0A12-4A9C-B235-F834A720B48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49690" y="4660054"/>
                        <a:ext cx="8116710" cy="13140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601552" name="Object 16">
            <a:extLst>
              <a:ext uri="{FF2B5EF4-FFF2-40B4-BE49-F238E27FC236}">
                <a16:creationId xmlns:a16="http://schemas.microsoft.com/office/drawing/2014/main" id="{080EF6E4-35E3-4FE1-99EB-98A436BDEBAC}"/>
              </a:ext>
            </a:extLst>
          </p:cNvPr>
          <p:cNvGraphicFramePr>
            <a:graphicFrameLocks noChangeAspect="1"/>
          </p:cNvGraphicFramePr>
          <p:nvPr/>
        </p:nvGraphicFramePr>
        <p:xfrm>
          <a:off x="2449690" y="6111806"/>
          <a:ext cx="8281529" cy="1314027"/>
        </p:xfrm>
        <a:graphic>
          <a:graphicData uri="http://schemas.openxmlformats.org/presentationml/2006/ole">
            <mc:AlternateContent xmlns:mc="http://schemas.openxmlformats.org/markup-compatibility/2006">
              <mc:Choice xmlns:v="urn:schemas-microsoft-com:vml" Requires="v">
                <p:oleObj spid="_x0000_s51483" name="Equation" r:id="rId20" imgW="3200400" imgH="508000" progId="Equation.3">
                  <p:embed/>
                </p:oleObj>
              </mc:Choice>
              <mc:Fallback>
                <p:oleObj name="Equation" r:id="rId20" imgW="3200400" imgH="508000" progId="Equation.3">
                  <p:embed/>
                  <p:pic>
                    <p:nvPicPr>
                      <p:cNvPr id="1601552" name="Object 16">
                        <a:extLst>
                          <a:ext uri="{FF2B5EF4-FFF2-40B4-BE49-F238E27FC236}">
                            <a16:creationId xmlns:a16="http://schemas.microsoft.com/office/drawing/2014/main" id="{080EF6E4-35E3-4FE1-99EB-98A436BDEBA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449690" y="6111806"/>
                        <a:ext cx="8281529" cy="13140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601553" name="Object 17">
            <a:extLst>
              <a:ext uri="{FF2B5EF4-FFF2-40B4-BE49-F238E27FC236}">
                <a16:creationId xmlns:a16="http://schemas.microsoft.com/office/drawing/2014/main" id="{7E68F1E4-D94C-4925-B5F9-4D2E2FA51467}"/>
              </a:ext>
            </a:extLst>
          </p:cNvPr>
          <p:cNvGraphicFramePr>
            <a:graphicFrameLocks noChangeAspect="1"/>
          </p:cNvGraphicFramePr>
          <p:nvPr/>
        </p:nvGraphicFramePr>
        <p:xfrm>
          <a:off x="3756943" y="8809849"/>
          <a:ext cx="5278684" cy="914401"/>
        </p:xfrm>
        <a:graphic>
          <a:graphicData uri="http://schemas.openxmlformats.org/presentationml/2006/ole">
            <mc:AlternateContent xmlns:mc="http://schemas.openxmlformats.org/markup-compatibility/2006">
              <mc:Choice xmlns:v="urn:schemas-microsoft-com:vml" Requires="v">
                <p:oleObj spid="_x0000_s51484" name="Equation" r:id="rId22" imgW="2133600" imgH="368300" progId="Equation.3">
                  <p:embed/>
                </p:oleObj>
              </mc:Choice>
              <mc:Fallback>
                <p:oleObj name="Equation" r:id="rId22" imgW="2133600" imgH="368300" progId="Equation.3">
                  <p:embed/>
                  <p:pic>
                    <p:nvPicPr>
                      <p:cNvPr id="1601553" name="Object 17">
                        <a:extLst>
                          <a:ext uri="{FF2B5EF4-FFF2-40B4-BE49-F238E27FC236}">
                            <a16:creationId xmlns:a16="http://schemas.microsoft.com/office/drawing/2014/main" id="{7E68F1E4-D94C-4925-B5F9-4D2E2FA5146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756943" y="8809849"/>
                        <a:ext cx="5278684" cy="914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601554" name="Object 18">
            <a:extLst>
              <a:ext uri="{FF2B5EF4-FFF2-40B4-BE49-F238E27FC236}">
                <a16:creationId xmlns:a16="http://schemas.microsoft.com/office/drawing/2014/main" id="{5A823110-B149-49F9-B090-AAAE6BC376C0}"/>
              </a:ext>
            </a:extLst>
          </p:cNvPr>
          <p:cNvGraphicFramePr>
            <a:graphicFrameLocks noChangeAspect="1"/>
          </p:cNvGraphicFramePr>
          <p:nvPr/>
        </p:nvGraphicFramePr>
        <p:xfrm>
          <a:off x="3711788" y="7963183"/>
          <a:ext cx="5308036" cy="912142"/>
        </p:xfrm>
        <a:graphic>
          <a:graphicData uri="http://schemas.openxmlformats.org/presentationml/2006/ole">
            <mc:AlternateContent xmlns:mc="http://schemas.openxmlformats.org/markup-compatibility/2006">
              <mc:Choice xmlns:v="urn:schemas-microsoft-com:vml" Requires="v">
                <p:oleObj spid="_x0000_s51485" name="Equation" r:id="rId24" imgW="2146300" imgH="368300" progId="Equation.3">
                  <p:embed/>
                </p:oleObj>
              </mc:Choice>
              <mc:Fallback>
                <p:oleObj name="Equation" r:id="rId24" imgW="2146300" imgH="368300" progId="Equation.3">
                  <p:embed/>
                  <p:pic>
                    <p:nvPicPr>
                      <p:cNvPr id="1601554" name="Object 18">
                        <a:extLst>
                          <a:ext uri="{FF2B5EF4-FFF2-40B4-BE49-F238E27FC236}">
                            <a16:creationId xmlns:a16="http://schemas.microsoft.com/office/drawing/2014/main" id="{5A823110-B149-49F9-B090-AAAE6BC376C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711788" y="7963183"/>
                        <a:ext cx="5308036" cy="9121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nvGrpSpPr>
          <p:cNvPr id="4" name="Group 19">
            <a:extLst>
              <a:ext uri="{FF2B5EF4-FFF2-40B4-BE49-F238E27FC236}">
                <a16:creationId xmlns:a16="http://schemas.microsoft.com/office/drawing/2014/main" id="{6D061050-6BC5-414B-A2C8-A23D9E0ADD04}"/>
              </a:ext>
            </a:extLst>
          </p:cNvPr>
          <p:cNvGrpSpPr>
            <a:grpSpLocks/>
          </p:cNvGrpSpPr>
          <p:nvPr/>
        </p:nvGrpSpPr>
        <p:grpSpPr bwMode="auto">
          <a:xfrm>
            <a:off x="1781387" y="7369388"/>
            <a:ext cx="10394809" cy="627662"/>
            <a:chOff x="789" y="3264"/>
            <a:chExt cx="4604" cy="278"/>
          </a:xfrm>
        </p:grpSpPr>
        <p:sp>
          <p:nvSpPr>
            <p:cNvPr id="71691" name="Text Box 20">
              <a:extLst>
                <a:ext uri="{FF2B5EF4-FFF2-40B4-BE49-F238E27FC236}">
                  <a16:creationId xmlns:a16="http://schemas.microsoft.com/office/drawing/2014/main" id="{F05AF731-A8FF-4FF1-B504-26A8BAA0D1CA}"/>
                </a:ext>
              </a:extLst>
            </p:cNvPr>
            <p:cNvSpPr txBox="1">
              <a:spLocks noChangeArrowheads="1"/>
            </p:cNvSpPr>
            <p:nvPr/>
          </p:nvSpPr>
          <p:spPr bwMode="auto">
            <a:xfrm>
              <a:off x="789" y="3294"/>
              <a:ext cx="4604"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where         and         are 4-neighbors average around image point </a:t>
              </a:r>
              <a:r>
                <a:rPr kumimoji="0" lang="en-US" altLang="ja-JP" sz="2560" b="0" i="1"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(k,l)</a:t>
              </a:r>
            </a:p>
          </p:txBody>
        </p:sp>
        <p:graphicFrame>
          <p:nvGraphicFramePr>
            <p:cNvPr id="71692" name="Object 21">
              <a:extLst>
                <a:ext uri="{FF2B5EF4-FFF2-40B4-BE49-F238E27FC236}">
                  <a16:creationId xmlns:a16="http://schemas.microsoft.com/office/drawing/2014/main" id="{DE6BC79B-7960-4F75-98FD-E11D4ABA848C}"/>
                </a:ext>
              </a:extLst>
            </p:cNvPr>
            <p:cNvGraphicFramePr>
              <a:graphicFrameLocks noChangeAspect="1"/>
            </p:cNvGraphicFramePr>
            <p:nvPr/>
          </p:nvGraphicFramePr>
          <p:xfrm>
            <a:off x="1283" y="3264"/>
            <a:ext cx="265" cy="278"/>
          </p:xfrm>
          <a:graphic>
            <a:graphicData uri="http://schemas.openxmlformats.org/presentationml/2006/ole">
              <mc:AlternateContent xmlns:mc="http://schemas.openxmlformats.org/markup-compatibility/2006">
                <mc:Choice xmlns:v="urn:schemas-microsoft-com:vml" Requires="v">
                  <p:oleObj spid="_x0000_s51486" name="Equation" r:id="rId26" imgW="241300" imgH="254000" progId="Equation.3">
                    <p:embed/>
                  </p:oleObj>
                </mc:Choice>
                <mc:Fallback>
                  <p:oleObj name="Equation" r:id="rId26" imgW="241300" imgH="254000" progId="Equation.3">
                    <p:embed/>
                    <p:pic>
                      <p:nvPicPr>
                        <p:cNvPr id="71692" name="Object 21">
                          <a:extLst>
                            <a:ext uri="{FF2B5EF4-FFF2-40B4-BE49-F238E27FC236}">
                              <a16:creationId xmlns:a16="http://schemas.microsoft.com/office/drawing/2014/main" id="{DE6BC79B-7960-4F75-98FD-E11D4ABA848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283" y="3264"/>
                          <a:ext cx="265" cy="2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1693" name="Object 22">
              <a:extLst>
                <a:ext uri="{FF2B5EF4-FFF2-40B4-BE49-F238E27FC236}">
                  <a16:creationId xmlns:a16="http://schemas.microsoft.com/office/drawing/2014/main" id="{4404436D-1B46-49C3-85C1-090ABE47F09E}"/>
                </a:ext>
              </a:extLst>
            </p:cNvPr>
            <p:cNvGraphicFramePr>
              <a:graphicFrameLocks noChangeAspect="1"/>
            </p:cNvGraphicFramePr>
            <p:nvPr/>
          </p:nvGraphicFramePr>
          <p:xfrm>
            <a:off x="1839" y="3278"/>
            <a:ext cx="264" cy="264"/>
          </p:xfrm>
          <a:graphic>
            <a:graphicData uri="http://schemas.openxmlformats.org/presentationml/2006/ole">
              <mc:AlternateContent xmlns:mc="http://schemas.openxmlformats.org/markup-compatibility/2006">
                <mc:Choice xmlns:v="urn:schemas-microsoft-com:vml" Requires="v">
                  <p:oleObj spid="_x0000_s51487" name="Equation" r:id="rId28" imgW="241300" imgH="241300" progId="Equation.3">
                    <p:embed/>
                  </p:oleObj>
                </mc:Choice>
                <mc:Fallback>
                  <p:oleObj name="Equation" r:id="rId28" imgW="241300" imgH="241300" progId="Equation.3">
                    <p:embed/>
                    <p:pic>
                      <p:nvPicPr>
                        <p:cNvPr id="71693" name="Object 22">
                          <a:extLst>
                            <a:ext uri="{FF2B5EF4-FFF2-40B4-BE49-F238E27FC236}">
                              <a16:creationId xmlns:a16="http://schemas.microsoft.com/office/drawing/2014/main" id="{4404436D-1B46-49C3-85C1-090ABE47F09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839" y="3278"/>
                          <a:ext cx="264" cy="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sp>
        <p:nvSpPr>
          <p:cNvPr id="71688" name="Rectangle 27">
            <a:extLst>
              <a:ext uri="{FF2B5EF4-FFF2-40B4-BE49-F238E27FC236}">
                <a16:creationId xmlns:a16="http://schemas.microsoft.com/office/drawing/2014/main" id="{D9040A05-863D-427C-8777-A9DFC007198A}"/>
              </a:ext>
            </a:extLst>
          </p:cNvPr>
          <p:cNvSpPr>
            <a:spLocks noGrp="1" noChangeArrowheads="1"/>
          </p:cNvSpPr>
          <p:nvPr>
            <p:ph type="title"/>
          </p:nvPr>
        </p:nvSpPr>
        <p:spPr>
          <a:xfrm>
            <a:off x="433494" y="1"/>
            <a:ext cx="12523894" cy="1404338"/>
          </a:xfrm>
          <a:noFill/>
        </p:spPr>
        <p:txBody>
          <a:bodyPr/>
          <a:lstStyle/>
          <a:p>
            <a:pPr eaLnBrk="1" hangingPunct="1"/>
            <a:r>
              <a:rPr lang="en-US" altLang="ja-JP" sz="5120"/>
              <a:t>Numerical Shape-from-Shading</a:t>
            </a:r>
          </a:p>
        </p:txBody>
      </p:sp>
      <p:sp>
        <p:nvSpPr>
          <p:cNvPr id="71689" name="Rectangle 28">
            <a:extLst>
              <a:ext uri="{FF2B5EF4-FFF2-40B4-BE49-F238E27FC236}">
                <a16:creationId xmlns:a16="http://schemas.microsoft.com/office/drawing/2014/main" id="{04210122-9C39-4900-8583-025F7E93678E}"/>
              </a:ext>
            </a:extLst>
          </p:cNvPr>
          <p:cNvSpPr>
            <a:spLocks noChangeArrowheads="1"/>
          </p:cNvSpPr>
          <p:nvPr/>
        </p:nvSpPr>
        <p:spPr bwMode="auto">
          <a:xfrm>
            <a:off x="9943254" y="8994987"/>
            <a:ext cx="3013967"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(Ikeuchi &amp; Horn 89)</a:t>
            </a: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Tree>
    <p:extLst>
      <p:ext uri="{BB962C8B-B14F-4D97-AF65-F5344CB8AC3E}">
        <p14:creationId xmlns:p14="http://schemas.microsoft.com/office/powerpoint/2010/main" val="826032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015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015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015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015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03586" name="Rectangle 2">
            <a:extLst>
              <a:ext uri="{FF2B5EF4-FFF2-40B4-BE49-F238E27FC236}">
                <a16:creationId xmlns:a16="http://schemas.microsoft.com/office/drawing/2014/main" id="{3A822A71-C2B1-4FD2-988F-2577576DFC37}"/>
              </a:ext>
            </a:extLst>
          </p:cNvPr>
          <p:cNvSpPr>
            <a:spLocks noGrp="1" noChangeArrowheads="1"/>
          </p:cNvSpPr>
          <p:nvPr>
            <p:ph type="body" idx="1"/>
          </p:nvPr>
        </p:nvSpPr>
        <p:spPr>
          <a:xfrm>
            <a:off x="650240" y="6651413"/>
            <a:ext cx="11379200" cy="2657405"/>
          </a:xfrm>
        </p:spPr>
        <p:txBody>
          <a:bodyPr/>
          <a:lstStyle/>
          <a:p>
            <a:pPr eaLnBrk="1" hangingPunct="1">
              <a:lnSpc>
                <a:spcPct val="90000"/>
              </a:lnSpc>
            </a:pPr>
            <a:r>
              <a:rPr lang="en-US" altLang="ja-JP" sz="2844"/>
              <a:t>Use known            values on the occluding boundary to constrain the solution (boundary conditions)</a:t>
            </a:r>
          </a:p>
          <a:p>
            <a:pPr eaLnBrk="1" hangingPunct="1">
              <a:lnSpc>
                <a:spcPct val="90000"/>
              </a:lnSpc>
            </a:pPr>
            <a:endParaRPr lang="en-US" altLang="ja-JP" sz="1138"/>
          </a:p>
          <a:p>
            <a:pPr eaLnBrk="1" hangingPunct="1">
              <a:lnSpc>
                <a:spcPct val="90000"/>
              </a:lnSpc>
            </a:pPr>
            <a:r>
              <a:rPr lang="en-US" altLang="ja-JP" sz="2844"/>
              <a:t>Compare                       with                    for convergence test</a:t>
            </a:r>
          </a:p>
          <a:p>
            <a:pPr eaLnBrk="1" hangingPunct="1">
              <a:lnSpc>
                <a:spcPct val="90000"/>
              </a:lnSpc>
            </a:pPr>
            <a:endParaRPr lang="en-US" altLang="ja-JP" sz="996"/>
          </a:p>
          <a:p>
            <a:pPr eaLnBrk="1" hangingPunct="1">
              <a:lnSpc>
                <a:spcPct val="90000"/>
              </a:lnSpc>
            </a:pPr>
            <a:r>
              <a:rPr lang="en-US" altLang="ja-JP" sz="2844"/>
              <a:t>As the solution converges, increase     to remove the smoothness constraint</a:t>
            </a:r>
          </a:p>
          <a:p>
            <a:pPr eaLnBrk="1" hangingPunct="1">
              <a:lnSpc>
                <a:spcPct val="90000"/>
              </a:lnSpc>
            </a:pPr>
            <a:endParaRPr lang="en-US" altLang="ja-JP" sz="2844"/>
          </a:p>
        </p:txBody>
      </p:sp>
      <p:grpSp>
        <p:nvGrpSpPr>
          <p:cNvPr id="73730" name="Group 3">
            <a:extLst>
              <a:ext uri="{FF2B5EF4-FFF2-40B4-BE49-F238E27FC236}">
                <a16:creationId xmlns:a16="http://schemas.microsoft.com/office/drawing/2014/main" id="{0BFB9854-A825-4B68-82F9-65BB36AF67D1}"/>
              </a:ext>
            </a:extLst>
          </p:cNvPr>
          <p:cNvGrpSpPr>
            <a:grpSpLocks/>
          </p:cNvGrpSpPr>
          <p:nvPr/>
        </p:nvGrpSpPr>
        <p:grpSpPr bwMode="auto">
          <a:xfrm>
            <a:off x="650240" y="1842347"/>
            <a:ext cx="11975253" cy="946010"/>
            <a:chOff x="363" y="1052"/>
            <a:chExt cx="5304" cy="419"/>
          </a:xfrm>
        </p:grpSpPr>
        <p:graphicFrame>
          <p:nvGraphicFramePr>
            <p:cNvPr id="73743" name="Object 4">
              <a:extLst>
                <a:ext uri="{FF2B5EF4-FFF2-40B4-BE49-F238E27FC236}">
                  <a16:creationId xmlns:a16="http://schemas.microsoft.com/office/drawing/2014/main" id="{CD100BDE-DCA2-42DD-83F5-DEC98A72082F}"/>
                </a:ext>
              </a:extLst>
            </p:cNvPr>
            <p:cNvGraphicFramePr>
              <a:graphicFrameLocks noChangeAspect="1"/>
            </p:cNvGraphicFramePr>
            <p:nvPr/>
          </p:nvGraphicFramePr>
          <p:xfrm>
            <a:off x="363" y="1053"/>
            <a:ext cx="2585" cy="418"/>
          </p:xfrm>
          <a:graphic>
            <a:graphicData uri="http://schemas.openxmlformats.org/presentationml/2006/ole">
              <mc:AlternateContent xmlns:mc="http://schemas.openxmlformats.org/markup-compatibility/2006">
                <mc:Choice xmlns:v="urn:schemas-microsoft-com:vml" Requires="v">
                  <p:oleObj spid="_x0000_s52394" name="Equation" r:id="rId4" imgW="3136900" imgH="508000" progId="Equation.3">
                    <p:embed/>
                  </p:oleObj>
                </mc:Choice>
                <mc:Fallback>
                  <p:oleObj name="Equation" r:id="rId4" imgW="3136900" imgH="508000" progId="Equation.3">
                    <p:embed/>
                    <p:pic>
                      <p:nvPicPr>
                        <p:cNvPr id="73743" name="Object 4">
                          <a:extLst>
                            <a:ext uri="{FF2B5EF4-FFF2-40B4-BE49-F238E27FC236}">
                              <a16:creationId xmlns:a16="http://schemas.microsoft.com/office/drawing/2014/main" id="{CD100BDE-DCA2-42DD-83F5-DEC98A7208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 y="1053"/>
                          <a:ext cx="2585" cy="4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3744" name="Object 5">
              <a:extLst>
                <a:ext uri="{FF2B5EF4-FFF2-40B4-BE49-F238E27FC236}">
                  <a16:creationId xmlns:a16="http://schemas.microsoft.com/office/drawing/2014/main" id="{3614C1C7-7086-480B-8AD9-38D89A5C0AE6}"/>
                </a:ext>
              </a:extLst>
            </p:cNvPr>
            <p:cNvGraphicFramePr>
              <a:graphicFrameLocks noChangeAspect="1"/>
            </p:cNvGraphicFramePr>
            <p:nvPr/>
          </p:nvGraphicFramePr>
          <p:xfrm>
            <a:off x="3030" y="1052"/>
            <a:ext cx="2637" cy="418"/>
          </p:xfrm>
          <a:graphic>
            <a:graphicData uri="http://schemas.openxmlformats.org/presentationml/2006/ole">
              <mc:AlternateContent xmlns:mc="http://schemas.openxmlformats.org/markup-compatibility/2006">
                <mc:Choice xmlns:v="urn:schemas-microsoft-com:vml" Requires="v">
                  <p:oleObj spid="_x0000_s52395" name="Equation" r:id="rId6" imgW="3200400" imgH="508000" progId="Equation.3">
                    <p:embed/>
                  </p:oleObj>
                </mc:Choice>
                <mc:Fallback>
                  <p:oleObj name="Equation" r:id="rId6" imgW="3200400" imgH="508000" progId="Equation.3">
                    <p:embed/>
                    <p:pic>
                      <p:nvPicPr>
                        <p:cNvPr id="73744" name="Object 5">
                          <a:extLst>
                            <a:ext uri="{FF2B5EF4-FFF2-40B4-BE49-F238E27FC236}">
                              <a16:creationId xmlns:a16="http://schemas.microsoft.com/office/drawing/2014/main" id="{3614C1C7-7086-480B-8AD9-38D89A5C0A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0" y="1052"/>
                          <a:ext cx="2637" cy="4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grpSp>
        <p:nvGrpSpPr>
          <p:cNvPr id="3" name="Group 7">
            <a:extLst>
              <a:ext uri="{FF2B5EF4-FFF2-40B4-BE49-F238E27FC236}">
                <a16:creationId xmlns:a16="http://schemas.microsoft.com/office/drawing/2014/main" id="{F95B537D-5580-4525-B829-BF894FFA9575}"/>
              </a:ext>
            </a:extLst>
          </p:cNvPr>
          <p:cNvGrpSpPr>
            <a:grpSpLocks/>
          </p:cNvGrpSpPr>
          <p:nvPr/>
        </p:nvGrpSpPr>
        <p:grpSpPr bwMode="auto">
          <a:xfrm>
            <a:off x="3045743" y="3034453"/>
            <a:ext cx="6816230" cy="3169920"/>
            <a:chOff x="1216" y="1530"/>
            <a:chExt cx="3019" cy="1404"/>
          </a:xfrm>
        </p:grpSpPr>
        <p:graphicFrame>
          <p:nvGraphicFramePr>
            <p:cNvPr id="73739" name="Object 8">
              <a:extLst>
                <a:ext uri="{FF2B5EF4-FFF2-40B4-BE49-F238E27FC236}">
                  <a16:creationId xmlns:a16="http://schemas.microsoft.com/office/drawing/2014/main" id="{6D8AE4A4-C4F2-4277-A352-59C4C0321FA8}"/>
                </a:ext>
              </a:extLst>
            </p:cNvPr>
            <p:cNvGraphicFramePr>
              <a:graphicFrameLocks noChangeAspect="1"/>
            </p:cNvGraphicFramePr>
            <p:nvPr/>
          </p:nvGraphicFramePr>
          <p:xfrm>
            <a:off x="1607" y="1722"/>
            <a:ext cx="2557" cy="561"/>
          </p:xfrm>
          <a:graphic>
            <a:graphicData uri="http://schemas.openxmlformats.org/presentationml/2006/ole">
              <mc:AlternateContent xmlns:mc="http://schemas.openxmlformats.org/markup-compatibility/2006">
                <mc:Choice xmlns:v="urn:schemas-microsoft-com:vml" Requires="v">
                  <p:oleObj spid="_x0000_s52396" name="Equation" r:id="rId8" imgW="2311400" imgH="508000" progId="Equation.3">
                    <p:embed/>
                  </p:oleObj>
                </mc:Choice>
                <mc:Fallback>
                  <p:oleObj name="Equation" r:id="rId8" imgW="2311400" imgH="508000" progId="Equation.3">
                    <p:embed/>
                    <p:pic>
                      <p:nvPicPr>
                        <p:cNvPr id="73739" name="Object 8">
                          <a:extLst>
                            <a:ext uri="{FF2B5EF4-FFF2-40B4-BE49-F238E27FC236}">
                              <a16:creationId xmlns:a16="http://schemas.microsoft.com/office/drawing/2014/main" id="{6D8AE4A4-C4F2-4277-A352-59C4C0321F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7" y="1722"/>
                          <a:ext cx="2557" cy="5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3740" name="Object 9">
              <a:extLst>
                <a:ext uri="{FF2B5EF4-FFF2-40B4-BE49-F238E27FC236}">
                  <a16:creationId xmlns:a16="http://schemas.microsoft.com/office/drawing/2014/main" id="{0C426B3F-8B1C-4CFA-BEC7-929AE88CAB5E}"/>
                </a:ext>
              </a:extLst>
            </p:cNvPr>
            <p:cNvGraphicFramePr>
              <a:graphicFrameLocks noChangeAspect="1"/>
            </p:cNvGraphicFramePr>
            <p:nvPr/>
          </p:nvGraphicFramePr>
          <p:xfrm>
            <a:off x="1607" y="2316"/>
            <a:ext cx="2571" cy="561"/>
          </p:xfrm>
          <a:graphic>
            <a:graphicData uri="http://schemas.openxmlformats.org/presentationml/2006/ole">
              <mc:AlternateContent xmlns:mc="http://schemas.openxmlformats.org/markup-compatibility/2006">
                <mc:Choice xmlns:v="urn:schemas-microsoft-com:vml" Requires="v">
                  <p:oleObj spid="_x0000_s52397" name="Equation" r:id="rId10" imgW="2324100" imgH="508000" progId="Equation.3">
                    <p:embed/>
                  </p:oleObj>
                </mc:Choice>
                <mc:Fallback>
                  <p:oleObj name="Equation" r:id="rId10" imgW="2324100" imgH="508000" progId="Equation.3">
                    <p:embed/>
                    <p:pic>
                      <p:nvPicPr>
                        <p:cNvPr id="73740" name="Object 9">
                          <a:extLst>
                            <a:ext uri="{FF2B5EF4-FFF2-40B4-BE49-F238E27FC236}">
                              <a16:creationId xmlns:a16="http://schemas.microsoft.com/office/drawing/2014/main" id="{0C426B3F-8B1C-4CFA-BEC7-929AE88CAB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07" y="2316"/>
                          <a:ext cx="2571" cy="5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73741" name="Rectangle 10">
              <a:extLst>
                <a:ext uri="{FF2B5EF4-FFF2-40B4-BE49-F238E27FC236}">
                  <a16:creationId xmlns:a16="http://schemas.microsoft.com/office/drawing/2014/main" id="{219CB932-F038-404C-95EE-A36A1A8B92B9}"/>
                </a:ext>
              </a:extLst>
            </p:cNvPr>
            <p:cNvSpPr>
              <a:spLocks noChangeArrowheads="1"/>
            </p:cNvSpPr>
            <p:nvPr/>
          </p:nvSpPr>
          <p:spPr bwMode="auto">
            <a:xfrm>
              <a:off x="1437" y="1667"/>
              <a:ext cx="2798" cy="1267"/>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
          <p:nvSpPr>
            <p:cNvPr id="73742" name="Text Box 11">
              <a:extLst>
                <a:ext uri="{FF2B5EF4-FFF2-40B4-BE49-F238E27FC236}">
                  <a16:creationId xmlns:a16="http://schemas.microsoft.com/office/drawing/2014/main" id="{380D0B06-D3D1-4B29-A677-F0FA8C320641}"/>
                </a:ext>
              </a:extLst>
            </p:cNvPr>
            <p:cNvSpPr txBox="1">
              <a:spLocks noChangeArrowheads="1"/>
            </p:cNvSpPr>
            <p:nvPr/>
          </p:nvSpPr>
          <p:spPr bwMode="auto">
            <a:xfrm>
              <a:off x="1216" y="1530"/>
              <a:ext cx="919" cy="2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2844"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Update rule</a:t>
              </a:r>
            </a:p>
          </p:txBody>
        </p:sp>
      </p:grpSp>
      <p:graphicFrame>
        <p:nvGraphicFramePr>
          <p:cNvPr id="1603596" name="Object 12">
            <a:extLst>
              <a:ext uri="{FF2B5EF4-FFF2-40B4-BE49-F238E27FC236}">
                <a16:creationId xmlns:a16="http://schemas.microsoft.com/office/drawing/2014/main" id="{9E472876-0922-4298-873F-E93786613550}"/>
              </a:ext>
            </a:extLst>
          </p:cNvPr>
          <p:cNvGraphicFramePr>
            <a:graphicFrameLocks noChangeAspect="1"/>
          </p:cNvGraphicFramePr>
          <p:nvPr/>
        </p:nvGraphicFramePr>
        <p:xfrm>
          <a:off x="2926081" y="6610773"/>
          <a:ext cx="1006969" cy="553156"/>
        </p:xfrm>
        <a:graphic>
          <a:graphicData uri="http://schemas.openxmlformats.org/presentationml/2006/ole">
            <mc:AlternateContent xmlns:mc="http://schemas.openxmlformats.org/markup-compatibility/2006">
              <mc:Choice xmlns:v="urn:schemas-microsoft-com:vml" Requires="v">
                <p:oleObj spid="_x0000_s52398" name="Equation" r:id="rId12" imgW="393700" imgH="215900" progId="Equation.3">
                  <p:embed/>
                </p:oleObj>
              </mc:Choice>
              <mc:Fallback>
                <p:oleObj name="Equation" r:id="rId12" imgW="393700" imgH="215900" progId="Equation.3">
                  <p:embed/>
                  <p:pic>
                    <p:nvPicPr>
                      <p:cNvPr id="1603596" name="Object 12">
                        <a:extLst>
                          <a:ext uri="{FF2B5EF4-FFF2-40B4-BE49-F238E27FC236}">
                            <a16:creationId xmlns:a16="http://schemas.microsoft.com/office/drawing/2014/main" id="{9E472876-0922-4298-873F-E9378661355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26081" y="6610773"/>
                        <a:ext cx="1006969" cy="553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603597" name="Object 13">
            <a:extLst>
              <a:ext uri="{FF2B5EF4-FFF2-40B4-BE49-F238E27FC236}">
                <a16:creationId xmlns:a16="http://schemas.microsoft.com/office/drawing/2014/main" id="{FA690745-6308-4729-A29B-EED261C1E302}"/>
              </a:ext>
            </a:extLst>
          </p:cNvPr>
          <p:cNvGraphicFramePr>
            <a:graphicFrameLocks noChangeAspect="1"/>
          </p:cNvGraphicFramePr>
          <p:nvPr/>
        </p:nvGraphicFramePr>
        <p:xfrm>
          <a:off x="2978009" y="7651610"/>
          <a:ext cx="1785902" cy="652497"/>
        </p:xfrm>
        <a:graphic>
          <a:graphicData uri="http://schemas.openxmlformats.org/presentationml/2006/ole">
            <mc:AlternateContent xmlns:mc="http://schemas.openxmlformats.org/markup-compatibility/2006">
              <mc:Choice xmlns:v="urn:schemas-microsoft-com:vml" Requires="v">
                <p:oleObj spid="_x0000_s52399" name="Equation" r:id="rId14" imgW="698500" imgH="254000" progId="Equation.3">
                  <p:embed/>
                </p:oleObj>
              </mc:Choice>
              <mc:Fallback>
                <p:oleObj name="Equation" r:id="rId14" imgW="698500" imgH="254000" progId="Equation.3">
                  <p:embed/>
                  <p:pic>
                    <p:nvPicPr>
                      <p:cNvPr id="1603597" name="Object 13">
                        <a:extLst>
                          <a:ext uri="{FF2B5EF4-FFF2-40B4-BE49-F238E27FC236}">
                            <a16:creationId xmlns:a16="http://schemas.microsoft.com/office/drawing/2014/main" id="{FA690745-6308-4729-A29B-EED261C1E30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78009" y="7651610"/>
                        <a:ext cx="1785902" cy="65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603598" name="Object 14">
            <a:extLst>
              <a:ext uri="{FF2B5EF4-FFF2-40B4-BE49-F238E27FC236}">
                <a16:creationId xmlns:a16="http://schemas.microsoft.com/office/drawing/2014/main" id="{7C2A7A27-BD64-49A2-A40E-B978CC3F1A1F}"/>
              </a:ext>
            </a:extLst>
          </p:cNvPr>
          <p:cNvGraphicFramePr>
            <a:graphicFrameLocks noChangeAspect="1"/>
          </p:cNvGraphicFramePr>
          <p:nvPr/>
        </p:nvGraphicFramePr>
        <p:xfrm>
          <a:off x="5635413" y="7651610"/>
          <a:ext cx="1526258" cy="652497"/>
        </p:xfrm>
        <a:graphic>
          <a:graphicData uri="http://schemas.openxmlformats.org/presentationml/2006/ole">
            <mc:AlternateContent xmlns:mc="http://schemas.openxmlformats.org/markup-compatibility/2006">
              <mc:Choice xmlns:v="urn:schemas-microsoft-com:vml" Requires="v">
                <p:oleObj spid="_x0000_s52400" name="Equation" r:id="rId16" imgW="596900" imgH="254000" progId="Equation.3">
                  <p:embed/>
                </p:oleObj>
              </mc:Choice>
              <mc:Fallback>
                <p:oleObj name="Equation" r:id="rId16" imgW="596900" imgH="254000" progId="Equation.3">
                  <p:embed/>
                  <p:pic>
                    <p:nvPicPr>
                      <p:cNvPr id="1603598" name="Object 14">
                        <a:extLst>
                          <a:ext uri="{FF2B5EF4-FFF2-40B4-BE49-F238E27FC236}">
                            <a16:creationId xmlns:a16="http://schemas.microsoft.com/office/drawing/2014/main" id="{7C2A7A27-BD64-49A2-A40E-B978CC3F1A1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35413" y="7651610"/>
                        <a:ext cx="1526258" cy="65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603599" name="Object 15">
            <a:extLst>
              <a:ext uri="{FF2B5EF4-FFF2-40B4-BE49-F238E27FC236}">
                <a16:creationId xmlns:a16="http://schemas.microsoft.com/office/drawing/2014/main" id="{0DE5EDB9-3BE0-4DC0-B780-4A1246B15A3F}"/>
              </a:ext>
            </a:extLst>
          </p:cNvPr>
          <p:cNvGraphicFramePr>
            <a:graphicFrameLocks noChangeAspect="1"/>
          </p:cNvGraphicFramePr>
          <p:nvPr/>
        </p:nvGraphicFramePr>
        <p:xfrm>
          <a:off x="6394028" y="8403450"/>
          <a:ext cx="358987" cy="456071"/>
        </p:xfrm>
        <a:graphic>
          <a:graphicData uri="http://schemas.openxmlformats.org/presentationml/2006/ole">
            <mc:AlternateContent xmlns:mc="http://schemas.openxmlformats.org/markup-compatibility/2006">
              <mc:Choice xmlns:v="urn:schemas-microsoft-com:vml" Requires="v">
                <p:oleObj spid="_x0000_s52401" name="Equation" r:id="rId18" imgW="139700" imgH="177800" progId="Equation.3">
                  <p:embed/>
                </p:oleObj>
              </mc:Choice>
              <mc:Fallback>
                <p:oleObj name="Equation" r:id="rId18" imgW="139700" imgH="177800" progId="Equation.3">
                  <p:embed/>
                  <p:pic>
                    <p:nvPicPr>
                      <p:cNvPr id="1603599" name="Object 15">
                        <a:extLst>
                          <a:ext uri="{FF2B5EF4-FFF2-40B4-BE49-F238E27FC236}">
                            <a16:creationId xmlns:a16="http://schemas.microsoft.com/office/drawing/2014/main" id="{0DE5EDB9-3BE0-4DC0-B780-4A1246B15A3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94028" y="8403450"/>
                        <a:ext cx="358987" cy="456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73736" name="Rectangle 21">
            <a:extLst>
              <a:ext uri="{FF2B5EF4-FFF2-40B4-BE49-F238E27FC236}">
                <a16:creationId xmlns:a16="http://schemas.microsoft.com/office/drawing/2014/main" id="{97AF2E37-F277-4EBC-8A05-71F11609C994}"/>
              </a:ext>
            </a:extLst>
          </p:cNvPr>
          <p:cNvSpPr>
            <a:spLocks noGrp="1" noChangeArrowheads="1"/>
          </p:cNvSpPr>
          <p:nvPr>
            <p:ph type="title"/>
          </p:nvPr>
        </p:nvSpPr>
        <p:spPr>
          <a:xfrm>
            <a:off x="697654" y="108374"/>
            <a:ext cx="12523893" cy="1404338"/>
          </a:xfrm>
          <a:noFill/>
        </p:spPr>
        <p:txBody>
          <a:bodyPr/>
          <a:lstStyle/>
          <a:p>
            <a:pPr eaLnBrk="1" hangingPunct="1"/>
            <a:r>
              <a:rPr lang="en-US" altLang="ja-JP" sz="5120"/>
              <a:t>Numerical Shape-from-Shading</a:t>
            </a:r>
          </a:p>
        </p:txBody>
      </p:sp>
      <p:sp>
        <p:nvSpPr>
          <p:cNvPr id="73737" name="Rectangle 22">
            <a:extLst>
              <a:ext uri="{FF2B5EF4-FFF2-40B4-BE49-F238E27FC236}">
                <a16:creationId xmlns:a16="http://schemas.microsoft.com/office/drawing/2014/main" id="{9BE2DAAF-58C0-4C6B-A3C1-165481135D78}"/>
              </a:ext>
            </a:extLst>
          </p:cNvPr>
          <p:cNvSpPr>
            <a:spLocks noChangeArrowheads="1"/>
          </p:cNvSpPr>
          <p:nvPr/>
        </p:nvSpPr>
        <p:spPr bwMode="auto">
          <a:xfrm>
            <a:off x="9706188" y="8897904"/>
            <a:ext cx="3013967"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en-US" altLang="ja-JP"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rPr>
              <a:t>(Ikeuchi &amp; Horn 89)</a:t>
            </a:r>
            <a:endParaRPr kumimoji="0" lang="en-US" altLang="en-US" sz="256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Helvetica Light"/>
            </a:endParaRPr>
          </a:p>
        </p:txBody>
      </p:sp>
    </p:spTree>
    <p:extLst>
      <p:ext uri="{BB962C8B-B14F-4D97-AF65-F5344CB8AC3E}">
        <p14:creationId xmlns:p14="http://schemas.microsoft.com/office/powerpoint/2010/main" val="3402380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0358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0358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0358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0359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0359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0359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035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3586"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33AA4D55-396D-47FF-BBD6-24CED5D50D17}"/>
              </a:ext>
            </a:extLst>
          </p:cNvPr>
          <p:cNvSpPr>
            <a:spLocks noGrp="1" noChangeArrowheads="1"/>
          </p:cNvSpPr>
          <p:nvPr>
            <p:ph type="title"/>
          </p:nvPr>
        </p:nvSpPr>
        <p:spPr>
          <a:xfrm>
            <a:off x="975360" y="-108373"/>
            <a:ext cx="11054080" cy="1625600"/>
          </a:xfrm>
        </p:spPr>
        <p:txBody>
          <a:bodyPr/>
          <a:lstStyle/>
          <a:p>
            <a:pPr eaLnBrk="1" hangingPunct="1"/>
            <a:r>
              <a:rPr lang="en-US" altLang="en-US"/>
              <a:t>Results</a:t>
            </a:r>
          </a:p>
        </p:txBody>
      </p:sp>
      <p:pic>
        <p:nvPicPr>
          <p:cNvPr id="75779" name="Picture 8">
            <a:extLst>
              <a:ext uri="{FF2B5EF4-FFF2-40B4-BE49-F238E27FC236}">
                <a16:creationId xmlns:a16="http://schemas.microsoft.com/office/drawing/2014/main" id="{AC151DE9-C3F4-42EE-959F-4DF26B2089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613" y="1733973"/>
            <a:ext cx="11270827" cy="73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9684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5178E7-B2FF-40CF-8993-7D38EB596E19}"/>
              </a:ext>
            </a:extLst>
          </p:cNvPr>
          <p:cNvGrpSpPr/>
          <p:nvPr/>
        </p:nvGrpSpPr>
        <p:grpSpPr>
          <a:xfrm>
            <a:off x="1438320" y="6433994"/>
            <a:ext cx="10316256" cy="1429555"/>
            <a:chOff x="4557486" y="7604342"/>
            <a:chExt cx="10316256" cy="1429555"/>
          </a:xfrm>
        </p:grpSpPr>
        <p:pic>
          <p:nvPicPr>
            <p:cNvPr id="15" name="Picture 14">
              <a:extLst>
                <a:ext uri="{FF2B5EF4-FFF2-40B4-BE49-F238E27FC236}">
                  <a16:creationId xmlns:a16="http://schemas.microsoft.com/office/drawing/2014/main" id="{A6F82828-C653-4C26-AE03-235E8146057D}"/>
                </a:ext>
              </a:extLst>
            </p:cNvPr>
            <p:cNvPicPr>
              <a:picLocks noChangeAspect="1"/>
            </p:cNvPicPr>
            <p:nvPr/>
          </p:nvPicPr>
          <p:blipFill rotWithShape="1">
            <a:blip r:embed="rId3">
              <a:extLst>
                <a:ext uri="{28A0092B-C50C-407E-A947-70E740481C1C}">
                  <a14:useLocalDpi xmlns:a14="http://schemas.microsoft.com/office/drawing/2010/main" val="0"/>
                </a:ext>
              </a:extLst>
            </a:blip>
            <a:srcRect l="33956" t="60719" r="28503" b="18945"/>
            <a:stretch/>
          </p:blipFill>
          <p:spPr>
            <a:xfrm>
              <a:off x="4557486" y="7604342"/>
              <a:ext cx="4426857" cy="1429555"/>
            </a:xfrm>
            <a:prstGeom prst="rect">
              <a:avLst/>
            </a:prstGeom>
          </p:spPr>
        </p:pic>
        <p:pic>
          <p:nvPicPr>
            <p:cNvPr id="16" name="Picture 15">
              <a:extLst>
                <a:ext uri="{FF2B5EF4-FFF2-40B4-BE49-F238E27FC236}">
                  <a16:creationId xmlns:a16="http://schemas.microsoft.com/office/drawing/2014/main" id="{B311D847-372D-443C-9405-1FDD48D51A37}"/>
                </a:ext>
              </a:extLst>
            </p:cNvPr>
            <p:cNvPicPr>
              <a:picLocks noChangeAspect="1"/>
            </p:cNvPicPr>
            <p:nvPr/>
          </p:nvPicPr>
          <p:blipFill rotWithShape="1">
            <a:blip r:embed="rId4">
              <a:extLst>
                <a:ext uri="{28A0092B-C50C-407E-A947-70E740481C1C}">
                  <a14:useLocalDpi xmlns:a14="http://schemas.microsoft.com/office/drawing/2010/main" val="0"/>
                </a:ext>
              </a:extLst>
            </a:blip>
            <a:srcRect l="14755" t="57981" r="35859" b="22628"/>
            <a:stretch/>
          </p:blipFill>
          <p:spPr>
            <a:xfrm>
              <a:off x="8984343" y="7604342"/>
              <a:ext cx="5889399" cy="1429555"/>
            </a:xfrm>
            <a:prstGeom prst="rect">
              <a:avLst/>
            </a:prstGeom>
          </p:spPr>
        </p:pic>
      </p:grpSp>
      <p:sp>
        <p:nvSpPr>
          <p:cNvPr id="908" name="“Physics-based” computer vision  (a.k.a “inverse optics”)"/>
          <p:cNvSpPr txBox="1">
            <a:spLocks noGrp="1"/>
          </p:cNvSpPr>
          <p:nvPr>
            <p:ph type="title"/>
          </p:nvPr>
        </p:nvSpPr>
        <p:spPr>
          <a:xfrm>
            <a:off x="571500" y="330200"/>
            <a:ext cx="11861800" cy="875756"/>
          </a:xfrm>
          <a:prstGeom prst="rect">
            <a:avLst/>
          </a:prstGeom>
        </p:spPr>
        <p:txBody>
          <a:bodyPr/>
          <a:lstStyle/>
          <a:p>
            <a:r>
              <a:rPr lang="en-US" dirty="0"/>
              <a:t>Five important equations/integrals to remember</a:t>
            </a:r>
            <a:endParaRPr dirty="0"/>
          </a:p>
        </p:txBody>
      </p:sp>
      <p:sp>
        <p:nvSpPr>
          <p:cNvPr id="7" name="define “pseudo-normal”">
            <a:extLst>
              <a:ext uri="{FF2B5EF4-FFF2-40B4-BE49-F238E27FC236}">
                <a16:creationId xmlns:a16="http://schemas.microsoft.com/office/drawing/2014/main" id="{31F11D75-DB24-40CB-BE0E-780192DD6D12}"/>
              </a:ext>
            </a:extLst>
          </p:cNvPr>
          <p:cNvSpPr txBox="1"/>
          <p:nvPr/>
        </p:nvSpPr>
        <p:spPr>
          <a:xfrm>
            <a:off x="571499" y="1312490"/>
            <a:ext cx="12282465"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Flux measured by a sensor of area X and directional receptivity W:</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pic>
        <p:nvPicPr>
          <p:cNvPr id="9" name="droppedImage.pdf" descr="droppedImage.pdf">
            <a:extLst>
              <a:ext uri="{FF2B5EF4-FFF2-40B4-BE49-F238E27FC236}">
                <a16:creationId xmlns:a16="http://schemas.microsoft.com/office/drawing/2014/main" id="{87C06A95-0BAA-4B93-8E09-2EC24787CA99}"/>
              </a:ext>
            </a:extLst>
          </p:cNvPr>
          <p:cNvPicPr>
            <a:picLocks noChangeAspect="1"/>
          </p:cNvPicPr>
          <p:nvPr/>
        </p:nvPicPr>
        <p:blipFill>
          <a:blip r:embed="rId5"/>
          <a:stretch>
            <a:fillRect/>
          </a:stretch>
        </p:blipFill>
        <p:spPr>
          <a:xfrm>
            <a:off x="1438320" y="1845969"/>
            <a:ext cx="7327900" cy="1054100"/>
          </a:xfrm>
          <a:prstGeom prst="rect">
            <a:avLst/>
          </a:prstGeom>
          <a:ln w="12700">
            <a:miter lim="400000"/>
          </a:ln>
        </p:spPr>
      </p:pic>
      <p:pic>
        <p:nvPicPr>
          <p:cNvPr id="10" name="droppedImage.pdf" descr="droppedImage.pdf">
            <a:extLst>
              <a:ext uri="{FF2B5EF4-FFF2-40B4-BE49-F238E27FC236}">
                <a16:creationId xmlns:a16="http://schemas.microsoft.com/office/drawing/2014/main" id="{55F54B07-1071-4148-9BC8-4A13FE6D92E4}"/>
              </a:ext>
            </a:extLst>
          </p:cNvPr>
          <p:cNvPicPr>
            <a:picLocks noChangeAspect="1"/>
          </p:cNvPicPr>
          <p:nvPr/>
        </p:nvPicPr>
        <p:blipFill>
          <a:blip r:embed="rId6"/>
          <a:stretch>
            <a:fillRect/>
          </a:stretch>
        </p:blipFill>
        <p:spPr>
          <a:xfrm>
            <a:off x="1438320" y="3552315"/>
            <a:ext cx="9283700" cy="1092200"/>
          </a:xfrm>
          <a:prstGeom prst="rect">
            <a:avLst/>
          </a:prstGeom>
          <a:ln w="12700">
            <a:miter lim="400000"/>
          </a:ln>
        </p:spPr>
      </p:pic>
      <p:sp>
        <p:nvSpPr>
          <p:cNvPr id="11" name="define “pseudo-normal”">
            <a:extLst>
              <a:ext uri="{FF2B5EF4-FFF2-40B4-BE49-F238E27FC236}">
                <a16:creationId xmlns:a16="http://schemas.microsoft.com/office/drawing/2014/main" id="{FE59A083-87F2-45AF-A917-3167911B274D}"/>
              </a:ext>
            </a:extLst>
          </p:cNvPr>
          <p:cNvSpPr txBox="1"/>
          <p:nvPr/>
        </p:nvSpPr>
        <p:spPr>
          <a:xfrm>
            <a:off x="571499" y="3018836"/>
            <a:ext cx="12282465"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Reflectance equation:</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grpSp>
        <p:nvGrpSpPr>
          <p:cNvPr id="2" name="Group 1">
            <a:extLst>
              <a:ext uri="{FF2B5EF4-FFF2-40B4-BE49-F238E27FC236}">
                <a16:creationId xmlns:a16="http://schemas.microsoft.com/office/drawing/2014/main" id="{5E2AFB86-443A-43A6-A42F-16C919436A6F}"/>
              </a:ext>
            </a:extLst>
          </p:cNvPr>
          <p:cNvGrpSpPr/>
          <p:nvPr/>
        </p:nvGrpSpPr>
        <p:grpSpPr>
          <a:xfrm>
            <a:off x="1438320" y="5177994"/>
            <a:ext cx="2344982" cy="1092200"/>
            <a:chOff x="897407" y="5746154"/>
            <a:chExt cx="2929899" cy="1364632"/>
          </a:xfrm>
        </p:grpSpPr>
        <p:pic>
          <p:nvPicPr>
            <p:cNvPr id="12" name="droppedImage.pdf" descr="droppedImage.pdf">
              <a:extLst>
                <a:ext uri="{FF2B5EF4-FFF2-40B4-BE49-F238E27FC236}">
                  <a16:creationId xmlns:a16="http://schemas.microsoft.com/office/drawing/2014/main" id="{B23C4A44-24B4-4F65-88A2-9C3235C3663B}"/>
                </a:ext>
              </a:extLst>
            </p:cNvPr>
            <p:cNvPicPr>
              <a:picLocks noChangeAspect="1"/>
            </p:cNvPicPr>
            <p:nvPr/>
          </p:nvPicPr>
          <p:blipFill rotWithShape="1">
            <a:blip r:embed="rId7"/>
            <a:srcRect l="18455"/>
            <a:stretch/>
          </p:blipFill>
          <p:spPr>
            <a:xfrm>
              <a:off x="1933575" y="5992075"/>
              <a:ext cx="1893731" cy="550021"/>
            </a:xfrm>
            <a:prstGeom prst="rect">
              <a:avLst/>
            </a:prstGeom>
            <a:ln w="12700" cap="flat">
              <a:noFill/>
              <a:miter lim="400000"/>
            </a:ln>
            <a:effectLst/>
          </p:spPr>
        </p:pic>
        <p:pic>
          <p:nvPicPr>
            <p:cNvPr id="13" name="droppedImage.pdf" descr="droppedImage.pdf">
              <a:extLst>
                <a:ext uri="{FF2B5EF4-FFF2-40B4-BE49-F238E27FC236}">
                  <a16:creationId xmlns:a16="http://schemas.microsoft.com/office/drawing/2014/main" id="{A5F8215F-3183-4242-8A7E-D9FC57159D48}"/>
                </a:ext>
              </a:extLst>
            </p:cNvPr>
            <p:cNvPicPr>
              <a:picLocks noChangeAspect="1"/>
            </p:cNvPicPr>
            <p:nvPr/>
          </p:nvPicPr>
          <p:blipFill rotWithShape="1">
            <a:blip r:embed="rId6"/>
            <a:srcRect r="90638"/>
            <a:stretch/>
          </p:blipFill>
          <p:spPr>
            <a:xfrm>
              <a:off x="897407" y="5746154"/>
              <a:ext cx="1085939" cy="1364632"/>
            </a:xfrm>
            <a:prstGeom prst="rect">
              <a:avLst/>
            </a:prstGeom>
            <a:ln w="12700">
              <a:miter lim="400000"/>
            </a:ln>
          </p:spPr>
        </p:pic>
      </p:grpSp>
      <p:sp>
        <p:nvSpPr>
          <p:cNvPr id="14" name="define “pseudo-normal”">
            <a:extLst>
              <a:ext uri="{FF2B5EF4-FFF2-40B4-BE49-F238E27FC236}">
                <a16:creationId xmlns:a16="http://schemas.microsoft.com/office/drawing/2014/main" id="{FA568140-3062-4265-866F-708ABD91F1F2}"/>
              </a:ext>
            </a:extLst>
          </p:cNvPr>
          <p:cNvSpPr txBox="1"/>
          <p:nvPr/>
        </p:nvSpPr>
        <p:spPr>
          <a:xfrm>
            <a:off x="571499" y="4719292"/>
            <a:ext cx="12282465"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Radiance under directional lighting and Lambertian BRDF (“n-dot-l shading”):</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
        <p:nvSpPr>
          <p:cNvPr id="17" name="define “pseudo-normal”">
            <a:extLst>
              <a:ext uri="{FF2B5EF4-FFF2-40B4-BE49-F238E27FC236}">
                <a16:creationId xmlns:a16="http://schemas.microsoft.com/office/drawing/2014/main" id="{66616F9C-8A01-4617-AA6D-C57F5DDE14E2}"/>
              </a:ext>
            </a:extLst>
          </p:cNvPr>
          <p:cNvSpPr txBox="1"/>
          <p:nvPr/>
        </p:nvSpPr>
        <p:spPr>
          <a:xfrm>
            <a:off x="571499" y="6153008"/>
            <a:ext cx="12282465"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Conversion of a (hemi)-spherical integral to a surface integral:</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pic>
        <p:nvPicPr>
          <p:cNvPr id="18" name="Picture 2" descr="patsolid2">
            <a:extLst>
              <a:ext uri="{FF2B5EF4-FFF2-40B4-BE49-F238E27FC236}">
                <a16:creationId xmlns:a16="http://schemas.microsoft.com/office/drawing/2014/main" id="{6944C4B9-8F5B-40D0-9324-8734FF7C8E5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7381" t="51731" r="10287" b="35746"/>
          <a:stretch/>
        </p:blipFill>
        <p:spPr bwMode="auto">
          <a:xfrm>
            <a:off x="1438320" y="8388948"/>
            <a:ext cx="4279719" cy="1233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define “pseudo-normal”">
            <a:extLst>
              <a:ext uri="{FF2B5EF4-FFF2-40B4-BE49-F238E27FC236}">
                <a16:creationId xmlns:a16="http://schemas.microsoft.com/office/drawing/2014/main" id="{CAE720D3-C6CC-4E5F-BB34-7EF696D1B270}"/>
              </a:ext>
            </a:extLst>
          </p:cNvPr>
          <p:cNvSpPr txBox="1"/>
          <p:nvPr/>
        </p:nvSpPr>
        <p:spPr>
          <a:xfrm>
            <a:off x="571499" y="7773396"/>
            <a:ext cx="12282465"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Computing (hemi)-spherical integrals:</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grpSp>
        <p:nvGrpSpPr>
          <p:cNvPr id="5" name="Group 4">
            <a:extLst>
              <a:ext uri="{FF2B5EF4-FFF2-40B4-BE49-F238E27FC236}">
                <a16:creationId xmlns:a16="http://schemas.microsoft.com/office/drawing/2014/main" id="{07F7A334-37A6-4C79-A11A-0FD02EDF95CE}"/>
              </a:ext>
            </a:extLst>
          </p:cNvPr>
          <p:cNvGrpSpPr/>
          <p:nvPr/>
        </p:nvGrpSpPr>
        <p:grpSpPr>
          <a:xfrm>
            <a:off x="7726425" y="8264971"/>
            <a:ext cx="4028151" cy="1386348"/>
            <a:chOff x="7726425" y="8244026"/>
            <a:chExt cx="4028151" cy="1386348"/>
          </a:xfrm>
        </p:grpSpPr>
        <p:pic>
          <p:nvPicPr>
            <p:cNvPr id="20" name="Picture 2" descr="patsolid2">
              <a:extLst>
                <a:ext uri="{FF2B5EF4-FFF2-40B4-BE49-F238E27FC236}">
                  <a16:creationId xmlns:a16="http://schemas.microsoft.com/office/drawing/2014/main" id="{DFA5D425-553A-42B7-B8F9-4F2EE13CE1B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2719" t="77286" r="16946" b="8638"/>
            <a:stretch/>
          </p:blipFill>
          <p:spPr bwMode="auto">
            <a:xfrm>
              <a:off x="9062891" y="8244026"/>
              <a:ext cx="2691685" cy="1386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patsolid2">
              <a:extLst>
                <a:ext uri="{FF2B5EF4-FFF2-40B4-BE49-F238E27FC236}">
                  <a16:creationId xmlns:a16="http://schemas.microsoft.com/office/drawing/2014/main" id="{6F397EC9-5195-49C9-A602-E41893BA7F4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5622" t="81008" r="31741" b="11564"/>
            <a:stretch/>
          </p:blipFill>
          <p:spPr bwMode="auto">
            <a:xfrm>
              <a:off x="7726425" y="8609690"/>
              <a:ext cx="349162"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patsolid2">
              <a:extLst>
                <a:ext uri="{FF2B5EF4-FFF2-40B4-BE49-F238E27FC236}">
                  <a16:creationId xmlns:a16="http://schemas.microsoft.com/office/drawing/2014/main" id="{E1E0D1C3-4E8A-4F3E-88A3-5619FFC79D4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8489" t="51731" r="33797" b="35746"/>
            <a:stretch/>
          </p:blipFill>
          <p:spPr bwMode="auto">
            <a:xfrm>
              <a:off x="8041810" y="8320527"/>
              <a:ext cx="1021081" cy="1233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define “pseudo-normal”">
            <a:extLst>
              <a:ext uri="{FF2B5EF4-FFF2-40B4-BE49-F238E27FC236}">
                <a16:creationId xmlns:a16="http://schemas.microsoft.com/office/drawing/2014/main" id="{8849F425-A82F-48B4-89EF-184E99311EC3}"/>
              </a:ext>
            </a:extLst>
          </p:cNvPr>
          <p:cNvSpPr txBox="1"/>
          <p:nvPr/>
        </p:nvSpPr>
        <p:spPr>
          <a:xfrm>
            <a:off x="6255194" y="8708711"/>
            <a:ext cx="808687"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ctr" defTabSz="584200">
              <a:defRPr sz="2400">
                <a:solidFill>
                  <a:srgbClr val="606060"/>
                </a:solidFill>
                <a:latin typeface="+mn-lt"/>
                <a:ea typeface="+mn-ea"/>
                <a:cs typeface="+mn-cs"/>
                <a:sym typeface="Helvetica Neue Light"/>
              </a:defRPr>
            </a:lvl1pPr>
          </a:lstStyle>
          <a:p>
            <a:pPr marL="0" marR="0" lvl="0" indent="0" defTabSz="584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rPr>
              <a:t>and</a:t>
            </a:r>
            <a:endParaRPr kumimoji="0" sz="2800" b="0" i="0" u="none" strike="noStrike" kern="0" cap="none" spc="0" normalizeH="0" baseline="0" noProof="0" dirty="0">
              <a:ln>
                <a:noFill/>
              </a:ln>
              <a:solidFill>
                <a:schemeClr val="tx1"/>
              </a:solidFill>
              <a:effectLst/>
              <a:uLnTx/>
              <a:uFillTx/>
              <a:latin typeface="Calibri Light" panose="020F0302020204030204" pitchFamily="34" charset="0"/>
              <a:sym typeface="Helvetica Neue Light"/>
            </a:endParaRPr>
          </a:p>
        </p:txBody>
      </p:sp>
    </p:spTree>
    <p:extLst>
      <p:ext uri="{BB962C8B-B14F-4D97-AF65-F5344CB8AC3E}">
        <p14:creationId xmlns:p14="http://schemas.microsoft.com/office/powerpoint/2010/main" val="4077028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BE5B2264-E67A-4989-8AC9-F662CBC4FB6D}"/>
              </a:ext>
            </a:extLst>
          </p:cNvPr>
          <p:cNvSpPr>
            <a:spLocks noGrp="1" noChangeArrowheads="1"/>
          </p:cNvSpPr>
          <p:nvPr>
            <p:ph type="title"/>
          </p:nvPr>
        </p:nvSpPr>
        <p:spPr>
          <a:xfrm>
            <a:off x="975360" y="0"/>
            <a:ext cx="11054080" cy="1625600"/>
          </a:xfrm>
        </p:spPr>
        <p:txBody>
          <a:bodyPr/>
          <a:lstStyle/>
          <a:p>
            <a:pPr eaLnBrk="1" hangingPunct="1"/>
            <a:r>
              <a:rPr lang="en-US" altLang="ja-JP"/>
              <a:t>Results</a:t>
            </a:r>
          </a:p>
        </p:txBody>
      </p:sp>
      <p:pic>
        <p:nvPicPr>
          <p:cNvPr id="77827" name="Picture 9">
            <a:extLst>
              <a:ext uri="{FF2B5EF4-FFF2-40B4-BE49-F238E27FC236}">
                <a16:creationId xmlns:a16="http://schemas.microsoft.com/office/drawing/2014/main" id="{813604E2-0FD9-46B0-B2C5-4B2E9018B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41" y="1733973"/>
            <a:ext cx="11772053" cy="771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57057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BE5B2264-E67A-4989-8AC9-F662CBC4FB6D}"/>
              </a:ext>
            </a:extLst>
          </p:cNvPr>
          <p:cNvSpPr>
            <a:spLocks noGrp="1" noChangeArrowheads="1"/>
          </p:cNvSpPr>
          <p:nvPr>
            <p:ph type="title"/>
          </p:nvPr>
        </p:nvSpPr>
        <p:spPr>
          <a:xfrm>
            <a:off x="975360" y="0"/>
            <a:ext cx="11054080" cy="1625600"/>
          </a:xfrm>
        </p:spPr>
        <p:txBody>
          <a:bodyPr/>
          <a:lstStyle/>
          <a:p>
            <a:pPr eaLnBrk="1" hangingPunct="1"/>
            <a:r>
              <a:rPr lang="en-US" altLang="ja-JP" dirty="0"/>
              <a:t>More modern results</a:t>
            </a:r>
          </a:p>
        </p:txBody>
      </p:sp>
      <p:pic>
        <p:nvPicPr>
          <p:cNvPr id="3" name="Picture 2">
            <a:extLst>
              <a:ext uri="{FF2B5EF4-FFF2-40B4-BE49-F238E27FC236}">
                <a16:creationId xmlns:a16="http://schemas.microsoft.com/office/drawing/2014/main" id="{DC3E31DD-D054-497C-A065-CF2543D580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693" y="1625600"/>
            <a:ext cx="10031413" cy="7949865"/>
          </a:xfrm>
          <a:prstGeom prst="rect">
            <a:avLst/>
          </a:prstGeom>
        </p:spPr>
      </p:pic>
    </p:spTree>
    <p:extLst>
      <p:ext uri="{BB962C8B-B14F-4D97-AF65-F5344CB8AC3E}">
        <p14:creationId xmlns:p14="http://schemas.microsoft.com/office/powerpoint/2010/main" val="5320442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p:cNvSpPr>
          <p:nvPr>
            <p:ph type="title"/>
          </p:nvPr>
        </p:nvSpPr>
        <p:spPr>
          <a:xfrm>
            <a:off x="0" y="8587"/>
            <a:ext cx="13004800" cy="777024"/>
          </a:xfrm>
          <a:prstGeom prst="rect">
            <a:avLst/>
          </a:prstGeom>
        </p:spPr>
        <p:txBody>
          <a:bodyPr/>
          <a:lstStyle/>
          <a:p>
            <a:pPr algn="ctr"/>
            <a:r>
              <a:rPr lang="en-US" dirty="0"/>
              <a:t>References</a:t>
            </a:r>
            <a:endParaRPr dirty="0"/>
          </a:p>
        </p:txBody>
      </p:sp>
      <p:sp>
        <p:nvSpPr>
          <p:cNvPr id="7" name="Shape 667"/>
          <p:cNvSpPr txBox="1">
            <a:spLocks/>
          </p:cNvSpPr>
          <p:nvPr/>
        </p:nvSpPr>
        <p:spPr>
          <a:xfrm>
            <a:off x="1" y="785611"/>
            <a:ext cx="13004800" cy="8706119"/>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Basic reading:</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srgbClr val="000000"/>
                </a:solidFill>
                <a:effectLst/>
                <a:uLnTx/>
                <a:uFillTx/>
                <a:latin typeface="Calibri Light" panose="020F0302020204030204" pitchFamily="34" charset="0"/>
                <a:sym typeface="Helvetica Light"/>
              </a:rPr>
              <a:t>Szeliski</a:t>
            </a:r>
            <a:r>
              <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a:t>
            </a:r>
            <a:r>
              <a:rPr lang="en-US" sz="1600" dirty="0">
                <a:solidFill>
                  <a:srgbClr val="000000"/>
                </a:solidFill>
                <a:latin typeface="Calibri Light" panose="020F0302020204030204" pitchFamily="34" charset="0"/>
                <a:sym typeface="Helvetica Light"/>
              </a:rPr>
              <a:t>Section 2.2</a:t>
            </a:r>
            <a:r>
              <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srgbClr val="000000"/>
                </a:solidFill>
                <a:effectLst/>
                <a:uLnTx/>
                <a:uFillTx/>
                <a:latin typeface="Calibri Light" panose="020F0302020204030204" pitchFamily="34" charset="0"/>
                <a:sym typeface="Helvetica Light"/>
              </a:rPr>
              <a:t>Gortler</a:t>
            </a:r>
            <a:r>
              <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Chapter 21.</a:t>
            </a:r>
          </a:p>
          <a:p>
            <a:pPr marR="0" lvl="0" algn="l" defTabSz="914400" rtl="0" eaLnBrk="1" fontAlgn="auto" latinLnBrk="0" hangingPunct="1">
              <a:lnSpc>
                <a:spcPct val="90000"/>
              </a:lnSpc>
              <a:spcBef>
                <a:spcPct val="0"/>
              </a:spcBef>
              <a:spcAft>
                <a:spcPts val="0"/>
              </a:spcAft>
              <a:buClrTx/>
              <a:buSzTx/>
              <a:tabLst/>
              <a:defRPr/>
            </a:pPr>
            <a:r>
              <a:rPr lang="en-US" sz="1600" dirty="0">
                <a:solidFill>
                  <a:srgbClr val="000000"/>
                </a:solidFill>
                <a:latin typeface="Calibri Light" panose="020F0302020204030204" pitchFamily="34" charset="0"/>
                <a:sym typeface="Helvetica Light"/>
              </a:rPr>
              <a:t>	This book by Steven </a:t>
            </a:r>
            <a:r>
              <a:rPr lang="en-US" sz="1600" dirty="0" err="1">
                <a:solidFill>
                  <a:srgbClr val="000000"/>
                </a:solidFill>
                <a:latin typeface="Calibri Light" panose="020F0302020204030204" pitchFamily="34" charset="0"/>
                <a:sym typeface="Helvetica Light"/>
              </a:rPr>
              <a:t>Gortler</a:t>
            </a:r>
            <a:r>
              <a:rPr lang="en-US" sz="1600" dirty="0">
                <a:solidFill>
                  <a:srgbClr val="000000"/>
                </a:solidFill>
                <a:latin typeface="Calibri Light" panose="020F0302020204030204" pitchFamily="34" charset="0"/>
                <a:sym typeface="Helvetica Light"/>
              </a:rPr>
              <a:t> has a great </a:t>
            </a:r>
            <a:r>
              <a:rPr lang="en-US" sz="1600" i="1" dirty="0">
                <a:solidFill>
                  <a:srgbClr val="000000"/>
                </a:solidFill>
                <a:latin typeface="Calibri Light" panose="020F0302020204030204" pitchFamily="34" charset="0"/>
                <a:sym typeface="Helvetica Light"/>
              </a:rPr>
              <a:t>introduction</a:t>
            </a:r>
            <a:r>
              <a:rPr lang="en-US" sz="1600" dirty="0">
                <a:solidFill>
                  <a:srgbClr val="000000"/>
                </a:solidFill>
                <a:latin typeface="Calibri Light" panose="020F0302020204030204" pitchFamily="34" charset="0"/>
                <a:sym typeface="Helvetica Light"/>
              </a:rPr>
              <a:t> to radiometry, reflectance, and their use for image formation.</a:t>
            </a:r>
            <a:endPar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1600" dirty="0">
              <a:solidFill>
                <a:srgbClr val="000000"/>
              </a:solidFill>
              <a:latin typeface="Calibri Light" panose="020F0302020204030204" pitchFamily="34" charset="0"/>
              <a:sym typeface="Helvetica Light"/>
            </a:endParaRPr>
          </a:p>
          <a:p>
            <a:pPr marR="0" lvl="0" algn="l" defTabSz="914400" rtl="0" eaLnBrk="1" fontAlgn="auto" latinLnBrk="0" hangingPunct="1">
              <a:lnSpc>
                <a:spcPct val="90000"/>
              </a:lnSpc>
              <a:spcBef>
                <a:spcPct val="0"/>
              </a:spcBef>
              <a:spcAft>
                <a:spcPts val="0"/>
              </a:spcAft>
              <a:buClrTx/>
              <a:buSzTx/>
              <a:tabLst/>
              <a:defRPr/>
            </a:pPr>
            <a:r>
              <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Additional reading:</a:t>
            </a:r>
          </a:p>
          <a:p>
            <a:pPr marL="285750" lvl="0" indent="-285750">
              <a:buFont typeface="Arial" panose="020B0604020202020204" pitchFamily="34" charset="0"/>
              <a:buChar char="•"/>
              <a:defRPr/>
            </a:pPr>
            <a:r>
              <a:rPr lang="en-US" sz="1600" dirty="0">
                <a:solidFill>
                  <a:srgbClr val="000000"/>
                </a:solidFill>
                <a:latin typeface="Calibri Light" panose="020F0302020204030204" pitchFamily="34" charset="0"/>
                <a:sym typeface="Helvetica Light"/>
              </a:rPr>
              <a:t>Oren and </a:t>
            </a:r>
            <a:r>
              <a:rPr lang="en-US" sz="1600" dirty="0" err="1">
                <a:solidFill>
                  <a:srgbClr val="000000"/>
                </a:solidFill>
                <a:latin typeface="Calibri Light" panose="020F0302020204030204" pitchFamily="34" charset="0"/>
                <a:sym typeface="Helvetica Light"/>
              </a:rPr>
              <a:t>Nayar</a:t>
            </a:r>
            <a:r>
              <a:rPr lang="en-US" sz="1600" dirty="0">
                <a:solidFill>
                  <a:srgbClr val="000000"/>
                </a:solidFill>
                <a:latin typeface="Calibri Light" panose="020F0302020204030204" pitchFamily="34" charset="0"/>
                <a:sym typeface="Helvetica Light"/>
              </a:rPr>
              <a:t>, “Generalization of the Lambertian model and implications for machine vision,” IJCV 1995.</a:t>
            </a:r>
          </a:p>
          <a:p>
            <a:pPr lvl="0">
              <a:defRPr/>
            </a:pPr>
            <a:r>
              <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The paper introducing </a:t>
            </a:r>
            <a:r>
              <a:rPr lang="en-US" sz="1600" dirty="0">
                <a:solidFill>
                  <a:srgbClr val="000000"/>
                </a:solidFill>
                <a:latin typeface="Calibri Light" panose="020F0302020204030204" pitchFamily="34" charset="0"/>
                <a:sym typeface="Helvetica Light"/>
              </a:rPr>
              <a:t>the most common</a:t>
            </a:r>
            <a:r>
              <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model for rough diffuse reflectance.</a:t>
            </a:r>
          </a:p>
          <a:p>
            <a:pPr marL="342900" lvl="0" indent="-342900">
              <a:buFont typeface="Arial" panose="020B0604020202020204" pitchFamily="34" charset="0"/>
              <a:buChar char="•"/>
              <a:defRPr/>
            </a:pPr>
            <a:r>
              <a:rPr lang="en-US" sz="1600" dirty="0" err="1">
                <a:solidFill>
                  <a:srgbClr val="000000"/>
                </a:solidFill>
                <a:latin typeface="Calibri Light" panose="020F0302020204030204" pitchFamily="34" charset="0"/>
                <a:sym typeface="Helvetica Light"/>
              </a:rPr>
              <a:t>Debevec</a:t>
            </a:r>
            <a:r>
              <a:rPr lang="en-US" sz="1600" dirty="0">
                <a:solidFill>
                  <a:srgbClr val="000000"/>
                </a:solidFill>
                <a:latin typeface="Calibri Light" panose="020F0302020204030204" pitchFamily="34" charset="0"/>
                <a:sym typeface="Helvetica Light"/>
              </a:rPr>
              <a:t>, “Rendering Synthetic Objects into Real Scenes,” SIGGRAPH 1998.</a:t>
            </a:r>
          </a:p>
          <a:p>
            <a:pPr lvl="0">
              <a:defRPr/>
            </a:pPr>
            <a:r>
              <a:rPr lang="en-US" sz="1600" dirty="0">
                <a:solidFill>
                  <a:srgbClr val="000000"/>
                </a:solidFill>
                <a:latin typeface="Calibri Light" panose="020F0302020204030204" pitchFamily="34" charset="0"/>
                <a:sym typeface="Helvetica Light"/>
              </a:rPr>
              <a:t>	The paper that introduced the notion of the environment map, the use of chrome spheres for measuring such maps, and the idea that they can 	be used for easy rendering.</a:t>
            </a:r>
          </a:p>
          <a:p>
            <a:pPr marL="342900" lvl="0" indent="-342900">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Lalonde et al., </a:t>
            </a:r>
            <a:r>
              <a:rPr lang="en-US" sz="1600" dirty="0">
                <a:solidFill>
                  <a:srgbClr val="000000"/>
                </a:solidFill>
                <a:latin typeface="Calibri Light" panose="020F0302020204030204" pitchFamily="34" charset="0"/>
                <a:sym typeface="Helvetica Light"/>
              </a:rPr>
              <a:t>“Estimating the Natural Illumination Conditions from a Single Outdoor Image,” IJCV 2012.</a:t>
            </a:r>
          </a:p>
          <a:p>
            <a:pPr lvl="0">
              <a:defRPr/>
            </a:pPr>
            <a:r>
              <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A paper on estimating outdoors environment maps from just one image.</a:t>
            </a:r>
          </a:p>
          <a:p>
            <a:pPr marL="342900" lvl="0" indent="-342900">
              <a:buFont typeface="Arial" panose="020B0604020202020204" pitchFamily="34" charset="0"/>
              <a:buChar char="•"/>
              <a:defRPr/>
            </a:pPr>
            <a:r>
              <a:rPr kumimoji="0" lang="en-US" sz="1600" b="0" i="0" u="none" strike="noStrike" kern="1200" cap="none" spc="0" normalizeH="0" baseline="0" noProof="0" dirty="0" err="1">
                <a:ln>
                  <a:noFill/>
                </a:ln>
                <a:solidFill>
                  <a:srgbClr val="000000"/>
                </a:solidFill>
                <a:effectLst/>
                <a:uLnTx/>
                <a:uFillTx/>
                <a:latin typeface="Calibri Light" panose="020F0302020204030204" pitchFamily="34" charset="0"/>
                <a:sym typeface="Helvetica Light"/>
              </a:rPr>
              <a:t>Basri</a:t>
            </a:r>
            <a:r>
              <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and Jacobs</a:t>
            </a:r>
            <a:r>
              <a:rPr lang="en-US" sz="1600" dirty="0">
                <a:solidFill>
                  <a:srgbClr val="000000"/>
                </a:solidFill>
                <a:latin typeface="Calibri Light" panose="020F0302020204030204" pitchFamily="34" charset="0"/>
                <a:sym typeface="Helvetica Light"/>
              </a:rPr>
              <a:t>, “Lambertian reflectance and linear subspaces,” ICCV 2001.</a:t>
            </a:r>
          </a:p>
          <a:p>
            <a:pPr marL="342900" lvl="0" indent="-342900">
              <a:buFont typeface="Arial" panose="020B0604020202020204" pitchFamily="34" charset="0"/>
              <a:buChar char="•"/>
              <a:defRPr/>
            </a:pPr>
            <a:r>
              <a:rPr lang="en-US" sz="1600" dirty="0" err="1">
                <a:solidFill>
                  <a:srgbClr val="000000"/>
                </a:solidFill>
                <a:latin typeface="Calibri Light" panose="020F0302020204030204" pitchFamily="34" charset="0"/>
                <a:sym typeface="Helvetica Light"/>
              </a:rPr>
              <a:t>Ramamoorthi</a:t>
            </a:r>
            <a:r>
              <a:rPr lang="en-US" sz="1600" dirty="0">
                <a:solidFill>
                  <a:srgbClr val="000000"/>
                </a:solidFill>
                <a:latin typeface="Calibri Light" panose="020F0302020204030204" pitchFamily="34" charset="0"/>
                <a:sym typeface="Helvetica Light"/>
              </a:rPr>
              <a:t> and Hanrahan, “A signal-processing framework for inverse rendering,” SIGGRAPH 2001.</a:t>
            </a:r>
          </a:p>
          <a:p>
            <a:pPr marL="342900" lvl="0" indent="-342900">
              <a:buFont typeface="Arial" panose="020B0604020202020204" pitchFamily="34" charset="0"/>
              <a:buChar char="•"/>
              <a:defRPr/>
            </a:pPr>
            <a:r>
              <a:rPr lang="en-US" sz="1600" dirty="0">
                <a:solidFill>
                  <a:srgbClr val="000000"/>
                </a:solidFill>
                <a:latin typeface="Calibri Light" panose="020F0302020204030204" pitchFamily="34" charset="0"/>
                <a:sym typeface="Helvetica Light"/>
              </a:rPr>
              <a:t>Sloan et al., “Precomputed radiance transfer for real-time rendering in dynamic, low-frequency lighting environments,” SIGGRAPH 2002.</a:t>
            </a:r>
          </a:p>
          <a:p>
            <a:pPr lvl="0">
              <a:defRPr/>
            </a:pPr>
            <a:r>
              <a:rPr lang="en-US" sz="1600" dirty="0">
                <a:solidFill>
                  <a:srgbClr val="000000"/>
                </a:solidFill>
                <a:latin typeface="Calibri Light" panose="020F0302020204030204" pitchFamily="34" charset="0"/>
                <a:sym typeface="Helvetica Light"/>
              </a:rPr>
              <a:t>	Three papers describing the use of spherical harmonics to model low-frequency illumination, as well as the low-pass filtering effect of Lambertian 	reflectance on illumination. </a:t>
            </a:r>
          </a:p>
          <a:p>
            <a:pPr marL="285750" lvl="0" indent="-285750">
              <a:buFont typeface="Arial" panose="020B0604020202020204" pitchFamily="34" charset="0"/>
              <a:buChar char="•"/>
              <a:defRPr/>
            </a:pPr>
            <a:r>
              <a:rPr lang="en-US" sz="1600" dirty="0">
                <a:solidFill>
                  <a:srgbClr val="000000"/>
                </a:solidFill>
                <a:latin typeface="Calibri Light" panose="020F0302020204030204" pitchFamily="34" charset="0"/>
                <a:sym typeface="Helvetica Light"/>
              </a:rPr>
              <a:t>Zhang et al., “Shape-from-shading: a survey,” PAMI 1999.</a:t>
            </a:r>
          </a:p>
          <a:p>
            <a:pPr lvl="0">
              <a:defRPr/>
            </a:pPr>
            <a:r>
              <a:rPr lang="en-US" sz="1600" dirty="0">
                <a:solidFill>
                  <a:srgbClr val="000000"/>
                </a:solidFill>
                <a:latin typeface="Calibri Light" panose="020F0302020204030204" pitchFamily="34" charset="0"/>
                <a:sym typeface="Helvetica Light"/>
              </a:rPr>
              <a:t>	A review of perceptual and computational aspects of shape from shading.</a:t>
            </a:r>
          </a:p>
          <a:p>
            <a:pPr marL="342900" lvl="0" indent="-342900">
              <a:buFont typeface="Arial" panose="020B0604020202020204" pitchFamily="34" charset="0"/>
              <a:buChar char="•"/>
              <a:defRPr/>
            </a:pPr>
            <a:r>
              <a:rPr lang="en-US" sz="1600" dirty="0" err="1">
                <a:solidFill>
                  <a:srgbClr val="000000"/>
                </a:solidFill>
                <a:latin typeface="Calibri Light" panose="020F0302020204030204" pitchFamily="34" charset="0"/>
                <a:sym typeface="Helvetica Light"/>
              </a:rPr>
              <a:t>Woodham</a:t>
            </a:r>
            <a:r>
              <a:rPr lang="en-US" sz="1600" dirty="0">
                <a:solidFill>
                  <a:srgbClr val="000000"/>
                </a:solidFill>
                <a:latin typeface="Calibri Light" panose="020F0302020204030204" pitchFamily="34" charset="0"/>
                <a:sym typeface="Helvetica Light"/>
              </a:rPr>
              <a:t>, “Photometric method for determining surface orientation from multiple images,” Optical Engineering 1980.</a:t>
            </a:r>
          </a:p>
          <a:p>
            <a:pPr lvl="0">
              <a:defRPr/>
            </a:pPr>
            <a:r>
              <a:rPr lang="en-US" sz="1600" dirty="0">
                <a:solidFill>
                  <a:srgbClr val="000000"/>
                </a:solidFill>
                <a:latin typeface="Calibri Light" panose="020F0302020204030204" pitchFamily="34" charset="0"/>
                <a:sym typeface="Helvetica Light"/>
              </a:rPr>
              <a:t>	The paper that introduced photometric stereo.</a:t>
            </a:r>
          </a:p>
          <a:p>
            <a:pPr marL="342900" lvl="0" indent="-342900">
              <a:buFont typeface="Arial" panose="020B0604020202020204" pitchFamily="34" charset="0"/>
              <a:buChar char="•"/>
              <a:defRPr/>
            </a:pPr>
            <a:r>
              <a:rPr lang="en-US" sz="1600" dirty="0">
                <a:solidFill>
                  <a:srgbClr val="000000"/>
                </a:solidFill>
                <a:latin typeface="Calibri Light" panose="020F0302020204030204" pitchFamily="34" charset="0"/>
                <a:sym typeface="Helvetica Light"/>
              </a:rPr>
              <a:t>Yuille and Snow, “Shape and albedo from multiple images using integrability,” CVPR 1997.</a:t>
            </a:r>
          </a:p>
          <a:p>
            <a:pPr marL="342900" lvl="0" indent="-342900">
              <a:buFont typeface="Arial" panose="020B0604020202020204" pitchFamily="34" charset="0"/>
              <a:buChar char="•"/>
              <a:defRPr/>
            </a:pPr>
            <a:r>
              <a:rPr lang="en-US" sz="1600" dirty="0" err="1">
                <a:solidFill>
                  <a:srgbClr val="000000"/>
                </a:solidFill>
                <a:latin typeface="Calibri Light" panose="020F0302020204030204" pitchFamily="34" charset="0"/>
                <a:sym typeface="Helvetica Light"/>
              </a:rPr>
              <a:t>Belhumeur</a:t>
            </a:r>
            <a:r>
              <a:rPr lang="en-US" sz="1600" dirty="0">
                <a:solidFill>
                  <a:srgbClr val="000000"/>
                </a:solidFill>
                <a:latin typeface="Calibri Light" panose="020F0302020204030204" pitchFamily="34" charset="0"/>
                <a:sym typeface="Helvetica Light"/>
              </a:rPr>
              <a:t> et al., “The bas-relief ambiguity,” IJCV 1999.</a:t>
            </a:r>
          </a:p>
          <a:p>
            <a:pPr marL="342900" lvl="0" indent="-342900">
              <a:buFont typeface="Arial" panose="020B0604020202020204" pitchFamily="34" charset="0"/>
              <a:buChar char="•"/>
              <a:defRPr/>
            </a:pPr>
            <a:r>
              <a:rPr lang="en-US" sz="1600" dirty="0" err="1">
                <a:solidFill>
                  <a:srgbClr val="000000"/>
                </a:solidFill>
                <a:latin typeface="Calibri Light" panose="020F0302020204030204" pitchFamily="34" charset="0"/>
                <a:sym typeface="Helvetica Light"/>
              </a:rPr>
              <a:t>Papadhimitri</a:t>
            </a:r>
            <a:r>
              <a:rPr lang="en-US" sz="1600" dirty="0">
                <a:solidFill>
                  <a:srgbClr val="000000"/>
                </a:solidFill>
                <a:latin typeface="Calibri Light" panose="020F0302020204030204" pitchFamily="34" charset="0"/>
                <a:sym typeface="Helvetica Light"/>
              </a:rPr>
              <a:t> and </a:t>
            </a:r>
            <a:r>
              <a:rPr lang="en-US" sz="1600" dirty="0" err="1">
                <a:solidFill>
                  <a:srgbClr val="000000"/>
                </a:solidFill>
                <a:latin typeface="Calibri Light" panose="020F0302020204030204" pitchFamily="34" charset="0"/>
                <a:sym typeface="Helvetica Light"/>
              </a:rPr>
              <a:t>Favaro</a:t>
            </a:r>
            <a:r>
              <a:rPr lang="en-US" sz="1600" dirty="0">
                <a:solidFill>
                  <a:srgbClr val="000000"/>
                </a:solidFill>
                <a:latin typeface="Calibri Light" panose="020F0302020204030204" pitchFamily="34" charset="0"/>
                <a:sym typeface="Helvetica Light"/>
              </a:rPr>
              <a:t>, “A new perspective on uncalibrated photometric stereo,” CVPR 2013.</a:t>
            </a:r>
          </a:p>
          <a:p>
            <a:pPr lvl="0">
              <a:defRPr/>
            </a:pPr>
            <a:r>
              <a:rPr lang="en-US" sz="1600" dirty="0">
                <a:solidFill>
                  <a:srgbClr val="000000"/>
                </a:solidFill>
                <a:latin typeface="Calibri Light" panose="020F0302020204030204" pitchFamily="34" charset="0"/>
                <a:sym typeface="Helvetica Light"/>
              </a:rPr>
              <a:t>	Three papers discussing uncalibrated photometric stereo. The first paper shows that, when the lighting directions are not known, by assuming 	integrability, one can reduce unknowns to the bas-relief ambiguity. The second paper discusses the bas-relief ambiguity in a more general context. 	The third paper shows that, if instead of an orthographic camera one uses a 	perspective camera, this is further reduced to just a scale 	ambiguity.</a:t>
            </a:r>
          </a:p>
          <a:p>
            <a:pPr marL="342900" lvl="0" indent="-342900">
              <a:buFont typeface="Arial" panose="020B0604020202020204" pitchFamily="34" charset="0"/>
              <a:buChar char="•"/>
              <a:defRPr/>
            </a:pPr>
            <a:r>
              <a:rPr lang="en-US" sz="1600" dirty="0" err="1">
                <a:solidFill>
                  <a:srgbClr val="000000"/>
                </a:solidFill>
                <a:latin typeface="Calibri Light" panose="020F0302020204030204" pitchFamily="34" charset="0"/>
                <a:sym typeface="Helvetica Light"/>
              </a:rPr>
              <a:t>Alldrin</a:t>
            </a:r>
            <a:r>
              <a:rPr lang="en-US" sz="1600" dirty="0">
                <a:solidFill>
                  <a:srgbClr val="000000"/>
                </a:solidFill>
                <a:latin typeface="Calibri Light" panose="020F0302020204030204" pitchFamily="34" charset="0"/>
                <a:sym typeface="Helvetica Light"/>
              </a:rPr>
              <a:t> et al., “Resolving the generalized bas-relief ambiguity by entropy minimization,” CVPR 2007.</a:t>
            </a:r>
          </a:p>
          <a:p>
            <a:pPr lvl="0">
              <a:defRPr/>
            </a:pPr>
            <a:r>
              <a:rPr lang="en-US" sz="1600" dirty="0">
                <a:solidFill>
                  <a:srgbClr val="000000"/>
                </a:solidFill>
                <a:latin typeface="Calibri Light" panose="020F0302020204030204" pitchFamily="34" charset="0"/>
                <a:sym typeface="Helvetica Light"/>
              </a:rPr>
              <a:t>	A popular technique for resolving the bas-relief ambiguity in uncalibrated photometric stereo.</a:t>
            </a:r>
          </a:p>
          <a:p>
            <a:pPr marL="342900" lvl="0" indent="-342900">
              <a:buFont typeface="Arial" panose="020B0604020202020204" pitchFamily="34" charset="0"/>
              <a:buChar char="•"/>
              <a:defRPr/>
            </a:pPr>
            <a:r>
              <a:rPr lang="en-US" sz="1600" dirty="0" err="1">
                <a:solidFill>
                  <a:srgbClr val="000000"/>
                </a:solidFill>
                <a:latin typeface="Calibri Light" panose="020F0302020204030204" pitchFamily="34" charset="0"/>
                <a:sym typeface="Helvetica Light"/>
              </a:rPr>
              <a:t>Zickler</a:t>
            </a:r>
            <a:r>
              <a:rPr lang="en-US" sz="1600" dirty="0">
                <a:solidFill>
                  <a:srgbClr val="000000"/>
                </a:solidFill>
                <a:latin typeface="Calibri Light" panose="020F0302020204030204" pitchFamily="34" charset="0"/>
                <a:sym typeface="Helvetica Light"/>
              </a:rPr>
              <a:t> et al., “Helmholtz stereopsis: Exploiting reciprocity for surface reconstruction,” IJCV 2002.</a:t>
            </a:r>
          </a:p>
          <a:p>
            <a:pPr lvl="0">
              <a:defRPr/>
            </a:pPr>
            <a:r>
              <a:rPr lang="en-US" sz="1600" dirty="0">
                <a:solidFill>
                  <a:srgbClr val="000000"/>
                </a:solidFill>
                <a:latin typeface="Calibri Light" panose="020F0302020204030204" pitchFamily="34" charset="0"/>
                <a:sym typeface="Helvetica Light"/>
              </a:rPr>
              <a:t>	A method for photometric stereo reconstruction under arbitrary BRDF.</a:t>
            </a:r>
          </a:p>
          <a:p>
            <a:pPr marL="285750" lvl="0" indent="-285750">
              <a:buFont typeface="Arial" panose="020B0604020202020204" pitchFamily="34" charset="0"/>
              <a:buChar char="•"/>
              <a:defRPr/>
            </a:pPr>
            <a:r>
              <a:rPr lang="en-US" sz="1600" dirty="0" err="1">
                <a:solidFill>
                  <a:srgbClr val="000000"/>
                </a:solidFill>
                <a:latin typeface="Calibri Light" panose="020F0302020204030204" pitchFamily="34" charset="0"/>
                <a:sym typeface="Helvetica Light"/>
              </a:rPr>
              <a:t>Nayar</a:t>
            </a:r>
            <a:r>
              <a:rPr lang="en-US" sz="1600" dirty="0">
                <a:solidFill>
                  <a:srgbClr val="000000"/>
                </a:solidFill>
                <a:latin typeface="Calibri Light" panose="020F0302020204030204" pitchFamily="34" charset="0"/>
                <a:sym typeface="Helvetica Light"/>
              </a:rPr>
              <a:t> et al., “Shape from interreflections,” IJCV 1991.</a:t>
            </a:r>
          </a:p>
          <a:p>
            <a:pPr marL="285750" lvl="0" indent="-285750">
              <a:buFont typeface="Arial" panose="020B0604020202020204" pitchFamily="34" charset="0"/>
              <a:buChar char="•"/>
              <a:defRPr/>
            </a:pPr>
            <a:r>
              <a:rPr lang="en-US" sz="1600" dirty="0" err="1">
                <a:solidFill>
                  <a:srgbClr val="000000"/>
                </a:solidFill>
                <a:latin typeface="Calibri Light" panose="020F0302020204030204" pitchFamily="34" charset="0"/>
                <a:sym typeface="Helvetica Light"/>
              </a:rPr>
              <a:t>Chandraker</a:t>
            </a:r>
            <a:r>
              <a:rPr lang="en-US" sz="1600" dirty="0">
                <a:solidFill>
                  <a:srgbClr val="000000"/>
                </a:solidFill>
                <a:latin typeface="Calibri Light" panose="020F0302020204030204" pitchFamily="34" charset="0"/>
                <a:sym typeface="Helvetica Light"/>
              </a:rPr>
              <a:t> et al., “Reflections on the generalized bas-relief ambiguity,” CVPR 2005.</a:t>
            </a:r>
          </a:p>
          <a:p>
            <a:pPr lvl="0">
              <a:defRPr/>
            </a:pPr>
            <a:r>
              <a:rPr lang="en-US" sz="1600" dirty="0">
                <a:solidFill>
                  <a:srgbClr val="000000"/>
                </a:solidFill>
                <a:latin typeface="Calibri Light" panose="020F0302020204030204" pitchFamily="34" charset="0"/>
                <a:sym typeface="Helvetica Light"/>
              </a:rPr>
              <a:t>	Two papers discussing how one can perform photometric stereo (calibrated or otherwise) in the presence of strong interreflections.</a:t>
            </a:r>
          </a:p>
          <a:p>
            <a:pPr marL="285750" lvl="0" indent="-285750">
              <a:buFont typeface="Arial" panose="020B0604020202020204" pitchFamily="34" charset="0"/>
              <a:buChar char="•"/>
              <a:defRPr/>
            </a:pPr>
            <a:r>
              <a:rPr lang="en-US" sz="1600" dirty="0" err="1">
                <a:solidFill>
                  <a:srgbClr val="000000"/>
                </a:solidFill>
                <a:latin typeface="Calibri Light" panose="020F0302020204030204" pitchFamily="34" charset="0"/>
                <a:sym typeface="Helvetica Light"/>
              </a:rPr>
              <a:t>Frankot</a:t>
            </a:r>
            <a:r>
              <a:rPr lang="en-US" sz="1600" dirty="0">
                <a:solidFill>
                  <a:srgbClr val="000000"/>
                </a:solidFill>
                <a:latin typeface="Calibri Light" panose="020F0302020204030204" pitchFamily="34" charset="0"/>
                <a:sym typeface="Helvetica Light"/>
              </a:rPr>
              <a:t> and </a:t>
            </a:r>
            <a:r>
              <a:rPr lang="en-US" sz="1600" dirty="0" err="1">
                <a:solidFill>
                  <a:srgbClr val="000000"/>
                </a:solidFill>
                <a:latin typeface="Calibri Light" panose="020F0302020204030204" pitchFamily="34" charset="0"/>
                <a:sym typeface="Helvetica Light"/>
              </a:rPr>
              <a:t>Chellappa</a:t>
            </a:r>
            <a:r>
              <a:rPr lang="en-US" sz="1600" dirty="0">
                <a:solidFill>
                  <a:srgbClr val="000000"/>
                </a:solidFill>
                <a:latin typeface="Calibri Light" panose="020F0302020204030204" pitchFamily="34" charset="0"/>
                <a:sym typeface="Helvetica Light"/>
              </a:rPr>
              <a:t>, “A method for enforcing integrability in shape from shading algorithms,” PAMI 1988.</a:t>
            </a:r>
          </a:p>
          <a:p>
            <a:pPr marL="285750" lvl="0" indent="-285750">
              <a:buFont typeface="Arial" panose="020B0604020202020204" pitchFamily="34" charset="0"/>
              <a:buChar char="•"/>
              <a:defRPr/>
            </a:pPr>
            <a:r>
              <a:rPr lang="en-US" sz="1600" dirty="0">
                <a:solidFill>
                  <a:srgbClr val="000000"/>
                </a:solidFill>
                <a:latin typeface="Calibri Light" panose="020F0302020204030204" pitchFamily="34" charset="0"/>
                <a:sym typeface="Helvetica Light"/>
              </a:rPr>
              <a:t>Agrawal et al., “What is the range of surface reconstructions from a gradient field?,” ECCV 2006.</a:t>
            </a:r>
          </a:p>
          <a:p>
            <a:pPr lvl="0">
              <a:defRPr/>
            </a:pPr>
            <a:r>
              <a:rPr lang="en-US" sz="1600" dirty="0">
                <a:solidFill>
                  <a:srgbClr val="000000"/>
                </a:solidFill>
                <a:latin typeface="Calibri Light" panose="020F0302020204030204" pitchFamily="34" charset="0"/>
                <a:sym typeface="Helvetica Light"/>
              </a:rPr>
              <a:t>	Two papers discussing how one can integrate a normal field to reconstruct </a:t>
            </a:r>
            <a:r>
              <a:rPr lang="en-US" sz="1600">
                <a:solidFill>
                  <a:srgbClr val="000000"/>
                </a:solidFill>
                <a:latin typeface="Calibri Light" panose="020F0302020204030204" pitchFamily="34" charset="0"/>
                <a:sym typeface="Helvetica Light"/>
              </a:rPr>
              <a:t>a surface.</a:t>
            </a:r>
            <a:endParaRPr lang="en-US" sz="1600" dirty="0">
              <a:solidFill>
                <a:srgbClr val="000000"/>
              </a:solidFill>
              <a:latin typeface="Calibri Light" panose="020F0302020204030204" pitchFamily="34" charset="0"/>
              <a:sym typeface="Helvetica Light"/>
            </a:endParaRPr>
          </a:p>
          <a:p>
            <a:pPr marL="342900" lvl="0" indent="-342900">
              <a:buFont typeface="Arial" panose="020B0604020202020204" pitchFamily="34" charset="0"/>
              <a:buChar char="•"/>
              <a:defRPr/>
            </a:pPr>
            <a:endPar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endParaRPr>
          </a:p>
        </p:txBody>
      </p:sp>
    </p:spTree>
    <p:extLst>
      <p:ext uri="{BB962C8B-B14F-4D97-AF65-F5344CB8AC3E}">
        <p14:creationId xmlns:p14="http://schemas.microsoft.com/office/powerpoint/2010/main" val="1134131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x, y)&#10;$&#10;\end{document}&#10;"/>
  <p:tag name="EXTERNALNAME" val="Edittex"/>
  <p:tag name="BLEND" val="False"/>
  <p:tag name="TRANSPARENT" val="False"/>
  <p:tag name="KEEPFILES" val="False"/>
  <p:tag name="DEBUGPAUSE" val="False"/>
  <p:tag name="RESOLUTION" val="1200"/>
  <p:tag name="TIMEOUT" val="(none)"/>
  <p:tag name="BOXWIDTH" val="348"/>
  <p:tag name="BOXHEIGHT" val="336"/>
  <p:tag name="BOXFONT" val="10"/>
  <p:tag name="BOXWRAP" val="False"/>
  <p:tag name="WORKAROUNDTRANSPARENCYBUG" val="False"/>
  <p:tag name="BITMAPFORMAT" val="bmpmono"/>
  <p:tag name="DEBUGINTERACTIVE" val="True"/>
  <p:tag name="ORIGWIDTH" val="48"/>
  <p:tag name="PICTUREFILESIZE" val="33362"/>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x, y, z_{xy})&#10;$&#10;\end{document}&#10;"/>
  <p:tag name="EXTERNALNAME" val="Edittex"/>
  <p:tag name="BLEND" val="False"/>
  <p:tag name="TRANSPARENT" val="False"/>
  <p:tag name="KEEPFILES" val="False"/>
  <p:tag name="DEBUGPAUSE" val="False"/>
  <p:tag name="RESOLUTION" val="1200"/>
  <p:tag name="TIMEOUT" val="(none)"/>
  <p:tag name="BOXWIDTH" val="348"/>
  <p:tag name="BOXHEIGHT" val="336"/>
  <p:tag name="BOXFONT" val="10"/>
  <p:tag name="BOXWRAP" val="False"/>
  <p:tag name="WORKAROUNDTRANSPARENCYBUG" val="False"/>
  <p:tag name="BITMAPFORMAT" val="bmpmono"/>
  <p:tag name="DEBUGINTERACTIVE" val="True"/>
  <p:tag name="ORIGWIDTH" val="87"/>
  <p:tag name="PICTUREFILESIZE" val="67406"/>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V_1 &amp; = &amp; (x+1, y, z_{x+1,y}) - (x,y,z_{xy}) \\&#10;&amp; = &amp; (1, 0, z_{x+1,y} - z_{xy})&#10;\end{eqnarray*}&#10;\end{document}&#10;"/>
  <p:tag name="EXTERNALNAME" val="Edittex"/>
  <p:tag name="BLEND" val="False"/>
  <p:tag name="TRANSPARENT" val="False"/>
  <p:tag name="KEEPFILES" val="False"/>
  <p:tag name="DEBUGPAUSE" val="False"/>
  <p:tag name="RESOLUTION" val="1200"/>
  <p:tag name="TIMEOUT" val="(none)"/>
  <p:tag name="BOXWIDTH" val="348"/>
  <p:tag name="BOXHEIGHT" val="336"/>
  <p:tag name="BOXFONT" val="10"/>
  <p:tag name="BOXWRAP" val="False"/>
  <p:tag name="WORKAROUNDTRANSPARENCYBUG" val="False"/>
  <p:tag name="BITMAPFORMAT" val="bmpmono"/>
  <p:tag name="DEBUGINTERACTIVE" val="True"/>
  <p:tag name="ORIGWIDTH" val="351"/>
  <p:tag name="PICTUREFILESIZE" val="670574"/>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0 &amp; = &amp; N \cdot V_1 \\&#10;&amp; = &amp; (n_x, n_y, n_z) \cdot (1, 0, z_{x+1,y} - z_{xy}) \\&#10;&amp; = &amp; n_x + n_z(z_{x+1,y} - z_{xy})&#10;\end{eqnarray*}&#10;\end{document}&#10;"/>
  <p:tag name="EXTERNALNAME" val="Edittex"/>
  <p:tag name="BLEND" val="False"/>
  <p:tag name="TRANSPARENT" val="False"/>
  <p:tag name="KEEPFILES" val="False"/>
  <p:tag name="DEBUGPAUSE" val="False"/>
  <p:tag name="RESOLUTION" val="1200"/>
  <p:tag name="TIMEOUT" val="(none)"/>
  <p:tag name="BOXWIDTH" val="348"/>
  <p:tag name="BOXHEIGHT" val="336"/>
  <p:tag name="BOXFONT" val="10"/>
  <p:tag name="BOXWRAP" val="False"/>
  <p:tag name="WORKAROUNDTRANSPARENCYBUG" val="False"/>
  <p:tag name="BITMAPFORMAT" val="bmpmono"/>
  <p:tag name="DEBUGINTERACTIVE" val="True"/>
  <p:tag name="ORIGWIDTH" val="361"/>
  <p:tag name="PICTUREFILESIZE" val="1052862"/>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x, y+1)&#10;$&#10;\end{document}&#10;"/>
  <p:tag name="EXTERNALNAME" val="Edittex"/>
  <p:tag name="BLEND" val="False"/>
  <p:tag name="TRANSPARENT" val="False"/>
  <p:tag name="KEEPFILES" val="False"/>
  <p:tag name="DEBUGPAUSE" val="False"/>
  <p:tag name="RESOLUTION" val="1200"/>
  <p:tag name="TIMEOUT" val="(none)"/>
  <p:tag name="BOXWIDTH" val="348"/>
  <p:tag name="BOXHEIGHT" val="336"/>
  <p:tag name="BOXFONT" val="10"/>
  <p:tag name="BOXWRAP" val="False"/>
  <p:tag name="WORKAROUNDTRANSPARENCYBUG" val="False"/>
  <p:tag name="BITMAPFORMAT" val="bmpmono"/>
  <p:tag name="DEBUGINTERACTIVE" val="True"/>
  <p:tag name="ORIGWIDTH" val="89"/>
  <p:tag name="PICTUREFILESIZE" val="62666"/>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x+1, y)&#10;$&#10;\end{document}&#10;"/>
  <p:tag name="EXTERNALNAME" val="Edittex"/>
  <p:tag name="BLEND" val="False"/>
  <p:tag name="TRANSPARENT" val="False"/>
  <p:tag name="KEEPFILES" val="False"/>
  <p:tag name="DEBUGPAUSE" val="False"/>
  <p:tag name="RESOLUTION" val="1200"/>
  <p:tag name="TIMEOUT" val="(none)"/>
  <p:tag name="BOXWIDTH" val="348"/>
  <p:tag name="BOXHEIGHT" val="336"/>
  <p:tag name="BOXFONT" val="10"/>
  <p:tag name="BOXWRAP" val="False"/>
  <p:tag name="WORKAROUNDTRANSPARENCYBUG" val="False"/>
  <p:tag name="BITMAPFORMAT" val="bmpmono"/>
  <p:tag name="DEBUGINTERACTIVE" val="True"/>
  <p:tag name="ORIGWIDTH" val="89"/>
  <p:tag name="PICTUREFILESIZE" val="62666"/>
</p:tagLst>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mosaic">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mosa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sai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sai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sai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sai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sai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sai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sai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msgothic"/>
      </a:majorFont>
      <a:minorFont>
        <a:latin typeface="Times New Roman"/>
        <a:ea typeface="ＭＳ Ｐゴシック"/>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Times New Roman" charset="0"/>
            <a:ea typeface="ＭＳ Ｐゴシック" charset="0"/>
            <a:cs typeface="msgothi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Times New Roman" charset="0"/>
            <a:ea typeface="ＭＳ Ｐゴシック" charset="0"/>
            <a:cs typeface="msgothic"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390</TotalTime>
  <Words>8139</Words>
  <Application>Microsoft Office PowerPoint</Application>
  <PresentationFormat>Custom</PresentationFormat>
  <Paragraphs>1017</Paragraphs>
  <Slides>92</Slides>
  <Notes>75</Notes>
  <HiddenSlides>2</HiddenSlides>
  <MMClips>0</MMClips>
  <ScaleCrop>false</ScaleCrop>
  <HeadingPairs>
    <vt:vector size="8" baseType="variant">
      <vt:variant>
        <vt:lpstr>Fonts Used</vt:lpstr>
      </vt:variant>
      <vt:variant>
        <vt:i4>18</vt:i4>
      </vt:variant>
      <vt:variant>
        <vt:lpstr>Theme</vt:lpstr>
      </vt:variant>
      <vt:variant>
        <vt:i4>8</vt:i4>
      </vt:variant>
      <vt:variant>
        <vt:lpstr>Embedded OLE Servers</vt:lpstr>
      </vt:variant>
      <vt:variant>
        <vt:i4>2</vt:i4>
      </vt:variant>
      <vt:variant>
        <vt:lpstr>Slide Titles</vt:lpstr>
      </vt:variant>
      <vt:variant>
        <vt:i4>92</vt:i4>
      </vt:variant>
    </vt:vector>
  </HeadingPairs>
  <TitlesOfParts>
    <vt:vector size="120" baseType="lpstr">
      <vt:lpstr>Arial</vt:lpstr>
      <vt:lpstr>Calibri</vt:lpstr>
      <vt:lpstr>Calibri Light</vt:lpstr>
      <vt:lpstr>Calibri Light (Headings)</vt:lpstr>
      <vt:lpstr>Cambria Math</vt:lpstr>
      <vt:lpstr>Gill Sans</vt:lpstr>
      <vt:lpstr>Helvetica</vt:lpstr>
      <vt:lpstr>Helvetica Light</vt:lpstr>
      <vt:lpstr>Helvetica Neue</vt:lpstr>
      <vt:lpstr>Helvetica Neue Light</vt:lpstr>
      <vt:lpstr>Lucida Grande</vt:lpstr>
      <vt:lpstr>Microsoft Sans Serif</vt:lpstr>
      <vt:lpstr>Monaco</vt:lpstr>
      <vt:lpstr>Symbol</vt:lpstr>
      <vt:lpstr>Tahoma</vt:lpstr>
      <vt:lpstr>Thonburi</vt:lpstr>
      <vt:lpstr>Times New Roman</vt:lpstr>
      <vt:lpstr>Wingdings</vt:lpstr>
      <vt:lpstr>ModernPortfolio</vt:lpstr>
      <vt:lpstr>1_White</vt:lpstr>
      <vt:lpstr>Default Design</vt:lpstr>
      <vt:lpstr>1_mosaic</vt:lpstr>
      <vt:lpstr>1_Default Design</vt:lpstr>
      <vt:lpstr>3_Default Design</vt:lpstr>
      <vt:lpstr>Office Theme</vt:lpstr>
      <vt:lpstr>1_ModernPortfolio</vt:lpstr>
      <vt:lpstr>Equation</vt:lpstr>
      <vt:lpstr>Image</vt:lpstr>
      <vt:lpstr>Photometric stereo</vt:lpstr>
      <vt:lpstr>Notes about online lectures</vt:lpstr>
      <vt:lpstr>Notes about office hours</vt:lpstr>
      <vt:lpstr>Notes about homework logistics</vt:lpstr>
      <vt:lpstr>Questions?</vt:lpstr>
      <vt:lpstr>Overview of today’s lecture</vt:lpstr>
      <vt:lpstr>Slide credits</vt:lpstr>
      <vt:lpstr>Quick overview of radiometry</vt:lpstr>
      <vt:lpstr>Five important equations/integrals to remember</vt:lpstr>
      <vt:lpstr>Quiz 1: Measurement of a sensor using a thin lens</vt:lpstr>
      <vt:lpstr>Quiz 1: Measurement of a sensor using a thin lens</vt:lpstr>
      <vt:lpstr>Quiz 1: Measurement of a sensor using a thin lens</vt:lpstr>
      <vt:lpstr>Quiz 1: Measurement of a sensor using a thin lens</vt:lpstr>
      <vt:lpstr>Quiz 1: Measurement of a sensor using a thin lens</vt:lpstr>
      <vt:lpstr>Vignetting</vt:lpstr>
      <vt:lpstr>Quiz 2: BRDF of the moon</vt:lpstr>
      <vt:lpstr>Quiz 2: BRDF of the moon</vt:lpstr>
      <vt:lpstr>Quiz 2: BRDF of the moon</vt:lpstr>
      <vt:lpstr>Rough diffuse appearance</vt:lpstr>
      <vt:lpstr>Photometric stereo</vt:lpstr>
      <vt:lpstr>Even simpler: Directional lighting</vt:lpstr>
      <vt:lpstr>Simple shading</vt:lpstr>
      <vt:lpstr>“N-dot-l” shading</vt:lpstr>
      <vt:lpstr>Image Intensity and 3D Geometry</vt:lpstr>
      <vt:lpstr>“N-dot-l” shading</vt:lpstr>
      <vt:lpstr>Surfaces and normals</vt:lpstr>
      <vt:lpstr>Surfaces and normals</vt:lpstr>
      <vt:lpstr>Surfaces and normals</vt:lpstr>
      <vt:lpstr>Shape from a Single Image?</vt:lpstr>
      <vt:lpstr>Human Perception</vt:lpstr>
      <vt:lpstr>PowerPoint Presentation</vt:lpstr>
      <vt:lpstr>Human Perception</vt:lpstr>
      <vt:lpstr>Single-lighting is ambiguous</vt:lpstr>
      <vt:lpstr>Lambertian photometric stereo</vt:lpstr>
      <vt:lpstr>Lambertian photometric stereo</vt:lpstr>
      <vt:lpstr>Lambertian photometric stereo</vt:lpstr>
      <vt:lpstr>Lambertian photometric stereo</vt:lpstr>
      <vt:lpstr>Lambertian photometric stereo</vt:lpstr>
      <vt:lpstr>Solving the Equation with three lights</vt:lpstr>
      <vt:lpstr>More than Three Light Sources</vt:lpstr>
      <vt:lpstr>Computing light source directions</vt:lpstr>
      <vt:lpstr>Limitations</vt:lpstr>
      <vt:lpstr>Depth from normals</vt:lpstr>
      <vt:lpstr>Surfaces and normals</vt:lpstr>
      <vt:lpstr>Normal Integration</vt:lpstr>
      <vt:lpstr>Depth from normals</vt:lpstr>
      <vt:lpstr>Results</vt:lpstr>
      <vt:lpstr>PowerPoint Presentation</vt:lpstr>
      <vt:lpstr>Lambertain Mask</vt:lpstr>
      <vt:lpstr>Results – Albedo and Surface Normal</vt:lpstr>
      <vt:lpstr>Results – Shape of Mask</vt:lpstr>
      <vt:lpstr>PowerPoint Presentation</vt:lpstr>
      <vt:lpstr>Non-idealities: interreflections</vt:lpstr>
      <vt:lpstr>Non-idealities: interreflections</vt:lpstr>
      <vt:lpstr>What if the light directions are unknown?</vt:lpstr>
      <vt:lpstr>Uncalibrated photometric stereo</vt:lpstr>
      <vt:lpstr>What if the light directions are unknown?</vt:lpstr>
      <vt:lpstr>What if the light directions are unknown?</vt:lpstr>
      <vt:lpstr>What if the light directions are unknown?</vt:lpstr>
      <vt:lpstr>Factorizing the measurement matrix</vt:lpstr>
      <vt:lpstr>Factorizing the measurement matrix</vt:lpstr>
      <vt:lpstr>PowerPoint Presentation</vt:lpstr>
      <vt:lpstr>PowerPoint Presentation</vt:lpstr>
      <vt:lpstr>PowerPoint Presentation</vt:lpstr>
      <vt:lpstr>Generalized bas-relief ambiguity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assumptions have we made for all this?</vt:lpstr>
      <vt:lpstr>What assumptions have we made for all this?</vt:lpstr>
      <vt:lpstr>Shape independent of BRDF via reciprocity: “Helmholtz Stereopsis”</vt:lpstr>
      <vt:lpstr>Shape from shading</vt:lpstr>
      <vt:lpstr>Can we reconstruct shape from one image?</vt:lpstr>
      <vt:lpstr>Single-lighting is ambiguous</vt:lpstr>
      <vt:lpstr>Stereographic Projection</vt:lpstr>
      <vt:lpstr>Image Irradiance Constraint</vt:lpstr>
      <vt:lpstr>Smoothness Constraint</vt:lpstr>
      <vt:lpstr>Shape-from-Shading</vt:lpstr>
      <vt:lpstr>Numerical Shape-from-Shading</vt:lpstr>
      <vt:lpstr>Numerical Shape-from-Shading</vt:lpstr>
      <vt:lpstr>Numerical Shape-from-Shading</vt:lpstr>
      <vt:lpstr>Results</vt:lpstr>
      <vt:lpstr>Results</vt:lpstr>
      <vt:lpstr>More modern results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L14: Radiometry and reflectance</dc:title>
  <dc:creator>igkiou</dc:creator>
  <cp:lastModifiedBy>Ioannis Gkioulekas</cp:lastModifiedBy>
  <cp:revision>279</cp:revision>
  <dcterms:modified xsi:type="dcterms:W3CDTF">2020-03-18T15:14:49Z</dcterms:modified>
</cp:coreProperties>
</file>