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tif" ContentType="image/ti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1" r:id="rId2"/>
    <p:sldMasterId id="2147483723" r:id="rId3"/>
  </p:sldMasterIdLst>
  <p:notesMasterIdLst>
    <p:notesMasterId r:id="rId93"/>
  </p:notesMasterIdLst>
  <p:sldIdLst>
    <p:sldId id="484" r:id="rId4"/>
    <p:sldId id="449" r:id="rId5"/>
    <p:sldId id="450" r:id="rId6"/>
    <p:sldId id="451" r:id="rId7"/>
    <p:sldId id="452" r:id="rId8"/>
    <p:sldId id="259" r:id="rId9"/>
    <p:sldId id="260" r:id="rId10"/>
    <p:sldId id="263" r:id="rId11"/>
    <p:sldId id="355" r:id="rId12"/>
    <p:sldId id="356" r:id="rId13"/>
    <p:sldId id="357" r:id="rId14"/>
    <p:sldId id="358" r:id="rId15"/>
    <p:sldId id="360" r:id="rId16"/>
    <p:sldId id="361" r:id="rId17"/>
    <p:sldId id="362" r:id="rId18"/>
    <p:sldId id="366" r:id="rId19"/>
    <p:sldId id="367" r:id="rId20"/>
    <p:sldId id="368" r:id="rId21"/>
    <p:sldId id="370" r:id="rId22"/>
    <p:sldId id="371" r:id="rId23"/>
    <p:sldId id="372" r:id="rId24"/>
    <p:sldId id="373" r:id="rId25"/>
    <p:sldId id="374" r:id="rId26"/>
    <p:sldId id="375" r:id="rId27"/>
    <p:sldId id="379" r:id="rId28"/>
    <p:sldId id="382" r:id="rId29"/>
    <p:sldId id="383" r:id="rId30"/>
    <p:sldId id="384" r:id="rId31"/>
    <p:sldId id="385" r:id="rId32"/>
    <p:sldId id="386" r:id="rId33"/>
    <p:sldId id="387" r:id="rId34"/>
    <p:sldId id="388" r:id="rId35"/>
    <p:sldId id="453" r:id="rId36"/>
    <p:sldId id="264" r:id="rId37"/>
    <p:sldId id="265" r:id="rId38"/>
    <p:sldId id="266" r:id="rId39"/>
    <p:sldId id="267" r:id="rId40"/>
    <p:sldId id="268" r:id="rId41"/>
    <p:sldId id="269" r:id="rId42"/>
    <p:sldId id="270" r:id="rId43"/>
    <p:sldId id="271" r:id="rId44"/>
    <p:sldId id="272" r:id="rId45"/>
    <p:sldId id="273" r:id="rId46"/>
    <p:sldId id="274" r:id="rId47"/>
    <p:sldId id="275" r:id="rId48"/>
    <p:sldId id="276" r:id="rId49"/>
    <p:sldId id="277" r:id="rId50"/>
    <p:sldId id="390" r:id="rId51"/>
    <p:sldId id="281" r:id="rId52"/>
    <p:sldId id="282" r:id="rId53"/>
    <p:sldId id="283" r:id="rId54"/>
    <p:sldId id="278" r:id="rId55"/>
    <p:sldId id="279" r:id="rId56"/>
    <p:sldId id="280" r:id="rId57"/>
    <p:sldId id="456" r:id="rId58"/>
    <p:sldId id="284" r:id="rId59"/>
    <p:sldId id="285" r:id="rId60"/>
    <p:sldId id="454" r:id="rId61"/>
    <p:sldId id="287" r:id="rId62"/>
    <p:sldId id="288" r:id="rId63"/>
    <p:sldId id="391" r:id="rId64"/>
    <p:sldId id="393" r:id="rId65"/>
    <p:sldId id="410" r:id="rId66"/>
    <p:sldId id="415" r:id="rId67"/>
    <p:sldId id="417" r:id="rId68"/>
    <p:sldId id="418" r:id="rId69"/>
    <p:sldId id="419" r:id="rId70"/>
    <p:sldId id="420" r:id="rId71"/>
    <p:sldId id="416" r:id="rId72"/>
    <p:sldId id="413" r:id="rId73"/>
    <p:sldId id="414" r:id="rId74"/>
    <p:sldId id="422" r:id="rId75"/>
    <p:sldId id="396" r:id="rId76"/>
    <p:sldId id="399" r:id="rId77"/>
    <p:sldId id="434" r:id="rId78"/>
    <p:sldId id="398" r:id="rId79"/>
    <p:sldId id="439" r:id="rId80"/>
    <p:sldId id="436" r:id="rId81"/>
    <p:sldId id="397" r:id="rId82"/>
    <p:sldId id="314" r:id="rId83"/>
    <p:sldId id="403" r:id="rId84"/>
    <p:sldId id="318" r:id="rId85"/>
    <p:sldId id="319" r:id="rId86"/>
    <p:sldId id="400" r:id="rId87"/>
    <p:sldId id="313" r:id="rId88"/>
    <p:sldId id="445" r:id="rId89"/>
    <p:sldId id="423" r:id="rId90"/>
    <p:sldId id="482" r:id="rId91"/>
    <p:sldId id="459" r:id="rId9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1pPr>
    <a:lvl2pPr marL="0" marR="0" indent="3429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2pPr>
    <a:lvl3pPr marL="0" marR="0" indent="6858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3pPr>
    <a:lvl4pPr marL="0" marR="0" indent="10287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4pPr>
    <a:lvl5pPr marL="0" marR="0" indent="13716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5pPr>
    <a:lvl6pPr marL="0" marR="0" indent="17145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6pPr>
    <a:lvl7pPr marL="0" marR="0" indent="20574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7pPr>
    <a:lvl8pPr marL="0" marR="0" indent="24003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8pPr>
    <a:lvl9pPr marL="0" marR="0" indent="27432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noFill/>
        </a:fill>
      </a:tcStyle>
    </a:wholeTbl>
    <a:band2H>
      <a:tcTxStyle/>
      <a:tcStyle>
        <a:tcBdr/>
        <a:fill>
          <a:solidFill>
            <a:srgbClr val="F2F2F2"/>
          </a:solidFill>
        </a:fill>
      </a:tcStyle>
    </a:band2H>
    <a:firstCol>
      <a:tcTxStyle>
        <a:font>
          <a:latin typeface="Helvetica Neue"/>
          <a:ea typeface="Helvetica Neue"/>
          <a:cs typeface="Helvetica Neue"/>
        </a:font>
        <a:srgbClr val="444444"/>
      </a:tcTxStyle>
      <a:tcStyle>
        <a:tcBdr>
          <a:left>
            <a:ln w="12700" cap="flat">
              <a:solidFill>
                <a:srgbClr val="000000"/>
              </a:solidFill>
              <a:prstDash val="solid"/>
              <a:miter lim="400000"/>
            </a:ln>
          </a:left>
          <a:right>
            <a:ln w="12700" cap="flat">
              <a:solidFill>
                <a:srgbClr val="C4C6C6"/>
              </a:solidFill>
              <a:prstDash val="solid"/>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E8E9E8"/>
          </a:solidFill>
        </a:fill>
      </a:tcStyle>
    </a:firstCol>
    <a:lastRow>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noFill/>
        </a:fill>
      </a:tcStyle>
    </a:lastRow>
    <a:firstRow>
      <a:tcTxStyle>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0" cap="flat">
              <a:noFill/>
              <a:miter lim="400000"/>
            </a:ln>
          </a:bottom>
          <a:insideH>
            <a:ln w="12700" cap="flat">
              <a:noFill/>
              <a:miter lim="400000"/>
            </a:ln>
          </a:insideH>
          <a:insideV>
            <a:ln w="12700" cap="flat">
              <a:noFill/>
              <a:miter lim="400000"/>
            </a:ln>
          </a:insideV>
        </a:tcBdr>
        <a:fill>
          <a:solidFill>
            <a:schemeClr val="accent1">
              <a:satOff val="12166"/>
              <a:lumOff val="-13042"/>
            </a:schemeClr>
          </a:solidFill>
        </a:fill>
      </a:tcStyle>
    </a:firstRow>
  </a:tblStyle>
  <a:tblStyle styleId="{C7B018BB-80A7-4F77-B60F-C8B233D01FF8}" styleName="">
    <a:tblBg/>
    <a:wholeTbl>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EFF8FA"/>
          </a:solidFill>
        </a:fill>
      </a:tcStyle>
    </a:band2H>
    <a:firstCol>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4F728F"/>
              </a:solidFill>
              <a:prstDash val="solid"/>
              <a:miter lim="400000"/>
            </a:ln>
          </a:top>
          <a:bottom>
            <a:ln w="12700" cap="flat">
              <a:solidFill>
                <a:srgbClr val="4F728F"/>
              </a:solidFill>
              <a:prstDash val="solid"/>
              <a:miter lim="400000"/>
            </a:ln>
          </a:bottom>
          <a:insideH>
            <a:ln w="12700" cap="flat">
              <a:solidFill>
                <a:srgbClr val="4F728F"/>
              </a:solidFill>
              <a:prstDash val="solid"/>
              <a:miter lim="400000"/>
            </a:ln>
          </a:insideH>
          <a:insideV>
            <a:ln w="12700" cap="flat">
              <a:noFill/>
              <a:miter lim="400000"/>
            </a:ln>
          </a:insideV>
        </a:tcBdr>
        <a:fill>
          <a:solidFill>
            <a:srgbClr val="D4DADF"/>
          </a:solidFill>
        </a:fill>
      </a:tcStyle>
    </a:firstCol>
    <a:lastRow>
      <a:tcTxStyle>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638EB0"/>
          </a:solidFill>
        </a:fill>
      </a:tcStyle>
    </a:lastRow>
    <a:firstRow>
      <a:tcTxStyle>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173D59"/>
          </a:solidFill>
        </a:fill>
      </a:tcStyle>
    </a:firstRow>
  </a:tblStyle>
  <a:tblStyle styleId="{EEE7283C-3CF3-47DC-8721-378D4A62B228}" styleName="">
    <a:tblBg/>
    <a:wholeTbl>
      <a:tcTxStyle>
        <a:font>
          <a:latin typeface="Helvetica Neue"/>
          <a:ea typeface="Helvetica Neue"/>
          <a:cs typeface="Helvetica Neue"/>
        </a:font>
        <a:srgbClr val="444444"/>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F2F2F2"/>
          </a:solidFill>
        </a:fill>
      </a:tcStyle>
    </a:band2H>
    <a:firstCol>
      <a:tcTxStyle>
        <a:font>
          <a:latin typeface="Helvetica Neue"/>
          <a:ea typeface="Helvetica Neue"/>
          <a:cs typeface="Helvetica Neue"/>
        </a:font>
        <a:srgbClr val="444444"/>
      </a:tcTxStyle>
      <a:tcStyle>
        <a:tcBdr>
          <a:left>
            <a:ln w="12700" cap="flat">
              <a:solidFill>
                <a:srgbClr val="3C3C1D"/>
              </a:solidFill>
              <a:prstDash val="solid"/>
              <a:miter lim="400000"/>
            </a:ln>
          </a:left>
          <a:right>
            <a:ln w="12700" cap="flat">
              <a:solidFill>
                <a:schemeClr val="accent2">
                  <a:hueOff val="-487087"/>
                  <a:satOff val="-2686"/>
                  <a:lumOff val="14808"/>
                </a:schemeClr>
              </a:solidFill>
              <a:prstDash val="solid"/>
              <a:miter lim="400000"/>
            </a:ln>
          </a:right>
          <a:top>
            <a:ln w="12700" cap="flat">
              <a:solidFill>
                <a:schemeClr val="accent2">
                  <a:hueOff val="-487087"/>
                  <a:satOff val="-2686"/>
                  <a:lumOff val="14808"/>
                </a:schemeClr>
              </a:solidFill>
              <a:prstDash val="solid"/>
              <a:miter lim="400000"/>
            </a:ln>
          </a:top>
          <a:bottom>
            <a:ln w="12700" cap="flat">
              <a:solidFill>
                <a:schemeClr val="accent2">
                  <a:hueOff val="-487087"/>
                  <a:satOff val="-2686"/>
                  <a:lumOff val="14808"/>
                </a:schemeClr>
              </a:solidFill>
              <a:prstDash val="solid"/>
              <a:miter lim="400000"/>
            </a:ln>
          </a:bottom>
          <a:insideH>
            <a:ln w="12700" cap="flat">
              <a:solidFill>
                <a:schemeClr val="accent2">
                  <a:hueOff val="-487087"/>
                  <a:satOff val="-2686"/>
                  <a:lumOff val="14808"/>
                </a:schemeClr>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CFCDBB"/>
          </a:solidFill>
        </a:fill>
      </a:tcStyle>
    </a:firstCol>
    <a:lastRow>
      <a:tcTxStyle>
        <a:font>
          <a:latin typeface="Helvetica Neue"/>
          <a:ea typeface="Helvetica Neue"/>
          <a:cs typeface="Helvetica Neue"/>
        </a:font>
        <a:srgbClr val="444444"/>
      </a:tcTxStyle>
      <a:tcStyle>
        <a:tcBdr>
          <a:left>
            <a:ln w="12700" cap="flat">
              <a:solidFill>
                <a:srgbClr val="C6C6C6"/>
              </a:solidFill>
              <a:prstDash val="solid"/>
              <a:miter lim="400000"/>
            </a:ln>
          </a:left>
          <a:right>
            <a:ln w="12700" cap="flat">
              <a:solidFill>
                <a:srgbClr val="C6C6C6"/>
              </a:solidFill>
              <a:prstDash val="solid"/>
              <a:miter lim="400000"/>
            </a:ln>
          </a:right>
          <a:top>
            <a:ln w="12700" cap="flat">
              <a:solidFill>
                <a:srgbClr val="656839"/>
              </a:solidFill>
              <a:prstDash val="solid"/>
              <a:miter lim="400000"/>
            </a:ln>
          </a:top>
          <a:bottom>
            <a:ln w="12700" cap="flat">
              <a:solidFill>
                <a:srgbClr val="3C3C1D"/>
              </a:solidFill>
              <a:prstDash val="solid"/>
              <a:miter lim="400000"/>
            </a:ln>
          </a:bottom>
          <a:insideH>
            <a:ln w="12700" cap="flat">
              <a:solidFill>
                <a:srgbClr val="C6C6C6"/>
              </a:solidFill>
              <a:prstDash val="solid"/>
              <a:miter lim="400000"/>
            </a:ln>
          </a:insideH>
          <a:insideV>
            <a:ln w="12700" cap="flat">
              <a:solidFill>
                <a:srgbClr val="C6C6C6"/>
              </a:solidFill>
              <a:prstDash val="solid"/>
              <a:miter lim="400000"/>
            </a:ln>
          </a:insideV>
        </a:tcBdr>
        <a:fill>
          <a:solidFill>
            <a:srgbClr val="E8E9E8"/>
          </a:solidFill>
        </a:fill>
      </a:tcStyle>
    </a:lastRow>
    <a:firstRow>
      <a:tcTxStyle>
        <a:font>
          <a:latin typeface="Helvetica Neue"/>
          <a:ea typeface="Helvetica Neue"/>
          <a:cs typeface="Helvetica Neue"/>
        </a:font>
        <a:srgbClr val="FFFFFF"/>
      </a:tcTxStyle>
      <a:tcStyle>
        <a:tcBdr>
          <a:left>
            <a:ln w="12700" cap="flat">
              <a:solidFill>
                <a:schemeClr val="accent2">
                  <a:hueOff val="-487087"/>
                  <a:satOff val="-2686"/>
                  <a:lumOff val="14808"/>
                </a:schemeClr>
              </a:solidFill>
              <a:prstDash val="solid"/>
              <a:miter lim="400000"/>
            </a:ln>
          </a:left>
          <a:right>
            <a:ln w="12700" cap="flat">
              <a:solidFill>
                <a:schemeClr val="accent2">
                  <a:hueOff val="-487087"/>
                  <a:satOff val="-2686"/>
                  <a:lumOff val="14808"/>
                </a:schemeClr>
              </a:solidFill>
              <a:prstDash val="solid"/>
              <a:miter lim="400000"/>
            </a:ln>
          </a:right>
          <a:top>
            <a:ln w="12700" cap="flat">
              <a:solidFill>
                <a:srgbClr val="3C3C1D"/>
              </a:solidFill>
              <a:prstDash val="solid"/>
              <a:miter lim="400000"/>
            </a:ln>
          </a:top>
          <a:bottom>
            <a:ln w="12700" cap="flat">
              <a:solidFill>
                <a:srgbClr val="CBCBCB"/>
              </a:solidFill>
              <a:prstDash val="solid"/>
              <a:miter lim="400000"/>
            </a:ln>
          </a:bottom>
          <a:insideH>
            <a:ln w="12700" cap="flat">
              <a:solidFill>
                <a:srgbClr val="AAA485"/>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656839"/>
          </a:solidFill>
        </a:fill>
      </a:tcStyle>
    </a:firstRow>
  </a:tblStyle>
  <a:tblStyle styleId="{CF821DB8-F4EB-4A41-A1BA-3FCAFE7338EE}" styleName="">
    <a:tblBg/>
    <a:wholeTbl>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F1F1F1"/>
          </a:solidFill>
        </a:fill>
      </a:tcStyle>
    </a:wholeTbl>
    <a:band2H>
      <a:tcTxStyle/>
      <a:tcStyle>
        <a:tcBdr/>
        <a:fill>
          <a:solidFill>
            <a:srgbClr val="E4E4E0"/>
          </a:solidFill>
        </a:fill>
      </a:tcStyle>
    </a:band2H>
    <a:firstCol>
      <a:tcTxStyle>
        <a:font>
          <a:latin typeface="Helvetica Neue"/>
          <a:ea typeface="Helvetica Neue"/>
          <a:cs typeface="Helvetica Neue"/>
        </a:font>
        <a:srgbClr val="FFFFFF"/>
      </a:tcTxStyle>
      <a:tcStyle>
        <a:tcBdr>
          <a:left>
            <a:ln w="12700" cap="flat">
              <a:solidFill>
                <a:srgbClr val="515151"/>
              </a:solidFill>
              <a:prstDash val="solid"/>
              <a:miter lim="400000"/>
            </a:ln>
          </a:left>
          <a:right>
            <a:ln w="0" cap="flat">
              <a:noFill/>
              <a:miter lim="400000"/>
            </a:ln>
          </a:right>
          <a:top>
            <a:ln w="12700" cap="flat">
              <a:solidFill>
                <a:srgbClr val="7D7766"/>
              </a:solidFill>
              <a:prstDash val="solid"/>
              <a:miter lim="400000"/>
            </a:ln>
          </a:top>
          <a:bottom>
            <a:ln w="12700" cap="flat">
              <a:solidFill>
                <a:srgbClr val="7D7766"/>
              </a:solidFill>
              <a:prstDash val="solid"/>
              <a:miter lim="400000"/>
            </a:ln>
          </a:bottom>
          <a:insideH>
            <a:ln w="12700" cap="flat">
              <a:solidFill>
                <a:srgbClr val="7D7766"/>
              </a:solidFill>
              <a:prstDash val="solid"/>
              <a:miter lim="400000"/>
            </a:ln>
          </a:insideH>
          <a:insideV>
            <a:ln w="12700" cap="flat">
              <a:noFill/>
              <a:miter lim="400000"/>
            </a:ln>
          </a:insideV>
        </a:tcBdr>
        <a:fill>
          <a:solidFill>
            <a:srgbClr val="8F8B7E"/>
          </a:solidFill>
        </a:fill>
      </a:tcStyle>
    </a:firstCol>
    <a:lastRow>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747474"/>
              </a:solidFill>
              <a:prstDash val="solid"/>
              <a:miter lim="400000"/>
            </a:ln>
          </a:top>
          <a:bottom>
            <a:ln w="12700" cap="flat">
              <a:solidFill>
                <a:srgbClr val="515151"/>
              </a:solidFill>
              <a:prstDash val="solid"/>
              <a:miter lim="400000"/>
            </a:ln>
          </a:bottom>
          <a:insideH>
            <a:ln w="12700" cap="flat">
              <a:noFill/>
              <a:miter lim="400000"/>
            </a:ln>
          </a:insideH>
          <a:insideV>
            <a:ln w="12700" cap="flat">
              <a:noFill/>
              <a:miter lim="400000"/>
            </a:ln>
          </a:insideV>
        </a:tcBdr>
        <a:fill>
          <a:solidFill>
            <a:srgbClr val="F1F1F1"/>
          </a:solidFill>
        </a:fill>
      </a:tcStyle>
    </a:lastRow>
    <a:firstRow>
      <a:tcTxStyle>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515151"/>
              </a:solidFill>
              <a:prstDash val="solid"/>
              <a:miter lim="400000"/>
            </a:ln>
          </a:top>
          <a:bottom>
            <a:ln w="25400" cap="flat">
              <a:solidFill>
                <a:schemeClr val="accent2">
                  <a:hueOff val="-487087"/>
                  <a:satOff val="-2686"/>
                  <a:lumOff val="14808"/>
                </a:schemeClr>
              </a:solidFill>
              <a:prstDash val="solid"/>
              <a:miter lim="400000"/>
            </a:ln>
          </a:bottom>
          <a:insideH>
            <a:ln w="12700" cap="flat">
              <a:noFill/>
              <a:miter lim="400000"/>
            </a:ln>
          </a:insideH>
          <a:insideV>
            <a:ln w="12700" cap="flat">
              <a:noFill/>
              <a:miter lim="400000"/>
            </a:ln>
          </a:insideV>
        </a:tcBdr>
        <a:fill>
          <a:solidFill>
            <a:srgbClr val="5E5A4C"/>
          </a:solidFill>
        </a:fill>
      </a:tcStyle>
    </a:firstRow>
  </a:tblStyle>
  <a:tblStyle styleId="{33BA23B1-9221-436E-865A-0063620EA4FD}" styleName="">
    <a:tblBg/>
    <a:wholeTbl>
      <a:tcTxStyle>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solidFill>
                <a:srgbClr val="747474"/>
              </a:solidFill>
              <a:prstDash val="solid"/>
              <a:miter lim="400000"/>
            </a:ln>
          </a:insideH>
          <a:insideV>
            <a:ln w="12700" cap="flat">
              <a:solidFill>
                <a:srgbClr val="747474"/>
              </a:solidFill>
              <a:prstDash val="solid"/>
              <a:miter lim="400000"/>
            </a:ln>
          </a:insideV>
        </a:tcBdr>
        <a:fill>
          <a:noFill/>
        </a:fill>
      </a:tcStyle>
    </a:wholeTbl>
    <a:band2H>
      <a:tcTxStyle/>
      <a:tcStyle>
        <a:tcBdr/>
        <a:fill>
          <a:solidFill>
            <a:srgbClr val="F2F2F2"/>
          </a:solidFill>
        </a:fill>
      </a:tcStyle>
    </a:band2H>
    <a:firstCol>
      <a:tcTxStyle>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firstCol>
    <a:lastRow>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lastRow>
    <a:firstRow>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firstRow>
  </a:tblStyle>
  <a:tblStyle styleId="{2708684C-4D16-4618-839F-0558EEFCDFE6}" styleName="">
    <a:tblBg/>
    <a:wholeTbl>
      <a:tcTxStyle>
        <a:font>
          <a:latin typeface="Helvetica Neue"/>
          <a:ea typeface="Helvetica Neue"/>
          <a:cs typeface="Helvetica Neue"/>
        </a:font>
        <a:srgbClr val="777777"/>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525252"/>
              </a:solidFill>
              <a:custDash>
                <a:ds d="200000" sp="200000"/>
              </a:custDash>
              <a:miter lim="400000"/>
            </a:ln>
          </a:top>
          <a:bottom>
            <a:ln w="12700" cap="flat">
              <a:solidFill>
                <a:srgbClr val="525252"/>
              </a:solidFill>
              <a:custDash>
                <a:ds d="200000" sp="200000"/>
              </a:custDash>
              <a:miter lim="400000"/>
            </a:ln>
          </a:bottom>
          <a:insideH>
            <a:ln w="12700" cap="flat">
              <a:solidFill>
                <a:srgbClr val="525252"/>
              </a:solidFill>
              <a:custDash>
                <a:ds d="200000" sp="200000"/>
              </a:custDash>
              <a:miter lim="400000"/>
            </a:ln>
          </a:insideH>
          <a:insideV>
            <a:ln w="12700" cap="flat">
              <a:solidFill>
                <a:srgbClr val="C9C9C9"/>
              </a:solidFill>
              <a:prstDash val="solid"/>
              <a:miter lim="400000"/>
            </a:ln>
          </a:insideV>
        </a:tcBdr>
        <a:fill>
          <a:noFill/>
        </a:fill>
      </a:tcStyle>
    </a:wholeTbl>
    <a:band2H>
      <a:tcTxStyle/>
      <a:tcStyle>
        <a:tcBdr/>
        <a:fill>
          <a:solidFill>
            <a:srgbClr val="D2D2D2">
              <a:alpha val="30000"/>
            </a:srgbClr>
          </a:solidFill>
        </a:fill>
      </a:tcStyle>
    </a:band2H>
    <a:firstCol>
      <a:tcTxStyle>
        <a:font>
          <a:latin typeface="Helvetica Neue Medium"/>
          <a:ea typeface="Helvetica Neue Medium"/>
          <a:cs typeface="Helvetica Neue Medium"/>
        </a:font>
        <a:srgbClr val="555555"/>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C9C9C9"/>
              </a:solidFill>
              <a:prstDash val="solid"/>
              <a:miter lim="400000"/>
            </a:ln>
          </a:top>
          <a:bottom>
            <a:ln w="12700" cap="flat">
              <a:solidFill>
                <a:srgbClr val="C9C9C9"/>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Col>
    <a:lastRow>
      <a:tcTxStyle>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lastRow>
    <a:firstRow>
      <a:tcTxStyle>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D2D2D2">
              <a:alpha val="30000"/>
            </a:srgbClr>
          </a:solidFill>
        </a:fill>
      </a:tcStyle>
    </a:band2H>
    <a:firstCo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Col>
    <a:la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lastRow>
    <a:fir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Row>
  </a:tblStyle>
  <a:tblStyle styleId="{D51ADE6A-740E-44AE-83CC-AE7238B6C88D}"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D2D2D2">
              <a:alpha val="30000"/>
            </a:srgbClr>
          </a:solidFill>
        </a:fill>
      </a:tcStyle>
    </a:band2H>
    <a:firstCo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Col>
    <a:la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lastRow>
    <a:fir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760" autoAdjust="0"/>
  </p:normalViewPr>
  <p:slideViewPr>
    <p:cSldViewPr snapToGrid="0">
      <p:cViewPr varScale="1">
        <p:scale>
          <a:sx n="71" d="100"/>
          <a:sy n="71" d="100"/>
        </p:scale>
        <p:origin x="168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image" Target="../media/image55.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79.wmf"/><Relationship Id="rId2" Type="http://schemas.openxmlformats.org/officeDocument/2006/relationships/image" Target="../media/image178.wmf"/><Relationship Id="rId1" Type="http://schemas.openxmlformats.org/officeDocument/2006/relationships/image" Target="../media/image177.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99.wmf"/><Relationship Id="rId3" Type="http://schemas.openxmlformats.org/officeDocument/2006/relationships/image" Target="../media/image94.wmf"/><Relationship Id="rId7" Type="http://schemas.openxmlformats.org/officeDocument/2006/relationships/image" Target="../media/image98.wmf"/><Relationship Id="rId2" Type="http://schemas.openxmlformats.org/officeDocument/2006/relationships/image" Target="../media/image93.wmf"/><Relationship Id="rId1" Type="http://schemas.openxmlformats.org/officeDocument/2006/relationships/image" Target="../media/image92.wmf"/><Relationship Id="rId6" Type="http://schemas.openxmlformats.org/officeDocument/2006/relationships/image" Target="../media/image97.wmf"/><Relationship Id="rId11" Type="http://schemas.openxmlformats.org/officeDocument/2006/relationships/image" Target="../media/image102.wmf"/><Relationship Id="rId5" Type="http://schemas.openxmlformats.org/officeDocument/2006/relationships/image" Target="../media/image96.wmf"/><Relationship Id="rId10" Type="http://schemas.openxmlformats.org/officeDocument/2006/relationships/image" Target="../media/image101.wmf"/><Relationship Id="rId4" Type="http://schemas.openxmlformats.org/officeDocument/2006/relationships/image" Target="../media/image95.wmf"/><Relationship Id="rId9" Type="http://schemas.openxmlformats.org/officeDocument/2006/relationships/image" Target="../media/image10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11.wmf"/><Relationship Id="rId7" Type="http://schemas.openxmlformats.org/officeDocument/2006/relationships/image" Target="../media/image115.wmf"/><Relationship Id="rId2" Type="http://schemas.openxmlformats.org/officeDocument/2006/relationships/image" Target="../media/image110.wmf"/><Relationship Id="rId1" Type="http://schemas.openxmlformats.org/officeDocument/2006/relationships/image" Target="../media/image109.wmf"/><Relationship Id="rId6" Type="http://schemas.openxmlformats.org/officeDocument/2006/relationships/image" Target="../media/image114.wmf"/><Relationship Id="rId5" Type="http://schemas.openxmlformats.org/officeDocument/2006/relationships/image" Target="../media/image113.wmf"/><Relationship Id="rId4" Type="http://schemas.openxmlformats.org/officeDocument/2006/relationships/image" Target="../media/image11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image" Target="../media/image110.wmf"/><Relationship Id="rId1" Type="http://schemas.openxmlformats.org/officeDocument/2006/relationships/image" Target="../media/image109.wmf"/><Relationship Id="rId4" Type="http://schemas.openxmlformats.org/officeDocument/2006/relationships/image" Target="../media/image11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image" Target="../media/image133.wmf"/><Relationship Id="rId1" Type="http://schemas.openxmlformats.org/officeDocument/2006/relationships/image" Target="../media/image132.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38.wmf"/><Relationship Id="rId2" Type="http://schemas.openxmlformats.org/officeDocument/2006/relationships/image" Target="../media/image137.wmf"/><Relationship Id="rId1" Type="http://schemas.openxmlformats.org/officeDocument/2006/relationships/image" Target="../media/image136.wmf"/><Relationship Id="rId4" Type="http://schemas.openxmlformats.org/officeDocument/2006/relationships/image" Target="../media/image139.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45.wmf"/><Relationship Id="rId2" Type="http://schemas.openxmlformats.org/officeDocument/2006/relationships/image" Target="../media/image144.wmf"/><Relationship Id="rId1" Type="http://schemas.openxmlformats.org/officeDocument/2006/relationships/image" Target="../media/image143.wmf"/><Relationship Id="rId5" Type="http://schemas.openxmlformats.org/officeDocument/2006/relationships/image" Target="../media/image147.wmf"/><Relationship Id="rId4" Type="http://schemas.openxmlformats.org/officeDocument/2006/relationships/image" Target="../media/image146.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153.wmf"/><Relationship Id="rId3" Type="http://schemas.openxmlformats.org/officeDocument/2006/relationships/image" Target="../media/image146.wmf"/><Relationship Id="rId7" Type="http://schemas.openxmlformats.org/officeDocument/2006/relationships/image" Target="../media/image152.wmf"/><Relationship Id="rId2" Type="http://schemas.openxmlformats.org/officeDocument/2006/relationships/image" Target="../media/image145.wmf"/><Relationship Id="rId1" Type="http://schemas.openxmlformats.org/officeDocument/2006/relationships/image" Target="../media/image144.wmf"/><Relationship Id="rId6" Type="http://schemas.openxmlformats.org/officeDocument/2006/relationships/image" Target="../media/image151.wmf"/><Relationship Id="rId5" Type="http://schemas.openxmlformats.org/officeDocument/2006/relationships/image" Target="../media/image111.wmf"/><Relationship Id="rId4" Type="http://schemas.openxmlformats.org/officeDocument/2006/relationships/image" Target="../media/image15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6" name="Shape 156"/>
          <p:cNvSpPr>
            <a:spLocks noGrp="1" noRot="1" noChangeAspect="1"/>
          </p:cNvSpPr>
          <p:nvPr>
            <p:ph type="sldImg"/>
          </p:nvPr>
        </p:nvSpPr>
        <p:spPr>
          <a:xfrm>
            <a:off x="1143000" y="685800"/>
            <a:ext cx="4572000" cy="3429000"/>
          </a:xfrm>
          <a:prstGeom prst="rect">
            <a:avLst/>
          </a:prstGeom>
        </p:spPr>
        <p:txBody>
          <a:bodyPr/>
          <a:lstStyle/>
          <a:p>
            <a:endParaRPr/>
          </a:p>
        </p:txBody>
      </p:sp>
      <p:sp>
        <p:nvSpPr>
          <p:cNvPr id="157" name="Shape 15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prstGeom prst="rect">
            <a:avLst/>
          </a:prstGeom>
        </p:spPr>
        <p:txBody>
          <a:bodyPr/>
          <a:lstStyle/>
          <a:p>
            <a:endParaRPr/>
          </a:p>
        </p:txBody>
      </p:sp>
      <p:sp>
        <p:nvSpPr>
          <p:cNvPr id="185" name="Shape 185"/>
          <p:cNvSpPr>
            <a:spLocks noGrp="1"/>
          </p:cNvSpPr>
          <p:nvPr>
            <p:ph type="body" sz="quarter" idx="1"/>
          </p:nvPr>
        </p:nvSpPr>
        <p:spPr>
          <a:prstGeom prst="rect">
            <a:avLst/>
          </a:prstGeom>
        </p:spPr>
        <p:txBody>
          <a:bodyPr/>
          <a:lstStyle/>
          <a:p>
            <a:pPr marL="57799" marR="57799" defTabSz="1295400">
              <a:spcBef>
                <a:spcPts val="400"/>
              </a:spcBef>
              <a:buClr>
                <a:srgbClr val="000000"/>
              </a:buClr>
              <a:buFont typeface="Arial"/>
              <a:defRPr sz="1400">
                <a:uFill>
                  <a:solidFill>
                    <a:srgbClr val="000000"/>
                  </a:solidFill>
                </a:uFill>
                <a:latin typeface="Arial"/>
                <a:ea typeface="Arial"/>
                <a:cs typeface="Arial"/>
                <a:sym typeface="Arial"/>
              </a:defRPr>
            </a:pPr>
            <a:r>
              <a:t>The problem becomes especially difficult when we allow ourselves to consider the full diversity of the materials that surround us.</a:t>
            </a:r>
          </a:p>
          <a:p>
            <a:pPr marL="57799" marR="57799" defTabSz="1295400">
              <a:spcBef>
                <a:spcPts val="400"/>
              </a:spcBef>
              <a:buClr>
                <a:srgbClr val="000000"/>
              </a:buClr>
              <a:buFont typeface="Arial"/>
              <a:defRPr sz="1400">
                <a:uFill>
                  <a:solidFill>
                    <a:srgbClr val="000000"/>
                  </a:solidFill>
                </a:uFill>
                <a:latin typeface="Arial"/>
                <a:ea typeface="Arial"/>
                <a:cs typeface="Arial"/>
                <a:sym typeface="Arial"/>
              </a:defRPr>
            </a:pPr>
            <a:endParaRPr/>
          </a:p>
          <a:p>
            <a:pPr marL="57799" marR="57799" defTabSz="1295400">
              <a:spcBef>
                <a:spcPts val="400"/>
              </a:spcBef>
              <a:buClr>
                <a:srgbClr val="000000"/>
              </a:buClr>
              <a:buFont typeface="Arial"/>
              <a:defRPr sz="1400">
                <a:uFill>
                  <a:solidFill>
                    <a:srgbClr val="000000"/>
                  </a:solidFill>
                </a:uFill>
                <a:latin typeface="Arial"/>
                <a:ea typeface="Arial"/>
                <a:cs typeface="Arial"/>
                <a:sym typeface="Arial"/>
              </a:defRPr>
            </a:pPr>
            <a:r>
              <a:t>Different materials reflect light in different ways, and while these differences in color, sheen, gloss, haze, and so on are what makes many pictures beautiful, they are also what makes them very hard to analyze radiometrically.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E08B41CE-CDC4-4A78-85D2-C911B02926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CF34D0F1-5F82-4747-8B29-3F8903CC2700}" type="slidenum">
              <a:rPr lang="en-US" altLang="en-US" sz="1300"/>
              <a:pPr/>
              <a:t>16</a:t>
            </a:fld>
            <a:endParaRPr lang="en-US" altLang="en-US" sz="1300"/>
          </a:p>
        </p:txBody>
      </p:sp>
      <p:sp>
        <p:nvSpPr>
          <p:cNvPr id="121858" name="Rectangle 2">
            <a:extLst>
              <a:ext uri="{FF2B5EF4-FFF2-40B4-BE49-F238E27FC236}">
                <a16:creationId xmlns:a16="http://schemas.microsoft.com/office/drawing/2014/main" id="{8288942C-1B1F-4568-A390-4AEACB00ED02}"/>
              </a:ext>
            </a:extLst>
          </p:cNvPr>
          <p:cNvSpPr>
            <a:spLocks noGrp="1" noRot="1" noChangeAspect="1" noChangeArrowheads="1" noTextEdit="1"/>
          </p:cNvSpPr>
          <p:nvPr>
            <p:ph type="sldImg"/>
          </p:nvPr>
        </p:nvSpPr>
        <p:spPr>
          <a:ln/>
        </p:spPr>
      </p:sp>
      <p:sp>
        <p:nvSpPr>
          <p:cNvPr id="121859" name="Rectangle 3">
            <a:extLst>
              <a:ext uri="{FF2B5EF4-FFF2-40B4-BE49-F238E27FC236}">
                <a16:creationId xmlns:a16="http://schemas.microsoft.com/office/drawing/2014/main" id="{C97FE6E4-1799-4A94-B851-7922DFF98A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27261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id="{1795A714-8CAD-4BBD-9728-8057AB191F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ACDB7C08-9294-4E8C-B9B8-7FDA43632BC7}" type="slidenum">
              <a:rPr lang="en-US" altLang="en-US" sz="1300"/>
              <a:pPr/>
              <a:t>17</a:t>
            </a:fld>
            <a:endParaRPr lang="en-US" altLang="en-US" sz="1300"/>
          </a:p>
        </p:txBody>
      </p:sp>
      <p:sp>
        <p:nvSpPr>
          <p:cNvPr id="123906" name="Rectangle 2">
            <a:extLst>
              <a:ext uri="{FF2B5EF4-FFF2-40B4-BE49-F238E27FC236}">
                <a16:creationId xmlns:a16="http://schemas.microsoft.com/office/drawing/2014/main" id="{2E17A190-A2B3-432F-95DA-39C33011C7D9}"/>
              </a:ext>
            </a:extLst>
          </p:cNvPr>
          <p:cNvSpPr>
            <a:spLocks noGrp="1" noRot="1" noChangeAspect="1" noChangeArrowheads="1" noTextEdit="1"/>
          </p:cNvSpPr>
          <p:nvPr>
            <p:ph type="sldImg"/>
          </p:nvPr>
        </p:nvSpPr>
        <p:spPr>
          <a:ln/>
        </p:spPr>
      </p:sp>
      <p:sp>
        <p:nvSpPr>
          <p:cNvPr id="123907" name="Rectangle 3">
            <a:extLst>
              <a:ext uri="{FF2B5EF4-FFF2-40B4-BE49-F238E27FC236}">
                <a16:creationId xmlns:a16="http://schemas.microsoft.com/office/drawing/2014/main" id="{381BE9E0-AB7E-4B9E-A875-EBA87CADE1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39340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38D21C34-BF11-49D0-A934-495ABE5E5D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BF865C12-757E-4A37-A9A3-87E7E1CF5A6A}" type="slidenum">
              <a:rPr lang="en-US" altLang="en-US" sz="1300"/>
              <a:pPr/>
              <a:t>18</a:t>
            </a:fld>
            <a:endParaRPr lang="en-US" altLang="en-US" sz="1300"/>
          </a:p>
        </p:txBody>
      </p:sp>
      <p:sp>
        <p:nvSpPr>
          <p:cNvPr id="125954" name="Rectangle 2">
            <a:extLst>
              <a:ext uri="{FF2B5EF4-FFF2-40B4-BE49-F238E27FC236}">
                <a16:creationId xmlns:a16="http://schemas.microsoft.com/office/drawing/2014/main" id="{20AC1C4F-0B52-44E9-914C-340C24E2E05C}"/>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E160B964-2EEC-4FF7-8852-4E3FA9FCD7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95855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a:extLst>
              <a:ext uri="{FF2B5EF4-FFF2-40B4-BE49-F238E27FC236}">
                <a16:creationId xmlns:a16="http://schemas.microsoft.com/office/drawing/2014/main" id="{D51254BB-5CAA-4F7D-B6FE-ABBDD49072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B02830DF-CB01-4292-A119-686B8C769E1A}" type="slidenum">
              <a:rPr lang="en-US" altLang="en-US" sz="1300"/>
              <a:pPr/>
              <a:t>19</a:t>
            </a:fld>
            <a:endParaRPr lang="en-US" altLang="en-US" sz="1300"/>
          </a:p>
        </p:txBody>
      </p:sp>
      <p:sp>
        <p:nvSpPr>
          <p:cNvPr id="130050" name="Rectangle 2">
            <a:extLst>
              <a:ext uri="{FF2B5EF4-FFF2-40B4-BE49-F238E27FC236}">
                <a16:creationId xmlns:a16="http://schemas.microsoft.com/office/drawing/2014/main" id="{DD9B5656-6908-4067-BBC3-B04A521887A1}"/>
              </a:ext>
            </a:extLst>
          </p:cNvPr>
          <p:cNvSpPr>
            <a:spLocks noGrp="1" noRot="1" noChangeAspect="1" noChangeArrowheads="1" noTextEdit="1"/>
          </p:cNvSpPr>
          <p:nvPr>
            <p:ph type="sldImg"/>
          </p:nvPr>
        </p:nvSpPr>
        <p:spPr>
          <a:ln/>
        </p:spPr>
      </p:sp>
      <p:sp>
        <p:nvSpPr>
          <p:cNvPr id="130051" name="Rectangle 3">
            <a:extLst>
              <a:ext uri="{FF2B5EF4-FFF2-40B4-BE49-F238E27FC236}">
                <a16:creationId xmlns:a16="http://schemas.microsoft.com/office/drawing/2014/main" id="{EAF5D509-9FC2-449E-88B5-BF2FF15913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63945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a:extLst>
              <a:ext uri="{FF2B5EF4-FFF2-40B4-BE49-F238E27FC236}">
                <a16:creationId xmlns:a16="http://schemas.microsoft.com/office/drawing/2014/main" id="{7758B37B-C239-4A08-A1EE-630ACA5931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ABED7725-3878-48B5-8D3F-0554B81345F1}" type="slidenum">
              <a:rPr lang="en-US" altLang="en-US" sz="1300"/>
              <a:pPr/>
              <a:t>20</a:t>
            </a:fld>
            <a:endParaRPr lang="en-US" altLang="en-US" sz="1300"/>
          </a:p>
        </p:txBody>
      </p:sp>
      <p:sp>
        <p:nvSpPr>
          <p:cNvPr id="132098" name="Rectangle 2">
            <a:extLst>
              <a:ext uri="{FF2B5EF4-FFF2-40B4-BE49-F238E27FC236}">
                <a16:creationId xmlns:a16="http://schemas.microsoft.com/office/drawing/2014/main" id="{343A934B-86F5-4E8B-B25E-F36C36FACD8B}"/>
              </a:ext>
            </a:extLst>
          </p:cNvPr>
          <p:cNvSpPr>
            <a:spLocks noGrp="1" noRot="1" noChangeAspect="1" noChangeArrowheads="1" noTextEdit="1"/>
          </p:cNvSpPr>
          <p:nvPr>
            <p:ph type="sldImg"/>
          </p:nvPr>
        </p:nvSpPr>
        <p:spPr>
          <a:ln/>
        </p:spPr>
      </p:sp>
      <p:sp>
        <p:nvSpPr>
          <p:cNvPr id="132099" name="Rectangle 3">
            <a:extLst>
              <a:ext uri="{FF2B5EF4-FFF2-40B4-BE49-F238E27FC236}">
                <a16:creationId xmlns:a16="http://schemas.microsoft.com/office/drawing/2014/main" id="{535DDB28-44FE-41D9-B5A4-AFC564415F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06482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a:extLst>
              <a:ext uri="{FF2B5EF4-FFF2-40B4-BE49-F238E27FC236}">
                <a16:creationId xmlns:a16="http://schemas.microsoft.com/office/drawing/2014/main" id="{6E77441A-0B35-4631-A498-BFA90549A1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4BAC5448-DDAF-442E-BA77-92FA7B25D67B}" type="slidenum">
              <a:rPr lang="en-US" altLang="en-US" sz="1300"/>
              <a:pPr/>
              <a:t>21</a:t>
            </a:fld>
            <a:endParaRPr lang="en-US" altLang="en-US" sz="1300"/>
          </a:p>
        </p:txBody>
      </p:sp>
      <p:sp>
        <p:nvSpPr>
          <p:cNvPr id="134146" name="Rectangle 2">
            <a:extLst>
              <a:ext uri="{FF2B5EF4-FFF2-40B4-BE49-F238E27FC236}">
                <a16:creationId xmlns:a16="http://schemas.microsoft.com/office/drawing/2014/main" id="{B80BAC52-897B-4DC2-BA27-E93CD175BB91}"/>
              </a:ext>
            </a:extLst>
          </p:cNvPr>
          <p:cNvSpPr>
            <a:spLocks noGrp="1" noRot="1" noChangeAspect="1" noChangeArrowheads="1" noTextEdit="1"/>
          </p:cNvSpPr>
          <p:nvPr>
            <p:ph type="sldImg"/>
          </p:nvPr>
        </p:nvSpPr>
        <p:spPr>
          <a:ln/>
        </p:spPr>
      </p:sp>
      <p:sp>
        <p:nvSpPr>
          <p:cNvPr id="134147" name="Rectangle 3">
            <a:extLst>
              <a:ext uri="{FF2B5EF4-FFF2-40B4-BE49-F238E27FC236}">
                <a16:creationId xmlns:a16="http://schemas.microsoft.com/office/drawing/2014/main" id="{72D85856-8BFC-4953-AEF7-E70FE1B06E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88973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a:extLst>
              <a:ext uri="{FF2B5EF4-FFF2-40B4-BE49-F238E27FC236}">
                <a16:creationId xmlns:a16="http://schemas.microsoft.com/office/drawing/2014/main" id="{F4483B17-0A41-4ECA-9BAE-AF33BA324F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3C1DA570-7B30-446E-9AD0-CE861566C9A9}" type="slidenum">
              <a:rPr lang="en-US" altLang="en-US" sz="1300"/>
              <a:pPr/>
              <a:t>22</a:t>
            </a:fld>
            <a:endParaRPr lang="en-US" altLang="en-US" sz="1300"/>
          </a:p>
        </p:txBody>
      </p:sp>
      <p:sp>
        <p:nvSpPr>
          <p:cNvPr id="136194" name="Rectangle 2">
            <a:extLst>
              <a:ext uri="{FF2B5EF4-FFF2-40B4-BE49-F238E27FC236}">
                <a16:creationId xmlns:a16="http://schemas.microsoft.com/office/drawing/2014/main" id="{235AE491-B080-44C2-9855-40C170DCD5B9}"/>
              </a:ext>
            </a:extLst>
          </p:cNvPr>
          <p:cNvSpPr>
            <a:spLocks noGrp="1" noRot="1" noChangeAspect="1" noChangeArrowheads="1" noTextEdit="1"/>
          </p:cNvSpPr>
          <p:nvPr>
            <p:ph type="sldImg"/>
          </p:nvPr>
        </p:nvSpPr>
        <p:spPr>
          <a:ln/>
        </p:spPr>
      </p:sp>
      <p:sp>
        <p:nvSpPr>
          <p:cNvPr id="136195" name="Rectangle 3">
            <a:extLst>
              <a:ext uri="{FF2B5EF4-FFF2-40B4-BE49-F238E27FC236}">
                <a16:creationId xmlns:a16="http://schemas.microsoft.com/office/drawing/2014/main" id="{5F9204CD-4A78-4F7C-885F-D9FED363C0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74529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2A139564-2A9E-4136-B31E-07B2438053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DC3B984A-0360-4AD0-B57E-51A0A4F90515}" type="slidenum">
              <a:rPr lang="en-US" altLang="en-US" sz="1300"/>
              <a:pPr/>
              <a:t>23</a:t>
            </a:fld>
            <a:endParaRPr lang="en-US" altLang="en-US" sz="1300"/>
          </a:p>
        </p:txBody>
      </p:sp>
      <p:sp>
        <p:nvSpPr>
          <p:cNvPr id="138242" name="Rectangle 2">
            <a:extLst>
              <a:ext uri="{FF2B5EF4-FFF2-40B4-BE49-F238E27FC236}">
                <a16:creationId xmlns:a16="http://schemas.microsoft.com/office/drawing/2014/main" id="{BCE59A77-C87E-4FCD-A337-BDE62227171A}"/>
              </a:ext>
            </a:extLst>
          </p:cNvPr>
          <p:cNvSpPr>
            <a:spLocks noGrp="1" noRot="1" noChangeAspect="1" noChangeArrowheads="1" noTextEdit="1"/>
          </p:cNvSpPr>
          <p:nvPr>
            <p:ph type="sldImg"/>
          </p:nvPr>
        </p:nvSpPr>
        <p:spPr>
          <a:ln/>
        </p:spPr>
      </p:sp>
      <p:sp>
        <p:nvSpPr>
          <p:cNvPr id="138243" name="Rectangle 3">
            <a:extLst>
              <a:ext uri="{FF2B5EF4-FFF2-40B4-BE49-F238E27FC236}">
                <a16:creationId xmlns:a16="http://schemas.microsoft.com/office/drawing/2014/main" id="{A9A0B46F-1EB9-4A7E-85A2-5867865DA0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86284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9DFE88D8-FF8F-4614-85A8-02322EE1C5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3E708D2C-4A12-47BC-98F9-1FD21D61CC11}" type="slidenum">
              <a:rPr lang="en-US" altLang="en-US" sz="1300"/>
              <a:pPr/>
              <a:t>24</a:t>
            </a:fld>
            <a:endParaRPr lang="en-US" altLang="en-US" sz="1300"/>
          </a:p>
        </p:txBody>
      </p:sp>
      <p:sp>
        <p:nvSpPr>
          <p:cNvPr id="140290" name="Rectangle 2">
            <a:extLst>
              <a:ext uri="{FF2B5EF4-FFF2-40B4-BE49-F238E27FC236}">
                <a16:creationId xmlns:a16="http://schemas.microsoft.com/office/drawing/2014/main" id="{0DEEFEE7-A153-48E0-82B8-DCC968A1D343}"/>
              </a:ext>
            </a:extLst>
          </p:cNvPr>
          <p:cNvSpPr>
            <a:spLocks noGrp="1" noRot="1" noChangeAspect="1" noChangeArrowheads="1" noTextEdit="1"/>
          </p:cNvSpPr>
          <p:nvPr>
            <p:ph type="sldImg"/>
          </p:nvPr>
        </p:nvSpPr>
        <p:spPr>
          <a:ln/>
        </p:spPr>
      </p:sp>
      <p:sp>
        <p:nvSpPr>
          <p:cNvPr id="140291" name="Rectangle 3">
            <a:extLst>
              <a:ext uri="{FF2B5EF4-FFF2-40B4-BE49-F238E27FC236}">
                <a16:creationId xmlns:a16="http://schemas.microsoft.com/office/drawing/2014/main" id="{9ECFD504-DFC1-41A1-9F3B-F29614556D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89819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a:extLst>
              <a:ext uri="{FF2B5EF4-FFF2-40B4-BE49-F238E27FC236}">
                <a16:creationId xmlns:a16="http://schemas.microsoft.com/office/drawing/2014/main" id="{4A9AEDEC-557C-4BF0-8E73-9AD2E757EB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E5E7FC4C-B7BC-4CD3-877D-A777301EC81F}" type="slidenum">
              <a:rPr lang="en-US" altLang="en-US" sz="1300"/>
              <a:pPr/>
              <a:t>25</a:t>
            </a:fld>
            <a:endParaRPr lang="en-US" altLang="en-US" sz="1300"/>
          </a:p>
        </p:txBody>
      </p:sp>
      <p:sp>
        <p:nvSpPr>
          <p:cNvPr id="148482" name="Rectangle 2">
            <a:extLst>
              <a:ext uri="{FF2B5EF4-FFF2-40B4-BE49-F238E27FC236}">
                <a16:creationId xmlns:a16="http://schemas.microsoft.com/office/drawing/2014/main" id="{C94EA5DA-96FD-4858-9FFD-73A554610262}"/>
              </a:ext>
            </a:extLst>
          </p:cNvPr>
          <p:cNvSpPr>
            <a:spLocks noGrp="1" noRot="1" noChangeAspect="1" noChangeArrowheads="1" noTextEdit="1"/>
          </p:cNvSpPr>
          <p:nvPr>
            <p:ph type="sldImg"/>
          </p:nvPr>
        </p:nvSpPr>
        <p:spPr>
          <a:ln/>
        </p:spPr>
      </p:sp>
      <p:sp>
        <p:nvSpPr>
          <p:cNvPr id="148483" name="Rectangle 3">
            <a:extLst>
              <a:ext uri="{FF2B5EF4-FFF2-40B4-BE49-F238E27FC236}">
                <a16:creationId xmlns:a16="http://schemas.microsoft.com/office/drawing/2014/main" id="{AB085563-3133-4909-B5F7-137E5B20CC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9294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noRot="1" noChangeAspect="1"/>
          </p:cNvSpPr>
          <p:nvPr>
            <p:ph type="sldImg"/>
          </p:nvPr>
        </p:nvSpPr>
        <p:spPr>
          <a:prstGeom prst="rect">
            <a:avLst/>
          </a:prstGeom>
        </p:spPr>
        <p:txBody>
          <a:bodyPr/>
          <a:lstStyle/>
          <a:p>
            <a:endParaRPr/>
          </a:p>
        </p:txBody>
      </p:sp>
      <p:sp>
        <p:nvSpPr>
          <p:cNvPr id="210" name="Shape 210"/>
          <p:cNvSpPr>
            <a:spLocks noGrp="1"/>
          </p:cNvSpPr>
          <p:nvPr>
            <p:ph type="body" sz="quarter" idx="1"/>
          </p:nvPr>
        </p:nvSpPr>
        <p:spPr>
          <a:prstGeom prst="rect">
            <a:avLst/>
          </a:prstGeom>
        </p:spPr>
        <p:txBody>
          <a:bodyPr/>
          <a:lstStyle/>
          <a:p>
            <a:pPr>
              <a:defRPr sz="1400"/>
            </a:pPr>
            <a:r>
              <a:t>Our work addresses the problem of inferring scene properties from image data. </a:t>
            </a:r>
          </a:p>
          <a:p>
            <a:pPr>
              <a:defRPr sz="1400"/>
            </a:pPr>
            <a:endParaRPr/>
          </a:p>
          <a:p>
            <a:pPr>
              <a:defRPr sz="1400"/>
            </a:pPr>
            <a:r>
              <a:t>Specifically, we want to relate observed image intensities to object shape, scene illumination, and material properties, or surface reflectance.</a:t>
            </a:r>
          </a:p>
          <a:p>
            <a:pPr>
              <a:defRPr sz="1400"/>
            </a:pPr>
            <a:endParaRPr/>
          </a:p>
          <a:p>
            <a:pPr>
              <a:defRPr sz="1400"/>
            </a:pPr>
            <a:r>
              <a:t>The task is made difficult by the fact that shape, lighting, and reflectance information are all tightly coupled in the image data so that we cannot typically draw conclusions about one of them without making restrictive assumptions about the others.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a:extLst>
              <a:ext uri="{FF2B5EF4-FFF2-40B4-BE49-F238E27FC236}">
                <a16:creationId xmlns:a16="http://schemas.microsoft.com/office/drawing/2014/main" id="{72C545E2-DAF5-46E9-AB3F-511258E57B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209A86F0-78BB-45AD-9CA7-1B2F1C50B835}" type="slidenum">
              <a:rPr lang="en-US" altLang="en-US" sz="1300"/>
              <a:pPr/>
              <a:t>26</a:t>
            </a:fld>
            <a:endParaRPr lang="en-US" altLang="en-US" sz="1300"/>
          </a:p>
        </p:txBody>
      </p:sp>
      <p:sp>
        <p:nvSpPr>
          <p:cNvPr id="154626" name="Rectangle 2">
            <a:extLst>
              <a:ext uri="{FF2B5EF4-FFF2-40B4-BE49-F238E27FC236}">
                <a16:creationId xmlns:a16="http://schemas.microsoft.com/office/drawing/2014/main" id="{84377F6F-5E71-4DB8-95E0-7E93C99B538E}"/>
              </a:ext>
            </a:extLst>
          </p:cNvPr>
          <p:cNvSpPr>
            <a:spLocks noGrp="1" noRot="1" noChangeAspect="1" noChangeArrowheads="1" noTextEdit="1"/>
          </p:cNvSpPr>
          <p:nvPr>
            <p:ph type="sldImg"/>
          </p:nvPr>
        </p:nvSpPr>
        <p:spPr>
          <a:ln/>
        </p:spPr>
      </p:sp>
      <p:sp>
        <p:nvSpPr>
          <p:cNvPr id="154627" name="Rectangle 3">
            <a:extLst>
              <a:ext uri="{FF2B5EF4-FFF2-40B4-BE49-F238E27FC236}">
                <a16:creationId xmlns:a16="http://schemas.microsoft.com/office/drawing/2014/main" id="{602DFC57-E85D-408F-A261-872711BCB3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23836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a:extLst>
              <a:ext uri="{FF2B5EF4-FFF2-40B4-BE49-F238E27FC236}">
                <a16:creationId xmlns:a16="http://schemas.microsoft.com/office/drawing/2014/main" id="{FFE30BC9-217F-4238-86E6-2D7A8B0044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1B9A2AF2-9D0E-4CD2-8118-E91D3146015C}" type="slidenum">
              <a:rPr lang="en-US" altLang="en-US" sz="1300"/>
              <a:pPr/>
              <a:t>27</a:t>
            </a:fld>
            <a:endParaRPr lang="en-US" altLang="en-US" sz="1300"/>
          </a:p>
        </p:txBody>
      </p:sp>
      <p:sp>
        <p:nvSpPr>
          <p:cNvPr id="156674" name="Rectangle 2">
            <a:extLst>
              <a:ext uri="{FF2B5EF4-FFF2-40B4-BE49-F238E27FC236}">
                <a16:creationId xmlns:a16="http://schemas.microsoft.com/office/drawing/2014/main" id="{972E7E0A-B7BC-4E74-AA0E-36EA63BBC4EF}"/>
              </a:ext>
            </a:extLst>
          </p:cNvPr>
          <p:cNvSpPr>
            <a:spLocks noGrp="1" noRot="1" noChangeAspect="1" noChangeArrowheads="1" noTextEdit="1"/>
          </p:cNvSpPr>
          <p:nvPr>
            <p:ph type="sldImg"/>
          </p:nvPr>
        </p:nvSpPr>
        <p:spPr>
          <a:ln/>
        </p:spPr>
      </p:sp>
      <p:sp>
        <p:nvSpPr>
          <p:cNvPr id="156675" name="Rectangle 3">
            <a:extLst>
              <a:ext uri="{FF2B5EF4-FFF2-40B4-BE49-F238E27FC236}">
                <a16:creationId xmlns:a16="http://schemas.microsoft.com/office/drawing/2014/main" id="{63FA3B24-2EA9-47FA-B526-4586790042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93290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a:extLst>
              <a:ext uri="{FF2B5EF4-FFF2-40B4-BE49-F238E27FC236}">
                <a16:creationId xmlns:a16="http://schemas.microsoft.com/office/drawing/2014/main" id="{9EF6DB34-EA08-41B2-A06D-7BBB223B93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96DAC4EC-C88A-45E2-B023-CA90DB89A9FC}" type="slidenum">
              <a:rPr lang="en-US" altLang="en-US" sz="1300"/>
              <a:pPr/>
              <a:t>28</a:t>
            </a:fld>
            <a:endParaRPr lang="en-US" altLang="en-US" sz="1300"/>
          </a:p>
        </p:txBody>
      </p:sp>
      <p:sp>
        <p:nvSpPr>
          <p:cNvPr id="158722" name="Rectangle 2">
            <a:extLst>
              <a:ext uri="{FF2B5EF4-FFF2-40B4-BE49-F238E27FC236}">
                <a16:creationId xmlns:a16="http://schemas.microsoft.com/office/drawing/2014/main" id="{E2EA966F-7E44-401B-B13F-860BE07959B6}"/>
              </a:ext>
            </a:extLst>
          </p:cNvPr>
          <p:cNvSpPr>
            <a:spLocks noGrp="1" noRot="1" noChangeAspect="1" noChangeArrowheads="1" noTextEdit="1"/>
          </p:cNvSpPr>
          <p:nvPr>
            <p:ph type="sldImg"/>
          </p:nvPr>
        </p:nvSpPr>
        <p:spPr>
          <a:ln/>
        </p:spPr>
      </p:sp>
      <p:sp>
        <p:nvSpPr>
          <p:cNvPr id="158723" name="Rectangle 3">
            <a:extLst>
              <a:ext uri="{FF2B5EF4-FFF2-40B4-BE49-F238E27FC236}">
                <a16:creationId xmlns:a16="http://schemas.microsoft.com/office/drawing/2014/main" id="{BA394864-BF2F-4E40-8D56-6FCAB6D635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77347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a:extLst>
              <a:ext uri="{FF2B5EF4-FFF2-40B4-BE49-F238E27FC236}">
                <a16:creationId xmlns:a16="http://schemas.microsoft.com/office/drawing/2014/main" id="{8FA814E6-D8DD-48EC-B7E4-3856A36687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8186E4F2-B61C-480C-AFF4-448E4E1DC2BC}" type="slidenum">
              <a:rPr lang="en-US" altLang="en-US" sz="1300"/>
              <a:pPr/>
              <a:t>29</a:t>
            </a:fld>
            <a:endParaRPr lang="en-US" altLang="en-US" sz="1300"/>
          </a:p>
        </p:txBody>
      </p:sp>
      <p:sp>
        <p:nvSpPr>
          <p:cNvPr id="160770" name="Rectangle 2">
            <a:extLst>
              <a:ext uri="{FF2B5EF4-FFF2-40B4-BE49-F238E27FC236}">
                <a16:creationId xmlns:a16="http://schemas.microsoft.com/office/drawing/2014/main" id="{3B097A9F-8618-4E81-A8BF-D137AF3239EC}"/>
              </a:ext>
            </a:extLst>
          </p:cNvPr>
          <p:cNvSpPr>
            <a:spLocks noGrp="1" noRot="1" noChangeAspect="1" noChangeArrowheads="1" noTextEdit="1"/>
          </p:cNvSpPr>
          <p:nvPr>
            <p:ph type="sldImg"/>
          </p:nvPr>
        </p:nvSpPr>
        <p:spPr>
          <a:ln/>
        </p:spPr>
      </p:sp>
      <p:sp>
        <p:nvSpPr>
          <p:cNvPr id="160771" name="Rectangle 3">
            <a:extLst>
              <a:ext uri="{FF2B5EF4-FFF2-40B4-BE49-F238E27FC236}">
                <a16:creationId xmlns:a16="http://schemas.microsoft.com/office/drawing/2014/main" id="{2EFF620D-3721-49CB-91C6-AF879A0616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15550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a:extLst>
              <a:ext uri="{FF2B5EF4-FFF2-40B4-BE49-F238E27FC236}">
                <a16:creationId xmlns:a16="http://schemas.microsoft.com/office/drawing/2014/main" id="{496D2996-F94F-4CA2-92E9-618C8B11CF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295BF9AA-D5EC-4240-8F78-8DD9C8EFDAE4}" type="slidenum">
              <a:rPr lang="en-US" altLang="en-US" sz="1300"/>
              <a:pPr/>
              <a:t>30</a:t>
            </a:fld>
            <a:endParaRPr lang="en-US" altLang="en-US" sz="1300"/>
          </a:p>
        </p:txBody>
      </p:sp>
      <p:sp>
        <p:nvSpPr>
          <p:cNvPr id="162818" name="Rectangle 2">
            <a:extLst>
              <a:ext uri="{FF2B5EF4-FFF2-40B4-BE49-F238E27FC236}">
                <a16:creationId xmlns:a16="http://schemas.microsoft.com/office/drawing/2014/main" id="{D9464CEA-D2F1-40FC-B88A-323D921738F7}"/>
              </a:ext>
            </a:extLst>
          </p:cNvPr>
          <p:cNvSpPr>
            <a:spLocks noGrp="1" noRot="1" noChangeAspect="1" noChangeArrowheads="1" noTextEdit="1"/>
          </p:cNvSpPr>
          <p:nvPr>
            <p:ph type="sldImg"/>
          </p:nvPr>
        </p:nvSpPr>
        <p:spPr>
          <a:ln/>
        </p:spPr>
      </p:sp>
      <p:sp>
        <p:nvSpPr>
          <p:cNvPr id="162819" name="Rectangle 3">
            <a:extLst>
              <a:ext uri="{FF2B5EF4-FFF2-40B4-BE49-F238E27FC236}">
                <a16:creationId xmlns:a16="http://schemas.microsoft.com/office/drawing/2014/main" id="{CFF0752D-82FC-4619-A2C9-150556D2D6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62653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a:extLst>
              <a:ext uri="{FF2B5EF4-FFF2-40B4-BE49-F238E27FC236}">
                <a16:creationId xmlns:a16="http://schemas.microsoft.com/office/drawing/2014/main" id="{BCEB973C-AAA7-41B3-BC3D-FDA8EE7EB4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7F29EC88-CBA1-4693-B53E-0869A06E28CB}" type="slidenum">
              <a:rPr lang="en-US" altLang="en-US" sz="1300"/>
              <a:pPr/>
              <a:t>31</a:t>
            </a:fld>
            <a:endParaRPr lang="en-US" altLang="en-US" sz="1300"/>
          </a:p>
        </p:txBody>
      </p:sp>
      <p:sp>
        <p:nvSpPr>
          <p:cNvPr id="164866" name="Rectangle 2">
            <a:extLst>
              <a:ext uri="{FF2B5EF4-FFF2-40B4-BE49-F238E27FC236}">
                <a16:creationId xmlns:a16="http://schemas.microsoft.com/office/drawing/2014/main" id="{CE8DF333-4AD3-4B07-AEEE-9816446FF80A}"/>
              </a:ext>
            </a:extLst>
          </p:cNvPr>
          <p:cNvSpPr>
            <a:spLocks noGrp="1" noRot="1" noChangeAspect="1" noChangeArrowheads="1" noTextEdit="1"/>
          </p:cNvSpPr>
          <p:nvPr>
            <p:ph type="sldImg"/>
          </p:nvPr>
        </p:nvSpPr>
        <p:spPr>
          <a:ln/>
        </p:spPr>
      </p:sp>
      <p:sp>
        <p:nvSpPr>
          <p:cNvPr id="164867" name="Rectangle 3">
            <a:extLst>
              <a:ext uri="{FF2B5EF4-FFF2-40B4-BE49-F238E27FC236}">
                <a16:creationId xmlns:a16="http://schemas.microsoft.com/office/drawing/2014/main" id="{3636C2AA-260D-47DF-B072-1CD223B47E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764161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a:extLst>
              <a:ext uri="{FF2B5EF4-FFF2-40B4-BE49-F238E27FC236}">
                <a16:creationId xmlns:a16="http://schemas.microsoft.com/office/drawing/2014/main" id="{C3A47C1F-83E7-4DF6-905C-1A1CB601FE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EB7521F7-0B66-4439-8AE3-A159C3C6F27F}" type="slidenum">
              <a:rPr lang="en-US" altLang="en-US" sz="1300"/>
              <a:pPr/>
              <a:t>32</a:t>
            </a:fld>
            <a:endParaRPr lang="en-US" altLang="en-US" sz="1300"/>
          </a:p>
        </p:txBody>
      </p:sp>
      <p:sp>
        <p:nvSpPr>
          <p:cNvPr id="166914" name="Rectangle 2">
            <a:extLst>
              <a:ext uri="{FF2B5EF4-FFF2-40B4-BE49-F238E27FC236}">
                <a16:creationId xmlns:a16="http://schemas.microsoft.com/office/drawing/2014/main" id="{1F9C510D-E4BD-4BC1-ABB7-0123AEAD3B48}"/>
              </a:ext>
            </a:extLst>
          </p:cNvPr>
          <p:cNvSpPr>
            <a:spLocks noGrp="1" noRot="1" noChangeAspect="1" noChangeArrowheads="1" noTextEdit="1"/>
          </p:cNvSpPr>
          <p:nvPr>
            <p:ph type="sldImg"/>
          </p:nvPr>
        </p:nvSpPr>
        <p:spPr>
          <a:ln w="12700" cap="flat"/>
        </p:spPr>
      </p:sp>
      <p:sp>
        <p:nvSpPr>
          <p:cNvPr id="166915" name="Rectangle 3">
            <a:extLst>
              <a:ext uri="{FF2B5EF4-FFF2-40B4-BE49-F238E27FC236}">
                <a16:creationId xmlns:a16="http://schemas.microsoft.com/office/drawing/2014/main" id="{B08CFCD8-AD09-4203-B7C3-61DB7D0BED53}"/>
              </a:ext>
            </a:extLst>
          </p:cNvPr>
          <p:cNvSpPr>
            <a:spLocks noGrp="1" noChangeArrowheads="1"/>
          </p:cNvSpPr>
          <p:nvPr>
            <p:ph type="body" idx="1"/>
          </p:nvPr>
        </p:nvSpPr>
        <p:spPr>
          <a:xfrm>
            <a:off x="974725" y="4562475"/>
            <a:ext cx="5364163"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7" tIns="49504" rIns="99007" bIns="49504"/>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036436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 name="Shape 832"/>
          <p:cNvSpPr>
            <a:spLocks noGrp="1" noRot="1" noChangeAspect="1"/>
          </p:cNvSpPr>
          <p:nvPr>
            <p:ph type="sldImg"/>
          </p:nvPr>
        </p:nvSpPr>
        <p:spPr>
          <a:prstGeom prst="rect">
            <a:avLst/>
          </a:prstGeom>
        </p:spPr>
        <p:txBody>
          <a:bodyPr/>
          <a:lstStyle/>
          <a:p>
            <a:endParaRPr/>
          </a:p>
        </p:txBody>
      </p:sp>
      <p:sp>
        <p:nvSpPr>
          <p:cNvPr id="833" name="Shape 833"/>
          <p:cNvSpPr>
            <a:spLocks noGrp="1"/>
          </p:cNvSpPr>
          <p:nvPr>
            <p:ph type="body" sz="quarter" idx="1"/>
          </p:nvPr>
        </p:nvSpPr>
        <p:spPr>
          <a:prstGeom prst="rect">
            <a:avLst/>
          </a:prstGeom>
        </p:spPr>
        <p:txBody>
          <a:bodyPr/>
          <a:lstStyle>
            <a:lvl1pPr defTabSz="457200">
              <a:defRPr sz="1200">
                <a:latin typeface="Monaco"/>
                <a:ea typeface="Monaco"/>
                <a:cs typeface="Monaco"/>
                <a:sym typeface="Monaco"/>
              </a:defRPr>
            </a:lvl1pPr>
          </a:lstStyle>
          <a:p>
            <a:r>
              <a:t>\Phi(W,X)=\int_X\int_W L(\hat{\boldsymbol{\omega}},x)d\boldsymbol{\omega}dA</a:t>
            </a:r>
          </a:p>
        </p:txBody>
      </p:sp>
    </p:spTree>
    <p:extLst>
      <p:ext uri="{BB962C8B-B14F-4D97-AF65-F5344CB8AC3E}">
        <p14:creationId xmlns:p14="http://schemas.microsoft.com/office/powerpoint/2010/main" val="42336713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 name="Shape 832"/>
          <p:cNvSpPr>
            <a:spLocks noGrp="1" noRot="1" noChangeAspect="1"/>
          </p:cNvSpPr>
          <p:nvPr>
            <p:ph type="sldImg"/>
          </p:nvPr>
        </p:nvSpPr>
        <p:spPr>
          <a:prstGeom prst="rect">
            <a:avLst/>
          </a:prstGeom>
        </p:spPr>
        <p:txBody>
          <a:bodyPr/>
          <a:lstStyle/>
          <a:p>
            <a:endParaRPr/>
          </a:p>
        </p:txBody>
      </p:sp>
      <p:sp>
        <p:nvSpPr>
          <p:cNvPr id="833" name="Shape 833"/>
          <p:cNvSpPr>
            <a:spLocks noGrp="1"/>
          </p:cNvSpPr>
          <p:nvPr>
            <p:ph type="body" sz="quarter" idx="1"/>
          </p:nvPr>
        </p:nvSpPr>
        <p:spPr>
          <a:prstGeom prst="rect">
            <a:avLst/>
          </a:prstGeom>
        </p:spPr>
        <p:txBody>
          <a:bodyPr/>
          <a:lstStyle>
            <a:lvl1pPr defTabSz="457200">
              <a:defRPr sz="1200">
                <a:latin typeface="Monaco"/>
                <a:ea typeface="Monaco"/>
                <a:cs typeface="Monaco"/>
                <a:sym typeface="Monaco"/>
              </a:defRPr>
            </a:lvl1pPr>
          </a:lstStyle>
          <a:p>
            <a:r>
              <a:t>\Phi(W,X)=\int_X\int_W L(\hat{\boldsymbol{\omega}},x)d\boldsymbol{\omega}dA</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 name="Shape 882"/>
          <p:cNvSpPr>
            <a:spLocks noGrp="1" noRot="1" noChangeAspect="1"/>
          </p:cNvSpPr>
          <p:nvPr>
            <p:ph type="sldImg"/>
          </p:nvPr>
        </p:nvSpPr>
        <p:spPr>
          <a:prstGeom prst="rect">
            <a:avLst/>
          </a:prstGeom>
        </p:spPr>
        <p:txBody>
          <a:bodyPr/>
          <a:lstStyle/>
          <a:p>
            <a:endParaRPr/>
          </a:p>
        </p:txBody>
      </p:sp>
      <p:sp>
        <p:nvSpPr>
          <p:cNvPr id="883" name="Shape 883"/>
          <p:cNvSpPr>
            <a:spLocks noGrp="1"/>
          </p:cNvSpPr>
          <p:nvPr>
            <p:ph type="body" sz="quarter" idx="1"/>
          </p:nvPr>
        </p:nvSpPr>
        <p:spPr>
          <a:prstGeom prst="rect">
            <a:avLst/>
          </a:prstGeom>
        </p:spPr>
        <p:txBody>
          <a:bodyPr/>
          <a:lstStyle/>
          <a:p>
            <a:r>
              <a:t>Possible classroom question: A Lambertian planar light source (e.g., a heated metal sheet) is one whose radiant intensity is J(\omega)=J_o&lt;N,\omega&gt;. Show that emitted radiance is independent of \omega (and thus that the sheet looks equally bright from all directions)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78462689-96EA-42D1-B0A9-39D3CC8AF8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AF29B07F-FFA2-4758-B037-34B8F8BCF313}" type="slidenum">
              <a:rPr lang="en-US" altLang="en-US" sz="1300"/>
              <a:pPr/>
              <a:t>9</a:t>
            </a:fld>
            <a:endParaRPr lang="en-US" altLang="en-US" sz="1300"/>
          </a:p>
        </p:txBody>
      </p:sp>
      <p:sp>
        <p:nvSpPr>
          <p:cNvPr id="99330" name="Rectangle 2">
            <a:extLst>
              <a:ext uri="{FF2B5EF4-FFF2-40B4-BE49-F238E27FC236}">
                <a16:creationId xmlns:a16="http://schemas.microsoft.com/office/drawing/2014/main" id="{3B317F0A-76AC-4614-A474-C7ABBAF49C2B}"/>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6C0C4705-00AF-45EA-9550-797E2BD6F8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178734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Shape 737"/>
          <p:cNvSpPr>
            <a:spLocks noGrp="1" noRot="1" noChangeAspect="1"/>
          </p:cNvSpPr>
          <p:nvPr>
            <p:ph type="sldImg"/>
          </p:nvPr>
        </p:nvSpPr>
        <p:spPr>
          <a:prstGeom prst="rect">
            <a:avLst/>
          </a:prstGeom>
        </p:spPr>
        <p:txBody>
          <a:bodyPr/>
          <a:lstStyle/>
          <a:p>
            <a:endParaRPr/>
          </a:p>
        </p:txBody>
      </p:sp>
      <p:sp>
        <p:nvSpPr>
          <p:cNvPr id="738" name="Shape 738"/>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 code</a:t>
            </a:r>
          </a:p>
          <a:p>
            <a:pPr defTabSz="457200">
              <a:defRPr sz="1200">
                <a:latin typeface="Monaco"/>
                <a:ea typeface="Monaco"/>
                <a:cs typeface="Monaco"/>
                <a:sym typeface="Monaco"/>
              </a:defRPr>
            </a:pPr>
            <a:r>
              <a:t>J(\hat{\boldsymbol{\omega}})=J_o\langle\hat{\boldsymbol{\omega}},\hat{\boldsymbol{n}}\rangle=J_o\cos\theta</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 name="Shape 766"/>
          <p:cNvSpPr>
            <a:spLocks noGrp="1" noRot="1" noChangeAspect="1"/>
          </p:cNvSpPr>
          <p:nvPr>
            <p:ph type="sldImg"/>
          </p:nvPr>
        </p:nvSpPr>
        <p:spPr>
          <a:prstGeom prst="rect">
            <a:avLst/>
          </a:prstGeom>
        </p:spPr>
        <p:txBody>
          <a:bodyPr/>
          <a:lstStyle/>
          <a:p>
            <a:endParaRPr/>
          </a:p>
        </p:txBody>
      </p:sp>
      <p:sp>
        <p:nvSpPr>
          <p:cNvPr id="767" name="Shape 767"/>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 code</a:t>
            </a:r>
          </a:p>
          <a:p>
            <a:pPr defTabSz="457200">
              <a:defRPr sz="1200">
                <a:latin typeface="Monaco"/>
                <a:ea typeface="Monaco"/>
                <a:cs typeface="Monaco"/>
                <a:sym typeface="Monaco"/>
              </a:defRPr>
            </a:pPr>
            <a:r>
              <a:t>J(\hat{\boldsymbol{\omega}})=J_o\langle\hat{\boldsymbol{\omega}},\hat{\boldsymbol{n}}\rangle=J_o\cos\theta</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 name="Shape 796"/>
          <p:cNvSpPr>
            <a:spLocks noGrp="1" noRot="1" noChangeAspect="1"/>
          </p:cNvSpPr>
          <p:nvPr>
            <p:ph type="sldImg"/>
          </p:nvPr>
        </p:nvSpPr>
        <p:spPr>
          <a:prstGeom prst="rect">
            <a:avLst/>
          </a:prstGeom>
        </p:spPr>
        <p:txBody>
          <a:bodyPr/>
          <a:lstStyle/>
          <a:p>
            <a:endParaRPr/>
          </a:p>
        </p:txBody>
      </p:sp>
      <p:sp>
        <p:nvSpPr>
          <p:cNvPr id="797" name="Shape 797"/>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 code</a:t>
            </a:r>
          </a:p>
          <a:p>
            <a:pPr defTabSz="457200">
              <a:defRPr sz="1200">
                <a:latin typeface="Monaco"/>
                <a:ea typeface="Monaco"/>
                <a:cs typeface="Monaco"/>
                <a:sym typeface="Monaco"/>
              </a:defRPr>
            </a:pPr>
            <a:r>
              <a:t>J(\hat{\boldsymbol{\omega}})=J_o\langle\hat{\boldsymbol{\omega}},\hat{\boldsymbol{n}}\rangle=J_o\cos\theta</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a:extLst>
              <a:ext uri="{FF2B5EF4-FFF2-40B4-BE49-F238E27FC236}">
                <a16:creationId xmlns:a16="http://schemas.microsoft.com/office/drawing/2014/main" id="{24987E34-EC3E-43FC-A59B-1D466A2796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05B92327-45D3-44AD-A24C-1491DC590AD7}" type="slidenum">
              <a:rPr lang="en-US" altLang="en-US" sz="1300"/>
              <a:pPr/>
              <a:t>55</a:t>
            </a:fld>
            <a:endParaRPr lang="en-US" altLang="en-US" sz="1300"/>
          </a:p>
        </p:txBody>
      </p:sp>
      <p:sp>
        <p:nvSpPr>
          <p:cNvPr id="183298" name="Rectangle 2">
            <a:extLst>
              <a:ext uri="{FF2B5EF4-FFF2-40B4-BE49-F238E27FC236}">
                <a16:creationId xmlns:a16="http://schemas.microsoft.com/office/drawing/2014/main" id="{0FEA6E3C-F721-4526-99F9-8D8B00C002D5}"/>
              </a:ext>
            </a:extLst>
          </p:cNvPr>
          <p:cNvSpPr>
            <a:spLocks noGrp="1" noRot="1" noChangeAspect="1" noChangeArrowheads="1" noTextEdit="1"/>
          </p:cNvSpPr>
          <p:nvPr>
            <p:ph type="sldImg"/>
          </p:nvPr>
        </p:nvSpPr>
        <p:spPr>
          <a:ln/>
        </p:spPr>
      </p:sp>
      <p:sp>
        <p:nvSpPr>
          <p:cNvPr id="183299" name="Rectangle 3">
            <a:extLst>
              <a:ext uri="{FF2B5EF4-FFF2-40B4-BE49-F238E27FC236}">
                <a16:creationId xmlns:a16="http://schemas.microsoft.com/office/drawing/2014/main" id="{D2B59B56-D88C-429F-84F1-C0BAAFBD22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753877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 name="Shape 901"/>
          <p:cNvSpPr>
            <a:spLocks noGrp="1" noRot="1" noChangeAspect="1"/>
          </p:cNvSpPr>
          <p:nvPr>
            <p:ph type="sldImg"/>
          </p:nvPr>
        </p:nvSpPr>
        <p:spPr>
          <a:prstGeom prst="rect">
            <a:avLst/>
          </a:prstGeom>
        </p:spPr>
        <p:txBody>
          <a:bodyPr/>
          <a:lstStyle/>
          <a:p>
            <a:endParaRPr/>
          </a:p>
        </p:txBody>
      </p:sp>
      <p:sp>
        <p:nvSpPr>
          <p:cNvPr id="902" name="Shape 902"/>
          <p:cNvSpPr>
            <a:spLocks noGrp="1"/>
          </p:cNvSpPr>
          <p:nvPr>
            <p:ph type="body" sz="quarter" idx="1"/>
          </p:nvPr>
        </p:nvSpPr>
        <p:spPr>
          <a:prstGeom prst="rect">
            <a:avLst/>
          </a:prstGeom>
        </p:spPr>
        <p:txBody>
          <a:bodyPr/>
          <a:lstStyle/>
          <a:p>
            <a:pPr marL="57799" marR="57799" defTabSz="1295400">
              <a:spcBef>
                <a:spcPts val="400"/>
              </a:spcBef>
              <a:buClr>
                <a:srgbClr val="000000"/>
              </a:buClr>
              <a:buFont typeface="Arial"/>
              <a:defRPr sz="1400">
                <a:uFill>
                  <a:solidFill>
                    <a:srgbClr val="000000"/>
                  </a:solidFill>
                </a:uFill>
                <a:latin typeface="Arial"/>
                <a:ea typeface="Arial"/>
                <a:cs typeface="Arial"/>
                <a:sym typeface="Arial"/>
              </a:defRPr>
            </a:pPr>
            <a:r>
              <a:t>The problem becomes especially difficult when we allow ourselves to consider the full diversity of the materials that surround us.</a:t>
            </a:r>
          </a:p>
          <a:p>
            <a:pPr marL="57799" marR="57799" defTabSz="1295400">
              <a:spcBef>
                <a:spcPts val="400"/>
              </a:spcBef>
              <a:buClr>
                <a:srgbClr val="000000"/>
              </a:buClr>
              <a:buFont typeface="Arial"/>
              <a:defRPr sz="1400">
                <a:uFill>
                  <a:solidFill>
                    <a:srgbClr val="000000"/>
                  </a:solidFill>
                </a:uFill>
                <a:latin typeface="Arial"/>
                <a:ea typeface="Arial"/>
                <a:cs typeface="Arial"/>
                <a:sym typeface="Arial"/>
              </a:defRPr>
            </a:pPr>
            <a:endParaRPr/>
          </a:p>
          <a:p>
            <a:pPr marL="57799" marR="57799" defTabSz="1295400">
              <a:spcBef>
                <a:spcPts val="400"/>
              </a:spcBef>
              <a:buClr>
                <a:srgbClr val="000000"/>
              </a:buClr>
              <a:buFont typeface="Arial"/>
              <a:defRPr sz="1400">
                <a:uFill>
                  <a:solidFill>
                    <a:srgbClr val="000000"/>
                  </a:solidFill>
                </a:uFill>
                <a:latin typeface="Arial"/>
                <a:ea typeface="Arial"/>
                <a:cs typeface="Arial"/>
                <a:sym typeface="Arial"/>
              </a:defRPr>
            </a:pPr>
            <a:r>
              <a:t>Different materials reflect light in different ways, and while these differences in color, sheen, gloss, haze, and so on are what makes many pictures beautiful, they are also what makes them very hard to analyze radiometrically.</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Shape 928"/>
          <p:cNvSpPr>
            <a:spLocks noGrp="1" noRot="1" noChangeAspect="1"/>
          </p:cNvSpPr>
          <p:nvPr>
            <p:ph type="sldImg"/>
          </p:nvPr>
        </p:nvSpPr>
        <p:spPr>
          <a:prstGeom prst="rect">
            <a:avLst/>
          </a:prstGeom>
        </p:spPr>
        <p:txBody>
          <a:bodyPr/>
          <a:lstStyle/>
          <a:p>
            <a:endParaRPr/>
          </a:p>
        </p:txBody>
      </p:sp>
      <p:sp>
        <p:nvSpPr>
          <p:cNvPr id="929" name="Shape 929"/>
          <p:cNvSpPr>
            <a:spLocks noGrp="1"/>
          </p:cNvSpPr>
          <p:nvPr>
            <p:ph type="body" sz="quarter" idx="1"/>
          </p:nvPr>
        </p:nvSpPr>
        <p:spPr>
          <a:prstGeom prst="rect">
            <a:avLst/>
          </a:prstGeom>
        </p:spPr>
        <p:txBody>
          <a:bodyPr/>
          <a:lstStyle/>
          <a:p>
            <a:pPr>
              <a:defRPr sz="1400"/>
            </a:pPr>
            <a:r>
              <a:t>Our work addresses the problem of inferring scene properties from image data. </a:t>
            </a:r>
          </a:p>
          <a:p>
            <a:pPr>
              <a:defRPr sz="1400"/>
            </a:pPr>
            <a:endParaRPr/>
          </a:p>
          <a:p>
            <a:pPr>
              <a:defRPr sz="1400"/>
            </a:pPr>
            <a:r>
              <a:t>Specifically, we want to relate observed image intensities to object shape, scene illumination, and material properties, or surface reflectance.</a:t>
            </a:r>
          </a:p>
          <a:p>
            <a:pPr>
              <a:defRPr sz="1400"/>
            </a:pPr>
            <a:endParaRPr/>
          </a:p>
          <a:p>
            <a:pPr>
              <a:defRPr sz="1400"/>
            </a:pPr>
            <a:r>
              <a:t>The task is made difficult by the fact that shape, lighting, and reflectance information are all tightly coupled in the image data so that we cannot typically draw conclusions about one of them without making restrictive assumptions about the others.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8" name="Shape 938"/>
          <p:cNvSpPr>
            <a:spLocks noGrp="1" noRot="1" noChangeAspect="1"/>
          </p:cNvSpPr>
          <p:nvPr>
            <p:ph type="sldImg"/>
          </p:nvPr>
        </p:nvSpPr>
        <p:spPr>
          <a:prstGeom prst="rect">
            <a:avLst/>
          </a:prstGeom>
        </p:spPr>
        <p:txBody>
          <a:bodyPr/>
          <a:lstStyle/>
          <a:p>
            <a:endParaRPr/>
          </a:p>
        </p:txBody>
      </p:sp>
      <p:sp>
        <p:nvSpPr>
          <p:cNvPr id="939" name="Shape 939"/>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f_{x,\hat{\bf n}}(W_\text{in},\hat{\boldsymbol{\omega}}_\text{out})=\frac{L^\text{out}(x,\hat{\boldsymbol{\omega}}_\text{out})}{E_{\hat{\bf n}}^\text{in}(W_\text{in},x)}</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\lim_{W_\text{in}\longrightarrow \hat{\boldsymbol{w}}_\text{in}}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f_{x,\hat{\bf n}}(\hat{\boldsymbol{\omega}}_\text{in},\hat{\boldsymbol{\omega}}_\text{out})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 name="Shape 962"/>
          <p:cNvSpPr>
            <a:spLocks noGrp="1" noRot="1" noChangeAspect="1"/>
          </p:cNvSpPr>
          <p:nvPr>
            <p:ph type="sldImg"/>
          </p:nvPr>
        </p:nvSpPr>
        <p:spPr>
          <a:prstGeom prst="rect">
            <a:avLst/>
          </a:prstGeom>
        </p:spPr>
        <p:txBody>
          <a:bodyPr/>
          <a:lstStyle/>
          <a:p>
            <a:endParaRPr/>
          </a:p>
        </p:txBody>
      </p:sp>
      <p:sp>
        <p:nvSpPr>
          <p:cNvPr id="963" name="Shape 963"/>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f_{x,\hat{\bf n}}(W_\text{in},\hat{\boldsymbol{\omega}}_\text{out})=\frac{L^\text{out}(x,\hat{\boldsymbol{\omega}}_\text{out})}{E_{\hat{\bf n}}^\text{in}(W_\text{in},x)}</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\lim_{W_\text{in}\longrightarrow \hat{\boldsymbol{w}}_\text{in}}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f_{x,\hat{\bf n}}(\hat{\boldsymbol{\omega}}_\text{in},\hat{\boldsymbol{\omega}}_\text{out})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a:extLst>
              <a:ext uri="{FF2B5EF4-FFF2-40B4-BE49-F238E27FC236}">
                <a16:creationId xmlns:a16="http://schemas.microsoft.com/office/drawing/2014/main" id="{7EC0B5AE-D9B4-467C-8954-F79224BA3B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1C8252BD-D703-46F4-91FB-E211700F6120}" type="slidenum">
              <a:rPr lang="en-US" altLang="en-US" sz="1300"/>
              <a:pPr/>
              <a:t>61</a:t>
            </a:fld>
            <a:endParaRPr lang="en-US" altLang="en-US" sz="1300"/>
          </a:p>
        </p:txBody>
      </p:sp>
      <p:sp>
        <p:nvSpPr>
          <p:cNvPr id="201730" name="Rectangle 2">
            <a:extLst>
              <a:ext uri="{FF2B5EF4-FFF2-40B4-BE49-F238E27FC236}">
                <a16:creationId xmlns:a16="http://schemas.microsoft.com/office/drawing/2014/main" id="{6EB7D714-1932-408C-8783-2CC48F5D7F87}"/>
              </a:ext>
            </a:extLst>
          </p:cNvPr>
          <p:cNvSpPr>
            <a:spLocks noGrp="1" noRot="1" noChangeAspect="1" noChangeArrowheads="1" noTextEdit="1"/>
          </p:cNvSpPr>
          <p:nvPr>
            <p:ph type="sldImg"/>
          </p:nvPr>
        </p:nvSpPr>
        <p:spPr>
          <a:ln/>
        </p:spPr>
      </p:sp>
      <p:sp>
        <p:nvSpPr>
          <p:cNvPr id="201731" name="Rectangle 3">
            <a:extLst>
              <a:ext uri="{FF2B5EF4-FFF2-40B4-BE49-F238E27FC236}">
                <a16:creationId xmlns:a16="http://schemas.microsoft.com/office/drawing/2014/main" id="{F5504F5E-057C-46EC-976C-2C501445FE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813102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 name="Shape 970"/>
          <p:cNvSpPr>
            <a:spLocks noGrp="1" noRot="1" noChangeAspect="1"/>
          </p:cNvSpPr>
          <p:nvPr>
            <p:ph type="sldImg"/>
          </p:nvPr>
        </p:nvSpPr>
        <p:spPr>
          <a:prstGeom prst="rect">
            <a:avLst/>
          </a:prstGeom>
        </p:spPr>
        <p:txBody>
          <a:bodyPr/>
          <a:lstStyle/>
          <a:p>
            <a:endParaRPr/>
          </a:p>
        </p:txBody>
      </p:sp>
      <p:sp>
        <p:nvSpPr>
          <p:cNvPr id="971" name="Shape 971"/>
          <p:cNvSpPr>
            <a:spLocks noGrp="1"/>
          </p:cNvSpPr>
          <p:nvPr>
            <p:ph type="body" sz="quarter" idx="1"/>
          </p:nvPr>
        </p:nvSpPr>
        <p:spPr>
          <a:prstGeom prst="rect">
            <a:avLst/>
          </a:prstGeom>
        </p:spPr>
        <p:txBody>
          <a:bodyPr/>
          <a:lstStyle/>
          <a:p>
            <a:pPr defTabSz="647700">
              <a:defRPr sz="1200">
                <a:latin typeface="Monaco"/>
                <a:ea typeface="Monaco"/>
                <a:cs typeface="Monaco"/>
                <a:sym typeface="Monaco"/>
              </a:defRPr>
            </a:pPr>
            <a:r>
              <a:t>f(\hat{\boldsymbol{\omega}}_\text{in},\hat{\boldsymbol{\omega}}_\text{out})</a:t>
            </a:r>
          </a:p>
          <a:p>
            <a:pPr defTabSz="647700">
              <a:defRPr sz="1200">
                <a:latin typeface="Monaco"/>
                <a:ea typeface="Monaco"/>
                <a:cs typeface="Monaco"/>
                <a:sym typeface="Monaco"/>
              </a:defRPr>
            </a:pPr>
            <a:endParaRPr/>
          </a:p>
          <a:p>
            <a:pPr defTabSz="647700">
              <a:defRPr sz="1200">
                <a:latin typeface="Monaco"/>
                <a:ea typeface="Monaco"/>
                <a:cs typeface="Monaco"/>
                <a:sym typeface="Monaco"/>
              </a:defRPr>
            </a:pPr>
            <a:r>
              <a:t>f(\hat{\boldsymbol{\omega}}_\text{in},\hat{\boldsymbol{\omega}}_\text{out})=f(\hat{\boldsymbol{\omega}}_\text{out},\hat{\boldsymbol{\omega}}_\text{in})</a:t>
            </a:r>
          </a:p>
          <a:p>
            <a:pPr defTabSz="647700">
              <a:defRPr sz="1200">
                <a:latin typeface="Monaco"/>
                <a:ea typeface="Monaco"/>
                <a:cs typeface="Monaco"/>
                <a:sym typeface="Monaco"/>
              </a:defRPr>
            </a:pPr>
            <a:endParaRPr/>
          </a:p>
          <a:p>
            <a:pPr defTabSz="647700">
              <a:defRPr sz="1200">
                <a:latin typeface="Monaco"/>
                <a:ea typeface="Monaco"/>
                <a:cs typeface="Monaco"/>
                <a:sym typeface="Monaco"/>
              </a:defRPr>
            </a:pPr>
            <a:r>
              <a:t>\forall \hat{\boldsymbol{\omega}}_\text{in},\ \  \int_{\Omega_\text{out}} f(\hat{\boldsymbol{\omega}}_\text{in},\hat{\boldsymbol{\omega}}_\text{out})\cos\theta_\text{out}d\hat{\boldsymbol{\omega}}_\text{out}\le 1 </a:t>
            </a:r>
          </a:p>
        </p:txBody>
      </p:sp>
    </p:spTree>
    <p:extLst>
      <p:ext uri="{BB962C8B-B14F-4D97-AF65-F5344CB8AC3E}">
        <p14:creationId xmlns:p14="http://schemas.microsoft.com/office/powerpoint/2010/main" val="444208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C70D0CB8-BB4E-417E-8168-954F9AF22C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5DC7BBB3-4C7A-4ECE-BBF0-B90295ADF042}" type="slidenum">
              <a:rPr lang="en-US" altLang="en-US" sz="1300"/>
              <a:pPr/>
              <a:t>10</a:t>
            </a:fld>
            <a:endParaRPr lang="en-US" altLang="en-US" sz="1300"/>
          </a:p>
        </p:txBody>
      </p:sp>
      <p:sp>
        <p:nvSpPr>
          <p:cNvPr id="101378" name="Rectangle 2">
            <a:extLst>
              <a:ext uri="{FF2B5EF4-FFF2-40B4-BE49-F238E27FC236}">
                <a16:creationId xmlns:a16="http://schemas.microsoft.com/office/drawing/2014/main" id="{CA9B25B9-9E8C-454C-A7BF-B57C67A5207B}"/>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8942C4BE-4978-4E59-8B77-E480A44611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249750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a:extLst>
              <a:ext uri="{FF2B5EF4-FFF2-40B4-BE49-F238E27FC236}">
                <a16:creationId xmlns:a16="http://schemas.microsoft.com/office/drawing/2014/main" id="{1A1EA98A-DD3E-43BD-9B77-126CEE2924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23651206-3F8B-4D58-9CCE-AE62A854EEC9}" type="slidenum">
              <a:rPr lang="en-US" altLang="en-US" sz="1300"/>
              <a:pPr/>
              <a:t>63</a:t>
            </a:fld>
            <a:endParaRPr lang="en-US" altLang="en-US" sz="1300"/>
          </a:p>
        </p:txBody>
      </p:sp>
      <p:sp>
        <p:nvSpPr>
          <p:cNvPr id="203778" name="Rectangle 2">
            <a:extLst>
              <a:ext uri="{FF2B5EF4-FFF2-40B4-BE49-F238E27FC236}">
                <a16:creationId xmlns:a16="http://schemas.microsoft.com/office/drawing/2014/main" id="{17911198-ED69-4FFB-9B92-5CD53A32D7C6}"/>
              </a:ext>
            </a:extLst>
          </p:cNvPr>
          <p:cNvSpPr>
            <a:spLocks noGrp="1" noRot="1" noChangeAspect="1" noChangeArrowheads="1" noTextEdit="1"/>
          </p:cNvSpPr>
          <p:nvPr>
            <p:ph type="sldImg"/>
          </p:nvPr>
        </p:nvSpPr>
        <p:spPr>
          <a:ln/>
        </p:spPr>
      </p:sp>
      <p:sp>
        <p:nvSpPr>
          <p:cNvPr id="203779" name="Rectangle 3">
            <a:extLst>
              <a:ext uri="{FF2B5EF4-FFF2-40B4-BE49-F238E27FC236}">
                <a16:creationId xmlns:a16="http://schemas.microsoft.com/office/drawing/2014/main" id="{DC63FF98-03DC-46E2-8480-DD16AD7712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209965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pPr marL="57799" marR="57799" defTabSz="1295400">
              <a:spcBef>
                <a:spcPts val="600"/>
              </a:spcBef>
              <a:buClr>
                <a:srgbClr val="000000"/>
              </a:buClr>
              <a:buFont typeface="Times New Roman"/>
              <a:defRPr sz="1400">
                <a:uFill>
                  <a:solidFill>
                    <a:srgbClr val="000000"/>
                  </a:solidFill>
                </a:uFill>
              </a:defRPr>
            </a:pPr>
            <a:r>
              <a:t>For example, a useful property of most opaque materials is that their reflectance function has a symmetry property known as reciprocity.</a:t>
            </a:r>
          </a:p>
          <a:p>
            <a:pPr marL="57799" marR="57799" defTabSz="1295400">
              <a:spcBef>
                <a:spcPts val="600"/>
              </a:spcBef>
              <a:buClr>
                <a:srgbClr val="000000"/>
              </a:buClr>
              <a:buFont typeface="Times New Roman"/>
              <a:defRPr sz="1400">
                <a:uFill>
                  <a:solidFill>
                    <a:srgbClr val="000000"/>
                  </a:solidFill>
                </a:uFill>
              </a:defRPr>
            </a:pPr>
            <a:endParaRPr/>
          </a:p>
          <a:p>
            <a:pPr marL="57799" marR="57799" defTabSz="1295400">
              <a:spcBef>
                <a:spcPts val="600"/>
              </a:spcBef>
              <a:buClr>
                <a:srgbClr val="000000"/>
              </a:buClr>
              <a:buFont typeface="Times New Roman"/>
              <a:defRPr sz="1400">
                <a:uFill>
                  <a:solidFill>
                    <a:srgbClr val="000000"/>
                  </a:solidFill>
                </a:uFill>
              </a:defRPr>
            </a:pPr>
            <a:r>
              <a:t>Reciprocity states that the BRDF is symmetric in terms of its input and output directions, so if we swap these directions,  the BRDF value remain unchanged.</a:t>
            </a:r>
          </a:p>
        </p:txBody>
      </p:sp>
    </p:spTree>
    <p:extLst>
      <p:ext uri="{BB962C8B-B14F-4D97-AF65-F5344CB8AC3E}">
        <p14:creationId xmlns:p14="http://schemas.microsoft.com/office/powerpoint/2010/main" val="4657020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Shape 328"/>
          <p:cNvSpPr>
            <a:spLocks noGrp="1" noRot="1" noChangeAspect="1"/>
          </p:cNvSpPr>
          <p:nvPr>
            <p:ph type="sldImg"/>
          </p:nvPr>
        </p:nvSpPr>
        <p:spPr>
          <a:prstGeom prst="rect">
            <a:avLst/>
          </a:prstGeom>
        </p:spPr>
        <p:txBody>
          <a:bodyPr/>
          <a:lstStyle/>
          <a:p>
            <a:endParaRPr/>
          </a:p>
        </p:txBody>
      </p:sp>
      <p:sp>
        <p:nvSpPr>
          <p:cNvPr id="329" name="Shape 329"/>
          <p:cNvSpPr>
            <a:spLocks noGrp="1"/>
          </p:cNvSpPr>
          <p:nvPr>
            <p:ph type="body" sz="quarter" idx="1"/>
          </p:nvPr>
        </p:nvSpPr>
        <p:spPr>
          <a:prstGeom prst="rect">
            <a:avLst/>
          </a:prstGeom>
        </p:spPr>
        <p:txBody>
          <a:bodyPr/>
          <a:lstStyle/>
          <a:p>
            <a:pPr marL="25908" indent="-25908">
              <a:defRPr sz="1800">
                <a:latin typeface="Helvetica"/>
                <a:ea typeface="Helvetica"/>
                <a:cs typeface="Helvetica"/>
                <a:sym typeface="Helvetica"/>
              </a:defRPr>
            </a:pPr>
            <a:r>
              <a:rPr dirty="0"/>
              <a:t>An </a:t>
            </a:r>
            <a:r>
              <a:rPr b="1" dirty="0"/>
              <a:t>isotropic</a:t>
            </a:r>
            <a:r>
              <a:rPr dirty="0"/>
              <a:t> BRDF is one that is: </a:t>
            </a:r>
          </a:p>
          <a:p>
            <a:pPr marL="25908" indent="-25908">
              <a:defRPr sz="1800">
                <a:latin typeface="Helvetica"/>
                <a:ea typeface="Helvetica"/>
                <a:cs typeface="Helvetica"/>
                <a:sym typeface="Helvetica"/>
              </a:defRPr>
            </a:pPr>
            <a:endParaRPr dirty="0"/>
          </a:p>
          <a:p>
            <a:pPr marL="25908" indent="-25908">
              <a:defRPr sz="1800">
                <a:latin typeface="Helvetica"/>
                <a:ea typeface="Helvetica"/>
                <a:cs typeface="Helvetica"/>
                <a:sym typeface="Helvetica"/>
              </a:defRPr>
            </a:pPr>
            <a:r>
              <a:rPr dirty="0"/>
              <a:t>- unchanged when the input is spun around the surface normal, and</a:t>
            </a:r>
          </a:p>
          <a:p>
            <a:pPr marL="25908" indent="-25908">
              <a:defRPr sz="1800">
                <a:latin typeface="Helvetica"/>
                <a:ea typeface="Helvetica"/>
                <a:cs typeface="Helvetica"/>
                <a:sym typeface="Helvetica"/>
              </a:defRPr>
            </a:pPr>
            <a:r>
              <a:rPr dirty="0"/>
              <a:t>- symmetric across the incident plane, </a:t>
            </a:r>
          </a:p>
          <a:p>
            <a:pPr marL="25908" indent="-25908">
              <a:defRPr sz="1800">
                <a:latin typeface="Helvetica"/>
                <a:ea typeface="Helvetica"/>
                <a:cs typeface="Helvetica"/>
                <a:sym typeface="Helvetica"/>
              </a:defRPr>
            </a:pPr>
            <a:endParaRPr dirty="0"/>
          </a:p>
          <a:p>
            <a:pPr marL="25908" indent="-25908">
              <a:defRPr sz="1800">
                <a:latin typeface="Helvetica"/>
                <a:ea typeface="Helvetica"/>
                <a:cs typeface="Helvetica"/>
                <a:sym typeface="Helvetica"/>
              </a:defRPr>
            </a:pPr>
            <a:r>
              <a:rPr dirty="0"/>
              <a:t>These symmetry conditions imply that the domain of an isotropic BRDF is three dimensional instead of four.</a:t>
            </a:r>
          </a:p>
          <a:p>
            <a:pPr marL="25908" indent="-25908">
              <a:defRPr sz="1800">
                <a:latin typeface="Helvetica"/>
                <a:ea typeface="Helvetica"/>
                <a:cs typeface="Helvetica"/>
                <a:sym typeface="Helvetica"/>
              </a:defRPr>
            </a:pPr>
            <a:endParaRPr dirty="0"/>
          </a:p>
          <a:p>
            <a:pPr marL="25908" indent="-25908">
              <a:defRPr sz="1800">
                <a:latin typeface="Helvetica"/>
                <a:ea typeface="Helvetica"/>
                <a:cs typeface="Helvetica"/>
                <a:sym typeface="Helvetica"/>
              </a:defRPr>
            </a:pPr>
            <a:r>
              <a:rPr dirty="0"/>
              <a:t>&lt;animate&gt; Returning to our problem...</a:t>
            </a:r>
          </a:p>
        </p:txBody>
      </p:sp>
    </p:spTree>
    <p:extLst>
      <p:ext uri="{BB962C8B-B14F-4D97-AF65-F5344CB8AC3E}">
        <p14:creationId xmlns:p14="http://schemas.microsoft.com/office/powerpoint/2010/main" val="11127252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hape 334"/>
          <p:cNvSpPr>
            <a:spLocks noGrp="1" noRot="1" noChangeAspect="1"/>
          </p:cNvSpPr>
          <p:nvPr>
            <p:ph type="sldImg"/>
          </p:nvPr>
        </p:nvSpPr>
        <p:spPr>
          <a:prstGeom prst="rect">
            <a:avLst/>
          </a:prstGeom>
        </p:spPr>
        <p:txBody>
          <a:bodyPr/>
          <a:lstStyle/>
          <a:p>
            <a:endParaRPr/>
          </a:p>
        </p:txBody>
      </p:sp>
      <p:sp>
        <p:nvSpPr>
          <p:cNvPr id="335" name="Shape 335"/>
          <p:cNvSpPr>
            <a:spLocks noGrp="1"/>
          </p:cNvSpPr>
          <p:nvPr>
            <p:ph type="body" sz="quarter" idx="1"/>
          </p:nvPr>
        </p:nvSpPr>
        <p:spPr>
          <a:prstGeom prst="rect">
            <a:avLst/>
          </a:prstGeom>
        </p:spPr>
        <p:txBody>
          <a:bodyPr/>
          <a:lstStyle/>
          <a:p>
            <a:pPr marL="25908" indent="-25908">
              <a:defRPr sz="1800">
                <a:latin typeface="Helvetica"/>
                <a:ea typeface="Helvetica"/>
                <a:cs typeface="Helvetica"/>
                <a:sym typeface="Helvetica"/>
              </a:defRPr>
            </a:pPr>
            <a:r>
              <a:t>An </a:t>
            </a:r>
            <a:r>
              <a:rPr b="1"/>
              <a:t>isotropic</a:t>
            </a:r>
            <a:r>
              <a:t> BRDF is one that is: </a:t>
            </a:r>
          </a:p>
          <a:p>
            <a:pPr marL="25908" indent="-25908">
              <a:defRPr sz="1800">
                <a:latin typeface="Helvetica"/>
                <a:ea typeface="Helvetica"/>
                <a:cs typeface="Helvetica"/>
                <a:sym typeface="Helvetica"/>
              </a:defRPr>
            </a:pPr>
            <a:endParaRPr/>
          </a:p>
          <a:p>
            <a:pPr marL="25908" indent="-25908">
              <a:defRPr sz="1800">
                <a:latin typeface="Helvetica"/>
                <a:ea typeface="Helvetica"/>
                <a:cs typeface="Helvetica"/>
                <a:sym typeface="Helvetica"/>
              </a:defRPr>
            </a:pPr>
            <a:r>
              <a:t>- unchanged when the input is spun around the surface normal, and</a:t>
            </a:r>
          </a:p>
          <a:p>
            <a:pPr marL="25908" indent="-25908">
              <a:defRPr sz="1800">
                <a:latin typeface="Helvetica"/>
                <a:ea typeface="Helvetica"/>
                <a:cs typeface="Helvetica"/>
                <a:sym typeface="Helvetica"/>
              </a:defRPr>
            </a:pPr>
            <a:r>
              <a:t>- symmetric across the incident plane, </a:t>
            </a:r>
          </a:p>
          <a:p>
            <a:pPr marL="25908" indent="-25908">
              <a:defRPr sz="1800">
                <a:latin typeface="Helvetica"/>
                <a:ea typeface="Helvetica"/>
                <a:cs typeface="Helvetica"/>
                <a:sym typeface="Helvetica"/>
              </a:defRPr>
            </a:pPr>
            <a:endParaRPr/>
          </a:p>
          <a:p>
            <a:pPr marL="25908" indent="-25908">
              <a:defRPr sz="1800">
                <a:latin typeface="Helvetica"/>
                <a:ea typeface="Helvetica"/>
                <a:cs typeface="Helvetica"/>
                <a:sym typeface="Helvetica"/>
              </a:defRPr>
            </a:pPr>
            <a:r>
              <a:t>These symmetry conditions imply that the domain of an isotropic BRDF is three dimensional instead of four.</a:t>
            </a:r>
          </a:p>
          <a:p>
            <a:pPr marL="25908" indent="-25908">
              <a:defRPr sz="1800">
                <a:latin typeface="Helvetica"/>
                <a:ea typeface="Helvetica"/>
                <a:cs typeface="Helvetica"/>
                <a:sym typeface="Helvetica"/>
              </a:defRPr>
            </a:pPr>
            <a:endParaRPr/>
          </a:p>
          <a:p>
            <a:pPr marL="25908" indent="-25908">
              <a:defRPr sz="1800">
                <a:latin typeface="Helvetica"/>
                <a:ea typeface="Helvetica"/>
                <a:cs typeface="Helvetica"/>
                <a:sym typeface="Helvetica"/>
              </a:defRPr>
            </a:pPr>
            <a:r>
              <a:t>&lt;animate&gt; Returning to our problem...</a:t>
            </a:r>
          </a:p>
        </p:txBody>
      </p:sp>
    </p:spTree>
    <p:extLst>
      <p:ext uri="{BB962C8B-B14F-4D97-AF65-F5344CB8AC3E}">
        <p14:creationId xmlns:p14="http://schemas.microsoft.com/office/powerpoint/2010/main" val="34845865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noRot="1" noChangeAspect="1"/>
          </p:cNvSpPr>
          <p:nvPr>
            <p:ph type="sldImg"/>
          </p:nvPr>
        </p:nvSpPr>
        <p:spPr>
          <a:prstGeom prst="rect">
            <a:avLst/>
          </a:prstGeom>
        </p:spPr>
        <p:txBody>
          <a:bodyPr/>
          <a:lstStyle/>
          <a:p>
            <a:endParaRPr/>
          </a:p>
        </p:txBody>
      </p:sp>
      <p:sp>
        <p:nvSpPr>
          <p:cNvPr id="343" name="Shape 343"/>
          <p:cNvSpPr>
            <a:spLocks noGrp="1"/>
          </p:cNvSpPr>
          <p:nvPr>
            <p:ph type="body" sz="quarter" idx="1"/>
          </p:nvPr>
        </p:nvSpPr>
        <p:spPr>
          <a:prstGeom prst="rect">
            <a:avLst/>
          </a:prstGeom>
        </p:spPr>
        <p:txBody>
          <a:bodyPr/>
          <a:lstStyle/>
          <a:p>
            <a:pPr marL="25908" indent="-25908">
              <a:defRPr sz="1800">
                <a:latin typeface="Helvetica"/>
                <a:ea typeface="Helvetica"/>
                <a:cs typeface="Helvetica"/>
                <a:sym typeface="Helvetica"/>
              </a:defRPr>
            </a:pPr>
            <a:r>
              <a:t>An </a:t>
            </a:r>
            <a:r>
              <a:rPr b="1"/>
              <a:t>isotropic</a:t>
            </a:r>
            <a:r>
              <a:t> BRDF is one that is: </a:t>
            </a:r>
          </a:p>
          <a:p>
            <a:pPr marL="25908" indent="-25908">
              <a:defRPr sz="1800">
                <a:latin typeface="Helvetica"/>
                <a:ea typeface="Helvetica"/>
                <a:cs typeface="Helvetica"/>
                <a:sym typeface="Helvetica"/>
              </a:defRPr>
            </a:pPr>
            <a:endParaRPr/>
          </a:p>
          <a:p>
            <a:pPr marL="25908" indent="-25908">
              <a:defRPr sz="1800">
                <a:latin typeface="Helvetica"/>
                <a:ea typeface="Helvetica"/>
                <a:cs typeface="Helvetica"/>
                <a:sym typeface="Helvetica"/>
              </a:defRPr>
            </a:pPr>
            <a:r>
              <a:t>- unchanged when the input is spun around the surface normal, and</a:t>
            </a:r>
          </a:p>
          <a:p>
            <a:pPr marL="25908" indent="-25908">
              <a:defRPr sz="1800">
                <a:latin typeface="Helvetica"/>
                <a:ea typeface="Helvetica"/>
                <a:cs typeface="Helvetica"/>
                <a:sym typeface="Helvetica"/>
              </a:defRPr>
            </a:pPr>
            <a:r>
              <a:t>- symmetric across the incident plane, </a:t>
            </a:r>
          </a:p>
          <a:p>
            <a:pPr marL="25908" indent="-25908">
              <a:defRPr sz="1800">
                <a:latin typeface="Helvetica"/>
                <a:ea typeface="Helvetica"/>
                <a:cs typeface="Helvetica"/>
                <a:sym typeface="Helvetica"/>
              </a:defRPr>
            </a:pPr>
            <a:endParaRPr/>
          </a:p>
          <a:p>
            <a:pPr marL="25908" indent="-25908">
              <a:defRPr sz="1800">
                <a:latin typeface="Helvetica"/>
                <a:ea typeface="Helvetica"/>
                <a:cs typeface="Helvetica"/>
                <a:sym typeface="Helvetica"/>
              </a:defRPr>
            </a:pPr>
            <a:r>
              <a:t>These symmetry conditions imply that the domain of an isotropic BRDF is three dimensional instead of four.</a:t>
            </a:r>
          </a:p>
          <a:p>
            <a:pPr marL="25908" indent="-25908">
              <a:defRPr sz="1800">
                <a:latin typeface="Helvetica"/>
                <a:ea typeface="Helvetica"/>
                <a:cs typeface="Helvetica"/>
                <a:sym typeface="Helvetica"/>
              </a:defRPr>
            </a:pPr>
            <a:endParaRPr/>
          </a:p>
          <a:p>
            <a:pPr marL="25908" indent="-25908">
              <a:defRPr sz="1800">
                <a:latin typeface="Helvetica"/>
                <a:ea typeface="Helvetica"/>
                <a:cs typeface="Helvetica"/>
                <a:sym typeface="Helvetica"/>
              </a:defRPr>
            </a:pPr>
            <a:r>
              <a:t>&lt;animate&gt; Returning to our problem...</a:t>
            </a:r>
          </a:p>
        </p:txBody>
      </p:sp>
    </p:spTree>
    <p:extLst>
      <p:ext uri="{BB962C8B-B14F-4D97-AF65-F5344CB8AC3E}">
        <p14:creationId xmlns:p14="http://schemas.microsoft.com/office/powerpoint/2010/main" val="7199093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a:spLocks noGrp="1" noRot="1" noChangeAspect="1"/>
          </p:cNvSpPr>
          <p:nvPr>
            <p:ph type="sldImg"/>
          </p:nvPr>
        </p:nvSpPr>
        <p:spPr>
          <a:prstGeom prst="rect">
            <a:avLst/>
          </a:prstGeom>
        </p:spPr>
        <p:txBody>
          <a:bodyPr/>
          <a:lstStyle/>
          <a:p>
            <a:endParaRPr/>
          </a:p>
        </p:txBody>
      </p:sp>
      <p:sp>
        <p:nvSpPr>
          <p:cNvPr id="363" name="Shape 363"/>
          <p:cNvSpPr>
            <a:spLocks noGrp="1"/>
          </p:cNvSpPr>
          <p:nvPr>
            <p:ph type="body" sz="quarter" idx="1"/>
          </p:nvPr>
        </p:nvSpPr>
        <p:spPr>
          <a:prstGeom prst="rect">
            <a:avLst/>
          </a:prstGeom>
        </p:spPr>
        <p:txBody>
          <a:bodyPr/>
          <a:lstStyle/>
          <a:p>
            <a:pPr marL="25908" indent="-25908">
              <a:defRPr sz="1800">
                <a:latin typeface="Helvetica"/>
                <a:ea typeface="Helvetica"/>
                <a:cs typeface="Helvetica"/>
                <a:sym typeface="Helvetica"/>
              </a:defRPr>
            </a:pPr>
            <a:r>
              <a:t>An </a:t>
            </a:r>
            <a:r>
              <a:rPr b="1"/>
              <a:t>isotropic</a:t>
            </a:r>
            <a:r>
              <a:t> BRDF is one that is: </a:t>
            </a:r>
          </a:p>
          <a:p>
            <a:pPr marL="25908" indent="-25908">
              <a:defRPr sz="1800">
                <a:latin typeface="Helvetica"/>
                <a:ea typeface="Helvetica"/>
                <a:cs typeface="Helvetica"/>
                <a:sym typeface="Helvetica"/>
              </a:defRPr>
            </a:pPr>
            <a:endParaRPr/>
          </a:p>
          <a:p>
            <a:pPr marL="25908" indent="-25908">
              <a:defRPr sz="1800">
                <a:latin typeface="Helvetica"/>
                <a:ea typeface="Helvetica"/>
                <a:cs typeface="Helvetica"/>
                <a:sym typeface="Helvetica"/>
              </a:defRPr>
            </a:pPr>
            <a:r>
              <a:t>- unchanged when the input is spun around the surface normal, and</a:t>
            </a:r>
          </a:p>
          <a:p>
            <a:pPr marL="25908" indent="-25908">
              <a:defRPr sz="1800">
                <a:latin typeface="Helvetica"/>
                <a:ea typeface="Helvetica"/>
                <a:cs typeface="Helvetica"/>
                <a:sym typeface="Helvetica"/>
              </a:defRPr>
            </a:pPr>
            <a:r>
              <a:t>- symmetric across the incident plane, </a:t>
            </a:r>
          </a:p>
          <a:p>
            <a:pPr marL="25908" indent="-25908">
              <a:defRPr sz="1800">
                <a:latin typeface="Helvetica"/>
                <a:ea typeface="Helvetica"/>
                <a:cs typeface="Helvetica"/>
                <a:sym typeface="Helvetica"/>
              </a:defRPr>
            </a:pPr>
            <a:endParaRPr/>
          </a:p>
          <a:p>
            <a:pPr marL="25908" indent="-25908">
              <a:defRPr sz="1800">
                <a:latin typeface="Helvetica"/>
                <a:ea typeface="Helvetica"/>
                <a:cs typeface="Helvetica"/>
                <a:sym typeface="Helvetica"/>
              </a:defRPr>
            </a:pPr>
            <a:r>
              <a:t>These symmetry conditions imply that the domain of an isotropic BRDF is three dimensional instead of four.</a:t>
            </a:r>
          </a:p>
          <a:p>
            <a:pPr marL="25908" indent="-25908">
              <a:defRPr sz="1800">
                <a:latin typeface="Helvetica"/>
                <a:ea typeface="Helvetica"/>
                <a:cs typeface="Helvetica"/>
                <a:sym typeface="Helvetica"/>
              </a:defRPr>
            </a:pPr>
            <a:endParaRPr/>
          </a:p>
          <a:p>
            <a:pPr marL="25908" indent="-25908">
              <a:defRPr sz="1800">
                <a:latin typeface="Helvetica"/>
                <a:ea typeface="Helvetica"/>
                <a:cs typeface="Helvetica"/>
                <a:sym typeface="Helvetica"/>
              </a:defRPr>
            </a:pPr>
            <a:r>
              <a:t>&lt;animate&gt; Returning to our problem...</a:t>
            </a:r>
          </a:p>
        </p:txBody>
      </p:sp>
    </p:spTree>
    <p:extLst>
      <p:ext uri="{BB962C8B-B14F-4D97-AF65-F5344CB8AC3E}">
        <p14:creationId xmlns:p14="http://schemas.microsoft.com/office/powerpoint/2010/main" val="41315637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 name="Shape 970"/>
          <p:cNvSpPr>
            <a:spLocks noGrp="1" noRot="1" noChangeAspect="1"/>
          </p:cNvSpPr>
          <p:nvPr>
            <p:ph type="sldImg"/>
          </p:nvPr>
        </p:nvSpPr>
        <p:spPr>
          <a:prstGeom prst="rect">
            <a:avLst/>
          </a:prstGeom>
        </p:spPr>
        <p:txBody>
          <a:bodyPr/>
          <a:lstStyle/>
          <a:p>
            <a:endParaRPr/>
          </a:p>
        </p:txBody>
      </p:sp>
      <p:sp>
        <p:nvSpPr>
          <p:cNvPr id="971" name="Shape 971"/>
          <p:cNvSpPr>
            <a:spLocks noGrp="1"/>
          </p:cNvSpPr>
          <p:nvPr>
            <p:ph type="body" sz="quarter" idx="1"/>
          </p:nvPr>
        </p:nvSpPr>
        <p:spPr>
          <a:prstGeom prst="rect">
            <a:avLst/>
          </a:prstGeom>
        </p:spPr>
        <p:txBody>
          <a:bodyPr/>
          <a:lstStyle/>
          <a:p>
            <a:pPr defTabSz="647700">
              <a:defRPr sz="1200">
                <a:latin typeface="Monaco"/>
                <a:ea typeface="Monaco"/>
                <a:cs typeface="Monaco"/>
                <a:sym typeface="Monaco"/>
              </a:defRPr>
            </a:pPr>
            <a:r>
              <a:t>f(\hat{\boldsymbol{\omega}}_\text{in},\hat{\boldsymbol{\omega}}_\text{out})</a:t>
            </a:r>
          </a:p>
          <a:p>
            <a:pPr defTabSz="647700">
              <a:defRPr sz="1200">
                <a:latin typeface="Monaco"/>
                <a:ea typeface="Monaco"/>
                <a:cs typeface="Monaco"/>
                <a:sym typeface="Monaco"/>
              </a:defRPr>
            </a:pPr>
            <a:endParaRPr/>
          </a:p>
          <a:p>
            <a:pPr defTabSz="647700">
              <a:defRPr sz="1200">
                <a:latin typeface="Monaco"/>
                <a:ea typeface="Monaco"/>
                <a:cs typeface="Monaco"/>
                <a:sym typeface="Monaco"/>
              </a:defRPr>
            </a:pPr>
            <a:r>
              <a:t>f(\hat{\boldsymbol{\omega}}_\text{in},\hat{\boldsymbol{\omega}}_\text{out})=f(\hat{\boldsymbol{\omega}}_\text{out},\hat{\boldsymbol{\omega}}_\text{in})</a:t>
            </a:r>
          </a:p>
          <a:p>
            <a:pPr defTabSz="647700">
              <a:defRPr sz="1200">
                <a:latin typeface="Monaco"/>
                <a:ea typeface="Monaco"/>
                <a:cs typeface="Monaco"/>
                <a:sym typeface="Monaco"/>
              </a:defRPr>
            </a:pPr>
            <a:endParaRPr/>
          </a:p>
          <a:p>
            <a:pPr defTabSz="647700">
              <a:defRPr sz="1200">
                <a:latin typeface="Monaco"/>
                <a:ea typeface="Monaco"/>
                <a:cs typeface="Monaco"/>
                <a:sym typeface="Monaco"/>
              </a:defRPr>
            </a:pPr>
            <a:r>
              <a:t>\forall \hat{\boldsymbol{\omega}}_\text{in},\ \  \int_{\Omega_\text{out}} f(\hat{\boldsymbol{\omega}}_\text{in},\hat{\boldsymbol{\omega}}_\text{out})\cos\theta_\text{out}d\hat{\boldsymbol{\omega}}_\text{out}\le 1 </a:t>
            </a:r>
          </a:p>
        </p:txBody>
      </p:sp>
    </p:spTree>
    <p:extLst>
      <p:ext uri="{BB962C8B-B14F-4D97-AF65-F5344CB8AC3E}">
        <p14:creationId xmlns:p14="http://schemas.microsoft.com/office/powerpoint/2010/main" val="37995435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a:extLst>
              <a:ext uri="{FF2B5EF4-FFF2-40B4-BE49-F238E27FC236}">
                <a16:creationId xmlns:a16="http://schemas.microsoft.com/office/drawing/2014/main" id="{B8D9D7F5-D57F-43FD-BA8F-489EEB8944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62CCCA07-5FD7-4A2E-99A7-CA0EFDF1946A}" type="slidenum">
              <a:rPr lang="en-US" altLang="en-US" sz="1300"/>
              <a:pPr/>
              <a:t>70</a:t>
            </a:fld>
            <a:endParaRPr lang="en-US" altLang="en-US" sz="1300"/>
          </a:p>
        </p:txBody>
      </p:sp>
      <p:sp>
        <p:nvSpPr>
          <p:cNvPr id="209922" name="Rectangle 2">
            <a:extLst>
              <a:ext uri="{FF2B5EF4-FFF2-40B4-BE49-F238E27FC236}">
                <a16:creationId xmlns:a16="http://schemas.microsoft.com/office/drawing/2014/main" id="{8C7A2EA8-50C9-4BF7-B82E-F92B2A6D00CA}"/>
              </a:ext>
            </a:extLst>
          </p:cNvPr>
          <p:cNvSpPr>
            <a:spLocks noGrp="1" noRot="1" noChangeAspect="1" noChangeArrowheads="1" noTextEdit="1"/>
          </p:cNvSpPr>
          <p:nvPr>
            <p:ph type="sldImg"/>
          </p:nvPr>
        </p:nvSpPr>
        <p:spPr>
          <a:ln/>
        </p:spPr>
      </p:sp>
      <p:sp>
        <p:nvSpPr>
          <p:cNvPr id="209923" name="Rectangle 3">
            <a:extLst>
              <a:ext uri="{FF2B5EF4-FFF2-40B4-BE49-F238E27FC236}">
                <a16:creationId xmlns:a16="http://schemas.microsoft.com/office/drawing/2014/main" id="{448933BC-6953-4F19-BB57-B5ECCDB743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278434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B1A9CE62-43B5-420B-89A3-FD92DDA073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9A0FDB65-89E1-4E65-B915-470F1485D7C1}" type="slidenum">
              <a:rPr lang="en-US" altLang="en-US" sz="1300"/>
              <a:pPr/>
              <a:t>71</a:t>
            </a:fld>
            <a:endParaRPr lang="en-US" altLang="en-US" sz="1300"/>
          </a:p>
        </p:txBody>
      </p:sp>
      <p:sp>
        <p:nvSpPr>
          <p:cNvPr id="211970" name="Rectangle 2">
            <a:extLst>
              <a:ext uri="{FF2B5EF4-FFF2-40B4-BE49-F238E27FC236}">
                <a16:creationId xmlns:a16="http://schemas.microsoft.com/office/drawing/2014/main" id="{C9D5325E-7054-413E-A125-743F7644F331}"/>
              </a:ext>
            </a:extLst>
          </p:cNvPr>
          <p:cNvSpPr>
            <a:spLocks noGrp="1" noRot="1" noChangeAspect="1" noChangeArrowheads="1" noTextEdit="1"/>
          </p:cNvSpPr>
          <p:nvPr>
            <p:ph type="sldImg"/>
          </p:nvPr>
        </p:nvSpPr>
        <p:spPr>
          <a:ln/>
        </p:spPr>
      </p:sp>
      <p:sp>
        <p:nvSpPr>
          <p:cNvPr id="211971" name="Rectangle 3">
            <a:extLst>
              <a:ext uri="{FF2B5EF4-FFF2-40B4-BE49-F238E27FC236}">
                <a16:creationId xmlns:a16="http://schemas.microsoft.com/office/drawing/2014/main" id="{0DD66043-987C-47DA-AF5F-B33A5CD671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421818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a:extLst>
              <a:ext uri="{FF2B5EF4-FFF2-40B4-BE49-F238E27FC236}">
                <a16:creationId xmlns:a16="http://schemas.microsoft.com/office/drawing/2014/main" id="{5ACA166C-4CF9-437E-A5E6-0A7FD3D57B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FCAD60B0-E224-4758-8312-5773F29BA98D}" type="slidenum">
              <a:rPr lang="en-US" altLang="en-US" sz="1300"/>
              <a:pPr/>
              <a:t>72</a:t>
            </a:fld>
            <a:endParaRPr lang="en-US" altLang="en-US" sz="1300"/>
          </a:p>
        </p:txBody>
      </p:sp>
      <p:sp>
        <p:nvSpPr>
          <p:cNvPr id="218114" name="Rectangle 2">
            <a:extLst>
              <a:ext uri="{FF2B5EF4-FFF2-40B4-BE49-F238E27FC236}">
                <a16:creationId xmlns:a16="http://schemas.microsoft.com/office/drawing/2014/main" id="{06A4649B-E9C1-4DAB-9C40-665862A4026E}"/>
              </a:ext>
            </a:extLst>
          </p:cNvPr>
          <p:cNvSpPr>
            <a:spLocks noGrp="1" noRot="1" noChangeAspect="1" noChangeArrowheads="1" noTextEdit="1"/>
          </p:cNvSpPr>
          <p:nvPr>
            <p:ph type="sldImg"/>
          </p:nvPr>
        </p:nvSpPr>
        <p:spPr>
          <a:ln/>
        </p:spPr>
      </p:sp>
      <p:sp>
        <p:nvSpPr>
          <p:cNvPr id="218115" name="Rectangle 3">
            <a:extLst>
              <a:ext uri="{FF2B5EF4-FFF2-40B4-BE49-F238E27FC236}">
                <a16:creationId xmlns:a16="http://schemas.microsoft.com/office/drawing/2014/main" id="{CB67123A-1838-40A4-8F08-82CC767A56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97804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5C21C832-D20C-43C3-9013-38C1E08BD6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AD61F610-F27D-41B9-AB3F-9B10B2C4ED9D}" type="slidenum">
              <a:rPr lang="en-US" altLang="en-US" sz="1300"/>
              <a:pPr/>
              <a:t>11</a:t>
            </a:fld>
            <a:endParaRPr lang="en-US" altLang="en-US" sz="1300"/>
          </a:p>
        </p:txBody>
      </p:sp>
      <p:sp>
        <p:nvSpPr>
          <p:cNvPr id="103426" name="Rectangle 2">
            <a:extLst>
              <a:ext uri="{FF2B5EF4-FFF2-40B4-BE49-F238E27FC236}">
                <a16:creationId xmlns:a16="http://schemas.microsoft.com/office/drawing/2014/main" id="{B3F04A23-E6E7-4233-B01B-59EDD9724A93}"/>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E1C5732C-2F5B-4DB0-828A-F35825105F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666782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lvl1pPr marL="60056" marR="60056" defTabSz="1295400">
              <a:spcBef>
                <a:spcPts val="600"/>
              </a:spcBef>
              <a:buClr>
                <a:srgbClr val="000000"/>
              </a:buClr>
              <a:buFont typeface="Times New Roman"/>
              <a:defRPr sz="2400">
                <a:uFill>
                  <a:solidFill>
                    <a:srgbClr val="000000"/>
                  </a:solidFill>
                </a:uFill>
                <a:latin typeface="Helvetica Neue"/>
                <a:ea typeface="Helvetica Neue"/>
                <a:cs typeface="Helvetica Neue"/>
                <a:sym typeface="Helvetica Neue"/>
              </a:defRPr>
            </a:lvl1pPr>
          </a:lstStyle>
          <a:p>
            <a:r>
              <a:t>At the other end, as I already mentioned is something that is ideally diffuse.</a:t>
            </a:r>
          </a:p>
        </p:txBody>
      </p:sp>
    </p:spTree>
    <p:extLst>
      <p:ext uri="{BB962C8B-B14F-4D97-AF65-F5344CB8AC3E}">
        <p14:creationId xmlns:p14="http://schemas.microsoft.com/office/powerpoint/2010/main" val="30968289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a:extLst>
              <a:ext uri="{FF2B5EF4-FFF2-40B4-BE49-F238E27FC236}">
                <a16:creationId xmlns:a16="http://schemas.microsoft.com/office/drawing/2014/main" id="{F4B40C03-479B-4CB2-9E2A-1B7E9E3D53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2D37AD92-30C1-4F57-B6C1-94053DC91D3E}" type="slidenum">
              <a:rPr lang="en-US" altLang="en-US" sz="1300"/>
              <a:pPr/>
              <a:t>75</a:t>
            </a:fld>
            <a:endParaRPr lang="en-US" altLang="en-US" sz="1300"/>
          </a:p>
        </p:txBody>
      </p:sp>
      <p:sp>
        <p:nvSpPr>
          <p:cNvPr id="226306" name="Rectangle 2">
            <a:extLst>
              <a:ext uri="{FF2B5EF4-FFF2-40B4-BE49-F238E27FC236}">
                <a16:creationId xmlns:a16="http://schemas.microsoft.com/office/drawing/2014/main" id="{FBF07D62-98DF-4289-937C-AFF1E5FDEBD4}"/>
              </a:ext>
            </a:extLst>
          </p:cNvPr>
          <p:cNvSpPr>
            <a:spLocks noGrp="1" noRot="1" noChangeAspect="1" noChangeArrowheads="1" noTextEdit="1"/>
          </p:cNvSpPr>
          <p:nvPr>
            <p:ph type="sldImg"/>
          </p:nvPr>
        </p:nvSpPr>
        <p:spPr>
          <a:ln/>
        </p:spPr>
      </p:sp>
      <p:sp>
        <p:nvSpPr>
          <p:cNvPr id="226307" name="Rectangle 3">
            <a:extLst>
              <a:ext uri="{FF2B5EF4-FFF2-40B4-BE49-F238E27FC236}">
                <a16:creationId xmlns:a16="http://schemas.microsoft.com/office/drawing/2014/main" id="{7C881DEE-B073-4EFB-875B-765CEDDA8E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56152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Shape 1028"/>
          <p:cNvSpPr>
            <a:spLocks noGrp="1" noRot="1" noChangeAspect="1"/>
          </p:cNvSpPr>
          <p:nvPr>
            <p:ph type="sldImg"/>
          </p:nvPr>
        </p:nvSpPr>
        <p:spPr>
          <a:prstGeom prst="rect">
            <a:avLst/>
          </a:prstGeom>
        </p:spPr>
        <p:txBody>
          <a:bodyPr/>
          <a:lstStyle/>
          <a:p>
            <a:endParaRPr/>
          </a:p>
        </p:txBody>
      </p:sp>
      <p:sp>
        <p:nvSpPr>
          <p:cNvPr id="1029" name="Shape 1029"/>
          <p:cNvSpPr>
            <a:spLocks noGrp="1"/>
          </p:cNvSpPr>
          <p:nvPr>
            <p:ph type="body" sz="quarter" idx="1"/>
          </p:nvPr>
        </p:nvSpPr>
        <p:spPr>
          <a:prstGeom prst="rect">
            <a:avLst/>
          </a:prstGeom>
        </p:spPr>
        <p:txBody>
          <a:bodyPr/>
          <a:lstStyle/>
          <a:p>
            <a:pPr marL="60056" marR="60056" defTabSz="1295400">
              <a:spcBef>
                <a:spcPts val="600"/>
              </a:spcBef>
              <a:buClr>
                <a:srgbClr val="000000"/>
              </a:buClr>
              <a:buFont typeface="Times New Roman"/>
              <a:defRPr sz="2400">
                <a:uFill>
                  <a:solidFill>
                    <a:srgbClr val="000000"/>
                  </a:solidFill>
                </a:uFill>
                <a:latin typeface="Helvetica Neue"/>
                <a:ea typeface="Helvetica Neue"/>
                <a:cs typeface="Helvetica Neue"/>
                <a:sym typeface="Helvetica Neue"/>
              </a:defRPr>
            </a:pPr>
            <a:r>
              <a:t>In the limit, something that is a perfect mirror reflects light in only one direction and the reflectance is a delta function.</a:t>
            </a:r>
          </a:p>
          <a:p>
            <a:pPr marL="60056" marR="60056" defTabSz="1295400">
              <a:spcBef>
                <a:spcPts val="600"/>
              </a:spcBef>
              <a:buClr>
                <a:srgbClr val="000000"/>
              </a:buClr>
              <a:buFont typeface="Times New Roman"/>
              <a:defRPr sz="2400">
                <a:uFill>
                  <a:solidFill>
                    <a:srgbClr val="000000"/>
                  </a:solidFill>
                </a:uFill>
                <a:latin typeface="Helvetica Neue"/>
                <a:ea typeface="Helvetica Neue"/>
                <a:cs typeface="Helvetica Neue"/>
                <a:sym typeface="Helvetica Neue"/>
              </a:defRPr>
            </a:pPr>
            <a:endParaRPr/>
          </a:p>
        </p:txBody>
      </p:sp>
    </p:spTree>
    <p:extLst>
      <p:ext uri="{BB962C8B-B14F-4D97-AF65-F5344CB8AC3E}">
        <p14:creationId xmlns:p14="http://schemas.microsoft.com/office/powerpoint/2010/main" val="5974812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a:extLst>
              <a:ext uri="{FF2B5EF4-FFF2-40B4-BE49-F238E27FC236}">
                <a16:creationId xmlns:a16="http://schemas.microsoft.com/office/drawing/2014/main" id="{271BEDB5-2EE1-406D-967A-C352E3DEAB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F595D243-8BED-4CBF-B32D-069E61472725}" type="slidenum">
              <a:rPr lang="en-US" altLang="en-US" sz="1300"/>
              <a:pPr/>
              <a:t>77</a:t>
            </a:fld>
            <a:endParaRPr lang="en-US" altLang="en-US" sz="1300"/>
          </a:p>
        </p:txBody>
      </p:sp>
      <p:sp>
        <p:nvSpPr>
          <p:cNvPr id="232450" name="Rectangle 2">
            <a:extLst>
              <a:ext uri="{FF2B5EF4-FFF2-40B4-BE49-F238E27FC236}">
                <a16:creationId xmlns:a16="http://schemas.microsoft.com/office/drawing/2014/main" id="{F96D61C5-54EA-4EFE-8BB9-93994576E37D}"/>
              </a:ext>
            </a:extLst>
          </p:cNvPr>
          <p:cNvSpPr>
            <a:spLocks noGrp="1" noRot="1" noChangeAspect="1" noChangeArrowheads="1" noTextEdit="1"/>
          </p:cNvSpPr>
          <p:nvPr>
            <p:ph type="sldImg"/>
          </p:nvPr>
        </p:nvSpPr>
        <p:spPr>
          <a:ln/>
        </p:spPr>
      </p:sp>
      <p:sp>
        <p:nvSpPr>
          <p:cNvPr id="232451" name="Rectangle 3">
            <a:extLst>
              <a:ext uri="{FF2B5EF4-FFF2-40B4-BE49-F238E27FC236}">
                <a16:creationId xmlns:a16="http://schemas.microsoft.com/office/drawing/2014/main" id="{79452476-448D-45AD-9477-7A7BFFF533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795571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a:extLst>
              <a:ext uri="{FF2B5EF4-FFF2-40B4-BE49-F238E27FC236}">
                <a16:creationId xmlns:a16="http://schemas.microsoft.com/office/drawing/2014/main" id="{0E210C8C-B7D4-4180-9A17-A7B310ADD6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868AECFE-7A08-495D-886D-F5B4BCE1E399}" type="slidenum">
              <a:rPr lang="en-US" altLang="en-US" sz="1300"/>
              <a:pPr/>
              <a:t>78</a:t>
            </a:fld>
            <a:endParaRPr lang="en-US" altLang="en-US" sz="1300"/>
          </a:p>
        </p:txBody>
      </p:sp>
      <p:sp>
        <p:nvSpPr>
          <p:cNvPr id="222210" name="Rectangle 2">
            <a:extLst>
              <a:ext uri="{FF2B5EF4-FFF2-40B4-BE49-F238E27FC236}">
                <a16:creationId xmlns:a16="http://schemas.microsoft.com/office/drawing/2014/main" id="{48E360DC-383D-49C0-9349-B5D3596F6B2C}"/>
              </a:ext>
            </a:extLst>
          </p:cNvPr>
          <p:cNvSpPr>
            <a:spLocks noGrp="1" noRot="1" noChangeAspect="1" noChangeArrowheads="1" noTextEdit="1"/>
          </p:cNvSpPr>
          <p:nvPr>
            <p:ph type="sldImg"/>
          </p:nvPr>
        </p:nvSpPr>
        <p:spPr>
          <a:ln/>
        </p:spPr>
      </p:sp>
      <p:sp>
        <p:nvSpPr>
          <p:cNvPr id="222211" name="Rectangle 3">
            <a:extLst>
              <a:ext uri="{FF2B5EF4-FFF2-40B4-BE49-F238E27FC236}">
                <a16:creationId xmlns:a16="http://schemas.microsoft.com/office/drawing/2014/main" id="{4AE7E6E7-5B89-4335-BE52-F81BFE7D8C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587015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 name="Shape 1007"/>
          <p:cNvSpPr>
            <a:spLocks noGrp="1" noRot="1" noChangeAspect="1"/>
          </p:cNvSpPr>
          <p:nvPr>
            <p:ph type="sldImg"/>
          </p:nvPr>
        </p:nvSpPr>
        <p:spPr>
          <a:prstGeom prst="rect">
            <a:avLst/>
          </a:prstGeom>
        </p:spPr>
        <p:txBody>
          <a:bodyPr/>
          <a:lstStyle/>
          <a:p>
            <a:endParaRPr/>
          </a:p>
        </p:txBody>
      </p:sp>
      <p:sp>
        <p:nvSpPr>
          <p:cNvPr id="1008" name="Shape 1008"/>
          <p:cNvSpPr>
            <a:spLocks noGrp="1"/>
          </p:cNvSpPr>
          <p:nvPr>
            <p:ph type="body" sz="quarter" idx="1"/>
          </p:nvPr>
        </p:nvSpPr>
        <p:spPr>
          <a:prstGeom prst="rect">
            <a:avLst/>
          </a:prstGeom>
        </p:spPr>
        <p:txBody>
          <a:bodyPr/>
          <a:lstStyle/>
          <a:p>
            <a:pPr marL="60056" marR="60056" defTabSz="1295400">
              <a:spcBef>
                <a:spcPts val="600"/>
              </a:spcBef>
              <a:buClr>
                <a:srgbClr val="000000"/>
              </a:buClr>
              <a:buFont typeface="Times New Roman"/>
              <a:defRPr sz="2400">
                <a:uFill>
                  <a:solidFill>
                    <a:srgbClr val="000000"/>
                  </a:solidFill>
                </a:uFill>
                <a:latin typeface="Helvetica Neue"/>
                <a:ea typeface="Helvetica Neue"/>
                <a:cs typeface="Helvetica Neue"/>
                <a:sym typeface="Helvetica Neue"/>
              </a:defRPr>
            </a:pPr>
            <a:r>
              <a:t>something that is more glossy will have a substantially different reflectance function -- one in which more of the energy is concentrated in the mirror direction</a:t>
            </a:r>
          </a:p>
          <a:p>
            <a:pPr marL="60056" marR="60056" defTabSz="1295400">
              <a:spcBef>
                <a:spcPts val="600"/>
              </a:spcBef>
              <a:buClr>
                <a:srgbClr val="000000"/>
              </a:buClr>
              <a:buFont typeface="Times New Roman"/>
              <a:defRPr sz="2400">
                <a:uFill>
                  <a:solidFill>
                    <a:srgbClr val="000000"/>
                  </a:solidFill>
                </a:uFill>
                <a:latin typeface="Helvetica Neue"/>
                <a:ea typeface="Helvetica Neue"/>
                <a:cs typeface="Helvetica Neue"/>
                <a:sym typeface="Helvetica Neue"/>
              </a:defRPr>
            </a:pPr>
            <a:endParaRPr/>
          </a:p>
        </p:txBody>
      </p:sp>
    </p:spTree>
    <p:extLst>
      <p:ext uri="{BB962C8B-B14F-4D97-AF65-F5344CB8AC3E}">
        <p14:creationId xmlns:p14="http://schemas.microsoft.com/office/powerpoint/2010/main" val="11746683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Shape 453"/>
          <p:cNvSpPr>
            <a:spLocks noGrp="1" noRot="1" noChangeAspect="1"/>
          </p:cNvSpPr>
          <p:nvPr>
            <p:ph type="sldImg"/>
          </p:nvPr>
        </p:nvSpPr>
        <p:spPr>
          <a:prstGeom prst="rect">
            <a:avLst/>
          </a:prstGeom>
        </p:spPr>
        <p:txBody>
          <a:bodyPr/>
          <a:lstStyle/>
          <a:p>
            <a:endParaRPr/>
          </a:p>
        </p:txBody>
      </p:sp>
      <p:sp>
        <p:nvSpPr>
          <p:cNvPr id="454" name="Shape 454"/>
          <p:cNvSpPr>
            <a:spLocks noGrp="1"/>
          </p:cNvSpPr>
          <p:nvPr>
            <p:ph type="body" sz="quarter" idx="1"/>
          </p:nvPr>
        </p:nvSpPr>
        <p:spPr>
          <a:prstGeom prst="rect">
            <a:avLst/>
          </a:prstGeom>
        </p:spPr>
        <p:txBody>
          <a:bodyPr/>
          <a:lstStyle>
            <a:lvl1pPr marL="65224" marR="65224" defTabSz="1295400">
              <a:spcBef>
                <a:spcPts val="500"/>
              </a:spcBef>
              <a:buClr>
                <a:srgbClr val="000000"/>
              </a:buClr>
              <a:buFont typeface="Helvetica"/>
              <a:defRPr sz="1600">
                <a:uFill>
                  <a:solidFill>
                    <a:srgbClr val="000000"/>
                  </a:solidFill>
                </a:uFill>
                <a:latin typeface="Calibri"/>
                <a:ea typeface="Calibri"/>
                <a:cs typeface="Calibri"/>
                <a:sym typeface="Calibri"/>
              </a:defRPr>
            </a:lvl1pPr>
          </a:lstStyle>
          <a:p>
            <a:r>
              <a:t>Before we continue, I want to clarify what I mean by separability, or the idea that SV-BRDF can be separated into distinct diffuse and specular components.</a:t>
            </a:r>
          </a:p>
        </p:txBody>
      </p:sp>
    </p:spTree>
    <p:extLst>
      <p:ext uri="{BB962C8B-B14F-4D97-AF65-F5344CB8AC3E}">
        <p14:creationId xmlns:p14="http://schemas.microsoft.com/office/powerpoint/2010/main" val="10581086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Shape 500"/>
          <p:cNvSpPr>
            <a:spLocks noGrp="1" noRot="1" noChangeAspect="1"/>
          </p:cNvSpPr>
          <p:nvPr>
            <p:ph type="sldImg"/>
          </p:nvPr>
        </p:nvSpPr>
        <p:spPr>
          <a:prstGeom prst="rect">
            <a:avLst/>
          </a:prstGeom>
        </p:spPr>
        <p:txBody>
          <a:bodyPr/>
          <a:lstStyle/>
          <a:p>
            <a:endParaRPr/>
          </a:p>
        </p:txBody>
      </p:sp>
      <p:sp>
        <p:nvSpPr>
          <p:cNvPr id="501" name="Shape 501"/>
          <p:cNvSpPr>
            <a:spLocks noGrp="1"/>
          </p:cNvSpPr>
          <p:nvPr>
            <p:ph type="body" sz="quarter" idx="1"/>
          </p:nvPr>
        </p:nvSpPr>
        <p:spPr>
          <a:prstGeom prst="rect">
            <a:avLst/>
          </a:prstGeom>
        </p:spPr>
        <p:txBody>
          <a:bodyPr/>
          <a:lstStyle>
            <a:lvl1pPr marL="65224" marR="65224" defTabSz="1295400">
              <a:spcBef>
                <a:spcPts val="500"/>
              </a:spcBef>
              <a:buClr>
                <a:srgbClr val="000000"/>
              </a:buClr>
              <a:buFont typeface="Helvetica"/>
              <a:defRPr sz="1600">
                <a:uFill>
                  <a:solidFill>
                    <a:srgbClr val="000000"/>
                  </a:solidFill>
                </a:uFill>
                <a:latin typeface="Calibri"/>
                <a:ea typeface="Calibri"/>
                <a:cs typeface="Calibri"/>
                <a:sym typeface="Calibri"/>
              </a:defRPr>
            </a:lvl1pPr>
          </a:lstStyle>
          <a:p>
            <a:r>
              <a:t>Before we continue, I want to clarify what I mean by separability, or the idea that SV-BRDF can be separated into distinct diffuse and specular components.</a:t>
            </a:r>
          </a:p>
        </p:txBody>
      </p:sp>
    </p:spTree>
    <p:extLst>
      <p:ext uri="{BB962C8B-B14F-4D97-AF65-F5344CB8AC3E}">
        <p14:creationId xmlns:p14="http://schemas.microsoft.com/office/powerpoint/2010/main" val="10035699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 name="Shape 1057"/>
          <p:cNvSpPr>
            <a:spLocks noGrp="1" noRot="1" noChangeAspect="1"/>
          </p:cNvSpPr>
          <p:nvPr>
            <p:ph type="sldImg"/>
          </p:nvPr>
        </p:nvSpPr>
        <p:spPr>
          <a:prstGeom prst="rect">
            <a:avLst/>
          </a:prstGeom>
        </p:spPr>
        <p:txBody>
          <a:bodyPr/>
          <a:lstStyle/>
          <a:p>
            <a:endParaRPr/>
          </a:p>
        </p:txBody>
      </p:sp>
      <p:sp>
        <p:nvSpPr>
          <p:cNvPr id="1058" name="Shape 1058"/>
          <p:cNvSpPr>
            <a:spLocks noGrp="1"/>
          </p:cNvSpPr>
          <p:nvPr>
            <p:ph type="body" sz="quarter" idx="1"/>
          </p:nvPr>
        </p:nvSpPr>
        <p:spPr>
          <a:prstGeom prst="rect">
            <a:avLst/>
          </a:prstGeom>
        </p:spPr>
        <p:txBody>
          <a:bodyPr/>
          <a:lstStyle>
            <a:lvl1pPr marL="60056" marR="60056" defTabSz="1295400">
              <a:spcBef>
                <a:spcPts val="600"/>
              </a:spcBef>
              <a:buClr>
                <a:srgbClr val="000000"/>
              </a:buClr>
              <a:buFont typeface="Times New Roman"/>
              <a:defRPr sz="2400">
                <a:uFill>
                  <a:solidFill>
                    <a:srgbClr val="000000"/>
                  </a:solidFill>
                </a:uFill>
                <a:latin typeface="Helvetica Neue"/>
                <a:ea typeface="Helvetica Neue"/>
                <a:cs typeface="Helvetica Neue"/>
                <a:sym typeface="Helvetica Neue"/>
              </a:defRPr>
            </a:lvl1pPr>
          </a:lstStyle>
          <a:p>
            <a:r>
              <a:t>At the other end, as I already mentioned is something that is ideally diffuse.</a:t>
            </a:r>
          </a:p>
        </p:txBody>
      </p:sp>
    </p:spTree>
    <p:extLst>
      <p:ext uri="{BB962C8B-B14F-4D97-AF65-F5344CB8AC3E}">
        <p14:creationId xmlns:p14="http://schemas.microsoft.com/office/powerpoint/2010/main" val="15599315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a:extLst>
              <a:ext uri="{FF2B5EF4-FFF2-40B4-BE49-F238E27FC236}">
                <a16:creationId xmlns:a16="http://schemas.microsoft.com/office/drawing/2014/main" id="{E58E70E6-435D-4106-B4A1-6B493B99E3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992B1ECD-8F57-4C86-AE46-D89D2D8C234C}" type="slidenum">
              <a:rPr lang="en-US" altLang="en-US" sz="1300"/>
              <a:pPr/>
              <a:t>86</a:t>
            </a:fld>
            <a:endParaRPr lang="en-US" altLang="en-US" sz="1300"/>
          </a:p>
        </p:txBody>
      </p:sp>
      <p:sp>
        <p:nvSpPr>
          <p:cNvPr id="238594" name="Rectangle 2">
            <a:extLst>
              <a:ext uri="{FF2B5EF4-FFF2-40B4-BE49-F238E27FC236}">
                <a16:creationId xmlns:a16="http://schemas.microsoft.com/office/drawing/2014/main" id="{0E4EC219-A94E-4578-B2E3-92520186D02B}"/>
              </a:ext>
            </a:extLst>
          </p:cNvPr>
          <p:cNvSpPr>
            <a:spLocks noGrp="1" noRot="1" noChangeAspect="1" noChangeArrowheads="1" noTextEdit="1"/>
          </p:cNvSpPr>
          <p:nvPr>
            <p:ph type="sldImg"/>
          </p:nvPr>
        </p:nvSpPr>
        <p:spPr>
          <a:ln/>
        </p:spPr>
      </p:sp>
      <p:sp>
        <p:nvSpPr>
          <p:cNvPr id="238595" name="Rectangle 3">
            <a:extLst>
              <a:ext uri="{FF2B5EF4-FFF2-40B4-BE49-F238E27FC236}">
                <a16:creationId xmlns:a16="http://schemas.microsoft.com/office/drawing/2014/main" id="{CD1CC643-365E-4A55-94FC-48FB877266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03838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D685AE18-6083-41CE-AD99-F28BB683BB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8EA2E297-20A2-4B4C-BE40-C20DBA57A4E5}" type="slidenum">
              <a:rPr lang="en-US" altLang="en-US" sz="1300"/>
              <a:pPr/>
              <a:t>12</a:t>
            </a:fld>
            <a:endParaRPr lang="en-US" altLang="en-US" sz="1300"/>
          </a:p>
        </p:txBody>
      </p:sp>
      <p:sp>
        <p:nvSpPr>
          <p:cNvPr id="105474" name="Rectangle 2">
            <a:extLst>
              <a:ext uri="{FF2B5EF4-FFF2-40B4-BE49-F238E27FC236}">
                <a16:creationId xmlns:a16="http://schemas.microsoft.com/office/drawing/2014/main" id="{0BCA1C63-8577-463B-9BC7-A7482B2EE494}"/>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1E57BB21-A94C-4235-955E-7267F59103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057800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a:extLst>
              <a:ext uri="{FF2B5EF4-FFF2-40B4-BE49-F238E27FC236}">
                <a16:creationId xmlns:a16="http://schemas.microsoft.com/office/drawing/2014/main" id="{10C21891-CBB4-4CB6-A790-9F215DEF6D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40B076F5-F434-48C4-9207-86137A903A45}" type="slidenum">
              <a:rPr lang="en-US" altLang="en-US" sz="1300"/>
              <a:pPr/>
              <a:t>87</a:t>
            </a:fld>
            <a:endParaRPr lang="en-US" altLang="en-US" sz="1300"/>
          </a:p>
        </p:txBody>
      </p:sp>
      <p:sp>
        <p:nvSpPr>
          <p:cNvPr id="240642" name="Rectangle 2">
            <a:extLst>
              <a:ext uri="{FF2B5EF4-FFF2-40B4-BE49-F238E27FC236}">
                <a16:creationId xmlns:a16="http://schemas.microsoft.com/office/drawing/2014/main" id="{3ACBEAA8-DD73-41B0-B58D-A51D43A607FF}"/>
              </a:ext>
            </a:extLst>
          </p:cNvPr>
          <p:cNvSpPr>
            <a:spLocks noGrp="1" noRot="1" noChangeAspect="1" noChangeArrowheads="1" noTextEdit="1"/>
          </p:cNvSpPr>
          <p:nvPr>
            <p:ph type="sldImg"/>
          </p:nvPr>
        </p:nvSpPr>
        <p:spPr>
          <a:ln/>
        </p:spPr>
      </p:sp>
      <p:sp>
        <p:nvSpPr>
          <p:cNvPr id="240643" name="Rectangle 3">
            <a:extLst>
              <a:ext uri="{FF2B5EF4-FFF2-40B4-BE49-F238E27FC236}">
                <a16:creationId xmlns:a16="http://schemas.microsoft.com/office/drawing/2014/main" id="{190AC9DE-D5B1-4D09-A6F2-16D49486A6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740963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t>
            </a:r>
          </a:p>
        </p:txBody>
      </p:sp>
    </p:spTree>
    <p:extLst>
      <p:ext uri="{BB962C8B-B14F-4D97-AF65-F5344CB8AC3E}">
        <p14:creationId xmlns:p14="http://schemas.microsoft.com/office/powerpoint/2010/main" val="3656466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81C20776-2B9C-4261-9F04-FA364E3BD6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EB0F14D5-33BC-4BB1-8AC7-47A6B720C210}" type="slidenum">
              <a:rPr lang="en-US" altLang="en-US" sz="1300"/>
              <a:pPr/>
              <a:t>13</a:t>
            </a:fld>
            <a:endParaRPr lang="en-US" altLang="en-US" sz="1300"/>
          </a:p>
        </p:txBody>
      </p:sp>
      <p:sp>
        <p:nvSpPr>
          <p:cNvPr id="109570" name="Rectangle 2">
            <a:extLst>
              <a:ext uri="{FF2B5EF4-FFF2-40B4-BE49-F238E27FC236}">
                <a16:creationId xmlns:a16="http://schemas.microsoft.com/office/drawing/2014/main" id="{87DF8106-4655-45FA-AB58-5994964F1E44}"/>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F59915E2-7927-4E30-8EE0-E76245C44D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44112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C958455D-D7D1-465C-9CD3-69B9695944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3578E889-0F03-4E83-9810-77F4FB01C8EE}" type="slidenum">
              <a:rPr lang="en-US" altLang="en-US" sz="1300"/>
              <a:pPr/>
              <a:t>14</a:t>
            </a:fld>
            <a:endParaRPr lang="en-US" altLang="en-US" sz="1300"/>
          </a:p>
        </p:txBody>
      </p:sp>
      <p:sp>
        <p:nvSpPr>
          <p:cNvPr id="111618" name="Rectangle 2">
            <a:extLst>
              <a:ext uri="{FF2B5EF4-FFF2-40B4-BE49-F238E27FC236}">
                <a16:creationId xmlns:a16="http://schemas.microsoft.com/office/drawing/2014/main" id="{8703D935-594E-4DC4-84C8-A1199234E644}"/>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EA2A8F5D-799A-4D5B-A608-B553E82C9A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22759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4B46180C-C7D8-41A1-B5D3-4029CD7F87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C6C9F4B7-A62B-4DA4-B4BB-FA166EBA478A}" type="slidenum">
              <a:rPr lang="en-US" altLang="en-US" sz="1300"/>
              <a:pPr/>
              <a:t>15</a:t>
            </a:fld>
            <a:endParaRPr lang="en-US" altLang="en-US" sz="1300"/>
          </a:p>
        </p:txBody>
      </p:sp>
      <p:sp>
        <p:nvSpPr>
          <p:cNvPr id="113666" name="Rectangle 2">
            <a:extLst>
              <a:ext uri="{FF2B5EF4-FFF2-40B4-BE49-F238E27FC236}">
                <a16:creationId xmlns:a16="http://schemas.microsoft.com/office/drawing/2014/main" id="{3FB38E18-C001-4A7A-B41F-378BA1050531}"/>
              </a:ext>
            </a:extLst>
          </p:cNvPr>
          <p:cNvSpPr>
            <a:spLocks noGrp="1" noRot="1" noChangeAspect="1" noChangeArrowheads="1" noTextEdit="1"/>
          </p:cNvSpPr>
          <p:nvPr>
            <p:ph type="sldImg"/>
          </p:nvPr>
        </p:nvSpPr>
        <p:spPr>
          <a:ln/>
        </p:spPr>
      </p:sp>
      <p:sp>
        <p:nvSpPr>
          <p:cNvPr id="113667" name="Rectangle 3">
            <a:extLst>
              <a:ext uri="{FF2B5EF4-FFF2-40B4-BE49-F238E27FC236}">
                <a16:creationId xmlns:a16="http://schemas.microsoft.com/office/drawing/2014/main" id="{EF441491-3897-4852-99B6-4D83C15B9A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44603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5" name="Title Text"/>
          <p:cNvSpPr txBox="1">
            <a:spLocks noGrp="1"/>
          </p:cNvSpPr>
          <p:nvPr>
            <p:ph type="title"/>
          </p:nvPr>
        </p:nvSpPr>
        <p:spPr>
          <a:xfrm>
            <a:off x="571500" y="1320800"/>
            <a:ext cx="11861800" cy="3175000"/>
          </a:xfrm>
          <a:prstGeom prst="rect">
            <a:avLst/>
          </a:prstGeom>
        </p:spPr>
        <p:txBody>
          <a:bodyPr/>
          <a:lstStyle/>
          <a:p>
            <a:r>
              <a:t>Title Text</a:t>
            </a:r>
          </a:p>
        </p:txBody>
      </p:sp>
      <p:sp>
        <p:nvSpPr>
          <p:cNvPr id="16" name="Body Level One…"/>
          <p:cNvSpPr txBox="1">
            <a:spLocks noGrp="1"/>
          </p:cNvSpPr>
          <p:nvPr>
            <p:ph type="body" sz="half" idx="1"/>
          </p:nvPr>
        </p:nvSpPr>
        <p:spPr>
          <a:xfrm>
            <a:off x="571500" y="5016500"/>
            <a:ext cx="11861800" cy="3175000"/>
          </a:xfrm>
          <a:prstGeom prst="rect">
            <a:avLst/>
          </a:prstGeom>
        </p:spPr>
        <p:txBody>
          <a:bodyPr/>
          <a:lstStyle>
            <a:lvl1pPr marL="0" indent="0">
              <a:spcBef>
                <a:spcPts val="0"/>
              </a:spcBef>
              <a:buSzTx/>
              <a:buNone/>
            </a:lvl1pPr>
            <a:lvl2pPr marL="0" indent="0">
              <a:spcBef>
                <a:spcPts val="0"/>
              </a:spcBef>
              <a:buSzTx/>
              <a:buNone/>
            </a:lvl2pPr>
            <a:lvl3pPr marL="0" indent="0">
              <a:spcBef>
                <a:spcPts val="0"/>
              </a:spcBef>
              <a:buSzTx/>
              <a:buNone/>
            </a:lvl3pPr>
            <a:lvl4pPr marL="0" indent="0">
              <a:spcBef>
                <a:spcPts val="0"/>
              </a:spcBef>
              <a:buSzTx/>
              <a:buNone/>
            </a:lvl4pPr>
            <a:lvl5pPr marL="0" indent="0">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17" name="Slide Number"/>
          <p:cNvSpPr txBox="1">
            <a:spLocks noGrp="1"/>
          </p:cNvSpPr>
          <p:nvPr>
            <p:ph type="sldNum" sz="quarter" idx="2"/>
          </p:nvPr>
        </p:nvSpPr>
        <p:spPr>
          <a:xfrm>
            <a:off x="12268200" y="9194800"/>
            <a:ext cx="312014" cy="299822"/>
          </a:xfrm>
          <a:prstGeom prst="rect">
            <a:avLst/>
          </a:prstGeom>
        </p:spPr>
        <p:txBody>
          <a:bodyPr/>
          <a:lstStyle>
            <a:lvl1pPr algn="l"/>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10" name="Title Text"/>
          <p:cNvSpPr txBox="1">
            <a:spLocks noGrp="1"/>
          </p:cNvSpPr>
          <p:nvPr>
            <p:ph type="title"/>
          </p:nvPr>
        </p:nvSpPr>
        <p:spPr>
          <a:prstGeom prst="rect">
            <a:avLst/>
          </a:prstGeom>
        </p:spPr>
        <p:txBody>
          <a:bodyPr/>
          <a:lstStyle/>
          <a:p>
            <a:r>
              <a:t>Title Text</a:t>
            </a:r>
          </a:p>
        </p:txBody>
      </p:sp>
      <p:sp>
        <p:nvSpPr>
          <p:cNvPr id="111" name="Body Level One…"/>
          <p:cNvSpPr txBox="1">
            <a:spLocks noGrp="1"/>
          </p:cNvSpPr>
          <p:nvPr>
            <p:ph type="body" sz="half" idx="1"/>
          </p:nvPr>
        </p:nvSpPr>
        <p:spPr>
          <a:xfrm>
            <a:off x="8369300" y="2324100"/>
            <a:ext cx="4064000" cy="65659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119" name="Line"/>
          <p:cNvSpPr/>
          <p:nvPr/>
        </p:nvSpPr>
        <p:spPr>
          <a:xfrm>
            <a:off x="647700" y="1968500"/>
            <a:ext cx="11709400" cy="0"/>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20" name="Title Text"/>
          <p:cNvSpPr txBox="1">
            <a:spLocks noGrp="1"/>
          </p:cNvSpPr>
          <p:nvPr>
            <p:ph type="title"/>
          </p:nvPr>
        </p:nvSpPr>
        <p:spPr>
          <a:prstGeom prst="rect">
            <a:avLst/>
          </a:prstGeom>
        </p:spPr>
        <p:txBody>
          <a:bodyPr/>
          <a:lstStyle>
            <a:lvl1pPr>
              <a:defRPr sz="4000"/>
            </a:lvl1pPr>
          </a:lstStyle>
          <a:p>
            <a:r>
              <a:t>Title Text</a:t>
            </a:r>
          </a:p>
        </p:txBody>
      </p:sp>
      <p:sp>
        <p:nvSpPr>
          <p:cNvPr id="121" name="Slide Number"/>
          <p:cNvSpPr txBox="1">
            <a:spLocks noGrp="1"/>
          </p:cNvSpPr>
          <p:nvPr>
            <p:ph type="sldNum" sz="quarter" idx="2"/>
          </p:nvPr>
        </p:nvSpPr>
        <p:spPr>
          <a:xfrm>
            <a:off x="12301524" y="9232900"/>
            <a:ext cx="283770" cy="275133"/>
          </a:xfrm>
          <a:prstGeom prst="rect">
            <a:avLst/>
          </a:prstGeom>
        </p:spPr>
        <p:txBody>
          <a:bodyPr/>
          <a:lstStyle>
            <a:lvl1pPr>
              <a:defRPr sz="1200"/>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28" name="Line"/>
          <p:cNvSpPr/>
          <p:nvPr/>
        </p:nvSpPr>
        <p:spPr>
          <a:xfrm>
            <a:off x="647700" y="1968500"/>
            <a:ext cx="11709400" cy="0"/>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29" name="Title Text"/>
          <p:cNvSpPr txBox="1">
            <a:spLocks noGrp="1"/>
          </p:cNvSpPr>
          <p:nvPr>
            <p:ph type="title"/>
          </p:nvPr>
        </p:nvSpPr>
        <p:spPr>
          <a:prstGeom prst="rect">
            <a:avLst/>
          </a:prstGeom>
        </p:spPr>
        <p:txBody>
          <a:bodyPr/>
          <a:lstStyle>
            <a:lvl1pPr>
              <a:defRPr sz="4000"/>
            </a:lvl1pPr>
          </a:lstStyle>
          <a:p>
            <a:r>
              <a:t>Title Text</a:t>
            </a:r>
          </a:p>
        </p:txBody>
      </p:sp>
      <p:sp>
        <p:nvSpPr>
          <p:cNvPr id="130" name="Body Level One…"/>
          <p:cNvSpPr txBox="1">
            <a:spLocks noGrp="1"/>
          </p:cNvSpPr>
          <p:nvPr>
            <p:ph type="body" idx="1"/>
          </p:nvPr>
        </p:nvSpPr>
        <p:spPr>
          <a:prstGeom prst="rect">
            <a:avLst/>
          </a:prstGeom>
        </p:spPr>
        <p:txBody>
          <a:bodyPr/>
          <a:lstStyle>
            <a:lvl1pPr marL="355600" indent="-355600">
              <a:spcBef>
                <a:spcPts val="1800"/>
              </a:spcBef>
              <a:buSzPct val="60000"/>
              <a:buFont typeface="Thonburi"/>
              <a:buChar char="๏"/>
              <a:defRPr sz="3600"/>
            </a:lvl1pPr>
            <a:lvl2pPr marL="800100" indent="-355600">
              <a:spcBef>
                <a:spcPts val="1800"/>
              </a:spcBef>
              <a:buChar char="-"/>
              <a:defRPr sz="3600"/>
            </a:lvl2pPr>
            <a:lvl3pPr marL="1244600" indent="-355600">
              <a:spcBef>
                <a:spcPts val="1800"/>
              </a:spcBef>
              <a:buChar char="-"/>
              <a:defRPr sz="3600"/>
            </a:lvl3pPr>
            <a:lvl4pPr marL="1689100" indent="-355600">
              <a:spcBef>
                <a:spcPts val="1800"/>
              </a:spcBef>
              <a:buChar char="-"/>
              <a:defRPr sz="3600"/>
            </a:lvl4pPr>
            <a:lvl5pPr marL="2133600" indent="-355600">
              <a:spcBef>
                <a:spcPts val="1800"/>
              </a:spcBef>
              <a:buChar char="-"/>
              <a:defRPr sz="3600"/>
            </a:lvl5pPr>
          </a:lstStyle>
          <a:p>
            <a:r>
              <a:t>Body Level One</a:t>
            </a:r>
          </a:p>
          <a:p>
            <a:pPr lvl="1"/>
            <a:r>
              <a:t>Body Level Two</a:t>
            </a:r>
          </a:p>
          <a:p>
            <a:pPr lvl="2"/>
            <a:r>
              <a:t>Body Level Three</a:t>
            </a:r>
          </a:p>
          <a:p>
            <a:pPr lvl="3"/>
            <a:r>
              <a:t>Body Level Four</a:t>
            </a:r>
          </a:p>
          <a:p>
            <a:pPr lvl="4"/>
            <a:r>
              <a:t>Body Level Five</a:t>
            </a:r>
          </a:p>
        </p:txBody>
      </p:sp>
      <p:sp>
        <p:nvSpPr>
          <p:cNvPr id="131" name="Slide Number"/>
          <p:cNvSpPr txBox="1">
            <a:spLocks noGrp="1"/>
          </p:cNvSpPr>
          <p:nvPr>
            <p:ph type="sldNum" sz="quarter" idx="2"/>
          </p:nvPr>
        </p:nvSpPr>
        <p:spPr>
          <a:xfrm>
            <a:off x="12301524" y="9232900"/>
            <a:ext cx="283770" cy="275133"/>
          </a:xfrm>
          <a:prstGeom prst="rect">
            <a:avLst/>
          </a:prstGeom>
        </p:spPr>
        <p:txBody>
          <a:bodyPr/>
          <a:lstStyle>
            <a:lvl1pPr>
              <a:defRPr sz="1200"/>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47" name="Line"/>
          <p:cNvSpPr/>
          <p:nvPr/>
        </p:nvSpPr>
        <p:spPr>
          <a:xfrm>
            <a:off x="647700" y="1968500"/>
            <a:ext cx="11709400" cy="0"/>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48" name="Title Text"/>
          <p:cNvSpPr txBox="1">
            <a:spLocks noGrp="1"/>
          </p:cNvSpPr>
          <p:nvPr>
            <p:ph type="title"/>
          </p:nvPr>
        </p:nvSpPr>
        <p:spPr>
          <a:prstGeom prst="rect">
            <a:avLst/>
          </a:prstGeom>
        </p:spPr>
        <p:txBody>
          <a:bodyPr/>
          <a:lstStyle>
            <a:lvl1pPr>
              <a:defRPr sz="4000"/>
            </a:lvl1pPr>
          </a:lstStyle>
          <a:p>
            <a:r>
              <a:t>Title Text</a:t>
            </a:r>
          </a:p>
        </p:txBody>
      </p:sp>
      <p:sp>
        <p:nvSpPr>
          <p:cNvPr id="149" name="Body Level One…"/>
          <p:cNvSpPr txBox="1">
            <a:spLocks noGrp="1"/>
          </p:cNvSpPr>
          <p:nvPr>
            <p:ph type="body" idx="1"/>
          </p:nvPr>
        </p:nvSpPr>
        <p:spPr>
          <a:prstGeom prst="rect">
            <a:avLst/>
          </a:prstGeom>
        </p:spPr>
        <p:txBody>
          <a:bodyPr/>
          <a:lstStyle>
            <a:lvl1pPr marL="355600" indent="-355600">
              <a:spcBef>
                <a:spcPts val="1800"/>
              </a:spcBef>
              <a:buSzPct val="60000"/>
              <a:buFont typeface="Thonburi"/>
              <a:buChar char="๏"/>
              <a:defRPr sz="3600"/>
            </a:lvl1pPr>
            <a:lvl2pPr marL="800100" indent="-355600">
              <a:spcBef>
                <a:spcPts val="1800"/>
              </a:spcBef>
              <a:buChar char="-"/>
              <a:defRPr sz="3600"/>
            </a:lvl2pPr>
            <a:lvl3pPr marL="1244600" indent="-355600">
              <a:spcBef>
                <a:spcPts val="1800"/>
              </a:spcBef>
              <a:buChar char="-"/>
              <a:defRPr sz="3600"/>
            </a:lvl3pPr>
            <a:lvl4pPr marL="1689100" indent="-355600">
              <a:spcBef>
                <a:spcPts val="1800"/>
              </a:spcBef>
              <a:buChar char="-"/>
              <a:defRPr sz="3600"/>
            </a:lvl4pPr>
            <a:lvl5pPr marL="2133600" indent="-355600">
              <a:spcBef>
                <a:spcPts val="1800"/>
              </a:spcBef>
              <a:buChar char="-"/>
              <a:defRPr sz="3600"/>
            </a:lvl5pPr>
          </a:lstStyle>
          <a:p>
            <a:r>
              <a:t>Body Level One</a:t>
            </a:r>
          </a:p>
          <a:p>
            <a:pPr lvl="1"/>
            <a:r>
              <a:t>Body Level Two</a:t>
            </a:r>
          </a:p>
          <a:p>
            <a:pPr lvl="2"/>
            <a:r>
              <a:t>Body Level Three</a:t>
            </a:r>
          </a:p>
          <a:p>
            <a:pPr lvl="3"/>
            <a:r>
              <a:t>Body Level Four</a:t>
            </a:r>
          </a:p>
          <a:p>
            <a:pPr lvl="4"/>
            <a:r>
              <a:t>Body Level Five</a:t>
            </a:r>
          </a:p>
        </p:txBody>
      </p:sp>
      <p:sp>
        <p:nvSpPr>
          <p:cNvPr id="150" name="Slide Number"/>
          <p:cNvSpPr txBox="1">
            <a:spLocks noGrp="1"/>
          </p:cNvSpPr>
          <p:nvPr>
            <p:ph type="sldNum" sz="quarter" idx="2"/>
          </p:nvPr>
        </p:nvSpPr>
        <p:spPr>
          <a:xfrm>
            <a:off x="12301524" y="9232900"/>
            <a:ext cx="283770" cy="275133"/>
          </a:xfrm>
          <a:prstGeom prst="rect">
            <a:avLst/>
          </a:prstGeom>
        </p:spPr>
        <p:txBody>
          <a:bodyPr/>
          <a:lstStyle>
            <a:lvl1pPr>
              <a:defRPr sz="1200"/>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8C4EDAB-1A85-4DCC-B272-034262D32ED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9A50F08-D794-49B3-8AD4-80AB193AB2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52C2F13-D60B-477F-B6F2-409E846F330D}"/>
              </a:ext>
            </a:extLst>
          </p:cNvPr>
          <p:cNvSpPr>
            <a:spLocks noGrp="1" noChangeArrowheads="1"/>
          </p:cNvSpPr>
          <p:nvPr>
            <p:ph type="sldNum" sz="quarter" idx="12"/>
          </p:nvPr>
        </p:nvSpPr>
        <p:spPr>
          <a:xfrm>
            <a:off x="12259613" y="9194800"/>
            <a:ext cx="320601" cy="318036"/>
          </a:xfrm>
          <a:ln/>
        </p:spPr>
        <p:txBody>
          <a:bodyPr/>
          <a:lstStyle>
            <a:lvl1pPr>
              <a:defRPr/>
            </a:lvl1pPr>
          </a:lstStyle>
          <a:p>
            <a:fld id="{9203E07D-5BF5-4FF5-9561-A3FBAA2BA590}" type="slidenum">
              <a:rPr lang="en-US" altLang="en-US"/>
              <a:pPr/>
              <a:t>‹#›</a:t>
            </a:fld>
            <a:endParaRPr lang="en-US" altLang="en-US"/>
          </a:p>
        </p:txBody>
      </p:sp>
    </p:spTree>
    <p:extLst>
      <p:ext uri="{BB962C8B-B14F-4D97-AF65-F5344CB8AC3E}">
        <p14:creationId xmlns:p14="http://schemas.microsoft.com/office/powerpoint/2010/main" val="2927458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p>
            <a:r>
              <a:rPr lang="en-US"/>
              <a:t>Click to edit Master title style</a:t>
            </a:r>
          </a:p>
        </p:txBody>
      </p:sp>
      <p:sp>
        <p:nvSpPr>
          <p:cNvPr id="3" name="Content Placeholder 2"/>
          <p:cNvSpPr>
            <a:spLocks noGrp="1"/>
          </p:cNvSpPr>
          <p:nvPr>
            <p:ph sz="half" idx="1"/>
          </p:nvPr>
        </p:nvSpPr>
        <p:spPr>
          <a:xfrm>
            <a:off x="650240" y="2275841"/>
            <a:ext cx="5743787" cy="6436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610773" y="2275841"/>
            <a:ext cx="5743787" cy="6436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90BA00C-4553-4B8B-A176-2B1F4DD3D10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5E7FA70-B72E-45FC-A5AB-485C39B068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7729C85-6A97-4E64-81D5-89560E108778}"/>
              </a:ext>
            </a:extLst>
          </p:cNvPr>
          <p:cNvSpPr>
            <a:spLocks noGrp="1" noChangeArrowheads="1"/>
          </p:cNvSpPr>
          <p:nvPr>
            <p:ph type="sldNum" sz="quarter" idx="12"/>
          </p:nvPr>
        </p:nvSpPr>
        <p:spPr>
          <a:xfrm>
            <a:off x="12259613" y="9194800"/>
            <a:ext cx="320601" cy="318036"/>
          </a:xfrm>
          <a:ln/>
        </p:spPr>
        <p:txBody>
          <a:bodyPr/>
          <a:lstStyle>
            <a:lvl1pPr>
              <a:defRPr/>
            </a:lvl1pPr>
          </a:lstStyle>
          <a:p>
            <a:fld id="{8E851AA9-7C19-4F85-9C91-BE3A4E124136}" type="slidenum">
              <a:rPr lang="en-US" altLang="en-US"/>
              <a:pPr/>
              <a:t>‹#›</a:t>
            </a:fld>
            <a:endParaRPr lang="en-US" altLang="en-US"/>
          </a:p>
        </p:txBody>
      </p:sp>
    </p:spTree>
    <p:extLst>
      <p:ext uri="{BB962C8B-B14F-4D97-AF65-F5344CB8AC3E}">
        <p14:creationId xmlns:p14="http://schemas.microsoft.com/office/powerpoint/2010/main" val="1266812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240"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0773"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C27D612-E1D7-4ACD-8E17-636644E7CF0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656AFAF-A856-450A-B590-CED32FCAD9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58C0FB6-9599-4E33-A043-186AFB22730B}"/>
              </a:ext>
            </a:extLst>
          </p:cNvPr>
          <p:cNvSpPr>
            <a:spLocks noGrp="1" noChangeArrowheads="1"/>
          </p:cNvSpPr>
          <p:nvPr>
            <p:ph type="sldNum" sz="quarter" idx="12"/>
          </p:nvPr>
        </p:nvSpPr>
        <p:spPr>
          <a:xfrm>
            <a:off x="12259613" y="9194800"/>
            <a:ext cx="320601" cy="318036"/>
          </a:xfrm>
          <a:ln/>
        </p:spPr>
        <p:txBody>
          <a:bodyPr/>
          <a:lstStyle>
            <a:lvl1pPr>
              <a:defRPr/>
            </a:lvl1pPr>
          </a:lstStyle>
          <a:p>
            <a:fld id="{4D0E1A25-D68D-4BEB-A95A-DDE31F0D35A4}" type="slidenum">
              <a:rPr lang="en-US" altLang="en-US"/>
              <a:pPr/>
              <a:t>‹#›</a:t>
            </a:fld>
            <a:endParaRPr lang="en-US" altLang="en-US"/>
          </a:p>
        </p:txBody>
      </p:sp>
    </p:spTree>
    <p:extLst>
      <p:ext uri="{BB962C8B-B14F-4D97-AF65-F5344CB8AC3E}">
        <p14:creationId xmlns:p14="http://schemas.microsoft.com/office/powerpoint/2010/main" val="2853971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p>
            <a:r>
              <a:rPr lang="en-US"/>
              <a:t>Click to edit Master title style</a:t>
            </a:r>
          </a:p>
        </p:txBody>
      </p:sp>
      <p:sp>
        <p:nvSpPr>
          <p:cNvPr id="3" name="Text Placeholder 2"/>
          <p:cNvSpPr>
            <a:spLocks noGrp="1"/>
          </p:cNvSpPr>
          <p:nvPr>
            <p:ph type="body" sz="half" idx="1"/>
          </p:nvPr>
        </p:nvSpPr>
        <p:spPr>
          <a:xfrm>
            <a:off x="650240" y="2275841"/>
            <a:ext cx="5743787" cy="6436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0773" y="2275841"/>
            <a:ext cx="5743787" cy="6436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EFEC779-85CE-4356-A16F-3FF9F86F1C1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3E2BC24-1CBA-40A7-A44A-6F3ED58482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6FEDCBE-DBDE-48F1-87BC-B57ACB66B238}"/>
              </a:ext>
            </a:extLst>
          </p:cNvPr>
          <p:cNvSpPr>
            <a:spLocks noGrp="1" noChangeArrowheads="1"/>
          </p:cNvSpPr>
          <p:nvPr>
            <p:ph type="sldNum" sz="quarter" idx="12"/>
          </p:nvPr>
        </p:nvSpPr>
        <p:spPr>
          <a:xfrm>
            <a:off x="12259613" y="9194800"/>
            <a:ext cx="320601" cy="318036"/>
          </a:xfrm>
          <a:ln/>
        </p:spPr>
        <p:txBody>
          <a:bodyPr/>
          <a:lstStyle>
            <a:lvl1pPr>
              <a:defRPr/>
            </a:lvl1pPr>
          </a:lstStyle>
          <a:p>
            <a:fld id="{113F5052-F38B-49BD-B75E-40AA0E11C243}" type="slidenum">
              <a:rPr lang="en-US" altLang="en-US"/>
              <a:pPr/>
              <a:t>‹#›</a:t>
            </a:fld>
            <a:endParaRPr lang="en-US" altLang="en-US"/>
          </a:p>
        </p:txBody>
      </p:sp>
    </p:spTree>
    <p:extLst>
      <p:ext uri="{BB962C8B-B14F-4D97-AF65-F5344CB8AC3E}">
        <p14:creationId xmlns:p14="http://schemas.microsoft.com/office/powerpoint/2010/main" val="2168404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E97A5C2-C985-4822-9091-711060524B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7524841-7682-4DFB-BB0E-67ABB26A61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20AC677-206B-4D03-93FC-986C5CCE1A85}"/>
              </a:ext>
            </a:extLst>
          </p:cNvPr>
          <p:cNvSpPr>
            <a:spLocks noGrp="1" noChangeArrowheads="1"/>
          </p:cNvSpPr>
          <p:nvPr>
            <p:ph type="sldNum" sz="quarter" idx="12"/>
          </p:nvPr>
        </p:nvSpPr>
        <p:spPr>
          <a:xfrm>
            <a:off x="12259613" y="9194800"/>
            <a:ext cx="320601" cy="318036"/>
          </a:xfrm>
          <a:ln/>
        </p:spPr>
        <p:txBody>
          <a:bodyPr/>
          <a:lstStyle>
            <a:lvl1pPr>
              <a:defRPr/>
            </a:lvl1pPr>
          </a:lstStyle>
          <a:p>
            <a:fld id="{48359572-EBFD-4CB4-B624-D67135E959FF}" type="slidenum">
              <a:rPr lang="en-US" altLang="en-US"/>
              <a:pPr/>
              <a:t>‹#›</a:t>
            </a:fld>
            <a:endParaRPr lang="en-US" altLang="en-US"/>
          </a:p>
        </p:txBody>
      </p:sp>
    </p:spTree>
    <p:extLst>
      <p:ext uri="{BB962C8B-B14F-4D97-AF65-F5344CB8AC3E}">
        <p14:creationId xmlns:p14="http://schemas.microsoft.com/office/powerpoint/2010/main" val="1568792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EE6C5EF-B20C-4494-AC3A-AA561108F0C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B3059E6-1D89-4690-A42A-3E72DAD0C2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BA51A76-F6E6-4F11-B417-088AF10A8304}"/>
              </a:ext>
            </a:extLst>
          </p:cNvPr>
          <p:cNvSpPr>
            <a:spLocks noGrp="1" noChangeArrowheads="1"/>
          </p:cNvSpPr>
          <p:nvPr>
            <p:ph type="sldNum" sz="quarter" idx="12"/>
          </p:nvPr>
        </p:nvSpPr>
        <p:spPr>
          <a:xfrm>
            <a:off x="12259613" y="9194800"/>
            <a:ext cx="320601" cy="318036"/>
          </a:xfrm>
          <a:ln/>
        </p:spPr>
        <p:txBody>
          <a:bodyPr/>
          <a:lstStyle>
            <a:lvl1pPr>
              <a:defRPr/>
            </a:lvl1pPr>
          </a:lstStyle>
          <a:p>
            <a:fld id="{9C706244-3849-4D9A-AAED-72E98780432D}" type="slidenum">
              <a:rPr lang="en-US" altLang="en-US"/>
              <a:pPr/>
              <a:t>‹#›</a:t>
            </a:fld>
            <a:endParaRPr lang="en-US" altLang="en-US"/>
          </a:p>
        </p:txBody>
      </p:sp>
    </p:spTree>
    <p:extLst>
      <p:ext uri="{BB962C8B-B14F-4D97-AF65-F5344CB8AC3E}">
        <p14:creationId xmlns:p14="http://schemas.microsoft.com/office/powerpoint/2010/main" val="1639521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mp; Bullets">
    <p:spTree>
      <p:nvGrpSpPr>
        <p:cNvPr id="1" name=""/>
        <p:cNvGrpSpPr/>
        <p:nvPr/>
      </p:nvGrpSpPr>
      <p:grpSpPr>
        <a:xfrm>
          <a:off x="0" y="0"/>
          <a:ext cx="0" cy="0"/>
          <a:chOff x="0" y="0"/>
          <a:chExt cx="0" cy="0"/>
        </a:xfrm>
      </p:grpSpPr>
      <p:sp>
        <p:nvSpPr>
          <p:cNvPr id="2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 name="Title 2">
            <a:extLst>
              <a:ext uri="{FF2B5EF4-FFF2-40B4-BE49-F238E27FC236}">
                <a16:creationId xmlns:a16="http://schemas.microsoft.com/office/drawing/2014/main" id="{AC2E0E47-7943-42E9-870B-7C99BCBE42AB}"/>
              </a:ext>
            </a:extLst>
          </p:cNvPr>
          <p:cNvSpPr>
            <a:spLocks noGrp="1"/>
          </p:cNvSpPr>
          <p:nvPr>
            <p:ph type="title"/>
          </p:nvPr>
        </p:nvSpPr>
        <p:spPr/>
        <p:txBody>
          <a:bodyPr/>
          <a:lstStyle/>
          <a:p>
            <a:r>
              <a:rPr lang="en-US"/>
              <a:t>Click to edit Master title style</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6875743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06550" y="635000"/>
            <a:ext cx="9779000" cy="59182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6311798" y="9245600"/>
            <a:ext cx="368504" cy="3810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3751055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397603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5000"/>
            <a:ext cx="5334000" cy="82296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8134663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482020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43999885"/>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6035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xfrm>
            <a:off x="952500" y="393700"/>
            <a:ext cx="11099800" cy="2159000"/>
          </a:xfrm>
          <a:prstGeom prst="rect">
            <a:avLst/>
          </a:prstGeom>
        </p:spPr>
        <p:txBody>
          <a:bodyPr/>
          <a:lstStyle/>
          <a:p>
            <a:r>
              <a:t>Title Text</a:t>
            </a:r>
          </a:p>
        </p:txBody>
      </p:sp>
      <p:sp>
        <p:nvSpPr>
          <p:cNvPr id="67" name="Body Level One…"/>
          <p:cNvSpPr txBox="1">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607767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7703039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half" idx="13"/>
          </p:nvPr>
        </p:nvSpPr>
        <p:spPr>
          <a:xfrm>
            <a:off x="952500" y="889000"/>
            <a:ext cx="5334000" cy="79756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18300" y="5092700"/>
            <a:ext cx="5334000" cy="3771900"/>
          </a:xfrm>
          <a:prstGeom prst="rect">
            <a:avLst/>
          </a:prstGeom>
        </p:spPr>
        <p:txBody>
          <a:bodyPr lIns="91439" tIns="45719" rIns="91439" bIns="45719" anchor="t">
            <a:noAutofit/>
          </a:bodyPr>
          <a:lstStyle/>
          <a:p>
            <a:endParaRPr/>
          </a:p>
        </p:txBody>
      </p:sp>
      <p:sp>
        <p:nvSpPr>
          <p:cNvPr id="85" name="Image"/>
          <p:cNvSpPr>
            <a:spLocks noGrp="1"/>
          </p:cNvSpPr>
          <p:nvPr>
            <p:ph type="pic" sz="quarter" idx="15"/>
          </p:nvPr>
        </p:nvSpPr>
        <p:spPr>
          <a:xfrm>
            <a:off x="6724518" y="889000"/>
            <a:ext cx="5334001" cy="37719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1569575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atin typeface="Helvetica"/>
                <a:ea typeface="Helvetica"/>
                <a:cs typeface="Helvetica"/>
                <a:sym typeface="Helvetica"/>
              </a:defRPr>
            </a:lvl1pPr>
          </a:lstStyle>
          <a:p>
            <a:r>
              <a:t>–Johnny Appleseed</a:t>
            </a:r>
          </a:p>
        </p:txBody>
      </p:sp>
      <p:sp>
        <p:nvSpPr>
          <p:cNvPr id="94" name="“Type a quote here.”"/>
          <p:cNvSpPr txBox="1">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693313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0" name="Title Text"/>
          <p:cNvSpPr txBox="1">
            <a:spLocks noGrp="1"/>
          </p:cNvSpPr>
          <p:nvPr>
            <p:ph type="title"/>
          </p:nvPr>
        </p:nvSpPr>
        <p:spPr>
          <a:prstGeom prst="rect">
            <a:avLst/>
          </a:prstGeom>
        </p:spPr>
        <p:txBody>
          <a:bodyPr/>
          <a:lstStyle/>
          <a:p>
            <a:r>
              <a:t>Title Text</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999418"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3374612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7925248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4205744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a:t>Click to edit Master title style</a:t>
            </a:r>
          </a:p>
        </p:txBody>
      </p:sp>
      <p:sp>
        <p:nvSpPr>
          <p:cNvPr id="3" name="Subtitle 2"/>
          <p:cNvSpPr>
            <a:spLocks noGrp="1"/>
          </p:cNvSpPr>
          <p:nvPr>
            <p:ph type="subTitle" idx="1"/>
          </p:nvPr>
        </p:nvSpPr>
        <p:spPr>
          <a:xfrm>
            <a:off x="1950720" y="5527040"/>
            <a:ext cx="9103360" cy="2492587"/>
          </a:xfrm>
        </p:spPr>
        <p:txBody>
          <a:bodyPr/>
          <a:lstStyle>
            <a:lvl1pPr marL="0" indent="0" algn="ctr">
              <a:buNone/>
              <a:defRPr/>
            </a:lvl1pPr>
            <a:lvl2pPr marL="650230" indent="0" algn="ctr">
              <a:buNone/>
              <a:defRPr/>
            </a:lvl2pPr>
            <a:lvl3pPr marL="1300460" indent="0" algn="ctr">
              <a:buNone/>
              <a:defRPr/>
            </a:lvl3pPr>
            <a:lvl4pPr marL="1950690" indent="0" algn="ctr">
              <a:buNone/>
              <a:defRPr/>
            </a:lvl4pPr>
            <a:lvl5pPr marL="2600919" indent="0" algn="ctr">
              <a:buNone/>
              <a:defRPr/>
            </a:lvl5pPr>
            <a:lvl6pPr marL="3251149" indent="0" algn="ctr">
              <a:buNone/>
              <a:defRPr/>
            </a:lvl6pPr>
            <a:lvl7pPr marL="3901379" indent="0" algn="ctr">
              <a:buNone/>
              <a:defRPr/>
            </a:lvl7pPr>
            <a:lvl8pPr marL="4551609" indent="0" algn="ctr">
              <a:buNone/>
              <a:defRPr/>
            </a:lvl8pPr>
            <a:lvl9pPr marL="5201839"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D0F6566-4516-46EC-8F8D-1E6B42CF22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BA7063-278C-442F-9B31-A41F6D1F84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F02839-75AF-45D6-B8A6-7CEDE6A3B9F7}"/>
              </a:ext>
            </a:extLst>
          </p:cNvPr>
          <p:cNvSpPr>
            <a:spLocks noGrp="1" noChangeArrowheads="1"/>
          </p:cNvSpPr>
          <p:nvPr>
            <p:ph type="sldNum" sz="quarter" idx="12"/>
          </p:nvPr>
        </p:nvSpPr>
        <p:spPr>
          <a:ln/>
        </p:spPr>
        <p:txBody>
          <a:bodyPr/>
          <a:lstStyle>
            <a:lvl1pPr>
              <a:defRPr/>
            </a:lvl1pPr>
          </a:lstStyle>
          <a:p>
            <a:fld id="{FC79D44D-132B-4A41-8ECE-7502756BE72A}" type="slidenum">
              <a:rPr lang="en-US" altLang="en-US"/>
              <a:pPr/>
              <a:t>‹#›</a:t>
            </a:fld>
            <a:endParaRPr lang="en-US" altLang="en-US"/>
          </a:p>
        </p:txBody>
      </p:sp>
    </p:spTree>
    <p:extLst>
      <p:ext uri="{BB962C8B-B14F-4D97-AF65-F5344CB8AC3E}">
        <p14:creationId xmlns:p14="http://schemas.microsoft.com/office/powerpoint/2010/main" val="34902046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DE12845-2B3D-4B22-87CF-3476CBF186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8B61967-D553-479D-A2D6-C8DA63BBD2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CBFFD67-B125-4618-A3EF-883AEA436736}"/>
              </a:ext>
            </a:extLst>
          </p:cNvPr>
          <p:cNvSpPr>
            <a:spLocks noGrp="1" noChangeArrowheads="1"/>
          </p:cNvSpPr>
          <p:nvPr>
            <p:ph type="sldNum" sz="quarter" idx="12"/>
          </p:nvPr>
        </p:nvSpPr>
        <p:spPr>
          <a:ln/>
        </p:spPr>
        <p:txBody>
          <a:bodyPr/>
          <a:lstStyle>
            <a:lvl1pPr>
              <a:defRPr/>
            </a:lvl1pPr>
          </a:lstStyle>
          <a:p>
            <a:fld id="{753D2198-3575-4043-A201-D60E4688C651}" type="slidenum">
              <a:rPr lang="en-US" altLang="en-US"/>
              <a:pPr/>
              <a:t>‹#›</a:t>
            </a:fld>
            <a:endParaRPr lang="en-US" altLang="en-US"/>
          </a:p>
        </p:txBody>
      </p:sp>
    </p:spTree>
    <p:extLst>
      <p:ext uri="{BB962C8B-B14F-4D97-AF65-F5344CB8AC3E}">
        <p14:creationId xmlns:p14="http://schemas.microsoft.com/office/powerpoint/2010/main" val="28316810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689" b="1" cap="all"/>
            </a:lvl1pPr>
          </a:lstStyle>
          <a:p>
            <a:r>
              <a:rPr lang="en-US"/>
              <a:t>Click to edit Master title style</a:t>
            </a:r>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a:lvl1pPr>
            <a:lvl2pPr marL="650230" indent="0">
              <a:buNone/>
              <a:defRPr sz="2560"/>
            </a:lvl2pPr>
            <a:lvl3pPr marL="1300460" indent="0">
              <a:buNone/>
              <a:defRPr sz="2276"/>
            </a:lvl3pPr>
            <a:lvl4pPr marL="1950690" indent="0">
              <a:buNone/>
              <a:defRPr sz="1991"/>
            </a:lvl4pPr>
            <a:lvl5pPr marL="2600919" indent="0">
              <a:buNone/>
              <a:defRPr sz="1991"/>
            </a:lvl5pPr>
            <a:lvl6pPr marL="3251149" indent="0">
              <a:buNone/>
              <a:defRPr sz="1991"/>
            </a:lvl6pPr>
            <a:lvl7pPr marL="3901379" indent="0">
              <a:buNone/>
              <a:defRPr sz="1991"/>
            </a:lvl7pPr>
            <a:lvl8pPr marL="4551609" indent="0">
              <a:buNone/>
              <a:defRPr sz="1991"/>
            </a:lvl8pPr>
            <a:lvl9pPr marL="5201839" indent="0">
              <a:buNone/>
              <a:defRPr sz="1991"/>
            </a:lvl9pPr>
          </a:lstStyle>
          <a:p>
            <a:pPr lvl="0"/>
            <a:r>
              <a:rPr lang="en-US"/>
              <a:t>Click to edit Master text styles</a:t>
            </a:r>
          </a:p>
        </p:txBody>
      </p:sp>
      <p:sp>
        <p:nvSpPr>
          <p:cNvPr id="4" name="Rectangle 4">
            <a:extLst>
              <a:ext uri="{FF2B5EF4-FFF2-40B4-BE49-F238E27FC236}">
                <a16:creationId xmlns:a16="http://schemas.microsoft.com/office/drawing/2014/main" id="{2D2048B3-E8CA-426B-95BC-E2D3FB73E6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B94FC2-3009-46B8-942B-14ED3C3E7A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AFC1A14-CBE0-4A5E-8F8B-ECC3046D7E0E}"/>
              </a:ext>
            </a:extLst>
          </p:cNvPr>
          <p:cNvSpPr>
            <a:spLocks noGrp="1" noChangeArrowheads="1"/>
          </p:cNvSpPr>
          <p:nvPr>
            <p:ph type="sldNum" sz="quarter" idx="12"/>
          </p:nvPr>
        </p:nvSpPr>
        <p:spPr>
          <a:ln/>
        </p:spPr>
        <p:txBody>
          <a:bodyPr/>
          <a:lstStyle>
            <a:lvl1pPr>
              <a:defRPr/>
            </a:lvl1pPr>
          </a:lstStyle>
          <a:p>
            <a:fld id="{7DDBC51B-03AD-4E7F-B21E-D4B376696048}" type="slidenum">
              <a:rPr lang="en-US" altLang="en-US"/>
              <a:pPr/>
              <a:t>‹#›</a:t>
            </a:fld>
            <a:endParaRPr lang="en-US" altLang="en-US"/>
          </a:p>
        </p:txBody>
      </p:sp>
    </p:spTree>
    <p:extLst>
      <p:ext uri="{BB962C8B-B14F-4D97-AF65-F5344CB8AC3E}">
        <p14:creationId xmlns:p14="http://schemas.microsoft.com/office/powerpoint/2010/main" val="1516100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5360" y="2817707"/>
            <a:ext cx="5418667" cy="5852160"/>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0773" y="2817707"/>
            <a:ext cx="5418667" cy="5852160"/>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0CF9F2B-93F1-44CD-A741-D217C37657B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51566F-AB4C-4810-AFA3-99782DB490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EFB4DAF-EC11-421C-BD4F-E63BF881E16C}"/>
              </a:ext>
            </a:extLst>
          </p:cNvPr>
          <p:cNvSpPr>
            <a:spLocks noGrp="1" noChangeArrowheads="1"/>
          </p:cNvSpPr>
          <p:nvPr>
            <p:ph type="sldNum" sz="quarter" idx="12"/>
          </p:nvPr>
        </p:nvSpPr>
        <p:spPr>
          <a:ln/>
        </p:spPr>
        <p:txBody>
          <a:bodyPr/>
          <a:lstStyle>
            <a:lvl1pPr>
              <a:defRPr/>
            </a:lvl1pPr>
          </a:lstStyle>
          <a:p>
            <a:fld id="{60421607-C6DA-4DAE-B319-1882CF7B3C3B}" type="slidenum">
              <a:rPr lang="en-US" altLang="en-US"/>
              <a:pPr/>
              <a:t>‹#›</a:t>
            </a:fld>
            <a:endParaRPr lang="en-US" altLang="en-US"/>
          </a:p>
        </p:txBody>
      </p:sp>
    </p:spTree>
    <p:extLst>
      <p:ext uri="{BB962C8B-B14F-4D97-AF65-F5344CB8AC3E}">
        <p14:creationId xmlns:p14="http://schemas.microsoft.com/office/powerpoint/2010/main" val="442985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A0EAED7-DF53-4733-A388-8DB5FB03074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0202FD0-EA25-4476-9D83-92E5C3DF12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43916E1-1436-4F26-8FB6-7BAF89897271}"/>
              </a:ext>
            </a:extLst>
          </p:cNvPr>
          <p:cNvSpPr>
            <a:spLocks noGrp="1" noChangeArrowheads="1"/>
          </p:cNvSpPr>
          <p:nvPr>
            <p:ph type="sldNum" sz="quarter" idx="12"/>
          </p:nvPr>
        </p:nvSpPr>
        <p:spPr>
          <a:ln/>
        </p:spPr>
        <p:txBody>
          <a:bodyPr/>
          <a:lstStyle>
            <a:lvl1pPr>
              <a:defRPr/>
            </a:lvl1pPr>
          </a:lstStyle>
          <a:p>
            <a:fld id="{8E3C420C-8FA5-4422-908F-28CA444ED4B5}" type="slidenum">
              <a:rPr lang="en-US" altLang="en-US"/>
              <a:pPr/>
              <a:t>‹#›</a:t>
            </a:fld>
            <a:endParaRPr lang="en-US" altLang="en-US"/>
          </a:p>
        </p:txBody>
      </p:sp>
    </p:spTree>
    <p:extLst>
      <p:ext uri="{BB962C8B-B14F-4D97-AF65-F5344CB8AC3E}">
        <p14:creationId xmlns:p14="http://schemas.microsoft.com/office/powerpoint/2010/main" val="27675600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1897540-3109-45EF-8011-F807ADE681B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2592063-9BD2-4D4C-B1B8-83BA8857DC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1995DAC-1FE1-4E97-81CD-E20DEB59F905}"/>
              </a:ext>
            </a:extLst>
          </p:cNvPr>
          <p:cNvSpPr>
            <a:spLocks noGrp="1" noChangeArrowheads="1"/>
          </p:cNvSpPr>
          <p:nvPr>
            <p:ph type="sldNum" sz="quarter" idx="12"/>
          </p:nvPr>
        </p:nvSpPr>
        <p:spPr>
          <a:ln/>
        </p:spPr>
        <p:txBody>
          <a:bodyPr/>
          <a:lstStyle>
            <a:lvl1pPr>
              <a:defRPr/>
            </a:lvl1pPr>
          </a:lstStyle>
          <a:p>
            <a:fld id="{C0503442-D32B-4B47-8D7C-7C14B2DD4EF8}" type="slidenum">
              <a:rPr lang="en-US" altLang="en-US"/>
              <a:pPr/>
              <a:t>‹#›</a:t>
            </a:fld>
            <a:endParaRPr lang="en-US" altLang="en-US"/>
          </a:p>
        </p:txBody>
      </p:sp>
    </p:spTree>
    <p:extLst>
      <p:ext uri="{BB962C8B-B14F-4D97-AF65-F5344CB8AC3E}">
        <p14:creationId xmlns:p14="http://schemas.microsoft.com/office/powerpoint/2010/main" val="15399652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7E277C4-AC70-4E4F-8CC2-E670A33567B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A2C9E4F-9254-43E4-B81D-CDF4107FE9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1F6895A-F845-42CE-8B98-ED03C69BF9DE}"/>
              </a:ext>
            </a:extLst>
          </p:cNvPr>
          <p:cNvSpPr>
            <a:spLocks noGrp="1" noChangeArrowheads="1"/>
          </p:cNvSpPr>
          <p:nvPr>
            <p:ph type="sldNum" sz="quarter" idx="12"/>
          </p:nvPr>
        </p:nvSpPr>
        <p:spPr>
          <a:ln/>
        </p:spPr>
        <p:txBody>
          <a:bodyPr/>
          <a:lstStyle>
            <a:lvl1pPr>
              <a:defRPr/>
            </a:lvl1pPr>
          </a:lstStyle>
          <a:p>
            <a:fld id="{C119C070-73FC-4E50-BF56-FED19126C870}" type="slidenum">
              <a:rPr lang="en-US" altLang="en-US"/>
              <a:pPr/>
              <a:t>‹#›</a:t>
            </a:fld>
            <a:endParaRPr lang="en-US" altLang="en-US"/>
          </a:p>
        </p:txBody>
      </p:sp>
    </p:spTree>
    <p:extLst>
      <p:ext uri="{BB962C8B-B14F-4D97-AF65-F5344CB8AC3E}">
        <p14:creationId xmlns:p14="http://schemas.microsoft.com/office/powerpoint/2010/main" val="3247191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48" name="Line"/>
          <p:cNvSpPr/>
          <p:nvPr/>
        </p:nvSpPr>
        <p:spPr>
          <a:xfrm>
            <a:off x="647700" y="1968500"/>
            <a:ext cx="4876867" cy="127"/>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51" name="Image"/>
          <p:cNvSpPr>
            <a:spLocks noGrp="1"/>
          </p:cNvSpPr>
          <p:nvPr>
            <p:ph type="pic" idx="13"/>
          </p:nvPr>
        </p:nvSpPr>
        <p:spPr>
          <a:xfrm>
            <a:off x="6502400" y="0"/>
            <a:ext cx="6502400" cy="9842500"/>
          </a:xfrm>
          <a:prstGeom prst="rect">
            <a:avLst/>
          </a:prstGeom>
        </p:spPr>
        <p:txBody>
          <a:bodyPr lIns="91439" tIns="45719" rIns="91439" bIns="45719"/>
          <a:lstStyle/>
          <a:p>
            <a:endParaRPr/>
          </a:p>
        </p:txBody>
      </p:sp>
      <p:sp>
        <p:nvSpPr>
          <p:cNvPr id="52" name="Title Text"/>
          <p:cNvSpPr txBox="1">
            <a:spLocks noGrp="1"/>
          </p:cNvSpPr>
          <p:nvPr>
            <p:ph type="title"/>
          </p:nvPr>
        </p:nvSpPr>
        <p:spPr>
          <a:xfrm>
            <a:off x="571500" y="330200"/>
            <a:ext cx="5080000" cy="1397000"/>
          </a:xfrm>
          <a:prstGeom prst="rect">
            <a:avLst/>
          </a:prstGeom>
        </p:spPr>
        <p:txBody>
          <a:bodyPr/>
          <a:lstStyle/>
          <a:p>
            <a:r>
              <a:t>Title Text</a:t>
            </a:r>
          </a:p>
        </p:txBody>
      </p:sp>
      <p:sp>
        <p:nvSpPr>
          <p:cNvPr id="53" name="Body Level One…"/>
          <p:cNvSpPr txBox="1">
            <a:spLocks noGrp="1"/>
          </p:cNvSpPr>
          <p:nvPr>
            <p:ph type="body" sz="half" idx="1"/>
          </p:nvPr>
        </p:nvSpPr>
        <p:spPr>
          <a:xfrm>
            <a:off x="571500" y="2324100"/>
            <a:ext cx="5080000" cy="65659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 name="Slide Number"/>
          <p:cNvSpPr txBox="1">
            <a:spLocks noGrp="1"/>
          </p:cNvSpPr>
          <p:nvPr>
            <p:ph type="sldNum" sz="quarter" idx="2"/>
          </p:nvPr>
        </p:nvSpPr>
        <p:spPr>
          <a:xfrm>
            <a:off x="510743" y="9194800"/>
            <a:ext cx="312014" cy="299822"/>
          </a:xfrm>
          <a:prstGeom prst="rect">
            <a:avLst/>
          </a:prstGeom>
        </p:spPr>
        <p:txBody>
          <a:bodyPr/>
          <a:lstStyle>
            <a:lvl1pPr algn="l"/>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44" b="1"/>
            </a:lvl1pPr>
          </a:lstStyle>
          <a:p>
            <a:r>
              <a:rPr lang="en-US"/>
              <a:t>Click to edit Master title style</a:t>
            </a:r>
          </a:p>
        </p:txBody>
      </p:sp>
      <p:sp>
        <p:nvSpPr>
          <p:cNvPr id="3" name="Content Placeholder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Rectangle 4">
            <a:extLst>
              <a:ext uri="{FF2B5EF4-FFF2-40B4-BE49-F238E27FC236}">
                <a16:creationId xmlns:a16="http://schemas.microsoft.com/office/drawing/2014/main" id="{FC9DAC71-6F20-4CBB-8E5E-3B315504C93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0686143-D3C7-4AC6-95B6-5794F37C23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535426F-E1BD-4A44-9BBC-A48DAEB697F3}"/>
              </a:ext>
            </a:extLst>
          </p:cNvPr>
          <p:cNvSpPr>
            <a:spLocks noGrp="1" noChangeArrowheads="1"/>
          </p:cNvSpPr>
          <p:nvPr>
            <p:ph type="sldNum" sz="quarter" idx="12"/>
          </p:nvPr>
        </p:nvSpPr>
        <p:spPr>
          <a:ln/>
        </p:spPr>
        <p:txBody>
          <a:bodyPr/>
          <a:lstStyle>
            <a:lvl1pPr>
              <a:defRPr/>
            </a:lvl1pPr>
          </a:lstStyle>
          <a:p>
            <a:fld id="{B5AFA10B-56A0-402A-AA9E-F3BD4A8DFA5C}" type="slidenum">
              <a:rPr lang="en-US" altLang="en-US"/>
              <a:pPr/>
              <a:t>‹#›</a:t>
            </a:fld>
            <a:endParaRPr lang="en-US" altLang="en-US"/>
          </a:p>
        </p:txBody>
      </p:sp>
    </p:spTree>
    <p:extLst>
      <p:ext uri="{BB962C8B-B14F-4D97-AF65-F5344CB8AC3E}">
        <p14:creationId xmlns:p14="http://schemas.microsoft.com/office/powerpoint/2010/main" val="30026507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44" b="1"/>
            </a:lvl1pPr>
          </a:lstStyle>
          <a:p>
            <a:r>
              <a:rPr lang="en-US"/>
              <a:t>Click to edit Master title style</a:t>
            </a:r>
          </a:p>
        </p:txBody>
      </p:sp>
      <p:sp>
        <p:nvSpPr>
          <p:cNvPr id="3" name="Picture Placeholder 2"/>
          <p:cNvSpPr>
            <a:spLocks noGrp="1"/>
          </p:cNvSpPr>
          <p:nvPr>
            <p:ph type="pic" idx="1"/>
          </p:nvPr>
        </p:nvSpPr>
        <p:spPr>
          <a:xfrm>
            <a:off x="2549032" y="871502"/>
            <a:ext cx="7802880" cy="585216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pPr lvl="0"/>
            <a:endParaRPr lang="en-US" noProof="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Rectangle 4">
            <a:extLst>
              <a:ext uri="{FF2B5EF4-FFF2-40B4-BE49-F238E27FC236}">
                <a16:creationId xmlns:a16="http://schemas.microsoft.com/office/drawing/2014/main" id="{74A21799-7B5A-401E-AE94-4CC66AD3390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4D2091D-5491-4433-940A-8D9D0014BE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6FD4177-0478-4CC0-8ED6-AF7E9E143F81}"/>
              </a:ext>
            </a:extLst>
          </p:cNvPr>
          <p:cNvSpPr>
            <a:spLocks noGrp="1" noChangeArrowheads="1"/>
          </p:cNvSpPr>
          <p:nvPr>
            <p:ph type="sldNum" sz="quarter" idx="12"/>
          </p:nvPr>
        </p:nvSpPr>
        <p:spPr>
          <a:ln/>
        </p:spPr>
        <p:txBody>
          <a:bodyPr/>
          <a:lstStyle>
            <a:lvl1pPr>
              <a:defRPr/>
            </a:lvl1pPr>
          </a:lstStyle>
          <a:p>
            <a:fld id="{DBBCE71D-16BE-4C1C-B51B-D48106D7744C}" type="slidenum">
              <a:rPr lang="en-US" altLang="en-US"/>
              <a:pPr/>
              <a:t>‹#›</a:t>
            </a:fld>
            <a:endParaRPr lang="en-US" altLang="en-US"/>
          </a:p>
        </p:txBody>
      </p:sp>
    </p:spTree>
    <p:extLst>
      <p:ext uri="{BB962C8B-B14F-4D97-AF65-F5344CB8AC3E}">
        <p14:creationId xmlns:p14="http://schemas.microsoft.com/office/powerpoint/2010/main" val="17228320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B8C9C6-EE62-4E9F-BC42-C8DA2FA20B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9B52897-0A78-49FD-8D07-208B6B1D5A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31F1B5-F3A4-4CBD-BA19-92D065EE8CD3}"/>
              </a:ext>
            </a:extLst>
          </p:cNvPr>
          <p:cNvSpPr>
            <a:spLocks noGrp="1" noChangeArrowheads="1"/>
          </p:cNvSpPr>
          <p:nvPr>
            <p:ph type="sldNum" sz="quarter" idx="12"/>
          </p:nvPr>
        </p:nvSpPr>
        <p:spPr>
          <a:ln/>
        </p:spPr>
        <p:txBody>
          <a:bodyPr/>
          <a:lstStyle>
            <a:lvl1pPr>
              <a:defRPr/>
            </a:lvl1pPr>
          </a:lstStyle>
          <a:p>
            <a:fld id="{05F8AECB-DB29-48C9-8126-7FB5FD43B3BA}" type="slidenum">
              <a:rPr lang="en-US" altLang="en-US"/>
              <a:pPr/>
              <a:t>‹#›</a:t>
            </a:fld>
            <a:endParaRPr lang="en-US" altLang="en-US"/>
          </a:p>
        </p:txBody>
      </p:sp>
    </p:spTree>
    <p:extLst>
      <p:ext uri="{BB962C8B-B14F-4D97-AF65-F5344CB8AC3E}">
        <p14:creationId xmlns:p14="http://schemas.microsoft.com/office/powerpoint/2010/main" val="15611810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5920" y="866987"/>
            <a:ext cx="2763520" cy="780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5360" y="866987"/>
            <a:ext cx="8073813" cy="780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D4876F-53CF-42A5-8EB7-3C48E531B91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954508-B173-49A7-9F3E-8447A49104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80586FD-BF1C-48F8-B1E4-7F9376B8F0F6}"/>
              </a:ext>
            </a:extLst>
          </p:cNvPr>
          <p:cNvSpPr>
            <a:spLocks noGrp="1" noChangeArrowheads="1"/>
          </p:cNvSpPr>
          <p:nvPr>
            <p:ph type="sldNum" sz="quarter" idx="12"/>
          </p:nvPr>
        </p:nvSpPr>
        <p:spPr>
          <a:ln/>
        </p:spPr>
        <p:txBody>
          <a:bodyPr/>
          <a:lstStyle>
            <a:lvl1pPr>
              <a:defRPr/>
            </a:lvl1pPr>
          </a:lstStyle>
          <a:p>
            <a:fld id="{4D286CCE-65EA-4E96-94ED-F651D2CBACB4}" type="slidenum">
              <a:rPr lang="en-US" altLang="en-US"/>
              <a:pPr/>
              <a:t>‹#›</a:t>
            </a:fld>
            <a:endParaRPr lang="en-US" altLang="en-US"/>
          </a:p>
        </p:txBody>
      </p:sp>
    </p:spTree>
    <p:extLst>
      <p:ext uri="{BB962C8B-B14F-4D97-AF65-F5344CB8AC3E}">
        <p14:creationId xmlns:p14="http://schemas.microsoft.com/office/powerpoint/2010/main" val="2089485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61" name="Title Text"/>
          <p:cNvSpPr txBox="1">
            <a:spLocks noGrp="1"/>
          </p:cNvSpPr>
          <p:nvPr>
            <p:ph type="title"/>
          </p:nvPr>
        </p:nvSpPr>
        <p:spPr>
          <a:prstGeom prst="rect">
            <a:avLst/>
          </a:prstGeom>
        </p:spPr>
        <p:txBody>
          <a:bodyPr/>
          <a:lstStyle/>
          <a:p>
            <a:r>
              <a:t>Title Text</a:t>
            </a:r>
          </a:p>
        </p:txBody>
      </p:sp>
      <p:sp>
        <p:nvSpPr>
          <p:cNvPr id="62" name="Body Level One…"/>
          <p:cNvSpPr txBox="1">
            <a:spLocks noGrp="1"/>
          </p:cNvSpPr>
          <p:nvPr>
            <p:ph type="body" sz="half" idx="1"/>
          </p:nvPr>
        </p:nvSpPr>
        <p:spPr>
          <a:xfrm>
            <a:off x="571500" y="2324100"/>
            <a:ext cx="5080000" cy="65659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0" name="Title Text"/>
          <p:cNvSpPr txBox="1">
            <a:spLocks noGrp="1"/>
          </p:cNvSpPr>
          <p:nvPr>
            <p:ph type="title"/>
          </p:nvPr>
        </p:nvSpPr>
        <p:spPr>
          <a:prstGeom prst="rect">
            <a:avLst/>
          </a:prstGeom>
        </p:spPr>
        <p:txBody>
          <a:bodyPr/>
          <a:lstStyle/>
          <a:p>
            <a:r>
              <a:t>Title Text</a:t>
            </a:r>
          </a:p>
        </p:txBody>
      </p:sp>
      <p:sp>
        <p:nvSpPr>
          <p:cNvPr id="71" name="Body Level One…"/>
          <p:cNvSpPr txBox="1">
            <a:spLocks noGrp="1"/>
          </p:cNvSpPr>
          <p:nvPr>
            <p:ph type="body" idx="1"/>
          </p:nvPr>
        </p:nvSpPr>
        <p:spPr>
          <a:prstGeom prst="rect">
            <a:avLst/>
          </a:prstGeom>
        </p:spPr>
        <p:txBody>
          <a:bodyPr/>
          <a:lstStyle>
            <a:lvl1pPr>
              <a:spcBef>
                <a:spcPts val="1200"/>
              </a:spcBef>
              <a:buSzPct val="60000"/>
              <a:buFont typeface="Thonburi"/>
              <a:buChar char="๏"/>
            </a:lvl1pPr>
            <a:lvl2pPr>
              <a:spcBef>
                <a:spcPts val="1200"/>
              </a:spcBef>
            </a:lvl2pPr>
            <a:lvl3pPr>
              <a:spcBef>
                <a:spcPts val="1200"/>
              </a:spcBef>
              <a:buChar char="-"/>
            </a:lvl3pPr>
            <a:lvl4pPr>
              <a:spcBef>
                <a:spcPts val="1200"/>
              </a:spcBef>
              <a:buChar char="-"/>
            </a:lvl4pPr>
            <a:lvl5pPr>
              <a:spcBef>
                <a:spcPts val="1200"/>
              </a:spcBef>
              <a:buChar cha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79" name="Line"/>
          <p:cNvSpPr/>
          <p:nvPr/>
        </p:nvSpPr>
        <p:spPr>
          <a:xfrm>
            <a:off x="647700" y="1968500"/>
            <a:ext cx="4876867" cy="127"/>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0" name="CS283: Computer Vision"/>
          <p:cNvSpPr txBox="1"/>
          <p:nvPr/>
        </p:nvSpPr>
        <p:spPr>
          <a:xfrm>
            <a:off x="374050" y="9309397"/>
            <a:ext cx="4292601" cy="330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06400">
              <a:defRPr sz="1600">
                <a:solidFill>
                  <a:srgbClr val="929292"/>
                </a:solidFill>
              </a:defRPr>
            </a:lvl1pPr>
          </a:lstStyle>
          <a:p>
            <a:r>
              <a:t>CS283: Computer Vision</a:t>
            </a:r>
          </a:p>
        </p:txBody>
      </p:sp>
      <p:pic>
        <p:nvPicPr>
          <p:cNvPr id="81" name="SEASShield_logo.jpg" descr="SEASShield_logo.jpg"/>
          <p:cNvPicPr>
            <a:picLocks noChangeAspect="1"/>
          </p:cNvPicPr>
          <p:nvPr/>
        </p:nvPicPr>
        <p:blipFill>
          <a:blip r:embed="rId2"/>
          <a:stretch>
            <a:fillRect/>
          </a:stretch>
        </p:blipFill>
        <p:spPr>
          <a:xfrm>
            <a:off x="165100" y="9372600"/>
            <a:ext cx="228600" cy="228600"/>
          </a:xfrm>
          <a:prstGeom prst="rect">
            <a:avLst/>
          </a:prstGeom>
          <a:ln w="12700">
            <a:miter lim="400000"/>
          </a:ln>
        </p:spPr>
      </p:pic>
      <p:sp>
        <p:nvSpPr>
          <p:cNvPr id="82" name="Image"/>
          <p:cNvSpPr>
            <a:spLocks noGrp="1"/>
          </p:cNvSpPr>
          <p:nvPr>
            <p:ph type="pic" idx="13"/>
          </p:nvPr>
        </p:nvSpPr>
        <p:spPr>
          <a:xfrm>
            <a:off x="6502400" y="0"/>
            <a:ext cx="6502400" cy="9842500"/>
          </a:xfrm>
          <a:prstGeom prst="rect">
            <a:avLst/>
          </a:prstGeom>
        </p:spPr>
        <p:txBody>
          <a:bodyPr lIns="91439" tIns="45719" rIns="91439" bIns="45719"/>
          <a:lstStyle/>
          <a:p>
            <a:endParaRPr/>
          </a:p>
        </p:txBody>
      </p:sp>
      <p:sp>
        <p:nvSpPr>
          <p:cNvPr id="83" name="Title Text"/>
          <p:cNvSpPr txBox="1">
            <a:spLocks noGrp="1"/>
          </p:cNvSpPr>
          <p:nvPr>
            <p:ph type="title"/>
          </p:nvPr>
        </p:nvSpPr>
        <p:spPr>
          <a:xfrm>
            <a:off x="571500" y="330200"/>
            <a:ext cx="5080000" cy="1397000"/>
          </a:xfrm>
          <a:prstGeom prst="rect">
            <a:avLst/>
          </a:prstGeom>
        </p:spPr>
        <p:txBody>
          <a:bodyPr/>
          <a:lstStyle/>
          <a:p>
            <a:r>
              <a:t>Title Text</a:t>
            </a:r>
          </a:p>
        </p:txBody>
      </p:sp>
      <p:sp>
        <p:nvSpPr>
          <p:cNvPr id="84" name="Body Level One…"/>
          <p:cNvSpPr txBox="1">
            <a:spLocks noGrp="1"/>
          </p:cNvSpPr>
          <p:nvPr>
            <p:ph type="body" sz="half" idx="1"/>
          </p:nvPr>
        </p:nvSpPr>
        <p:spPr>
          <a:xfrm>
            <a:off x="571500" y="2324100"/>
            <a:ext cx="5080000" cy="6565900"/>
          </a:xfrm>
          <a:prstGeom prst="rect">
            <a:avLst/>
          </a:prstGeom>
        </p:spPr>
        <p:txBody>
          <a:bodyPr/>
          <a:lstStyle>
            <a:lvl1pPr>
              <a:spcBef>
                <a:spcPts val="1200"/>
              </a:spcBef>
              <a:buSzPct val="60000"/>
              <a:buFont typeface="Thonburi"/>
              <a:buChar char="๏"/>
            </a:lvl1pPr>
            <a:lvl2pPr>
              <a:spcBef>
                <a:spcPts val="1200"/>
              </a:spcBef>
            </a:lvl2pPr>
            <a:lvl3pPr>
              <a:spcBef>
                <a:spcPts val="1200"/>
              </a:spcBef>
              <a:buChar char="-"/>
            </a:lvl3pPr>
            <a:lvl4pPr>
              <a:spcBef>
                <a:spcPts val="1200"/>
              </a:spcBef>
              <a:buChar char="-"/>
            </a:lvl4pPr>
            <a:lvl5pPr>
              <a:spcBef>
                <a:spcPts val="1200"/>
              </a:spcBef>
              <a:buChar char="-"/>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xfrm>
            <a:off x="510743" y="9194800"/>
            <a:ext cx="312014" cy="299822"/>
          </a:xfrm>
          <a:prstGeom prst="rect">
            <a:avLst/>
          </a:prstGeom>
        </p:spPr>
        <p:txBody>
          <a:bodyPr/>
          <a:lstStyle>
            <a:lvl1pPr algn="l"/>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sz="half" idx="1"/>
          </p:nvPr>
        </p:nvSpPr>
        <p:spPr>
          <a:xfrm>
            <a:off x="571500" y="2324100"/>
            <a:ext cx="5080000" cy="6565900"/>
          </a:xfrm>
          <a:prstGeom prst="rect">
            <a:avLst/>
          </a:prstGeom>
        </p:spPr>
        <p:txBody>
          <a:bodyPr/>
          <a:lstStyle>
            <a:lvl1pPr>
              <a:spcBef>
                <a:spcPts val="1200"/>
              </a:spcBef>
              <a:buSzPct val="60000"/>
              <a:buFont typeface="Thonburi"/>
              <a:buChar char="๏"/>
            </a:lvl1pPr>
            <a:lvl2pPr>
              <a:spcBef>
                <a:spcPts val="1200"/>
              </a:spcBef>
            </a:lvl2pPr>
            <a:lvl3pPr>
              <a:spcBef>
                <a:spcPts val="1200"/>
              </a:spcBef>
              <a:buChar char="-"/>
            </a:lvl3pPr>
            <a:lvl4pPr>
              <a:spcBef>
                <a:spcPts val="1200"/>
              </a:spcBef>
              <a:buChar char="-"/>
            </a:lvl4pPr>
            <a:lvl5pPr>
              <a:spcBef>
                <a:spcPts val="1200"/>
              </a:spcBef>
              <a:buChar cha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01" name="Title Text"/>
          <p:cNvSpPr txBox="1">
            <a:spLocks noGrp="1"/>
          </p:cNvSpPr>
          <p:nvPr>
            <p:ph type="title"/>
          </p:nvPr>
        </p:nvSpPr>
        <p:spPr>
          <a:prstGeom prst="rect">
            <a:avLst/>
          </a:prstGeom>
        </p:spPr>
        <p:txBody>
          <a:bodyPr/>
          <a:lstStyle/>
          <a:p>
            <a:r>
              <a:t>Title Text</a:t>
            </a:r>
          </a:p>
        </p:txBody>
      </p:sp>
      <p:sp>
        <p:nvSpPr>
          <p:cNvPr id="102" name="Body Level One…"/>
          <p:cNvSpPr txBox="1">
            <a:spLocks noGrp="1"/>
          </p:cNvSpPr>
          <p:nvPr>
            <p:ph type="body" sz="half" idx="1"/>
          </p:nvPr>
        </p:nvSpPr>
        <p:spPr>
          <a:xfrm>
            <a:off x="8369300" y="2324100"/>
            <a:ext cx="4064000" cy="6565900"/>
          </a:xfrm>
          <a:prstGeom prst="rect">
            <a:avLst/>
          </a:prstGeom>
        </p:spPr>
        <p:txBody>
          <a:bodyPr/>
          <a:lstStyle>
            <a:lvl1pPr>
              <a:spcBef>
                <a:spcPts val="1200"/>
              </a:spcBef>
              <a:buSzPct val="60000"/>
              <a:buFont typeface="Thonburi"/>
              <a:buChar char="๏"/>
            </a:lvl1pPr>
            <a:lvl2pPr>
              <a:spcBef>
                <a:spcPts val="1200"/>
              </a:spcBef>
            </a:lvl2pPr>
            <a:lvl3pPr>
              <a:spcBef>
                <a:spcPts val="1200"/>
              </a:spcBef>
              <a:buChar char="-"/>
            </a:lvl3pPr>
            <a:lvl4pPr>
              <a:spcBef>
                <a:spcPts val="1200"/>
              </a:spcBef>
              <a:buChar char="-"/>
            </a:lvl4pPr>
            <a:lvl5pPr>
              <a:spcBef>
                <a:spcPts val="1200"/>
              </a:spcBef>
              <a:buChar cha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itle Text"/>
          <p:cNvSpPr txBox="1">
            <a:spLocks noGrp="1"/>
          </p:cNvSpPr>
          <p:nvPr>
            <p:ph type="title"/>
          </p:nvPr>
        </p:nvSpPr>
        <p:spPr>
          <a:xfrm>
            <a:off x="571500" y="330200"/>
            <a:ext cx="11861800" cy="1397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lstStyle/>
          <a:p>
            <a:r>
              <a:rPr dirty="0"/>
              <a:t>Title Text</a:t>
            </a:r>
          </a:p>
        </p:txBody>
      </p:sp>
      <p:sp>
        <p:nvSpPr>
          <p:cNvPr id="6" name="Body Level One…"/>
          <p:cNvSpPr txBox="1">
            <a:spLocks noGrp="1"/>
          </p:cNvSpPr>
          <p:nvPr>
            <p:ph type="body" idx="1"/>
          </p:nvPr>
        </p:nvSpPr>
        <p:spPr>
          <a:xfrm>
            <a:off x="571500" y="2324100"/>
            <a:ext cx="11861800" cy="65659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r>
              <a:t>Body Level One</a:t>
            </a:r>
          </a:p>
          <a:p>
            <a:pPr lvl="1"/>
            <a:r>
              <a:t>Body Level Two</a:t>
            </a:r>
          </a:p>
          <a:p>
            <a:pPr lvl="2"/>
            <a:r>
              <a:t>Body Level Three</a:t>
            </a:r>
          </a:p>
          <a:p>
            <a:pPr lvl="3"/>
            <a:r>
              <a:t>Body Level Four</a:t>
            </a:r>
          </a:p>
          <a:p>
            <a:pPr lvl="4"/>
            <a:r>
              <a:t>Body Level Five</a:t>
            </a:r>
          </a:p>
        </p:txBody>
      </p:sp>
      <p:sp>
        <p:nvSpPr>
          <p:cNvPr id="7" name="Slide Number"/>
          <p:cNvSpPr txBox="1">
            <a:spLocks noGrp="1"/>
          </p:cNvSpPr>
          <p:nvPr>
            <p:ph type="sldNum" sz="quarter" idx="2"/>
          </p:nvPr>
        </p:nvSpPr>
        <p:spPr>
          <a:xfrm>
            <a:off x="12268199" y="9194800"/>
            <a:ext cx="312015" cy="299822"/>
          </a:xfrm>
          <a:prstGeom prst="rect">
            <a:avLst/>
          </a:prstGeom>
          <a:ln w="12700">
            <a:miter lim="400000"/>
          </a:ln>
        </p:spPr>
        <p:txBody>
          <a:bodyPr wrap="none" lIns="50800" tIns="50800" rIns="50800" bIns="50800">
            <a:spAutoFit/>
          </a:bodyPr>
          <a:lstStyle>
            <a:lvl1pPr algn="r">
              <a:defRPr sz="1400">
                <a:latin typeface="Helvetica Neue"/>
                <a:ea typeface="Helvetica Neue"/>
                <a:cs typeface="Helvetica Neue"/>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3" r:id="rId13"/>
    <p:sldLayoutId id="2147483664" r:id="rId14"/>
    <p:sldLayoutId id="2147483665" r:id="rId15"/>
    <p:sldLayoutId id="2147483666" r:id="rId16"/>
    <p:sldLayoutId id="2147483667" r:id="rId17"/>
    <p:sldLayoutId id="2147483669" r:id="rId18"/>
    <p:sldLayoutId id="2147483670" r:id="rId19"/>
  </p:sldLayoutIdLst>
  <p:transition spd="med"/>
  <p:txStyles>
    <p:titleStyle>
      <a:lvl1pPr marL="0" marR="0" indent="0" algn="ctr"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p:titleStyle>
    <p:bodyStyle>
      <a:lvl1pPr marL="2667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1pPr>
      <a:lvl2pPr marL="7112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2pPr>
      <a:lvl3pPr marL="11557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3pPr>
      <a:lvl4pPr marL="16002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4pPr>
      <a:lvl5pPr marL="20447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5pPr>
      <a:lvl6pPr marL="24892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6pPr>
      <a:lvl7pPr marL="29337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7pPr>
      <a:lvl8pPr marL="33782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8pPr>
      <a:lvl9pPr marL="38227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9pPr>
    </p:bodyStyle>
    <p:otherStyle>
      <a:lvl1pPr marL="0" marR="0" indent="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1pPr>
      <a:lvl2pPr marL="0" marR="0" indent="2286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2pPr>
      <a:lvl3pPr marL="0" marR="0" indent="4572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3pPr>
      <a:lvl4pPr marL="0" marR="0" indent="6858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4pPr>
      <a:lvl5pPr marL="0" marR="0" indent="9144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5pPr>
      <a:lvl6pPr marL="0" marR="0" indent="11430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6pPr>
      <a:lvl7pPr marL="0" marR="0" indent="13716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7pPr>
      <a:lvl8pPr marL="0" marR="0" indent="16002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8pPr>
      <a:lvl9pPr marL="0" marR="0" indent="18288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normAutofit/>
          </a:bodyPr>
          <a:lstStyle>
            <a:lvl1pPr>
              <a:defRPr sz="1800"/>
            </a:lvl1pPr>
          </a:lstStyle>
          <a:p>
            <a:fld id="{86CB4B4D-7CA3-9044-876B-883B54F8677D}" type="slidenum">
              <a:t>‹#›</a:t>
            </a:fld>
            <a:endParaRPr/>
          </a:p>
        </p:txBody>
      </p:sp>
    </p:spTree>
    <p:extLst>
      <p:ext uri="{BB962C8B-B14F-4D97-AF65-F5344CB8AC3E}">
        <p14:creationId xmlns:p14="http://schemas.microsoft.com/office/powerpoint/2010/main" val="144536691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F2C9D17-2655-4449-849C-8B939991E742}"/>
              </a:ext>
            </a:extLst>
          </p:cNvPr>
          <p:cNvSpPr>
            <a:spLocks noGrp="1" noChangeArrowheads="1"/>
          </p:cNvSpPr>
          <p:nvPr>
            <p:ph type="title"/>
          </p:nvPr>
        </p:nvSpPr>
        <p:spPr bwMode="auto">
          <a:xfrm>
            <a:off x="975360" y="866987"/>
            <a:ext cx="1105408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F17287C8-E018-4F07-9F28-67854E0ED4E9}"/>
              </a:ext>
            </a:extLst>
          </p:cNvPr>
          <p:cNvSpPr>
            <a:spLocks noGrp="1" noChangeArrowheads="1"/>
          </p:cNvSpPr>
          <p:nvPr>
            <p:ph type="body" idx="1"/>
          </p:nvPr>
        </p:nvSpPr>
        <p:spPr bwMode="auto">
          <a:xfrm>
            <a:off x="975360" y="2817707"/>
            <a:ext cx="11054080" cy="585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94916" name="Rectangle 4">
            <a:extLst>
              <a:ext uri="{FF2B5EF4-FFF2-40B4-BE49-F238E27FC236}">
                <a16:creationId xmlns:a16="http://schemas.microsoft.com/office/drawing/2014/main" id="{CAF7ED75-6538-4930-819E-1CD7DF37BC84}"/>
              </a:ext>
            </a:extLst>
          </p:cNvPr>
          <p:cNvSpPr>
            <a:spLocks noGrp="1" noChangeArrowheads="1"/>
          </p:cNvSpPr>
          <p:nvPr>
            <p:ph type="dt" sz="half" idx="2"/>
          </p:nvPr>
        </p:nvSpPr>
        <p:spPr bwMode="auto">
          <a:xfrm>
            <a:off x="975360" y="8886613"/>
            <a:ext cx="2709333" cy="6502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991">
                <a:latin typeface="+mn-lt"/>
                <a:ea typeface="+mn-ea"/>
                <a:cs typeface="+mn-cs"/>
              </a:defRPr>
            </a:lvl1pPr>
          </a:lstStyle>
          <a:p>
            <a:pPr>
              <a:defRPr/>
            </a:pPr>
            <a:endParaRPr lang="en-US"/>
          </a:p>
        </p:txBody>
      </p:sp>
      <p:sp>
        <p:nvSpPr>
          <p:cNvPr id="294917" name="Rectangle 5">
            <a:extLst>
              <a:ext uri="{FF2B5EF4-FFF2-40B4-BE49-F238E27FC236}">
                <a16:creationId xmlns:a16="http://schemas.microsoft.com/office/drawing/2014/main" id="{42171A92-7D26-479C-96A2-311FD40F8DA8}"/>
              </a:ext>
            </a:extLst>
          </p:cNvPr>
          <p:cNvSpPr>
            <a:spLocks noGrp="1" noChangeArrowheads="1"/>
          </p:cNvSpPr>
          <p:nvPr>
            <p:ph type="ftr" sz="quarter" idx="3"/>
          </p:nvPr>
        </p:nvSpPr>
        <p:spPr bwMode="auto">
          <a:xfrm>
            <a:off x="4443307" y="8886613"/>
            <a:ext cx="4118187" cy="6502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991">
                <a:latin typeface="+mn-lt"/>
                <a:ea typeface="+mn-ea"/>
                <a:cs typeface="+mn-cs"/>
              </a:defRPr>
            </a:lvl1pPr>
          </a:lstStyle>
          <a:p>
            <a:pPr>
              <a:defRPr/>
            </a:pPr>
            <a:endParaRPr lang="en-US"/>
          </a:p>
        </p:txBody>
      </p:sp>
      <p:sp>
        <p:nvSpPr>
          <p:cNvPr id="294918" name="Rectangle 6">
            <a:extLst>
              <a:ext uri="{FF2B5EF4-FFF2-40B4-BE49-F238E27FC236}">
                <a16:creationId xmlns:a16="http://schemas.microsoft.com/office/drawing/2014/main" id="{D1DD3025-028E-4FEF-A749-B4178EEEC828}"/>
              </a:ext>
            </a:extLst>
          </p:cNvPr>
          <p:cNvSpPr>
            <a:spLocks noGrp="1" noChangeArrowheads="1"/>
          </p:cNvSpPr>
          <p:nvPr>
            <p:ph type="sldNum" sz="quarter" idx="4"/>
          </p:nvPr>
        </p:nvSpPr>
        <p:spPr bwMode="auto">
          <a:xfrm>
            <a:off x="9320107" y="8886613"/>
            <a:ext cx="2709333" cy="6502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991">
                <a:latin typeface="Times New Roman" panose="02020603050405020304" pitchFamily="18" charset="0"/>
              </a:defRPr>
            </a:lvl1pPr>
          </a:lstStyle>
          <a:p>
            <a:fld id="{B07E6375-388E-4786-A866-B2FF0FDAE664}" type="slidenum">
              <a:rPr lang="en-US" altLang="en-US"/>
              <a:pPr/>
              <a:t>‹#›</a:t>
            </a:fld>
            <a:endParaRPr lang="en-US" altLang="en-US"/>
          </a:p>
        </p:txBody>
      </p:sp>
    </p:spTree>
    <p:extLst>
      <p:ext uri="{BB962C8B-B14F-4D97-AF65-F5344CB8AC3E}">
        <p14:creationId xmlns:p14="http://schemas.microsoft.com/office/powerpoint/2010/main" val="310223876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rtl="0" eaLnBrk="0" fontAlgn="base" hangingPunct="0">
        <a:spcBef>
          <a:spcPct val="0"/>
        </a:spcBef>
        <a:spcAft>
          <a:spcPct val="0"/>
        </a:spcAft>
        <a:defRPr sz="6258">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6258">
          <a:solidFill>
            <a:schemeClr val="tx2"/>
          </a:solidFill>
          <a:latin typeface="Times New Roman" pitchFamily="18" charset="0"/>
          <a:ea typeface="MS PGothic" panose="020B0600070205080204" pitchFamily="34" charset="-128"/>
          <a:cs typeface="ＭＳ Ｐゴシック" charset="0"/>
        </a:defRPr>
      </a:lvl2pPr>
      <a:lvl3pPr algn="ctr" rtl="0" eaLnBrk="0" fontAlgn="base" hangingPunct="0">
        <a:spcBef>
          <a:spcPct val="0"/>
        </a:spcBef>
        <a:spcAft>
          <a:spcPct val="0"/>
        </a:spcAft>
        <a:defRPr sz="6258">
          <a:solidFill>
            <a:schemeClr val="tx2"/>
          </a:solidFill>
          <a:latin typeface="Times New Roman" pitchFamily="18" charset="0"/>
          <a:ea typeface="MS PGothic" panose="020B0600070205080204" pitchFamily="34" charset="-128"/>
          <a:cs typeface="ＭＳ Ｐゴシック" charset="0"/>
        </a:defRPr>
      </a:lvl3pPr>
      <a:lvl4pPr algn="ctr" rtl="0" eaLnBrk="0" fontAlgn="base" hangingPunct="0">
        <a:spcBef>
          <a:spcPct val="0"/>
        </a:spcBef>
        <a:spcAft>
          <a:spcPct val="0"/>
        </a:spcAft>
        <a:defRPr sz="6258">
          <a:solidFill>
            <a:schemeClr val="tx2"/>
          </a:solidFill>
          <a:latin typeface="Times New Roman" pitchFamily="18" charset="0"/>
          <a:ea typeface="MS PGothic" panose="020B0600070205080204" pitchFamily="34" charset="-128"/>
          <a:cs typeface="ＭＳ Ｐゴシック" charset="0"/>
        </a:defRPr>
      </a:lvl4pPr>
      <a:lvl5pPr algn="ctr" rtl="0" eaLnBrk="0" fontAlgn="base" hangingPunct="0">
        <a:spcBef>
          <a:spcPct val="0"/>
        </a:spcBef>
        <a:spcAft>
          <a:spcPct val="0"/>
        </a:spcAft>
        <a:defRPr sz="6258">
          <a:solidFill>
            <a:schemeClr val="tx2"/>
          </a:solidFill>
          <a:latin typeface="Times New Roman" pitchFamily="18" charset="0"/>
          <a:ea typeface="MS PGothic" panose="020B0600070205080204" pitchFamily="34" charset="-128"/>
          <a:cs typeface="ＭＳ Ｐゴシック" charset="0"/>
        </a:defRPr>
      </a:lvl5pPr>
      <a:lvl6pPr marL="650230" algn="ctr" rtl="0" fontAlgn="base">
        <a:spcBef>
          <a:spcPct val="0"/>
        </a:spcBef>
        <a:spcAft>
          <a:spcPct val="0"/>
        </a:spcAft>
        <a:defRPr sz="6258">
          <a:solidFill>
            <a:schemeClr val="tx2"/>
          </a:solidFill>
          <a:latin typeface="Times New Roman" pitchFamily="18" charset="0"/>
        </a:defRPr>
      </a:lvl6pPr>
      <a:lvl7pPr marL="1300460" algn="ctr" rtl="0" fontAlgn="base">
        <a:spcBef>
          <a:spcPct val="0"/>
        </a:spcBef>
        <a:spcAft>
          <a:spcPct val="0"/>
        </a:spcAft>
        <a:defRPr sz="6258">
          <a:solidFill>
            <a:schemeClr val="tx2"/>
          </a:solidFill>
          <a:latin typeface="Times New Roman" pitchFamily="18" charset="0"/>
        </a:defRPr>
      </a:lvl7pPr>
      <a:lvl8pPr marL="1950690" algn="ctr" rtl="0" fontAlgn="base">
        <a:spcBef>
          <a:spcPct val="0"/>
        </a:spcBef>
        <a:spcAft>
          <a:spcPct val="0"/>
        </a:spcAft>
        <a:defRPr sz="6258">
          <a:solidFill>
            <a:schemeClr val="tx2"/>
          </a:solidFill>
          <a:latin typeface="Times New Roman" pitchFamily="18" charset="0"/>
        </a:defRPr>
      </a:lvl8pPr>
      <a:lvl9pPr marL="2600919" algn="ctr" rtl="0" fontAlgn="base">
        <a:spcBef>
          <a:spcPct val="0"/>
        </a:spcBef>
        <a:spcAft>
          <a:spcPct val="0"/>
        </a:spcAft>
        <a:defRPr sz="6258">
          <a:solidFill>
            <a:schemeClr val="tx2"/>
          </a:solidFill>
          <a:latin typeface="Times New Roman" pitchFamily="18" charset="0"/>
        </a:defRPr>
      </a:lvl9pPr>
    </p:titleStyle>
    <p:bodyStyle>
      <a:lvl1pPr marL="487672" indent="-487672" algn="l" rtl="0" eaLnBrk="0" fontAlgn="base" hangingPunct="0">
        <a:spcBef>
          <a:spcPct val="20000"/>
        </a:spcBef>
        <a:spcAft>
          <a:spcPct val="0"/>
        </a:spcAft>
        <a:buChar char="•"/>
        <a:defRPr sz="4551">
          <a:solidFill>
            <a:schemeClr val="tx1"/>
          </a:solidFill>
          <a:latin typeface="+mn-lt"/>
          <a:ea typeface="MS PGothic" panose="020B0600070205080204" pitchFamily="34" charset="-128"/>
          <a:cs typeface="ＭＳ Ｐゴシック" charset="0"/>
        </a:defRPr>
      </a:lvl1pPr>
      <a:lvl2pPr marL="1056623" indent="-406394" algn="l" rtl="0" eaLnBrk="0" fontAlgn="base" hangingPunct="0">
        <a:spcBef>
          <a:spcPct val="20000"/>
        </a:spcBef>
        <a:spcAft>
          <a:spcPct val="0"/>
        </a:spcAft>
        <a:buChar char="–"/>
        <a:defRPr sz="3982">
          <a:solidFill>
            <a:schemeClr val="tx1"/>
          </a:solidFill>
          <a:latin typeface="+mn-lt"/>
          <a:ea typeface="MS PGothic" panose="020B0600070205080204" pitchFamily="34" charset="-128"/>
        </a:defRPr>
      </a:lvl2pPr>
      <a:lvl3pPr marL="1625575" indent="-325115" algn="l" rtl="0" eaLnBrk="0" fontAlgn="base" hangingPunct="0">
        <a:spcBef>
          <a:spcPct val="20000"/>
        </a:spcBef>
        <a:spcAft>
          <a:spcPct val="0"/>
        </a:spcAft>
        <a:buChar char="•"/>
        <a:defRPr sz="3413">
          <a:solidFill>
            <a:schemeClr val="tx1"/>
          </a:solidFill>
          <a:latin typeface="+mn-lt"/>
          <a:ea typeface="MS PGothic" panose="020B0600070205080204" pitchFamily="34" charset="-128"/>
        </a:defRPr>
      </a:lvl3pPr>
      <a:lvl4pPr marL="2275804" indent="-325115" algn="l" rtl="0" eaLnBrk="0" fontAlgn="base" hangingPunct="0">
        <a:spcBef>
          <a:spcPct val="20000"/>
        </a:spcBef>
        <a:spcAft>
          <a:spcPct val="0"/>
        </a:spcAft>
        <a:buChar char="–"/>
        <a:defRPr sz="2844">
          <a:solidFill>
            <a:schemeClr val="tx1"/>
          </a:solidFill>
          <a:latin typeface="+mn-lt"/>
          <a:ea typeface="MS PGothic" panose="020B0600070205080204" pitchFamily="34" charset="-128"/>
        </a:defRPr>
      </a:lvl4pPr>
      <a:lvl5pPr marL="2926034" indent="-325115" algn="l" rtl="0" eaLnBrk="0" fontAlgn="base" hangingPunct="0">
        <a:spcBef>
          <a:spcPct val="20000"/>
        </a:spcBef>
        <a:spcAft>
          <a:spcPct val="0"/>
        </a:spcAft>
        <a:buChar char="»"/>
        <a:defRPr sz="2844">
          <a:solidFill>
            <a:schemeClr val="tx1"/>
          </a:solidFill>
          <a:latin typeface="+mn-lt"/>
          <a:ea typeface="MS PGothic" panose="020B0600070205080204" pitchFamily="34" charset="-128"/>
        </a:defRPr>
      </a:lvl5pPr>
      <a:lvl6pPr marL="3576264" indent="-325115" algn="l" rtl="0" fontAlgn="base">
        <a:spcBef>
          <a:spcPct val="20000"/>
        </a:spcBef>
        <a:spcAft>
          <a:spcPct val="0"/>
        </a:spcAft>
        <a:buChar char="»"/>
        <a:defRPr sz="2844">
          <a:solidFill>
            <a:schemeClr val="tx1"/>
          </a:solidFill>
          <a:latin typeface="+mn-lt"/>
        </a:defRPr>
      </a:lvl6pPr>
      <a:lvl7pPr marL="4226494" indent="-325115" algn="l" rtl="0" fontAlgn="base">
        <a:spcBef>
          <a:spcPct val="20000"/>
        </a:spcBef>
        <a:spcAft>
          <a:spcPct val="0"/>
        </a:spcAft>
        <a:buChar char="»"/>
        <a:defRPr sz="2844">
          <a:solidFill>
            <a:schemeClr val="tx1"/>
          </a:solidFill>
          <a:latin typeface="+mn-lt"/>
        </a:defRPr>
      </a:lvl7pPr>
      <a:lvl8pPr marL="4876724" indent="-325115" algn="l" rtl="0" fontAlgn="base">
        <a:spcBef>
          <a:spcPct val="20000"/>
        </a:spcBef>
        <a:spcAft>
          <a:spcPct val="0"/>
        </a:spcAft>
        <a:buChar char="»"/>
        <a:defRPr sz="2844">
          <a:solidFill>
            <a:schemeClr val="tx1"/>
          </a:solidFill>
          <a:latin typeface="+mn-lt"/>
        </a:defRPr>
      </a:lvl8pPr>
      <a:lvl9pPr marL="5526954" indent="-325115" algn="l" rtl="0" fontAlgn="base">
        <a:spcBef>
          <a:spcPct val="20000"/>
        </a:spcBef>
        <a:spcAft>
          <a:spcPct val="0"/>
        </a:spcAft>
        <a:buChar char="»"/>
        <a:defRPr sz="2844">
          <a:solidFill>
            <a:schemeClr val="tx1"/>
          </a:solidFill>
          <a:latin typeface="+mn-lt"/>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image" Target="../media/image3.jpeg"/><Relationship Id="rId16" Type="http://schemas.openxmlformats.org/officeDocument/2006/relationships/image" Target="../media/image17.tif"/><Relationship Id="rId1" Type="http://schemas.openxmlformats.org/officeDocument/2006/relationships/slideLayout" Target="../slideLayouts/slideLayout25.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 Id="rId14" Type="http://schemas.openxmlformats.org/officeDocument/2006/relationships/image" Target="../media/image1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image" Target="../media/image53.jpeg"/><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oleObject" Target="../embeddings/oleObject5.bin"/><Relationship Id="rId3" Type="http://schemas.openxmlformats.org/officeDocument/2006/relationships/notesSlide" Target="../notesSlides/notesSlide26.xml"/><Relationship Id="rId7" Type="http://schemas.openxmlformats.org/officeDocument/2006/relationships/oleObject" Target="../embeddings/oleObject1.bin"/><Relationship Id="rId12" Type="http://schemas.openxmlformats.org/officeDocument/2006/relationships/image" Target="../media/image56.png"/><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image" Target="../media/image59.jpeg"/><Relationship Id="rId11" Type="http://schemas.openxmlformats.org/officeDocument/2006/relationships/oleObject" Target="../embeddings/oleObject4.bin"/><Relationship Id="rId5" Type="http://schemas.openxmlformats.org/officeDocument/2006/relationships/image" Target="../media/image58.jpeg"/><Relationship Id="rId10" Type="http://schemas.openxmlformats.org/officeDocument/2006/relationships/oleObject" Target="../embeddings/oleObject3.bin"/><Relationship Id="rId4" Type="http://schemas.openxmlformats.org/officeDocument/2006/relationships/image" Target="../media/image57.jpeg"/><Relationship Id="rId9" Type="http://schemas.openxmlformats.org/officeDocument/2006/relationships/oleObject" Target="../embeddings/oleObject2.bin"/><Relationship Id="rId14" Type="http://schemas.openxmlformats.org/officeDocument/2006/relationships/oleObject" Target="../embeddings/oleObject6.bin"/></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 Id="rId5" Type="http://schemas.openxmlformats.org/officeDocument/2006/relationships/image" Target="../media/image72.png"/><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68.png"/><Relationship Id="rId4" Type="http://schemas.openxmlformats.org/officeDocument/2006/relationships/image" Target="../media/image71.png"/><Relationship Id="rId9" Type="http://schemas.openxmlformats.org/officeDocument/2006/relationships/image" Target="../media/image76.png"/></Relationships>
</file>

<file path=ppt/slides/_rels/slide4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68.png"/><Relationship Id="rId7" Type="http://schemas.openxmlformats.org/officeDocument/2006/relationships/image" Target="../media/image79.png"/><Relationship Id="rId2" Type="http://schemas.openxmlformats.org/officeDocument/2006/relationships/image" Target="../media/image71.png"/><Relationship Id="rId1" Type="http://schemas.openxmlformats.org/officeDocument/2006/relationships/slideLayout" Target="../slideLayouts/slideLayout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68.png"/><Relationship Id="rId7" Type="http://schemas.openxmlformats.org/officeDocument/2006/relationships/image" Target="../media/image78.png"/><Relationship Id="rId12" Type="http://schemas.openxmlformats.org/officeDocument/2006/relationships/image" Target="../media/image82.png"/><Relationship Id="rId2" Type="http://schemas.openxmlformats.org/officeDocument/2006/relationships/image" Target="../media/image71.png"/><Relationship Id="rId1" Type="http://schemas.openxmlformats.org/officeDocument/2006/relationships/slideLayout" Target="../slideLayouts/slideLayout6.xml"/><Relationship Id="rId6" Type="http://schemas.openxmlformats.org/officeDocument/2006/relationships/image" Target="../media/image80.png"/><Relationship Id="rId11" Type="http://schemas.openxmlformats.org/officeDocument/2006/relationships/image" Target="../media/image70.png"/><Relationship Id="rId5" Type="http://schemas.openxmlformats.org/officeDocument/2006/relationships/image" Target="../media/image77.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62.png"/></Relationships>
</file>

<file path=ppt/slides/_rels/slide46.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68.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image" Target="../media/image71.png"/><Relationship Id="rId1" Type="http://schemas.openxmlformats.org/officeDocument/2006/relationships/slideLayout" Target="../slideLayouts/slideLayout6.xml"/><Relationship Id="rId6" Type="http://schemas.openxmlformats.org/officeDocument/2006/relationships/image" Target="../media/image80.png"/><Relationship Id="rId11" Type="http://schemas.openxmlformats.org/officeDocument/2006/relationships/image" Target="../media/image82.png"/><Relationship Id="rId5" Type="http://schemas.openxmlformats.org/officeDocument/2006/relationships/image" Target="../media/image77.png"/><Relationship Id="rId10" Type="http://schemas.openxmlformats.org/officeDocument/2006/relationships/image" Target="../media/image70.png"/><Relationship Id="rId4" Type="http://schemas.openxmlformats.org/officeDocument/2006/relationships/image" Target="../media/image75.png"/><Relationship Id="rId9" Type="http://schemas.openxmlformats.org/officeDocument/2006/relationships/image" Target="../media/image62.png"/></Relationships>
</file>

<file path=ppt/slides/_rels/slide47.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68.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image" Target="../media/image71.png"/><Relationship Id="rId1" Type="http://schemas.openxmlformats.org/officeDocument/2006/relationships/slideLayout" Target="../slideLayouts/slideLayout6.xml"/><Relationship Id="rId6" Type="http://schemas.openxmlformats.org/officeDocument/2006/relationships/image" Target="../media/image80.png"/><Relationship Id="rId11" Type="http://schemas.openxmlformats.org/officeDocument/2006/relationships/image" Target="../media/image82.png"/><Relationship Id="rId5" Type="http://schemas.openxmlformats.org/officeDocument/2006/relationships/image" Target="../media/image77.png"/><Relationship Id="rId10" Type="http://schemas.openxmlformats.org/officeDocument/2006/relationships/image" Target="../media/image70.png"/><Relationship Id="rId4" Type="http://schemas.openxmlformats.org/officeDocument/2006/relationships/image" Target="../media/image75.png"/><Relationship Id="rId9" Type="http://schemas.openxmlformats.org/officeDocument/2006/relationships/image" Target="../media/image6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89.png"/><Relationship Id="rId5" Type="http://schemas.openxmlformats.org/officeDocument/2006/relationships/image" Target="../media/image62.png"/><Relationship Id="rId4" Type="http://schemas.openxmlformats.org/officeDocument/2006/relationships/image" Target="../media/image88.png"/></Relationships>
</file>

<file path=ppt/slides/_rels/slide5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89.png"/><Relationship Id="rId5" Type="http://schemas.openxmlformats.org/officeDocument/2006/relationships/image" Target="../media/image62.png"/><Relationship Id="rId4" Type="http://schemas.openxmlformats.org/officeDocument/2006/relationships/image" Target="../media/image88.png"/></Relationships>
</file>

<file path=ppt/slides/_rels/slide5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89.png"/><Relationship Id="rId5" Type="http://schemas.openxmlformats.org/officeDocument/2006/relationships/image" Target="../media/image62.png"/><Relationship Id="rId4" Type="http://schemas.openxmlformats.org/officeDocument/2006/relationships/image" Target="../media/image88.png"/></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96.wmf"/><Relationship Id="rId18" Type="http://schemas.openxmlformats.org/officeDocument/2006/relationships/image" Target="../media/image98.wmf"/><Relationship Id="rId26" Type="http://schemas.openxmlformats.org/officeDocument/2006/relationships/image" Target="../media/image101.wmf"/><Relationship Id="rId3" Type="http://schemas.openxmlformats.org/officeDocument/2006/relationships/notesSlide" Target="../notesSlides/notesSlide33.xml"/><Relationship Id="rId21" Type="http://schemas.openxmlformats.org/officeDocument/2006/relationships/oleObject" Target="../embeddings/oleObject16.bin"/><Relationship Id="rId7" Type="http://schemas.openxmlformats.org/officeDocument/2006/relationships/image" Target="../media/image93.wmf"/><Relationship Id="rId12" Type="http://schemas.openxmlformats.org/officeDocument/2006/relationships/oleObject" Target="../embeddings/oleObject11.bin"/><Relationship Id="rId17" Type="http://schemas.openxmlformats.org/officeDocument/2006/relationships/oleObject" Target="../embeddings/oleObject14.bin"/><Relationship Id="rId25" Type="http://schemas.openxmlformats.org/officeDocument/2006/relationships/oleObject" Target="../embeddings/oleObject19.bin"/><Relationship Id="rId2" Type="http://schemas.openxmlformats.org/officeDocument/2006/relationships/slideLayout" Target="../slideLayouts/slideLayout1.xml"/><Relationship Id="rId16" Type="http://schemas.openxmlformats.org/officeDocument/2006/relationships/image" Target="../media/image97.wmf"/><Relationship Id="rId20" Type="http://schemas.openxmlformats.org/officeDocument/2006/relationships/image" Target="../media/image99.wmf"/><Relationship Id="rId1" Type="http://schemas.openxmlformats.org/officeDocument/2006/relationships/vmlDrawing" Target="../drawings/vmlDrawing2.vml"/><Relationship Id="rId6" Type="http://schemas.openxmlformats.org/officeDocument/2006/relationships/oleObject" Target="../embeddings/oleObject8.bin"/><Relationship Id="rId11" Type="http://schemas.openxmlformats.org/officeDocument/2006/relationships/image" Target="../media/image95.wmf"/><Relationship Id="rId24" Type="http://schemas.openxmlformats.org/officeDocument/2006/relationships/oleObject" Target="../embeddings/oleObject18.bin"/><Relationship Id="rId5" Type="http://schemas.openxmlformats.org/officeDocument/2006/relationships/image" Target="../media/image92.wmf"/><Relationship Id="rId15" Type="http://schemas.openxmlformats.org/officeDocument/2006/relationships/oleObject" Target="../embeddings/oleObject13.bin"/><Relationship Id="rId23" Type="http://schemas.openxmlformats.org/officeDocument/2006/relationships/image" Target="../media/image100.wmf"/><Relationship Id="rId28" Type="http://schemas.openxmlformats.org/officeDocument/2006/relationships/image" Target="../media/image102.wmf"/><Relationship Id="rId10" Type="http://schemas.openxmlformats.org/officeDocument/2006/relationships/oleObject" Target="../embeddings/oleObject10.bin"/><Relationship Id="rId19" Type="http://schemas.openxmlformats.org/officeDocument/2006/relationships/oleObject" Target="../embeddings/oleObject15.bin"/><Relationship Id="rId4" Type="http://schemas.openxmlformats.org/officeDocument/2006/relationships/oleObject" Target="../embeddings/oleObject7.bin"/><Relationship Id="rId9" Type="http://schemas.openxmlformats.org/officeDocument/2006/relationships/image" Target="../media/image94.wmf"/><Relationship Id="rId14" Type="http://schemas.openxmlformats.org/officeDocument/2006/relationships/oleObject" Target="../embeddings/oleObject12.bin"/><Relationship Id="rId22" Type="http://schemas.openxmlformats.org/officeDocument/2006/relationships/oleObject" Target="../embeddings/oleObject17.bin"/><Relationship Id="rId27" Type="http://schemas.openxmlformats.org/officeDocument/2006/relationships/oleObject" Target="../embeddings/oleObject20.bin"/></Relationships>
</file>

<file path=ppt/slides/_rels/slide56.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17" Type="http://schemas.openxmlformats.org/officeDocument/2006/relationships/image" Target="../media/image17.tif"/><Relationship Id="rId2" Type="http://schemas.openxmlformats.org/officeDocument/2006/relationships/notesSlide" Target="../notesSlides/notesSlide34.xml"/><Relationship Id="rId16" Type="http://schemas.openxmlformats.org/officeDocument/2006/relationships/image" Target="../media/image16.jpeg"/><Relationship Id="rId1" Type="http://schemas.openxmlformats.org/officeDocument/2006/relationships/slideLayout" Target="../slideLayouts/slideLayout3.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png"/><Relationship Id="rId15" Type="http://schemas.openxmlformats.org/officeDocument/2006/relationships/image" Target="../media/image15.jpe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jpeg"/><Relationship Id="rId14" Type="http://schemas.openxmlformats.org/officeDocument/2006/relationships/image" Target="../media/image14.jpeg"/></Relationships>
</file>

<file path=ppt/slides/_rels/slide5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gif"/><Relationship Id="rId4" Type="http://schemas.openxmlformats.org/officeDocument/2006/relationships/image" Target="../media/image1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17" Type="http://schemas.openxmlformats.org/officeDocument/2006/relationships/image" Target="../media/image17.tif"/><Relationship Id="rId2" Type="http://schemas.openxmlformats.org/officeDocument/2006/relationships/notesSlide" Target="../notesSlides/notesSlide1.xml"/><Relationship Id="rId16" Type="http://schemas.openxmlformats.org/officeDocument/2006/relationships/image" Target="../media/image16.jpeg"/><Relationship Id="rId1" Type="http://schemas.openxmlformats.org/officeDocument/2006/relationships/slideLayout" Target="../slideLayouts/slideLayout3.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png"/><Relationship Id="rId15" Type="http://schemas.openxmlformats.org/officeDocument/2006/relationships/image" Target="../media/image15.jpe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jpeg"/><Relationship Id="rId14" Type="http://schemas.openxmlformats.org/officeDocument/2006/relationships/image" Target="../media/image14.jpeg"/></Relationships>
</file>

<file path=ppt/slides/_rels/slide6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3.png"/><Relationship Id="rId7"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68.png"/><Relationship Id="rId10" Type="http://schemas.openxmlformats.org/officeDocument/2006/relationships/image" Target="../media/image108.png"/><Relationship Id="rId4" Type="http://schemas.openxmlformats.org/officeDocument/2006/relationships/image" Target="../media/image104.png"/><Relationship Id="rId9" Type="http://schemas.openxmlformats.org/officeDocument/2006/relationships/image" Target="../media/image107.png"/></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113.wmf"/><Relationship Id="rId18" Type="http://schemas.openxmlformats.org/officeDocument/2006/relationships/oleObject" Target="../embeddings/oleObject29.bin"/><Relationship Id="rId3" Type="http://schemas.openxmlformats.org/officeDocument/2006/relationships/notesSlide" Target="../notesSlides/notesSlide38.xml"/><Relationship Id="rId7" Type="http://schemas.openxmlformats.org/officeDocument/2006/relationships/image" Target="../media/image110.wmf"/><Relationship Id="rId12" Type="http://schemas.openxmlformats.org/officeDocument/2006/relationships/oleObject" Target="../embeddings/oleObject25.bin"/><Relationship Id="rId17" Type="http://schemas.openxmlformats.org/officeDocument/2006/relationships/oleObject" Target="../embeddings/oleObject28.bin"/><Relationship Id="rId2" Type="http://schemas.openxmlformats.org/officeDocument/2006/relationships/slideLayout" Target="../slideLayouts/slideLayout1.xml"/><Relationship Id="rId16" Type="http://schemas.openxmlformats.org/officeDocument/2006/relationships/oleObject" Target="../embeddings/oleObject27.bin"/><Relationship Id="rId1" Type="http://schemas.openxmlformats.org/officeDocument/2006/relationships/vmlDrawing" Target="../drawings/vmlDrawing3.vml"/><Relationship Id="rId6" Type="http://schemas.openxmlformats.org/officeDocument/2006/relationships/oleObject" Target="../embeddings/oleObject22.bin"/><Relationship Id="rId11" Type="http://schemas.openxmlformats.org/officeDocument/2006/relationships/image" Target="../media/image112.wmf"/><Relationship Id="rId5" Type="http://schemas.openxmlformats.org/officeDocument/2006/relationships/image" Target="../media/image109.wmf"/><Relationship Id="rId15" Type="http://schemas.openxmlformats.org/officeDocument/2006/relationships/image" Target="../media/image114.wmf"/><Relationship Id="rId10" Type="http://schemas.openxmlformats.org/officeDocument/2006/relationships/oleObject" Target="../embeddings/oleObject24.bin"/><Relationship Id="rId19" Type="http://schemas.openxmlformats.org/officeDocument/2006/relationships/image" Target="../media/image115.wmf"/><Relationship Id="rId4" Type="http://schemas.openxmlformats.org/officeDocument/2006/relationships/oleObject" Target="../embeddings/oleObject21.bin"/><Relationship Id="rId9" Type="http://schemas.openxmlformats.org/officeDocument/2006/relationships/image" Target="../media/image111.wmf"/><Relationship Id="rId14" Type="http://schemas.openxmlformats.org/officeDocument/2006/relationships/oleObject" Target="../embeddings/oleObject26.bin"/></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8" Type="http://schemas.openxmlformats.org/officeDocument/2006/relationships/oleObject" Target="../embeddings/oleObject32.bin"/><Relationship Id="rId3" Type="http://schemas.openxmlformats.org/officeDocument/2006/relationships/notesSlide" Target="../notesSlides/notesSlide40.xml"/><Relationship Id="rId7" Type="http://schemas.openxmlformats.org/officeDocument/2006/relationships/image" Target="../media/image110.wmf"/><Relationship Id="rId12" Type="http://schemas.openxmlformats.org/officeDocument/2006/relationships/image" Target="../media/image116.png"/><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31.bin"/><Relationship Id="rId11" Type="http://schemas.openxmlformats.org/officeDocument/2006/relationships/image" Target="../media/image112.wmf"/><Relationship Id="rId5" Type="http://schemas.openxmlformats.org/officeDocument/2006/relationships/image" Target="../media/image109.wmf"/><Relationship Id="rId10" Type="http://schemas.openxmlformats.org/officeDocument/2006/relationships/oleObject" Target="../embeddings/oleObject33.bin"/><Relationship Id="rId4" Type="http://schemas.openxmlformats.org/officeDocument/2006/relationships/oleObject" Target="../embeddings/oleObject30.bin"/><Relationship Id="rId9" Type="http://schemas.openxmlformats.org/officeDocument/2006/relationships/image" Target="../media/image111.wmf"/></Relationships>
</file>

<file path=ppt/slides/_rels/slide64.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65.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notesSlide" Target="../notesSlides/notesSlide42.xml"/><Relationship Id="rId7" Type="http://schemas.openxmlformats.org/officeDocument/2006/relationships/image" Target="../media/image123.png"/><Relationship Id="rId12" Type="http://schemas.openxmlformats.org/officeDocument/2006/relationships/image" Target="../media/image122.wmf"/><Relationship Id="rId2" Type="http://schemas.openxmlformats.org/officeDocument/2006/relationships/slideLayout" Target="../slideLayouts/slideLayout3.xml"/><Relationship Id="rId1" Type="http://schemas.openxmlformats.org/officeDocument/2006/relationships/vmlDrawing" Target="../drawings/vmlDrawing5.vml"/><Relationship Id="rId6" Type="http://schemas.openxmlformats.org/officeDocument/2006/relationships/image" Target="../media/image120.png"/><Relationship Id="rId11" Type="http://schemas.openxmlformats.org/officeDocument/2006/relationships/oleObject" Target="../embeddings/oleObject34.bin"/><Relationship Id="rId5" Type="http://schemas.openxmlformats.org/officeDocument/2006/relationships/image" Target="../media/image19.gif"/><Relationship Id="rId10" Type="http://schemas.openxmlformats.org/officeDocument/2006/relationships/image" Target="../media/image126.png"/><Relationship Id="rId4" Type="http://schemas.openxmlformats.org/officeDocument/2006/relationships/image" Target="../media/image21.png"/><Relationship Id="rId9" Type="http://schemas.openxmlformats.org/officeDocument/2006/relationships/image" Target="../media/image125.png"/></Relationships>
</file>

<file path=ppt/slides/_rels/slide6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128.png"/></Relationships>
</file>

<file path=ppt/slides/_rels/slide6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129.png"/></Relationships>
</file>

<file path=ppt/slides/_rels/slide68.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8.png"/><Relationship Id="rId7" Type="http://schemas.openxmlformats.org/officeDocument/2006/relationships/image" Target="../media/image124.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120.png"/><Relationship Id="rId5" Type="http://schemas.openxmlformats.org/officeDocument/2006/relationships/image" Target="../media/image19.gif"/><Relationship Id="rId4" Type="http://schemas.openxmlformats.org/officeDocument/2006/relationships/image" Target="../media/image21.png"/><Relationship Id="rId9" Type="http://schemas.openxmlformats.org/officeDocument/2006/relationships/image" Target="../media/image130.png"/></Relationships>
</file>

<file path=ppt/slides/_rels/slide6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gif"/><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8" Type="http://schemas.openxmlformats.org/officeDocument/2006/relationships/image" Target="../media/image133.wmf"/><Relationship Id="rId3" Type="http://schemas.openxmlformats.org/officeDocument/2006/relationships/notesSlide" Target="../notesSlides/notesSlide47.xml"/><Relationship Id="rId7" Type="http://schemas.openxmlformats.org/officeDocument/2006/relationships/oleObject" Target="../embeddings/oleObject36.bin"/><Relationship Id="rId2" Type="http://schemas.openxmlformats.org/officeDocument/2006/relationships/slideLayout" Target="../slideLayouts/slideLayout19.xml"/><Relationship Id="rId1" Type="http://schemas.openxmlformats.org/officeDocument/2006/relationships/vmlDrawing" Target="../drawings/vmlDrawing6.vml"/><Relationship Id="rId6" Type="http://schemas.openxmlformats.org/officeDocument/2006/relationships/image" Target="../media/image132.wmf"/><Relationship Id="rId5" Type="http://schemas.openxmlformats.org/officeDocument/2006/relationships/oleObject" Target="../embeddings/oleObject35.bin"/><Relationship Id="rId10" Type="http://schemas.openxmlformats.org/officeDocument/2006/relationships/image" Target="../media/image134.wmf"/><Relationship Id="rId4" Type="http://schemas.openxmlformats.org/officeDocument/2006/relationships/image" Target="../media/image135.jpeg"/><Relationship Id="rId9" Type="http://schemas.openxmlformats.org/officeDocument/2006/relationships/oleObject" Target="../embeddings/oleObject37.bin"/></Relationships>
</file>

<file path=ppt/slides/_rels/slide71.xml.rels><?xml version="1.0" encoding="UTF-8" standalone="yes"?>
<Relationships xmlns="http://schemas.openxmlformats.org/package/2006/relationships"><Relationship Id="rId8" Type="http://schemas.openxmlformats.org/officeDocument/2006/relationships/oleObject" Target="../embeddings/oleObject40.bin"/><Relationship Id="rId3" Type="http://schemas.openxmlformats.org/officeDocument/2006/relationships/notesSlide" Target="../notesSlides/notesSlide48.xml"/><Relationship Id="rId7" Type="http://schemas.openxmlformats.org/officeDocument/2006/relationships/image" Target="../media/image137.wmf"/><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oleObject" Target="../embeddings/oleObject39.bin"/><Relationship Id="rId11" Type="http://schemas.openxmlformats.org/officeDocument/2006/relationships/image" Target="../media/image139.wmf"/><Relationship Id="rId5" Type="http://schemas.openxmlformats.org/officeDocument/2006/relationships/image" Target="../media/image136.wmf"/><Relationship Id="rId10" Type="http://schemas.openxmlformats.org/officeDocument/2006/relationships/oleObject" Target="../embeddings/oleObject41.bin"/><Relationship Id="rId4" Type="http://schemas.openxmlformats.org/officeDocument/2006/relationships/oleObject" Target="../embeddings/oleObject38.bin"/><Relationship Id="rId9" Type="http://schemas.openxmlformats.org/officeDocument/2006/relationships/image" Target="../media/image138.wmf"/></Relationships>
</file>

<file path=ppt/slides/_rels/slide7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21.png"/><Relationship Id="rId7" Type="http://schemas.openxmlformats.org/officeDocument/2006/relationships/image" Target="../media/image123.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5.png"/><Relationship Id="rId7" Type="http://schemas.openxmlformats.org/officeDocument/2006/relationships/image" Target="../media/image123.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19.gif"/><Relationship Id="rId5" Type="http://schemas.openxmlformats.org/officeDocument/2006/relationships/image" Target="../media/image20.png"/><Relationship Id="rId4" Type="http://schemas.openxmlformats.org/officeDocument/2006/relationships/image" Target="../media/image141.png"/><Relationship Id="rId9" Type="http://schemas.openxmlformats.org/officeDocument/2006/relationships/image" Target="../media/image142.png"/></Relationships>
</file>

<file path=ppt/slides/_rels/slide75.xml.rels><?xml version="1.0" encoding="UTF-8" standalone="yes"?>
<Relationships xmlns="http://schemas.openxmlformats.org/package/2006/relationships"><Relationship Id="rId8" Type="http://schemas.openxmlformats.org/officeDocument/2006/relationships/oleObject" Target="../embeddings/oleObject44.bin"/><Relationship Id="rId13" Type="http://schemas.openxmlformats.org/officeDocument/2006/relationships/image" Target="../media/image147.wmf"/><Relationship Id="rId3" Type="http://schemas.openxmlformats.org/officeDocument/2006/relationships/notesSlide" Target="../notesSlides/notesSlide51.xml"/><Relationship Id="rId7" Type="http://schemas.openxmlformats.org/officeDocument/2006/relationships/image" Target="../media/image144.wmf"/><Relationship Id="rId12" Type="http://schemas.openxmlformats.org/officeDocument/2006/relationships/oleObject" Target="../embeddings/oleObject46.bin"/><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oleObject" Target="../embeddings/oleObject43.bin"/><Relationship Id="rId11" Type="http://schemas.openxmlformats.org/officeDocument/2006/relationships/image" Target="../media/image146.wmf"/><Relationship Id="rId5" Type="http://schemas.openxmlformats.org/officeDocument/2006/relationships/image" Target="../media/image143.wmf"/><Relationship Id="rId10" Type="http://schemas.openxmlformats.org/officeDocument/2006/relationships/oleObject" Target="../embeddings/oleObject45.bin"/><Relationship Id="rId4" Type="http://schemas.openxmlformats.org/officeDocument/2006/relationships/oleObject" Target="../embeddings/oleObject42.bin"/><Relationship Id="rId9" Type="http://schemas.openxmlformats.org/officeDocument/2006/relationships/image" Target="../media/image145.wmf"/><Relationship Id="rId14" Type="http://schemas.openxmlformats.org/officeDocument/2006/relationships/oleObject" Target="../embeddings/oleObject47.bin"/></Relationships>
</file>

<file path=ppt/slides/_rels/slide76.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48.jpeg"/><Relationship Id="rId7" Type="http://schemas.openxmlformats.org/officeDocument/2006/relationships/image" Target="../media/image123.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19.gif"/><Relationship Id="rId5" Type="http://schemas.openxmlformats.org/officeDocument/2006/relationships/image" Target="../media/image20.png"/><Relationship Id="rId4" Type="http://schemas.openxmlformats.org/officeDocument/2006/relationships/image" Target="../media/image149.png"/></Relationships>
</file>

<file path=ppt/slides/_rels/slide77.xml.rels><?xml version="1.0" encoding="UTF-8" standalone="yes"?>
<Relationships xmlns="http://schemas.openxmlformats.org/package/2006/relationships"><Relationship Id="rId8" Type="http://schemas.openxmlformats.org/officeDocument/2006/relationships/oleObject" Target="../embeddings/oleObject50.bin"/><Relationship Id="rId13" Type="http://schemas.openxmlformats.org/officeDocument/2006/relationships/image" Target="../media/image111.wmf"/><Relationship Id="rId18" Type="http://schemas.openxmlformats.org/officeDocument/2006/relationships/oleObject" Target="../embeddings/oleObject55.bin"/><Relationship Id="rId3" Type="http://schemas.openxmlformats.org/officeDocument/2006/relationships/notesSlide" Target="../notesSlides/notesSlide53.xml"/><Relationship Id="rId21" Type="http://schemas.openxmlformats.org/officeDocument/2006/relationships/image" Target="../media/image153.wmf"/><Relationship Id="rId7" Type="http://schemas.openxmlformats.org/officeDocument/2006/relationships/image" Target="../media/image145.wmf"/><Relationship Id="rId12" Type="http://schemas.openxmlformats.org/officeDocument/2006/relationships/oleObject" Target="../embeddings/oleObject52.bin"/><Relationship Id="rId17" Type="http://schemas.openxmlformats.org/officeDocument/2006/relationships/image" Target="../media/image152.wmf"/><Relationship Id="rId2" Type="http://schemas.openxmlformats.org/officeDocument/2006/relationships/slideLayout" Target="../slideLayouts/slideLayout1.xml"/><Relationship Id="rId16" Type="http://schemas.openxmlformats.org/officeDocument/2006/relationships/oleObject" Target="../embeddings/oleObject54.bin"/><Relationship Id="rId20" Type="http://schemas.openxmlformats.org/officeDocument/2006/relationships/oleObject" Target="../embeddings/oleObject57.bin"/><Relationship Id="rId1" Type="http://schemas.openxmlformats.org/officeDocument/2006/relationships/vmlDrawing" Target="../drawings/vmlDrawing9.vml"/><Relationship Id="rId6" Type="http://schemas.openxmlformats.org/officeDocument/2006/relationships/oleObject" Target="../embeddings/oleObject49.bin"/><Relationship Id="rId11" Type="http://schemas.openxmlformats.org/officeDocument/2006/relationships/image" Target="../media/image150.wmf"/><Relationship Id="rId5" Type="http://schemas.openxmlformats.org/officeDocument/2006/relationships/image" Target="../media/image144.wmf"/><Relationship Id="rId15" Type="http://schemas.openxmlformats.org/officeDocument/2006/relationships/image" Target="../media/image151.wmf"/><Relationship Id="rId10" Type="http://schemas.openxmlformats.org/officeDocument/2006/relationships/oleObject" Target="../embeddings/oleObject51.bin"/><Relationship Id="rId19" Type="http://schemas.openxmlformats.org/officeDocument/2006/relationships/oleObject" Target="../embeddings/oleObject56.bin"/><Relationship Id="rId4" Type="http://schemas.openxmlformats.org/officeDocument/2006/relationships/oleObject" Target="../embeddings/oleObject48.bin"/><Relationship Id="rId9" Type="http://schemas.openxmlformats.org/officeDocument/2006/relationships/image" Target="../media/image146.wmf"/><Relationship Id="rId14" Type="http://schemas.openxmlformats.org/officeDocument/2006/relationships/oleObject" Target="../embeddings/oleObject53.bin"/></Relationships>
</file>

<file path=ppt/slides/_rels/slide78.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79.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7.jpeg"/><Relationship Id="rId7" Type="http://schemas.openxmlformats.org/officeDocument/2006/relationships/image" Target="../media/image159.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19.gif"/><Relationship Id="rId5" Type="http://schemas.openxmlformats.org/officeDocument/2006/relationships/image" Target="../media/image20.png"/><Relationship Id="rId4" Type="http://schemas.openxmlformats.org/officeDocument/2006/relationships/image" Target="../media/image141.png"/><Relationship Id="rId9" Type="http://schemas.openxmlformats.org/officeDocument/2006/relationships/image" Target="../media/image124.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8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160.png"/></Relationships>
</file>

<file path=ppt/slides/_rels/slide8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3.xml"/><Relationship Id="rId5" Type="http://schemas.openxmlformats.org/officeDocument/2006/relationships/image" Target="../media/image165.jpeg"/><Relationship Id="rId4" Type="http://schemas.openxmlformats.org/officeDocument/2006/relationships/image" Target="../media/image164.jpeg"/></Relationships>
</file>

<file path=ppt/slides/_rels/slide83.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3.jpeg"/><Relationship Id="rId7"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3.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2.jpeg"/></Relationships>
</file>

<file path=ppt/slides/_rels/slide8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image" Target="../media/image171.png"/><Relationship Id="rId4" Type="http://schemas.openxmlformats.org/officeDocument/2006/relationships/image" Target="../media/image170.png"/></Relationships>
</file>

<file path=ppt/slides/_rels/slide85.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image" Target="../media/image173.png"/><Relationship Id="rId7" Type="http://schemas.openxmlformats.org/officeDocument/2006/relationships/image" Target="../media/image21.png"/><Relationship Id="rId2" Type="http://schemas.openxmlformats.org/officeDocument/2006/relationships/image" Target="../media/image172.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75.png"/><Relationship Id="rId4" Type="http://schemas.openxmlformats.org/officeDocument/2006/relationships/image" Target="../media/image174.png"/><Relationship Id="rId9" Type="http://schemas.openxmlformats.org/officeDocument/2006/relationships/image" Target="../media/image176.png"/></Relationships>
</file>

<file path=ppt/slides/_rels/slide86.xml.rels><?xml version="1.0" encoding="UTF-8" standalone="yes"?>
<Relationships xmlns="http://schemas.openxmlformats.org/package/2006/relationships"><Relationship Id="rId8" Type="http://schemas.openxmlformats.org/officeDocument/2006/relationships/oleObject" Target="../embeddings/oleObject60.bin"/><Relationship Id="rId3" Type="http://schemas.openxmlformats.org/officeDocument/2006/relationships/notesSlide" Target="../notesSlides/notesSlide59.xml"/><Relationship Id="rId7" Type="http://schemas.openxmlformats.org/officeDocument/2006/relationships/image" Target="../media/image178.wmf"/><Relationship Id="rId2" Type="http://schemas.openxmlformats.org/officeDocument/2006/relationships/slideLayout" Target="../slideLayouts/slideLayout18.xml"/><Relationship Id="rId1" Type="http://schemas.openxmlformats.org/officeDocument/2006/relationships/vmlDrawing" Target="../drawings/vmlDrawing10.vml"/><Relationship Id="rId6" Type="http://schemas.openxmlformats.org/officeDocument/2006/relationships/oleObject" Target="../embeddings/oleObject59.bin"/><Relationship Id="rId5" Type="http://schemas.openxmlformats.org/officeDocument/2006/relationships/image" Target="../media/image177.wmf"/><Relationship Id="rId4" Type="http://schemas.openxmlformats.org/officeDocument/2006/relationships/oleObject" Target="../embeddings/oleObject58.bin"/><Relationship Id="rId9" Type="http://schemas.openxmlformats.org/officeDocument/2006/relationships/image" Target="../media/image179.wmf"/></Relationships>
</file>

<file path=ppt/slides/_rels/slide87.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60.xml"/><Relationship Id="rId1" Type="http://schemas.openxmlformats.org/officeDocument/2006/relationships/slideLayout" Target="../slideLayouts/slideLayout14.xml"/><Relationship Id="rId4" Type="http://schemas.openxmlformats.org/officeDocument/2006/relationships/image" Target="../media/image18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p:cNvSpPr>
          <p:nvPr>
            <p:ph type="title"/>
          </p:nvPr>
        </p:nvSpPr>
        <p:spPr>
          <a:xfrm>
            <a:off x="0" y="273132"/>
            <a:ext cx="13004800" cy="1413934"/>
          </a:xfrm>
          <a:prstGeom prst="rect">
            <a:avLst/>
          </a:prstGeom>
        </p:spPr>
        <p:txBody>
          <a:bodyPr/>
          <a:lstStyle/>
          <a:p>
            <a:pPr algn="ctr"/>
            <a:r>
              <a:rPr lang="en-US" dirty="0"/>
              <a:t>Radiometry and reflectance</a:t>
            </a:r>
            <a:endParaRPr dirty="0"/>
          </a:p>
        </p:txBody>
      </p:sp>
      <p:sp>
        <p:nvSpPr>
          <p:cNvPr id="4" name="Shape 667"/>
          <p:cNvSpPr txBox="1">
            <a:spLocks/>
          </p:cNvSpPr>
          <p:nvPr/>
        </p:nvSpPr>
        <p:spPr>
          <a:xfrm>
            <a:off x="0" y="8120777"/>
            <a:ext cx="13004800" cy="1359691"/>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Helvetica Light"/>
                <a:sym typeface="Helvetica Light"/>
              </a:rPr>
              <a:t> </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Helvetica Light"/>
                <a:sym typeface="Helvetica Light"/>
              </a:rPr>
              <a:t>16-385 Computer Vision</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Helvetica Light"/>
                <a:sym typeface="Helvetica Light"/>
              </a:rPr>
              <a:t>Spring 2020, Lecture 14</a:t>
            </a:r>
          </a:p>
        </p:txBody>
      </p:sp>
      <p:sp>
        <p:nvSpPr>
          <p:cNvPr id="6" name="Shape 667"/>
          <p:cNvSpPr txBox="1">
            <a:spLocks/>
          </p:cNvSpPr>
          <p:nvPr/>
        </p:nvSpPr>
        <p:spPr>
          <a:xfrm>
            <a:off x="0" y="9024240"/>
            <a:ext cx="13004800" cy="539355"/>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Helvetica Light"/>
                <a:sym typeface="Helvetica Light"/>
              </a:rPr>
              <a:t>http://www.cs.cmu.edu/~16385/</a:t>
            </a:r>
            <a:endParaRPr kumimoji="0" lang="en-US" sz="3600" b="0" i="0" u="none" strike="noStrike" kern="1200" cap="none" spc="0" normalizeH="0" baseline="0" noProof="0" dirty="0">
              <a:ln>
                <a:noFill/>
              </a:ln>
              <a:solidFill>
                <a:srgbClr val="000000"/>
              </a:solidFill>
              <a:effectLst/>
              <a:uLnTx/>
              <a:uFillTx/>
              <a:latin typeface="Calibri Light (Headings)"/>
              <a:sym typeface="Helvetica Light"/>
            </a:endParaRPr>
          </a:p>
        </p:txBody>
      </p:sp>
      <p:pic>
        <p:nvPicPr>
          <p:cNvPr id="8" name="Velvet.jpg" descr="Velvet.jpg">
            <a:extLst>
              <a:ext uri="{FF2B5EF4-FFF2-40B4-BE49-F238E27FC236}">
                <a16:creationId xmlns:a16="http://schemas.microsoft.com/office/drawing/2014/main" id="{375718B4-1268-473D-BE43-8B7BF2DA172B}"/>
              </a:ext>
            </a:extLst>
          </p:cNvPr>
          <p:cNvPicPr>
            <a:picLocks noChangeAspect="1"/>
          </p:cNvPicPr>
          <p:nvPr/>
        </p:nvPicPr>
        <p:blipFill>
          <a:blip r:embed="rId2"/>
          <a:srcRect l="4934" t="11935" r="6247" b="9310"/>
          <a:stretch>
            <a:fillRect/>
          </a:stretch>
        </p:blipFill>
        <p:spPr>
          <a:xfrm>
            <a:off x="791621" y="4057733"/>
            <a:ext cx="2148419" cy="1905000"/>
          </a:xfrm>
          <a:prstGeom prst="rect">
            <a:avLst/>
          </a:prstGeom>
          <a:ln w="25400" cap="sq">
            <a:solidFill>
              <a:srgbClr val="000000"/>
            </a:solidFill>
          </a:ln>
        </p:spPr>
      </p:pic>
      <p:pic>
        <p:nvPicPr>
          <p:cNvPr id="9" name="droppedImage.pdf" descr="droppedImage.pdf">
            <a:extLst>
              <a:ext uri="{FF2B5EF4-FFF2-40B4-BE49-F238E27FC236}">
                <a16:creationId xmlns:a16="http://schemas.microsoft.com/office/drawing/2014/main" id="{F74C3862-CCC9-4FEC-BADB-D6327D0F1135}"/>
              </a:ext>
            </a:extLst>
          </p:cNvPr>
          <p:cNvPicPr>
            <a:picLocks noChangeAspect="1"/>
          </p:cNvPicPr>
          <p:nvPr/>
        </p:nvPicPr>
        <p:blipFill>
          <a:blip r:embed="rId3"/>
          <a:srcRect l="20839" t="2446" r="19366" b="1739"/>
          <a:stretch>
            <a:fillRect/>
          </a:stretch>
        </p:blipFill>
        <p:spPr>
          <a:xfrm>
            <a:off x="3110723" y="4054489"/>
            <a:ext cx="2144182" cy="1901245"/>
          </a:xfrm>
          <a:prstGeom prst="rect">
            <a:avLst/>
          </a:prstGeom>
          <a:ln w="25400" cap="sq">
            <a:solidFill>
              <a:srgbClr val="000000"/>
            </a:solidFill>
          </a:ln>
        </p:spPr>
      </p:pic>
      <p:pic>
        <p:nvPicPr>
          <p:cNvPr id="10" name="droppedImage.pdf" descr="droppedImage.pdf">
            <a:extLst>
              <a:ext uri="{FF2B5EF4-FFF2-40B4-BE49-F238E27FC236}">
                <a16:creationId xmlns:a16="http://schemas.microsoft.com/office/drawing/2014/main" id="{AA36344B-73A4-4373-ABF8-3A9346A59813}"/>
              </a:ext>
            </a:extLst>
          </p:cNvPr>
          <p:cNvPicPr>
            <a:picLocks noChangeAspect="1"/>
          </p:cNvPicPr>
          <p:nvPr/>
        </p:nvPicPr>
        <p:blipFill>
          <a:blip r:embed="rId4"/>
          <a:srcRect l="41592" t="7045" r="8937" b="27479"/>
          <a:stretch>
            <a:fillRect/>
          </a:stretch>
        </p:blipFill>
        <p:spPr>
          <a:xfrm>
            <a:off x="10104349" y="1924646"/>
            <a:ext cx="2144183" cy="1901244"/>
          </a:xfrm>
          <a:prstGeom prst="rect">
            <a:avLst/>
          </a:prstGeom>
          <a:ln w="25400" cap="sq">
            <a:solidFill>
              <a:srgbClr val="000000"/>
            </a:solidFill>
          </a:ln>
        </p:spPr>
      </p:pic>
      <p:pic>
        <p:nvPicPr>
          <p:cNvPr id="11" name="flower.jpg" descr="flower.jpg">
            <a:extLst>
              <a:ext uri="{FF2B5EF4-FFF2-40B4-BE49-F238E27FC236}">
                <a16:creationId xmlns:a16="http://schemas.microsoft.com/office/drawing/2014/main" id="{F996D873-5DE3-42E9-BE65-D458E9009BD6}"/>
              </a:ext>
            </a:extLst>
          </p:cNvPr>
          <p:cNvPicPr>
            <a:picLocks noChangeAspect="1"/>
          </p:cNvPicPr>
          <p:nvPr/>
        </p:nvPicPr>
        <p:blipFill>
          <a:blip r:embed="rId5"/>
          <a:srcRect l="937" t="25359" r="38378" b="1330"/>
          <a:stretch>
            <a:fillRect/>
          </a:stretch>
        </p:blipFill>
        <p:spPr>
          <a:xfrm>
            <a:off x="5443663" y="1920889"/>
            <a:ext cx="2144182" cy="1901245"/>
          </a:xfrm>
          <a:prstGeom prst="rect">
            <a:avLst/>
          </a:prstGeom>
          <a:ln w="25400" cap="sq">
            <a:solidFill>
              <a:srgbClr val="000000"/>
            </a:solidFill>
          </a:ln>
        </p:spPr>
      </p:pic>
      <p:pic>
        <p:nvPicPr>
          <p:cNvPr id="12" name="angelstatue.jpg" descr="angelstatue.jpg">
            <a:extLst>
              <a:ext uri="{FF2B5EF4-FFF2-40B4-BE49-F238E27FC236}">
                <a16:creationId xmlns:a16="http://schemas.microsoft.com/office/drawing/2014/main" id="{38D9B96B-F8CC-4898-9FC6-D00750EBDCFF}"/>
              </a:ext>
            </a:extLst>
          </p:cNvPr>
          <p:cNvPicPr>
            <a:picLocks noChangeAspect="1"/>
          </p:cNvPicPr>
          <p:nvPr/>
        </p:nvPicPr>
        <p:blipFill>
          <a:blip r:embed="rId6"/>
          <a:srcRect l="50557" t="38110" r="11223" b="26515"/>
          <a:stretch>
            <a:fillRect/>
          </a:stretch>
        </p:blipFill>
        <p:spPr>
          <a:xfrm>
            <a:off x="3128402" y="1920889"/>
            <a:ext cx="2144182" cy="1901245"/>
          </a:xfrm>
          <a:prstGeom prst="rect">
            <a:avLst/>
          </a:prstGeom>
          <a:ln w="25400" cap="sq">
            <a:solidFill>
              <a:srgbClr val="000000"/>
            </a:solidFill>
          </a:ln>
        </p:spPr>
      </p:pic>
      <p:pic>
        <p:nvPicPr>
          <p:cNvPr id="13" name="butterfly.jpg" descr="butterfly.jpg">
            <a:extLst>
              <a:ext uri="{FF2B5EF4-FFF2-40B4-BE49-F238E27FC236}">
                <a16:creationId xmlns:a16="http://schemas.microsoft.com/office/drawing/2014/main" id="{7A64A4BC-6827-4213-BA14-8A746A03276B}"/>
              </a:ext>
            </a:extLst>
          </p:cNvPr>
          <p:cNvPicPr>
            <a:picLocks noChangeAspect="1"/>
          </p:cNvPicPr>
          <p:nvPr/>
        </p:nvPicPr>
        <p:blipFill>
          <a:blip r:embed="rId7"/>
          <a:srcRect b="8751"/>
          <a:stretch>
            <a:fillRect/>
          </a:stretch>
        </p:blipFill>
        <p:spPr>
          <a:xfrm>
            <a:off x="10096500" y="6191333"/>
            <a:ext cx="2146300" cy="1905000"/>
          </a:xfrm>
          <a:prstGeom prst="rect">
            <a:avLst/>
          </a:prstGeom>
          <a:ln w="25400">
            <a:solidFill>
              <a:srgbClr val="000000"/>
            </a:solidFill>
            <a:miter lim="400000"/>
          </a:ln>
        </p:spPr>
      </p:pic>
      <p:pic>
        <p:nvPicPr>
          <p:cNvPr id="14" name="goldplastic.jpg" descr="goldplastic.jpg">
            <a:extLst>
              <a:ext uri="{FF2B5EF4-FFF2-40B4-BE49-F238E27FC236}">
                <a16:creationId xmlns:a16="http://schemas.microsoft.com/office/drawing/2014/main" id="{B9E58FDC-2F94-4B33-A2BF-FF7CE4F81C05}"/>
              </a:ext>
            </a:extLst>
          </p:cNvPr>
          <p:cNvPicPr>
            <a:picLocks noChangeAspect="1"/>
          </p:cNvPicPr>
          <p:nvPr/>
        </p:nvPicPr>
        <p:blipFill>
          <a:blip r:embed="rId8"/>
          <a:srcRect r="402"/>
          <a:stretch>
            <a:fillRect/>
          </a:stretch>
        </p:blipFill>
        <p:spPr>
          <a:xfrm>
            <a:off x="5422900" y="6191333"/>
            <a:ext cx="2146300" cy="1905000"/>
          </a:xfrm>
          <a:prstGeom prst="rect">
            <a:avLst/>
          </a:prstGeom>
          <a:ln w="25400">
            <a:solidFill>
              <a:srgbClr val="000000"/>
            </a:solidFill>
            <a:miter lim="400000"/>
          </a:ln>
        </p:spPr>
      </p:pic>
      <p:pic>
        <p:nvPicPr>
          <p:cNvPr id="15" name="greenplastic.jpg" descr="greenplastic.jpg">
            <a:extLst>
              <a:ext uri="{FF2B5EF4-FFF2-40B4-BE49-F238E27FC236}">
                <a16:creationId xmlns:a16="http://schemas.microsoft.com/office/drawing/2014/main" id="{8BF57E39-B4FA-452B-AE33-38AD8E04A371}"/>
              </a:ext>
            </a:extLst>
          </p:cNvPr>
          <p:cNvPicPr>
            <a:picLocks noChangeAspect="1"/>
          </p:cNvPicPr>
          <p:nvPr/>
        </p:nvPicPr>
        <p:blipFill>
          <a:blip r:embed="rId9"/>
          <a:srcRect b="13660"/>
          <a:stretch>
            <a:fillRect/>
          </a:stretch>
        </p:blipFill>
        <p:spPr>
          <a:xfrm>
            <a:off x="5448300" y="4057733"/>
            <a:ext cx="2146300" cy="1905000"/>
          </a:xfrm>
          <a:prstGeom prst="rect">
            <a:avLst/>
          </a:prstGeom>
          <a:ln w="25400">
            <a:solidFill>
              <a:srgbClr val="000000"/>
            </a:solidFill>
            <a:miter lim="400000"/>
          </a:ln>
        </p:spPr>
      </p:pic>
      <p:pic>
        <p:nvPicPr>
          <p:cNvPr id="16" name="pape2.jpg" descr="pape2.jpg">
            <a:extLst>
              <a:ext uri="{FF2B5EF4-FFF2-40B4-BE49-F238E27FC236}">
                <a16:creationId xmlns:a16="http://schemas.microsoft.com/office/drawing/2014/main" id="{870446D2-5DF7-48AA-83D5-A6766015AAF7}"/>
              </a:ext>
            </a:extLst>
          </p:cNvPr>
          <p:cNvPicPr>
            <a:picLocks noChangeAspect="1"/>
          </p:cNvPicPr>
          <p:nvPr/>
        </p:nvPicPr>
        <p:blipFill>
          <a:blip r:embed="rId10"/>
          <a:srcRect b="3942"/>
          <a:stretch>
            <a:fillRect/>
          </a:stretch>
        </p:blipFill>
        <p:spPr>
          <a:xfrm>
            <a:off x="7772400" y="4057733"/>
            <a:ext cx="2146300" cy="1905000"/>
          </a:xfrm>
          <a:prstGeom prst="rect">
            <a:avLst/>
          </a:prstGeom>
          <a:ln w="25400">
            <a:solidFill>
              <a:srgbClr val="000000"/>
            </a:solidFill>
            <a:miter lim="400000"/>
          </a:ln>
        </p:spPr>
      </p:pic>
      <p:pic>
        <p:nvPicPr>
          <p:cNvPr id="17" name="reustylock.jpg" descr="reustylock.jpg">
            <a:extLst>
              <a:ext uri="{FF2B5EF4-FFF2-40B4-BE49-F238E27FC236}">
                <a16:creationId xmlns:a16="http://schemas.microsoft.com/office/drawing/2014/main" id="{7C2185AD-8CFB-4CD4-A0CF-811FCDC8698D}"/>
              </a:ext>
            </a:extLst>
          </p:cNvPr>
          <p:cNvPicPr>
            <a:picLocks noChangeAspect="1"/>
          </p:cNvPicPr>
          <p:nvPr/>
        </p:nvPicPr>
        <p:blipFill>
          <a:blip r:embed="rId11"/>
          <a:srcRect b="7928"/>
          <a:stretch>
            <a:fillRect/>
          </a:stretch>
        </p:blipFill>
        <p:spPr>
          <a:xfrm>
            <a:off x="787400" y="6191333"/>
            <a:ext cx="2146300" cy="1905000"/>
          </a:xfrm>
          <a:prstGeom prst="rect">
            <a:avLst/>
          </a:prstGeom>
          <a:ln w="25400">
            <a:solidFill>
              <a:srgbClr val="000000"/>
            </a:solidFill>
            <a:miter lim="400000"/>
          </a:ln>
        </p:spPr>
      </p:pic>
      <p:pic>
        <p:nvPicPr>
          <p:cNvPr id="18" name="snake.jpg" descr="snake.jpg">
            <a:extLst>
              <a:ext uri="{FF2B5EF4-FFF2-40B4-BE49-F238E27FC236}">
                <a16:creationId xmlns:a16="http://schemas.microsoft.com/office/drawing/2014/main" id="{F214B391-A6CA-48FA-98B3-F7DA819234D8}"/>
              </a:ext>
            </a:extLst>
          </p:cNvPr>
          <p:cNvPicPr>
            <a:picLocks noChangeAspect="1"/>
          </p:cNvPicPr>
          <p:nvPr/>
        </p:nvPicPr>
        <p:blipFill>
          <a:blip r:embed="rId12"/>
          <a:srcRect b="47"/>
          <a:stretch>
            <a:fillRect/>
          </a:stretch>
        </p:blipFill>
        <p:spPr>
          <a:xfrm>
            <a:off x="3111500" y="6191333"/>
            <a:ext cx="2146300" cy="1905000"/>
          </a:xfrm>
          <a:prstGeom prst="rect">
            <a:avLst/>
          </a:prstGeom>
          <a:ln w="25400">
            <a:solidFill>
              <a:srgbClr val="000000"/>
            </a:solidFill>
            <a:miter lim="400000"/>
          </a:ln>
        </p:spPr>
      </p:pic>
      <p:pic>
        <p:nvPicPr>
          <p:cNvPr id="19" name="wetrustymetal.jpg" descr="wetrustymetal.jpg">
            <a:extLst>
              <a:ext uri="{FF2B5EF4-FFF2-40B4-BE49-F238E27FC236}">
                <a16:creationId xmlns:a16="http://schemas.microsoft.com/office/drawing/2014/main" id="{1DF3E637-6236-4D1D-A681-A8A25C0C3936}"/>
              </a:ext>
            </a:extLst>
          </p:cNvPr>
          <p:cNvPicPr>
            <a:picLocks noChangeAspect="1"/>
          </p:cNvPicPr>
          <p:nvPr/>
        </p:nvPicPr>
        <p:blipFill>
          <a:blip r:embed="rId13"/>
          <a:srcRect/>
          <a:stretch>
            <a:fillRect/>
          </a:stretch>
        </p:blipFill>
        <p:spPr>
          <a:xfrm>
            <a:off x="787400" y="1936833"/>
            <a:ext cx="2160705" cy="1884135"/>
          </a:xfrm>
          <a:prstGeom prst="rect">
            <a:avLst/>
          </a:prstGeom>
          <a:ln w="25400">
            <a:solidFill>
              <a:srgbClr val="000000"/>
            </a:solidFill>
            <a:miter lim="400000"/>
          </a:ln>
        </p:spPr>
      </p:pic>
      <p:pic>
        <p:nvPicPr>
          <p:cNvPr id="20" name="woodcarving4.jpg" descr="woodcarving4.jpg">
            <a:extLst>
              <a:ext uri="{FF2B5EF4-FFF2-40B4-BE49-F238E27FC236}">
                <a16:creationId xmlns:a16="http://schemas.microsoft.com/office/drawing/2014/main" id="{D4ECDD19-17B7-43A4-87D5-3FC4E2312092}"/>
              </a:ext>
            </a:extLst>
          </p:cNvPr>
          <p:cNvPicPr>
            <a:picLocks noChangeAspect="1"/>
          </p:cNvPicPr>
          <p:nvPr/>
        </p:nvPicPr>
        <p:blipFill>
          <a:blip r:embed="rId14"/>
          <a:srcRect b="11242"/>
          <a:stretch>
            <a:fillRect/>
          </a:stretch>
        </p:blipFill>
        <p:spPr>
          <a:xfrm>
            <a:off x="7772400" y="6191333"/>
            <a:ext cx="2146300" cy="1905000"/>
          </a:xfrm>
          <a:prstGeom prst="rect">
            <a:avLst/>
          </a:prstGeom>
          <a:ln w="25400">
            <a:solidFill>
              <a:srgbClr val="000000"/>
            </a:solidFill>
            <a:miter lim="400000"/>
          </a:ln>
        </p:spPr>
      </p:pic>
      <p:pic>
        <p:nvPicPr>
          <p:cNvPr id="21" name="rustymetalring.jpg" descr="rustymetalring.jpg">
            <a:extLst>
              <a:ext uri="{FF2B5EF4-FFF2-40B4-BE49-F238E27FC236}">
                <a16:creationId xmlns:a16="http://schemas.microsoft.com/office/drawing/2014/main" id="{19ABC023-5007-41B5-A082-3BBD0B2AF9FA}"/>
              </a:ext>
            </a:extLst>
          </p:cNvPr>
          <p:cNvPicPr>
            <a:picLocks noChangeAspect="1"/>
          </p:cNvPicPr>
          <p:nvPr/>
        </p:nvPicPr>
        <p:blipFill>
          <a:blip r:embed="rId15"/>
          <a:srcRect b="8308"/>
          <a:stretch>
            <a:fillRect/>
          </a:stretch>
        </p:blipFill>
        <p:spPr>
          <a:xfrm>
            <a:off x="10096500" y="4057733"/>
            <a:ext cx="2146300" cy="1905000"/>
          </a:xfrm>
          <a:prstGeom prst="rect">
            <a:avLst/>
          </a:prstGeom>
          <a:ln w="25400">
            <a:solidFill>
              <a:srgbClr val="000000"/>
            </a:solidFill>
            <a:miter lim="400000"/>
          </a:ln>
        </p:spPr>
      </p:pic>
      <p:pic>
        <p:nvPicPr>
          <p:cNvPr id="22" name="droppedImage.tiff" descr="droppedImage.tiff">
            <a:extLst>
              <a:ext uri="{FF2B5EF4-FFF2-40B4-BE49-F238E27FC236}">
                <a16:creationId xmlns:a16="http://schemas.microsoft.com/office/drawing/2014/main" id="{D60DF664-5618-4A4D-9AC0-1E458CC15A13}"/>
              </a:ext>
            </a:extLst>
          </p:cNvPr>
          <p:cNvPicPr>
            <a:picLocks noChangeAspect="1"/>
          </p:cNvPicPr>
          <p:nvPr/>
        </p:nvPicPr>
        <p:blipFill>
          <a:blip r:embed="rId16"/>
          <a:srcRect b="11764"/>
          <a:stretch>
            <a:fillRect/>
          </a:stretch>
        </p:blipFill>
        <p:spPr>
          <a:xfrm>
            <a:off x="7785100" y="1924133"/>
            <a:ext cx="2159000" cy="1905000"/>
          </a:xfrm>
          <a:prstGeom prst="rect">
            <a:avLst/>
          </a:prstGeom>
          <a:ln w="25400">
            <a:solidFill>
              <a:srgbClr val="000000"/>
            </a:solidFill>
            <a:miter lim="400000"/>
          </a:ln>
        </p:spPr>
      </p:pic>
    </p:spTree>
    <p:extLst>
      <p:ext uri="{BB962C8B-B14F-4D97-AF65-F5344CB8AC3E}">
        <p14:creationId xmlns:p14="http://schemas.microsoft.com/office/powerpoint/2010/main" val="1294575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D213B9A9-4D9D-49FD-9BB5-694D6B6B450B}"/>
              </a:ext>
            </a:extLst>
          </p:cNvPr>
          <p:cNvSpPr>
            <a:spLocks noGrp="1" noChangeArrowheads="1"/>
          </p:cNvSpPr>
          <p:nvPr>
            <p:ph type="title"/>
          </p:nvPr>
        </p:nvSpPr>
        <p:spPr>
          <a:xfrm>
            <a:off x="541867" y="3901440"/>
            <a:ext cx="11921067" cy="1625600"/>
          </a:xfrm>
        </p:spPr>
        <p:txBody>
          <a:bodyPr/>
          <a:lstStyle/>
          <a:p>
            <a:pPr eaLnBrk="1" hangingPunct="1"/>
            <a:r>
              <a:rPr lang="en-US" altLang="en-US">
                <a:solidFill>
                  <a:schemeClr val="tx1"/>
                </a:solidFill>
                <a:ea typeface="ＭＳ Ｐゴシック" panose="020B0600070205080204" pitchFamily="34" charset="-128"/>
              </a:rPr>
              <a:t>Light and Shadows</a:t>
            </a:r>
          </a:p>
        </p:txBody>
      </p:sp>
    </p:spTree>
    <p:extLst>
      <p:ext uri="{BB962C8B-B14F-4D97-AF65-F5344CB8AC3E}">
        <p14:creationId xmlns:p14="http://schemas.microsoft.com/office/powerpoint/2010/main" val="242367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IntroSem 058">
            <a:extLst>
              <a:ext uri="{FF2B5EF4-FFF2-40B4-BE49-F238E27FC236}">
                <a16:creationId xmlns:a16="http://schemas.microsoft.com/office/drawing/2014/main" id="{811171C7-BAE6-4126-82BF-89CB2CB892E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34453" y="541867"/>
            <a:ext cx="6583680" cy="8778240"/>
          </a:xfrm>
          <a:noFill/>
        </p:spPr>
      </p:pic>
    </p:spTree>
    <p:extLst>
      <p:ext uri="{BB962C8B-B14F-4D97-AF65-F5344CB8AC3E}">
        <p14:creationId xmlns:p14="http://schemas.microsoft.com/office/powerpoint/2010/main" val="2766810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descr="IntroSem 059">
            <a:extLst>
              <a:ext uri="{FF2B5EF4-FFF2-40B4-BE49-F238E27FC236}">
                <a16:creationId xmlns:a16="http://schemas.microsoft.com/office/drawing/2014/main" id="{4B6ED5BE-D7C5-4446-8779-B8EEECCE9D7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27005" y="975361"/>
            <a:ext cx="5558649" cy="7412285"/>
          </a:xfrm>
          <a:noFill/>
        </p:spPr>
      </p:pic>
      <p:pic>
        <p:nvPicPr>
          <p:cNvPr id="104450" name="Picture 3" descr="IntroSem 060">
            <a:extLst>
              <a:ext uri="{FF2B5EF4-FFF2-40B4-BE49-F238E27FC236}">
                <a16:creationId xmlns:a16="http://schemas.microsoft.com/office/drawing/2014/main" id="{6BAE4C4F-7230-4AAE-92FD-D9772EA154D0}"/>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687538" y="975361"/>
            <a:ext cx="5558649" cy="7412285"/>
          </a:xfrm>
          <a:noFill/>
        </p:spPr>
      </p:pic>
    </p:spTree>
    <p:extLst>
      <p:ext uri="{BB962C8B-B14F-4D97-AF65-F5344CB8AC3E}">
        <p14:creationId xmlns:p14="http://schemas.microsoft.com/office/powerpoint/2010/main" val="3553871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9277D23F-6542-4708-A3F4-1F306E7EC3FE}"/>
              </a:ext>
            </a:extLst>
          </p:cNvPr>
          <p:cNvSpPr>
            <a:spLocks noGrp="1" noChangeArrowheads="1"/>
          </p:cNvSpPr>
          <p:nvPr>
            <p:ph type="title"/>
          </p:nvPr>
        </p:nvSpPr>
        <p:spPr>
          <a:xfrm>
            <a:off x="541867" y="3901440"/>
            <a:ext cx="11704320" cy="1625600"/>
          </a:xfrm>
        </p:spPr>
        <p:txBody>
          <a:bodyPr/>
          <a:lstStyle/>
          <a:p>
            <a:pPr eaLnBrk="1" hangingPunct="1"/>
            <a:r>
              <a:rPr lang="en-US" altLang="en-US">
                <a:solidFill>
                  <a:schemeClr val="tx1"/>
                </a:solidFill>
                <a:ea typeface="ＭＳ Ｐゴシック" panose="020B0600070205080204" pitchFamily="34" charset="-128"/>
              </a:rPr>
              <a:t>Reflections</a:t>
            </a:r>
          </a:p>
        </p:txBody>
      </p:sp>
    </p:spTree>
    <p:extLst>
      <p:ext uri="{BB962C8B-B14F-4D97-AF65-F5344CB8AC3E}">
        <p14:creationId xmlns:p14="http://schemas.microsoft.com/office/powerpoint/2010/main" val="3811876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IntroSem 096">
            <a:extLst>
              <a:ext uri="{FF2B5EF4-FFF2-40B4-BE49-F238E27FC236}">
                <a16:creationId xmlns:a16="http://schemas.microsoft.com/office/drawing/2014/main" id="{7D1D7D4F-D6DE-4634-971C-1A799312F32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394027" y="866987"/>
            <a:ext cx="5689600" cy="7586133"/>
          </a:xfrm>
          <a:noFill/>
        </p:spPr>
      </p:pic>
      <p:pic>
        <p:nvPicPr>
          <p:cNvPr id="110594" name="Picture 3" descr="IntroSem 219">
            <a:extLst>
              <a:ext uri="{FF2B5EF4-FFF2-40B4-BE49-F238E27FC236}">
                <a16:creationId xmlns:a16="http://schemas.microsoft.com/office/drawing/2014/main" id="{15139914-DB9B-4128-8A4C-C8FD090F2188}"/>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50240" y="866987"/>
            <a:ext cx="5689600" cy="7586133"/>
          </a:xfrm>
          <a:noFill/>
        </p:spPr>
      </p:pic>
    </p:spTree>
    <p:extLst>
      <p:ext uri="{BB962C8B-B14F-4D97-AF65-F5344CB8AC3E}">
        <p14:creationId xmlns:p14="http://schemas.microsoft.com/office/powerpoint/2010/main" val="248938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descr="IntroSem 112">
            <a:extLst>
              <a:ext uri="{FF2B5EF4-FFF2-40B4-BE49-F238E27FC236}">
                <a16:creationId xmlns:a16="http://schemas.microsoft.com/office/drawing/2014/main" id="{128ABF3B-F71B-44B2-AAD0-B631F3220C2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192107" y="758613"/>
            <a:ext cx="10837333" cy="8128000"/>
          </a:xfrm>
          <a:noFill/>
        </p:spPr>
      </p:pic>
    </p:spTree>
    <p:extLst>
      <p:ext uri="{BB962C8B-B14F-4D97-AF65-F5344CB8AC3E}">
        <p14:creationId xmlns:p14="http://schemas.microsoft.com/office/powerpoint/2010/main" val="4091478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descr="IntroSem 198">
            <a:extLst>
              <a:ext uri="{FF2B5EF4-FFF2-40B4-BE49-F238E27FC236}">
                <a16:creationId xmlns:a16="http://schemas.microsoft.com/office/drawing/2014/main" id="{2D87D853-31C7-489B-82D9-798A5B7BD85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236373" y="2384213"/>
            <a:ext cx="3820160" cy="5093547"/>
          </a:xfrm>
          <a:noFill/>
        </p:spPr>
      </p:pic>
      <p:pic>
        <p:nvPicPr>
          <p:cNvPr id="120834" name="Picture 3" descr="IntroSem 197">
            <a:extLst>
              <a:ext uri="{FF2B5EF4-FFF2-40B4-BE49-F238E27FC236}">
                <a16:creationId xmlns:a16="http://schemas.microsoft.com/office/drawing/2014/main" id="{9D516E66-EB02-4E42-83BF-5B758E685FD9}"/>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975360" y="2384213"/>
            <a:ext cx="6827520" cy="5120640"/>
          </a:xfrm>
          <a:noFill/>
        </p:spPr>
      </p:pic>
    </p:spTree>
    <p:extLst>
      <p:ext uri="{BB962C8B-B14F-4D97-AF65-F5344CB8AC3E}">
        <p14:creationId xmlns:p14="http://schemas.microsoft.com/office/powerpoint/2010/main" val="1137188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E4F206C7-1BB5-44D0-AA65-06BD5133D425}"/>
              </a:ext>
            </a:extLst>
          </p:cNvPr>
          <p:cNvSpPr>
            <a:spLocks noGrp="1" noChangeArrowheads="1"/>
          </p:cNvSpPr>
          <p:nvPr>
            <p:ph type="title"/>
          </p:nvPr>
        </p:nvSpPr>
        <p:spPr>
          <a:xfrm>
            <a:off x="541867" y="3901440"/>
            <a:ext cx="11704320" cy="1625600"/>
          </a:xfrm>
        </p:spPr>
        <p:txBody>
          <a:bodyPr/>
          <a:lstStyle/>
          <a:p>
            <a:pPr eaLnBrk="1" hangingPunct="1"/>
            <a:r>
              <a:rPr lang="en-US" altLang="en-US">
                <a:solidFill>
                  <a:schemeClr val="tx1"/>
                </a:solidFill>
                <a:ea typeface="ＭＳ Ｐゴシック" panose="020B0600070205080204" pitchFamily="34" charset="-128"/>
              </a:rPr>
              <a:t>Refractions</a:t>
            </a:r>
          </a:p>
        </p:txBody>
      </p:sp>
    </p:spTree>
    <p:extLst>
      <p:ext uri="{BB962C8B-B14F-4D97-AF65-F5344CB8AC3E}">
        <p14:creationId xmlns:p14="http://schemas.microsoft.com/office/powerpoint/2010/main" val="1784405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IntroSem 186">
            <a:extLst>
              <a:ext uri="{FF2B5EF4-FFF2-40B4-BE49-F238E27FC236}">
                <a16:creationId xmlns:a16="http://schemas.microsoft.com/office/drawing/2014/main" id="{1E6F03A7-8ECA-4833-A211-5374EBB8CEB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492587" y="2600960"/>
            <a:ext cx="8128000" cy="6096000"/>
          </a:xfrm>
          <a:noFill/>
        </p:spPr>
      </p:pic>
    </p:spTree>
    <p:extLst>
      <p:ext uri="{BB962C8B-B14F-4D97-AF65-F5344CB8AC3E}">
        <p14:creationId xmlns:p14="http://schemas.microsoft.com/office/powerpoint/2010/main" val="2029938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cogland-caustic">
            <a:extLst>
              <a:ext uri="{FF2B5EF4-FFF2-40B4-BE49-F238E27FC236}">
                <a16:creationId xmlns:a16="http://schemas.microsoft.com/office/drawing/2014/main" id="{D5EA300B-2983-4EF2-9C27-1934681FD2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493" y="2600960"/>
            <a:ext cx="5852160" cy="438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7" name="Picture 3" descr="simple-caustic">
            <a:extLst>
              <a:ext uri="{FF2B5EF4-FFF2-40B4-BE49-F238E27FC236}">
                <a16:creationId xmlns:a16="http://schemas.microsoft.com/office/drawing/2014/main" id="{557EC4C5-F3C9-4D06-B277-2AC7F8B045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4027" y="2600960"/>
            <a:ext cx="5852160" cy="438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8279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667"/>
          <p:cNvSpPr txBox="1">
            <a:spLocks/>
          </p:cNvSpPr>
          <p:nvPr/>
        </p:nvSpPr>
        <p:spPr>
          <a:xfrm>
            <a:off x="296884" y="1934085"/>
            <a:ext cx="12411034" cy="7340545"/>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560" b="0" i="0" u="none" strike="noStrike" kern="1200" cap="none" spc="0" normalizeH="0" baseline="0" noProof="0" dirty="0">
                <a:ln>
                  <a:noFill/>
                </a:ln>
                <a:solidFill>
                  <a:srgbClr val="000000"/>
                </a:solidFill>
                <a:effectLst/>
                <a:uLnTx/>
                <a:uFillTx/>
                <a:latin typeface="Helvetica Light"/>
                <a:sym typeface="Helvetica Light"/>
              </a:rPr>
              <a:t>Programming assignments 1 and 2 have been graded.</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2560" dirty="0">
              <a:solidFill>
                <a:srgbClr val="000000"/>
              </a:solidFill>
              <a:latin typeface="Helvetica Light"/>
              <a:sym typeface="Helvetica Light"/>
            </a:endParaRPr>
          </a:p>
          <a:p>
            <a:pPr marL="365771" lvl="0" indent="-365771">
              <a:buFont typeface="Arial" panose="020B0604020202020204" pitchFamily="34" charset="0"/>
              <a:buChar char="•"/>
              <a:defRPr/>
            </a:pPr>
            <a:r>
              <a:rPr lang="en-US" sz="2560" dirty="0">
                <a:solidFill>
                  <a:srgbClr val="000000"/>
                </a:solidFill>
                <a:sym typeface="Helvetica Light"/>
              </a:rPr>
              <a:t>Programming assignment </a:t>
            </a:r>
            <a:r>
              <a:rPr kumimoji="0" lang="en-US" sz="2560" b="0" i="0" u="none" strike="noStrike" kern="1200" cap="none" spc="0" normalizeH="0" baseline="0" noProof="0" dirty="0">
                <a:ln>
                  <a:noFill/>
                </a:ln>
                <a:solidFill>
                  <a:srgbClr val="000000"/>
                </a:solidFill>
                <a:effectLst/>
                <a:uLnTx/>
                <a:uFillTx/>
                <a:latin typeface="Helvetica Light"/>
                <a:sym typeface="Helvetica Light"/>
              </a:rPr>
              <a:t>3 has been posted and is due on March </a:t>
            </a:r>
            <a:r>
              <a:rPr lang="en-US" sz="2560" dirty="0">
                <a:solidFill>
                  <a:srgbClr val="000000"/>
                </a:solidFill>
                <a:latin typeface="Helvetica Light"/>
                <a:sym typeface="Helvetica Light"/>
              </a:rPr>
              <a:t>4</a:t>
            </a:r>
            <a:r>
              <a:rPr kumimoji="0" lang="en-US" sz="2560" b="0" i="0" u="none" strike="noStrike" kern="1200" cap="none" spc="0" normalizeH="0" baseline="30000" noProof="0" dirty="0" err="1">
                <a:ln>
                  <a:noFill/>
                </a:ln>
                <a:solidFill>
                  <a:srgbClr val="000000"/>
                </a:solidFill>
                <a:effectLst/>
                <a:uLnTx/>
                <a:uFillTx/>
                <a:latin typeface="Helvetica Light"/>
                <a:sym typeface="Helvetica Light"/>
              </a:rPr>
              <a:t>th</a:t>
            </a:r>
            <a:r>
              <a:rPr kumimoji="0" lang="en-US" sz="2560" b="0" i="0" u="none" strike="noStrike" kern="1200" cap="none" spc="0" normalizeH="0" baseline="0" noProof="0" dirty="0" err="1">
                <a:ln>
                  <a:noFill/>
                </a:ln>
                <a:solidFill>
                  <a:srgbClr val="000000"/>
                </a:solidFill>
                <a:effectLst/>
                <a:uLnTx/>
                <a:uFillTx/>
                <a:latin typeface="Helvetica Light"/>
                <a:sym typeface="Helvetica Light"/>
              </a:rPr>
              <a:t>.</a:t>
            </a:r>
            <a:endParaRPr kumimoji="0" lang="en-US" sz="2560" b="0" i="0" u="none" strike="noStrike" kern="1200" cap="none" spc="0" normalizeH="0" baseline="0" noProof="0" dirty="0">
              <a:ln>
                <a:noFill/>
              </a:ln>
              <a:solidFill>
                <a:srgbClr val="000000"/>
              </a:solidFill>
              <a:effectLst/>
              <a:uLnTx/>
              <a:uFillTx/>
              <a:latin typeface="Helvetica Light"/>
              <a:sym typeface="Helvetica Light"/>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560" b="0" i="0" u="none" strike="noStrike" kern="1200" cap="none" spc="0" normalizeH="0" baseline="0" noProof="0" dirty="0">
                <a:ln>
                  <a:noFill/>
                </a:ln>
                <a:solidFill>
                  <a:srgbClr val="000000"/>
                </a:solidFill>
                <a:effectLst/>
                <a:uLnTx/>
                <a:uFillTx/>
                <a:latin typeface="Helvetica Light"/>
                <a:sym typeface="Helvetica Light"/>
              </a:rPr>
              <a:t>	- Any questions about the homework?</a:t>
            </a:r>
          </a:p>
          <a:p>
            <a:pPr lvl="0">
              <a:defRPr/>
            </a:pPr>
            <a:r>
              <a:rPr kumimoji="0" lang="en-US" sz="2560" b="0" i="0" u="none" strike="noStrike" kern="1200" cap="none" spc="0" normalizeH="0" baseline="0" noProof="0" dirty="0">
                <a:ln>
                  <a:noFill/>
                </a:ln>
                <a:solidFill>
                  <a:srgbClr val="000000"/>
                </a:solidFill>
                <a:effectLst/>
                <a:uLnTx/>
                <a:uFillTx/>
                <a:latin typeface="Helvetica Light"/>
                <a:sym typeface="Helvetica Light"/>
              </a:rPr>
              <a:t>	- How many of you have looked at/started/finished </a:t>
            </a:r>
            <a:r>
              <a:rPr lang="en-US" sz="2560" dirty="0">
                <a:solidFill>
                  <a:srgbClr val="000000"/>
                </a:solidFill>
                <a:sym typeface="Helvetica Light"/>
              </a:rPr>
              <a:t>programming assignment </a:t>
            </a:r>
            <a:r>
              <a:rPr kumimoji="0" lang="en-US" sz="2560" b="0" i="0" u="none" strike="noStrike" kern="1200" cap="none" spc="0" normalizeH="0" baseline="0" noProof="0" dirty="0">
                <a:ln>
                  <a:noFill/>
                </a:ln>
                <a:solidFill>
                  <a:srgbClr val="000000"/>
                </a:solidFill>
                <a:effectLst/>
                <a:uLnTx/>
                <a:uFillTx/>
                <a:latin typeface="Helvetica Light"/>
                <a:sym typeface="Helvetica Light"/>
              </a:rPr>
              <a:t>3?</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560" b="0" i="0" u="none" strike="noStrike" kern="1200" cap="none" spc="0" normalizeH="0" baseline="0" noProof="0" dirty="0">
              <a:ln>
                <a:noFill/>
              </a:ln>
              <a:solidFill>
                <a:srgbClr val="000000"/>
              </a:solidFill>
              <a:effectLst/>
              <a:uLnTx/>
              <a:uFillTx/>
              <a:latin typeface="Helvetica Light"/>
              <a:sym typeface="Helvetica Light"/>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560" b="0" i="0" u="none" strike="noStrike" kern="1200" cap="none" spc="0" normalizeH="0" baseline="0" noProof="0" dirty="0">
                <a:ln>
                  <a:noFill/>
                </a:ln>
                <a:solidFill>
                  <a:srgbClr val="000000"/>
                </a:solidFill>
                <a:effectLst/>
                <a:uLnTx/>
                <a:uFillTx/>
                <a:latin typeface="Helvetica Light"/>
                <a:sym typeface="Helvetica Light"/>
              </a:rPr>
              <a:t>Take-home quiz 6 will be posted tonight and will be due Sunday March 15</a:t>
            </a:r>
            <a:r>
              <a:rPr kumimoji="0" lang="en-US" sz="2560" b="0" i="0" u="none" strike="noStrike" kern="1200" cap="none" spc="0" normalizeH="0" baseline="30000" noProof="0" dirty="0">
                <a:ln>
                  <a:noFill/>
                </a:ln>
                <a:solidFill>
                  <a:srgbClr val="000000"/>
                </a:solidFill>
                <a:effectLst/>
                <a:uLnTx/>
                <a:uFillTx/>
                <a:latin typeface="Helvetica Light"/>
                <a:sym typeface="Helvetica Light"/>
              </a:rPr>
              <a:t>th</a:t>
            </a:r>
            <a:r>
              <a:rPr kumimoji="0" lang="en-US" sz="2560" b="0" i="0" u="none" strike="noStrike" kern="1200" cap="none" spc="0" normalizeH="0" baseline="0" noProof="0" dirty="0">
                <a:ln>
                  <a:noFill/>
                </a:ln>
                <a:solidFill>
                  <a:srgbClr val="000000"/>
                </a:solidFill>
                <a:effectLst/>
                <a:uLnTx/>
                <a:uFillTx/>
                <a:latin typeface="Helvetica Light"/>
                <a:sym typeface="Helvetica Light"/>
              </a:rPr>
              <a:t>.</a:t>
            </a: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2560" dirty="0">
              <a:solidFill>
                <a:srgbClr val="000000"/>
              </a:solidFill>
              <a:latin typeface="Helvetica Light"/>
              <a:sym typeface="Helvetica Light"/>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2560" dirty="0">
                <a:solidFill>
                  <a:srgbClr val="000000"/>
                </a:solidFill>
                <a:latin typeface="Helvetica Light"/>
                <a:sym typeface="Helvetica Light"/>
              </a:rPr>
              <a:t>Programming assignment 4 will be posted </a:t>
            </a:r>
            <a:r>
              <a:rPr lang="en-US" sz="2560">
                <a:solidFill>
                  <a:srgbClr val="000000"/>
                </a:solidFill>
                <a:latin typeface="Helvetica Light"/>
                <a:sym typeface="Helvetica Light"/>
              </a:rPr>
              <a:t>on Wednesday</a:t>
            </a:r>
            <a:r>
              <a:rPr lang="en-US" sz="2560" dirty="0">
                <a:solidFill>
                  <a:srgbClr val="000000"/>
                </a:solidFill>
                <a:latin typeface="Helvetica Light"/>
                <a:sym typeface="Helvetica Light"/>
              </a:rPr>
              <a:t>.</a:t>
            </a:r>
          </a:p>
        </p:txBody>
      </p:sp>
      <p:sp>
        <p:nvSpPr>
          <p:cNvPr id="6" name="Shape 667">
            <a:extLst>
              <a:ext uri="{FF2B5EF4-FFF2-40B4-BE49-F238E27FC236}">
                <a16:creationId xmlns:a16="http://schemas.microsoft.com/office/drawing/2014/main" id="{642C341E-EE69-42B0-8783-5BDF33145B08}"/>
              </a:ext>
            </a:extLst>
          </p:cNvPr>
          <p:cNvSpPr>
            <a:spLocks noGrp="1"/>
          </p:cNvSpPr>
          <p:nvPr>
            <p:ph type="title"/>
          </p:nvPr>
        </p:nvSpPr>
        <p:spPr>
          <a:xfrm>
            <a:off x="0" y="318270"/>
            <a:ext cx="13004800" cy="1413934"/>
          </a:xfrm>
          <a:prstGeom prst="rect">
            <a:avLst/>
          </a:prstGeom>
        </p:spPr>
        <p:txBody>
          <a:bodyPr/>
          <a:lstStyle/>
          <a:p>
            <a:pPr algn="ctr"/>
            <a:r>
              <a:rPr lang="en-US" dirty="0"/>
              <a:t>Course announcements</a:t>
            </a:r>
            <a:endParaRPr dirty="0"/>
          </a:p>
        </p:txBody>
      </p:sp>
    </p:spTree>
    <p:extLst>
      <p:ext uri="{BB962C8B-B14F-4D97-AF65-F5344CB8AC3E}">
        <p14:creationId xmlns:p14="http://schemas.microsoft.com/office/powerpoint/2010/main" val="817627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2" descr="P1010031">
            <a:extLst>
              <a:ext uri="{FF2B5EF4-FFF2-40B4-BE49-F238E27FC236}">
                <a16:creationId xmlns:a16="http://schemas.microsoft.com/office/drawing/2014/main" id="{7DE2DE4A-3B5A-475C-BF04-B1F911C5FC8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384214" y="2384213"/>
            <a:ext cx="8561493" cy="6421120"/>
          </a:xfrm>
          <a:noFill/>
        </p:spPr>
      </p:pic>
    </p:spTree>
    <p:extLst>
      <p:ext uri="{BB962C8B-B14F-4D97-AF65-F5344CB8AC3E}">
        <p14:creationId xmlns:p14="http://schemas.microsoft.com/office/powerpoint/2010/main" val="2229408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DB3DE2EA-9851-4865-B0DF-FD0361147815}"/>
              </a:ext>
            </a:extLst>
          </p:cNvPr>
          <p:cNvSpPr>
            <a:spLocks noGrp="1" noChangeArrowheads="1"/>
          </p:cNvSpPr>
          <p:nvPr>
            <p:ph type="title"/>
          </p:nvPr>
        </p:nvSpPr>
        <p:spPr>
          <a:xfrm>
            <a:off x="541867" y="3901440"/>
            <a:ext cx="11704320" cy="1625600"/>
          </a:xfrm>
        </p:spPr>
        <p:txBody>
          <a:bodyPr/>
          <a:lstStyle/>
          <a:p>
            <a:pPr eaLnBrk="1" hangingPunct="1"/>
            <a:r>
              <a:rPr lang="en-US" altLang="en-US">
                <a:solidFill>
                  <a:schemeClr val="tx1"/>
                </a:solidFill>
                <a:ea typeface="ＭＳ Ｐゴシック" panose="020B0600070205080204" pitchFamily="34" charset="-128"/>
              </a:rPr>
              <a:t>Interreflections</a:t>
            </a:r>
          </a:p>
        </p:txBody>
      </p:sp>
    </p:spTree>
    <p:extLst>
      <p:ext uri="{BB962C8B-B14F-4D97-AF65-F5344CB8AC3E}">
        <p14:creationId xmlns:p14="http://schemas.microsoft.com/office/powerpoint/2010/main" val="1828542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a:extLst>
              <a:ext uri="{FF2B5EF4-FFF2-40B4-BE49-F238E27FC236}">
                <a16:creationId xmlns:a16="http://schemas.microsoft.com/office/drawing/2014/main" id="{AB868F8A-8903-4C81-9FA5-F374D85BF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5840" y="975361"/>
            <a:ext cx="8236373" cy="659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6153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32BC6201-646C-4ECB-9F89-598FDC79D2EF}"/>
              </a:ext>
            </a:extLst>
          </p:cNvPr>
          <p:cNvSpPr>
            <a:spLocks noGrp="1" noChangeArrowheads="1"/>
          </p:cNvSpPr>
          <p:nvPr>
            <p:ph type="title"/>
          </p:nvPr>
        </p:nvSpPr>
        <p:spPr>
          <a:xfrm>
            <a:off x="541867" y="3901440"/>
            <a:ext cx="11704320" cy="1625600"/>
          </a:xfrm>
        </p:spPr>
        <p:txBody>
          <a:bodyPr/>
          <a:lstStyle/>
          <a:p>
            <a:pPr eaLnBrk="1" hangingPunct="1"/>
            <a:r>
              <a:rPr lang="en-US" altLang="en-US">
                <a:solidFill>
                  <a:schemeClr val="tx1"/>
                </a:solidFill>
                <a:ea typeface="ＭＳ Ｐゴシック" panose="020B0600070205080204" pitchFamily="34" charset="-128"/>
              </a:rPr>
              <a:t>Scattering</a:t>
            </a:r>
          </a:p>
        </p:txBody>
      </p:sp>
    </p:spTree>
    <p:extLst>
      <p:ext uri="{BB962C8B-B14F-4D97-AF65-F5344CB8AC3E}">
        <p14:creationId xmlns:p14="http://schemas.microsoft.com/office/powerpoint/2010/main" val="2001267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a:extLst>
              <a:ext uri="{FF2B5EF4-FFF2-40B4-BE49-F238E27FC236}">
                <a16:creationId xmlns:a16="http://schemas.microsoft.com/office/drawing/2014/main" id="{C1407E61-3DC4-43A1-BE9C-93AB117ACE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733" y="1625600"/>
            <a:ext cx="4118187" cy="617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7" name="Picture 3">
            <a:extLst>
              <a:ext uri="{FF2B5EF4-FFF2-40B4-BE49-F238E27FC236}">
                <a16:creationId xmlns:a16="http://schemas.microsoft.com/office/drawing/2014/main" id="{E690D95E-ECAA-416A-8C85-FB2F32E453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5893" y="1625600"/>
            <a:ext cx="4551680" cy="6068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259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descr="Awe">
            <a:extLst>
              <a:ext uri="{FF2B5EF4-FFF2-40B4-BE49-F238E27FC236}">
                <a16:creationId xmlns:a16="http://schemas.microsoft.com/office/drawing/2014/main" id="{47BF0681-79D2-4318-9182-8126D95B83A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59093" y="1192107"/>
            <a:ext cx="8581814" cy="6436925"/>
          </a:xfrm>
          <a:noFill/>
        </p:spPr>
      </p:pic>
    </p:spTree>
    <p:extLst>
      <p:ext uri="{BB962C8B-B14F-4D97-AF65-F5344CB8AC3E}">
        <p14:creationId xmlns:p14="http://schemas.microsoft.com/office/powerpoint/2010/main" val="851789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a:extLst>
              <a:ext uri="{FF2B5EF4-FFF2-40B4-BE49-F238E27FC236}">
                <a16:creationId xmlns:a16="http://schemas.microsoft.com/office/drawing/2014/main" id="{89D42D22-272C-4930-9432-DABC0C908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7227" y="1192107"/>
            <a:ext cx="9861973" cy="739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961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3151E740-3955-4A73-8ABA-9AA80E44116B}"/>
              </a:ext>
            </a:extLst>
          </p:cNvPr>
          <p:cNvSpPr>
            <a:spLocks noGrp="1" noChangeArrowheads="1"/>
          </p:cNvSpPr>
          <p:nvPr>
            <p:ph type="title"/>
          </p:nvPr>
        </p:nvSpPr>
        <p:spPr>
          <a:xfrm>
            <a:off x="541867" y="3901440"/>
            <a:ext cx="11704320" cy="1625600"/>
          </a:xfrm>
        </p:spPr>
        <p:txBody>
          <a:bodyPr/>
          <a:lstStyle/>
          <a:p>
            <a:pPr eaLnBrk="1" hangingPunct="1"/>
            <a:r>
              <a:rPr lang="en-US" altLang="en-US">
                <a:solidFill>
                  <a:schemeClr val="tx1"/>
                </a:solidFill>
                <a:ea typeface="ＭＳ Ｐゴシック" panose="020B0600070205080204" pitchFamily="34" charset="-128"/>
              </a:rPr>
              <a:t>More Complex Appearances</a:t>
            </a:r>
          </a:p>
        </p:txBody>
      </p:sp>
    </p:spTree>
    <p:extLst>
      <p:ext uri="{BB962C8B-B14F-4D97-AF65-F5344CB8AC3E}">
        <p14:creationId xmlns:p14="http://schemas.microsoft.com/office/powerpoint/2010/main" val="10722208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a:extLst>
              <a:ext uri="{FF2B5EF4-FFF2-40B4-BE49-F238E27FC236}">
                <a16:creationId xmlns:a16="http://schemas.microsoft.com/office/drawing/2014/main" id="{417A097A-3D48-4FDA-B85C-9291DFE240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747" y="2817707"/>
            <a:ext cx="6258560" cy="469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699" name="Picture 3">
            <a:extLst>
              <a:ext uri="{FF2B5EF4-FFF2-40B4-BE49-F238E27FC236}">
                <a16:creationId xmlns:a16="http://schemas.microsoft.com/office/drawing/2014/main" id="{E35EF702-A80F-40EA-8DFF-09C203B934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0773" y="2817707"/>
            <a:ext cx="6177280" cy="463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02272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3" descr="hair">
            <a:extLst>
              <a:ext uri="{FF2B5EF4-FFF2-40B4-BE49-F238E27FC236}">
                <a16:creationId xmlns:a16="http://schemas.microsoft.com/office/drawing/2014/main" id="{91108E1F-7127-4D03-8BEF-BD6FB8A4A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973" y="1239520"/>
            <a:ext cx="9536853" cy="727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1563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667"/>
          <p:cNvSpPr txBox="1">
            <a:spLocks/>
          </p:cNvSpPr>
          <p:nvPr/>
        </p:nvSpPr>
        <p:spPr>
          <a:xfrm>
            <a:off x="540200" y="2893007"/>
            <a:ext cx="11924401" cy="6043559"/>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Helvetica Light"/>
                <a:sym typeface="Helvetica Light"/>
              </a:rPr>
              <a:t>Appearance phenomena.</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Helvetica Light"/>
                <a:sym typeface="Helvetica Light"/>
              </a:rPr>
              <a:t>Measuring light and radiometry.</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Helvetica Light"/>
                <a:sym typeface="Helvetica Light"/>
              </a:rPr>
              <a:t>Reflectance and BRDF.</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2400" dirty="0">
              <a:solidFill>
                <a:srgbClr val="000000"/>
              </a:solidFill>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Helvetica Light"/>
                <a:sym typeface="Helvetica Light"/>
              </a:rPr>
              <a:t>Light sources.</a:t>
            </a:r>
          </a:p>
        </p:txBody>
      </p:sp>
      <p:sp>
        <p:nvSpPr>
          <p:cNvPr id="6" name="Shape 667">
            <a:extLst>
              <a:ext uri="{FF2B5EF4-FFF2-40B4-BE49-F238E27FC236}">
                <a16:creationId xmlns:a16="http://schemas.microsoft.com/office/drawing/2014/main" id="{C73B9F3D-2B2C-4024-8F8B-A28DDE3A559F}"/>
              </a:ext>
            </a:extLst>
          </p:cNvPr>
          <p:cNvSpPr>
            <a:spLocks noGrp="1"/>
          </p:cNvSpPr>
          <p:nvPr>
            <p:ph type="title"/>
          </p:nvPr>
        </p:nvSpPr>
        <p:spPr>
          <a:xfrm>
            <a:off x="0" y="817033"/>
            <a:ext cx="13004800" cy="1413934"/>
          </a:xfrm>
          <a:prstGeom prst="rect">
            <a:avLst/>
          </a:prstGeom>
        </p:spPr>
        <p:txBody>
          <a:bodyPr/>
          <a:lstStyle/>
          <a:p>
            <a:pPr algn="ctr"/>
            <a:r>
              <a:rPr lang="en-US" dirty="0"/>
              <a:t>Overview of today’s lecture</a:t>
            </a:r>
            <a:endParaRPr dirty="0"/>
          </a:p>
        </p:txBody>
      </p:sp>
    </p:spTree>
    <p:extLst>
      <p:ext uri="{BB962C8B-B14F-4D97-AF65-F5344CB8AC3E}">
        <p14:creationId xmlns:p14="http://schemas.microsoft.com/office/powerpoint/2010/main" val="3837135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2" descr="Shanghai&amp;Yosemite 056">
            <a:extLst>
              <a:ext uri="{FF2B5EF4-FFF2-40B4-BE49-F238E27FC236}">
                <a16:creationId xmlns:a16="http://schemas.microsoft.com/office/drawing/2014/main" id="{202FA2F9-E186-4916-B873-A5515459822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33493" y="433493"/>
            <a:ext cx="5743787" cy="4307840"/>
          </a:xfrm>
          <a:noFill/>
        </p:spPr>
      </p:pic>
      <p:pic>
        <p:nvPicPr>
          <p:cNvPr id="161794" name="Picture 3" descr="IntroSem 049">
            <a:extLst>
              <a:ext uri="{FF2B5EF4-FFF2-40B4-BE49-F238E27FC236}">
                <a16:creationId xmlns:a16="http://schemas.microsoft.com/office/drawing/2014/main" id="{5C020608-528D-42D1-B231-9E7DE6A5A2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493" y="5201920"/>
            <a:ext cx="5201920" cy="390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Picture 4" descr="IntroSem 120">
            <a:extLst>
              <a:ext uri="{FF2B5EF4-FFF2-40B4-BE49-F238E27FC236}">
                <a16:creationId xmlns:a16="http://schemas.microsoft.com/office/drawing/2014/main" id="{18C1D409-4D25-4D6E-8FE4-9946DD1B86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6134" y="2275840"/>
            <a:ext cx="3984978" cy="531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6358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a:extLst>
              <a:ext uri="{FF2B5EF4-FFF2-40B4-BE49-F238E27FC236}">
                <a16:creationId xmlns:a16="http://schemas.microsoft.com/office/drawing/2014/main" id="{BD77217F-658A-446A-9BA0-AF9374C68A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60" y="758613"/>
            <a:ext cx="10945707" cy="820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1997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us_ca_we_FDGCACOV_c">
            <a:extLst>
              <a:ext uri="{FF2B5EF4-FFF2-40B4-BE49-F238E27FC236}">
                <a16:creationId xmlns:a16="http://schemas.microsoft.com/office/drawing/2014/main" id="{87697E48-31E2-4B05-97B9-04D35450C7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783"/>
          <a:stretch>
            <a:fillRect/>
          </a:stretch>
        </p:blipFill>
        <p:spPr bwMode="auto">
          <a:xfrm>
            <a:off x="5213210" y="1058898"/>
            <a:ext cx="2707075" cy="2138115"/>
          </a:xfrm>
          <a:prstGeom prst="rect">
            <a:avLst/>
          </a:prstGeom>
          <a:noFill/>
          <a:ln w="9525">
            <a:solidFill>
              <a:srgbClr val="858585"/>
            </a:solidFill>
            <a:miter lim="800000"/>
            <a:headEnd/>
            <a:tailEnd/>
          </a:ln>
          <a:extLst>
            <a:ext uri="{909E8E84-426E-40DD-AFC4-6F175D3DCCD1}">
              <a14:hiddenFill xmlns:a14="http://schemas.microsoft.com/office/drawing/2010/main">
                <a:solidFill>
                  <a:srgbClr val="FFFFFF"/>
                </a:solidFill>
              </a14:hiddenFill>
            </a:ext>
          </a:extLst>
        </p:spPr>
      </p:pic>
      <p:pic>
        <p:nvPicPr>
          <p:cNvPr id="165891" name="Picture 3" descr="Fog008">
            <a:extLst>
              <a:ext uri="{FF2B5EF4-FFF2-40B4-BE49-F238E27FC236}">
                <a16:creationId xmlns:a16="http://schemas.microsoft.com/office/drawing/2014/main" id="{DE5F28CF-9B2D-4EE9-938C-2314C1D694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631"/>
          <a:stretch>
            <a:fillRect/>
          </a:stretch>
        </p:blipFill>
        <p:spPr bwMode="auto">
          <a:xfrm>
            <a:off x="8785015" y="1058898"/>
            <a:ext cx="2975751" cy="2120053"/>
          </a:xfrm>
          <a:prstGeom prst="rect">
            <a:avLst/>
          </a:prstGeom>
          <a:noFill/>
          <a:ln w="9525">
            <a:solidFill>
              <a:srgbClr val="858585"/>
            </a:solidFill>
            <a:miter lim="800000"/>
            <a:headEnd/>
            <a:tailEnd/>
          </a:ln>
          <a:extLst>
            <a:ext uri="{909E8E84-426E-40DD-AFC4-6F175D3DCCD1}">
              <a14:hiddenFill xmlns:a14="http://schemas.microsoft.com/office/drawing/2010/main">
                <a:solidFill>
                  <a:srgbClr val="FFFFFF"/>
                </a:solidFill>
              </a14:hiddenFill>
            </a:ext>
          </a:extLst>
        </p:spPr>
      </p:pic>
      <p:pic>
        <p:nvPicPr>
          <p:cNvPr id="165892" name="Picture 4" descr="Fog002">
            <a:extLst>
              <a:ext uri="{FF2B5EF4-FFF2-40B4-BE49-F238E27FC236}">
                <a16:creationId xmlns:a16="http://schemas.microsoft.com/office/drawing/2014/main" id="{588E899C-3FDA-4713-9BBE-BDCB4763F2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8762"/>
          <a:stretch>
            <a:fillRect/>
          </a:stretch>
        </p:blipFill>
        <p:spPr bwMode="auto">
          <a:xfrm>
            <a:off x="1413369" y="1063415"/>
            <a:ext cx="2815450" cy="2133599"/>
          </a:xfrm>
          <a:prstGeom prst="rect">
            <a:avLst/>
          </a:prstGeom>
          <a:noFill/>
          <a:ln w="9525">
            <a:solidFill>
              <a:srgbClr val="858585"/>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379333" name="Object 5">
            <a:extLst>
              <a:ext uri="{FF2B5EF4-FFF2-40B4-BE49-F238E27FC236}">
                <a16:creationId xmlns:a16="http://schemas.microsoft.com/office/drawing/2014/main" id="{5093AEB9-11DB-432D-AC6A-32B30755F856}"/>
              </a:ext>
            </a:extLst>
          </p:cNvPr>
          <p:cNvGraphicFramePr>
            <a:graphicFrameLocks noChangeAspect="1"/>
          </p:cNvGraphicFramePr>
          <p:nvPr/>
        </p:nvGraphicFramePr>
        <p:xfrm>
          <a:off x="1386276" y="3824676"/>
          <a:ext cx="2497102" cy="2359378"/>
        </p:xfrm>
        <a:graphic>
          <a:graphicData uri="http://schemas.openxmlformats.org/presentationml/2006/ole">
            <mc:AlternateContent xmlns:mc="http://schemas.openxmlformats.org/markup-compatibility/2006">
              <mc:Choice xmlns:v="urn:schemas-microsoft-com:vml" Requires="v">
                <p:oleObj spid="_x0000_s46294" name="Image" r:id="rId7" imgW="11873016" imgH="2653968" progId="Photoshop.Image.6">
                  <p:embed/>
                </p:oleObj>
              </mc:Choice>
              <mc:Fallback>
                <p:oleObj name="Image" r:id="rId7" imgW="11873016" imgH="2653968" progId="Photoshop.Image.6">
                  <p:embed/>
                  <p:pic>
                    <p:nvPicPr>
                      <p:cNvPr id="1379333" name="Object 5">
                        <a:extLst>
                          <a:ext uri="{FF2B5EF4-FFF2-40B4-BE49-F238E27FC236}">
                            <a16:creationId xmlns:a16="http://schemas.microsoft.com/office/drawing/2014/main" id="{5093AEB9-11DB-432D-AC6A-32B30755F8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76350"/>
                      <a:stretch>
                        <a:fillRect/>
                      </a:stretch>
                    </p:blipFill>
                    <p:spPr bwMode="auto">
                      <a:xfrm>
                        <a:off x="1386276" y="3824676"/>
                        <a:ext cx="2497102" cy="2359378"/>
                      </a:xfrm>
                      <a:prstGeom prst="rect">
                        <a:avLst/>
                      </a:prstGeom>
                      <a:noFill/>
                      <a:ln w="9525">
                        <a:solidFill>
                          <a:srgbClr val="85858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379334" name="Object 6">
            <a:extLst>
              <a:ext uri="{FF2B5EF4-FFF2-40B4-BE49-F238E27FC236}">
                <a16:creationId xmlns:a16="http://schemas.microsoft.com/office/drawing/2014/main" id="{2B08CB28-0B0C-4CE6-B720-75CDFB1E70AC}"/>
              </a:ext>
            </a:extLst>
          </p:cNvPr>
          <p:cNvGraphicFramePr>
            <a:graphicFrameLocks noChangeAspect="1"/>
          </p:cNvGraphicFramePr>
          <p:nvPr/>
        </p:nvGraphicFramePr>
        <p:xfrm>
          <a:off x="9229796" y="3824676"/>
          <a:ext cx="2528711" cy="2359378"/>
        </p:xfrm>
        <a:graphic>
          <a:graphicData uri="http://schemas.openxmlformats.org/presentationml/2006/ole">
            <mc:AlternateContent xmlns:mc="http://schemas.openxmlformats.org/markup-compatibility/2006">
              <mc:Choice xmlns:v="urn:schemas-microsoft-com:vml" Requires="v">
                <p:oleObj spid="_x0000_s46295" name="Image" r:id="rId9" imgW="11873016" imgH="2653968" progId="Photoshop.Image.6">
                  <p:embed/>
                </p:oleObj>
              </mc:Choice>
              <mc:Fallback>
                <p:oleObj name="Image" r:id="rId9" imgW="11873016" imgH="2653968" progId="Photoshop.Image.6">
                  <p:embed/>
                  <p:pic>
                    <p:nvPicPr>
                      <p:cNvPr id="1379334" name="Object 6">
                        <a:extLst>
                          <a:ext uri="{FF2B5EF4-FFF2-40B4-BE49-F238E27FC236}">
                            <a16:creationId xmlns:a16="http://schemas.microsoft.com/office/drawing/2014/main" id="{2B08CB28-0B0C-4CE6-B720-75CDFB1E70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76044"/>
                      <a:stretch>
                        <a:fillRect/>
                      </a:stretch>
                    </p:blipFill>
                    <p:spPr bwMode="auto">
                      <a:xfrm>
                        <a:off x="9229796" y="3824676"/>
                        <a:ext cx="2528711" cy="2359378"/>
                      </a:xfrm>
                      <a:prstGeom prst="rect">
                        <a:avLst/>
                      </a:prstGeom>
                      <a:noFill/>
                      <a:ln w="9525">
                        <a:solidFill>
                          <a:srgbClr val="85858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379335" name="Object 7">
            <a:extLst>
              <a:ext uri="{FF2B5EF4-FFF2-40B4-BE49-F238E27FC236}">
                <a16:creationId xmlns:a16="http://schemas.microsoft.com/office/drawing/2014/main" id="{B314233D-C40C-4DB1-BA69-AE955D115EDB}"/>
              </a:ext>
            </a:extLst>
          </p:cNvPr>
          <p:cNvGraphicFramePr>
            <a:graphicFrameLocks noChangeAspect="1"/>
          </p:cNvGraphicFramePr>
          <p:nvPr/>
        </p:nvGraphicFramePr>
        <p:xfrm>
          <a:off x="5305779" y="3842738"/>
          <a:ext cx="2497102" cy="2359378"/>
        </p:xfrm>
        <a:graphic>
          <a:graphicData uri="http://schemas.openxmlformats.org/presentationml/2006/ole">
            <mc:AlternateContent xmlns:mc="http://schemas.openxmlformats.org/markup-compatibility/2006">
              <mc:Choice xmlns:v="urn:schemas-microsoft-com:vml" Requires="v">
                <p:oleObj spid="_x0000_s46296" name="Image" r:id="rId10" imgW="11873016" imgH="2653968" progId="Photoshop.Image.6">
                  <p:embed/>
                </p:oleObj>
              </mc:Choice>
              <mc:Fallback>
                <p:oleObj name="Image" r:id="rId10" imgW="11873016" imgH="2653968" progId="Photoshop.Image.6">
                  <p:embed/>
                  <p:pic>
                    <p:nvPicPr>
                      <p:cNvPr id="1379335" name="Object 7">
                        <a:extLst>
                          <a:ext uri="{FF2B5EF4-FFF2-40B4-BE49-F238E27FC236}">
                            <a16:creationId xmlns:a16="http://schemas.microsoft.com/office/drawing/2014/main" id="{B314233D-C40C-4DB1-BA69-AE955D115E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5450" r="50900"/>
                      <a:stretch>
                        <a:fillRect/>
                      </a:stretch>
                    </p:blipFill>
                    <p:spPr bwMode="auto">
                      <a:xfrm>
                        <a:off x="5305779" y="3842738"/>
                        <a:ext cx="2497102" cy="2359378"/>
                      </a:xfrm>
                      <a:prstGeom prst="rect">
                        <a:avLst/>
                      </a:prstGeom>
                      <a:noFill/>
                      <a:ln w="9525">
                        <a:solidFill>
                          <a:srgbClr val="85858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379336" name="Object 8">
            <a:extLst>
              <a:ext uri="{FF2B5EF4-FFF2-40B4-BE49-F238E27FC236}">
                <a16:creationId xmlns:a16="http://schemas.microsoft.com/office/drawing/2014/main" id="{F3703954-4633-4AC0-9E72-01D7F2617B20}"/>
              </a:ext>
            </a:extLst>
          </p:cNvPr>
          <p:cNvGraphicFramePr>
            <a:graphicFrameLocks noChangeAspect="1"/>
          </p:cNvGraphicFramePr>
          <p:nvPr/>
        </p:nvGraphicFramePr>
        <p:xfrm>
          <a:off x="1438205" y="6863644"/>
          <a:ext cx="2501618" cy="2339058"/>
        </p:xfrm>
        <a:graphic>
          <a:graphicData uri="http://schemas.openxmlformats.org/presentationml/2006/ole">
            <mc:AlternateContent xmlns:mc="http://schemas.openxmlformats.org/markup-compatibility/2006">
              <mc:Choice xmlns:v="urn:schemas-microsoft-com:vml" Requires="v">
                <p:oleObj spid="_x0000_s46297" name="Image" r:id="rId11" imgW="11847619" imgH="2641270" progId="Photoshop.Image.6">
                  <p:embed/>
                </p:oleObj>
              </mc:Choice>
              <mc:Fallback>
                <p:oleObj name="Image" r:id="rId11" imgW="11847619" imgH="2641270" progId="Photoshop.Image.6">
                  <p:embed/>
                  <p:pic>
                    <p:nvPicPr>
                      <p:cNvPr id="1379336" name="Object 8">
                        <a:extLst>
                          <a:ext uri="{FF2B5EF4-FFF2-40B4-BE49-F238E27FC236}">
                            <a16:creationId xmlns:a16="http://schemas.microsoft.com/office/drawing/2014/main" id="{F3703954-4633-4AC0-9E72-01D7F2617B2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r="76170"/>
                      <a:stretch>
                        <a:fillRect/>
                      </a:stretch>
                    </p:blipFill>
                    <p:spPr bwMode="auto">
                      <a:xfrm>
                        <a:off x="1438205" y="6863644"/>
                        <a:ext cx="2501618" cy="2339058"/>
                      </a:xfrm>
                      <a:prstGeom prst="rect">
                        <a:avLst/>
                      </a:prstGeom>
                      <a:noFill/>
                      <a:ln w="9525">
                        <a:solidFill>
                          <a:srgbClr val="85858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379337" name="Object 9">
            <a:extLst>
              <a:ext uri="{FF2B5EF4-FFF2-40B4-BE49-F238E27FC236}">
                <a16:creationId xmlns:a16="http://schemas.microsoft.com/office/drawing/2014/main" id="{22C86E3F-34F8-49A4-BF80-6E2C01C92048}"/>
              </a:ext>
            </a:extLst>
          </p:cNvPr>
          <p:cNvGraphicFramePr>
            <a:graphicFrameLocks noChangeAspect="1"/>
          </p:cNvGraphicFramePr>
          <p:nvPr/>
        </p:nvGraphicFramePr>
        <p:xfrm>
          <a:off x="9259148" y="6899769"/>
          <a:ext cx="2499359" cy="2339058"/>
        </p:xfrm>
        <a:graphic>
          <a:graphicData uri="http://schemas.openxmlformats.org/presentationml/2006/ole">
            <mc:AlternateContent xmlns:mc="http://schemas.openxmlformats.org/markup-compatibility/2006">
              <mc:Choice xmlns:v="urn:schemas-microsoft-com:vml" Requires="v">
                <p:oleObj spid="_x0000_s46298" name="Image" r:id="rId13" imgW="11847619" imgH="2641270" progId="Photoshop.Image.6">
                  <p:embed/>
                </p:oleObj>
              </mc:Choice>
              <mc:Fallback>
                <p:oleObj name="Image" r:id="rId13" imgW="11847619" imgH="2641270" progId="Photoshop.Image.6">
                  <p:embed/>
                  <p:pic>
                    <p:nvPicPr>
                      <p:cNvPr id="1379337" name="Object 9">
                        <a:extLst>
                          <a:ext uri="{FF2B5EF4-FFF2-40B4-BE49-F238E27FC236}">
                            <a16:creationId xmlns:a16="http://schemas.microsoft.com/office/drawing/2014/main" id="{22C86E3F-34F8-49A4-BF80-6E2C01C9204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76170"/>
                      <a:stretch>
                        <a:fillRect/>
                      </a:stretch>
                    </p:blipFill>
                    <p:spPr bwMode="auto">
                      <a:xfrm>
                        <a:off x="9259148" y="6899769"/>
                        <a:ext cx="2499359" cy="2339058"/>
                      </a:xfrm>
                      <a:prstGeom prst="rect">
                        <a:avLst/>
                      </a:prstGeom>
                      <a:noFill/>
                      <a:ln w="9525">
                        <a:solidFill>
                          <a:srgbClr val="85858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379338" name="Object 10">
            <a:extLst>
              <a:ext uri="{FF2B5EF4-FFF2-40B4-BE49-F238E27FC236}">
                <a16:creationId xmlns:a16="http://schemas.microsoft.com/office/drawing/2014/main" id="{E94D6449-6916-4545-908E-8FCCACFCE0DA}"/>
              </a:ext>
            </a:extLst>
          </p:cNvPr>
          <p:cNvGraphicFramePr>
            <a:graphicFrameLocks noChangeAspect="1"/>
          </p:cNvGraphicFramePr>
          <p:nvPr/>
        </p:nvGraphicFramePr>
        <p:xfrm>
          <a:off x="5278685" y="6863644"/>
          <a:ext cx="2576125" cy="2339058"/>
        </p:xfrm>
        <a:graphic>
          <a:graphicData uri="http://schemas.openxmlformats.org/presentationml/2006/ole">
            <mc:AlternateContent xmlns:mc="http://schemas.openxmlformats.org/markup-compatibility/2006">
              <mc:Choice xmlns:v="urn:schemas-microsoft-com:vml" Requires="v">
                <p:oleObj spid="_x0000_s46299" name="Image" r:id="rId14" imgW="11847619" imgH="2641270" progId="Photoshop.Image.6">
                  <p:embed/>
                </p:oleObj>
              </mc:Choice>
              <mc:Fallback>
                <p:oleObj name="Image" r:id="rId14" imgW="11847619" imgH="2641270" progId="Photoshop.Image.6">
                  <p:embed/>
                  <p:pic>
                    <p:nvPicPr>
                      <p:cNvPr id="1379338" name="Object 10">
                        <a:extLst>
                          <a:ext uri="{FF2B5EF4-FFF2-40B4-BE49-F238E27FC236}">
                            <a16:creationId xmlns:a16="http://schemas.microsoft.com/office/drawing/2014/main" id="{E94D6449-6916-4545-908E-8FCCACFCE0D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50589" r="24866"/>
                      <a:stretch>
                        <a:fillRect/>
                      </a:stretch>
                    </p:blipFill>
                    <p:spPr bwMode="auto">
                      <a:xfrm>
                        <a:off x="5278685" y="6863644"/>
                        <a:ext cx="2576125" cy="2339058"/>
                      </a:xfrm>
                      <a:prstGeom prst="rect">
                        <a:avLst/>
                      </a:prstGeom>
                      <a:noFill/>
                      <a:ln w="9525">
                        <a:solidFill>
                          <a:srgbClr val="85858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27152166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What is…"/>
          <p:cNvSpPr txBox="1">
            <a:spLocks noGrp="1"/>
          </p:cNvSpPr>
          <p:nvPr>
            <p:ph type="title"/>
          </p:nvPr>
        </p:nvSpPr>
        <p:spPr>
          <a:xfrm>
            <a:off x="428831" y="3225800"/>
            <a:ext cx="12147138" cy="3302000"/>
          </a:xfrm>
          <a:prstGeom prst="rect">
            <a:avLst/>
          </a:prstGeom>
        </p:spPr>
        <p:txBody>
          <a:bodyPr/>
          <a:lstStyle/>
          <a:p>
            <a:r>
              <a:rPr lang="en-US" dirty="0"/>
              <a:t>Measuring light and radiometry</a:t>
            </a:r>
            <a:endParaRPr dirty="0"/>
          </a:p>
        </p:txBody>
      </p:sp>
    </p:spTree>
    <p:extLst>
      <p:ext uri="{BB962C8B-B14F-4D97-AF65-F5344CB8AC3E}">
        <p14:creationId xmlns:p14="http://schemas.microsoft.com/office/powerpoint/2010/main" val="2391180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Line"/>
          <p:cNvSpPr/>
          <p:nvPr/>
        </p:nvSpPr>
        <p:spPr>
          <a:xfrm flipV="1">
            <a:off x="2362200" y="4276118"/>
            <a:ext cx="2792029" cy="2262112"/>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38" name="Solid angle"/>
          <p:cNvSpPr txBox="1">
            <a:spLocks noGrp="1"/>
          </p:cNvSpPr>
          <p:nvPr>
            <p:ph type="title"/>
          </p:nvPr>
        </p:nvSpPr>
        <p:spPr>
          <a:prstGeom prst="rect">
            <a:avLst/>
          </a:prstGeom>
        </p:spPr>
        <p:txBody>
          <a:bodyPr/>
          <a:lstStyle/>
          <a:p>
            <a:r>
              <a:t>Solid angle</a:t>
            </a:r>
          </a:p>
        </p:txBody>
      </p:sp>
      <p:sp>
        <p:nvSpPr>
          <p:cNvPr id="339" name="The solid angle subtended by a small surface patch with respect to point O is the area of its central projection onto the unit sphere about O"/>
          <p:cNvSpPr txBox="1">
            <a:spLocks noGrp="1"/>
          </p:cNvSpPr>
          <p:nvPr>
            <p:ph type="body" sz="quarter" idx="1"/>
          </p:nvPr>
        </p:nvSpPr>
        <p:spPr>
          <a:xfrm>
            <a:off x="571500" y="2324100"/>
            <a:ext cx="11861800" cy="1168400"/>
          </a:xfrm>
          <a:prstGeom prst="rect">
            <a:avLst/>
          </a:prstGeom>
        </p:spPr>
        <p:txBody>
          <a:bodyPr/>
          <a:lstStyle/>
          <a:p>
            <a:pPr marL="711200"/>
            <a:r>
              <a:t>The </a:t>
            </a:r>
            <a:r>
              <a:rPr i="1"/>
              <a:t>solid angle</a:t>
            </a:r>
            <a:r>
              <a:t> subtended by a small surface patch with respect to point O is the area of its central projection onto the unit sphere about O</a:t>
            </a:r>
          </a:p>
        </p:txBody>
      </p:sp>
      <p:sp>
        <p:nvSpPr>
          <p:cNvPr id="340" name="Line"/>
          <p:cNvSpPr/>
          <p:nvPr/>
        </p:nvSpPr>
        <p:spPr>
          <a:xfrm flipH="1">
            <a:off x="2349500" y="4267200"/>
            <a:ext cx="1" cy="2300728"/>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41" name="Line"/>
          <p:cNvSpPr/>
          <p:nvPr/>
        </p:nvSpPr>
        <p:spPr>
          <a:xfrm flipH="1">
            <a:off x="2354836" y="6560563"/>
            <a:ext cx="2300728" cy="1"/>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42" name="Line"/>
          <p:cNvSpPr/>
          <p:nvPr/>
        </p:nvSpPr>
        <p:spPr>
          <a:xfrm flipV="1">
            <a:off x="1159768" y="6558508"/>
            <a:ext cx="1190487" cy="1123008"/>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43" name="Line"/>
          <p:cNvSpPr/>
          <p:nvPr/>
        </p:nvSpPr>
        <p:spPr>
          <a:xfrm>
            <a:off x="2353634" y="4594853"/>
            <a:ext cx="2000317" cy="1975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9602" y="810"/>
                  <a:pt x="19693" y="6652"/>
                  <a:pt x="21600" y="21600"/>
                </a:cubicBezTo>
              </a:path>
            </a:pathLst>
          </a:custGeom>
          <a:ln w="25400">
            <a:solidFill>
              <a:srgbClr val="000000"/>
            </a:solidFill>
            <a:miter lim="400000"/>
          </a:ln>
        </p:spPr>
        <p:txBody>
          <a:bodyPr lIns="50800" tIns="50800" rIns="50800" bIns="50800" anchor="b"/>
          <a:lstStyle/>
          <a:p>
            <a:pPr>
              <a:defRPr sz="4200"/>
            </a:pPr>
            <a:endParaRPr/>
          </a:p>
        </p:txBody>
      </p:sp>
      <p:sp>
        <p:nvSpPr>
          <p:cNvPr id="344" name="Line"/>
          <p:cNvSpPr/>
          <p:nvPr/>
        </p:nvSpPr>
        <p:spPr>
          <a:xfrm>
            <a:off x="1320304" y="4597400"/>
            <a:ext cx="1029197" cy="29256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339" y="6057"/>
                  <a:pt x="0" y="11482"/>
                  <a:pt x="0" y="21600"/>
                </a:cubicBezTo>
              </a:path>
            </a:pathLst>
          </a:custGeom>
          <a:ln w="25400">
            <a:solidFill>
              <a:srgbClr val="000000"/>
            </a:solidFill>
            <a:miter lim="400000"/>
          </a:ln>
        </p:spPr>
        <p:txBody>
          <a:bodyPr lIns="50800" tIns="50800" rIns="50800" bIns="50800" anchor="b"/>
          <a:lstStyle/>
          <a:p>
            <a:pPr>
              <a:defRPr sz="4200"/>
            </a:pPr>
            <a:endParaRPr/>
          </a:p>
        </p:txBody>
      </p:sp>
      <p:sp>
        <p:nvSpPr>
          <p:cNvPr id="345" name="Line"/>
          <p:cNvSpPr/>
          <p:nvPr/>
        </p:nvSpPr>
        <p:spPr>
          <a:xfrm>
            <a:off x="1320800" y="6565900"/>
            <a:ext cx="3029149" cy="9571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7162" y="18370"/>
                  <a:pt x="11596" y="21600"/>
                  <a:pt x="0" y="21600"/>
                </a:cubicBezTo>
              </a:path>
            </a:pathLst>
          </a:custGeom>
          <a:ln w="25400">
            <a:solidFill>
              <a:srgbClr val="000000"/>
            </a:solidFill>
            <a:miter lim="400000"/>
          </a:ln>
        </p:spPr>
        <p:txBody>
          <a:bodyPr lIns="50800" tIns="50800" rIns="50800" bIns="50800" anchor="b"/>
          <a:lstStyle/>
          <a:p>
            <a:pPr>
              <a:defRPr sz="4200"/>
            </a:pPr>
            <a:endParaRPr/>
          </a:p>
        </p:txBody>
      </p:sp>
      <p:sp>
        <p:nvSpPr>
          <p:cNvPr id="346" name="Line"/>
          <p:cNvSpPr/>
          <p:nvPr/>
        </p:nvSpPr>
        <p:spPr>
          <a:xfrm flipV="1">
            <a:off x="2361803" y="4818533"/>
            <a:ext cx="2451348" cy="1735792"/>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47" name="Line"/>
          <p:cNvSpPr/>
          <p:nvPr/>
        </p:nvSpPr>
        <p:spPr>
          <a:xfrm flipV="1">
            <a:off x="2362200" y="5229114"/>
            <a:ext cx="3088184" cy="1319978"/>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48" name="Line"/>
          <p:cNvSpPr/>
          <p:nvPr/>
        </p:nvSpPr>
        <p:spPr>
          <a:xfrm flipV="1">
            <a:off x="2362200" y="4691210"/>
            <a:ext cx="3432436" cy="1851930"/>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49" name="Rectangle"/>
          <p:cNvSpPr/>
          <p:nvPr/>
        </p:nvSpPr>
        <p:spPr>
          <a:xfrm rot="18177065">
            <a:off x="4980909" y="4372399"/>
            <a:ext cx="635001" cy="762001"/>
          </a:xfrm>
          <a:prstGeom prst="rect">
            <a:avLst/>
          </a:prstGeom>
          <a:solidFill>
            <a:srgbClr val="0096FF"/>
          </a:solidFill>
          <a:ln w="25400">
            <a:solidFill>
              <a:srgbClr val="000000"/>
            </a:solidFill>
            <a:miter lim="400000"/>
          </a:ln>
        </p:spPr>
        <p:txBody>
          <a:bodyPr lIns="50800" tIns="50800" rIns="50800" bIns="50800" anchor="ctr"/>
          <a:lstStyle/>
          <a:p>
            <a:pPr>
              <a:defRPr sz="3600"/>
            </a:pPr>
            <a:endParaRPr/>
          </a:p>
        </p:txBody>
      </p:sp>
      <p:sp>
        <p:nvSpPr>
          <p:cNvPr id="350" name="Circle"/>
          <p:cNvSpPr/>
          <p:nvPr/>
        </p:nvSpPr>
        <p:spPr>
          <a:xfrm>
            <a:off x="3657600" y="5702300"/>
            <a:ext cx="63500" cy="635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351" name="Circle"/>
          <p:cNvSpPr/>
          <p:nvPr/>
        </p:nvSpPr>
        <p:spPr>
          <a:xfrm>
            <a:off x="5295900" y="4711700"/>
            <a:ext cx="63500" cy="635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352" name="Line"/>
          <p:cNvSpPr/>
          <p:nvPr/>
        </p:nvSpPr>
        <p:spPr>
          <a:xfrm flipH="1">
            <a:off x="5330247" y="4253904"/>
            <a:ext cx="298755" cy="479417"/>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53" name="Shape"/>
          <p:cNvSpPr/>
          <p:nvPr/>
        </p:nvSpPr>
        <p:spPr>
          <a:xfrm>
            <a:off x="3530302" y="5499132"/>
            <a:ext cx="368598" cy="441856"/>
          </a:xfrm>
          <a:custGeom>
            <a:avLst/>
            <a:gdLst/>
            <a:ahLst/>
            <a:cxnLst>
              <a:cxn ang="0">
                <a:pos x="wd2" y="hd2"/>
              </a:cxn>
              <a:cxn ang="5400000">
                <a:pos x="wd2" y="hd2"/>
              </a:cxn>
              <a:cxn ang="10800000">
                <a:pos x="wd2" y="hd2"/>
              </a:cxn>
              <a:cxn ang="16200000">
                <a:pos x="wd2" y="hd2"/>
              </a:cxn>
            </a:cxnLst>
            <a:rect l="0" t="0" r="r" b="b"/>
            <a:pathLst>
              <a:path w="21600" h="21600" extrusionOk="0">
                <a:moveTo>
                  <a:pt x="0" y="11342"/>
                </a:moveTo>
                <a:lnTo>
                  <a:pt x="14762" y="21600"/>
                </a:lnTo>
                <a:lnTo>
                  <a:pt x="21600" y="10553"/>
                </a:lnTo>
                <a:lnTo>
                  <a:pt x="6527" y="0"/>
                </a:lnTo>
                <a:lnTo>
                  <a:pt x="0" y="11342"/>
                </a:lnTo>
                <a:close/>
              </a:path>
            </a:pathLst>
          </a:custGeom>
          <a:solidFill>
            <a:srgbClr val="0096FF"/>
          </a:solidFill>
          <a:ln w="25400">
            <a:solidFill>
              <a:srgbClr val="000000"/>
            </a:solidFill>
            <a:miter lim="400000"/>
          </a:ln>
        </p:spPr>
        <p:txBody>
          <a:bodyPr lIns="50800" tIns="50800" rIns="50800" bIns="50800" anchor="b"/>
          <a:lstStyle/>
          <a:p>
            <a:pPr>
              <a:defRPr sz="4200"/>
            </a:pPr>
            <a:endParaRPr/>
          </a:p>
        </p:txBody>
      </p:sp>
      <p:sp>
        <p:nvSpPr>
          <p:cNvPr id="354" name="Line"/>
          <p:cNvSpPr/>
          <p:nvPr/>
        </p:nvSpPr>
        <p:spPr>
          <a:xfrm flipV="1">
            <a:off x="2362200" y="3965739"/>
            <a:ext cx="4252351" cy="2576272"/>
          </a:xfrm>
          <a:prstGeom prst="line">
            <a:avLst/>
          </a:prstGeom>
          <a:ln w="127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355" name="droppedImage.pdf" descr="droppedImage.pdf"/>
          <p:cNvPicPr>
            <a:picLocks noChangeAspect="1"/>
          </p:cNvPicPr>
          <p:nvPr/>
        </p:nvPicPr>
        <p:blipFill>
          <a:blip r:embed="rId2"/>
          <a:stretch>
            <a:fillRect/>
          </a:stretch>
        </p:blipFill>
        <p:spPr>
          <a:xfrm>
            <a:off x="5727700" y="4965700"/>
            <a:ext cx="558800" cy="342900"/>
          </a:xfrm>
          <a:prstGeom prst="rect">
            <a:avLst/>
          </a:prstGeom>
          <a:ln w="12700">
            <a:miter lim="400000"/>
          </a:ln>
        </p:spPr>
      </p:pic>
      <p:pic>
        <p:nvPicPr>
          <p:cNvPr id="356" name="droppedImage.pdf" descr="droppedImage.pdf"/>
          <p:cNvPicPr>
            <a:picLocks noChangeAspect="1"/>
          </p:cNvPicPr>
          <p:nvPr/>
        </p:nvPicPr>
        <p:blipFill>
          <a:blip r:embed="rId3"/>
          <a:stretch>
            <a:fillRect/>
          </a:stretch>
        </p:blipFill>
        <p:spPr>
          <a:xfrm>
            <a:off x="3632200" y="6007100"/>
            <a:ext cx="508000" cy="330200"/>
          </a:xfrm>
          <a:prstGeom prst="rect">
            <a:avLst/>
          </a:prstGeom>
          <a:ln w="12700">
            <a:miter lim="400000"/>
          </a:ln>
        </p:spPr>
      </p:pic>
      <p:pic>
        <p:nvPicPr>
          <p:cNvPr id="357" name="droppedImage.pdf" descr="droppedImage.pdf"/>
          <p:cNvPicPr>
            <a:picLocks noChangeAspect="1"/>
          </p:cNvPicPr>
          <p:nvPr/>
        </p:nvPicPr>
        <p:blipFill>
          <a:blip r:embed="rId4"/>
          <a:stretch>
            <a:fillRect/>
          </a:stretch>
        </p:blipFill>
        <p:spPr>
          <a:xfrm>
            <a:off x="5727700" y="4013200"/>
            <a:ext cx="203200" cy="342900"/>
          </a:xfrm>
          <a:prstGeom prst="rect">
            <a:avLst/>
          </a:prstGeom>
          <a:ln w="12700">
            <a:miter lim="400000"/>
          </a:ln>
        </p:spPr>
      </p:pic>
      <p:sp>
        <p:nvSpPr>
          <p:cNvPr id="358" name="Line"/>
          <p:cNvSpPr/>
          <p:nvPr/>
        </p:nvSpPr>
        <p:spPr>
          <a:xfrm>
            <a:off x="5530837" y="4411067"/>
            <a:ext cx="149747" cy="1247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9147" y="4195"/>
                  <a:pt x="18783" y="13014"/>
                  <a:pt x="21600" y="21600"/>
                </a:cubicBezTo>
              </a:path>
            </a:pathLst>
          </a:custGeom>
          <a:ln w="25400">
            <a:solidFill>
              <a:srgbClr val="000000"/>
            </a:solidFill>
            <a:miter lim="400000"/>
          </a:ln>
        </p:spPr>
        <p:txBody>
          <a:bodyPr lIns="50800" tIns="50800" rIns="50800" bIns="50800" anchor="b"/>
          <a:lstStyle/>
          <a:p>
            <a:pPr>
              <a:defRPr sz="4200"/>
            </a:pPr>
            <a:endParaRPr/>
          </a:p>
        </p:txBody>
      </p:sp>
      <p:sp>
        <p:nvSpPr>
          <p:cNvPr id="359" name="Depends on:…"/>
          <p:cNvSpPr txBox="1"/>
          <p:nvPr/>
        </p:nvSpPr>
        <p:spPr>
          <a:xfrm>
            <a:off x="7391400" y="3721100"/>
            <a:ext cx="5092700" cy="22987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algn="l">
              <a:spcBef>
                <a:spcPts val="1200"/>
              </a:spcBef>
              <a:buFont typeface="Thonburi"/>
              <a:defRPr sz="2600">
                <a:solidFill>
                  <a:srgbClr val="747474"/>
                </a:solidFill>
                <a:latin typeface="Helvetica Neue"/>
                <a:ea typeface="Helvetica Neue"/>
                <a:cs typeface="Helvetica Neue"/>
                <a:sym typeface="Helvetica Neue"/>
              </a:defRPr>
            </a:pPr>
            <a:r>
              <a:t>Depends on:</a:t>
            </a:r>
          </a:p>
          <a:p>
            <a:pPr marL="533400" lvl="1"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t>orientation of patch</a:t>
            </a:r>
          </a:p>
          <a:p>
            <a:pPr marL="533400" lvl="1"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t>distance of patch</a:t>
            </a:r>
          </a:p>
        </p:txBody>
      </p:sp>
      <p:pic>
        <p:nvPicPr>
          <p:cNvPr id="360" name="droppedImage.pdf" descr="droppedImage.pdf"/>
          <p:cNvPicPr>
            <a:picLocks noChangeAspect="1"/>
          </p:cNvPicPr>
          <p:nvPr/>
        </p:nvPicPr>
        <p:blipFill>
          <a:blip r:embed="rId5"/>
          <a:stretch>
            <a:fillRect/>
          </a:stretch>
        </p:blipFill>
        <p:spPr>
          <a:xfrm>
            <a:off x="1879600" y="6273800"/>
            <a:ext cx="330200" cy="355600"/>
          </a:xfrm>
          <a:prstGeom prst="rect">
            <a:avLst/>
          </a:prstGeom>
          <a:ln w="12700">
            <a:miter lim="400000"/>
          </a:ln>
        </p:spPr>
      </p:pic>
      <p:pic>
        <p:nvPicPr>
          <p:cNvPr id="361" name="droppedImage.pdf" descr="droppedImage.pdf"/>
          <p:cNvPicPr>
            <a:picLocks noChangeAspect="1"/>
          </p:cNvPicPr>
          <p:nvPr/>
        </p:nvPicPr>
        <p:blipFill>
          <a:blip r:embed="rId6"/>
          <a:stretch>
            <a:fillRect/>
          </a:stretch>
        </p:blipFill>
        <p:spPr>
          <a:xfrm>
            <a:off x="4470400" y="4902200"/>
            <a:ext cx="203200" cy="2159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Line"/>
          <p:cNvSpPr/>
          <p:nvPr/>
        </p:nvSpPr>
        <p:spPr>
          <a:xfrm flipV="1">
            <a:off x="2362200" y="4276118"/>
            <a:ext cx="2792029" cy="2262112"/>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64" name="Solid angle"/>
          <p:cNvSpPr txBox="1">
            <a:spLocks noGrp="1"/>
          </p:cNvSpPr>
          <p:nvPr>
            <p:ph type="title"/>
          </p:nvPr>
        </p:nvSpPr>
        <p:spPr>
          <a:prstGeom prst="rect">
            <a:avLst/>
          </a:prstGeom>
        </p:spPr>
        <p:txBody>
          <a:bodyPr/>
          <a:lstStyle/>
          <a:p>
            <a:r>
              <a:t>Solid angle</a:t>
            </a:r>
          </a:p>
        </p:txBody>
      </p:sp>
      <p:sp>
        <p:nvSpPr>
          <p:cNvPr id="365" name="The solid angle subtended by a small surface patch with respect to point O is the area of its central projection onto the unit sphere about O"/>
          <p:cNvSpPr txBox="1">
            <a:spLocks noGrp="1"/>
          </p:cNvSpPr>
          <p:nvPr>
            <p:ph type="body" sz="quarter" idx="1"/>
          </p:nvPr>
        </p:nvSpPr>
        <p:spPr>
          <a:xfrm>
            <a:off x="571500" y="2324100"/>
            <a:ext cx="11861800" cy="1168400"/>
          </a:xfrm>
          <a:prstGeom prst="rect">
            <a:avLst/>
          </a:prstGeom>
        </p:spPr>
        <p:txBody>
          <a:bodyPr/>
          <a:lstStyle/>
          <a:p>
            <a:pPr marL="711200"/>
            <a:r>
              <a:t>The </a:t>
            </a:r>
            <a:r>
              <a:rPr i="1"/>
              <a:t>solid angle</a:t>
            </a:r>
            <a:r>
              <a:t> subtended by a small surface patch with respect to point O is the area of its central projection onto the unit sphere about O</a:t>
            </a:r>
          </a:p>
        </p:txBody>
      </p:sp>
      <p:sp>
        <p:nvSpPr>
          <p:cNvPr id="366" name="Line"/>
          <p:cNvSpPr/>
          <p:nvPr/>
        </p:nvSpPr>
        <p:spPr>
          <a:xfrm flipH="1">
            <a:off x="2349500" y="4267200"/>
            <a:ext cx="1" cy="2300728"/>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67" name="Line"/>
          <p:cNvSpPr/>
          <p:nvPr/>
        </p:nvSpPr>
        <p:spPr>
          <a:xfrm flipH="1">
            <a:off x="2354836" y="6560563"/>
            <a:ext cx="2300728" cy="1"/>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68" name="Line"/>
          <p:cNvSpPr/>
          <p:nvPr/>
        </p:nvSpPr>
        <p:spPr>
          <a:xfrm flipV="1">
            <a:off x="1159768" y="6558508"/>
            <a:ext cx="1190487" cy="1123008"/>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69" name="Line"/>
          <p:cNvSpPr/>
          <p:nvPr/>
        </p:nvSpPr>
        <p:spPr>
          <a:xfrm>
            <a:off x="2353634" y="4594853"/>
            <a:ext cx="2000317" cy="1975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9602" y="810"/>
                  <a:pt x="19693" y="6652"/>
                  <a:pt x="21600" y="21600"/>
                </a:cubicBezTo>
              </a:path>
            </a:pathLst>
          </a:custGeom>
          <a:ln w="25400">
            <a:solidFill>
              <a:srgbClr val="000000"/>
            </a:solidFill>
            <a:miter lim="400000"/>
          </a:ln>
        </p:spPr>
        <p:txBody>
          <a:bodyPr lIns="50800" tIns="50800" rIns="50800" bIns="50800" anchor="b"/>
          <a:lstStyle/>
          <a:p>
            <a:pPr>
              <a:defRPr sz="4200"/>
            </a:pPr>
            <a:endParaRPr/>
          </a:p>
        </p:txBody>
      </p:sp>
      <p:sp>
        <p:nvSpPr>
          <p:cNvPr id="370" name="Line"/>
          <p:cNvSpPr/>
          <p:nvPr/>
        </p:nvSpPr>
        <p:spPr>
          <a:xfrm>
            <a:off x="1320304" y="4597400"/>
            <a:ext cx="1029197" cy="29256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339" y="6057"/>
                  <a:pt x="0" y="11482"/>
                  <a:pt x="0" y="21600"/>
                </a:cubicBezTo>
              </a:path>
            </a:pathLst>
          </a:custGeom>
          <a:ln w="25400">
            <a:solidFill>
              <a:srgbClr val="000000"/>
            </a:solidFill>
            <a:miter lim="400000"/>
          </a:ln>
        </p:spPr>
        <p:txBody>
          <a:bodyPr lIns="50800" tIns="50800" rIns="50800" bIns="50800" anchor="b"/>
          <a:lstStyle/>
          <a:p>
            <a:pPr>
              <a:defRPr sz="4200"/>
            </a:pPr>
            <a:endParaRPr/>
          </a:p>
        </p:txBody>
      </p:sp>
      <p:sp>
        <p:nvSpPr>
          <p:cNvPr id="371" name="Line"/>
          <p:cNvSpPr/>
          <p:nvPr/>
        </p:nvSpPr>
        <p:spPr>
          <a:xfrm>
            <a:off x="1320800" y="6565900"/>
            <a:ext cx="3029149" cy="9571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7162" y="18370"/>
                  <a:pt x="11596" y="21600"/>
                  <a:pt x="0" y="21600"/>
                </a:cubicBezTo>
              </a:path>
            </a:pathLst>
          </a:custGeom>
          <a:ln w="25400">
            <a:solidFill>
              <a:srgbClr val="000000"/>
            </a:solidFill>
            <a:miter lim="400000"/>
          </a:ln>
        </p:spPr>
        <p:txBody>
          <a:bodyPr lIns="50800" tIns="50800" rIns="50800" bIns="50800" anchor="b"/>
          <a:lstStyle/>
          <a:p>
            <a:pPr>
              <a:defRPr sz="4200"/>
            </a:pPr>
            <a:endParaRPr/>
          </a:p>
        </p:txBody>
      </p:sp>
      <p:sp>
        <p:nvSpPr>
          <p:cNvPr id="372" name="Line"/>
          <p:cNvSpPr/>
          <p:nvPr/>
        </p:nvSpPr>
        <p:spPr>
          <a:xfrm flipV="1">
            <a:off x="2361803" y="4818533"/>
            <a:ext cx="2451348" cy="1735792"/>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73" name="Line"/>
          <p:cNvSpPr/>
          <p:nvPr/>
        </p:nvSpPr>
        <p:spPr>
          <a:xfrm flipV="1">
            <a:off x="2362200" y="5229114"/>
            <a:ext cx="3088184" cy="1319978"/>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74" name="Line"/>
          <p:cNvSpPr/>
          <p:nvPr/>
        </p:nvSpPr>
        <p:spPr>
          <a:xfrm flipV="1">
            <a:off x="2362200" y="4691210"/>
            <a:ext cx="3432436" cy="1851930"/>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75" name="Rectangle"/>
          <p:cNvSpPr/>
          <p:nvPr/>
        </p:nvSpPr>
        <p:spPr>
          <a:xfrm rot="18177065">
            <a:off x="4980909" y="4372399"/>
            <a:ext cx="635001" cy="762001"/>
          </a:xfrm>
          <a:prstGeom prst="rect">
            <a:avLst/>
          </a:prstGeom>
          <a:solidFill>
            <a:srgbClr val="0096FF"/>
          </a:solidFill>
          <a:ln w="25400">
            <a:solidFill>
              <a:srgbClr val="000000"/>
            </a:solidFill>
            <a:miter lim="400000"/>
          </a:ln>
        </p:spPr>
        <p:txBody>
          <a:bodyPr lIns="50800" tIns="50800" rIns="50800" bIns="50800" anchor="ctr"/>
          <a:lstStyle/>
          <a:p>
            <a:pPr>
              <a:defRPr sz="3600"/>
            </a:pPr>
            <a:endParaRPr/>
          </a:p>
        </p:txBody>
      </p:sp>
      <p:sp>
        <p:nvSpPr>
          <p:cNvPr id="376" name="Circle"/>
          <p:cNvSpPr/>
          <p:nvPr/>
        </p:nvSpPr>
        <p:spPr>
          <a:xfrm>
            <a:off x="3657600" y="5702300"/>
            <a:ext cx="63500" cy="635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377" name="Circle"/>
          <p:cNvSpPr/>
          <p:nvPr/>
        </p:nvSpPr>
        <p:spPr>
          <a:xfrm>
            <a:off x="5295900" y="4711700"/>
            <a:ext cx="63500" cy="635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378" name="Line"/>
          <p:cNvSpPr/>
          <p:nvPr/>
        </p:nvSpPr>
        <p:spPr>
          <a:xfrm flipH="1">
            <a:off x="5330247" y="4253904"/>
            <a:ext cx="298755" cy="479417"/>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79" name="Shape"/>
          <p:cNvSpPr/>
          <p:nvPr/>
        </p:nvSpPr>
        <p:spPr>
          <a:xfrm>
            <a:off x="3530302" y="5499132"/>
            <a:ext cx="368598" cy="441856"/>
          </a:xfrm>
          <a:custGeom>
            <a:avLst/>
            <a:gdLst/>
            <a:ahLst/>
            <a:cxnLst>
              <a:cxn ang="0">
                <a:pos x="wd2" y="hd2"/>
              </a:cxn>
              <a:cxn ang="5400000">
                <a:pos x="wd2" y="hd2"/>
              </a:cxn>
              <a:cxn ang="10800000">
                <a:pos x="wd2" y="hd2"/>
              </a:cxn>
              <a:cxn ang="16200000">
                <a:pos x="wd2" y="hd2"/>
              </a:cxn>
            </a:cxnLst>
            <a:rect l="0" t="0" r="r" b="b"/>
            <a:pathLst>
              <a:path w="21600" h="21600" extrusionOk="0">
                <a:moveTo>
                  <a:pt x="0" y="11342"/>
                </a:moveTo>
                <a:lnTo>
                  <a:pt x="14762" y="21600"/>
                </a:lnTo>
                <a:lnTo>
                  <a:pt x="21600" y="10553"/>
                </a:lnTo>
                <a:lnTo>
                  <a:pt x="6527" y="0"/>
                </a:lnTo>
                <a:lnTo>
                  <a:pt x="0" y="11342"/>
                </a:lnTo>
                <a:close/>
              </a:path>
            </a:pathLst>
          </a:custGeom>
          <a:solidFill>
            <a:srgbClr val="0096FF"/>
          </a:solidFill>
          <a:ln w="25400">
            <a:solidFill>
              <a:srgbClr val="000000"/>
            </a:solidFill>
            <a:miter lim="400000"/>
          </a:ln>
        </p:spPr>
        <p:txBody>
          <a:bodyPr lIns="50800" tIns="50800" rIns="50800" bIns="50800" anchor="b"/>
          <a:lstStyle/>
          <a:p>
            <a:pPr>
              <a:defRPr sz="4200"/>
            </a:pPr>
            <a:endParaRPr/>
          </a:p>
        </p:txBody>
      </p:sp>
      <p:sp>
        <p:nvSpPr>
          <p:cNvPr id="380" name="Line"/>
          <p:cNvSpPr/>
          <p:nvPr/>
        </p:nvSpPr>
        <p:spPr>
          <a:xfrm flipV="1">
            <a:off x="2362200" y="3965739"/>
            <a:ext cx="4252351" cy="2576272"/>
          </a:xfrm>
          <a:prstGeom prst="line">
            <a:avLst/>
          </a:prstGeom>
          <a:ln w="127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381" name="droppedImage.pdf" descr="droppedImage.pdf"/>
          <p:cNvPicPr>
            <a:picLocks noChangeAspect="1"/>
          </p:cNvPicPr>
          <p:nvPr/>
        </p:nvPicPr>
        <p:blipFill>
          <a:blip r:embed="rId2"/>
          <a:stretch>
            <a:fillRect/>
          </a:stretch>
        </p:blipFill>
        <p:spPr>
          <a:xfrm>
            <a:off x="5727700" y="4965700"/>
            <a:ext cx="558800" cy="342900"/>
          </a:xfrm>
          <a:prstGeom prst="rect">
            <a:avLst/>
          </a:prstGeom>
          <a:ln w="12700">
            <a:miter lim="400000"/>
          </a:ln>
        </p:spPr>
      </p:pic>
      <p:pic>
        <p:nvPicPr>
          <p:cNvPr id="382" name="droppedImage.pdf" descr="droppedImage.pdf"/>
          <p:cNvPicPr>
            <a:picLocks noChangeAspect="1"/>
          </p:cNvPicPr>
          <p:nvPr/>
        </p:nvPicPr>
        <p:blipFill>
          <a:blip r:embed="rId3"/>
          <a:stretch>
            <a:fillRect/>
          </a:stretch>
        </p:blipFill>
        <p:spPr>
          <a:xfrm>
            <a:off x="3632200" y="6007100"/>
            <a:ext cx="508000" cy="330200"/>
          </a:xfrm>
          <a:prstGeom prst="rect">
            <a:avLst/>
          </a:prstGeom>
          <a:ln w="12700">
            <a:miter lim="400000"/>
          </a:ln>
        </p:spPr>
      </p:pic>
      <p:pic>
        <p:nvPicPr>
          <p:cNvPr id="383" name="droppedImage.pdf" descr="droppedImage.pdf"/>
          <p:cNvPicPr>
            <a:picLocks noChangeAspect="1"/>
          </p:cNvPicPr>
          <p:nvPr/>
        </p:nvPicPr>
        <p:blipFill>
          <a:blip r:embed="rId4"/>
          <a:stretch>
            <a:fillRect/>
          </a:stretch>
        </p:blipFill>
        <p:spPr>
          <a:xfrm>
            <a:off x="5727700" y="4013200"/>
            <a:ext cx="203200" cy="342900"/>
          </a:xfrm>
          <a:prstGeom prst="rect">
            <a:avLst/>
          </a:prstGeom>
          <a:ln w="12700">
            <a:miter lim="400000"/>
          </a:ln>
        </p:spPr>
      </p:pic>
      <p:sp>
        <p:nvSpPr>
          <p:cNvPr id="384" name="Line"/>
          <p:cNvSpPr/>
          <p:nvPr/>
        </p:nvSpPr>
        <p:spPr>
          <a:xfrm>
            <a:off x="5530837" y="4411067"/>
            <a:ext cx="149747" cy="1247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9147" y="4195"/>
                  <a:pt x="18783" y="13014"/>
                  <a:pt x="21600" y="21600"/>
                </a:cubicBezTo>
              </a:path>
            </a:pathLst>
          </a:custGeom>
          <a:ln w="25400">
            <a:solidFill>
              <a:srgbClr val="000000"/>
            </a:solidFill>
            <a:miter lim="400000"/>
          </a:ln>
        </p:spPr>
        <p:txBody>
          <a:bodyPr lIns="50800" tIns="50800" rIns="50800" bIns="50800" anchor="b"/>
          <a:lstStyle/>
          <a:p>
            <a:pPr>
              <a:defRPr sz="4200"/>
            </a:pPr>
            <a:endParaRPr/>
          </a:p>
        </p:txBody>
      </p:sp>
      <p:sp>
        <p:nvSpPr>
          <p:cNvPr id="385" name="Depends on:…"/>
          <p:cNvSpPr txBox="1"/>
          <p:nvPr/>
        </p:nvSpPr>
        <p:spPr>
          <a:xfrm>
            <a:off x="7391400" y="3721100"/>
            <a:ext cx="5092700" cy="22987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algn="l">
              <a:spcBef>
                <a:spcPts val="1200"/>
              </a:spcBef>
              <a:buFont typeface="Thonburi"/>
              <a:defRPr sz="2600">
                <a:solidFill>
                  <a:srgbClr val="747474"/>
                </a:solidFill>
                <a:latin typeface="Helvetica Neue"/>
                <a:ea typeface="Helvetica Neue"/>
                <a:cs typeface="Helvetica Neue"/>
                <a:sym typeface="Helvetica Neue"/>
              </a:defRPr>
            </a:pPr>
            <a:r>
              <a:t>Depends on:</a:t>
            </a:r>
          </a:p>
          <a:p>
            <a:pPr marL="533400" lvl="1"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t>orientation of patch</a:t>
            </a:r>
          </a:p>
          <a:p>
            <a:pPr marL="533400" lvl="1"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t>distance of patch</a:t>
            </a:r>
          </a:p>
        </p:txBody>
      </p:sp>
      <p:pic>
        <p:nvPicPr>
          <p:cNvPr id="386" name="droppedImage.pdf" descr="droppedImage.pdf"/>
          <p:cNvPicPr>
            <a:picLocks noChangeAspect="1"/>
          </p:cNvPicPr>
          <p:nvPr/>
        </p:nvPicPr>
        <p:blipFill>
          <a:blip r:embed="rId5"/>
          <a:stretch>
            <a:fillRect/>
          </a:stretch>
        </p:blipFill>
        <p:spPr>
          <a:xfrm>
            <a:off x="1879600" y="6273800"/>
            <a:ext cx="330200" cy="355600"/>
          </a:xfrm>
          <a:prstGeom prst="rect">
            <a:avLst/>
          </a:prstGeom>
          <a:ln w="12700">
            <a:miter lim="400000"/>
          </a:ln>
        </p:spPr>
      </p:pic>
      <p:pic>
        <p:nvPicPr>
          <p:cNvPr id="387" name="droppedImage.pdf" descr="droppedImage.pdf"/>
          <p:cNvPicPr>
            <a:picLocks noChangeAspect="1"/>
          </p:cNvPicPr>
          <p:nvPr/>
        </p:nvPicPr>
        <p:blipFill>
          <a:blip r:embed="rId6"/>
          <a:stretch>
            <a:fillRect/>
          </a:stretch>
        </p:blipFill>
        <p:spPr>
          <a:xfrm>
            <a:off x="4470400" y="4902200"/>
            <a:ext cx="203200" cy="215900"/>
          </a:xfrm>
          <a:prstGeom prst="rect">
            <a:avLst/>
          </a:prstGeom>
          <a:ln w="12700">
            <a:miter lim="400000"/>
          </a:ln>
        </p:spPr>
      </p:pic>
      <p:pic>
        <p:nvPicPr>
          <p:cNvPr id="388" name="droppedImage.pdf" descr="droppedImage.pdf"/>
          <p:cNvPicPr>
            <a:picLocks noChangeAspect="1"/>
          </p:cNvPicPr>
          <p:nvPr/>
        </p:nvPicPr>
        <p:blipFill>
          <a:blip r:embed="rId7"/>
          <a:stretch>
            <a:fillRect/>
          </a:stretch>
        </p:blipFill>
        <p:spPr>
          <a:xfrm>
            <a:off x="7683500" y="6807200"/>
            <a:ext cx="2755900" cy="965200"/>
          </a:xfrm>
          <a:prstGeom prst="rect">
            <a:avLst/>
          </a:prstGeom>
          <a:ln w="12700">
            <a:miter lim="400000"/>
          </a:ln>
        </p:spPr>
      </p:pic>
      <p:sp>
        <p:nvSpPr>
          <p:cNvPr id="389" name="One can show:"/>
          <p:cNvSpPr txBox="1"/>
          <p:nvPr/>
        </p:nvSpPr>
        <p:spPr>
          <a:xfrm>
            <a:off x="7391400" y="5880100"/>
            <a:ext cx="5092700" cy="698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lvl1pPr algn="l">
              <a:spcBef>
                <a:spcPts val="1200"/>
              </a:spcBef>
              <a:buFont typeface="Thonburi"/>
              <a:defRPr sz="2600">
                <a:solidFill>
                  <a:srgbClr val="747474"/>
                </a:solidFill>
                <a:latin typeface="Helvetica Neue"/>
                <a:ea typeface="Helvetica Neue"/>
                <a:cs typeface="Helvetica Neue"/>
                <a:sym typeface="Helvetica Neue"/>
              </a:defRPr>
            </a:lvl1pPr>
          </a:lstStyle>
          <a:p>
            <a:r>
              <a:t>One can show:</a:t>
            </a:r>
          </a:p>
        </p:txBody>
      </p:sp>
      <p:sp>
        <p:nvSpPr>
          <p:cNvPr id="390" name="Rectangle"/>
          <p:cNvSpPr/>
          <p:nvPr/>
        </p:nvSpPr>
        <p:spPr>
          <a:xfrm>
            <a:off x="7454900" y="6629400"/>
            <a:ext cx="3429000" cy="1270000"/>
          </a:xfrm>
          <a:prstGeom prst="rect">
            <a:avLst/>
          </a:prstGeom>
          <a:ln w="25400">
            <a:solidFill>
              <a:srgbClr val="000000"/>
            </a:solidFill>
            <a:miter lim="400000"/>
          </a:ln>
        </p:spPr>
        <p:txBody>
          <a:bodyPr lIns="50800" tIns="50800" rIns="50800" bIns="50800" anchor="ctr"/>
          <a:lstStyle/>
          <a:p>
            <a:pPr>
              <a:defRPr sz="3600"/>
            </a:pPr>
            <a:endParaRPr/>
          </a:p>
        </p:txBody>
      </p:sp>
      <p:sp>
        <p:nvSpPr>
          <p:cNvPr id="391" name="Units: steradians [sr]"/>
          <p:cNvSpPr txBox="1"/>
          <p:nvPr/>
        </p:nvSpPr>
        <p:spPr>
          <a:xfrm>
            <a:off x="7391400" y="8293100"/>
            <a:ext cx="5092700" cy="698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lvl1pPr algn="l">
              <a:spcBef>
                <a:spcPts val="1200"/>
              </a:spcBef>
              <a:buFont typeface="Thonburi"/>
              <a:defRPr sz="2600">
                <a:solidFill>
                  <a:srgbClr val="747474"/>
                </a:solidFill>
                <a:latin typeface="Helvetica Neue"/>
                <a:ea typeface="Helvetica Neue"/>
                <a:cs typeface="Helvetica Neue"/>
                <a:sym typeface="Helvetica Neue"/>
              </a:defRPr>
            </a:lvl1pPr>
          </a:lstStyle>
          <a:p>
            <a:r>
              <a:t>Units: steradians [sr]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Line"/>
          <p:cNvSpPr/>
          <p:nvPr/>
        </p:nvSpPr>
        <p:spPr>
          <a:xfrm flipV="1">
            <a:off x="2362200" y="4276118"/>
            <a:ext cx="2792029" cy="2262112"/>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94" name="Solid angle"/>
          <p:cNvSpPr txBox="1">
            <a:spLocks noGrp="1"/>
          </p:cNvSpPr>
          <p:nvPr>
            <p:ph type="title"/>
          </p:nvPr>
        </p:nvSpPr>
        <p:spPr>
          <a:prstGeom prst="rect">
            <a:avLst/>
          </a:prstGeom>
        </p:spPr>
        <p:txBody>
          <a:bodyPr/>
          <a:lstStyle/>
          <a:p>
            <a:r>
              <a:t>Solid angle</a:t>
            </a:r>
          </a:p>
        </p:txBody>
      </p:sp>
      <p:sp>
        <p:nvSpPr>
          <p:cNvPr id="395" name="The solid angle subtended by a small surface patch with respect to point O is the area of its central projection onto the unit sphere about O"/>
          <p:cNvSpPr txBox="1">
            <a:spLocks noGrp="1"/>
          </p:cNvSpPr>
          <p:nvPr>
            <p:ph type="body" sz="quarter" idx="1"/>
          </p:nvPr>
        </p:nvSpPr>
        <p:spPr>
          <a:xfrm>
            <a:off x="571500" y="2324100"/>
            <a:ext cx="11861800" cy="1168400"/>
          </a:xfrm>
          <a:prstGeom prst="rect">
            <a:avLst/>
          </a:prstGeom>
        </p:spPr>
        <p:txBody>
          <a:bodyPr/>
          <a:lstStyle/>
          <a:p>
            <a:pPr marL="711200"/>
            <a:r>
              <a:t>The </a:t>
            </a:r>
            <a:r>
              <a:rPr i="1"/>
              <a:t>solid angle</a:t>
            </a:r>
            <a:r>
              <a:t> subtended by a small surface patch with respect to point O is the area of its central projection onto the unit sphere about O</a:t>
            </a:r>
          </a:p>
        </p:txBody>
      </p:sp>
      <p:sp>
        <p:nvSpPr>
          <p:cNvPr id="396" name="Line"/>
          <p:cNvSpPr/>
          <p:nvPr/>
        </p:nvSpPr>
        <p:spPr>
          <a:xfrm flipH="1">
            <a:off x="2349500" y="4267200"/>
            <a:ext cx="1" cy="2300728"/>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97" name="Line"/>
          <p:cNvSpPr/>
          <p:nvPr/>
        </p:nvSpPr>
        <p:spPr>
          <a:xfrm flipH="1">
            <a:off x="2354836" y="6560563"/>
            <a:ext cx="2300728" cy="1"/>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98" name="Line"/>
          <p:cNvSpPr/>
          <p:nvPr/>
        </p:nvSpPr>
        <p:spPr>
          <a:xfrm flipV="1">
            <a:off x="1159768" y="6558508"/>
            <a:ext cx="1190487" cy="1123008"/>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99" name="Line"/>
          <p:cNvSpPr/>
          <p:nvPr/>
        </p:nvSpPr>
        <p:spPr>
          <a:xfrm>
            <a:off x="2353634" y="4594853"/>
            <a:ext cx="2000317" cy="1975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9602" y="810"/>
                  <a:pt x="19693" y="6652"/>
                  <a:pt x="21600" y="21600"/>
                </a:cubicBezTo>
              </a:path>
            </a:pathLst>
          </a:custGeom>
          <a:ln w="25400">
            <a:solidFill>
              <a:srgbClr val="000000"/>
            </a:solidFill>
            <a:miter lim="400000"/>
          </a:ln>
        </p:spPr>
        <p:txBody>
          <a:bodyPr lIns="50800" tIns="50800" rIns="50800" bIns="50800" anchor="b"/>
          <a:lstStyle/>
          <a:p>
            <a:pPr>
              <a:defRPr sz="4200"/>
            </a:pPr>
            <a:endParaRPr/>
          </a:p>
        </p:txBody>
      </p:sp>
      <p:sp>
        <p:nvSpPr>
          <p:cNvPr id="400" name="Line"/>
          <p:cNvSpPr/>
          <p:nvPr/>
        </p:nvSpPr>
        <p:spPr>
          <a:xfrm>
            <a:off x="1320304" y="4597400"/>
            <a:ext cx="1029197" cy="29256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339" y="6057"/>
                  <a:pt x="0" y="11482"/>
                  <a:pt x="0" y="21600"/>
                </a:cubicBezTo>
              </a:path>
            </a:pathLst>
          </a:custGeom>
          <a:ln w="25400">
            <a:solidFill>
              <a:srgbClr val="000000"/>
            </a:solidFill>
            <a:miter lim="400000"/>
          </a:ln>
        </p:spPr>
        <p:txBody>
          <a:bodyPr lIns="50800" tIns="50800" rIns="50800" bIns="50800" anchor="b"/>
          <a:lstStyle/>
          <a:p>
            <a:pPr>
              <a:defRPr sz="4200"/>
            </a:pPr>
            <a:endParaRPr/>
          </a:p>
        </p:txBody>
      </p:sp>
      <p:sp>
        <p:nvSpPr>
          <p:cNvPr id="401" name="Line"/>
          <p:cNvSpPr/>
          <p:nvPr/>
        </p:nvSpPr>
        <p:spPr>
          <a:xfrm>
            <a:off x="1320800" y="6565900"/>
            <a:ext cx="3029149" cy="9571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7162" y="18370"/>
                  <a:pt x="11596" y="21600"/>
                  <a:pt x="0" y="21600"/>
                </a:cubicBezTo>
              </a:path>
            </a:pathLst>
          </a:custGeom>
          <a:ln w="25400">
            <a:solidFill>
              <a:srgbClr val="000000"/>
            </a:solidFill>
            <a:miter lim="400000"/>
          </a:ln>
        </p:spPr>
        <p:txBody>
          <a:bodyPr lIns="50800" tIns="50800" rIns="50800" bIns="50800" anchor="b"/>
          <a:lstStyle/>
          <a:p>
            <a:pPr>
              <a:defRPr sz="4200"/>
            </a:pPr>
            <a:endParaRPr/>
          </a:p>
        </p:txBody>
      </p:sp>
      <p:sp>
        <p:nvSpPr>
          <p:cNvPr id="402" name="Line"/>
          <p:cNvSpPr/>
          <p:nvPr/>
        </p:nvSpPr>
        <p:spPr>
          <a:xfrm flipV="1">
            <a:off x="2361803" y="4818533"/>
            <a:ext cx="2451348" cy="1735792"/>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03" name="Line"/>
          <p:cNvSpPr/>
          <p:nvPr/>
        </p:nvSpPr>
        <p:spPr>
          <a:xfrm flipV="1">
            <a:off x="2362200" y="5229114"/>
            <a:ext cx="3088184" cy="1319978"/>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04" name="Line"/>
          <p:cNvSpPr/>
          <p:nvPr/>
        </p:nvSpPr>
        <p:spPr>
          <a:xfrm flipV="1">
            <a:off x="2362200" y="4691210"/>
            <a:ext cx="3432436" cy="1851930"/>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05" name="Rectangle"/>
          <p:cNvSpPr/>
          <p:nvPr/>
        </p:nvSpPr>
        <p:spPr>
          <a:xfrm rot="18177065">
            <a:off x="4980909" y="4372399"/>
            <a:ext cx="635001" cy="762001"/>
          </a:xfrm>
          <a:prstGeom prst="rect">
            <a:avLst/>
          </a:prstGeom>
          <a:solidFill>
            <a:srgbClr val="0096FF"/>
          </a:solidFill>
          <a:ln w="25400">
            <a:solidFill>
              <a:srgbClr val="000000"/>
            </a:solidFill>
            <a:miter lim="400000"/>
          </a:ln>
        </p:spPr>
        <p:txBody>
          <a:bodyPr lIns="50800" tIns="50800" rIns="50800" bIns="50800" anchor="ctr"/>
          <a:lstStyle/>
          <a:p>
            <a:pPr>
              <a:defRPr sz="3600"/>
            </a:pPr>
            <a:endParaRPr/>
          </a:p>
        </p:txBody>
      </p:sp>
      <p:sp>
        <p:nvSpPr>
          <p:cNvPr id="406" name="Circle"/>
          <p:cNvSpPr/>
          <p:nvPr/>
        </p:nvSpPr>
        <p:spPr>
          <a:xfrm>
            <a:off x="3657600" y="5702300"/>
            <a:ext cx="63500" cy="635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407" name="Circle"/>
          <p:cNvSpPr/>
          <p:nvPr/>
        </p:nvSpPr>
        <p:spPr>
          <a:xfrm>
            <a:off x="5295900" y="4711700"/>
            <a:ext cx="63500" cy="635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408" name="Line"/>
          <p:cNvSpPr/>
          <p:nvPr/>
        </p:nvSpPr>
        <p:spPr>
          <a:xfrm flipH="1">
            <a:off x="5330247" y="4253904"/>
            <a:ext cx="298755" cy="479417"/>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09" name="Shape"/>
          <p:cNvSpPr/>
          <p:nvPr/>
        </p:nvSpPr>
        <p:spPr>
          <a:xfrm>
            <a:off x="3530302" y="5499132"/>
            <a:ext cx="368598" cy="441856"/>
          </a:xfrm>
          <a:custGeom>
            <a:avLst/>
            <a:gdLst/>
            <a:ahLst/>
            <a:cxnLst>
              <a:cxn ang="0">
                <a:pos x="wd2" y="hd2"/>
              </a:cxn>
              <a:cxn ang="5400000">
                <a:pos x="wd2" y="hd2"/>
              </a:cxn>
              <a:cxn ang="10800000">
                <a:pos x="wd2" y="hd2"/>
              </a:cxn>
              <a:cxn ang="16200000">
                <a:pos x="wd2" y="hd2"/>
              </a:cxn>
            </a:cxnLst>
            <a:rect l="0" t="0" r="r" b="b"/>
            <a:pathLst>
              <a:path w="21600" h="21600" extrusionOk="0">
                <a:moveTo>
                  <a:pt x="0" y="11342"/>
                </a:moveTo>
                <a:lnTo>
                  <a:pt x="14762" y="21600"/>
                </a:lnTo>
                <a:lnTo>
                  <a:pt x="21600" y="10553"/>
                </a:lnTo>
                <a:lnTo>
                  <a:pt x="6527" y="0"/>
                </a:lnTo>
                <a:lnTo>
                  <a:pt x="0" y="11342"/>
                </a:lnTo>
                <a:close/>
              </a:path>
            </a:pathLst>
          </a:custGeom>
          <a:solidFill>
            <a:srgbClr val="0096FF"/>
          </a:solidFill>
          <a:ln w="25400">
            <a:solidFill>
              <a:srgbClr val="000000"/>
            </a:solidFill>
            <a:miter lim="400000"/>
          </a:ln>
        </p:spPr>
        <p:txBody>
          <a:bodyPr lIns="50800" tIns="50800" rIns="50800" bIns="50800" anchor="b"/>
          <a:lstStyle/>
          <a:p>
            <a:pPr>
              <a:defRPr sz="4200"/>
            </a:pPr>
            <a:endParaRPr/>
          </a:p>
        </p:txBody>
      </p:sp>
      <p:sp>
        <p:nvSpPr>
          <p:cNvPr id="410" name="Line"/>
          <p:cNvSpPr/>
          <p:nvPr/>
        </p:nvSpPr>
        <p:spPr>
          <a:xfrm flipV="1">
            <a:off x="2362200" y="3965739"/>
            <a:ext cx="4252351" cy="2576272"/>
          </a:xfrm>
          <a:prstGeom prst="line">
            <a:avLst/>
          </a:prstGeom>
          <a:ln w="127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411" name="droppedImage.pdf" descr="droppedImage.pdf"/>
          <p:cNvPicPr>
            <a:picLocks noChangeAspect="1"/>
          </p:cNvPicPr>
          <p:nvPr/>
        </p:nvPicPr>
        <p:blipFill>
          <a:blip r:embed="rId2"/>
          <a:stretch>
            <a:fillRect/>
          </a:stretch>
        </p:blipFill>
        <p:spPr>
          <a:xfrm>
            <a:off x="5727700" y="4965700"/>
            <a:ext cx="558800" cy="342900"/>
          </a:xfrm>
          <a:prstGeom prst="rect">
            <a:avLst/>
          </a:prstGeom>
          <a:ln w="12700">
            <a:miter lim="400000"/>
          </a:ln>
        </p:spPr>
      </p:pic>
      <p:pic>
        <p:nvPicPr>
          <p:cNvPr id="412" name="droppedImage.pdf" descr="droppedImage.pdf"/>
          <p:cNvPicPr>
            <a:picLocks noChangeAspect="1"/>
          </p:cNvPicPr>
          <p:nvPr/>
        </p:nvPicPr>
        <p:blipFill>
          <a:blip r:embed="rId3"/>
          <a:stretch>
            <a:fillRect/>
          </a:stretch>
        </p:blipFill>
        <p:spPr>
          <a:xfrm>
            <a:off x="3632200" y="6007100"/>
            <a:ext cx="508000" cy="330200"/>
          </a:xfrm>
          <a:prstGeom prst="rect">
            <a:avLst/>
          </a:prstGeom>
          <a:ln w="12700">
            <a:miter lim="400000"/>
          </a:ln>
        </p:spPr>
      </p:pic>
      <p:pic>
        <p:nvPicPr>
          <p:cNvPr id="413" name="droppedImage.pdf" descr="droppedImage.pdf"/>
          <p:cNvPicPr>
            <a:picLocks noChangeAspect="1"/>
          </p:cNvPicPr>
          <p:nvPr/>
        </p:nvPicPr>
        <p:blipFill>
          <a:blip r:embed="rId4"/>
          <a:stretch>
            <a:fillRect/>
          </a:stretch>
        </p:blipFill>
        <p:spPr>
          <a:xfrm>
            <a:off x="5727700" y="4013200"/>
            <a:ext cx="203200" cy="342900"/>
          </a:xfrm>
          <a:prstGeom prst="rect">
            <a:avLst/>
          </a:prstGeom>
          <a:ln w="12700">
            <a:miter lim="400000"/>
          </a:ln>
        </p:spPr>
      </p:pic>
      <p:sp>
        <p:nvSpPr>
          <p:cNvPr id="414" name="Line"/>
          <p:cNvSpPr/>
          <p:nvPr/>
        </p:nvSpPr>
        <p:spPr>
          <a:xfrm>
            <a:off x="5530837" y="4411067"/>
            <a:ext cx="149747" cy="1247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9147" y="4195"/>
                  <a:pt x="18783" y="13014"/>
                  <a:pt x="21600" y="21600"/>
                </a:cubicBezTo>
              </a:path>
            </a:pathLst>
          </a:custGeom>
          <a:ln w="25400">
            <a:solidFill>
              <a:srgbClr val="000000"/>
            </a:solidFill>
            <a:miter lim="400000"/>
          </a:ln>
        </p:spPr>
        <p:txBody>
          <a:bodyPr lIns="50800" tIns="50800" rIns="50800" bIns="50800" anchor="b"/>
          <a:lstStyle/>
          <a:p>
            <a:pPr>
              <a:defRPr sz="4200"/>
            </a:pPr>
            <a:endParaRPr/>
          </a:p>
        </p:txBody>
      </p:sp>
      <p:sp>
        <p:nvSpPr>
          <p:cNvPr id="415" name="Depends on:…"/>
          <p:cNvSpPr txBox="1"/>
          <p:nvPr/>
        </p:nvSpPr>
        <p:spPr>
          <a:xfrm>
            <a:off x="7391400" y="3721100"/>
            <a:ext cx="5092700" cy="22987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algn="l">
              <a:spcBef>
                <a:spcPts val="1200"/>
              </a:spcBef>
              <a:buFont typeface="Thonburi"/>
              <a:defRPr sz="2600">
                <a:solidFill>
                  <a:srgbClr val="747474"/>
                </a:solidFill>
                <a:latin typeface="Helvetica Neue"/>
                <a:ea typeface="Helvetica Neue"/>
                <a:cs typeface="Helvetica Neue"/>
                <a:sym typeface="Helvetica Neue"/>
              </a:defRPr>
            </a:pPr>
            <a:r>
              <a:t>Depends on:</a:t>
            </a:r>
          </a:p>
          <a:p>
            <a:pPr marL="533400" lvl="1"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t>orientation of patch</a:t>
            </a:r>
          </a:p>
          <a:p>
            <a:pPr marL="533400" lvl="1"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t>distance of patch</a:t>
            </a:r>
          </a:p>
        </p:txBody>
      </p:sp>
      <p:pic>
        <p:nvPicPr>
          <p:cNvPr id="416" name="droppedImage.pdf" descr="droppedImage.pdf"/>
          <p:cNvPicPr>
            <a:picLocks noChangeAspect="1"/>
          </p:cNvPicPr>
          <p:nvPr/>
        </p:nvPicPr>
        <p:blipFill>
          <a:blip r:embed="rId5"/>
          <a:stretch>
            <a:fillRect/>
          </a:stretch>
        </p:blipFill>
        <p:spPr>
          <a:xfrm>
            <a:off x="1879600" y="6273800"/>
            <a:ext cx="330200" cy="355600"/>
          </a:xfrm>
          <a:prstGeom prst="rect">
            <a:avLst/>
          </a:prstGeom>
          <a:ln w="12700">
            <a:miter lim="400000"/>
          </a:ln>
        </p:spPr>
      </p:pic>
      <p:pic>
        <p:nvPicPr>
          <p:cNvPr id="417" name="droppedImage.pdf" descr="droppedImage.pdf"/>
          <p:cNvPicPr>
            <a:picLocks noChangeAspect="1"/>
          </p:cNvPicPr>
          <p:nvPr/>
        </p:nvPicPr>
        <p:blipFill>
          <a:blip r:embed="rId6"/>
          <a:stretch>
            <a:fillRect/>
          </a:stretch>
        </p:blipFill>
        <p:spPr>
          <a:xfrm>
            <a:off x="4470400" y="4902200"/>
            <a:ext cx="203200" cy="215900"/>
          </a:xfrm>
          <a:prstGeom prst="rect">
            <a:avLst/>
          </a:prstGeom>
          <a:ln w="12700">
            <a:miter lim="400000"/>
          </a:ln>
        </p:spPr>
      </p:pic>
      <p:pic>
        <p:nvPicPr>
          <p:cNvPr id="418" name="droppedImage.pdf" descr="droppedImage.pdf"/>
          <p:cNvPicPr>
            <a:picLocks noChangeAspect="1"/>
          </p:cNvPicPr>
          <p:nvPr/>
        </p:nvPicPr>
        <p:blipFill>
          <a:blip r:embed="rId7"/>
          <a:stretch>
            <a:fillRect/>
          </a:stretch>
        </p:blipFill>
        <p:spPr>
          <a:xfrm>
            <a:off x="7683500" y="6807200"/>
            <a:ext cx="2755900" cy="965200"/>
          </a:xfrm>
          <a:prstGeom prst="rect">
            <a:avLst/>
          </a:prstGeom>
          <a:ln w="12700">
            <a:miter lim="400000"/>
          </a:ln>
        </p:spPr>
      </p:pic>
      <p:sp>
        <p:nvSpPr>
          <p:cNvPr id="419" name="One can show:"/>
          <p:cNvSpPr txBox="1"/>
          <p:nvPr/>
        </p:nvSpPr>
        <p:spPr>
          <a:xfrm>
            <a:off x="7391400" y="5880100"/>
            <a:ext cx="5092700" cy="698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lvl1pPr algn="l">
              <a:spcBef>
                <a:spcPts val="1200"/>
              </a:spcBef>
              <a:buFont typeface="Thonburi"/>
              <a:defRPr sz="2600">
                <a:solidFill>
                  <a:srgbClr val="747474"/>
                </a:solidFill>
                <a:latin typeface="Helvetica Neue"/>
                <a:ea typeface="Helvetica Neue"/>
                <a:cs typeface="Helvetica Neue"/>
                <a:sym typeface="Helvetica Neue"/>
              </a:defRPr>
            </a:lvl1pPr>
          </a:lstStyle>
          <a:p>
            <a:r>
              <a:t>One can show:</a:t>
            </a:r>
          </a:p>
        </p:txBody>
      </p:sp>
      <p:sp>
        <p:nvSpPr>
          <p:cNvPr id="420" name="Rectangle"/>
          <p:cNvSpPr/>
          <p:nvPr/>
        </p:nvSpPr>
        <p:spPr>
          <a:xfrm>
            <a:off x="7454900" y="6629400"/>
            <a:ext cx="3429000" cy="1270000"/>
          </a:xfrm>
          <a:prstGeom prst="rect">
            <a:avLst/>
          </a:prstGeom>
          <a:ln w="25400">
            <a:solidFill>
              <a:srgbClr val="000000"/>
            </a:solidFill>
            <a:miter lim="400000"/>
          </a:ln>
        </p:spPr>
        <p:txBody>
          <a:bodyPr lIns="50800" tIns="50800" rIns="50800" bIns="50800" anchor="ctr"/>
          <a:lstStyle/>
          <a:p>
            <a:pPr>
              <a:defRPr sz="3600"/>
            </a:pPr>
            <a:endParaRPr/>
          </a:p>
        </p:txBody>
      </p:sp>
      <p:sp>
        <p:nvSpPr>
          <p:cNvPr id="421" name="Oval"/>
          <p:cNvSpPr/>
          <p:nvPr/>
        </p:nvSpPr>
        <p:spPr>
          <a:xfrm>
            <a:off x="9385300" y="6604000"/>
            <a:ext cx="1270000" cy="774700"/>
          </a:xfrm>
          <a:prstGeom prst="ellipse">
            <a:avLst/>
          </a:prstGeom>
          <a:ln w="25400">
            <a:solidFill>
              <a:srgbClr val="FF2F92"/>
            </a:solidFill>
            <a:miter lim="400000"/>
          </a:ln>
        </p:spPr>
        <p:txBody>
          <a:bodyPr lIns="50800" tIns="50800" rIns="50800" bIns="50800" anchor="ctr"/>
          <a:lstStyle/>
          <a:p>
            <a:pPr>
              <a:defRPr sz="3600"/>
            </a:pPr>
            <a:endParaRPr/>
          </a:p>
        </p:txBody>
      </p:sp>
      <p:sp>
        <p:nvSpPr>
          <p:cNvPr id="422" name="“surface foreshortening”"/>
          <p:cNvSpPr txBox="1"/>
          <p:nvPr/>
        </p:nvSpPr>
        <p:spPr>
          <a:xfrm>
            <a:off x="9636208" y="6193741"/>
            <a:ext cx="3258922" cy="46106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lvl1pPr>
              <a:defRPr sz="2400">
                <a:solidFill>
                  <a:srgbClr val="FF2F92"/>
                </a:solidFill>
              </a:defRPr>
            </a:lvl1pPr>
          </a:lstStyle>
          <a:p>
            <a:r>
              <a:t>“surface foreshortening”</a:t>
            </a:r>
          </a:p>
        </p:txBody>
      </p:sp>
      <p:sp>
        <p:nvSpPr>
          <p:cNvPr id="423" name="Units: steradians [sr]"/>
          <p:cNvSpPr txBox="1"/>
          <p:nvPr/>
        </p:nvSpPr>
        <p:spPr>
          <a:xfrm>
            <a:off x="7391400" y="8293100"/>
            <a:ext cx="5092700" cy="698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lvl1pPr algn="l">
              <a:spcBef>
                <a:spcPts val="1200"/>
              </a:spcBef>
              <a:buFont typeface="Thonburi"/>
              <a:defRPr sz="2600">
                <a:solidFill>
                  <a:srgbClr val="747474"/>
                </a:solidFill>
                <a:latin typeface="Helvetica Neue"/>
                <a:ea typeface="Helvetica Neue"/>
                <a:cs typeface="Helvetica Neue"/>
                <a:sym typeface="Helvetica Neue"/>
              </a:defRPr>
            </a:lvl1pPr>
          </a:lstStyle>
          <a:p>
            <a:r>
              <a:t>Units: steradians [sr]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Shape"/>
          <p:cNvSpPr/>
          <p:nvPr/>
        </p:nvSpPr>
        <p:spPr>
          <a:xfrm rot="21238224">
            <a:off x="2730499" y="4896148"/>
            <a:ext cx="1244601" cy="1460501"/>
          </a:xfrm>
          <a:custGeom>
            <a:avLst/>
            <a:gdLst/>
            <a:ahLst/>
            <a:cxnLst>
              <a:cxn ang="0">
                <a:pos x="wd2" y="hd2"/>
              </a:cxn>
              <a:cxn ang="5400000">
                <a:pos x="wd2" y="hd2"/>
              </a:cxn>
              <a:cxn ang="10800000">
                <a:pos x="wd2" y="hd2"/>
              </a:cxn>
              <a:cxn ang="16200000">
                <a:pos x="wd2" y="hd2"/>
              </a:cxn>
            </a:cxnLst>
            <a:rect l="0" t="0" r="r" b="b"/>
            <a:pathLst>
              <a:path w="19310" h="20486" extrusionOk="0">
                <a:moveTo>
                  <a:pt x="667" y="8808"/>
                </a:moveTo>
                <a:cubicBezTo>
                  <a:pt x="2042" y="10575"/>
                  <a:pt x="5898" y="7715"/>
                  <a:pt x="7395" y="10217"/>
                </a:cubicBezTo>
                <a:cubicBezTo>
                  <a:pt x="8891" y="12719"/>
                  <a:pt x="6150" y="17580"/>
                  <a:pt x="8352" y="19590"/>
                </a:cubicBezTo>
                <a:cubicBezTo>
                  <a:pt x="10555" y="21600"/>
                  <a:pt x="13984" y="19898"/>
                  <a:pt x="15892" y="17735"/>
                </a:cubicBezTo>
                <a:cubicBezTo>
                  <a:pt x="17800" y="15573"/>
                  <a:pt x="20891" y="10687"/>
                  <a:pt x="18349" y="8446"/>
                </a:cubicBezTo>
                <a:cubicBezTo>
                  <a:pt x="15806" y="6204"/>
                  <a:pt x="14122" y="8622"/>
                  <a:pt x="11640" y="6702"/>
                </a:cubicBezTo>
                <a:cubicBezTo>
                  <a:pt x="9158" y="4782"/>
                  <a:pt x="8763" y="0"/>
                  <a:pt x="6398" y="0"/>
                </a:cubicBezTo>
                <a:cubicBezTo>
                  <a:pt x="4033" y="0"/>
                  <a:pt x="2764" y="1344"/>
                  <a:pt x="1521" y="3104"/>
                </a:cubicBezTo>
                <a:cubicBezTo>
                  <a:pt x="278" y="4864"/>
                  <a:pt x="-709" y="7040"/>
                  <a:pt x="667" y="8808"/>
                </a:cubicBezTo>
                <a:close/>
              </a:path>
            </a:pathLst>
          </a:custGeom>
          <a:solidFill>
            <a:srgbClr val="0096FF"/>
          </a:solidFill>
          <a:ln w="25400">
            <a:solidFill>
              <a:srgbClr val="000000"/>
            </a:solidFill>
            <a:miter lim="400000"/>
          </a:ln>
        </p:spPr>
        <p:txBody>
          <a:bodyPr lIns="50800" tIns="50800" rIns="50800" bIns="50800" anchor="b"/>
          <a:lstStyle/>
          <a:p>
            <a:pPr>
              <a:defRPr sz="4200"/>
            </a:pPr>
            <a:endParaRPr/>
          </a:p>
        </p:txBody>
      </p:sp>
      <p:sp>
        <p:nvSpPr>
          <p:cNvPr id="426" name="Shape"/>
          <p:cNvSpPr/>
          <p:nvPr/>
        </p:nvSpPr>
        <p:spPr>
          <a:xfrm>
            <a:off x="3586733" y="3265223"/>
            <a:ext cx="2797732" cy="2660949"/>
          </a:xfrm>
          <a:custGeom>
            <a:avLst/>
            <a:gdLst/>
            <a:ahLst/>
            <a:cxnLst>
              <a:cxn ang="0">
                <a:pos x="wd2" y="hd2"/>
              </a:cxn>
              <a:cxn ang="5400000">
                <a:pos x="wd2" y="hd2"/>
              </a:cxn>
              <a:cxn ang="10800000">
                <a:pos x="wd2" y="hd2"/>
              </a:cxn>
              <a:cxn ang="16200000">
                <a:pos x="wd2" y="hd2"/>
              </a:cxn>
            </a:cxnLst>
            <a:rect l="0" t="0" r="r" b="b"/>
            <a:pathLst>
              <a:path w="19310" h="20486" extrusionOk="0">
                <a:moveTo>
                  <a:pt x="667" y="8808"/>
                </a:moveTo>
                <a:cubicBezTo>
                  <a:pt x="2042" y="10575"/>
                  <a:pt x="5898" y="7715"/>
                  <a:pt x="7395" y="10217"/>
                </a:cubicBezTo>
                <a:cubicBezTo>
                  <a:pt x="8891" y="12719"/>
                  <a:pt x="6150" y="17580"/>
                  <a:pt x="8352" y="19590"/>
                </a:cubicBezTo>
                <a:cubicBezTo>
                  <a:pt x="10555" y="21600"/>
                  <a:pt x="13984" y="19898"/>
                  <a:pt x="15892" y="17735"/>
                </a:cubicBezTo>
                <a:cubicBezTo>
                  <a:pt x="17800" y="15573"/>
                  <a:pt x="20891" y="10687"/>
                  <a:pt x="18349" y="8446"/>
                </a:cubicBezTo>
                <a:cubicBezTo>
                  <a:pt x="15806" y="6204"/>
                  <a:pt x="14122" y="8622"/>
                  <a:pt x="11640" y="6702"/>
                </a:cubicBezTo>
                <a:cubicBezTo>
                  <a:pt x="9158" y="4782"/>
                  <a:pt x="8763" y="0"/>
                  <a:pt x="6398" y="0"/>
                </a:cubicBezTo>
                <a:cubicBezTo>
                  <a:pt x="4033" y="0"/>
                  <a:pt x="2764" y="1344"/>
                  <a:pt x="1521" y="3104"/>
                </a:cubicBezTo>
                <a:cubicBezTo>
                  <a:pt x="278" y="4864"/>
                  <a:pt x="-709" y="7040"/>
                  <a:pt x="667" y="8808"/>
                </a:cubicBezTo>
                <a:close/>
              </a:path>
            </a:pathLst>
          </a:custGeom>
          <a:solidFill>
            <a:srgbClr val="0096FF"/>
          </a:solidFill>
          <a:ln w="25400">
            <a:solidFill>
              <a:srgbClr val="000000"/>
            </a:solidFill>
            <a:miter lim="400000"/>
          </a:ln>
        </p:spPr>
        <p:txBody>
          <a:bodyPr lIns="50800" tIns="50800" rIns="50800" bIns="50800" anchor="b"/>
          <a:lstStyle/>
          <a:p>
            <a:pPr>
              <a:defRPr sz="4200"/>
            </a:pPr>
            <a:endParaRPr/>
          </a:p>
        </p:txBody>
      </p:sp>
      <p:sp>
        <p:nvSpPr>
          <p:cNvPr id="427" name="Line"/>
          <p:cNvSpPr/>
          <p:nvPr/>
        </p:nvSpPr>
        <p:spPr>
          <a:xfrm flipV="1">
            <a:off x="2362200" y="4276118"/>
            <a:ext cx="2792029" cy="2262112"/>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28" name="Solid angle"/>
          <p:cNvSpPr txBox="1">
            <a:spLocks noGrp="1"/>
          </p:cNvSpPr>
          <p:nvPr>
            <p:ph type="title"/>
          </p:nvPr>
        </p:nvSpPr>
        <p:spPr>
          <a:prstGeom prst="rect">
            <a:avLst/>
          </a:prstGeom>
        </p:spPr>
        <p:txBody>
          <a:bodyPr/>
          <a:lstStyle/>
          <a:p>
            <a:r>
              <a:t>Solid angle</a:t>
            </a:r>
          </a:p>
        </p:txBody>
      </p:sp>
      <p:sp>
        <p:nvSpPr>
          <p:cNvPr id="429" name="To calculate solid angle subtended by a surface S relative to O you must add up (integrate) contributions from all tiny patches (nasty integral)"/>
          <p:cNvSpPr txBox="1">
            <a:spLocks noGrp="1"/>
          </p:cNvSpPr>
          <p:nvPr>
            <p:ph type="body" sz="quarter" idx="1"/>
          </p:nvPr>
        </p:nvSpPr>
        <p:spPr>
          <a:xfrm>
            <a:off x="571500" y="2324100"/>
            <a:ext cx="11861800" cy="1168400"/>
          </a:xfrm>
          <a:prstGeom prst="rect">
            <a:avLst/>
          </a:prstGeom>
        </p:spPr>
        <p:txBody>
          <a:bodyPr/>
          <a:lstStyle>
            <a:lvl1pPr marL="711200"/>
          </a:lstStyle>
          <a:p>
            <a:r>
              <a:t>To calculate solid angle subtended by a surface S relative to O you must add up (integrate) contributions from all tiny patches (nasty integral)</a:t>
            </a:r>
          </a:p>
        </p:txBody>
      </p:sp>
      <p:sp>
        <p:nvSpPr>
          <p:cNvPr id="430" name="Line"/>
          <p:cNvSpPr/>
          <p:nvPr/>
        </p:nvSpPr>
        <p:spPr>
          <a:xfrm flipH="1">
            <a:off x="2349500" y="4267200"/>
            <a:ext cx="1" cy="2300728"/>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31" name="Line"/>
          <p:cNvSpPr/>
          <p:nvPr/>
        </p:nvSpPr>
        <p:spPr>
          <a:xfrm flipH="1">
            <a:off x="2354836" y="6560563"/>
            <a:ext cx="2300728" cy="1"/>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32" name="Line"/>
          <p:cNvSpPr/>
          <p:nvPr/>
        </p:nvSpPr>
        <p:spPr>
          <a:xfrm flipV="1">
            <a:off x="1159768" y="6558508"/>
            <a:ext cx="1190487" cy="1123008"/>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33" name="Line"/>
          <p:cNvSpPr/>
          <p:nvPr/>
        </p:nvSpPr>
        <p:spPr>
          <a:xfrm>
            <a:off x="2353634" y="4594853"/>
            <a:ext cx="2000317" cy="1975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9602" y="810"/>
                  <a:pt x="19693" y="6652"/>
                  <a:pt x="21600" y="21600"/>
                </a:cubicBezTo>
              </a:path>
            </a:pathLst>
          </a:custGeom>
          <a:ln w="25400">
            <a:solidFill>
              <a:srgbClr val="000000"/>
            </a:solidFill>
            <a:miter lim="400000"/>
          </a:ln>
        </p:spPr>
        <p:txBody>
          <a:bodyPr lIns="50800" tIns="50800" rIns="50800" bIns="50800" anchor="b"/>
          <a:lstStyle/>
          <a:p>
            <a:pPr>
              <a:defRPr sz="4200"/>
            </a:pPr>
            <a:endParaRPr/>
          </a:p>
        </p:txBody>
      </p:sp>
      <p:sp>
        <p:nvSpPr>
          <p:cNvPr id="434" name="Line"/>
          <p:cNvSpPr/>
          <p:nvPr/>
        </p:nvSpPr>
        <p:spPr>
          <a:xfrm>
            <a:off x="1320304" y="4597400"/>
            <a:ext cx="1029197" cy="29256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339" y="6057"/>
                  <a:pt x="0" y="11482"/>
                  <a:pt x="0" y="21600"/>
                </a:cubicBezTo>
              </a:path>
            </a:pathLst>
          </a:custGeom>
          <a:ln w="25400">
            <a:solidFill>
              <a:srgbClr val="000000"/>
            </a:solidFill>
            <a:miter lim="400000"/>
          </a:ln>
        </p:spPr>
        <p:txBody>
          <a:bodyPr lIns="50800" tIns="50800" rIns="50800" bIns="50800" anchor="b"/>
          <a:lstStyle/>
          <a:p>
            <a:pPr>
              <a:defRPr sz="4200"/>
            </a:pPr>
            <a:endParaRPr/>
          </a:p>
        </p:txBody>
      </p:sp>
      <p:sp>
        <p:nvSpPr>
          <p:cNvPr id="435" name="Line"/>
          <p:cNvSpPr/>
          <p:nvPr/>
        </p:nvSpPr>
        <p:spPr>
          <a:xfrm>
            <a:off x="1320800" y="6565900"/>
            <a:ext cx="3029149" cy="9571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7162" y="18370"/>
                  <a:pt x="11596" y="21600"/>
                  <a:pt x="0" y="21600"/>
                </a:cubicBezTo>
              </a:path>
            </a:pathLst>
          </a:custGeom>
          <a:ln w="25400">
            <a:solidFill>
              <a:srgbClr val="000000"/>
            </a:solidFill>
            <a:miter lim="400000"/>
          </a:ln>
        </p:spPr>
        <p:txBody>
          <a:bodyPr lIns="50800" tIns="50800" rIns="50800" bIns="50800" anchor="b"/>
          <a:lstStyle/>
          <a:p>
            <a:pPr>
              <a:defRPr sz="4200"/>
            </a:pPr>
            <a:endParaRPr/>
          </a:p>
        </p:txBody>
      </p:sp>
      <p:sp>
        <p:nvSpPr>
          <p:cNvPr id="436" name="Line"/>
          <p:cNvSpPr/>
          <p:nvPr/>
        </p:nvSpPr>
        <p:spPr>
          <a:xfrm flipV="1">
            <a:off x="2361803" y="4818533"/>
            <a:ext cx="2451348" cy="1735792"/>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37" name="Line"/>
          <p:cNvSpPr/>
          <p:nvPr/>
        </p:nvSpPr>
        <p:spPr>
          <a:xfrm flipV="1">
            <a:off x="2362200" y="5229114"/>
            <a:ext cx="3088184" cy="1319978"/>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38" name="Line"/>
          <p:cNvSpPr/>
          <p:nvPr/>
        </p:nvSpPr>
        <p:spPr>
          <a:xfrm flipV="1">
            <a:off x="2362200" y="4691210"/>
            <a:ext cx="3432436" cy="1851930"/>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39" name="Rectangle"/>
          <p:cNvSpPr/>
          <p:nvPr/>
        </p:nvSpPr>
        <p:spPr>
          <a:xfrm rot="18177065">
            <a:off x="4980909" y="4372399"/>
            <a:ext cx="635001" cy="762001"/>
          </a:xfrm>
          <a:prstGeom prst="rect">
            <a:avLst/>
          </a:prstGeom>
          <a:solidFill>
            <a:srgbClr val="0096FF"/>
          </a:solidFill>
          <a:ln w="25400">
            <a:solidFill>
              <a:srgbClr val="000000"/>
            </a:solidFill>
            <a:miter lim="400000"/>
          </a:ln>
        </p:spPr>
        <p:txBody>
          <a:bodyPr lIns="50800" tIns="50800" rIns="50800" bIns="50800" anchor="ctr"/>
          <a:lstStyle/>
          <a:p>
            <a:pPr>
              <a:defRPr sz="3600"/>
            </a:pPr>
            <a:endParaRPr/>
          </a:p>
        </p:txBody>
      </p:sp>
      <p:sp>
        <p:nvSpPr>
          <p:cNvPr id="440" name="Circle"/>
          <p:cNvSpPr/>
          <p:nvPr/>
        </p:nvSpPr>
        <p:spPr>
          <a:xfrm>
            <a:off x="3657600" y="5702300"/>
            <a:ext cx="63500" cy="635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441" name="Circle"/>
          <p:cNvSpPr/>
          <p:nvPr/>
        </p:nvSpPr>
        <p:spPr>
          <a:xfrm>
            <a:off x="5295900" y="4711700"/>
            <a:ext cx="63500" cy="635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442" name="Line"/>
          <p:cNvSpPr/>
          <p:nvPr/>
        </p:nvSpPr>
        <p:spPr>
          <a:xfrm flipH="1">
            <a:off x="5330247" y="4253904"/>
            <a:ext cx="298755" cy="479417"/>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43" name="Shape"/>
          <p:cNvSpPr/>
          <p:nvPr/>
        </p:nvSpPr>
        <p:spPr>
          <a:xfrm>
            <a:off x="3530302" y="5499132"/>
            <a:ext cx="368598" cy="441856"/>
          </a:xfrm>
          <a:custGeom>
            <a:avLst/>
            <a:gdLst/>
            <a:ahLst/>
            <a:cxnLst>
              <a:cxn ang="0">
                <a:pos x="wd2" y="hd2"/>
              </a:cxn>
              <a:cxn ang="5400000">
                <a:pos x="wd2" y="hd2"/>
              </a:cxn>
              <a:cxn ang="10800000">
                <a:pos x="wd2" y="hd2"/>
              </a:cxn>
              <a:cxn ang="16200000">
                <a:pos x="wd2" y="hd2"/>
              </a:cxn>
            </a:cxnLst>
            <a:rect l="0" t="0" r="r" b="b"/>
            <a:pathLst>
              <a:path w="21600" h="21600" extrusionOk="0">
                <a:moveTo>
                  <a:pt x="0" y="11342"/>
                </a:moveTo>
                <a:lnTo>
                  <a:pt x="14762" y="21600"/>
                </a:lnTo>
                <a:lnTo>
                  <a:pt x="21600" y="10553"/>
                </a:lnTo>
                <a:lnTo>
                  <a:pt x="6527" y="0"/>
                </a:lnTo>
                <a:lnTo>
                  <a:pt x="0" y="11342"/>
                </a:lnTo>
                <a:close/>
              </a:path>
            </a:pathLst>
          </a:custGeom>
          <a:solidFill>
            <a:srgbClr val="0096FF"/>
          </a:solidFill>
          <a:ln w="25400">
            <a:solidFill>
              <a:srgbClr val="000000"/>
            </a:solidFill>
            <a:miter lim="400000"/>
          </a:ln>
        </p:spPr>
        <p:txBody>
          <a:bodyPr lIns="50800" tIns="50800" rIns="50800" bIns="50800" anchor="b"/>
          <a:lstStyle/>
          <a:p>
            <a:pPr>
              <a:defRPr sz="4200"/>
            </a:pPr>
            <a:endParaRPr/>
          </a:p>
        </p:txBody>
      </p:sp>
      <p:sp>
        <p:nvSpPr>
          <p:cNvPr id="444" name="Line"/>
          <p:cNvSpPr/>
          <p:nvPr/>
        </p:nvSpPr>
        <p:spPr>
          <a:xfrm flipV="1">
            <a:off x="2349500" y="4746857"/>
            <a:ext cx="2978084" cy="1795154"/>
          </a:xfrm>
          <a:prstGeom prst="line">
            <a:avLst/>
          </a:prstGeom>
          <a:ln w="254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445" name="droppedImage.pdf" descr="droppedImage.pdf"/>
          <p:cNvPicPr>
            <a:picLocks noChangeAspect="1"/>
          </p:cNvPicPr>
          <p:nvPr/>
        </p:nvPicPr>
        <p:blipFill>
          <a:blip r:embed="rId2"/>
          <a:stretch>
            <a:fillRect/>
          </a:stretch>
        </p:blipFill>
        <p:spPr>
          <a:xfrm>
            <a:off x="1879600" y="6273800"/>
            <a:ext cx="330200" cy="355600"/>
          </a:xfrm>
          <a:prstGeom prst="rect">
            <a:avLst/>
          </a:prstGeom>
          <a:ln w="12700">
            <a:miter lim="400000"/>
          </a:ln>
        </p:spPr>
      </p:pic>
      <p:pic>
        <p:nvPicPr>
          <p:cNvPr id="446" name="droppedImage.pdf" descr="droppedImage.pdf"/>
          <p:cNvPicPr>
            <a:picLocks noChangeAspect="1"/>
          </p:cNvPicPr>
          <p:nvPr/>
        </p:nvPicPr>
        <p:blipFill>
          <a:blip r:embed="rId3"/>
          <a:stretch>
            <a:fillRect/>
          </a:stretch>
        </p:blipFill>
        <p:spPr>
          <a:xfrm>
            <a:off x="7683500" y="6807200"/>
            <a:ext cx="2755900" cy="965200"/>
          </a:xfrm>
          <a:prstGeom prst="rect">
            <a:avLst/>
          </a:prstGeom>
          <a:ln w="12700">
            <a:miter lim="400000"/>
          </a:ln>
        </p:spPr>
      </p:pic>
      <p:sp>
        <p:nvSpPr>
          <p:cNvPr id="447" name="One can show:"/>
          <p:cNvSpPr txBox="1"/>
          <p:nvPr/>
        </p:nvSpPr>
        <p:spPr>
          <a:xfrm>
            <a:off x="7391400" y="5880100"/>
            <a:ext cx="5092700" cy="698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lvl1pPr algn="l">
              <a:spcBef>
                <a:spcPts val="1200"/>
              </a:spcBef>
              <a:buFont typeface="Thonburi"/>
              <a:defRPr sz="2600">
                <a:solidFill>
                  <a:srgbClr val="747474"/>
                </a:solidFill>
                <a:latin typeface="Helvetica Neue"/>
                <a:ea typeface="Helvetica Neue"/>
                <a:cs typeface="Helvetica Neue"/>
                <a:sym typeface="Helvetica Neue"/>
              </a:defRPr>
            </a:lvl1pPr>
          </a:lstStyle>
          <a:p>
            <a:r>
              <a:t>One can show:</a:t>
            </a:r>
          </a:p>
        </p:txBody>
      </p:sp>
      <p:sp>
        <p:nvSpPr>
          <p:cNvPr id="448" name="Rectangle"/>
          <p:cNvSpPr/>
          <p:nvPr/>
        </p:nvSpPr>
        <p:spPr>
          <a:xfrm>
            <a:off x="7454900" y="6629400"/>
            <a:ext cx="3429000" cy="1270000"/>
          </a:xfrm>
          <a:prstGeom prst="rect">
            <a:avLst/>
          </a:prstGeom>
          <a:ln w="25400">
            <a:solidFill>
              <a:srgbClr val="000000"/>
            </a:solidFill>
            <a:miter lim="400000"/>
          </a:ln>
        </p:spPr>
        <p:txBody>
          <a:bodyPr lIns="50800" tIns="50800" rIns="50800" bIns="50800" anchor="ctr"/>
          <a:lstStyle/>
          <a:p>
            <a:pPr>
              <a:defRPr sz="3600"/>
            </a:pPr>
            <a:endParaRPr/>
          </a:p>
        </p:txBody>
      </p:sp>
      <p:sp>
        <p:nvSpPr>
          <p:cNvPr id="449" name="Oval"/>
          <p:cNvSpPr/>
          <p:nvPr/>
        </p:nvSpPr>
        <p:spPr>
          <a:xfrm>
            <a:off x="9385300" y="6604000"/>
            <a:ext cx="1270000" cy="774700"/>
          </a:xfrm>
          <a:prstGeom prst="ellipse">
            <a:avLst/>
          </a:prstGeom>
          <a:ln w="25400">
            <a:solidFill>
              <a:srgbClr val="FF2F92"/>
            </a:solidFill>
            <a:miter lim="400000"/>
          </a:ln>
        </p:spPr>
        <p:txBody>
          <a:bodyPr lIns="50800" tIns="50800" rIns="50800" bIns="50800" anchor="ctr"/>
          <a:lstStyle/>
          <a:p>
            <a:pPr>
              <a:defRPr sz="3600"/>
            </a:pPr>
            <a:endParaRPr/>
          </a:p>
        </p:txBody>
      </p:sp>
      <p:sp>
        <p:nvSpPr>
          <p:cNvPr id="450" name="“surface foreshortening”"/>
          <p:cNvSpPr txBox="1"/>
          <p:nvPr/>
        </p:nvSpPr>
        <p:spPr>
          <a:xfrm>
            <a:off x="9636208" y="6193741"/>
            <a:ext cx="3258922" cy="46106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lvl1pPr>
              <a:defRPr sz="2400">
                <a:solidFill>
                  <a:srgbClr val="FF2F92"/>
                </a:solidFill>
              </a:defRPr>
            </a:lvl1pPr>
          </a:lstStyle>
          <a:p>
            <a:r>
              <a:t>“surface foreshortening”</a:t>
            </a:r>
          </a:p>
        </p:txBody>
      </p:sp>
      <p:sp>
        <p:nvSpPr>
          <p:cNvPr id="451" name="Units: steradians [sr]"/>
          <p:cNvSpPr txBox="1"/>
          <p:nvPr/>
        </p:nvSpPr>
        <p:spPr>
          <a:xfrm>
            <a:off x="7391400" y="8293100"/>
            <a:ext cx="5092700" cy="698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lvl1pPr algn="l">
              <a:spcBef>
                <a:spcPts val="1200"/>
              </a:spcBef>
              <a:buFont typeface="Thonburi"/>
              <a:defRPr sz="2600">
                <a:solidFill>
                  <a:srgbClr val="747474"/>
                </a:solidFill>
                <a:latin typeface="Helvetica Neue"/>
                <a:ea typeface="Helvetica Neue"/>
                <a:cs typeface="Helvetica Neue"/>
                <a:sym typeface="Helvetica Neue"/>
              </a:defRPr>
            </a:lvl1pPr>
          </a:lstStyle>
          <a:p>
            <a:r>
              <a:t>Units: steradians [sr]</a:t>
            </a:r>
          </a:p>
        </p:txBody>
      </p:sp>
      <p:pic>
        <p:nvPicPr>
          <p:cNvPr id="452" name="droppedImage.pdf" descr="droppedImage.pdf"/>
          <p:cNvPicPr>
            <a:picLocks noChangeAspect="1"/>
          </p:cNvPicPr>
          <p:nvPr/>
        </p:nvPicPr>
        <p:blipFill>
          <a:blip r:embed="rId4"/>
          <a:stretch>
            <a:fillRect/>
          </a:stretch>
        </p:blipFill>
        <p:spPr>
          <a:xfrm>
            <a:off x="7366000" y="3873500"/>
            <a:ext cx="3403600" cy="1079500"/>
          </a:xfrm>
          <a:prstGeom prst="rect">
            <a:avLst/>
          </a:prstGeom>
          <a:ln w="12700">
            <a:miter lim="400000"/>
          </a:ln>
        </p:spPr>
      </p:pic>
      <p:pic>
        <p:nvPicPr>
          <p:cNvPr id="453" name="droppedImage.pdf" descr="droppedImage.pdf"/>
          <p:cNvPicPr>
            <a:picLocks noChangeAspect="1"/>
          </p:cNvPicPr>
          <p:nvPr/>
        </p:nvPicPr>
        <p:blipFill>
          <a:blip r:embed="rId5"/>
          <a:stretch>
            <a:fillRect/>
          </a:stretch>
        </p:blipFill>
        <p:spPr>
          <a:xfrm>
            <a:off x="4368800" y="4838700"/>
            <a:ext cx="241300" cy="342900"/>
          </a:xfrm>
          <a:prstGeom prst="rect">
            <a:avLst/>
          </a:prstGeom>
          <a:ln w="12700">
            <a:miter lim="400000"/>
          </a:ln>
        </p:spPr>
      </p:pic>
      <p:pic>
        <p:nvPicPr>
          <p:cNvPr id="454" name="droppedImage.pdf" descr="droppedImage.pdf"/>
          <p:cNvPicPr>
            <a:picLocks noChangeAspect="1"/>
          </p:cNvPicPr>
          <p:nvPr/>
        </p:nvPicPr>
        <p:blipFill>
          <a:blip r:embed="rId6"/>
          <a:stretch>
            <a:fillRect/>
          </a:stretch>
        </p:blipFill>
        <p:spPr>
          <a:xfrm>
            <a:off x="5613400" y="3746500"/>
            <a:ext cx="266700" cy="3429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Question"/>
          <p:cNvSpPr txBox="1">
            <a:spLocks noGrp="1"/>
          </p:cNvSpPr>
          <p:nvPr>
            <p:ph type="title"/>
          </p:nvPr>
        </p:nvSpPr>
        <p:spPr>
          <a:prstGeom prst="rect">
            <a:avLst/>
          </a:prstGeom>
        </p:spPr>
        <p:txBody>
          <a:bodyPr/>
          <a:lstStyle/>
          <a:p>
            <a:r>
              <a:t>Question</a:t>
            </a:r>
          </a:p>
        </p:txBody>
      </p:sp>
      <p:sp>
        <p:nvSpPr>
          <p:cNvPr id="457" name="Suppose surface S is a hemisphere centered at O. What is the solid angle it subtends?"/>
          <p:cNvSpPr txBox="1">
            <a:spLocks noGrp="1"/>
          </p:cNvSpPr>
          <p:nvPr>
            <p:ph type="body" sz="quarter" idx="1"/>
          </p:nvPr>
        </p:nvSpPr>
        <p:spPr>
          <a:xfrm>
            <a:off x="571500" y="2324100"/>
            <a:ext cx="11861800" cy="1168400"/>
          </a:xfrm>
          <a:prstGeom prst="rect">
            <a:avLst/>
          </a:prstGeom>
        </p:spPr>
        <p:txBody>
          <a:bodyPr/>
          <a:lstStyle>
            <a:lvl1pPr marL="711200"/>
          </a:lstStyle>
          <a:p>
            <a:r>
              <a:t>Suppose surface S is a hemisphere centered at O. What is the solid angle it subtends?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Question"/>
          <p:cNvSpPr txBox="1">
            <a:spLocks noGrp="1"/>
          </p:cNvSpPr>
          <p:nvPr>
            <p:ph type="title"/>
          </p:nvPr>
        </p:nvSpPr>
        <p:spPr>
          <a:prstGeom prst="rect">
            <a:avLst/>
          </a:prstGeom>
        </p:spPr>
        <p:txBody>
          <a:bodyPr/>
          <a:lstStyle/>
          <a:p>
            <a:r>
              <a:t>Question</a:t>
            </a:r>
          </a:p>
        </p:txBody>
      </p:sp>
      <p:sp>
        <p:nvSpPr>
          <p:cNvPr id="460" name="Suppose surface S is a hemisphere centered at O. What is the solid angle it subtends?…"/>
          <p:cNvSpPr txBox="1">
            <a:spLocks noGrp="1"/>
          </p:cNvSpPr>
          <p:nvPr>
            <p:ph type="body" sz="half" idx="1"/>
          </p:nvPr>
        </p:nvSpPr>
        <p:spPr>
          <a:xfrm>
            <a:off x="571500" y="2324100"/>
            <a:ext cx="11861800" cy="3644900"/>
          </a:xfrm>
          <a:prstGeom prst="rect">
            <a:avLst/>
          </a:prstGeom>
        </p:spPr>
        <p:txBody>
          <a:bodyPr/>
          <a:lstStyle/>
          <a:p>
            <a:pPr marL="711200"/>
            <a:r>
              <a:t>Suppose surface S is a hemisphere centered at O. What is the solid angle it subtends?</a:t>
            </a:r>
          </a:p>
          <a:p>
            <a:pPr marL="711200"/>
            <a:endParaRPr/>
          </a:p>
          <a:p>
            <a:pPr marL="711200"/>
            <a:r>
              <a:t>Answer: 2\pi (area of sphere is 4\pi*r^2; area of unit sphere is 4\pi; half of that is 2\pi)</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p:cNvSpPr>
          <p:nvPr>
            <p:ph type="title"/>
          </p:nvPr>
        </p:nvSpPr>
        <p:spPr>
          <a:xfrm>
            <a:off x="0" y="1219200"/>
            <a:ext cx="13004800" cy="1413934"/>
          </a:xfrm>
          <a:prstGeom prst="rect">
            <a:avLst/>
          </a:prstGeom>
        </p:spPr>
        <p:txBody>
          <a:bodyPr/>
          <a:lstStyle/>
          <a:p>
            <a:pPr algn="ctr"/>
            <a:r>
              <a:rPr lang="en-US" dirty="0"/>
              <a:t>Slide credits</a:t>
            </a:r>
            <a:endParaRPr dirty="0"/>
          </a:p>
        </p:txBody>
      </p:sp>
      <p:sp>
        <p:nvSpPr>
          <p:cNvPr id="4" name="Shape 667"/>
          <p:cNvSpPr txBox="1">
            <a:spLocks/>
          </p:cNvSpPr>
          <p:nvPr/>
        </p:nvSpPr>
        <p:spPr>
          <a:xfrm>
            <a:off x="540200" y="2893008"/>
            <a:ext cx="11924401" cy="3967584"/>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560" b="0" i="0" u="none" strike="noStrike" kern="1200" cap="none" spc="0" normalizeH="0" baseline="0" noProof="0" dirty="0">
                <a:ln>
                  <a:noFill/>
                </a:ln>
                <a:solidFill>
                  <a:srgbClr val="000000"/>
                </a:solidFill>
                <a:effectLst/>
                <a:uLnTx/>
                <a:uFillTx/>
                <a:latin typeface="Helvetica Light"/>
                <a:sym typeface="Helvetica Light"/>
              </a:rPr>
              <a:t>Most of these slides were adapted from:</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560" b="0" i="0" u="none" strike="noStrike" kern="1200" cap="none" spc="0" normalizeH="0" baseline="0" noProof="0" dirty="0">
              <a:ln>
                <a:noFill/>
              </a:ln>
              <a:solidFill>
                <a:srgbClr val="000000"/>
              </a:solidFill>
              <a:effectLst/>
              <a:uLnTx/>
              <a:uFillTx/>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560" b="0" i="0" u="none" strike="noStrike" kern="1200" cap="none" spc="0" normalizeH="0" baseline="0" noProof="0" dirty="0" err="1">
                <a:ln>
                  <a:noFill/>
                </a:ln>
                <a:solidFill>
                  <a:srgbClr val="000000"/>
                </a:solidFill>
                <a:effectLst/>
                <a:uLnTx/>
                <a:uFillTx/>
                <a:latin typeface="Helvetica Light"/>
                <a:sym typeface="Helvetica Light"/>
              </a:rPr>
              <a:t>Srinivasa</a:t>
            </a:r>
            <a:r>
              <a:rPr kumimoji="0" lang="en-US" sz="2560" b="0" i="0" u="none" strike="noStrike" kern="1200" cap="none" spc="0" normalizeH="0" baseline="0" noProof="0" dirty="0">
                <a:ln>
                  <a:noFill/>
                </a:ln>
                <a:solidFill>
                  <a:srgbClr val="000000"/>
                </a:solidFill>
                <a:effectLst/>
                <a:uLnTx/>
                <a:uFillTx/>
                <a:latin typeface="Helvetica Light"/>
                <a:sym typeface="Helvetica Light"/>
              </a:rPr>
              <a:t> Narasimhan (16-385, Spring 2014).</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560" b="0" i="0" u="none" strike="noStrike" kern="1200" cap="none" spc="0" normalizeH="0" baseline="0" noProof="0" dirty="0">
              <a:ln>
                <a:noFill/>
              </a:ln>
              <a:solidFill>
                <a:srgbClr val="000000"/>
              </a:solidFill>
              <a:effectLst/>
              <a:uLnTx/>
              <a:uFillTx/>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560" b="0" i="0" u="none" strike="noStrike" kern="1200" cap="none" spc="0" normalizeH="0" baseline="0" noProof="0" dirty="0">
                <a:ln>
                  <a:noFill/>
                </a:ln>
                <a:solidFill>
                  <a:srgbClr val="000000"/>
                </a:solidFill>
                <a:effectLst/>
                <a:uLnTx/>
                <a:uFillTx/>
                <a:latin typeface="Helvetica Light"/>
                <a:sym typeface="Helvetica Light"/>
              </a:rPr>
              <a:t>Todd </a:t>
            </a:r>
            <a:r>
              <a:rPr kumimoji="0" lang="en-US" sz="2560" b="0" i="0" u="none" strike="noStrike" kern="1200" cap="none" spc="0" normalizeH="0" baseline="0" noProof="0" dirty="0" err="1">
                <a:ln>
                  <a:noFill/>
                </a:ln>
                <a:solidFill>
                  <a:srgbClr val="000000"/>
                </a:solidFill>
                <a:effectLst/>
                <a:uLnTx/>
                <a:uFillTx/>
                <a:latin typeface="Helvetica Light"/>
                <a:sym typeface="Helvetica Light"/>
              </a:rPr>
              <a:t>Zickler</a:t>
            </a:r>
            <a:r>
              <a:rPr kumimoji="0" lang="en-US" sz="2560" b="0" i="0" u="none" strike="noStrike" kern="1200" cap="none" spc="0" normalizeH="0" baseline="0" noProof="0" dirty="0">
                <a:ln>
                  <a:noFill/>
                </a:ln>
                <a:solidFill>
                  <a:srgbClr val="000000"/>
                </a:solidFill>
                <a:effectLst/>
                <a:uLnTx/>
                <a:uFillTx/>
                <a:latin typeface="Helvetica Light"/>
                <a:sym typeface="Helvetica Light"/>
              </a:rPr>
              <a:t> (Harvard University).</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560" b="0" i="0" u="none" strike="noStrike" kern="1200" cap="none" spc="0" normalizeH="0" baseline="0" noProof="0" dirty="0">
              <a:ln>
                <a:noFill/>
              </a:ln>
              <a:solidFill>
                <a:srgbClr val="000000"/>
              </a:solidFill>
              <a:effectLst/>
              <a:uLnTx/>
              <a:uFillTx/>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560" b="0" i="0" u="none" strike="noStrike" kern="1200" cap="none" spc="0" normalizeH="0" baseline="0" noProof="0" dirty="0">
                <a:ln>
                  <a:noFill/>
                </a:ln>
                <a:solidFill>
                  <a:srgbClr val="000000"/>
                </a:solidFill>
                <a:effectLst/>
                <a:uLnTx/>
                <a:uFillTx/>
                <a:latin typeface="Helvetica Light"/>
                <a:sym typeface="Helvetica Light"/>
              </a:rPr>
              <a:t>Steven </a:t>
            </a:r>
            <a:r>
              <a:rPr kumimoji="0" lang="en-US" sz="2560" b="0" i="0" u="none" strike="noStrike" kern="1200" cap="none" spc="0" normalizeH="0" baseline="0" noProof="0" dirty="0" err="1">
                <a:ln>
                  <a:noFill/>
                </a:ln>
                <a:solidFill>
                  <a:srgbClr val="000000"/>
                </a:solidFill>
                <a:effectLst/>
                <a:uLnTx/>
                <a:uFillTx/>
                <a:latin typeface="Helvetica Light"/>
                <a:sym typeface="Helvetica Light"/>
              </a:rPr>
              <a:t>Gortler</a:t>
            </a:r>
            <a:r>
              <a:rPr kumimoji="0" lang="en-US" sz="2560" b="0" i="0" u="none" strike="noStrike" kern="1200" cap="none" spc="0" normalizeH="0" baseline="0" noProof="0" dirty="0">
                <a:ln>
                  <a:noFill/>
                </a:ln>
                <a:solidFill>
                  <a:srgbClr val="000000"/>
                </a:solidFill>
                <a:effectLst/>
                <a:uLnTx/>
                <a:uFillTx/>
                <a:latin typeface="Helvetica Light"/>
                <a:sym typeface="Helvetica Light"/>
              </a:rPr>
              <a:t> (Harvard University).</a:t>
            </a:r>
          </a:p>
        </p:txBody>
      </p:sp>
    </p:spTree>
    <p:extLst>
      <p:ext uri="{BB962C8B-B14F-4D97-AF65-F5344CB8AC3E}">
        <p14:creationId xmlns:p14="http://schemas.microsoft.com/office/powerpoint/2010/main" val="3472689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Quantifying light: flux, irradiance, and radiance"/>
          <p:cNvSpPr txBox="1">
            <a:spLocks noGrp="1"/>
          </p:cNvSpPr>
          <p:nvPr>
            <p:ph type="title"/>
          </p:nvPr>
        </p:nvSpPr>
        <p:spPr>
          <a:prstGeom prst="rect">
            <a:avLst/>
          </a:prstGeom>
        </p:spPr>
        <p:txBody>
          <a:bodyPr/>
          <a:lstStyle/>
          <a:p>
            <a:r>
              <a:t>Quantifying light: flux, irradiance, and radiance</a:t>
            </a:r>
          </a:p>
        </p:txBody>
      </p:sp>
      <p:sp>
        <p:nvSpPr>
          <p:cNvPr id="463" name="Imagine a sensor that counts photons passing through planar patch X in directions within angular wedge W…"/>
          <p:cNvSpPr txBox="1">
            <a:spLocks noGrp="1"/>
          </p:cNvSpPr>
          <p:nvPr>
            <p:ph type="body" sz="quarter" idx="1"/>
          </p:nvPr>
        </p:nvSpPr>
        <p:spPr>
          <a:xfrm>
            <a:off x="571500" y="2324100"/>
            <a:ext cx="11861800" cy="2019300"/>
          </a:xfrm>
          <a:prstGeom prst="rect">
            <a:avLst/>
          </a:prstGeom>
        </p:spPr>
        <p:txBody>
          <a:bodyPr/>
          <a:lstStyle/>
          <a:p>
            <a:pPr marL="711200"/>
            <a:r>
              <a:rPr dirty="0"/>
              <a:t>Imagine a sensor that counts photons passing through planar patch X in directions within angular wedge W</a:t>
            </a:r>
          </a:p>
          <a:p>
            <a:pPr marL="711200"/>
            <a:r>
              <a:rPr dirty="0"/>
              <a:t>It measures </a:t>
            </a:r>
            <a:r>
              <a:rPr i="1" dirty="0"/>
              <a:t>radiant flux</a:t>
            </a:r>
            <a:r>
              <a:rPr dirty="0"/>
              <a:t> [watts = joules/sec]</a:t>
            </a:r>
            <a:r>
              <a:rPr lang="en-US" dirty="0"/>
              <a:t>: rate of photons hitting sensor area</a:t>
            </a:r>
          </a:p>
          <a:p>
            <a:pPr marL="711200"/>
            <a:r>
              <a:rPr lang="en-US" dirty="0"/>
              <a:t>Measurement depends on sensor area |X|</a:t>
            </a:r>
            <a:endParaRPr dirty="0"/>
          </a:p>
        </p:txBody>
      </p:sp>
      <p:sp>
        <p:nvSpPr>
          <p:cNvPr id="464" name="Line"/>
          <p:cNvSpPr/>
          <p:nvPr/>
        </p:nvSpPr>
        <p:spPr>
          <a:xfrm>
            <a:off x="1887339" y="6312892"/>
            <a:ext cx="1871861" cy="1078508"/>
          </a:xfrm>
          <a:prstGeom prst="line">
            <a:avLst/>
          </a:prstGeom>
          <a:ln w="381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468" name="Group"/>
          <p:cNvGrpSpPr/>
          <p:nvPr/>
        </p:nvGrpSpPr>
        <p:grpSpPr>
          <a:xfrm>
            <a:off x="1755973" y="4989195"/>
            <a:ext cx="417852" cy="1335405"/>
            <a:chOff x="0" y="0"/>
            <a:chExt cx="417850" cy="1335404"/>
          </a:xfrm>
        </p:grpSpPr>
        <p:sp>
          <p:nvSpPr>
            <p:cNvPr id="465"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66"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67"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grpSp>
        <p:nvGrpSpPr>
          <p:cNvPr id="472" name="Group"/>
          <p:cNvGrpSpPr/>
          <p:nvPr/>
        </p:nvGrpSpPr>
        <p:grpSpPr>
          <a:xfrm>
            <a:off x="2362200" y="5346700"/>
            <a:ext cx="417851" cy="1335405"/>
            <a:chOff x="0" y="0"/>
            <a:chExt cx="417850" cy="1335404"/>
          </a:xfrm>
        </p:grpSpPr>
        <p:sp>
          <p:nvSpPr>
            <p:cNvPr id="469"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70"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71"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grpSp>
        <p:nvGrpSpPr>
          <p:cNvPr id="476" name="Group"/>
          <p:cNvGrpSpPr/>
          <p:nvPr/>
        </p:nvGrpSpPr>
        <p:grpSpPr>
          <a:xfrm>
            <a:off x="3606800" y="6057900"/>
            <a:ext cx="417851" cy="1335405"/>
            <a:chOff x="0" y="0"/>
            <a:chExt cx="417850" cy="1335404"/>
          </a:xfrm>
        </p:grpSpPr>
        <p:sp>
          <p:nvSpPr>
            <p:cNvPr id="473"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74"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75"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pic>
        <p:nvPicPr>
          <p:cNvPr id="477" name="droppedImage.pdf" descr="droppedImage.pdf"/>
          <p:cNvPicPr>
            <a:picLocks noChangeAspect="1"/>
          </p:cNvPicPr>
          <p:nvPr/>
        </p:nvPicPr>
        <p:blipFill>
          <a:blip r:embed="rId2"/>
          <a:stretch>
            <a:fillRect/>
          </a:stretch>
        </p:blipFill>
        <p:spPr>
          <a:xfrm rot="1426392">
            <a:off x="2882899" y="6324600"/>
            <a:ext cx="469901" cy="63500"/>
          </a:xfrm>
          <a:prstGeom prst="rect">
            <a:avLst/>
          </a:prstGeom>
          <a:ln w="12700">
            <a:miter lim="400000"/>
          </a:ln>
        </p:spPr>
      </p:pic>
      <p:pic>
        <p:nvPicPr>
          <p:cNvPr id="479" name="droppedImage.pdf" descr="droppedImage.pdf"/>
          <p:cNvPicPr>
            <a:picLocks noChangeAspect="1"/>
          </p:cNvPicPr>
          <p:nvPr/>
        </p:nvPicPr>
        <p:blipFill>
          <a:blip r:embed="rId3"/>
          <a:stretch>
            <a:fillRect/>
          </a:stretch>
        </p:blipFill>
        <p:spPr>
          <a:xfrm>
            <a:off x="2425700" y="6972300"/>
            <a:ext cx="381000" cy="317500"/>
          </a:xfrm>
          <a:prstGeom prst="rect">
            <a:avLst/>
          </a:prstGeom>
          <a:ln w="12700">
            <a:miter lim="400000"/>
          </a:ln>
        </p:spPr>
      </p:pic>
      <p:pic>
        <p:nvPicPr>
          <p:cNvPr id="480" name="droppedImage.pdf" descr="droppedImage.pdf"/>
          <p:cNvPicPr>
            <a:picLocks noChangeAspect="1"/>
          </p:cNvPicPr>
          <p:nvPr/>
        </p:nvPicPr>
        <p:blipFill>
          <a:blip r:embed="rId4"/>
          <a:stretch>
            <a:fillRect/>
          </a:stretch>
        </p:blipFill>
        <p:spPr>
          <a:xfrm>
            <a:off x="3670300" y="5638800"/>
            <a:ext cx="469900" cy="342900"/>
          </a:xfrm>
          <a:prstGeom prst="rect">
            <a:avLst/>
          </a:prstGeom>
          <a:ln w="12700">
            <a:miter lim="400000"/>
          </a:ln>
        </p:spPr>
      </p:pic>
      <p:pic>
        <p:nvPicPr>
          <p:cNvPr id="481" name="droppedImage.pdf" descr="droppedImage.pdf"/>
          <p:cNvPicPr>
            <a:picLocks noChangeAspect="1"/>
          </p:cNvPicPr>
          <p:nvPr/>
        </p:nvPicPr>
        <p:blipFill>
          <a:blip r:embed="rId5"/>
          <a:stretch>
            <a:fillRect/>
          </a:stretch>
        </p:blipFill>
        <p:spPr>
          <a:xfrm>
            <a:off x="3175000" y="8318500"/>
            <a:ext cx="1651000" cy="469900"/>
          </a:xfrm>
          <a:prstGeom prst="rect">
            <a:avLst/>
          </a:prstGeom>
          <a:ln w="12700">
            <a:miter lim="400000"/>
          </a:ln>
        </p:spPr>
      </p:pic>
      <p:sp>
        <p:nvSpPr>
          <p:cNvPr id="482" name="radiant flux"/>
          <p:cNvSpPr txBox="1"/>
          <p:nvPr/>
        </p:nvSpPr>
        <p:spPr>
          <a:xfrm>
            <a:off x="900626" y="8216725"/>
            <a:ext cx="2137284" cy="60977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lvl1pPr>
              <a:defRPr sz="3400">
                <a:solidFill>
                  <a:srgbClr val="747474"/>
                </a:solidFill>
              </a:defRPr>
            </a:lvl1pPr>
          </a:lstStyle>
          <a:p>
            <a:r>
              <a:t>radiant flux</a:t>
            </a:r>
          </a:p>
        </p:txBody>
      </p:sp>
      <p:sp>
        <p:nvSpPr>
          <p:cNvPr id="483" name="* shown in 2D for clarity; imagine three dimensions"/>
          <p:cNvSpPr txBox="1"/>
          <p:nvPr/>
        </p:nvSpPr>
        <p:spPr>
          <a:xfrm>
            <a:off x="1308867" y="7581900"/>
            <a:ext cx="3505201" cy="2921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spAutoFit/>
          </a:bodyPr>
          <a:lstStyle>
            <a:lvl1pPr algn="l">
              <a:defRPr sz="1200">
                <a:solidFill>
                  <a:srgbClr val="747474"/>
                </a:solidFill>
              </a:defRPr>
            </a:lvl1pPr>
          </a:lstStyle>
          <a:p>
            <a:r>
              <a:t>* shown in 2D for clarity; imagine three dimensions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Quantifying light: flux, irradiance, and radiance"/>
          <p:cNvSpPr txBox="1">
            <a:spLocks noGrp="1"/>
          </p:cNvSpPr>
          <p:nvPr>
            <p:ph type="title"/>
          </p:nvPr>
        </p:nvSpPr>
        <p:spPr>
          <a:prstGeom prst="rect">
            <a:avLst/>
          </a:prstGeom>
        </p:spPr>
        <p:txBody>
          <a:bodyPr/>
          <a:lstStyle/>
          <a:p>
            <a:r>
              <a:t>Quantifying light: flux, irradiance, and radiance</a:t>
            </a:r>
          </a:p>
        </p:txBody>
      </p:sp>
      <p:sp>
        <p:nvSpPr>
          <p:cNvPr id="486" name="Irradiance:  A measure of incoming light that is independent of sensor area |X|…"/>
          <p:cNvSpPr txBox="1">
            <a:spLocks noGrp="1"/>
          </p:cNvSpPr>
          <p:nvPr>
            <p:ph type="body" sz="quarter" idx="1"/>
          </p:nvPr>
        </p:nvSpPr>
        <p:spPr>
          <a:xfrm>
            <a:off x="571500" y="2324100"/>
            <a:ext cx="11861800" cy="2019300"/>
          </a:xfrm>
          <a:prstGeom prst="rect">
            <a:avLst/>
          </a:prstGeom>
        </p:spPr>
        <p:txBody>
          <a:bodyPr/>
          <a:lstStyle/>
          <a:p>
            <a:pPr marL="711200"/>
            <a:r>
              <a:rPr i="1"/>
              <a:t>Irradiance</a:t>
            </a:r>
            <a:r>
              <a:t>: </a:t>
            </a:r>
            <a:br/>
            <a:r>
              <a:t>A measure of incoming light that is independent of sensor area |X| </a:t>
            </a:r>
          </a:p>
          <a:p>
            <a:pPr marL="711200"/>
            <a:r>
              <a:t>Units: watts per square meter [W/m</a:t>
            </a:r>
            <a:r>
              <a:rPr baseline="31999"/>
              <a:t>2</a:t>
            </a:r>
            <a:r>
              <a:t>]</a:t>
            </a:r>
          </a:p>
        </p:txBody>
      </p:sp>
      <p:sp>
        <p:nvSpPr>
          <p:cNvPr id="487" name="Line"/>
          <p:cNvSpPr/>
          <p:nvPr/>
        </p:nvSpPr>
        <p:spPr>
          <a:xfrm>
            <a:off x="1887339" y="6312892"/>
            <a:ext cx="1871861" cy="1078508"/>
          </a:xfrm>
          <a:prstGeom prst="line">
            <a:avLst/>
          </a:prstGeom>
          <a:ln w="381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491" name="Group"/>
          <p:cNvGrpSpPr/>
          <p:nvPr/>
        </p:nvGrpSpPr>
        <p:grpSpPr>
          <a:xfrm>
            <a:off x="1755973" y="4989195"/>
            <a:ext cx="417852" cy="1335405"/>
            <a:chOff x="0" y="0"/>
            <a:chExt cx="417850" cy="1335404"/>
          </a:xfrm>
        </p:grpSpPr>
        <p:sp>
          <p:nvSpPr>
            <p:cNvPr id="488"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89"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90"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grpSp>
        <p:nvGrpSpPr>
          <p:cNvPr id="495" name="Group"/>
          <p:cNvGrpSpPr/>
          <p:nvPr/>
        </p:nvGrpSpPr>
        <p:grpSpPr>
          <a:xfrm>
            <a:off x="2362200" y="5346700"/>
            <a:ext cx="417851" cy="1335405"/>
            <a:chOff x="0" y="0"/>
            <a:chExt cx="417850" cy="1335404"/>
          </a:xfrm>
        </p:grpSpPr>
        <p:sp>
          <p:nvSpPr>
            <p:cNvPr id="492"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93"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94"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grpSp>
        <p:nvGrpSpPr>
          <p:cNvPr id="499" name="Group"/>
          <p:cNvGrpSpPr/>
          <p:nvPr/>
        </p:nvGrpSpPr>
        <p:grpSpPr>
          <a:xfrm>
            <a:off x="3606800" y="6057900"/>
            <a:ext cx="417851" cy="1335405"/>
            <a:chOff x="0" y="0"/>
            <a:chExt cx="417850" cy="1335404"/>
          </a:xfrm>
        </p:grpSpPr>
        <p:sp>
          <p:nvSpPr>
            <p:cNvPr id="496"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97"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98"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pic>
        <p:nvPicPr>
          <p:cNvPr id="500" name="droppedImage.pdf" descr="droppedImage.pdf"/>
          <p:cNvPicPr>
            <a:picLocks noChangeAspect="1"/>
          </p:cNvPicPr>
          <p:nvPr/>
        </p:nvPicPr>
        <p:blipFill>
          <a:blip r:embed="rId2"/>
          <a:stretch>
            <a:fillRect/>
          </a:stretch>
        </p:blipFill>
        <p:spPr>
          <a:xfrm rot="1426392">
            <a:off x="2882899" y="6324600"/>
            <a:ext cx="469901" cy="63500"/>
          </a:xfrm>
          <a:prstGeom prst="rect">
            <a:avLst/>
          </a:prstGeom>
          <a:ln w="12700">
            <a:miter lim="400000"/>
          </a:ln>
        </p:spPr>
      </p:pic>
      <p:pic>
        <p:nvPicPr>
          <p:cNvPr id="502" name="droppedImage.pdf" descr="droppedImage.pdf"/>
          <p:cNvPicPr>
            <a:picLocks noChangeAspect="1"/>
          </p:cNvPicPr>
          <p:nvPr/>
        </p:nvPicPr>
        <p:blipFill>
          <a:blip r:embed="rId3"/>
          <a:stretch>
            <a:fillRect/>
          </a:stretch>
        </p:blipFill>
        <p:spPr>
          <a:xfrm>
            <a:off x="2425700" y="6972300"/>
            <a:ext cx="381000" cy="317500"/>
          </a:xfrm>
          <a:prstGeom prst="rect">
            <a:avLst/>
          </a:prstGeom>
          <a:ln w="12700">
            <a:miter lim="400000"/>
          </a:ln>
        </p:spPr>
      </p:pic>
      <p:pic>
        <p:nvPicPr>
          <p:cNvPr id="503" name="droppedImage.pdf" descr="droppedImage.pdf"/>
          <p:cNvPicPr>
            <a:picLocks noChangeAspect="1"/>
          </p:cNvPicPr>
          <p:nvPr/>
        </p:nvPicPr>
        <p:blipFill>
          <a:blip r:embed="rId4"/>
          <a:stretch>
            <a:fillRect/>
          </a:stretch>
        </p:blipFill>
        <p:spPr>
          <a:xfrm>
            <a:off x="3670300" y="5638800"/>
            <a:ext cx="469900" cy="342900"/>
          </a:xfrm>
          <a:prstGeom prst="rect">
            <a:avLst/>
          </a:prstGeom>
          <a:ln w="12700">
            <a:miter lim="400000"/>
          </a:ln>
        </p:spPr>
      </p:pic>
      <p:pic>
        <p:nvPicPr>
          <p:cNvPr id="504" name="droppedImage.pdf" descr="droppedImage.pdf"/>
          <p:cNvPicPr>
            <a:picLocks noChangeAspect="1"/>
          </p:cNvPicPr>
          <p:nvPr/>
        </p:nvPicPr>
        <p:blipFill>
          <a:blip r:embed="rId5"/>
          <a:stretch>
            <a:fillRect/>
          </a:stretch>
        </p:blipFill>
        <p:spPr>
          <a:xfrm>
            <a:off x="2032000" y="7886700"/>
            <a:ext cx="1727200" cy="10922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Quantifying light: flux, irradiance, and radiance"/>
          <p:cNvSpPr txBox="1">
            <a:spLocks noGrp="1"/>
          </p:cNvSpPr>
          <p:nvPr>
            <p:ph type="title"/>
          </p:nvPr>
        </p:nvSpPr>
        <p:spPr>
          <a:prstGeom prst="rect">
            <a:avLst/>
          </a:prstGeom>
        </p:spPr>
        <p:txBody>
          <a:bodyPr/>
          <a:lstStyle/>
          <a:p>
            <a:r>
              <a:t>Quantifying light: flux, irradiance, and radiance</a:t>
            </a:r>
          </a:p>
        </p:txBody>
      </p:sp>
      <p:sp>
        <p:nvSpPr>
          <p:cNvPr id="507" name="Irradiance:  A measure of incoming light that is independent of sensor area |X|…"/>
          <p:cNvSpPr txBox="1">
            <a:spLocks noGrp="1"/>
          </p:cNvSpPr>
          <p:nvPr>
            <p:ph type="body" sz="quarter" idx="1"/>
          </p:nvPr>
        </p:nvSpPr>
        <p:spPr>
          <a:xfrm>
            <a:off x="571500" y="2324100"/>
            <a:ext cx="11861800" cy="2019300"/>
          </a:xfrm>
          <a:prstGeom prst="rect">
            <a:avLst/>
          </a:prstGeom>
        </p:spPr>
        <p:txBody>
          <a:bodyPr/>
          <a:lstStyle/>
          <a:p>
            <a:pPr marL="711200"/>
            <a:r>
              <a:rPr i="1"/>
              <a:t>Irradiance</a:t>
            </a:r>
            <a:r>
              <a:t>: </a:t>
            </a:r>
            <a:br/>
            <a:r>
              <a:t>A measure of incoming light that is independent of sensor area |X| </a:t>
            </a:r>
          </a:p>
          <a:p>
            <a:pPr marL="711200"/>
            <a:r>
              <a:t>Units: watts per square meter [W/m</a:t>
            </a:r>
            <a:r>
              <a:rPr baseline="31999"/>
              <a:t>2</a:t>
            </a:r>
            <a:r>
              <a:t>]</a:t>
            </a:r>
          </a:p>
        </p:txBody>
      </p:sp>
      <p:sp>
        <p:nvSpPr>
          <p:cNvPr id="508" name="Line"/>
          <p:cNvSpPr/>
          <p:nvPr/>
        </p:nvSpPr>
        <p:spPr>
          <a:xfrm>
            <a:off x="1887339" y="6312892"/>
            <a:ext cx="1871861" cy="1078508"/>
          </a:xfrm>
          <a:prstGeom prst="line">
            <a:avLst/>
          </a:prstGeom>
          <a:ln w="381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512" name="Group"/>
          <p:cNvGrpSpPr/>
          <p:nvPr/>
        </p:nvGrpSpPr>
        <p:grpSpPr>
          <a:xfrm>
            <a:off x="1755973" y="4989195"/>
            <a:ext cx="417852" cy="1335405"/>
            <a:chOff x="0" y="0"/>
            <a:chExt cx="417850" cy="1335404"/>
          </a:xfrm>
        </p:grpSpPr>
        <p:sp>
          <p:nvSpPr>
            <p:cNvPr id="509"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10"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11"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grpSp>
        <p:nvGrpSpPr>
          <p:cNvPr id="516" name="Group"/>
          <p:cNvGrpSpPr/>
          <p:nvPr/>
        </p:nvGrpSpPr>
        <p:grpSpPr>
          <a:xfrm>
            <a:off x="2362200" y="5346700"/>
            <a:ext cx="417851" cy="1335405"/>
            <a:chOff x="0" y="0"/>
            <a:chExt cx="417850" cy="1335404"/>
          </a:xfrm>
        </p:grpSpPr>
        <p:sp>
          <p:nvSpPr>
            <p:cNvPr id="513"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14"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15"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grpSp>
        <p:nvGrpSpPr>
          <p:cNvPr id="520" name="Group"/>
          <p:cNvGrpSpPr/>
          <p:nvPr/>
        </p:nvGrpSpPr>
        <p:grpSpPr>
          <a:xfrm>
            <a:off x="3606800" y="6057900"/>
            <a:ext cx="417851" cy="1335405"/>
            <a:chOff x="0" y="0"/>
            <a:chExt cx="417850" cy="1335404"/>
          </a:xfrm>
        </p:grpSpPr>
        <p:sp>
          <p:nvSpPr>
            <p:cNvPr id="517"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18"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19"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pic>
        <p:nvPicPr>
          <p:cNvPr id="521" name="droppedImage.pdf" descr="droppedImage.pdf"/>
          <p:cNvPicPr>
            <a:picLocks noChangeAspect="1"/>
          </p:cNvPicPr>
          <p:nvPr/>
        </p:nvPicPr>
        <p:blipFill>
          <a:blip r:embed="rId2"/>
          <a:stretch>
            <a:fillRect/>
          </a:stretch>
        </p:blipFill>
        <p:spPr>
          <a:xfrm rot="1426392">
            <a:off x="2882899" y="6324600"/>
            <a:ext cx="469901" cy="63500"/>
          </a:xfrm>
          <a:prstGeom prst="rect">
            <a:avLst/>
          </a:prstGeom>
          <a:ln w="12700">
            <a:miter lim="400000"/>
          </a:ln>
        </p:spPr>
      </p:pic>
      <p:pic>
        <p:nvPicPr>
          <p:cNvPr id="523" name="droppedImage.pdf" descr="droppedImage.pdf"/>
          <p:cNvPicPr>
            <a:picLocks noChangeAspect="1"/>
          </p:cNvPicPr>
          <p:nvPr/>
        </p:nvPicPr>
        <p:blipFill>
          <a:blip r:embed="rId3"/>
          <a:stretch>
            <a:fillRect/>
          </a:stretch>
        </p:blipFill>
        <p:spPr>
          <a:xfrm>
            <a:off x="2425700" y="6972300"/>
            <a:ext cx="381000" cy="317500"/>
          </a:xfrm>
          <a:prstGeom prst="rect">
            <a:avLst/>
          </a:prstGeom>
          <a:ln w="12700">
            <a:miter lim="400000"/>
          </a:ln>
        </p:spPr>
      </p:pic>
      <p:pic>
        <p:nvPicPr>
          <p:cNvPr id="524" name="droppedImage.pdf" descr="droppedImage.pdf"/>
          <p:cNvPicPr>
            <a:picLocks noChangeAspect="1"/>
          </p:cNvPicPr>
          <p:nvPr/>
        </p:nvPicPr>
        <p:blipFill>
          <a:blip r:embed="rId4"/>
          <a:stretch>
            <a:fillRect/>
          </a:stretch>
        </p:blipFill>
        <p:spPr>
          <a:xfrm>
            <a:off x="3670300" y="5638800"/>
            <a:ext cx="469900" cy="342900"/>
          </a:xfrm>
          <a:prstGeom prst="rect">
            <a:avLst/>
          </a:prstGeom>
          <a:ln w="12700">
            <a:miter lim="400000"/>
          </a:ln>
        </p:spPr>
      </p:pic>
      <p:pic>
        <p:nvPicPr>
          <p:cNvPr id="525" name="droppedImage.pdf" descr="droppedImage.pdf"/>
          <p:cNvPicPr>
            <a:picLocks noChangeAspect="1"/>
          </p:cNvPicPr>
          <p:nvPr/>
        </p:nvPicPr>
        <p:blipFill>
          <a:blip r:embed="rId5"/>
          <a:stretch>
            <a:fillRect/>
          </a:stretch>
        </p:blipFill>
        <p:spPr>
          <a:xfrm>
            <a:off x="2032000" y="7886700"/>
            <a:ext cx="1727200" cy="1092200"/>
          </a:xfrm>
          <a:prstGeom prst="rect">
            <a:avLst/>
          </a:prstGeom>
          <a:ln w="12700">
            <a:miter lim="400000"/>
          </a:ln>
        </p:spPr>
      </p:pic>
      <p:pic>
        <p:nvPicPr>
          <p:cNvPr id="526" name="droppedImage.pdf" descr="droppedImage.pdf"/>
          <p:cNvPicPr>
            <a:picLocks noChangeAspect="1"/>
          </p:cNvPicPr>
          <p:nvPr/>
        </p:nvPicPr>
        <p:blipFill>
          <a:blip r:embed="rId6"/>
          <a:stretch>
            <a:fillRect/>
          </a:stretch>
        </p:blipFill>
        <p:spPr>
          <a:xfrm>
            <a:off x="5588000" y="6045200"/>
            <a:ext cx="1092200" cy="635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Quantifying light: flux, irradiance, and radiance"/>
          <p:cNvSpPr txBox="1">
            <a:spLocks noGrp="1"/>
          </p:cNvSpPr>
          <p:nvPr>
            <p:ph type="title"/>
          </p:nvPr>
        </p:nvSpPr>
        <p:spPr>
          <a:prstGeom prst="rect">
            <a:avLst/>
          </a:prstGeom>
        </p:spPr>
        <p:txBody>
          <a:bodyPr/>
          <a:lstStyle/>
          <a:p>
            <a:r>
              <a:t>Quantifying light: flux, irradiance, and radiance</a:t>
            </a:r>
          </a:p>
        </p:txBody>
      </p:sp>
      <p:sp>
        <p:nvSpPr>
          <p:cNvPr id="529" name="Irradiance:  A measure of incoming light that is independent of sensor area |X|…"/>
          <p:cNvSpPr txBox="1">
            <a:spLocks noGrp="1"/>
          </p:cNvSpPr>
          <p:nvPr>
            <p:ph type="body" sz="quarter" idx="1"/>
          </p:nvPr>
        </p:nvSpPr>
        <p:spPr>
          <a:xfrm>
            <a:off x="571500" y="2324100"/>
            <a:ext cx="11861800" cy="2019300"/>
          </a:xfrm>
          <a:prstGeom prst="rect">
            <a:avLst/>
          </a:prstGeom>
        </p:spPr>
        <p:txBody>
          <a:bodyPr/>
          <a:lstStyle/>
          <a:p>
            <a:pPr marL="711200"/>
            <a:r>
              <a:rPr i="1" dirty="0"/>
              <a:t>Irradiance</a:t>
            </a:r>
            <a:r>
              <a:rPr dirty="0"/>
              <a:t>: </a:t>
            </a:r>
            <a:br>
              <a:rPr dirty="0"/>
            </a:br>
            <a:r>
              <a:rPr dirty="0"/>
              <a:t>A measure of incoming light that is independent of sensor area |X| </a:t>
            </a:r>
          </a:p>
          <a:p>
            <a:pPr marL="711200"/>
            <a:r>
              <a:rPr dirty="0"/>
              <a:t>Units: watts per square meter [W/m</a:t>
            </a:r>
            <a:r>
              <a:rPr baseline="31999" dirty="0"/>
              <a:t>2</a:t>
            </a:r>
            <a:r>
              <a:rPr dirty="0"/>
              <a:t>]</a:t>
            </a:r>
            <a:endParaRPr lang="en-US" dirty="0"/>
          </a:p>
          <a:p>
            <a:pPr marL="711200"/>
            <a:r>
              <a:rPr lang="en-US" dirty="0"/>
              <a:t>Depends on sensor direction normal.</a:t>
            </a:r>
            <a:endParaRPr dirty="0"/>
          </a:p>
        </p:txBody>
      </p:sp>
      <p:sp>
        <p:nvSpPr>
          <p:cNvPr id="530" name="Line"/>
          <p:cNvSpPr/>
          <p:nvPr/>
        </p:nvSpPr>
        <p:spPr>
          <a:xfrm>
            <a:off x="1887339" y="6312892"/>
            <a:ext cx="1871861" cy="1078508"/>
          </a:xfrm>
          <a:prstGeom prst="line">
            <a:avLst/>
          </a:prstGeom>
          <a:ln w="381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534" name="Group"/>
          <p:cNvGrpSpPr/>
          <p:nvPr/>
        </p:nvGrpSpPr>
        <p:grpSpPr>
          <a:xfrm>
            <a:off x="1755973" y="4989195"/>
            <a:ext cx="417852" cy="1335405"/>
            <a:chOff x="0" y="0"/>
            <a:chExt cx="417850" cy="1335404"/>
          </a:xfrm>
        </p:grpSpPr>
        <p:sp>
          <p:nvSpPr>
            <p:cNvPr id="531"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32"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33"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grpSp>
        <p:nvGrpSpPr>
          <p:cNvPr id="538" name="Group"/>
          <p:cNvGrpSpPr/>
          <p:nvPr/>
        </p:nvGrpSpPr>
        <p:grpSpPr>
          <a:xfrm>
            <a:off x="2362200" y="5346700"/>
            <a:ext cx="417851" cy="1335405"/>
            <a:chOff x="0" y="0"/>
            <a:chExt cx="417850" cy="1335404"/>
          </a:xfrm>
        </p:grpSpPr>
        <p:sp>
          <p:nvSpPr>
            <p:cNvPr id="535"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36"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37"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grpSp>
        <p:nvGrpSpPr>
          <p:cNvPr id="542" name="Group"/>
          <p:cNvGrpSpPr/>
          <p:nvPr/>
        </p:nvGrpSpPr>
        <p:grpSpPr>
          <a:xfrm>
            <a:off x="3606800" y="6057900"/>
            <a:ext cx="417851" cy="1335405"/>
            <a:chOff x="0" y="0"/>
            <a:chExt cx="417850" cy="1335404"/>
          </a:xfrm>
        </p:grpSpPr>
        <p:sp>
          <p:nvSpPr>
            <p:cNvPr id="539"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40"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41"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pic>
        <p:nvPicPr>
          <p:cNvPr id="543" name="droppedImage.pdf" descr="droppedImage.pdf"/>
          <p:cNvPicPr>
            <a:picLocks noChangeAspect="1"/>
          </p:cNvPicPr>
          <p:nvPr/>
        </p:nvPicPr>
        <p:blipFill>
          <a:blip r:embed="rId2"/>
          <a:stretch>
            <a:fillRect/>
          </a:stretch>
        </p:blipFill>
        <p:spPr>
          <a:xfrm rot="1426392">
            <a:off x="2882899" y="6324600"/>
            <a:ext cx="469901" cy="63500"/>
          </a:xfrm>
          <a:prstGeom prst="rect">
            <a:avLst/>
          </a:prstGeom>
          <a:ln w="12700">
            <a:miter lim="400000"/>
          </a:ln>
        </p:spPr>
      </p:pic>
      <p:pic>
        <p:nvPicPr>
          <p:cNvPr id="545" name="droppedImage.pdf" descr="droppedImage.pdf"/>
          <p:cNvPicPr>
            <a:picLocks noChangeAspect="1"/>
          </p:cNvPicPr>
          <p:nvPr/>
        </p:nvPicPr>
        <p:blipFill>
          <a:blip r:embed="rId3"/>
          <a:stretch>
            <a:fillRect/>
          </a:stretch>
        </p:blipFill>
        <p:spPr>
          <a:xfrm>
            <a:off x="2425700" y="6972300"/>
            <a:ext cx="381000" cy="317500"/>
          </a:xfrm>
          <a:prstGeom prst="rect">
            <a:avLst/>
          </a:prstGeom>
          <a:ln w="12700">
            <a:miter lim="400000"/>
          </a:ln>
        </p:spPr>
      </p:pic>
      <p:pic>
        <p:nvPicPr>
          <p:cNvPr id="546" name="droppedImage.pdf" descr="droppedImage.pdf"/>
          <p:cNvPicPr>
            <a:picLocks noChangeAspect="1"/>
          </p:cNvPicPr>
          <p:nvPr/>
        </p:nvPicPr>
        <p:blipFill>
          <a:blip r:embed="rId4"/>
          <a:stretch>
            <a:fillRect/>
          </a:stretch>
        </p:blipFill>
        <p:spPr>
          <a:xfrm>
            <a:off x="3670300" y="5638800"/>
            <a:ext cx="469900" cy="342900"/>
          </a:xfrm>
          <a:prstGeom prst="rect">
            <a:avLst/>
          </a:prstGeom>
          <a:ln w="12700">
            <a:miter lim="400000"/>
          </a:ln>
        </p:spPr>
      </p:pic>
      <p:sp>
        <p:nvSpPr>
          <p:cNvPr id="547" name="Line"/>
          <p:cNvSpPr/>
          <p:nvPr/>
        </p:nvSpPr>
        <p:spPr>
          <a:xfrm flipH="1">
            <a:off x="2697360" y="5960202"/>
            <a:ext cx="417977" cy="807906"/>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548" name="droppedImage.pdf" descr="droppedImage.pdf"/>
          <p:cNvPicPr>
            <a:picLocks noChangeAspect="1"/>
          </p:cNvPicPr>
          <p:nvPr/>
        </p:nvPicPr>
        <p:blipFill>
          <a:blip r:embed="rId5"/>
          <a:stretch>
            <a:fillRect/>
          </a:stretch>
        </p:blipFill>
        <p:spPr>
          <a:xfrm>
            <a:off x="2984500" y="5575300"/>
            <a:ext cx="266700" cy="342900"/>
          </a:xfrm>
          <a:prstGeom prst="rect">
            <a:avLst/>
          </a:prstGeom>
          <a:ln w="12700">
            <a:miter lim="400000"/>
          </a:ln>
        </p:spPr>
      </p:pic>
      <p:pic>
        <p:nvPicPr>
          <p:cNvPr id="549" name="droppedImage.pdf" descr="droppedImage.pdf"/>
          <p:cNvPicPr>
            <a:picLocks noChangeAspect="1"/>
          </p:cNvPicPr>
          <p:nvPr/>
        </p:nvPicPr>
        <p:blipFill>
          <a:blip r:embed="rId6"/>
          <a:stretch>
            <a:fillRect/>
          </a:stretch>
        </p:blipFill>
        <p:spPr>
          <a:xfrm>
            <a:off x="2032000" y="7886700"/>
            <a:ext cx="1727200" cy="1092200"/>
          </a:xfrm>
          <a:prstGeom prst="rect">
            <a:avLst/>
          </a:prstGeom>
          <a:ln w="12700">
            <a:miter lim="400000"/>
          </a:ln>
        </p:spPr>
      </p:pic>
      <p:pic>
        <p:nvPicPr>
          <p:cNvPr id="550" name="droppedImage.pdf" descr="droppedImage.pdf"/>
          <p:cNvPicPr>
            <a:picLocks noChangeAspect="1"/>
          </p:cNvPicPr>
          <p:nvPr/>
        </p:nvPicPr>
        <p:blipFill>
          <a:blip r:embed="rId7"/>
          <a:stretch>
            <a:fillRect/>
          </a:stretch>
        </p:blipFill>
        <p:spPr>
          <a:xfrm>
            <a:off x="5588000" y="6045200"/>
            <a:ext cx="1092200" cy="635000"/>
          </a:xfrm>
          <a:prstGeom prst="rect">
            <a:avLst/>
          </a:prstGeom>
          <a:ln w="12700">
            <a:miter lim="400000"/>
          </a:ln>
        </p:spPr>
      </p:pic>
      <p:grpSp>
        <p:nvGrpSpPr>
          <p:cNvPr id="561" name="Group"/>
          <p:cNvGrpSpPr/>
          <p:nvPr/>
        </p:nvGrpSpPr>
        <p:grpSpPr>
          <a:xfrm>
            <a:off x="8369300" y="5003800"/>
            <a:ext cx="1871861" cy="2386608"/>
            <a:chOff x="0" y="0"/>
            <a:chExt cx="1871860" cy="2386607"/>
          </a:xfrm>
        </p:grpSpPr>
        <p:sp>
          <p:nvSpPr>
            <p:cNvPr id="551" name="Line"/>
            <p:cNvSpPr/>
            <p:nvPr/>
          </p:nvSpPr>
          <p:spPr>
            <a:xfrm>
              <a:off x="0" y="1308100"/>
              <a:ext cx="1871861" cy="1078508"/>
            </a:xfrm>
            <a:prstGeom prst="line">
              <a:avLst/>
            </a:prstGeom>
            <a:noFill/>
            <a:ln w="12700" cap="flat">
              <a:solidFill>
                <a:srgbClr val="000000"/>
              </a:solidFill>
              <a:custDash>
                <a:ds d="200000" sp="200000"/>
              </a:custDash>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nvGrpSpPr>
            <p:cNvPr id="555" name="Group"/>
            <p:cNvGrpSpPr/>
            <p:nvPr/>
          </p:nvGrpSpPr>
          <p:grpSpPr>
            <a:xfrm>
              <a:off x="647700" y="419100"/>
              <a:ext cx="417851" cy="1335405"/>
              <a:chOff x="0" y="0"/>
              <a:chExt cx="417850" cy="1335404"/>
            </a:xfrm>
          </p:grpSpPr>
          <p:sp>
            <p:nvSpPr>
              <p:cNvPr id="552"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53"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54"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pic>
          <p:nvPicPr>
            <p:cNvPr id="556" name="droppedImage.pdf" descr="droppedImage.pdf"/>
            <p:cNvPicPr>
              <a:picLocks noChangeAspect="1"/>
            </p:cNvPicPr>
            <p:nvPr/>
          </p:nvPicPr>
          <p:blipFill>
            <a:blip r:embed="rId4"/>
            <a:stretch>
              <a:fillRect/>
            </a:stretch>
          </p:blipFill>
          <p:spPr>
            <a:xfrm>
              <a:off x="711200" y="0"/>
              <a:ext cx="469900" cy="342900"/>
            </a:xfrm>
            <a:prstGeom prst="rect">
              <a:avLst/>
            </a:prstGeom>
            <a:ln w="12700" cap="flat">
              <a:noFill/>
              <a:miter lim="400000"/>
            </a:ln>
            <a:effectLst/>
          </p:spPr>
        </p:pic>
        <p:sp>
          <p:nvSpPr>
            <p:cNvPr id="557" name="Line"/>
            <p:cNvSpPr/>
            <p:nvPr/>
          </p:nvSpPr>
          <p:spPr>
            <a:xfrm flipH="1">
              <a:off x="800100" y="952500"/>
              <a:ext cx="417976" cy="807906"/>
            </a:xfrm>
            <a:prstGeom prst="line">
              <a:avLst/>
            </a:prstGeom>
            <a:noFill/>
            <a:ln w="38100" cap="flat">
              <a:solidFill>
                <a:srgbClr val="000000"/>
              </a:solidFill>
              <a:prstDash val="solid"/>
              <a:miter lim="400000"/>
              <a:headEnd type="stealth"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pic>
          <p:nvPicPr>
            <p:cNvPr id="558" name="droppedImage.pdf" descr="droppedImage.pdf"/>
            <p:cNvPicPr>
              <a:picLocks noChangeAspect="1"/>
            </p:cNvPicPr>
            <p:nvPr/>
          </p:nvPicPr>
          <p:blipFill>
            <a:blip r:embed="rId5"/>
            <a:stretch>
              <a:fillRect/>
            </a:stretch>
          </p:blipFill>
          <p:spPr>
            <a:xfrm>
              <a:off x="1092200" y="571500"/>
              <a:ext cx="266700" cy="342900"/>
            </a:xfrm>
            <a:prstGeom prst="rect">
              <a:avLst/>
            </a:prstGeom>
            <a:ln w="12700" cap="flat">
              <a:noFill/>
              <a:miter lim="400000"/>
            </a:ln>
            <a:effectLst/>
          </p:spPr>
        </p:pic>
        <p:pic>
          <p:nvPicPr>
            <p:cNvPr id="559" name="droppedImage.pdf" descr="droppedImage.pdf"/>
            <p:cNvPicPr>
              <a:picLocks noChangeAspect="1"/>
            </p:cNvPicPr>
            <p:nvPr/>
          </p:nvPicPr>
          <p:blipFill>
            <a:blip r:embed="rId8"/>
            <a:stretch>
              <a:fillRect/>
            </a:stretch>
          </p:blipFill>
          <p:spPr>
            <a:xfrm>
              <a:off x="584200" y="1905000"/>
              <a:ext cx="241300" cy="215900"/>
            </a:xfrm>
            <a:prstGeom prst="rect">
              <a:avLst/>
            </a:prstGeom>
            <a:ln w="12700" cap="flat">
              <a:noFill/>
              <a:miter lim="400000"/>
            </a:ln>
            <a:effectLst/>
          </p:spPr>
        </p:pic>
        <p:sp>
          <p:nvSpPr>
            <p:cNvPr id="560" name="Circle"/>
            <p:cNvSpPr/>
            <p:nvPr/>
          </p:nvSpPr>
          <p:spPr>
            <a:xfrm>
              <a:off x="749300" y="1727200"/>
              <a:ext cx="88900" cy="88900"/>
            </a:xfrm>
            <a:prstGeom prst="ellipse">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defRPr sz="3600"/>
              </a:pPr>
              <a:endParaRPr/>
            </a:p>
          </p:txBody>
        </p:sp>
      </p:grpSp>
      <p:pic>
        <p:nvPicPr>
          <p:cNvPr id="562" name="droppedImage.pdf" descr="droppedImage.pdf"/>
          <p:cNvPicPr>
            <a:picLocks noChangeAspect="1"/>
          </p:cNvPicPr>
          <p:nvPr/>
        </p:nvPicPr>
        <p:blipFill>
          <a:blip r:embed="rId9"/>
          <a:stretch>
            <a:fillRect/>
          </a:stretch>
        </p:blipFill>
        <p:spPr>
          <a:xfrm>
            <a:off x="8610600" y="7747000"/>
            <a:ext cx="1765300" cy="469900"/>
          </a:xfrm>
          <a:prstGeom prst="rect">
            <a:avLst/>
          </a:prstGeom>
          <a:ln w="12700">
            <a:miter lim="400000"/>
          </a:ln>
        </p:spPr>
      </p:pic>
      <p:sp>
        <p:nvSpPr>
          <p:cNvPr id="563" name="We keep track of the normal because a planar sensor with distinct orientation would converge to a different limit…"/>
          <p:cNvSpPr txBox="1"/>
          <p:nvPr/>
        </p:nvSpPr>
        <p:spPr>
          <a:xfrm>
            <a:off x="6970817" y="8305800"/>
            <a:ext cx="5465504" cy="108747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p>
            <a:pPr marL="127000" indent="-127000" algn="l">
              <a:buSzPct val="60000"/>
              <a:buFont typeface="Thonburi"/>
              <a:buChar char="๏"/>
              <a:defRPr sz="1400">
                <a:solidFill>
                  <a:srgbClr val="747474"/>
                </a:solidFill>
              </a:defRPr>
            </a:pPr>
            <a:r>
              <a:rPr sz="1600" dirty="0"/>
              <a:t>We keep track of the normal because a planar sensor with distinct orientation would converge to a different limit</a:t>
            </a:r>
          </a:p>
          <a:p>
            <a:pPr marL="127000" indent="-127000" algn="l">
              <a:buSzPct val="60000"/>
              <a:buFont typeface="Thonburi"/>
              <a:buChar char="๏"/>
              <a:defRPr sz="1400">
                <a:solidFill>
                  <a:srgbClr val="747474"/>
                </a:solidFill>
              </a:defRPr>
            </a:pPr>
            <a:r>
              <a:rPr sz="1600" dirty="0"/>
              <a:t>In the literature, notations n and W are often omitted, and values are implied by context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 grpId="1" animBg="1" advAuto="0"/>
      <p:bldP spid="562" grpId="2" animBg="1" advAuto="0"/>
      <p:bldP spid="563" grpId="3"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Quantifying light: flux, irradiance, and radiance"/>
          <p:cNvSpPr txBox="1">
            <a:spLocks noGrp="1"/>
          </p:cNvSpPr>
          <p:nvPr>
            <p:ph type="title"/>
          </p:nvPr>
        </p:nvSpPr>
        <p:spPr>
          <a:prstGeom prst="rect">
            <a:avLst/>
          </a:prstGeom>
        </p:spPr>
        <p:txBody>
          <a:bodyPr/>
          <a:lstStyle/>
          <a:p>
            <a:r>
              <a:t>Quantifying light: flux, irradiance, and radiance</a:t>
            </a:r>
          </a:p>
        </p:txBody>
      </p:sp>
      <p:sp>
        <p:nvSpPr>
          <p:cNvPr id="566" name="Radiance:  A measure of incoming light that is independent of sensor area |X|, orientation n, and wedge size (solid angle) |W|…"/>
          <p:cNvSpPr txBox="1">
            <a:spLocks noGrp="1"/>
          </p:cNvSpPr>
          <p:nvPr>
            <p:ph type="body" sz="quarter" idx="1"/>
          </p:nvPr>
        </p:nvSpPr>
        <p:spPr>
          <a:xfrm>
            <a:off x="571500" y="2324100"/>
            <a:ext cx="11861800" cy="2019300"/>
          </a:xfrm>
          <a:prstGeom prst="rect">
            <a:avLst/>
          </a:prstGeom>
        </p:spPr>
        <p:txBody>
          <a:bodyPr/>
          <a:lstStyle/>
          <a:p>
            <a:pPr marL="711200"/>
            <a:r>
              <a:rPr i="1"/>
              <a:t>Radiance</a:t>
            </a:r>
            <a:r>
              <a:t>: </a:t>
            </a:r>
            <a:br/>
            <a:r>
              <a:t>A measure of incoming light that is independent of sensor area |X|, orientation n, and wedge size (solid angle) |W| </a:t>
            </a:r>
          </a:p>
          <a:p>
            <a:pPr marL="711200"/>
            <a:r>
              <a:t>Units: watts per steradian per square meter [W/(m</a:t>
            </a:r>
            <a:r>
              <a:rPr baseline="31999"/>
              <a:t>2</a:t>
            </a:r>
            <a:r>
              <a:t>∙sr)]</a:t>
            </a:r>
          </a:p>
        </p:txBody>
      </p:sp>
      <p:sp>
        <p:nvSpPr>
          <p:cNvPr id="568" name="Line"/>
          <p:cNvSpPr/>
          <p:nvPr/>
        </p:nvSpPr>
        <p:spPr>
          <a:xfrm>
            <a:off x="876300" y="6311900"/>
            <a:ext cx="1871861" cy="1078508"/>
          </a:xfrm>
          <a:prstGeom prst="line">
            <a:avLst/>
          </a:prstGeom>
          <a:ln w="12700">
            <a:solidFill>
              <a:srgbClr val="000000"/>
            </a:solidFill>
            <a:custDash>
              <a:ds d="200000" sp="200000"/>
            </a:custDash>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572" name="Group"/>
          <p:cNvGrpSpPr/>
          <p:nvPr/>
        </p:nvGrpSpPr>
        <p:grpSpPr>
          <a:xfrm>
            <a:off x="1524000" y="5422900"/>
            <a:ext cx="417851" cy="1335405"/>
            <a:chOff x="0" y="0"/>
            <a:chExt cx="417850" cy="1335404"/>
          </a:xfrm>
        </p:grpSpPr>
        <p:sp>
          <p:nvSpPr>
            <p:cNvPr id="569"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70"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71"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pic>
        <p:nvPicPr>
          <p:cNvPr id="573" name="droppedImage.pdf" descr="droppedImage.pdf"/>
          <p:cNvPicPr>
            <a:picLocks noChangeAspect="1"/>
          </p:cNvPicPr>
          <p:nvPr/>
        </p:nvPicPr>
        <p:blipFill>
          <a:blip r:embed="rId2"/>
          <a:stretch>
            <a:fillRect/>
          </a:stretch>
        </p:blipFill>
        <p:spPr>
          <a:xfrm>
            <a:off x="1460500" y="4749800"/>
            <a:ext cx="469900" cy="342900"/>
          </a:xfrm>
          <a:prstGeom prst="rect">
            <a:avLst/>
          </a:prstGeom>
          <a:ln w="12700">
            <a:miter lim="400000"/>
          </a:ln>
        </p:spPr>
      </p:pic>
      <p:sp>
        <p:nvSpPr>
          <p:cNvPr id="574" name="Line"/>
          <p:cNvSpPr/>
          <p:nvPr/>
        </p:nvSpPr>
        <p:spPr>
          <a:xfrm flipH="1">
            <a:off x="1676400" y="5956300"/>
            <a:ext cx="417976" cy="807906"/>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575" name="droppedImage.pdf" descr="droppedImage.pdf"/>
          <p:cNvPicPr>
            <a:picLocks noChangeAspect="1"/>
          </p:cNvPicPr>
          <p:nvPr/>
        </p:nvPicPr>
        <p:blipFill>
          <a:blip r:embed="rId3"/>
          <a:stretch>
            <a:fillRect/>
          </a:stretch>
        </p:blipFill>
        <p:spPr>
          <a:xfrm>
            <a:off x="2108200" y="5588000"/>
            <a:ext cx="266700" cy="342900"/>
          </a:xfrm>
          <a:prstGeom prst="rect">
            <a:avLst/>
          </a:prstGeom>
          <a:ln w="12700">
            <a:miter lim="400000"/>
          </a:ln>
        </p:spPr>
      </p:pic>
      <p:pic>
        <p:nvPicPr>
          <p:cNvPr id="576" name="droppedImage.pdf" descr="droppedImage.pdf"/>
          <p:cNvPicPr>
            <a:picLocks noChangeAspect="1"/>
          </p:cNvPicPr>
          <p:nvPr/>
        </p:nvPicPr>
        <p:blipFill>
          <a:blip r:embed="rId4"/>
          <a:stretch>
            <a:fillRect/>
          </a:stretch>
        </p:blipFill>
        <p:spPr>
          <a:xfrm>
            <a:off x="1460500" y="6908800"/>
            <a:ext cx="241300" cy="215900"/>
          </a:xfrm>
          <a:prstGeom prst="rect">
            <a:avLst/>
          </a:prstGeom>
          <a:ln w="12700">
            <a:miter lim="400000"/>
          </a:ln>
        </p:spPr>
      </p:pic>
      <p:sp>
        <p:nvSpPr>
          <p:cNvPr id="577" name="Circle"/>
          <p:cNvSpPr/>
          <p:nvPr/>
        </p:nvSpPr>
        <p:spPr>
          <a:xfrm>
            <a:off x="1625600" y="6731000"/>
            <a:ext cx="88900" cy="889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pic>
        <p:nvPicPr>
          <p:cNvPr id="578" name="droppedImage.pdf" descr="droppedImage.pdf"/>
          <p:cNvPicPr>
            <a:picLocks noChangeAspect="1"/>
          </p:cNvPicPr>
          <p:nvPr/>
        </p:nvPicPr>
        <p:blipFill>
          <a:blip r:embed="rId5"/>
          <a:stretch>
            <a:fillRect/>
          </a:stretch>
        </p:blipFill>
        <p:spPr>
          <a:xfrm>
            <a:off x="901700" y="7708900"/>
            <a:ext cx="1828800" cy="1092200"/>
          </a:xfrm>
          <a:prstGeom prst="rect">
            <a:avLst/>
          </a:prstGeom>
          <a:ln w="12700">
            <a:miter lim="400000"/>
          </a:ln>
        </p:spPr>
      </p:pic>
      <p:grpSp>
        <p:nvGrpSpPr>
          <p:cNvPr id="582" name="Group"/>
          <p:cNvGrpSpPr/>
          <p:nvPr/>
        </p:nvGrpSpPr>
        <p:grpSpPr>
          <a:xfrm>
            <a:off x="1536700" y="5283200"/>
            <a:ext cx="2997201" cy="1676400"/>
            <a:chOff x="198807" y="0"/>
            <a:chExt cx="2997200" cy="1676400"/>
          </a:xfrm>
        </p:grpSpPr>
        <p:pic>
          <p:nvPicPr>
            <p:cNvPr id="579" name="droppedImage.pdf" descr="droppedImage.pdf"/>
            <p:cNvPicPr>
              <a:picLocks noChangeAspect="1"/>
            </p:cNvPicPr>
            <p:nvPr/>
          </p:nvPicPr>
          <p:blipFill>
            <a:blip r:embed="rId6"/>
            <a:stretch>
              <a:fillRect/>
            </a:stretch>
          </p:blipFill>
          <p:spPr>
            <a:xfrm>
              <a:off x="1951408" y="1041400"/>
              <a:ext cx="1244601" cy="635000"/>
            </a:xfrm>
            <a:prstGeom prst="rect">
              <a:avLst/>
            </a:prstGeom>
            <a:ln w="12700" cap="flat">
              <a:noFill/>
              <a:miter lim="400000"/>
            </a:ln>
            <a:effectLst/>
          </p:spPr>
        </p:pic>
        <p:sp>
          <p:nvSpPr>
            <p:cNvPr id="580" name="Line"/>
            <p:cNvSpPr/>
            <p:nvPr/>
          </p:nvSpPr>
          <p:spPr>
            <a:xfrm flipH="1">
              <a:off x="332015" y="589607"/>
              <a:ext cx="34858" cy="903472"/>
            </a:xfrm>
            <a:prstGeom prst="line">
              <a:avLst/>
            </a:prstGeom>
            <a:noFill/>
            <a:ln w="38100" cap="flat">
              <a:solidFill>
                <a:srgbClr val="000000"/>
              </a:solidFill>
              <a:prstDash val="solid"/>
              <a:miter lim="400000"/>
              <a:headEnd type="stealth"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pic>
          <p:nvPicPr>
            <p:cNvPr id="581" name="droppedImage.pdf" descr="droppedImage.pdf"/>
            <p:cNvPicPr>
              <a:picLocks noChangeAspect="1"/>
            </p:cNvPicPr>
            <p:nvPr/>
          </p:nvPicPr>
          <p:blipFill>
            <a:blip r:embed="rId7"/>
            <a:stretch>
              <a:fillRect/>
            </a:stretch>
          </p:blipFill>
          <p:spPr>
            <a:xfrm>
              <a:off x="198807" y="0"/>
              <a:ext cx="355601" cy="342900"/>
            </a:xfrm>
            <a:prstGeom prst="rect">
              <a:avLst/>
            </a:prstGeom>
            <a:ln w="12700" cap="flat">
              <a:noFill/>
              <a:miter lim="400000"/>
            </a:ln>
            <a:effectLst/>
          </p:spPr>
        </p:pic>
      </p:grpSp>
      <p:sp>
        <p:nvSpPr>
          <p:cNvPr id="583" name="Has correct units, but still depends on sensor orientation…"/>
          <p:cNvSpPr txBox="1"/>
          <p:nvPr/>
        </p:nvSpPr>
        <p:spPr>
          <a:xfrm>
            <a:off x="3437794" y="8496300"/>
            <a:ext cx="5444950" cy="84125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p>
            <a:pPr marL="127000" indent="-127000" algn="l">
              <a:buSzPct val="60000"/>
              <a:buFont typeface="Thonburi"/>
              <a:buChar char="๏"/>
              <a:defRPr sz="1400">
                <a:solidFill>
                  <a:srgbClr val="747474"/>
                </a:solidFill>
              </a:defRPr>
            </a:pPr>
            <a:r>
              <a:rPr sz="1600" dirty="0"/>
              <a:t>Has correct units, but still depends on sensor orientation</a:t>
            </a:r>
          </a:p>
          <a:p>
            <a:pPr marL="127000" indent="-127000" algn="l">
              <a:buSzPct val="60000"/>
              <a:buFont typeface="Thonburi"/>
              <a:buChar char="๏"/>
              <a:defRPr sz="1400">
                <a:solidFill>
                  <a:srgbClr val="747474"/>
                </a:solidFill>
              </a:defRPr>
            </a:pPr>
            <a:r>
              <a:rPr sz="1600" dirty="0"/>
              <a:t>To correct this, convert to measurement that would have been made if sensor was perpendicular to direction ω</a:t>
            </a:r>
          </a:p>
        </p:txBody>
      </p:sp>
      <p:grpSp>
        <p:nvGrpSpPr>
          <p:cNvPr id="593" name="Group"/>
          <p:cNvGrpSpPr/>
          <p:nvPr/>
        </p:nvGrpSpPr>
        <p:grpSpPr>
          <a:xfrm>
            <a:off x="4940300" y="5461000"/>
            <a:ext cx="1866900" cy="2717800"/>
            <a:chOff x="0" y="0"/>
            <a:chExt cx="1866900" cy="2717800"/>
          </a:xfrm>
        </p:grpSpPr>
        <p:sp>
          <p:nvSpPr>
            <p:cNvPr id="584" name="Line"/>
            <p:cNvSpPr/>
            <p:nvPr/>
          </p:nvSpPr>
          <p:spPr>
            <a:xfrm>
              <a:off x="0" y="850900"/>
              <a:ext cx="1562100" cy="902593"/>
            </a:xfrm>
            <a:prstGeom prst="line">
              <a:avLst/>
            </a:prstGeom>
            <a:noFill/>
            <a:ln w="12700" cap="flat">
              <a:solidFill>
                <a:srgbClr val="000000"/>
              </a:solidFill>
              <a:custDash>
                <a:ds d="200000" sp="200000"/>
              </a:custDash>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85" name="Line"/>
            <p:cNvSpPr/>
            <p:nvPr/>
          </p:nvSpPr>
          <p:spPr>
            <a:xfrm flipH="1">
              <a:off x="800100" y="495300"/>
              <a:ext cx="417976" cy="807906"/>
            </a:xfrm>
            <a:prstGeom prst="line">
              <a:avLst/>
            </a:prstGeom>
            <a:noFill/>
            <a:ln w="38100" cap="flat">
              <a:solidFill>
                <a:srgbClr val="000000"/>
              </a:solidFill>
              <a:prstDash val="solid"/>
              <a:miter lim="400000"/>
              <a:headEnd type="stealth"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pic>
          <p:nvPicPr>
            <p:cNvPr id="586" name="droppedImage.pdf" descr="droppedImage.pdf"/>
            <p:cNvPicPr>
              <a:picLocks noChangeAspect="1"/>
            </p:cNvPicPr>
            <p:nvPr/>
          </p:nvPicPr>
          <p:blipFill>
            <a:blip r:embed="rId3"/>
            <a:stretch>
              <a:fillRect/>
            </a:stretch>
          </p:blipFill>
          <p:spPr>
            <a:xfrm>
              <a:off x="1358900" y="254000"/>
              <a:ext cx="266700" cy="342900"/>
            </a:xfrm>
            <a:prstGeom prst="rect">
              <a:avLst/>
            </a:prstGeom>
            <a:ln w="12700" cap="flat">
              <a:noFill/>
              <a:miter lim="400000"/>
            </a:ln>
            <a:effectLst/>
          </p:spPr>
        </p:pic>
        <p:pic>
          <p:nvPicPr>
            <p:cNvPr id="587" name="droppedImage.pdf" descr="droppedImage.pdf"/>
            <p:cNvPicPr>
              <a:picLocks noChangeAspect="1"/>
            </p:cNvPicPr>
            <p:nvPr/>
          </p:nvPicPr>
          <p:blipFill>
            <a:blip r:embed="rId4"/>
            <a:stretch>
              <a:fillRect/>
            </a:stretch>
          </p:blipFill>
          <p:spPr>
            <a:xfrm>
              <a:off x="584200" y="1447800"/>
              <a:ext cx="241300" cy="215900"/>
            </a:xfrm>
            <a:prstGeom prst="rect">
              <a:avLst/>
            </a:prstGeom>
            <a:ln w="12700" cap="flat">
              <a:noFill/>
              <a:miter lim="400000"/>
            </a:ln>
            <a:effectLst/>
          </p:spPr>
        </p:pic>
        <p:sp>
          <p:nvSpPr>
            <p:cNvPr id="588" name="Circle"/>
            <p:cNvSpPr/>
            <p:nvPr/>
          </p:nvSpPr>
          <p:spPr>
            <a:xfrm>
              <a:off x="749300" y="1270000"/>
              <a:ext cx="88900" cy="88900"/>
            </a:xfrm>
            <a:prstGeom prst="ellipse">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defRPr sz="3600"/>
              </a:pPr>
              <a:endParaRPr/>
            </a:p>
          </p:txBody>
        </p:sp>
        <p:sp>
          <p:nvSpPr>
            <p:cNvPr id="589" name="Line"/>
            <p:cNvSpPr/>
            <p:nvPr/>
          </p:nvSpPr>
          <p:spPr>
            <a:xfrm flipH="1">
              <a:off x="789215" y="406400"/>
              <a:ext cx="34858" cy="903471"/>
            </a:xfrm>
            <a:prstGeom prst="line">
              <a:avLst/>
            </a:prstGeom>
            <a:noFill/>
            <a:ln w="38100" cap="flat">
              <a:solidFill>
                <a:srgbClr val="000000"/>
              </a:solidFill>
              <a:prstDash val="solid"/>
              <a:miter lim="400000"/>
              <a:headEnd type="stealth"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pic>
          <p:nvPicPr>
            <p:cNvPr id="590" name="droppedImage.pdf" descr="droppedImage.pdf"/>
            <p:cNvPicPr>
              <a:picLocks noChangeAspect="1"/>
            </p:cNvPicPr>
            <p:nvPr/>
          </p:nvPicPr>
          <p:blipFill>
            <a:blip r:embed="rId8"/>
            <a:stretch>
              <a:fillRect/>
            </a:stretch>
          </p:blipFill>
          <p:spPr>
            <a:xfrm>
              <a:off x="190500" y="2247900"/>
              <a:ext cx="1676400" cy="469900"/>
            </a:xfrm>
            <a:prstGeom prst="rect">
              <a:avLst/>
            </a:prstGeom>
            <a:ln w="12700" cap="flat">
              <a:noFill/>
              <a:miter lim="400000"/>
            </a:ln>
            <a:effectLst/>
          </p:spPr>
        </p:pic>
        <p:pic>
          <p:nvPicPr>
            <p:cNvPr id="591" name="droppedImage.pdf" descr="droppedImage.pdf"/>
            <p:cNvPicPr>
              <a:picLocks noChangeAspect="1"/>
            </p:cNvPicPr>
            <p:nvPr/>
          </p:nvPicPr>
          <p:blipFill>
            <a:blip r:embed="rId7"/>
            <a:stretch>
              <a:fillRect/>
            </a:stretch>
          </p:blipFill>
          <p:spPr>
            <a:xfrm>
              <a:off x="495300" y="0"/>
              <a:ext cx="355600" cy="342900"/>
            </a:xfrm>
            <a:prstGeom prst="rect">
              <a:avLst/>
            </a:prstGeom>
            <a:ln w="12700" cap="flat">
              <a:noFill/>
              <a:miter lim="400000"/>
            </a:ln>
            <a:effectLst/>
          </p:spPr>
        </p:pic>
        <p:sp>
          <p:nvSpPr>
            <p:cNvPr id="592" name="Line"/>
            <p:cNvSpPr/>
            <p:nvPr/>
          </p:nvSpPr>
          <p:spPr>
            <a:xfrm>
              <a:off x="808533" y="749617"/>
              <a:ext cx="248643" cy="48122"/>
            </a:xfrm>
            <a:custGeom>
              <a:avLst/>
              <a:gdLst/>
              <a:ahLst/>
              <a:cxnLst>
                <a:cxn ang="0">
                  <a:pos x="wd2" y="hd2"/>
                </a:cxn>
                <a:cxn ang="5400000">
                  <a:pos x="wd2" y="hd2"/>
                </a:cxn>
                <a:cxn ang="10800000">
                  <a:pos x="wd2" y="hd2"/>
                </a:cxn>
                <a:cxn ang="16200000">
                  <a:pos x="wd2" y="hd2"/>
                </a:cxn>
              </a:cxnLst>
              <a:rect l="0" t="0" r="r" b="b"/>
              <a:pathLst>
                <a:path w="21600" h="17460" extrusionOk="0">
                  <a:moveTo>
                    <a:pt x="0" y="3060"/>
                  </a:moveTo>
                  <a:cubicBezTo>
                    <a:pt x="11830" y="-4140"/>
                    <a:pt x="13815" y="1647"/>
                    <a:pt x="21600" y="17460"/>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 grpId="1" animBg="1" advAuto="0"/>
      <p:bldP spid="582" grpId="2" animBg="1" advAuto="0"/>
      <p:bldP spid="583" grpId="4" animBg="1" advAuto="0"/>
      <p:bldP spid="593" grpId="3"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 name="Line"/>
          <p:cNvSpPr/>
          <p:nvPr/>
        </p:nvSpPr>
        <p:spPr>
          <a:xfrm>
            <a:off x="4915122" y="6744692"/>
            <a:ext cx="1641030" cy="55489"/>
          </a:xfrm>
          <a:prstGeom prst="line">
            <a:avLst/>
          </a:prstGeom>
          <a:ln w="12700">
            <a:solidFill>
              <a:srgbClr val="FF2F92"/>
            </a:solidFill>
            <a:custDash>
              <a:ds d="200000" sp="200000"/>
            </a:custDash>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596" name="Quantifying light: flux, irradiance, and radiance"/>
          <p:cNvSpPr txBox="1">
            <a:spLocks noGrp="1"/>
          </p:cNvSpPr>
          <p:nvPr>
            <p:ph type="title"/>
          </p:nvPr>
        </p:nvSpPr>
        <p:spPr>
          <a:prstGeom prst="rect">
            <a:avLst/>
          </a:prstGeom>
        </p:spPr>
        <p:txBody>
          <a:bodyPr/>
          <a:lstStyle/>
          <a:p>
            <a:r>
              <a:t>Quantifying light: flux, irradiance, and radiance</a:t>
            </a:r>
          </a:p>
        </p:txBody>
      </p:sp>
      <p:sp>
        <p:nvSpPr>
          <p:cNvPr id="597" name="Radiance:  A measure of incoming light that is independent of sensor area |X|, orientation n, and wedge size (solid angle) |W|…"/>
          <p:cNvSpPr txBox="1">
            <a:spLocks noGrp="1"/>
          </p:cNvSpPr>
          <p:nvPr>
            <p:ph type="body" sz="quarter" idx="1"/>
          </p:nvPr>
        </p:nvSpPr>
        <p:spPr>
          <a:xfrm>
            <a:off x="571500" y="2324100"/>
            <a:ext cx="11861800" cy="2019300"/>
          </a:xfrm>
          <a:prstGeom prst="rect">
            <a:avLst/>
          </a:prstGeom>
        </p:spPr>
        <p:txBody>
          <a:bodyPr/>
          <a:lstStyle/>
          <a:p>
            <a:pPr marL="711200"/>
            <a:r>
              <a:rPr i="1"/>
              <a:t>Radiance</a:t>
            </a:r>
            <a:r>
              <a:t>: </a:t>
            </a:r>
            <a:br/>
            <a:r>
              <a:t>A measure of incoming light that is independent of sensor area |X|, orientation n, and wedge size (solid angle) |W| </a:t>
            </a:r>
          </a:p>
          <a:p>
            <a:pPr marL="711200"/>
            <a:r>
              <a:t>Units: watts per steradian per square meter [W/(m</a:t>
            </a:r>
            <a:r>
              <a:rPr baseline="31999"/>
              <a:t>2</a:t>
            </a:r>
            <a:r>
              <a:t>∙sr)]</a:t>
            </a:r>
          </a:p>
        </p:txBody>
      </p:sp>
      <p:sp>
        <p:nvSpPr>
          <p:cNvPr id="599" name="Line"/>
          <p:cNvSpPr/>
          <p:nvPr/>
        </p:nvSpPr>
        <p:spPr>
          <a:xfrm>
            <a:off x="876300" y="6311900"/>
            <a:ext cx="1871861" cy="1078508"/>
          </a:xfrm>
          <a:prstGeom prst="line">
            <a:avLst/>
          </a:prstGeom>
          <a:ln w="12700">
            <a:solidFill>
              <a:srgbClr val="000000"/>
            </a:solidFill>
            <a:custDash>
              <a:ds d="200000" sp="200000"/>
            </a:custDash>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603" name="Group"/>
          <p:cNvGrpSpPr/>
          <p:nvPr/>
        </p:nvGrpSpPr>
        <p:grpSpPr>
          <a:xfrm>
            <a:off x="1524000" y="5422900"/>
            <a:ext cx="417851" cy="1335405"/>
            <a:chOff x="0" y="0"/>
            <a:chExt cx="417850" cy="1335404"/>
          </a:xfrm>
        </p:grpSpPr>
        <p:sp>
          <p:nvSpPr>
            <p:cNvPr id="600"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601"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602"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pic>
        <p:nvPicPr>
          <p:cNvPr id="604" name="droppedImage.pdf" descr="droppedImage.pdf"/>
          <p:cNvPicPr>
            <a:picLocks noChangeAspect="1"/>
          </p:cNvPicPr>
          <p:nvPr/>
        </p:nvPicPr>
        <p:blipFill>
          <a:blip r:embed="rId2"/>
          <a:stretch>
            <a:fillRect/>
          </a:stretch>
        </p:blipFill>
        <p:spPr>
          <a:xfrm>
            <a:off x="1460500" y="4749800"/>
            <a:ext cx="469900" cy="342900"/>
          </a:xfrm>
          <a:prstGeom prst="rect">
            <a:avLst/>
          </a:prstGeom>
          <a:ln w="12700">
            <a:miter lim="400000"/>
          </a:ln>
        </p:spPr>
      </p:pic>
      <p:sp>
        <p:nvSpPr>
          <p:cNvPr id="605" name="Line"/>
          <p:cNvSpPr/>
          <p:nvPr/>
        </p:nvSpPr>
        <p:spPr>
          <a:xfrm flipH="1">
            <a:off x="1676400" y="5956300"/>
            <a:ext cx="417976" cy="807906"/>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06" name="droppedImage.pdf" descr="droppedImage.pdf"/>
          <p:cNvPicPr>
            <a:picLocks noChangeAspect="1"/>
          </p:cNvPicPr>
          <p:nvPr/>
        </p:nvPicPr>
        <p:blipFill>
          <a:blip r:embed="rId3"/>
          <a:stretch>
            <a:fillRect/>
          </a:stretch>
        </p:blipFill>
        <p:spPr>
          <a:xfrm>
            <a:off x="2108200" y="5588000"/>
            <a:ext cx="266700" cy="342900"/>
          </a:xfrm>
          <a:prstGeom prst="rect">
            <a:avLst/>
          </a:prstGeom>
          <a:ln w="12700">
            <a:miter lim="400000"/>
          </a:ln>
        </p:spPr>
      </p:pic>
      <p:pic>
        <p:nvPicPr>
          <p:cNvPr id="607" name="droppedImage.pdf" descr="droppedImage.pdf"/>
          <p:cNvPicPr>
            <a:picLocks noChangeAspect="1"/>
          </p:cNvPicPr>
          <p:nvPr/>
        </p:nvPicPr>
        <p:blipFill>
          <a:blip r:embed="rId4"/>
          <a:stretch>
            <a:fillRect/>
          </a:stretch>
        </p:blipFill>
        <p:spPr>
          <a:xfrm>
            <a:off x="1460500" y="6908800"/>
            <a:ext cx="241300" cy="215900"/>
          </a:xfrm>
          <a:prstGeom prst="rect">
            <a:avLst/>
          </a:prstGeom>
          <a:ln w="12700">
            <a:miter lim="400000"/>
          </a:ln>
        </p:spPr>
      </p:pic>
      <p:sp>
        <p:nvSpPr>
          <p:cNvPr id="608" name="Circle"/>
          <p:cNvSpPr/>
          <p:nvPr/>
        </p:nvSpPr>
        <p:spPr>
          <a:xfrm>
            <a:off x="1625600" y="6731000"/>
            <a:ext cx="88900" cy="889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609" name="Line"/>
          <p:cNvSpPr/>
          <p:nvPr/>
        </p:nvSpPr>
        <p:spPr>
          <a:xfrm flipH="1">
            <a:off x="1669907" y="5872807"/>
            <a:ext cx="34858" cy="903471"/>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10" name="droppedImage.pdf" descr="droppedImage.pdf"/>
          <p:cNvPicPr>
            <a:picLocks noChangeAspect="1"/>
          </p:cNvPicPr>
          <p:nvPr/>
        </p:nvPicPr>
        <p:blipFill>
          <a:blip r:embed="rId5"/>
          <a:stretch>
            <a:fillRect/>
          </a:stretch>
        </p:blipFill>
        <p:spPr>
          <a:xfrm>
            <a:off x="901700" y="7708900"/>
            <a:ext cx="1828800" cy="1092200"/>
          </a:xfrm>
          <a:prstGeom prst="rect">
            <a:avLst/>
          </a:prstGeom>
          <a:ln w="12700">
            <a:miter lim="400000"/>
          </a:ln>
        </p:spPr>
      </p:pic>
      <p:sp>
        <p:nvSpPr>
          <p:cNvPr id="611" name="Line"/>
          <p:cNvSpPr/>
          <p:nvPr/>
        </p:nvSpPr>
        <p:spPr>
          <a:xfrm>
            <a:off x="4940300" y="6311900"/>
            <a:ext cx="1562100" cy="902593"/>
          </a:xfrm>
          <a:prstGeom prst="line">
            <a:avLst/>
          </a:prstGeom>
          <a:ln w="12700">
            <a:solidFill>
              <a:srgbClr val="000000"/>
            </a:solidFill>
            <a:custDash>
              <a:ds d="200000" sp="200000"/>
            </a:custDash>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612" name="Line"/>
          <p:cNvSpPr/>
          <p:nvPr/>
        </p:nvSpPr>
        <p:spPr>
          <a:xfrm flipH="1">
            <a:off x="5740400" y="5956300"/>
            <a:ext cx="417976" cy="807906"/>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13" name="droppedImage.pdf" descr="droppedImage.pdf"/>
          <p:cNvPicPr>
            <a:picLocks noChangeAspect="1"/>
          </p:cNvPicPr>
          <p:nvPr/>
        </p:nvPicPr>
        <p:blipFill>
          <a:blip r:embed="rId3"/>
          <a:stretch>
            <a:fillRect/>
          </a:stretch>
        </p:blipFill>
        <p:spPr>
          <a:xfrm>
            <a:off x="6299200" y="5715000"/>
            <a:ext cx="266700" cy="342900"/>
          </a:xfrm>
          <a:prstGeom prst="rect">
            <a:avLst/>
          </a:prstGeom>
          <a:ln w="12700">
            <a:miter lim="400000"/>
          </a:ln>
        </p:spPr>
      </p:pic>
      <p:pic>
        <p:nvPicPr>
          <p:cNvPr id="614" name="droppedImage.pdf" descr="droppedImage.pdf"/>
          <p:cNvPicPr>
            <a:picLocks noChangeAspect="1"/>
          </p:cNvPicPr>
          <p:nvPr/>
        </p:nvPicPr>
        <p:blipFill>
          <a:blip r:embed="rId4"/>
          <a:stretch>
            <a:fillRect/>
          </a:stretch>
        </p:blipFill>
        <p:spPr>
          <a:xfrm>
            <a:off x="5524500" y="6908800"/>
            <a:ext cx="241300" cy="215900"/>
          </a:xfrm>
          <a:prstGeom prst="rect">
            <a:avLst/>
          </a:prstGeom>
          <a:ln w="12700">
            <a:miter lim="400000"/>
          </a:ln>
        </p:spPr>
      </p:pic>
      <p:sp>
        <p:nvSpPr>
          <p:cNvPr id="615" name="Circle"/>
          <p:cNvSpPr/>
          <p:nvPr/>
        </p:nvSpPr>
        <p:spPr>
          <a:xfrm>
            <a:off x="5689600" y="6731000"/>
            <a:ext cx="88900" cy="889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616" name="Line"/>
          <p:cNvSpPr/>
          <p:nvPr/>
        </p:nvSpPr>
        <p:spPr>
          <a:xfrm flipH="1">
            <a:off x="5729515" y="5867399"/>
            <a:ext cx="34858" cy="903472"/>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17" name="droppedImage.pdf" descr="droppedImage.pdf"/>
          <p:cNvPicPr>
            <a:picLocks noChangeAspect="1"/>
          </p:cNvPicPr>
          <p:nvPr/>
        </p:nvPicPr>
        <p:blipFill>
          <a:blip r:embed="rId6"/>
          <a:stretch>
            <a:fillRect/>
          </a:stretch>
        </p:blipFill>
        <p:spPr>
          <a:xfrm>
            <a:off x="5130800" y="7708900"/>
            <a:ext cx="1676400" cy="469900"/>
          </a:xfrm>
          <a:prstGeom prst="rect">
            <a:avLst/>
          </a:prstGeom>
          <a:ln w="12700">
            <a:miter lim="400000"/>
          </a:ln>
        </p:spPr>
      </p:pic>
      <p:pic>
        <p:nvPicPr>
          <p:cNvPr id="618" name="droppedImage.pdf" descr="droppedImage.pdf"/>
          <p:cNvPicPr>
            <a:picLocks noChangeAspect="1"/>
          </p:cNvPicPr>
          <p:nvPr/>
        </p:nvPicPr>
        <p:blipFill>
          <a:blip r:embed="rId7"/>
          <a:stretch>
            <a:fillRect/>
          </a:stretch>
        </p:blipFill>
        <p:spPr>
          <a:xfrm>
            <a:off x="3289300" y="6324600"/>
            <a:ext cx="1244600" cy="635000"/>
          </a:xfrm>
          <a:prstGeom prst="rect">
            <a:avLst/>
          </a:prstGeom>
          <a:ln w="12700">
            <a:miter lim="400000"/>
          </a:ln>
        </p:spPr>
      </p:pic>
      <p:pic>
        <p:nvPicPr>
          <p:cNvPr id="619" name="droppedImage.pdf" descr="droppedImage.pdf"/>
          <p:cNvPicPr>
            <a:picLocks noChangeAspect="1"/>
          </p:cNvPicPr>
          <p:nvPr/>
        </p:nvPicPr>
        <p:blipFill>
          <a:blip r:embed="rId8"/>
          <a:stretch>
            <a:fillRect/>
          </a:stretch>
        </p:blipFill>
        <p:spPr>
          <a:xfrm>
            <a:off x="1536700" y="5283200"/>
            <a:ext cx="355600" cy="342900"/>
          </a:xfrm>
          <a:prstGeom prst="rect">
            <a:avLst/>
          </a:prstGeom>
          <a:ln w="12700">
            <a:miter lim="400000"/>
          </a:ln>
        </p:spPr>
      </p:pic>
      <p:pic>
        <p:nvPicPr>
          <p:cNvPr id="620" name="droppedImage.pdf" descr="droppedImage.pdf"/>
          <p:cNvPicPr>
            <a:picLocks noChangeAspect="1"/>
          </p:cNvPicPr>
          <p:nvPr/>
        </p:nvPicPr>
        <p:blipFill>
          <a:blip r:embed="rId8"/>
          <a:stretch>
            <a:fillRect/>
          </a:stretch>
        </p:blipFill>
        <p:spPr>
          <a:xfrm>
            <a:off x="5435600" y="5461000"/>
            <a:ext cx="355600" cy="342900"/>
          </a:xfrm>
          <a:prstGeom prst="rect">
            <a:avLst/>
          </a:prstGeom>
          <a:ln w="12700">
            <a:miter lim="400000"/>
          </a:ln>
        </p:spPr>
      </p:pic>
      <p:sp>
        <p:nvSpPr>
          <p:cNvPr id="621" name="Has correct units, but still depends on sensor orientation…"/>
          <p:cNvSpPr txBox="1"/>
          <p:nvPr/>
        </p:nvSpPr>
        <p:spPr>
          <a:xfrm>
            <a:off x="3671068" y="8496300"/>
            <a:ext cx="4978401" cy="749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marL="127000" indent="-127000" algn="l">
              <a:buSzPct val="60000"/>
              <a:buFont typeface="Thonburi"/>
              <a:buChar char="๏"/>
              <a:defRPr sz="1400">
                <a:solidFill>
                  <a:srgbClr val="747474"/>
                </a:solidFill>
              </a:defRPr>
            </a:pPr>
            <a:r>
              <a:t>Has correct units, but still depends on sensor orientation</a:t>
            </a:r>
          </a:p>
          <a:p>
            <a:pPr marL="127000" indent="-127000" algn="l">
              <a:buSzPct val="60000"/>
              <a:buFont typeface="Thonburi"/>
              <a:buChar char="๏"/>
              <a:defRPr sz="1400">
                <a:solidFill>
                  <a:srgbClr val="747474"/>
                </a:solidFill>
              </a:defRPr>
            </a:pPr>
            <a:r>
              <a:t>To correct this, convert to measurement that would have been made if sensor was perpendicular to direction ω</a:t>
            </a:r>
          </a:p>
        </p:txBody>
      </p:sp>
      <p:pic>
        <p:nvPicPr>
          <p:cNvPr id="622" name="droppedImage.pdf" descr="droppedImage.pdf"/>
          <p:cNvPicPr>
            <a:picLocks noChangeAspect="1"/>
          </p:cNvPicPr>
          <p:nvPr/>
        </p:nvPicPr>
        <p:blipFill>
          <a:blip r:embed="rId9"/>
          <a:stretch>
            <a:fillRect/>
          </a:stretch>
        </p:blipFill>
        <p:spPr>
          <a:xfrm>
            <a:off x="5880100" y="5689600"/>
            <a:ext cx="203200" cy="342900"/>
          </a:xfrm>
          <a:prstGeom prst="rect">
            <a:avLst/>
          </a:prstGeom>
          <a:ln w="12700">
            <a:miter lim="400000"/>
          </a:ln>
        </p:spPr>
      </p:pic>
      <p:sp>
        <p:nvSpPr>
          <p:cNvPr id="623" name="Line"/>
          <p:cNvSpPr/>
          <p:nvPr/>
        </p:nvSpPr>
        <p:spPr>
          <a:xfrm>
            <a:off x="5748833" y="6210617"/>
            <a:ext cx="248643" cy="48122"/>
          </a:xfrm>
          <a:custGeom>
            <a:avLst/>
            <a:gdLst/>
            <a:ahLst/>
            <a:cxnLst>
              <a:cxn ang="0">
                <a:pos x="wd2" y="hd2"/>
              </a:cxn>
              <a:cxn ang="5400000">
                <a:pos x="wd2" y="hd2"/>
              </a:cxn>
              <a:cxn ang="10800000">
                <a:pos x="wd2" y="hd2"/>
              </a:cxn>
              <a:cxn ang="16200000">
                <a:pos x="wd2" y="hd2"/>
              </a:cxn>
            </a:cxnLst>
            <a:rect l="0" t="0" r="r" b="b"/>
            <a:pathLst>
              <a:path w="21600" h="17460" extrusionOk="0">
                <a:moveTo>
                  <a:pt x="0" y="3060"/>
                </a:moveTo>
                <a:cubicBezTo>
                  <a:pt x="11830" y="-4140"/>
                  <a:pt x="13815" y="1647"/>
                  <a:pt x="21600" y="17460"/>
                </a:cubicBezTo>
              </a:path>
            </a:pathLst>
          </a:custGeom>
          <a:ln w="25400">
            <a:solidFill>
              <a:srgbClr val="000000"/>
            </a:solidFill>
            <a:miter lim="400000"/>
          </a:ln>
        </p:spPr>
        <p:txBody>
          <a:bodyPr lIns="50800" tIns="50800" rIns="50800" bIns="50800" anchor="b"/>
          <a:lstStyle/>
          <a:p>
            <a:pPr>
              <a:defRPr sz="4200"/>
            </a:pPr>
            <a:endParaRPr/>
          </a:p>
        </p:txBody>
      </p:sp>
      <p:sp>
        <p:nvSpPr>
          <p:cNvPr id="624" name="Line"/>
          <p:cNvSpPr/>
          <p:nvPr/>
        </p:nvSpPr>
        <p:spPr>
          <a:xfrm flipH="1">
            <a:off x="4916760" y="6318225"/>
            <a:ext cx="24012" cy="426220"/>
          </a:xfrm>
          <a:prstGeom prst="line">
            <a:avLst/>
          </a:prstGeom>
          <a:ln w="254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625" name="Line"/>
          <p:cNvSpPr/>
          <p:nvPr/>
        </p:nvSpPr>
        <p:spPr>
          <a:xfrm flipH="1">
            <a:off x="6527800" y="6807200"/>
            <a:ext cx="24011" cy="426219"/>
          </a:xfrm>
          <a:prstGeom prst="line">
            <a:avLst/>
          </a:prstGeom>
          <a:ln w="254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628" name="Group"/>
          <p:cNvGrpSpPr/>
          <p:nvPr/>
        </p:nvGrpSpPr>
        <p:grpSpPr>
          <a:xfrm>
            <a:off x="7835900" y="5609969"/>
            <a:ext cx="2928678" cy="1705232"/>
            <a:chOff x="0" y="0"/>
            <a:chExt cx="2928677" cy="1705230"/>
          </a:xfrm>
        </p:grpSpPr>
        <p:pic>
          <p:nvPicPr>
            <p:cNvPr id="626" name="droppedImage.pdf" descr="droppedImage.pdf"/>
            <p:cNvPicPr>
              <a:picLocks noChangeAspect="1"/>
            </p:cNvPicPr>
            <p:nvPr/>
          </p:nvPicPr>
          <p:blipFill>
            <a:blip r:embed="rId10"/>
            <a:stretch>
              <a:fillRect/>
            </a:stretch>
          </p:blipFill>
          <p:spPr>
            <a:xfrm>
              <a:off x="0" y="0"/>
              <a:ext cx="2209800" cy="1121030"/>
            </a:xfrm>
            <a:prstGeom prst="rect">
              <a:avLst/>
            </a:prstGeom>
            <a:ln w="12700" cap="flat">
              <a:noFill/>
              <a:miter lim="400000"/>
            </a:ln>
            <a:effectLst/>
          </p:spPr>
        </p:pic>
        <p:sp>
          <p:nvSpPr>
            <p:cNvPr id="627" name="“foreshortened area”"/>
            <p:cNvSpPr txBox="1"/>
            <p:nvPr/>
          </p:nvSpPr>
          <p:spPr>
            <a:xfrm>
              <a:off x="120860" y="1244171"/>
              <a:ext cx="2807819" cy="4610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defRPr sz="2400">
                  <a:solidFill>
                    <a:srgbClr val="FF2F92"/>
                  </a:solidFill>
                </a:defRPr>
              </a:lvl1pPr>
            </a:lstStyle>
            <a:p>
              <a:r>
                <a:t>“foreshortened area”</a:t>
              </a:r>
            </a:p>
          </p:txBody>
        </p:sp>
      </p:grpSp>
      <p:pic>
        <p:nvPicPr>
          <p:cNvPr id="629" name="droppedImage.pdf" descr="droppedImage.pdf"/>
          <p:cNvPicPr>
            <a:picLocks noChangeAspect="1"/>
          </p:cNvPicPr>
          <p:nvPr/>
        </p:nvPicPr>
        <p:blipFill>
          <a:blip r:embed="rId11"/>
          <a:stretch>
            <a:fillRect/>
          </a:stretch>
        </p:blipFill>
        <p:spPr>
          <a:xfrm>
            <a:off x="5969000" y="7137400"/>
            <a:ext cx="381000" cy="317500"/>
          </a:xfrm>
          <a:prstGeom prst="rect">
            <a:avLst/>
          </a:prstGeom>
          <a:ln w="12700">
            <a:miter lim="400000"/>
          </a:ln>
        </p:spPr>
      </p:pic>
      <p:pic>
        <p:nvPicPr>
          <p:cNvPr id="630" name="droppedImage.pdf" descr="droppedImage.pdf"/>
          <p:cNvPicPr>
            <a:picLocks noChangeAspect="1"/>
          </p:cNvPicPr>
          <p:nvPr/>
        </p:nvPicPr>
        <p:blipFill>
          <a:blip r:embed="rId12"/>
          <a:stretch>
            <a:fillRect/>
          </a:stretch>
        </p:blipFill>
        <p:spPr>
          <a:xfrm>
            <a:off x="6184900" y="6413500"/>
            <a:ext cx="304800" cy="3175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8" grpId="1"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Line"/>
          <p:cNvSpPr/>
          <p:nvPr/>
        </p:nvSpPr>
        <p:spPr>
          <a:xfrm>
            <a:off x="4915122" y="6744692"/>
            <a:ext cx="1641030" cy="55489"/>
          </a:xfrm>
          <a:prstGeom prst="line">
            <a:avLst/>
          </a:prstGeom>
          <a:ln w="12700">
            <a:solidFill>
              <a:srgbClr val="FF2F92"/>
            </a:solidFill>
            <a:custDash>
              <a:ds d="200000" sp="200000"/>
            </a:custDash>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633" name="Quantifying light: flux, irradiance, and radiance"/>
          <p:cNvSpPr txBox="1">
            <a:spLocks noGrp="1"/>
          </p:cNvSpPr>
          <p:nvPr>
            <p:ph type="title"/>
          </p:nvPr>
        </p:nvSpPr>
        <p:spPr>
          <a:prstGeom prst="rect">
            <a:avLst/>
          </a:prstGeom>
        </p:spPr>
        <p:txBody>
          <a:bodyPr/>
          <a:lstStyle/>
          <a:p>
            <a:r>
              <a:t>Quantifying light: flux, irradiance, and radiance</a:t>
            </a:r>
          </a:p>
        </p:txBody>
      </p:sp>
      <p:sp>
        <p:nvSpPr>
          <p:cNvPr id="634" name="Radiance:  A measure of incoming light that is independent of sensor area |X|, orientation n, and wedge size (solid angle) |W|…"/>
          <p:cNvSpPr txBox="1">
            <a:spLocks noGrp="1"/>
          </p:cNvSpPr>
          <p:nvPr>
            <p:ph type="body" sz="quarter" idx="1"/>
          </p:nvPr>
        </p:nvSpPr>
        <p:spPr>
          <a:xfrm>
            <a:off x="571500" y="2324100"/>
            <a:ext cx="11861800" cy="2019300"/>
          </a:xfrm>
          <a:prstGeom prst="rect">
            <a:avLst/>
          </a:prstGeom>
        </p:spPr>
        <p:txBody>
          <a:bodyPr/>
          <a:lstStyle/>
          <a:p>
            <a:pPr marL="711200"/>
            <a:r>
              <a:rPr i="1"/>
              <a:t>Radiance</a:t>
            </a:r>
            <a:r>
              <a:t>: </a:t>
            </a:r>
            <a:br/>
            <a:r>
              <a:t>A measure of incoming light that is independent of sensor area |X|, orientation n, and wedge size (solid angle) |W| </a:t>
            </a:r>
          </a:p>
          <a:p>
            <a:pPr marL="711200"/>
            <a:r>
              <a:t>Units: watts per steradian per square meter [W/(m</a:t>
            </a:r>
            <a:r>
              <a:rPr baseline="31999"/>
              <a:t>2</a:t>
            </a:r>
            <a:r>
              <a:t>∙sr)]</a:t>
            </a:r>
          </a:p>
        </p:txBody>
      </p:sp>
      <p:sp>
        <p:nvSpPr>
          <p:cNvPr id="636" name="Line"/>
          <p:cNvSpPr/>
          <p:nvPr/>
        </p:nvSpPr>
        <p:spPr>
          <a:xfrm>
            <a:off x="876300" y="6311900"/>
            <a:ext cx="1871861" cy="1078508"/>
          </a:xfrm>
          <a:prstGeom prst="line">
            <a:avLst/>
          </a:prstGeom>
          <a:ln w="12700">
            <a:solidFill>
              <a:srgbClr val="000000"/>
            </a:solidFill>
            <a:custDash>
              <a:ds d="200000" sp="200000"/>
            </a:custDash>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640" name="Group"/>
          <p:cNvGrpSpPr/>
          <p:nvPr/>
        </p:nvGrpSpPr>
        <p:grpSpPr>
          <a:xfrm>
            <a:off x="1524000" y="5422900"/>
            <a:ext cx="417851" cy="1335405"/>
            <a:chOff x="0" y="0"/>
            <a:chExt cx="417850" cy="1335404"/>
          </a:xfrm>
        </p:grpSpPr>
        <p:sp>
          <p:nvSpPr>
            <p:cNvPr id="637"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638"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639"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pic>
        <p:nvPicPr>
          <p:cNvPr id="641" name="droppedImage.pdf" descr="droppedImage.pdf"/>
          <p:cNvPicPr>
            <a:picLocks noChangeAspect="1"/>
          </p:cNvPicPr>
          <p:nvPr/>
        </p:nvPicPr>
        <p:blipFill>
          <a:blip r:embed="rId2"/>
          <a:stretch>
            <a:fillRect/>
          </a:stretch>
        </p:blipFill>
        <p:spPr>
          <a:xfrm>
            <a:off x="1460500" y="4749800"/>
            <a:ext cx="469900" cy="342900"/>
          </a:xfrm>
          <a:prstGeom prst="rect">
            <a:avLst/>
          </a:prstGeom>
          <a:ln w="12700">
            <a:miter lim="400000"/>
          </a:ln>
        </p:spPr>
      </p:pic>
      <p:sp>
        <p:nvSpPr>
          <p:cNvPr id="642" name="Line"/>
          <p:cNvSpPr/>
          <p:nvPr/>
        </p:nvSpPr>
        <p:spPr>
          <a:xfrm flipH="1">
            <a:off x="1676400" y="5956300"/>
            <a:ext cx="417976" cy="807906"/>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43" name="droppedImage.pdf" descr="droppedImage.pdf"/>
          <p:cNvPicPr>
            <a:picLocks noChangeAspect="1"/>
          </p:cNvPicPr>
          <p:nvPr/>
        </p:nvPicPr>
        <p:blipFill>
          <a:blip r:embed="rId3"/>
          <a:stretch>
            <a:fillRect/>
          </a:stretch>
        </p:blipFill>
        <p:spPr>
          <a:xfrm>
            <a:off x="2108200" y="5588000"/>
            <a:ext cx="266700" cy="342900"/>
          </a:xfrm>
          <a:prstGeom prst="rect">
            <a:avLst/>
          </a:prstGeom>
          <a:ln w="12700">
            <a:miter lim="400000"/>
          </a:ln>
        </p:spPr>
      </p:pic>
      <p:pic>
        <p:nvPicPr>
          <p:cNvPr id="644" name="droppedImage.pdf" descr="droppedImage.pdf"/>
          <p:cNvPicPr>
            <a:picLocks noChangeAspect="1"/>
          </p:cNvPicPr>
          <p:nvPr/>
        </p:nvPicPr>
        <p:blipFill>
          <a:blip r:embed="rId4"/>
          <a:stretch>
            <a:fillRect/>
          </a:stretch>
        </p:blipFill>
        <p:spPr>
          <a:xfrm>
            <a:off x="1460500" y="6908800"/>
            <a:ext cx="241300" cy="215900"/>
          </a:xfrm>
          <a:prstGeom prst="rect">
            <a:avLst/>
          </a:prstGeom>
          <a:ln w="12700">
            <a:miter lim="400000"/>
          </a:ln>
        </p:spPr>
      </p:pic>
      <p:sp>
        <p:nvSpPr>
          <p:cNvPr id="645" name="Circle"/>
          <p:cNvSpPr/>
          <p:nvPr/>
        </p:nvSpPr>
        <p:spPr>
          <a:xfrm>
            <a:off x="1625600" y="6731000"/>
            <a:ext cx="88900" cy="889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646" name="Line"/>
          <p:cNvSpPr/>
          <p:nvPr/>
        </p:nvSpPr>
        <p:spPr>
          <a:xfrm flipH="1">
            <a:off x="1669907" y="5872807"/>
            <a:ext cx="34858" cy="903471"/>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47" name="droppedImage.pdf" descr="droppedImage.pdf"/>
          <p:cNvPicPr>
            <a:picLocks noChangeAspect="1"/>
          </p:cNvPicPr>
          <p:nvPr/>
        </p:nvPicPr>
        <p:blipFill>
          <a:blip r:embed="rId5"/>
          <a:stretch>
            <a:fillRect/>
          </a:stretch>
        </p:blipFill>
        <p:spPr>
          <a:xfrm>
            <a:off x="901700" y="7708900"/>
            <a:ext cx="1828800" cy="1092200"/>
          </a:xfrm>
          <a:prstGeom prst="rect">
            <a:avLst/>
          </a:prstGeom>
          <a:ln w="12700">
            <a:miter lim="400000"/>
          </a:ln>
        </p:spPr>
      </p:pic>
      <p:sp>
        <p:nvSpPr>
          <p:cNvPr id="648" name="Line"/>
          <p:cNvSpPr/>
          <p:nvPr/>
        </p:nvSpPr>
        <p:spPr>
          <a:xfrm>
            <a:off x="4940300" y="6311900"/>
            <a:ext cx="1562100" cy="902593"/>
          </a:xfrm>
          <a:prstGeom prst="line">
            <a:avLst/>
          </a:prstGeom>
          <a:ln w="12700">
            <a:solidFill>
              <a:srgbClr val="000000"/>
            </a:solidFill>
            <a:custDash>
              <a:ds d="200000" sp="200000"/>
            </a:custDash>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649" name="Line"/>
          <p:cNvSpPr/>
          <p:nvPr/>
        </p:nvSpPr>
        <p:spPr>
          <a:xfrm flipH="1">
            <a:off x="5740400" y="5956300"/>
            <a:ext cx="417976" cy="807906"/>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50" name="droppedImage.pdf" descr="droppedImage.pdf"/>
          <p:cNvPicPr>
            <a:picLocks noChangeAspect="1"/>
          </p:cNvPicPr>
          <p:nvPr/>
        </p:nvPicPr>
        <p:blipFill>
          <a:blip r:embed="rId3"/>
          <a:stretch>
            <a:fillRect/>
          </a:stretch>
        </p:blipFill>
        <p:spPr>
          <a:xfrm>
            <a:off x="6299200" y="5715000"/>
            <a:ext cx="266700" cy="342900"/>
          </a:xfrm>
          <a:prstGeom prst="rect">
            <a:avLst/>
          </a:prstGeom>
          <a:ln w="12700">
            <a:miter lim="400000"/>
          </a:ln>
        </p:spPr>
      </p:pic>
      <p:pic>
        <p:nvPicPr>
          <p:cNvPr id="651" name="droppedImage.pdf" descr="droppedImage.pdf"/>
          <p:cNvPicPr>
            <a:picLocks noChangeAspect="1"/>
          </p:cNvPicPr>
          <p:nvPr/>
        </p:nvPicPr>
        <p:blipFill>
          <a:blip r:embed="rId4"/>
          <a:stretch>
            <a:fillRect/>
          </a:stretch>
        </p:blipFill>
        <p:spPr>
          <a:xfrm>
            <a:off x="5524500" y="6908800"/>
            <a:ext cx="241300" cy="215900"/>
          </a:xfrm>
          <a:prstGeom prst="rect">
            <a:avLst/>
          </a:prstGeom>
          <a:ln w="12700">
            <a:miter lim="400000"/>
          </a:ln>
        </p:spPr>
      </p:pic>
      <p:sp>
        <p:nvSpPr>
          <p:cNvPr id="652" name="Circle"/>
          <p:cNvSpPr/>
          <p:nvPr/>
        </p:nvSpPr>
        <p:spPr>
          <a:xfrm>
            <a:off x="5689600" y="6731000"/>
            <a:ext cx="88900" cy="889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653" name="Line"/>
          <p:cNvSpPr/>
          <p:nvPr/>
        </p:nvSpPr>
        <p:spPr>
          <a:xfrm flipH="1">
            <a:off x="5729515" y="5867399"/>
            <a:ext cx="34858" cy="903472"/>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54" name="droppedImage.pdf" descr="droppedImage.pdf"/>
          <p:cNvPicPr>
            <a:picLocks noChangeAspect="1"/>
          </p:cNvPicPr>
          <p:nvPr/>
        </p:nvPicPr>
        <p:blipFill>
          <a:blip r:embed="rId6"/>
          <a:stretch>
            <a:fillRect/>
          </a:stretch>
        </p:blipFill>
        <p:spPr>
          <a:xfrm>
            <a:off x="5130800" y="7708900"/>
            <a:ext cx="1676400" cy="469900"/>
          </a:xfrm>
          <a:prstGeom prst="rect">
            <a:avLst/>
          </a:prstGeom>
          <a:ln w="12700">
            <a:miter lim="400000"/>
          </a:ln>
        </p:spPr>
      </p:pic>
      <p:pic>
        <p:nvPicPr>
          <p:cNvPr id="655" name="droppedImage.pdf" descr="droppedImage.pdf"/>
          <p:cNvPicPr>
            <a:picLocks noChangeAspect="1"/>
          </p:cNvPicPr>
          <p:nvPr/>
        </p:nvPicPr>
        <p:blipFill>
          <a:blip r:embed="rId7"/>
          <a:stretch>
            <a:fillRect/>
          </a:stretch>
        </p:blipFill>
        <p:spPr>
          <a:xfrm>
            <a:off x="3289300" y="6324600"/>
            <a:ext cx="1244600" cy="635000"/>
          </a:xfrm>
          <a:prstGeom prst="rect">
            <a:avLst/>
          </a:prstGeom>
          <a:ln w="12700">
            <a:miter lim="400000"/>
          </a:ln>
        </p:spPr>
      </p:pic>
      <p:pic>
        <p:nvPicPr>
          <p:cNvPr id="656" name="droppedImage.pdf" descr="droppedImage.pdf"/>
          <p:cNvPicPr>
            <a:picLocks noChangeAspect="1"/>
          </p:cNvPicPr>
          <p:nvPr/>
        </p:nvPicPr>
        <p:blipFill>
          <a:blip r:embed="rId8"/>
          <a:stretch>
            <a:fillRect/>
          </a:stretch>
        </p:blipFill>
        <p:spPr>
          <a:xfrm>
            <a:off x="1536700" y="5283200"/>
            <a:ext cx="355600" cy="342900"/>
          </a:xfrm>
          <a:prstGeom prst="rect">
            <a:avLst/>
          </a:prstGeom>
          <a:ln w="12700">
            <a:miter lim="400000"/>
          </a:ln>
        </p:spPr>
      </p:pic>
      <p:pic>
        <p:nvPicPr>
          <p:cNvPr id="657" name="droppedImage.pdf" descr="droppedImage.pdf"/>
          <p:cNvPicPr>
            <a:picLocks noChangeAspect="1"/>
          </p:cNvPicPr>
          <p:nvPr/>
        </p:nvPicPr>
        <p:blipFill>
          <a:blip r:embed="rId8"/>
          <a:stretch>
            <a:fillRect/>
          </a:stretch>
        </p:blipFill>
        <p:spPr>
          <a:xfrm>
            <a:off x="5435600" y="5461000"/>
            <a:ext cx="355600" cy="342900"/>
          </a:xfrm>
          <a:prstGeom prst="rect">
            <a:avLst/>
          </a:prstGeom>
          <a:ln w="12700">
            <a:miter lim="400000"/>
          </a:ln>
        </p:spPr>
      </p:pic>
      <p:sp>
        <p:nvSpPr>
          <p:cNvPr id="658" name="Has correct units, but still depends on sensor orientation…"/>
          <p:cNvSpPr txBox="1"/>
          <p:nvPr/>
        </p:nvSpPr>
        <p:spPr>
          <a:xfrm>
            <a:off x="3671068" y="8496300"/>
            <a:ext cx="4978401" cy="749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marL="127000" indent="-127000" algn="l">
              <a:buSzPct val="60000"/>
              <a:buFont typeface="Thonburi"/>
              <a:buChar char="๏"/>
              <a:defRPr sz="1400">
                <a:solidFill>
                  <a:srgbClr val="747474"/>
                </a:solidFill>
              </a:defRPr>
            </a:pPr>
            <a:r>
              <a:t>Has correct units, but still depends on sensor orientation</a:t>
            </a:r>
          </a:p>
          <a:p>
            <a:pPr marL="127000" indent="-127000" algn="l">
              <a:buSzPct val="60000"/>
              <a:buFont typeface="Thonburi"/>
              <a:buChar char="๏"/>
              <a:defRPr sz="1400">
                <a:solidFill>
                  <a:srgbClr val="747474"/>
                </a:solidFill>
              </a:defRPr>
            </a:pPr>
            <a:r>
              <a:t>To correct this, convert to measurement that would have been made if sensor was perpendicular to direction ω</a:t>
            </a:r>
          </a:p>
        </p:txBody>
      </p:sp>
      <p:pic>
        <p:nvPicPr>
          <p:cNvPr id="659" name="droppedImage.pdf" descr="droppedImage.pdf"/>
          <p:cNvPicPr>
            <a:picLocks noChangeAspect="1"/>
          </p:cNvPicPr>
          <p:nvPr/>
        </p:nvPicPr>
        <p:blipFill>
          <a:blip r:embed="rId9"/>
          <a:stretch>
            <a:fillRect/>
          </a:stretch>
        </p:blipFill>
        <p:spPr>
          <a:xfrm>
            <a:off x="5880100" y="5689600"/>
            <a:ext cx="203200" cy="342900"/>
          </a:xfrm>
          <a:prstGeom prst="rect">
            <a:avLst/>
          </a:prstGeom>
          <a:ln w="12700">
            <a:miter lim="400000"/>
          </a:ln>
        </p:spPr>
      </p:pic>
      <p:sp>
        <p:nvSpPr>
          <p:cNvPr id="660" name="Line"/>
          <p:cNvSpPr/>
          <p:nvPr/>
        </p:nvSpPr>
        <p:spPr>
          <a:xfrm>
            <a:off x="5748833" y="6210617"/>
            <a:ext cx="248643" cy="48122"/>
          </a:xfrm>
          <a:custGeom>
            <a:avLst/>
            <a:gdLst/>
            <a:ahLst/>
            <a:cxnLst>
              <a:cxn ang="0">
                <a:pos x="wd2" y="hd2"/>
              </a:cxn>
              <a:cxn ang="5400000">
                <a:pos x="wd2" y="hd2"/>
              </a:cxn>
              <a:cxn ang="10800000">
                <a:pos x="wd2" y="hd2"/>
              </a:cxn>
              <a:cxn ang="16200000">
                <a:pos x="wd2" y="hd2"/>
              </a:cxn>
            </a:cxnLst>
            <a:rect l="0" t="0" r="r" b="b"/>
            <a:pathLst>
              <a:path w="21600" h="17460" extrusionOk="0">
                <a:moveTo>
                  <a:pt x="0" y="3060"/>
                </a:moveTo>
                <a:cubicBezTo>
                  <a:pt x="11830" y="-4140"/>
                  <a:pt x="13815" y="1647"/>
                  <a:pt x="21600" y="17460"/>
                </a:cubicBezTo>
              </a:path>
            </a:pathLst>
          </a:custGeom>
          <a:ln w="25400">
            <a:solidFill>
              <a:srgbClr val="000000"/>
            </a:solidFill>
            <a:miter lim="400000"/>
          </a:ln>
        </p:spPr>
        <p:txBody>
          <a:bodyPr lIns="50800" tIns="50800" rIns="50800" bIns="50800" anchor="b"/>
          <a:lstStyle/>
          <a:p>
            <a:pPr>
              <a:defRPr sz="4200"/>
            </a:pPr>
            <a:endParaRPr/>
          </a:p>
        </p:txBody>
      </p:sp>
      <p:sp>
        <p:nvSpPr>
          <p:cNvPr id="661" name="Line"/>
          <p:cNvSpPr/>
          <p:nvPr/>
        </p:nvSpPr>
        <p:spPr>
          <a:xfrm flipH="1">
            <a:off x="4916760" y="6318225"/>
            <a:ext cx="24012" cy="426220"/>
          </a:xfrm>
          <a:prstGeom prst="line">
            <a:avLst/>
          </a:prstGeom>
          <a:ln w="254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662" name="Line"/>
          <p:cNvSpPr/>
          <p:nvPr/>
        </p:nvSpPr>
        <p:spPr>
          <a:xfrm flipH="1">
            <a:off x="6527800" y="6807200"/>
            <a:ext cx="24011" cy="426219"/>
          </a:xfrm>
          <a:prstGeom prst="line">
            <a:avLst/>
          </a:prstGeom>
          <a:ln w="254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63" name="droppedImage.pdf" descr="droppedImage.pdf"/>
          <p:cNvPicPr>
            <a:picLocks noChangeAspect="1"/>
          </p:cNvPicPr>
          <p:nvPr/>
        </p:nvPicPr>
        <p:blipFill>
          <a:blip r:embed="rId10"/>
          <a:stretch>
            <a:fillRect/>
          </a:stretch>
        </p:blipFill>
        <p:spPr>
          <a:xfrm>
            <a:off x="5969000" y="7137400"/>
            <a:ext cx="381000" cy="317500"/>
          </a:xfrm>
          <a:prstGeom prst="rect">
            <a:avLst/>
          </a:prstGeom>
          <a:ln w="12700">
            <a:miter lim="400000"/>
          </a:ln>
        </p:spPr>
      </p:pic>
      <p:pic>
        <p:nvPicPr>
          <p:cNvPr id="664" name="droppedImage.pdf" descr="droppedImage.pdf"/>
          <p:cNvPicPr>
            <a:picLocks noChangeAspect="1"/>
          </p:cNvPicPr>
          <p:nvPr/>
        </p:nvPicPr>
        <p:blipFill>
          <a:blip r:embed="rId11"/>
          <a:stretch>
            <a:fillRect/>
          </a:stretch>
        </p:blipFill>
        <p:spPr>
          <a:xfrm>
            <a:off x="6184900" y="6413500"/>
            <a:ext cx="304800" cy="317500"/>
          </a:xfrm>
          <a:prstGeom prst="rect">
            <a:avLst/>
          </a:prstGeom>
          <a:ln w="12700">
            <a:miter lim="400000"/>
          </a:ln>
        </p:spPr>
      </p:pic>
      <p:pic>
        <p:nvPicPr>
          <p:cNvPr id="665" name="droppedImage.pdf" descr="droppedImage.pdf"/>
          <p:cNvPicPr>
            <a:picLocks noChangeAspect="1"/>
          </p:cNvPicPr>
          <p:nvPr/>
        </p:nvPicPr>
        <p:blipFill>
          <a:blip r:embed="rId12"/>
          <a:stretch>
            <a:fillRect/>
          </a:stretch>
        </p:blipFill>
        <p:spPr>
          <a:xfrm>
            <a:off x="7696200" y="6438900"/>
            <a:ext cx="1181100" cy="469900"/>
          </a:xfrm>
          <a:prstGeom prst="rect">
            <a:avLst/>
          </a:prstGeom>
          <a:ln w="12700">
            <a:miter lim="400000"/>
          </a:ln>
        </p:spPr>
      </p:pic>
      <p:pic>
        <p:nvPicPr>
          <p:cNvPr id="666" name="droppedImage.pdf" descr="droppedImage.pdf"/>
          <p:cNvPicPr>
            <a:picLocks noChangeAspect="1"/>
          </p:cNvPicPr>
          <p:nvPr/>
        </p:nvPicPr>
        <p:blipFill>
          <a:blip r:embed="rId4"/>
          <a:stretch>
            <a:fillRect/>
          </a:stretch>
        </p:blipFill>
        <p:spPr>
          <a:xfrm>
            <a:off x="10477500" y="6908800"/>
            <a:ext cx="241300" cy="215900"/>
          </a:xfrm>
          <a:prstGeom prst="rect">
            <a:avLst/>
          </a:prstGeom>
          <a:ln w="12700">
            <a:miter lim="400000"/>
          </a:ln>
        </p:spPr>
      </p:pic>
      <p:sp>
        <p:nvSpPr>
          <p:cNvPr id="667" name="Circle"/>
          <p:cNvSpPr/>
          <p:nvPr/>
        </p:nvSpPr>
        <p:spPr>
          <a:xfrm>
            <a:off x="10642600" y="6731000"/>
            <a:ext cx="88900" cy="889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668" name="Line"/>
          <p:cNvSpPr/>
          <p:nvPr/>
        </p:nvSpPr>
        <p:spPr>
          <a:xfrm flipH="1">
            <a:off x="10682515" y="5867399"/>
            <a:ext cx="34857" cy="903472"/>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69" name="droppedImage.pdf" descr="droppedImage.pdf"/>
          <p:cNvPicPr>
            <a:picLocks noChangeAspect="1"/>
          </p:cNvPicPr>
          <p:nvPr/>
        </p:nvPicPr>
        <p:blipFill>
          <a:blip r:embed="rId8"/>
          <a:stretch>
            <a:fillRect/>
          </a:stretch>
        </p:blipFill>
        <p:spPr>
          <a:xfrm>
            <a:off x="10388600" y="5461000"/>
            <a:ext cx="355600" cy="342900"/>
          </a:xfrm>
          <a:prstGeom prst="rect">
            <a:avLst/>
          </a:prstGeom>
          <a:ln w="12700">
            <a:miter lim="400000"/>
          </a:ln>
        </p:spPr>
      </p:pic>
      <p:pic>
        <p:nvPicPr>
          <p:cNvPr id="670" name="droppedImage.pdf" descr="droppedImage.pdf"/>
          <p:cNvPicPr>
            <a:picLocks noChangeAspect="1"/>
          </p:cNvPicPr>
          <p:nvPr/>
        </p:nvPicPr>
        <p:blipFill>
          <a:blip r:embed="rId13"/>
          <a:stretch>
            <a:fillRect/>
          </a:stretch>
        </p:blipFill>
        <p:spPr>
          <a:xfrm>
            <a:off x="9931400" y="7670800"/>
            <a:ext cx="1422400" cy="4699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 name="Line"/>
          <p:cNvSpPr/>
          <p:nvPr/>
        </p:nvSpPr>
        <p:spPr>
          <a:xfrm>
            <a:off x="4915122" y="6744692"/>
            <a:ext cx="1641030" cy="55489"/>
          </a:xfrm>
          <a:prstGeom prst="line">
            <a:avLst/>
          </a:prstGeom>
          <a:ln w="12700">
            <a:solidFill>
              <a:srgbClr val="FF2F92"/>
            </a:solidFill>
            <a:custDash>
              <a:ds d="200000" sp="200000"/>
            </a:custDash>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673" name="Quantifying light: flux, irradiance, and radiance"/>
          <p:cNvSpPr txBox="1">
            <a:spLocks noGrp="1"/>
          </p:cNvSpPr>
          <p:nvPr>
            <p:ph type="title"/>
          </p:nvPr>
        </p:nvSpPr>
        <p:spPr>
          <a:prstGeom prst="rect">
            <a:avLst/>
          </a:prstGeom>
        </p:spPr>
        <p:txBody>
          <a:bodyPr/>
          <a:lstStyle/>
          <a:p>
            <a:r>
              <a:t>Quantifying light: flux, irradiance, and radiance</a:t>
            </a:r>
          </a:p>
        </p:txBody>
      </p:sp>
      <p:sp>
        <p:nvSpPr>
          <p:cNvPr id="674" name="Radiance:  A measure of incoming light that is independent of sensor area |X|, orientation n, and wedge size (solid angle) |W|…"/>
          <p:cNvSpPr txBox="1">
            <a:spLocks noGrp="1"/>
          </p:cNvSpPr>
          <p:nvPr>
            <p:ph type="body" sz="quarter" idx="1"/>
          </p:nvPr>
        </p:nvSpPr>
        <p:spPr>
          <a:xfrm>
            <a:off x="571500" y="2324100"/>
            <a:ext cx="11861800" cy="2019300"/>
          </a:xfrm>
          <a:prstGeom prst="rect">
            <a:avLst/>
          </a:prstGeom>
        </p:spPr>
        <p:txBody>
          <a:bodyPr/>
          <a:lstStyle/>
          <a:p>
            <a:pPr marL="711200"/>
            <a:r>
              <a:rPr i="1"/>
              <a:t>Radiance</a:t>
            </a:r>
            <a:r>
              <a:t>: </a:t>
            </a:r>
            <a:br/>
            <a:r>
              <a:t>A measure of incoming light that is independent of sensor area |X|, orientation n, and wedge size (solid angle) |W| </a:t>
            </a:r>
          </a:p>
          <a:p>
            <a:pPr marL="711200"/>
            <a:r>
              <a:t>Units: watts per steradian per square meter [W/(m</a:t>
            </a:r>
            <a:r>
              <a:rPr baseline="31999"/>
              <a:t>2</a:t>
            </a:r>
            <a:r>
              <a:t>∙sr)]</a:t>
            </a:r>
          </a:p>
        </p:txBody>
      </p:sp>
      <p:sp>
        <p:nvSpPr>
          <p:cNvPr id="676" name="Line"/>
          <p:cNvSpPr/>
          <p:nvPr/>
        </p:nvSpPr>
        <p:spPr>
          <a:xfrm>
            <a:off x="876300" y="6311900"/>
            <a:ext cx="1871861" cy="1078508"/>
          </a:xfrm>
          <a:prstGeom prst="line">
            <a:avLst/>
          </a:prstGeom>
          <a:ln w="12700">
            <a:solidFill>
              <a:srgbClr val="000000"/>
            </a:solidFill>
            <a:custDash>
              <a:ds d="200000" sp="200000"/>
            </a:custDash>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680" name="Group"/>
          <p:cNvGrpSpPr/>
          <p:nvPr/>
        </p:nvGrpSpPr>
        <p:grpSpPr>
          <a:xfrm>
            <a:off x="1524000" y="5422900"/>
            <a:ext cx="417851" cy="1335405"/>
            <a:chOff x="0" y="0"/>
            <a:chExt cx="417850" cy="1335404"/>
          </a:xfrm>
        </p:grpSpPr>
        <p:sp>
          <p:nvSpPr>
            <p:cNvPr id="677"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678"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679"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pic>
        <p:nvPicPr>
          <p:cNvPr id="681" name="droppedImage.pdf" descr="droppedImage.pdf"/>
          <p:cNvPicPr>
            <a:picLocks noChangeAspect="1"/>
          </p:cNvPicPr>
          <p:nvPr/>
        </p:nvPicPr>
        <p:blipFill>
          <a:blip r:embed="rId2"/>
          <a:stretch>
            <a:fillRect/>
          </a:stretch>
        </p:blipFill>
        <p:spPr>
          <a:xfrm>
            <a:off x="1460500" y="4749800"/>
            <a:ext cx="469900" cy="342900"/>
          </a:xfrm>
          <a:prstGeom prst="rect">
            <a:avLst/>
          </a:prstGeom>
          <a:ln w="12700">
            <a:miter lim="400000"/>
          </a:ln>
        </p:spPr>
      </p:pic>
      <p:sp>
        <p:nvSpPr>
          <p:cNvPr id="682" name="Line"/>
          <p:cNvSpPr/>
          <p:nvPr/>
        </p:nvSpPr>
        <p:spPr>
          <a:xfrm flipH="1">
            <a:off x="1676400" y="5956300"/>
            <a:ext cx="417976" cy="807906"/>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83" name="droppedImage.pdf" descr="droppedImage.pdf"/>
          <p:cNvPicPr>
            <a:picLocks noChangeAspect="1"/>
          </p:cNvPicPr>
          <p:nvPr/>
        </p:nvPicPr>
        <p:blipFill>
          <a:blip r:embed="rId3"/>
          <a:stretch>
            <a:fillRect/>
          </a:stretch>
        </p:blipFill>
        <p:spPr>
          <a:xfrm>
            <a:off x="2108200" y="5588000"/>
            <a:ext cx="266700" cy="342900"/>
          </a:xfrm>
          <a:prstGeom prst="rect">
            <a:avLst/>
          </a:prstGeom>
          <a:ln w="12700">
            <a:miter lim="400000"/>
          </a:ln>
        </p:spPr>
      </p:pic>
      <p:pic>
        <p:nvPicPr>
          <p:cNvPr id="684" name="droppedImage.pdf" descr="droppedImage.pdf"/>
          <p:cNvPicPr>
            <a:picLocks noChangeAspect="1"/>
          </p:cNvPicPr>
          <p:nvPr/>
        </p:nvPicPr>
        <p:blipFill>
          <a:blip r:embed="rId4"/>
          <a:stretch>
            <a:fillRect/>
          </a:stretch>
        </p:blipFill>
        <p:spPr>
          <a:xfrm>
            <a:off x="1460500" y="6908800"/>
            <a:ext cx="241300" cy="215900"/>
          </a:xfrm>
          <a:prstGeom prst="rect">
            <a:avLst/>
          </a:prstGeom>
          <a:ln w="12700">
            <a:miter lim="400000"/>
          </a:ln>
        </p:spPr>
      </p:pic>
      <p:sp>
        <p:nvSpPr>
          <p:cNvPr id="685" name="Circle"/>
          <p:cNvSpPr/>
          <p:nvPr/>
        </p:nvSpPr>
        <p:spPr>
          <a:xfrm>
            <a:off x="1625600" y="6731000"/>
            <a:ext cx="88900" cy="889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686" name="Line"/>
          <p:cNvSpPr/>
          <p:nvPr/>
        </p:nvSpPr>
        <p:spPr>
          <a:xfrm flipH="1">
            <a:off x="1669907" y="5872807"/>
            <a:ext cx="34858" cy="903471"/>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87" name="droppedImage.pdf" descr="droppedImage.pdf"/>
          <p:cNvPicPr>
            <a:picLocks noChangeAspect="1"/>
          </p:cNvPicPr>
          <p:nvPr/>
        </p:nvPicPr>
        <p:blipFill>
          <a:blip r:embed="rId5"/>
          <a:stretch>
            <a:fillRect/>
          </a:stretch>
        </p:blipFill>
        <p:spPr>
          <a:xfrm>
            <a:off x="901700" y="7708900"/>
            <a:ext cx="1828800" cy="1092200"/>
          </a:xfrm>
          <a:prstGeom prst="rect">
            <a:avLst/>
          </a:prstGeom>
          <a:ln w="12700">
            <a:miter lim="400000"/>
          </a:ln>
        </p:spPr>
      </p:pic>
      <p:sp>
        <p:nvSpPr>
          <p:cNvPr id="688" name="Line"/>
          <p:cNvSpPr/>
          <p:nvPr/>
        </p:nvSpPr>
        <p:spPr>
          <a:xfrm>
            <a:off x="4940300" y="6311900"/>
            <a:ext cx="1562100" cy="902593"/>
          </a:xfrm>
          <a:prstGeom prst="line">
            <a:avLst/>
          </a:prstGeom>
          <a:ln w="12700">
            <a:solidFill>
              <a:srgbClr val="000000"/>
            </a:solidFill>
            <a:custDash>
              <a:ds d="200000" sp="200000"/>
            </a:custDash>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689" name="Line"/>
          <p:cNvSpPr/>
          <p:nvPr/>
        </p:nvSpPr>
        <p:spPr>
          <a:xfrm flipH="1">
            <a:off x="5740400" y="5956300"/>
            <a:ext cx="417976" cy="807906"/>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90" name="droppedImage.pdf" descr="droppedImage.pdf"/>
          <p:cNvPicPr>
            <a:picLocks noChangeAspect="1"/>
          </p:cNvPicPr>
          <p:nvPr/>
        </p:nvPicPr>
        <p:blipFill>
          <a:blip r:embed="rId3"/>
          <a:stretch>
            <a:fillRect/>
          </a:stretch>
        </p:blipFill>
        <p:spPr>
          <a:xfrm>
            <a:off x="6299200" y="5715000"/>
            <a:ext cx="266700" cy="342900"/>
          </a:xfrm>
          <a:prstGeom prst="rect">
            <a:avLst/>
          </a:prstGeom>
          <a:ln w="12700">
            <a:miter lim="400000"/>
          </a:ln>
        </p:spPr>
      </p:pic>
      <p:pic>
        <p:nvPicPr>
          <p:cNvPr id="691" name="droppedImage.pdf" descr="droppedImage.pdf"/>
          <p:cNvPicPr>
            <a:picLocks noChangeAspect="1"/>
          </p:cNvPicPr>
          <p:nvPr/>
        </p:nvPicPr>
        <p:blipFill>
          <a:blip r:embed="rId4"/>
          <a:stretch>
            <a:fillRect/>
          </a:stretch>
        </p:blipFill>
        <p:spPr>
          <a:xfrm>
            <a:off x="5524500" y="6908800"/>
            <a:ext cx="241300" cy="215900"/>
          </a:xfrm>
          <a:prstGeom prst="rect">
            <a:avLst/>
          </a:prstGeom>
          <a:ln w="12700">
            <a:miter lim="400000"/>
          </a:ln>
        </p:spPr>
      </p:pic>
      <p:sp>
        <p:nvSpPr>
          <p:cNvPr id="692" name="Circle"/>
          <p:cNvSpPr/>
          <p:nvPr/>
        </p:nvSpPr>
        <p:spPr>
          <a:xfrm>
            <a:off x="5689600" y="6731000"/>
            <a:ext cx="88900" cy="889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693" name="Line"/>
          <p:cNvSpPr/>
          <p:nvPr/>
        </p:nvSpPr>
        <p:spPr>
          <a:xfrm flipH="1">
            <a:off x="5729515" y="5867399"/>
            <a:ext cx="34858" cy="903472"/>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94" name="droppedImage.pdf" descr="droppedImage.pdf"/>
          <p:cNvPicPr>
            <a:picLocks noChangeAspect="1"/>
          </p:cNvPicPr>
          <p:nvPr/>
        </p:nvPicPr>
        <p:blipFill>
          <a:blip r:embed="rId6"/>
          <a:stretch>
            <a:fillRect/>
          </a:stretch>
        </p:blipFill>
        <p:spPr>
          <a:xfrm>
            <a:off x="5130800" y="7708900"/>
            <a:ext cx="1676400" cy="469900"/>
          </a:xfrm>
          <a:prstGeom prst="rect">
            <a:avLst/>
          </a:prstGeom>
          <a:ln w="12700">
            <a:miter lim="400000"/>
          </a:ln>
        </p:spPr>
      </p:pic>
      <p:pic>
        <p:nvPicPr>
          <p:cNvPr id="695" name="droppedImage.pdf" descr="droppedImage.pdf"/>
          <p:cNvPicPr>
            <a:picLocks noChangeAspect="1"/>
          </p:cNvPicPr>
          <p:nvPr/>
        </p:nvPicPr>
        <p:blipFill>
          <a:blip r:embed="rId7"/>
          <a:stretch>
            <a:fillRect/>
          </a:stretch>
        </p:blipFill>
        <p:spPr>
          <a:xfrm>
            <a:off x="3289300" y="6324600"/>
            <a:ext cx="1244600" cy="635000"/>
          </a:xfrm>
          <a:prstGeom prst="rect">
            <a:avLst/>
          </a:prstGeom>
          <a:ln w="12700">
            <a:miter lim="400000"/>
          </a:ln>
        </p:spPr>
      </p:pic>
      <p:pic>
        <p:nvPicPr>
          <p:cNvPr id="696" name="droppedImage.pdf" descr="droppedImage.pdf"/>
          <p:cNvPicPr>
            <a:picLocks noChangeAspect="1"/>
          </p:cNvPicPr>
          <p:nvPr/>
        </p:nvPicPr>
        <p:blipFill>
          <a:blip r:embed="rId8"/>
          <a:stretch>
            <a:fillRect/>
          </a:stretch>
        </p:blipFill>
        <p:spPr>
          <a:xfrm>
            <a:off x="1536700" y="5283200"/>
            <a:ext cx="355600" cy="342900"/>
          </a:xfrm>
          <a:prstGeom prst="rect">
            <a:avLst/>
          </a:prstGeom>
          <a:ln w="12700">
            <a:miter lim="400000"/>
          </a:ln>
        </p:spPr>
      </p:pic>
      <p:pic>
        <p:nvPicPr>
          <p:cNvPr id="697" name="droppedImage.pdf" descr="droppedImage.pdf"/>
          <p:cNvPicPr>
            <a:picLocks noChangeAspect="1"/>
          </p:cNvPicPr>
          <p:nvPr/>
        </p:nvPicPr>
        <p:blipFill>
          <a:blip r:embed="rId8"/>
          <a:stretch>
            <a:fillRect/>
          </a:stretch>
        </p:blipFill>
        <p:spPr>
          <a:xfrm>
            <a:off x="5435600" y="5461000"/>
            <a:ext cx="355600" cy="342900"/>
          </a:xfrm>
          <a:prstGeom prst="rect">
            <a:avLst/>
          </a:prstGeom>
          <a:ln w="12700">
            <a:miter lim="400000"/>
          </a:ln>
        </p:spPr>
      </p:pic>
      <p:sp>
        <p:nvSpPr>
          <p:cNvPr id="698" name="Has correct units, but still depends on sensor orientation…"/>
          <p:cNvSpPr txBox="1"/>
          <p:nvPr/>
        </p:nvSpPr>
        <p:spPr>
          <a:xfrm>
            <a:off x="3671068" y="8496300"/>
            <a:ext cx="4978401" cy="749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marL="127000" indent="-127000" algn="l">
              <a:buSzPct val="60000"/>
              <a:buFont typeface="Thonburi"/>
              <a:buChar char="๏"/>
              <a:defRPr sz="1400">
                <a:solidFill>
                  <a:srgbClr val="747474"/>
                </a:solidFill>
              </a:defRPr>
            </a:pPr>
            <a:r>
              <a:t>Has correct units, but still depends on sensor orientation</a:t>
            </a:r>
          </a:p>
          <a:p>
            <a:pPr marL="127000" indent="-127000" algn="l">
              <a:buSzPct val="60000"/>
              <a:buFont typeface="Thonburi"/>
              <a:buChar char="๏"/>
              <a:defRPr sz="1400">
                <a:solidFill>
                  <a:srgbClr val="747474"/>
                </a:solidFill>
              </a:defRPr>
            </a:pPr>
            <a:r>
              <a:t>To correct this, convert to measurement that would have been made if sensor was perpendicular to direction ω</a:t>
            </a:r>
          </a:p>
        </p:txBody>
      </p:sp>
      <p:pic>
        <p:nvPicPr>
          <p:cNvPr id="699" name="droppedImage.pdf" descr="droppedImage.pdf"/>
          <p:cNvPicPr>
            <a:picLocks noChangeAspect="1"/>
          </p:cNvPicPr>
          <p:nvPr/>
        </p:nvPicPr>
        <p:blipFill>
          <a:blip r:embed="rId9"/>
          <a:stretch>
            <a:fillRect/>
          </a:stretch>
        </p:blipFill>
        <p:spPr>
          <a:xfrm>
            <a:off x="5880100" y="5689600"/>
            <a:ext cx="203200" cy="342900"/>
          </a:xfrm>
          <a:prstGeom prst="rect">
            <a:avLst/>
          </a:prstGeom>
          <a:ln w="12700">
            <a:miter lim="400000"/>
          </a:ln>
        </p:spPr>
      </p:pic>
      <p:sp>
        <p:nvSpPr>
          <p:cNvPr id="700" name="Line"/>
          <p:cNvSpPr/>
          <p:nvPr/>
        </p:nvSpPr>
        <p:spPr>
          <a:xfrm>
            <a:off x="5748833" y="6210617"/>
            <a:ext cx="248643" cy="48122"/>
          </a:xfrm>
          <a:custGeom>
            <a:avLst/>
            <a:gdLst/>
            <a:ahLst/>
            <a:cxnLst>
              <a:cxn ang="0">
                <a:pos x="wd2" y="hd2"/>
              </a:cxn>
              <a:cxn ang="5400000">
                <a:pos x="wd2" y="hd2"/>
              </a:cxn>
              <a:cxn ang="10800000">
                <a:pos x="wd2" y="hd2"/>
              </a:cxn>
              <a:cxn ang="16200000">
                <a:pos x="wd2" y="hd2"/>
              </a:cxn>
            </a:cxnLst>
            <a:rect l="0" t="0" r="r" b="b"/>
            <a:pathLst>
              <a:path w="21600" h="17460" extrusionOk="0">
                <a:moveTo>
                  <a:pt x="0" y="3060"/>
                </a:moveTo>
                <a:cubicBezTo>
                  <a:pt x="11830" y="-4140"/>
                  <a:pt x="13815" y="1647"/>
                  <a:pt x="21600" y="17460"/>
                </a:cubicBezTo>
              </a:path>
            </a:pathLst>
          </a:custGeom>
          <a:ln w="25400">
            <a:solidFill>
              <a:srgbClr val="000000"/>
            </a:solidFill>
            <a:miter lim="400000"/>
          </a:ln>
        </p:spPr>
        <p:txBody>
          <a:bodyPr lIns="50800" tIns="50800" rIns="50800" bIns="50800" anchor="b"/>
          <a:lstStyle/>
          <a:p>
            <a:pPr>
              <a:defRPr sz="4200"/>
            </a:pPr>
            <a:endParaRPr/>
          </a:p>
        </p:txBody>
      </p:sp>
      <p:sp>
        <p:nvSpPr>
          <p:cNvPr id="701" name="Line"/>
          <p:cNvSpPr/>
          <p:nvPr/>
        </p:nvSpPr>
        <p:spPr>
          <a:xfrm flipH="1">
            <a:off x="4916760" y="6318225"/>
            <a:ext cx="24012" cy="426220"/>
          </a:xfrm>
          <a:prstGeom prst="line">
            <a:avLst/>
          </a:prstGeom>
          <a:ln w="254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02" name="Line"/>
          <p:cNvSpPr/>
          <p:nvPr/>
        </p:nvSpPr>
        <p:spPr>
          <a:xfrm flipH="1">
            <a:off x="6527800" y="6807200"/>
            <a:ext cx="24011" cy="426219"/>
          </a:xfrm>
          <a:prstGeom prst="line">
            <a:avLst/>
          </a:prstGeom>
          <a:ln w="254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703" name="droppedImage.pdf" descr="droppedImage.pdf"/>
          <p:cNvPicPr>
            <a:picLocks noChangeAspect="1"/>
          </p:cNvPicPr>
          <p:nvPr/>
        </p:nvPicPr>
        <p:blipFill>
          <a:blip r:embed="rId10"/>
          <a:stretch>
            <a:fillRect/>
          </a:stretch>
        </p:blipFill>
        <p:spPr>
          <a:xfrm>
            <a:off x="5969000" y="7137400"/>
            <a:ext cx="381000" cy="317500"/>
          </a:xfrm>
          <a:prstGeom prst="rect">
            <a:avLst/>
          </a:prstGeom>
          <a:ln w="12700">
            <a:miter lim="400000"/>
          </a:ln>
        </p:spPr>
      </p:pic>
      <p:pic>
        <p:nvPicPr>
          <p:cNvPr id="704" name="droppedImage.pdf" descr="droppedImage.pdf"/>
          <p:cNvPicPr>
            <a:picLocks noChangeAspect="1"/>
          </p:cNvPicPr>
          <p:nvPr/>
        </p:nvPicPr>
        <p:blipFill>
          <a:blip r:embed="rId11"/>
          <a:stretch>
            <a:fillRect/>
          </a:stretch>
        </p:blipFill>
        <p:spPr>
          <a:xfrm>
            <a:off x="6184900" y="6413500"/>
            <a:ext cx="304800" cy="317500"/>
          </a:xfrm>
          <a:prstGeom prst="rect">
            <a:avLst/>
          </a:prstGeom>
          <a:ln w="12700">
            <a:miter lim="400000"/>
          </a:ln>
        </p:spPr>
      </p:pic>
      <p:pic>
        <p:nvPicPr>
          <p:cNvPr id="705" name="droppedImage.pdf" descr="droppedImage.pdf"/>
          <p:cNvPicPr>
            <a:picLocks noChangeAspect="1"/>
          </p:cNvPicPr>
          <p:nvPr/>
        </p:nvPicPr>
        <p:blipFill>
          <a:blip r:embed="rId12"/>
          <a:stretch>
            <a:fillRect/>
          </a:stretch>
        </p:blipFill>
        <p:spPr>
          <a:xfrm>
            <a:off x="7696200" y="6438900"/>
            <a:ext cx="1181100" cy="469900"/>
          </a:xfrm>
          <a:prstGeom prst="rect">
            <a:avLst/>
          </a:prstGeom>
          <a:ln w="12700">
            <a:miter lim="400000"/>
          </a:ln>
        </p:spPr>
      </p:pic>
      <p:pic>
        <p:nvPicPr>
          <p:cNvPr id="706" name="droppedImage.pdf" descr="droppedImage.pdf"/>
          <p:cNvPicPr>
            <a:picLocks noChangeAspect="1"/>
          </p:cNvPicPr>
          <p:nvPr/>
        </p:nvPicPr>
        <p:blipFill>
          <a:blip r:embed="rId4"/>
          <a:stretch>
            <a:fillRect/>
          </a:stretch>
        </p:blipFill>
        <p:spPr>
          <a:xfrm>
            <a:off x="10477500" y="6908800"/>
            <a:ext cx="241300" cy="215900"/>
          </a:xfrm>
          <a:prstGeom prst="rect">
            <a:avLst/>
          </a:prstGeom>
          <a:ln w="12700">
            <a:miter lim="400000"/>
          </a:ln>
        </p:spPr>
      </p:pic>
      <p:sp>
        <p:nvSpPr>
          <p:cNvPr id="707" name="Circle"/>
          <p:cNvSpPr/>
          <p:nvPr/>
        </p:nvSpPr>
        <p:spPr>
          <a:xfrm>
            <a:off x="10642600" y="6731000"/>
            <a:ext cx="88900" cy="889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708" name="Line"/>
          <p:cNvSpPr/>
          <p:nvPr/>
        </p:nvSpPr>
        <p:spPr>
          <a:xfrm flipH="1">
            <a:off x="10682515" y="5867399"/>
            <a:ext cx="34857" cy="903472"/>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709" name="droppedImage.pdf" descr="droppedImage.pdf"/>
          <p:cNvPicPr>
            <a:picLocks noChangeAspect="1"/>
          </p:cNvPicPr>
          <p:nvPr/>
        </p:nvPicPr>
        <p:blipFill>
          <a:blip r:embed="rId8"/>
          <a:stretch>
            <a:fillRect/>
          </a:stretch>
        </p:blipFill>
        <p:spPr>
          <a:xfrm>
            <a:off x="10388600" y="5461000"/>
            <a:ext cx="355600" cy="342900"/>
          </a:xfrm>
          <a:prstGeom prst="rect">
            <a:avLst/>
          </a:prstGeom>
          <a:ln w="12700">
            <a:miter lim="400000"/>
          </a:ln>
        </p:spPr>
      </p:pic>
      <p:pic>
        <p:nvPicPr>
          <p:cNvPr id="710" name="droppedImage.pdf" descr="droppedImage.pdf"/>
          <p:cNvPicPr>
            <a:picLocks noChangeAspect="1"/>
          </p:cNvPicPr>
          <p:nvPr/>
        </p:nvPicPr>
        <p:blipFill>
          <a:blip r:embed="rId13"/>
          <a:stretch>
            <a:fillRect/>
          </a:stretch>
        </p:blipFill>
        <p:spPr>
          <a:xfrm>
            <a:off x="9931400" y="7670800"/>
            <a:ext cx="1422400" cy="469900"/>
          </a:xfrm>
          <a:prstGeom prst="rect">
            <a:avLst/>
          </a:prstGeom>
          <a:ln w="12700">
            <a:miter lim="400000"/>
          </a:ln>
        </p:spPr>
      </p:pic>
      <p:sp>
        <p:nvSpPr>
          <p:cNvPr id="711" name="“foreshortened in the  direction of travel”"/>
          <p:cNvSpPr txBox="1"/>
          <p:nvPr/>
        </p:nvSpPr>
        <p:spPr>
          <a:xfrm rot="21093926">
            <a:off x="6566500" y="4292600"/>
            <a:ext cx="2514936" cy="736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p>
            <a:pPr>
              <a:defRPr sz="1800">
                <a:solidFill>
                  <a:srgbClr val="FF2F92"/>
                </a:solidFill>
                <a:latin typeface="Comic Sans MS"/>
                <a:ea typeface="Comic Sans MS"/>
                <a:cs typeface="Comic Sans MS"/>
                <a:sym typeface="Comic Sans MS"/>
              </a:defRPr>
            </a:pPr>
            <a:r>
              <a:t>“foreshortened in the </a:t>
            </a:r>
            <a:br/>
            <a:r>
              <a:t>direction of travel”</a:t>
            </a:r>
          </a:p>
        </p:txBody>
      </p:sp>
      <p:sp>
        <p:nvSpPr>
          <p:cNvPr id="712" name="Line"/>
          <p:cNvSpPr/>
          <p:nvPr/>
        </p:nvSpPr>
        <p:spPr>
          <a:xfrm rot="21035449">
            <a:off x="7631641" y="4064066"/>
            <a:ext cx="241301" cy="317501"/>
          </a:xfrm>
          <a:custGeom>
            <a:avLst/>
            <a:gdLst/>
            <a:ahLst/>
            <a:cxnLst>
              <a:cxn ang="0">
                <a:pos x="wd2" y="hd2"/>
              </a:cxn>
              <a:cxn ang="5400000">
                <a:pos x="wd2" y="hd2"/>
              </a:cxn>
              <a:cxn ang="10800000">
                <a:pos x="wd2" y="hd2"/>
              </a:cxn>
              <a:cxn ang="16200000">
                <a:pos x="wd2" y="hd2"/>
              </a:cxn>
            </a:cxnLst>
            <a:rect l="0" t="0" r="r" b="b"/>
            <a:pathLst>
              <a:path w="21600" h="21600" extrusionOk="0">
                <a:moveTo>
                  <a:pt x="0" y="20235"/>
                </a:moveTo>
                <a:cubicBezTo>
                  <a:pt x="7563" y="14157"/>
                  <a:pt x="13418" y="0"/>
                  <a:pt x="13418" y="0"/>
                </a:cubicBezTo>
                <a:cubicBezTo>
                  <a:pt x="13418" y="0"/>
                  <a:pt x="12829" y="12927"/>
                  <a:pt x="21600" y="21600"/>
                </a:cubicBezTo>
              </a:path>
            </a:pathLst>
          </a:custGeom>
          <a:ln w="25400">
            <a:solidFill>
              <a:srgbClr val="FF2F92"/>
            </a:solidFill>
            <a:miter lim="400000"/>
          </a:ln>
        </p:spPr>
        <p:txBody>
          <a:bodyPr lIns="50800" tIns="50800" rIns="50800" bIns="50800" anchor="b"/>
          <a:lstStyle/>
          <a:p>
            <a:pPr>
              <a:defRPr sz="4200"/>
            </a:pP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Attractive properties of radiance:…"/>
          <p:cNvSpPr txBox="1">
            <a:spLocks noGrp="1"/>
          </p:cNvSpPr>
          <p:nvPr>
            <p:ph type="body" sz="quarter" idx="1"/>
          </p:nvPr>
        </p:nvSpPr>
        <p:spPr>
          <a:xfrm>
            <a:off x="571500" y="2324100"/>
            <a:ext cx="11861800" cy="1257300"/>
          </a:xfrm>
          <a:prstGeom prst="rect">
            <a:avLst/>
          </a:prstGeom>
        </p:spPr>
        <p:txBody>
          <a:bodyPr/>
          <a:lstStyle/>
          <a:p>
            <a:pPr marL="711200"/>
            <a:r>
              <a:t>Attractive properties of radiance:</a:t>
            </a:r>
          </a:p>
          <a:p>
            <a:pPr marL="1155700" lvl="1"/>
            <a:r>
              <a:t>Allows computing the radiant flux measured by </a:t>
            </a:r>
            <a:r>
              <a:rPr i="1"/>
              <a:t>any</a:t>
            </a:r>
            <a:r>
              <a:t> finite sensor</a:t>
            </a:r>
          </a:p>
        </p:txBody>
      </p:sp>
      <p:sp>
        <p:nvSpPr>
          <p:cNvPr id="801" name="Quantifying light: flux, irradiance, and radiance"/>
          <p:cNvSpPr txBox="1">
            <a:spLocks noGrp="1"/>
          </p:cNvSpPr>
          <p:nvPr>
            <p:ph type="title"/>
          </p:nvPr>
        </p:nvSpPr>
        <p:spPr>
          <a:prstGeom prst="rect">
            <a:avLst/>
          </a:prstGeom>
        </p:spPr>
        <p:txBody>
          <a:bodyPr/>
          <a:lstStyle/>
          <a:p>
            <a:r>
              <a:t>Quantifying light: flux, irradiance, and radiance</a:t>
            </a:r>
          </a:p>
        </p:txBody>
      </p:sp>
      <p:sp>
        <p:nvSpPr>
          <p:cNvPr id="802" name="Line"/>
          <p:cNvSpPr/>
          <p:nvPr/>
        </p:nvSpPr>
        <p:spPr>
          <a:xfrm>
            <a:off x="7962805" y="6734957"/>
            <a:ext cx="1" cy="492452"/>
          </a:xfrm>
          <a:prstGeom prst="line">
            <a:avLst/>
          </a:prstGeom>
          <a:ln w="12700">
            <a:solidFill>
              <a:srgbClr val="0096FF"/>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806" name="Group"/>
          <p:cNvGrpSpPr/>
          <p:nvPr/>
        </p:nvGrpSpPr>
        <p:grpSpPr>
          <a:xfrm rot="7263796">
            <a:off x="8204369" y="6590904"/>
            <a:ext cx="323810" cy="1059435"/>
            <a:chOff x="0" y="0"/>
            <a:chExt cx="323808" cy="1059434"/>
          </a:xfrm>
        </p:grpSpPr>
        <p:sp>
          <p:nvSpPr>
            <p:cNvPr id="803" name="Line"/>
            <p:cNvSpPr/>
            <p:nvPr/>
          </p:nvSpPr>
          <p:spPr>
            <a:xfrm>
              <a:off x="9983" y="437084"/>
              <a:ext cx="205105" cy="32189"/>
            </a:xfrm>
            <a:custGeom>
              <a:avLst/>
              <a:gdLst/>
              <a:ahLst/>
              <a:cxnLst>
                <a:cxn ang="0">
                  <a:pos x="wd2" y="hd2"/>
                </a:cxn>
                <a:cxn ang="5400000">
                  <a:pos x="wd2" y="hd2"/>
                </a:cxn>
                <a:cxn ang="10800000">
                  <a:pos x="wd2" y="hd2"/>
                </a:cxn>
                <a:cxn ang="16200000">
                  <a:pos x="wd2" y="hd2"/>
                </a:cxn>
              </a:cxnLst>
              <a:rect l="0" t="0" r="r" b="b"/>
              <a:pathLst>
                <a:path w="21600" h="18496" extrusionOk="0">
                  <a:moveTo>
                    <a:pt x="0" y="3015"/>
                  </a:moveTo>
                  <a:cubicBezTo>
                    <a:pt x="10349" y="-3104"/>
                    <a:pt x="14947" y="-839"/>
                    <a:pt x="21600" y="18496"/>
                  </a:cubicBezTo>
                </a:path>
              </a:pathLst>
            </a:custGeom>
            <a:noFill/>
            <a:ln w="12700" cap="flat">
              <a:solidFill>
                <a:srgbClr val="0096FF"/>
              </a:solidFill>
              <a:prstDash val="solid"/>
              <a:miter lim="400000"/>
            </a:ln>
            <a:effectLst/>
          </p:spPr>
          <p:txBody>
            <a:bodyPr wrap="square" lIns="50800" tIns="50800" rIns="50800" bIns="50800" numCol="1" anchor="b">
              <a:noAutofit/>
            </a:bodyPr>
            <a:lstStyle/>
            <a:p>
              <a:pPr>
                <a:defRPr sz="4200"/>
              </a:pPr>
              <a:endParaRPr/>
            </a:p>
          </p:txBody>
        </p:sp>
        <p:sp>
          <p:nvSpPr>
            <p:cNvPr id="804" name="Line"/>
            <p:cNvSpPr/>
            <p:nvPr/>
          </p:nvSpPr>
          <p:spPr>
            <a:xfrm flipH="1" flipV="1">
              <a:off x="0" y="0"/>
              <a:ext cx="42138" cy="1059435"/>
            </a:xfrm>
            <a:prstGeom prst="line">
              <a:avLst/>
            </a:prstGeom>
            <a:noFill/>
            <a:ln w="12700" cap="flat">
              <a:solidFill>
                <a:srgbClr val="0096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805" name="Line"/>
            <p:cNvSpPr/>
            <p:nvPr/>
          </p:nvSpPr>
          <p:spPr>
            <a:xfrm flipV="1">
              <a:off x="47895" y="102339"/>
              <a:ext cx="275914" cy="950069"/>
            </a:xfrm>
            <a:prstGeom prst="line">
              <a:avLst/>
            </a:prstGeom>
            <a:noFill/>
            <a:ln w="12700" cap="flat">
              <a:solidFill>
                <a:srgbClr val="0096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807" name="Line"/>
          <p:cNvSpPr/>
          <p:nvPr/>
        </p:nvSpPr>
        <p:spPr>
          <a:xfrm>
            <a:off x="7607300" y="6616700"/>
            <a:ext cx="1663700" cy="2184400"/>
          </a:xfrm>
          <a:custGeom>
            <a:avLst/>
            <a:gdLst/>
            <a:ahLst/>
            <a:cxnLst>
              <a:cxn ang="0">
                <a:pos x="wd2" y="hd2"/>
              </a:cxn>
              <a:cxn ang="5400000">
                <a:pos x="wd2" y="hd2"/>
              </a:cxn>
              <a:cxn ang="10800000">
                <a:pos x="wd2" y="hd2"/>
              </a:cxn>
              <a:cxn ang="16200000">
                <a:pos x="wd2" y="hd2"/>
              </a:cxn>
            </a:cxnLst>
            <a:rect l="0" t="0" r="r" b="b"/>
            <a:pathLst>
              <a:path w="21600" h="21600" extrusionOk="0">
                <a:moveTo>
                  <a:pt x="21600" y="7556"/>
                </a:moveTo>
                <a:lnTo>
                  <a:pt x="21600" y="0"/>
                </a:lnTo>
                <a:lnTo>
                  <a:pt x="0" y="0"/>
                </a:lnTo>
                <a:lnTo>
                  <a:pt x="0" y="21600"/>
                </a:lnTo>
                <a:lnTo>
                  <a:pt x="21600" y="21600"/>
                </a:lnTo>
                <a:lnTo>
                  <a:pt x="21600" y="14164"/>
                </a:lnTo>
              </a:path>
            </a:pathLst>
          </a:custGeom>
          <a:ln w="50800">
            <a:solidFill>
              <a:srgbClr val="000000"/>
            </a:solidFill>
            <a:miter lim="400000"/>
          </a:ln>
        </p:spPr>
        <p:txBody>
          <a:bodyPr lIns="50800" tIns="50800" rIns="50800" bIns="50800" anchor="b"/>
          <a:lstStyle/>
          <a:p>
            <a:pPr>
              <a:defRPr sz="4200"/>
            </a:pPr>
            <a:endParaRPr/>
          </a:p>
        </p:txBody>
      </p:sp>
      <p:sp>
        <p:nvSpPr>
          <p:cNvPr id="808" name="Rectangle"/>
          <p:cNvSpPr/>
          <p:nvPr/>
        </p:nvSpPr>
        <p:spPr>
          <a:xfrm>
            <a:off x="7772400" y="6731000"/>
            <a:ext cx="152400" cy="482600"/>
          </a:xfrm>
          <a:prstGeom prst="rect">
            <a:avLst/>
          </a:prstGeom>
          <a:solidFill>
            <a:srgbClr val="D6D6D6"/>
          </a:solidFill>
          <a:ln w="12700">
            <a:solidFill>
              <a:srgbClr val="000000"/>
            </a:solidFill>
            <a:miter lim="400000"/>
          </a:ln>
        </p:spPr>
        <p:txBody>
          <a:bodyPr lIns="50800" tIns="50800" rIns="50800" bIns="50800" anchor="ctr"/>
          <a:lstStyle/>
          <a:p>
            <a:pPr>
              <a:defRPr sz="3600"/>
            </a:pPr>
            <a:endParaRPr/>
          </a:p>
        </p:txBody>
      </p:sp>
      <p:sp>
        <p:nvSpPr>
          <p:cNvPr id="809" name="Rectangle"/>
          <p:cNvSpPr/>
          <p:nvPr/>
        </p:nvSpPr>
        <p:spPr>
          <a:xfrm>
            <a:off x="7772400" y="7213600"/>
            <a:ext cx="152400" cy="482600"/>
          </a:xfrm>
          <a:prstGeom prst="rect">
            <a:avLst/>
          </a:prstGeom>
          <a:solidFill>
            <a:srgbClr val="D6D6D6"/>
          </a:solidFill>
          <a:ln w="12700">
            <a:solidFill>
              <a:srgbClr val="000000"/>
            </a:solidFill>
            <a:miter lim="400000"/>
          </a:ln>
        </p:spPr>
        <p:txBody>
          <a:bodyPr lIns="50800" tIns="50800" rIns="50800" bIns="50800" anchor="ctr"/>
          <a:lstStyle/>
          <a:p>
            <a:pPr>
              <a:defRPr sz="3600"/>
            </a:pPr>
            <a:endParaRPr/>
          </a:p>
        </p:txBody>
      </p:sp>
      <p:sp>
        <p:nvSpPr>
          <p:cNvPr id="810" name="Rectangle"/>
          <p:cNvSpPr/>
          <p:nvPr/>
        </p:nvSpPr>
        <p:spPr>
          <a:xfrm>
            <a:off x="7772400" y="7696200"/>
            <a:ext cx="152400" cy="482600"/>
          </a:xfrm>
          <a:prstGeom prst="rect">
            <a:avLst/>
          </a:prstGeom>
          <a:solidFill>
            <a:srgbClr val="D6D6D6"/>
          </a:solidFill>
          <a:ln w="12700">
            <a:solidFill>
              <a:srgbClr val="000000"/>
            </a:solidFill>
            <a:miter lim="400000"/>
          </a:ln>
        </p:spPr>
        <p:txBody>
          <a:bodyPr lIns="50800" tIns="50800" rIns="50800" bIns="50800" anchor="ctr"/>
          <a:lstStyle/>
          <a:p>
            <a:pPr>
              <a:defRPr sz="3600"/>
            </a:pPr>
            <a:endParaRPr/>
          </a:p>
        </p:txBody>
      </p:sp>
      <p:sp>
        <p:nvSpPr>
          <p:cNvPr id="811" name="Rectangle"/>
          <p:cNvSpPr/>
          <p:nvPr/>
        </p:nvSpPr>
        <p:spPr>
          <a:xfrm>
            <a:off x="7772400" y="8178800"/>
            <a:ext cx="152400" cy="482600"/>
          </a:xfrm>
          <a:prstGeom prst="rect">
            <a:avLst/>
          </a:prstGeom>
          <a:solidFill>
            <a:srgbClr val="D6D6D6"/>
          </a:solidFill>
          <a:ln w="12700">
            <a:solidFill>
              <a:srgbClr val="000000"/>
            </a:solidFill>
            <a:miter lim="400000"/>
          </a:ln>
        </p:spPr>
        <p:txBody>
          <a:bodyPr lIns="50800" tIns="50800" rIns="50800" bIns="50800" anchor="ctr"/>
          <a:lstStyle/>
          <a:p>
            <a:pPr>
              <a:defRPr sz="3600"/>
            </a:pPr>
            <a:endParaRPr/>
          </a:p>
        </p:txBody>
      </p:sp>
      <p:grpSp>
        <p:nvGrpSpPr>
          <p:cNvPr id="815" name="Group"/>
          <p:cNvGrpSpPr/>
          <p:nvPr/>
        </p:nvGrpSpPr>
        <p:grpSpPr>
          <a:xfrm rot="6258333">
            <a:off x="8202643" y="6941976"/>
            <a:ext cx="425933" cy="1012084"/>
            <a:chOff x="0" y="1446"/>
            <a:chExt cx="425932" cy="1012083"/>
          </a:xfrm>
        </p:grpSpPr>
        <p:sp>
          <p:nvSpPr>
            <p:cNvPr id="812" name="Line"/>
            <p:cNvSpPr/>
            <p:nvPr/>
          </p:nvSpPr>
          <p:spPr>
            <a:xfrm>
              <a:off x="34283" y="462333"/>
              <a:ext cx="229289" cy="30915"/>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12700" cap="flat">
              <a:solidFill>
                <a:srgbClr val="0096FF"/>
              </a:solidFill>
              <a:prstDash val="solid"/>
              <a:miter lim="400000"/>
            </a:ln>
            <a:effectLst/>
          </p:spPr>
          <p:txBody>
            <a:bodyPr wrap="square" lIns="50800" tIns="50800" rIns="50800" bIns="50800" numCol="1" anchor="b">
              <a:noAutofit/>
            </a:bodyPr>
            <a:lstStyle/>
            <a:p>
              <a:pPr>
                <a:defRPr sz="4200"/>
              </a:pPr>
              <a:endParaRPr/>
            </a:p>
          </p:txBody>
        </p:sp>
        <p:sp>
          <p:nvSpPr>
            <p:cNvPr id="813" name="Line"/>
            <p:cNvSpPr/>
            <p:nvPr/>
          </p:nvSpPr>
          <p:spPr>
            <a:xfrm flipH="1" flipV="1">
              <a:off x="0" y="2507"/>
              <a:ext cx="95938" cy="1011023"/>
            </a:xfrm>
            <a:prstGeom prst="line">
              <a:avLst/>
            </a:prstGeom>
            <a:noFill/>
            <a:ln w="12700" cap="flat">
              <a:solidFill>
                <a:srgbClr val="0096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814" name="Line"/>
            <p:cNvSpPr/>
            <p:nvPr/>
          </p:nvSpPr>
          <p:spPr>
            <a:xfrm flipV="1">
              <a:off x="101692" y="1446"/>
              <a:ext cx="324241" cy="1005057"/>
            </a:xfrm>
            <a:prstGeom prst="line">
              <a:avLst/>
            </a:prstGeom>
            <a:noFill/>
            <a:ln w="12700" cap="flat">
              <a:solidFill>
                <a:srgbClr val="0096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816" name="Line"/>
          <p:cNvSpPr/>
          <p:nvPr/>
        </p:nvSpPr>
        <p:spPr>
          <a:xfrm>
            <a:off x="9903766" y="6896325"/>
            <a:ext cx="530570" cy="767378"/>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17" name="Line"/>
          <p:cNvSpPr/>
          <p:nvPr/>
        </p:nvSpPr>
        <p:spPr>
          <a:xfrm>
            <a:off x="9710157" y="7196289"/>
            <a:ext cx="917787" cy="16744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18" name="Line"/>
          <p:cNvSpPr/>
          <p:nvPr/>
        </p:nvSpPr>
        <p:spPr>
          <a:xfrm flipV="1">
            <a:off x="9783829" y="7012507"/>
            <a:ext cx="767376" cy="530574"/>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19" name="Line"/>
          <p:cNvSpPr/>
          <p:nvPr/>
        </p:nvSpPr>
        <p:spPr>
          <a:xfrm flipV="1">
            <a:off x="10085325" y="6821121"/>
            <a:ext cx="167449" cy="91778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0" name="Line"/>
          <p:cNvSpPr/>
          <p:nvPr/>
        </p:nvSpPr>
        <p:spPr>
          <a:xfrm>
            <a:off x="10058995" y="6826900"/>
            <a:ext cx="218305" cy="907038"/>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1" name="Line"/>
          <p:cNvSpPr/>
          <p:nvPr/>
        </p:nvSpPr>
        <p:spPr>
          <a:xfrm>
            <a:off x="9769648" y="7034289"/>
            <a:ext cx="795736" cy="487008"/>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2" name="Line"/>
          <p:cNvSpPr/>
          <p:nvPr/>
        </p:nvSpPr>
        <p:spPr>
          <a:xfrm flipV="1">
            <a:off x="9714630" y="7171265"/>
            <a:ext cx="907037" cy="21830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3" name="Line"/>
          <p:cNvSpPr/>
          <p:nvPr/>
        </p:nvSpPr>
        <p:spPr>
          <a:xfrm flipV="1">
            <a:off x="9924011" y="6879926"/>
            <a:ext cx="487008" cy="795736"/>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4" name="Line"/>
          <p:cNvSpPr/>
          <p:nvPr/>
        </p:nvSpPr>
        <p:spPr>
          <a:xfrm>
            <a:off x="9910103" y="7912100"/>
            <a:ext cx="530571" cy="76737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5" name="Line"/>
          <p:cNvSpPr/>
          <p:nvPr/>
        </p:nvSpPr>
        <p:spPr>
          <a:xfrm>
            <a:off x="9715500" y="8211068"/>
            <a:ext cx="917786" cy="16744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6" name="Line"/>
          <p:cNvSpPr/>
          <p:nvPr/>
        </p:nvSpPr>
        <p:spPr>
          <a:xfrm flipV="1">
            <a:off x="9778999" y="8030502"/>
            <a:ext cx="767376" cy="530573"/>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7" name="Line"/>
          <p:cNvSpPr/>
          <p:nvPr/>
        </p:nvSpPr>
        <p:spPr>
          <a:xfrm flipV="1">
            <a:off x="10090668" y="7835900"/>
            <a:ext cx="167449" cy="917786"/>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8" name="Line"/>
          <p:cNvSpPr/>
          <p:nvPr/>
        </p:nvSpPr>
        <p:spPr>
          <a:xfrm>
            <a:off x="10059866" y="7848600"/>
            <a:ext cx="218305" cy="90703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9" name="Line"/>
          <p:cNvSpPr/>
          <p:nvPr/>
        </p:nvSpPr>
        <p:spPr>
          <a:xfrm>
            <a:off x="9766299" y="8053763"/>
            <a:ext cx="795737" cy="48700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30" name="Line"/>
          <p:cNvSpPr/>
          <p:nvPr/>
        </p:nvSpPr>
        <p:spPr>
          <a:xfrm flipV="1">
            <a:off x="9715499" y="8192965"/>
            <a:ext cx="907036" cy="21830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31" name="Line"/>
          <p:cNvSpPr/>
          <p:nvPr/>
        </p:nvSpPr>
        <p:spPr>
          <a:xfrm flipV="1">
            <a:off x="9920663" y="7899399"/>
            <a:ext cx="487009" cy="79573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Tree>
    <p:extLst>
      <p:ext uri="{BB962C8B-B14F-4D97-AF65-F5344CB8AC3E}">
        <p14:creationId xmlns:p14="http://schemas.microsoft.com/office/powerpoint/2010/main" val="3123368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Attractive properties of radiance:…"/>
          <p:cNvSpPr txBox="1">
            <a:spLocks noGrp="1"/>
          </p:cNvSpPr>
          <p:nvPr>
            <p:ph type="body" sz="quarter" idx="1"/>
          </p:nvPr>
        </p:nvSpPr>
        <p:spPr>
          <a:xfrm>
            <a:off x="571500" y="2324100"/>
            <a:ext cx="11861800" cy="1257300"/>
          </a:xfrm>
          <a:prstGeom prst="rect">
            <a:avLst/>
          </a:prstGeom>
        </p:spPr>
        <p:txBody>
          <a:bodyPr/>
          <a:lstStyle/>
          <a:p>
            <a:pPr marL="711200"/>
            <a:r>
              <a:t>Attractive properties of radiance:</a:t>
            </a:r>
          </a:p>
          <a:p>
            <a:pPr marL="1155700" lvl="1"/>
            <a:r>
              <a:t>Allows computing the radiant flux measured by </a:t>
            </a:r>
            <a:r>
              <a:rPr i="1"/>
              <a:t>any</a:t>
            </a:r>
            <a:r>
              <a:t> finite sensor</a:t>
            </a:r>
          </a:p>
        </p:txBody>
      </p:sp>
      <p:pic>
        <p:nvPicPr>
          <p:cNvPr id="800" name="droppedImage.pdf" descr="droppedImage.pdf"/>
          <p:cNvPicPr>
            <a:picLocks noChangeAspect="1"/>
          </p:cNvPicPr>
          <p:nvPr/>
        </p:nvPicPr>
        <p:blipFill>
          <a:blip r:embed="rId3"/>
          <a:stretch>
            <a:fillRect/>
          </a:stretch>
        </p:blipFill>
        <p:spPr>
          <a:xfrm>
            <a:off x="2120900" y="3568700"/>
            <a:ext cx="7327900" cy="1054100"/>
          </a:xfrm>
          <a:prstGeom prst="rect">
            <a:avLst/>
          </a:prstGeom>
          <a:ln w="12700">
            <a:miter lim="400000"/>
          </a:ln>
        </p:spPr>
      </p:pic>
      <p:sp>
        <p:nvSpPr>
          <p:cNvPr id="801" name="Quantifying light: flux, irradiance, and radiance"/>
          <p:cNvSpPr txBox="1">
            <a:spLocks noGrp="1"/>
          </p:cNvSpPr>
          <p:nvPr>
            <p:ph type="title"/>
          </p:nvPr>
        </p:nvSpPr>
        <p:spPr>
          <a:prstGeom prst="rect">
            <a:avLst/>
          </a:prstGeom>
        </p:spPr>
        <p:txBody>
          <a:bodyPr/>
          <a:lstStyle/>
          <a:p>
            <a:r>
              <a:t>Quantifying light: flux, irradiance, and radiance</a:t>
            </a:r>
          </a:p>
        </p:txBody>
      </p:sp>
      <p:sp>
        <p:nvSpPr>
          <p:cNvPr id="802" name="Line"/>
          <p:cNvSpPr/>
          <p:nvPr/>
        </p:nvSpPr>
        <p:spPr>
          <a:xfrm>
            <a:off x="7962805" y="6734957"/>
            <a:ext cx="1" cy="492452"/>
          </a:xfrm>
          <a:prstGeom prst="line">
            <a:avLst/>
          </a:prstGeom>
          <a:ln w="12700">
            <a:solidFill>
              <a:srgbClr val="0096FF"/>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806" name="Group"/>
          <p:cNvGrpSpPr/>
          <p:nvPr/>
        </p:nvGrpSpPr>
        <p:grpSpPr>
          <a:xfrm rot="7263796">
            <a:off x="8204369" y="6590904"/>
            <a:ext cx="323810" cy="1059435"/>
            <a:chOff x="0" y="0"/>
            <a:chExt cx="323808" cy="1059434"/>
          </a:xfrm>
        </p:grpSpPr>
        <p:sp>
          <p:nvSpPr>
            <p:cNvPr id="803" name="Line"/>
            <p:cNvSpPr/>
            <p:nvPr/>
          </p:nvSpPr>
          <p:spPr>
            <a:xfrm>
              <a:off x="9983" y="437084"/>
              <a:ext cx="205105" cy="32189"/>
            </a:xfrm>
            <a:custGeom>
              <a:avLst/>
              <a:gdLst/>
              <a:ahLst/>
              <a:cxnLst>
                <a:cxn ang="0">
                  <a:pos x="wd2" y="hd2"/>
                </a:cxn>
                <a:cxn ang="5400000">
                  <a:pos x="wd2" y="hd2"/>
                </a:cxn>
                <a:cxn ang="10800000">
                  <a:pos x="wd2" y="hd2"/>
                </a:cxn>
                <a:cxn ang="16200000">
                  <a:pos x="wd2" y="hd2"/>
                </a:cxn>
              </a:cxnLst>
              <a:rect l="0" t="0" r="r" b="b"/>
              <a:pathLst>
                <a:path w="21600" h="18496" extrusionOk="0">
                  <a:moveTo>
                    <a:pt x="0" y="3015"/>
                  </a:moveTo>
                  <a:cubicBezTo>
                    <a:pt x="10349" y="-3104"/>
                    <a:pt x="14947" y="-839"/>
                    <a:pt x="21600" y="18496"/>
                  </a:cubicBezTo>
                </a:path>
              </a:pathLst>
            </a:custGeom>
            <a:noFill/>
            <a:ln w="12700" cap="flat">
              <a:solidFill>
                <a:srgbClr val="0096FF"/>
              </a:solidFill>
              <a:prstDash val="solid"/>
              <a:miter lim="400000"/>
            </a:ln>
            <a:effectLst/>
          </p:spPr>
          <p:txBody>
            <a:bodyPr wrap="square" lIns="50800" tIns="50800" rIns="50800" bIns="50800" numCol="1" anchor="b">
              <a:noAutofit/>
            </a:bodyPr>
            <a:lstStyle/>
            <a:p>
              <a:pPr>
                <a:defRPr sz="4200"/>
              </a:pPr>
              <a:endParaRPr/>
            </a:p>
          </p:txBody>
        </p:sp>
        <p:sp>
          <p:nvSpPr>
            <p:cNvPr id="804" name="Line"/>
            <p:cNvSpPr/>
            <p:nvPr/>
          </p:nvSpPr>
          <p:spPr>
            <a:xfrm flipH="1" flipV="1">
              <a:off x="0" y="0"/>
              <a:ext cx="42138" cy="1059435"/>
            </a:xfrm>
            <a:prstGeom prst="line">
              <a:avLst/>
            </a:prstGeom>
            <a:noFill/>
            <a:ln w="12700" cap="flat">
              <a:solidFill>
                <a:srgbClr val="0096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805" name="Line"/>
            <p:cNvSpPr/>
            <p:nvPr/>
          </p:nvSpPr>
          <p:spPr>
            <a:xfrm flipV="1">
              <a:off x="47895" y="102339"/>
              <a:ext cx="275914" cy="950069"/>
            </a:xfrm>
            <a:prstGeom prst="line">
              <a:avLst/>
            </a:prstGeom>
            <a:noFill/>
            <a:ln w="12700" cap="flat">
              <a:solidFill>
                <a:srgbClr val="0096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807" name="Line"/>
          <p:cNvSpPr/>
          <p:nvPr/>
        </p:nvSpPr>
        <p:spPr>
          <a:xfrm>
            <a:off x="7607300" y="6616700"/>
            <a:ext cx="1663700" cy="2184400"/>
          </a:xfrm>
          <a:custGeom>
            <a:avLst/>
            <a:gdLst/>
            <a:ahLst/>
            <a:cxnLst>
              <a:cxn ang="0">
                <a:pos x="wd2" y="hd2"/>
              </a:cxn>
              <a:cxn ang="5400000">
                <a:pos x="wd2" y="hd2"/>
              </a:cxn>
              <a:cxn ang="10800000">
                <a:pos x="wd2" y="hd2"/>
              </a:cxn>
              <a:cxn ang="16200000">
                <a:pos x="wd2" y="hd2"/>
              </a:cxn>
            </a:cxnLst>
            <a:rect l="0" t="0" r="r" b="b"/>
            <a:pathLst>
              <a:path w="21600" h="21600" extrusionOk="0">
                <a:moveTo>
                  <a:pt x="21600" y="7556"/>
                </a:moveTo>
                <a:lnTo>
                  <a:pt x="21600" y="0"/>
                </a:lnTo>
                <a:lnTo>
                  <a:pt x="0" y="0"/>
                </a:lnTo>
                <a:lnTo>
                  <a:pt x="0" y="21600"/>
                </a:lnTo>
                <a:lnTo>
                  <a:pt x="21600" y="21600"/>
                </a:lnTo>
                <a:lnTo>
                  <a:pt x="21600" y="14164"/>
                </a:lnTo>
              </a:path>
            </a:pathLst>
          </a:custGeom>
          <a:ln w="50800">
            <a:solidFill>
              <a:srgbClr val="000000"/>
            </a:solidFill>
            <a:miter lim="400000"/>
          </a:ln>
        </p:spPr>
        <p:txBody>
          <a:bodyPr lIns="50800" tIns="50800" rIns="50800" bIns="50800" anchor="b"/>
          <a:lstStyle/>
          <a:p>
            <a:pPr>
              <a:defRPr sz="4200"/>
            </a:pPr>
            <a:endParaRPr/>
          </a:p>
        </p:txBody>
      </p:sp>
      <p:sp>
        <p:nvSpPr>
          <p:cNvPr id="808" name="Rectangle"/>
          <p:cNvSpPr/>
          <p:nvPr/>
        </p:nvSpPr>
        <p:spPr>
          <a:xfrm>
            <a:off x="7772400" y="6731000"/>
            <a:ext cx="152400" cy="482600"/>
          </a:xfrm>
          <a:prstGeom prst="rect">
            <a:avLst/>
          </a:prstGeom>
          <a:solidFill>
            <a:srgbClr val="D6D6D6"/>
          </a:solidFill>
          <a:ln w="12700">
            <a:solidFill>
              <a:srgbClr val="000000"/>
            </a:solidFill>
            <a:miter lim="400000"/>
          </a:ln>
        </p:spPr>
        <p:txBody>
          <a:bodyPr lIns="50800" tIns="50800" rIns="50800" bIns="50800" anchor="ctr"/>
          <a:lstStyle/>
          <a:p>
            <a:pPr>
              <a:defRPr sz="3600"/>
            </a:pPr>
            <a:endParaRPr/>
          </a:p>
        </p:txBody>
      </p:sp>
      <p:sp>
        <p:nvSpPr>
          <p:cNvPr id="809" name="Rectangle"/>
          <p:cNvSpPr/>
          <p:nvPr/>
        </p:nvSpPr>
        <p:spPr>
          <a:xfrm>
            <a:off x="7772400" y="7213600"/>
            <a:ext cx="152400" cy="482600"/>
          </a:xfrm>
          <a:prstGeom prst="rect">
            <a:avLst/>
          </a:prstGeom>
          <a:solidFill>
            <a:srgbClr val="D6D6D6"/>
          </a:solidFill>
          <a:ln w="12700">
            <a:solidFill>
              <a:srgbClr val="000000"/>
            </a:solidFill>
            <a:miter lim="400000"/>
          </a:ln>
        </p:spPr>
        <p:txBody>
          <a:bodyPr lIns="50800" tIns="50800" rIns="50800" bIns="50800" anchor="ctr"/>
          <a:lstStyle/>
          <a:p>
            <a:pPr>
              <a:defRPr sz="3600"/>
            </a:pPr>
            <a:endParaRPr/>
          </a:p>
        </p:txBody>
      </p:sp>
      <p:sp>
        <p:nvSpPr>
          <p:cNvPr id="810" name="Rectangle"/>
          <p:cNvSpPr/>
          <p:nvPr/>
        </p:nvSpPr>
        <p:spPr>
          <a:xfrm>
            <a:off x="7772400" y="7696200"/>
            <a:ext cx="152400" cy="482600"/>
          </a:xfrm>
          <a:prstGeom prst="rect">
            <a:avLst/>
          </a:prstGeom>
          <a:solidFill>
            <a:srgbClr val="D6D6D6"/>
          </a:solidFill>
          <a:ln w="12700">
            <a:solidFill>
              <a:srgbClr val="000000"/>
            </a:solidFill>
            <a:miter lim="400000"/>
          </a:ln>
        </p:spPr>
        <p:txBody>
          <a:bodyPr lIns="50800" tIns="50800" rIns="50800" bIns="50800" anchor="ctr"/>
          <a:lstStyle/>
          <a:p>
            <a:pPr>
              <a:defRPr sz="3600"/>
            </a:pPr>
            <a:endParaRPr/>
          </a:p>
        </p:txBody>
      </p:sp>
      <p:sp>
        <p:nvSpPr>
          <p:cNvPr id="811" name="Rectangle"/>
          <p:cNvSpPr/>
          <p:nvPr/>
        </p:nvSpPr>
        <p:spPr>
          <a:xfrm>
            <a:off x="7772400" y="8178800"/>
            <a:ext cx="152400" cy="482600"/>
          </a:xfrm>
          <a:prstGeom prst="rect">
            <a:avLst/>
          </a:prstGeom>
          <a:solidFill>
            <a:srgbClr val="D6D6D6"/>
          </a:solidFill>
          <a:ln w="12700">
            <a:solidFill>
              <a:srgbClr val="000000"/>
            </a:solidFill>
            <a:miter lim="400000"/>
          </a:ln>
        </p:spPr>
        <p:txBody>
          <a:bodyPr lIns="50800" tIns="50800" rIns="50800" bIns="50800" anchor="ctr"/>
          <a:lstStyle/>
          <a:p>
            <a:pPr>
              <a:defRPr sz="3600"/>
            </a:pPr>
            <a:endParaRPr/>
          </a:p>
        </p:txBody>
      </p:sp>
      <p:grpSp>
        <p:nvGrpSpPr>
          <p:cNvPr id="815" name="Group"/>
          <p:cNvGrpSpPr/>
          <p:nvPr/>
        </p:nvGrpSpPr>
        <p:grpSpPr>
          <a:xfrm rot="6258333">
            <a:off x="8202643" y="6941976"/>
            <a:ext cx="425933" cy="1012084"/>
            <a:chOff x="0" y="1446"/>
            <a:chExt cx="425932" cy="1012083"/>
          </a:xfrm>
        </p:grpSpPr>
        <p:sp>
          <p:nvSpPr>
            <p:cNvPr id="812" name="Line"/>
            <p:cNvSpPr/>
            <p:nvPr/>
          </p:nvSpPr>
          <p:spPr>
            <a:xfrm>
              <a:off x="34283" y="462333"/>
              <a:ext cx="229289" cy="30915"/>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12700" cap="flat">
              <a:solidFill>
                <a:srgbClr val="0096FF"/>
              </a:solidFill>
              <a:prstDash val="solid"/>
              <a:miter lim="400000"/>
            </a:ln>
            <a:effectLst/>
          </p:spPr>
          <p:txBody>
            <a:bodyPr wrap="square" lIns="50800" tIns="50800" rIns="50800" bIns="50800" numCol="1" anchor="b">
              <a:noAutofit/>
            </a:bodyPr>
            <a:lstStyle/>
            <a:p>
              <a:pPr>
                <a:defRPr sz="4200"/>
              </a:pPr>
              <a:endParaRPr/>
            </a:p>
          </p:txBody>
        </p:sp>
        <p:sp>
          <p:nvSpPr>
            <p:cNvPr id="813" name="Line"/>
            <p:cNvSpPr/>
            <p:nvPr/>
          </p:nvSpPr>
          <p:spPr>
            <a:xfrm flipH="1" flipV="1">
              <a:off x="0" y="2507"/>
              <a:ext cx="95938" cy="1011023"/>
            </a:xfrm>
            <a:prstGeom prst="line">
              <a:avLst/>
            </a:prstGeom>
            <a:noFill/>
            <a:ln w="12700" cap="flat">
              <a:solidFill>
                <a:srgbClr val="0096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814" name="Line"/>
            <p:cNvSpPr/>
            <p:nvPr/>
          </p:nvSpPr>
          <p:spPr>
            <a:xfrm flipV="1">
              <a:off x="101692" y="1446"/>
              <a:ext cx="324241" cy="1005057"/>
            </a:xfrm>
            <a:prstGeom prst="line">
              <a:avLst/>
            </a:prstGeom>
            <a:noFill/>
            <a:ln w="12700" cap="flat">
              <a:solidFill>
                <a:srgbClr val="0096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816" name="Line"/>
          <p:cNvSpPr/>
          <p:nvPr/>
        </p:nvSpPr>
        <p:spPr>
          <a:xfrm>
            <a:off x="9903766" y="6896325"/>
            <a:ext cx="530570" cy="767378"/>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17" name="Line"/>
          <p:cNvSpPr/>
          <p:nvPr/>
        </p:nvSpPr>
        <p:spPr>
          <a:xfrm>
            <a:off x="9710157" y="7196289"/>
            <a:ext cx="917787" cy="16744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18" name="Line"/>
          <p:cNvSpPr/>
          <p:nvPr/>
        </p:nvSpPr>
        <p:spPr>
          <a:xfrm flipV="1">
            <a:off x="9783829" y="7012507"/>
            <a:ext cx="767376" cy="530574"/>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19" name="Line"/>
          <p:cNvSpPr/>
          <p:nvPr/>
        </p:nvSpPr>
        <p:spPr>
          <a:xfrm flipV="1">
            <a:off x="10085325" y="6821121"/>
            <a:ext cx="167449" cy="91778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0" name="Line"/>
          <p:cNvSpPr/>
          <p:nvPr/>
        </p:nvSpPr>
        <p:spPr>
          <a:xfrm>
            <a:off x="10058995" y="6826900"/>
            <a:ext cx="218305" cy="907038"/>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1" name="Line"/>
          <p:cNvSpPr/>
          <p:nvPr/>
        </p:nvSpPr>
        <p:spPr>
          <a:xfrm>
            <a:off x="9769648" y="7034289"/>
            <a:ext cx="795736" cy="487008"/>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2" name="Line"/>
          <p:cNvSpPr/>
          <p:nvPr/>
        </p:nvSpPr>
        <p:spPr>
          <a:xfrm flipV="1">
            <a:off x="9714630" y="7171265"/>
            <a:ext cx="907037" cy="21830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3" name="Line"/>
          <p:cNvSpPr/>
          <p:nvPr/>
        </p:nvSpPr>
        <p:spPr>
          <a:xfrm flipV="1">
            <a:off x="9924011" y="6879926"/>
            <a:ext cx="487008" cy="795736"/>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4" name="Line"/>
          <p:cNvSpPr/>
          <p:nvPr/>
        </p:nvSpPr>
        <p:spPr>
          <a:xfrm>
            <a:off x="9910103" y="7912100"/>
            <a:ext cx="530571" cy="76737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5" name="Line"/>
          <p:cNvSpPr/>
          <p:nvPr/>
        </p:nvSpPr>
        <p:spPr>
          <a:xfrm>
            <a:off x="9715500" y="8211068"/>
            <a:ext cx="917786" cy="16744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6" name="Line"/>
          <p:cNvSpPr/>
          <p:nvPr/>
        </p:nvSpPr>
        <p:spPr>
          <a:xfrm flipV="1">
            <a:off x="9778999" y="8030502"/>
            <a:ext cx="767376" cy="530573"/>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7" name="Line"/>
          <p:cNvSpPr/>
          <p:nvPr/>
        </p:nvSpPr>
        <p:spPr>
          <a:xfrm flipV="1">
            <a:off x="10090668" y="7835900"/>
            <a:ext cx="167449" cy="917786"/>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8" name="Line"/>
          <p:cNvSpPr/>
          <p:nvPr/>
        </p:nvSpPr>
        <p:spPr>
          <a:xfrm>
            <a:off x="10059866" y="7848600"/>
            <a:ext cx="218305" cy="90703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9" name="Line"/>
          <p:cNvSpPr/>
          <p:nvPr/>
        </p:nvSpPr>
        <p:spPr>
          <a:xfrm>
            <a:off x="9766299" y="8053763"/>
            <a:ext cx="795737" cy="48700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30" name="Line"/>
          <p:cNvSpPr/>
          <p:nvPr/>
        </p:nvSpPr>
        <p:spPr>
          <a:xfrm flipV="1">
            <a:off x="9715499" y="8192965"/>
            <a:ext cx="907036" cy="21830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31" name="Line"/>
          <p:cNvSpPr/>
          <p:nvPr/>
        </p:nvSpPr>
        <p:spPr>
          <a:xfrm flipV="1">
            <a:off x="9920663" y="7899399"/>
            <a:ext cx="487009" cy="79573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What is…"/>
          <p:cNvSpPr txBox="1">
            <a:spLocks noGrp="1"/>
          </p:cNvSpPr>
          <p:nvPr>
            <p:ph type="title"/>
          </p:nvPr>
        </p:nvSpPr>
        <p:spPr>
          <a:xfrm>
            <a:off x="428831" y="3225800"/>
            <a:ext cx="12147138" cy="3302000"/>
          </a:xfrm>
          <a:prstGeom prst="rect">
            <a:avLst/>
          </a:prstGeom>
        </p:spPr>
        <p:txBody>
          <a:bodyPr/>
          <a:lstStyle/>
          <a:p>
            <a:r>
              <a:rPr lang="en-US" dirty="0"/>
              <a:t>Appearance</a:t>
            </a:r>
            <a:endParaRPr dirty="0"/>
          </a:p>
        </p:txBody>
      </p:sp>
    </p:spTree>
    <p:extLst>
      <p:ext uri="{BB962C8B-B14F-4D97-AF65-F5344CB8AC3E}">
        <p14:creationId xmlns:p14="http://schemas.microsoft.com/office/powerpoint/2010/main" val="1908839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Attractive properties of radiance:…"/>
          <p:cNvSpPr txBox="1">
            <a:spLocks noGrp="1"/>
          </p:cNvSpPr>
          <p:nvPr>
            <p:ph type="body" sz="half" idx="1"/>
          </p:nvPr>
        </p:nvSpPr>
        <p:spPr>
          <a:xfrm>
            <a:off x="571500" y="2324100"/>
            <a:ext cx="11861800" cy="3606800"/>
          </a:xfrm>
          <a:prstGeom prst="rect">
            <a:avLst/>
          </a:prstGeom>
        </p:spPr>
        <p:txBody>
          <a:bodyPr/>
          <a:lstStyle/>
          <a:p>
            <a:pPr marL="711200"/>
            <a:r>
              <a:rPr dirty="0"/>
              <a:t>Attractive properties of radiance:</a:t>
            </a:r>
          </a:p>
          <a:p>
            <a:pPr marL="1155700" lvl="1"/>
            <a:r>
              <a:rPr dirty="0"/>
              <a:t>Allows computing the radiant flux measured by </a:t>
            </a:r>
            <a:r>
              <a:rPr i="1" dirty="0"/>
              <a:t>any</a:t>
            </a:r>
            <a:r>
              <a:rPr dirty="0"/>
              <a:t> finite sensor</a:t>
            </a:r>
          </a:p>
          <a:p>
            <a:pPr marL="1155700" lvl="1"/>
            <a:endParaRPr dirty="0"/>
          </a:p>
          <a:p>
            <a:pPr marL="1155700" lvl="1"/>
            <a:endParaRPr lang="en-US" dirty="0"/>
          </a:p>
          <a:p>
            <a:pPr marL="1155700" lvl="1"/>
            <a:endParaRPr lang="en-US" dirty="0"/>
          </a:p>
          <a:p>
            <a:pPr marL="1155700" lvl="1"/>
            <a:r>
              <a:rPr lang="en-US" dirty="0"/>
              <a:t>Constant along a ray in free space</a:t>
            </a:r>
          </a:p>
        </p:txBody>
      </p:sp>
      <p:sp>
        <p:nvSpPr>
          <p:cNvPr id="836" name="Quantifying light: flux, irradiance, and radiance"/>
          <p:cNvSpPr txBox="1">
            <a:spLocks noGrp="1"/>
          </p:cNvSpPr>
          <p:nvPr>
            <p:ph type="title"/>
          </p:nvPr>
        </p:nvSpPr>
        <p:spPr>
          <a:prstGeom prst="rect">
            <a:avLst/>
          </a:prstGeom>
        </p:spPr>
        <p:txBody>
          <a:bodyPr/>
          <a:lstStyle/>
          <a:p>
            <a:r>
              <a:t>Quantifying light: flux, irradiance, and radiance</a:t>
            </a:r>
          </a:p>
        </p:txBody>
      </p:sp>
      <p:pic>
        <p:nvPicPr>
          <p:cNvPr id="838" name="droppedImage.pdf" descr="droppedImage.pdf"/>
          <p:cNvPicPr>
            <a:picLocks noChangeAspect="1"/>
          </p:cNvPicPr>
          <p:nvPr/>
        </p:nvPicPr>
        <p:blipFill>
          <a:blip r:embed="rId2"/>
          <a:stretch>
            <a:fillRect/>
          </a:stretch>
        </p:blipFill>
        <p:spPr>
          <a:xfrm>
            <a:off x="2120900" y="3568700"/>
            <a:ext cx="7327900" cy="1054100"/>
          </a:xfrm>
          <a:prstGeom prst="rect">
            <a:avLst/>
          </a:prstGeom>
          <a:ln w="12700">
            <a:miter lim="400000"/>
          </a:ln>
        </p:spPr>
      </p:pic>
      <p:sp>
        <p:nvSpPr>
          <p:cNvPr id="839" name="Line"/>
          <p:cNvSpPr/>
          <p:nvPr/>
        </p:nvSpPr>
        <p:spPr>
          <a:xfrm>
            <a:off x="7962805" y="6734957"/>
            <a:ext cx="1" cy="492452"/>
          </a:xfrm>
          <a:prstGeom prst="line">
            <a:avLst/>
          </a:prstGeom>
          <a:ln w="12700">
            <a:solidFill>
              <a:srgbClr val="0096FF"/>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843" name="Group"/>
          <p:cNvGrpSpPr/>
          <p:nvPr/>
        </p:nvGrpSpPr>
        <p:grpSpPr>
          <a:xfrm rot="7263796">
            <a:off x="8204369" y="6590904"/>
            <a:ext cx="323810" cy="1059435"/>
            <a:chOff x="0" y="0"/>
            <a:chExt cx="323808" cy="1059434"/>
          </a:xfrm>
        </p:grpSpPr>
        <p:sp>
          <p:nvSpPr>
            <p:cNvPr id="840" name="Line"/>
            <p:cNvSpPr/>
            <p:nvPr/>
          </p:nvSpPr>
          <p:spPr>
            <a:xfrm>
              <a:off x="9983" y="437084"/>
              <a:ext cx="205105" cy="32189"/>
            </a:xfrm>
            <a:custGeom>
              <a:avLst/>
              <a:gdLst/>
              <a:ahLst/>
              <a:cxnLst>
                <a:cxn ang="0">
                  <a:pos x="wd2" y="hd2"/>
                </a:cxn>
                <a:cxn ang="5400000">
                  <a:pos x="wd2" y="hd2"/>
                </a:cxn>
                <a:cxn ang="10800000">
                  <a:pos x="wd2" y="hd2"/>
                </a:cxn>
                <a:cxn ang="16200000">
                  <a:pos x="wd2" y="hd2"/>
                </a:cxn>
              </a:cxnLst>
              <a:rect l="0" t="0" r="r" b="b"/>
              <a:pathLst>
                <a:path w="21600" h="18496" extrusionOk="0">
                  <a:moveTo>
                    <a:pt x="0" y="3015"/>
                  </a:moveTo>
                  <a:cubicBezTo>
                    <a:pt x="10349" y="-3104"/>
                    <a:pt x="14947" y="-839"/>
                    <a:pt x="21600" y="18496"/>
                  </a:cubicBezTo>
                </a:path>
              </a:pathLst>
            </a:custGeom>
            <a:noFill/>
            <a:ln w="12700" cap="flat">
              <a:solidFill>
                <a:srgbClr val="0096FF"/>
              </a:solidFill>
              <a:prstDash val="solid"/>
              <a:miter lim="400000"/>
            </a:ln>
            <a:effectLst/>
          </p:spPr>
          <p:txBody>
            <a:bodyPr wrap="square" lIns="50800" tIns="50800" rIns="50800" bIns="50800" numCol="1" anchor="b">
              <a:noAutofit/>
            </a:bodyPr>
            <a:lstStyle/>
            <a:p>
              <a:pPr>
                <a:defRPr sz="4200"/>
              </a:pPr>
              <a:endParaRPr/>
            </a:p>
          </p:txBody>
        </p:sp>
        <p:sp>
          <p:nvSpPr>
            <p:cNvPr id="841" name="Line"/>
            <p:cNvSpPr/>
            <p:nvPr/>
          </p:nvSpPr>
          <p:spPr>
            <a:xfrm flipH="1" flipV="1">
              <a:off x="0" y="0"/>
              <a:ext cx="42138" cy="1059435"/>
            </a:xfrm>
            <a:prstGeom prst="line">
              <a:avLst/>
            </a:prstGeom>
            <a:noFill/>
            <a:ln w="12700" cap="flat">
              <a:solidFill>
                <a:srgbClr val="0096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842" name="Line"/>
            <p:cNvSpPr/>
            <p:nvPr/>
          </p:nvSpPr>
          <p:spPr>
            <a:xfrm flipV="1">
              <a:off x="47895" y="102339"/>
              <a:ext cx="275914" cy="950069"/>
            </a:xfrm>
            <a:prstGeom prst="line">
              <a:avLst/>
            </a:prstGeom>
            <a:noFill/>
            <a:ln w="12700" cap="flat">
              <a:solidFill>
                <a:srgbClr val="0096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844" name="Line"/>
          <p:cNvSpPr/>
          <p:nvPr/>
        </p:nvSpPr>
        <p:spPr>
          <a:xfrm>
            <a:off x="7607300" y="6616700"/>
            <a:ext cx="1663700" cy="2184400"/>
          </a:xfrm>
          <a:custGeom>
            <a:avLst/>
            <a:gdLst/>
            <a:ahLst/>
            <a:cxnLst>
              <a:cxn ang="0">
                <a:pos x="wd2" y="hd2"/>
              </a:cxn>
              <a:cxn ang="5400000">
                <a:pos x="wd2" y="hd2"/>
              </a:cxn>
              <a:cxn ang="10800000">
                <a:pos x="wd2" y="hd2"/>
              </a:cxn>
              <a:cxn ang="16200000">
                <a:pos x="wd2" y="hd2"/>
              </a:cxn>
            </a:cxnLst>
            <a:rect l="0" t="0" r="r" b="b"/>
            <a:pathLst>
              <a:path w="21600" h="21600" extrusionOk="0">
                <a:moveTo>
                  <a:pt x="21600" y="7556"/>
                </a:moveTo>
                <a:lnTo>
                  <a:pt x="21600" y="0"/>
                </a:lnTo>
                <a:lnTo>
                  <a:pt x="0" y="0"/>
                </a:lnTo>
                <a:lnTo>
                  <a:pt x="0" y="21600"/>
                </a:lnTo>
                <a:lnTo>
                  <a:pt x="21600" y="21600"/>
                </a:lnTo>
                <a:lnTo>
                  <a:pt x="21600" y="14164"/>
                </a:lnTo>
              </a:path>
            </a:pathLst>
          </a:custGeom>
          <a:ln w="50800">
            <a:solidFill>
              <a:srgbClr val="000000"/>
            </a:solidFill>
            <a:miter lim="400000"/>
          </a:ln>
        </p:spPr>
        <p:txBody>
          <a:bodyPr lIns="50800" tIns="50800" rIns="50800" bIns="50800" anchor="b"/>
          <a:lstStyle/>
          <a:p>
            <a:pPr>
              <a:defRPr sz="4200"/>
            </a:pPr>
            <a:endParaRPr/>
          </a:p>
        </p:txBody>
      </p:sp>
      <p:sp>
        <p:nvSpPr>
          <p:cNvPr id="845" name="Rectangle"/>
          <p:cNvSpPr/>
          <p:nvPr/>
        </p:nvSpPr>
        <p:spPr>
          <a:xfrm>
            <a:off x="7772400" y="6731000"/>
            <a:ext cx="152400" cy="482600"/>
          </a:xfrm>
          <a:prstGeom prst="rect">
            <a:avLst/>
          </a:prstGeom>
          <a:solidFill>
            <a:srgbClr val="D6D6D6"/>
          </a:solidFill>
          <a:ln w="12700">
            <a:solidFill>
              <a:srgbClr val="000000"/>
            </a:solidFill>
            <a:miter lim="400000"/>
          </a:ln>
        </p:spPr>
        <p:txBody>
          <a:bodyPr lIns="50800" tIns="50800" rIns="50800" bIns="50800" anchor="ctr"/>
          <a:lstStyle/>
          <a:p>
            <a:pPr>
              <a:defRPr sz="3600"/>
            </a:pPr>
            <a:endParaRPr/>
          </a:p>
        </p:txBody>
      </p:sp>
      <p:sp>
        <p:nvSpPr>
          <p:cNvPr id="846" name="Rectangle"/>
          <p:cNvSpPr/>
          <p:nvPr/>
        </p:nvSpPr>
        <p:spPr>
          <a:xfrm>
            <a:off x="7772400" y="7213600"/>
            <a:ext cx="152400" cy="482600"/>
          </a:xfrm>
          <a:prstGeom prst="rect">
            <a:avLst/>
          </a:prstGeom>
          <a:solidFill>
            <a:srgbClr val="D6D6D6"/>
          </a:solidFill>
          <a:ln w="12700">
            <a:solidFill>
              <a:srgbClr val="000000"/>
            </a:solidFill>
            <a:miter lim="400000"/>
          </a:ln>
        </p:spPr>
        <p:txBody>
          <a:bodyPr lIns="50800" tIns="50800" rIns="50800" bIns="50800" anchor="ctr"/>
          <a:lstStyle/>
          <a:p>
            <a:pPr>
              <a:defRPr sz="3600"/>
            </a:pPr>
            <a:endParaRPr/>
          </a:p>
        </p:txBody>
      </p:sp>
      <p:sp>
        <p:nvSpPr>
          <p:cNvPr id="847" name="Rectangle"/>
          <p:cNvSpPr/>
          <p:nvPr/>
        </p:nvSpPr>
        <p:spPr>
          <a:xfrm>
            <a:off x="7772400" y="7696200"/>
            <a:ext cx="152400" cy="482600"/>
          </a:xfrm>
          <a:prstGeom prst="rect">
            <a:avLst/>
          </a:prstGeom>
          <a:solidFill>
            <a:srgbClr val="D6D6D6"/>
          </a:solidFill>
          <a:ln w="12700">
            <a:solidFill>
              <a:srgbClr val="000000"/>
            </a:solidFill>
            <a:miter lim="400000"/>
          </a:ln>
        </p:spPr>
        <p:txBody>
          <a:bodyPr lIns="50800" tIns="50800" rIns="50800" bIns="50800" anchor="ctr"/>
          <a:lstStyle/>
          <a:p>
            <a:pPr>
              <a:defRPr sz="3600"/>
            </a:pPr>
            <a:endParaRPr/>
          </a:p>
        </p:txBody>
      </p:sp>
      <p:sp>
        <p:nvSpPr>
          <p:cNvPr id="848" name="Rectangle"/>
          <p:cNvSpPr/>
          <p:nvPr/>
        </p:nvSpPr>
        <p:spPr>
          <a:xfrm>
            <a:off x="7772400" y="8178800"/>
            <a:ext cx="152400" cy="482600"/>
          </a:xfrm>
          <a:prstGeom prst="rect">
            <a:avLst/>
          </a:prstGeom>
          <a:solidFill>
            <a:srgbClr val="D6D6D6"/>
          </a:solidFill>
          <a:ln w="12700">
            <a:solidFill>
              <a:srgbClr val="000000"/>
            </a:solidFill>
            <a:miter lim="400000"/>
          </a:ln>
        </p:spPr>
        <p:txBody>
          <a:bodyPr lIns="50800" tIns="50800" rIns="50800" bIns="50800" anchor="ctr"/>
          <a:lstStyle/>
          <a:p>
            <a:pPr>
              <a:defRPr sz="3600"/>
            </a:pPr>
            <a:endParaRPr/>
          </a:p>
        </p:txBody>
      </p:sp>
      <p:grpSp>
        <p:nvGrpSpPr>
          <p:cNvPr id="852" name="Group"/>
          <p:cNvGrpSpPr/>
          <p:nvPr/>
        </p:nvGrpSpPr>
        <p:grpSpPr>
          <a:xfrm rot="6258333">
            <a:off x="8202643" y="6941976"/>
            <a:ext cx="425933" cy="1012084"/>
            <a:chOff x="0" y="1446"/>
            <a:chExt cx="425932" cy="1012083"/>
          </a:xfrm>
        </p:grpSpPr>
        <p:sp>
          <p:nvSpPr>
            <p:cNvPr id="849" name="Line"/>
            <p:cNvSpPr/>
            <p:nvPr/>
          </p:nvSpPr>
          <p:spPr>
            <a:xfrm>
              <a:off x="34283" y="462333"/>
              <a:ext cx="229289" cy="30915"/>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12700" cap="flat">
              <a:solidFill>
                <a:srgbClr val="0096FF"/>
              </a:solidFill>
              <a:prstDash val="solid"/>
              <a:miter lim="400000"/>
            </a:ln>
            <a:effectLst/>
          </p:spPr>
          <p:txBody>
            <a:bodyPr wrap="square" lIns="50800" tIns="50800" rIns="50800" bIns="50800" numCol="1" anchor="b">
              <a:noAutofit/>
            </a:bodyPr>
            <a:lstStyle/>
            <a:p>
              <a:pPr>
                <a:defRPr sz="4200"/>
              </a:pPr>
              <a:endParaRPr/>
            </a:p>
          </p:txBody>
        </p:sp>
        <p:sp>
          <p:nvSpPr>
            <p:cNvPr id="850" name="Line"/>
            <p:cNvSpPr/>
            <p:nvPr/>
          </p:nvSpPr>
          <p:spPr>
            <a:xfrm flipH="1" flipV="1">
              <a:off x="0" y="2507"/>
              <a:ext cx="95938" cy="1011023"/>
            </a:xfrm>
            <a:prstGeom prst="line">
              <a:avLst/>
            </a:prstGeom>
            <a:noFill/>
            <a:ln w="12700" cap="flat">
              <a:solidFill>
                <a:srgbClr val="0096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851" name="Line"/>
            <p:cNvSpPr/>
            <p:nvPr/>
          </p:nvSpPr>
          <p:spPr>
            <a:xfrm flipV="1">
              <a:off x="101692" y="1446"/>
              <a:ext cx="324241" cy="1005057"/>
            </a:xfrm>
            <a:prstGeom prst="line">
              <a:avLst/>
            </a:prstGeom>
            <a:noFill/>
            <a:ln w="12700" cap="flat">
              <a:solidFill>
                <a:srgbClr val="0096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853" name="Line"/>
          <p:cNvSpPr/>
          <p:nvPr/>
        </p:nvSpPr>
        <p:spPr>
          <a:xfrm>
            <a:off x="9903766" y="6896325"/>
            <a:ext cx="530570" cy="767378"/>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54" name="Line"/>
          <p:cNvSpPr/>
          <p:nvPr/>
        </p:nvSpPr>
        <p:spPr>
          <a:xfrm>
            <a:off x="9710157" y="7196289"/>
            <a:ext cx="917787" cy="16744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55" name="Line"/>
          <p:cNvSpPr/>
          <p:nvPr/>
        </p:nvSpPr>
        <p:spPr>
          <a:xfrm flipV="1">
            <a:off x="9783829" y="7012507"/>
            <a:ext cx="767376" cy="530574"/>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56" name="Line"/>
          <p:cNvSpPr/>
          <p:nvPr/>
        </p:nvSpPr>
        <p:spPr>
          <a:xfrm flipV="1">
            <a:off x="10085325" y="6821121"/>
            <a:ext cx="167449" cy="91778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57" name="Line"/>
          <p:cNvSpPr/>
          <p:nvPr/>
        </p:nvSpPr>
        <p:spPr>
          <a:xfrm>
            <a:off x="10058995" y="6826900"/>
            <a:ext cx="218305" cy="907038"/>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58" name="Line"/>
          <p:cNvSpPr/>
          <p:nvPr/>
        </p:nvSpPr>
        <p:spPr>
          <a:xfrm>
            <a:off x="9769648" y="7034289"/>
            <a:ext cx="795736" cy="487008"/>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59" name="Line"/>
          <p:cNvSpPr/>
          <p:nvPr/>
        </p:nvSpPr>
        <p:spPr>
          <a:xfrm flipV="1">
            <a:off x="9714630" y="7171265"/>
            <a:ext cx="907037" cy="218309"/>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60" name="Line"/>
          <p:cNvSpPr/>
          <p:nvPr/>
        </p:nvSpPr>
        <p:spPr>
          <a:xfrm flipV="1">
            <a:off x="9924011" y="6879926"/>
            <a:ext cx="487008" cy="795736"/>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61" name="Line"/>
          <p:cNvSpPr/>
          <p:nvPr/>
        </p:nvSpPr>
        <p:spPr>
          <a:xfrm>
            <a:off x="9910103" y="7912100"/>
            <a:ext cx="530571" cy="76737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62" name="Line"/>
          <p:cNvSpPr/>
          <p:nvPr/>
        </p:nvSpPr>
        <p:spPr>
          <a:xfrm>
            <a:off x="9715500" y="8211068"/>
            <a:ext cx="917786" cy="16744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63" name="Line"/>
          <p:cNvSpPr/>
          <p:nvPr/>
        </p:nvSpPr>
        <p:spPr>
          <a:xfrm flipV="1">
            <a:off x="9778999" y="8030502"/>
            <a:ext cx="767376" cy="530573"/>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64" name="Line"/>
          <p:cNvSpPr/>
          <p:nvPr/>
        </p:nvSpPr>
        <p:spPr>
          <a:xfrm flipV="1">
            <a:off x="10090668" y="7835900"/>
            <a:ext cx="167449" cy="917786"/>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65" name="Line"/>
          <p:cNvSpPr/>
          <p:nvPr/>
        </p:nvSpPr>
        <p:spPr>
          <a:xfrm>
            <a:off x="10059866" y="7848600"/>
            <a:ext cx="218305" cy="90703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66" name="Line"/>
          <p:cNvSpPr/>
          <p:nvPr/>
        </p:nvSpPr>
        <p:spPr>
          <a:xfrm>
            <a:off x="9766299" y="8053763"/>
            <a:ext cx="795737" cy="48700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67" name="Line"/>
          <p:cNvSpPr/>
          <p:nvPr/>
        </p:nvSpPr>
        <p:spPr>
          <a:xfrm flipV="1">
            <a:off x="9715499" y="8192965"/>
            <a:ext cx="907036" cy="21830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68" name="Line"/>
          <p:cNvSpPr/>
          <p:nvPr/>
        </p:nvSpPr>
        <p:spPr>
          <a:xfrm flipV="1">
            <a:off x="9920663" y="7899399"/>
            <a:ext cx="487009" cy="79573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69" name="Line"/>
          <p:cNvSpPr/>
          <p:nvPr/>
        </p:nvSpPr>
        <p:spPr>
          <a:xfrm>
            <a:off x="10926103" y="6642100"/>
            <a:ext cx="530571" cy="76737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70" name="Line"/>
          <p:cNvSpPr/>
          <p:nvPr/>
        </p:nvSpPr>
        <p:spPr>
          <a:xfrm>
            <a:off x="10731500" y="6941068"/>
            <a:ext cx="917786" cy="16744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71" name="Line"/>
          <p:cNvSpPr/>
          <p:nvPr/>
        </p:nvSpPr>
        <p:spPr>
          <a:xfrm flipV="1">
            <a:off x="10794999" y="6760502"/>
            <a:ext cx="767376" cy="530573"/>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72" name="Line"/>
          <p:cNvSpPr/>
          <p:nvPr/>
        </p:nvSpPr>
        <p:spPr>
          <a:xfrm flipV="1">
            <a:off x="11106668" y="6565900"/>
            <a:ext cx="167449" cy="917786"/>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73" name="Line"/>
          <p:cNvSpPr/>
          <p:nvPr/>
        </p:nvSpPr>
        <p:spPr>
          <a:xfrm>
            <a:off x="11075866" y="6578600"/>
            <a:ext cx="218305" cy="90703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74" name="Line"/>
          <p:cNvSpPr/>
          <p:nvPr/>
        </p:nvSpPr>
        <p:spPr>
          <a:xfrm>
            <a:off x="10782299" y="6783763"/>
            <a:ext cx="795737" cy="48700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75" name="Line"/>
          <p:cNvSpPr/>
          <p:nvPr/>
        </p:nvSpPr>
        <p:spPr>
          <a:xfrm flipV="1">
            <a:off x="10731499" y="6922965"/>
            <a:ext cx="907036" cy="218309"/>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76" name="Line"/>
          <p:cNvSpPr/>
          <p:nvPr/>
        </p:nvSpPr>
        <p:spPr>
          <a:xfrm flipV="1">
            <a:off x="10936663" y="6629399"/>
            <a:ext cx="487009" cy="79573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44" name="droppedImage.pdf" descr="droppedImage.pdf">
            <a:extLst>
              <a:ext uri="{FF2B5EF4-FFF2-40B4-BE49-F238E27FC236}">
                <a16:creationId xmlns:a16="http://schemas.microsoft.com/office/drawing/2014/main" id="{E6A0D12C-C076-4CB1-B085-190731062CAC}"/>
              </a:ext>
            </a:extLst>
          </p:cNvPr>
          <p:cNvPicPr>
            <a:picLocks noChangeAspect="1"/>
          </p:cNvPicPr>
          <p:nvPr/>
        </p:nvPicPr>
        <p:blipFill>
          <a:blip r:embed="rId3"/>
          <a:stretch>
            <a:fillRect/>
          </a:stretch>
        </p:blipFill>
        <p:spPr>
          <a:xfrm>
            <a:off x="2197100" y="6032500"/>
            <a:ext cx="4394200" cy="4699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 name="Attractive properties of radiance:…"/>
          <p:cNvSpPr txBox="1">
            <a:spLocks noGrp="1"/>
          </p:cNvSpPr>
          <p:nvPr>
            <p:ph type="body" idx="1"/>
          </p:nvPr>
        </p:nvSpPr>
        <p:spPr>
          <a:xfrm>
            <a:off x="571500" y="2324100"/>
            <a:ext cx="11861800" cy="6858000"/>
          </a:xfrm>
          <a:prstGeom prst="rect">
            <a:avLst/>
          </a:prstGeom>
        </p:spPr>
        <p:txBody>
          <a:bodyPr/>
          <a:lstStyle/>
          <a:p>
            <a:pPr marL="711200"/>
            <a:r>
              <a:rPr dirty="0"/>
              <a:t>Attractive properties of radiance:</a:t>
            </a:r>
          </a:p>
          <a:p>
            <a:pPr marL="1155700" lvl="1"/>
            <a:r>
              <a:rPr dirty="0"/>
              <a:t>Allows computing the radiant flux measured by </a:t>
            </a:r>
            <a:r>
              <a:rPr i="1" dirty="0"/>
              <a:t>any</a:t>
            </a:r>
            <a:r>
              <a:rPr dirty="0"/>
              <a:t> finite sensor</a:t>
            </a:r>
          </a:p>
          <a:p>
            <a:pPr marL="1155700" lvl="1"/>
            <a:endParaRPr dirty="0"/>
          </a:p>
          <a:p>
            <a:pPr marL="1155700" lvl="1"/>
            <a:endParaRPr dirty="0"/>
          </a:p>
          <a:p>
            <a:pPr marL="1155700" lvl="1"/>
            <a:endParaRPr dirty="0"/>
          </a:p>
          <a:p>
            <a:pPr marL="1155700" lvl="1"/>
            <a:r>
              <a:rPr dirty="0"/>
              <a:t>Constant along a ray in free space</a:t>
            </a:r>
          </a:p>
          <a:p>
            <a:pPr marL="1155700" lvl="1"/>
            <a:endParaRPr dirty="0"/>
          </a:p>
          <a:p>
            <a:pPr marL="1155700" lvl="1"/>
            <a:endParaRPr dirty="0"/>
          </a:p>
          <a:p>
            <a:pPr marL="1155700" lvl="1"/>
            <a:endParaRPr dirty="0"/>
          </a:p>
          <a:p>
            <a:pPr marL="1155700" lvl="1"/>
            <a:r>
              <a:rPr dirty="0"/>
              <a:t>A camera measures radiance (after a </a:t>
            </a:r>
            <a:r>
              <a:rPr u="sng" dirty="0"/>
              <a:t>one-time radiometric calibration</a:t>
            </a:r>
            <a:r>
              <a:rPr dirty="0"/>
              <a:t>). So RAW pixel values are proportional to radiance.</a:t>
            </a:r>
            <a:endParaRPr lang="en-US" dirty="0"/>
          </a:p>
          <a:p>
            <a:pPr marL="889000" lvl="1" indent="0">
              <a:buNone/>
            </a:pPr>
            <a:r>
              <a:rPr lang="en-US" dirty="0"/>
              <a:t>		- “Processed” images (like PNG and JPEG) are not linear radiance 			measurements!!</a:t>
            </a:r>
            <a:endParaRPr dirty="0"/>
          </a:p>
        </p:txBody>
      </p:sp>
      <p:sp>
        <p:nvSpPr>
          <p:cNvPr id="879" name="Quantifying light: flux, irradiance, and radiance"/>
          <p:cNvSpPr txBox="1">
            <a:spLocks noGrp="1"/>
          </p:cNvSpPr>
          <p:nvPr>
            <p:ph type="title"/>
          </p:nvPr>
        </p:nvSpPr>
        <p:spPr>
          <a:prstGeom prst="rect">
            <a:avLst/>
          </a:prstGeom>
        </p:spPr>
        <p:txBody>
          <a:bodyPr/>
          <a:lstStyle/>
          <a:p>
            <a:r>
              <a:t>Quantifying light: flux, irradiance, and radiance</a:t>
            </a:r>
          </a:p>
        </p:txBody>
      </p:sp>
      <p:pic>
        <p:nvPicPr>
          <p:cNvPr id="880" name="droppedImage.pdf" descr="droppedImage.pdf"/>
          <p:cNvPicPr>
            <a:picLocks noChangeAspect="1"/>
          </p:cNvPicPr>
          <p:nvPr/>
        </p:nvPicPr>
        <p:blipFill>
          <a:blip r:embed="rId3"/>
          <a:stretch>
            <a:fillRect/>
          </a:stretch>
        </p:blipFill>
        <p:spPr>
          <a:xfrm>
            <a:off x="2197100" y="6032500"/>
            <a:ext cx="4394200" cy="469900"/>
          </a:xfrm>
          <a:prstGeom prst="rect">
            <a:avLst/>
          </a:prstGeom>
          <a:ln w="12700">
            <a:miter lim="400000"/>
          </a:ln>
        </p:spPr>
      </p:pic>
      <p:pic>
        <p:nvPicPr>
          <p:cNvPr id="881" name="droppedImage.pdf" descr="droppedImage.pdf"/>
          <p:cNvPicPr>
            <a:picLocks noChangeAspect="1"/>
          </p:cNvPicPr>
          <p:nvPr/>
        </p:nvPicPr>
        <p:blipFill>
          <a:blip r:embed="rId4"/>
          <a:stretch>
            <a:fillRect/>
          </a:stretch>
        </p:blipFill>
        <p:spPr>
          <a:xfrm>
            <a:off x="2120900" y="3568700"/>
            <a:ext cx="7327900" cy="10541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 name="Line"/>
          <p:cNvSpPr/>
          <p:nvPr/>
        </p:nvSpPr>
        <p:spPr>
          <a:xfrm flipH="1">
            <a:off x="2374900" y="5032753"/>
            <a:ext cx="1024572" cy="1"/>
          </a:xfrm>
          <a:prstGeom prst="line">
            <a:avLst/>
          </a:prstGeom>
          <a:ln w="50800">
            <a:solidFill>
              <a:srgbClr val="FFD479"/>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15" name="Rectangle"/>
          <p:cNvSpPr/>
          <p:nvPr/>
        </p:nvSpPr>
        <p:spPr>
          <a:xfrm>
            <a:off x="2311400" y="3213100"/>
            <a:ext cx="88900" cy="2374900"/>
          </a:xfrm>
          <a:prstGeom prst="rect">
            <a:avLst/>
          </a:prstGeom>
          <a:solidFill>
            <a:srgbClr val="FFF1D4"/>
          </a:solidFill>
          <a:ln w="25400">
            <a:solidFill>
              <a:srgbClr val="FFD479"/>
            </a:solidFill>
            <a:miter lim="400000"/>
          </a:ln>
        </p:spPr>
        <p:txBody>
          <a:bodyPr lIns="50800" tIns="50800" rIns="50800" bIns="50800" anchor="ctr"/>
          <a:lstStyle/>
          <a:p>
            <a:pPr>
              <a:defRPr sz="3600"/>
            </a:pPr>
            <a:endParaRPr/>
          </a:p>
        </p:txBody>
      </p:sp>
      <p:sp>
        <p:nvSpPr>
          <p:cNvPr id="716" name="Question"/>
          <p:cNvSpPr txBox="1">
            <a:spLocks noGrp="1"/>
          </p:cNvSpPr>
          <p:nvPr>
            <p:ph type="title"/>
          </p:nvPr>
        </p:nvSpPr>
        <p:spPr>
          <a:prstGeom prst="rect">
            <a:avLst/>
          </a:prstGeom>
        </p:spPr>
        <p:txBody>
          <a:bodyPr/>
          <a:lstStyle/>
          <a:p>
            <a:r>
              <a:t>Question</a:t>
            </a:r>
          </a:p>
        </p:txBody>
      </p:sp>
      <p:sp>
        <p:nvSpPr>
          <p:cNvPr id="717" name="Most light sources, like a heated metal sheet, follow Lambert’s Law"/>
          <p:cNvSpPr txBox="1">
            <a:spLocks noGrp="1"/>
          </p:cNvSpPr>
          <p:nvPr>
            <p:ph type="body" sz="quarter" idx="1"/>
          </p:nvPr>
        </p:nvSpPr>
        <p:spPr>
          <a:xfrm>
            <a:off x="571500" y="2324100"/>
            <a:ext cx="11861800" cy="685800"/>
          </a:xfrm>
          <a:prstGeom prst="rect">
            <a:avLst/>
          </a:prstGeom>
        </p:spPr>
        <p:txBody>
          <a:bodyPr/>
          <a:lstStyle>
            <a:lvl1pPr marL="711200"/>
          </a:lstStyle>
          <a:p>
            <a:r>
              <a:t>Most light sources, like a heated metal sheet, follow Lambert’s Law</a:t>
            </a:r>
          </a:p>
        </p:txBody>
      </p:sp>
      <p:sp>
        <p:nvSpPr>
          <p:cNvPr id="718" name="Circle"/>
          <p:cNvSpPr/>
          <p:nvPr/>
        </p:nvSpPr>
        <p:spPr>
          <a:xfrm rot="5400000">
            <a:off x="2324293" y="4355906"/>
            <a:ext cx="88901" cy="88901"/>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719" name="Line"/>
          <p:cNvSpPr/>
          <p:nvPr/>
        </p:nvSpPr>
        <p:spPr>
          <a:xfrm flipH="1">
            <a:off x="2373323" y="4395822"/>
            <a:ext cx="1741436" cy="1"/>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20" name="Shape"/>
          <p:cNvSpPr/>
          <p:nvPr/>
        </p:nvSpPr>
        <p:spPr>
          <a:xfrm>
            <a:off x="2361605" y="3987656"/>
            <a:ext cx="1763812" cy="819310"/>
          </a:xfrm>
          <a:custGeom>
            <a:avLst/>
            <a:gdLst/>
            <a:ahLst/>
            <a:cxnLst>
              <a:cxn ang="0">
                <a:pos x="wd2" y="hd2"/>
              </a:cxn>
              <a:cxn ang="5400000">
                <a:pos x="wd2" y="hd2"/>
              </a:cxn>
              <a:cxn ang="10800000">
                <a:pos x="wd2" y="hd2"/>
              </a:cxn>
              <a:cxn ang="16200000">
                <a:pos x="wd2" y="hd2"/>
              </a:cxn>
            </a:cxnLst>
            <a:rect l="0" t="0" r="r" b="b"/>
            <a:pathLst>
              <a:path w="21600" h="13096" extrusionOk="0">
                <a:moveTo>
                  <a:pt x="0" y="6646"/>
                </a:moveTo>
                <a:cubicBezTo>
                  <a:pt x="4918" y="227"/>
                  <a:pt x="21600" y="-4302"/>
                  <a:pt x="21600" y="6498"/>
                </a:cubicBezTo>
                <a:cubicBezTo>
                  <a:pt x="21600" y="17298"/>
                  <a:pt x="4867" y="12999"/>
                  <a:pt x="0" y="6646"/>
                </a:cubicBezTo>
                <a:close/>
              </a:path>
            </a:pathLst>
          </a:custGeom>
          <a:ln w="25400">
            <a:solidFill>
              <a:srgbClr val="FF2F92"/>
            </a:solidFill>
            <a:miter lim="400000"/>
          </a:ln>
        </p:spPr>
        <p:txBody>
          <a:bodyPr lIns="50800" tIns="50800" rIns="50800" bIns="50800" anchor="b"/>
          <a:lstStyle/>
          <a:p>
            <a:pPr>
              <a:defRPr sz="4200"/>
            </a:pPr>
            <a:endParaRPr/>
          </a:p>
        </p:txBody>
      </p:sp>
      <p:sp>
        <p:nvSpPr>
          <p:cNvPr id="721" name="Line"/>
          <p:cNvSpPr/>
          <p:nvPr/>
        </p:nvSpPr>
        <p:spPr>
          <a:xfrm flipH="1">
            <a:off x="2374899" y="4001839"/>
            <a:ext cx="1367136" cy="395915"/>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22" name="Line"/>
          <p:cNvSpPr/>
          <p:nvPr/>
        </p:nvSpPr>
        <p:spPr>
          <a:xfrm flipH="1" flipV="1">
            <a:off x="2374899" y="4400536"/>
            <a:ext cx="1362374" cy="384058"/>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723" name="latexit-drag.pdf" descr="latexit-drag.pdf"/>
          <p:cNvPicPr>
            <a:picLocks noChangeAspect="1"/>
          </p:cNvPicPr>
          <p:nvPr/>
        </p:nvPicPr>
        <p:blipFill>
          <a:blip r:embed="rId3"/>
          <a:stretch>
            <a:fillRect/>
          </a:stretch>
        </p:blipFill>
        <p:spPr>
          <a:xfrm>
            <a:off x="3302000" y="5105400"/>
            <a:ext cx="225778" cy="254000"/>
          </a:xfrm>
          <a:prstGeom prst="rect">
            <a:avLst/>
          </a:prstGeom>
          <a:ln w="12700">
            <a:miter lim="400000"/>
          </a:ln>
        </p:spPr>
      </p:pic>
      <p:sp>
        <p:nvSpPr>
          <p:cNvPr id="724" name="Rectangle"/>
          <p:cNvSpPr/>
          <p:nvPr/>
        </p:nvSpPr>
        <p:spPr>
          <a:xfrm>
            <a:off x="2070100" y="3111500"/>
            <a:ext cx="584200" cy="177800"/>
          </a:xfrm>
          <a:prstGeom prst="rect">
            <a:avLst/>
          </a:prstGeom>
          <a:solidFill>
            <a:srgbClr val="FFFFFF"/>
          </a:solidFill>
          <a:ln w="12700">
            <a:miter lim="400000"/>
          </a:ln>
        </p:spPr>
        <p:txBody>
          <a:bodyPr lIns="50800" tIns="50800" rIns="50800" bIns="50800" anchor="ctr"/>
          <a:lstStyle/>
          <a:p>
            <a:pPr>
              <a:defRPr sz="3600"/>
            </a:pPr>
            <a:endParaRPr/>
          </a:p>
        </p:txBody>
      </p:sp>
      <p:sp>
        <p:nvSpPr>
          <p:cNvPr id="725" name="Rectangle"/>
          <p:cNvSpPr/>
          <p:nvPr/>
        </p:nvSpPr>
        <p:spPr>
          <a:xfrm>
            <a:off x="2070100" y="5524500"/>
            <a:ext cx="584200" cy="177800"/>
          </a:xfrm>
          <a:prstGeom prst="rect">
            <a:avLst/>
          </a:prstGeom>
          <a:solidFill>
            <a:srgbClr val="FFFFFF"/>
          </a:solidFill>
          <a:ln w="12700">
            <a:miter lim="400000"/>
          </a:ln>
        </p:spPr>
        <p:txBody>
          <a:bodyPr lIns="50800" tIns="50800" rIns="50800" bIns="50800" anchor="ctr"/>
          <a:lstStyle/>
          <a:p>
            <a:pPr>
              <a:defRPr sz="3600"/>
            </a:pPr>
            <a:endParaRPr/>
          </a:p>
        </p:txBody>
      </p:sp>
      <p:pic>
        <p:nvPicPr>
          <p:cNvPr id="726" name="latexit-drag.pdf" descr="latexit-drag.pdf"/>
          <p:cNvPicPr>
            <a:picLocks noChangeAspect="1"/>
          </p:cNvPicPr>
          <p:nvPr/>
        </p:nvPicPr>
        <p:blipFill>
          <a:blip r:embed="rId4"/>
          <a:stretch>
            <a:fillRect/>
          </a:stretch>
        </p:blipFill>
        <p:spPr>
          <a:xfrm>
            <a:off x="5219700" y="3721100"/>
            <a:ext cx="5295900" cy="469900"/>
          </a:xfrm>
          <a:prstGeom prst="rect">
            <a:avLst/>
          </a:prstGeom>
          <a:ln w="12700">
            <a:miter lim="400000"/>
          </a:ln>
        </p:spPr>
      </p:pic>
      <p:pic>
        <p:nvPicPr>
          <p:cNvPr id="727" name="latexit-drag.pdf" descr="latexit-drag.pdf"/>
          <p:cNvPicPr>
            <a:picLocks noChangeAspect="1"/>
          </p:cNvPicPr>
          <p:nvPr/>
        </p:nvPicPr>
        <p:blipFill>
          <a:blip r:embed="rId5"/>
          <a:stretch>
            <a:fillRect/>
          </a:stretch>
        </p:blipFill>
        <p:spPr>
          <a:xfrm>
            <a:off x="3454400" y="4076700"/>
            <a:ext cx="150519" cy="254000"/>
          </a:xfrm>
          <a:prstGeom prst="rect">
            <a:avLst/>
          </a:prstGeom>
          <a:ln w="12700">
            <a:miter lim="400000"/>
          </a:ln>
        </p:spPr>
      </p:pic>
      <p:sp>
        <p:nvSpPr>
          <p:cNvPr id="728" name="Line"/>
          <p:cNvSpPr/>
          <p:nvPr/>
        </p:nvSpPr>
        <p:spPr>
          <a:xfrm>
            <a:off x="3248058" y="4150601"/>
            <a:ext cx="56455" cy="250462"/>
          </a:xfrm>
          <a:custGeom>
            <a:avLst/>
            <a:gdLst/>
            <a:ahLst/>
            <a:cxnLst>
              <a:cxn ang="0">
                <a:pos x="wd2" y="hd2"/>
              </a:cxn>
              <a:cxn ang="5400000">
                <a:pos x="wd2" y="hd2"/>
              </a:cxn>
              <a:cxn ang="10800000">
                <a:pos x="wd2" y="hd2"/>
              </a:cxn>
              <a:cxn ang="16200000">
                <a:pos x="wd2" y="hd2"/>
              </a:cxn>
            </a:cxnLst>
            <a:rect l="0" t="0" r="r" b="b"/>
            <a:pathLst>
              <a:path w="17946" h="21600" extrusionOk="0">
                <a:moveTo>
                  <a:pt x="12390" y="21600"/>
                </a:moveTo>
                <a:cubicBezTo>
                  <a:pt x="21600" y="11700"/>
                  <a:pt x="20580" y="9169"/>
                  <a:pt x="0" y="0"/>
                </a:cubicBezTo>
              </a:path>
            </a:pathLst>
          </a:custGeom>
          <a:ln w="25400">
            <a:solidFill>
              <a:srgbClr val="000000"/>
            </a:solidFill>
            <a:miter lim="400000"/>
            <a:tailEnd type="stealth"/>
          </a:ln>
        </p:spPr>
        <p:txBody>
          <a:bodyPr lIns="50800" tIns="50800" rIns="50800" bIns="50800" anchor="b"/>
          <a:lstStyle/>
          <a:p>
            <a:pPr>
              <a:defRPr sz="4200"/>
            </a:pPr>
            <a:endParaRPr/>
          </a:p>
        </p:txBody>
      </p:sp>
      <p:sp>
        <p:nvSpPr>
          <p:cNvPr id="729" name="Line"/>
          <p:cNvSpPr/>
          <p:nvPr/>
        </p:nvSpPr>
        <p:spPr>
          <a:xfrm>
            <a:off x="5359400" y="4267199"/>
            <a:ext cx="1" cy="678515"/>
          </a:xfrm>
          <a:prstGeom prst="line">
            <a:avLst/>
          </a:prstGeom>
          <a:ln w="25400">
            <a:solidFill>
              <a:srgbClr val="FF2F92"/>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30" name="radiant intensity [W/sr]"/>
          <p:cNvSpPr txBox="1"/>
          <p:nvPr/>
        </p:nvSpPr>
        <p:spPr>
          <a:xfrm>
            <a:off x="5046274" y="4923741"/>
            <a:ext cx="3015388" cy="46106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lvl1pPr>
              <a:defRPr sz="2400">
                <a:solidFill>
                  <a:srgbClr val="FF2F92"/>
                </a:solidFill>
              </a:defRPr>
            </a:lvl1pPr>
          </a:lstStyle>
          <a:p>
            <a:r>
              <a:t>radiant intensity [W/sr]</a:t>
            </a:r>
          </a:p>
        </p:txBody>
      </p:sp>
      <p:sp>
        <p:nvSpPr>
          <p:cNvPr id="731" name="“Lambertian  area source”"/>
          <p:cNvSpPr txBox="1"/>
          <p:nvPr/>
        </p:nvSpPr>
        <p:spPr>
          <a:xfrm>
            <a:off x="1472324" y="5711141"/>
            <a:ext cx="1874089" cy="82936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p>
            <a:pPr>
              <a:defRPr sz="2400">
                <a:solidFill>
                  <a:srgbClr val="FFAD09"/>
                </a:solidFill>
              </a:defRPr>
            </a:pPr>
            <a:r>
              <a:t>“Lambertian </a:t>
            </a:r>
            <a:br/>
            <a:r>
              <a:t>area source”</a:t>
            </a:r>
          </a:p>
        </p:txBody>
      </p:sp>
      <p:pic>
        <p:nvPicPr>
          <p:cNvPr id="732" name="latexit-drag.pdf" descr="latexit-drag.pdf"/>
          <p:cNvPicPr>
            <a:picLocks noChangeAspect="1"/>
          </p:cNvPicPr>
          <p:nvPr/>
        </p:nvPicPr>
        <p:blipFill>
          <a:blip r:embed="rId6"/>
          <a:stretch>
            <a:fillRect/>
          </a:stretch>
        </p:blipFill>
        <p:spPr>
          <a:xfrm>
            <a:off x="4051300" y="7124700"/>
            <a:ext cx="1105244" cy="355600"/>
          </a:xfrm>
          <a:prstGeom prst="rect">
            <a:avLst/>
          </a:prstGeom>
          <a:ln w="12700">
            <a:miter lim="400000"/>
          </a:ln>
        </p:spPr>
      </p:pic>
      <p:sp>
        <p:nvSpPr>
          <p:cNvPr id="733" name="Line"/>
          <p:cNvSpPr/>
          <p:nvPr/>
        </p:nvSpPr>
        <p:spPr>
          <a:xfrm>
            <a:off x="2164436" y="4089400"/>
            <a:ext cx="388264" cy="0"/>
          </a:xfrm>
          <a:prstGeom prst="line">
            <a:avLst/>
          </a:prstGeom>
          <a:ln w="12700">
            <a:solidFill>
              <a:srgbClr val="ABABAB"/>
            </a:solidFill>
            <a:miter lim="400000"/>
          </a:ln>
        </p:spPr>
        <p:txBody>
          <a:bodyPr lIns="50800" tIns="50800" rIns="50800" bIns="50800" anchor="ctr"/>
          <a:lstStyle/>
          <a:p>
            <a:pPr>
              <a:defRPr sz="3400"/>
            </a:pPr>
            <a:endParaRPr/>
          </a:p>
        </p:txBody>
      </p:sp>
      <p:sp>
        <p:nvSpPr>
          <p:cNvPr id="734" name="Line"/>
          <p:cNvSpPr/>
          <p:nvPr/>
        </p:nvSpPr>
        <p:spPr>
          <a:xfrm>
            <a:off x="2164436" y="4674365"/>
            <a:ext cx="388264" cy="1"/>
          </a:xfrm>
          <a:prstGeom prst="line">
            <a:avLst/>
          </a:prstGeom>
          <a:ln w="12700">
            <a:solidFill>
              <a:srgbClr val="ABABAB"/>
            </a:solidFill>
            <a:miter lim="400000"/>
          </a:ln>
        </p:spPr>
        <p:txBody>
          <a:bodyPr lIns="50800" tIns="50800" rIns="50800" bIns="50800" anchor="ctr"/>
          <a:lstStyle/>
          <a:p>
            <a:pPr>
              <a:defRPr sz="3400"/>
            </a:pPr>
            <a:endParaRPr/>
          </a:p>
        </p:txBody>
      </p:sp>
      <p:pic>
        <p:nvPicPr>
          <p:cNvPr id="735" name="Image" descr="Image"/>
          <p:cNvPicPr>
            <a:picLocks noChangeAspect="1"/>
          </p:cNvPicPr>
          <p:nvPr/>
        </p:nvPicPr>
        <p:blipFill>
          <a:blip r:embed="rId7"/>
          <a:stretch>
            <a:fillRect/>
          </a:stretch>
        </p:blipFill>
        <p:spPr>
          <a:xfrm>
            <a:off x="1523801" y="4234753"/>
            <a:ext cx="388264" cy="319239"/>
          </a:xfrm>
          <a:prstGeom prst="rect">
            <a:avLst/>
          </a:prstGeom>
          <a:ln w="12700">
            <a:miter lim="400000"/>
          </a:ln>
        </p:spPr>
      </p:pic>
      <p:sp>
        <p:nvSpPr>
          <p:cNvPr id="736" name="What is the radiance               of an infinitesimal patch [W/sr･m2]?"/>
          <p:cNvSpPr txBox="1"/>
          <p:nvPr/>
        </p:nvSpPr>
        <p:spPr>
          <a:xfrm>
            <a:off x="571500" y="7023100"/>
            <a:ext cx="11861800" cy="6858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t>What is the radiance               of an infinitesimal patch [W/sr･m</a:t>
            </a:r>
            <a:r>
              <a:rPr baseline="31999"/>
              <a:t>2</a:t>
            </a:r>
            <a:r>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 name="Line"/>
          <p:cNvSpPr/>
          <p:nvPr/>
        </p:nvSpPr>
        <p:spPr>
          <a:xfrm flipH="1">
            <a:off x="2374900" y="5032753"/>
            <a:ext cx="1024572" cy="1"/>
          </a:xfrm>
          <a:prstGeom prst="line">
            <a:avLst/>
          </a:prstGeom>
          <a:ln w="50800">
            <a:solidFill>
              <a:srgbClr val="FFD479"/>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41" name="Rectangle"/>
          <p:cNvSpPr/>
          <p:nvPr/>
        </p:nvSpPr>
        <p:spPr>
          <a:xfrm>
            <a:off x="2311400" y="3213100"/>
            <a:ext cx="88900" cy="2374900"/>
          </a:xfrm>
          <a:prstGeom prst="rect">
            <a:avLst/>
          </a:prstGeom>
          <a:solidFill>
            <a:srgbClr val="FFF1D4"/>
          </a:solidFill>
          <a:ln w="25400">
            <a:solidFill>
              <a:srgbClr val="FFD479"/>
            </a:solidFill>
            <a:miter lim="400000"/>
          </a:ln>
        </p:spPr>
        <p:txBody>
          <a:bodyPr lIns="50800" tIns="50800" rIns="50800" bIns="50800" anchor="ctr"/>
          <a:lstStyle/>
          <a:p>
            <a:pPr>
              <a:defRPr sz="3600"/>
            </a:pPr>
            <a:endParaRPr/>
          </a:p>
        </p:txBody>
      </p:sp>
      <p:sp>
        <p:nvSpPr>
          <p:cNvPr id="742" name="Question"/>
          <p:cNvSpPr txBox="1">
            <a:spLocks noGrp="1"/>
          </p:cNvSpPr>
          <p:nvPr>
            <p:ph type="title"/>
          </p:nvPr>
        </p:nvSpPr>
        <p:spPr>
          <a:prstGeom prst="rect">
            <a:avLst/>
          </a:prstGeom>
        </p:spPr>
        <p:txBody>
          <a:bodyPr/>
          <a:lstStyle/>
          <a:p>
            <a:r>
              <a:t>Question</a:t>
            </a:r>
          </a:p>
        </p:txBody>
      </p:sp>
      <p:sp>
        <p:nvSpPr>
          <p:cNvPr id="743" name="Most light sources, like a heated metal sheet, follow Lambert’s Law"/>
          <p:cNvSpPr txBox="1">
            <a:spLocks noGrp="1"/>
          </p:cNvSpPr>
          <p:nvPr>
            <p:ph type="body" sz="quarter" idx="1"/>
          </p:nvPr>
        </p:nvSpPr>
        <p:spPr>
          <a:xfrm>
            <a:off x="571500" y="2324100"/>
            <a:ext cx="11861800" cy="685800"/>
          </a:xfrm>
          <a:prstGeom prst="rect">
            <a:avLst/>
          </a:prstGeom>
        </p:spPr>
        <p:txBody>
          <a:bodyPr/>
          <a:lstStyle>
            <a:lvl1pPr marL="711200"/>
          </a:lstStyle>
          <a:p>
            <a:r>
              <a:t>Most light sources, like a heated metal sheet, follow Lambert’s Law</a:t>
            </a:r>
          </a:p>
        </p:txBody>
      </p:sp>
      <p:sp>
        <p:nvSpPr>
          <p:cNvPr id="744" name="Circle"/>
          <p:cNvSpPr/>
          <p:nvPr/>
        </p:nvSpPr>
        <p:spPr>
          <a:xfrm rot="5400000">
            <a:off x="2324293" y="4355906"/>
            <a:ext cx="88901" cy="88901"/>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745" name="Line"/>
          <p:cNvSpPr/>
          <p:nvPr/>
        </p:nvSpPr>
        <p:spPr>
          <a:xfrm flipH="1">
            <a:off x="2373323" y="4395822"/>
            <a:ext cx="1741436" cy="1"/>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46" name="Shape"/>
          <p:cNvSpPr/>
          <p:nvPr/>
        </p:nvSpPr>
        <p:spPr>
          <a:xfrm>
            <a:off x="2361605" y="3987656"/>
            <a:ext cx="1763812" cy="819310"/>
          </a:xfrm>
          <a:custGeom>
            <a:avLst/>
            <a:gdLst/>
            <a:ahLst/>
            <a:cxnLst>
              <a:cxn ang="0">
                <a:pos x="wd2" y="hd2"/>
              </a:cxn>
              <a:cxn ang="5400000">
                <a:pos x="wd2" y="hd2"/>
              </a:cxn>
              <a:cxn ang="10800000">
                <a:pos x="wd2" y="hd2"/>
              </a:cxn>
              <a:cxn ang="16200000">
                <a:pos x="wd2" y="hd2"/>
              </a:cxn>
            </a:cxnLst>
            <a:rect l="0" t="0" r="r" b="b"/>
            <a:pathLst>
              <a:path w="21600" h="13096" extrusionOk="0">
                <a:moveTo>
                  <a:pt x="0" y="6646"/>
                </a:moveTo>
                <a:cubicBezTo>
                  <a:pt x="4918" y="227"/>
                  <a:pt x="21600" y="-4302"/>
                  <a:pt x="21600" y="6498"/>
                </a:cubicBezTo>
                <a:cubicBezTo>
                  <a:pt x="21600" y="17298"/>
                  <a:pt x="4867" y="12999"/>
                  <a:pt x="0" y="6646"/>
                </a:cubicBezTo>
                <a:close/>
              </a:path>
            </a:pathLst>
          </a:custGeom>
          <a:ln w="25400">
            <a:solidFill>
              <a:srgbClr val="FF2F92"/>
            </a:solidFill>
            <a:miter lim="400000"/>
          </a:ln>
        </p:spPr>
        <p:txBody>
          <a:bodyPr lIns="50800" tIns="50800" rIns="50800" bIns="50800" anchor="b"/>
          <a:lstStyle/>
          <a:p>
            <a:pPr>
              <a:defRPr sz="4200"/>
            </a:pPr>
            <a:endParaRPr/>
          </a:p>
        </p:txBody>
      </p:sp>
      <p:sp>
        <p:nvSpPr>
          <p:cNvPr id="747" name="Line"/>
          <p:cNvSpPr/>
          <p:nvPr/>
        </p:nvSpPr>
        <p:spPr>
          <a:xfrm flipH="1">
            <a:off x="2374899" y="4001839"/>
            <a:ext cx="1367136" cy="395915"/>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48" name="Line"/>
          <p:cNvSpPr/>
          <p:nvPr/>
        </p:nvSpPr>
        <p:spPr>
          <a:xfrm flipH="1" flipV="1">
            <a:off x="2374899" y="4400536"/>
            <a:ext cx="1362374" cy="384058"/>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749" name="latexit-drag.pdf" descr="latexit-drag.pdf"/>
          <p:cNvPicPr>
            <a:picLocks noChangeAspect="1"/>
          </p:cNvPicPr>
          <p:nvPr/>
        </p:nvPicPr>
        <p:blipFill>
          <a:blip r:embed="rId3"/>
          <a:stretch>
            <a:fillRect/>
          </a:stretch>
        </p:blipFill>
        <p:spPr>
          <a:xfrm>
            <a:off x="3302000" y="5105400"/>
            <a:ext cx="225778" cy="254000"/>
          </a:xfrm>
          <a:prstGeom prst="rect">
            <a:avLst/>
          </a:prstGeom>
          <a:ln w="12700">
            <a:miter lim="400000"/>
          </a:ln>
        </p:spPr>
      </p:pic>
      <p:sp>
        <p:nvSpPr>
          <p:cNvPr id="750" name="Rectangle"/>
          <p:cNvSpPr/>
          <p:nvPr/>
        </p:nvSpPr>
        <p:spPr>
          <a:xfrm>
            <a:off x="2070100" y="3111500"/>
            <a:ext cx="584200" cy="177800"/>
          </a:xfrm>
          <a:prstGeom prst="rect">
            <a:avLst/>
          </a:prstGeom>
          <a:solidFill>
            <a:srgbClr val="FFFFFF"/>
          </a:solidFill>
          <a:ln w="12700">
            <a:miter lim="400000"/>
          </a:ln>
        </p:spPr>
        <p:txBody>
          <a:bodyPr lIns="50800" tIns="50800" rIns="50800" bIns="50800" anchor="ctr"/>
          <a:lstStyle/>
          <a:p>
            <a:pPr>
              <a:defRPr sz="3600"/>
            </a:pPr>
            <a:endParaRPr/>
          </a:p>
        </p:txBody>
      </p:sp>
      <p:sp>
        <p:nvSpPr>
          <p:cNvPr id="751" name="Rectangle"/>
          <p:cNvSpPr/>
          <p:nvPr/>
        </p:nvSpPr>
        <p:spPr>
          <a:xfrm>
            <a:off x="2070100" y="5524500"/>
            <a:ext cx="584200" cy="177800"/>
          </a:xfrm>
          <a:prstGeom prst="rect">
            <a:avLst/>
          </a:prstGeom>
          <a:solidFill>
            <a:srgbClr val="FFFFFF"/>
          </a:solidFill>
          <a:ln w="12700">
            <a:miter lim="400000"/>
          </a:ln>
        </p:spPr>
        <p:txBody>
          <a:bodyPr lIns="50800" tIns="50800" rIns="50800" bIns="50800" anchor="ctr"/>
          <a:lstStyle/>
          <a:p>
            <a:pPr>
              <a:defRPr sz="3600"/>
            </a:pPr>
            <a:endParaRPr/>
          </a:p>
        </p:txBody>
      </p:sp>
      <p:pic>
        <p:nvPicPr>
          <p:cNvPr id="752" name="latexit-drag.pdf" descr="latexit-drag.pdf"/>
          <p:cNvPicPr>
            <a:picLocks noChangeAspect="1"/>
          </p:cNvPicPr>
          <p:nvPr/>
        </p:nvPicPr>
        <p:blipFill>
          <a:blip r:embed="rId4"/>
          <a:stretch>
            <a:fillRect/>
          </a:stretch>
        </p:blipFill>
        <p:spPr>
          <a:xfrm>
            <a:off x="5219700" y="3721100"/>
            <a:ext cx="5295900" cy="469900"/>
          </a:xfrm>
          <a:prstGeom prst="rect">
            <a:avLst/>
          </a:prstGeom>
          <a:ln w="12700">
            <a:miter lim="400000"/>
          </a:ln>
        </p:spPr>
      </p:pic>
      <p:pic>
        <p:nvPicPr>
          <p:cNvPr id="753" name="latexit-drag.pdf" descr="latexit-drag.pdf"/>
          <p:cNvPicPr>
            <a:picLocks noChangeAspect="1"/>
          </p:cNvPicPr>
          <p:nvPr/>
        </p:nvPicPr>
        <p:blipFill>
          <a:blip r:embed="rId5"/>
          <a:stretch>
            <a:fillRect/>
          </a:stretch>
        </p:blipFill>
        <p:spPr>
          <a:xfrm>
            <a:off x="3454400" y="4076700"/>
            <a:ext cx="150519" cy="254000"/>
          </a:xfrm>
          <a:prstGeom prst="rect">
            <a:avLst/>
          </a:prstGeom>
          <a:ln w="12700">
            <a:miter lim="400000"/>
          </a:ln>
        </p:spPr>
      </p:pic>
      <p:sp>
        <p:nvSpPr>
          <p:cNvPr id="754" name="Line"/>
          <p:cNvSpPr/>
          <p:nvPr/>
        </p:nvSpPr>
        <p:spPr>
          <a:xfrm>
            <a:off x="3248058" y="4150601"/>
            <a:ext cx="56455" cy="250462"/>
          </a:xfrm>
          <a:custGeom>
            <a:avLst/>
            <a:gdLst/>
            <a:ahLst/>
            <a:cxnLst>
              <a:cxn ang="0">
                <a:pos x="wd2" y="hd2"/>
              </a:cxn>
              <a:cxn ang="5400000">
                <a:pos x="wd2" y="hd2"/>
              </a:cxn>
              <a:cxn ang="10800000">
                <a:pos x="wd2" y="hd2"/>
              </a:cxn>
              <a:cxn ang="16200000">
                <a:pos x="wd2" y="hd2"/>
              </a:cxn>
            </a:cxnLst>
            <a:rect l="0" t="0" r="r" b="b"/>
            <a:pathLst>
              <a:path w="17946" h="21600" extrusionOk="0">
                <a:moveTo>
                  <a:pt x="12390" y="21600"/>
                </a:moveTo>
                <a:cubicBezTo>
                  <a:pt x="21600" y="11700"/>
                  <a:pt x="20580" y="9169"/>
                  <a:pt x="0" y="0"/>
                </a:cubicBezTo>
              </a:path>
            </a:pathLst>
          </a:custGeom>
          <a:ln w="25400">
            <a:solidFill>
              <a:srgbClr val="000000"/>
            </a:solidFill>
            <a:miter lim="400000"/>
            <a:tailEnd type="stealth"/>
          </a:ln>
        </p:spPr>
        <p:txBody>
          <a:bodyPr lIns="50800" tIns="50800" rIns="50800" bIns="50800" anchor="b"/>
          <a:lstStyle/>
          <a:p>
            <a:pPr>
              <a:defRPr sz="4200"/>
            </a:pPr>
            <a:endParaRPr/>
          </a:p>
        </p:txBody>
      </p:sp>
      <p:sp>
        <p:nvSpPr>
          <p:cNvPr id="755" name="Line"/>
          <p:cNvSpPr/>
          <p:nvPr/>
        </p:nvSpPr>
        <p:spPr>
          <a:xfrm>
            <a:off x="5359400" y="4267199"/>
            <a:ext cx="1" cy="678515"/>
          </a:xfrm>
          <a:prstGeom prst="line">
            <a:avLst/>
          </a:prstGeom>
          <a:ln w="25400">
            <a:solidFill>
              <a:srgbClr val="FF2F92"/>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56" name="radiant intensity [W/sr]"/>
          <p:cNvSpPr txBox="1"/>
          <p:nvPr/>
        </p:nvSpPr>
        <p:spPr>
          <a:xfrm>
            <a:off x="5046274" y="4923741"/>
            <a:ext cx="3015388" cy="46106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lvl1pPr>
              <a:defRPr sz="2400">
                <a:solidFill>
                  <a:srgbClr val="FF2F92"/>
                </a:solidFill>
              </a:defRPr>
            </a:lvl1pPr>
          </a:lstStyle>
          <a:p>
            <a:r>
              <a:t>radiant intensity [W/sr]</a:t>
            </a:r>
          </a:p>
        </p:txBody>
      </p:sp>
      <p:sp>
        <p:nvSpPr>
          <p:cNvPr id="757" name="“Lambertian  area source”"/>
          <p:cNvSpPr txBox="1"/>
          <p:nvPr/>
        </p:nvSpPr>
        <p:spPr>
          <a:xfrm>
            <a:off x="1472324" y="5711141"/>
            <a:ext cx="1874089" cy="82936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p>
            <a:pPr>
              <a:defRPr sz="2400">
                <a:solidFill>
                  <a:srgbClr val="FFAD09"/>
                </a:solidFill>
              </a:defRPr>
            </a:pPr>
            <a:r>
              <a:t>“Lambertian </a:t>
            </a:r>
            <a:br/>
            <a:r>
              <a:t>area source”</a:t>
            </a:r>
          </a:p>
        </p:txBody>
      </p:sp>
      <p:pic>
        <p:nvPicPr>
          <p:cNvPr id="758" name="latexit-drag.pdf" descr="latexit-drag.pdf"/>
          <p:cNvPicPr>
            <a:picLocks noChangeAspect="1"/>
          </p:cNvPicPr>
          <p:nvPr/>
        </p:nvPicPr>
        <p:blipFill>
          <a:blip r:embed="rId6"/>
          <a:stretch>
            <a:fillRect/>
          </a:stretch>
        </p:blipFill>
        <p:spPr>
          <a:xfrm>
            <a:off x="4051300" y="7124700"/>
            <a:ext cx="1105244" cy="355600"/>
          </a:xfrm>
          <a:prstGeom prst="rect">
            <a:avLst/>
          </a:prstGeom>
          <a:ln w="12700">
            <a:miter lim="400000"/>
          </a:ln>
        </p:spPr>
      </p:pic>
      <p:sp>
        <p:nvSpPr>
          <p:cNvPr id="759" name="Answer:"/>
          <p:cNvSpPr txBox="1"/>
          <p:nvPr/>
        </p:nvSpPr>
        <p:spPr>
          <a:xfrm>
            <a:off x="1739900" y="7835900"/>
            <a:ext cx="1879600" cy="6858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lvl1pPr algn="l">
              <a:spcBef>
                <a:spcPts val="1200"/>
              </a:spcBef>
              <a:buFont typeface="Thonburi"/>
              <a:defRPr sz="2600">
                <a:solidFill>
                  <a:srgbClr val="747474"/>
                </a:solidFill>
                <a:latin typeface="Helvetica Neue"/>
                <a:ea typeface="Helvetica Neue"/>
                <a:cs typeface="Helvetica Neue"/>
                <a:sym typeface="Helvetica Neue"/>
              </a:defRPr>
            </a:lvl1pPr>
          </a:lstStyle>
          <a:p>
            <a:r>
              <a:t>Answer: </a:t>
            </a:r>
          </a:p>
        </p:txBody>
      </p:sp>
      <p:pic>
        <p:nvPicPr>
          <p:cNvPr id="760" name="latexit-drag.pdf" descr="latexit-drag.pdf"/>
          <p:cNvPicPr>
            <a:picLocks noChangeAspect="1"/>
          </p:cNvPicPr>
          <p:nvPr/>
        </p:nvPicPr>
        <p:blipFill>
          <a:blip r:embed="rId7"/>
          <a:stretch>
            <a:fillRect/>
          </a:stretch>
        </p:blipFill>
        <p:spPr>
          <a:xfrm>
            <a:off x="3429000" y="7937500"/>
            <a:ext cx="2391719" cy="330200"/>
          </a:xfrm>
          <a:prstGeom prst="rect">
            <a:avLst/>
          </a:prstGeom>
          <a:ln w="12700">
            <a:miter lim="400000"/>
          </a:ln>
        </p:spPr>
      </p:pic>
      <p:sp>
        <p:nvSpPr>
          <p:cNvPr id="761" name="(independent of direction)"/>
          <p:cNvSpPr txBox="1"/>
          <p:nvPr/>
        </p:nvSpPr>
        <p:spPr>
          <a:xfrm>
            <a:off x="5829300" y="7810500"/>
            <a:ext cx="4660900" cy="6858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lvl1pPr algn="l">
              <a:spcBef>
                <a:spcPts val="1200"/>
              </a:spcBef>
              <a:buFont typeface="Thonburi"/>
              <a:defRPr sz="2600">
                <a:solidFill>
                  <a:srgbClr val="747474"/>
                </a:solidFill>
                <a:latin typeface="Helvetica Neue"/>
                <a:ea typeface="Helvetica Neue"/>
                <a:cs typeface="Helvetica Neue"/>
                <a:sym typeface="Helvetica Neue"/>
              </a:defRPr>
            </a:lvl1pPr>
          </a:lstStyle>
          <a:p>
            <a:r>
              <a:t>(independent of direction)</a:t>
            </a:r>
          </a:p>
        </p:txBody>
      </p:sp>
      <p:sp>
        <p:nvSpPr>
          <p:cNvPr id="762" name="What is the radiance               of an infinitesimal patch [W/sr･m2]?"/>
          <p:cNvSpPr txBox="1"/>
          <p:nvPr/>
        </p:nvSpPr>
        <p:spPr>
          <a:xfrm>
            <a:off x="571500" y="7023100"/>
            <a:ext cx="11861800" cy="6858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t>What is the radiance               of an infinitesimal patch [W/sr･m</a:t>
            </a:r>
            <a:r>
              <a:rPr baseline="31999"/>
              <a:t>2</a:t>
            </a:r>
            <a:r>
              <a:t>]?</a:t>
            </a:r>
          </a:p>
        </p:txBody>
      </p:sp>
      <p:sp>
        <p:nvSpPr>
          <p:cNvPr id="763" name="Line"/>
          <p:cNvSpPr/>
          <p:nvPr/>
        </p:nvSpPr>
        <p:spPr>
          <a:xfrm>
            <a:off x="2164436" y="4089400"/>
            <a:ext cx="388264" cy="0"/>
          </a:xfrm>
          <a:prstGeom prst="line">
            <a:avLst/>
          </a:prstGeom>
          <a:ln w="12700">
            <a:solidFill>
              <a:srgbClr val="ABABAB"/>
            </a:solidFill>
            <a:miter lim="400000"/>
          </a:ln>
        </p:spPr>
        <p:txBody>
          <a:bodyPr lIns="50800" tIns="50800" rIns="50800" bIns="50800" anchor="ctr"/>
          <a:lstStyle/>
          <a:p>
            <a:pPr>
              <a:defRPr sz="3400"/>
            </a:pPr>
            <a:endParaRPr/>
          </a:p>
        </p:txBody>
      </p:sp>
      <p:sp>
        <p:nvSpPr>
          <p:cNvPr id="764" name="Line"/>
          <p:cNvSpPr/>
          <p:nvPr/>
        </p:nvSpPr>
        <p:spPr>
          <a:xfrm>
            <a:off x="2164436" y="4674365"/>
            <a:ext cx="388264" cy="1"/>
          </a:xfrm>
          <a:prstGeom prst="line">
            <a:avLst/>
          </a:prstGeom>
          <a:ln w="12700">
            <a:solidFill>
              <a:srgbClr val="ABABAB"/>
            </a:solidFill>
            <a:miter lim="400000"/>
          </a:ln>
        </p:spPr>
        <p:txBody>
          <a:bodyPr lIns="50800" tIns="50800" rIns="50800" bIns="50800" anchor="ctr"/>
          <a:lstStyle/>
          <a:p>
            <a:pPr>
              <a:defRPr sz="3400"/>
            </a:pPr>
            <a:endParaRPr/>
          </a:p>
        </p:txBody>
      </p:sp>
      <p:pic>
        <p:nvPicPr>
          <p:cNvPr id="765" name="Image" descr="Image"/>
          <p:cNvPicPr>
            <a:picLocks noChangeAspect="1"/>
          </p:cNvPicPr>
          <p:nvPr/>
        </p:nvPicPr>
        <p:blipFill>
          <a:blip r:embed="rId8"/>
          <a:stretch>
            <a:fillRect/>
          </a:stretch>
        </p:blipFill>
        <p:spPr>
          <a:xfrm>
            <a:off x="1523801" y="4234753"/>
            <a:ext cx="388264" cy="31923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Line"/>
          <p:cNvSpPr/>
          <p:nvPr/>
        </p:nvSpPr>
        <p:spPr>
          <a:xfrm flipH="1">
            <a:off x="2374900" y="5032753"/>
            <a:ext cx="1024572" cy="1"/>
          </a:xfrm>
          <a:prstGeom prst="line">
            <a:avLst/>
          </a:prstGeom>
          <a:ln w="50800">
            <a:solidFill>
              <a:srgbClr val="FFD479"/>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70" name="Rectangle"/>
          <p:cNvSpPr/>
          <p:nvPr/>
        </p:nvSpPr>
        <p:spPr>
          <a:xfrm>
            <a:off x="2311400" y="3213100"/>
            <a:ext cx="88900" cy="2374900"/>
          </a:xfrm>
          <a:prstGeom prst="rect">
            <a:avLst/>
          </a:prstGeom>
          <a:solidFill>
            <a:srgbClr val="FFF1D4"/>
          </a:solidFill>
          <a:ln w="25400">
            <a:solidFill>
              <a:srgbClr val="FFD479"/>
            </a:solidFill>
            <a:miter lim="400000"/>
          </a:ln>
        </p:spPr>
        <p:txBody>
          <a:bodyPr lIns="50800" tIns="50800" rIns="50800" bIns="50800" anchor="ctr"/>
          <a:lstStyle/>
          <a:p>
            <a:pPr>
              <a:defRPr sz="3600"/>
            </a:pPr>
            <a:endParaRPr/>
          </a:p>
        </p:txBody>
      </p:sp>
      <p:sp>
        <p:nvSpPr>
          <p:cNvPr id="771" name="Question"/>
          <p:cNvSpPr txBox="1">
            <a:spLocks noGrp="1"/>
          </p:cNvSpPr>
          <p:nvPr>
            <p:ph type="title"/>
          </p:nvPr>
        </p:nvSpPr>
        <p:spPr>
          <a:prstGeom prst="rect">
            <a:avLst/>
          </a:prstGeom>
        </p:spPr>
        <p:txBody>
          <a:bodyPr/>
          <a:lstStyle/>
          <a:p>
            <a:r>
              <a:t>Question</a:t>
            </a:r>
          </a:p>
        </p:txBody>
      </p:sp>
      <p:sp>
        <p:nvSpPr>
          <p:cNvPr id="772" name="Most light sources, like a heated metal sheet, follow Lambert’s Law"/>
          <p:cNvSpPr txBox="1">
            <a:spLocks noGrp="1"/>
          </p:cNvSpPr>
          <p:nvPr>
            <p:ph type="body" sz="quarter" idx="1"/>
          </p:nvPr>
        </p:nvSpPr>
        <p:spPr>
          <a:xfrm>
            <a:off x="571500" y="2324100"/>
            <a:ext cx="11861800" cy="685800"/>
          </a:xfrm>
          <a:prstGeom prst="rect">
            <a:avLst/>
          </a:prstGeom>
        </p:spPr>
        <p:txBody>
          <a:bodyPr/>
          <a:lstStyle>
            <a:lvl1pPr marL="711200"/>
          </a:lstStyle>
          <a:p>
            <a:r>
              <a:t>Most light sources, like a heated metal sheet, follow Lambert’s Law</a:t>
            </a:r>
          </a:p>
        </p:txBody>
      </p:sp>
      <p:sp>
        <p:nvSpPr>
          <p:cNvPr id="773" name="Circle"/>
          <p:cNvSpPr/>
          <p:nvPr/>
        </p:nvSpPr>
        <p:spPr>
          <a:xfrm rot="5400000">
            <a:off x="2324293" y="4355906"/>
            <a:ext cx="88901" cy="88901"/>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774" name="Line"/>
          <p:cNvSpPr/>
          <p:nvPr/>
        </p:nvSpPr>
        <p:spPr>
          <a:xfrm flipH="1">
            <a:off x="2373323" y="4395822"/>
            <a:ext cx="1741436" cy="1"/>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75" name="Shape"/>
          <p:cNvSpPr/>
          <p:nvPr/>
        </p:nvSpPr>
        <p:spPr>
          <a:xfrm>
            <a:off x="2361605" y="3987656"/>
            <a:ext cx="1763812" cy="819310"/>
          </a:xfrm>
          <a:custGeom>
            <a:avLst/>
            <a:gdLst/>
            <a:ahLst/>
            <a:cxnLst>
              <a:cxn ang="0">
                <a:pos x="wd2" y="hd2"/>
              </a:cxn>
              <a:cxn ang="5400000">
                <a:pos x="wd2" y="hd2"/>
              </a:cxn>
              <a:cxn ang="10800000">
                <a:pos x="wd2" y="hd2"/>
              </a:cxn>
              <a:cxn ang="16200000">
                <a:pos x="wd2" y="hd2"/>
              </a:cxn>
            </a:cxnLst>
            <a:rect l="0" t="0" r="r" b="b"/>
            <a:pathLst>
              <a:path w="21600" h="13096" extrusionOk="0">
                <a:moveTo>
                  <a:pt x="0" y="6646"/>
                </a:moveTo>
                <a:cubicBezTo>
                  <a:pt x="4918" y="227"/>
                  <a:pt x="21600" y="-4302"/>
                  <a:pt x="21600" y="6498"/>
                </a:cubicBezTo>
                <a:cubicBezTo>
                  <a:pt x="21600" y="17298"/>
                  <a:pt x="4867" y="12999"/>
                  <a:pt x="0" y="6646"/>
                </a:cubicBezTo>
                <a:close/>
              </a:path>
            </a:pathLst>
          </a:custGeom>
          <a:ln w="25400">
            <a:solidFill>
              <a:srgbClr val="FF2F92"/>
            </a:solidFill>
            <a:miter lim="400000"/>
          </a:ln>
        </p:spPr>
        <p:txBody>
          <a:bodyPr lIns="50800" tIns="50800" rIns="50800" bIns="50800" anchor="b"/>
          <a:lstStyle/>
          <a:p>
            <a:pPr>
              <a:defRPr sz="4200"/>
            </a:pPr>
            <a:endParaRPr/>
          </a:p>
        </p:txBody>
      </p:sp>
      <p:sp>
        <p:nvSpPr>
          <p:cNvPr id="776" name="Line"/>
          <p:cNvSpPr/>
          <p:nvPr/>
        </p:nvSpPr>
        <p:spPr>
          <a:xfrm flipH="1">
            <a:off x="2374899" y="4001839"/>
            <a:ext cx="1367136" cy="395915"/>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77" name="Line"/>
          <p:cNvSpPr/>
          <p:nvPr/>
        </p:nvSpPr>
        <p:spPr>
          <a:xfrm flipH="1" flipV="1">
            <a:off x="2374899" y="4400536"/>
            <a:ext cx="1362374" cy="384058"/>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778" name="latexit-drag.pdf" descr="latexit-drag.pdf"/>
          <p:cNvPicPr>
            <a:picLocks noChangeAspect="1"/>
          </p:cNvPicPr>
          <p:nvPr/>
        </p:nvPicPr>
        <p:blipFill>
          <a:blip r:embed="rId3"/>
          <a:stretch>
            <a:fillRect/>
          </a:stretch>
        </p:blipFill>
        <p:spPr>
          <a:xfrm>
            <a:off x="3302000" y="5105400"/>
            <a:ext cx="225778" cy="254000"/>
          </a:xfrm>
          <a:prstGeom prst="rect">
            <a:avLst/>
          </a:prstGeom>
          <a:ln w="12700">
            <a:miter lim="400000"/>
          </a:ln>
        </p:spPr>
      </p:pic>
      <p:sp>
        <p:nvSpPr>
          <p:cNvPr id="779" name="Rectangle"/>
          <p:cNvSpPr/>
          <p:nvPr/>
        </p:nvSpPr>
        <p:spPr>
          <a:xfrm>
            <a:off x="2070100" y="3111500"/>
            <a:ext cx="584200" cy="177800"/>
          </a:xfrm>
          <a:prstGeom prst="rect">
            <a:avLst/>
          </a:prstGeom>
          <a:solidFill>
            <a:srgbClr val="FFFFFF"/>
          </a:solidFill>
          <a:ln w="12700">
            <a:miter lim="400000"/>
          </a:ln>
        </p:spPr>
        <p:txBody>
          <a:bodyPr lIns="50800" tIns="50800" rIns="50800" bIns="50800" anchor="ctr"/>
          <a:lstStyle/>
          <a:p>
            <a:pPr>
              <a:defRPr sz="3600"/>
            </a:pPr>
            <a:endParaRPr/>
          </a:p>
        </p:txBody>
      </p:sp>
      <p:sp>
        <p:nvSpPr>
          <p:cNvPr id="780" name="Rectangle"/>
          <p:cNvSpPr/>
          <p:nvPr/>
        </p:nvSpPr>
        <p:spPr>
          <a:xfrm>
            <a:off x="2070100" y="5524500"/>
            <a:ext cx="584200" cy="177800"/>
          </a:xfrm>
          <a:prstGeom prst="rect">
            <a:avLst/>
          </a:prstGeom>
          <a:solidFill>
            <a:srgbClr val="FFFFFF"/>
          </a:solidFill>
          <a:ln w="12700">
            <a:miter lim="400000"/>
          </a:ln>
        </p:spPr>
        <p:txBody>
          <a:bodyPr lIns="50800" tIns="50800" rIns="50800" bIns="50800" anchor="ctr"/>
          <a:lstStyle/>
          <a:p>
            <a:pPr>
              <a:defRPr sz="3600"/>
            </a:pPr>
            <a:endParaRPr/>
          </a:p>
        </p:txBody>
      </p:sp>
      <p:pic>
        <p:nvPicPr>
          <p:cNvPr id="781" name="latexit-drag.pdf" descr="latexit-drag.pdf"/>
          <p:cNvPicPr>
            <a:picLocks noChangeAspect="1"/>
          </p:cNvPicPr>
          <p:nvPr/>
        </p:nvPicPr>
        <p:blipFill>
          <a:blip r:embed="rId4"/>
          <a:stretch>
            <a:fillRect/>
          </a:stretch>
        </p:blipFill>
        <p:spPr>
          <a:xfrm>
            <a:off x="5219700" y="3721100"/>
            <a:ext cx="5295900" cy="469900"/>
          </a:xfrm>
          <a:prstGeom prst="rect">
            <a:avLst/>
          </a:prstGeom>
          <a:ln w="12700">
            <a:miter lim="400000"/>
          </a:ln>
        </p:spPr>
      </p:pic>
      <p:pic>
        <p:nvPicPr>
          <p:cNvPr id="782" name="latexit-drag.pdf" descr="latexit-drag.pdf"/>
          <p:cNvPicPr>
            <a:picLocks noChangeAspect="1"/>
          </p:cNvPicPr>
          <p:nvPr/>
        </p:nvPicPr>
        <p:blipFill>
          <a:blip r:embed="rId5"/>
          <a:stretch>
            <a:fillRect/>
          </a:stretch>
        </p:blipFill>
        <p:spPr>
          <a:xfrm>
            <a:off x="3454400" y="4076700"/>
            <a:ext cx="150519" cy="254000"/>
          </a:xfrm>
          <a:prstGeom prst="rect">
            <a:avLst/>
          </a:prstGeom>
          <a:ln w="12700">
            <a:miter lim="400000"/>
          </a:ln>
        </p:spPr>
      </p:pic>
      <p:sp>
        <p:nvSpPr>
          <p:cNvPr id="783" name="Line"/>
          <p:cNvSpPr/>
          <p:nvPr/>
        </p:nvSpPr>
        <p:spPr>
          <a:xfrm>
            <a:off x="3248058" y="4150601"/>
            <a:ext cx="56455" cy="250462"/>
          </a:xfrm>
          <a:custGeom>
            <a:avLst/>
            <a:gdLst/>
            <a:ahLst/>
            <a:cxnLst>
              <a:cxn ang="0">
                <a:pos x="wd2" y="hd2"/>
              </a:cxn>
              <a:cxn ang="5400000">
                <a:pos x="wd2" y="hd2"/>
              </a:cxn>
              <a:cxn ang="10800000">
                <a:pos x="wd2" y="hd2"/>
              </a:cxn>
              <a:cxn ang="16200000">
                <a:pos x="wd2" y="hd2"/>
              </a:cxn>
            </a:cxnLst>
            <a:rect l="0" t="0" r="r" b="b"/>
            <a:pathLst>
              <a:path w="17946" h="21600" extrusionOk="0">
                <a:moveTo>
                  <a:pt x="12390" y="21600"/>
                </a:moveTo>
                <a:cubicBezTo>
                  <a:pt x="21600" y="11700"/>
                  <a:pt x="20580" y="9169"/>
                  <a:pt x="0" y="0"/>
                </a:cubicBezTo>
              </a:path>
            </a:pathLst>
          </a:custGeom>
          <a:ln w="25400">
            <a:solidFill>
              <a:srgbClr val="000000"/>
            </a:solidFill>
            <a:miter lim="400000"/>
            <a:tailEnd type="stealth"/>
          </a:ln>
        </p:spPr>
        <p:txBody>
          <a:bodyPr lIns="50800" tIns="50800" rIns="50800" bIns="50800" anchor="b"/>
          <a:lstStyle/>
          <a:p>
            <a:pPr>
              <a:defRPr sz="4200"/>
            </a:pPr>
            <a:endParaRPr/>
          </a:p>
        </p:txBody>
      </p:sp>
      <p:sp>
        <p:nvSpPr>
          <p:cNvPr id="784" name="Line"/>
          <p:cNvSpPr/>
          <p:nvPr/>
        </p:nvSpPr>
        <p:spPr>
          <a:xfrm>
            <a:off x="5359400" y="4267199"/>
            <a:ext cx="1" cy="678515"/>
          </a:xfrm>
          <a:prstGeom prst="line">
            <a:avLst/>
          </a:prstGeom>
          <a:ln w="25400">
            <a:solidFill>
              <a:srgbClr val="FF2F92"/>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85" name="radiant intensity [W/sr]"/>
          <p:cNvSpPr txBox="1"/>
          <p:nvPr/>
        </p:nvSpPr>
        <p:spPr>
          <a:xfrm>
            <a:off x="5046274" y="4923741"/>
            <a:ext cx="3015388" cy="46106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lvl1pPr>
              <a:defRPr sz="2400">
                <a:solidFill>
                  <a:srgbClr val="FF2F92"/>
                </a:solidFill>
              </a:defRPr>
            </a:lvl1pPr>
          </a:lstStyle>
          <a:p>
            <a:r>
              <a:t>radiant intensity [W/sr]</a:t>
            </a:r>
          </a:p>
        </p:txBody>
      </p:sp>
      <p:sp>
        <p:nvSpPr>
          <p:cNvPr id="786" name="“Lambertian  area source”"/>
          <p:cNvSpPr txBox="1"/>
          <p:nvPr/>
        </p:nvSpPr>
        <p:spPr>
          <a:xfrm>
            <a:off x="1472324" y="5711141"/>
            <a:ext cx="1874089" cy="82936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p>
            <a:pPr>
              <a:defRPr sz="2400">
                <a:solidFill>
                  <a:srgbClr val="FFAD09"/>
                </a:solidFill>
              </a:defRPr>
            </a:pPr>
            <a:r>
              <a:t>“Lambertian </a:t>
            </a:r>
            <a:br/>
            <a:r>
              <a:t>area source”</a:t>
            </a:r>
          </a:p>
        </p:txBody>
      </p:sp>
      <p:sp>
        <p:nvSpPr>
          <p:cNvPr id="787" name="What is the radiance               of an infinitesimal patch [W/sr･m2]?"/>
          <p:cNvSpPr txBox="1"/>
          <p:nvPr/>
        </p:nvSpPr>
        <p:spPr>
          <a:xfrm>
            <a:off x="571500" y="7023100"/>
            <a:ext cx="11861800" cy="6858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t>What is the radiance               of an infinitesimal patch [W/sr･m</a:t>
            </a:r>
            <a:r>
              <a:rPr baseline="31999"/>
              <a:t>2</a:t>
            </a:r>
            <a:r>
              <a:t>]?</a:t>
            </a:r>
          </a:p>
        </p:txBody>
      </p:sp>
      <p:pic>
        <p:nvPicPr>
          <p:cNvPr id="788" name="latexit-drag.pdf" descr="latexit-drag.pdf"/>
          <p:cNvPicPr>
            <a:picLocks noChangeAspect="1"/>
          </p:cNvPicPr>
          <p:nvPr/>
        </p:nvPicPr>
        <p:blipFill>
          <a:blip r:embed="rId6"/>
          <a:stretch>
            <a:fillRect/>
          </a:stretch>
        </p:blipFill>
        <p:spPr>
          <a:xfrm>
            <a:off x="4051300" y="7124700"/>
            <a:ext cx="1105244" cy="355600"/>
          </a:xfrm>
          <a:prstGeom prst="rect">
            <a:avLst/>
          </a:prstGeom>
          <a:ln w="12700">
            <a:miter lim="400000"/>
          </a:ln>
        </p:spPr>
      </p:pic>
      <p:sp>
        <p:nvSpPr>
          <p:cNvPr id="789" name="Answer:"/>
          <p:cNvSpPr txBox="1"/>
          <p:nvPr/>
        </p:nvSpPr>
        <p:spPr>
          <a:xfrm>
            <a:off x="1739900" y="7835900"/>
            <a:ext cx="1879600" cy="6858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lvl1pPr algn="l">
              <a:spcBef>
                <a:spcPts val="1200"/>
              </a:spcBef>
              <a:buFont typeface="Thonburi"/>
              <a:defRPr sz="2600">
                <a:solidFill>
                  <a:srgbClr val="747474"/>
                </a:solidFill>
                <a:latin typeface="Helvetica Neue"/>
                <a:ea typeface="Helvetica Neue"/>
                <a:cs typeface="Helvetica Neue"/>
                <a:sym typeface="Helvetica Neue"/>
              </a:defRPr>
            </a:lvl1pPr>
          </a:lstStyle>
          <a:p>
            <a:r>
              <a:t>Answer: </a:t>
            </a:r>
          </a:p>
        </p:txBody>
      </p:sp>
      <p:pic>
        <p:nvPicPr>
          <p:cNvPr id="790" name="latexit-drag.pdf" descr="latexit-drag.pdf"/>
          <p:cNvPicPr>
            <a:picLocks noChangeAspect="1"/>
          </p:cNvPicPr>
          <p:nvPr/>
        </p:nvPicPr>
        <p:blipFill>
          <a:blip r:embed="rId7"/>
          <a:stretch>
            <a:fillRect/>
          </a:stretch>
        </p:blipFill>
        <p:spPr>
          <a:xfrm>
            <a:off x="3429000" y="7937500"/>
            <a:ext cx="2391719" cy="330200"/>
          </a:xfrm>
          <a:prstGeom prst="rect">
            <a:avLst/>
          </a:prstGeom>
          <a:ln w="12700">
            <a:miter lim="400000"/>
          </a:ln>
        </p:spPr>
      </p:pic>
      <p:sp>
        <p:nvSpPr>
          <p:cNvPr id="791" name="(independent of direction)"/>
          <p:cNvSpPr txBox="1"/>
          <p:nvPr/>
        </p:nvSpPr>
        <p:spPr>
          <a:xfrm>
            <a:off x="5829300" y="7810500"/>
            <a:ext cx="4660900" cy="6858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lvl1pPr algn="l">
              <a:spcBef>
                <a:spcPts val="1200"/>
              </a:spcBef>
              <a:buFont typeface="Thonburi"/>
              <a:defRPr sz="2600">
                <a:solidFill>
                  <a:srgbClr val="747474"/>
                </a:solidFill>
                <a:latin typeface="Helvetica Neue"/>
                <a:ea typeface="Helvetica Neue"/>
                <a:cs typeface="Helvetica Neue"/>
                <a:sym typeface="Helvetica Neue"/>
              </a:defRPr>
            </a:lvl1pPr>
          </a:lstStyle>
          <a:p>
            <a:r>
              <a:t>(independent of direction)</a:t>
            </a:r>
          </a:p>
        </p:txBody>
      </p:sp>
      <p:sp>
        <p:nvSpPr>
          <p:cNvPr id="792" name="“Looks equally bright when viewed from any direction”"/>
          <p:cNvSpPr txBox="1"/>
          <p:nvPr/>
        </p:nvSpPr>
        <p:spPr>
          <a:xfrm>
            <a:off x="1676400" y="8445500"/>
            <a:ext cx="8686800" cy="6858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lvl1pPr algn="l">
              <a:spcBef>
                <a:spcPts val="1200"/>
              </a:spcBef>
              <a:buFont typeface="Thonburi"/>
              <a:defRPr sz="2600">
                <a:solidFill>
                  <a:srgbClr val="747474"/>
                </a:solidFill>
                <a:latin typeface="Helvetica Neue"/>
                <a:ea typeface="Helvetica Neue"/>
                <a:cs typeface="Helvetica Neue"/>
                <a:sym typeface="Helvetica Neue"/>
              </a:defRPr>
            </a:lvl1pPr>
          </a:lstStyle>
          <a:p>
            <a:r>
              <a:t>“Looks equally bright when viewed from any direction”</a:t>
            </a:r>
          </a:p>
        </p:txBody>
      </p:sp>
      <p:sp>
        <p:nvSpPr>
          <p:cNvPr id="793" name="Line"/>
          <p:cNvSpPr/>
          <p:nvPr/>
        </p:nvSpPr>
        <p:spPr>
          <a:xfrm>
            <a:off x="2164436" y="4089400"/>
            <a:ext cx="388264" cy="0"/>
          </a:xfrm>
          <a:prstGeom prst="line">
            <a:avLst/>
          </a:prstGeom>
          <a:ln w="12700">
            <a:solidFill>
              <a:srgbClr val="ABABAB"/>
            </a:solidFill>
            <a:miter lim="400000"/>
          </a:ln>
        </p:spPr>
        <p:txBody>
          <a:bodyPr lIns="50800" tIns="50800" rIns="50800" bIns="50800" anchor="ctr"/>
          <a:lstStyle/>
          <a:p>
            <a:pPr>
              <a:defRPr sz="3400"/>
            </a:pPr>
            <a:endParaRPr/>
          </a:p>
        </p:txBody>
      </p:sp>
      <p:sp>
        <p:nvSpPr>
          <p:cNvPr id="794" name="Line"/>
          <p:cNvSpPr/>
          <p:nvPr/>
        </p:nvSpPr>
        <p:spPr>
          <a:xfrm>
            <a:off x="2164436" y="4674365"/>
            <a:ext cx="388264" cy="1"/>
          </a:xfrm>
          <a:prstGeom prst="line">
            <a:avLst/>
          </a:prstGeom>
          <a:ln w="12700">
            <a:solidFill>
              <a:srgbClr val="ABABAB"/>
            </a:solidFill>
            <a:miter lim="400000"/>
          </a:ln>
        </p:spPr>
        <p:txBody>
          <a:bodyPr lIns="50800" tIns="50800" rIns="50800" bIns="50800" anchor="ctr"/>
          <a:lstStyle/>
          <a:p>
            <a:pPr>
              <a:defRPr sz="3400"/>
            </a:pPr>
            <a:endParaRPr/>
          </a:p>
        </p:txBody>
      </p:sp>
      <p:pic>
        <p:nvPicPr>
          <p:cNvPr id="795" name="Image" descr="Image"/>
          <p:cNvPicPr>
            <a:picLocks noChangeAspect="1"/>
          </p:cNvPicPr>
          <p:nvPr/>
        </p:nvPicPr>
        <p:blipFill>
          <a:blip r:embed="rId8"/>
          <a:stretch>
            <a:fillRect/>
          </a:stretch>
        </p:blipFill>
        <p:spPr>
          <a:xfrm>
            <a:off x="1523801" y="4234753"/>
            <a:ext cx="388264" cy="31923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273" name="Oval 2">
            <a:extLst>
              <a:ext uri="{FF2B5EF4-FFF2-40B4-BE49-F238E27FC236}">
                <a16:creationId xmlns:a16="http://schemas.microsoft.com/office/drawing/2014/main" id="{2F468FD6-F03B-4026-9310-58DAB4E61D7A}"/>
              </a:ext>
            </a:extLst>
          </p:cNvPr>
          <p:cNvSpPr>
            <a:spLocks noChangeAspect="1" noChangeArrowheads="1"/>
          </p:cNvSpPr>
          <p:nvPr/>
        </p:nvSpPr>
        <p:spPr bwMode="auto">
          <a:xfrm rot="2723831">
            <a:off x="3094286" y="2676596"/>
            <a:ext cx="241582" cy="1169529"/>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182274" name="Text Box 3">
            <a:extLst>
              <a:ext uri="{FF2B5EF4-FFF2-40B4-BE49-F238E27FC236}">
                <a16:creationId xmlns:a16="http://schemas.microsoft.com/office/drawing/2014/main" id="{B24C4E62-BBA4-40CB-9901-1A34F3DE4AAF}"/>
              </a:ext>
            </a:extLst>
          </p:cNvPr>
          <p:cNvSpPr txBox="1">
            <a:spLocks noChangeArrowheads="1"/>
          </p:cNvSpPr>
          <p:nvPr/>
        </p:nvSpPr>
        <p:spPr bwMode="auto">
          <a:xfrm>
            <a:off x="1942850" y="92570"/>
            <a:ext cx="9342622"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3413"/>
              <a:t>Radiometric concepts – boring…but, important!</a:t>
            </a:r>
          </a:p>
        </p:txBody>
      </p:sp>
      <p:sp>
        <p:nvSpPr>
          <p:cNvPr id="1525764" name="Text Box 4">
            <a:extLst>
              <a:ext uri="{FF2B5EF4-FFF2-40B4-BE49-F238E27FC236}">
                <a16:creationId xmlns:a16="http://schemas.microsoft.com/office/drawing/2014/main" id="{54347F25-D586-42F5-B1FB-C845DD97CBCF}"/>
              </a:ext>
            </a:extLst>
          </p:cNvPr>
          <p:cNvSpPr txBox="1">
            <a:spLocks noChangeArrowheads="1"/>
          </p:cNvSpPr>
          <p:nvPr/>
        </p:nvSpPr>
        <p:spPr bwMode="auto">
          <a:xfrm>
            <a:off x="350092" y="4657797"/>
            <a:ext cx="2124299" cy="39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991" b="1"/>
              <a:t>(1) Solid Angle :</a:t>
            </a:r>
          </a:p>
        </p:txBody>
      </p:sp>
      <p:graphicFrame>
        <p:nvGraphicFramePr>
          <p:cNvPr id="1525765" name="Object 5">
            <a:extLst>
              <a:ext uri="{FF2B5EF4-FFF2-40B4-BE49-F238E27FC236}">
                <a16:creationId xmlns:a16="http://schemas.microsoft.com/office/drawing/2014/main" id="{9A65CC5C-013E-4263-979E-201A88AF97F7}"/>
              </a:ext>
            </a:extLst>
          </p:cNvPr>
          <p:cNvGraphicFramePr>
            <a:graphicFrameLocks noChangeAspect="1"/>
          </p:cNvGraphicFramePr>
          <p:nvPr/>
        </p:nvGraphicFramePr>
        <p:xfrm>
          <a:off x="2492587" y="4488463"/>
          <a:ext cx="2709333" cy="799253"/>
        </p:xfrm>
        <a:graphic>
          <a:graphicData uri="http://schemas.openxmlformats.org/presentationml/2006/ole">
            <mc:AlternateContent xmlns:mc="http://schemas.openxmlformats.org/markup-compatibility/2006">
              <mc:Choice xmlns:v="urn:schemas-microsoft-com:vml" Requires="v">
                <p:oleObj spid="_x0000_s44886" name="Equation" r:id="rId4" imgW="1333500" imgH="393700" progId="Equation.3">
                  <p:embed/>
                </p:oleObj>
              </mc:Choice>
              <mc:Fallback>
                <p:oleObj name="Equation" r:id="rId4" imgW="1333500" imgH="393700" progId="Equation.3">
                  <p:embed/>
                  <p:pic>
                    <p:nvPicPr>
                      <p:cNvPr id="1525765" name="Object 5">
                        <a:extLst>
                          <a:ext uri="{FF2B5EF4-FFF2-40B4-BE49-F238E27FC236}">
                            <a16:creationId xmlns:a16="http://schemas.microsoft.com/office/drawing/2014/main" id="{9A65CC5C-013E-4263-979E-201A88AF97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2587" y="4488463"/>
                        <a:ext cx="2709333" cy="799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525766" name="Text Box 6">
            <a:extLst>
              <a:ext uri="{FF2B5EF4-FFF2-40B4-BE49-F238E27FC236}">
                <a16:creationId xmlns:a16="http://schemas.microsoft.com/office/drawing/2014/main" id="{A08B3B83-C3F5-4671-BAA9-BB0BDB5E3721}"/>
              </a:ext>
            </a:extLst>
          </p:cNvPr>
          <p:cNvSpPr txBox="1">
            <a:spLocks noChangeArrowheads="1"/>
          </p:cNvSpPr>
          <p:nvPr/>
        </p:nvSpPr>
        <p:spPr bwMode="auto">
          <a:xfrm>
            <a:off x="5338568" y="4675859"/>
            <a:ext cx="1350049" cy="3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707"/>
              <a:t>( steradian )</a:t>
            </a:r>
          </a:p>
        </p:txBody>
      </p:sp>
      <p:sp>
        <p:nvSpPr>
          <p:cNvPr id="1525767" name="Text Box 7">
            <a:extLst>
              <a:ext uri="{FF2B5EF4-FFF2-40B4-BE49-F238E27FC236}">
                <a16:creationId xmlns:a16="http://schemas.microsoft.com/office/drawing/2014/main" id="{5C5BF6FF-BF8B-4EEF-9311-C2E3C7EF0D8E}"/>
              </a:ext>
            </a:extLst>
          </p:cNvPr>
          <p:cNvSpPr txBox="1">
            <a:spLocks noChangeArrowheads="1"/>
          </p:cNvSpPr>
          <p:nvPr/>
        </p:nvSpPr>
        <p:spPr bwMode="auto">
          <a:xfrm>
            <a:off x="1848123" y="5400605"/>
            <a:ext cx="5269391" cy="3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707"/>
              <a:t>What is the solid angle subtended by a hemisphere?</a:t>
            </a:r>
          </a:p>
        </p:txBody>
      </p:sp>
      <p:sp>
        <p:nvSpPr>
          <p:cNvPr id="182279" name="Oval 8" descr="Wide downward diagonal">
            <a:extLst>
              <a:ext uri="{FF2B5EF4-FFF2-40B4-BE49-F238E27FC236}">
                <a16:creationId xmlns:a16="http://schemas.microsoft.com/office/drawing/2014/main" id="{06A112C2-ECE8-4683-90BE-4AFF251A0B84}"/>
              </a:ext>
            </a:extLst>
          </p:cNvPr>
          <p:cNvSpPr>
            <a:spLocks noChangeArrowheads="1"/>
          </p:cNvSpPr>
          <p:nvPr/>
        </p:nvSpPr>
        <p:spPr bwMode="auto">
          <a:xfrm>
            <a:off x="2849315" y="3476979"/>
            <a:ext cx="2124570" cy="422205"/>
          </a:xfrm>
          <a:prstGeom prst="ellipse">
            <a:avLst/>
          </a:prstGeom>
          <a:pattFill prst="wdDnDiag">
            <a:fgClr>
              <a:schemeClr val="bg2"/>
            </a:fgClr>
            <a:bgClr>
              <a:srgbClr val="FFFFFF"/>
            </a:bgClr>
          </a:patt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182280" name="Line 9">
            <a:extLst>
              <a:ext uri="{FF2B5EF4-FFF2-40B4-BE49-F238E27FC236}">
                <a16:creationId xmlns:a16="http://schemas.microsoft.com/office/drawing/2014/main" id="{346A8AAA-F871-4E05-81A3-275041F6C5A5}"/>
              </a:ext>
            </a:extLst>
          </p:cNvPr>
          <p:cNvSpPr>
            <a:spLocks noChangeShapeType="1"/>
          </p:cNvSpPr>
          <p:nvPr/>
        </p:nvSpPr>
        <p:spPr bwMode="auto">
          <a:xfrm flipH="1" flipV="1">
            <a:off x="1343379" y="1524002"/>
            <a:ext cx="1521742" cy="2171982"/>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5689"/>
          </a:p>
        </p:txBody>
      </p:sp>
      <p:sp>
        <p:nvSpPr>
          <p:cNvPr id="182281" name="Line 10">
            <a:extLst>
              <a:ext uri="{FF2B5EF4-FFF2-40B4-BE49-F238E27FC236}">
                <a16:creationId xmlns:a16="http://schemas.microsoft.com/office/drawing/2014/main" id="{DD21A838-456E-4EE3-BA7B-4CBF6D86C4E3}"/>
              </a:ext>
            </a:extLst>
          </p:cNvPr>
          <p:cNvSpPr>
            <a:spLocks noChangeShapeType="1"/>
          </p:cNvSpPr>
          <p:nvPr/>
        </p:nvSpPr>
        <p:spPr bwMode="auto">
          <a:xfrm>
            <a:off x="1343378" y="1524002"/>
            <a:ext cx="3630507" cy="210876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182282" name="Line 11">
            <a:extLst>
              <a:ext uri="{FF2B5EF4-FFF2-40B4-BE49-F238E27FC236}">
                <a16:creationId xmlns:a16="http://schemas.microsoft.com/office/drawing/2014/main" id="{490B9862-3ED4-47AE-A7A5-91F07A5B329D}"/>
              </a:ext>
            </a:extLst>
          </p:cNvPr>
          <p:cNvSpPr>
            <a:spLocks noChangeShapeType="1"/>
          </p:cNvSpPr>
          <p:nvPr/>
        </p:nvSpPr>
        <p:spPr bwMode="auto">
          <a:xfrm>
            <a:off x="1343379" y="1524001"/>
            <a:ext cx="2284871" cy="209295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182283" name="Line 12">
            <a:extLst>
              <a:ext uri="{FF2B5EF4-FFF2-40B4-BE49-F238E27FC236}">
                <a16:creationId xmlns:a16="http://schemas.microsoft.com/office/drawing/2014/main" id="{2AF740AF-73D0-44AE-9DC4-908DEC8FCA5E}"/>
              </a:ext>
            </a:extLst>
          </p:cNvPr>
          <p:cNvSpPr>
            <a:spLocks noChangeShapeType="1"/>
          </p:cNvSpPr>
          <p:nvPr/>
        </p:nvSpPr>
        <p:spPr bwMode="auto">
          <a:xfrm flipV="1">
            <a:off x="3628250" y="1946205"/>
            <a:ext cx="0" cy="168656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graphicFrame>
        <p:nvGraphicFramePr>
          <p:cNvPr id="182284" name="Object 13">
            <a:extLst>
              <a:ext uri="{FF2B5EF4-FFF2-40B4-BE49-F238E27FC236}">
                <a16:creationId xmlns:a16="http://schemas.microsoft.com/office/drawing/2014/main" id="{8F2D6A5A-D6FA-4836-A1BC-BDE8B5A2725A}"/>
              </a:ext>
            </a:extLst>
          </p:cNvPr>
          <p:cNvGraphicFramePr>
            <a:graphicFrameLocks noChangeAspect="1"/>
          </p:cNvGraphicFramePr>
          <p:nvPr/>
        </p:nvGraphicFramePr>
        <p:xfrm>
          <a:off x="2957689" y="1228232"/>
          <a:ext cx="559929" cy="431236"/>
        </p:xfrm>
        <a:graphic>
          <a:graphicData uri="http://schemas.openxmlformats.org/presentationml/2006/ole">
            <mc:AlternateContent xmlns:mc="http://schemas.openxmlformats.org/markup-compatibility/2006">
              <mc:Choice xmlns:v="urn:schemas-microsoft-com:vml" Requires="v">
                <p:oleObj spid="_x0000_s44887" name="Equation" r:id="rId6" imgW="241091" imgH="177646" progId="Equation.3">
                  <p:embed/>
                </p:oleObj>
              </mc:Choice>
              <mc:Fallback>
                <p:oleObj name="Equation" r:id="rId6" imgW="241091" imgH="177646" progId="Equation.3">
                  <p:embed/>
                  <p:pic>
                    <p:nvPicPr>
                      <p:cNvPr id="182284" name="Object 13">
                        <a:extLst>
                          <a:ext uri="{FF2B5EF4-FFF2-40B4-BE49-F238E27FC236}">
                            <a16:creationId xmlns:a16="http://schemas.microsoft.com/office/drawing/2014/main" id="{8F2D6A5A-D6FA-4836-A1BC-BDE8B5A272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7689" y="1228232"/>
                        <a:ext cx="559929" cy="4312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82285" name="Freeform 14">
            <a:extLst>
              <a:ext uri="{FF2B5EF4-FFF2-40B4-BE49-F238E27FC236}">
                <a16:creationId xmlns:a16="http://schemas.microsoft.com/office/drawing/2014/main" id="{859B9BD4-C150-4D03-8516-D235F42A6329}"/>
              </a:ext>
            </a:extLst>
          </p:cNvPr>
          <p:cNvSpPr>
            <a:spLocks/>
          </p:cNvSpPr>
          <p:nvPr/>
        </p:nvSpPr>
        <p:spPr bwMode="auto">
          <a:xfrm>
            <a:off x="2418081" y="1650436"/>
            <a:ext cx="672818" cy="702168"/>
          </a:xfrm>
          <a:custGeom>
            <a:avLst/>
            <a:gdLst>
              <a:gd name="T0" fmla="*/ 932499815 w 240"/>
              <a:gd name="T1" fmla="*/ 0 h 240"/>
              <a:gd name="T2" fmla="*/ 186499963 w 240"/>
              <a:gd name="T3" fmla="*/ 609378436 h 240"/>
              <a:gd name="T4" fmla="*/ 372999926 w 240"/>
              <a:gd name="T5" fmla="*/ 609378436 h 240"/>
              <a:gd name="T6" fmla="*/ 0 w 240"/>
              <a:gd name="T7" fmla="*/ 1015631412 h 240"/>
              <a:gd name="T8" fmla="*/ 0 60000 65536"/>
              <a:gd name="T9" fmla="*/ 0 60000 65536"/>
              <a:gd name="T10" fmla="*/ 0 60000 65536"/>
              <a:gd name="T11" fmla="*/ 0 60000 65536"/>
              <a:gd name="T12" fmla="*/ 0 w 240"/>
              <a:gd name="T13" fmla="*/ 0 h 240"/>
              <a:gd name="T14" fmla="*/ 240 w 240"/>
              <a:gd name="T15" fmla="*/ 240 h 240"/>
            </a:gdLst>
            <a:ahLst/>
            <a:cxnLst>
              <a:cxn ang="T8">
                <a:pos x="T0" y="T1"/>
              </a:cxn>
              <a:cxn ang="T9">
                <a:pos x="T2" y="T3"/>
              </a:cxn>
              <a:cxn ang="T10">
                <a:pos x="T4" y="T5"/>
              </a:cxn>
              <a:cxn ang="T11">
                <a:pos x="T6" y="T7"/>
              </a:cxn>
            </a:cxnLst>
            <a:rect l="T12" t="T13" r="T14" b="T15"/>
            <a:pathLst>
              <a:path w="240" h="240">
                <a:moveTo>
                  <a:pt x="240" y="0"/>
                </a:moveTo>
                <a:cubicBezTo>
                  <a:pt x="156" y="60"/>
                  <a:pt x="72" y="120"/>
                  <a:pt x="48" y="144"/>
                </a:cubicBezTo>
                <a:cubicBezTo>
                  <a:pt x="24" y="168"/>
                  <a:pt x="104" y="128"/>
                  <a:pt x="96" y="144"/>
                </a:cubicBezTo>
                <a:cubicBezTo>
                  <a:pt x="88" y="160"/>
                  <a:pt x="16" y="224"/>
                  <a:pt x="0" y="24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5689"/>
          </a:p>
        </p:txBody>
      </p:sp>
      <p:sp>
        <p:nvSpPr>
          <p:cNvPr id="182286" name="Text Box 15">
            <a:extLst>
              <a:ext uri="{FF2B5EF4-FFF2-40B4-BE49-F238E27FC236}">
                <a16:creationId xmlns:a16="http://schemas.microsoft.com/office/drawing/2014/main" id="{4A3FF46E-ECDB-43EA-800E-77D01CE44C73}"/>
              </a:ext>
            </a:extLst>
          </p:cNvPr>
          <p:cNvSpPr txBox="1">
            <a:spLocks noChangeArrowheads="1"/>
          </p:cNvSpPr>
          <p:nvPr/>
        </p:nvSpPr>
        <p:spPr bwMode="auto">
          <a:xfrm>
            <a:off x="3440183" y="1244036"/>
            <a:ext cx="3297698" cy="3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707"/>
              <a:t>(solid angle subtended by         )</a:t>
            </a:r>
          </a:p>
        </p:txBody>
      </p:sp>
      <p:graphicFrame>
        <p:nvGraphicFramePr>
          <p:cNvPr id="182287" name="Object 16">
            <a:extLst>
              <a:ext uri="{FF2B5EF4-FFF2-40B4-BE49-F238E27FC236}">
                <a16:creationId xmlns:a16="http://schemas.microsoft.com/office/drawing/2014/main" id="{7BD15361-17F5-4E64-B756-A1D63BAF72B2}"/>
              </a:ext>
            </a:extLst>
          </p:cNvPr>
          <p:cNvGraphicFramePr>
            <a:graphicFrameLocks noChangeAspect="1"/>
          </p:cNvGraphicFramePr>
          <p:nvPr/>
        </p:nvGraphicFramePr>
        <p:xfrm>
          <a:off x="6035041" y="1246294"/>
          <a:ext cx="438009" cy="377050"/>
        </p:xfrm>
        <a:graphic>
          <a:graphicData uri="http://schemas.openxmlformats.org/presentationml/2006/ole">
            <mc:AlternateContent xmlns:mc="http://schemas.openxmlformats.org/markup-compatibility/2006">
              <mc:Choice xmlns:v="urn:schemas-microsoft-com:vml" Requires="v">
                <p:oleObj spid="_x0000_s44888" name="Equation" r:id="rId8" imgW="215619" imgH="177569" progId="Equation.3">
                  <p:embed/>
                </p:oleObj>
              </mc:Choice>
              <mc:Fallback>
                <p:oleObj name="Equation" r:id="rId8" imgW="215619" imgH="177569" progId="Equation.3">
                  <p:embed/>
                  <p:pic>
                    <p:nvPicPr>
                      <p:cNvPr id="182287" name="Object 16">
                        <a:extLst>
                          <a:ext uri="{FF2B5EF4-FFF2-40B4-BE49-F238E27FC236}">
                            <a16:creationId xmlns:a16="http://schemas.microsoft.com/office/drawing/2014/main" id="{7BD15361-17F5-4E64-B756-A1D63BAF72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35041" y="1246294"/>
                        <a:ext cx="438009" cy="37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82288" name="Object 17">
            <a:extLst>
              <a:ext uri="{FF2B5EF4-FFF2-40B4-BE49-F238E27FC236}">
                <a16:creationId xmlns:a16="http://schemas.microsoft.com/office/drawing/2014/main" id="{10525BFE-41FB-4ADE-BFC6-4B57376F7BE7}"/>
              </a:ext>
            </a:extLst>
          </p:cNvPr>
          <p:cNvGraphicFramePr>
            <a:graphicFrameLocks noChangeAspect="1"/>
          </p:cNvGraphicFramePr>
          <p:nvPr/>
        </p:nvGraphicFramePr>
        <p:xfrm>
          <a:off x="2377441" y="2648374"/>
          <a:ext cx="372533" cy="422204"/>
        </p:xfrm>
        <a:graphic>
          <a:graphicData uri="http://schemas.openxmlformats.org/presentationml/2006/ole">
            <mc:AlternateContent xmlns:mc="http://schemas.openxmlformats.org/markup-compatibility/2006">
              <mc:Choice xmlns:v="urn:schemas-microsoft-com:vml" Requires="v">
                <p:oleObj spid="_x0000_s44889" name="Equation" r:id="rId10" imgW="152268" imgH="164957" progId="Equation.3">
                  <p:embed/>
                </p:oleObj>
              </mc:Choice>
              <mc:Fallback>
                <p:oleObj name="Equation" r:id="rId10" imgW="152268" imgH="164957" progId="Equation.3">
                  <p:embed/>
                  <p:pic>
                    <p:nvPicPr>
                      <p:cNvPr id="182288" name="Object 17">
                        <a:extLst>
                          <a:ext uri="{FF2B5EF4-FFF2-40B4-BE49-F238E27FC236}">
                            <a16:creationId xmlns:a16="http://schemas.microsoft.com/office/drawing/2014/main" id="{10525BFE-41FB-4ADE-BFC6-4B57376F7BE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77441" y="2648374"/>
                        <a:ext cx="372533" cy="422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82289" name="Object 18">
            <a:extLst>
              <a:ext uri="{FF2B5EF4-FFF2-40B4-BE49-F238E27FC236}">
                <a16:creationId xmlns:a16="http://schemas.microsoft.com/office/drawing/2014/main" id="{4598B8E0-0F84-4D8B-895A-273FD5B800D7}"/>
              </a:ext>
            </a:extLst>
          </p:cNvPr>
          <p:cNvGraphicFramePr>
            <a:graphicFrameLocks noChangeAspect="1"/>
          </p:cNvGraphicFramePr>
          <p:nvPr/>
        </p:nvGraphicFramePr>
        <p:xfrm>
          <a:off x="4499753" y="2305192"/>
          <a:ext cx="609600" cy="469618"/>
        </p:xfrm>
        <a:graphic>
          <a:graphicData uri="http://schemas.openxmlformats.org/presentationml/2006/ole">
            <mc:AlternateContent xmlns:mc="http://schemas.openxmlformats.org/markup-compatibility/2006">
              <mc:Choice xmlns:v="urn:schemas-microsoft-com:vml" Requires="v">
                <p:oleObj spid="_x0000_s44890" name="Equation" r:id="rId12" imgW="241091" imgH="177646" progId="Equation.3">
                  <p:embed/>
                </p:oleObj>
              </mc:Choice>
              <mc:Fallback>
                <p:oleObj name="Equation" r:id="rId12" imgW="241091" imgH="177646" progId="Equation.3">
                  <p:embed/>
                  <p:pic>
                    <p:nvPicPr>
                      <p:cNvPr id="182289" name="Object 18">
                        <a:extLst>
                          <a:ext uri="{FF2B5EF4-FFF2-40B4-BE49-F238E27FC236}">
                            <a16:creationId xmlns:a16="http://schemas.microsoft.com/office/drawing/2014/main" id="{4598B8E0-0F84-4D8B-895A-273FD5B800D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9753" y="2305192"/>
                        <a:ext cx="609600" cy="4696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82290" name="Object 19">
            <a:extLst>
              <a:ext uri="{FF2B5EF4-FFF2-40B4-BE49-F238E27FC236}">
                <a16:creationId xmlns:a16="http://schemas.microsoft.com/office/drawing/2014/main" id="{23E4FA22-CF5D-4952-95CE-81185F64657C}"/>
              </a:ext>
            </a:extLst>
          </p:cNvPr>
          <p:cNvGraphicFramePr>
            <a:graphicFrameLocks noChangeAspect="1"/>
          </p:cNvGraphicFramePr>
          <p:nvPr/>
        </p:nvGraphicFramePr>
        <p:xfrm>
          <a:off x="4985173" y="3467947"/>
          <a:ext cx="544125" cy="469618"/>
        </p:xfrm>
        <a:graphic>
          <a:graphicData uri="http://schemas.openxmlformats.org/presentationml/2006/ole">
            <mc:AlternateContent xmlns:mc="http://schemas.openxmlformats.org/markup-compatibility/2006">
              <mc:Choice xmlns:v="urn:schemas-microsoft-com:vml" Requires="v">
                <p:oleObj spid="_x0000_s44891" name="Equation" r:id="rId14" imgW="215619" imgH="177569" progId="Equation.3">
                  <p:embed/>
                </p:oleObj>
              </mc:Choice>
              <mc:Fallback>
                <p:oleObj name="Equation" r:id="rId14" imgW="215619" imgH="177569" progId="Equation.3">
                  <p:embed/>
                  <p:pic>
                    <p:nvPicPr>
                      <p:cNvPr id="182290" name="Object 19">
                        <a:extLst>
                          <a:ext uri="{FF2B5EF4-FFF2-40B4-BE49-F238E27FC236}">
                            <a16:creationId xmlns:a16="http://schemas.microsoft.com/office/drawing/2014/main" id="{23E4FA22-CF5D-4952-95CE-81185F6465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85173" y="3467947"/>
                        <a:ext cx="544125" cy="4696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82291" name="Freeform 20">
            <a:extLst>
              <a:ext uri="{FF2B5EF4-FFF2-40B4-BE49-F238E27FC236}">
                <a16:creationId xmlns:a16="http://schemas.microsoft.com/office/drawing/2014/main" id="{D1A1E14F-2E7F-4CDA-ACAB-A5DF42BE9019}"/>
              </a:ext>
            </a:extLst>
          </p:cNvPr>
          <p:cNvSpPr>
            <a:spLocks/>
          </p:cNvSpPr>
          <p:nvPr/>
        </p:nvSpPr>
        <p:spPr bwMode="auto">
          <a:xfrm rot="1657558">
            <a:off x="3639538" y="2384214"/>
            <a:ext cx="668302" cy="765387"/>
          </a:xfrm>
          <a:custGeom>
            <a:avLst/>
            <a:gdLst>
              <a:gd name="T0" fmla="*/ 920025042 w 240"/>
              <a:gd name="T1" fmla="*/ 0 h 240"/>
              <a:gd name="T2" fmla="*/ 184005008 w 240"/>
              <a:gd name="T3" fmla="*/ 724048985 h 240"/>
              <a:gd name="T4" fmla="*/ 368010017 w 240"/>
              <a:gd name="T5" fmla="*/ 724048985 h 240"/>
              <a:gd name="T6" fmla="*/ 0 w 240"/>
              <a:gd name="T7" fmla="*/ 1206747561 h 240"/>
              <a:gd name="T8" fmla="*/ 0 60000 65536"/>
              <a:gd name="T9" fmla="*/ 0 60000 65536"/>
              <a:gd name="T10" fmla="*/ 0 60000 65536"/>
              <a:gd name="T11" fmla="*/ 0 60000 65536"/>
              <a:gd name="T12" fmla="*/ 0 w 240"/>
              <a:gd name="T13" fmla="*/ 0 h 240"/>
              <a:gd name="T14" fmla="*/ 240 w 240"/>
              <a:gd name="T15" fmla="*/ 240 h 240"/>
            </a:gdLst>
            <a:ahLst/>
            <a:cxnLst>
              <a:cxn ang="T8">
                <a:pos x="T0" y="T1"/>
              </a:cxn>
              <a:cxn ang="T9">
                <a:pos x="T2" y="T3"/>
              </a:cxn>
              <a:cxn ang="T10">
                <a:pos x="T4" y="T5"/>
              </a:cxn>
              <a:cxn ang="T11">
                <a:pos x="T6" y="T7"/>
              </a:cxn>
            </a:cxnLst>
            <a:rect l="T12" t="T13" r="T14" b="T15"/>
            <a:pathLst>
              <a:path w="240" h="240">
                <a:moveTo>
                  <a:pt x="240" y="0"/>
                </a:moveTo>
                <a:cubicBezTo>
                  <a:pt x="156" y="60"/>
                  <a:pt x="72" y="120"/>
                  <a:pt x="48" y="144"/>
                </a:cubicBezTo>
                <a:cubicBezTo>
                  <a:pt x="24" y="168"/>
                  <a:pt x="104" y="128"/>
                  <a:pt x="96" y="144"/>
                </a:cubicBezTo>
                <a:cubicBezTo>
                  <a:pt x="88" y="160"/>
                  <a:pt x="16" y="224"/>
                  <a:pt x="0" y="24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5689"/>
          </a:p>
        </p:txBody>
      </p:sp>
      <p:sp>
        <p:nvSpPr>
          <p:cNvPr id="182292" name="Text Box 21">
            <a:extLst>
              <a:ext uri="{FF2B5EF4-FFF2-40B4-BE49-F238E27FC236}">
                <a16:creationId xmlns:a16="http://schemas.microsoft.com/office/drawing/2014/main" id="{CB782592-C4FB-4788-AC59-F45755B04EF5}"/>
              </a:ext>
            </a:extLst>
          </p:cNvPr>
          <p:cNvSpPr txBox="1">
            <a:spLocks noChangeArrowheads="1"/>
          </p:cNvSpPr>
          <p:nvPr/>
        </p:nvSpPr>
        <p:spPr bwMode="auto">
          <a:xfrm>
            <a:off x="4194602" y="2677725"/>
            <a:ext cx="2177199" cy="3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707"/>
              <a:t>(foreshortened area)</a:t>
            </a:r>
          </a:p>
        </p:txBody>
      </p:sp>
      <p:sp>
        <p:nvSpPr>
          <p:cNvPr id="182293" name="Text Box 22">
            <a:extLst>
              <a:ext uri="{FF2B5EF4-FFF2-40B4-BE49-F238E27FC236}">
                <a16:creationId xmlns:a16="http://schemas.microsoft.com/office/drawing/2014/main" id="{79DD32E8-DCC6-4C55-B198-D93BA6E9F1BB}"/>
              </a:ext>
            </a:extLst>
          </p:cNvPr>
          <p:cNvSpPr txBox="1">
            <a:spLocks noChangeArrowheads="1"/>
          </p:cNvSpPr>
          <p:nvPr/>
        </p:nvSpPr>
        <p:spPr bwMode="auto">
          <a:xfrm>
            <a:off x="5473007" y="3499556"/>
            <a:ext cx="1544012" cy="3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707"/>
              <a:t>(surface area)</a:t>
            </a:r>
          </a:p>
        </p:txBody>
      </p:sp>
      <p:graphicFrame>
        <p:nvGraphicFramePr>
          <p:cNvPr id="182294" name="Object 23">
            <a:extLst>
              <a:ext uri="{FF2B5EF4-FFF2-40B4-BE49-F238E27FC236}">
                <a16:creationId xmlns:a16="http://schemas.microsoft.com/office/drawing/2014/main" id="{B9426FEE-7AF2-497D-A777-25A81E5E0B53}"/>
              </a:ext>
            </a:extLst>
          </p:cNvPr>
          <p:cNvGraphicFramePr>
            <a:graphicFrameLocks noChangeAspect="1"/>
          </p:cNvGraphicFramePr>
          <p:nvPr/>
        </p:nvGraphicFramePr>
        <p:xfrm>
          <a:off x="3610188" y="2926081"/>
          <a:ext cx="383822" cy="602827"/>
        </p:xfrm>
        <a:graphic>
          <a:graphicData uri="http://schemas.openxmlformats.org/presentationml/2006/ole">
            <mc:AlternateContent xmlns:mc="http://schemas.openxmlformats.org/markup-compatibility/2006">
              <mc:Choice xmlns:v="urn:schemas-microsoft-com:vml" Requires="v">
                <p:oleObj spid="_x0000_s44892" name="Equation" r:id="rId15" imgW="152334" imgH="228501" progId="Equation.3">
                  <p:embed/>
                </p:oleObj>
              </mc:Choice>
              <mc:Fallback>
                <p:oleObj name="Equation" r:id="rId15" imgW="152334" imgH="228501" progId="Equation.3">
                  <p:embed/>
                  <p:pic>
                    <p:nvPicPr>
                      <p:cNvPr id="182294" name="Object 23">
                        <a:extLst>
                          <a:ext uri="{FF2B5EF4-FFF2-40B4-BE49-F238E27FC236}">
                            <a16:creationId xmlns:a16="http://schemas.microsoft.com/office/drawing/2014/main" id="{B9426FEE-7AF2-497D-A777-25A81E5E0B5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10188" y="2926081"/>
                        <a:ext cx="383822" cy="6028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82295" name="AutoShape 24">
            <a:extLst>
              <a:ext uri="{FF2B5EF4-FFF2-40B4-BE49-F238E27FC236}">
                <a16:creationId xmlns:a16="http://schemas.microsoft.com/office/drawing/2014/main" id="{DB302FDA-D523-4C77-B461-705414E3C01B}"/>
              </a:ext>
            </a:extLst>
          </p:cNvPr>
          <p:cNvSpPr>
            <a:spLocks noChangeArrowheads="1"/>
          </p:cNvSpPr>
          <p:nvPr/>
        </p:nvSpPr>
        <p:spPr bwMode="auto">
          <a:xfrm rot="19604738">
            <a:off x="3382151" y="3280552"/>
            <a:ext cx="279964" cy="160302"/>
          </a:xfrm>
          <a:custGeom>
            <a:avLst/>
            <a:gdLst>
              <a:gd name="T0" fmla="*/ 8174643 w 21600"/>
              <a:gd name="T1" fmla="*/ 0 h 21600"/>
              <a:gd name="T2" fmla="*/ 1026390 w 21600"/>
              <a:gd name="T3" fmla="*/ 789861 h 21600"/>
              <a:gd name="T4" fmla="*/ 8174643 w 21600"/>
              <a:gd name="T5" fmla="*/ 0 h 21600"/>
              <a:gd name="T6" fmla="*/ 15322895 w 21600"/>
              <a:gd name="T7" fmla="*/ 789861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182296" name="AutoShape 25">
            <a:extLst>
              <a:ext uri="{FF2B5EF4-FFF2-40B4-BE49-F238E27FC236}">
                <a16:creationId xmlns:a16="http://schemas.microsoft.com/office/drawing/2014/main" id="{B21A22A0-B8F8-4239-89A0-4CFF4BC9B868}"/>
              </a:ext>
            </a:extLst>
          </p:cNvPr>
          <p:cNvSpPr>
            <a:spLocks noChangeArrowheads="1"/>
          </p:cNvSpPr>
          <p:nvPr/>
        </p:nvSpPr>
        <p:spPr bwMode="auto">
          <a:xfrm rot="19604738">
            <a:off x="3402472" y="3309903"/>
            <a:ext cx="279964" cy="160303"/>
          </a:xfrm>
          <a:custGeom>
            <a:avLst/>
            <a:gdLst>
              <a:gd name="T0" fmla="*/ 8174643 w 21600"/>
              <a:gd name="T1" fmla="*/ 0 h 21600"/>
              <a:gd name="T2" fmla="*/ 1026390 w 21600"/>
              <a:gd name="T3" fmla="*/ 789873 h 21600"/>
              <a:gd name="T4" fmla="*/ 8174643 w 21600"/>
              <a:gd name="T5" fmla="*/ 0 h 21600"/>
              <a:gd name="T6" fmla="*/ 15322895 w 21600"/>
              <a:gd name="T7" fmla="*/ 789873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grpSp>
        <p:nvGrpSpPr>
          <p:cNvPr id="182297" name="Group 26">
            <a:extLst>
              <a:ext uri="{FF2B5EF4-FFF2-40B4-BE49-F238E27FC236}">
                <a16:creationId xmlns:a16="http://schemas.microsoft.com/office/drawing/2014/main" id="{4BD86596-409F-46B3-9984-DE6442488246}"/>
              </a:ext>
            </a:extLst>
          </p:cNvPr>
          <p:cNvGrpSpPr>
            <a:grpSpLocks/>
          </p:cNvGrpSpPr>
          <p:nvPr/>
        </p:nvGrpSpPr>
        <p:grpSpPr bwMode="auto">
          <a:xfrm>
            <a:off x="1180819" y="1347895"/>
            <a:ext cx="345439" cy="345439"/>
            <a:chOff x="1457" y="1183"/>
            <a:chExt cx="232" cy="232"/>
          </a:xfrm>
        </p:grpSpPr>
        <p:sp>
          <p:nvSpPr>
            <p:cNvPr id="182328" name="Oval 27">
              <a:extLst>
                <a:ext uri="{FF2B5EF4-FFF2-40B4-BE49-F238E27FC236}">
                  <a16:creationId xmlns:a16="http://schemas.microsoft.com/office/drawing/2014/main" id="{DD69562B-5FDA-47CB-877C-E03EF86A6E24}"/>
                </a:ext>
              </a:extLst>
            </p:cNvPr>
            <p:cNvSpPr>
              <a:spLocks noChangeArrowheads="1"/>
            </p:cNvSpPr>
            <p:nvPr/>
          </p:nvSpPr>
          <p:spPr bwMode="auto">
            <a:xfrm>
              <a:off x="1509" y="1233"/>
              <a:ext cx="128" cy="128"/>
            </a:xfrm>
            <a:prstGeom prst="ellipse">
              <a:avLst/>
            </a:prstGeom>
            <a:solidFill>
              <a:schemeClr val="tx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182329" name="Line 28">
              <a:extLst>
                <a:ext uri="{FF2B5EF4-FFF2-40B4-BE49-F238E27FC236}">
                  <a16:creationId xmlns:a16="http://schemas.microsoft.com/office/drawing/2014/main" id="{CBDD1FAF-05A5-4E04-82BA-794A4A09E271}"/>
                </a:ext>
              </a:extLst>
            </p:cNvPr>
            <p:cNvSpPr>
              <a:spLocks noChangeShapeType="1"/>
            </p:cNvSpPr>
            <p:nvPr/>
          </p:nvSpPr>
          <p:spPr bwMode="auto">
            <a:xfrm>
              <a:off x="1457" y="1299"/>
              <a:ext cx="2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182330" name="Line 29">
              <a:extLst>
                <a:ext uri="{FF2B5EF4-FFF2-40B4-BE49-F238E27FC236}">
                  <a16:creationId xmlns:a16="http://schemas.microsoft.com/office/drawing/2014/main" id="{2BF6FAAF-F9C1-4662-A4DC-A33B624AB972}"/>
                </a:ext>
              </a:extLst>
            </p:cNvPr>
            <p:cNvSpPr>
              <a:spLocks noChangeShapeType="1"/>
            </p:cNvSpPr>
            <p:nvPr/>
          </p:nvSpPr>
          <p:spPr bwMode="auto">
            <a:xfrm rot="5400000">
              <a:off x="1457" y="1299"/>
              <a:ext cx="2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182331" name="Line 30">
              <a:extLst>
                <a:ext uri="{FF2B5EF4-FFF2-40B4-BE49-F238E27FC236}">
                  <a16:creationId xmlns:a16="http://schemas.microsoft.com/office/drawing/2014/main" id="{DB00E9EB-76CC-40E6-B6DE-6CFD86F70639}"/>
                </a:ext>
              </a:extLst>
            </p:cNvPr>
            <p:cNvSpPr>
              <a:spLocks noChangeShapeType="1"/>
            </p:cNvSpPr>
            <p:nvPr/>
          </p:nvSpPr>
          <p:spPr bwMode="auto">
            <a:xfrm flipV="1">
              <a:off x="1494" y="1206"/>
              <a:ext cx="168" cy="17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182332" name="Line 31">
              <a:extLst>
                <a:ext uri="{FF2B5EF4-FFF2-40B4-BE49-F238E27FC236}">
                  <a16:creationId xmlns:a16="http://schemas.microsoft.com/office/drawing/2014/main" id="{F9262012-1655-4713-80CE-EE9968568AB7}"/>
                </a:ext>
              </a:extLst>
            </p:cNvPr>
            <p:cNvSpPr>
              <a:spLocks noChangeShapeType="1"/>
            </p:cNvSpPr>
            <p:nvPr/>
          </p:nvSpPr>
          <p:spPr bwMode="auto">
            <a:xfrm>
              <a:off x="1488" y="1209"/>
              <a:ext cx="171" cy="17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grpSp>
      <p:sp>
        <p:nvSpPr>
          <p:cNvPr id="1525792" name="Text Box 32">
            <a:extLst>
              <a:ext uri="{FF2B5EF4-FFF2-40B4-BE49-F238E27FC236}">
                <a16:creationId xmlns:a16="http://schemas.microsoft.com/office/drawing/2014/main" id="{2A62AE30-CEA9-4351-AAC7-4676B5EE30E6}"/>
              </a:ext>
            </a:extLst>
          </p:cNvPr>
          <p:cNvSpPr txBox="1">
            <a:spLocks noChangeArrowheads="1"/>
          </p:cNvSpPr>
          <p:nvPr/>
        </p:nvSpPr>
        <p:spPr bwMode="auto">
          <a:xfrm>
            <a:off x="335686" y="6364677"/>
            <a:ext cx="4027063" cy="39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991" b="1"/>
              <a:t>(2) Radiant Intensity of Source :</a:t>
            </a:r>
          </a:p>
        </p:txBody>
      </p:sp>
      <p:sp>
        <p:nvSpPr>
          <p:cNvPr id="1525793" name="Text Box 33">
            <a:extLst>
              <a:ext uri="{FF2B5EF4-FFF2-40B4-BE49-F238E27FC236}">
                <a16:creationId xmlns:a16="http://schemas.microsoft.com/office/drawing/2014/main" id="{5B1BB4F9-2211-4D29-B704-7C871A62F6EE}"/>
              </a:ext>
            </a:extLst>
          </p:cNvPr>
          <p:cNvSpPr txBox="1">
            <a:spLocks noChangeArrowheads="1"/>
          </p:cNvSpPr>
          <p:nvPr/>
        </p:nvSpPr>
        <p:spPr bwMode="auto">
          <a:xfrm>
            <a:off x="1854349" y="7112000"/>
            <a:ext cx="4608954" cy="3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707"/>
              <a:t>Light Flux (power) emitted per unit solid angle</a:t>
            </a:r>
          </a:p>
        </p:txBody>
      </p:sp>
      <p:graphicFrame>
        <p:nvGraphicFramePr>
          <p:cNvPr id="1525794" name="Object 34">
            <a:extLst>
              <a:ext uri="{FF2B5EF4-FFF2-40B4-BE49-F238E27FC236}">
                <a16:creationId xmlns:a16="http://schemas.microsoft.com/office/drawing/2014/main" id="{63CFDCC0-BDCC-4433-8621-8FB2147D8481}"/>
              </a:ext>
            </a:extLst>
          </p:cNvPr>
          <p:cNvGraphicFramePr>
            <a:graphicFrameLocks noChangeAspect="1"/>
          </p:cNvGraphicFramePr>
          <p:nvPr/>
        </p:nvGraphicFramePr>
        <p:xfrm>
          <a:off x="4226560" y="6193086"/>
          <a:ext cx="1058898" cy="799253"/>
        </p:xfrm>
        <a:graphic>
          <a:graphicData uri="http://schemas.openxmlformats.org/presentationml/2006/ole">
            <mc:AlternateContent xmlns:mc="http://schemas.openxmlformats.org/markup-compatibility/2006">
              <mc:Choice xmlns:v="urn:schemas-microsoft-com:vml" Requires="v">
                <p:oleObj spid="_x0000_s44893" name="Equation" r:id="rId17" imgW="520474" imgH="393529" progId="Equation.3">
                  <p:embed/>
                </p:oleObj>
              </mc:Choice>
              <mc:Fallback>
                <p:oleObj name="Equation" r:id="rId17" imgW="520474" imgH="393529" progId="Equation.3">
                  <p:embed/>
                  <p:pic>
                    <p:nvPicPr>
                      <p:cNvPr id="1525794" name="Object 34">
                        <a:extLst>
                          <a:ext uri="{FF2B5EF4-FFF2-40B4-BE49-F238E27FC236}">
                            <a16:creationId xmlns:a16="http://schemas.microsoft.com/office/drawing/2014/main" id="{63CFDCC0-BDCC-4433-8621-8FB2147D848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26560" y="6193086"/>
                        <a:ext cx="1058898" cy="799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525795" name="Text Box 35">
            <a:extLst>
              <a:ext uri="{FF2B5EF4-FFF2-40B4-BE49-F238E27FC236}">
                <a16:creationId xmlns:a16="http://schemas.microsoft.com/office/drawing/2014/main" id="{77B37850-EE42-43B2-BE64-CD3F3BD4E86E}"/>
              </a:ext>
            </a:extLst>
          </p:cNvPr>
          <p:cNvSpPr txBox="1">
            <a:spLocks noChangeArrowheads="1"/>
          </p:cNvSpPr>
          <p:nvPr/>
        </p:nvSpPr>
        <p:spPr bwMode="auto">
          <a:xfrm>
            <a:off x="5317766" y="6353387"/>
            <a:ext cx="2044149" cy="3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707"/>
              <a:t>( watts / steradian )</a:t>
            </a:r>
          </a:p>
        </p:txBody>
      </p:sp>
      <p:sp>
        <p:nvSpPr>
          <p:cNvPr id="1525796" name="Text Box 36">
            <a:extLst>
              <a:ext uri="{FF2B5EF4-FFF2-40B4-BE49-F238E27FC236}">
                <a16:creationId xmlns:a16="http://schemas.microsoft.com/office/drawing/2014/main" id="{C749FEAE-EF0B-4D2B-AED5-6568B579C82A}"/>
              </a:ext>
            </a:extLst>
          </p:cNvPr>
          <p:cNvSpPr txBox="1">
            <a:spLocks noChangeArrowheads="1"/>
          </p:cNvSpPr>
          <p:nvPr/>
        </p:nvSpPr>
        <p:spPr bwMode="auto">
          <a:xfrm>
            <a:off x="343244" y="7981246"/>
            <a:ext cx="2953051" cy="39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991" b="1"/>
              <a:t>(3) Surface Irradiance :</a:t>
            </a:r>
          </a:p>
        </p:txBody>
      </p:sp>
      <p:graphicFrame>
        <p:nvGraphicFramePr>
          <p:cNvPr id="1525797" name="Object 37">
            <a:extLst>
              <a:ext uri="{FF2B5EF4-FFF2-40B4-BE49-F238E27FC236}">
                <a16:creationId xmlns:a16="http://schemas.microsoft.com/office/drawing/2014/main" id="{D0DE0B8E-8AC7-46E3-9F18-9C4A0B5A4F53}"/>
              </a:ext>
            </a:extLst>
          </p:cNvPr>
          <p:cNvGraphicFramePr>
            <a:graphicFrameLocks noChangeAspect="1"/>
          </p:cNvGraphicFramePr>
          <p:nvPr/>
        </p:nvGraphicFramePr>
        <p:xfrm>
          <a:off x="3395698" y="7818686"/>
          <a:ext cx="1083733" cy="799253"/>
        </p:xfrm>
        <a:graphic>
          <a:graphicData uri="http://schemas.openxmlformats.org/presentationml/2006/ole">
            <mc:AlternateContent xmlns:mc="http://schemas.openxmlformats.org/markup-compatibility/2006">
              <mc:Choice xmlns:v="urn:schemas-microsoft-com:vml" Requires="v">
                <p:oleObj spid="_x0000_s44894" name="Equation" r:id="rId19" imgW="533169" imgH="393529" progId="Equation.3">
                  <p:embed/>
                </p:oleObj>
              </mc:Choice>
              <mc:Fallback>
                <p:oleObj name="Equation" r:id="rId19" imgW="533169" imgH="393529" progId="Equation.3">
                  <p:embed/>
                  <p:pic>
                    <p:nvPicPr>
                      <p:cNvPr id="1525797" name="Object 37">
                        <a:extLst>
                          <a:ext uri="{FF2B5EF4-FFF2-40B4-BE49-F238E27FC236}">
                            <a16:creationId xmlns:a16="http://schemas.microsoft.com/office/drawing/2014/main" id="{D0DE0B8E-8AC7-46E3-9F18-9C4A0B5A4F5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95698" y="7818686"/>
                        <a:ext cx="1083733" cy="799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525798" name="Text Box 38">
            <a:extLst>
              <a:ext uri="{FF2B5EF4-FFF2-40B4-BE49-F238E27FC236}">
                <a16:creationId xmlns:a16="http://schemas.microsoft.com/office/drawing/2014/main" id="{498FAC32-37F8-4C93-AF1A-F6A667065209}"/>
              </a:ext>
            </a:extLst>
          </p:cNvPr>
          <p:cNvSpPr txBox="1">
            <a:spLocks noChangeArrowheads="1"/>
          </p:cNvSpPr>
          <p:nvPr/>
        </p:nvSpPr>
        <p:spPr bwMode="auto">
          <a:xfrm>
            <a:off x="4586681" y="7978987"/>
            <a:ext cx="1388522" cy="3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707"/>
              <a:t>( watts / m  )</a:t>
            </a:r>
          </a:p>
        </p:txBody>
      </p:sp>
      <p:sp>
        <p:nvSpPr>
          <p:cNvPr id="1525799" name="Text Box 39">
            <a:extLst>
              <a:ext uri="{FF2B5EF4-FFF2-40B4-BE49-F238E27FC236}">
                <a16:creationId xmlns:a16="http://schemas.microsoft.com/office/drawing/2014/main" id="{66CF8BDE-3321-408A-A97A-CA8D2D9CCC19}"/>
              </a:ext>
            </a:extLst>
          </p:cNvPr>
          <p:cNvSpPr txBox="1">
            <a:spLocks noChangeArrowheads="1"/>
          </p:cNvSpPr>
          <p:nvPr/>
        </p:nvSpPr>
        <p:spPr bwMode="auto">
          <a:xfrm>
            <a:off x="1849161" y="8629227"/>
            <a:ext cx="5186035"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707"/>
              <a:t>Light Flux (power) incident per unit surface area.</a:t>
            </a:r>
          </a:p>
          <a:p>
            <a:r>
              <a:rPr lang="en-US" altLang="en-US" sz="853"/>
              <a:t> </a:t>
            </a:r>
          </a:p>
          <a:p>
            <a:r>
              <a:rPr lang="en-US" altLang="en-US" sz="1707"/>
              <a:t>Does not depend on where the light is coming from!</a:t>
            </a:r>
          </a:p>
        </p:txBody>
      </p:sp>
      <p:sp>
        <p:nvSpPr>
          <p:cNvPr id="1525800" name="Line 40">
            <a:extLst>
              <a:ext uri="{FF2B5EF4-FFF2-40B4-BE49-F238E27FC236}">
                <a16:creationId xmlns:a16="http://schemas.microsoft.com/office/drawing/2014/main" id="{148AF6BF-F41E-49A9-AE8C-0CEDC845C4C0}"/>
              </a:ext>
            </a:extLst>
          </p:cNvPr>
          <p:cNvSpPr>
            <a:spLocks noChangeShapeType="1"/>
          </p:cNvSpPr>
          <p:nvPr/>
        </p:nvSpPr>
        <p:spPr bwMode="auto">
          <a:xfrm>
            <a:off x="325120" y="4334933"/>
            <a:ext cx="123545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182307" name="Text Box 41">
            <a:extLst>
              <a:ext uri="{FF2B5EF4-FFF2-40B4-BE49-F238E27FC236}">
                <a16:creationId xmlns:a16="http://schemas.microsoft.com/office/drawing/2014/main" id="{A19883F3-5148-4433-AEEF-7F4F472C5771}"/>
              </a:ext>
            </a:extLst>
          </p:cNvPr>
          <p:cNvSpPr txBox="1">
            <a:spLocks noChangeArrowheads="1"/>
          </p:cNvSpPr>
          <p:nvPr/>
        </p:nvSpPr>
        <p:spPr bwMode="auto">
          <a:xfrm>
            <a:off x="359915" y="1325316"/>
            <a:ext cx="840295" cy="3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707"/>
              <a:t>source</a:t>
            </a:r>
          </a:p>
        </p:txBody>
      </p:sp>
      <p:grpSp>
        <p:nvGrpSpPr>
          <p:cNvPr id="3" name="Group 42">
            <a:extLst>
              <a:ext uri="{FF2B5EF4-FFF2-40B4-BE49-F238E27FC236}">
                <a16:creationId xmlns:a16="http://schemas.microsoft.com/office/drawing/2014/main" id="{4215AE84-C535-4C45-8DBB-9EE9D497F6C4}"/>
              </a:ext>
            </a:extLst>
          </p:cNvPr>
          <p:cNvGrpSpPr>
            <a:grpSpLocks/>
          </p:cNvGrpSpPr>
          <p:nvPr/>
        </p:nvGrpSpPr>
        <p:grpSpPr bwMode="auto">
          <a:xfrm>
            <a:off x="7477762" y="984391"/>
            <a:ext cx="5161281" cy="8335716"/>
            <a:chOff x="3312" y="436"/>
            <a:chExt cx="2286" cy="3692"/>
          </a:xfrm>
        </p:grpSpPr>
        <p:sp>
          <p:nvSpPr>
            <p:cNvPr id="182309" name="Oval 43">
              <a:extLst>
                <a:ext uri="{FF2B5EF4-FFF2-40B4-BE49-F238E27FC236}">
                  <a16:creationId xmlns:a16="http://schemas.microsoft.com/office/drawing/2014/main" id="{80DA1CE3-6C5F-4400-9744-34F7CC8AA205}"/>
                </a:ext>
              </a:extLst>
            </p:cNvPr>
            <p:cNvSpPr>
              <a:spLocks noChangeAspect="1" noChangeArrowheads="1"/>
            </p:cNvSpPr>
            <p:nvPr/>
          </p:nvSpPr>
          <p:spPr bwMode="auto">
            <a:xfrm rot="8150378">
              <a:off x="4984" y="499"/>
              <a:ext cx="89" cy="397"/>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182310" name="Text Box 44">
              <a:extLst>
                <a:ext uri="{FF2B5EF4-FFF2-40B4-BE49-F238E27FC236}">
                  <a16:creationId xmlns:a16="http://schemas.microsoft.com/office/drawing/2014/main" id="{667D9CDB-B3A9-4546-B524-158FA145C6F4}"/>
                </a:ext>
              </a:extLst>
            </p:cNvPr>
            <p:cNvSpPr txBox="1">
              <a:spLocks noChangeArrowheads="1"/>
            </p:cNvSpPr>
            <p:nvPr/>
          </p:nvSpPr>
          <p:spPr bwMode="auto">
            <a:xfrm>
              <a:off x="4981" y="2360"/>
              <a:ext cx="12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280"/>
                <a:t>2</a:t>
              </a:r>
            </a:p>
          </p:txBody>
        </p:sp>
        <p:sp>
          <p:nvSpPr>
            <p:cNvPr id="182311" name="Oval 45" descr="Wide downward diagonal">
              <a:extLst>
                <a:ext uri="{FF2B5EF4-FFF2-40B4-BE49-F238E27FC236}">
                  <a16:creationId xmlns:a16="http://schemas.microsoft.com/office/drawing/2014/main" id="{2BDF5B3B-45FE-4132-9AE4-2B16F2EC98DA}"/>
                </a:ext>
              </a:extLst>
            </p:cNvPr>
            <p:cNvSpPr>
              <a:spLocks noChangeArrowheads="1"/>
            </p:cNvSpPr>
            <p:nvPr/>
          </p:nvSpPr>
          <p:spPr bwMode="auto">
            <a:xfrm>
              <a:off x="3547" y="1568"/>
              <a:ext cx="941" cy="187"/>
            </a:xfrm>
            <a:prstGeom prst="ellipse">
              <a:avLst/>
            </a:prstGeom>
            <a:pattFill prst="wdDnDiag">
              <a:fgClr>
                <a:schemeClr val="bg2"/>
              </a:fgClr>
              <a:bgClr>
                <a:srgbClr val="FFFFFF"/>
              </a:bgClr>
            </a:patt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182312" name="Line 46">
              <a:extLst>
                <a:ext uri="{FF2B5EF4-FFF2-40B4-BE49-F238E27FC236}">
                  <a16:creationId xmlns:a16="http://schemas.microsoft.com/office/drawing/2014/main" id="{67C84B70-73C4-4A08-9D61-1D0844ED614D}"/>
                </a:ext>
              </a:extLst>
            </p:cNvPr>
            <p:cNvSpPr>
              <a:spLocks noChangeShapeType="1"/>
            </p:cNvSpPr>
            <p:nvPr/>
          </p:nvSpPr>
          <p:spPr bwMode="auto">
            <a:xfrm flipV="1">
              <a:off x="3979" y="896"/>
              <a:ext cx="0" cy="74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182313" name="AutoShape 47">
              <a:extLst>
                <a:ext uri="{FF2B5EF4-FFF2-40B4-BE49-F238E27FC236}">
                  <a16:creationId xmlns:a16="http://schemas.microsoft.com/office/drawing/2014/main" id="{16F5AB62-3413-4550-926A-E6B2C8CEAFBE}"/>
                </a:ext>
              </a:extLst>
            </p:cNvPr>
            <p:cNvSpPr>
              <a:spLocks noChangeArrowheads="1"/>
            </p:cNvSpPr>
            <p:nvPr/>
          </p:nvSpPr>
          <p:spPr bwMode="auto">
            <a:xfrm rot="1995262" flipH="1">
              <a:off x="3957" y="1482"/>
              <a:ext cx="124" cy="7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8 w 21600"/>
                <a:gd name="T13" fmla="*/ 0 h 21600"/>
                <a:gd name="T14" fmla="*/ 21252 w 21600"/>
                <a:gd name="T15" fmla="*/ 7910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182314" name="AutoShape 48">
              <a:extLst>
                <a:ext uri="{FF2B5EF4-FFF2-40B4-BE49-F238E27FC236}">
                  <a16:creationId xmlns:a16="http://schemas.microsoft.com/office/drawing/2014/main" id="{89057E04-3469-486C-9A59-1ED40BCC16C6}"/>
                </a:ext>
              </a:extLst>
            </p:cNvPr>
            <p:cNvSpPr>
              <a:spLocks noChangeArrowheads="1"/>
            </p:cNvSpPr>
            <p:nvPr/>
          </p:nvSpPr>
          <p:spPr bwMode="auto">
            <a:xfrm rot="1995262" flipH="1">
              <a:off x="3951" y="1500"/>
              <a:ext cx="124" cy="7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8 w 21600"/>
                <a:gd name="T13" fmla="*/ 0 h 21600"/>
                <a:gd name="T14" fmla="*/ 21252 w 21600"/>
                <a:gd name="T15" fmla="*/ 7910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182315" name="Line 49">
              <a:extLst>
                <a:ext uri="{FF2B5EF4-FFF2-40B4-BE49-F238E27FC236}">
                  <a16:creationId xmlns:a16="http://schemas.microsoft.com/office/drawing/2014/main" id="{D4838125-6BAF-4D8F-B322-852B627A0BB7}"/>
                </a:ext>
              </a:extLst>
            </p:cNvPr>
            <p:cNvSpPr>
              <a:spLocks noChangeShapeType="1"/>
            </p:cNvSpPr>
            <p:nvPr/>
          </p:nvSpPr>
          <p:spPr bwMode="auto">
            <a:xfrm flipV="1">
              <a:off x="3979" y="584"/>
              <a:ext cx="1152" cy="104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182316" name="Line 50">
              <a:extLst>
                <a:ext uri="{FF2B5EF4-FFF2-40B4-BE49-F238E27FC236}">
                  <a16:creationId xmlns:a16="http://schemas.microsoft.com/office/drawing/2014/main" id="{F433AA71-23ED-4E1A-86C7-86E237415713}"/>
                </a:ext>
              </a:extLst>
            </p:cNvPr>
            <p:cNvSpPr>
              <a:spLocks noChangeShapeType="1"/>
            </p:cNvSpPr>
            <p:nvPr/>
          </p:nvSpPr>
          <p:spPr bwMode="auto">
            <a:xfrm>
              <a:off x="3312" y="2064"/>
              <a:ext cx="0" cy="20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182317" name="Text Box 51">
              <a:extLst>
                <a:ext uri="{FF2B5EF4-FFF2-40B4-BE49-F238E27FC236}">
                  <a16:creationId xmlns:a16="http://schemas.microsoft.com/office/drawing/2014/main" id="{37F97917-7407-4F10-8B31-1168F24D6B64}"/>
                </a:ext>
              </a:extLst>
            </p:cNvPr>
            <p:cNvSpPr txBox="1">
              <a:spLocks noChangeArrowheads="1"/>
            </p:cNvSpPr>
            <p:nvPr/>
          </p:nvSpPr>
          <p:spPr bwMode="auto">
            <a:xfrm>
              <a:off x="3395" y="2060"/>
              <a:ext cx="1711"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991" b="1"/>
                <a:t>(4) Surface Radiance  (tricky) :</a:t>
              </a:r>
            </a:p>
          </p:txBody>
        </p:sp>
        <p:sp>
          <p:nvSpPr>
            <p:cNvPr id="182318" name="Line 52">
              <a:extLst>
                <a:ext uri="{FF2B5EF4-FFF2-40B4-BE49-F238E27FC236}">
                  <a16:creationId xmlns:a16="http://schemas.microsoft.com/office/drawing/2014/main" id="{28A609B3-AA3E-4F4B-966A-F6C6C8A64110}"/>
                </a:ext>
              </a:extLst>
            </p:cNvPr>
            <p:cNvSpPr>
              <a:spLocks noChangeShapeType="1"/>
            </p:cNvSpPr>
            <p:nvPr/>
          </p:nvSpPr>
          <p:spPr bwMode="auto">
            <a:xfrm flipV="1">
              <a:off x="3979" y="436"/>
              <a:ext cx="1008" cy="1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182319" name="Line 53">
              <a:extLst>
                <a:ext uri="{FF2B5EF4-FFF2-40B4-BE49-F238E27FC236}">
                  <a16:creationId xmlns:a16="http://schemas.microsoft.com/office/drawing/2014/main" id="{A98BE33C-9C68-4F6D-A8D7-90EBF12142BA}"/>
                </a:ext>
              </a:extLst>
            </p:cNvPr>
            <p:cNvSpPr>
              <a:spLocks noChangeShapeType="1"/>
            </p:cNvSpPr>
            <p:nvPr/>
          </p:nvSpPr>
          <p:spPr bwMode="auto">
            <a:xfrm flipV="1">
              <a:off x="3979" y="752"/>
              <a:ext cx="1344" cy="86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graphicFrame>
          <p:nvGraphicFramePr>
            <p:cNvPr id="182320" name="Object 54">
              <a:extLst>
                <a:ext uri="{FF2B5EF4-FFF2-40B4-BE49-F238E27FC236}">
                  <a16:creationId xmlns:a16="http://schemas.microsoft.com/office/drawing/2014/main" id="{493A66F4-D80F-4206-9A7D-A0D9C682326B}"/>
                </a:ext>
              </a:extLst>
            </p:cNvPr>
            <p:cNvGraphicFramePr>
              <a:graphicFrameLocks noChangeAspect="1"/>
            </p:cNvGraphicFramePr>
            <p:nvPr/>
          </p:nvGraphicFramePr>
          <p:xfrm>
            <a:off x="5035" y="1184"/>
            <a:ext cx="248" cy="191"/>
          </p:xfrm>
          <a:graphic>
            <a:graphicData uri="http://schemas.openxmlformats.org/presentationml/2006/ole">
              <mc:AlternateContent xmlns:mc="http://schemas.openxmlformats.org/markup-compatibility/2006">
                <mc:Choice xmlns:v="urn:schemas-microsoft-com:vml" Requires="v">
                  <p:oleObj spid="_x0000_s44895" name="Equation" r:id="rId21" imgW="241091" imgH="177646" progId="Equation.3">
                    <p:embed/>
                  </p:oleObj>
                </mc:Choice>
                <mc:Fallback>
                  <p:oleObj name="Equation" r:id="rId21" imgW="241091" imgH="177646" progId="Equation.3">
                    <p:embed/>
                    <p:pic>
                      <p:nvPicPr>
                        <p:cNvPr id="182320" name="Object 54">
                          <a:extLst>
                            <a:ext uri="{FF2B5EF4-FFF2-40B4-BE49-F238E27FC236}">
                              <a16:creationId xmlns:a16="http://schemas.microsoft.com/office/drawing/2014/main" id="{493A66F4-D80F-4206-9A7D-A0D9C68232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5" y="1184"/>
                          <a:ext cx="248" cy="1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82321" name="Freeform 55">
              <a:extLst>
                <a:ext uri="{FF2B5EF4-FFF2-40B4-BE49-F238E27FC236}">
                  <a16:creationId xmlns:a16="http://schemas.microsoft.com/office/drawing/2014/main" id="{D9ADE0ED-2FC6-4BD7-9884-EAFC2282ED87}"/>
                </a:ext>
              </a:extLst>
            </p:cNvPr>
            <p:cNvSpPr>
              <a:spLocks/>
            </p:cNvSpPr>
            <p:nvPr/>
          </p:nvSpPr>
          <p:spPr bwMode="auto">
            <a:xfrm rot="4621975">
              <a:off x="4837" y="952"/>
              <a:ext cx="240" cy="240"/>
            </a:xfrm>
            <a:custGeom>
              <a:avLst/>
              <a:gdLst>
                <a:gd name="T0" fmla="*/ 240 w 240"/>
                <a:gd name="T1" fmla="*/ 0 h 240"/>
                <a:gd name="T2" fmla="*/ 48 w 240"/>
                <a:gd name="T3" fmla="*/ 144 h 240"/>
                <a:gd name="T4" fmla="*/ 96 w 240"/>
                <a:gd name="T5" fmla="*/ 144 h 240"/>
                <a:gd name="T6" fmla="*/ 0 w 240"/>
                <a:gd name="T7" fmla="*/ 240 h 240"/>
                <a:gd name="T8" fmla="*/ 0 60000 65536"/>
                <a:gd name="T9" fmla="*/ 0 60000 65536"/>
                <a:gd name="T10" fmla="*/ 0 60000 65536"/>
                <a:gd name="T11" fmla="*/ 0 60000 65536"/>
                <a:gd name="T12" fmla="*/ 0 w 240"/>
                <a:gd name="T13" fmla="*/ 0 h 240"/>
                <a:gd name="T14" fmla="*/ 240 w 240"/>
                <a:gd name="T15" fmla="*/ 240 h 240"/>
              </a:gdLst>
              <a:ahLst/>
              <a:cxnLst>
                <a:cxn ang="T8">
                  <a:pos x="T0" y="T1"/>
                </a:cxn>
                <a:cxn ang="T9">
                  <a:pos x="T2" y="T3"/>
                </a:cxn>
                <a:cxn ang="T10">
                  <a:pos x="T4" y="T5"/>
                </a:cxn>
                <a:cxn ang="T11">
                  <a:pos x="T6" y="T7"/>
                </a:cxn>
              </a:cxnLst>
              <a:rect l="T12" t="T13" r="T14" b="T15"/>
              <a:pathLst>
                <a:path w="240" h="240">
                  <a:moveTo>
                    <a:pt x="240" y="0"/>
                  </a:moveTo>
                  <a:cubicBezTo>
                    <a:pt x="156" y="60"/>
                    <a:pt x="72" y="120"/>
                    <a:pt x="48" y="144"/>
                  </a:cubicBezTo>
                  <a:cubicBezTo>
                    <a:pt x="24" y="168"/>
                    <a:pt x="104" y="128"/>
                    <a:pt x="96" y="144"/>
                  </a:cubicBezTo>
                  <a:cubicBezTo>
                    <a:pt x="88" y="160"/>
                    <a:pt x="16" y="224"/>
                    <a:pt x="0" y="24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5689"/>
            </a:p>
          </p:txBody>
        </p:sp>
        <p:graphicFrame>
          <p:nvGraphicFramePr>
            <p:cNvPr id="182322" name="Object 56">
              <a:extLst>
                <a:ext uri="{FF2B5EF4-FFF2-40B4-BE49-F238E27FC236}">
                  <a16:creationId xmlns:a16="http://schemas.microsoft.com/office/drawing/2014/main" id="{8B81D4CE-DEBD-4028-92F9-F03AADE3C356}"/>
                </a:ext>
              </a:extLst>
            </p:cNvPr>
            <p:cNvGraphicFramePr>
              <a:graphicFrameLocks noChangeAspect="1"/>
            </p:cNvGraphicFramePr>
            <p:nvPr/>
          </p:nvGraphicFramePr>
          <p:xfrm>
            <a:off x="3414" y="2277"/>
            <a:ext cx="1131" cy="411"/>
          </p:xfrm>
          <a:graphic>
            <a:graphicData uri="http://schemas.openxmlformats.org/presentationml/2006/ole">
              <mc:AlternateContent xmlns:mc="http://schemas.openxmlformats.org/markup-compatibility/2006">
                <mc:Choice xmlns:v="urn:schemas-microsoft-com:vml" Requires="v">
                  <p:oleObj spid="_x0000_s44896" name="Equation" r:id="rId22" imgW="1257300" imgH="457200" progId="Equation.3">
                    <p:embed/>
                  </p:oleObj>
                </mc:Choice>
                <mc:Fallback>
                  <p:oleObj name="Equation" r:id="rId22" imgW="1257300" imgH="457200" progId="Equation.3">
                    <p:embed/>
                    <p:pic>
                      <p:nvPicPr>
                        <p:cNvPr id="182322" name="Object 56">
                          <a:extLst>
                            <a:ext uri="{FF2B5EF4-FFF2-40B4-BE49-F238E27FC236}">
                              <a16:creationId xmlns:a16="http://schemas.microsoft.com/office/drawing/2014/main" id="{8B81D4CE-DEBD-4028-92F9-F03AADE3C35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414" y="2277"/>
                          <a:ext cx="1131" cy="4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82323" name="Text Box 57">
              <a:extLst>
                <a:ext uri="{FF2B5EF4-FFF2-40B4-BE49-F238E27FC236}">
                  <a16:creationId xmlns:a16="http://schemas.microsoft.com/office/drawing/2014/main" id="{17C0D91A-7340-43A4-AD4A-F1E82EC88646}"/>
                </a:ext>
              </a:extLst>
            </p:cNvPr>
            <p:cNvSpPr txBox="1">
              <a:spLocks noChangeArrowheads="1"/>
            </p:cNvSpPr>
            <p:nvPr/>
          </p:nvSpPr>
          <p:spPr bwMode="auto">
            <a:xfrm>
              <a:off x="4558" y="2396"/>
              <a:ext cx="1040"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707"/>
                <a:t>(watts / m   steradian )</a:t>
              </a:r>
            </a:p>
          </p:txBody>
        </p:sp>
        <p:graphicFrame>
          <p:nvGraphicFramePr>
            <p:cNvPr id="182324" name="Object 58">
              <a:extLst>
                <a:ext uri="{FF2B5EF4-FFF2-40B4-BE49-F238E27FC236}">
                  <a16:creationId xmlns:a16="http://schemas.microsoft.com/office/drawing/2014/main" id="{E4680062-C431-4981-9C19-7FBB00AE42F6}"/>
                </a:ext>
              </a:extLst>
            </p:cNvPr>
            <p:cNvGraphicFramePr>
              <a:graphicFrameLocks noChangeAspect="1"/>
            </p:cNvGraphicFramePr>
            <p:nvPr/>
          </p:nvGraphicFramePr>
          <p:xfrm>
            <a:off x="4507" y="1536"/>
            <a:ext cx="241" cy="208"/>
          </p:xfrm>
          <a:graphic>
            <a:graphicData uri="http://schemas.openxmlformats.org/presentationml/2006/ole">
              <mc:AlternateContent xmlns:mc="http://schemas.openxmlformats.org/markup-compatibility/2006">
                <mc:Choice xmlns:v="urn:schemas-microsoft-com:vml" Requires="v">
                  <p:oleObj spid="_x0000_s44897" name="Equation" r:id="rId24" imgW="215619" imgH="177569" progId="Equation.3">
                    <p:embed/>
                  </p:oleObj>
                </mc:Choice>
                <mc:Fallback>
                  <p:oleObj name="Equation" r:id="rId24" imgW="215619" imgH="177569" progId="Equation.3">
                    <p:embed/>
                    <p:pic>
                      <p:nvPicPr>
                        <p:cNvPr id="182324" name="Object 58">
                          <a:extLst>
                            <a:ext uri="{FF2B5EF4-FFF2-40B4-BE49-F238E27FC236}">
                              <a16:creationId xmlns:a16="http://schemas.microsoft.com/office/drawing/2014/main" id="{E4680062-C431-4981-9C19-7FBB00AE42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07" y="1536"/>
                          <a:ext cx="241" cy="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82325" name="Object 59">
              <a:extLst>
                <a:ext uri="{FF2B5EF4-FFF2-40B4-BE49-F238E27FC236}">
                  <a16:creationId xmlns:a16="http://schemas.microsoft.com/office/drawing/2014/main" id="{2F72B602-19E1-41C0-9C0E-55DDCCCA5F8C}"/>
                </a:ext>
              </a:extLst>
            </p:cNvPr>
            <p:cNvGraphicFramePr>
              <a:graphicFrameLocks noChangeAspect="1"/>
            </p:cNvGraphicFramePr>
            <p:nvPr/>
          </p:nvGraphicFramePr>
          <p:xfrm>
            <a:off x="3977" y="1221"/>
            <a:ext cx="184" cy="252"/>
          </p:xfrm>
          <a:graphic>
            <a:graphicData uri="http://schemas.openxmlformats.org/presentationml/2006/ole">
              <mc:AlternateContent xmlns:mc="http://schemas.openxmlformats.org/markup-compatibility/2006">
                <mc:Choice xmlns:v="urn:schemas-microsoft-com:vml" Requires="v">
                  <p:oleObj spid="_x0000_s44898" name="Equation" r:id="rId25" imgW="164885" imgH="215619" progId="Equation.3">
                    <p:embed/>
                  </p:oleObj>
                </mc:Choice>
                <mc:Fallback>
                  <p:oleObj name="Equation" r:id="rId25" imgW="164885" imgH="215619" progId="Equation.3">
                    <p:embed/>
                    <p:pic>
                      <p:nvPicPr>
                        <p:cNvPr id="182325" name="Object 59">
                          <a:extLst>
                            <a:ext uri="{FF2B5EF4-FFF2-40B4-BE49-F238E27FC236}">
                              <a16:creationId xmlns:a16="http://schemas.microsoft.com/office/drawing/2014/main" id="{2F72B602-19E1-41C0-9C0E-55DDCCCA5F8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977" y="1221"/>
                          <a:ext cx="184"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82326" name="Text Box 60">
              <a:extLst>
                <a:ext uri="{FF2B5EF4-FFF2-40B4-BE49-F238E27FC236}">
                  <a16:creationId xmlns:a16="http://schemas.microsoft.com/office/drawing/2014/main" id="{54590B70-2277-4C73-863C-55E8CCC3F36D}"/>
                </a:ext>
              </a:extLst>
            </p:cNvPr>
            <p:cNvSpPr txBox="1">
              <a:spLocks noChangeArrowheads="1"/>
            </p:cNvSpPr>
            <p:nvPr/>
          </p:nvSpPr>
          <p:spPr bwMode="auto">
            <a:xfrm>
              <a:off x="3364" y="2923"/>
              <a:ext cx="2181" cy="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1707" dirty="0"/>
                <a:t> Flux emitted per unit foreshortened area </a:t>
              </a:r>
            </a:p>
            <a:p>
              <a:r>
                <a:rPr lang="en-US" altLang="en-US" sz="1707" dirty="0"/>
                <a:t>    per unit solid angle.</a:t>
              </a:r>
            </a:p>
            <a:p>
              <a:pPr>
                <a:buFontTx/>
                <a:buChar char="•"/>
              </a:pPr>
              <a:endParaRPr lang="en-US" altLang="en-US" sz="1707" dirty="0"/>
            </a:p>
            <a:p>
              <a:pPr>
                <a:buFontTx/>
                <a:buChar char="•"/>
              </a:pPr>
              <a:r>
                <a:rPr lang="en-US" altLang="en-US" sz="1707" i="1" dirty="0"/>
                <a:t> L</a:t>
              </a:r>
              <a:r>
                <a:rPr lang="en-US" altLang="en-US" sz="1707" dirty="0"/>
                <a:t> depends on direction </a:t>
              </a:r>
            </a:p>
            <a:p>
              <a:pPr>
                <a:buFontTx/>
                <a:buChar char="•"/>
              </a:pPr>
              <a:endParaRPr lang="en-US" altLang="en-US" sz="1707" dirty="0"/>
            </a:p>
            <a:p>
              <a:pPr>
                <a:buFontTx/>
                <a:buChar char="•"/>
              </a:pPr>
              <a:r>
                <a:rPr lang="en-US" altLang="en-US" sz="1707" dirty="0"/>
                <a:t> Surface can radiate into whole hemisphere.</a:t>
              </a:r>
            </a:p>
            <a:p>
              <a:pPr>
                <a:buFontTx/>
                <a:buChar char="•"/>
              </a:pPr>
              <a:endParaRPr lang="en-US" altLang="en-US" sz="1707" dirty="0"/>
            </a:p>
            <a:p>
              <a:pPr>
                <a:buFontTx/>
                <a:buChar char="•"/>
              </a:pPr>
              <a:r>
                <a:rPr lang="en-US" altLang="en-US" sz="1707" dirty="0"/>
                <a:t> </a:t>
              </a:r>
              <a:r>
                <a:rPr lang="en-US" altLang="en-US" sz="1707" i="1" dirty="0"/>
                <a:t>L</a:t>
              </a:r>
              <a:r>
                <a:rPr lang="en-US" altLang="en-US" sz="1707" dirty="0"/>
                <a:t> depends on reflectance properties of surface.</a:t>
              </a:r>
              <a:r>
                <a:rPr lang="en-US" altLang="en-US" sz="853" dirty="0"/>
                <a:t> </a:t>
              </a:r>
            </a:p>
          </p:txBody>
        </p:sp>
        <p:graphicFrame>
          <p:nvGraphicFramePr>
            <p:cNvPr id="182327" name="Object 61">
              <a:extLst>
                <a:ext uri="{FF2B5EF4-FFF2-40B4-BE49-F238E27FC236}">
                  <a16:creationId xmlns:a16="http://schemas.microsoft.com/office/drawing/2014/main" id="{97DA31FB-BD98-46ED-9BBF-C967B9C2CD74}"/>
                </a:ext>
              </a:extLst>
            </p:cNvPr>
            <p:cNvGraphicFramePr>
              <a:graphicFrameLocks noChangeAspect="1"/>
            </p:cNvGraphicFramePr>
            <p:nvPr>
              <p:extLst>
                <p:ext uri="{D42A27DB-BD31-4B8C-83A1-F6EECF244321}">
                  <p14:modId xmlns:p14="http://schemas.microsoft.com/office/powerpoint/2010/main" val="2759600879"/>
                </p:ext>
              </p:extLst>
            </p:nvPr>
          </p:nvGraphicFramePr>
          <p:xfrm>
            <a:off x="4985" y="3253"/>
            <a:ext cx="114" cy="156"/>
          </p:xfrm>
          <a:graphic>
            <a:graphicData uri="http://schemas.openxmlformats.org/presentationml/2006/ole">
              <mc:AlternateContent xmlns:mc="http://schemas.openxmlformats.org/markup-compatibility/2006">
                <mc:Choice xmlns:v="urn:schemas-microsoft-com:vml" Requires="v">
                  <p:oleObj spid="_x0000_s44899" name="Equation" r:id="rId27" imgW="164885" imgH="215619" progId="Equation.3">
                    <p:embed/>
                  </p:oleObj>
                </mc:Choice>
                <mc:Fallback>
                  <p:oleObj name="Equation" r:id="rId27" imgW="164885" imgH="215619" progId="Equation.3">
                    <p:embed/>
                    <p:pic>
                      <p:nvPicPr>
                        <p:cNvPr id="182327" name="Object 61">
                          <a:extLst>
                            <a:ext uri="{FF2B5EF4-FFF2-40B4-BE49-F238E27FC236}">
                              <a16:creationId xmlns:a16="http://schemas.microsoft.com/office/drawing/2014/main" id="{97DA31FB-BD98-46ED-9BBF-C967B9C2CD7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985" y="3253"/>
                          <a:ext cx="114" cy="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spTree>
    <p:extLst>
      <p:ext uri="{BB962C8B-B14F-4D97-AF65-F5344CB8AC3E}">
        <p14:creationId xmlns:p14="http://schemas.microsoft.com/office/powerpoint/2010/main" val="188686515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Appearance"/>
          <p:cNvSpPr txBox="1">
            <a:spLocks noGrp="1"/>
          </p:cNvSpPr>
          <p:nvPr>
            <p:ph type="title"/>
          </p:nvPr>
        </p:nvSpPr>
        <p:spPr>
          <a:xfrm>
            <a:off x="641350" y="254000"/>
            <a:ext cx="11722100" cy="1993900"/>
          </a:xfrm>
          <a:prstGeom prst="rect">
            <a:avLst/>
          </a:prstGeom>
        </p:spPr>
        <p:txBody>
          <a:bodyPr/>
          <a:lstStyle>
            <a:lvl1pPr>
              <a:lnSpc>
                <a:spcPct val="80000"/>
              </a:lnSpc>
            </a:lvl1pPr>
          </a:lstStyle>
          <a:p>
            <a:r>
              <a:t>Appearance</a:t>
            </a:r>
          </a:p>
        </p:txBody>
      </p:sp>
      <p:pic>
        <p:nvPicPr>
          <p:cNvPr id="886" name="Velvet.jpg" descr="Velvet.jpg"/>
          <p:cNvPicPr>
            <a:picLocks noChangeAspect="1"/>
          </p:cNvPicPr>
          <p:nvPr/>
        </p:nvPicPr>
        <p:blipFill>
          <a:blip r:embed="rId3"/>
          <a:srcRect l="4934" t="11935" r="6247" b="9310"/>
          <a:stretch>
            <a:fillRect/>
          </a:stretch>
        </p:blipFill>
        <p:spPr>
          <a:xfrm>
            <a:off x="791621" y="4699000"/>
            <a:ext cx="2148419" cy="1905000"/>
          </a:xfrm>
          <a:prstGeom prst="rect">
            <a:avLst/>
          </a:prstGeom>
          <a:ln w="25400" cap="sq">
            <a:solidFill>
              <a:srgbClr val="000000"/>
            </a:solidFill>
          </a:ln>
        </p:spPr>
      </p:pic>
      <p:pic>
        <p:nvPicPr>
          <p:cNvPr id="887" name="droppedImage.pdf" descr="droppedImage.pdf"/>
          <p:cNvPicPr>
            <a:picLocks noChangeAspect="1"/>
          </p:cNvPicPr>
          <p:nvPr/>
        </p:nvPicPr>
        <p:blipFill>
          <a:blip r:embed="rId4"/>
          <a:srcRect l="20839" t="2446" r="19366" b="1739"/>
          <a:stretch>
            <a:fillRect/>
          </a:stretch>
        </p:blipFill>
        <p:spPr>
          <a:xfrm>
            <a:off x="3110723" y="4695756"/>
            <a:ext cx="2144182" cy="1901245"/>
          </a:xfrm>
          <a:prstGeom prst="rect">
            <a:avLst/>
          </a:prstGeom>
          <a:ln w="25400" cap="sq">
            <a:solidFill>
              <a:srgbClr val="000000"/>
            </a:solidFill>
          </a:ln>
        </p:spPr>
      </p:pic>
      <p:pic>
        <p:nvPicPr>
          <p:cNvPr id="888" name="droppedImage.pdf" descr="droppedImage.pdf"/>
          <p:cNvPicPr>
            <a:picLocks noChangeAspect="1"/>
          </p:cNvPicPr>
          <p:nvPr/>
        </p:nvPicPr>
        <p:blipFill>
          <a:blip r:embed="rId5"/>
          <a:srcRect l="41592" t="7045" r="8937" b="27479"/>
          <a:stretch>
            <a:fillRect/>
          </a:stretch>
        </p:blipFill>
        <p:spPr>
          <a:xfrm>
            <a:off x="10104349" y="2565913"/>
            <a:ext cx="2144183" cy="1901244"/>
          </a:xfrm>
          <a:prstGeom prst="rect">
            <a:avLst/>
          </a:prstGeom>
          <a:ln w="25400" cap="sq">
            <a:solidFill>
              <a:srgbClr val="000000"/>
            </a:solidFill>
          </a:ln>
        </p:spPr>
      </p:pic>
      <p:pic>
        <p:nvPicPr>
          <p:cNvPr id="889" name="flower.jpg" descr="flower.jpg"/>
          <p:cNvPicPr>
            <a:picLocks noChangeAspect="1"/>
          </p:cNvPicPr>
          <p:nvPr/>
        </p:nvPicPr>
        <p:blipFill>
          <a:blip r:embed="rId6"/>
          <a:srcRect l="937" t="25359" r="38378" b="1330"/>
          <a:stretch>
            <a:fillRect/>
          </a:stretch>
        </p:blipFill>
        <p:spPr>
          <a:xfrm>
            <a:off x="5443663" y="2562156"/>
            <a:ext cx="2144182" cy="1901245"/>
          </a:xfrm>
          <a:prstGeom prst="rect">
            <a:avLst/>
          </a:prstGeom>
          <a:ln w="25400" cap="sq">
            <a:solidFill>
              <a:srgbClr val="000000"/>
            </a:solidFill>
          </a:ln>
        </p:spPr>
      </p:pic>
      <p:pic>
        <p:nvPicPr>
          <p:cNvPr id="890" name="angelstatue.jpg" descr="angelstatue.jpg"/>
          <p:cNvPicPr>
            <a:picLocks noChangeAspect="1"/>
          </p:cNvPicPr>
          <p:nvPr/>
        </p:nvPicPr>
        <p:blipFill>
          <a:blip r:embed="rId7"/>
          <a:srcRect l="50557" t="38110" r="11223" b="26515"/>
          <a:stretch>
            <a:fillRect/>
          </a:stretch>
        </p:blipFill>
        <p:spPr>
          <a:xfrm>
            <a:off x="3128402" y="2562156"/>
            <a:ext cx="2144182" cy="1901245"/>
          </a:xfrm>
          <a:prstGeom prst="rect">
            <a:avLst/>
          </a:prstGeom>
          <a:ln w="25400" cap="sq">
            <a:solidFill>
              <a:srgbClr val="000000"/>
            </a:solidFill>
          </a:ln>
        </p:spPr>
      </p:pic>
      <p:pic>
        <p:nvPicPr>
          <p:cNvPr id="891" name="butterfly.jpg" descr="butterfly.jpg"/>
          <p:cNvPicPr>
            <a:picLocks noChangeAspect="1"/>
          </p:cNvPicPr>
          <p:nvPr/>
        </p:nvPicPr>
        <p:blipFill>
          <a:blip r:embed="rId8"/>
          <a:srcRect b="8751"/>
          <a:stretch>
            <a:fillRect/>
          </a:stretch>
        </p:blipFill>
        <p:spPr>
          <a:xfrm>
            <a:off x="10096500" y="6832600"/>
            <a:ext cx="2146300" cy="1905000"/>
          </a:xfrm>
          <a:prstGeom prst="rect">
            <a:avLst/>
          </a:prstGeom>
          <a:ln w="25400">
            <a:solidFill>
              <a:srgbClr val="000000"/>
            </a:solidFill>
            <a:miter lim="400000"/>
          </a:ln>
        </p:spPr>
      </p:pic>
      <p:pic>
        <p:nvPicPr>
          <p:cNvPr id="892" name="goldplastic.jpg" descr="goldplastic.jpg"/>
          <p:cNvPicPr>
            <a:picLocks noChangeAspect="1"/>
          </p:cNvPicPr>
          <p:nvPr/>
        </p:nvPicPr>
        <p:blipFill>
          <a:blip r:embed="rId9"/>
          <a:srcRect r="402"/>
          <a:stretch>
            <a:fillRect/>
          </a:stretch>
        </p:blipFill>
        <p:spPr>
          <a:xfrm>
            <a:off x="5422900" y="6832600"/>
            <a:ext cx="2146300" cy="1905000"/>
          </a:xfrm>
          <a:prstGeom prst="rect">
            <a:avLst/>
          </a:prstGeom>
          <a:ln w="25400">
            <a:solidFill>
              <a:srgbClr val="000000"/>
            </a:solidFill>
            <a:miter lim="400000"/>
          </a:ln>
        </p:spPr>
      </p:pic>
      <p:pic>
        <p:nvPicPr>
          <p:cNvPr id="893" name="greenplastic.jpg" descr="greenplastic.jpg"/>
          <p:cNvPicPr>
            <a:picLocks noChangeAspect="1"/>
          </p:cNvPicPr>
          <p:nvPr/>
        </p:nvPicPr>
        <p:blipFill>
          <a:blip r:embed="rId10"/>
          <a:srcRect b="13660"/>
          <a:stretch>
            <a:fillRect/>
          </a:stretch>
        </p:blipFill>
        <p:spPr>
          <a:xfrm>
            <a:off x="5448300" y="4699000"/>
            <a:ext cx="2146300" cy="1905000"/>
          </a:xfrm>
          <a:prstGeom prst="rect">
            <a:avLst/>
          </a:prstGeom>
          <a:ln w="25400">
            <a:solidFill>
              <a:srgbClr val="000000"/>
            </a:solidFill>
            <a:miter lim="400000"/>
          </a:ln>
        </p:spPr>
      </p:pic>
      <p:pic>
        <p:nvPicPr>
          <p:cNvPr id="894" name="pape2.jpg" descr="pape2.jpg"/>
          <p:cNvPicPr>
            <a:picLocks noChangeAspect="1"/>
          </p:cNvPicPr>
          <p:nvPr/>
        </p:nvPicPr>
        <p:blipFill>
          <a:blip r:embed="rId11"/>
          <a:srcRect b="3942"/>
          <a:stretch>
            <a:fillRect/>
          </a:stretch>
        </p:blipFill>
        <p:spPr>
          <a:xfrm>
            <a:off x="7772400" y="4699000"/>
            <a:ext cx="2146300" cy="1905000"/>
          </a:xfrm>
          <a:prstGeom prst="rect">
            <a:avLst/>
          </a:prstGeom>
          <a:ln w="25400">
            <a:solidFill>
              <a:srgbClr val="000000"/>
            </a:solidFill>
            <a:miter lim="400000"/>
          </a:ln>
        </p:spPr>
      </p:pic>
      <p:pic>
        <p:nvPicPr>
          <p:cNvPr id="895" name="reustylock.jpg" descr="reustylock.jpg"/>
          <p:cNvPicPr>
            <a:picLocks noChangeAspect="1"/>
          </p:cNvPicPr>
          <p:nvPr/>
        </p:nvPicPr>
        <p:blipFill>
          <a:blip r:embed="rId12"/>
          <a:srcRect b="7928"/>
          <a:stretch>
            <a:fillRect/>
          </a:stretch>
        </p:blipFill>
        <p:spPr>
          <a:xfrm>
            <a:off x="787400" y="6832600"/>
            <a:ext cx="2146300" cy="1905000"/>
          </a:xfrm>
          <a:prstGeom prst="rect">
            <a:avLst/>
          </a:prstGeom>
          <a:ln w="25400">
            <a:solidFill>
              <a:srgbClr val="000000"/>
            </a:solidFill>
            <a:miter lim="400000"/>
          </a:ln>
        </p:spPr>
      </p:pic>
      <p:pic>
        <p:nvPicPr>
          <p:cNvPr id="896" name="snake.jpg" descr="snake.jpg"/>
          <p:cNvPicPr>
            <a:picLocks noChangeAspect="1"/>
          </p:cNvPicPr>
          <p:nvPr/>
        </p:nvPicPr>
        <p:blipFill>
          <a:blip r:embed="rId13"/>
          <a:srcRect b="47"/>
          <a:stretch>
            <a:fillRect/>
          </a:stretch>
        </p:blipFill>
        <p:spPr>
          <a:xfrm>
            <a:off x="3111500" y="6832600"/>
            <a:ext cx="2146300" cy="1905000"/>
          </a:xfrm>
          <a:prstGeom prst="rect">
            <a:avLst/>
          </a:prstGeom>
          <a:ln w="25400">
            <a:solidFill>
              <a:srgbClr val="000000"/>
            </a:solidFill>
            <a:miter lim="400000"/>
          </a:ln>
        </p:spPr>
      </p:pic>
      <p:pic>
        <p:nvPicPr>
          <p:cNvPr id="897" name="wetrustymetal.jpg" descr="wetrustymetal.jpg"/>
          <p:cNvPicPr>
            <a:picLocks noChangeAspect="1"/>
          </p:cNvPicPr>
          <p:nvPr/>
        </p:nvPicPr>
        <p:blipFill>
          <a:blip r:embed="rId14"/>
          <a:srcRect/>
          <a:stretch>
            <a:fillRect/>
          </a:stretch>
        </p:blipFill>
        <p:spPr>
          <a:xfrm>
            <a:off x="787400" y="2578100"/>
            <a:ext cx="2160705" cy="1884135"/>
          </a:xfrm>
          <a:prstGeom prst="rect">
            <a:avLst/>
          </a:prstGeom>
          <a:ln w="25400">
            <a:solidFill>
              <a:srgbClr val="000000"/>
            </a:solidFill>
            <a:miter lim="400000"/>
          </a:ln>
        </p:spPr>
      </p:pic>
      <p:pic>
        <p:nvPicPr>
          <p:cNvPr id="898" name="woodcarving4.jpg" descr="woodcarving4.jpg"/>
          <p:cNvPicPr>
            <a:picLocks noChangeAspect="1"/>
          </p:cNvPicPr>
          <p:nvPr/>
        </p:nvPicPr>
        <p:blipFill>
          <a:blip r:embed="rId15"/>
          <a:srcRect b="11242"/>
          <a:stretch>
            <a:fillRect/>
          </a:stretch>
        </p:blipFill>
        <p:spPr>
          <a:xfrm>
            <a:off x="7772400" y="6832600"/>
            <a:ext cx="2146300" cy="1905000"/>
          </a:xfrm>
          <a:prstGeom prst="rect">
            <a:avLst/>
          </a:prstGeom>
          <a:ln w="25400">
            <a:solidFill>
              <a:srgbClr val="000000"/>
            </a:solidFill>
            <a:miter lim="400000"/>
          </a:ln>
        </p:spPr>
      </p:pic>
      <p:pic>
        <p:nvPicPr>
          <p:cNvPr id="899" name="rustymetalring.jpg" descr="rustymetalring.jpg"/>
          <p:cNvPicPr>
            <a:picLocks noChangeAspect="1"/>
          </p:cNvPicPr>
          <p:nvPr/>
        </p:nvPicPr>
        <p:blipFill>
          <a:blip r:embed="rId16"/>
          <a:srcRect b="8308"/>
          <a:stretch>
            <a:fillRect/>
          </a:stretch>
        </p:blipFill>
        <p:spPr>
          <a:xfrm>
            <a:off x="10096500" y="4699000"/>
            <a:ext cx="2146300" cy="1905000"/>
          </a:xfrm>
          <a:prstGeom prst="rect">
            <a:avLst/>
          </a:prstGeom>
          <a:ln w="25400">
            <a:solidFill>
              <a:srgbClr val="000000"/>
            </a:solidFill>
            <a:miter lim="400000"/>
          </a:ln>
        </p:spPr>
      </p:pic>
      <p:pic>
        <p:nvPicPr>
          <p:cNvPr id="900" name="droppedImage.tiff" descr="droppedImage.tiff"/>
          <p:cNvPicPr>
            <a:picLocks noChangeAspect="1"/>
          </p:cNvPicPr>
          <p:nvPr/>
        </p:nvPicPr>
        <p:blipFill>
          <a:blip r:embed="rId17"/>
          <a:srcRect b="11764"/>
          <a:stretch>
            <a:fillRect/>
          </a:stretch>
        </p:blipFill>
        <p:spPr>
          <a:xfrm>
            <a:off x="7785100" y="2565400"/>
            <a:ext cx="2159000" cy="1905000"/>
          </a:xfrm>
          <a:prstGeom prst="rect">
            <a:avLst/>
          </a:prstGeom>
          <a:ln w="25400">
            <a:solidFill>
              <a:srgbClr val="000000"/>
            </a:solidFill>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6" name="droppedImage.pdf"/>
          <p:cNvGrpSpPr/>
          <p:nvPr/>
        </p:nvGrpSpPr>
        <p:grpSpPr>
          <a:xfrm>
            <a:off x="3034523" y="4657656"/>
            <a:ext cx="2296582" cy="2104445"/>
            <a:chOff x="0" y="0"/>
            <a:chExt cx="2296581" cy="2104443"/>
          </a:xfrm>
        </p:grpSpPr>
        <p:pic>
          <p:nvPicPr>
            <p:cNvPr id="905" name="droppedImage.pdf" descr="droppedImage.pdf"/>
            <p:cNvPicPr>
              <a:picLocks noChangeAspect="1"/>
            </p:cNvPicPr>
            <p:nvPr/>
          </p:nvPicPr>
          <p:blipFill>
            <a:blip r:embed="rId3"/>
            <a:srcRect l="20839" t="2446" r="19366" b="1739"/>
            <a:stretch>
              <a:fillRect/>
            </a:stretch>
          </p:blipFill>
          <p:spPr>
            <a:xfrm>
              <a:off x="76200" y="38100"/>
              <a:ext cx="2144182" cy="1901244"/>
            </a:xfrm>
            <a:prstGeom prst="rect">
              <a:avLst/>
            </a:prstGeom>
            <a:ln>
              <a:noFill/>
            </a:ln>
            <a:effectLst/>
          </p:spPr>
        </p:pic>
        <p:pic>
          <p:nvPicPr>
            <p:cNvPr id="904" name="droppedImage.pdf" descr="droppedImage.pdf"/>
            <p:cNvPicPr>
              <a:picLocks/>
            </p:cNvPicPr>
            <p:nvPr/>
          </p:nvPicPr>
          <p:blipFill>
            <a:blip r:embed="rId4"/>
            <a:stretch>
              <a:fillRect/>
            </a:stretch>
          </p:blipFill>
          <p:spPr>
            <a:xfrm>
              <a:off x="0" y="0"/>
              <a:ext cx="2296582" cy="2104444"/>
            </a:xfrm>
            <a:prstGeom prst="rect">
              <a:avLst/>
            </a:prstGeom>
            <a:effectLst/>
          </p:spPr>
        </p:pic>
      </p:grpSp>
      <p:pic>
        <p:nvPicPr>
          <p:cNvPr id="907" name="summer_clipart_sun.gif" descr="summer_clipart_sun.gif"/>
          <p:cNvPicPr>
            <a:picLocks noChangeAspect="1"/>
          </p:cNvPicPr>
          <p:nvPr/>
        </p:nvPicPr>
        <p:blipFill>
          <a:blip r:embed="rId5"/>
          <a:stretch>
            <a:fillRect/>
          </a:stretch>
        </p:blipFill>
        <p:spPr>
          <a:xfrm>
            <a:off x="10388600" y="3009900"/>
            <a:ext cx="825500" cy="825500"/>
          </a:xfrm>
          <a:prstGeom prst="rect">
            <a:avLst/>
          </a:prstGeom>
          <a:ln w="12700">
            <a:miter lim="400000"/>
          </a:ln>
        </p:spPr>
      </p:pic>
      <p:sp>
        <p:nvSpPr>
          <p:cNvPr id="908" name="“Physics-based” computer vision  (a.k.a “inverse optics”)"/>
          <p:cNvSpPr txBox="1">
            <a:spLocks noGrp="1"/>
          </p:cNvSpPr>
          <p:nvPr>
            <p:ph type="title"/>
          </p:nvPr>
        </p:nvSpPr>
        <p:spPr>
          <a:prstGeom prst="rect">
            <a:avLst/>
          </a:prstGeom>
        </p:spPr>
        <p:txBody>
          <a:bodyPr/>
          <a:lstStyle/>
          <a:p>
            <a:r>
              <a:t>“Physics-based” computer vision </a:t>
            </a:r>
          </a:p>
          <a:p>
            <a:r>
              <a:t>(a.k.a “inverse optics”)</a:t>
            </a:r>
          </a:p>
        </p:txBody>
      </p:sp>
      <p:pic>
        <p:nvPicPr>
          <p:cNvPr id="909" name="graysurfacepatch.png" descr="graysurfacepatch.png"/>
          <p:cNvPicPr>
            <a:picLocks/>
          </p:cNvPicPr>
          <p:nvPr/>
        </p:nvPicPr>
        <p:blipFill>
          <a:blip r:embed="rId6"/>
          <a:srcRect l="16667" t="16711" r="13333" b="14584"/>
          <a:stretch>
            <a:fillRect/>
          </a:stretch>
        </p:blipFill>
        <p:spPr>
          <a:xfrm>
            <a:off x="7086600" y="5092700"/>
            <a:ext cx="3505200" cy="1257300"/>
          </a:xfrm>
          <a:prstGeom prst="rect">
            <a:avLst/>
          </a:prstGeom>
          <a:ln w="12700">
            <a:miter lim="400000"/>
          </a:ln>
        </p:spPr>
      </p:pic>
      <p:pic>
        <p:nvPicPr>
          <p:cNvPr id="910" name="scatter_TS_forehead.png" descr="scatter_TS_forehead.png"/>
          <p:cNvPicPr>
            <a:picLocks/>
          </p:cNvPicPr>
          <p:nvPr/>
        </p:nvPicPr>
        <p:blipFill>
          <a:blip r:embed="rId7"/>
          <a:stretch>
            <a:fillRect/>
          </a:stretch>
        </p:blipFill>
        <p:spPr>
          <a:xfrm>
            <a:off x="7378700" y="3775075"/>
            <a:ext cx="2908300" cy="2184400"/>
          </a:xfrm>
          <a:prstGeom prst="rect">
            <a:avLst/>
          </a:prstGeom>
          <a:ln w="12700">
            <a:miter lim="400000"/>
          </a:ln>
        </p:spPr>
      </p:pic>
      <p:sp>
        <p:nvSpPr>
          <p:cNvPr id="911" name="Square"/>
          <p:cNvSpPr/>
          <p:nvPr/>
        </p:nvSpPr>
        <p:spPr>
          <a:xfrm>
            <a:off x="3987800" y="5283200"/>
            <a:ext cx="292100" cy="292100"/>
          </a:xfrm>
          <a:prstGeom prst="rect">
            <a:avLst/>
          </a:prstGeom>
          <a:ln w="38100">
            <a:solidFill>
              <a:srgbClr val="FFFFFB"/>
            </a:solidFill>
            <a:miter lim="400000"/>
          </a:ln>
        </p:spPr>
        <p:txBody>
          <a:bodyPr lIns="50800" tIns="50800" rIns="50800" bIns="50800" anchor="ctr"/>
          <a:lstStyle/>
          <a:p>
            <a:pPr>
              <a:defRPr sz="3600"/>
            </a:pPr>
            <a:endParaRPr/>
          </a:p>
        </p:txBody>
      </p:sp>
      <p:sp>
        <p:nvSpPr>
          <p:cNvPr id="912" name="Line"/>
          <p:cNvSpPr/>
          <p:nvPr/>
        </p:nvSpPr>
        <p:spPr>
          <a:xfrm>
            <a:off x="5270500" y="4865816"/>
            <a:ext cx="1816100" cy="660401"/>
          </a:xfrm>
          <a:custGeom>
            <a:avLst/>
            <a:gdLst/>
            <a:ahLst/>
            <a:cxnLst>
              <a:cxn ang="0">
                <a:pos x="wd2" y="hd2"/>
              </a:cxn>
              <a:cxn ang="5400000">
                <a:pos x="wd2" y="hd2"/>
              </a:cxn>
              <a:cxn ang="10800000">
                <a:pos x="wd2" y="hd2"/>
              </a:cxn>
              <a:cxn ang="16200000">
                <a:pos x="wd2" y="hd2"/>
              </a:cxn>
            </a:cxnLst>
            <a:rect l="0" t="0" r="r" b="b"/>
            <a:pathLst>
              <a:path w="21600" h="15500" extrusionOk="0">
                <a:moveTo>
                  <a:pt x="0" y="5453"/>
                </a:moveTo>
                <a:cubicBezTo>
                  <a:pt x="0" y="5453"/>
                  <a:pt x="13618" y="-3401"/>
                  <a:pt x="14652" y="1454"/>
                </a:cubicBezTo>
                <a:cubicBezTo>
                  <a:pt x="15438" y="5144"/>
                  <a:pt x="10040" y="8411"/>
                  <a:pt x="11037" y="13915"/>
                </a:cubicBezTo>
                <a:cubicBezTo>
                  <a:pt x="11812" y="18199"/>
                  <a:pt x="20557" y="12437"/>
                  <a:pt x="20557" y="12437"/>
                </a:cubicBezTo>
                <a:lnTo>
                  <a:pt x="21600" y="11753"/>
                </a:lnTo>
              </a:path>
            </a:pathLst>
          </a:custGeom>
          <a:ln w="50800" cap="sq">
            <a:solidFill>
              <a:srgbClr val="000000"/>
            </a:solidFill>
            <a:tailEnd type="triangle"/>
          </a:ln>
        </p:spPr>
        <p:txBody>
          <a:bodyPr lIns="50800" tIns="50800" rIns="50800" bIns="50800" anchor="ctr"/>
          <a:lstStyle/>
          <a:p>
            <a:pPr marL="40639" marR="40639" algn="l" defTabSz="914400">
              <a:defRPr sz="2500">
                <a:solidFill>
                  <a:srgbClr val="FFFED5"/>
                </a:solidFill>
                <a:uFill>
                  <a:solidFill>
                    <a:srgbClr val="FFFED5"/>
                  </a:solidFill>
                </a:uFill>
                <a:latin typeface="Times New Roman"/>
                <a:ea typeface="Times New Roman"/>
                <a:cs typeface="Times New Roman"/>
                <a:sym typeface="Times New Roman"/>
              </a:defRPr>
            </a:pPr>
            <a:endParaRPr/>
          </a:p>
        </p:txBody>
      </p:sp>
      <p:sp>
        <p:nvSpPr>
          <p:cNvPr id="913" name="Line"/>
          <p:cNvSpPr/>
          <p:nvPr/>
        </p:nvSpPr>
        <p:spPr>
          <a:xfrm flipV="1">
            <a:off x="9020175" y="3733800"/>
            <a:ext cx="1419225" cy="1285876"/>
          </a:xfrm>
          <a:prstGeom prst="line">
            <a:avLst/>
          </a:prstGeom>
          <a:ln w="50800">
            <a:solidFill>
              <a:srgbClr val="FF9300"/>
            </a:solidFil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14" name="reflectance"/>
          <p:cNvSpPr txBox="1"/>
          <p:nvPr/>
        </p:nvSpPr>
        <p:spPr>
          <a:xfrm>
            <a:off x="6689551" y="4069806"/>
            <a:ext cx="2079042" cy="59744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lvl1pPr>
              <a:defRPr sz="3300"/>
            </a:lvl1pPr>
          </a:lstStyle>
          <a:p>
            <a:r>
              <a:t>reflectance</a:t>
            </a:r>
          </a:p>
        </p:txBody>
      </p:sp>
      <p:sp>
        <p:nvSpPr>
          <p:cNvPr id="915" name="illumination"/>
          <p:cNvSpPr txBox="1"/>
          <p:nvPr/>
        </p:nvSpPr>
        <p:spPr>
          <a:xfrm>
            <a:off x="9752055" y="2444206"/>
            <a:ext cx="2100835" cy="59744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lvl1pPr>
              <a:defRPr sz="3300"/>
            </a:lvl1pPr>
          </a:lstStyle>
          <a:p>
            <a:r>
              <a:t>illumination</a:t>
            </a:r>
          </a:p>
        </p:txBody>
      </p:sp>
      <p:sp>
        <p:nvSpPr>
          <p:cNvPr id="916" name="shape"/>
          <p:cNvSpPr txBox="1"/>
          <p:nvPr/>
        </p:nvSpPr>
        <p:spPr>
          <a:xfrm>
            <a:off x="10194205" y="5530306"/>
            <a:ext cx="1216534" cy="59744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lvl1pPr>
              <a:defRPr sz="3300"/>
            </a:lvl1pPr>
          </a:lstStyle>
          <a:p>
            <a:r>
              <a:t>shape</a:t>
            </a:r>
          </a:p>
        </p:txBody>
      </p:sp>
      <p:sp>
        <p:nvSpPr>
          <p:cNvPr id="917" name="Line"/>
          <p:cNvSpPr/>
          <p:nvPr/>
        </p:nvSpPr>
        <p:spPr>
          <a:xfrm>
            <a:off x="4292600" y="5113866"/>
            <a:ext cx="931334" cy="2882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16226" y="4882"/>
                  <a:pt x="21600" y="0"/>
                </a:cubicBezTo>
              </a:path>
            </a:pathLst>
          </a:custGeom>
          <a:ln w="50800" cap="sq">
            <a:solidFill>
              <a:srgbClr val="FFFFFB"/>
            </a:solidFill>
          </a:ln>
        </p:spPr>
        <p:txBody>
          <a:bodyPr lIns="50800" tIns="50800" rIns="50800" bIns="50800" anchor="ctr"/>
          <a:lstStyle/>
          <a:p>
            <a:pPr marL="40639" marR="40639" algn="l" defTabSz="914400">
              <a:defRPr sz="2500">
                <a:solidFill>
                  <a:srgbClr val="FFFED5"/>
                </a:solidFill>
                <a:uFill>
                  <a:solidFill>
                    <a:srgbClr val="FFFED5"/>
                  </a:solidFill>
                </a:uFill>
                <a:latin typeface="Times New Roman"/>
                <a:ea typeface="Times New Roman"/>
                <a:cs typeface="Times New Roman"/>
                <a:sym typeface="Times New Roman"/>
              </a:defRPr>
            </a:pPr>
            <a:endParaRPr/>
          </a:p>
        </p:txBody>
      </p:sp>
      <p:grpSp>
        <p:nvGrpSpPr>
          <p:cNvPr id="924" name="Group"/>
          <p:cNvGrpSpPr/>
          <p:nvPr/>
        </p:nvGrpSpPr>
        <p:grpSpPr>
          <a:xfrm>
            <a:off x="2031999" y="6959600"/>
            <a:ext cx="9378739" cy="1612900"/>
            <a:chOff x="-1" y="0"/>
            <a:chExt cx="9378739" cy="1612900"/>
          </a:xfrm>
        </p:grpSpPr>
        <p:pic>
          <p:nvPicPr>
            <p:cNvPr id="918" name="droppedImage.pdf" descr="droppedImage.pdf"/>
            <p:cNvPicPr>
              <a:picLocks noChangeAspect="1"/>
            </p:cNvPicPr>
            <p:nvPr/>
          </p:nvPicPr>
          <p:blipFill>
            <a:blip r:embed="rId8"/>
            <a:stretch>
              <a:fillRect/>
            </a:stretch>
          </p:blipFill>
          <p:spPr>
            <a:xfrm>
              <a:off x="444500" y="0"/>
              <a:ext cx="334382" cy="1612900"/>
            </a:xfrm>
            <a:prstGeom prst="rect">
              <a:avLst/>
            </a:prstGeom>
            <a:ln w="12700" cap="flat">
              <a:noFill/>
              <a:miter lim="400000"/>
            </a:ln>
            <a:effectLst/>
          </p:spPr>
        </p:pic>
        <p:sp>
          <p:nvSpPr>
            <p:cNvPr id="919" name="Rounded Rectangle"/>
            <p:cNvSpPr/>
            <p:nvPr/>
          </p:nvSpPr>
          <p:spPr>
            <a:xfrm>
              <a:off x="-1" y="406400"/>
              <a:ext cx="9378739" cy="939800"/>
            </a:xfrm>
            <a:prstGeom prst="roundRect">
              <a:avLst>
                <a:gd name="adj" fmla="val 20270"/>
              </a:avLst>
            </a:prstGeom>
            <a:noFill/>
            <a:ln w="12700" cap="flat">
              <a:solidFill>
                <a:srgbClr val="000000"/>
              </a:solidFill>
              <a:prstDash val="solid"/>
              <a:miter lim="400000"/>
            </a:ln>
            <a:effectLst/>
          </p:spPr>
          <p:txBody>
            <a:bodyPr wrap="square" lIns="50800" tIns="50800" rIns="50800" bIns="50800" numCol="1" anchor="ctr">
              <a:noAutofit/>
            </a:bodyPr>
            <a:lstStyle/>
            <a:p>
              <a:pPr>
                <a:defRPr sz="3600"/>
              </a:pPr>
              <a:endParaRPr/>
            </a:p>
          </p:txBody>
        </p:sp>
        <p:sp>
          <p:nvSpPr>
            <p:cNvPr id="920" name="shape"/>
            <p:cNvSpPr txBox="1"/>
            <p:nvPr/>
          </p:nvSpPr>
          <p:spPr>
            <a:xfrm>
              <a:off x="2055601" y="498072"/>
              <a:ext cx="1517143" cy="7338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defRPr sz="4200"/>
              </a:lvl1pPr>
            </a:lstStyle>
            <a:p>
              <a:r>
                <a:t>shape</a:t>
              </a:r>
            </a:p>
          </p:txBody>
        </p:sp>
        <p:sp>
          <p:nvSpPr>
            <p:cNvPr id="921" name="Arrow"/>
            <p:cNvSpPr/>
            <p:nvPr/>
          </p:nvSpPr>
          <p:spPr>
            <a:xfrm>
              <a:off x="1047750" y="704850"/>
              <a:ext cx="889000" cy="330200"/>
            </a:xfrm>
            <a:prstGeom prst="rightArrow">
              <a:avLst>
                <a:gd name="adj1" fmla="val 47436"/>
                <a:gd name="adj2" fmla="val 51923"/>
              </a:avLst>
            </a:prstGeom>
            <a:solidFill>
              <a:srgbClr val="CBCBCB"/>
            </a:solidFill>
            <a:ln w="25400" cap="flat">
              <a:solidFill>
                <a:srgbClr val="000000"/>
              </a:solidFill>
              <a:prstDash val="solid"/>
              <a:miter lim="400000"/>
            </a:ln>
            <a:effectLst/>
          </p:spPr>
          <p:txBody>
            <a:bodyPr wrap="square" lIns="50800" tIns="50800" rIns="50800" bIns="50800" numCol="1" anchor="ctr">
              <a:noAutofit/>
            </a:bodyPr>
            <a:lstStyle/>
            <a:p>
              <a:pPr>
                <a:defRPr sz="3600"/>
              </a:pPr>
              <a:endParaRPr/>
            </a:p>
          </p:txBody>
        </p:sp>
        <p:sp>
          <p:nvSpPr>
            <p:cNvPr id="922" name=", reflectance"/>
            <p:cNvSpPr txBox="1"/>
            <p:nvPr/>
          </p:nvSpPr>
          <p:spPr>
            <a:xfrm>
              <a:off x="6195002" y="498072"/>
              <a:ext cx="2911451" cy="7338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defRPr sz="4200"/>
              </a:lvl1pPr>
            </a:lstStyle>
            <a:p>
              <a:r>
                <a:t>, reflectance</a:t>
              </a:r>
            </a:p>
          </p:txBody>
        </p:sp>
        <p:sp>
          <p:nvSpPr>
            <p:cNvPr id="923" name=", illumination"/>
            <p:cNvSpPr txBox="1"/>
            <p:nvPr/>
          </p:nvSpPr>
          <p:spPr>
            <a:xfrm>
              <a:off x="3408083" y="498072"/>
              <a:ext cx="2939188" cy="7338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defRPr sz="4200"/>
              </a:lvl1pPr>
            </a:lstStyle>
            <a:p>
              <a:r>
                <a:rPr dirty="0"/>
                <a:t>, illumination</a:t>
              </a:r>
            </a:p>
          </p:txBody>
        </p:sp>
      </p:grpSp>
      <p:grpSp>
        <p:nvGrpSpPr>
          <p:cNvPr id="927" name="Group"/>
          <p:cNvGrpSpPr/>
          <p:nvPr/>
        </p:nvGrpSpPr>
        <p:grpSpPr>
          <a:xfrm>
            <a:off x="5673929" y="7378700"/>
            <a:ext cx="5549900" cy="965200"/>
            <a:chOff x="0" y="0"/>
            <a:chExt cx="5549900" cy="965200"/>
          </a:xfrm>
        </p:grpSpPr>
        <p:sp>
          <p:nvSpPr>
            <p:cNvPr id="925" name="Oval"/>
            <p:cNvSpPr/>
            <p:nvPr/>
          </p:nvSpPr>
          <p:spPr>
            <a:xfrm>
              <a:off x="0" y="0"/>
              <a:ext cx="2882900" cy="965200"/>
            </a:xfrm>
            <a:prstGeom prst="ellipse">
              <a:avLst/>
            </a:prstGeom>
            <a:noFill/>
            <a:ln w="25400" cap="flat">
              <a:solidFill>
                <a:srgbClr val="FF2F92"/>
              </a:solidFill>
              <a:prstDash val="solid"/>
              <a:miter lim="400000"/>
            </a:ln>
            <a:effectLst/>
          </p:spPr>
          <p:txBody>
            <a:bodyPr wrap="square" lIns="50800" tIns="50800" rIns="50800" bIns="50800" numCol="1" anchor="ctr">
              <a:noAutofit/>
            </a:bodyPr>
            <a:lstStyle/>
            <a:p>
              <a:pPr>
                <a:defRPr sz="3600"/>
              </a:pPr>
              <a:endParaRPr/>
            </a:p>
          </p:txBody>
        </p:sp>
        <p:sp>
          <p:nvSpPr>
            <p:cNvPr id="926" name="Oval"/>
            <p:cNvSpPr/>
            <p:nvPr/>
          </p:nvSpPr>
          <p:spPr>
            <a:xfrm>
              <a:off x="2667000" y="0"/>
              <a:ext cx="2882900" cy="965200"/>
            </a:xfrm>
            <a:prstGeom prst="ellipse">
              <a:avLst/>
            </a:prstGeom>
            <a:noFill/>
            <a:ln w="25400" cap="flat">
              <a:solidFill>
                <a:srgbClr val="FF2F92"/>
              </a:solidFill>
              <a:prstDash val="solid"/>
              <a:miter lim="400000"/>
            </a:ln>
            <a:effectLst/>
          </p:spPr>
          <p:txBody>
            <a:bodyPr wrap="square" lIns="50800" tIns="50800" rIns="50800" bIns="50800" numCol="1" anchor="ctr">
              <a:noAutofit/>
            </a:bodyPr>
            <a:lstStyle/>
            <a:p>
              <a:pPr>
                <a:defRPr sz="3600"/>
              </a:pPr>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What is…"/>
          <p:cNvSpPr txBox="1">
            <a:spLocks noGrp="1"/>
          </p:cNvSpPr>
          <p:nvPr>
            <p:ph type="title"/>
          </p:nvPr>
        </p:nvSpPr>
        <p:spPr>
          <a:xfrm>
            <a:off x="428831" y="3225800"/>
            <a:ext cx="12147138" cy="3302000"/>
          </a:xfrm>
          <a:prstGeom prst="rect">
            <a:avLst/>
          </a:prstGeom>
        </p:spPr>
        <p:txBody>
          <a:bodyPr/>
          <a:lstStyle/>
          <a:p>
            <a:r>
              <a:rPr lang="en-US" dirty="0"/>
              <a:t>Reflectance and BRDF</a:t>
            </a:r>
            <a:endParaRPr dirty="0"/>
          </a:p>
        </p:txBody>
      </p:sp>
    </p:spTree>
    <p:extLst>
      <p:ext uri="{BB962C8B-B14F-4D97-AF65-F5344CB8AC3E}">
        <p14:creationId xmlns:p14="http://schemas.microsoft.com/office/powerpoint/2010/main" val="1711451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 name="Reflectance"/>
          <p:cNvSpPr txBox="1">
            <a:spLocks noGrp="1"/>
          </p:cNvSpPr>
          <p:nvPr>
            <p:ph type="title"/>
          </p:nvPr>
        </p:nvSpPr>
        <p:spPr>
          <a:prstGeom prst="rect">
            <a:avLst/>
          </a:prstGeom>
        </p:spPr>
        <p:txBody>
          <a:bodyPr/>
          <a:lstStyle/>
          <a:p>
            <a:r>
              <a:t>Reflectance</a:t>
            </a:r>
          </a:p>
        </p:txBody>
      </p:sp>
      <p:sp>
        <p:nvSpPr>
          <p:cNvPr id="936" name="Ratio of outgoing energy to incoming energy at a single point…"/>
          <p:cNvSpPr txBox="1">
            <a:spLocks noGrp="1"/>
          </p:cNvSpPr>
          <p:nvPr>
            <p:ph type="body" sz="half" idx="1"/>
          </p:nvPr>
        </p:nvSpPr>
        <p:spPr>
          <a:xfrm>
            <a:off x="571500" y="2324100"/>
            <a:ext cx="11861800" cy="2349500"/>
          </a:xfrm>
          <a:prstGeom prst="rect">
            <a:avLst/>
          </a:prstGeom>
        </p:spPr>
        <p:txBody>
          <a:bodyPr/>
          <a:lstStyle/>
          <a:p>
            <a:pPr marL="711200"/>
            <a:r>
              <a:t>Ratio of outgoing energy to incoming energy at a single point</a:t>
            </a:r>
          </a:p>
          <a:p>
            <a:pPr marL="711200"/>
            <a:r>
              <a:t>Want to define a ratio such that it:</a:t>
            </a:r>
          </a:p>
          <a:p>
            <a:pPr marL="1155700" lvl="1"/>
            <a:r>
              <a:t>converges as we use smaller and smaller incoming and outgoing wedges</a:t>
            </a:r>
          </a:p>
          <a:p>
            <a:pPr marL="1155700" lvl="1"/>
            <a:r>
              <a:t>does not depend on the size of the wedges (i.e. is intrinsic to the material)</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Appearance"/>
          <p:cNvSpPr txBox="1">
            <a:spLocks noGrp="1"/>
          </p:cNvSpPr>
          <p:nvPr>
            <p:ph type="title"/>
          </p:nvPr>
        </p:nvSpPr>
        <p:spPr>
          <a:xfrm>
            <a:off x="641350" y="254000"/>
            <a:ext cx="11722100" cy="1993900"/>
          </a:xfrm>
          <a:prstGeom prst="rect">
            <a:avLst/>
          </a:prstGeom>
        </p:spPr>
        <p:txBody>
          <a:bodyPr/>
          <a:lstStyle>
            <a:lvl1pPr>
              <a:lnSpc>
                <a:spcPct val="80000"/>
              </a:lnSpc>
            </a:lvl1pPr>
          </a:lstStyle>
          <a:p>
            <a:r>
              <a:t>Appearance</a:t>
            </a:r>
          </a:p>
        </p:txBody>
      </p:sp>
      <p:pic>
        <p:nvPicPr>
          <p:cNvPr id="169" name="Velvet.jpg" descr="Velvet.jpg"/>
          <p:cNvPicPr>
            <a:picLocks noChangeAspect="1"/>
          </p:cNvPicPr>
          <p:nvPr/>
        </p:nvPicPr>
        <p:blipFill>
          <a:blip r:embed="rId3"/>
          <a:srcRect l="4934" t="11935" r="6247" b="9310"/>
          <a:stretch>
            <a:fillRect/>
          </a:stretch>
        </p:blipFill>
        <p:spPr>
          <a:xfrm>
            <a:off x="791621" y="4699000"/>
            <a:ext cx="2148419" cy="1905000"/>
          </a:xfrm>
          <a:prstGeom prst="rect">
            <a:avLst/>
          </a:prstGeom>
          <a:ln w="25400" cap="sq">
            <a:solidFill>
              <a:srgbClr val="000000"/>
            </a:solidFill>
          </a:ln>
        </p:spPr>
      </p:pic>
      <p:pic>
        <p:nvPicPr>
          <p:cNvPr id="170" name="droppedImage.pdf" descr="droppedImage.pdf"/>
          <p:cNvPicPr>
            <a:picLocks noChangeAspect="1"/>
          </p:cNvPicPr>
          <p:nvPr/>
        </p:nvPicPr>
        <p:blipFill>
          <a:blip r:embed="rId4"/>
          <a:srcRect l="20839" t="2446" r="19366" b="1739"/>
          <a:stretch>
            <a:fillRect/>
          </a:stretch>
        </p:blipFill>
        <p:spPr>
          <a:xfrm>
            <a:off x="3110723" y="4695756"/>
            <a:ext cx="2144182" cy="1901245"/>
          </a:xfrm>
          <a:prstGeom prst="rect">
            <a:avLst/>
          </a:prstGeom>
          <a:ln w="25400" cap="sq">
            <a:solidFill>
              <a:srgbClr val="000000"/>
            </a:solidFill>
          </a:ln>
        </p:spPr>
      </p:pic>
      <p:pic>
        <p:nvPicPr>
          <p:cNvPr id="171" name="droppedImage.pdf" descr="droppedImage.pdf"/>
          <p:cNvPicPr>
            <a:picLocks noChangeAspect="1"/>
          </p:cNvPicPr>
          <p:nvPr/>
        </p:nvPicPr>
        <p:blipFill>
          <a:blip r:embed="rId5"/>
          <a:srcRect l="41592" t="7045" r="8937" b="27479"/>
          <a:stretch>
            <a:fillRect/>
          </a:stretch>
        </p:blipFill>
        <p:spPr>
          <a:xfrm>
            <a:off x="10104349" y="2565913"/>
            <a:ext cx="2144183" cy="1901244"/>
          </a:xfrm>
          <a:prstGeom prst="rect">
            <a:avLst/>
          </a:prstGeom>
          <a:ln w="25400" cap="sq">
            <a:solidFill>
              <a:srgbClr val="000000"/>
            </a:solidFill>
          </a:ln>
        </p:spPr>
      </p:pic>
      <p:pic>
        <p:nvPicPr>
          <p:cNvPr id="172" name="flower.jpg" descr="flower.jpg"/>
          <p:cNvPicPr>
            <a:picLocks noChangeAspect="1"/>
          </p:cNvPicPr>
          <p:nvPr/>
        </p:nvPicPr>
        <p:blipFill>
          <a:blip r:embed="rId6"/>
          <a:srcRect l="937" t="25359" r="38378" b="1330"/>
          <a:stretch>
            <a:fillRect/>
          </a:stretch>
        </p:blipFill>
        <p:spPr>
          <a:xfrm>
            <a:off x="5443663" y="2562156"/>
            <a:ext cx="2144182" cy="1901245"/>
          </a:xfrm>
          <a:prstGeom prst="rect">
            <a:avLst/>
          </a:prstGeom>
          <a:ln w="25400" cap="sq">
            <a:solidFill>
              <a:srgbClr val="000000"/>
            </a:solidFill>
          </a:ln>
        </p:spPr>
      </p:pic>
      <p:pic>
        <p:nvPicPr>
          <p:cNvPr id="173" name="angelstatue.jpg" descr="angelstatue.jpg"/>
          <p:cNvPicPr>
            <a:picLocks noChangeAspect="1"/>
          </p:cNvPicPr>
          <p:nvPr/>
        </p:nvPicPr>
        <p:blipFill>
          <a:blip r:embed="rId7"/>
          <a:srcRect l="50557" t="38110" r="11223" b="26515"/>
          <a:stretch>
            <a:fillRect/>
          </a:stretch>
        </p:blipFill>
        <p:spPr>
          <a:xfrm>
            <a:off x="3128402" y="2562156"/>
            <a:ext cx="2144182" cy="1901245"/>
          </a:xfrm>
          <a:prstGeom prst="rect">
            <a:avLst/>
          </a:prstGeom>
          <a:ln w="25400" cap="sq">
            <a:solidFill>
              <a:srgbClr val="000000"/>
            </a:solidFill>
          </a:ln>
        </p:spPr>
      </p:pic>
      <p:pic>
        <p:nvPicPr>
          <p:cNvPr id="174" name="butterfly.jpg" descr="butterfly.jpg"/>
          <p:cNvPicPr>
            <a:picLocks noChangeAspect="1"/>
          </p:cNvPicPr>
          <p:nvPr/>
        </p:nvPicPr>
        <p:blipFill>
          <a:blip r:embed="rId8"/>
          <a:srcRect b="8751"/>
          <a:stretch>
            <a:fillRect/>
          </a:stretch>
        </p:blipFill>
        <p:spPr>
          <a:xfrm>
            <a:off x="10096500" y="6832600"/>
            <a:ext cx="2146300" cy="1905000"/>
          </a:xfrm>
          <a:prstGeom prst="rect">
            <a:avLst/>
          </a:prstGeom>
          <a:ln w="25400">
            <a:solidFill>
              <a:srgbClr val="000000"/>
            </a:solidFill>
            <a:miter lim="400000"/>
          </a:ln>
        </p:spPr>
      </p:pic>
      <p:pic>
        <p:nvPicPr>
          <p:cNvPr id="175" name="goldplastic.jpg" descr="goldplastic.jpg"/>
          <p:cNvPicPr>
            <a:picLocks noChangeAspect="1"/>
          </p:cNvPicPr>
          <p:nvPr/>
        </p:nvPicPr>
        <p:blipFill>
          <a:blip r:embed="rId9"/>
          <a:srcRect r="402"/>
          <a:stretch>
            <a:fillRect/>
          </a:stretch>
        </p:blipFill>
        <p:spPr>
          <a:xfrm>
            <a:off x="5422900" y="6832600"/>
            <a:ext cx="2146300" cy="1905000"/>
          </a:xfrm>
          <a:prstGeom prst="rect">
            <a:avLst/>
          </a:prstGeom>
          <a:ln w="25400">
            <a:solidFill>
              <a:srgbClr val="000000"/>
            </a:solidFill>
            <a:miter lim="400000"/>
          </a:ln>
        </p:spPr>
      </p:pic>
      <p:pic>
        <p:nvPicPr>
          <p:cNvPr id="176" name="greenplastic.jpg" descr="greenplastic.jpg"/>
          <p:cNvPicPr>
            <a:picLocks noChangeAspect="1"/>
          </p:cNvPicPr>
          <p:nvPr/>
        </p:nvPicPr>
        <p:blipFill>
          <a:blip r:embed="rId10"/>
          <a:srcRect b="13660"/>
          <a:stretch>
            <a:fillRect/>
          </a:stretch>
        </p:blipFill>
        <p:spPr>
          <a:xfrm>
            <a:off x="5448300" y="4699000"/>
            <a:ext cx="2146300" cy="1905000"/>
          </a:xfrm>
          <a:prstGeom prst="rect">
            <a:avLst/>
          </a:prstGeom>
          <a:ln w="25400">
            <a:solidFill>
              <a:srgbClr val="000000"/>
            </a:solidFill>
            <a:miter lim="400000"/>
          </a:ln>
        </p:spPr>
      </p:pic>
      <p:pic>
        <p:nvPicPr>
          <p:cNvPr id="177" name="pape2.jpg" descr="pape2.jpg"/>
          <p:cNvPicPr>
            <a:picLocks noChangeAspect="1"/>
          </p:cNvPicPr>
          <p:nvPr/>
        </p:nvPicPr>
        <p:blipFill>
          <a:blip r:embed="rId11"/>
          <a:srcRect b="3942"/>
          <a:stretch>
            <a:fillRect/>
          </a:stretch>
        </p:blipFill>
        <p:spPr>
          <a:xfrm>
            <a:off x="7772400" y="4699000"/>
            <a:ext cx="2146300" cy="1905000"/>
          </a:xfrm>
          <a:prstGeom prst="rect">
            <a:avLst/>
          </a:prstGeom>
          <a:ln w="25400">
            <a:solidFill>
              <a:srgbClr val="000000"/>
            </a:solidFill>
            <a:miter lim="400000"/>
          </a:ln>
        </p:spPr>
      </p:pic>
      <p:pic>
        <p:nvPicPr>
          <p:cNvPr id="178" name="reustylock.jpg" descr="reustylock.jpg"/>
          <p:cNvPicPr>
            <a:picLocks noChangeAspect="1"/>
          </p:cNvPicPr>
          <p:nvPr/>
        </p:nvPicPr>
        <p:blipFill>
          <a:blip r:embed="rId12"/>
          <a:srcRect b="7928"/>
          <a:stretch>
            <a:fillRect/>
          </a:stretch>
        </p:blipFill>
        <p:spPr>
          <a:xfrm>
            <a:off x="787400" y="6832600"/>
            <a:ext cx="2146300" cy="1905000"/>
          </a:xfrm>
          <a:prstGeom prst="rect">
            <a:avLst/>
          </a:prstGeom>
          <a:ln w="25400">
            <a:solidFill>
              <a:srgbClr val="000000"/>
            </a:solidFill>
            <a:miter lim="400000"/>
          </a:ln>
        </p:spPr>
      </p:pic>
      <p:pic>
        <p:nvPicPr>
          <p:cNvPr id="179" name="snake.jpg" descr="snake.jpg"/>
          <p:cNvPicPr>
            <a:picLocks noChangeAspect="1"/>
          </p:cNvPicPr>
          <p:nvPr/>
        </p:nvPicPr>
        <p:blipFill>
          <a:blip r:embed="rId13"/>
          <a:srcRect b="47"/>
          <a:stretch>
            <a:fillRect/>
          </a:stretch>
        </p:blipFill>
        <p:spPr>
          <a:xfrm>
            <a:off x="3111500" y="6832600"/>
            <a:ext cx="2146300" cy="1905000"/>
          </a:xfrm>
          <a:prstGeom prst="rect">
            <a:avLst/>
          </a:prstGeom>
          <a:ln w="25400">
            <a:solidFill>
              <a:srgbClr val="000000"/>
            </a:solidFill>
            <a:miter lim="400000"/>
          </a:ln>
        </p:spPr>
      </p:pic>
      <p:pic>
        <p:nvPicPr>
          <p:cNvPr id="180" name="wetrustymetal.jpg" descr="wetrustymetal.jpg"/>
          <p:cNvPicPr>
            <a:picLocks noChangeAspect="1"/>
          </p:cNvPicPr>
          <p:nvPr/>
        </p:nvPicPr>
        <p:blipFill>
          <a:blip r:embed="rId14"/>
          <a:srcRect/>
          <a:stretch>
            <a:fillRect/>
          </a:stretch>
        </p:blipFill>
        <p:spPr>
          <a:xfrm>
            <a:off x="787400" y="2578100"/>
            <a:ext cx="2160705" cy="1884135"/>
          </a:xfrm>
          <a:prstGeom prst="rect">
            <a:avLst/>
          </a:prstGeom>
          <a:ln w="25400">
            <a:solidFill>
              <a:srgbClr val="000000"/>
            </a:solidFill>
            <a:miter lim="400000"/>
          </a:ln>
        </p:spPr>
      </p:pic>
      <p:pic>
        <p:nvPicPr>
          <p:cNvPr id="181" name="woodcarving4.jpg" descr="woodcarving4.jpg"/>
          <p:cNvPicPr>
            <a:picLocks noChangeAspect="1"/>
          </p:cNvPicPr>
          <p:nvPr/>
        </p:nvPicPr>
        <p:blipFill>
          <a:blip r:embed="rId15"/>
          <a:srcRect b="11242"/>
          <a:stretch>
            <a:fillRect/>
          </a:stretch>
        </p:blipFill>
        <p:spPr>
          <a:xfrm>
            <a:off x="7772400" y="6832600"/>
            <a:ext cx="2146300" cy="1905000"/>
          </a:xfrm>
          <a:prstGeom prst="rect">
            <a:avLst/>
          </a:prstGeom>
          <a:ln w="25400">
            <a:solidFill>
              <a:srgbClr val="000000"/>
            </a:solidFill>
            <a:miter lim="400000"/>
          </a:ln>
        </p:spPr>
      </p:pic>
      <p:pic>
        <p:nvPicPr>
          <p:cNvPr id="182" name="rustymetalring.jpg" descr="rustymetalring.jpg"/>
          <p:cNvPicPr>
            <a:picLocks noChangeAspect="1"/>
          </p:cNvPicPr>
          <p:nvPr/>
        </p:nvPicPr>
        <p:blipFill>
          <a:blip r:embed="rId16"/>
          <a:srcRect b="8308"/>
          <a:stretch>
            <a:fillRect/>
          </a:stretch>
        </p:blipFill>
        <p:spPr>
          <a:xfrm>
            <a:off x="10096500" y="4699000"/>
            <a:ext cx="2146300" cy="1905000"/>
          </a:xfrm>
          <a:prstGeom prst="rect">
            <a:avLst/>
          </a:prstGeom>
          <a:ln w="25400">
            <a:solidFill>
              <a:srgbClr val="000000"/>
            </a:solidFill>
            <a:miter lim="400000"/>
          </a:ln>
        </p:spPr>
      </p:pic>
      <p:pic>
        <p:nvPicPr>
          <p:cNvPr id="183" name="droppedImage.tiff" descr="droppedImage.tiff"/>
          <p:cNvPicPr>
            <a:picLocks noChangeAspect="1"/>
          </p:cNvPicPr>
          <p:nvPr/>
        </p:nvPicPr>
        <p:blipFill>
          <a:blip r:embed="rId17"/>
          <a:srcRect b="11764"/>
          <a:stretch>
            <a:fillRect/>
          </a:stretch>
        </p:blipFill>
        <p:spPr>
          <a:xfrm>
            <a:off x="7785100" y="2565400"/>
            <a:ext cx="2159000" cy="1905000"/>
          </a:xfrm>
          <a:prstGeom prst="rect">
            <a:avLst/>
          </a:prstGeom>
          <a:ln w="25400">
            <a:solidFill>
              <a:srgbClr val="000000"/>
            </a:solidFill>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 name="Reflectance"/>
          <p:cNvSpPr txBox="1">
            <a:spLocks noGrp="1"/>
          </p:cNvSpPr>
          <p:nvPr>
            <p:ph type="title"/>
          </p:nvPr>
        </p:nvSpPr>
        <p:spPr>
          <a:prstGeom prst="rect">
            <a:avLst/>
          </a:prstGeom>
        </p:spPr>
        <p:txBody>
          <a:bodyPr/>
          <a:lstStyle/>
          <a:p>
            <a:r>
              <a:t>Reflectance</a:t>
            </a:r>
          </a:p>
        </p:txBody>
      </p:sp>
      <p:sp>
        <p:nvSpPr>
          <p:cNvPr id="942" name="Ratio of outgoing energy to incoming energy at a single point…"/>
          <p:cNvSpPr txBox="1">
            <a:spLocks noGrp="1"/>
          </p:cNvSpPr>
          <p:nvPr>
            <p:ph type="body" sz="half" idx="1"/>
          </p:nvPr>
        </p:nvSpPr>
        <p:spPr>
          <a:xfrm>
            <a:off x="571500" y="2324100"/>
            <a:ext cx="11861800" cy="2349500"/>
          </a:xfrm>
          <a:prstGeom prst="rect">
            <a:avLst/>
          </a:prstGeom>
        </p:spPr>
        <p:txBody>
          <a:bodyPr/>
          <a:lstStyle/>
          <a:p>
            <a:pPr marL="711200"/>
            <a:r>
              <a:t>Ratio of outgoing energy to incoming energy at a single point</a:t>
            </a:r>
          </a:p>
          <a:p>
            <a:pPr marL="711200"/>
            <a:r>
              <a:t>Want to define a ratio such that it:</a:t>
            </a:r>
          </a:p>
          <a:p>
            <a:pPr marL="1155700" lvl="1"/>
            <a:r>
              <a:t>converges as we use smaller and smaller incoming and outgoing wedges</a:t>
            </a:r>
          </a:p>
          <a:p>
            <a:pPr marL="1155700" lvl="1"/>
            <a:r>
              <a:t>does not depend on the size of the wedges (i.e. is intrinsic to the material)</a:t>
            </a:r>
          </a:p>
        </p:txBody>
      </p:sp>
      <p:pic>
        <p:nvPicPr>
          <p:cNvPr id="943" name="droppedImage.pdf" descr="droppedImage.pdf"/>
          <p:cNvPicPr>
            <a:picLocks noChangeAspect="1"/>
          </p:cNvPicPr>
          <p:nvPr/>
        </p:nvPicPr>
        <p:blipFill>
          <a:blip r:embed="rId3"/>
          <a:stretch>
            <a:fillRect/>
          </a:stretch>
        </p:blipFill>
        <p:spPr>
          <a:xfrm>
            <a:off x="381000" y="8077200"/>
            <a:ext cx="5175250" cy="952500"/>
          </a:xfrm>
          <a:prstGeom prst="rect">
            <a:avLst/>
          </a:prstGeom>
          <a:ln w="12700">
            <a:miter lim="400000"/>
          </a:ln>
        </p:spPr>
      </p:pic>
      <p:pic>
        <p:nvPicPr>
          <p:cNvPr id="944" name="droppedImage.pdf" descr="droppedImage.pdf"/>
          <p:cNvPicPr>
            <a:picLocks noChangeAspect="1"/>
          </p:cNvPicPr>
          <p:nvPr/>
        </p:nvPicPr>
        <p:blipFill>
          <a:blip r:embed="rId4"/>
          <a:stretch>
            <a:fillRect/>
          </a:stretch>
        </p:blipFill>
        <p:spPr>
          <a:xfrm>
            <a:off x="9194800" y="6680200"/>
            <a:ext cx="2844800" cy="482600"/>
          </a:xfrm>
          <a:prstGeom prst="rect">
            <a:avLst/>
          </a:prstGeom>
          <a:ln w="12700">
            <a:miter lim="400000"/>
          </a:ln>
        </p:spPr>
      </p:pic>
      <p:sp>
        <p:nvSpPr>
          <p:cNvPr id="946" name="Line"/>
          <p:cNvSpPr/>
          <p:nvPr/>
        </p:nvSpPr>
        <p:spPr>
          <a:xfrm flipV="1">
            <a:off x="2273300" y="7023095"/>
            <a:ext cx="1541127" cy="5"/>
          </a:xfrm>
          <a:prstGeom prst="line">
            <a:avLst/>
          </a:prstGeom>
          <a:ln w="12700">
            <a:solidFill>
              <a:srgbClr val="000000"/>
            </a:solidFill>
            <a:custDash>
              <a:ds d="200000" sp="200000"/>
            </a:custDash>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47" name="Line"/>
          <p:cNvSpPr/>
          <p:nvPr/>
        </p:nvSpPr>
        <p:spPr>
          <a:xfrm flipH="1" flipV="1">
            <a:off x="2034254" y="6112729"/>
            <a:ext cx="1001564" cy="893736"/>
          </a:xfrm>
          <a:prstGeom prst="line">
            <a:avLst/>
          </a:prstGeom>
          <a:ln w="254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48" name="Line"/>
          <p:cNvSpPr/>
          <p:nvPr/>
        </p:nvSpPr>
        <p:spPr>
          <a:xfrm flipH="1" flipV="1">
            <a:off x="2351184" y="5840125"/>
            <a:ext cx="684020" cy="1154995"/>
          </a:xfrm>
          <a:prstGeom prst="line">
            <a:avLst/>
          </a:prstGeom>
          <a:ln w="254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49" name="Line"/>
          <p:cNvSpPr/>
          <p:nvPr/>
        </p:nvSpPr>
        <p:spPr>
          <a:xfrm flipH="1">
            <a:off x="3073400" y="6450855"/>
            <a:ext cx="1021342" cy="567350"/>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950" name="droppedImage.pdf" descr="droppedImage.pdf"/>
          <p:cNvPicPr>
            <a:picLocks noChangeAspect="1"/>
          </p:cNvPicPr>
          <p:nvPr/>
        </p:nvPicPr>
        <p:blipFill>
          <a:blip r:embed="rId5"/>
          <a:stretch>
            <a:fillRect/>
          </a:stretch>
        </p:blipFill>
        <p:spPr>
          <a:xfrm>
            <a:off x="3162300" y="5778500"/>
            <a:ext cx="266700" cy="342900"/>
          </a:xfrm>
          <a:prstGeom prst="rect">
            <a:avLst/>
          </a:prstGeom>
          <a:ln w="12700">
            <a:miter lim="400000"/>
          </a:ln>
        </p:spPr>
      </p:pic>
      <p:pic>
        <p:nvPicPr>
          <p:cNvPr id="951" name="droppedImage.pdf" descr="droppedImage.pdf"/>
          <p:cNvPicPr>
            <a:picLocks noChangeAspect="1"/>
          </p:cNvPicPr>
          <p:nvPr/>
        </p:nvPicPr>
        <p:blipFill>
          <a:blip r:embed="rId6"/>
          <a:stretch>
            <a:fillRect/>
          </a:stretch>
        </p:blipFill>
        <p:spPr>
          <a:xfrm>
            <a:off x="2857500" y="7162800"/>
            <a:ext cx="241300" cy="215900"/>
          </a:xfrm>
          <a:prstGeom prst="rect">
            <a:avLst/>
          </a:prstGeom>
          <a:ln w="12700">
            <a:miter lim="400000"/>
          </a:ln>
        </p:spPr>
      </p:pic>
      <p:sp>
        <p:nvSpPr>
          <p:cNvPr id="952" name="Circle"/>
          <p:cNvSpPr/>
          <p:nvPr/>
        </p:nvSpPr>
        <p:spPr>
          <a:xfrm>
            <a:off x="3022600" y="6985000"/>
            <a:ext cx="88900" cy="889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953" name="Line"/>
          <p:cNvSpPr/>
          <p:nvPr/>
        </p:nvSpPr>
        <p:spPr>
          <a:xfrm>
            <a:off x="3060700" y="6015382"/>
            <a:ext cx="1" cy="1007852"/>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954" name="droppedImage.pdf" descr="droppedImage.pdf"/>
          <p:cNvPicPr>
            <a:picLocks noChangeAspect="1"/>
          </p:cNvPicPr>
          <p:nvPr/>
        </p:nvPicPr>
        <p:blipFill>
          <a:blip r:embed="rId7"/>
          <a:stretch>
            <a:fillRect/>
          </a:stretch>
        </p:blipFill>
        <p:spPr>
          <a:xfrm>
            <a:off x="2184400" y="5410200"/>
            <a:ext cx="698500" cy="393700"/>
          </a:xfrm>
          <a:prstGeom prst="rect">
            <a:avLst/>
          </a:prstGeom>
          <a:ln w="12700">
            <a:miter lim="400000"/>
          </a:ln>
        </p:spPr>
      </p:pic>
      <p:grpSp>
        <p:nvGrpSpPr>
          <p:cNvPr id="959" name="Group"/>
          <p:cNvGrpSpPr/>
          <p:nvPr/>
        </p:nvGrpSpPr>
        <p:grpSpPr>
          <a:xfrm>
            <a:off x="1650999" y="6196739"/>
            <a:ext cx="6184901" cy="966061"/>
            <a:chOff x="0" y="0"/>
            <a:chExt cx="6184900" cy="966060"/>
          </a:xfrm>
        </p:grpSpPr>
        <p:pic>
          <p:nvPicPr>
            <p:cNvPr id="955" name="droppedImage.pdf" descr="droppedImage.pdf"/>
            <p:cNvPicPr>
              <a:picLocks noChangeAspect="1"/>
            </p:cNvPicPr>
            <p:nvPr/>
          </p:nvPicPr>
          <p:blipFill>
            <a:blip r:embed="rId8"/>
            <a:stretch>
              <a:fillRect/>
            </a:stretch>
          </p:blipFill>
          <p:spPr>
            <a:xfrm>
              <a:off x="4432300" y="292960"/>
              <a:ext cx="1752600" cy="673101"/>
            </a:xfrm>
            <a:prstGeom prst="rect">
              <a:avLst/>
            </a:prstGeom>
            <a:ln w="12700" cap="flat">
              <a:noFill/>
              <a:miter lim="400000"/>
            </a:ln>
            <a:effectLst/>
          </p:spPr>
        </p:pic>
        <p:grpSp>
          <p:nvGrpSpPr>
            <p:cNvPr id="958" name="Group"/>
            <p:cNvGrpSpPr/>
            <p:nvPr/>
          </p:nvGrpSpPr>
          <p:grpSpPr>
            <a:xfrm>
              <a:off x="0" y="0"/>
              <a:ext cx="1409700" cy="822210"/>
              <a:chOff x="0" y="0"/>
              <a:chExt cx="1409699" cy="822209"/>
            </a:xfrm>
          </p:grpSpPr>
          <p:sp>
            <p:nvSpPr>
              <p:cNvPr id="956" name="Line"/>
              <p:cNvSpPr/>
              <p:nvPr/>
            </p:nvSpPr>
            <p:spPr>
              <a:xfrm>
                <a:off x="708173" y="0"/>
                <a:ext cx="701527" cy="822210"/>
              </a:xfrm>
              <a:prstGeom prst="line">
                <a:avLst/>
              </a:prstGeom>
              <a:noFill/>
              <a:ln w="38100" cap="flat">
                <a:solidFill>
                  <a:srgbClr val="000000"/>
                </a:solidFill>
                <a:prstDash val="solid"/>
                <a:miter lim="400000"/>
                <a:headEnd type="stealth"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pic>
            <p:nvPicPr>
              <p:cNvPr id="957" name="droppedImage.pdf" descr="droppedImage.pdf"/>
              <p:cNvPicPr>
                <a:picLocks noChangeAspect="1"/>
              </p:cNvPicPr>
              <p:nvPr/>
            </p:nvPicPr>
            <p:blipFill>
              <a:blip r:embed="rId9"/>
              <a:stretch>
                <a:fillRect/>
              </a:stretch>
            </p:blipFill>
            <p:spPr>
              <a:xfrm>
                <a:off x="0" y="13560"/>
                <a:ext cx="673100" cy="406401"/>
              </a:xfrm>
              <a:prstGeom prst="rect">
                <a:avLst/>
              </a:prstGeom>
              <a:ln w="12700" cap="flat">
                <a:noFill/>
                <a:miter lim="400000"/>
              </a:ln>
              <a:effectLst/>
            </p:spPr>
          </p:pic>
        </p:grpSp>
      </p:grpSp>
      <p:pic>
        <p:nvPicPr>
          <p:cNvPr id="960" name="droppedImage.pdf" descr="droppedImage.pdf"/>
          <p:cNvPicPr>
            <a:picLocks noChangeAspect="1"/>
          </p:cNvPicPr>
          <p:nvPr/>
        </p:nvPicPr>
        <p:blipFill>
          <a:blip r:embed="rId10"/>
          <a:stretch>
            <a:fillRect/>
          </a:stretch>
        </p:blipFill>
        <p:spPr>
          <a:xfrm>
            <a:off x="4089400" y="6172200"/>
            <a:ext cx="889000" cy="406400"/>
          </a:xfrm>
          <a:prstGeom prst="rect">
            <a:avLst/>
          </a:prstGeom>
          <a:ln w="12700">
            <a:miter lim="400000"/>
          </a:ln>
        </p:spPr>
      </p:pic>
      <p:sp>
        <p:nvSpPr>
          <p:cNvPr id="961" name="Notations x and n often implied by context and omitted; directions \omega are expressed in local coordinate system defined by normal n (and some chosen tangent vector)…"/>
          <p:cNvSpPr txBox="1"/>
          <p:nvPr/>
        </p:nvSpPr>
        <p:spPr>
          <a:xfrm>
            <a:off x="7874768" y="7759700"/>
            <a:ext cx="4978401" cy="11811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marL="127000" indent="-127000" algn="l">
              <a:buSzPct val="60000"/>
              <a:buFont typeface="Thonburi"/>
              <a:buChar char="๏"/>
              <a:defRPr sz="1400">
                <a:solidFill>
                  <a:srgbClr val="747474"/>
                </a:solidFill>
              </a:defRPr>
            </a:pPr>
            <a:r>
              <a:t>Notations x and n often implied by context and omitted; directions \omega are expressed in local coordinate system defined by normal n (and some chosen tangent vector)</a:t>
            </a:r>
          </a:p>
          <a:p>
            <a:pPr marL="127000" indent="-127000" algn="l">
              <a:buSzPct val="60000"/>
              <a:buFont typeface="Thonburi"/>
              <a:buChar char="๏"/>
              <a:defRPr sz="1400">
                <a:solidFill>
                  <a:srgbClr val="747474"/>
                </a:solidFill>
              </a:defRPr>
            </a:pPr>
            <a:r>
              <a:t>Units: sr</a:t>
            </a:r>
            <a:r>
              <a:rPr baseline="31999"/>
              <a:t>-1</a:t>
            </a:r>
          </a:p>
          <a:p>
            <a:pPr marL="127000" indent="-127000" algn="l">
              <a:buSzPct val="60000"/>
              <a:buFont typeface="Thonburi"/>
              <a:buChar char="๏"/>
              <a:defRPr sz="1400">
                <a:solidFill>
                  <a:srgbClr val="747474"/>
                </a:solidFill>
              </a:defRPr>
            </a:pPr>
            <a:r>
              <a:t>Called Bidirectional Reflectance Distribution Function (BRDF)</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9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9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4" grpId="2" animBg="1" advAuto="0"/>
      <p:bldP spid="959" grpId="1" animBg="1" advAuto="0"/>
      <p:bldP spid="961" grpId="3"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ext Box 2">
            <a:extLst>
              <a:ext uri="{FF2B5EF4-FFF2-40B4-BE49-F238E27FC236}">
                <a16:creationId xmlns:a16="http://schemas.microsoft.com/office/drawing/2014/main" id="{D9ACE0D4-38BA-4E9B-ABFD-60F1AA2F0F56}"/>
              </a:ext>
            </a:extLst>
          </p:cNvPr>
          <p:cNvSpPr txBox="1">
            <a:spLocks noChangeArrowheads="1"/>
          </p:cNvSpPr>
          <p:nvPr/>
        </p:nvSpPr>
        <p:spPr bwMode="auto">
          <a:xfrm>
            <a:off x="412409" y="108374"/>
            <a:ext cx="12279324" cy="70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3982"/>
              <a:t>BRDF: Bidirectional Reflectance Distribution Function</a:t>
            </a:r>
          </a:p>
        </p:txBody>
      </p:sp>
      <p:sp>
        <p:nvSpPr>
          <p:cNvPr id="200706" name="Line 3">
            <a:extLst>
              <a:ext uri="{FF2B5EF4-FFF2-40B4-BE49-F238E27FC236}">
                <a16:creationId xmlns:a16="http://schemas.microsoft.com/office/drawing/2014/main" id="{C5CC1667-7762-42B9-9660-3DCEFB896E76}"/>
              </a:ext>
            </a:extLst>
          </p:cNvPr>
          <p:cNvSpPr>
            <a:spLocks noChangeShapeType="1"/>
          </p:cNvSpPr>
          <p:nvPr/>
        </p:nvSpPr>
        <p:spPr bwMode="auto">
          <a:xfrm>
            <a:off x="2178756" y="2086186"/>
            <a:ext cx="0" cy="1833316"/>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5689"/>
          </a:p>
        </p:txBody>
      </p:sp>
      <p:sp>
        <p:nvSpPr>
          <p:cNvPr id="200707" name="Line 4">
            <a:extLst>
              <a:ext uri="{FF2B5EF4-FFF2-40B4-BE49-F238E27FC236}">
                <a16:creationId xmlns:a16="http://schemas.microsoft.com/office/drawing/2014/main" id="{1BFE4B68-84A9-41D7-A22C-239DB07EDD05}"/>
              </a:ext>
            </a:extLst>
          </p:cNvPr>
          <p:cNvSpPr>
            <a:spLocks noChangeShapeType="1"/>
          </p:cNvSpPr>
          <p:nvPr/>
        </p:nvSpPr>
        <p:spPr bwMode="auto">
          <a:xfrm>
            <a:off x="2178756" y="3919502"/>
            <a:ext cx="233002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00708" name="Line 5">
            <a:extLst>
              <a:ext uri="{FF2B5EF4-FFF2-40B4-BE49-F238E27FC236}">
                <a16:creationId xmlns:a16="http://schemas.microsoft.com/office/drawing/2014/main" id="{C9F5B487-60B1-4A4E-8FAF-299FDB4B223C}"/>
              </a:ext>
            </a:extLst>
          </p:cNvPr>
          <p:cNvSpPr>
            <a:spLocks noChangeShapeType="1"/>
          </p:cNvSpPr>
          <p:nvPr/>
        </p:nvSpPr>
        <p:spPr bwMode="auto">
          <a:xfrm flipV="1">
            <a:off x="2178756" y="3230881"/>
            <a:ext cx="1074702" cy="68862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0709" name="Line 6">
            <a:extLst>
              <a:ext uri="{FF2B5EF4-FFF2-40B4-BE49-F238E27FC236}">
                <a16:creationId xmlns:a16="http://schemas.microsoft.com/office/drawing/2014/main" id="{75AB319E-E2B9-42A0-9DE1-C7637CF5737E}"/>
              </a:ext>
            </a:extLst>
          </p:cNvPr>
          <p:cNvSpPr>
            <a:spLocks noChangeShapeType="1"/>
          </p:cNvSpPr>
          <p:nvPr/>
        </p:nvSpPr>
        <p:spPr bwMode="auto">
          <a:xfrm>
            <a:off x="3253458" y="3230881"/>
            <a:ext cx="0" cy="145175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0710" name="Line 7">
            <a:extLst>
              <a:ext uri="{FF2B5EF4-FFF2-40B4-BE49-F238E27FC236}">
                <a16:creationId xmlns:a16="http://schemas.microsoft.com/office/drawing/2014/main" id="{10FE05EA-DADE-4411-BC16-A36E2CD46FF7}"/>
              </a:ext>
            </a:extLst>
          </p:cNvPr>
          <p:cNvSpPr>
            <a:spLocks noChangeShapeType="1"/>
          </p:cNvSpPr>
          <p:nvPr/>
        </p:nvSpPr>
        <p:spPr bwMode="auto">
          <a:xfrm>
            <a:off x="2178756" y="3919503"/>
            <a:ext cx="1074702" cy="76312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0711" name="Line 8">
            <a:extLst>
              <a:ext uri="{FF2B5EF4-FFF2-40B4-BE49-F238E27FC236}">
                <a16:creationId xmlns:a16="http://schemas.microsoft.com/office/drawing/2014/main" id="{046B7044-7419-4AEA-9C7A-92183ECA0531}"/>
              </a:ext>
            </a:extLst>
          </p:cNvPr>
          <p:cNvSpPr>
            <a:spLocks noChangeShapeType="1"/>
          </p:cNvSpPr>
          <p:nvPr/>
        </p:nvSpPr>
        <p:spPr bwMode="auto">
          <a:xfrm flipH="1">
            <a:off x="1282418" y="3919503"/>
            <a:ext cx="896338" cy="10701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00712" name="AutoShape 9">
            <a:extLst>
              <a:ext uri="{FF2B5EF4-FFF2-40B4-BE49-F238E27FC236}">
                <a16:creationId xmlns:a16="http://schemas.microsoft.com/office/drawing/2014/main" id="{75C7AB3C-AEA6-4A02-A2A5-F1F49B95823A}"/>
              </a:ext>
            </a:extLst>
          </p:cNvPr>
          <p:cNvSpPr>
            <a:spLocks noChangeArrowheads="1"/>
          </p:cNvSpPr>
          <p:nvPr/>
        </p:nvSpPr>
        <p:spPr bwMode="auto">
          <a:xfrm rot="10403514" flipH="1">
            <a:off x="1907824" y="3914987"/>
            <a:ext cx="537351" cy="304801"/>
          </a:xfrm>
          <a:custGeom>
            <a:avLst/>
            <a:gdLst>
              <a:gd name="T0" fmla="*/ 57800736 w 21600"/>
              <a:gd name="T1" fmla="*/ 0 h 21600"/>
              <a:gd name="T2" fmla="*/ 7257214 w 21600"/>
              <a:gd name="T3" fmla="*/ 5429779 h 21600"/>
              <a:gd name="T4" fmla="*/ 57800736 w 21600"/>
              <a:gd name="T5" fmla="*/ 0 h 21600"/>
              <a:gd name="T6" fmla="*/ 108344572 w 21600"/>
              <a:gd name="T7" fmla="*/ 5429779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200713" name="AutoShape 10">
            <a:extLst>
              <a:ext uri="{FF2B5EF4-FFF2-40B4-BE49-F238E27FC236}">
                <a16:creationId xmlns:a16="http://schemas.microsoft.com/office/drawing/2014/main" id="{260011DE-B644-4FC9-9FCC-7E4B7ECDBB1A}"/>
              </a:ext>
            </a:extLst>
          </p:cNvPr>
          <p:cNvSpPr>
            <a:spLocks noChangeArrowheads="1"/>
          </p:cNvSpPr>
          <p:nvPr/>
        </p:nvSpPr>
        <p:spPr bwMode="auto">
          <a:xfrm rot="1075118" flipH="1">
            <a:off x="2111024" y="3461174"/>
            <a:ext cx="537351" cy="304799"/>
          </a:xfrm>
          <a:custGeom>
            <a:avLst/>
            <a:gdLst>
              <a:gd name="T0" fmla="*/ 57800736 w 21600"/>
              <a:gd name="T1" fmla="*/ 0 h 21600"/>
              <a:gd name="T2" fmla="*/ 7257214 w 21600"/>
              <a:gd name="T3" fmla="*/ 5429733 h 21600"/>
              <a:gd name="T4" fmla="*/ 57800736 w 21600"/>
              <a:gd name="T5" fmla="*/ 0 h 21600"/>
              <a:gd name="T6" fmla="*/ 108344572 w 21600"/>
              <a:gd name="T7" fmla="*/ 5429733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200714" name="AutoShape 11">
            <a:extLst>
              <a:ext uri="{FF2B5EF4-FFF2-40B4-BE49-F238E27FC236}">
                <a16:creationId xmlns:a16="http://schemas.microsoft.com/office/drawing/2014/main" id="{30F7E093-60D6-46DB-ACD4-0A2CC7643CD5}"/>
              </a:ext>
            </a:extLst>
          </p:cNvPr>
          <p:cNvSpPr>
            <a:spLocks noChangeArrowheads="1"/>
          </p:cNvSpPr>
          <p:nvPr/>
        </p:nvSpPr>
        <p:spPr bwMode="auto">
          <a:xfrm rot="1075118" flipH="1">
            <a:off x="2111024" y="3490525"/>
            <a:ext cx="537351" cy="304801"/>
          </a:xfrm>
          <a:custGeom>
            <a:avLst/>
            <a:gdLst>
              <a:gd name="T0" fmla="*/ 57800736 w 21600"/>
              <a:gd name="T1" fmla="*/ 0 h 21600"/>
              <a:gd name="T2" fmla="*/ 7257214 w 21600"/>
              <a:gd name="T3" fmla="*/ 5429779 h 21600"/>
              <a:gd name="T4" fmla="*/ 57800736 w 21600"/>
              <a:gd name="T5" fmla="*/ 0 h 21600"/>
              <a:gd name="T6" fmla="*/ 108344572 w 21600"/>
              <a:gd name="T7" fmla="*/ 5429779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200715" name="AutoShape 12">
            <a:extLst>
              <a:ext uri="{FF2B5EF4-FFF2-40B4-BE49-F238E27FC236}">
                <a16:creationId xmlns:a16="http://schemas.microsoft.com/office/drawing/2014/main" id="{13E31B2A-9F92-4046-91BA-E1559F84B639}"/>
              </a:ext>
            </a:extLst>
          </p:cNvPr>
          <p:cNvSpPr>
            <a:spLocks noChangeArrowheads="1"/>
          </p:cNvSpPr>
          <p:nvPr/>
        </p:nvSpPr>
        <p:spPr bwMode="auto">
          <a:xfrm rot="10403514" flipH="1">
            <a:off x="1921370" y="3937564"/>
            <a:ext cx="537351" cy="307058"/>
          </a:xfrm>
          <a:custGeom>
            <a:avLst/>
            <a:gdLst>
              <a:gd name="T0" fmla="*/ 57800736 w 21600"/>
              <a:gd name="T1" fmla="*/ 0 h 21600"/>
              <a:gd name="T2" fmla="*/ 7257214 w 21600"/>
              <a:gd name="T3" fmla="*/ 5551259 h 21600"/>
              <a:gd name="T4" fmla="*/ 57800736 w 21600"/>
              <a:gd name="T5" fmla="*/ 0 h 21600"/>
              <a:gd name="T6" fmla="*/ 108344572 w 21600"/>
              <a:gd name="T7" fmla="*/ 5551259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200716" name="Text Box 13">
            <a:extLst>
              <a:ext uri="{FF2B5EF4-FFF2-40B4-BE49-F238E27FC236}">
                <a16:creationId xmlns:a16="http://schemas.microsoft.com/office/drawing/2014/main" id="{C3CBBB72-A315-4CA1-9EEA-BBB301A9E2D2}"/>
              </a:ext>
            </a:extLst>
          </p:cNvPr>
          <p:cNvSpPr txBox="1">
            <a:spLocks noChangeArrowheads="1"/>
          </p:cNvSpPr>
          <p:nvPr/>
        </p:nvSpPr>
        <p:spPr bwMode="auto">
          <a:xfrm>
            <a:off x="1121292" y="4842935"/>
            <a:ext cx="367408"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844"/>
              <a:t>x</a:t>
            </a:r>
          </a:p>
        </p:txBody>
      </p:sp>
      <p:sp>
        <p:nvSpPr>
          <p:cNvPr id="200717" name="Text Box 14">
            <a:extLst>
              <a:ext uri="{FF2B5EF4-FFF2-40B4-BE49-F238E27FC236}">
                <a16:creationId xmlns:a16="http://schemas.microsoft.com/office/drawing/2014/main" id="{A0A08B69-8888-497C-9B2F-1EC8CCADD8B7}"/>
              </a:ext>
            </a:extLst>
          </p:cNvPr>
          <p:cNvSpPr txBox="1">
            <a:spLocks noChangeArrowheads="1"/>
          </p:cNvSpPr>
          <p:nvPr/>
        </p:nvSpPr>
        <p:spPr bwMode="auto">
          <a:xfrm>
            <a:off x="4480866" y="3637281"/>
            <a:ext cx="367408"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844"/>
              <a:t>y</a:t>
            </a:r>
          </a:p>
        </p:txBody>
      </p:sp>
      <p:sp>
        <p:nvSpPr>
          <p:cNvPr id="200718" name="Text Box 15">
            <a:extLst>
              <a:ext uri="{FF2B5EF4-FFF2-40B4-BE49-F238E27FC236}">
                <a16:creationId xmlns:a16="http://schemas.microsoft.com/office/drawing/2014/main" id="{41DB14FD-30E8-454B-BD77-D7AF0F88040C}"/>
              </a:ext>
            </a:extLst>
          </p:cNvPr>
          <p:cNvSpPr txBox="1">
            <a:spLocks noChangeArrowheads="1"/>
          </p:cNvSpPr>
          <p:nvPr/>
        </p:nvSpPr>
        <p:spPr bwMode="auto">
          <a:xfrm>
            <a:off x="1988279" y="1609797"/>
            <a:ext cx="367408"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844"/>
              <a:t>z</a:t>
            </a:r>
          </a:p>
        </p:txBody>
      </p:sp>
      <p:graphicFrame>
        <p:nvGraphicFramePr>
          <p:cNvPr id="200719" name="Object 16">
            <a:extLst>
              <a:ext uri="{FF2B5EF4-FFF2-40B4-BE49-F238E27FC236}">
                <a16:creationId xmlns:a16="http://schemas.microsoft.com/office/drawing/2014/main" id="{A637F5E1-4E01-458D-A8C9-7E2748F2B5A4}"/>
              </a:ext>
            </a:extLst>
          </p:cNvPr>
          <p:cNvGraphicFramePr>
            <a:graphicFrameLocks noChangeAspect="1"/>
          </p:cNvGraphicFramePr>
          <p:nvPr/>
        </p:nvGraphicFramePr>
        <p:xfrm>
          <a:off x="2357120" y="3002844"/>
          <a:ext cx="343182" cy="406400"/>
        </p:xfrm>
        <a:graphic>
          <a:graphicData uri="http://schemas.openxmlformats.org/presentationml/2006/ole">
            <mc:AlternateContent xmlns:mc="http://schemas.openxmlformats.org/markup-compatibility/2006">
              <mc:Choice xmlns:v="urn:schemas-microsoft-com:vml" Requires="v">
                <p:oleObj spid="_x0000_s21294" name="Equation" r:id="rId4" imgW="126725" imgH="177415" progId="Equation.3">
                  <p:embed/>
                </p:oleObj>
              </mc:Choice>
              <mc:Fallback>
                <p:oleObj name="Equation" r:id="rId4" imgW="126725" imgH="177415" progId="Equation.3">
                  <p:embed/>
                  <p:pic>
                    <p:nvPicPr>
                      <p:cNvPr id="200719" name="Object 16">
                        <a:extLst>
                          <a:ext uri="{FF2B5EF4-FFF2-40B4-BE49-F238E27FC236}">
                            <a16:creationId xmlns:a16="http://schemas.microsoft.com/office/drawing/2014/main" id="{A637F5E1-4E01-458D-A8C9-7E2748F2B5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7120" y="3002844"/>
                        <a:ext cx="343182"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00720" name="Object 17">
            <a:extLst>
              <a:ext uri="{FF2B5EF4-FFF2-40B4-BE49-F238E27FC236}">
                <a16:creationId xmlns:a16="http://schemas.microsoft.com/office/drawing/2014/main" id="{336091BE-AEED-4808-A9BD-15932A2D0CAF}"/>
              </a:ext>
            </a:extLst>
          </p:cNvPr>
          <p:cNvGraphicFramePr>
            <a:graphicFrameLocks noChangeAspect="1"/>
          </p:cNvGraphicFramePr>
          <p:nvPr/>
        </p:nvGraphicFramePr>
        <p:xfrm>
          <a:off x="1998134" y="4224303"/>
          <a:ext cx="343182" cy="467359"/>
        </p:xfrm>
        <a:graphic>
          <a:graphicData uri="http://schemas.openxmlformats.org/presentationml/2006/ole">
            <mc:AlternateContent xmlns:mc="http://schemas.openxmlformats.org/markup-compatibility/2006">
              <mc:Choice xmlns:v="urn:schemas-microsoft-com:vml" Requires="v">
                <p:oleObj spid="_x0000_s21295" name="Equation" r:id="rId6" imgW="126835" imgH="202936" progId="Equation.3">
                  <p:embed/>
                </p:oleObj>
              </mc:Choice>
              <mc:Fallback>
                <p:oleObj name="Equation" r:id="rId6" imgW="126835" imgH="202936" progId="Equation.3">
                  <p:embed/>
                  <p:pic>
                    <p:nvPicPr>
                      <p:cNvPr id="200720" name="Object 17">
                        <a:extLst>
                          <a:ext uri="{FF2B5EF4-FFF2-40B4-BE49-F238E27FC236}">
                            <a16:creationId xmlns:a16="http://schemas.microsoft.com/office/drawing/2014/main" id="{336091BE-AEED-4808-A9BD-15932A2D0C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8134" y="4224303"/>
                        <a:ext cx="343182" cy="467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00721" name="Text Box 18">
            <a:extLst>
              <a:ext uri="{FF2B5EF4-FFF2-40B4-BE49-F238E27FC236}">
                <a16:creationId xmlns:a16="http://schemas.microsoft.com/office/drawing/2014/main" id="{124FE203-17F9-4335-9A15-D1F98E781A59}"/>
              </a:ext>
            </a:extLst>
          </p:cNvPr>
          <p:cNvSpPr txBox="1">
            <a:spLocks noChangeArrowheads="1"/>
          </p:cNvSpPr>
          <p:nvPr/>
        </p:nvSpPr>
        <p:spPr bwMode="auto">
          <a:xfrm>
            <a:off x="5561532" y="1505939"/>
            <a:ext cx="1059906" cy="44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276"/>
              <a:t>source</a:t>
            </a:r>
          </a:p>
        </p:txBody>
      </p:sp>
      <p:sp>
        <p:nvSpPr>
          <p:cNvPr id="200722" name="Freeform 19">
            <a:extLst>
              <a:ext uri="{FF2B5EF4-FFF2-40B4-BE49-F238E27FC236}">
                <a16:creationId xmlns:a16="http://schemas.microsoft.com/office/drawing/2014/main" id="{6242EB3A-D28A-450F-80E8-39E9802117CD}"/>
              </a:ext>
            </a:extLst>
          </p:cNvPr>
          <p:cNvSpPr>
            <a:spLocks/>
          </p:cNvSpPr>
          <p:nvPr/>
        </p:nvSpPr>
        <p:spPr bwMode="auto">
          <a:xfrm>
            <a:off x="7816428" y="4538133"/>
            <a:ext cx="1325316" cy="532836"/>
          </a:xfrm>
          <a:custGeom>
            <a:avLst/>
            <a:gdLst>
              <a:gd name="T0" fmla="*/ 0 w 526"/>
              <a:gd name="T1" fmla="*/ 178747656 h 350"/>
              <a:gd name="T2" fmla="*/ 637130323 w 526"/>
              <a:gd name="T3" fmla="*/ 269267378 h 350"/>
              <a:gd name="T4" fmla="*/ 725010673 w 526"/>
              <a:gd name="T5" fmla="*/ 348328161 h 350"/>
              <a:gd name="T6" fmla="*/ 753258878 w 526"/>
              <a:gd name="T7" fmla="*/ 401036064 h 350"/>
              <a:gd name="T8" fmla="*/ 1286815994 w 526"/>
              <a:gd name="T9" fmla="*/ 300203834 h 350"/>
              <a:gd name="T10" fmla="*/ 1575565969 w 526"/>
              <a:gd name="T11" fmla="*/ 305932767 h 350"/>
              <a:gd name="T12" fmla="*/ 1503378475 w 526"/>
              <a:gd name="T13" fmla="*/ 57290408 h 350"/>
              <a:gd name="T14" fmla="*/ 1446883838 w 526"/>
              <a:gd name="T15" fmla="*/ 20625018 h 350"/>
              <a:gd name="T16" fmla="*/ 998067791 w 526"/>
              <a:gd name="T17" fmla="*/ 0 h 350"/>
              <a:gd name="T18" fmla="*/ 448816047 w 526"/>
              <a:gd name="T19" fmla="*/ 14896084 h 350"/>
              <a:gd name="T20" fmla="*/ 204007133 w 526"/>
              <a:gd name="T21" fmla="*/ 52707903 h 350"/>
              <a:gd name="T22" fmla="*/ 100433926 w 526"/>
              <a:gd name="T23" fmla="*/ 115727244 h 350"/>
              <a:gd name="T24" fmla="*/ 0 w 526"/>
              <a:gd name="T25" fmla="*/ 178747656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6"/>
              <a:gd name="T40" fmla="*/ 0 h 350"/>
              <a:gd name="T41" fmla="*/ 526 w 526"/>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6" h="350">
                <a:moveTo>
                  <a:pt x="0" y="156"/>
                </a:moveTo>
                <a:cubicBezTo>
                  <a:pt x="75" y="165"/>
                  <a:pt x="150" y="176"/>
                  <a:pt x="203" y="235"/>
                </a:cubicBezTo>
                <a:cubicBezTo>
                  <a:pt x="212" y="259"/>
                  <a:pt x="222" y="280"/>
                  <a:pt x="231" y="304"/>
                </a:cubicBezTo>
                <a:cubicBezTo>
                  <a:pt x="236" y="319"/>
                  <a:pt x="240" y="350"/>
                  <a:pt x="240" y="350"/>
                </a:cubicBezTo>
                <a:cubicBezTo>
                  <a:pt x="285" y="305"/>
                  <a:pt x="352" y="284"/>
                  <a:pt x="410" y="262"/>
                </a:cubicBezTo>
                <a:cubicBezTo>
                  <a:pt x="441" y="264"/>
                  <a:pt x="502" y="267"/>
                  <a:pt x="502" y="267"/>
                </a:cubicBezTo>
                <a:cubicBezTo>
                  <a:pt x="502" y="255"/>
                  <a:pt x="526" y="97"/>
                  <a:pt x="479" y="50"/>
                </a:cubicBezTo>
                <a:cubicBezTo>
                  <a:pt x="475" y="36"/>
                  <a:pt x="474" y="25"/>
                  <a:pt x="461" y="18"/>
                </a:cubicBezTo>
                <a:cubicBezTo>
                  <a:pt x="415" y="2"/>
                  <a:pt x="366" y="3"/>
                  <a:pt x="318" y="0"/>
                </a:cubicBezTo>
                <a:cubicBezTo>
                  <a:pt x="259" y="3"/>
                  <a:pt x="201" y="6"/>
                  <a:pt x="143" y="13"/>
                </a:cubicBezTo>
                <a:cubicBezTo>
                  <a:pt x="114" y="23"/>
                  <a:pt x="90" y="28"/>
                  <a:pt x="65" y="46"/>
                </a:cubicBezTo>
                <a:cubicBezTo>
                  <a:pt x="58" y="64"/>
                  <a:pt x="46" y="88"/>
                  <a:pt x="32" y="101"/>
                </a:cubicBezTo>
                <a:cubicBezTo>
                  <a:pt x="25" y="127"/>
                  <a:pt x="22" y="140"/>
                  <a:pt x="0" y="156"/>
                </a:cubicBezTo>
                <a:close/>
              </a:path>
            </a:pathLst>
          </a:custGeom>
          <a:solidFill>
            <a:schemeClr val="accent1"/>
          </a:solidFill>
          <a:ln w="9525">
            <a:solidFill>
              <a:schemeClr val="tx1"/>
            </a:solidFill>
            <a:round/>
            <a:headEnd/>
            <a:tailEnd/>
          </a:ln>
        </p:spPr>
        <p:txBody>
          <a:bodyPr/>
          <a:lstStyle/>
          <a:p>
            <a:endParaRPr lang="en-US" sz="5689"/>
          </a:p>
        </p:txBody>
      </p:sp>
      <p:sp>
        <p:nvSpPr>
          <p:cNvPr id="200723" name="Line 20">
            <a:extLst>
              <a:ext uri="{FF2B5EF4-FFF2-40B4-BE49-F238E27FC236}">
                <a16:creationId xmlns:a16="http://schemas.microsoft.com/office/drawing/2014/main" id="{E51FC9F7-05F5-4BB7-8D5C-2537DA56C114}"/>
              </a:ext>
            </a:extLst>
          </p:cNvPr>
          <p:cNvSpPr>
            <a:spLocks noChangeShapeType="1"/>
          </p:cNvSpPr>
          <p:nvPr/>
        </p:nvSpPr>
        <p:spPr bwMode="auto">
          <a:xfrm>
            <a:off x="6317262" y="2291645"/>
            <a:ext cx="2248747" cy="241807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00724" name="Line 21">
            <a:extLst>
              <a:ext uri="{FF2B5EF4-FFF2-40B4-BE49-F238E27FC236}">
                <a16:creationId xmlns:a16="http://schemas.microsoft.com/office/drawing/2014/main" id="{415F835D-9B4A-4DAD-BB55-7E5689F1B787}"/>
              </a:ext>
            </a:extLst>
          </p:cNvPr>
          <p:cNvSpPr>
            <a:spLocks noChangeShapeType="1"/>
          </p:cNvSpPr>
          <p:nvPr/>
        </p:nvSpPr>
        <p:spPr bwMode="auto">
          <a:xfrm flipV="1">
            <a:off x="8566010" y="2377441"/>
            <a:ext cx="2153920" cy="23322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00725" name="Line 22">
            <a:extLst>
              <a:ext uri="{FF2B5EF4-FFF2-40B4-BE49-F238E27FC236}">
                <a16:creationId xmlns:a16="http://schemas.microsoft.com/office/drawing/2014/main" id="{33BBCF73-4421-4512-A185-23DAE72A8992}"/>
              </a:ext>
            </a:extLst>
          </p:cNvPr>
          <p:cNvSpPr>
            <a:spLocks noChangeShapeType="1"/>
          </p:cNvSpPr>
          <p:nvPr/>
        </p:nvSpPr>
        <p:spPr bwMode="auto">
          <a:xfrm flipV="1">
            <a:off x="8566009" y="3847254"/>
            <a:ext cx="0" cy="86247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00726" name="Oval 23">
            <a:extLst>
              <a:ext uri="{FF2B5EF4-FFF2-40B4-BE49-F238E27FC236}">
                <a16:creationId xmlns:a16="http://schemas.microsoft.com/office/drawing/2014/main" id="{B98E5A51-2F17-4B45-825F-55BEF74AA33E}"/>
              </a:ext>
            </a:extLst>
          </p:cNvPr>
          <p:cNvSpPr>
            <a:spLocks noChangeArrowheads="1"/>
          </p:cNvSpPr>
          <p:nvPr/>
        </p:nvSpPr>
        <p:spPr bwMode="auto">
          <a:xfrm>
            <a:off x="6170507" y="2162952"/>
            <a:ext cx="250613" cy="230293"/>
          </a:xfrm>
          <a:prstGeom prst="ellipse">
            <a:avLst/>
          </a:prstGeom>
          <a:solidFill>
            <a:schemeClr val="tx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200727" name="Line 24">
            <a:extLst>
              <a:ext uri="{FF2B5EF4-FFF2-40B4-BE49-F238E27FC236}">
                <a16:creationId xmlns:a16="http://schemas.microsoft.com/office/drawing/2014/main" id="{F209104D-0E74-4A31-A824-05147D4B98F5}"/>
              </a:ext>
            </a:extLst>
          </p:cNvPr>
          <p:cNvSpPr>
            <a:spLocks noChangeShapeType="1"/>
          </p:cNvSpPr>
          <p:nvPr/>
        </p:nvSpPr>
        <p:spPr bwMode="auto">
          <a:xfrm>
            <a:off x="6068907" y="2280356"/>
            <a:ext cx="45381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0728" name="Line 25">
            <a:extLst>
              <a:ext uri="{FF2B5EF4-FFF2-40B4-BE49-F238E27FC236}">
                <a16:creationId xmlns:a16="http://schemas.microsoft.com/office/drawing/2014/main" id="{E9881172-F0FB-4FB0-A9A7-0C583E6F11DC}"/>
              </a:ext>
            </a:extLst>
          </p:cNvPr>
          <p:cNvSpPr>
            <a:spLocks noChangeShapeType="1"/>
          </p:cNvSpPr>
          <p:nvPr/>
        </p:nvSpPr>
        <p:spPr bwMode="auto">
          <a:xfrm rot="5400000">
            <a:off x="6085839" y="2281485"/>
            <a:ext cx="4176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0729" name="Line 26">
            <a:extLst>
              <a:ext uri="{FF2B5EF4-FFF2-40B4-BE49-F238E27FC236}">
                <a16:creationId xmlns:a16="http://schemas.microsoft.com/office/drawing/2014/main" id="{908E6783-41B5-4DCB-861E-63AC358601D1}"/>
              </a:ext>
            </a:extLst>
          </p:cNvPr>
          <p:cNvSpPr>
            <a:spLocks noChangeShapeType="1"/>
          </p:cNvSpPr>
          <p:nvPr/>
        </p:nvSpPr>
        <p:spPr bwMode="auto">
          <a:xfrm flipV="1">
            <a:off x="6141156" y="2113280"/>
            <a:ext cx="327378" cy="3093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0730" name="Line 27">
            <a:extLst>
              <a:ext uri="{FF2B5EF4-FFF2-40B4-BE49-F238E27FC236}">
                <a16:creationId xmlns:a16="http://schemas.microsoft.com/office/drawing/2014/main" id="{8F31D51C-23A7-40BE-9627-5272DA785F13}"/>
              </a:ext>
            </a:extLst>
          </p:cNvPr>
          <p:cNvSpPr>
            <a:spLocks noChangeShapeType="1"/>
          </p:cNvSpPr>
          <p:nvPr/>
        </p:nvSpPr>
        <p:spPr bwMode="auto">
          <a:xfrm>
            <a:off x="6129867" y="2120054"/>
            <a:ext cx="334151" cy="30705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0731" name="Rectangle 28">
            <a:extLst>
              <a:ext uri="{FF2B5EF4-FFF2-40B4-BE49-F238E27FC236}">
                <a16:creationId xmlns:a16="http://schemas.microsoft.com/office/drawing/2014/main" id="{5E45BDAA-8A80-44D3-AB28-32F2D14430B1}"/>
              </a:ext>
            </a:extLst>
          </p:cNvPr>
          <p:cNvSpPr>
            <a:spLocks noChangeArrowheads="1"/>
          </p:cNvSpPr>
          <p:nvPr/>
        </p:nvSpPr>
        <p:spPr bwMode="auto">
          <a:xfrm rot="18647997">
            <a:off x="10757182" y="1904436"/>
            <a:ext cx="498970" cy="374791"/>
          </a:xfrm>
          <a:prstGeom prst="rect">
            <a:avLst/>
          </a:prstGeom>
          <a:solidFill>
            <a:schemeClr val="bg2"/>
          </a:solidFill>
          <a:ln w="9525">
            <a:solidFill>
              <a:schemeClr val="tx1"/>
            </a:solidFill>
            <a:miter lim="800000"/>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200732" name="Rectangle 29">
            <a:extLst>
              <a:ext uri="{FF2B5EF4-FFF2-40B4-BE49-F238E27FC236}">
                <a16:creationId xmlns:a16="http://schemas.microsoft.com/office/drawing/2014/main" id="{E7F00764-2153-44C3-A706-4C8C7382475F}"/>
              </a:ext>
            </a:extLst>
          </p:cNvPr>
          <p:cNvSpPr>
            <a:spLocks noChangeArrowheads="1"/>
          </p:cNvSpPr>
          <p:nvPr/>
        </p:nvSpPr>
        <p:spPr bwMode="auto">
          <a:xfrm rot="18647997">
            <a:off x="10724446" y="2232942"/>
            <a:ext cx="124177" cy="187396"/>
          </a:xfrm>
          <a:prstGeom prst="rect">
            <a:avLst/>
          </a:prstGeom>
          <a:solidFill>
            <a:schemeClr val="bg2"/>
          </a:solidFill>
          <a:ln w="9525">
            <a:solidFill>
              <a:schemeClr val="tx1"/>
            </a:solidFill>
            <a:miter lim="800000"/>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200733" name="Text Box 30">
            <a:extLst>
              <a:ext uri="{FF2B5EF4-FFF2-40B4-BE49-F238E27FC236}">
                <a16:creationId xmlns:a16="http://schemas.microsoft.com/office/drawing/2014/main" id="{93A6E39F-8B86-4DFE-ACC9-3B1DF4A94191}"/>
              </a:ext>
            </a:extLst>
          </p:cNvPr>
          <p:cNvSpPr txBox="1">
            <a:spLocks noChangeArrowheads="1"/>
          </p:cNvSpPr>
          <p:nvPr/>
        </p:nvSpPr>
        <p:spPr bwMode="auto">
          <a:xfrm>
            <a:off x="10847997" y="2454206"/>
            <a:ext cx="1285929" cy="792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276"/>
              <a:t> viewing</a:t>
            </a:r>
          </a:p>
          <a:p>
            <a:r>
              <a:rPr lang="en-US" altLang="en-US" sz="2276"/>
              <a:t>direction</a:t>
            </a:r>
          </a:p>
        </p:txBody>
      </p:sp>
      <p:sp>
        <p:nvSpPr>
          <p:cNvPr id="200734" name="Text Box 31">
            <a:extLst>
              <a:ext uri="{FF2B5EF4-FFF2-40B4-BE49-F238E27FC236}">
                <a16:creationId xmlns:a16="http://schemas.microsoft.com/office/drawing/2014/main" id="{E9046F2B-A279-4237-93CC-84C4D23FA97F}"/>
              </a:ext>
            </a:extLst>
          </p:cNvPr>
          <p:cNvSpPr txBox="1">
            <a:spLocks noChangeArrowheads="1"/>
          </p:cNvSpPr>
          <p:nvPr/>
        </p:nvSpPr>
        <p:spPr bwMode="auto">
          <a:xfrm>
            <a:off x="9103360" y="4443307"/>
            <a:ext cx="2251005" cy="792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276"/>
              <a:t>surface</a:t>
            </a:r>
          </a:p>
          <a:p>
            <a:r>
              <a:rPr lang="en-US" altLang="en-US" sz="2276"/>
              <a:t>element</a:t>
            </a:r>
          </a:p>
        </p:txBody>
      </p:sp>
      <p:sp>
        <p:nvSpPr>
          <p:cNvPr id="200735" name="Text Box 32">
            <a:extLst>
              <a:ext uri="{FF2B5EF4-FFF2-40B4-BE49-F238E27FC236}">
                <a16:creationId xmlns:a16="http://schemas.microsoft.com/office/drawing/2014/main" id="{35C27AA3-F78C-432D-BF04-BE5A426BCF21}"/>
              </a:ext>
            </a:extLst>
          </p:cNvPr>
          <p:cNvSpPr txBox="1">
            <a:spLocks noChangeArrowheads="1"/>
          </p:cNvSpPr>
          <p:nvPr/>
        </p:nvSpPr>
        <p:spPr bwMode="auto">
          <a:xfrm>
            <a:off x="8130771" y="3474722"/>
            <a:ext cx="1075936" cy="44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276"/>
              <a:t>normal</a:t>
            </a:r>
          </a:p>
        </p:txBody>
      </p:sp>
      <p:sp>
        <p:nvSpPr>
          <p:cNvPr id="200736" name="Text Box 33">
            <a:extLst>
              <a:ext uri="{FF2B5EF4-FFF2-40B4-BE49-F238E27FC236}">
                <a16:creationId xmlns:a16="http://schemas.microsoft.com/office/drawing/2014/main" id="{C54C258F-95F5-4150-AE1E-E86D8A29A375}"/>
              </a:ext>
            </a:extLst>
          </p:cNvPr>
          <p:cNvSpPr txBox="1">
            <a:spLocks noChangeArrowheads="1"/>
          </p:cNvSpPr>
          <p:nvPr/>
        </p:nvSpPr>
        <p:spPr bwMode="auto">
          <a:xfrm>
            <a:off x="6725294" y="2108765"/>
            <a:ext cx="1285929" cy="792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276"/>
              <a:t>incident</a:t>
            </a:r>
          </a:p>
          <a:p>
            <a:r>
              <a:rPr lang="en-US" altLang="en-US" sz="2276"/>
              <a:t>direction</a:t>
            </a:r>
          </a:p>
        </p:txBody>
      </p:sp>
      <p:sp>
        <p:nvSpPr>
          <p:cNvPr id="200737" name="Line 34">
            <a:extLst>
              <a:ext uri="{FF2B5EF4-FFF2-40B4-BE49-F238E27FC236}">
                <a16:creationId xmlns:a16="http://schemas.microsoft.com/office/drawing/2014/main" id="{0FD563F4-F2A6-456E-939F-D8A8359CAF85}"/>
              </a:ext>
            </a:extLst>
          </p:cNvPr>
          <p:cNvSpPr>
            <a:spLocks noChangeShapeType="1"/>
          </p:cNvSpPr>
          <p:nvPr/>
        </p:nvSpPr>
        <p:spPr bwMode="auto">
          <a:xfrm>
            <a:off x="7360356" y="3416019"/>
            <a:ext cx="142241" cy="17159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00738" name="Line 35">
            <a:extLst>
              <a:ext uri="{FF2B5EF4-FFF2-40B4-BE49-F238E27FC236}">
                <a16:creationId xmlns:a16="http://schemas.microsoft.com/office/drawing/2014/main" id="{DD779F2C-53E9-487C-8D79-93526431F83F}"/>
              </a:ext>
            </a:extLst>
          </p:cNvPr>
          <p:cNvSpPr>
            <a:spLocks noChangeShapeType="1"/>
          </p:cNvSpPr>
          <p:nvPr/>
        </p:nvSpPr>
        <p:spPr bwMode="auto">
          <a:xfrm flipH="1">
            <a:off x="9679094" y="3316677"/>
            <a:ext cx="187395" cy="173848"/>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5689"/>
          </a:p>
        </p:txBody>
      </p:sp>
      <p:graphicFrame>
        <p:nvGraphicFramePr>
          <p:cNvPr id="200739" name="Object 36">
            <a:extLst>
              <a:ext uri="{FF2B5EF4-FFF2-40B4-BE49-F238E27FC236}">
                <a16:creationId xmlns:a16="http://schemas.microsoft.com/office/drawing/2014/main" id="{0449FD1F-96E9-4792-BB6C-6C0216F1DEE8}"/>
              </a:ext>
            </a:extLst>
          </p:cNvPr>
          <p:cNvGraphicFramePr>
            <a:graphicFrameLocks noChangeAspect="1"/>
          </p:cNvGraphicFramePr>
          <p:nvPr/>
        </p:nvGraphicFramePr>
        <p:xfrm>
          <a:off x="6077939" y="3176694"/>
          <a:ext cx="1214684" cy="593795"/>
        </p:xfrm>
        <a:graphic>
          <a:graphicData uri="http://schemas.openxmlformats.org/presentationml/2006/ole">
            <mc:AlternateContent xmlns:mc="http://schemas.openxmlformats.org/markup-compatibility/2006">
              <mc:Choice xmlns:v="urn:schemas-microsoft-com:vml" Requires="v">
                <p:oleObj spid="_x0000_s21296" name="Equation" r:id="rId8" imgW="431613" imgH="228501" progId="Equation.3">
                  <p:embed/>
                </p:oleObj>
              </mc:Choice>
              <mc:Fallback>
                <p:oleObj name="Equation" r:id="rId8" imgW="431613" imgH="228501" progId="Equation.3">
                  <p:embed/>
                  <p:pic>
                    <p:nvPicPr>
                      <p:cNvPr id="200739" name="Object 36">
                        <a:extLst>
                          <a:ext uri="{FF2B5EF4-FFF2-40B4-BE49-F238E27FC236}">
                            <a16:creationId xmlns:a16="http://schemas.microsoft.com/office/drawing/2014/main" id="{0449FD1F-96E9-4792-BB6C-6C0216F1DEE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77939" y="3176694"/>
                        <a:ext cx="1214684" cy="5937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00740" name="Object 37">
            <a:extLst>
              <a:ext uri="{FF2B5EF4-FFF2-40B4-BE49-F238E27FC236}">
                <a16:creationId xmlns:a16="http://schemas.microsoft.com/office/drawing/2014/main" id="{41C787D7-EF2D-4566-935D-6E3E5D1C3428}"/>
              </a:ext>
            </a:extLst>
          </p:cNvPr>
          <p:cNvGraphicFramePr>
            <a:graphicFrameLocks noChangeAspect="1"/>
          </p:cNvGraphicFramePr>
          <p:nvPr/>
        </p:nvGraphicFramePr>
        <p:xfrm>
          <a:off x="9920676" y="3172179"/>
          <a:ext cx="1318542" cy="557670"/>
        </p:xfrm>
        <a:graphic>
          <a:graphicData uri="http://schemas.openxmlformats.org/presentationml/2006/ole">
            <mc:AlternateContent xmlns:mc="http://schemas.openxmlformats.org/markup-compatibility/2006">
              <mc:Choice xmlns:v="urn:schemas-microsoft-com:vml" Requires="v">
                <p:oleObj spid="_x0000_s21297" name="Equation" r:id="rId10" imgW="469696" imgH="215806" progId="Equation.3">
                  <p:embed/>
                </p:oleObj>
              </mc:Choice>
              <mc:Fallback>
                <p:oleObj name="Equation" r:id="rId10" imgW="469696" imgH="215806" progId="Equation.3">
                  <p:embed/>
                  <p:pic>
                    <p:nvPicPr>
                      <p:cNvPr id="200740" name="Object 37">
                        <a:extLst>
                          <a:ext uri="{FF2B5EF4-FFF2-40B4-BE49-F238E27FC236}">
                            <a16:creationId xmlns:a16="http://schemas.microsoft.com/office/drawing/2014/main" id="{41C787D7-EF2D-4566-935D-6E3E5D1C342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20676" y="3172179"/>
                        <a:ext cx="1318542" cy="5576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00741" name="Object 38">
            <a:extLst>
              <a:ext uri="{FF2B5EF4-FFF2-40B4-BE49-F238E27FC236}">
                <a16:creationId xmlns:a16="http://schemas.microsoft.com/office/drawing/2014/main" id="{1434F780-83E3-4BDC-B653-C5C9DCE9922A}"/>
              </a:ext>
            </a:extLst>
          </p:cNvPr>
          <p:cNvGraphicFramePr>
            <a:graphicFrameLocks noChangeAspect="1"/>
          </p:cNvGraphicFramePr>
          <p:nvPr/>
        </p:nvGraphicFramePr>
        <p:xfrm>
          <a:off x="1835574" y="5723467"/>
          <a:ext cx="2194560" cy="641209"/>
        </p:xfrm>
        <a:graphic>
          <a:graphicData uri="http://schemas.openxmlformats.org/presentationml/2006/ole">
            <mc:AlternateContent xmlns:mc="http://schemas.openxmlformats.org/markup-compatibility/2006">
              <mc:Choice xmlns:v="urn:schemas-microsoft-com:vml" Requires="v">
                <p:oleObj spid="_x0000_s21298" name="Equation" r:id="rId12" imgW="825500" imgH="241300" progId="Equation.3">
                  <p:embed/>
                </p:oleObj>
              </mc:Choice>
              <mc:Fallback>
                <p:oleObj name="Equation" r:id="rId12" imgW="825500" imgH="241300" progId="Equation.3">
                  <p:embed/>
                  <p:pic>
                    <p:nvPicPr>
                      <p:cNvPr id="200741" name="Object 38">
                        <a:extLst>
                          <a:ext uri="{FF2B5EF4-FFF2-40B4-BE49-F238E27FC236}">
                            <a16:creationId xmlns:a16="http://schemas.microsoft.com/office/drawing/2014/main" id="{1434F780-83E3-4BDC-B653-C5C9DCE9922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574" y="5723467"/>
                        <a:ext cx="2194560" cy="6412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00742" name="Object 39">
            <a:extLst>
              <a:ext uri="{FF2B5EF4-FFF2-40B4-BE49-F238E27FC236}">
                <a16:creationId xmlns:a16="http://schemas.microsoft.com/office/drawing/2014/main" id="{82D19610-F69B-45A0-9945-D7AF4736F18E}"/>
              </a:ext>
            </a:extLst>
          </p:cNvPr>
          <p:cNvGraphicFramePr>
            <a:graphicFrameLocks noChangeAspect="1"/>
          </p:cNvGraphicFramePr>
          <p:nvPr/>
        </p:nvGraphicFramePr>
        <p:xfrm>
          <a:off x="1812996" y="6326294"/>
          <a:ext cx="2201333" cy="609600"/>
        </p:xfrm>
        <a:graphic>
          <a:graphicData uri="http://schemas.openxmlformats.org/presentationml/2006/ole">
            <mc:AlternateContent xmlns:mc="http://schemas.openxmlformats.org/markup-compatibility/2006">
              <mc:Choice xmlns:v="urn:schemas-microsoft-com:vml" Requires="v">
                <p:oleObj spid="_x0000_s21299" name="Equation" r:id="rId14" imgW="825500" imgH="228600" progId="Equation.3">
                  <p:embed/>
                </p:oleObj>
              </mc:Choice>
              <mc:Fallback>
                <p:oleObj name="Equation" r:id="rId14" imgW="825500" imgH="228600" progId="Equation.3">
                  <p:embed/>
                  <p:pic>
                    <p:nvPicPr>
                      <p:cNvPr id="200742" name="Object 39">
                        <a:extLst>
                          <a:ext uri="{FF2B5EF4-FFF2-40B4-BE49-F238E27FC236}">
                            <a16:creationId xmlns:a16="http://schemas.microsoft.com/office/drawing/2014/main" id="{82D19610-F69B-45A0-9945-D7AF4736F18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12996" y="6326294"/>
                        <a:ext cx="2201333"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00743" name="Text Box 40">
            <a:extLst>
              <a:ext uri="{FF2B5EF4-FFF2-40B4-BE49-F238E27FC236}">
                <a16:creationId xmlns:a16="http://schemas.microsoft.com/office/drawing/2014/main" id="{B9D6DADB-3E33-4AD6-8A5E-ACA4BBBC25B4}"/>
              </a:ext>
            </a:extLst>
          </p:cNvPr>
          <p:cNvSpPr txBox="1">
            <a:spLocks noChangeArrowheads="1"/>
          </p:cNvSpPr>
          <p:nvPr/>
        </p:nvSpPr>
        <p:spPr bwMode="auto">
          <a:xfrm>
            <a:off x="4127845" y="5739272"/>
            <a:ext cx="5006499"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dirty="0"/>
              <a:t>Irradiance at Surface in direction </a:t>
            </a:r>
          </a:p>
        </p:txBody>
      </p:sp>
      <p:graphicFrame>
        <p:nvGraphicFramePr>
          <p:cNvPr id="200744" name="Object 41">
            <a:extLst>
              <a:ext uri="{FF2B5EF4-FFF2-40B4-BE49-F238E27FC236}">
                <a16:creationId xmlns:a16="http://schemas.microsoft.com/office/drawing/2014/main" id="{D5F67E20-260F-495E-BEF8-01FAD5E7E12B}"/>
              </a:ext>
            </a:extLst>
          </p:cNvPr>
          <p:cNvGraphicFramePr>
            <a:graphicFrameLocks noChangeAspect="1"/>
          </p:cNvGraphicFramePr>
          <p:nvPr/>
        </p:nvGraphicFramePr>
        <p:xfrm>
          <a:off x="9062721" y="5694116"/>
          <a:ext cx="1232747" cy="652498"/>
        </p:xfrm>
        <a:graphic>
          <a:graphicData uri="http://schemas.openxmlformats.org/presentationml/2006/ole">
            <mc:AlternateContent xmlns:mc="http://schemas.openxmlformats.org/markup-compatibility/2006">
              <mc:Choice xmlns:v="urn:schemas-microsoft-com:vml" Requires="v">
                <p:oleObj spid="_x0000_s21300" name="Equation" r:id="rId16" imgW="431613" imgH="228501" progId="Equation.3">
                  <p:embed/>
                </p:oleObj>
              </mc:Choice>
              <mc:Fallback>
                <p:oleObj name="Equation" r:id="rId16" imgW="431613" imgH="228501" progId="Equation.3">
                  <p:embed/>
                  <p:pic>
                    <p:nvPicPr>
                      <p:cNvPr id="200744" name="Object 41">
                        <a:extLst>
                          <a:ext uri="{FF2B5EF4-FFF2-40B4-BE49-F238E27FC236}">
                            <a16:creationId xmlns:a16="http://schemas.microsoft.com/office/drawing/2014/main" id="{D5F67E20-260F-495E-BEF8-01FAD5E7E1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62721" y="5694116"/>
                        <a:ext cx="1232747" cy="6524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00745" name="Text Box 42">
            <a:extLst>
              <a:ext uri="{FF2B5EF4-FFF2-40B4-BE49-F238E27FC236}">
                <a16:creationId xmlns:a16="http://schemas.microsoft.com/office/drawing/2014/main" id="{8986FD45-4C5E-4F9B-B98A-BEB846B12BE6}"/>
              </a:ext>
            </a:extLst>
          </p:cNvPr>
          <p:cNvSpPr txBox="1">
            <a:spLocks noChangeArrowheads="1"/>
          </p:cNvSpPr>
          <p:nvPr/>
        </p:nvSpPr>
        <p:spPr bwMode="auto">
          <a:xfrm>
            <a:off x="4297120" y="6308232"/>
            <a:ext cx="4934363"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Radiance of Surface in direction </a:t>
            </a:r>
          </a:p>
        </p:txBody>
      </p:sp>
      <p:graphicFrame>
        <p:nvGraphicFramePr>
          <p:cNvPr id="200746" name="Object 43">
            <a:extLst>
              <a:ext uri="{FF2B5EF4-FFF2-40B4-BE49-F238E27FC236}">
                <a16:creationId xmlns:a16="http://schemas.microsoft.com/office/drawing/2014/main" id="{0A4BCF82-2AA6-4BA5-B016-23CFD60BF65E}"/>
              </a:ext>
            </a:extLst>
          </p:cNvPr>
          <p:cNvGraphicFramePr>
            <a:graphicFrameLocks noChangeAspect="1"/>
          </p:cNvGraphicFramePr>
          <p:nvPr/>
        </p:nvGraphicFramePr>
        <p:xfrm>
          <a:off x="9094329" y="6290170"/>
          <a:ext cx="1309511" cy="600569"/>
        </p:xfrm>
        <a:graphic>
          <a:graphicData uri="http://schemas.openxmlformats.org/presentationml/2006/ole">
            <mc:AlternateContent xmlns:mc="http://schemas.openxmlformats.org/markup-compatibility/2006">
              <mc:Choice xmlns:v="urn:schemas-microsoft-com:vml" Requires="v">
                <p:oleObj spid="_x0000_s21301" name="Equation" r:id="rId17" imgW="469696" imgH="215806" progId="Equation.3">
                  <p:embed/>
                </p:oleObj>
              </mc:Choice>
              <mc:Fallback>
                <p:oleObj name="Equation" r:id="rId17" imgW="469696" imgH="215806" progId="Equation.3">
                  <p:embed/>
                  <p:pic>
                    <p:nvPicPr>
                      <p:cNvPr id="200746" name="Object 43">
                        <a:extLst>
                          <a:ext uri="{FF2B5EF4-FFF2-40B4-BE49-F238E27FC236}">
                            <a16:creationId xmlns:a16="http://schemas.microsoft.com/office/drawing/2014/main" id="{0A4BCF82-2AA6-4BA5-B016-23CFD60BF65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94329" y="6290170"/>
                        <a:ext cx="1309511" cy="6005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423404" name="Text Box 44">
            <a:extLst>
              <a:ext uri="{FF2B5EF4-FFF2-40B4-BE49-F238E27FC236}">
                <a16:creationId xmlns:a16="http://schemas.microsoft.com/office/drawing/2014/main" id="{1A26FB32-9AFB-4E21-B6A2-EAE45018BCF9}"/>
              </a:ext>
            </a:extLst>
          </p:cNvPr>
          <p:cNvSpPr txBox="1">
            <a:spLocks noChangeArrowheads="1"/>
          </p:cNvSpPr>
          <p:nvPr/>
        </p:nvSpPr>
        <p:spPr bwMode="auto">
          <a:xfrm>
            <a:off x="2492587" y="8025967"/>
            <a:ext cx="1261884"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dirty="0"/>
              <a:t>BRDF :</a:t>
            </a:r>
          </a:p>
        </p:txBody>
      </p:sp>
      <p:graphicFrame>
        <p:nvGraphicFramePr>
          <p:cNvPr id="1423405" name="Object 45">
            <a:extLst>
              <a:ext uri="{FF2B5EF4-FFF2-40B4-BE49-F238E27FC236}">
                <a16:creationId xmlns:a16="http://schemas.microsoft.com/office/drawing/2014/main" id="{6C0F9352-8410-405D-BCD9-9880C1D08BDE}"/>
              </a:ext>
            </a:extLst>
          </p:cNvPr>
          <p:cNvGraphicFramePr>
            <a:graphicFrameLocks noChangeAspect="1"/>
          </p:cNvGraphicFramePr>
          <p:nvPr/>
        </p:nvGraphicFramePr>
        <p:xfrm>
          <a:off x="3628250" y="7613226"/>
          <a:ext cx="6037298" cy="1311770"/>
        </p:xfrm>
        <a:graphic>
          <a:graphicData uri="http://schemas.openxmlformats.org/presentationml/2006/ole">
            <mc:AlternateContent xmlns:mc="http://schemas.openxmlformats.org/markup-compatibility/2006">
              <mc:Choice xmlns:v="urn:schemas-microsoft-com:vml" Requires="v">
                <p:oleObj spid="_x0000_s21302" name="Equation" r:id="rId18" imgW="2108200" imgH="457200" progId="Equation.3">
                  <p:embed/>
                </p:oleObj>
              </mc:Choice>
              <mc:Fallback>
                <p:oleObj name="Equation" r:id="rId18" imgW="2108200" imgH="457200" progId="Equation.3">
                  <p:embed/>
                  <p:pic>
                    <p:nvPicPr>
                      <p:cNvPr id="1423405" name="Object 45">
                        <a:extLst>
                          <a:ext uri="{FF2B5EF4-FFF2-40B4-BE49-F238E27FC236}">
                            <a16:creationId xmlns:a16="http://schemas.microsoft.com/office/drawing/2014/main" id="{6C0F9352-8410-405D-BCD9-9880C1D08BD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28250" y="7613226"/>
                        <a:ext cx="6037298" cy="13117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423406" name="Rectangle 46">
            <a:extLst>
              <a:ext uri="{FF2B5EF4-FFF2-40B4-BE49-F238E27FC236}">
                <a16:creationId xmlns:a16="http://schemas.microsoft.com/office/drawing/2014/main" id="{E49059C0-C80C-4D95-9622-ACE34E0FE268}"/>
              </a:ext>
            </a:extLst>
          </p:cNvPr>
          <p:cNvSpPr>
            <a:spLocks noChangeArrowheads="1"/>
          </p:cNvSpPr>
          <p:nvPr/>
        </p:nvSpPr>
        <p:spPr bwMode="auto">
          <a:xfrm>
            <a:off x="2492587" y="7477760"/>
            <a:ext cx="7531947" cy="151722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Tree>
    <p:extLst>
      <p:ext uri="{BB962C8B-B14F-4D97-AF65-F5344CB8AC3E}">
        <p14:creationId xmlns:p14="http://schemas.microsoft.com/office/powerpoint/2010/main" val="3189285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 name="Reflectance: BRDF"/>
          <p:cNvSpPr txBox="1">
            <a:spLocks noGrp="1"/>
          </p:cNvSpPr>
          <p:nvPr>
            <p:ph type="title"/>
          </p:nvPr>
        </p:nvSpPr>
        <p:spPr>
          <a:xfrm>
            <a:off x="641350" y="254000"/>
            <a:ext cx="11722100" cy="1254166"/>
          </a:xfrm>
          <a:prstGeom prst="rect">
            <a:avLst/>
          </a:prstGeom>
        </p:spPr>
        <p:txBody>
          <a:bodyPr/>
          <a:lstStyle>
            <a:lvl1pPr>
              <a:lnSpc>
                <a:spcPct val="80000"/>
              </a:lnSpc>
            </a:lvl1pPr>
          </a:lstStyle>
          <a:p>
            <a:r>
              <a:rPr dirty="0"/>
              <a:t>Reflectance: BRDF</a:t>
            </a:r>
          </a:p>
        </p:txBody>
      </p:sp>
      <p:sp>
        <p:nvSpPr>
          <p:cNvPr id="966" name="Units: sr-1…"/>
          <p:cNvSpPr txBox="1"/>
          <p:nvPr/>
        </p:nvSpPr>
        <p:spPr>
          <a:xfrm>
            <a:off x="571500" y="2098470"/>
            <a:ext cx="11861800" cy="60071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rPr dirty="0"/>
              <a:t>Units: sr</a:t>
            </a:r>
            <a:r>
              <a:rPr baseline="31999" dirty="0"/>
              <a:t>-1</a:t>
            </a:r>
            <a:endParaRPr lang="en-US" baseline="31999" dirty="0"/>
          </a:p>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endParaRPr baseline="31999" dirty="0"/>
          </a:p>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rPr dirty="0"/>
              <a:t>Real-valued function defined on the double-hemisphere</a:t>
            </a:r>
          </a:p>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endParaRPr dirty="0"/>
          </a:p>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rPr lang="en-US" dirty="0"/>
              <a:t>Has many useful properties</a:t>
            </a:r>
            <a:endParaRPr dirty="0"/>
          </a:p>
        </p:txBody>
      </p:sp>
    </p:spTree>
    <p:extLst>
      <p:ext uri="{BB962C8B-B14F-4D97-AF65-F5344CB8AC3E}">
        <p14:creationId xmlns:p14="http://schemas.microsoft.com/office/powerpoint/2010/main" val="1561925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ext Box 2">
            <a:extLst>
              <a:ext uri="{FF2B5EF4-FFF2-40B4-BE49-F238E27FC236}">
                <a16:creationId xmlns:a16="http://schemas.microsoft.com/office/drawing/2014/main" id="{EA16BA00-4AE1-4305-904F-31BC6F7E11F9}"/>
              </a:ext>
            </a:extLst>
          </p:cNvPr>
          <p:cNvSpPr txBox="1">
            <a:spLocks noChangeArrowheads="1"/>
          </p:cNvSpPr>
          <p:nvPr/>
        </p:nvSpPr>
        <p:spPr bwMode="auto">
          <a:xfrm>
            <a:off x="2467572" y="275449"/>
            <a:ext cx="8153193" cy="79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4551" dirty="0"/>
              <a:t>Important Properties of BRDFs</a:t>
            </a:r>
          </a:p>
        </p:txBody>
      </p:sp>
      <p:sp>
        <p:nvSpPr>
          <p:cNvPr id="202754" name="Line 3">
            <a:extLst>
              <a:ext uri="{FF2B5EF4-FFF2-40B4-BE49-F238E27FC236}">
                <a16:creationId xmlns:a16="http://schemas.microsoft.com/office/drawing/2014/main" id="{B03A722B-6CCB-4CBC-90C4-BDB90A477A28}"/>
              </a:ext>
            </a:extLst>
          </p:cNvPr>
          <p:cNvSpPr>
            <a:spLocks noChangeShapeType="1"/>
          </p:cNvSpPr>
          <p:nvPr/>
        </p:nvSpPr>
        <p:spPr bwMode="auto">
          <a:xfrm>
            <a:off x="2178756" y="2530969"/>
            <a:ext cx="0" cy="1833316"/>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5689"/>
          </a:p>
        </p:txBody>
      </p:sp>
      <p:sp>
        <p:nvSpPr>
          <p:cNvPr id="202755" name="Line 4">
            <a:extLst>
              <a:ext uri="{FF2B5EF4-FFF2-40B4-BE49-F238E27FC236}">
                <a16:creationId xmlns:a16="http://schemas.microsoft.com/office/drawing/2014/main" id="{0C6C0C79-C8C7-4A57-8DF7-D8BC51A8DC7D}"/>
              </a:ext>
            </a:extLst>
          </p:cNvPr>
          <p:cNvSpPr>
            <a:spLocks noChangeShapeType="1"/>
          </p:cNvSpPr>
          <p:nvPr/>
        </p:nvSpPr>
        <p:spPr bwMode="auto">
          <a:xfrm>
            <a:off x="2178756" y="4364285"/>
            <a:ext cx="233002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02756" name="Line 5">
            <a:extLst>
              <a:ext uri="{FF2B5EF4-FFF2-40B4-BE49-F238E27FC236}">
                <a16:creationId xmlns:a16="http://schemas.microsoft.com/office/drawing/2014/main" id="{6BE14160-A99E-49C0-AD67-45CCD714985D}"/>
              </a:ext>
            </a:extLst>
          </p:cNvPr>
          <p:cNvSpPr>
            <a:spLocks noChangeShapeType="1"/>
          </p:cNvSpPr>
          <p:nvPr/>
        </p:nvSpPr>
        <p:spPr bwMode="auto">
          <a:xfrm flipV="1">
            <a:off x="2178756" y="3675662"/>
            <a:ext cx="1074702" cy="68862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2757" name="Line 6">
            <a:extLst>
              <a:ext uri="{FF2B5EF4-FFF2-40B4-BE49-F238E27FC236}">
                <a16:creationId xmlns:a16="http://schemas.microsoft.com/office/drawing/2014/main" id="{A2A27326-59AC-4B44-AEB9-64EA87FF8EE2}"/>
              </a:ext>
            </a:extLst>
          </p:cNvPr>
          <p:cNvSpPr>
            <a:spLocks noChangeShapeType="1"/>
          </p:cNvSpPr>
          <p:nvPr/>
        </p:nvSpPr>
        <p:spPr bwMode="auto">
          <a:xfrm>
            <a:off x="3253458" y="3675663"/>
            <a:ext cx="0" cy="1451752"/>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2758" name="Line 7">
            <a:extLst>
              <a:ext uri="{FF2B5EF4-FFF2-40B4-BE49-F238E27FC236}">
                <a16:creationId xmlns:a16="http://schemas.microsoft.com/office/drawing/2014/main" id="{D69DCD15-7FFC-426E-A32D-74ED37FF3CA3}"/>
              </a:ext>
            </a:extLst>
          </p:cNvPr>
          <p:cNvSpPr>
            <a:spLocks noChangeShapeType="1"/>
          </p:cNvSpPr>
          <p:nvPr/>
        </p:nvSpPr>
        <p:spPr bwMode="auto">
          <a:xfrm>
            <a:off x="2178756" y="4364286"/>
            <a:ext cx="1074702" cy="76312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2759" name="Line 8">
            <a:extLst>
              <a:ext uri="{FF2B5EF4-FFF2-40B4-BE49-F238E27FC236}">
                <a16:creationId xmlns:a16="http://schemas.microsoft.com/office/drawing/2014/main" id="{A399AB6F-C069-4DC1-BC5A-BDB9A2C6F4DC}"/>
              </a:ext>
            </a:extLst>
          </p:cNvPr>
          <p:cNvSpPr>
            <a:spLocks noChangeShapeType="1"/>
          </p:cNvSpPr>
          <p:nvPr/>
        </p:nvSpPr>
        <p:spPr bwMode="auto">
          <a:xfrm flipH="1">
            <a:off x="1282418" y="4364286"/>
            <a:ext cx="896338" cy="10701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02760" name="AutoShape 9">
            <a:extLst>
              <a:ext uri="{FF2B5EF4-FFF2-40B4-BE49-F238E27FC236}">
                <a16:creationId xmlns:a16="http://schemas.microsoft.com/office/drawing/2014/main" id="{8FCEFE9F-6C06-4340-84CB-6E058306216E}"/>
              </a:ext>
            </a:extLst>
          </p:cNvPr>
          <p:cNvSpPr>
            <a:spLocks noChangeArrowheads="1"/>
          </p:cNvSpPr>
          <p:nvPr/>
        </p:nvSpPr>
        <p:spPr bwMode="auto">
          <a:xfrm rot="10403514" flipH="1">
            <a:off x="1907824" y="4359770"/>
            <a:ext cx="537351" cy="304799"/>
          </a:xfrm>
          <a:custGeom>
            <a:avLst/>
            <a:gdLst>
              <a:gd name="T0" fmla="*/ 57800736 w 21600"/>
              <a:gd name="T1" fmla="*/ 0 h 21600"/>
              <a:gd name="T2" fmla="*/ 7257214 w 21600"/>
              <a:gd name="T3" fmla="*/ 5429733 h 21600"/>
              <a:gd name="T4" fmla="*/ 57800736 w 21600"/>
              <a:gd name="T5" fmla="*/ 0 h 21600"/>
              <a:gd name="T6" fmla="*/ 108344572 w 21600"/>
              <a:gd name="T7" fmla="*/ 5429733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202761" name="AutoShape 10">
            <a:extLst>
              <a:ext uri="{FF2B5EF4-FFF2-40B4-BE49-F238E27FC236}">
                <a16:creationId xmlns:a16="http://schemas.microsoft.com/office/drawing/2014/main" id="{8BBE7595-D5F3-4805-886A-E62000B44502}"/>
              </a:ext>
            </a:extLst>
          </p:cNvPr>
          <p:cNvSpPr>
            <a:spLocks noChangeArrowheads="1"/>
          </p:cNvSpPr>
          <p:nvPr/>
        </p:nvSpPr>
        <p:spPr bwMode="auto">
          <a:xfrm rot="1075118" flipH="1">
            <a:off x="2111024" y="3905956"/>
            <a:ext cx="537351" cy="304801"/>
          </a:xfrm>
          <a:custGeom>
            <a:avLst/>
            <a:gdLst>
              <a:gd name="T0" fmla="*/ 57800736 w 21600"/>
              <a:gd name="T1" fmla="*/ 0 h 21600"/>
              <a:gd name="T2" fmla="*/ 7257214 w 21600"/>
              <a:gd name="T3" fmla="*/ 5429779 h 21600"/>
              <a:gd name="T4" fmla="*/ 57800736 w 21600"/>
              <a:gd name="T5" fmla="*/ 0 h 21600"/>
              <a:gd name="T6" fmla="*/ 108344572 w 21600"/>
              <a:gd name="T7" fmla="*/ 5429779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202762" name="AutoShape 11">
            <a:extLst>
              <a:ext uri="{FF2B5EF4-FFF2-40B4-BE49-F238E27FC236}">
                <a16:creationId xmlns:a16="http://schemas.microsoft.com/office/drawing/2014/main" id="{CD1F2C3A-8041-4370-957F-018C65388049}"/>
              </a:ext>
            </a:extLst>
          </p:cNvPr>
          <p:cNvSpPr>
            <a:spLocks noChangeArrowheads="1"/>
          </p:cNvSpPr>
          <p:nvPr/>
        </p:nvSpPr>
        <p:spPr bwMode="auto">
          <a:xfrm rot="1075118" flipH="1">
            <a:off x="2111024" y="3935308"/>
            <a:ext cx="537351" cy="304799"/>
          </a:xfrm>
          <a:custGeom>
            <a:avLst/>
            <a:gdLst>
              <a:gd name="T0" fmla="*/ 57800736 w 21600"/>
              <a:gd name="T1" fmla="*/ 0 h 21600"/>
              <a:gd name="T2" fmla="*/ 7257214 w 21600"/>
              <a:gd name="T3" fmla="*/ 5429733 h 21600"/>
              <a:gd name="T4" fmla="*/ 57800736 w 21600"/>
              <a:gd name="T5" fmla="*/ 0 h 21600"/>
              <a:gd name="T6" fmla="*/ 108344572 w 21600"/>
              <a:gd name="T7" fmla="*/ 5429733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202763" name="AutoShape 12">
            <a:extLst>
              <a:ext uri="{FF2B5EF4-FFF2-40B4-BE49-F238E27FC236}">
                <a16:creationId xmlns:a16="http://schemas.microsoft.com/office/drawing/2014/main" id="{933AD869-57A5-40E9-AB3D-9C09F9F1E2A0}"/>
              </a:ext>
            </a:extLst>
          </p:cNvPr>
          <p:cNvSpPr>
            <a:spLocks noChangeArrowheads="1"/>
          </p:cNvSpPr>
          <p:nvPr/>
        </p:nvSpPr>
        <p:spPr bwMode="auto">
          <a:xfrm rot="10403514" flipH="1">
            <a:off x="1921370" y="4382347"/>
            <a:ext cx="537351" cy="307058"/>
          </a:xfrm>
          <a:custGeom>
            <a:avLst/>
            <a:gdLst>
              <a:gd name="T0" fmla="*/ 57800736 w 21600"/>
              <a:gd name="T1" fmla="*/ 0 h 21600"/>
              <a:gd name="T2" fmla="*/ 7257214 w 21600"/>
              <a:gd name="T3" fmla="*/ 5551259 h 21600"/>
              <a:gd name="T4" fmla="*/ 57800736 w 21600"/>
              <a:gd name="T5" fmla="*/ 0 h 21600"/>
              <a:gd name="T6" fmla="*/ 108344572 w 21600"/>
              <a:gd name="T7" fmla="*/ 5551259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202764" name="Text Box 13">
            <a:extLst>
              <a:ext uri="{FF2B5EF4-FFF2-40B4-BE49-F238E27FC236}">
                <a16:creationId xmlns:a16="http://schemas.microsoft.com/office/drawing/2014/main" id="{D56FE750-AC2F-496E-A4E5-6486846AA3C3}"/>
              </a:ext>
            </a:extLst>
          </p:cNvPr>
          <p:cNvSpPr txBox="1">
            <a:spLocks noChangeArrowheads="1"/>
          </p:cNvSpPr>
          <p:nvPr/>
        </p:nvSpPr>
        <p:spPr bwMode="auto">
          <a:xfrm>
            <a:off x="1121292" y="5287716"/>
            <a:ext cx="367408"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844"/>
              <a:t>x</a:t>
            </a:r>
          </a:p>
        </p:txBody>
      </p:sp>
      <p:sp>
        <p:nvSpPr>
          <p:cNvPr id="202765" name="Text Box 14">
            <a:extLst>
              <a:ext uri="{FF2B5EF4-FFF2-40B4-BE49-F238E27FC236}">
                <a16:creationId xmlns:a16="http://schemas.microsoft.com/office/drawing/2014/main" id="{9D91B1C3-58E8-4F0A-AE51-88BBA122D63C}"/>
              </a:ext>
            </a:extLst>
          </p:cNvPr>
          <p:cNvSpPr txBox="1">
            <a:spLocks noChangeArrowheads="1"/>
          </p:cNvSpPr>
          <p:nvPr/>
        </p:nvSpPr>
        <p:spPr bwMode="auto">
          <a:xfrm>
            <a:off x="4480866" y="4082063"/>
            <a:ext cx="367408"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844"/>
              <a:t>y</a:t>
            </a:r>
          </a:p>
        </p:txBody>
      </p:sp>
      <p:sp>
        <p:nvSpPr>
          <p:cNvPr id="202766" name="Text Box 15">
            <a:extLst>
              <a:ext uri="{FF2B5EF4-FFF2-40B4-BE49-F238E27FC236}">
                <a16:creationId xmlns:a16="http://schemas.microsoft.com/office/drawing/2014/main" id="{83765007-D37F-4FA1-B221-B7BB93985FE2}"/>
              </a:ext>
            </a:extLst>
          </p:cNvPr>
          <p:cNvSpPr txBox="1">
            <a:spLocks noChangeArrowheads="1"/>
          </p:cNvSpPr>
          <p:nvPr/>
        </p:nvSpPr>
        <p:spPr bwMode="auto">
          <a:xfrm>
            <a:off x="1988279" y="2054578"/>
            <a:ext cx="367408"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844"/>
              <a:t>z</a:t>
            </a:r>
          </a:p>
        </p:txBody>
      </p:sp>
      <p:graphicFrame>
        <p:nvGraphicFramePr>
          <p:cNvPr id="202767" name="Object 16">
            <a:extLst>
              <a:ext uri="{FF2B5EF4-FFF2-40B4-BE49-F238E27FC236}">
                <a16:creationId xmlns:a16="http://schemas.microsoft.com/office/drawing/2014/main" id="{2FEC5C82-C4F4-4C1C-A9F6-9F63BCC2E301}"/>
              </a:ext>
            </a:extLst>
          </p:cNvPr>
          <p:cNvGraphicFramePr>
            <a:graphicFrameLocks noChangeAspect="1"/>
          </p:cNvGraphicFramePr>
          <p:nvPr/>
        </p:nvGraphicFramePr>
        <p:xfrm>
          <a:off x="2357120" y="3447627"/>
          <a:ext cx="343182" cy="406400"/>
        </p:xfrm>
        <a:graphic>
          <a:graphicData uri="http://schemas.openxmlformats.org/presentationml/2006/ole">
            <mc:AlternateContent xmlns:mc="http://schemas.openxmlformats.org/markup-compatibility/2006">
              <mc:Choice xmlns:v="urn:schemas-microsoft-com:vml" Requires="v">
                <p:oleObj spid="_x0000_s3743" name="Equation" r:id="rId4" imgW="126725" imgH="177415" progId="Equation.3">
                  <p:embed/>
                </p:oleObj>
              </mc:Choice>
              <mc:Fallback>
                <p:oleObj name="Equation" r:id="rId4" imgW="126725" imgH="177415" progId="Equation.3">
                  <p:embed/>
                  <p:pic>
                    <p:nvPicPr>
                      <p:cNvPr id="202767" name="Object 16">
                        <a:extLst>
                          <a:ext uri="{FF2B5EF4-FFF2-40B4-BE49-F238E27FC236}">
                            <a16:creationId xmlns:a16="http://schemas.microsoft.com/office/drawing/2014/main" id="{2FEC5C82-C4F4-4C1C-A9F6-9F63BCC2E3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7120" y="3447627"/>
                        <a:ext cx="343182"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02768" name="Object 17">
            <a:extLst>
              <a:ext uri="{FF2B5EF4-FFF2-40B4-BE49-F238E27FC236}">
                <a16:creationId xmlns:a16="http://schemas.microsoft.com/office/drawing/2014/main" id="{EEDEF7B2-4983-4284-90F2-57E1231FD976}"/>
              </a:ext>
            </a:extLst>
          </p:cNvPr>
          <p:cNvGraphicFramePr>
            <a:graphicFrameLocks noChangeAspect="1"/>
          </p:cNvGraphicFramePr>
          <p:nvPr/>
        </p:nvGraphicFramePr>
        <p:xfrm>
          <a:off x="1998134" y="4669085"/>
          <a:ext cx="343182" cy="467361"/>
        </p:xfrm>
        <a:graphic>
          <a:graphicData uri="http://schemas.openxmlformats.org/presentationml/2006/ole">
            <mc:AlternateContent xmlns:mc="http://schemas.openxmlformats.org/markup-compatibility/2006">
              <mc:Choice xmlns:v="urn:schemas-microsoft-com:vml" Requires="v">
                <p:oleObj spid="_x0000_s3744" name="Equation" r:id="rId6" imgW="126835" imgH="202936" progId="Equation.3">
                  <p:embed/>
                </p:oleObj>
              </mc:Choice>
              <mc:Fallback>
                <p:oleObj name="Equation" r:id="rId6" imgW="126835" imgH="202936" progId="Equation.3">
                  <p:embed/>
                  <p:pic>
                    <p:nvPicPr>
                      <p:cNvPr id="202768" name="Object 17">
                        <a:extLst>
                          <a:ext uri="{FF2B5EF4-FFF2-40B4-BE49-F238E27FC236}">
                            <a16:creationId xmlns:a16="http://schemas.microsoft.com/office/drawing/2014/main" id="{EEDEF7B2-4983-4284-90F2-57E1231FD9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8134" y="4669085"/>
                        <a:ext cx="343182" cy="4673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02769" name="Text Box 18">
            <a:extLst>
              <a:ext uri="{FF2B5EF4-FFF2-40B4-BE49-F238E27FC236}">
                <a16:creationId xmlns:a16="http://schemas.microsoft.com/office/drawing/2014/main" id="{199EE7F3-6E49-46D3-B9A9-79F3F2D1B3F3}"/>
              </a:ext>
            </a:extLst>
          </p:cNvPr>
          <p:cNvSpPr txBox="1">
            <a:spLocks noChangeArrowheads="1"/>
          </p:cNvSpPr>
          <p:nvPr/>
        </p:nvSpPr>
        <p:spPr bwMode="auto">
          <a:xfrm>
            <a:off x="5561532" y="1950721"/>
            <a:ext cx="1059906" cy="44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276"/>
              <a:t>source</a:t>
            </a:r>
          </a:p>
        </p:txBody>
      </p:sp>
      <p:sp>
        <p:nvSpPr>
          <p:cNvPr id="202770" name="Freeform 19">
            <a:extLst>
              <a:ext uri="{FF2B5EF4-FFF2-40B4-BE49-F238E27FC236}">
                <a16:creationId xmlns:a16="http://schemas.microsoft.com/office/drawing/2014/main" id="{605D9FFA-FCD8-4FF9-A319-18FEB26722ED}"/>
              </a:ext>
            </a:extLst>
          </p:cNvPr>
          <p:cNvSpPr>
            <a:spLocks/>
          </p:cNvSpPr>
          <p:nvPr/>
        </p:nvSpPr>
        <p:spPr bwMode="auto">
          <a:xfrm>
            <a:off x="7816428" y="4982916"/>
            <a:ext cx="1325316" cy="532836"/>
          </a:xfrm>
          <a:custGeom>
            <a:avLst/>
            <a:gdLst>
              <a:gd name="T0" fmla="*/ 0 w 526"/>
              <a:gd name="T1" fmla="*/ 178747656 h 350"/>
              <a:gd name="T2" fmla="*/ 637130323 w 526"/>
              <a:gd name="T3" fmla="*/ 269267378 h 350"/>
              <a:gd name="T4" fmla="*/ 725010673 w 526"/>
              <a:gd name="T5" fmla="*/ 348328161 h 350"/>
              <a:gd name="T6" fmla="*/ 753258878 w 526"/>
              <a:gd name="T7" fmla="*/ 401036064 h 350"/>
              <a:gd name="T8" fmla="*/ 1286815994 w 526"/>
              <a:gd name="T9" fmla="*/ 300203834 h 350"/>
              <a:gd name="T10" fmla="*/ 1575565969 w 526"/>
              <a:gd name="T11" fmla="*/ 305932767 h 350"/>
              <a:gd name="T12" fmla="*/ 1503378475 w 526"/>
              <a:gd name="T13" fmla="*/ 57290408 h 350"/>
              <a:gd name="T14" fmla="*/ 1446883838 w 526"/>
              <a:gd name="T15" fmla="*/ 20625018 h 350"/>
              <a:gd name="T16" fmla="*/ 998067791 w 526"/>
              <a:gd name="T17" fmla="*/ 0 h 350"/>
              <a:gd name="T18" fmla="*/ 448816047 w 526"/>
              <a:gd name="T19" fmla="*/ 14896084 h 350"/>
              <a:gd name="T20" fmla="*/ 204007133 w 526"/>
              <a:gd name="T21" fmla="*/ 52707903 h 350"/>
              <a:gd name="T22" fmla="*/ 100433926 w 526"/>
              <a:gd name="T23" fmla="*/ 115727244 h 350"/>
              <a:gd name="T24" fmla="*/ 0 w 526"/>
              <a:gd name="T25" fmla="*/ 178747656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6"/>
              <a:gd name="T40" fmla="*/ 0 h 350"/>
              <a:gd name="T41" fmla="*/ 526 w 526"/>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6" h="350">
                <a:moveTo>
                  <a:pt x="0" y="156"/>
                </a:moveTo>
                <a:cubicBezTo>
                  <a:pt x="75" y="165"/>
                  <a:pt x="150" y="176"/>
                  <a:pt x="203" y="235"/>
                </a:cubicBezTo>
                <a:cubicBezTo>
                  <a:pt x="212" y="259"/>
                  <a:pt x="222" y="280"/>
                  <a:pt x="231" y="304"/>
                </a:cubicBezTo>
                <a:cubicBezTo>
                  <a:pt x="236" y="319"/>
                  <a:pt x="240" y="350"/>
                  <a:pt x="240" y="350"/>
                </a:cubicBezTo>
                <a:cubicBezTo>
                  <a:pt x="285" y="305"/>
                  <a:pt x="352" y="284"/>
                  <a:pt x="410" y="262"/>
                </a:cubicBezTo>
                <a:cubicBezTo>
                  <a:pt x="441" y="264"/>
                  <a:pt x="502" y="267"/>
                  <a:pt x="502" y="267"/>
                </a:cubicBezTo>
                <a:cubicBezTo>
                  <a:pt x="502" y="255"/>
                  <a:pt x="526" y="97"/>
                  <a:pt x="479" y="50"/>
                </a:cubicBezTo>
                <a:cubicBezTo>
                  <a:pt x="475" y="36"/>
                  <a:pt x="474" y="25"/>
                  <a:pt x="461" y="18"/>
                </a:cubicBezTo>
                <a:cubicBezTo>
                  <a:pt x="415" y="2"/>
                  <a:pt x="366" y="3"/>
                  <a:pt x="318" y="0"/>
                </a:cubicBezTo>
                <a:cubicBezTo>
                  <a:pt x="259" y="3"/>
                  <a:pt x="201" y="6"/>
                  <a:pt x="143" y="13"/>
                </a:cubicBezTo>
                <a:cubicBezTo>
                  <a:pt x="114" y="23"/>
                  <a:pt x="90" y="28"/>
                  <a:pt x="65" y="46"/>
                </a:cubicBezTo>
                <a:cubicBezTo>
                  <a:pt x="58" y="64"/>
                  <a:pt x="46" y="88"/>
                  <a:pt x="32" y="101"/>
                </a:cubicBezTo>
                <a:cubicBezTo>
                  <a:pt x="25" y="127"/>
                  <a:pt x="22" y="140"/>
                  <a:pt x="0" y="156"/>
                </a:cubicBezTo>
                <a:close/>
              </a:path>
            </a:pathLst>
          </a:custGeom>
          <a:solidFill>
            <a:schemeClr val="accent1"/>
          </a:solidFill>
          <a:ln w="9525">
            <a:solidFill>
              <a:schemeClr val="tx1"/>
            </a:solidFill>
            <a:round/>
            <a:headEnd/>
            <a:tailEnd/>
          </a:ln>
        </p:spPr>
        <p:txBody>
          <a:bodyPr/>
          <a:lstStyle/>
          <a:p>
            <a:endParaRPr lang="en-US" sz="5689"/>
          </a:p>
        </p:txBody>
      </p:sp>
      <p:sp>
        <p:nvSpPr>
          <p:cNvPr id="202771" name="Line 20">
            <a:extLst>
              <a:ext uri="{FF2B5EF4-FFF2-40B4-BE49-F238E27FC236}">
                <a16:creationId xmlns:a16="http://schemas.microsoft.com/office/drawing/2014/main" id="{575D7D11-9E69-4481-A60D-10FFF5BBE82B}"/>
              </a:ext>
            </a:extLst>
          </p:cNvPr>
          <p:cNvSpPr>
            <a:spLocks noChangeShapeType="1"/>
          </p:cNvSpPr>
          <p:nvPr/>
        </p:nvSpPr>
        <p:spPr bwMode="auto">
          <a:xfrm>
            <a:off x="6317262" y="2736427"/>
            <a:ext cx="2248747" cy="241808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02772" name="Line 21">
            <a:extLst>
              <a:ext uri="{FF2B5EF4-FFF2-40B4-BE49-F238E27FC236}">
                <a16:creationId xmlns:a16="http://schemas.microsoft.com/office/drawing/2014/main" id="{ACCD619D-A4BE-4322-816A-35EA0F890305}"/>
              </a:ext>
            </a:extLst>
          </p:cNvPr>
          <p:cNvSpPr>
            <a:spLocks noChangeShapeType="1"/>
          </p:cNvSpPr>
          <p:nvPr/>
        </p:nvSpPr>
        <p:spPr bwMode="auto">
          <a:xfrm flipV="1">
            <a:off x="8566010" y="2822222"/>
            <a:ext cx="2153920" cy="233228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02773" name="Line 22">
            <a:extLst>
              <a:ext uri="{FF2B5EF4-FFF2-40B4-BE49-F238E27FC236}">
                <a16:creationId xmlns:a16="http://schemas.microsoft.com/office/drawing/2014/main" id="{1DD992DA-CB2C-449B-A5E0-07743A16BF49}"/>
              </a:ext>
            </a:extLst>
          </p:cNvPr>
          <p:cNvSpPr>
            <a:spLocks noChangeShapeType="1"/>
          </p:cNvSpPr>
          <p:nvPr/>
        </p:nvSpPr>
        <p:spPr bwMode="auto">
          <a:xfrm flipV="1">
            <a:off x="8566009" y="4292037"/>
            <a:ext cx="0" cy="86247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02774" name="Oval 23">
            <a:extLst>
              <a:ext uri="{FF2B5EF4-FFF2-40B4-BE49-F238E27FC236}">
                <a16:creationId xmlns:a16="http://schemas.microsoft.com/office/drawing/2014/main" id="{0C67648B-7FCB-47CD-9031-67400AC71245}"/>
              </a:ext>
            </a:extLst>
          </p:cNvPr>
          <p:cNvSpPr>
            <a:spLocks noChangeArrowheads="1"/>
          </p:cNvSpPr>
          <p:nvPr/>
        </p:nvSpPr>
        <p:spPr bwMode="auto">
          <a:xfrm>
            <a:off x="6170507" y="2607735"/>
            <a:ext cx="250613" cy="230293"/>
          </a:xfrm>
          <a:prstGeom prst="ellipse">
            <a:avLst/>
          </a:prstGeom>
          <a:solidFill>
            <a:schemeClr val="tx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202775" name="Line 24">
            <a:extLst>
              <a:ext uri="{FF2B5EF4-FFF2-40B4-BE49-F238E27FC236}">
                <a16:creationId xmlns:a16="http://schemas.microsoft.com/office/drawing/2014/main" id="{308F34EC-1E08-4C2A-B422-B895F11B396D}"/>
              </a:ext>
            </a:extLst>
          </p:cNvPr>
          <p:cNvSpPr>
            <a:spLocks noChangeShapeType="1"/>
          </p:cNvSpPr>
          <p:nvPr/>
        </p:nvSpPr>
        <p:spPr bwMode="auto">
          <a:xfrm>
            <a:off x="6068907" y="2725138"/>
            <a:ext cx="45381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2776" name="Line 25">
            <a:extLst>
              <a:ext uri="{FF2B5EF4-FFF2-40B4-BE49-F238E27FC236}">
                <a16:creationId xmlns:a16="http://schemas.microsoft.com/office/drawing/2014/main" id="{6714D7A2-3958-47E9-8059-385E2203B414}"/>
              </a:ext>
            </a:extLst>
          </p:cNvPr>
          <p:cNvSpPr>
            <a:spLocks noChangeShapeType="1"/>
          </p:cNvSpPr>
          <p:nvPr/>
        </p:nvSpPr>
        <p:spPr bwMode="auto">
          <a:xfrm rot="5400000">
            <a:off x="6085840" y="2726268"/>
            <a:ext cx="417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2777" name="Line 26">
            <a:extLst>
              <a:ext uri="{FF2B5EF4-FFF2-40B4-BE49-F238E27FC236}">
                <a16:creationId xmlns:a16="http://schemas.microsoft.com/office/drawing/2014/main" id="{A5FB68AF-0DE0-4912-88D3-1A2D65709E68}"/>
              </a:ext>
            </a:extLst>
          </p:cNvPr>
          <p:cNvSpPr>
            <a:spLocks noChangeShapeType="1"/>
          </p:cNvSpPr>
          <p:nvPr/>
        </p:nvSpPr>
        <p:spPr bwMode="auto">
          <a:xfrm flipV="1">
            <a:off x="6141156" y="2558064"/>
            <a:ext cx="327378" cy="30931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2778" name="Line 27">
            <a:extLst>
              <a:ext uri="{FF2B5EF4-FFF2-40B4-BE49-F238E27FC236}">
                <a16:creationId xmlns:a16="http://schemas.microsoft.com/office/drawing/2014/main" id="{185C7B63-9915-4BA5-9F8E-B97CC5CA20A0}"/>
              </a:ext>
            </a:extLst>
          </p:cNvPr>
          <p:cNvSpPr>
            <a:spLocks noChangeShapeType="1"/>
          </p:cNvSpPr>
          <p:nvPr/>
        </p:nvSpPr>
        <p:spPr bwMode="auto">
          <a:xfrm>
            <a:off x="6129867" y="2564835"/>
            <a:ext cx="334151" cy="30705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2779" name="Rectangle 28">
            <a:extLst>
              <a:ext uri="{FF2B5EF4-FFF2-40B4-BE49-F238E27FC236}">
                <a16:creationId xmlns:a16="http://schemas.microsoft.com/office/drawing/2014/main" id="{1CB4BD18-404A-4798-8D0D-743D54C47F2A}"/>
              </a:ext>
            </a:extLst>
          </p:cNvPr>
          <p:cNvSpPr>
            <a:spLocks noChangeArrowheads="1"/>
          </p:cNvSpPr>
          <p:nvPr/>
        </p:nvSpPr>
        <p:spPr bwMode="auto">
          <a:xfrm rot="18647997">
            <a:off x="10757183" y="2349219"/>
            <a:ext cx="498968" cy="374791"/>
          </a:xfrm>
          <a:prstGeom prst="rect">
            <a:avLst/>
          </a:prstGeom>
          <a:solidFill>
            <a:schemeClr val="bg2"/>
          </a:solidFill>
          <a:ln w="9525">
            <a:solidFill>
              <a:schemeClr val="tx1"/>
            </a:solidFill>
            <a:miter lim="800000"/>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202780" name="Rectangle 29">
            <a:extLst>
              <a:ext uri="{FF2B5EF4-FFF2-40B4-BE49-F238E27FC236}">
                <a16:creationId xmlns:a16="http://schemas.microsoft.com/office/drawing/2014/main" id="{26BA4569-D0CE-4031-B1B1-700E1FE4B566}"/>
              </a:ext>
            </a:extLst>
          </p:cNvPr>
          <p:cNvSpPr>
            <a:spLocks noChangeArrowheads="1"/>
          </p:cNvSpPr>
          <p:nvPr/>
        </p:nvSpPr>
        <p:spPr bwMode="auto">
          <a:xfrm rot="18647997">
            <a:off x="10724445" y="2677725"/>
            <a:ext cx="124178" cy="187396"/>
          </a:xfrm>
          <a:prstGeom prst="rect">
            <a:avLst/>
          </a:prstGeom>
          <a:solidFill>
            <a:schemeClr val="bg2"/>
          </a:solidFill>
          <a:ln w="9525">
            <a:solidFill>
              <a:schemeClr val="tx1"/>
            </a:solidFill>
            <a:miter lim="800000"/>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202781" name="Text Box 30">
            <a:extLst>
              <a:ext uri="{FF2B5EF4-FFF2-40B4-BE49-F238E27FC236}">
                <a16:creationId xmlns:a16="http://schemas.microsoft.com/office/drawing/2014/main" id="{2482B187-3C8B-49DF-AB5B-6ABF13807375}"/>
              </a:ext>
            </a:extLst>
          </p:cNvPr>
          <p:cNvSpPr txBox="1">
            <a:spLocks noChangeArrowheads="1"/>
          </p:cNvSpPr>
          <p:nvPr/>
        </p:nvSpPr>
        <p:spPr bwMode="auto">
          <a:xfrm>
            <a:off x="10847997" y="2898987"/>
            <a:ext cx="1285929" cy="792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276"/>
              <a:t>viewing</a:t>
            </a:r>
          </a:p>
          <a:p>
            <a:r>
              <a:rPr lang="en-US" altLang="en-US" sz="2276"/>
              <a:t>direction</a:t>
            </a:r>
          </a:p>
        </p:txBody>
      </p:sp>
      <p:sp>
        <p:nvSpPr>
          <p:cNvPr id="202782" name="Text Box 31">
            <a:extLst>
              <a:ext uri="{FF2B5EF4-FFF2-40B4-BE49-F238E27FC236}">
                <a16:creationId xmlns:a16="http://schemas.microsoft.com/office/drawing/2014/main" id="{63A6687A-C82D-4AF1-94B2-FCCAB355C4AD}"/>
              </a:ext>
            </a:extLst>
          </p:cNvPr>
          <p:cNvSpPr txBox="1">
            <a:spLocks noChangeArrowheads="1"/>
          </p:cNvSpPr>
          <p:nvPr/>
        </p:nvSpPr>
        <p:spPr bwMode="auto">
          <a:xfrm>
            <a:off x="9161888" y="5070969"/>
            <a:ext cx="1221809" cy="792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276"/>
              <a:t>surface</a:t>
            </a:r>
          </a:p>
          <a:p>
            <a:r>
              <a:rPr lang="en-US" altLang="en-US" sz="2276"/>
              <a:t>element</a:t>
            </a:r>
          </a:p>
        </p:txBody>
      </p:sp>
      <p:sp>
        <p:nvSpPr>
          <p:cNvPr id="202783" name="Text Box 32">
            <a:extLst>
              <a:ext uri="{FF2B5EF4-FFF2-40B4-BE49-F238E27FC236}">
                <a16:creationId xmlns:a16="http://schemas.microsoft.com/office/drawing/2014/main" id="{FEEBEE62-ACD9-4E9D-8C34-2F754CFDBBC9}"/>
              </a:ext>
            </a:extLst>
          </p:cNvPr>
          <p:cNvSpPr txBox="1">
            <a:spLocks noChangeArrowheads="1"/>
          </p:cNvSpPr>
          <p:nvPr/>
        </p:nvSpPr>
        <p:spPr bwMode="auto">
          <a:xfrm>
            <a:off x="8130771" y="3919503"/>
            <a:ext cx="1075936" cy="44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276"/>
              <a:t>normal</a:t>
            </a:r>
          </a:p>
        </p:txBody>
      </p:sp>
      <p:sp>
        <p:nvSpPr>
          <p:cNvPr id="202784" name="Text Box 33">
            <a:extLst>
              <a:ext uri="{FF2B5EF4-FFF2-40B4-BE49-F238E27FC236}">
                <a16:creationId xmlns:a16="http://schemas.microsoft.com/office/drawing/2014/main" id="{464953B9-A487-411A-90A5-4F1EC021ADFB}"/>
              </a:ext>
            </a:extLst>
          </p:cNvPr>
          <p:cNvSpPr txBox="1">
            <a:spLocks noChangeArrowheads="1"/>
          </p:cNvSpPr>
          <p:nvPr/>
        </p:nvSpPr>
        <p:spPr bwMode="auto">
          <a:xfrm>
            <a:off x="6725294" y="2553548"/>
            <a:ext cx="1285929" cy="792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276"/>
              <a:t>incident</a:t>
            </a:r>
          </a:p>
          <a:p>
            <a:r>
              <a:rPr lang="en-US" altLang="en-US" sz="2276"/>
              <a:t>direction</a:t>
            </a:r>
          </a:p>
        </p:txBody>
      </p:sp>
      <p:sp>
        <p:nvSpPr>
          <p:cNvPr id="202785" name="Line 34">
            <a:extLst>
              <a:ext uri="{FF2B5EF4-FFF2-40B4-BE49-F238E27FC236}">
                <a16:creationId xmlns:a16="http://schemas.microsoft.com/office/drawing/2014/main" id="{7C6D666D-989A-4617-958A-2975365B9F40}"/>
              </a:ext>
            </a:extLst>
          </p:cNvPr>
          <p:cNvSpPr>
            <a:spLocks noChangeShapeType="1"/>
          </p:cNvSpPr>
          <p:nvPr/>
        </p:nvSpPr>
        <p:spPr bwMode="auto">
          <a:xfrm>
            <a:off x="7360356" y="3860800"/>
            <a:ext cx="142241" cy="17159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02786" name="Line 35">
            <a:extLst>
              <a:ext uri="{FF2B5EF4-FFF2-40B4-BE49-F238E27FC236}">
                <a16:creationId xmlns:a16="http://schemas.microsoft.com/office/drawing/2014/main" id="{CC561DB9-9BE1-49EB-8438-C2388018CB4A}"/>
              </a:ext>
            </a:extLst>
          </p:cNvPr>
          <p:cNvSpPr>
            <a:spLocks noChangeShapeType="1"/>
          </p:cNvSpPr>
          <p:nvPr/>
        </p:nvSpPr>
        <p:spPr bwMode="auto">
          <a:xfrm flipH="1">
            <a:off x="9679094" y="3761458"/>
            <a:ext cx="187395" cy="173850"/>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5689"/>
          </a:p>
        </p:txBody>
      </p:sp>
      <p:graphicFrame>
        <p:nvGraphicFramePr>
          <p:cNvPr id="202787" name="Object 36">
            <a:extLst>
              <a:ext uri="{FF2B5EF4-FFF2-40B4-BE49-F238E27FC236}">
                <a16:creationId xmlns:a16="http://schemas.microsoft.com/office/drawing/2014/main" id="{94310D11-2998-4B8E-87D3-465A7748A0BF}"/>
              </a:ext>
            </a:extLst>
          </p:cNvPr>
          <p:cNvGraphicFramePr>
            <a:graphicFrameLocks noChangeAspect="1"/>
          </p:cNvGraphicFramePr>
          <p:nvPr/>
        </p:nvGraphicFramePr>
        <p:xfrm>
          <a:off x="6077939" y="3621476"/>
          <a:ext cx="1214684" cy="593796"/>
        </p:xfrm>
        <a:graphic>
          <a:graphicData uri="http://schemas.openxmlformats.org/presentationml/2006/ole">
            <mc:AlternateContent xmlns:mc="http://schemas.openxmlformats.org/markup-compatibility/2006">
              <mc:Choice xmlns:v="urn:schemas-microsoft-com:vml" Requires="v">
                <p:oleObj spid="_x0000_s3745" name="Equation" r:id="rId8" imgW="431613" imgH="228501" progId="Equation.3">
                  <p:embed/>
                </p:oleObj>
              </mc:Choice>
              <mc:Fallback>
                <p:oleObj name="Equation" r:id="rId8" imgW="431613" imgH="228501" progId="Equation.3">
                  <p:embed/>
                  <p:pic>
                    <p:nvPicPr>
                      <p:cNvPr id="202787" name="Object 36">
                        <a:extLst>
                          <a:ext uri="{FF2B5EF4-FFF2-40B4-BE49-F238E27FC236}">
                            <a16:creationId xmlns:a16="http://schemas.microsoft.com/office/drawing/2014/main" id="{94310D11-2998-4B8E-87D3-465A7748A0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77939" y="3621476"/>
                        <a:ext cx="1214684" cy="5937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02788" name="Object 37">
            <a:extLst>
              <a:ext uri="{FF2B5EF4-FFF2-40B4-BE49-F238E27FC236}">
                <a16:creationId xmlns:a16="http://schemas.microsoft.com/office/drawing/2014/main" id="{062FC2CD-152F-41DF-98FD-BACBA9FEAB3A}"/>
              </a:ext>
            </a:extLst>
          </p:cNvPr>
          <p:cNvGraphicFramePr>
            <a:graphicFrameLocks noChangeAspect="1"/>
          </p:cNvGraphicFramePr>
          <p:nvPr/>
        </p:nvGraphicFramePr>
        <p:xfrm>
          <a:off x="9920676" y="3616961"/>
          <a:ext cx="1318542" cy="557672"/>
        </p:xfrm>
        <a:graphic>
          <a:graphicData uri="http://schemas.openxmlformats.org/presentationml/2006/ole">
            <mc:AlternateContent xmlns:mc="http://schemas.openxmlformats.org/markup-compatibility/2006">
              <mc:Choice xmlns:v="urn:schemas-microsoft-com:vml" Requires="v">
                <p:oleObj spid="_x0000_s3746" name="Equation" r:id="rId10" imgW="469696" imgH="215806" progId="Equation.3">
                  <p:embed/>
                </p:oleObj>
              </mc:Choice>
              <mc:Fallback>
                <p:oleObj name="Equation" r:id="rId10" imgW="469696" imgH="215806" progId="Equation.3">
                  <p:embed/>
                  <p:pic>
                    <p:nvPicPr>
                      <p:cNvPr id="202788" name="Object 37">
                        <a:extLst>
                          <a:ext uri="{FF2B5EF4-FFF2-40B4-BE49-F238E27FC236}">
                            <a16:creationId xmlns:a16="http://schemas.microsoft.com/office/drawing/2014/main" id="{062FC2CD-152F-41DF-98FD-BACBA9FEAB3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20676" y="3616961"/>
                        <a:ext cx="1318542" cy="5576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425448" name="Text Box 40">
            <a:extLst>
              <a:ext uri="{FF2B5EF4-FFF2-40B4-BE49-F238E27FC236}">
                <a16:creationId xmlns:a16="http://schemas.microsoft.com/office/drawing/2014/main" id="{D40BE242-A9F9-477B-A12E-0B3126BC0390}"/>
              </a:ext>
            </a:extLst>
          </p:cNvPr>
          <p:cNvSpPr txBox="1">
            <a:spLocks noChangeArrowheads="1"/>
          </p:cNvSpPr>
          <p:nvPr/>
        </p:nvSpPr>
        <p:spPr bwMode="auto">
          <a:xfrm>
            <a:off x="986434" y="6195343"/>
            <a:ext cx="5527474"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3413"/>
              <a:t>  Conservation of Energy:  </a:t>
            </a:r>
            <a:endParaRPr lang="en-US" altLang="en-US" sz="2844"/>
          </a:p>
        </p:txBody>
      </p:sp>
      <p:pic>
        <p:nvPicPr>
          <p:cNvPr id="41" name="droppedImage.pdf" descr="droppedImage.pdf">
            <a:extLst>
              <a:ext uri="{FF2B5EF4-FFF2-40B4-BE49-F238E27FC236}">
                <a16:creationId xmlns:a16="http://schemas.microsoft.com/office/drawing/2014/main" id="{A630220D-FD83-4101-90D9-88262696688C}"/>
              </a:ext>
            </a:extLst>
          </p:cNvPr>
          <p:cNvPicPr>
            <a:picLocks noChangeAspect="1"/>
          </p:cNvPicPr>
          <p:nvPr/>
        </p:nvPicPr>
        <p:blipFill>
          <a:blip r:embed="rId12"/>
          <a:stretch>
            <a:fillRect/>
          </a:stretch>
        </p:blipFill>
        <p:spPr>
          <a:xfrm>
            <a:off x="2540644" y="7308462"/>
            <a:ext cx="8369300" cy="1092200"/>
          </a:xfrm>
          <a:prstGeom prst="rect">
            <a:avLst/>
          </a:prstGeom>
          <a:ln w="12700">
            <a:miter lim="400000"/>
          </a:ln>
        </p:spPr>
      </p:pic>
      <p:sp>
        <p:nvSpPr>
          <p:cNvPr id="42" name="Rectangle 41">
            <a:extLst>
              <a:ext uri="{FF2B5EF4-FFF2-40B4-BE49-F238E27FC236}">
                <a16:creationId xmlns:a16="http://schemas.microsoft.com/office/drawing/2014/main" id="{BFCB1B8A-016C-4739-AF74-3D4492451A6B}"/>
              </a:ext>
            </a:extLst>
          </p:cNvPr>
          <p:cNvSpPr/>
          <p:nvPr/>
        </p:nvSpPr>
        <p:spPr>
          <a:xfrm>
            <a:off x="10646165" y="8480741"/>
            <a:ext cx="2287936" cy="830997"/>
          </a:xfrm>
          <a:prstGeom prst="rect">
            <a:avLst/>
          </a:prstGeom>
        </p:spPr>
        <p:txBody>
          <a:bodyPr wrap="square">
            <a:spAutoFit/>
          </a:bodyPr>
          <a:lstStyle/>
          <a:p>
            <a:r>
              <a:rPr lang="en-US" sz="2400" dirty="0"/>
              <a:t>Why smaller than or equal?</a:t>
            </a:r>
          </a:p>
        </p:txBody>
      </p:sp>
      <p:cxnSp>
        <p:nvCxnSpPr>
          <p:cNvPr id="43" name="Straight Arrow Connector 42">
            <a:extLst>
              <a:ext uri="{FF2B5EF4-FFF2-40B4-BE49-F238E27FC236}">
                <a16:creationId xmlns:a16="http://schemas.microsoft.com/office/drawing/2014/main" id="{3CDA2540-BE8B-4D14-AF22-37AFECB6564F}"/>
              </a:ext>
            </a:extLst>
          </p:cNvPr>
          <p:cNvCxnSpPr>
            <a:cxnSpLocks/>
          </p:cNvCxnSpPr>
          <p:nvPr/>
        </p:nvCxnSpPr>
        <p:spPr>
          <a:xfrm flipH="1" flipV="1">
            <a:off x="10409097" y="8255000"/>
            <a:ext cx="177691" cy="627216"/>
          </a:xfrm>
          <a:prstGeom prst="straightConnector1">
            <a:avLst/>
          </a:prstGeom>
          <a:noFill/>
          <a:ln w="25400" cap="flat">
            <a:solidFill>
              <a:schemeClr val="tx1"/>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23030160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droppedImage.pdf" descr="droppedImage.pdf"/>
          <p:cNvPicPr>
            <a:picLocks noChangeAspect="1"/>
          </p:cNvPicPr>
          <p:nvPr/>
        </p:nvPicPr>
        <p:blipFill>
          <a:blip r:embed="rId3"/>
          <a:stretch>
            <a:fillRect/>
          </a:stretch>
        </p:blipFill>
        <p:spPr>
          <a:xfrm>
            <a:off x="5203526" y="3128650"/>
            <a:ext cx="1055948" cy="1451927"/>
          </a:xfrm>
          <a:prstGeom prst="rect">
            <a:avLst/>
          </a:prstGeom>
          <a:ln w="12700">
            <a:miter lim="400000"/>
          </a:ln>
        </p:spPr>
      </p:pic>
      <p:pic>
        <p:nvPicPr>
          <p:cNvPr id="294" name="TS_scatter_transparentbackground_reciprocal_2.png" descr="TS_scatter_transparentbackground_reciprocal_2.png"/>
          <p:cNvPicPr>
            <a:picLocks/>
          </p:cNvPicPr>
          <p:nvPr/>
        </p:nvPicPr>
        <p:blipFill>
          <a:blip r:embed="rId4"/>
          <a:srcRect t="33425" b="6867"/>
          <a:stretch>
            <a:fillRect/>
          </a:stretch>
        </p:blipFill>
        <p:spPr>
          <a:xfrm>
            <a:off x="1295400" y="4114800"/>
            <a:ext cx="4849707" cy="2171700"/>
          </a:xfrm>
          <a:prstGeom prst="rect">
            <a:avLst/>
          </a:prstGeom>
          <a:ln w="12700">
            <a:miter lim="400000"/>
          </a:ln>
        </p:spPr>
      </p:pic>
      <p:sp>
        <p:nvSpPr>
          <p:cNvPr id="295" name="“Helmholtz reciprocity”"/>
          <p:cNvSpPr txBox="1">
            <a:spLocks noGrp="1"/>
          </p:cNvSpPr>
          <p:nvPr>
            <p:ph type="title"/>
          </p:nvPr>
        </p:nvSpPr>
        <p:spPr>
          <a:prstGeom prst="rect">
            <a:avLst/>
          </a:prstGeom>
        </p:spPr>
        <p:txBody>
          <a:bodyPr/>
          <a:lstStyle/>
          <a:p>
            <a:r>
              <a:rPr lang="en-US" dirty="0"/>
              <a:t>Property: </a:t>
            </a:r>
            <a:r>
              <a:rPr dirty="0"/>
              <a:t>“Helmholtz reciprocity”</a:t>
            </a:r>
          </a:p>
        </p:txBody>
      </p:sp>
      <p:pic>
        <p:nvPicPr>
          <p:cNvPr id="296" name="TS_scatter_transparentbackground_reciprocal_1.png" descr="TS_scatter_transparentbackground_reciprocal_1.png"/>
          <p:cNvPicPr>
            <a:picLocks/>
          </p:cNvPicPr>
          <p:nvPr/>
        </p:nvPicPr>
        <p:blipFill>
          <a:blip r:embed="rId5"/>
          <a:srcRect t="30476" b="6666"/>
          <a:stretch>
            <a:fillRect/>
          </a:stretch>
        </p:blipFill>
        <p:spPr>
          <a:xfrm>
            <a:off x="7366000" y="3987235"/>
            <a:ext cx="4876800" cy="2298419"/>
          </a:xfrm>
          <a:prstGeom prst="rect">
            <a:avLst/>
          </a:prstGeom>
          <a:ln w="12700">
            <a:miter lim="400000"/>
          </a:ln>
        </p:spPr>
      </p:pic>
      <p:sp>
        <p:nvSpPr>
          <p:cNvPr id="297" name="Line"/>
          <p:cNvSpPr/>
          <p:nvPr/>
        </p:nvSpPr>
        <p:spPr>
          <a:xfrm flipV="1">
            <a:off x="10093960" y="4191846"/>
            <a:ext cx="955041" cy="778935"/>
          </a:xfrm>
          <a:prstGeom prst="line">
            <a:avLst/>
          </a:prstGeom>
          <a:ln w="63500" cap="sq">
            <a:solidFill>
              <a:srgbClr val="000000"/>
            </a:solidFill>
            <a:headEnd type="triangle"/>
          </a:ln>
        </p:spPr>
        <p:txBody>
          <a:bodyPr lIns="50800" tIns="50800" rIns="50800" bIns="50800" anchor="ctr"/>
          <a:lstStyle/>
          <a:p>
            <a:endParaRPr/>
          </a:p>
        </p:txBody>
      </p:sp>
      <p:sp>
        <p:nvSpPr>
          <p:cNvPr id="298" name="Line"/>
          <p:cNvSpPr/>
          <p:nvPr/>
        </p:nvSpPr>
        <p:spPr>
          <a:xfrm>
            <a:off x="8331200" y="3908213"/>
            <a:ext cx="1063414" cy="941494"/>
          </a:xfrm>
          <a:prstGeom prst="line">
            <a:avLst/>
          </a:prstGeom>
          <a:ln w="63500" cap="sq">
            <a:solidFill>
              <a:srgbClr val="000000"/>
            </a:solidFill>
            <a:headEnd type="triangle"/>
          </a:ln>
        </p:spPr>
        <p:txBody>
          <a:bodyPr lIns="50800" tIns="50800" rIns="50800" bIns="50800" anchor="ctr"/>
          <a:lstStyle/>
          <a:p>
            <a:endParaRPr/>
          </a:p>
        </p:txBody>
      </p:sp>
      <p:pic>
        <p:nvPicPr>
          <p:cNvPr id="299" name="droppedImage.pdf" descr="droppedImage.pdf"/>
          <p:cNvPicPr>
            <a:picLocks noChangeAspect="1"/>
          </p:cNvPicPr>
          <p:nvPr/>
        </p:nvPicPr>
        <p:blipFill>
          <a:blip r:embed="rId3"/>
          <a:stretch>
            <a:fillRect/>
          </a:stretch>
        </p:blipFill>
        <p:spPr>
          <a:xfrm>
            <a:off x="7527626" y="2684150"/>
            <a:ext cx="1055948" cy="1451927"/>
          </a:xfrm>
          <a:prstGeom prst="rect">
            <a:avLst/>
          </a:prstGeom>
          <a:ln w="12700">
            <a:miter lim="400000"/>
          </a:ln>
        </p:spPr>
      </p:pic>
      <p:pic>
        <p:nvPicPr>
          <p:cNvPr id="300" name="droppedImage.pdf" descr="droppedImage.pdf"/>
          <p:cNvPicPr>
            <a:picLocks noChangeAspect="1"/>
          </p:cNvPicPr>
          <p:nvPr/>
        </p:nvPicPr>
        <p:blipFill>
          <a:blip r:embed="rId6"/>
          <a:stretch>
            <a:fillRect/>
          </a:stretch>
        </p:blipFill>
        <p:spPr>
          <a:xfrm>
            <a:off x="11273583" y="3132773"/>
            <a:ext cx="791961" cy="1451928"/>
          </a:xfrm>
          <a:prstGeom prst="rect">
            <a:avLst/>
          </a:prstGeom>
          <a:ln w="12700">
            <a:miter lim="400000"/>
          </a:ln>
        </p:spPr>
      </p:pic>
      <p:sp>
        <p:nvSpPr>
          <p:cNvPr id="301" name="Line"/>
          <p:cNvSpPr/>
          <p:nvPr/>
        </p:nvSpPr>
        <p:spPr>
          <a:xfrm flipV="1">
            <a:off x="4023360" y="4191846"/>
            <a:ext cx="955041" cy="778935"/>
          </a:xfrm>
          <a:prstGeom prst="line">
            <a:avLst/>
          </a:prstGeom>
          <a:ln w="63500" cap="sq">
            <a:solidFill>
              <a:srgbClr val="000000"/>
            </a:solidFill>
            <a:tailEnd type="triangle"/>
          </a:ln>
        </p:spPr>
        <p:txBody>
          <a:bodyPr lIns="50800" tIns="50800" rIns="50800" bIns="50800" anchor="ctr"/>
          <a:lstStyle/>
          <a:p>
            <a:endParaRPr/>
          </a:p>
        </p:txBody>
      </p:sp>
      <p:sp>
        <p:nvSpPr>
          <p:cNvPr id="302" name="Line"/>
          <p:cNvSpPr/>
          <p:nvPr/>
        </p:nvSpPr>
        <p:spPr>
          <a:xfrm>
            <a:off x="2362200" y="4022513"/>
            <a:ext cx="1063414" cy="941494"/>
          </a:xfrm>
          <a:prstGeom prst="line">
            <a:avLst/>
          </a:prstGeom>
          <a:ln w="63500" cap="sq">
            <a:solidFill>
              <a:srgbClr val="000000"/>
            </a:solidFill>
            <a:tailEnd type="triangle"/>
          </a:ln>
        </p:spPr>
        <p:txBody>
          <a:bodyPr lIns="50800" tIns="50800" rIns="50800" bIns="50800" anchor="ctr"/>
          <a:lstStyle/>
          <a:p>
            <a:endParaRPr/>
          </a:p>
        </p:txBody>
      </p:sp>
      <p:pic>
        <p:nvPicPr>
          <p:cNvPr id="303" name="droppedImage.pdf" descr="droppedImage.pdf"/>
          <p:cNvPicPr>
            <a:picLocks noChangeAspect="1"/>
          </p:cNvPicPr>
          <p:nvPr/>
        </p:nvPicPr>
        <p:blipFill>
          <a:blip r:embed="rId6"/>
          <a:stretch>
            <a:fillRect/>
          </a:stretch>
        </p:blipFill>
        <p:spPr>
          <a:xfrm>
            <a:off x="1431083" y="2688273"/>
            <a:ext cx="791961" cy="1451928"/>
          </a:xfrm>
          <a:prstGeom prst="rect">
            <a:avLst/>
          </a:prstGeom>
          <a:ln w="12700">
            <a:miter lim="400000"/>
          </a:ln>
        </p:spPr>
      </p:pic>
      <p:pic>
        <p:nvPicPr>
          <p:cNvPr id="304" name="droppedImage.pdf" descr="droppedImage.pdf"/>
          <p:cNvPicPr>
            <a:picLocks noChangeAspect="1"/>
          </p:cNvPicPr>
          <p:nvPr/>
        </p:nvPicPr>
        <p:blipFill>
          <a:blip r:embed="rId7"/>
          <a:stretch>
            <a:fillRect/>
          </a:stretch>
        </p:blipFill>
        <p:spPr>
          <a:xfrm>
            <a:off x="3009900" y="7754432"/>
            <a:ext cx="7543800" cy="1643030"/>
          </a:xfrm>
          <a:prstGeom prst="rect">
            <a:avLst/>
          </a:prstGeom>
          <a:ln w="12700">
            <a:miter lim="400000"/>
          </a:ln>
        </p:spPr>
      </p:pic>
      <p:sp>
        <p:nvSpPr>
          <p:cNvPr id="305" name="Double Arrow"/>
          <p:cNvSpPr/>
          <p:nvPr/>
        </p:nvSpPr>
        <p:spPr>
          <a:xfrm>
            <a:off x="6337300" y="4838700"/>
            <a:ext cx="1054100" cy="406400"/>
          </a:xfrm>
          <a:prstGeom prst="leftRightArrow">
            <a:avLst>
              <a:gd name="adj1" fmla="val 47917"/>
              <a:gd name="adj2" fmla="val 80208"/>
            </a:avLst>
          </a:prstGeom>
          <a:solidFill>
            <a:srgbClr val="CBCBCB"/>
          </a:solidFill>
          <a:ln w="12700">
            <a:solidFill>
              <a:srgbClr val="000000"/>
            </a:solidFill>
            <a:miter lim="400000"/>
          </a:ln>
        </p:spPr>
        <p:txBody>
          <a:bodyPr lIns="50800" tIns="50800" rIns="50800" bIns="50800" anchor="ctr"/>
          <a:lstStyle/>
          <a:p>
            <a:pPr algn="ctr" defTabSz="584200">
              <a:defRPr sz="3600">
                <a:latin typeface="+mn-lt"/>
                <a:ea typeface="+mn-ea"/>
                <a:cs typeface="+mn-cs"/>
                <a:sym typeface="Helvetica Neue Light"/>
              </a:defRPr>
            </a:pPr>
            <a:endParaRPr/>
          </a:p>
        </p:txBody>
      </p:sp>
      <p:sp>
        <p:nvSpPr>
          <p:cNvPr id="15" name="Text Box 43">
            <a:extLst>
              <a:ext uri="{FF2B5EF4-FFF2-40B4-BE49-F238E27FC236}">
                <a16:creationId xmlns:a16="http://schemas.microsoft.com/office/drawing/2014/main" id="{DB995620-23CA-480B-8729-66A3929E8642}"/>
              </a:ext>
            </a:extLst>
          </p:cNvPr>
          <p:cNvSpPr txBox="1">
            <a:spLocks noChangeArrowheads="1"/>
          </p:cNvSpPr>
          <p:nvPr/>
        </p:nvSpPr>
        <p:spPr bwMode="auto">
          <a:xfrm>
            <a:off x="410982" y="6398543"/>
            <a:ext cx="11487440" cy="1405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2560" dirty="0"/>
              <a:t>  </a:t>
            </a:r>
            <a:r>
              <a:rPr lang="en-US" altLang="en-US" sz="3413" dirty="0"/>
              <a:t>Helmholtz Reciprocity:</a:t>
            </a:r>
            <a:r>
              <a:rPr lang="en-US" altLang="en-US" sz="2560" dirty="0"/>
              <a:t>  (follows from 2</a:t>
            </a:r>
            <a:r>
              <a:rPr lang="en-US" altLang="en-US" sz="2560" baseline="30000" dirty="0"/>
              <a:t>nd</a:t>
            </a:r>
            <a:r>
              <a:rPr lang="en-US" altLang="en-US" sz="2560" dirty="0"/>
              <a:t> Law of Thermodynamics)</a:t>
            </a:r>
          </a:p>
          <a:p>
            <a:r>
              <a:rPr lang="en-US" altLang="en-US" sz="2560" dirty="0"/>
              <a:t>	</a:t>
            </a:r>
          </a:p>
          <a:p>
            <a:r>
              <a:rPr lang="en-US" altLang="en-US" sz="2560" dirty="0"/>
              <a:t>      BRDF does not change when source and viewing directions are swapped.</a:t>
            </a:r>
          </a:p>
        </p:txBody>
      </p:sp>
    </p:spTree>
    <p:extLst>
      <p:ext uri="{BB962C8B-B14F-4D97-AF65-F5344CB8AC3E}">
        <p14:creationId xmlns:p14="http://schemas.microsoft.com/office/powerpoint/2010/main" val="4067676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implification: Isotropy"/>
          <p:cNvSpPr txBox="1">
            <a:spLocks noGrp="1"/>
          </p:cNvSpPr>
          <p:nvPr>
            <p:ph type="title"/>
          </p:nvPr>
        </p:nvSpPr>
        <p:spPr>
          <a:xfrm>
            <a:off x="546100" y="0"/>
            <a:ext cx="11925300" cy="1739900"/>
          </a:xfrm>
          <a:prstGeom prst="rect">
            <a:avLst/>
          </a:prstGeom>
        </p:spPr>
        <p:txBody>
          <a:bodyPr/>
          <a:lstStyle/>
          <a:p>
            <a:r>
              <a:rPr lang="en-US" dirty="0"/>
              <a:t>Common </a:t>
            </a:r>
            <a:r>
              <a:rPr lang="en-US" u="sng" dirty="0"/>
              <a:t>assumption</a:t>
            </a:r>
            <a:r>
              <a:rPr dirty="0"/>
              <a:t>: Isotropy</a:t>
            </a:r>
          </a:p>
        </p:txBody>
      </p:sp>
      <p:grpSp>
        <p:nvGrpSpPr>
          <p:cNvPr id="312" name="Group"/>
          <p:cNvGrpSpPr/>
          <p:nvPr/>
        </p:nvGrpSpPr>
        <p:grpSpPr>
          <a:xfrm>
            <a:off x="3759200" y="2316480"/>
            <a:ext cx="5143500" cy="3860801"/>
            <a:chOff x="0" y="0"/>
            <a:chExt cx="5143500" cy="3860800"/>
          </a:xfrm>
        </p:grpSpPr>
        <p:pic>
          <p:nvPicPr>
            <p:cNvPr id="310" name="scatter_TS_forehead.png" descr="scatter_TS_forehead.png"/>
            <p:cNvPicPr>
              <a:picLocks/>
            </p:cNvPicPr>
            <p:nvPr/>
          </p:nvPicPr>
          <p:blipFill>
            <a:blip r:embed="rId4"/>
            <a:stretch>
              <a:fillRect/>
            </a:stretch>
          </p:blipFill>
          <p:spPr>
            <a:xfrm>
              <a:off x="0" y="0"/>
              <a:ext cx="5143500" cy="3860800"/>
            </a:xfrm>
            <a:prstGeom prst="rect">
              <a:avLst/>
            </a:prstGeom>
            <a:ln w="12700" cap="flat">
              <a:noFill/>
              <a:miter lim="400000"/>
            </a:ln>
            <a:effectLst/>
          </p:spPr>
        </p:pic>
        <p:sp>
          <p:nvSpPr>
            <p:cNvPr id="311" name="Line"/>
            <p:cNvSpPr/>
            <p:nvPr/>
          </p:nvSpPr>
          <p:spPr>
            <a:xfrm flipV="1">
              <a:off x="2931838" y="629920"/>
              <a:ext cx="1690963" cy="1555568"/>
            </a:xfrm>
            <a:prstGeom prst="line">
              <a:avLst/>
            </a:prstGeom>
            <a:noFill/>
            <a:ln w="50800" cap="flat">
              <a:solidFill>
                <a:srgbClr val="000000"/>
              </a:solidFill>
              <a:prstDash val="solid"/>
              <a:round/>
              <a:tailEnd type="triangle" w="med" len="med"/>
            </a:ln>
            <a:effectLst/>
          </p:spPr>
          <p:txBody>
            <a:bodyPr wrap="square" lIns="50800" tIns="50800" rIns="50800" bIns="50800" numCol="1" anchor="ctr">
              <a:noAutofit/>
            </a:bodyPr>
            <a:lstStyle/>
            <a:p>
              <a:endParaRPr/>
            </a:p>
          </p:txBody>
        </p:sp>
      </p:grpSp>
      <p:pic>
        <p:nvPicPr>
          <p:cNvPr id="313" name="summer_clipart_sun.gif" descr="summer_clipart_sun.gif"/>
          <p:cNvPicPr>
            <a:picLocks noChangeAspect="1"/>
          </p:cNvPicPr>
          <p:nvPr/>
        </p:nvPicPr>
        <p:blipFill>
          <a:blip r:embed="rId5"/>
          <a:stretch>
            <a:fillRect/>
          </a:stretch>
        </p:blipFill>
        <p:spPr>
          <a:xfrm>
            <a:off x="8483600" y="2095500"/>
            <a:ext cx="825500" cy="825500"/>
          </a:xfrm>
          <a:prstGeom prst="rect">
            <a:avLst/>
          </a:prstGeom>
          <a:ln w="12700">
            <a:miter lim="400000"/>
          </a:ln>
        </p:spPr>
      </p:pic>
      <p:sp>
        <p:nvSpPr>
          <p:cNvPr id="314" name="Rectangle"/>
          <p:cNvSpPr/>
          <p:nvPr/>
        </p:nvSpPr>
        <p:spPr>
          <a:xfrm>
            <a:off x="3742266" y="7493000"/>
            <a:ext cx="4991101" cy="1193800"/>
          </a:xfrm>
          <a:prstGeom prst="rect">
            <a:avLst/>
          </a:prstGeom>
          <a:ln w="12700" cap="sq">
            <a:solidFill>
              <a:srgbClr val="000000"/>
            </a:solidFill>
            <a:miter lim="400000"/>
          </a:ln>
        </p:spPr>
        <p:txBody>
          <a:bodyPr lIns="50800" tIns="50800" rIns="50800" bIns="50800" anchor="ctr"/>
          <a:lstStyle/>
          <a:p>
            <a:pPr algn="ctr" defTabSz="584200">
              <a:defRPr sz="3600">
                <a:latin typeface="+mn-lt"/>
                <a:ea typeface="+mn-ea"/>
                <a:cs typeface="+mn-cs"/>
                <a:sym typeface="Helvetica Neue Light"/>
              </a:defRPr>
            </a:pPr>
            <a:endParaRPr/>
          </a:p>
        </p:txBody>
      </p:sp>
      <p:sp>
        <p:nvSpPr>
          <p:cNvPr id="315" name="Bi-directional Reflectance Distribution Function (BRDF)"/>
          <p:cNvSpPr txBox="1"/>
          <p:nvPr/>
        </p:nvSpPr>
        <p:spPr>
          <a:xfrm>
            <a:off x="3173123" y="8775700"/>
            <a:ext cx="6218734" cy="4064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lvl1pPr algn="ctr" defTabSz="584200">
              <a:buClr>
                <a:srgbClr val="000000"/>
              </a:buClr>
              <a:buFont typeface="Tahoma"/>
              <a:defRPr sz="2000">
                <a:latin typeface="Tahoma"/>
                <a:ea typeface="Tahoma"/>
                <a:cs typeface="Tahoma"/>
                <a:sym typeface="Tahoma"/>
              </a:defRPr>
            </a:lvl1pPr>
          </a:lstStyle>
          <a:p>
            <a:r>
              <a:t>Bi-directional Reflectance Distribution Function (BRDF)</a:t>
            </a:r>
          </a:p>
        </p:txBody>
      </p:sp>
      <p:sp>
        <p:nvSpPr>
          <p:cNvPr id="316" name="Line"/>
          <p:cNvSpPr/>
          <p:nvPr/>
        </p:nvSpPr>
        <p:spPr>
          <a:xfrm>
            <a:off x="6283113" y="2764072"/>
            <a:ext cx="1" cy="1577635"/>
          </a:xfrm>
          <a:prstGeom prst="line">
            <a:avLst/>
          </a:prstGeom>
          <a:ln w="50800" cap="sq">
            <a:solidFill>
              <a:srgbClr val="000000"/>
            </a:solidFill>
            <a:headEnd type="triangle"/>
          </a:ln>
        </p:spPr>
        <p:txBody>
          <a:bodyPr lIns="50800" tIns="50800" rIns="50800" bIns="50800" anchor="ctr"/>
          <a:lstStyle/>
          <a:p>
            <a:endParaRPr/>
          </a:p>
        </p:txBody>
      </p:sp>
      <p:pic>
        <p:nvPicPr>
          <p:cNvPr id="317" name="droppedImage.pdf" descr="droppedImage.pdf"/>
          <p:cNvPicPr>
            <a:picLocks noChangeAspect="1"/>
          </p:cNvPicPr>
          <p:nvPr/>
        </p:nvPicPr>
        <p:blipFill>
          <a:blip r:embed="rId6"/>
          <a:stretch>
            <a:fillRect/>
          </a:stretch>
        </p:blipFill>
        <p:spPr>
          <a:xfrm>
            <a:off x="8123983" y="2777173"/>
            <a:ext cx="791961" cy="1451928"/>
          </a:xfrm>
          <a:prstGeom prst="rect">
            <a:avLst/>
          </a:prstGeom>
          <a:ln w="12700">
            <a:miter lim="400000"/>
          </a:ln>
        </p:spPr>
      </p:pic>
      <p:pic>
        <p:nvPicPr>
          <p:cNvPr id="318" name="droppedImage.pdf" descr="droppedImage.pdf"/>
          <p:cNvPicPr>
            <a:picLocks noChangeAspect="1"/>
          </p:cNvPicPr>
          <p:nvPr/>
        </p:nvPicPr>
        <p:blipFill>
          <a:blip r:embed="rId7"/>
          <a:stretch>
            <a:fillRect/>
          </a:stretch>
        </p:blipFill>
        <p:spPr>
          <a:xfrm>
            <a:off x="4419600" y="7023100"/>
            <a:ext cx="3876641" cy="1917700"/>
          </a:xfrm>
          <a:prstGeom prst="rect">
            <a:avLst/>
          </a:prstGeom>
          <a:ln w="12700">
            <a:miter lim="400000"/>
          </a:ln>
        </p:spPr>
      </p:pic>
      <p:pic>
        <p:nvPicPr>
          <p:cNvPr id="319" name="droppedImage.pdf" descr="droppedImage.pdf"/>
          <p:cNvPicPr>
            <a:picLocks noChangeAspect="1"/>
          </p:cNvPicPr>
          <p:nvPr/>
        </p:nvPicPr>
        <p:blipFill>
          <a:blip r:embed="rId8"/>
          <a:stretch>
            <a:fillRect/>
          </a:stretch>
        </p:blipFill>
        <p:spPr>
          <a:xfrm>
            <a:off x="5842000" y="5791200"/>
            <a:ext cx="1689100" cy="482600"/>
          </a:xfrm>
          <a:prstGeom prst="rect">
            <a:avLst/>
          </a:prstGeom>
          <a:ln w="12700">
            <a:miter lim="400000"/>
          </a:ln>
        </p:spPr>
      </p:pic>
      <p:sp>
        <p:nvSpPr>
          <p:cNvPr id="320" name="Line"/>
          <p:cNvSpPr/>
          <p:nvPr/>
        </p:nvSpPr>
        <p:spPr>
          <a:xfrm>
            <a:off x="5892800" y="3318935"/>
            <a:ext cx="774910" cy="381001"/>
          </a:xfrm>
          <a:custGeom>
            <a:avLst/>
            <a:gdLst/>
            <a:ahLst/>
            <a:cxnLst>
              <a:cxn ang="0">
                <a:pos x="wd2" y="hd2"/>
              </a:cxn>
              <a:cxn ang="5400000">
                <a:pos x="wd2" y="hd2"/>
              </a:cxn>
              <a:cxn ang="10800000">
                <a:pos x="wd2" y="hd2"/>
              </a:cxn>
              <a:cxn ang="16200000">
                <a:pos x="wd2" y="hd2"/>
              </a:cxn>
            </a:cxnLst>
            <a:rect l="0" t="0" r="r" b="b"/>
            <a:pathLst>
              <a:path w="21372" h="21600" extrusionOk="0">
                <a:moveTo>
                  <a:pt x="117" y="15937"/>
                </a:moveTo>
                <a:cubicBezTo>
                  <a:pt x="1985" y="19778"/>
                  <a:pt x="5137" y="21600"/>
                  <a:pt x="9924" y="21600"/>
                </a:cubicBezTo>
                <a:cubicBezTo>
                  <a:pt x="14711" y="21600"/>
                  <a:pt x="21600" y="20137"/>
                  <a:pt x="21366" y="10668"/>
                </a:cubicBezTo>
                <a:cubicBezTo>
                  <a:pt x="21133" y="1200"/>
                  <a:pt x="14142" y="0"/>
                  <a:pt x="9924" y="0"/>
                </a:cubicBezTo>
                <a:cubicBezTo>
                  <a:pt x="5707" y="0"/>
                  <a:pt x="2452" y="3120"/>
                  <a:pt x="0" y="5927"/>
                </a:cubicBezTo>
              </a:path>
            </a:pathLst>
          </a:custGeom>
          <a:ln w="38100">
            <a:solidFill>
              <a:srgbClr val="B92D5D"/>
            </a:solidFill>
            <a:miter lim="400000"/>
            <a:tailEnd type="stealth"/>
          </a:ln>
        </p:spPr>
        <p:txBody>
          <a:bodyPr lIns="50800" tIns="50800" rIns="50800" bIns="50800" anchor="b"/>
          <a:lstStyle/>
          <a:p>
            <a:pPr algn="ctr" defTabSz="584200">
              <a:defRPr sz="4200">
                <a:latin typeface="+mn-lt"/>
                <a:ea typeface="+mn-ea"/>
                <a:cs typeface="+mn-cs"/>
                <a:sym typeface="Helvetica Neue Light"/>
              </a:defRPr>
            </a:pPr>
            <a:endParaRPr/>
          </a:p>
        </p:txBody>
      </p:sp>
      <p:sp>
        <p:nvSpPr>
          <p:cNvPr id="321" name="Line"/>
          <p:cNvSpPr/>
          <p:nvPr/>
        </p:nvSpPr>
        <p:spPr>
          <a:xfrm>
            <a:off x="6413499" y="4074675"/>
            <a:ext cx="342478" cy="446526"/>
          </a:xfrm>
          <a:custGeom>
            <a:avLst/>
            <a:gdLst/>
            <a:ahLst/>
            <a:cxnLst>
              <a:cxn ang="0">
                <a:pos x="wd2" y="hd2"/>
              </a:cxn>
              <a:cxn ang="5400000">
                <a:pos x="wd2" y="hd2"/>
              </a:cxn>
              <a:cxn ang="10800000">
                <a:pos x="wd2" y="hd2"/>
              </a:cxn>
              <a:cxn ang="16200000">
                <a:pos x="wd2" y="hd2"/>
              </a:cxn>
            </a:cxnLst>
            <a:rect l="0" t="0" r="r" b="b"/>
            <a:pathLst>
              <a:path w="21376" h="17661" extrusionOk="0">
                <a:moveTo>
                  <a:pt x="3465" y="17661"/>
                </a:moveTo>
                <a:cubicBezTo>
                  <a:pt x="16103" y="13949"/>
                  <a:pt x="21600" y="7918"/>
                  <a:pt x="21369" y="4668"/>
                </a:cubicBezTo>
                <a:cubicBezTo>
                  <a:pt x="21138" y="1419"/>
                  <a:pt x="16382" y="-3939"/>
                  <a:pt x="0" y="4601"/>
                </a:cubicBezTo>
              </a:path>
            </a:pathLst>
          </a:custGeom>
          <a:ln w="38100">
            <a:solidFill>
              <a:srgbClr val="B92D5D"/>
            </a:solidFill>
            <a:miter lim="400000"/>
            <a:headEnd type="stealth"/>
            <a:tailEnd type="stealth"/>
          </a:ln>
        </p:spPr>
        <p:txBody>
          <a:bodyPr lIns="50800" tIns="50800" rIns="50800" bIns="50800" anchor="b"/>
          <a:lstStyle/>
          <a:p>
            <a:pPr algn="ctr" defTabSz="584200">
              <a:defRPr sz="4200">
                <a:latin typeface="+mn-lt"/>
                <a:ea typeface="+mn-ea"/>
                <a:cs typeface="+mn-cs"/>
                <a:sym typeface="Helvetica Neue Light"/>
              </a:defRPr>
            </a:pPr>
            <a:endParaRPr/>
          </a:p>
        </p:txBody>
      </p:sp>
      <p:sp>
        <p:nvSpPr>
          <p:cNvPr id="322" name="Line"/>
          <p:cNvSpPr/>
          <p:nvPr/>
        </p:nvSpPr>
        <p:spPr>
          <a:xfrm flipV="1">
            <a:off x="5372100" y="8102588"/>
            <a:ext cx="2624862" cy="13"/>
          </a:xfrm>
          <a:prstGeom prst="line">
            <a:avLst/>
          </a:prstGeom>
          <a:ln w="50800">
            <a:solidFill>
              <a:srgbClr val="B92D5D"/>
            </a:solidFill>
            <a:miter lim="400000"/>
          </a:ln>
        </p:spPr>
        <p:txBody>
          <a:bodyPr lIns="50800" tIns="50800" rIns="50800" bIns="50800" anchor="ctr"/>
          <a:lstStyle/>
          <a:p>
            <a:endParaRPr/>
          </a:p>
        </p:txBody>
      </p:sp>
      <p:sp>
        <p:nvSpPr>
          <p:cNvPr id="323" name="4D → 3D"/>
          <p:cNvSpPr txBox="1"/>
          <p:nvPr/>
        </p:nvSpPr>
        <p:spPr>
          <a:xfrm>
            <a:off x="5693031" y="6972300"/>
            <a:ext cx="1906271" cy="6223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lvl1pPr algn="ctr" defTabSz="584200">
              <a:defRPr sz="3400" b="1">
                <a:solidFill>
                  <a:srgbClr val="B92D5D"/>
                </a:solidFill>
                <a:latin typeface="Helvetica Neue"/>
                <a:ea typeface="Helvetica Neue"/>
                <a:cs typeface="Helvetica Neue"/>
                <a:sym typeface="Helvetica Neue"/>
              </a:defRPr>
            </a:lvl1pPr>
          </a:lstStyle>
          <a:p>
            <a:r>
              <a:t>4D → 3D</a:t>
            </a:r>
          </a:p>
        </p:txBody>
      </p:sp>
      <p:pic>
        <p:nvPicPr>
          <p:cNvPr id="324" name="droppedImage.png" descr="droppedImage.png"/>
          <p:cNvPicPr>
            <a:picLocks noChangeAspect="1"/>
          </p:cNvPicPr>
          <p:nvPr/>
        </p:nvPicPr>
        <p:blipFill>
          <a:blip r:embed="rId9"/>
          <a:stretch>
            <a:fillRect/>
          </a:stretch>
        </p:blipFill>
        <p:spPr>
          <a:xfrm>
            <a:off x="584200" y="2167196"/>
            <a:ext cx="2717800" cy="1880719"/>
          </a:xfrm>
          <a:prstGeom prst="rect">
            <a:avLst/>
          </a:prstGeom>
          <a:ln w="12700">
            <a:miter lim="400000"/>
          </a:ln>
        </p:spPr>
      </p:pic>
      <p:grpSp>
        <p:nvGrpSpPr>
          <p:cNvPr id="327" name="Group"/>
          <p:cNvGrpSpPr/>
          <p:nvPr/>
        </p:nvGrpSpPr>
        <p:grpSpPr>
          <a:xfrm>
            <a:off x="9560841" y="4673600"/>
            <a:ext cx="3120223" cy="3521569"/>
            <a:chOff x="0" y="0"/>
            <a:chExt cx="3120221" cy="3521568"/>
          </a:xfrm>
        </p:grpSpPr>
        <p:pic>
          <p:nvPicPr>
            <p:cNvPr id="325" name="image.png" descr="image.png"/>
            <p:cNvPicPr>
              <a:picLocks/>
            </p:cNvPicPr>
            <p:nvPr/>
          </p:nvPicPr>
          <p:blipFill>
            <a:blip r:embed="rId10"/>
            <a:stretch>
              <a:fillRect/>
            </a:stretch>
          </p:blipFill>
          <p:spPr>
            <a:xfrm>
              <a:off x="0" y="0"/>
              <a:ext cx="3073400" cy="3175000"/>
            </a:xfrm>
            <a:prstGeom prst="rect">
              <a:avLst/>
            </a:prstGeom>
            <a:ln w="12700" cap="flat">
              <a:noFill/>
              <a:miter lim="400000"/>
            </a:ln>
            <a:effectLst/>
          </p:spPr>
        </p:pic>
        <p:sp>
          <p:nvSpPr>
            <p:cNvPr id="326" name="[Matusik et al., 2003]"/>
            <p:cNvSpPr txBox="1"/>
            <p:nvPr/>
          </p:nvSpPr>
          <p:spPr>
            <a:xfrm>
              <a:off x="856657" y="3140568"/>
              <a:ext cx="2263565" cy="381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lgn="ctr" defTabSz="584200">
                <a:buClr>
                  <a:srgbClr val="FF7D41"/>
                </a:buClr>
                <a:buFont typeface="Tahoma"/>
                <a:defRPr sz="1800">
                  <a:solidFill>
                    <a:srgbClr val="747474"/>
                  </a:solidFill>
                  <a:uFill>
                    <a:solidFill>
                      <a:srgbClr val="747474"/>
                    </a:solidFill>
                  </a:uFill>
                  <a:latin typeface="Tahoma"/>
                  <a:ea typeface="Tahoma"/>
                  <a:cs typeface="Tahoma"/>
                  <a:sym typeface="Tahoma"/>
                </a:defRPr>
              </a:lvl1pPr>
            </a:lstStyle>
            <a:p>
              <a:r>
                <a:t>[Matusik et al., 2003]</a:t>
              </a:r>
            </a:p>
          </p:txBody>
        </p:sp>
      </p:grpSp>
      <p:sp>
        <p:nvSpPr>
          <p:cNvPr id="21" name="Text Box 38">
            <a:extLst>
              <a:ext uri="{FF2B5EF4-FFF2-40B4-BE49-F238E27FC236}">
                <a16:creationId xmlns:a16="http://schemas.microsoft.com/office/drawing/2014/main" id="{3023550A-4D9F-4031-B615-DE05D2D55BE0}"/>
              </a:ext>
            </a:extLst>
          </p:cNvPr>
          <p:cNvSpPr txBox="1">
            <a:spLocks noChangeArrowheads="1"/>
          </p:cNvSpPr>
          <p:nvPr/>
        </p:nvSpPr>
        <p:spPr bwMode="auto">
          <a:xfrm>
            <a:off x="2288804" y="9184075"/>
            <a:ext cx="6486071"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Can be written as a function of 3 variables :</a:t>
            </a:r>
          </a:p>
        </p:txBody>
      </p:sp>
      <p:sp>
        <p:nvSpPr>
          <p:cNvPr id="22" name="Text Box 39">
            <a:extLst>
              <a:ext uri="{FF2B5EF4-FFF2-40B4-BE49-F238E27FC236}">
                <a16:creationId xmlns:a16="http://schemas.microsoft.com/office/drawing/2014/main" id="{6E8F6665-F74E-4259-8C89-98A4A564690D}"/>
              </a:ext>
            </a:extLst>
          </p:cNvPr>
          <p:cNvSpPr txBox="1">
            <a:spLocks noChangeArrowheads="1"/>
          </p:cNvSpPr>
          <p:nvPr/>
        </p:nvSpPr>
        <p:spPr bwMode="auto">
          <a:xfrm>
            <a:off x="314359" y="5668326"/>
            <a:ext cx="3876641"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l"/>
            <a:r>
              <a:rPr lang="en-US" altLang="en-US" sz="2560" dirty="0"/>
              <a:t>BRDF does not change when surface is rotated about the normal.  </a:t>
            </a:r>
          </a:p>
        </p:txBody>
      </p:sp>
      <p:graphicFrame>
        <p:nvGraphicFramePr>
          <p:cNvPr id="23" name="Object 40">
            <a:extLst>
              <a:ext uri="{FF2B5EF4-FFF2-40B4-BE49-F238E27FC236}">
                <a16:creationId xmlns:a16="http://schemas.microsoft.com/office/drawing/2014/main" id="{FCCD36C0-2F94-4855-9B0E-213E5444FFB3}"/>
              </a:ext>
            </a:extLst>
          </p:cNvPr>
          <p:cNvGraphicFramePr>
            <a:graphicFrameLocks noChangeAspect="1"/>
          </p:cNvGraphicFramePr>
          <p:nvPr>
            <p:extLst>
              <p:ext uri="{D42A27DB-BD31-4B8C-83A1-F6EECF244321}">
                <p14:modId xmlns:p14="http://schemas.microsoft.com/office/powerpoint/2010/main" val="2157459295"/>
              </p:ext>
            </p:extLst>
          </p:nvPr>
        </p:nvGraphicFramePr>
        <p:xfrm>
          <a:off x="8733367" y="9086991"/>
          <a:ext cx="2871893" cy="654756"/>
        </p:xfrm>
        <a:graphic>
          <a:graphicData uri="http://schemas.openxmlformats.org/presentationml/2006/ole">
            <mc:AlternateContent xmlns:mc="http://schemas.openxmlformats.org/markup-compatibility/2006">
              <mc:Choice xmlns:v="urn:schemas-microsoft-com:vml" Requires="v">
                <p:oleObj spid="_x0000_s19565" name="Equation" r:id="rId11" imgW="1002865" imgH="228501" progId="Equation.3">
                  <p:embed/>
                </p:oleObj>
              </mc:Choice>
              <mc:Fallback>
                <p:oleObj name="Equation" r:id="rId11" imgW="1002865" imgH="228501" progId="Equation.3">
                  <p:embed/>
                  <p:pic>
                    <p:nvPicPr>
                      <p:cNvPr id="206887" name="Object 40">
                        <a:extLst>
                          <a:ext uri="{FF2B5EF4-FFF2-40B4-BE49-F238E27FC236}">
                            <a16:creationId xmlns:a16="http://schemas.microsoft.com/office/drawing/2014/main" id="{9B82AF17-D668-4168-8CBF-F776BD50CE1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33367" y="9086991"/>
                        <a:ext cx="2871893" cy="654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749124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2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31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p:tmAbs val="0"/>
                                  </p:iterate>
                                  <p:childTnLst>
                                    <p:set>
                                      <p:cBhvr>
                                        <p:cTn id="13" fill="hold"/>
                                        <p:tgtEl>
                                          <p:spTgt spid="32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p:tmAbs val="0"/>
                                  </p:iterate>
                                  <p:childTnLst>
                                    <p:set>
                                      <p:cBhvr>
                                        <p:cTn id="17" fill="hold"/>
                                        <p:tgtEl>
                                          <p:spTgt spid="323"/>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iterate>
                                    <p:tmAbs val="0"/>
                                  </p:iterate>
                                  <p:childTnLst>
                                    <p:set>
                                      <p:cBhvr>
                                        <p:cTn id="20" fill="hold"/>
                                        <p:tgtEl>
                                          <p:spTgt spid="3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3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p:tmAbs val="0"/>
                                  </p:iterate>
                                  <p:childTnLst>
                                    <p:set>
                                      <p:cBhvr>
                                        <p:cTn id="32" fill="hold"/>
                                        <p:tgtEl>
                                          <p:spTgt spid="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 grpId="0" animBg="1" advAuto="0"/>
      <p:bldP spid="320" grpId="0" animBg="1" advAuto="0"/>
      <p:bldP spid="321" grpId="0" animBg="1" advAuto="0"/>
      <p:bldP spid="322" grpId="0" animBg="1" advAuto="0"/>
      <p:bldP spid="323" grpId="0" animBg="1" advAuto="0"/>
      <p:bldP spid="324" grpId="0" animBg="1" advAuto="0"/>
      <p:bldP spid="327" grpId="0" animBg="1" advAuto="0"/>
      <p:bldP spid="21" grpId="0"/>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1" name="Useful re-parameterization of double-hemisphere"/>
          <p:cNvSpPr txBox="1">
            <a:spLocks noGrp="1"/>
          </p:cNvSpPr>
          <p:nvPr>
            <p:ph type="title"/>
          </p:nvPr>
        </p:nvSpPr>
        <p:spPr>
          <a:xfrm>
            <a:off x="546100" y="0"/>
            <a:ext cx="11925300" cy="1739900"/>
          </a:xfrm>
          <a:prstGeom prst="rect">
            <a:avLst/>
          </a:prstGeom>
        </p:spPr>
        <p:txBody>
          <a:bodyPr/>
          <a:lstStyle/>
          <a:p>
            <a:r>
              <a:t>Useful re-parameterization of double-hemisphere</a:t>
            </a:r>
          </a:p>
        </p:txBody>
      </p:sp>
      <p:pic>
        <p:nvPicPr>
          <p:cNvPr id="332" name="droppedImage.png" descr="droppedImage.png"/>
          <p:cNvPicPr>
            <a:picLocks noChangeAspect="1"/>
          </p:cNvPicPr>
          <p:nvPr/>
        </p:nvPicPr>
        <p:blipFill>
          <a:blip r:embed="rId3"/>
          <a:stretch>
            <a:fillRect/>
          </a:stretch>
        </p:blipFill>
        <p:spPr>
          <a:xfrm>
            <a:off x="1841500" y="2216624"/>
            <a:ext cx="9321800" cy="4615976"/>
          </a:xfrm>
          <a:prstGeom prst="rect">
            <a:avLst/>
          </a:prstGeom>
          <a:ln w="12700">
            <a:miter lim="400000"/>
          </a:ln>
        </p:spPr>
      </p:pic>
      <p:pic>
        <p:nvPicPr>
          <p:cNvPr id="333" name="latexit-drag.pdf" descr="latexit-drag.pdf"/>
          <p:cNvPicPr>
            <a:picLocks noChangeAspect="1"/>
          </p:cNvPicPr>
          <p:nvPr/>
        </p:nvPicPr>
        <p:blipFill>
          <a:blip r:embed="rId4"/>
          <a:stretch>
            <a:fillRect/>
          </a:stretch>
        </p:blipFill>
        <p:spPr>
          <a:xfrm>
            <a:off x="2819400" y="7505700"/>
            <a:ext cx="7523748" cy="355600"/>
          </a:xfrm>
          <a:prstGeom prst="rect">
            <a:avLst/>
          </a:prstGeom>
          <a:ln w="12700">
            <a:miter lim="400000"/>
          </a:ln>
        </p:spPr>
      </p:pic>
    </p:spTree>
    <p:extLst>
      <p:ext uri="{BB962C8B-B14F-4D97-AF65-F5344CB8AC3E}">
        <p14:creationId xmlns:p14="http://schemas.microsoft.com/office/powerpoint/2010/main" val="2278716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 name="latexit-drag.pdf" descr="latexit-drag.pdf"/>
          <p:cNvPicPr>
            <a:picLocks noChangeAspect="1"/>
          </p:cNvPicPr>
          <p:nvPr/>
        </p:nvPicPr>
        <p:blipFill>
          <a:blip r:embed="rId3"/>
          <a:stretch>
            <a:fillRect/>
          </a:stretch>
        </p:blipFill>
        <p:spPr>
          <a:xfrm>
            <a:off x="4470400" y="6362700"/>
            <a:ext cx="7523748" cy="355600"/>
          </a:xfrm>
          <a:prstGeom prst="rect">
            <a:avLst/>
          </a:prstGeom>
          <a:ln w="12700">
            <a:miter lim="400000"/>
          </a:ln>
        </p:spPr>
      </p:pic>
      <p:sp>
        <p:nvSpPr>
          <p:cNvPr id="338" name="Useful re-parameterization of double-hemisphere"/>
          <p:cNvSpPr txBox="1">
            <a:spLocks noGrp="1"/>
          </p:cNvSpPr>
          <p:nvPr>
            <p:ph type="title"/>
          </p:nvPr>
        </p:nvSpPr>
        <p:spPr>
          <a:xfrm>
            <a:off x="546100" y="0"/>
            <a:ext cx="11925300" cy="1739900"/>
          </a:xfrm>
          <a:prstGeom prst="rect">
            <a:avLst/>
          </a:prstGeom>
        </p:spPr>
        <p:txBody>
          <a:bodyPr/>
          <a:lstStyle/>
          <a:p>
            <a:r>
              <a:t>Useful re-parameterization of double-hemisphere</a:t>
            </a:r>
          </a:p>
        </p:txBody>
      </p:sp>
      <p:sp>
        <p:nvSpPr>
          <p:cNvPr id="339" name="reciprocity"/>
          <p:cNvSpPr txBox="1"/>
          <p:nvPr/>
        </p:nvSpPr>
        <p:spPr>
          <a:xfrm>
            <a:off x="11044750" y="6725299"/>
            <a:ext cx="1178434" cy="386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lvl1pPr algn="ctr" defTabSz="584200">
              <a:defRPr sz="1900">
                <a:solidFill>
                  <a:srgbClr val="FF2F92"/>
                </a:solidFill>
                <a:latin typeface="+mn-lt"/>
                <a:ea typeface="+mn-ea"/>
                <a:cs typeface="+mn-cs"/>
                <a:sym typeface="Helvetica Neue Light"/>
              </a:defRPr>
            </a:lvl1pPr>
          </a:lstStyle>
          <a:p>
            <a:r>
              <a:t>reciprocity</a:t>
            </a:r>
          </a:p>
        </p:txBody>
      </p:sp>
      <p:sp>
        <p:nvSpPr>
          <p:cNvPr id="340" name="Line"/>
          <p:cNvSpPr/>
          <p:nvPr/>
        </p:nvSpPr>
        <p:spPr>
          <a:xfrm flipV="1">
            <a:off x="11074400" y="6781795"/>
            <a:ext cx="1107726" cy="6"/>
          </a:xfrm>
          <a:prstGeom prst="line">
            <a:avLst/>
          </a:prstGeom>
          <a:ln w="12700">
            <a:solidFill>
              <a:srgbClr val="FF2F92"/>
            </a:solidFill>
            <a:miter lim="400000"/>
          </a:ln>
        </p:spPr>
        <p:txBody>
          <a:bodyPr lIns="50800" tIns="50800" rIns="50800" bIns="50800" anchor="ctr"/>
          <a:lstStyle/>
          <a:p>
            <a:endParaRPr/>
          </a:p>
        </p:txBody>
      </p:sp>
      <p:pic>
        <p:nvPicPr>
          <p:cNvPr id="341" name="droppedImage.png" descr="droppedImage.png"/>
          <p:cNvPicPr>
            <a:picLocks noChangeAspect="1"/>
          </p:cNvPicPr>
          <p:nvPr/>
        </p:nvPicPr>
        <p:blipFill>
          <a:blip r:embed="rId4"/>
          <a:stretch>
            <a:fillRect/>
          </a:stretch>
        </p:blipFill>
        <p:spPr>
          <a:xfrm>
            <a:off x="6502400" y="2221796"/>
            <a:ext cx="4292600" cy="3330280"/>
          </a:xfrm>
          <a:prstGeom prst="rect">
            <a:avLst/>
          </a:prstGeom>
          <a:ln w="12700">
            <a:miter lim="400000"/>
          </a:ln>
        </p:spPr>
      </p:pic>
    </p:spTree>
    <p:extLst>
      <p:ext uri="{BB962C8B-B14F-4D97-AF65-F5344CB8AC3E}">
        <p14:creationId xmlns:p14="http://schemas.microsoft.com/office/powerpoint/2010/main" val="4185982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5" name="latexit-drag.pdf" descr="latexit-drag.pdf"/>
          <p:cNvPicPr>
            <a:picLocks noChangeAspect="1"/>
          </p:cNvPicPr>
          <p:nvPr/>
        </p:nvPicPr>
        <p:blipFill>
          <a:blip r:embed="rId3"/>
          <a:stretch>
            <a:fillRect/>
          </a:stretch>
        </p:blipFill>
        <p:spPr>
          <a:xfrm>
            <a:off x="4470400" y="6362700"/>
            <a:ext cx="7523748" cy="355600"/>
          </a:xfrm>
          <a:prstGeom prst="rect">
            <a:avLst/>
          </a:prstGeom>
          <a:ln w="12700">
            <a:miter lim="400000"/>
          </a:ln>
        </p:spPr>
      </p:pic>
      <p:sp>
        <p:nvSpPr>
          <p:cNvPr id="346" name="Useful re-parameterization of double-hemisphere"/>
          <p:cNvSpPr txBox="1">
            <a:spLocks noGrp="1"/>
          </p:cNvSpPr>
          <p:nvPr>
            <p:ph type="title"/>
          </p:nvPr>
        </p:nvSpPr>
        <p:spPr>
          <a:xfrm>
            <a:off x="546100" y="0"/>
            <a:ext cx="11925300" cy="1739900"/>
          </a:xfrm>
          <a:prstGeom prst="rect">
            <a:avLst/>
          </a:prstGeom>
        </p:spPr>
        <p:txBody>
          <a:bodyPr/>
          <a:lstStyle/>
          <a:p>
            <a:r>
              <a:t>Useful re-parameterization of double-hemisphere</a:t>
            </a:r>
          </a:p>
        </p:txBody>
      </p:sp>
      <p:sp>
        <p:nvSpPr>
          <p:cNvPr id="347" name="reciprocity"/>
          <p:cNvSpPr txBox="1"/>
          <p:nvPr/>
        </p:nvSpPr>
        <p:spPr>
          <a:xfrm>
            <a:off x="11044750" y="6725299"/>
            <a:ext cx="1178434" cy="386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lvl1pPr algn="ctr" defTabSz="584200">
              <a:defRPr sz="1900">
                <a:solidFill>
                  <a:srgbClr val="FF2F92"/>
                </a:solidFill>
                <a:latin typeface="+mn-lt"/>
                <a:ea typeface="+mn-ea"/>
                <a:cs typeface="+mn-cs"/>
                <a:sym typeface="Helvetica Neue Light"/>
              </a:defRPr>
            </a:lvl1pPr>
          </a:lstStyle>
          <a:p>
            <a:r>
              <a:t>reciprocity</a:t>
            </a:r>
          </a:p>
        </p:txBody>
      </p:sp>
      <p:sp>
        <p:nvSpPr>
          <p:cNvPr id="348" name="Line"/>
          <p:cNvSpPr/>
          <p:nvPr/>
        </p:nvSpPr>
        <p:spPr>
          <a:xfrm flipV="1">
            <a:off x="11074400" y="6781795"/>
            <a:ext cx="1107726" cy="6"/>
          </a:xfrm>
          <a:prstGeom prst="line">
            <a:avLst/>
          </a:prstGeom>
          <a:ln w="12700">
            <a:solidFill>
              <a:srgbClr val="FF2F92"/>
            </a:solidFill>
            <a:miter lim="400000"/>
          </a:ln>
        </p:spPr>
        <p:txBody>
          <a:bodyPr lIns="50800" tIns="50800" rIns="50800" bIns="50800" anchor="ctr"/>
          <a:lstStyle/>
          <a:p>
            <a:endParaRPr/>
          </a:p>
        </p:txBody>
      </p:sp>
      <p:grpSp>
        <p:nvGrpSpPr>
          <p:cNvPr id="358" name="Group"/>
          <p:cNvGrpSpPr/>
          <p:nvPr/>
        </p:nvGrpSpPr>
        <p:grpSpPr>
          <a:xfrm>
            <a:off x="965200" y="2967033"/>
            <a:ext cx="3886201" cy="2925768"/>
            <a:chOff x="0" y="0"/>
            <a:chExt cx="3886200" cy="2925766"/>
          </a:xfrm>
        </p:grpSpPr>
        <p:grpSp>
          <p:nvGrpSpPr>
            <p:cNvPr id="351" name="Group"/>
            <p:cNvGrpSpPr/>
            <p:nvPr/>
          </p:nvGrpSpPr>
          <p:grpSpPr>
            <a:xfrm>
              <a:off x="0" y="154736"/>
              <a:ext cx="3601627" cy="2703445"/>
              <a:chOff x="0" y="0"/>
              <a:chExt cx="3601626" cy="2703444"/>
            </a:xfrm>
          </p:grpSpPr>
          <p:pic>
            <p:nvPicPr>
              <p:cNvPr id="349" name="scatter_TS_forehead.png" descr="scatter_TS_forehead.png"/>
              <p:cNvPicPr>
                <a:picLocks/>
              </p:cNvPicPr>
              <p:nvPr/>
            </p:nvPicPr>
            <p:blipFill>
              <a:blip r:embed="rId4"/>
              <a:stretch>
                <a:fillRect/>
              </a:stretch>
            </p:blipFill>
            <p:spPr>
              <a:xfrm>
                <a:off x="0" y="0"/>
                <a:ext cx="3601627" cy="2703445"/>
              </a:xfrm>
              <a:prstGeom prst="rect">
                <a:avLst/>
              </a:prstGeom>
              <a:ln w="12700" cap="flat">
                <a:noFill/>
                <a:miter lim="400000"/>
              </a:ln>
              <a:effectLst/>
            </p:spPr>
          </p:pic>
          <p:sp>
            <p:nvSpPr>
              <p:cNvPr id="350" name="Line"/>
              <p:cNvSpPr/>
              <p:nvPr/>
            </p:nvSpPr>
            <p:spPr>
              <a:xfrm flipV="1">
                <a:off x="2052958" y="441088"/>
                <a:ext cx="1184060" cy="1089254"/>
              </a:xfrm>
              <a:prstGeom prst="line">
                <a:avLst/>
              </a:prstGeom>
              <a:noFill/>
              <a:ln w="50800" cap="flat">
                <a:solidFill>
                  <a:srgbClr val="000000"/>
                </a:solidFill>
                <a:prstDash val="solid"/>
                <a:round/>
                <a:tailEnd type="triangle" w="med" len="med"/>
              </a:ln>
              <a:effectLst/>
            </p:spPr>
            <p:txBody>
              <a:bodyPr wrap="square" lIns="50800" tIns="50800" rIns="50800" bIns="50800" numCol="1" anchor="ctr">
                <a:noAutofit/>
              </a:bodyPr>
              <a:lstStyle/>
              <a:p>
                <a:endParaRPr/>
              </a:p>
            </p:txBody>
          </p:sp>
        </p:grpSp>
        <p:pic>
          <p:nvPicPr>
            <p:cNvPr id="352" name="summer_clipart_sun.gif" descr="summer_clipart_sun.gif"/>
            <p:cNvPicPr>
              <a:picLocks noChangeAspect="1"/>
            </p:cNvPicPr>
            <p:nvPr/>
          </p:nvPicPr>
          <p:blipFill>
            <a:blip r:embed="rId5"/>
            <a:stretch>
              <a:fillRect/>
            </a:stretch>
          </p:blipFill>
          <p:spPr>
            <a:xfrm>
              <a:off x="3308160" y="0"/>
              <a:ext cx="578041" cy="578040"/>
            </a:xfrm>
            <a:prstGeom prst="rect">
              <a:avLst/>
            </a:prstGeom>
            <a:ln w="12700" cap="flat">
              <a:noFill/>
              <a:miter lim="400000"/>
            </a:ln>
            <a:effectLst/>
          </p:spPr>
        </p:pic>
        <p:sp>
          <p:nvSpPr>
            <p:cNvPr id="353" name="Line"/>
            <p:cNvSpPr/>
            <p:nvPr/>
          </p:nvSpPr>
          <p:spPr>
            <a:xfrm flipH="1">
              <a:off x="1767316" y="468153"/>
              <a:ext cx="1" cy="1104706"/>
            </a:xfrm>
            <a:prstGeom prst="line">
              <a:avLst/>
            </a:prstGeom>
            <a:noFill/>
            <a:ln w="50800" cap="sq">
              <a:solidFill>
                <a:srgbClr val="000000"/>
              </a:solidFill>
              <a:prstDash val="solid"/>
              <a:round/>
              <a:headEnd type="triangle" w="med" len="med"/>
            </a:ln>
            <a:effectLst/>
          </p:spPr>
          <p:txBody>
            <a:bodyPr wrap="square" lIns="50800" tIns="50800" rIns="50800" bIns="50800" numCol="1" anchor="ctr">
              <a:noAutofit/>
            </a:bodyPr>
            <a:lstStyle/>
            <a:p>
              <a:endParaRPr/>
            </a:p>
          </p:txBody>
        </p:sp>
        <p:pic>
          <p:nvPicPr>
            <p:cNvPr id="354" name="droppedImage.pdf" descr="droppedImage.pdf"/>
            <p:cNvPicPr>
              <a:picLocks noChangeAspect="1"/>
            </p:cNvPicPr>
            <p:nvPr/>
          </p:nvPicPr>
          <p:blipFill>
            <a:blip r:embed="rId6"/>
            <a:stretch>
              <a:fillRect/>
            </a:stretch>
          </p:blipFill>
          <p:spPr>
            <a:xfrm>
              <a:off x="3056346" y="477327"/>
              <a:ext cx="554555" cy="1016683"/>
            </a:xfrm>
            <a:prstGeom prst="rect">
              <a:avLst/>
            </a:prstGeom>
            <a:ln w="12700" cap="flat">
              <a:noFill/>
              <a:miter lim="400000"/>
            </a:ln>
            <a:effectLst/>
          </p:spPr>
        </p:pic>
        <p:pic>
          <p:nvPicPr>
            <p:cNvPr id="355" name="droppedImage.pdf" descr="droppedImage.pdf"/>
            <p:cNvPicPr>
              <a:picLocks noChangeAspect="1"/>
            </p:cNvPicPr>
            <p:nvPr/>
          </p:nvPicPr>
          <p:blipFill>
            <a:blip r:embed="rId7"/>
            <a:stretch>
              <a:fillRect/>
            </a:stretch>
          </p:blipFill>
          <p:spPr>
            <a:xfrm>
              <a:off x="1458435" y="2587836"/>
              <a:ext cx="1182759" cy="337931"/>
            </a:xfrm>
            <a:prstGeom prst="rect">
              <a:avLst/>
            </a:prstGeom>
            <a:ln w="12700" cap="flat">
              <a:noFill/>
              <a:miter lim="400000"/>
            </a:ln>
            <a:effectLst/>
          </p:spPr>
        </p:pic>
        <p:sp>
          <p:nvSpPr>
            <p:cNvPr id="356" name="Line"/>
            <p:cNvSpPr/>
            <p:nvPr/>
          </p:nvSpPr>
          <p:spPr>
            <a:xfrm>
              <a:off x="1494007" y="856684"/>
              <a:ext cx="542615" cy="266788"/>
            </a:xfrm>
            <a:custGeom>
              <a:avLst/>
              <a:gdLst/>
              <a:ahLst/>
              <a:cxnLst>
                <a:cxn ang="0">
                  <a:pos x="wd2" y="hd2"/>
                </a:cxn>
                <a:cxn ang="5400000">
                  <a:pos x="wd2" y="hd2"/>
                </a:cxn>
                <a:cxn ang="10800000">
                  <a:pos x="wd2" y="hd2"/>
                </a:cxn>
                <a:cxn ang="16200000">
                  <a:pos x="wd2" y="hd2"/>
                </a:cxn>
              </a:cxnLst>
              <a:rect l="0" t="0" r="r" b="b"/>
              <a:pathLst>
                <a:path w="21372" h="21600" extrusionOk="0">
                  <a:moveTo>
                    <a:pt x="117" y="15937"/>
                  </a:moveTo>
                  <a:cubicBezTo>
                    <a:pt x="1985" y="19778"/>
                    <a:pt x="5137" y="21600"/>
                    <a:pt x="9924" y="21600"/>
                  </a:cubicBezTo>
                  <a:cubicBezTo>
                    <a:pt x="14711" y="21600"/>
                    <a:pt x="21600" y="20137"/>
                    <a:pt x="21366" y="10668"/>
                  </a:cubicBezTo>
                  <a:cubicBezTo>
                    <a:pt x="21133" y="1200"/>
                    <a:pt x="14142" y="0"/>
                    <a:pt x="9924" y="0"/>
                  </a:cubicBezTo>
                  <a:cubicBezTo>
                    <a:pt x="5707" y="0"/>
                    <a:pt x="2452" y="3120"/>
                    <a:pt x="0" y="5927"/>
                  </a:cubicBezTo>
                </a:path>
              </a:pathLst>
            </a:custGeom>
            <a:noFill/>
            <a:ln w="38100" cap="flat">
              <a:solidFill>
                <a:srgbClr val="B92D5D"/>
              </a:solidFill>
              <a:prstDash val="solid"/>
              <a:miter lim="400000"/>
              <a:tailEnd type="stealth" w="med" len="med"/>
            </a:ln>
            <a:effectLst/>
          </p:spPr>
          <p:txBody>
            <a:bodyPr wrap="square" lIns="50800" tIns="50800" rIns="50800" bIns="50800" numCol="1" anchor="b">
              <a:noAutofit/>
            </a:bodyPr>
            <a:lstStyle/>
            <a:p>
              <a:pPr algn="ctr" defTabSz="584200">
                <a:defRPr sz="4200">
                  <a:latin typeface="+mn-lt"/>
                  <a:ea typeface="+mn-ea"/>
                  <a:cs typeface="+mn-cs"/>
                  <a:sym typeface="Helvetica Neue Light"/>
                </a:defRPr>
              </a:pPr>
              <a:endParaRPr/>
            </a:p>
          </p:txBody>
        </p:sp>
        <p:sp>
          <p:nvSpPr>
            <p:cNvPr id="357" name="Line"/>
            <p:cNvSpPr/>
            <p:nvPr/>
          </p:nvSpPr>
          <p:spPr>
            <a:xfrm>
              <a:off x="1858616" y="1385875"/>
              <a:ext cx="239813" cy="312671"/>
            </a:xfrm>
            <a:custGeom>
              <a:avLst/>
              <a:gdLst/>
              <a:ahLst/>
              <a:cxnLst>
                <a:cxn ang="0">
                  <a:pos x="wd2" y="hd2"/>
                </a:cxn>
                <a:cxn ang="5400000">
                  <a:pos x="wd2" y="hd2"/>
                </a:cxn>
                <a:cxn ang="10800000">
                  <a:pos x="wd2" y="hd2"/>
                </a:cxn>
                <a:cxn ang="16200000">
                  <a:pos x="wd2" y="hd2"/>
                </a:cxn>
              </a:cxnLst>
              <a:rect l="0" t="0" r="r" b="b"/>
              <a:pathLst>
                <a:path w="21376" h="17661" extrusionOk="0">
                  <a:moveTo>
                    <a:pt x="3465" y="17661"/>
                  </a:moveTo>
                  <a:cubicBezTo>
                    <a:pt x="16103" y="13949"/>
                    <a:pt x="21600" y="7918"/>
                    <a:pt x="21369" y="4668"/>
                  </a:cubicBezTo>
                  <a:cubicBezTo>
                    <a:pt x="21138" y="1419"/>
                    <a:pt x="16382" y="-3939"/>
                    <a:pt x="0" y="4601"/>
                  </a:cubicBezTo>
                </a:path>
              </a:pathLst>
            </a:custGeom>
            <a:noFill/>
            <a:ln w="38100" cap="flat">
              <a:solidFill>
                <a:srgbClr val="B92D5D"/>
              </a:solidFill>
              <a:prstDash val="solid"/>
              <a:miter lim="400000"/>
              <a:headEnd type="stealth" w="med" len="med"/>
              <a:tailEnd type="stealth" w="med" len="med"/>
            </a:ln>
            <a:effectLst/>
          </p:spPr>
          <p:txBody>
            <a:bodyPr wrap="square" lIns="50800" tIns="50800" rIns="50800" bIns="50800" numCol="1" anchor="b">
              <a:noAutofit/>
            </a:bodyPr>
            <a:lstStyle/>
            <a:p>
              <a:pPr algn="ctr" defTabSz="584200">
                <a:defRPr sz="4200">
                  <a:latin typeface="+mn-lt"/>
                  <a:ea typeface="+mn-ea"/>
                  <a:cs typeface="+mn-cs"/>
                  <a:sym typeface="Helvetica Neue Light"/>
                </a:defRPr>
              </a:pPr>
              <a:endParaRPr/>
            </a:p>
          </p:txBody>
        </p:sp>
      </p:grpSp>
      <p:pic>
        <p:nvPicPr>
          <p:cNvPr id="359" name="droppedImage.png" descr="droppedImage.png"/>
          <p:cNvPicPr>
            <a:picLocks noChangeAspect="1"/>
          </p:cNvPicPr>
          <p:nvPr/>
        </p:nvPicPr>
        <p:blipFill>
          <a:blip r:embed="rId8"/>
          <a:stretch>
            <a:fillRect/>
          </a:stretch>
        </p:blipFill>
        <p:spPr>
          <a:xfrm>
            <a:off x="6502400" y="2221796"/>
            <a:ext cx="4292600" cy="3330280"/>
          </a:xfrm>
          <a:prstGeom prst="rect">
            <a:avLst/>
          </a:prstGeom>
          <a:ln w="12700">
            <a:miter lim="400000"/>
          </a:ln>
        </p:spPr>
      </p:pic>
      <p:pic>
        <p:nvPicPr>
          <p:cNvPr id="360" name="latexit-drag.pdf" descr="latexit-drag.pdf"/>
          <p:cNvPicPr>
            <a:picLocks noChangeAspect="1"/>
          </p:cNvPicPr>
          <p:nvPr/>
        </p:nvPicPr>
        <p:blipFill>
          <a:blip r:embed="rId9"/>
          <a:stretch>
            <a:fillRect/>
          </a:stretch>
        </p:blipFill>
        <p:spPr>
          <a:xfrm>
            <a:off x="4432300" y="7861181"/>
            <a:ext cx="6438900" cy="381120"/>
          </a:xfrm>
          <a:prstGeom prst="rect">
            <a:avLst/>
          </a:prstGeom>
          <a:ln w="12700">
            <a:miter lim="400000"/>
          </a:ln>
        </p:spPr>
      </p:pic>
      <p:sp>
        <p:nvSpPr>
          <p:cNvPr id="361" name="isotropy:"/>
          <p:cNvSpPr txBox="1"/>
          <p:nvPr/>
        </p:nvSpPr>
        <p:spPr>
          <a:xfrm>
            <a:off x="2869900" y="7807378"/>
            <a:ext cx="1331418" cy="49842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lvl1pPr algn="ctr" defTabSz="584200">
              <a:defRPr sz="2600">
                <a:solidFill>
                  <a:srgbClr val="FF2F92"/>
                </a:solidFill>
                <a:latin typeface="+mn-lt"/>
                <a:ea typeface="+mn-ea"/>
                <a:cs typeface="+mn-cs"/>
                <a:sym typeface="Helvetica Neue Light"/>
              </a:defRPr>
            </a:lvl1pPr>
          </a:lstStyle>
          <a:p>
            <a:r>
              <a:t>isotropy:</a:t>
            </a:r>
          </a:p>
        </p:txBody>
      </p:sp>
    </p:spTree>
    <p:extLst>
      <p:ext uri="{BB962C8B-B14F-4D97-AF65-F5344CB8AC3E}">
        <p14:creationId xmlns:p14="http://schemas.microsoft.com/office/powerpoint/2010/main" val="222436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 name="Reflectance: BRDF"/>
          <p:cNvSpPr txBox="1">
            <a:spLocks noGrp="1"/>
          </p:cNvSpPr>
          <p:nvPr>
            <p:ph type="title"/>
          </p:nvPr>
        </p:nvSpPr>
        <p:spPr>
          <a:xfrm>
            <a:off x="641350" y="254000"/>
            <a:ext cx="11722100" cy="1254166"/>
          </a:xfrm>
          <a:prstGeom prst="rect">
            <a:avLst/>
          </a:prstGeom>
        </p:spPr>
        <p:txBody>
          <a:bodyPr/>
          <a:lstStyle>
            <a:lvl1pPr>
              <a:lnSpc>
                <a:spcPct val="80000"/>
              </a:lnSpc>
            </a:lvl1pPr>
          </a:lstStyle>
          <a:p>
            <a:r>
              <a:rPr dirty="0"/>
              <a:t>Reflectance: BRDF</a:t>
            </a:r>
          </a:p>
        </p:txBody>
      </p:sp>
      <p:sp>
        <p:nvSpPr>
          <p:cNvPr id="966" name="Units: sr-1…"/>
          <p:cNvSpPr txBox="1"/>
          <p:nvPr/>
        </p:nvSpPr>
        <p:spPr>
          <a:xfrm>
            <a:off x="571500" y="2098470"/>
            <a:ext cx="11861800" cy="60071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rPr dirty="0"/>
              <a:t>Units: sr</a:t>
            </a:r>
            <a:r>
              <a:rPr baseline="31999" dirty="0"/>
              <a:t>-1</a:t>
            </a:r>
            <a:endParaRPr lang="en-US" baseline="31999" dirty="0"/>
          </a:p>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endParaRPr baseline="31999" dirty="0"/>
          </a:p>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rPr dirty="0"/>
              <a:t>Real-valued function defined on the double-hemisphere</a:t>
            </a:r>
          </a:p>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endParaRPr dirty="0"/>
          </a:p>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rPr lang="en-US" dirty="0"/>
              <a:t>Has many useful properties</a:t>
            </a:r>
          </a:p>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endParaRPr lang="en-US" dirty="0"/>
          </a:p>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rPr dirty="0"/>
              <a:t>Allows computing output radiance (and thus pixel value) for </a:t>
            </a:r>
            <a:r>
              <a:rPr i="1" dirty="0"/>
              <a:t>any</a:t>
            </a:r>
            <a:r>
              <a:rPr dirty="0"/>
              <a:t> configuration of lights and viewpoint</a:t>
            </a:r>
          </a:p>
        </p:txBody>
      </p:sp>
      <p:pic>
        <p:nvPicPr>
          <p:cNvPr id="969" name="droppedImage.pdf" descr="droppedImage.pdf"/>
          <p:cNvPicPr>
            <a:picLocks noChangeAspect="1"/>
          </p:cNvPicPr>
          <p:nvPr/>
        </p:nvPicPr>
        <p:blipFill>
          <a:blip r:embed="rId3"/>
          <a:stretch>
            <a:fillRect/>
          </a:stretch>
        </p:blipFill>
        <p:spPr>
          <a:xfrm>
            <a:off x="2001404" y="6748134"/>
            <a:ext cx="9283700" cy="1092200"/>
          </a:xfrm>
          <a:prstGeom prst="rect">
            <a:avLst/>
          </a:prstGeom>
          <a:ln w="12700">
            <a:miter lim="400000"/>
          </a:ln>
        </p:spPr>
      </p:pic>
      <p:sp>
        <p:nvSpPr>
          <p:cNvPr id="6" name="Oval">
            <a:extLst>
              <a:ext uri="{FF2B5EF4-FFF2-40B4-BE49-F238E27FC236}">
                <a16:creationId xmlns:a16="http://schemas.microsoft.com/office/drawing/2014/main" id="{F710BCE1-5CC9-4E17-A01E-FF0CC193263F}"/>
              </a:ext>
            </a:extLst>
          </p:cNvPr>
          <p:cNvSpPr/>
          <p:nvPr/>
        </p:nvSpPr>
        <p:spPr>
          <a:xfrm>
            <a:off x="1539574" y="6343383"/>
            <a:ext cx="10202400" cy="1749630"/>
          </a:xfrm>
          <a:prstGeom prst="ellipse">
            <a:avLst/>
          </a:prstGeom>
          <a:ln w="25400">
            <a:solidFill>
              <a:srgbClr val="FF2F92"/>
            </a:solidFill>
            <a:miter lim="400000"/>
          </a:ln>
        </p:spPr>
        <p:txBody>
          <a:bodyPr lIns="50800" tIns="50800" rIns="50800" bIns="50800" anchor="ctr"/>
          <a:lstStyle/>
          <a:p>
            <a:pPr>
              <a:defRPr sz="3600"/>
            </a:pPr>
            <a:endParaRPr/>
          </a:p>
        </p:txBody>
      </p:sp>
      <p:sp>
        <p:nvSpPr>
          <p:cNvPr id="7" name="“surface foreshortening”">
            <a:extLst>
              <a:ext uri="{FF2B5EF4-FFF2-40B4-BE49-F238E27FC236}">
                <a16:creationId xmlns:a16="http://schemas.microsoft.com/office/drawing/2014/main" id="{CE42646B-C8B8-40A4-B69E-F1F17A596CBB}"/>
              </a:ext>
            </a:extLst>
          </p:cNvPr>
          <p:cNvSpPr txBox="1"/>
          <p:nvPr/>
        </p:nvSpPr>
        <p:spPr>
          <a:xfrm>
            <a:off x="10044876" y="7857051"/>
            <a:ext cx="2789225" cy="47192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lvl1pPr>
              <a:defRPr sz="2400">
                <a:solidFill>
                  <a:srgbClr val="FF2F92"/>
                </a:solidFill>
              </a:defRPr>
            </a:lvl1pPr>
          </a:lstStyle>
          <a:p>
            <a:r>
              <a:rPr lang="en-US" dirty="0"/>
              <a:t>reflectance equation</a:t>
            </a:r>
            <a:endParaRPr dirty="0"/>
          </a:p>
        </p:txBody>
      </p:sp>
      <p:sp>
        <p:nvSpPr>
          <p:cNvPr id="11" name="Units: sr-1…">
            <a:extLst>
              <a:ext uri="{FF2B5EF4-FFF2-40B4-BE49-F238E27FC236}">
                <a16:creationId xmlns:a16="http://schemas.microsoft.com/office/drawing/2014/main" id="{5B3B5A57-C192-4183-B3B2-84C35FFE9016}"/>
              </a:ext>
            </a:extLst>
          </p:cNvPr>
          <p:cNvSpPr txBox="1"/>
          <p:nvPr/>
        </p:nvSpPr>
        <p:spPr>
          <a:xfrm>
            <a:off x="508000" y="8245085"/>
            <a:ext cx="9205466" cy="52482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algn="l">
              <a:spcBef>
                <a:spcPts val="1200"/>
              </a:spcBef>
              <a:buSzPct val="60000"/>
              <a:defRPr sz="2600">
                <a:solidFill>
                  <a:srgbClr val="747474"/>
                </a:solidFill>
                <a:latin typeface="Helvetica Neue"/>
                <a:ea typeface="Helvetica Neue"/>
                <a:cs typeface="Helvetica Neue"/>
                <a:sym typeface="Helvetica Neue"/>
              </a:defRPr>
            </a:pPr>
            <a:r>
              <a:rPr lang="en-US" dirty="0"/>
              <a:t>Why is there a cosine in the reflectance equation?</a:t>
            </a:r>
            <a:endParaRPr dirty="0"/>
          </a:p>
        </p:txBody>
      </p:sp>
    </p:spTree>
    <p:extLst>
      <p:ext uri="{BB962C8B-B14F-4D97-AF65-F5344CB8AC3E}">
        <p14:creationId xmlns:p14="http://schemas.microsoft.com/office/powerpoint/2010/main" val="1001646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9" name="droppedImage.pdf"/>
          <p:cNvGrpSpPr/>
          <p:nvPr/>
        </p:nvGrpSpPr>
        <p:grpSpPr>
          <a:xfrm>
            <a:off x="3034523" y="4657656"/>
            <a:ext cx="2296582" cy="2104445"/>
            <a:chOff x="0" y="0"/>
            <a:chExt cx="2296581" cy="2104443"/>
          </a:xfrm>
        </p:grpSpPr>
        <p:pic>
          <p:nvPicPr>
            <p:cNvPr id="188" name="droppedImage.pdf" descr="droppedImage.pdf"/>
            <p:cNvPicPr>
              <a:picLocks noChangeAspect="1"/>
            </p:cNvPicPr>
            <p:nvPr/>
          </p:nvPicPr>
          <p:blipFill>
            <a:blip r:embed="rId3"/>
            <a:srcRect l="20839" t="2446" r="19366" b="1739"/>
            <a:stretch>
              <a:fillRect/>
            </a:stretch>
          </p:blipFill>
          <p:spPr>
            <a:xfrm>
              <a:off x="76200" y="38100"/>
              <a:ext cx="2144182" cy="1901244"/>
            </a:xfrm>
            <a:prstGeom prst="rect">
              <a:avLst/>
            </a:prstGeom>
            <a:ln>
              <a:noFill/>
            </a:ln>
            <a:effectLst/>
          </p:spPr>
        </p:pic>
        <p:pic>
          <p:nvPicPr>
            <p:cNvPr id="187" name="droppedImage.pdf" descr="droppedImage.pdf"/>
            <p:cNvPicPr>
              <a:picLocks/>
            </p:cNvPicPr>
            <p:nvPr/>
          </p:nvPicPr>
          <p:blipFill>
            <a:blip r:embed="rId4"/>
            <a:stretch>
              <a:fillRect/>
            </a:stretch>
          </p:blipFill>
          <p:spPr>
            <a:xfrm>
              <a:off x="0" y="0"/>
              <a:ext cx="2296582" cy="2104444"/>
            </a:xfrm>
            <a:prstGeom prst="rect">
              <a:avLst/>
            </a:prstGeom>
            <a:effectLst/>
          </p:spPr>
        </p:pic>
      </p:grpSp>
      <p:pic>
        <p:nvPicPr>
          <p:cNvPr id="190" name="summer_clipart_sun.gif" descr="summer_clipart_sun.gif"/>
          <p:cNvPicPr>
            <a:picLocks noChangeAspect="1"/>
          </p:cNvPicPr>
          <p:nvPr/>
        </p:nvPicPr>
        <p:blipFill>
          <a:blip r:embed="rId5"/>
          <a:stretch>
            <a:fillRect/>
          </a:stretch>
        </p:blipFill>
        <p:spPr>
          <a:xfrm>
            <a:off x="10388600" y="3009900"/>
            <a:ext cx="825500" cy="825500"/>
          </a:xfrm>
          <a:prstGeom prst="rect">
            <a:avLst/>
          </a:prstGeom>
          <a:ln w="12700">
            <a:miter lim="400000"/>
          </a:ln>
        </p:spPr>
      </p:pic>
      <p:sp>
        <p:nvSpPr>
          <p:cNvPr id="191" name="“Physics-based” computer vision  (a.k.a “inverse optics”)"/>
          <p:cNvSpPr txBox="1">
            <a:spLocks noGrp="1"/>
          </p:cNvSpPr>
          <p:nvPr>
            <p:ph type="title"/>
          </p:nvPr>
        </p:nvSpPr>
        <p:spPr>
          <a:prstGeom prst="rect">
            <a:avLst/>
          </a:prstGeom>
        </p:spPr>
        <p:txBody>
          <a:bodyPr/>
          <a:lstStyle/>
          <a:p>
            <a:r>
              <a:t>“Physics-based” computer vision </a:t>
            </a:r>
          </a:p>
          <a:p>
            <a:r>
              <a:t>(a.k.a “inverse optics”)</a:t>
            </a:r>
          </a:p>
        </p:txBody>
      </p:sp>
      <p:pic>
        <p:nvPicPr>
          <p:cNvPr id="192" name="graysurfacepatch.png" descr="graysurfacepatch.png"/>
          <p:cNvPicPr>
            <a:picLocks/>
          </p:cNvPicPr>
          <p:nvPr/>
        </p:nvPicPr>
        <p:blipFill>
          <a:blip r:embed="rId6"/>
          <a:srcRect l="16667" t="16711" r="13333" b="14584"/>
          <a:stretch>
            <a:fillRect/>
          </a:stretch>
        </p:blipFill>
        <p:spPr>
          <a:xfrm>
            <a:off x="7086600" y="5092700"/>
            <a:ext cx="3505200" cy="1257300"/>
          </a:xfrm>
          <a:prstGeom prst="rect">
            <a:avLst/>
          </a:prstGeom>
          <a:ln w="12700">
            <a:miter lim="400000"/>
          </a:ln>
        </p:spPr>
      </p:pic>
      <p:pic>
        <p:nvPicPr>
          <p:cNvPr id="193" name="scatter_TS_forehead.png" descr="scatter_TS_forehead.png"/>
          <p:cNvPicPr>
            <a:picLocks/>
          </p:cNvPicPr>
          <p:nvPr/>
        </p:nvPicPr>
        <p:blipFill>
          <a:blip r:embed="rId7"/>
          <a:stretch>
            <a:fillRect/>
          </a:stretch>
        </p:blipFill>
        <p:spPr>
          <a:xfrm>
            <a:off x="7378700" y="3775075"/>
            <a:ext cx="2908300" cy="2184400"/>
          </a:xfrm>
          <a:prstGeom prst="rect">
            <a:avLst/>
          </a:prstGeom>
          <a:ln w="12700">
            <a:miter lim="400000"/>
          </a:ln>
        </p:spPr>
      </p:pic>
      <p:sp>
        <p:nvSpPr>
          <p:cNvPr id="194" name="Square"/>
          <p:cNvSpPr/>
          <p:nvPr/>
        </p:nvSpPr>
        <p:spPr>
          <a:xfrm>
            <a:off x="3987800" y="5283200"/>
            <a:ext cx="292100" cy="292100"/>
          </a:xfrm>
          <a:prstGeom prst="rect">
            <a:avLst/>
          </a:prstGeom>
          <a:ln w="38100">
            <a:solidFill>
              <a:srgbClr val="FFFFFB"/>
            </a:solidFill>
            <a:miter lim="400000"/>
          </a:ln>
        </p:spPr>
        <p:txBody>
          <a:bodyPr lIns="50800" tIns="50800" rIns="50800" bIns="50800" anchor="ctr"/>
          <a:lstStyle/>
          <a:p>
            <a:pPr>
              <a:defRPr sz="3600"/>
            </a:pPr>
            <a:endParaRPr/>
          </a:p>
        </p:txBody>
      </p:sp>
      <p:sp>
        <p:nvSpPr>
          <p:cNvPr id="195" name="Line"/>
          <p:cNvSpPr/>
          <p:nvPr/>
        </p:nvSpPr>
        <p:spPr>
          <a:xfrm>
            <a:off x="5270500" y="4865816"/>
            <a:ext cx="1816100" cy="660401"/>
          </a:xfrm>
          <a:custGeom>
            <a:avLst/>
            <a:gdLst/>
            <a:ahLst/>
            <a:cxnLst>
              <a:cxn ang="0">
                <a:pos x="wd2" y="hd2"/>
              </a:cxn>
              <a:cxn ang="5400000">
                <a:pos x="wd2" y="hd2"/>
              </a:cxn>
              <a:cxn ang="10800000">
                <a:pos x="wd2" y="hd2"/>
              </a:cxn>
              <a:cxn ang="16200000">
                <a:pos x="wd2" y="hd2"/>
              </a:cxn>
            </a:cxnLst>
            <a:rect l="0" t="0" r="r" b="b"/>
            <a:pathLst>
              <a:path w="21600" h="15500" extrusionOk="0">
                <a:moveTo>
                  <a:pt x="0" y="5453"/>
                </a:moveTo>
                <a:cubicBezTo>
                  <a:pt x="0" y="5453"/>
                  <a:pt x="13618" y="-3401"/>
                  <a:pt x="14652" y="1454"/>
                </a:cubicBezTo>
                <a:cubicBezTo>
                  <a:pt x="15438" y="5144"/>
                  <a:pt x="10040" y="8411"/>
                  <a:pt x="11037" y="13915"/>
                </a:cubicBezTo>
                <a:cubicBezTo>
                  <a:pt x="11812" y="18199"/>
                  <a:pt x="20557" y="12437"/>
                  <a:pt x="20557" y="12437"/>
                </a:cubicBezTo>
                <a:lnTo>
                  <a:pt x="21600" y="11753"/>
                </a:lnTo>
              </a:path>
            </a:pathLst>
          </a:custGeom>
          <a:ln w="50800" cap="sq">
            <a:solidFill>
              <a:srgbClr val="000000"/>
            </a:solidFill>
            <a:tailEnd type="triangle"/>
          </a:ln>
        </p:spPr>
        <p:txBody>
          <a:bodyPr lIns="50800" tIns="50800" rIns="50800" bIns="50800" anchor="ctr"/>
          <a:lstStyle/>
          <a:p>
            <a:pPr marL="40639" marR="40639" algn="l" defTabSz="914400">
              <a:defRPr sz="2500">
                <a:solidFill>
                  <a:srgbClr val="FFFED5"/>
                </a:solidFill>
                <a:uFill>
                  <a:solidFill>
                    <a:srgbClr val="FFFED5"/>
                  </a:solidFill>
                </a:uFill>
                <a:latin typeface="Times New Roman"/>
                <a:ea typeface="Times New Roman"/>
                <a:cs typeface="Times New Roman"/>
                <a:sym typeface="Times New Roman"/>
              </a:defRPr>
            </a:pPr>
            <a:endParaRPr/>
          </a:p>
        </p:txBody>
      </p:sp>
      <p:sp>
        <p:nvSpPr>
          <p:cNvPr id="196" name="Line"/>
          <p:cNvSpPr/>
          <p:nvPr/>
        </p:nvSpPr>
        <p:spPr>
          <a:xfrm flipV="1">
            <a:off x="9020175" y="3733800"/>
            <a:ext cx="1419225" cy="1285876"/>
          </a:xfrm>
          <a:prstGeom prst="line">
            <a:avLst/>
          </a:prstGeom>
          <a:ln w="50800">
            <a:solidFill>
              <a:srgbClr val="FF9300"/>
            </a:solidFil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97" name="reflectance"/>
          <p:cNvSpPr txBox="1"/>
          <p:nvPr/>
        </p:nvSpPr>
        <p:spPr>
          <a:xfrm>
            <a:off x="6689551" y="4069806"/>
            <a:ext cx="2079042" cy="59744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lvl1pPr>
              <a:defRPr sz="3300"/>
            </a:lvl1pPr>
          </a:lstStyle>
          <a:p>
            <a:r>
              <a:t>reflectance</a:t>
            </a:r>
          </a:p>
        </p:txBody>
      </p:sp>
      <p:sp>
        <p:nvSpPr>
          <p:cNvPr id="198" name="illumination"/>
          <p:cNvSpPr txBox="1"/>
          <p:nvPr/>
        </p:nvSpPr>
        <p:spPr>
          <a:xfrm>
            <a:off x="9752055" y="2444206"/>
            <a:ext cx="2100835" cy="59744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lvl1pPr>
              <a:defRPr sz="3300"/>
            </a:lvl1pPr>
          </a:lstStyle>
          <a:p>
            <a:r>
              <a:t>illumination</a:t>
            </a:r>
          </a:p>
        </p:txBody>
      </p:sp>
      <p:sp>
        <p:nvSpPr>
          <p:cNvPr id="199" name="shape"/>
          <p:cNvSpPr txBox="1"/>
          <p:nvPr/>
        </p:nvSpPr>
        <p:spPr>
          <a:xfrm>
            <a:off x="10194205" y="5530306"/>
            <a:ext cx="1216534" cy="59744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lvl1pPr>
              <a:defRPr sz="3300"/>
            </a:lvl1pPr>
          </a:lstStyle>
          <a:p>
            <a:r>
              <a:t>shape</a:t>
            </a:r>
          </a:p>
        </p:txBody>
      </p:sp>
      <p:sp>
        <p:nvSpPr>
          <p:cNvPr id="200" name="Line"/>
          <p:cNvSpPr/>
          <p:nvPr/>
        </p:nvSpPr>
        <p:spPr>
          <a:xfrm>
            <a:off x="4292600" y="5113866"/>
            <a:ext cx="931334" cy="2882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16226" y="4882"/>
                  <a:pt x="21600" y="0"/>
                </a:cubicBezTo>
              </a:path>
            </a:pathLst>
          </a:custGeom>
          <a:ln w="50800" cap="sq">
            <a:solidFill>
              <a:srgbClr val="FFFFFB"/>
            </a:solidFill>
          </a:ln>
        </p:spPr>
        <p:txBody>
          <a:bodyPr lIns="50800" tIns="50800" rIns="50800" bIns="50800" anchor="ctr"/>
          <a:lstStyle/>
          <a:p>
            <a:pPr marL="40639" marR="40639" algn="l" defTabSz="914400">
              <a:defRPr sz="2500">
                <a:solidFill>
                  <a:srgbClr val="FFFED5"/>
                </a:solidFill>
                <a:uFill>
                  <a:solidFill>
                    <a:srgbClr val="FFFED5"/>
                  </a:solidFill>
                </a:uFill>
                <a:latin typeface="Times New Roman"/>
                <a:ea typeface="Times New Roman"/>
                <a:cs typeface="Times New Roman"/>
                <a:sym typeface="Times New Roman"/>
              </a:defRPr>
            </a:pPr>
            <a:endParaRPr/>
          </a:p>
        </p:txBody>
      </p:sp>
      <p:grpSp>
        <p:nvGrpSpPr>
          <p:cNvPr id="207" name="Group"/>
          <p:cNvGrpSpPr/>
          <p:nvPr/>
        </p:nvGrpSpPr>
        <p:grpSpPr>
          <a:xfrm>
            <a:off x="2031999" y="6959600"/>
            <a:ext cx="9378739" cy="1612900"/>
            <a:chOff x="-1" y="0"/>
            <a:chExt cx="9378739" cy="1612900"/>
          </a:xfrm>
        </p:grpSpPr>
        <p:pic>
          <p:nvPicPr>
            <p:cNvPr id="201" name="droppedImage.pdf" descr="droppedImage.pdf"/>
            <p:cNvPicPr>
              <a:picLocks noChangeAspect="1"/>
            </p:cNvPicPr>
            <p:nvPr/>
          </p:nvPicPr>
          <p:blipFill>
            <a:blip r:embed="rId8"/>
            <a:stretch>
              <a:fillRect/>
            </a:stretch>
          </p:blipFill>
          <p:spPr>
            <a:xfrm>
              <a:off x="444500" y="0"/>
              <a:ext cx="334382" cy="1612900"/>
            </a:xfrm>
            <a:prstGeom prst="rect">
              <a:avLst/>
            </a:prstGeom>
            <a:ln w="12700" cap="flat">
              <a:noFill/>
              <a:miter lim="400000"/>
            </a:ln>
            <a:effectLst/>
          </p:spPr>
        </p:pic>
        <p:sp>
          <p:nvSpPr>
            <p:cNvPr id="202" name="Rounded Rectangle"/>
            <p:cNvSpPr/>
            <p:nvPr/>
          </p:nvSpPr>
          <p:spPr>
            <a:xfrm>
              <a:off x="-1" y="406400"/>
              <a:ext cx="9378739" cy="939800"/>
            </a:xfrm>
            <a:prstGeom prst="roundRect">
              <a:avLst>
                <a:gd name="adj" fmla="val 20270"/>
              </a:avLst>
            </a:prstGeom>
            <a:noFill/>
            <a:ln w="12700" cap="flat">
              <a:solidFill>
                <a:srgbClr val="000000"/>
              </a:solidFill>
              <a:prstDash val="solid"/>
              <a:miter lim="400000"/>
            </a:ln>
            <a:effectLst/>
          </p:spPr>
          <p:txBody>
            <a:bodyPr wrap="square" lIns="50800" tIns="50800" rIns="50800" bIns="50800" numCol="1" anchor="ctr">
              <a:noAutofit/>
            </a:bodyPr>
            <a:lstStyle/>
            <a:p>
              <a:pPr>
                <a:defRPr sz="3600"/>
              </a:pPr>
              <a:endParaRPr/>
            </a:p>
          </p:txBody>
        </p:sp>
        <p:sp>
          <p:nvSpPr>
            <p:cNvPr id="203" name="shape"/>
            <p:cNvSpPr txBox="1"/>
            <p:nvPr/>
          </p:nvSpPr>
          <p:spPr>
            <a:xfrm>
              <a:off x="2055601" y="498072"/>
              <a:ext cx="1517143" cy="7338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defRPr sz="4200"/>
              </a:lvl1pPr>
            </a:lstStyle>
            <a:p>
              <a:r>
                <a:t>shape</a:t>
              </a:r>
            </a:p>
          </p:txBody>
        </p:sp>
        <p:sp>
          <p:nvSpPr>
            <p:cNvPr id="204" name="Arrow"/>
            <p:cNvSpPr/>
            <p:nvPr/>
          </p:nvSpPr>
          <p:spPr>
            <a:xfrm>
              <a:off x="1047750" y="704850"/>
              <a:ext cx="889000" cy="330200"/>
            </a:xfrm>
            <a:prstGeom prst="rightArrow">
              <a:avLst>
                <a:gd name="adj1" fmla="val 47436"/>
                <a:gd name="adj2" fmla="val 51923"/>
              </a:avLst>
            </a:prstGeom>
            <a:solidFill>
              <a:srgbClr val="CBCBCB"/>
            </a:solidFill>
            <a:ln w="25400" cap="flat">
              <a:solidFill>
                <a:srgbClr val="000000"/>
              </a:solidFill>
              <a:prstDash val="solid"/>
              <a:miter lim="400000"/>
            </a:ln>
            <a:effectLst/>
          </p:spPr>
          <p:txBody>
            <a:bodyPr wrap="square" lIns="50800" tIns="50800" rIns="50800" bIns="50800" numCol="1" anchor="ctr">
              <a:noAutofit/>
            </a:bodyPr>
            <a:lstStyle/>
            <a:p>
              <a:pPr>
                <a:defRPr sz="3600"/>
              </a:pPr>
              <a:endParaRPr/>
            </a:p>
          </p:txBody>
        </p:sp>
        <p:sp>
          <p:nvSpPr>
            <p:cNvPr id="205" name=", reflectance"/>
            <p:cNvSpPr txBox="1"/>
            <p:nvPr/>
          </p:nvSpPr>
          <p:spPr>
            <a:xfrm>
              <a:off x="6240393" y="538399"/>
              <a:ext cx="2911451" cy="7338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defRPr sz="4200"/>
              </a:lvl1pPr>
            </a:lstStyle>
            <a:p>
              <a:r>
                <a:rPr dirty="0"/>
                <a:t>, reflectance</a:t>
              </a:r>
            </a:p>
          </p:txBody>
        </p:sp>
        <p:sp>
          <p:nvSpPr>
            <p:cNvPr id="206" name=", illumination"/>
            <p:cNvSpPr txBox="1"/>
            <p:nvPr/>
          </p:nvSpPr>
          <p:spPr>
            <a:xfrm>
              <a:off x="3419958" y="521822"/>
              <a:ext cx="2939188" cy="7338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defRPr sz="4200"/>
              </a:lvl1pPr>
            </a:lstStyle>
            <a:p>
              <a:r>
                <a:rPr dirty="0"/>
                <a:t>, illumination</a:t>
              </a:r>
            </a:p>
          </p:txBody>
        </p:sp>
      </p:grpSp>
      <p:sp>
        <p:nvSpPr>
          <p:cNvPr id="208" name="Our challenge: Invent computational representations of shape, lighting, and reflectance that are efficient: simple enough to make inference tractable, yet general enough to capture the world’s most important phenomena"/>
          <p:cNvSpPr txBox="1"/>
          <p:nvPr/>
        </p:nvSpPr>
        <p:spPr>
          <a:xfrm>
            <a:off x="635767" y="2235200"/>
            <a:ext cx="7785101" cy="1587500"/>
          </a:xfrm>
          <a:prstGeom prst="rect">
            <a:avLst/>
          </a:prstGeom>
          <a:ln w="12700">
            <a:solidFill>
              <a:srgbClr val="FF2F92"/>
            </a:solidFill>
            <a:miter lim="400000"/>
          </a:ln>
          <a:extLst>
            <a:ext uri="{C572A759-6A51-4108-AA02-DFA0A04FC94B}">
              <ma14:wrappingTextBoxFlag xmlns:ma14="http://schemas.microsoft.com/office/mac/drawingml/2011/main" xmlns="" val="1"/>
            </a:ext>
          </a:extLst>
        </p:spPr>
        <p:txBody>
          <a:bodyPr lIns="50800" tIns="50800" rIns="50800" bIns="50800">
            <a:spAutoFit/>
          </a:bodyPr>
          <a:lstStyle/>
          <a:p>
            <a:pPr algn="l">
              <a:defRPr sz="2400">
                <a:solidFill>
                  <a:srgbClr val="FF2F92"/>
                </a:solidFill>
              </a:defRPr>
            </a:pPr>
            <a:r>
              <a:t>Our challenge: Invent computational representations of shape, lighting, and reflectance that are </a:t>
            </a:r>
            <a:r>
              <a:rPr i="1">
                <a:latin typeface="Helvetica Neue"/>
                <a:ea typeface="Helvetica Neue"/>
                <a:cs typeface="Helvetica Neue"/>
                <a:sym typeface="Helvetica Neue"/>
              </a:rPr>
              <a:t>efficient</a:t>
            </a:r>
            <a:r>
              <a:t>: simple enough to make inference tractable, yet general enough to capture the world’s most important phenomena</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2" descr="patrefl">
            <a:extLst>
              <a:ext uri="{FF2B5EF4-FFF2-40B4-BE49-F238E27FC236}">
                <a16:creationId xmlns:a16="http://schemas.microsoft.com/office/drawing/2014/main" id="{8D3E885A-3717-453F-ADC4-78DAC95B47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764" t="20116" r="20898" b="28160"/>
          <a:stretch>
            <a:fillRect/>
          </a:stretch>
        </p:blipFill>
        <p:spPr bwMode="auto">
          <a:xfrm>
            <a:off x="1408853" y="1625601"/>
            <a:ext cx="9428480" cy="5732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8" name="Text Box 3">
            <a:extLst>
              <a:ext uri="{FF2B5EF4-FFF2-40B4-BE49-F238E27FC236}">
                <a16:creationId xmlns:a16="http://schemas.microsoft.com/office/drawing/2014/main" id="{9E7E4EC5-D35B-48D6-AF12-F6DA3B27E489}"/>
              </a:ext>
            </a:extLst>
          </p:cNvPr>
          <p:cNvSpPr txBox="1">
            <a:spLocks noChangeArrowheads="1"/>
          </p:cNvSpPr>
          <p:nvPr/>
        </p:nvSpPr>
        <p:spPr bwMode="auto">
          <a:xfrm>
            <a:off x="1451102" y="259646"/>
            <a:ext cx="10129697" cy="79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4551" dirty="0">
                <a:solidFill>
                  <a:srgbClr val="000000"/>
                </a:solidFill>
              </a:rPr>
              <a:t>Derivation of the Reflectance Equation</a:t>
            </a:r>
          </a:p>
        </p:txBody>
      </p:sp>
      <p:sp>
        <p:nvSpPr>
          <p:cNvPr id="208899" name="Rectangle 4">
            <a:extLst>
              <a:ext uri="{FF2B5EF4-FFF2-40B4-BE49-F238E27FC236}">
                <a16:creationId xmlns:a16="http://schemas.microsoft.com/office/drawing/2014/main" id="{558AD158-19E7-46A3-A2D1-6E46C0924AC1}"/>
              </a:ext>
            </a:extLst>
          </p:cNvPr>
          <p:cNvSpPr>
            <a:spLocks noChangeArrowheads="1"/>
          </p:cNvSpPr>
          <p:nvPr/>
        </p:nvSpPr>
        <p:spPr bwMode="auto">
          <a:xfrm>
            <a:off x="8669867" y="1842347"/>
            <a:ext cx="1733973" cy="7586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208900" name="Rectangle 5">
            <a:extLst>
              <a:ext uri="{FF2B5EF4-FFF2-40B4-BE49-F238E27FC236}">
                <a16:creationId xmlns:a16="http://schemas.microsoft.com/office/drawing/2014/main" id="{723911F2-1F55-442A-93A0-AE6DBC61736F}"/>
              </a:ext>
            </a:extLst>
          </p:cNvPr>
          <p:cNvSpPr>
            <a:spLocks noChangeArrowheads="1"/>
          </p:cNvSpPr>
          <p:nvPr/>
        </p:nvSpPr>
        <p:spPr bwMode="auto">
          <a:xfrm>
            <a:off x="1625600" y="3034454"/>
            <a:ext cx="1733973" cy="7586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graphicFrame>
        <p:nvGraphicFramePr>
          <p:cNvPr id="208901" name="Object 6">
            <a:extLst>
              <a:ext uri="{FF2B5EF4-FFF2-40B4-BE49-F238E27FC236}">
                <a16:creationId xmlns:a16="http://schemas.microsoft.com/office/drawing/2014/main" id="{49E53CAD-A5D5-4A5D-8977-F482B9D87782}"/>
              </a:ext>
            </a:extLst>
          </p:cNvPr>
          <p:cNvGraphicFramePr>
            <a:graphicFrameLocks noChangeAspect="1"/>
          </p:cNvGraphicFramePr>
          <p:nvPr/>
        </p:nvGraphicFramePr>
        <p:xfrm>
          <a:off x="8344747" y="1517228"/>
          <a:ext cx="2370667" cy="880533"/>
        </p:xfrm>
        <a:graphic>
          <a:graphicData uri="http://schemas.openxmlformats.org/presentationml/2006/ole">
            <mc:AlternateContent xmlns:mc="http://schemas.openxmlformats.org/markup-compatibility/2006">
              <mc:Choice xmlns:v="urn:schemas-microsoft-com:vml" Requires="v">
                <p:oleObj spid="_x0000_s6647" name="Equation" r:id="rId5" imgW="647700" imgH="241300" progId="Equation.3">
                  <p:embed/>
                </p:oleObj>
              </mc:Choice>
              <mc:Fallback>
                <p:oleObj name="Equation" r:id="rId5" imgW="647700" imgH="241300" progId="Equation.3">
                  <p:embed/>
                  <p:pic>
                    <p:nvPicPr>
                      <p:cNvPr id="208901" name="Object 6">
                        <a:extLst>
                          <a:ext uri="{FF2B5EF4-FFF2-40B4-BE49-F238E27FC236}">
                            <a16:creationId xmlns:a16="http://schemas.microsoft.com/office/drawing/2014/main" id="{49E53CAD-A5D5-4A5D-8977-F482B9D877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4747" y="1517228"/>
                        <a:ext cx="2370667" cy="8805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08902" name="Object 7">
            <a:extLst>
              <a:ext uri="{FF2B5EF4-FFF2-40B4-BE49-F238E27FC236}">
                <a16:creationId xmlns:a16="http://schemas.microsoft.com/office/drawing/2014/main" id="{0371FC07-144E-4A21-8EB4-32D8B6E8E618}"/>
              </a:ext>
            </a:extLst>
          </p:cNvPr>
          <p:cNvGraphicFramePr>
            <a:graphicFrameLocks noChangeAspect="1"/>
          </p:cNvGraphicFramePr>
          <p:nvPr/>
        </p:nvGraphicFramePr>
        <p:xfrm>
          <a:off x="758613" y="2600960"/>
          <a:ext cx="3018650" cy="833121"/>
        </p:xfrm>
        <a:graphic>
          <a:graphicData uri="http://schemas.openxmlformats.org/presentationml/2006/ole">
            <mc:AlternateContent xmlns:mc="http://schemas.openxmlformats.org/markup-compatibility/2006">
              <mc:Choice xmlns:v="urn:schemas-microsoft-com:vml" Requires="v">
                <p:oleObj spid="_x0000_s6648" name="Equation" r:id="rId7" imgW="825500" imgH="228600" progId="Equation.3">
                  <p:embed/>
                </p:oleObj>
              </mc:Choice>
              <mc:Fallback>
                <p:oleObj name="Equation" r:id="rId7" imgW="825500" imgH="228600" progId="Equation.3">
                  <p:embed/>
                  <p:pic>
                    <p:nvPicPr>
                      <p:cNvPr id="208902" name="Object 7">
                        <a:extLst>
                          <a:ext uri="{FF2B5EF4-FFF2-40B4-BE49-F238E27FC236}">
                            <a16:creationId xmlns:a16="http://schemas.microsoft.com/office/drawing/2014/main" id="{0371FC07-144E-4A21-8EB4-32D8B6E8E6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8613" y="2600960"/>
                        <a:ext cx="3018650" cy="8331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08903" name="Object 8">
            <a:extLst>
              <a:ext uri="{FF2B5EF4-FFF2-40B4-BE49-F238E27FC236}">
                <a16:creationId xmlns:a16="http://schemas.microsoft.com/office/drawing/2014/main" id="{C0A917D8-ADE8-426B-8193-F88C011FC957}"/>
              </a:ext>
            </a:extLst>
          </p:cNvPr>
          <p:cNvGraphicFramePr>
            <a:graphicFrameLocks noChangeAspect="1"/>
          </p:cNvGraphicFramePr>
          <p:nvPr/>
        </p:nvGraphicFramePr>
        <p:xfrm>
          <a:off x="1743004" y="8344747"/>
          <a:ext cx="10496410" cy="882792"/>
        </p:xfrm>
        <a:graphic>
          <a:graphicData uri="http://schemas.openxmlformats.org/presentationml/2006/ole">
            <mc:AlternateContent xmlns:mc="http://schemas.openxmlformats.org/markup-compatibility/2006">
              <mc:Choice xmlns:v="urn:schemas-microsoft-com:vml" Requires="v">
                <p:oleObj spid="_x0000_s6649" name="Equation" r:id="rId9" imgW="2870200" imgH="241300" progId="Equation.3">
                  <p:embed/>
                </p:oleObj>
              </mc:Choice>
              <mc:Fallback>
                <p:oleObj name="Equation" r:id="rId9" imgW="2870200" imgH="241300" progId="Equation.3">
                  <p:embed/>
                  <p:pic>
                    <p:nvPicPr>
                      <p:cNvPr id="208903" name="Object 8">
                        <a:extLst>
                          <a:ext uri="{FF2B5EF4-FFF2-40B4-BE49-F238E27FC236}">
                            <a16:creationId xmlns:a16="http://schemas.microsoft.com/office/drawing/2014/main" id="{C0A917D8-ADE8-426B-8193-F88C011FC9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43004" y="8344747"/>
                        <a:ext cx="10496410" cy="8827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08904" name="Text Box 9">
            <a:extLst>
              <a:ext uri="{FF2B5EF4-FFF2-40B4-BE49-F238E27FC236}">
                <a16:creationId xmlns:a16="http://schemas.microsoft.com/office/drawing/2014/main" id="{3BB78C55-62A6-42F7-8121-9D4F3AD5B9A4}"/>
              </a:ext>
            </a:extLst>
          </p:cNvPr>
          <p:cNvSpPr txBox="1">
            <a:spLocks noChangeArrowheads="1"/>
          </p:cNvSpPr>
          <p:nvPr/>
        </p:nvSpPr>
        <p:spPr bwMode="auto">
          <a:xfrm>
            <a:off x="1016574" y="7556783"/>
            <a:ext cx="5735866"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3413"/>
              <a:t>From the definition of BRDF:</a:t>
            </a:r>
          </a:p>
        </p:txBody>
      </p:sp>
    </p:spTree>
    <p:extLst>
      <p:ext uri="{BB962C8B-B14F-4D97-AF65-F5344CB8AC3E}">
        <p14:creationId xmlns:p14="http://schemas.microsoft.com/office/powerpoint/2010/main" val="392690367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ext Box 2">
            <a:extLst>
              <a:ext uri="{FF2B5EF4-FFF2-40B4-BE49-F238E27FC236}">
                <a16:creationId xmlns:a16="http://schemas.microsoft.com/office/drawing/2014/main" id="{00613ED1-4B40-4E0F-A19A-D5E19523DA24}"/>
              </a:ext>
            </a:extLst>
          </p:cNvPr>
          <p:cNvSpPr txBox="1">
            <a:spLocks noChangeArrowheads="1"/>
          </p:cNvSpPr>
          <p:nvPr/>
        </p:nvSpPr>
        <p:spPr bwMode="auto">
          <a:xfrm>
            <a:off x="1041228" y="151272"/>
            <a:ext cx="11328742" cy="79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4551"/>
              <a:t>Derivation of the Scene Radiance Equation</a:t>
            </a:r>
          </a:p>
        </p:txBody>
      </p:sp>
      <p:graphicFrame>
        <p:nvGraphicFramePr>
          <p:cNvPr id="210946" name="Object 3">
            <a:extLst>
              <a:ext uri="{FF2B5EF4-FFF2-40B4-BE49-F238E27FC236}">
                <a16:creationId xmlns:a16="http://schemas.microsoft.com/office/drawing/2014/main" id="{BAB18D20-CCD8-4337-9B15-F94CD459E8F8}"/>
              </a:ext>
            </a:extLst>
          </p:cNvPr>
          <p:cNvGraphicFramePr>
            <a:graphicFrameLocks noChangeAspect="1"/>
          </p:cNvGraphicFramePr>
          <p:nvPr/>
        </p:nvGraphicFramePr>
        <p:xfrm>
          <a:off x="1038578" y="2036516"/>
          <a:ext cx="10496410" cy="882792"/>
        </p:xfrm>
        <a:graphic>
          <a:graphicData uri="http://schemas.openxmlformats.org/presentationml/2006/ole">
            <mc:AlternateContent xmlns:mc="http://schemas.openxmlformats.org/markup-compatibility/2006">
              <mc:Choice xmlns:v="urn:schemas-microsoft-com:vml" Requires="v">
                <p:oleObj spid="_x0000_s7838" name="Equation" r:id="rId4" imgW="2870200" imgH="241300" progId="Equation.3">
                  <p:embed/>
                </p:oleObj>
              </mc:Choice>
              <mc:Fallback>
                <p:oleObj name="Equation" r:id="rId4" imgW="2870200" imgH="241300" progId="Equation.3">
                  <p:embed/>
                  <p:pic>
                    <p:nvPicPr>
                      <p:cNvPr id="210946" name="Object 3">
                        <a:extLst>
                          <a:ext uri="{FF2B5EF4-FFF2-40B4-BE49-F238E27FC236}">
                            <a16:creationId xmlns:a16="http://schemas.microsoft.com/office/drawing/2014/main" id="{BAB18D20-CCD8-4337-9B15-F94CD459E8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8578" y="2036516"/>
                        <a:ext cx="10496410" cy="8827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430532" name="Object 4">
            <a:extLst>
              <a:ext uri="{FF2B5EF4-FFF2-40B4-BE49-F238E27FC236}">
                <a16:creationId xmlns:a16="http://schemas.microsoft.com/office/drawing/2014/main" id="{1330B268-27D1-423B-9441-1BC5F87D3D21}"/>
              </a:ext>
            </a:extLst>
          </p:cNvPr>
          <p:cNvGraphicFramePr>
            <a:graphicFrameLocks noChangeAspect="1"/>
          </p:cNvGraphicFramePr>
          <p:nvPr/>
        </p:nvGraphicFramePr>
        <p:xfrm>
          <a:off x="257387" y="3833708"/>
          <a:ext cx="11844302" cy="880533"/>
        </p:xfrm>
        <a:graphic>
          <a:graphicData uri="http://schemas.openxmlformats.org/presentationml/2006/ole">
            <mc:AlternateContent xmlns:mc="http://schemas.openxmlformats.org/markup-compatibility/2006">
              <mc:Choice xmlns:v="urn:schemas-microsoft-com:vml" Requires="v">
                <p:oleObj spid="_x0000_s7839" name="Equation" r:id="rId6" imgW="3238500" imgH="241300" progId="Equation.3">
                  <p:embed/>
                </p:oleObj>
              </mc:Choice>
              <mc:Fallback>
                <p:oleObj name="Equation" r:id="rId6" imgW="3238500" imgH="241300" progId="Equation.3">
                  <p:embed/>
                  <p:pic>
                    <p:nvPicPr>
                      <p:cNvPr id="1430532" name="Object 4">
                        <a:extLst>
                          <a:ext uri="{FF2B5EF4-FFF2-40B4-BE49-F238E27FC236}">
                            <a16:creationId xmlns:a16="http://schemas.microsoft.com/office/drawing/2014/main" id="{1330B268-27D1-423B-9441-1BC5F87D3D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387" y="3833708"/>
                        <a:ext cx="11844302" cy="8805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10948" name="Text Box 5">
            <a:extLst>
              <a:ext uri="{FF2B5EF4-FFF2-40B4-BE49-F238E27FC236}">
                <a16:creationId xmlns:a16="http://schemas.microsoft.com/office/drawing/2014/main" id="{F2EEC946-97EC-4A62-A034-F6957A30445A}"/>
              </a:ext>
            </a:extLst>
          </p:cNvPr>
          <p:cNvSpPr txBox="1">
            <a:spLocks noChangeArrowheads="1"/>
          </p:cNvSpPr>
          <p:nvPr/>
        </p:nvSpPr>
        <p:spPr bwMode="auto">
          <a:xfrm>
            <a:off x="317153" y="1352410"/>
            <a:ext cx="4350870"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From the definition of BRDF:</a:t>
            </a:r>
          </a:p>
        </p:txBody>
      </p:sp>
      <p:sp>
        <p:nvSpPr>
          <p:cNvPr id="1430534" name="Text Box 6">
            <a:extLst>
              <a:ext uri="{FF2B5EF4-FFF2-40B4-BE49-F238E27FC236}">
                <a16:creationId xmlns:a16="http://schemas.microsoft.com/office/drawing/2014/main" id="{9A49FC1A-E56D-46F1-BC0D-308BD462404E}"/>
              </a:ext>
            </a:extLst>
          </p:cNvPr>
          <p:cNvSpPr txBox="1">
            <a:spLocks noChangeArrowheads="1"/>
          </p:cNvSpPr>
          <p:nvPr/>
        </p:nvSpPr>
        <p:spPr bwMode="auto">
          <a:xfrm>
            <a:off x="321576" y="3106703"/>
            <a:ext cx="8053807"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Write Surface Irradiance in terms of Source Radiance:</a:t>
            </a:r>
          </a:p>
        </p:txBody>
      </p:sp>
      <p:sp>
        <p:nvSpPr>
          <p:cNvPr id="210950" name="Line 7">
            <a:extLst>
              <a:ext uri="{FF2B5EF4-FFF2-40B4-BE49-F238E27FC236}">
                <a16:creationId xmlns:a16="http://schemas.microsoft.com/office/drawing/2014/main" id="{046C388E-392F-44E0-8860-829496803C6C}"/>
              </a:ext>
            </a:extLst>
          </p:cNvPr>
          <p:cNvSpPr>
            <a:spLocks noChangeShapeType="1"/>
          </p:cNvSpPr>
          <p:nvPr/>
        </p:nvSpPr>
        <p:spPr bwMode="auto">
          <a:xfrm>
            <a:off x="5310293" y="2926080"/>
            <a:ext cx="281770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1430536" name="Line 8">
            <a:extLst>
              <a:ext uri="{FF2B5EF4-FFF2-40B4-BE49-F238E27FC236}">
                <a16:creationId xmlns:a16="http://schemas.microsoft.com/office/drawing/2014/main" id="{1CE16557-601A-4831-A29C-4EAC8A7BA170}"/>
              </a:ext>
            </a:extLst>
          </p:cNvPr>
          <p:cNvSpPr>
            <a:spLocks noChangeShapeType="1"/>
          </p:cNvSpPr>
          <p:nvPr/>
        </p:nvSpPr>
        <p:spPr bwMode="auto">
          <a:xfrm>
            <a:off x="4768427" y="4723271"/>
            <a:ext cx="173397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1430537" name="Line 9">
            <a:extLst>
              <a:ext uri="{FF2B5EF4-FFF2-40B4-BE49-F238E27FC236}">
                <a16:creationId xmlns:a16="http://schemas.microsoft.com/office/drawing/2014/main" id="{1CE28510-7A39-4941-9922-4DE1A2A31D2A}"/>
              </a:ext>
            </a:extLst>
          </p:cNvPr>
          <p:cNvSpPr>
            <a:spLocks noChangeShapeType="1"/>
          </p:cNvSpPr>
          <p:nvPr/>
        </p:nvSpPr>
        <p:spPr bwMode="auto">
          <a:xfrm>
            <a:off x="10078720" y="4682631"/>
            <a:ext cx="173397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1430538" name="Text Box 10">
            <a:extLst>
              <a:ext uri="{FF2B5EF4-FFF2-40B4-BE49-F238E27FC236}">
                <a16:creationId xmlns:a16="http://schemas.microsoft.com/office/drawing/2014/main" id="{A42E4131-5EFD-4686-B96F-ACC2DA99BDDE}"/>
              </a:ext>
            </a:extLst>
          </p:cNvPr>
          <p:cNvSpPr txBox="1">
            <a:spLocks noChangeArrowheads="1"/>
          </p:cNvSpPr>
          <p:nvPr/>
        </p:nvSpPr>
        <p:spPr bwMode="auto">
          <a:xfrm>
            <a:off x="317159" y="5163539"/>
            <a:ext cx="9259265"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Integrate over entire hemisphere of possible source directions:</a:t>
            </a:r>
          </a:p>
        </p:txBody>
      </p:sp>
      <p:graphicFrame>
        <p:nvGraphicFramePr>
          <p:cNvPr id="1430539" name="Object 11">
            <a:extLst>
              <a:ext uri="{FF2B5EF4-FFF2-40B4-BE49-F238E27FC236}">
                <a16:creationId xmlns:a16="http://schemas.microsoft.com/office/drawing/2014/main" id="{B3CE4B91-5BC4-4F62-87DD-444F9662A6D1}"/>
              </a:ext>
            </a:extLst>
          </p:cNvPr>
          <p:cNvGraphicFramePr>
            <a:graphicFrameLocks noChangeAspect="1"/>
          </p:cNvGraphicFramePr>
          <p:nvPr/>
        </p:nvGraphicFramePr>
        <p:xfrm>
          <a:off x="133210" y="5825067"/>
          <a:ext cx="12447128" cy="1390791"/>
        </p:xfrm>
        <a:graphic>
          <a:graphicData uri="http://schemas.openxmlformats.org/presentationml/2006/ole">
            <mc:AlternateContent xmlns:mc="http://schemas.openxmlformats.org/markup-compatibility/2006">
              <mc:Choice xmlns:v="urn:schemas-microsoft-com:vml" Requires="v">
                <p:oleObj spid="_x0000_s7840" name="Equation" r:id="rId8" imgW="3403600" imgH="381000" progId="Equation.3">
                  <p:embed/>
                </p:oleObj>
              </mc:Choice>
              <mc:Fallback>
                <p:oleObj name="Equation" r:id="rId8" imgW="3403600" imgH="381000" progId="Equation.3">
                  <p:embed/>
                  <p:pic>
                    <p:nvPicPr>
                      <p:cNvPr id="1430539" name="Object 11">
                        <a:extLst>
                          <a:ext uri="{FF2B5EF4-FFF2-40B4-BE49-F238E27FC236}">
                            <a16:creationId xmlns:a16="http://schemas.microsoft.com/office/drawing/2014/main" id="{B3CE4B91-5BC4-4F62-87DD-444F9662A6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210" y="5825067"/>
                        <a:ext cx="12447128" cy="13907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430540" name="Object 12">
            <a:extLst>
              <a:ext uri="{FF2B5EF4-FFF2-40B4-BE49-F238E27FC236}">
                <a16:creationId xmlns:a16="http://schemas.microsoft.com/office/drawing/2014/main" id="{537713F7-3DDB-4706-94FE-9A83CC3E5337}"/>
              </a:ext>
            </a:extLst>
          </p:cNvPr>
          <p:cNvGraphicFramePr>
            <a:graphicFrameLocks noChangeAspect="1"/>
          </p:cNvGraphicFramePr>
          <p:nvPr/>
        </p:nvGraphicFramePr>
        <p:xfrm>
          <a:off x="90312" y="7866098"/>
          <a:ext cx="13018347" cy="1562382"/>
        </p:xfrm>
        <a:graphic>
          <a:graphicData uri="http://schemas.openxmlformats.org/presentationml/2006/ole">
            <mc:AlternateContent xmlns:mc="http://schemas.openxmlformats.org/markup-compatibility/2006">
              <mc:Choice xmlns:v="urn:schemas-microsoft-com:vml" Requires="v">
                <p:oleObj spid="_x0000_s7841" name="Equation" r:id="rId10" imgW="4013200" imgH="482600" progId="Equation.3">
                  <p:embed/>
                </p:oleObj>
              </mc:Choice>
              <mc:Fallback>
                <p:oleObj name="Equation" r:id="rId10" imgW="4013200" imgH="482600" progId="Equation.3">
                  <p:embed/>
                  <p:pic>
                    <p:nvPicPr>
                      <p:cNvPr id="1430540" name="Object 12">
                        <a:extLst>
                          <a:ext uri="{FF2B5EF4-FFF2-40B4-BE49-F238E27FC236}">
                            <a16:creationId xmlns:a16="http://schemas.microsoft.com/office/drawing/2014/main" id="{537713F7-3DDB-4706-94FE-9A83CC3E533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312" y="7866098"/>
                        <a:ext cx="13018347" cy="15623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430541" name="Text Box 13">
            <a:extLst>
              <a:ext uri="{FF2B5EF4-FFF2-40B4-BE49-F238E27FC236}">
                <a16:creationId xmlns:a16="http://schemas.microsoft.com/office/drawing/2014/main" id="{DA1344BB-83CC-418D-95A8-07596E900F34}"/>
              </a:ext>
            </a:extLst>
          </p:cNvPr>
          <p:cNvSpPr txBox="1">
            <a:spLocks noChangeArrowheads="1"/>
          </p:cNvSpPr>
          <p:nvPr/>
        </p:nvSpPr>
        <p:spPr bwMode="auto">
          <a:xfrm>
            <a:off x="321350" y="7312944"/>
            <a:ext cx="7765267"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Convert from solid angle to theta-phi representation:</a:t>
            </a:r>
          </a:p>
        </p:txBody>
      </p:sp>
      <p:sp>
        <p:nvSpPr>
          <p:cNvPr id="1430542" name="Line 14">
            <a:extLst>
              <a:ext uri="{FF2B5EF4-FFF2-40B4-BE49-F238E27FC236}">
                <a16:creationId xmlns:a16="http://schemas.microsoft.com/office/drawing/2014/main" id="{B3C29FBC-34FA-4D62-B65B-3D421E5361B8}"/>
              </a:ext>
            </a:extLst>
          </p:cNvPr>
          <p:cNvSpPr>
            <a:spLocks noChangeShapeType="1"/>
          </p:cNvSpPr>
          <p:nvPr/>
        </p:nvSpPr>
        <p:spPr bwMode="auto">
          <a:xfrm>
            <a:off x="11704320" y="6719147"/>
            <a:ext cx="75861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1430543" name="Line 15">
            <a:extLst>
              <a:ext uri="{FF2B5EF4-FFF2-40B4-BE49-F238E27FC236}">
                <a16:creationId xmlns:a16="http://schemas.microsoft.com/office/drawing/2014/main" id="{C38970EC-9128-49A6-B968-B56C2522BE94}"/>
              </a:ext>
            </a:extLst>
          </p:cNvPr>
          <p:cNvSpPr>
            <a:spLocks noChangeShapeType="1"/>
          </p:cNvSpPr>
          <p:nvPr/>
        </p:nvSpPr>
        <p:spPr bwMode="auto">
          <a:xfrm>
            <a:off x="10728960" y="9103360"/>
            <a:ext cx="205909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Tree>
    <p:extLst>
      <p:ext uri="{BB962C8B-B14F-4D97-AF65-F5344CB8AC3E}">
        <p14:creationId xmlns:p14="http://schemas.microsoft.com/office/powerpoint/2010/main" val="13213503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05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305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05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053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305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305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3054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4305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3054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305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0534" grpId="0"/>
      <p:bldP spid="1430538" grpId="0"/>
      <p:bldP spid="143054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2" descr="patsolid2">
            <a:extLst>
              <a:ext uri="{FF2B5EF4-FFF2-40B4-BE49-F238E27FC236}">
                <a16:creationId xmlns:a16="http://schemas.microsoft.com/office/drawing/2014/main" id="{94344872-A0C2-479E-8ADB-BE39944051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0" t="1495" r="1121" b="8145"/>
          <a:stretch/>
        </p:blipFill>
        <p:spPr bwMode="auto">
          <a:xfrm>
            <a:off x="36922" y="427149"/>
            <a:ext cx="12930955" cy="8899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09992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3" name="graysurfacepatch.png" descr="graysurfacepatch.png"/>
          <p:cNvPicPr>
            <a:picLocks/>
          </p:cNvPicPr>
          <p:nvPr/>
        </p:nvPicPr>
        <p:blipFill>
          <a:blip r:embed="rId2"/>
          <a:srcRect l="16667" t="16711" r="13333" b="14584"/>
          <a:stretch>
            <a:fillRect/>
          </a:stretch>
        </p:blipFill>
        <p:spPr>
          <a:xfrm>
            <a:off x="4864100" y="4857255"/>
            <a:ext cx="5219702" cy="1873743"/>
          </a:xfrm>
          <a:prstGeom prst="rect">
            <a:avLst/>
          </a:prstGeom>
          <a:ln w="12700">
            <a:miter lim="400000"/>
          </a:ln>
        </p:spPr>
      </p:pic>
      <p:pic>
        <p:nvPicPr>
          <p:cNvPr id="974" name="scatter_TS_forehead.png" descr="scatter_TS_forehead.png"/>
          <p:cNvPicPr>
            <a:picLocks/>
          </p:cNvPicPr>
          <p:nvPr/>
        </p:nvPicPr>
        <p:blipFill>
          <a:blip r:embed="rId3"/>
          <a:stretch>
            <a:fillRect/>
          </a:stretch>
        </p:blipFill>
        <p:spPr>
          <a:xfrm>
            <a:off x="5016500" y="2481580"/>
            <a:ext cx="5143500" cy="3860801"/>
          </a:xfrm>
          <a:prstGeom prst="rect">
            <a:avLst/>
          </a:prstGeom>
          <a:ln w="12700">
            <a:miter lim="400000"/>
          </a:ln>
        </p:spPr>
      </p:pic>
      <p:sp>
        <p:nvSpPr>
          <p:cNvPr id="975" name="Line"/>
          <p:cNvSpPr/>
          <p:nvPr/>
        </p:nvSpPr>
        <p:spPr>
          <a:xfrm flipV="1">
            <a:off x="7948338" y="3111500"/>
            <a:ext cx="1690963" cy="1555568"/>
          </a:xfrm>
          <a:prstGeom prst="line">
            <a:avLst/>
          </a:prstGeom>
          <a:ln w="50800">
            <a:solidFill>
              <a:srgbClr val="000000"/>
            </a:solidFil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76" name="BRDF"/>
          <p:cNvSpPr txBox="1">
            <a:spLocks noGrp="1"/>
          </p:cNvSpPr>
          <p:nvPr>
            <p:ph type="title"/>
          </p:nvPr>
        </p:nvSpPr>
        <p:spPr>
          <a:prstGeom prst="rect">
            <a:avLst/>
          </a:prstGeom>
        </p:spPr>
        <p:txBody>
          <a:bodyPr/>
          <a:lstStyle/>
          <a:p>
            <a:r>
              <a:t>BRDF</a:t>
            </a:r>
          </a:p>
        </p:txBody>
      </p:sp>
      <p:grpSp>
        <p:nvGrpSpPr>
          <p:cNvPr id="980" name="droppedImage.pdf"/>
          <p:cNvGrpSpPr/>
          <p:nvPr/>
        </p:nvGrpSpPr>
        <p:grpSpPr>
          <a:xfrm>
            <a:off x="799323" y="4771956"/>
            <a:ext cx="2296582" cy="2104445"/>
            <a:chOff x="0" y="0"/>
            <a:chExt cx="2296581" cy="2104443"/>
          </a:xfrm>
        </p:grpSpPr>
        <p:pic>
          <p:nvPicPr>
            <p:cNvPr id="979" name="droppedImage.pdf" descr="droppedImage.pdf"/>
            <p:cNvPicPr>
              <a:picLocks noChangeAspect="1"/>
            </p:cNvPicPr>
            <p:nvPr/>
          </p:nvPicPr>
          <p:blipFill>
            <a:blip r:embed="rId4"/>
            <a:srcRect l="20839" t="2446" r="19366" b="1739"/>
            <a:stretch>
              <a:fillRect/>
            </a:stretch>
          </p:blipFill>
          <p:spPr>
            <a:xfrm>
              <a:off x="76200" y="38100"/>
              <a:ext cx="2144182" cy="1901244"/>
            </a:xfrm>
            <a:prstGeom prst="rect">
              <a:avLst/>
            </a:prstGeom>
            <a:ln>
              <a:noFill/>
            </a:ln>
            <a:effectLst/>
          </p:spPr>
        </p:pic>
        <p:pic>
          <p:nvPicPr>
            <p:cNvPr id="978" name="droppedImage.pdf" descr="droppedImage.pdf"/>
            <p:cNvPicPr>
              <a:picLocks/>
            </p:cNvPicPr>
            <p:nvPr/>
          </p:nvPicPr>
          <p:blipFill>
            <a:blip r:embed="rId5"/>
            <a:stretch>
              <a:fillRect/>
            </a:stretch>
          </p:blipFill>
          <p:spPr>
            <a:xfrm>
              <a:off x="0" y="0"/>
              <a:ext cx="2296582" cy="2104444"/>
            </a:xfrm>
            <a:prstGeom prst="rect">
              <a:avLst/>
            </a:prstGeom>
            <a:effectLst/>
          </p:spPr>
        </p:pic>
      </p:grpSp>
      <p:sp>
        <p:nvSpPr>
          <p:cNvPr id="981" name="Square"/>
          <p:cNvSpPr/>
          <p:nvPr/>
        </p:nvSpPr>
        <p:spPr>
          <a:xfrm>
            <a:off x="1752600" y="5397500"/>
            <a:ext cx="292100" cy="292100"/>
          </a:xfrm>
          <a:prstGeom prst="rect">
            <a:avLst/>
          </a:prstGeom>
          <a:ln w="38100">
            <a:solidFill>
              <a:srgbClr val="FFFFFB"/>
            </a:solidFill>
            <a:miter lim="400000"/>
          </a:ln>
        </p:spPr>
        <p:txBody>
          <a:bodyPr lIns="50800" tIns="50800" rIns="50800" bIns="50800" anchor="ctr"/>
          <a:lstStyle/>
          <a:p>
            <a:pPr>
              <a:defRPr sz="3400"/>
            </a:pPr>
            <a:endParaRPr/>
          </a:p>
        </p:txBody>
      </p:sp>
      <p:sp>
        <p:nvSpPr>
          <p:cNvPr id="982" name="Line"/>
          <p:cNvSpPr/>
          <p:nvPr/>
        </p:nvSpPr>
        <p:spPr>
          <a:xfrm>
            <a:off x="3035300" y="4980116"/>
            <a:ext cx="1816100" cy="660401"/>
          </a:xfrm>
          <a:custGeom>
            <a:avLst/>
            <a:gdLst/>
            <a:ahLst/>
            <a:cxnLst>
              <a:cxn ang="0">
                <a:pos x="wd2" y="hd2"/>
              </a:cxn>
              <a:cxn ang="5400000">
                <a:pos x="wd2" y="hd2"/>
              </a:cxn>
              <a:cxn ang="10800000">
                <a:pos x="wd2" y="hd2"/>
              </a:cxn>
              <a:cxn ang="16200000">
                <a:pos x="wd2" y="hd2"/>
              </a:cxn>
            </a:cxnLst>
            <a:rect l="0" t="0" r="r" b="b"/>
            <a:pathLst>
              <a:path w="21600" h="15500" extrusionOk="0">
                <a:moveTo>
                  <a:pt x="0" y="5453"/>
                </a:moveTo>
                <a:cubicBezTo>
                  <a:pt x="0" y="5453"/>
                  <a:pt x="13618" y="-3401"/>
                  <a:pt x="14652" y="1454"/>
                </a:cubicBezTo>
                <a:cubicBezTo>
                  <a:pt x="15438" y="5144"/>
                  <a:pt x="10040" y="8411"/>
                  <a:pt x="11037" y="13915"/>
                </a:cubicBezTo>
                <a:cubicBezTo>
                  <a:pt x="11812" y="18199"/>
                  <a:pt x="20557" y="12437"/>
                  <a:pt x="20557" y="12437"/>
                </a:cubicBezTo>
                <a:lnTo>
                  <a:pt x="21600" y="11753"/>
                </a:lnTo>
              </a:path>
            </a:pathLst>
          </a:custGeom>
          <a:ln w="50800" cap="sq">
            <a:solidFill>
              <a:srgbClr val="000000"/>
            </a:solidFill>
            <a:tailEnd type="triangle"/>
          </a:ln>
        </p:spPr>
        <p:txBody>
          <a:bodyPr lIns="50800" tIns="50800" rIns="50800" bIns="50800" anchor="ctr"/>
          <a:lstStyle/>
          <a:p>
            <a:pPr marL="40639" marR="40639" algn="l" defTabSz="914400">
              <a:defRPr sz="2500">
                <a:solidFill>
                  <a:srgbClr val="FFFED5"/>
                </a:solidFill>
                <a:uFill>
                  <a:solidFill>
                    <a:srgbClr val="FFFED5"/>
                  </a:solidFill>
                </a:uFill>
                <a:latin typeface="Times New Roman"/>
                <a:ea typeface="Times New Roman"/>
                <a:cs typeface="Times New Roman"/>
                <a:sym typeface="Times New Roman"/>
              </a:defRPr>
            </a:pPr>
            <a:endParaRPr/>
          </a:p>
        </p:txBody>
      </p:sp>
      <p:sp>
        <p:nvSpPr>
          <p:cNvPr id="983" name="Line"/>
          <p:cNvSpPr/>
          <p:nvPr/>
        </p:nvSpPr>
        <p:spPr>
          <a:xfrm>
            <a:off x="2057400" y="5228166"/>
            <a:ext cx="931334" cy="2882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16226" y="4882"/>
                  <a:pt x="21600" y="0"/>
                </a:cubicBezTo>
              </a:path>
            </a:pathLst>
          </a:custGeom>
          <a:ln w="50800" cap="sq">
            <a:solidFill>
              <a:srgbClr val="FFFFFB"/>
            </a:solidFill>
          </a:ln>
        </p:spPr>
        <p:txBody>
          <a:bodyPr lIns="50800" tIns="50800" rIns="50800" bIns="50800" anchor="ctr"/>
          <a:lstStyle/>
          <a:p>
            <a:pPr marL="40639" marR="40639" algn="l" defTabSz="914400">
              <a:defRPr sz="2500">
                <a:solidFill>
                  <a:srgbClr val="FFFED5"/>
                </a:solidFill>
                <a:uFill>
                  <a:solidFill>
                    <a:srgbClr val="FFFED5"/>
                  </a:solidFill>
                </a:uFill>
                <a:latin typeface="Times New Roman"/>
                <a:ea typeface="Times New Roman"/>
                <a:cs typeface="Times New Roman"/>
                <a:sym typeface="Times New Roman"/>
              </a:defRPr>
            </a:pPr>
            <a:endParaRPr/>
          </a:p>
        </p:txBody>
      </p:sp>
      <p:pic>
        <p:nvPicPr>
          <p:cNvPr id="984" name="summer_clipart_sun.gif" descr="summer_clipart_sun.gif"/>
          <p:cNvPicPr>
            <a:picLocks noChangeAspect="1"/>
          </p:cNvPicPr>
          <p:nvPr/>
        </p:nvPicPr>
        <p:blipFill>
          <a:blip r:embed="rId6"/>
          <a:stretch>
            <a:fillRect/>
          </a:stretch>
        </p:blipFill>
        <p:spPr>
          <a:xfrm>
            <a:off x="9613900" y="2387600"/>
            <a:ext cx="825500" cy="825500"/>
          </a:xfrm>
          <a:prstGeom prst="rect">
            <a:avLst/>
          </a:prstGeom>
          <a:ln w="12700">
            <a:miter lim="400000"/>
          </a:ln>
        </p:spPr>
      </p:pic>
      <p:grpSp>
        <p:nvGrpSpPr>
          <p:cNvPr id="988" name="Group"/>
          <p:cNvGrpSpPr/>
          <p:nvPr/>
        </p:nvGrpSpPr>
        <p:grpSpPr>
          <a:xfrm>
            <a:off x="4557423" y="6908800"/>
            <a:ext cx="6218734" cy="2159000"/>
            <a:chOff x="0" y="0"/>
            <a:chExt cx="6218733" cy="2159000"/>
          </a:xfrm>
        </p:grpSpPr>
        <p:sp>
          <p:nvSpPr>
            <p:cNvPr id="985" name="Rectangle"/>
            <p:cNvSpPr/>
            <p:nvPr/>
          </p:nvSpPr>
          <p:spPr>
            <a:xfrm>
              <a:off x="569143" y="469900"/>
              <a:ext cx="4991101" cy="1193800"/>
            </a:xfrm>
            <a:prstGeom prst="rect">
              <a:avLst/>
            </a:prstGeom>
            <a:noFill/>
            <a:ln w="12700" cap="sq">
              <a:solidFill>
                <a:srgbClr val="000000"/>
              </a:solidFill>
              <a:prstDash val="solid"/>
              <a:miter lim="400000"/>
            </a:ln>
            <a:effectLst/>
          </p:spPr>
          <p:txBody>
            <a:bodyPr wrap="square" lIns="50800" tIns="50800" rIns="50800" bIns="50800" numCol="1" anchor="ctr">
              <a:noAutofit/>
            </a:bodyPr>
            <a:lstStyle/>
            <a:p>
              <a:pPr>
                <a:defRPr sz="3400"/>
              </a:pPr>
              <a:endParaRPr/>
            </a:p>
          </p:txBody>
        </p:sp>
        <p:sp>
          <p:nvSpPr>
            <p:cNvPr id="986" name="Bi-directional Reflectance Distribution Function (BRDF)"/>
            <p:cNvSpPr txBox="1"/>
            <p:nvPr/>
          </p:nvSpPr>
          <p:spPr>
            <a:xfrm>
              <a:off x="0" y="1752600"/>
              <a:ext cx="6218734" cy="4064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buClr>
                  <a:srgbClr val="000000"/>
                </a:buClr>
                <a:buFont typeface="Tahoma"/>
                <a:defRPr sz="2000">
                  <a:latin typeface="Tahoma"/>
                  <a:ea typeface="Tahoma"/>
                  <a:cs typeface="Tahoma"/>
                  <a:sym typeface="Tahoma"/>
                </a:defRPr>
              </a:lvl1pPr>
            </a:lstStyle>
            <a:p>
              <a:r>
                <a:t>Bi-directional Reflectance Distribution Function (BRDF)</a:t>
              </a:r>
            </a:p>
          </p:txBody>
        </p:sp>
        <p:pic>
          <p:nvPicPr>
            <p:cNvPr id="987" name="droppedImage.pdf" descr="droppedImage.pdf"/>
            <p:cNvPicPr>
              <a:picLocks noChangeAspect="1"/>
            </p:cNvPicPr>
            <p:nvPr/>
          </p:nvPicPr>
          <p:blipFill>
            <a:blip r:embed="rId7"/>
            <a:stretch>
              <a:fillRect/>
            </a:stretch>
          </p:blipFill>
          <p:spPr>
            <a:xfrm>
              <a:off x="1246476" y="0"/>
              <a:ext cx="3876642" cy="1917700"/>
            </a:xfrm>
            <a:prstGeom prst="rect">
              <a:avLst/>
            </a:prstGeom>
            <a:ln w="12700" cap="flat">
              <a:noFill/>
              <a:miter lim="400000"/>
            </a:ln>
            <a:effectLst/>
          </p:spPr>
        </p:pic>
      </p:grpSp>
      <p:pic>
        <p:nvPicPr>
          <p:cNvPr id="989" name="droppedImage.pdf" descr="droppedImage.pdf"/>
          <p:cNvPicPr>
            <a:picLocks noChangeAspect="1"/>
          </p:cNvPicPr>
          <p:nvPr/>
        </p:nvPicPr>
        <p:blipFill>
          <a:blip r:embed="rId8"/>
          <a:stretch>
            <a:fillRect/>
          </a:stretch>
        </p:blipFill>
        <p:spPr>
          <a:xfrm>
            <a:off x="10033000" y="4711700"/>
            <a:ext cx="1689100" cy="482600"/>
          </a:xfrm>
          <a:prstGeom prst="rect">
            <a:avLst/>
          </a:prstGeom>
          <a:ln w="12700">
            <a:miter lim="400000"/>
          </a:ln>
        </p:spPr>
      </p:pic>
    </p:spTree>
    <p:extLst>
      <p:ext uri="{BB962C8B-B14F-4D97-AF65-F5344CB8AC3E}">
        <p14:creationId xmlns:p14="http://schemas.microsoft.com/office/powerpoint/2010/main" val="2133516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3" name="droppedImage.pdf"/>
          <p:cNvGrpSpPr/>
          <p:nvPr/>
        </p:nvGrpSpPr>
        <p:grpSpPr>
          <a:xfrm>
            <a:off x="642849" y="4331213"/>
            <a:ext cx="2296583" cy="2104444"/>
            <a:chOff x="0" y="0"/>
            <a:chExt cx="2296581" cy="2104443"/>
          </a:xfrm>
        </p:grpSpPr>
        <p:pic>
          <p:nvPicPr>
            <p:cNvPr id="1032" name="droppedImage.pdf" descr="droppedImage.pdf"/>
            <p:cNvPicPr>
              <a:picLocks noChangeAspect="1"/>
            </p:cNvPicPr>
            <p:nvPr/>
          </p:nvPicPr>
          <p:blipFill>
            <a:blip r:embed="rId3"/>
            <a:srcRect l="41592" t="7045" r="8937" b="27479"/>
            <a:stretch>
              <a:fillRect/>
            </a:stretch>
          </p:blipFill>
          <p:spPr>
            <a:xfrm>
              <a:off x="76200" y="50800"/>
              <a:ext cx="2144182" cy="1901244"/>
            </a:xfrm>
            <a:prstGeom prst="rect">
              <a:avLst/>
            </a:prstGeom>
            <a:ln>
              <a:noFill/>
            </a:ln>
            <a:effectLst/>
          </p:spPr>
        </p:pic>
        <p:pic>
          <p:nvPicPr>
            <p:cNvPr id="1031" name="droppedImage.pdf" descr="droppedImage.pdf"/>
            <p:cNvPicPr>
              <a:picLocks/>
            </p:cNvPicPr>
            <p:nvPr/>
          </p:nvPicPr>
          <p:blipFill>
            <a:blip r:embed="rId4"/>
            <a:stretch>
              <a:fillRect/>
            </a:stretch>
          </p:blipFill>
          <p:spPr>
            <a:xfrm>
              <a:off x="0" y="0"/>
              <a:ext cx="2296582" cy="2104444"/>
            </a:xfrm>
            <a:prstGeom prst="rect">
              <a:avLst/>
            </a:prstGeom>
            <a:effectLst/>
          </p:spPr>
        </p:pic>
      </p:grpSp>
      <p:pic>
        <p:nvPicPr>
          <p:cNvPr id="1034" name="graysurfacepatch.png" descr="graysurfacepatch.png"/>
          <p:cNvPicPr>
            <a:picLocks/>
          </p:cNvPicPr>
          <p:nvPr/>
        </p:nvPicPr>
        <p:blipFill>
          <a:blip r:embed="rId5"/>
          <a:srcRect l="16667" t="16711" r="13333" b="14584"/>
          <a:stretch>
            <a:fillRect/>
          </a:stretch>
        </p:blipFill>
        <p:spPr>
          <a:xfrm>
            <a:off x="4864100" y="4857255"/>
            <a:ext cx="5219702" cy="1873743"/>
          </a:xfrm>
          <a:prstGeom prst="rect">
            <a:avLst/>
          </a:prstGeom>
          <a:ln w="12700">
            <a:miter lim="400000"/>
          </a:ln>
        </p:spPr>
      </p:pic>
      <p:sp>
        <p:nvSpPr>
          <p:cNvPr id="1035" name="BRDF"/>
          <p:cNvSpPr txBox="1">
            <a:spLocks noGrp="1"/>
          </p:cNvSpPr>
          <p:nvPr>
            <p:ph type="title"/>
          </p:nvPr>
        </p:nvSpPr>
        <p:spPr>
          <a:prstGeom prst="rect">
            <a:avLst/>
          </a:prstGeom>
        </p:spPr>
        <p:txBody>
          <a:bodyPr/>
          <a:lstStyle/>
          <a:p>
            <a:r>
              <a:t>BRDF</a:t>
            </a:r>
          </a:p>
        </p:txBody>
      </p:sp>
      <p:sp>
        <p:nvSpPr>
          <p:cNvPr id="1037" name="Square"/>
          <p:cNvSpPr/>
          <p:nvPr/>
        </p:nvSpPr>
        <p:spPr>
          <a:xfrm>
            <a:off x="1752600" y="5397500"/>
            <a:ext cx="292100" cy="292100"/>
          </a:xfrm>
          <a:prstGeom prst="rect">
            <a:avLst/>
          </a:prstGeom>
          <a:ln w="38100">
            <a:solidFill>
              <a:srgbClr val="FFFFFB"/>
            </a:solidFill>
            <a:miter lim="400000"/>
          </a:ln>
        </p:spPr>
        <p:txBody>
          <a:bodyPr lIns="50800" tIns="50800" rIns="50800" bIns="50800" anchor="ctr"/>
          <a:lstStyle/>
          <a:p>
            <a:pPr>
              <a:defRPr sz="3400"/>
            </a:pPr>
            <a:endParaRPr/>
          </a:p>
        </p:txBody>
      </p:sp>
      <p:sp>
        <p:nvSpPr>
          <p:cNvPr id="1038" name="Line"/>
          <p:cNvSpPr/>
          <p:nvPr/>
        </p:nvSpPr>
        <p:spPr>
          <a:xfrm>
            <a:off x="3035300" y="4980116"/>
            <a:ext cx="1816100" cy="660401"/>
          </a:xfrm>
          <a:custGeom>
            <a:avLst/>
            <a:gdLst/>
            <a:ahLst/>
            <a:cxnLst>
              <a:cxn ang="0">
                <a:pos x="wd2" y="hd2"/>
              </a:cxn>
              <a:cxn ang="5400000">
                <a:pos x="wd2" y="hd2"/>
              </a:cxn>
              <a:cxn ang="10800000">
                <a:pos x="wd2" y="hd2"/>
              </a:cxn>
              <a:cxn ang="16200000">
                <a:pos x="wd2" y="hd2"/>
              </a:cxn>
            </a:cxnLst>
            <a:rect l="0" t="0" r="r" b="b"/>
            <a:pathLst>
              <a:path w="21600" h="15500" extrusionOk="0">
                <a:moveTo>
                  <a:pt x="0" y="5453"/>
                </a:moveTo>
                <a:cubicBezTo>
                  <a:pt x="0" y="5453"/>
                  <a:pt x="13618" y="-3401"/>
                  <a:pt x="14652" y="1454"/>
                </a:cubicBezTo>
                <a:cubicBezTo>
                  <a:pt x="15438" y="5144"/>
                  <a:pt x="10040" y="8411"/>
                  <a:pt x="11037" y="13915"/>
                </a:cubicBezTo>
                <a:cubicBezTo>
                  <a:pt x="11812" y="18199"/>
                  <a:pt x="20557" y="12437"/>
                  <a:pt x="20557" y="12437"/>
                </a:cubicBezTo>
                <a:lnTo>
                  <a:pt x="21600" y="11753"/>
                </a:lnTo>
              </a:path>
            </a:pathLst>
          </a:custGeom>
          <a:ln w="50800" cap="sq">
            <a:solidFill>
              <a:srgbClr val="000000"/>
            </a:solidFill>
            <a:tailEnd type="triangle"/>
          </a:ln>
        </p:spPr>
        <p:txBody>
          <a:bodyPr lIns="50800" tIns="50800" rIns="50800" bIns="50800" anchor="ctr"/>
          <a:lstStyle/>
          <a:p>
            <a:pPr marL="40639" marR="40639" algn="l" defTabSz="914400">
              <a:defRPr sz="2500">
                <a:solidFill>
                  <a:srgbClr val="FFFED5"/>
                </a:solidFill>
                <a:uFill>
                  <a:solidFill>
                    <a:srgbClr val="FFFED5"/>
                  </a:solidFill>
                </a:uFill>
                <a:latin typeface="Times New Roman"/>
                <a:ea typeface="Times New Roman"/>
                <a:cs typeface="Times New Roman"/>
                <a:sym typeface="Times New Roman"/>
              </a:defRPr>
            </a:pPr>
            <a:endParaRPr/>
          </a:p>
        </p:txBody>
      </p:sp>
      <p:sp>
        <p:nvSpPr>
          <p:cNvPr id="1039" name="Line"/>
          <p:cNvSpPr/>
          <p:nvPr/>
        </p:nvSpPr>
        <p:spPr>
          <a:xfrm>
            <a:off x="2057400" y="5228166"/>
            <a:ext cx="931334" cy="2882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16226" y="4882"/>
                  <a:pt x="21600" y="0"/>
                </a:cubicBezTo>
              </a:path>
            </a:pathLst>
          </a:custGeom>
          <a:ln w="50800" cap="sq">
            <a:solidFill>
              <a:srgbClr val="FFFFFB"/>
            </a:solidFill>
          </a:ln>
        </p:spPr>
        <p:txBody>
          <a:bodyPr lIns="50800" tIns="50800" rIns="50800" bIns="50800" anchor="ctr"/>
          <a:lstStyle/>
          <a:p>
            <a:pPr marL="40639" marR="40639" algn="l" defTabSz="914400">
              <a:defRPr sz="2500">
                <a:solidFill>
                  <a:srgbClr val="FFFED5"/>
                </a:solidFill>
                <a:uFill>
                  <a:solidFill>
                    <a:srgbClr val="FFFED5"/>
                  </a:solidFill>
                </a:uFill>
                <a:latin typeface="Times New Roman"/>
                <a:ea typeface="Times New Roman"/>
                <a:cs typeface="Times New Roman"/>
                <a:sym typeface="Times New Roman"/>
              </a:defRPr>
            </a:pPr>
            <a:endParaRPr/>
          </a:p>
        </p:txBody>
      </p:sp>
      <p:pic>
        <p:nvPicPr>
          <p:cNvPr id="1040" name="summer_clipart_sun.gif" descr="summer_clipart_sun.gif"/>
          <p:cNvPicPr>
            <a:picLocks noChangeAspect="1"/>
          </p:cNvPicPr>
          <p:nvPr/>
        </p:nvPicPr>
        <p:blipFill>
          <a:blip r:embed="rId6"/>
          <a:stretch>
            <a:fillRect/>
          </a:stretch>
        </p:blipFill>
        <p:spPr>
          <a:xfrm>
            <a:off x="10464800" y="3187700"/>
            <a:ext cx="825500" cy="825500"/>
          </a:xfrm>
          <a:prstGeom prst="rect">
            <a:avLst/>
          </a:prstGeom>
          <a:ln w="12700">
            <a:miter lim="400000"/>
          </a:ln>
        </p:spPr>
      </p:pic>
      <p:sp>
        <p:nvSpPr>
          <p:cNvPr id="1041" name="Rectangle"/>
          <p:cNvSpPr/>
          <p:nvPr/>
        </p:nvSpPr>
        <p:spPr>
          <a:xfrm>
            <a:off x="5126566" y="7378700"/>
            <a:ext cx="4991101" cy="1193800"/>
          </a:xfrm>
          <a:prstGeom prst="rect">
            <a:avLst/>
          </a:prstGeom>
          <a:ln w="12700" cap="sq">
            <a:solidFill>
              <a:srgbClr val="000000"/>
            </a:solidFill>
            <a:miter lim="400000"/>
          </a:ln>
        </p:spPr>
        <p:txBody>
          <a:bodyPr lIns="50800" tIns="50800" rIns="50800" bIns="50800" anchor="ctr"/>
          <a:lstStyle/>
          <a:p>
            <a:pPr>
              <a:defRPr sz="3400"/>
            </a:pPr>
            <a:endParaRPr/>
          </a:p>
        </p:txBody>
      </p:sp>
      <p:sp>
        <p:nvSpPr>
          <p:cNvPr id="1042" name="Bi-directional Reflectance Distribution Function (BRDF)"/>
          <p:cNvSpPr txBox="1"/>
          <p:nvPr/>
        </p:nvSpPr>
        <p:spPr>
          <a:xfrm>
            <a:off x="4557423" y="8661400"/>
            <a:ext cx="6218734" cy="4064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lvl1pPr>
              <a:buClr>
                <a:srgbClr val="000000"/>
              </a:buClr>
              <a:buFont typeface="Tahoma"/>
              <a:defRPr sz="2000">
                <a:latin typeface="Tahoma"/>
                <a:ea typeface="Tahoma"/>
                <a:cs typeface="Tahoma"/>
                <a:sym typeface="Tahoma"/>
              </a:defRPr>
            </a:lvl1pPr>
          </a:lstStyle>
          <a:p>
            <a:r>
              <a:t>Bi-directional Reflectance Distribution Function (BRDF)</a:t>
            </a:r>
          </a:p>
        </p:txBody>
      </p:sp>
      <p:pic>
        <p:nvPicPr>
          <p:cNvPr id="1043" name="droppedImage.pdf" descr="droppedImage.pdf"/>
          <p:cNvPicPr>
            <a:picLocks noChangeAspect="1"/>
          </p:cNvPicPr>
          <p:nvPr/>
        </p:nvPicPr>
        <p:blipFill>
          <a:blip r:embed="rId7"/>
          <a:stretch>
            <a:fillRect/>
          </a:stretch>
        </p:blipFill>
        <p:spPr>
          <a:xfrm>
            <a:off x="5803900" y="6908800"/>
            <a:ext cx="3876641" cy="1917700"/>
          </a:xfrm>
          <a:prstGeom prst="rect">
            <a:avLst/>
          </a:prstGeom>
          <a:ln w="12700">
            <a:miter lim="400000"/>
          </a:ln>
        </p:spPr>
      </p:pic>
      <p:pic>
        <p:nvPicPr>
          <p:cNvPr id="1044" name="droppedImage.pdf" descr="droppedImage.pdf"/>
          <p:cNvPicPr>
            <a:picLocks noChangeAspect="1"/>
          </p:cNvPicPr>
          <p:nvPr/>
        </p:nvPicPr>
        <p:blipFill>
          <a:blip r:embed="rId8"/>
          <a:stretch>
            <a:fillRect/>
          </a:stretch>
        </p:blipFill>
        <p:spPr>
          <a:xfrm>
            <a:off x="10033000" y="4711700"/>
            <a:ext cx="1689100" cy="482600"/>
          </a:xfrm>
          <a:prstGeom prst="rect">
            <a:avLst/>
          </a:prstGeom>
          <a:ln w="12700">
            <a:miter lim="400000"/>
          </a:ln>
        </p:spPr>
      </p:pic>
      <p:pic>
        <p:nvPicPr>
          <p:cNvPr id="1045" name="lambertian_scatterplot.png" descr="lambertian_scatterplot.png"/>
          <p:cNvPicPr>
            <a:picLocks/>
          </p:cNvPicPr>
          <p:nvPr/>
        </p:nvPicPr>
        <p:blipFill>
          <a:blip r:embed="rId9"/>
          <a:stretch>
            <a:fillRect/>
          </a:stretch>
        </p:blipFill>
        <p:spPr>
          <a:xfrm>
            <a:off x="5181600" y="3664655"/>
            <a:ext cx="4876800" cy="2400301"/>
          </a:xfrm>
          <a:prstGeom prst="rect">
            <a:avLst/>
          </a:prstGeom>
          <a:ln w="12700">
            <a:miter lim="400000"/>
          </a:ln>
        </p:spPr>
      </p:pic>
      <p:sp>
        <p:nvSpPr>
          <p:cNvPr id="1046" name="Line"/>
          <p:cNvSpPr/>
          <p:nvPr/>
        </p:nvSpPr>
        <p:spPr>
          <a:xfrm flipV="1">
            <a:off x="8100738" y="3776133"/>
            <a:ext cx="2093129" cy="903635"/>
          </a:xfrm>
          <a:prstGeom prst="line">
            <a:avLst/>
          </a:prstGeom>
          <a:ln w="50800">
            <a:solidFill>
              <a:srgbClr val="000000"/>
            </a:solidFil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8" name="Units: sr-1…">
            <a:extLst>
              <a:ext uri="{FF2B5EF4-FFF2-40B4-BE49-F238E27FC236}">
                <a16:creationId xmlns:a16="http://schemas.microsoft.com/office/drawing/2014/main" id="{928320F5-1EBC-4372-98F5-6B5A6348257E}"/>
              </a:ext>
            </a:extLst>
          </p:cNvPr>
          <p:cNvSpPr txBox="1"/>
          <p:nvPr/>
        </p:nvSpPr>
        <p:spPr>
          <a:xfrm>
            <a:off x="261366" y="1707876"/>
            <a:ext cx="11460733" cy="92413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algn="l">
              <a:spcBef>
                <a:spcPts val="1200"/>
              </a:spcBef>
              <a:buSzPct val="60000"/>
              <a:defRPr sz="2600">
                <a:solidFill>
                  <a:srgbClr val="747474"/>
                </a:solidFill>
                <a:latin typeface="Helvetica Neue"/>
                <a:ea typeface="Helvetica Neue"/>
                <a:cs typeface="Helvetica Neue"/>
                <a:sym typeface="Helvetica Neue"/>
              </a:defRPr>
            </a:pPr>
            <a:r>
              <a:rPr lang="en-US" dirty="0"/>
              <a:t>Lambertian (diffuse) BRDF: energy equally distributed in all directions</a:t>
            </a:r>
            <a:endParaRPr dirty="0"/>
          </a:p>
        </p:txBody>
      </p:sp>
      <p:sp>
        <p:nvSpPr>
          <p:cNvPr id="20" name="Units: sr-1…">
            <a:extLst>
              <a:ext uri="{FF2B5EF4-FFF2-40B4-BE49-F238E27FC236}">
                <a16:creationId xmlns:a16="http://schemas.microsoft.com/office/drawing/2014/main" id="{3F4B9476-3F14-4ABA-882B-8235A1784B8D}"/>
              </a:ext>
            </a:extLst>
          </p:cNvPr>
          <p:cNvSpPr txBox="1"/>
          <p:nvPr/>
        </p:nvSpPr>
        <p:spPr>
          <a:xfrm>
            <a:off x="261367" y="2600508"/>
            <a:ext cx="9205466" cy="52482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algn="l">
              <a:spcBef>
                <a:spcPts val="1200"/>
              </a:spcBef>
              <a:buSzPct val="60000"/>
              <a:defRPr sz="2600">
                <a:solidFill>
                  <a:srgbClr val="747474"/>
                </a:solidFill>
                <a:latin typeface="Helvetica Neue"/>
                <a:ea typeface="Helvetica Neue"/>
                <a:cs typeface="Helvetica Neue"/>
                <a:sym typeface="Helvetica Neue"/>
              </a:defRPr>
            </a:pPr>
            <a:r>
              <a:rPr lang="en-US" dirty="0"/>
              <a:t>What does the BRDF equal in this case?</a:t>
            </a:r>
            <a:endParaRPr dirty="0"/>
          </a:p>
        </p:txBody>
      </p:sp>
    </p:spTree>
    <p:extLst>
      <p:ext uri="{BB962C8B-B14F-4D97-AF65-F5344CB8AC3E}">
        <p14:creationId xmlns:p14="http://schemas.microsoft.com/office/powerpoint/2010/main" val="3673680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Text Box 2">
            <a:extLst>
              <a:ext uri="{FF2B5EF4-FFF2-40B4-BE49-F238E27FC236}">
                <a16:creationId xmlns:a16="http://schemas.microsoft.com/office/drawing/2014/main" id="{118B1889-88BC-4F64-8084-4338F2357DA3}"/>
              </a:ext>
            </a:extLst>
          </p:cNvPr>
          <p:cNvSpPr txBox="1">
            <a:spLocks noChangeArrowheads="1"/>
          </p:cNvSpPr>
          <p:nvPr/>
        </p:nvSpPr>
        <p:spPr bwMode="auto">
          <a:xfrm>
            <a:off x="1071300" y="42899"/>
            <a:ext cx="10713189" cy="79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4551"/>
              <a:t>Diffuse Reflection and Lambertian BRDF</a:t>
            </a:r>
          </a:p>
        </p:txBody>
      </p:sp>
      <p:sp>
        <p:nvSpPr>
          <p:cNvPr id="225282" name="Freeform 3">
            <a:extLst>
              <a:ext uri="{FF2B5EF4-FFF2-40B4-BE49-F238E27FC236}">
                <a16:creationId xmlns:a16="http://schemas.microsoft.com/office/drawing/2014/main" id="{E5292608-BA36-4FDC-99BC-3F29D223C300}"/>
              </a:ext>
            </a:extLst>
          </p:cNvPr>
          <p:cNvSpPr>
            <a:spLocks/>
          </p:cNvSpPr>
          <p:nvPr/>
        </p:nvSpPr>
        <p:spPr bwMode="auto">
          <a:xfrm>
            <a:off x="5249334" y="3779520"/>
            <a:ext cx="1325315" cy="532836"/>
          </a:xfrm>
          <a:custGeom>
            <a:avLst/>
            <a:gdLst>
              <a:gd name="T0" fmla="*/ 0 w 526"/>
              <a:gd name="T1" fmla="*/ 178747656 h 350"/>
              <a:gd name="T2" fmla="*/ 637129639 w 526"/>
              <a:gd name="T3" fmla="*/ 269267378 h 350"/>
              <a:gd name="T4" fmla="*/ 725009895 w 526"/>
              <a:gd name="T5" fmla="*/ 348328161 h 350"/>
              <a:gd name="T6" fmla="*/ 753256298 w 526"/>
              <a:gd name="T7" fmla="*/ 401036064 h 350"/>
              <a:gd name="T8" fmla="*/ 1286812842 w 526"/>
              <a:gd name="T9" fmla="*/ 300203834 h 350"/>
              <a:gd name="T10" fmla="*/ 1575562507 w 526"/>
              <a:gd name="T11" fmla="*/ 305932767 h 350"/>
              <a:gd name="T12" fmla="*/ 1503375091 w 526"/>
              <a:gd name="T13" fmla="*/ 57290408 h 350"/>
              <a:gd name="T14" fmla="*/ 1446880514 w 526"/>
              <a:gd name="T15" fmla="*/ 20625018 h 350"/>
              <a:gd name="T16" fmla="*/ 998064949 w 526"/>
              <a:gd name="T17" fmla="*/ 0 h 350"/>
              <a:gd name="T18" fmla="*/ 448815565 w 526"/>
              <a:gd name="T19" fmla="*/ 14896084 h 350"/>
              <a:gd name="T20" fmla="*/ 204006914 w 526"/>
              <a:gd name="T21" fmla="*/ 52707903 h 350"/>
              <a:gd name="T22" fmla="*/ 100433819 w 526"/>
              <a:gd name="T23" fmla="*/ 115727244 h 350"/>
              <a:gd name="T24" fmla="*/ 0 w 526"/>
              <a:gd name="T25" fmla="*/ 178747656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6"/>
              <a:gd name="T40" fmla="*/ 0 h 350"/>
              <a:gd name="T41" fmla="*/ 526 w 526"/>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6" h="350">
                <a:moveTo>
                  <a:pt x="0" y="156"/>
                </a:moveTo>
                <a:cubicBezTo>
                  <a:pt x="75" y="165"/>
                  <a:pt x="150" y="176"/>
                  <a:pt x="203" y="235"/>
                </a:cubicBezTo>
                <a:cubicBezTo>
                  <a:pt x="212" y="259"/>
                  <a:pt x="222" y="280"/>
                  <a:pt x="231" y="304"/>
                </a:cubicBezTo>
                <a:cubicBezTo>
                  <a:pt x="236" y="319"/>
                  <a:pt x="240" y="350"/>
                  <a:pt x="240" y="350"/>
                </a:cubicBezTo>
                <a:cubicBezTo>
                  <a:pt x="285" y="305"/>
                  <a:pt x="352" y="284"/>
                  <a:pt x="410" y="262"/>
                </a:cubicBezTo>
                <a:cubicBezTo>
                  <a:pt x="441" y="264"/>
                  <a:pt x="502" y="267"/>
                  <a:pt x="502" y="267"/>
                </a:cubicBezTo>
                <a:cubicBezTo>
                  <a:pt x="502" y="255"/>
                  <a:pt x="526" y="97"/>
                  <a:pt x="479" y="50"/>
                </a:cubicBezTo>
                <a:cubicBezTo>
                  <a:pt x="475" y="36"/>
                  <a:pt x="474" y="25"/>
                  <a:pt x="461" y="18"/>
                </a:cubicBezTo>
                <a:cubicBezTo>
                  <a:pt x="415" y="2"/>
                  <a:pt x="366" y="3"/>
                  <a:pt x="318" y="0"/>
                </a:cubicBezTo>
                <a:cubicBezTo>
                  <a:pt x="259" y="3"/>
                  <a:pt x="201" y="6"/>
                  <a:pt x="143" y="13"/>
                </a:cubicBezTo>
                <a:cubicBezTo>
                  <a:pt x="114" y="23"/>
                  <a:pt x="90" y="28"/>
                  <a:pt x="65" y="46"/>
                </a:cubicBezTo>
                <a:cubicBezTo>
                  <a:pt x="58" y="64"/>
                  <a:pt x="46" y="88"/>
                  <a:pt x="32" y="101"/>
                </a:cubicBezTo>
                <a:cubicBezTo>
                  <a:pt x="25" y="127"/>
                  <a:pt x="22" y="140"/>
                  <a:pt x="0" y="156"/>
                </a:cubicBezTo>
                <a:close/>
              </a:path>
            </a:pathLst>
          </a:custGeom>
          <a:solidFill>
            <a:schemeClr val="accent1"/>
          </a:solidFill>
          <a:ln w="9525">
            <a:solidFill>
              <a:schemeClr val="tx1"/>
            </a:solidFill>
            <a:round/>
            <a:headEnd/>
            <a:tailEnd/>
          </a:ln>
        </p:spPr>
        <p:txBody>
          <a:bodyPr/>
          <a:lstStyle/>
          <a:p>
            <a:endParaRPr lang="en-US" sz="5689"/>
          </a:p>
        </p:txBody>
      </p:sp>
      <p:sp>
        <p:nvSpPr>
          <p:cNvPr id="225283" name="Line 4">
            <a:extLst>
              <a:ext uri="{FF2B5EF4-FFF2-40B4-BE49-F238E27FC236}">
                <a16:creationId xmlns:a16="http://schemas.microsoft.com/office/drawing/2014/main" id="{4608CAF4-3549-43EA-93FF-EFAE166E2285}"/>
              </a:ext>
            </a:extLst>
          </p:cNvPr>
          <p:cNvSpPr>
            <a:spLocks noChangeShapeType="1"/>
          </p:cNvSpPr>
          <p:nvPr/>
        </p:nvSpPr>
        <p:spPr bwMode="auto">
          <a:xfrm>
            <a:off x="3750169" y="1533032"/>
            <a:ext cx="2248747" cy="241807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25284" name="Line 5">
            <a:extLst>
              <a:ext uri="{FF2B5EF4-FFF2-40B4-BE49-F238E27FC236}">
                <a16:creationId xmlns:a16="http://schemas.microsoft.com/office/drawing/2014/main" id="{F5EA3461-84C0-4C26-8D1D-614A63FCB1C6}"/>
              </a:ext>
            </a:extLst>
          </p:cNvPr>
          <p:cNvSpPr>
            <a:spLocks noChangeShapeType="1"/>
          </p:cNvSpPr>
          <p:nvPr/>
        </p:nvSpPr>
        <p:spPr bwMode="auto">
          <a:xfrm flipV="1">
            <a:off x="5998916" y="2804160"/>
            <a:ext cx="3151858" cy="114695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25285" name="Line 6">
            <a:extLst>
              <a:ext uri="{FF2B5EF4-FFF2-40B4-BE49-F238E27FC236}">
                <a16:creationId xmlns:a16="http://schemas.microsoft.com/office/drawing/2014/main" id="{AC2358A1-34E5-4F1C-B7BA-A04DD893DDCB}"/>
              </a:ext>
            </a:extLst>
          </p:cNvPr>
          <p:cNvSpPr>
            <a:spLocks noChangeShapeType="1"/>
          </p:cNvSpPr>
          <p:nvPr/>
        </p:nvSpPr>
        <p:spPr bwMode="auto">
          <a:xfrm flipV="1">
            <a:off x="5998916" y="3088641"/>
            <a:ext cx="0" cy="86247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25286" name="Oval 7">
            <a:extLst>
              <a:ext uri="{FF2B5EF4-FFF2-40B4-BE49-F238E27FC236}">
                <a16:creationId xmlns:a16="http://schemas.microsoft.com/office/drawing/2014/main" id="{E6741B66-E7D7-41C2-AD94-0C8F0E2D7C83}"/>
              </a:ext>
            </a:extLst>
          </p:cNvPr>
          <p:cNvSpPr>
            <a:spLocks noChangeArrowheads="1"/>
          </p:cNvSpPr>
          <p:nvPr/>
        </p:nvSpPr>
        <p:spPr bwMode="auto">
          <a:xfrm>
            <a:off x="3603414" y="1404339"/>
            <a:ext cx="250614" cy="230293"/>
          </a:xfrm>
          <a:prstGeom prst="ellipse">
            <a:avLst/>
          </a:prstGeom>
          <a:solidFill>
            <a:schemeClr val="tx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225287" name="Line 8">
            <a:extLst>
              <a:ext uri="{FF2B5EF4-FFF2-40B4-BE49-F238E27FC236}">
                <a16:creationId xmlns:a16="http://schemas.microsoft.com/office/drawing/2014/main" id="{31A290A3-97F3-43BB-B139-9731844EA8CC}"/>
              </a:ext>
            </a:extLst>
          </p:cNvPr>
          <p:cNvSpPr>
            <a:spLocks noChangeShapeType="1"/>
          </p:cNvSpPr>
          <p:nvPr/>
        </p:nvSpPr>
        <p:spPr bwMode="auto">
          <a:xfrm>
            <a:off x="3501815" y="1521742"/>
            <a:ext cx="4538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25288" name="Line 9">
            <a:extLst>
              <a:ext uri="{FF2B5EF4-FFF2-40B4-BE49-F238E27FC236}">
                <a16:creationId xmlns:a16="http://schemas.microsoft.com/office/drawing/2014/main" id="{69B96966-B157-4D0C-99B0-79524EEA6781}"/>
              </a:ext>
            </a:extLst>
          </p:cNvPr>
          <p:cNvSpPr>
            <a:spLocks noChangeShapeType="1"/>
          </p:cNvSpPr>
          <p:nvPr/>
        </p:nvSpPr>
        <p:spPr bwMode="auto">
          <a:xfrm rot="5400000">
            <a:off x="3518747" y="1522871"/>
            <a:ext cx="4176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25289" name="Line 10">
            <a:extLst>
              <a:ext uri="{FF2B5EF4-FFF2-40B4-BE49-F238E27FC236}">
                <a16:creationId xmlns:a16="http://schemas.microsoft.com/office/drawing/2014/main" id="{7C28BC6F-4B06-479A-961D-2D8233506F0D}"/>
              </a:ext>
            </a:extLst>
          </p:cNvPr>
          <p:cNvSpPr>
            <a:spLocks noChangeShapeType="1"/>
          </p:cNvSpPr>
          <p:nvPr/>
        </p:nvSpPr>
        <p:spPr bwMode="auto">
          <a:xfrm flipV="1">
            <a:off x="3574064" y="1354667"/>
            <a:ext cx="327377" cy="3093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25290" name="Line 11">
            <a:extLst>
              <a:ext uri="{FF2B5EF4-FFF2-40B4-BE49-F238E27FC236}">
                <a16:creationId xmlns:a16="http://schemas.microsoft.com/office/drawing/2014/main" id="{0590C7CF-D56B-4E03-AEA4-49891BC3C20C}"/>
              </a:ext>
            </a:extLst>
          </p:cNvPr>
          <p:cNvSpPr>
            <a:spLocks noChangeShapeType="1"/>
          </p:cNvSpPr>
          <p:nvPr/>
        </p:nvSpPr>
        <p:spPr bwMode="auto">
          <a:xfrm>
            <a:off x="3562773" y="1361441"/>
            <a:ext cx="334151" cy="30705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25291" name="Rectangle 12">
            <a:extLst>
              <a:ext uri="{FF2B5EF4-FFF2-40B4-BE49-F238E27FC236}">
                <a16:creationId xmlns:a16="http://schemas.microsoft.com/office/drawing/2014/main" id="{9A45E4C0-921C-4906-8FB9-33222C20325B}"/>
              </a:ext>
            </a:extLst>
          </p:cNvPr>
          <p:cNvSpPr>
            <a:spLocks noChangeArrowheads="1"/>
          </p:cNvSpPr>
          <p:nvPr/>
        </p:nvSpPr>
        <p:spPr bwMode="auto">
          <a:xfrm rot="20090219">
            <a:off x="9353975" y="2388730"/>
            <a:ext cx="498968" cy="374791"/>
          </a:xfrm>
          <a:prstGeom prst="rect">
            <a:avLst/>
          </a:prstGeom>
          <a:solidFill>
            <a:schemeClr val="bg2"/>
          </a:solidFill>
          <a:ln w="9525">
            <a:solidFill>
              <a:schemeClr val="tx1"/>
            </a:solidFill>
            <a:miter lim="800000"/>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225292" name="Rectangle 13">
            <a:extLst>
              <a:ext uri="{FF2B5EF4-FFF2-40B4-BE49-F238E27FC236}">
                <a16:creationId xmlns:a16="http://schemas.microsoft.com/office/drawing/2014/main" id="{9CBFEEF7-6A7F-4DCA-83C6-06A4E9B2F3AB}"/>
              </a:ext>
            </a:extLst>
          </p:cNvPr>
          <p:cNvSpPr>
            <a:spLocks noChangeArrowheads="1"/>
          </p:cNvSpPr>
          <p:nvPr/>
        </p:nvSpPr>
        <p:spPr bwMode="auto">
          <a:xfrm rot="20052671">
            <a:off x="9259147" y="2616765"/>
            <a:ext cx="124177" cy="187395"/>
          </a:xfrm>
          <a:prstGeom prst="rect">
            <a:avLst/>
          </a:prstGeom>
          <a:solidFill>
            <a:schemeClr val="bg2"/>
          </a:solidFill>
          <a:ln w="9525">
            <a:solidFill>
              <a:schemeClr val="tx1"/>
            </a:solidFill>
            <a:miter lim="800000"/>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225293" name="Text Box 14">
            <a:extLst>
              <a:ext uri="{FF2B5EF4-FFF2-40B4-BE49-F238E27FC236}">
                <a16:creationId xmlns:a16="http://schemas.microsoft.com/office/drawing/2014/main" id="{FF70D7DA-4447-4821-91EF-301EA98D6DF1}"/>
              </a:ext>
            </a:extLst>
          </p:cNvPr>
          <p:cNvSpPr txBox="1">
            <a:spLocks noChangeArrowheads="1"/>
          </p:cNvSpPr>
          <p:nvPr/>
        </p:nvSpPr>
        <p:spPr bwMode="auto">
          <a:xfrm>
            <a:off x="8098610" y="3084125"/>
            <a:ext cx="1426994"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viewing</a:t>
            </a:r>
          </a:p>
          <a:p>
            <a:r>
              <a:rPr lang="en-US" altLang="en-US" sz="2560"/>
              <a:t>direction</a:t>
            </a:r>
          </a:p>
        </p:txBody>
      </p:sp>
      <p:sp>
        <p:nvSpPr>
          <p:cNvPr id="225294" name="Text Box 15">
            <a:extLst>
              <a:ext uri="{FF2B5EF4-FFF2-40B4-BE49-F238E27FC236}">
                <a16:creationId xmlns:a16="http://schemas.microsoft.com/office/drawing/2014/main" id="{D719FB77-DA79-4C84-8869-C018CF6FA5EA}"/>
              </a:ext>
            </a:extLst>
          </p:cNvPr>
          <p:cNvSpPr txBox="1">
            <a:spLocks noChangeArrowheads="1"/>
          </p:cNvSpPr>
          <p:nvPr/>
        </p:nvSpPr>
        <p:spPr bwMode="auto">
          <a:xfrm>
            <a:off x="3655248" y="3842739"/>
            <a:ext cx="1354858"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surface</a:t>
            </a:r>
          </a:p>
          <a:p>
            <a:r>
              <a:rPr lang="en-US" altLang="en-US" sz="2560"/>
              <a:t>element</a:t>
            </a:r>
          </a:p>
        </p:txBody>
      </p:sp>
      <p:sp>
        <p:nvSpPr>
          <p:cNvPr id="225295" name="Text Box 16">
            <a:extLst>
              <a:ext uri="{FF2B5EF4-FFF2-40B4-BE49-F238E27FC236}">
                <a16:creationId xmlns:a16="http://schemas.microsoft.com/office/drawing/2014/main" id="{282417B8-F577-463F-A5B9-ED79B0ED29D3}"/>
              </a:ext>
            </a:extLst>
          </p:cNvPr>
          <p:cNvSpPr txBox="1">
            <a:spLocks noChangeArrowheads="1"/>
          </p:cNvSpPr>
          <p:nvPr/>
        </p:nvSpPr>
        <p:spPr bwMode="auto">
          <a:xfrm>
            <a:off x="5234709" y="2533227"/>
            <a:ext cx="1189748"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normal</a:t>
            </a:r>
          </a:p>
        </p:txBody>
      </p:sp>
      <p:sp>
        <p:nvSpPr>
          <p:cNvPr id="225296" name="Text Box 17">
            <a:extLst>
              <a:ext uri="{FF2B5EF4-FFF2-40B4-BE49-F238E27FC236}">
                <a16:creationId xmlns:a16="http://schemas.microsoft.com/office/drawing/2014/main" id="{8961054D-0290-4606-B634-3FF85975C2E6}"/>
              </a:ext>
            </a:extLst>
          </p:cNvPr>
          <p:cNvSpPr txBox="1">
            <a:spLocks noChangeArrowheads="1"/>
          </p:cNvSpPr>
          <p:nvPr/>
        </p:nvSpPr>
        <p:spPr bwMode="auto">
          <a:xfrm>
            <a:off x="2090663" y="2271325"/>
            <a:ext cx="1426994"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incident</a:t>
            </a:r>
          </a:p>
          <a:p>
            <a:r>
              <a:rPr lang="en-US" altLang="en-US" sz="2560"/>
              <a:t>direction</a:t>
            </a:r>
          </a:p>
        </p:txBody>
      </p:sp>
      <p:sp>
        <p:nvSpPr>
          <p:cNvPr id="225297" name="Line 18">
            <a:extLst>
              <a:ext uri="{FF2B5EF4-FFF2-40B4-BE49-F238E27FC236}">
                <a16:creationId xmlns:a16="http://schemas.microsoft.com/office/drawing/2014/main" id="{6CB81A81-2F80-4769-9F99-00E9F29593A1}"/>
              </a:ext>
            </a:extLst>
          </p:cNvPr>
          <p:cNvSpPr>
            <a:spLocks noChangeShapeType="1"/>
          </p:cNvSpPr>
          <p:nvPr/>
        </p:nvSpPr>
        <p:spPr bwMode="auto">
          <a:xfrm>
            <a:off x="4793263" y="2657405"/>
            <a:ext cx="142239" cy="17159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25298" name="Line 19">
            <a:extLst>
              <a:ext uri="{FF2B5EF4-FFF2-40B4-BE49-F238E27FC236}">
                <a16:creationId xmlns:a16="http://schemas.microsoft.com/office/drawing/2014/main" id="{915C7091-6F42-4A26-8046-CD75B7D4AA67}"/>
              </a:ext>
            </a:extLst>
          </p:cNvPr>
          <p:cNvSpPr>
            <a:spLocks noChangeShapeType="1"/>
          </p:cNvSpPr>
          <p:nvPr/>
        </p:nvSpPr>
        <p:spPr bwMode="auto">
          <a:xfrm flipH="1">
            <a:off x="7416801" y="3359573"/>
            <a:ext cx="216747" cy="65476"/>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5689"/>
          </a:p>
        </p:txBody>
      </p:sp>
      <p:graphicFrame>
        <p:nvGraphicFramePr>
          <p:cNvPr id="225299" name="Object 20">
            <a:extLst>
              <a:ext uri="{FF2B5EF4-FFF2-40B4-BE49-F238E27FC236}">
                <a16:creationId xmlns:a16="http://schemas.microsoft.com/office/drawing/2014/main" id="{7F03C99A-B372-4DD7-818F-C660A5CED0F9}"/>
              </a:ext>
            </a:extLst>
          </p:cNvPr>
          <p:cNvGraphicFramePr>
            <a:graphicFrameLocks noChangeAspect="1"/>
          </p:cNvGraphicFramePr>
          <p:nvPr/>
        </p:nvGraphicFramePr>
        <p:xfrm>
          <a:off x="5574455" y="3077352"/>
          <a:ext cx="426719" cy="593795"/>
        </p:xfrm>
        <a:graphic>
          <a:graphicData uri="http://schemas.openxmlformats.org/presentationml/2006/ole">
            <mc:AlternateContent xmlns:mc="http://schemas.openxmlformats.org/markup-compatibility/2006">
              <mc:Choice xmlns:v="urn:schemas-microsoft-com:vml" Requires="v">
                <p:oleObj spid="_x0000_s13294" name="Equation" r:id="rId4" imgW="152334" imgH="228501" progId="Equation.3">
                  <p:embed/>
                </p:oleObj>
              </mc:Choice>
              <mc:Fallback>
                <p:oleObj name="Equation" r:id="rId4" imgW="152334" imgH="228501" progId="Equation.3">
                  <p:embed/>
                  <p:pic>
                    <p:nvPicPr>
                      <p:cNvPr id="225299" name="Object 20">
                        <a:extLst>
                          <a:ext uri="{FF2B5EF4-FFF2-40B4-BE49-F238E27FC236}">
                            <a16:creationId xmlns:a16="http://schemas.microsoft.com/office/drawing/2014/main" id="{7F03C99A-B372-4DD7-818F-C660A5CED0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4455" y="3077352"/>
                        <a:ext cx="426719" cy="5937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25300" name="Object 21">
            <a:extLst>
              <a:ext uri="{FF2B5EF4-FFF2-40B4-BE49-F238E27FC236}">
                <a16:creationId xmlns:a16="http://schemas.microsoft.com/office/drawing/2014/main" id="{04964F54-70E2-4C0C-ABAB-4A0EB048794D}"/>
              </a:ext>
            </a:extLst>
          </p:cNvPr>
          <p:cNvGraphicFramePr>
            <a:graphicFrameLocks noChangeAspect="1"/>
          </p:cNvGraphicFramePr>
          <p:nvPr/>
        </p:nvGraphicFramePr>
        <p:xfrm>
          <a:off x="6660445" y="2275841"/>
          <a:ext cx="428978" cy="772160"/>
        </p:xfrm>
        <a:graphic>
          <a:graphicData uri="http://schemas.openxmlformats.org/presentationml/2006/ole">
            <mc:AlternateContent xmlns:mc="http://schemas.openxmlformats.org/markup-compatibility/2006">
              <mc:Choice xmlns:v="urn:schemas-microsoft-com:vml" Requires="v">
                <p:oleObj spid="_x0000_s13295" name="Equation" r:id="rId6" imgW="126890" imgH="228402" progId="Equation.3">
                  <p:embed/>
                </p:oleObj>
              </mc:Choice>
              <mc:Fallback>
                <p:oleObj name="Equation" r:id="rId6" imgW="126890" imgH="228402" progId="Equation.3">
                  <p:embed/>
                  <p:pic>
                    <p:nvPicPr>
                      <p:cNvPr id="225300" name="Object 21">
                        <a:extLst>
                          <a:ext uri="{FF2B5EF4-FFF2-40B4-BE49-F238E27FC236}">
                            <a16:creationId xmlns:a16="http://schemas.microsoft.com/office/drawing/2014/main" id="{04964F54-70E2-4C0C-ABAB-4A0EB04879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0445" y="2275841"/>
                        <a:ext cx="428978" cy="772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25301" name="Object 22">
            <a:extLst>
              <a:ext uri="{FF2B5EF4-FFF2-40B4-BE49-F238E27FC236}">
                <a16:creationId xmlns:a16="http://schemas.microsoft.com/office/drawing/2014/main" id="{16DDC042-F846-4181-83D5-3A4C7CF265A8}"/>
              </a:ext>
            </a:extLst>
          </p:cNvPr>
          <p:cNvGraphicFramePr>
            <a:graphicFrameLocks noChangeAspect="1"/>
          </p:cNvGraphicFramePr>
          <p:nvPr/>
        </p:nvGraphicFramePr>
        <p:xfrm>
          <a:off x="9801014" y="3129281"/>
          <a:ext cx="386079" cy="772160"/>
        </p:xfrm>
        <a:graphic>
          <a:graphicData uri="http://schemas.openxmlformats.org/presentationml/2006/ole">
            <mc:AlternateContent xmlns:mc="http://schemas.openxmlformats.org/markup-compatibility/2006">
              <mc:Choice xmlns:v="urn:schemas-microsoft-com:vml" Requires="v">
                <p:oleObj spid="_x0000_s13296" name="Equation" r:id="rId8" imgW="114250" imgH="228501" progId="Equation.3">
                  <p:embed/>
                </p:oleObj>
              </mc:Choice>
              <mc:Fallback>
                <p:oleObj name="Equation" r:id="rId8" imgW="114250" imgH="228501" progId="Equation.3">
                  <p:embed/>
                  <p:pic>
                    <p:nvPicPr>
                      <p:cNvPr id="225301" name="Object 22">
                        <a:extLst>
                          <a:ext uri="{FF2B5EF4-FFF2-40B4-BE49-F238E27FC236}">
                            <a16:creationId xmlns:a16="http://schemas.microsoft.com/office/drawing/2014/main" id="{16DDC042-F846-4181-83D5-3A4C7CF265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01014" y="3129281"/>
                        <a:ext cx="386079" cy="772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25302" name="Object 23">
            <a:extLst>
              <a:ext uri="{FF2B5EF4-FFF2-40B4-BE49-F238E27FC236}">
                <a16:creationId xmlns:a16="http://schemas.microsoft.com/office/drawing/2014/main" id="{5A31831C-FC7E-4EBF-8E1E-21020B07F770}"/>
              </a:ext>
            </a:extLst>
          </p:cNvPr>
          <p:cNvGraphicFramePr>
            <a:graphicFrameLocks noChangeAspect="1"/>
          </p:cNvGraphicFramePr>
          <p:nvPr/>
        </p:nvGraphicFramePr>
        <p:xfrm>
          <a:off x="3840481" y="2370667"/>
          <a:ext cx="386079" cy="772160"/>
        </p:xfrm>
        <a:graphic>
          <a:graphicData uri="http://schemas.openxmlformats.org/presentationml/2006/ole">
            <mc:AlternateContent xmlns:mc="http://schemas.openxmlformats.org/markup-compatibility/2006">
              <mc:Choice xmlns:v="urn:schemas-microsoft-com:vml" Requires="v">
                <p:oleObj spid="_x0000_s13297" name="Equation" r:id="rId10" imgW="114250" imgH="228501" progId="Equation.3">
                  <p:embed/>
                </p:oleObj>
              </mc:Choice>
              <mc:Fallback>
                <p:oleObj name="Equation" r:id="rId10" imgW="114250" imgH="228501" progId="Equation.3">
                  <p:embed/>
                  <p:pic>
                    <p:nvPicPr>
                      <p:cNvPr id="225302" name="Object 23">
                        <a:extLst>
                          <a:ext uri="{FF2B5EF4-FFF2-40B4-BE49-F238E27FC236}">
                            <a16:creationId xmlns:a16="http://schemas.microsoft.com/office/drawing/2014/main" id="{5A31831C-FC7E-4EBF-8E1E-21020B07F77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40481" y="2370667"/>
                        <a:ext cx="386079" cy="772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442840" name="Object 24">
            <a:extLst>
              <a:ext uri="{FF2B5EF4-FFF2-40B4-BE49-F238E27FC236}">
                <a16:creationId xmlns:a16="http://schemas.microsoft.com/office/drawing/2014/main" id="{5FA14E3E-82FA-4A20-94F6-81BEAF3072AD}"/>
              </a:ext>
            </a:extLst>
          </p:cNvPr>
          <p:cNvGraphicFramePr>
            <a:graphicFrameLocks noChangeAspect="1"/>
          </p:cNvGraphicFramePr>
          <p:nvPr/>
        </p:nvGraphicFramePr>
        <p:xfrm>
          <a:off x="6958471" y="6026010"/>
          <a:ext cx="4255912" cy="1126630"/>
        </p:xfrm>
        <a:graphic>
          <a:graphicData uri="http://schemas.openxmlformats.org/presentationml/2006/ole">
            <mc:AlternateContent xmlns:mc="http://schemas.openxmlformats.org/markup-compatibility/2006">
              <mc:Choice xmlns:v="urn:schemas-microsoft-com:vml" Requires="v">
                <p:oleObj spid="_x0000_s13298" name="Equation" r:id="rId12" imgW="1485900" imgH="393700" progId="Equation.3">
                  <p:embed/>
                </p:oleObj>
              </mc:Choice>
              <mc:Fallback>
                <p:oleObj name="Equation" r:id="rId12" imgW="1485900" imgH="393700" progId="Equation.3">
                  <p:embed/>
                  <p:pic>
                    <p:nvPicPr>
                      <p:cNvPr id="1442840" name="Object 24">
                        <a:extLst>
                          <a:ext uri="{FF2B5EF4-FFF2-40B4-BE49-F238E27FC236}">
                            <a16:creationId xmlns:a16="http://schemas.microsoft.com/office/drawing/2014/main" id="{5FA14E3E-82FA-4A20-94F6-81BEAF3072A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58471" y="6026010"/>
                        <a:ext cx="4255912" cy="11266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442841" name="Text Box 25">
            <a:extLst>
              <a:ext uri="{FF2B5EF4-FFF2-40B4-BE49-F238E27FC236}">
                <a16:creationId xmlns:a16="http://schemas.microsoft.com/office/drawing/2014/main" id="{787BECE8-746F-436C-A5E7-E30C370FE0A8}"/>
              </a:ext>
            </a:extLst>
          </p:cNvPr>
          <p:cNvSpPr txBox="1">
            <a:spLocks noChangeArrowheads="1"/>
          </p:cNvSpPr>
          <p:nvPr/>
        </p:nvSpPr>
        <p:spPr bwMode="auto">
          <a:xfrm>
            <a:off x="763334" y="6315006"/>
            <a:ext cx="6253635"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2560"/>
              <a:t>  Lambertian BRDF is simply a constant :</a:t>
            </a:r>
          </a:p>
        </p:txBody>
      </p:sp>
      <p:sp>
        <p:nvSpPr>
          <p:cNvPr id="1442842" name="Text Box 26">
            <a:extLst>
              <a:ext uri="{FF2B5EF4-FFF2-40B4-BE49-F238E27FC236}">
                <a16:creationId xmlns:a16="http://schemas.microsoft.com/office/drawing/2014/main" id="{C31CF4A1-077F-4EC2-A0FD-9B05D248F746}"/>
              </a:ext>
            </a:extLst>
          </p:cNvPr>
          <p:cNvSpPr txBox="1">
            <a:spLocks noChangeArrowheads="1"/>
          </p:cNvSpPr>
          <p:nvPr/>
        </p:nvSpPr>
        <p:spPr bwMode="auto">
          <a:xfrm>
            <a:off x="11574333" y="5861192"/>
            <a:ext cx="1172116"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albedo</a:t>
            </a:r>
          </a:p>
        </p:txBody>
      </p:sp>
      <p:sp>
        <p:nvSpPr>
          <p:cNvPr id="1442843" name="Line 27">
            <a:extLst>
              <a:ext uri="{FF2B5EF4-FFF2-40B4-BE49-F238E27FC236}">
                <a16:creationId xmlns:a16="http://schemas.microsoft.com/office/drawing/2014/main" id="{BD938213-6859-475E-A7EF-CD675583A36D}"/>
              </a:ext>
            </a:extLst>
          </p:cNvPr>
          <p:cNvSpPr>
            <a:spLocks noChangeShapeType="1"/>
          </p:cNvSpPr>
          <p:nvPr/>
        </p:nvSpPr>
        <p:spPr bwMode="auto">
          <a:xfrm flipV="1">
            <a:off x="11162454" y="6177280"/>
            <a:ext cx="433493" cy="3251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25307" name="Text Box 28">
            <a:extLst>
              <a:ext uri="{FF2B5EF4-FFF2-40B4-BE49-F238E27FC236}">
                <a16:creationId xmlns:a16="http://schemas.microsoft.com/office/drawing/2014/main" id="{A0BC9D18-0144-4EAC-B48E-A104B4167C28}"/>
              </a:ext>
            </a:extLst>
          </p:cNvPr>
          <p:cNvSpPr txBox="1">
            <a:spLocks noChangeArrowheads="1"/>
          </p:cNvSpPr>
          <p:nvPr/>
        </p:nvSpPr>
        <p:spPr bwMode="auto">
          <a:xfrm>
            <a:off x="735300" y="5109353"/>
            <a:ext cx="11168442"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2560"/>
              <a:t>  Surface appears equally bright from ALL directions!   (independent of      )</a:t>
            </a:r>
          </a:p>
        </p:txBody>
      </p:sp>
      <p:graphicFrame>
        <p:nvGraphicFramePr>
          <p:cNvPr id="225309" name="Object 30">
            <a:extLst>
              <a:ext uri="{FF2B5EF4-FFF2-40B4-BE49-F238E27FC236}">
                <a16:creationId xmlns:a16="http://schemas.microsoft.com/office/drawing/2014/main" id="{6F973DE2-BCEA-4A41-9A43-C9686644DAD5}"/>
              </a:ext>
            </a:extLst>
          </p:cNvPr>
          <p:cNvGraphicFramePr>
            <a:graphicFrameLocks noChangeAspect="1"/>
          </p:cNvGraphicFramePr>
          <p:nvPr/>
        </p:nvGraphicFramePr>
        <p:xfrm>
          <a:off x="11162454" y="4876801"/>
          <a:ext cx="386081" cy="772160"/>
        </p:xfrm>
        <a:graphic>
          <a:graphicData uri="http://schemas.openxmlformats.org/presentationml/2006/ole">
            <mc:AlternateContent xmlns:mc="http://schemas.openxmlformats.org/markup-compatibility/2006">
              <mc:Choice xmlns:v="urn:schemas-microsoft-com:vml" Requires="v">
                <p:oleObj spid="_x0000_s13299" name="Equation" r:id="rId14" imgW="114250" imgH="228501" progId="Equation.3">
                  <p:embed/>
                </p:oleObj>
              </mc:Choice>
              <mc:Fallback>
                <p:oleObj name="Equation" r:id="rId14" imgW="114250" imgH="228501" progId="Equation.3">
                  <p:embed/>
                  <p:pic>
                    <p:nvPicPr>
                      <p:cNvPr id="225309" name="Object 30">
                        <a:extLst>
                          <a:ext uri="{FF2B5EF4-FFF2-40B4-BE49-F238E27FC236}">
                            <a16:creationId xmlns:a16="http://schemas.microsoft.com/office/drawing/2014/main" id="{6F973DE2-BCEA-4A41-9A43-C9686644DA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62454" y="4876801"/>
                        <a:ext cx="386081" cy="772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442847" name="Text Box 31">
            <a:extLst>
              <a:ext uri="{FF2B5EF4-FFF2-40B4-BE49-F238E27FC236}">
                <a16:creationId xmlns:a16="http://schemas.microsoft.com/office/drawing/2014/main" id="{C6CB7368-5D8E-4726-B4F1-0DEF04713C2F}"/>
              </a:ext>
            </a:extLst>
          </p:cNvPr>
          <p:cNvSpPr txBox="1">
            <a:spLocks noChangeArrowheads="1"/>
          </p:cNvSpPr>
          <p:nvPr/>
        </p:nvSpPr>
        <p:spPr bwMode="auto">
          <a:xfrm>
            <a:off x="735300" y="7745571"/>
            <a:ext cx="8042586"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2560" dirty="0"/>
              <a:t>  Most commonly used BRDF in Vision and Graphics!</a:t>
            </a:r>
          </a:p>
        </p:txBody>
      </p:sp>
      <p:sp>
        <p:nvSpPr>
          <p:cNvPr id="225314" name="Text Box 35">
            <a:extLst>
              <a:ext uri="{FF2B5EF4-FFF2-40B4-BE49-F238E27FC236}">
                <a16:creationId xmlns:a16="http://schemas.microsoft.com/office/drawing/2014/main" id="{8677D36C-B9CF-4D2E-B0C2-591B8ADC000E}"/>
              </a:ext>
            </a:extLst>
          </p:cNvPr>
          <p:cNvSpPr txBox="1">
            <a:spLocks noChangeArrowheads="1"/>
          </p:cNvSpPr>
          <p:nvPr/>
        </p:nvSpPr>
        <p:spPr bwMode="auto">
          <a:xfrm>
            <a:off x="675598" y="1194366"/>
            <a:ext cx="2678938"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source intensity </a:t>
            </a:r>
            <a:r>
              <a:rPr lang="en-US" altLang="en-US" sz="3413" i="1"/>
              <a:t>I</a:t>
            </a:r>
          </a:p>
        </p:txBody>
      </p:sp>
    </p:spTree>
    <p:extLst>
      <p:ext uri="{BB962C8B-B14F-4D97-AF65-F5344CB8AC3E}">
        <p14:creationId xmlns:p14="http://schemas.microsoft.com/office/powerpoint/2010/main" val="156693692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2" name="ChicagoBean_Flickr_47934639_408a240b57_b_cropped.jpg"/>
          <p:cNvGrpSpPr/>
          <p:nvPr/>
        </p:nvGrpSpPr>
        <p:grpSpPr>
          <a:xfrm>
            <a:off x="711200" y="4546600"/>
            <a:ext cx="2298700" cy="2120900"/>
            <a:chOff x="0" y="0"/>
            <a:chExt cx="2298700" cy="2120900"/>
          </a:xfrm>
        </p:grpSpPr>
        <p:pic>
          <p:nvPicPr>
            <p:cNvPr id="1011" name="ChicagoBean_Flickr_47934639_408a240b57_b_cropped.jpg" descr="ChicagoBean_Flickr_47934639_408a240b57_b_cropped.jpg"/>
            <p:cNvPicPr>
              <a:picLocks/>
            </p:cNvPicPr>
            <p:nvPr/>
          </p:nvPicPr>
          <p:blipFill>
            <a:blip r:embed="rId3"/>
            <a:srcRect l="1687" r="27004" b="3347"/>
            <a:stretch>
              <a:fillRect/>
            </a:stretch>
          </p:blipFill>
          <p:spPr>
            <a:xfrm>
              <a:off x="76200" y="53622"/>
              <a:ext cx="2146300" cy="1914878"/>
            </a:xfrm>
            <a:prstGeom prst="rect">
              <a:avLst/>
            </a:prstGeom>
            <a:ln>
              <a:noFill/>
            </a:ln>
            <a:effectLst/>
          </p:spPr>
        </p:pic>
        <p:pic>
          <p:nvPicPr>
            <p:cNvPr id="1010" name="ChicagoBean_Flickr_47934639_408a240b57_b_cropped.jpg" descr="ChicagoBean_Flickr_47934639_408a240b57_b_cropped.jpg"/>
            <p:cNvPicPr>
              <a:picLocks/>
            </p:cNvPicPr>
            <p:nvPr/>
          </p:nvPicPr>
          <p:blipFill>
            <a:blip r:embed="rId4"/>
            <a:stretch>
              <a:fillRect/>
            </a:stretch>
          </p:blipFill>
          <p:spPr>
            <a:xfrm>
              <a:off x="0" y="0"/>
              <a:ext cx="2298700" cy="2120900"/>
            </a:xfrm>
            <a:prstGeom prst="rect">
              <a:avLst/>
            </a:prstGeom>
            <a:effectLst/>
          </p:spPr>
        </p:pic>
      </p:grpSp>
      <p:pic>
        <p:nvPicPr>
          <p:cNvPr id="1013" name="graysurfacepatch.png" descr="graysurfacepatch.png"/>
          <p:cNvPicPr>
            <a:picLocks/>
          </p:cNvPicPr>
          <p:nvPr/>
        </p:nvPicPr>
        <p:blipFill>
          <a:blip r:embed="rId5"/>
          <a:srcRect l="16667" t="16711" r="13333" b="14584"/>
          <a:stretch>
            <a:fillRect/>
          </a:stretch>
        </p:blipFill>
        <p:spPr>
          <a:xfrm>
            <a:off x="4864100" y="4857255"/>
            <a:ext cx="5219702" cy="1873743"/>
          </a:xfrm>
          <a:prstGeom prst="rect">
            <a:avLst/>
          </a:prstGeom>
          <a:ln w="12700">
            <a:miter lim="400000"/>
          </a:ln>
        </p:spPr>
      </p:pic>
      <p:sp>
        <p:nvSpPr>
          <p:cNvPr id="1014" name="BRDF"/>
          <p:cNvSpPr txBox="1">
            <a:spLocks noGrp="1"/>
          </p:cNvSpPr>
          <p:nvPr>
            <p:ph type="title"/>
          </p:nvPr>
        </p:nvSpPr>
        <p:spPr>
          <a:prstGeom prst="rect">
            <a:avLst/>
          </a:prstGeom>
        </p:spPr>
        <p:txBody>
          <a:bodyPr/>
          <a:lstStyle/>
          <a:p>
            <a:r>
              <a:t>BRDF</a:t>
            </a:r>
          </a:p>
        </p:txBody>
      </p:sp>
      <p:sp>
        <p:nvSpPr>
          <p:cNvPr id="1016" name="Square"/>
          <p:cNvSpPr/>
          <p:nvPr/>
        </p:nvSpPr>
        <p:spPr>
          <a:xfrm>
            <a:off x="1752600" y="5397500"/>
            <a:ext cx="292100" cy="292100"/>
          </a:xfrm>
          <a:prstGeom prst="rect">
            <a:avLst/>
          </a:prstGeom>
          <a:ln w="38100">
            <a:solidFill>
              <a:srgbClr val="FFFFFB"/>
            </a:solidFill>
            <a:miter lim="400000"/>
          </a:ln>
        </p:spPr>
        <p:txBody>
          <a:bodyPr lIns="50800" tIns="50800" rIns="50800" bIns="50800" anchor="ctr"/>
          <a:lstStyle/>
          <a:p>
            <a:pPr>
              <a:defRPr sz="3400"/>
            </a:pPr>
            <a:endParaRPr/>
          </a:p>
        </p:txBody>
      </p:sp>
      <p:sp>
        <p:nvSpPr>
          <p:cNvPr id="1017" name="Line"/>
          <p:cNvSpPr/>
          <p:nvPr/>
        </p:nvSpPr>
        <p:spPr>
          <a:xfrm>
            <a:off x="3035300" y="4980116"/>
            <a:ext cx="1816100" cy="660401"/>
          </a:xfrm>
          <a:custGeom>
            <a:avLst/>
            <a:gdLst/>
            <a:ahLst/>
            <a:cxnLst>
              <a:cxn ang="0">
                <a:pos x="wd2" y="hd2"/>
              </a:cxn>
              <a:cxn ang="5400000">
                <a:pos x="wd2" y="hd2"/>
              </a:cxn>
              <a:cxn ang="10800000">
                <a:pos x="wd2" y="hd2"/>
              </a:cxn>
              <a:cxn ang="16200000">
                <a:pos x="wd2" y="hd2"/>
              </a:cxn>
            </a:cxnLst>
            <a:rect l="0" t="0" r="r" b="b"/>
            <a:pathLst>
              <a:path w="21600" h="15500" extrusionOk="0">
                <a:moveTo>
                  <a:pt x="0" y="5453"/>
                </a:moveTo>
                <a:cubicBezTo>
                  <a:pt x="0" y="5453"/>
                  <a:pt x="13618" y="-3401"/>
                  <a:pt x="14652" y="1454"/>
                </a:cubicBezTo>
                <a:cubicBezTo>
                  <a:pt x="15438" y="5144"/>
                  <a:pt x="10040" y="8411"/>
                  <a:pt x="11037" y="13915"/>
                </a:cubicBezTo>
                <a:cubicBezTo>
                  <a:pt x="11812" y="18199"/>
                  <a:pt x="20557" y="12437"/>
                  <a:pt x="20557" y="12437"/>
                </a:cubicBezTo>
                <a:lnTo>
                  <a:pt x="21600" y="11753"/>
                </a:lnTo>
              </a:path>
            </a:pathLst>
          </a:custGeom>
          <a:ln w="50800" cap="sq">
            <a:solidFill>
              <a:srgbClr val="000000"/>
            </a:solidFill>
            <a:tailEnd type="triangle"/>
          </a:ln>
        </p:spPr>
        <p:txBody>
          <a:bodyPr lIns="50800" tIns="50800" rIns="50800" bIns="50800" anchor="ctr"/>
          <a:lstStyle/>
          <a:p>
            <a:pPr marL="40639" marR="40639" algn="l" defTabSz="914400">
              <a:defRPr sz="2500">
                <a:solidFill>
                  <a:srgbClr val="FFFED5"/>
                </a:solidFill>
                <a:uFill>
                  <a:solidFill>
                    <a:srgbClr val="FFFED5"/>
                  </a:solidFill>
                </a:uFill>
                <a:latin typeface="Times New Roman"/>
                <a:ea typeface="Times New Roman"/>
                <a:cs typeface="Times New Roman"/>
                <a:sym typeface="Times New Roman"/>
              </a:defRPr>
            </a:pPr>
            <a:endParaRPr/>
          </a:p>
        </p:txBody>
      </p:sp>
      <p:sp>
        <p:nvSpPr>
          <p:cNvPr id="1018" name="Line"/>
          <p:cNvSpPr/>
          <p:nvPr/>
        </p:nvSpPr>
        <p:spPr>
          <a:xfrm>
            <a:off x="2057400" y="5228166"/>
            <a:ext cx="931334" cy="2882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16226" y="4882"/>
                  <a:pt x="21600" y="0"/>
                </a:cubicBezTo>
              </a:path>
            </a:pathLst>
          </a:custGeom>
          <a:ln w="50800" cap="sq">
            <a:solidFill>
              <a:srgbClr val="FFFFFB"/>
            </a:solidFill>
          </a:ln>
        </p:spPr>
        <p:txBody>
          <a:bodyPr lIns="50800" tIns="50800" rIns="50800" bIns="50800" anchor="ctr"/>
          <a:lstStyle/>
          <a:p>
            <a:pPr marL="40639" marR="40639" algn="l" defTabSz="914400">
              <a:defRPr sz="2500">
                <a:solidFill>
                  <a:srgbClr val="FFFED5"/>
                </a:solidFill>
                <a:uFill>
                  <a:solidFill>
                    <a:srgbClr val="FFFED5"/>
                  </a:solidFill>
                </a:uFill>
                <a:latin typeface="Times New Roman"/>
                <a:ea typeface="Times New Roman"/>
                <a:cs typeface="Times New Roman"/>
                <a:sym typeface="Times New Roman"/>
              </a:defRPr>
            </a:pPr>
            <a:endParaRPr/>
          </a:p>
        </p:txBody>
      </p:sp>
      <p:pic>
        <p:nvPicPr>
          <p:cNvPr id="1019" name="summer_clipart_sun.gif" descr="summer_clipart_sun.gif"/>
          <p:cNvPicPr>
            <a:picLocks noChangeAspect="1"/>
          </p:cNvPicPr>
          <p:nvPr/>
        </p:nvPicPr>
        <p:blipFill>
          <a:blip r:embed="rId6"/>
          <a:stretch>
            <a:fillRect/>
          </a:stretch>
        </p:blipFill>
        <p:spPr>
          <a:xfrm>
            <a:off x="9613900" y="2387600"/>
            <a:ext cx="825500" cy="825500"/>
          </a:xfrm>
          <a:prstGeom prst="rect">
            <a:avLst/>
          </a:prstGeom>
          <a:ln w="12700">
            <a:miter lim="400000"/>
          </a:ln>
        </p:spPr>
      </p:pic>
      <p:grpSp>
        <p:nvGrpSpPr>
          <p:cNvPr id="1022" name="Group"/>
          <p:cNvGrpSpPr/>
          <p:nvPr/>
        </p:nvGrpSpPr>
        <p:grpSpPr>
          <a:xfrm>
            <a:off x="5264150" y="3227366"/>
            <a:ext cx="4639905" cy="2481289"/>
            <a:chOff x="0" y="0"/>
            <a:chExt cx="4639904" cy="2481288"/>
          </a:xfrm>
        </p:grpSpPr>
        <p:sp>
          <p:nvSpPr>
            <p:cNvPr id="1020" name="Shape"/>
            <p:cNvSpPr/>
            <p:nvPr/>
          </p:nvSpPr>
          <p:spPr>
            <a:xfrm>
              <a:off x="0" y="1049041"/>
              <a:ext cx="4639905" cy="1432248"/>
            </a:xfrm>
            <a:custGeom>
              <a:avLst/>
              <a:gdLst/>
              <a:ahLst/>
              <a:cxnLst>
                <a:cxn ang="0">
                  <a:pos x="wd2" y="hd2"/>
                </a:cxn>
                <a:cxn ang="5400000">
                  <a:pos x="wd2" y="hd2"/>
                </a:cxn>
                <a:cxn ang="10800000">
                  <a:pos x="wd2" y="hd2"/>
                </a:cxn>
                <a:cxn ang="16200000">
                  <a:pos x="wd2" y="hd2"/>
                </a:cxn>
              </a:cxnLst>
              <a:rect l="0" t="0" r="r" b="b"/>
              <a:pathLst>
                <a:path w="21600" h="21600" extrusionOk="0">
                  <a:moveTo>
                    <a:pt x="0" y="14016"/>
                  </a:moveTo>
                  <a:lnTo>
                    <a:pt x="14173" y="21600"/>
                  </a:lnTo>
                  <a:lnTo>
                    <a:pt x="21600" y="7392"/>
                  </a:lnTo>
                  <a:lnTo>
                    <a:pt x="7397" y="0"/>
                  </a:lnTo>
                  <a:lnTo>
                    <a:pt x="0" y="14016"/>
                  </a:lnTo>
                  <a:close/>
                </a:path>
              </a:pathLst>
            </a:custGeom>
            <a:solidFill>
              <a:srgbClr val="D9D9D9"/>
            </a:solidFill>
            <a:ln w="12700" cap="flat">
              <a:solidFill>
                <a:srgbClr val="000000"/>
              </a:solidFill>
              <a:prstDash val="solid"/>
              <a:miter lim="400000"/>
            </a:ln>
            <a:effectLst/>
          </p:spPr>
          <p:txBody>
            <a:bodyPr wrap="square" lIns="50800" tIns="50800" rIns="50800" bIns="50800" numCol="1" anchor="b">
              <a:noAutofit/>
            </a:bodyPr>
            <a:lstStyle/>
            <a:p>
              <a:endParaRPr/>
            </a:p>
          </p:txBody>
        </p:sp>
        <p:sp>
          <p:nvSpPr>
            <p:cNvPr id="1021" name="Line"/>
            <p:cNvSpPr/>
            <p:nvPr/>
          </p:nvSpPr>
          <p:spPr>
            <a:xfrm flipH="1" flipV="1">
              <a:off x="619078" y="0"/>
              <a:ext cx="1764442" cy="1700872"/>
            </a:xfrm>
            <a:prstGeom prst="line">
              <a:avLst/>
            </a:prstGeom>
            <a:noFill/>
            <a:ln w="63500" cap="flat">
              <a:solidFill>
                <a:srgbClr val="4589F6"/>
              </a:solidFill>
              <a:prstDash val="solid"/>
              <a:roun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1023" name="Line"/>
          <p:cNvSpPr/>
          <p:nvPr/>
        </p:nvSpPr>
        <p:spPr>
          <a:xfrm flipV="1">
            <a:off x="7626133" y="3111500"/>
            <a:ext cx="2013167" cy="1790854"/>
          </a:xfrm>
          <a:prstGeom prst="line">
            <a:avLst/>
          </a:prstGeom>
          <a:ln w="50800">
            <a:solidFill>
              <a:srgbClr val="000000"/>
            </a:solidFill>
            <a:headEnd type="ova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24" name="Rectangle"/>
          <p:cNvSpPr/>
          <p:nvPr/>
        </p:nvSpPr>
        <p:spPr>
          <a:xfrm>
            <a:off x="5126566" y="7378700"/>
            <a:ext cx="4991101" cy="1193800"/>
          </a:xfrm>
          <a:prstGeom prst="rect">
            <a:avLst/>
          </a:prstGeom>
          <a:ln w="12700" cap="sq">
            <a:solidFill>
              <a:srgbClr val="000000"/>
            </a:solidFill>
            <a:miter lim="400000"/>
          </a:ln>
        </p:spPr>
        <p:txBody>
          <a:bodyPr lIns="50800" tIns="50800" rIns="50800" bIns="50800" anchor="ctr"/>
          <a:lstStyle/>
          <a:p>
            <a:pPr>
              <a:defRPr sz="3400"/>
            </a:pPr>
            <a:endParaRPr/>
          </a:p>
        </p:txBody>
      </p:sp>
      <p:sp>
        <p:nvSpPr>
          <p:cNvPr id="1025" name="Bi-directional Reflectance Distribution Function (BRDF)"/>
          <p:cNvSpPr txBox="1"/>
          <p:nvPr/>
        </p:nvSpPr>
        <p:spPr>
          <a:xfrm>
            <a:off x="4557423" y="8661400"/>
            <a:ext cx="6218734" cy="4064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lvl1pPr>
              <a:buClr>
                <a:srgbClr val="000000"/>
              </a:buClr>
              <a:buFont typeface="Tahoma"/>
              <a:defRPr sz="2000">
                <a:latin typeface="Tahoma"/>
                <a:ea typeface="Tahoma"/>
                <a:cs typeface="Tahoma"/>
                <a:sym typeface="Tahoma"/>
              </a:defRPr>
            </a:lvl1pPr>
          </a:lstStyle>
          <a:p>
            <a:r>
              <a:t>Bi-directional Reflectance Distribution Function (BRDF)</a:t>
            </a:r>
          </a:p>
        </p:txBody>
      </p:sp>
      <p:pic>
        <p:nvPicPr>
          <p:cNvPr id="1026" name="droppedImage.pdf" descr="droppedImage.pdf"/>
          <p:cNvPicPr>
            <a:picLocks noChangeAspect="1"/>
          </p:cNvPicPr>
          <p:nvPr/>
        </p:nvPicPr>
        <p:blipFill>
          <a:blip r:embed="rId7"/>
          <a:stretch>
            <a:fillRect/>
          </a:stretch>
        </p:blipFill>
        <p:spPr>
          <a:xfrm>
            <a:off x="5803900" y="6908800"/>
            <a:ext cx="3876641" cy="1917700"/>
          </a:xfrm>
          <a:prstGeom prst="rect">
            <a:avLst/>
          </a:prstGeom>
          <a:ln w="12700">
            <a:miter lim="400000"/>
          </a:ln>
        </p:spPr>
      </p:pic>
      <p:pic>
        <p:nvPicPr>
          <p:cNvPr id="1027" name="droppedImage.pdf" descr="droppedImage.pdf"/>
          <p:cNvPicPr>
            <a:picLocks noChangeAspect="1"/>
          </p:cNvPicPr>
          <p:nvPr/>
        </p:nvPicPr>
        <p:blipFill>
          <a:blip r:embed="rId8"/>
          <a:stretch>
            <a:fillRect/>
          </a:stretch>
        </p:blipFill>
        <p:spPr>
          <a:xfrm>
            <a:off x="10033000" y="4711700"/>
            <a:ext cx="1689100" cy="482600"/>
          </a:xfrm>
          <a:prstGeom prst="rect">
            <a:avLst/>
          </a:prstGeom>
          <a:ln w="12700">
            <a:miter lim="400000"/>
          </a:ln>
        </p:spPr>
      </p:pic>
      <p:sp>
        <p:nvSpPr>
          <p:cNvPr id="20" name="Units: sr-1…">
            <a:extLst>
              <a:ext uri="{FF2B5EF4-FFF2-40B4-BE49-F238E27FC236}">
                <a16:creationId xmlns:a16="http://schemas.microsoft.com/office/drawing/2014/main" id="{955972D9-BF45-49CC-996C-86E6F8E59715}"/>
              </a:ext>
            </a:extLst>
          </p:cNvPr>
          <p:cNvSpPr txBox="1"/>
          <p:nvPr/>
        </p:nvSpPr>
        <p:spPr>
          <a:xfrm>
            <a:off x="261367" y="1707876"/>
            <a:ext cx="9205466" cy="92413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algn="l">
              <a:spcBef>
                <a:spcPts val="1200"/>
              </a:spcBef>
              <a:buSzPct val="60000"/>
              <a:defRPr sz="2600">
                <a:solidFill>
                  <a:srgbClr val="747474"/>
                </a:solidFill>
                <a:latin typeface="Helvetica Neue"/>
                <a:ea typeface="Helvetica Neue"/>
                <a:cs typeface="Helvetica Neue"/>
                <a:sym typeface="Helvetica Neue"/>
              </a:defRPr>
            </a:pPr>
            <a:r>
              <a:rPr lang="en-US" dirty="0"/>
              <a:t>Specular BRDF: all energy concentrated in mirror direction</a:t>
            </a:r>
            <a:endParaRPr dirty="0"/>
          </a:p>
        </p:txBody>
      </p:sp>
      <p:sp>
        <p:nvSpPr>
          <p:cNvPr id="21" name="Units: sr-1…">
            <a:extLst>
              <a:ext uri="{FF2B5EF4-FFF2-40B4-BE49-F238E27FC236}">
                <a16:creationId xmlns:a16="http://schemas.microsoft.com/office/drawing/2014/main" id="{7D8D9252-DFCB-4DC6-95FA-1C8C89ADF320}"/>
              </a:ext>
            </a:extLst>
          </p:cNvPr>
          <p:cNvSpPr txBox="1"/>
          <p:nvPr/>
        </p:nvSpPr>
        <p:spPr>
          <a:xfrm>
            <a:off x="261367" y="2600508"/>
            <a:ext cx="9205466" cy="52482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algn="l">
              <a:spcBef>
                <a:spcPts val="1200"/>
              </a:spcBef>
              <a:buSzPct val="60000"/>
              <a:defRPr sz="2600">
                <a:solidFill>
                  <a:srgbClr val="747474"/>
                </a:solidFill>
                <a:latin typeface="Helvetica Neue"/>
                <a:ea typeface="Helvetica Neue"/>
                <a:cs typeface="Helvetica Neue"/>
                <a:sym typeface="Helvetica Neue"/>
              </a:defRPr>
            </a:pPr>
            <a:r>
              <a:rPr lang="en-US" dirty="0"/>
              <a:t>What does the BRDF equal in this case?</a:t>
            </a:r>
            <a:endParaRPr dirty="0"/>
          </a:p>
        </p:txBody>
      </p:sp>
    </p:spTree>
    <p:extLst>
      <p:ext uri="{BB962C8B-B14F-4D97-AF65-F5344CB8AC3E}">
        <p14:creationId xmlns:p14="http://schemas.microsoft.com/office/powerpoint/2010/main" val="4078580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Text Box 2">
            <a:extLst>
              <a:ext uri="{FF2B5EF4-FFF2-40B4-BE49-F238E27FC236}">
                <a16:creationId xmlns:a16="http://schemas.microsoft.com/office/drawing/2014/main" id="{39247B69-9BB7-4E99-9872-31F03F4B5F4E}"/>
              </a:ext>
            </a:extLst>
          </p:cNvPr>
          <p:cNvSpPr txBox="1">
            <a:spLocks noChangeArrowheads="1"/>
          </p:cNvSpPr>
          <p:nvPr/>
        </p:nvSpPr>
        <p:spPr bwMode="auto">
          <a:xfrm>
            <a:off x="1834265" y="255129"/>
            <a:ext cx="9805890" cy="79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4551" dirty="0"/>
              <a:t>Specular Reflection and Mirror BRDF</a:t>
            </a:r>
          </a:p>
        </p:txBody>
      </p:sp>
      <p:sp>
        <p:nvSpPr>
          <p:cNvPr id="231426" name="Text Box 3">
            <a:extLst>
              <a:ext uri="{FF2B5EF4-FFF2-40B4-BE49-F238E27FC236}">
                <a16:creationId xmlns:a16="http://schemas.microsoft.com/office/drawing/2014/main" id="{99CE7BD4-861E-42D5-9F2C-403D9F189AB8}"/>
              </a:ext>
            </a:extLst>
          </p:cNvPr>
          <p:cNvSpPr txBox="1">
            <a:spLocks noChangeArrowheads="1"/>
          </p:cNvSpPr>
          <p:nvPr/>
        </p:nvSpPr>
        <p:spPr bwMode="auto">
          <a:xfrm>
            <a:off x="2660185" y="878277"/>
            <a:ext cx="2678938"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source intensity </a:t>
            </a:r>
            <a:r>
              <a:rPr lang="en-US" altLang="en-US" sz="3413" i="1"/>
              <a:t>I</a:t>
            </a:r>
          </a:p>
        </p:txBody>
      </p:sp>
      <p:sp>
        <p:nvSpPr>
          <p:cNvPr id="231427" name="Freeform 4">
            <a:extLst>
              <a:ext uri="{FF2B5EF4-FFF2-40B4-BE49-F238E27FC236}">
                <a16:creationId xmlns:a16="http://schemas.microsoft.com/office/drawing/2014/main" id="{988C5009-66E2-4B29-8928-24309AEE3731}"/>
              </a:ext>
            </a:extLst>
          </p:cNvPr>
          <p:cNvSpPr>
            <a:spLocks/>
          </p:cNvSpPr>
          <p:nvPr/>
        </p:nvSpPr>
        <p:spPr bwMode="auto">
          <a:xfrm>
            <a:off x="4924214" y="4048196"/>
            <a:ext cx="1325315" cy="532836"/>
          </a:xfrm>
          <a:custGeom>
            <a:avLst/>
            <a:gdLst>
              <a:gd name="T0" fmla="*/ 0 w 526"/>
              <a:gd name="T1" fmla="*/ 178747656 h 350"/>
              <a:gd name="T2" fmla="*/ 637129639 w 526"/>
              <a:gd name="T3" fmla="*/ 269267378 h 350"/>
              <a:gd name="T4" fmla="*/ 725009895 w 526"/>
              <a:gd name="T5" fmla="*/ 348328161 h 350"/>
              <a:gd name="T6" fmla="*/ 753256298 w 526"/>
              <a:gd name="T7" fmla="*/ 401036064 h 350"/>
              <a:gd name="T8" fmla="*/ 1286812842 w 526"/>
              <a:gd name="T9" fmla="*/ 300203834 h 350"/>
              <a:gd name="T10" fmla="*/ 1575562507 w 526"/>
              <a:gd name="T11" fmla="*/ 305932767 h 350"/>
              <a:gd name="T12" fmla="*/ 1503375091 w 526"/>
              <a:gd name="T13" fmla="*/ 57290408 h 350"/>
              <a:gd name="T14" fmla="*/ 1446880514 w 526"/>
              <a:gd name="T15" fmla="*/ 20625018 h 350"/>
              <a:gd name="T16" fmla="*/ 998064949 w 526"/>
              <a:gd name="T17" fmla="*/ 0 h 350"/>
              <a:gd name="T18" fmla="*/ 448815565 w 526"/>
              <a:gd name="T19" fmla="*/ 14896084 h 350"/>
              <a:gd name="T20" fmla="*/ 204006914 w 526"/>
              <a:gd name="T21" fmla="*/ 52707903 h 350"/>
              <a:gd name="T22" fmla="*/ 100433819 w 526"/>
              <a:gd name="T23" fmla="*/ 115727244 h 350"/>
              <a:gd name="T24" fmla="*/ 0 w 526"/>
              <a:gd name="T25" fmla="*/ 178747656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6"/>
              <a:gd name="T40" fmla="*/ 0 h 350"/>
              <a:gd name="T41" fmla="*/ 526 w 526"/>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6" h="350">
                <a:moveTo>
                  <a:pt x="0" y="156"/>
                </a:moveTo>
                <a:cubicBezTo>
                  <a:pt x="75" y="165"/>
                  <a:pt x="150" y="176"/>
                  <a:pt x="203" y="235"/>
                </a:cubicBezTo>
                <a:cubicBezTo>
                  <a:pt x="212" y="259"/>
                  <a:pt x="222" y="280"/>
                  <a:pt x="231" y="304"/>
                </a:cubicBezTo>
                <a:cubicBezTo>
                  <a:pt x="236" y="319"/>
                  <a:pt x="240" y="350"/>
                  <a:pt x="240" y="350"/>
                </a:cubicBezTo>
                <a:cubicBezTo>
                  <a:pt x="285" y="305"/>
                  <a:pt x="352" y="284"/>
                  <a:pt x="410" y="262"/>
                </a:cubicBezTo>
                <a:cubicBezTo>
                  <a:pt x="441" y="264"/>
                  <a:pt x="502" y="267"/>
                  <a:pt x="502" y="267"/>
                </a:cubicBezTo>
                <a:cubicBezTo>
                  <a:pt x="502" y="255"/>
                  <a:pt x="526" y="97"/>
                  <a:pt x="479" y="50"/>
                </a:cubicBezTo>
                <a:cubicBezTo>
                  <a:pt x="475" y="36"/>
                  <a:pt x="474" y="25"/>
                  <a:pt x="461" y="18"/>
                </a:cubicBezTo>
                <a:cubicBezTo>
                  <a:pt x="415" y="2"/>
                  <a:pt x="366" y="3"/>
                  <a:pt x="318" y="0"/>
                </a:cubicBezTo>
                <a:cubicBezTo>
                  <a:pt x="259" y="3"/>
                  <a:pt x="201" y="6"/>
                  <a:pt x="143" y="13"/>
                </a:cubicBezTo>
                <a:cubicBezTo>
                  <a:pt x="114" y="23"/>
                  <a:pt x="90" y="28"/>
                  <a:pt x="65" y="46"/>
                </a:cubicBezTo>
                <a:cubicBezTo>
                  <a:pt x="58" y="64"/>
                  <a:pt x="46" y="88"/>
                  <a:pt x="32" y="101"/>
                </a:cubicBezTo>
                <a:cubicBezTo>
                  <a:pt x="25" y="127"/>
                  <a:pt x="22" y="140"/>
                  <a:pt x="0" y="156"/>
                </a:cubicBezTo>
                <a:close/>
              </a:path>
            </a:pathLst>
          </a:custGeom>
          <a:solidFill>
            <a:schemeClr val="accent1"/>
          </a:solidFill>
          <a:ln w="9525">
            <a:solidFill>
              <a:schemeClr val="tx1"/>
            </a:solidFill>
            <a:round/>
            <a:headEnd/>
            <a:tailEnd/>
          </a:ln>
        </p:spPr>
        <p:txBody>
          <a:bodyPr/>
          <a:lstStyle/>
          <a:p>
            <a:endParaRPr lang="en-US" sz="5689"/>
          </a:p>
        </p:txBody>
      </p:sp>
      <p:sp>
        <p:nvSpPr>
          <p:cNvPr id="231428" name="Line 5">
            <a:extLst>
              <a:ext uri="{FF2B5EF4-FFF2-40B4-BE49-F238E27FC236}">
                <a16:creationId xmlns:a16="http://schemas.microsoft.com/office/drawing/2014/main" id="{3D7C584E-676C-4145-A572-F822B30FDB61}"/>
              </a:ext>
            </a:extLst>
          </p:cNvPr>
          <p:cNvSpPr>
            <a:spLocks noChangeShapeType="1"/>
          </p:cNvSpPr>
          <p:nvPr/>
        </p:nvSpPr>
        <p:spPr bwMode="auto">
          <a:xfrm>
            <a:off x="3425049" y="1801707"/>
            <a:ext cx="2248747" cy="241808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31429" name="Line 6">
            <a:extLst>
              <a:ext uri="{FF2B5EF4-FFF2-40B4-BE49-F238E27FC236}">
                <a16:creationId xmlns:a16="http://schemas.microsoft.com/office/drawing/2014/main" id="{C9A7DDF3-0C87-47B6-80D4-16FFECE3C975}"/>
              </a:ext>
            </a:extLst>
          </p:cNvPr>
          <p:cNvSpPr>
            <a:spLocks noChangeShapeType="1"/>
          </p:cNvSpPr>
          <p:nvPr/>
        </p:nvSpPr>
        <p:spPr bwMode="auto">
          <a:xfrm flipV="1">
            <a:off x="5673796" y="3072836"/>
            <a:ext cx="3151858" cy="114695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31430" name="Line 7">
            <a:extLst>
              <a:ext uri="{FF2B5EF4-FFF2-40B4-BE49-F238E27FC236}">
                <a16:creationId xmlns:a16="http://schemas.microsoft.com/office/drawing/2014/main" id="{218F83A7-BD0C-4098-8C0C-72FF56F5C588}"/>
              </a:ext>
            </a:extLst>
          </p:cNvPr>
          <p:cNvSpPr>
            <a:spLocks noChangeShapeType="1"/>
          </p:cNvSpPr>
          <p:nvPr/>
        </p:nvSpPr>
        <p:spPr bwMode="auto">
          <a:xfrm flipV="1">
            <a:off x="5673796" y="3357317"/>
            <a:ext cx="0" cy="86247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31431" name="Oval 8">
            <a:extLst>
              <a:ext uri="{FF2B5EF4-FFF2-40B4-BE49-F238E27FC236}">
                <a16:creationId xmlns:a16="http://schemas.microsoft.com/office/drawing/2014/main" id="{F7B06E1D-2C23-4211-9370-6D113BCC6DAA}"/>
              </a:ext>
            </a:extLst>
          </p:cNvPr>
          <p:cNvSpPr>
            <a:spLocks noChangeArrowheads="1"/>
          </p:cNvSpPr>
          <p:nvPr/>
        </p:nvSpPr>
        <p:spPr bwMode="auto">
          <a:xfrm>
            <a:off x="3278294" y="1673015"/>
            <a:ext cx="250614" cy="230293"/>
          </a:xfrm>
          <a:prstGeom prst="ellipse">
            <a:avLst/>
          </a:prstGeom>
          <a:solidFill>
            <a:schemeClr val="tx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231432" name="Line 9">
            <a:extLst>
              <a:ext uri="{FF2B5EF4-FFF2-40B4-BE49-F238E27FC236}">
                <a16:creationId xmlns:a16="http://schemas.microsoft.com/office/drawing/2014/main" id="{4C935DDF-E237-48BC-8CA8-8EBD48F0C99B}"/>
              </a:ext>
            </a:extLst>
          </p:cNvPr>
          <p:cNvSpPr>
            <a:spLocks noChangeShapeType="1"/>
          </p:cNvSpPr>
          <p:nvPr/>
        </p:nvSpPr>
        <p:spPr bwMode="auto">
          <a:xfrm>
            <a:off x="3176695" y="1790418"/>
            <a:ext cx="4538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31433" name="Line 10">
            <a:extLst>
              <a:ext uri="{FF2B5EF4-FFF2-40B4-BE49-F238E27FC236}">
                <a16:creationId xmlns:a16="http://schemas.microsoft.com/office/drawing/2014/main" id="{1829677E-32D2-4D24-925F-B772D5C4DFD8}"/>
              </a:ext>
            </a:extLst>
          </p:cNvPr>
          <p:cNvSpPr>
            <a:spLocks noChangeShapeType="1"/>
          </p:cNvSpPr>
          <p:nvPr/>
        </p:nvSpPr>
        <p:spPr bwMode="auto">
          <a:xfrm rot="5400000">
            <a:off x="3193628" y="1791548"/>
            <a:ext cx="417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31434" name="Line 11">
            <a:extLst>
              <a:ext uri="{FF2B5EF4-FFF2-40B4-BE49-F238E27FC236}">
                <a16:creationId xmlns:a16="http://schemas.microsoft.com/office/drawing/2014/main" id="{ED36F39E-AB0E-4A7D-A611-144422D376E5}"/>
              </a:ext>
            </a:extLst>
          </p:cNvPr>
          <p:cNvSpPr>
            <a:spLocks noChangeShapeType="1"/>
          </p:cNvSpPr>
          <p:nvPr/>
        </p:nvSpPr>
        <p:spPr bwMode="auto">
          <a:xfrm flipV="1">
            <a:off x="3248944" y="1623344"/>
            <a:ext cx="327377" cy="30931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31435" name="Line 12">
            <a:extLst>
              <a:ext uri="{FF2B5EF4-FFF2-40B4-BE49-F238E27FC236}">
                <a16:creationId xmlns:a16="http://schemas.microsoft.com/office/drawing/2014/main" id="{60257FB2-179F-4DCA-85CD-0DD5B283B9E8}"/>
              </a:ext>
            </a:extLst>
          </p:cNvPr>
          <p:cNvSpPr>
            <a:spLocks noChangeShapeType="1"/>
          </p:cNvSpPr>
          <p:nvPr/>
        </p:nvSpPr>
        <p:spPr bwMode="auto">
          <a:xfrm>
            <a:off x="3237653" y="1630115"/>
            <a:ext cx="334151" cy="30705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31436" name="Rectangle 13">
            <a:extLst>
              <a:ext uri="{FF2B5EF4-FFF2-40B4-BE49-F238E27FC236}">
                <a16:creationId xmlns:a16="http://schemas.microsoft.com/office/drawing/2014/main" id="{263B2EDE-5FF5-4330-A5EC-0FCCA30CCEB7}"/>
              </a:ext>
            </a:extLst>
          </p:cNvPr>
          <p:cNvSpPr>
            <a:spLocks noChangeArrowheads="1"/>
          </p:cNvSpPr>
          <p:nvPr/>
        </p:nvSpPr>
        <p:spPr bwMode="auto">
          <a:xfrm rot="20090219">
            <a:off x="9028855" y="2657406"/>
            <a:ext cx="498968" cy="374791"/>
          </a:xfrm>
          <a:prstGeom prst="rect">
            <a:avLst/>
          </a:prstGeom>
          <a:solidFill>
            <a:schemeClr val="bg2"/>
          </a:solidFill>
          <a:ln w="9525">
            <a:solidFill>
              <a:schemeClr val="tx1"/>
            </a:solidFill>
            <a:miter lim="800000"/>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231437" name="Rectangle 14">
            <a:extLst>
              <a:ext uri="{FF2B5EF4-FFF2-40B4-BE49-F238E27FC236}">
                <a16:creationId xmlns:a16="http://schemas.microsoft.com/office/drawing/2014/main" id="{0A73F59A-062F-4399-B832-FDE80A257BD9}"/>
              </a:ext>
            </a:extLst>
          </p:cNvPr>
          <p:cNvSpPr>
            <a:spLocks noChangeArrowheads="1"/>
          </p:cNvSpPr>
          <p:nvPr/>
        </p:nvSpPr>
        <p:spPr bwMode="auto">
          <a:xfrm rot="20052671">
            <a:off x="8934027" y="2885441"/>
            <a:ext cx="124177" cy="187396"/>
          </a:xfrm>
          <a:prstGeom prst="rect">
            <a:avLst/>
          </a:prstGeom>
          <a:solidFill>
            <a:schemeClr val="bg2"/>
          </a:solidFill>
          <a:ln w="9525">
            <a:solidFill>
              <a:schemeClr val="tx1"/>
            </a:solidFill>
            <a:miter lim="800000"/>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231438" name="Text Box 15">
            <a:extLst>
              <a:ext uri="{FF2B5EF4-FFF2-40B4-BE49-F238E27FC236}">
                <a16:creationId xmlns:a16="http://schemas.microsoft.com/office/drawing/2014/main" id="{81FA25DB-49A5-44B5-9B26-71373987DE01}"/>
              </a:ext>
            </a:extLst>
          </p:cNvPr>
          <p:cNvSpPr txBox="1">
            <a:spLocks noChangeArrowheads="1"/>
          </p:cNvSpPr>
          <p:nvPr/>
        </p:nvSpPr>
        <p:spPr bwMode="auto">
          <a:xfrm>
            <a:off x="8098610" y="3352802"/>
            <a:ext cx="1426994"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viewing</a:t>
            </a:r>
          </a:p>
          <a:p>
            <a:r>
              <a:rPr lang="en-US" altLang="en-US" sz="2560"/>
              <a:t>direction</a:t>
            </a:r>
          </a:p>
        </p:txBody>
      </p:sp>
      <p:sp>
        <p:nvSpPr>
          <p:cNvPr id="231439" name="Text Box 16">
            <a:extLst>
              <a:ext uri="{FF2B5EF4-FFF2-40B4-BE49-F238E27FC236}">
                <a16:creationId xmlns:a16="http://schemas.microsoft.com/office/drawing/2014/main" id="{5C8DDA91-D52A-4681-B9BF-0D6DBED2944B}"/>
              </a:ext>
            </a:extLst>
          </p:cNvPr>
          <p:cNvSpPr txBox="1">
            <a:spLocks noChangeArrowheads="1"/>
          </p:cNvSpPr>
          <p:nvPr/>
        </p:nvSpPr>
        <p:spPr bwMode="auto">
          <a:xfrm>
            <a:off x="3847159" y="3786295"/>
            <a:ext cx="1354858"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surface</a:t>
            </a:r>
          </a:p>
          <a:p>
            <a:r>
              <a:rPr lang="en-US" altLang="en-US" sz="2560"/>
              <a:t>element</a:t>
            </a:r>
          </a:p>
        </p:txBody>
      </p:sp>
      <p:sp>
        <p:nvSpPr>
          <p:cNvPr id="231440" name="Text Box 17">
            <a:extLst>
              <a:ext uri="{FF2B5EF4-FFF2-40B4-BE49-F238E27FC236}">
                <a16:creationId xmlns:a16="http://schemas.microsoft.com/office/drawing/2014/main" id="{906A8531-4183-421B-8011-0E06A218F703}"/>
              </a:ext>
            </a:extLst>
          </p:cNvPr>
          <p:cNvSpPr txBox="1">
            <a:spLocks noChangeArrowheads="1"/>
          </p:cNvSpPr>
          <p:nvPr/>
        </p:nvSpPr>
        <p:spPr bwMode="auto">
          <a:xfrm>
            <a:off x="4801216" y="2858347"/>
            <a:ext cx="1189748"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normal</a:t>
            </a:r>
          </a:p>
        </p:txBody>
      </p:sp>
      <p:sp>
        <p:nvSpPr>
          <p:cNvPr id="231441" name="Text Box 18">
            <a:extLst>
              <a:ext uri="{FF2B5EF4-FFF2-40B4-BE49-F238E27FC236}">
                <a16:creationId xmlns:a16="http://schemas.microsoft.com/office/drawing/2014/main" id="{49BA6358-B2AA-4AF3-9135-806C8EA43FE0}"/>
              </a:ext>
            </a:extLst>
          </p:cNvPr>
          <p:cNvSpPr txBox="1">
            <a:spLocks noChangeArrowheads="1"/>
          </p:cNvSpPr>
          <p:nvPr/>
        </p:nvSpPr>
        <p:spPr bwMode="auto">
          <a:xfrm>
            <a:off x="2199036" y="2339059"/>
            <a:ext cx="1426994"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incident</a:t>
            </a:r>
          </a:p>
          <a:p>
            <a:r>
              <a:rPr lang="en-US" altLang="en-US" sz="2560"/>
              <a:t>direction</a:t>
            </a:r>
          </a:p>
        </p:txBody>
      </p:sp>
      <p:sp>
        <p:nvSpPr>
          <p:cNvPr id="231442" name="Line 19">
            <a:extLst>
              <a:ext uri="{FF2B5EF4-FFF2-40B4-BE49-F238E27FC236}">
                <a16:creationId xmlns:a16="http://schemas.microsoft.com/office/drawing/2014/main" id="{10179F0A-8DE5-4CFA-99B3-9C955D5E8235}"/>
              </a:ext>
            </a:extLst>
          </p:cNvPr>
          <p:cNvSpPr>
            <a:spLocks noChangeShapeType="1"/>
          </p:cNvSpPr>
          <p:nvPr/>
        </p:nvSpPr>
        <p:spPr bwMode="auto">
          <a:xfrm>
            <a:off x="4468143" y="2926080"/>
            <a:ext cx="142239" cy="17159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31443" name="Line 20">
            <a:extLst>
              <a:ext uri="{FF2B5EF4-FFF2-40B4-BE49-F238E27FC236}">
                <a16:creationId xmlns:a16="http://schemas.microsoft.com/office/drawing/2014/main" id="{A69A9621-30D8-4262-8F11-98E8E94A545B}"/>
              </a:ext>
            </a:extLst>
          </p:cNvPr>
          <p:cNvSpPr>
            <a:spLocks noChangeShapeType="1"/>
          </p:cNvSpPr>
          <p:nvPr/>
        </p:nvSpPr>
        <p:spPr bwMode="auto">
          <a:xfrm flipH="1">
            <a:off x="7091681" y="3628250"/>
            <a:ext cx="216747" cy="65475"/>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5689"/>
          </a:p>
        </p:txBody>
      </p:sp>
      <p:graphicFrame>
        <p:nvGraphicFramePr>
          <p:cNvPr id="231444" name="Object 21">
            <a:extLst>
              <a:ext uri="{FF2B5EF4-FFF2-40B4-BE49-F238E27FC236}">
                <a16:creationId xmlns:a16="http://schemas.microsoft.com/office/drawing/2014/main" id="{6AF34E10-49B5-40F1-A355-1FDC2F714D70}"/>
              </a:ext>
            </a:extLst>
          </p:cNvPr>
          <p:cNvGraphicFramePr>
            <a:graphicFrameLocks noChangeAspect="1"/>
          </p:cNvGraphicFramePr>
          <p:nvPr/>
        </p:nvGraphicFramePr>
        <p:xfrm>
          <a:off x="5901832" y="2600961"/>
          <a:ext cx="428978" cy="772160"/>
        </p:xfrm>
        <a:graphic>
          <a:graphicData uri="http://schemas.openxmlformats.org/presentationml/2006/ole">
            <mc:AlternateContent xmlns:mc="http://schemas.openxmlformats.org/markup-compatibility/2006">
              <mc:Choice xmlns:v="urn:schemas-microsoft-com:vml" Requires="v">
                <p:oleObj spid="_x0000_s45645" name="Equation" r:id="rId4" imgW="126890" imgH="228402" progId="Equation.3">
                  <p:embed/>
                </p:oleObj>
              </mc:Choice>
              <mc:Fallback>
                <p:oleObj name="Equation" r:id="rId4" imgW="126890" imgH="228402" progId="Equation.3">
                  <p:embed/>
                  <p:pic>
                    <p:nvPicPr>
                      <p:cNvPr id="231444" name="Object 21">
                        <a:extLst>
                          <a:ext uri="{FF2B5EF4-FFF2-40B4-BE49-F238E27FC236}">
                            <a16:creationId xmlns:a16="http://schemas.microsoft.com/office/drawing/2014/main" id="{6AF34E10-49B5-40F1-A355-1FDC2F714D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1832" y="2600961"/>
                        <a:ext cx="428978" cy="772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31445" name="Object 22">
            <a:extLst>
              <a:ext uri="{FF2B5EF4-FFF2-40B4-BE49-F238E27FC236}">
                <a16:creationId xmlns:a16="http://schemas.microsoft.com/office/drawing/2014/main" id="{10070D00-FDF2-44C4-A013-71A9D65DA2A5}"/>
              </a:ext>
            </a:extLst>
          </p:cNvPr>
          <p:cNvGraphicFramePr>
            <a:graphicFrameLocks noChangeAspect="1"/>
          </p:cNvGraphicFramePr>
          <p:nvPr/>
        </p:nvGraphicFramePr>
        <p:xfrm>
          <a:off x="9475894" y="3397957"/>
          <a:ext cx="386079" cy="772160"/>
        </p:xfrm>
        <a:graphic>
          <a:graphicData uri="http://schemas.openxmlformats.org/presentationml/2006/ole">
            <mc:AlternateContent xmlns:mc="http://schemas.openxmlformats.org/markup-compatibility/2006">
              <mc:Choice xmlns:v="urn:schemas-microsoft-com:vml" Requires="v">
                <p:oleObj spid="_x0000_s45646" name="Equation" r:id="rId6" imgW="114250" imgH="228501" progId="Equation.3">
                  <p:embed/>
                </p:oleObj>
              </mc:Choice>
              <mc:Fallback>
                <p:oleObj name="Equation" r:id="rId6" imgW="114250" imgH="228501" progId="Equation.3">
                  <p:embed/>
                  <p:pic>
                    <p:nvPicPr>
                      <p:cNvPr id="231445" name="Object 22">
                        <a:extLst>
                          <a:ext uri="{FF2B5EF4-FFF2-40B4-BE49-F238E27FC236}">
                            <a16:creationId xmlns:a16="http://schemas.microsoft.com/office/drawing/2014/main" id="{10070D00-FDF2-44C4-A013-71A9D65DA2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75894" y="3397957"/>
                        <a:ext cx="386079" cy="772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31446" name="Object 23">
            <a:extLst>
              <a:ext uri="{FF2B5EF4-FFF2-40B4-BE49-F238E27FC236}">
                <a16:creationId xmlns:a16="http://schemas.microsoft.com/office/drawing/2014/main" id="{D47FFC77-C5A4-475A-8BCB-2E1F07509A8E}"/>
              </a:ext>
            </a:extLst>
          </p:cNvPr>
          <p:cNvGraphicFramePr>
            <a:graphicFrameLocks noChangeAspect="1"/>
          </p:cNvGraphicFramePr>
          <p:nvPr/>
        </p:nvGraphicFramePr>
        <p:xfrm>
          <a:off x="3569548" y="2379698"/>
          <a:ext cx="386079" cy="772160"/>
        </p:xfrm>
        <a:graphic>
          <a:graphicData uri="http://schemas.openxmlformats.org/presentationml/2006/ole">
            <mc:AlternateContent xmlns:mc="http://schemas.openxmlformats.org/markup-compatibility/2006">
              <mc:Choice xmlns:v="urn:schemas-microsoft-com:vml" Requires="v">
                <p:oleObj spid="_x0000_s45647" name="Equation" r:id="rId8" imgW="114250" imgH="228501" progId="Equation.3">
                  <p:embed/>
                </p:oleObj>
              </mc:Choice>
              <mc:Fallback>
                <p:oleObj name="Equation" r:id="rId8" imgW="114250" imgH="228501" progId="Equation.3">
                  <p:embed/>
                  <p:pic>
                    <p:nvPicPr>
                      <p:cNvPr id="231446" name="Object 23">
                        <a:extLst>
                          <a:ext uri="{FF2B5EF4-FFF2-40B4-BE49-F238E27FC236}">
                            <a16:creationId xmlns:a16="http://schemas.microsoft.com/office/drawing/2014/main" id="{D47FFC77-C5A4-475A-8BCB-2E1F07509A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69548" y="2379698"/>
                        <a:ext cx="386079" cy="772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31447" name="Line 24">
            <a:extLst>
              <a:ext uri="{FF2B5EF4-FFF2-40B4-BE49-F238E27FC236}">
                <a16:creationId xmlns:a16="http://schemas.microsoft.com/office/drawing/2014/main" id="{BDEF5DA5-F0CC-44CE-B330-7F300227343A}"/>
              </a:ext>
            </a:extLst>
          </p:cNvPr>
          <p:cNvSpPr>
            <a:spLocks noChangeShapeType="1"/>
          </p:cNvSpPr>
          <p:nvPr/>
        </p:nvSpPr>
        <p:spPr bwMode="auto">
          <a:xfrm flipV="1">
            <a:off x="5635413" y="1517227"/>
            <a:ext cx="2600960" cy="271836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graphicFrame>
        <p:nvGraphicFramePr>
          <p:cNvPr id="231448" name="Object 25">
            <a:extLst>
              <a:ext uri="{FF2B5EF4-FFF2-40B4-BE49-F238E27FC236}">
                <a16:creationId xmlns:a16="http://schemas.microsoft.com/office/drawing/2014/main" id="{C328234B-967B-47F2-8CAA-375222711C23}"/>
              </a:ext>
            </a:extLst>
          </p:cNvPr>
          <p:cNvGraphicFramePr>
            <a:graphicFrameLocks noChangeAspect="1"/>
          </p:cNvGraphicFramePr>
          <p:nvPr/>
        </p:nvGraphicFramePr>
        <p:xfrm>
          <a:off x="10512214" y="1192107"/>
          <a:ext cx="386081" cy="729263"/>
        </p:xfrm>
        <a:graphic>
          <a:graphicData uri="http://schemas.openxmlformats.org/presentationml/2006/ole">
            <mc:AlternateContent xmlns:mc="http://schemas.openxmlformats.org/markup-compatibility/2006">
              <mc:Choice xmlns:v="urn:schemas-microsoft-com:vml" Requires="v">
                <p:oleObj spid="_x0000_s45648" name="Equation" r:id="rId10" imgW="114151" imgH="215619" progId="Equation.3">
                  <p:embed/>
                </p:oleObj>
              </mc:Choice>
              <mc:Fallback>
                <p:oleObj name="Equation" r:id="rId10" imgW="114151" imgH="215619" progId="Equation.3">
                  <p:embed/>
                  <p:pic>
                    <p:nvPicPr>
                      <p:cNvPr id="231448" name="Object 25">
                        <a:extLst>
                          <a:ext uri="{FF2B5EF4-FFF2-40B4-BE49-F238E27FC236}">
                            <a16:creationId xmlns:a16="http://schemas.microsoft.com/office/drawing/2014/main" id="{C328234B-967B-47F2-8CAA-375222711C2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12214" y="1192107"/>
                        <a:ext cx="386081" cy="72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31449" name="Line 26">
            <a:extLst>
              <a:ext uri="{FF2B5EF4-FFF2-40B4-BE49-F238E27FC236}">
                <a16:creationId xmlns:a16="http://schemas.microsoft.com/office/drawing/2014/main" id="{69E941F2-C228-4ECD-90BB-9C4023A43DF7}"/>
              </a:ext>
            </a:extLst>
          </p:cNvPr>
          <p:cNvSpPr>
            <a:spLocks noChangeShapeType="1"/>
          </p:cNvSpPr>
          <p:nvPr/>
        </p:nvSpPr>
        <p:spPr bwMode="auto">
          <a:xfrm flipH="1">
            <a:off x="6746240" y="2860606"/>
            <a:ext cx="216747" cy="173848"/>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5689"/>
          </a:p>
        </p:txBody>
      </p:sp>
      <p:sp>
        <p:nvSpPr>
          <p:cNvPr id="231450" name="Text Box 27">
            <a:extLst>
              <a:ext uri="{FF2B5EF4-FFF2-40B4-BE49-F238E27FC236}">
                <a16:creationId xmlns:a16="http://schemas.microsoft.com/office/drawing/2014/main" id="{4162BC05-EE9C-47E1-9D41-B4B954067AFE}"/>
              </a:ext>
            </a:extLst>
          </p:cNvPr>
          <p:cNvSpPr txBox="1">
            <a:spLocks noChangeArrowheads="1"/>
          </p:cNvSpPr>
          <p:nvPr/>
        </p:nvSpPr>
        <p:spPr bwMode="auto">
          <a:xfrm>
            <a:off x="8263875" y="1038579"/>
            <a:ext cx="2374368"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specular/mirror</a:t>
            </a:r>
          </a:p>
          <a:p>
            <a:r>
              <a:rPr lang="en-US" altLang="en-US" sz="2560"/>
              <a:t>     direction</a:t>
            </a:r>
          </a:p>
        </p:txBody>
      </p:sp>
      <p:sp>
        <p:nvSpPr>
          <p:cNvPr id="231451" name="AutoShape 28">
            <a:extLst>
              <a:ext uri="{FF2B5EF4-FFF2-40B4-BE49-F238E27FC236}">
                <a16:creationId xmlns:a16="http://schemas.microsoft.com/office/drawing/2014/main" id="{D5973F99-EEED-4217-8E91-22C955AC6245}"/>
              </a:ext>
            </a:extLst>
          </p:cNvPr>
          <p:cNvSpPr>
            <a:spLocks noChangeArrowheads="1"/>
          </p:cNvSpPr>
          <p:nvPr/>
        </p:nvSpPr>
        <p:spPr bwMode="auto">
          <a:xfrm rot="20807029" flipH="1">
            <a:off x="5308037" y="3671147"/>
            <a:ext cx="428978" cy="307058"/>
          </a:xfrm>
          <a:custGeom>
            <a:avLst/>
            <a:gdLst>
              <a:gd name="T0" fmla="*/ 29408033 w 21600"/>
              <a:gd name="T1" fmla="*/ 0 h 21600"/>
              <a:gd name="T2" fmla="*/ 3692267 w 21600"/>
              <a:gd name="T3" fmla="*/ 5551259 h 21600"/>
              <a:gd name="T4" fmla="*/ 29408033 w 21600"/>
              <a:gd name="T5" fmla="*/ 0 h 21600"/>
              <a:gd name="T6" fmla="*/ 55123603 w 21600"/>
              <a:gd name="T7" fmla="*/ 5551259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231452" name="AutoShape 29">
            <a:extLst>
              <a:ext uri="{FF2B5EF4-FFF2-40B4-BE49-F238E27FC236}">
                <a16:creationId xmlns:a16="http://schemas.microsoft.com/office/drawing/2014/main" id="{07EC9B5A-54E5-4656-96A0-D45730003EA5}"/>
              </a:ext>
            </a:extLst>
          </p:cNvPr>
          <p:cNvSpPr>
            <a:spLocks noChangeArrowheads="1"/>
          </p:cNvSpPr>
          <p:nvPr/>
        </p:nvSpPr>
        <p:spPr bwMode="auto">
          <a:xfrm rot="20807029" flipH="1">
            <a:off x="5310294" y="3711787"/>
            <a:ext cx="428978" cy="307058"/>
          </a:xfrm>
          <a:custGeom>
            <a:avLst/>
            <a:gdLst>
              <a:gd name="T0" fmla="*/ 29408033 w 21600"/>
              <a:gd name="T1" fmla="*/ 0 h 21600"/>
              <a:gd name="T2" fmla="*/ 3692267 w 21600"/>
              <a:gd name="T3" fmla="*/ 5551259 h 21600"/>
              <a:gd name="T4" fmla="*/ 29408033 w 21600"/>
              <a:gd name="T5" fmla="*/ 0 h 21600"/>
              <a:gd name="T6" fmla="*/ 55123603 w 21600"/>
              <a:gd name="T7" fmla="*/ 5551259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231453" name="AutoShape 30">
            <a:extLst>
              <a:ext uri="{FF2B5EF4-FFF2-40B4-BE49-F238E27FC236}">
                <a16:creationId xmlns:a16="http://schemas.microsoft.com/office/drawing/2014/main" id="{FC475D3F-D853-4CDD-BFEB-A76401F4F120}"/>
              </a:ext>
            </a:extLst>
          </p:cNvPr>
          <p:cNvSpPr>
            <a:spLocks noChangeArrowheads="1"/>
          </p:cNvSpPr>
          <p:nvPr/>
        </p:nvSpPr>
        <p:spPr bwMode="auto">
          <a:xfrm rot="1907029" flipH="1">
            <a:off x="5610579" y="3576320"/>
            <a:ext cx="428978" cy="307058"/>
          </a:xfrm>
          <a:custGeom>
            <a:avLst/>
            <a:gdLst>
              <a:gd name="T0" fmla="*/ 29408033 w 21600"/>
              <a:gd name="T1" fmla="*/ 0 h 21600"/>
              <a:gd name="T2" fmla="*/ 3692267 w 21600"/>
              <a:gd name="T3" fmla="*/ 5551259 h 21600"/>
              <a:gd name="T4" fmla="*/ 29408033 w 21600"/>
              <a:gd name="T5" fmla="*/ 0 h 21600"/>
              <a:gd name="T6" fmla="*/ 55123603 w 21600"/>
              <a:gd name="T7" fmla="*/ 5551259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231454" name="AutoShape 31">
            <a:extLst>
              <a:ext uri="{FF2B5EF4-FFF2-40B4-BE49-F238E27FC236}">
                <a16:creationId xmlns:a16="http://schemas.microsoft.com/office/drawing/2014/main" id="{77B75BA7-C7ED-463A-A8DB-213B34B809EA}"/>
              </a:ext>
            </a:extLst>
          </p:cNvPr>
          <p:cNvSpPr>
            <a:spLocks noChangeArrowheads="1"/>
          </p:cNvSpPr>
          <p:nvPr/>
        </p:nvSpPr>
        <p:spPr bwMode="auto">
          <a:xfrm rot="1907029" flipH="1">
            <a:off x="5612836" y="3616960"/>
            <a:ext cx="428978" cy="307058"/>
          </a:xfrm>
          <a:custGeom>
            <a:avLst/>
            <a:gdLst>
              <a:gd name="T0" fmla="*/ 29408033 w 21600"/>
              <a:gd name="T1" fmla="*/ 0 h 21600"/>
              <a:gd name="T2" fmla="*/ 3692267 w 21600"/>
              <a:gd name="T3" fmla="*/ 5551259 h 21600"/>
              <a:gd name="T4" fmla="*/ 29408033 w 21600"/>
              <a:gd name="T5" fmla="*/ 0 h 21600"/>
              <a:gd name="T6" fmla="*/ 55123603 w 21600"/>
              <a:gd name="T7" fmla="*/ 5551259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graphicFrame>
        <p:nvGraphicFramePr>
          <p:cNvPr id="231455" name="Object 32">
            <a:extLst>
              <a:ext uri="{FF2B5EF4-FFF2-40B4-BE49-F238E27FC236}">
                <a16:creationId xmlns:a16="http://schemas.microsoft.com/office/drawing/2014/main" id="{3273A008-785B-451A-B29A-CDE25112B289}"/>
              </a:ext>
            </a:extLst>
          </p:cNvPr>
          <p:cNvGraphicFramePr>
            <a:graphicFrameLocks noChangeAspect="1"/>
          </p:cNvGraphicFramePr>
          <p:nvPr/>
        </p:nvGraphicFramePr>
        <p:xfrm>
          <a:off x="2275841" y="3142828"/>
          <a:ext cx="1214684" cy="593796"/>
        </p:xfrm>
        <a:graphic>
          <a:graphicData uri="http://schemas.openxmlformats.org/presentationml/2006/ole">
            <mc:AlternateContent xmlns:mc="http://schemas.openxmlformats.org/markup-compatibility/2006">
              <mc:Choice xmlns:v="urn:schemas-microsoft-com:vml" Requires="v">
                <p:oleObj spid="_x0000_s45649" name="Equation" r:id="rId12" imgW="431613" imgH="228501" progId="Equation.3">
                  <p:embed/>
                </p:oleObj>
              </mc:Choice>
              <mc:Fallback>
                <p:oleObj name="Equation" r:id="rId12" imgW="431613" imgH="228501" progId="Equation.3">
                  <p:embed/>
                  <p:pic>
                    <p:nvPicPr>
                      <p:cNvPr id="231455" name="Object 32">
                        <a:extLst>
                          <a:ext uri="{FF2B5EF4-FFF2-40B4-BE49-F238E27FC236}">
                            <a16:creationId xmlns:a16="http://schemas.microsoft.com/office/drawing/2014/main" id="{3273A008-785B-451A-B29A-CDE25112B28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75841" y="3142828"/>
                        <a:ext cx="1214684" cy="5937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31456" name="Object 33">
            <a:extLst>
              <a:ext uri="{FF2B5EF4-FFF2-40B4-BE49-F238E27FC236}">
                <a16:creationId xmlns:a16="http://schemas.microsoft.com/office/drawing/2014/main" id="{C964F0CF-DC7B-499E-9735-932E1C4951C8}"/>
              </a:ext>
            </a:extLst>
          </p:cNvPr>
          <p:cNvGraphicFramePr>
            <a:graphicFrameLocks noChangeAspect="1"/>
          </p:cNvGraphicFramePr>
          <p:nvPr/>
        </p:nvGraphicFramePr>
        <p:xfrm>
          <a:off x="9843911" y="3684693"/>
          <a:ext cx="1318542" cy="589281"/>
        </p:xfrm>
        <a:graphic>
          <a:graphicData uri="http://schemas.openxmlformats.org/presentationml/2006/ole">
            <mc:AlternateContent xmlns:mc="http://schemas.openxmlformats.org/markup-compatibility/2006">
              <mc:Choice xmlns:v="urn:schemas-microsoft-com:vml" Requires="v">
                <p:oleObj spid="_x0000_s45650" name="Equation" r:id="rId14" imgW="469900" imgH="228600" progId="Equation.3">
                  <p:embed/>
                </p:oleObj>
              </mc:Choice>
              <mc:Fallback>
                <p:oleObj name="Equation" r:id="rId14" imgW="469900" imgH="228600" progId="Equation.3">
                  <p:embed/>
                  <p:pic>
                    <p:nvPicPr>
                      <p:cNvPr id="231456" name="Object 33">
                        <a:extLst>
                          <a:ext uri="{FF2B5EF4-FFF2-40B4-BE49-F238E27FC236}">
                            <a16:creationId xmlns:a16="http://schemas.microsoft.com/office/drawing/2014/main" id="{C964F0CF-DC7B-499E-9735-932E1C4951C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843911" y="3684693"/>
                        <a:ext cx="1318542" cy="589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31457" name="Object 34">
            <a:extLst>
              <a:ext uri="{FF2B5EF4-FFF2-40B4-BE49-F238E27FC236}">
                <a16:creationId xmlns:a16="http://schemas.microsoft.com/office/drawing/2014/main" id="{32188672-D6F8-4AE3-9EA7-6DFC7DCEAB95}"/>
              </a:ext>
            </a:extLst>
          </p:cNvPr>
          <p:cNvGraphicFramePr>
            <a:graphicFrameLocks noChangeAspect="1"/>
          </p:cNvGraphicFramePr>
          <p:nvPr/>
        </p:nvGraphicFramePr>
        <p:xfrm>
          <a:off x="10945707" y="1474330"/>
          <a:ext cx="1318542" cy="557670"/>
        </p:xfrm>
        <a:graphic>
          <a:graphicData uri="http://schemas.openxmlformats.org/presentationml/2006/ole">
            <mc:AlternateContent xmlns:mc="http://schemas.openxmlformats.org/markup-compatibility/2006">
              <mc:Choice xmlns:v="urn:schemas-microsoft-com:vml" Requires="v">
                <p:oleObj spid="_x0000_s45651" name="Equation" r:id="rId16" imgW="469696" imgH="215806" progId="Equation.3">
                  <p:embed/>
                </p:oleObj>
              </mc:Choice>
              <mc:Fallback>
                <p:oleObj name="Equation" r:id="rId16" imgW="469696" imgH="215806" progId="Equation.3">
                  <p:embed/>
                  <p:pic>
                    <p:nvPicPr>
                      <p:cNvPr id="231457" name="Object 34">
                        <a:extLst>
                          <a:ext uri="{FF2B5EF4-FFF2-40B4-BE49-F238E27FC236}">
                            <a16:creationId xmlns:a16="http://schemas.microsoft.com/office/drawing/2014/main" id="{32188672-D6F8-4AE3-9EA7-6DFC7DCEAB9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945707" y="1474330"/>
                        <a:ext cx="1318542" cy="5576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451043" name="Text Box 35">
            <a:extLst>
              <a:ext uri="{FF2B5EF4-FFF2-40B4-BE49-F238E27FC236}">
                <a16:creationId xmlns:a16="http://schemas.microsoft.com/office/drawing/2014/main" id="{0DEBD7F2-7C8E-4932-B11D-79250234B39D}"/>
              </a:ext>
            </a:extLst>
          </p:cNvPr>
          <p:cNvSpPr txBox="1">
            <a:spLocks noChangeArrowheads="1"/>
          </p:cNvSpPr>
          <p:nvPr/>
        </p:nvSpPr>
        <p:spPr bwMode="auto">
          <a:xfrm>
            <a:off x="756917" y="6491113"/>
            <a:ext cx="7277954"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2560"/>
              <a:t>  Mirror BRDF is simply a double-delta function :</a:t>
            </a:r>
          </a:p>
        </p:txBody>
      </p:sp>
      <p:sp>
        <p:nvSpPr>
          <p:cNvPr id="1451044" name="Text Box 36">
            <a:extLst>
              <a:ext uri="{FF2B5EF4-FFF2-40B4-BE49-F238E27FC236}">
                <a16:creationId xmlns:a16="http://schemas.microsoft.com/office/drawing/2014/main" id="{0B484813-9BCC-46EC-99B0-F66211A1831F}"/>
              </a:ext>
            </a:extLst>
          </p:cNvPr>
          <p:cNvSpPr txBox="1">
            <a:spLocks noChangeArrowheads="1"/>
          </p:cNvSpPr>
          <p:nvPr/>
        </p:nvSpPr>
        <p:spPr bwMode="auto">
          <a:xfrm>
            <a:off x="728633" y="4865513"/>
            <a:ext cx="12003607"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2560"/>
              <a:t>  Valid for very smooth surfaces.</a:t>
            </a:r>
          </a:p>
          <a:p>
            <a:pPr>
              <a:buFontTx/>
              <a:buChar char="•"/>
            </a:pPr>
            <a:endParaRPr lang="en-US" altLang="en-US" sz="2560"/>
          </a:p>
          <a:p>
            <a:pPr>
              <a:buFontTx/>
              <a:buChar char="•"/>
            </a:pPr>
            <a:r>
              <a:rPr lang="en-US" altLang="en-US" sz="2560"/>
              <a:t>  All incident light energy reflected in a SINGLE direction  (only when        =       ).</a:t>
            </a:r>
          </a:p>
        </p:txBody>
      </p:sp>
      <p:graphicFrame>
        <p:nvGraphicFramePr>
          <p:cNvPr id="1451047" name="Object 39">
            <a:extLst>
              <a:ext uri="{FF2B5EF4-FFF2-40B4-BE49-F238E27FC236}">
                <a16:creationId xmlns:a16="http://schemas.microsoft.com/office/drawing/2014/main" id="{78A58BC1-397B-4BDE-9065-635A2D80BDE6}"/>
              </a:ext>
            </a:extLst>
          </p:cNvPr>
          <p:cNvGraphicFramePr>
            <a:graphicFrameLocks noChangeAspect="1"/>
          </p:cNvGraphicFramePr>
          <p:nvPr/>
        </p:nvGraphicFramePr>
        <p:xfrm>
          <a:off x="11054081" y="5391574"/>
          <a:ext cx="386081" cy="772160"/>
        </p:xfrm>
        <a:graphic>
          <a:graphicData uri="http://schemas.openxmlformats.org/presentationml/2006/ole">
            <mc:AlternateContent xmlns:mc="http://schemas.openxmlformats.org/markup-compatibility/2006">
              <mc:Choice xmlns:v="urn:schemas-microsoft-com:vml" Requires="v">
                <p:oleObj spid="_x0000_s45652" name="Equation" r:id="rId18" imgW="114250" imgH="228501" progId="Equation.3">
                  <p:embed/>
                </p:oleObj>
              </mc:Choice>
              <mc:Fallback>
                <p:oleObj name="Equation" r:id="rId18" imgW="114250" imgH="228501" progId="Equation.3">
                  <p:embed/>
                  <p:pic>
                    <p:nvPicPr>
                      <p:cNvPr id="1451047" name="Object 39">
                        <a:extLst>
                          <a:ext uri="{FF2B5EF4-FFF2-40B4-BE49-F238E27FC236}">
                            <a16:creationId xmlns:a16="http://schemas.microsoft.com/office/drawing/2014/main" id="{78A58BC1-397B-4BDE-9065-635A2D80BD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54081" y="5391574"/>
                        <a:ext cx="386081" cy="772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451048" name="Object 40">
            <a:extLst>
              <a:ext uri="{FF2B5EF4-FFF2-40B4-BE49-F238E27FC236}">
                <a16:creationId xmlns:a16="http://schemas.microsoft.com/office/drawing/2014/main" id="{78D3AD75-7024-4A5C-9E9C-6A8F7BFA4B59}"/>
              </a:ext>
            </a:extLst>
          </p:cNvPr>
          <p:cNvGraphicFramePr>
            <a:graphicFrameLocks noChangeAspect="1"/>
          </p:cNvGraphicFramePr>
          <p:nvPr/>
        </p:nvGraphicFramePr>
        <p:xfrm>
          <a:off x="11921067" y="5393832"/>
          <a:ext cx="386081" cy="729262"/>
        </p:xfrm>
        <a:graphic>
          <a:graphicData uri="http://schemas.openxmlformats.org/presentationml/2006/ole">
            <mc:AlternateContent xmlns:mc="http://schemas.openxmlformats.org/markup-compatibility/2006">
              <mc:Choice xmlns:v="urn:schemas-microsoft-com:vml" Requires="v">
                <p:oleObj spid="_x0000_s45653" name="Equation" r:id="rId19" imgW="114151" imgH="215619" progId="Equation.3">
                  <p:embed/>
                </p:oleObj>
              </mc:Choice>
              <mc:Fallback>
                <p:oleObj name="Equation" r:id="rId19" imgW="114151" imgH="215619" progId="Equation.3">
                  <p:embed/>
                  <p:pic>
                    <p:nvPicPr>
                      <p:cNvPr id="1451048" name="Object 40">
                        <a:extLst>
                          <a:ext uri="{FF2B5EF4-FFF2-40B4-BE49-F238E27FC236}">
                            <a16:creationId xmlns:a16="http://schemas.microsoft.com/office/drawing/2014/main" id="{78D3AD75-7024-4A5C-9E9C-6A8F7BFA4B5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921067" y="5393832"/>
                        <a:ext cx="386081" cy="729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451049" name="Object 41">
            <a:extLst>
              <a:ext uri="{FF2B5EF4-FFF2-40B4-BE49-F238E27FC236}">
                <a16:creationId xmlns:a16="http://schemas.microsoft.com/office/drawing/2014/main" id="{9269BB5F-5BD9-4903-BE5E-83B74B1EE1EC}"/>
              </a:ext>
            </a:extLst>
          </p:cNvPr>
          <p:cNvGraphicFramePr>
            <a:graphicFrameLocks noChangeAspect="1"/>
          </p:cNvGraphicFramePr>
          <p:nvPr/>
        </p:nvGraphicFramePr>
        <p:xfrm>
          <a:off x="2910276" y="7635805"/>
          <a:ext cx="8272498" cy="708942"/>
        </p:xfrm>
        <a:graphic>
          <a:graphicData uri="http://schemas.openxmlformats.org/presentationml/2006/ole">
            <mc:AlternateContent xmlns:mc="http://schemas.openxmlformats.org/markup-compatibility/2006">
              <mc:Choice xmlns:v="urn:schemas-microsoft-com:vml" Requires="v">
                <p:oleObj spid="_x0000_s45654" name="Equation" r:id="rId20" imgW="2667000" imgH="228600" progId="Equation.3">
                  <p:embed/>
                </p:oleObj>
              </mc:Choice>
              <mc:Fallback>
                <p:oleObj name="Equation" r:id="rId20" imgW="2667000" imgH="228600" progId="Equation.3">
                  <p:embed/>
                  <p:pic>
                    <p:nvPicPr>
                      <p:cNvPr id="1451049" name="Object 41">
                        <a:extLst>
                          <a:ext uri="{FF2B5EF4-FFF2-40B4-BE49-F238E27FC236}">
                            <a16:creationId xmlns:a16="http://schemas.microsoft.com/office/drawing/2014/main" id="{9269BB5F-5BD9-4903-BE5E-83B74B1EE1E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910276" y="7635805"/>
                        <a:ext cx="8272498" cy="7089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451050" name="Line 42">
            <a:extLst>
              <a:ext uri="{FF2B5EF4-FFF2-40B4-BE49-F238E27FC236}">
                <a16:creationId xmlns:a16="http://schemas.microsoft.com/office/drawing/2014/main" id="{75226CF4-A6B6-40AB-AD3A-4ADF3D665DC7}"/>
              </a:ext>
            </a:extLst>
          </p:cNvPr>
          <p:cNvSpPr>
            <a:spLocks noChangeShapeType="1"/>
          </p:cNvSpPr>
          <p:nvPr/>
        </p:nvSpPr>
        <p:spPr bwMode="auto">
          <a:xfrm flipV="1">
            <a:off x="6394027" y="7369387"/>
            <a:ext cx="541867" cy="43349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1451051" name="Text Box 43">
            <a:extLst>
              <a:ext uri="{FF2B5EF4-FFF2-40B4-BE49-F238E27FC236}">
                <a16:creationId xmlns:a16="http://schemas.microsoft.com/office/drawing/2014/main" id="{3F479305-E85B-441F-85DE-BF8C1627C497}"/>
              </a:ext>
            </a:extLst>
          </p:cNvPr>
          <p:cNvSpPr txBox="1">
            <a:spLocks noChangeArrowheads="1"/>
          </p:cNvSpPr>
          <p:nvPr/>
        </p:nvSpPr>
        <p:spPr bwMode="auto">
          <a:xfrm>
            <a:off x="7047485" y="6987824"/>
            <a:ext cx="2504212"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specular albedo</a:t>
            </a:r>
          </a:p>
        </p:txBody>
      </p:sp>
    </p:spTree>
    <p:extLst>
      <p:ext uri="{BB962C8B-B14F-4D97-AF65-F5344CB8AC3E}">
        <p14:creationId xmlns:p14="http://schemas.microsoft.com/office/powerpoint/2010/main" val="204656905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ext Box 2">
            <a:extLst>
              <a:ext uri="{FF2B5EF4-FFF2-40B4-BE49-F238E27FC236}">
                <a16:creationId xmlns:a16="http://schemas.microsoft.com/office/drawing/2014/main" id="{3035D20A-2B56-4F7D-882C-7F414A4790FD}"/>
              </a:ext>
            </a:extLst>
          </p:cNvPr>
          <p:cNvSpPr txBox="1">
            <a:spLocks noChangeArrowheads="1"/>
          </p:cNvSpPr>
          <p:nvPr/>
        </p:nvSpPr>
        <p:spPr bwMode="auto">
          <a:xfrm>
            <a:off x="3587031" y="97086"/>
            <a:ext cx="5514651"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5120"/>
              <a:t>Example Surfaces</a:t>
            </a:r>
          </a:p>
        </p:txBody>
      </p:sp>
      <p:sp>
        <p:nvSpPr>
          <p:cNvPr id="221186" name="Text Box 3">
            <a:extLst>
              <a:ext uri="{FF2B5EF4-FFF2-40B4-BE49-F238E27FC236}">
                <a16:creationId xmlns:a16="http://schemas.microsoft.com/office/drawing/2014/main" id="{40D28C59-647A-43EB-A710-87A9EF6D973C}"/>
              </a:ext>
            </a:extLst>
          </p:cNvPr>
          <p:cNvSpPr txBox="1">
            <a:spLocks noChangeArrowheads="1"/>
          </p:cNvSpPr>
          <p:nvPr/>
        </p:nvSpPr>
        <p:spPr bwMode="auto">
          <a:xfrm>
            <a:off x="907996" y="1338863"/>
            <a:ext cx="5347938" cy="2718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844" dirty="0"/>
              <a:t>Body Reflection:</a:t>
            </a:r>
          </a:p>
          <a:p>
            <a:endParaRPr lang="en-US" altLang="en-US" sz="2844" dirty="0"/>
          </a:p>
          <a:p>
            <a:r>
              <a:rPr lang="en-US" altLang="en-US" sz="2844" dirty="0"/>
              <a:t>	Diffuse Reflection</a:t>
            </a:r>
          </a:p>
          <a:p>
            <a:r>
              <a:rPr lang="en-US" altLang="en-US" sz="2844" dirty="0"/>
              <a:t>	Matte Appearance</a:t>
            </a:r>
          </a:p>
          <a:p>
            <a:r>
              <a:rPr lang="en-US" altLang="en-US" sz="2844" dirty="0"/>
              <a:t>	Non-Homogeneous Medium</a:t>
            </a:r>
          </a:p>
          <a:p>
            <a:r>
              <a:rPr lang="en-US" altLang="en-US" sz="2844" dirty="0"/>
              <a:t>	Clay, paper, </a:t>
            </a:r>
            <a:r>
              <a:rPr lang="en-US" altLang="en-US" sz="2844" dirty="0" err="1"/>
              <a:t>etc</a:t>
            </a:r>
            <a:endParaRPr lang="en-US" altLang="en-US" sz="2844" dirty="0"/>
          </a:p>
        </p:txBody>
      </p:sp>
      <p:sp>
        <p:nvSpPr>
          <p:cNvPr id="221187" name="Text Box 4">
            <a:extLst>
              <a:ext uri="{FF2B5EF4-FFF2-40B4-BE49-F238E27FC236}">
                <a16:creationId xmlns:a16="http://schemas.microsoft.com/office/drawing/2014/main" id="{79A1DDDB-EB21-4326-A54A-25598AD1B8B7}"/>
              </a:ext>
            </a:extLst>
          </p:cNvPr>
          <p:cNvSpPr txBox="1">
            <a:spLocks noChangeArrowheads="1"/>
          </p:cNvSpPr>
          <p:nvPr/>
        </p:nvSpPr>
        <p:spPr bwMode="auto">
          <a:xfrm>
            <a:off x="8067661" y="1230490"/>
            <a:ext cx="4044697" cy="2718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844"/>
              <a:t>Surface Reflection:</a:t>
            </a:r>
          </a:p>
          <a:p>
            <a:endParaRPr lang="en-US" altLang="en-US" sz="2844"/>
          </a:p>
          <a:p>
            <a:r>
              <a:rPr lang="en-US" altLang="en-US" sz="2844"/>
              <a:t>	Specular Reflection</a:t>
            </a:r>
          </a:p>
          <a:p>
            <a:r>
              <a:rPr lang="en-US" altLang="en-US" sz="2844"/>
              <a:t>	Glossy Appearance</a:t>
            </a:r>
          </a:p>
          <a:p>
            <a:r>
              <a:rPr lang="en-US" altLang="en-US" sz="2844"/>
              <a:t>	Highlights</a:t>
            </a:r>
          </a:p>
          <a:p>
            <a:r>
              <a:rPr lang="en-US" altLang="en-US" sz="2844"/>
              <a:t>	Dominant for Metals</a:t>
            </a:r>
          </a:p>
        </p:txBody>
      </p:sp>
      <p:sp>
        <p:nvSpPr>
          <p:cNvPr id="1440773" name="Text Box 5">
            <a:extLst>
              <a:ext uri="{FF2B5EF4-FFF2-40B4-BE49-F238E27FC236}">
                <a16:creationId xmlns:a16="http://schemas.microsoft.com/office/drawing/2014/main" id="{84C47F4A-51A6-4683-8F00-91CF935552B4}"/>
              </a:ext>
            </a:extLst>
          </p:cNvPr>
          <p:cNvSpPr txBox="1">
            <a:spLocks noChangeArrowheads="1"/>
          </p:cNvSpPr>
          <p:nvPr/>
        </p:nvSpPr>
        <p:spPr bwMode="auto">
          <a:xfrm>
            <a:off x="558836" y="7362615"/>
            <a:ext cx="4544834" cy="1142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3413"/>
              <a:t>Many materials exhibit</a:t>
            </a:r>
          </a:p>
          <a:p>
            <a:r>
              <a:rPr lang="en-US" altLang="en-US" sz="3413"/>
              <a:t>both Reflections:</a:t>
            </a:r>
          </a:p>
        </p:txBody>
      </p:sp>
      <p:pic>
        <p:nvPicPr>
          <p:cNvPr id="221189" name="Picture 6">
            <a:extLst>
              <a:ext uri="{FF2B5EF4-FFF2-40B4-BE49-F238E27FC236}">
                <a16:creationId xmlns:a16="http://schemas.microsoft.com/office/drawing/2014/main" id="{AF86137F-92FC-44E1-A0C6-F62C8A648F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480" y="4203983"/>
            <a:ext cx="2709333" cy="240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0" name="Picture 7">
            <a:extLst>
              <a:ext uri="{FF2B5EF4-FFF2-40B4-BE49-F238E27FC236}">
                <a16:creationId xmlns:a16="http://schemas.microsoft.com/office/drawing/2014/main" id="{4F9FB4B4-6E5A-44A2-8014-19A65ACB84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9999" r="63333" b="26666"/>
          <a:stretch>
            <a:fillRect/>
          </a:stretch>
        </p:blipFill>
        <p:spPr bwMode="auto">
          <a:xfrm>
            <a:off x="7477760" y="4312355"/>
            <a:ext cx="2384213" cy="216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1" name="Picture 8">
            <a:extLst>
              <a:ext uri="{FF2B5EF4-FFF2-40B4-BE49-F238E27FC236}">
                <a16:creationId xmlns:a16="http://schemas.microsoft.com/office/drawing/2014/main" id="{DCEB3414-A6F7-47A2-8BBD-F460AAF8EE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4001" t="23613"/>
          <a:stretch>
            <a:fillRect/>
          </a:stretch>
        </p:blipFill>
        <p:spPr bwMode="auto">
          <a:xfrm>
            <a:off x="9861973" y="4312356"/>
            <a:ext cx="2492587" cy="2088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777" name="Picture 9">
            <a:extLst>
              <a:ext uri="{FF2B5EF4-FFF2-40B4-BE49-F238E27FC236}">
                <a16:creationId xmlns:a16="http://schemas.microsoft.com/office/drawing/2014/main" id="{AF33F265-B387-48EF-B5CF-B006B5B453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000" t="3999" r="5000" b="3999"/>
          <a:stretch>
            <a:fillRect/>
          </a:stretch>
        </p:blipFill>
        <p:spPr bwMode="auto">
          <a:xfrm>
            <a:off x="7369387" y="6827520"/>
            <a:ext cx="1950720" cy="249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778" name="Picture 10">
            <a:extLst>
              <a:ext uri="{FF2B5EF4-FFF2-40B4-BE49-F238E27FC236}">
                <a16:creationId xmlns:a16="http://schemas.microsoft.com/office/drawing/2014/main" id="{11E7BE56-2FE4-4935-81F3-4AC03DB36D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61974" y="6827520"/>
            <a:ext cx="2384213" cy="23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99329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07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4077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407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077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 name="angelstatue.jpg"/>
          <p:cNvGrpSpPr/>
          <p:nvPr/>
        </p:nvGrpSpPr>
        <p:grpSpPr>
          <a:xfrm>
            <a:off x="1071002" y="4314756"/>
            <a:ext cx="2296582" cy="2104445"/>
            <a:chOff x="0" y="0"/>
            <a:chExt cx="2296581" cy="2104443"/>
          </a:xfrm>
        </p:grpSpPr>
        <p:pic>
          <p:nvPicPr>
            <p:cNvPr id="992" name="angelstatue.jpg" descr="angelstatue.jpg"/>
            <p:cNvPicPr>
              <a:picLocks noChangeAspect="1"/>
            </p:cNvPicPr>
            <p:nvPr/>
          </p:nvPicPr>
          <p:blipFill>
            <a:blip r:embed="rId3"/>
            <a:srcRect l="50557" t="38110" r="11223" b="26515"/>
            <a:stretch>
              <a:fillRect/>
            </a:stretch>
          </p:blipFill>
          <p:spPr>
            <a:xfrm>
              <a:off x="76200" y="50800"/>
              <a:ext cx="2144182" cy="1901244"/>
            </a:xfrm>
            <a:prstGeom prst="rect">
              <a:avLst/>
            </a:prstGeom>
            <a:ln>
              <a:noFill/>
            </a:ln>
            <a:effectLst/>
          </p:spPr>
        </p:pic>
        <p:pic>
          <p:nvPicPr>
            <p:cNvPr id="991" name="angelstatue.jpg" descr="angelstatue.jpg"/>
            <p:cNvPicPr>
              <a:picLocks/>
            </p:cNvPicPr>
            <p:nvPr/>
          </p:nvPicPr>
          <p:blipFill>
            <a:blip r:embed="rId4"/>
            <a:stretch>
              <a:fillRect/>
            </a:stretch>
          </p:blipFill>
          <p:spPr>
            <a:xfrm>
              <a:off x="0" y="0"/>
              <a:ext cx="2296582" cy="2104444"/>
            </a:xfrm>
            <a:prstGeom prst="rect">
              <a:avLst/>
            </a:prstGeom>
            <a:effectLst/>
          </p:spPr>
        </p:pic>
      </p:grpSp>
      <p:pic>
        <p:nvPicPr>
          <p:cNvPr id="994" name="graysurfacepatch.png" descr="graysurfacepatch.png"/>
          <p:cNvPicPr>
            <a:picLocks/>
          </p:cNvPicPr>
          <p:nvPr/>
        </p:nvPicPr>
        <p:blipFill>
          <a:blip r:embed="rId5"/>
          <a:srcRect l="16667" t="16711" r="13333" b="14584"/>
          <a:stretch>
            <a:fillRect/>
          </a:stretch>
        </p:blipFill>
        <p:spPr>
          <a:xfrm>
            <a:off x="4864100" y="4857255"/>
            <a:ext cx="5219702" cy="1873743"/>
          </a:xfrm>
          <a:prstGeom prst="rect">
            <a:avLst/>
          </a:prstGeom>
          <a:ln w="12700">
            <a:miter lim="400000"/>
          </a:ln>
        </p:spPr>
      </p:pic>
      <p:sp>
        <p:nvSpPr>
          <p:cNvPr id="995" name="BRDF"/>
          <p:cNvSpPr txBox="1">
            <a:spLocks noGrp="1"/>
          </p:cNvSpPr>
          <p:nvPr>
            <p:ph type="title"/>
          </p:nvPr>
        </p:nvSpPr>
        <p:spPr>
          <a:prstGeom prst="rect">
            <a:avLst/>
          </a:prstGeom>
        </p:spPr>
        <p:txBody>
          <a:bodyPr/>
          <a:lstStyle/>
          <a:p>
            <a:r>
              <a:t>BRDF</a:t>
            </a:r>
          </a:p>
        </p:txBody>
      </p:sp>
      <p:sp>
        <p:nvSpPr>
          <p:cNvPr id="997" name="Square"/>
          <p:cNvSpPr/>
          <p:nvPr/>
        </p:nvSpPr>
        <p:spPr>
          <a:xfrm>
            <a:off x="1752600" y="5397500"/>
            <a:ext cx="292100" cy="292100"/>
          </a:xfrm>
          <a:prstGeom prst="rect">
            <a:avLst/>
          </a:prstGeom>
          <a:ln w="38100">
            <a:solidFill>
              <a:srgbClr val="FFFFFB"/>
            </a:solidFill>
            <a:miter lim="400000"/>
          </a:ln>
        </p:spPr>
        <p:txBody>
          <a:bodyPr lIns="50800" tIns="50800" rIns="50800" bIns="50800" anchor="ctr"/>
          <a:lstStyle/>
          <a:p>
            <a:pPr>
              <a:defRPr sz="3400"/>
            </a:pPr>
            <a:endParaRPr/>
          </a:p>
        </p:txBody>
      </p:sp>
      <p:sp>
        <p:nvSpPr>
          <p:cNvPr id="998" name="Line"/>
          <p:cNvSpPr/>
          <p:nvPr/>
        </p:nvSpPr>
        <p:spPr>
          <a:xfrm>
            <a:off x="3035300" y="4980116"/>
            <a:ext cx="1816100" cy="660401"/>
          </a:xfrm>
          <a:custGeom>
            <a:avLst/>
            <a:gdLst/>
            <a:ahLst/>
            <a:cxnLst>
              <a:cxn ang="0">
                <a:pos x="wd2" y="hd2"/>
              </a:cxn>
              <a:cxn ang="5400000">
                <a:pos x="wd2" y="hd2"/>
              </a:cxn>
              <a:cxn ang="10800000">
                <a:pos x="wd2" y="hd2"/>
              </a:cxn>
              <a:cxn ang="16200000">
                <a:pos x="wd2" y="hd2"/>
              </a:cxn>
            </a:cxnLst>
            <a:rect l="0" t="0" r="r" b="b"/>
            <a:pathLst>
              <a:path w="21600" h="15500" extrusionOk="0">
                <a:moveTo>
                  <a:pt x="0" y="5453"/>
                </a:moveTo>
                <a:cubicBezTo>
                  <a:pt x="0" y="5453"/>
                  <a:pt x="13618" y="-3401"/>
                  <a:pt x="14652" y="1454"/>
                </a:cubicBezTo>
                <a:cubicBezTo>
                  <a:pt x="15438" y="5144"/>
                  <a:pt x="10040" y="8411"/>
                  <a:pt x="11037" y="13915"/>
                </a:cubicBezTo>
                <a:cubicBezTo>
                  <a:pt x="11812" y="18199"/>
                  <a:pt x="20557" y="12437"/>
                  <a:pt x="20557" y="12437"/>
                </a:cubicBezTo>
                <a:lnTo>
                  <a:pt x="21600" y="11753"/>
                </a:lnTo>
              </a:path>
            </a:pathLst>
          </a:custGeom>
          <a:ln w="50800" cap="sq">
            <a:solidFill>
              <a:srgbClr val="000000"/>
            </a:solidFill>
            <a:tailEnd type="triangle"/>
          </a:ln>
        </p:spPr>
        <p:txBody>
          <a:bodyPr lIns="50800" tIns="50800" rIns="50800" bIns="50800" anchor="ctr"/>
          <a:lstStyle/>
          <a:p>
            <a:pPr marL="40639" marR="40639" algn="l" defTabSz="914400">
              <a:defRPr sz="2500">
                <a:solidFill>
                  <a:srgbClr val="FFFED5"/>
                </a:solidFill>
                <a:uFill>
                  <a:solidFill>
                    <a:srgbClr val="FFFED5"/>
                  </a:solidFill>
                </a:uFill>
                <a:latin typeface="Times New Roman"/>
                <a:ea typeface="Times New Roman"/>
                <a:cs typeface="Times New Roman"/>
                <a:sym typeface="Times New Roman"/>
              </a:defRPr>
            </a:pPr>
            <a:endParaRPr/>
          </a:p>
        </p:txBody>
      </p:sp>
      <p:sp>
        <p:nvSpPr>
          <p:cNvPr id="999" name="Line"/>
          <p:cNvSpPr/>
          <p:nvPr/>
        </p:nvSpPr>
        <p:spPr>
          <a:xfrm>
            <a:off x="2057400" y="5228166"/>
            <a:ext cx="931334" cy="2882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16226" y="4882"/>
                  <a:pt x="21600" y="0"/>
                </a:cubicBezTo>
              </a:path>
            </a:pathLst>
          </a:custGeom>
          <a:ln w="50800" cap="sq">
            <a:solidFill>
              <a:srgbClr val="FFFFFB"/>
            </a:solidFill>
          </a:ln>
        </p:spPr>
        <p:txBody>
          <a:bodyPr lIns="50800" tIns="50800" rIns="50800" bIns="50800" anchor="ctr"/>
          <a:lstStyle/>
          <a:p>
            <a:pPr marL="40639" marR="40639" algn="l" defTabSz="914400">
              <a:defRPr sz="2500">
                <a:solidFill>
                  <a:srgbClr val="FFFED5"/>
                </a:solidFill>
                <a:uFill>
                  <a:solidFill>
                    <a:srgbClr val="FFFED5"/>
                  </a:solidFill>
                </a:uFill>
                <a:latin typeface="Times New Roman"/>
                <a:ea typeface="Times New Roman"/>
                <a:cs typeface="Times New Roman"/>
                <a:sym typeface="Times New Roman"/>
              </a:defRPr>
            </a:pPr>
            <a:endParaRPr/>
          </a:p>
        </p:txBody>
      </p:sp>
      <p:pic>
        <p:nvPicPr>
          <p:cNvPr id="1000" name="summer_clipart_sun.gif" descr="summer_clipart_sun.gif"/>
          <p:cNvPicPr>
            <a:picLocks noChangeAspect="1"/>
          </p:cNvPicPr>
          <p:nvPr/>
        </p:nvPicPr>
        <p:blipFill>
          <a:blip r:embed="rId6"/>
          <a:stretch>
            <a:fillRect/>
          </a:stretch>
        </p:blipFill>
        <p:spPr>
          <a:xfrm>
            <a:off x="9613900" y="2387600"/>
            <a:ext cx="825500" cy="825500"/>
          </a:xfrm>
          <a:prstGeom prst="rect">
            <a:avLst/>
          </a:prstGeom>
          <a:ln w="12700">
            <a:miter lim="400000"/>
          </a:ln>
        </p:spPr>
      </p:pic>
      <p:pic>
        <p:nvPicPr>
          <p:cNvPr id="1001" name="scatter_TS_eyeball.png" descr="scatter_TS_eyeball.png"/>
          <p:cNvPicPr>
            <a:picLocks/>
          </p:cNvPicPr>
          <p:nvPr/>
        </p:nvPicPr>
        <p:blipFill>
          <a:blip r:embed="rId7"/>
          <a:stretch>
            <a:fillRect/>
          </a:stretch>
        </p:blipFill>
        <p:spPr>
          <a:xfrm>
            <a:off x="4305300" y="1568308"/>
            <a:ext cx="5892800" cy="4445001"/>
          </a:xfrm>
          <a:prstGeom prst="rect">
            <a:avLst/>
          </a:prstGeom>
          <a:ln w="12700">
            <a:miter lim="400000"/>
          </a:ln>
        </p:spPr>
      </p:pic>
      <p:sp>
        <p:nvSpPr>
          <p:cNvPr id="1002" name="Line"/>
          <p:cNvSpPr/>
          <p:nvPr/>
        </p:nvSpPr>
        <p:spPr>
          <a:xfrm flipV="1">
            <a:off x="7772400" y="3111500"/>
            <a:ext cx="1866901" cy="1689100"/>
          </a:xfrm>
          <a:prstGeom prst="line">
            <a:avLst/>
          </a:prstGeom>
          <a:ln w="50800">
            <a:solidFill>
              <a:srgbClr val="000000"/>
            </a:solidFil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03" name="Rectangle"/>
          <p:cNvSpPr/>
          <p:nvPr/>
        </p:nvSpPr>
        <p:spPr>
          <a:xfrm>
            <a:off x="5126566" y="7378700"/>
            <a:ext cx="4991101" cy="1193800"/>
          </a:xfrm>
          <a:prstGeom prst="rect">
            <a:avLst/>
          </a:prstGeom>
          <a:ln w="12700" cap="sq">
            <a:solidFill>
              <a:srgbClr val="000000"/>
            </a:solidFill>
            <a:miter lim="400000"/>
          </a:ln>
        </p:spPr>
        <p:txBody>
          <a:bodyPr lIns="50800" tIns="50800" rIns="50800" bIns="50800" anchor="ctr"/>
          <a:lstStyle/>
          <a:p>
            <a:pPr>
              <a:defRPr sz="3400"/>
            </a:pPr>
            <a:endParaRPr/>
          </a:p>
        </p:txBody>
      </p:sp>
      <p:sp>
        <p:nvSpPr>
          <p:cNvPr id="1004" name="Bi-directional Reflectance Distribution Function (BRDF)"/>
          <p:cNvSpPr txBox="1"/>
          <p:nvPr/>
        </p:nvSpPr>
        <p:spPr>
          <a:xfrm>
            <a:off x="4557423" y="8661400"/>
            <a:ext cx="6218734" cy="4064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lvl1pPr>
              <a:buClr>
                <a:srgbClr val="000000"/>
              </a:buClr>
              <a:buFont typeface="Tahoma"/>
              <a:defRPr sz="2000">
                <a:latin typeface="Tahoma"/>
                <a:ea typeface="Tahoma"/>
                <a:cs typeface="Tahoma"/>
                <a:sym typeface="Tahoma"/>
              </a:defRPr>
            </a:lvl1pPr>
          </a:lstStyle>
          <a:p>
            <a:r>
              <a:t>Bi-directional Reflectance Distribution Function (BRDF)</a:t>
            </a:r>
          </a:p>
        </p:txBody>
      </p:sp>
      <p:pic>
        <p:nvPicPr>
          <p:cNvPr id="1005" name="droppedImage.pdf" descr="droppedImage.pdf"/>
          <p:cNvPicPr>
            <a:picLocks noChangeAspect="1"/>
          </p:cNvPicPr>
          <p:nvPr/>
        </p:nvPicPr>
        <p:blipFill>
          <a:blip r:embed="rId8"/>
          <a:stretch>
            <a:fillRect/>
          </a:stretch>
        </p:blipFill>
        <p:spPr>
          <a:xfrm>
            <a:off x="5803900" y="6908800"/>
            <a:ext cx="3876641" cy="1917700"/>
          </a:xfrm>
          <a:prstGeom prst="rect">
            <a:avLst/>
          </a:prstGeom>
          <a:ln w="12700">
            <a:miter lim="400000"/>
          </a:ln>
        </p:spPr>
      </p:pic>
      <p:pic>
        <p:nvPicPr>
          <p:cNvPr id="1006" name="droppedImage.pdf" descr="droppedImage.pdf"/>
          <p:cNvPicPr>
            <a:picLocks noChangeAspect="1"/>
          </p:cNvPicPr>
          <p:nvPr/>
        </p:nvPicPr>
        <p:blipFill>
          <a:blip r:embed="rId9"/>
          <a:stretch>
            <a:fillRect/>
          </a:stretch>
        </p:blipFill>
        <p:spPr>
          <a:xfrm>
            <a:off x="10033000" y="4711700"/>
            <a:ext cx="1689100" cy="482600"/>
          </a:xfrm>
          <a:prstGeom prst="rect">
            <a:avLst/>
          </a:prstGeom>
          <a:ln w="12700">
            <a:miter lim="400000"/>
          </a:ln>
        </p:spPr>
      </p:pic>
      <p:sp>
        <p:nvSpPr>
          <p:cNvPr id="18" name="Units: sr-1…">
            <a:extLst>
              <a:ext uri="{FF2B5EF4-FFF2-40B4-BE49-F238E27FC236}">
                <a16:creationId xmlns:a16="http://schemas.microsoft.com/office/drawing/2014/main" id="{451AB7C4-27B8-4F07-A8E6-CE150FF107B5}"/>
              </a:ext>
            </a:extLst>
          </p:cNvPr>
          <p:cNvSpPr txBox="1"/>
          <p:nvPr/>
        </p:nvSpPr>
        <p:spPr>
          <a:xfrm>
            <a:off x="261366" y="1707876"/>
            <a:ext cx="11460733" cy="92413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algn="l">
              <a:spcBef>
                <a:spcPts val="1200"/>
              </a:spcBef>
              <a:buSzPct val="60000"/>
              <a:defRPr sz="2600">
                <a:solidFill>
                  <a:srgbClr val="747474"/>
                </a:solidFill>
                <a:latin typeface="Helvetica Neue"/>
                <a:ea typeface="Helvetica Neue"/>
                <a:cs typeface="Helvetica Neue"/>
                <a:sym typeface="Helvetica Neue"/>
              </a:defRPr>
            </a:pPr>
            <a:r>
              <a:rPr lang="en-US" dirty="0"/>
              <a:t>Glossy BRDF: more energy concentrated in mirror direction than elsewhere </a:t>
            </a:r>
            <a:endParaRPr dirty="0"/>
          </a:p>
        </p:txBody>
      </p:sp>
    </p:spTree>
    <p:extLst>
      <p:ext uri="{BB962C8B-B14F-4D97-AF65-F5344CB8AC3E}">
        <p14:creationId xmlns:p14="http://schemas.microsoft.com/office/powerpoint/2010/main" val="1455353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Example application: Photometric Stereo"/>
          <p:cNvSpPr txBox="1">
            <a:spLocks noGrp="1"/>
          </p:cNvSpPr>
          <p:nvPr>
            <p:ph type="title"/>
          </p:nvPr>
        </p:nvSpPr>
        <p:spPr>
          <a:prstGeom prst="rect">
            <a:avLst/>
          </a:prstGeom>
        </p:spPr>
        <p:txBody>
          <a:bodyPr/>
          <a:lstStyle/>
          <a:p>
            <a:r>
              <a:t>Example application: Photometric Stereo</a:t>
            </a:r>
          </a:p>
        </p:txBody>
      </p:sp>
      <p:pic>
        <p:nvPicPr>
          <p:cNvPr id="328" name="female_01.png" descr="female_01.png"/>
          <p:cNvPicPr>
            <a:picLocks noChangeAspect="1"/>
          </p:cNvPicPr>
          <p:nvPr/>
        </p:nvPicPr>
        <p:blipFill>
          <a:blip r:embed="rId2"/>
          <a:stretch>
            <a:fillRect/>
          </a:stretch>
        </p:blipFill>
        <p:spPr>
          <a:xfrm>
            <a:off x="2933700" y="2119923"/>
            <a:ext cx="1939752" cy="2265673"/>
          </a:xfrm>
          <a:prstGeom prst="rect">
            <a:avLst/>
          </a:prstGeom>
          <a:ln w="12700">
            <a:miter lim="400000"/>
          </a:ln>
        </p:spPr>
      </p:pic>
      <p:pic>
        <p:nvPicPr>
          <p:cNvPr id="329" name="female_02.png" descr="female_02.png"/>
          <p:cNvPicPr>
            <a:picLocks noChangeAspect="1"/>
          </p:cNvPicPr>
          <p:nvPr/>
        </p:nvPicPr>
        <p:blipFill>
          <a:blip r:embed="rId3"/>
          <a:stretch>
            <a:fillRect/>
          </a:stretch>
        </p:blipFill>
        <p:spPr>
          <a:xfrm>
            <a:off x="2939003" y="4482169"/>
            <a:ext cx="1939753" cy="2265674"/>
          </a:xfrm>
          <a:prstGeom prst="rect">
            <a:avLst/>
          </a:prstGeom>
          <a:ln w="12700">
            <a:miter lim="400000"/>
          </a:ln>
        </p:spPr>
      </p:pic>
      <p:pic>
        <p:nvPicPr>
          <p:cNvPr id="330" name="female_03.png" descr="female_03.png"/>
          <p:cNvPicPr>
            <a:picLocks noChangeAspect="1"/>
          </p:cNvPicPr>
          <p:nvPr/>
        </p:nvPicPr>
        <p:blipFill>
          <a:blip r:embed="rId4"/>
          <a:stretch>
            <a:fillRect/>
          </a:stretch>
        </p:blipFill>
        <p:spPr>
          <a:xfrm>
            <a:off x="843549" y="4474772"/>
            <a:ext cx="1939753" cy="2265674"/>
          </a:xfrm>
          <a:prstGeom prst="rect">
            <a:avLst/>
          </a:prstGeom>
          <a:ln w="12700">
            <a:miter lim="400000"/>
          </a:ln>
        </p:spPr>
      </p:pic>
      <p:pic>
        <p:nvPicPr>
          <p:cNvPr id="331" name="female_04.png" descr="female_04.png"/>
          <p:cNvPicPr>
            <a:picLocks noChangeAspect="1"/>
          </p:cNvPicPr>
          <p:nvPr/>
        </p:nvPicPr>
        <p:blipFill>
          <a:blip r:embed="rId5"/>
          <a:stretch>
            <a:fillRect/>
          </a:stretch>
        </p:blipFill>
        <p:spPr>
          <a:xfrm>
            <a:off x="5034596" y="6816876"/>
            <a:ext cx="1939753" cy="2265674"/>
          </a:xfrm>
          <a:prstGeom prst="rect">
            <a:avLst/>
          </a:prstGeom>
          <a:ln w="12700">
            <a:miter lim="400000"/>
          </a:ln>
        </p:spPr>
      </p:pic>
      <p:pic>
        <p:nvPicPr>
          <p:cNvPr id="332" name="female_05.png" descr="female_05.png"/>
          <p:cNvPicPr>
            <a:picLocks noChangeAspect="1"/>
          </p:cNvPicPr>
          <p:nvPr/>
        </p:nvPicPr>
        <p:blipFill>
          <a:blip r:embed="rId6"/>
          <a:stretch>
            <a:fillRect/>
          </a:stretch>
        </p:blipFill>
        <p:spPr>
          <a:xfrm>
            <a:off x="836199" y="6809479"/>
            <a:ext cx="1939753" cy="2265674"/>
          </a:xfrm>
          <a:prstGeom prst="rect">
            <a:avLst/>
          </a:prstGeom>
          <a:ln w="12700">
            <a:miter lim="400000"/>
          </a:ln>
        </p:spPr>
      </p:pic>
      <p:pic>
        <p:nvPicPr>
          <p:cNvPr id="333" name="female_06.png" descr="female_06.png"/>
          <p:cNvPicPr>
            <a:picLocks noChangeAspect="1"/>
          </p:cNvPicPr>
          <p:nvPr/>
        </p:nvPicPr>
        <p:blipFill>
          <a:blip r:embed="rId7"/>
          <a:stretch>
            <a:fillRect/>
          </a:stretch>
        </p:blipFill>
        <p:spPr>
          <a:xfrm>
            <a:off x="2931746" y="6809526"/>
            <a:ext cx="1939753" cy="2265673"/>
          </a:xfrm>
          <a:prstGeom prst="rect">
            <a:avLst/>
          </a:prstGeom>
          <a:ln w="12700">
            <a:miter lim="400000"/>
          </a:ln>
        </p:spPr>
      </p:pic>
      <p:pic>
        <p:nvPicPr>
          <p:cNvPr id="334" name="female_07.png" descr="female_07.png"/>
          <p:cNvPicPr>
            <a:picLocks noChangeAspect="1"/>
          </p:cNvPicPr>
          <p:nvPr/>
        </p:nvPicPr>
        <p:blipFill>
          <a:blip r:embed="rId8"/>
          <a:stretch>
            <a:fillRect/>
          </a:stretch>
        </p:blipFill>
        <p:spPr>
          <a:xfrm>
            <a:off x="5032549" y="4478029"/>
            <a:ext cx="1939753" cy="2265673"/>
          </a:xfrm>
          <a:prstGeom prst="rect">
            <a:avLst/>
          </a:prstGeom>
          <a:ln w="12700">
            <a:miter lim="400000"/>
          </a:ln>
        </p:spPr>
      </p:pic>
      <p:pic>
        <p:nvPicPr>
          <p:cNvPr id="335" name="droppedImage.png" descr="droppedImage.png"/>
          <p:cNvPicPr>
            <a:picLocks noChangeAspect="1"/>
          </p:cNvPicPr>
          <p:nvPr/>
        </p:nvPicPr>
        <p:blipFill>
          <a:blip r:embed="rId9"/>
          <a:stretch>
            <a:fillRect/>
          </a:stretch>
        </p:blipFill>
        <p:spPr>
          <a:xfrm>
            <a:off x="7505700" y="3523663"/>
            <a:ext cx="4965700" cy="41852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Trick for dielectrics (non-metals)"/>
          <p:cNvSpPr txBox="1">
            <a:spLocks noGrp="1"/>
          </p:cNvSpPr>
          <p:nvPr>
            <p:ph type="title"/>
          </p:nvPr>
        </p:nvSpPr>
        <p:spPr>
          <a:xfrm>
            <a:off x="571500" y="330200"/>
            <a:ext cx="11861800" cy="1397000"/>
          </a:xfrm>
          <a:prstGeom prst="rect">
            <a:avLst/>
          </a:prstGeom>
        </p:spPr>
        <p:txBody>
          <a:bodyPr/>
          <a:lstStyle/>
          <a:p>
            <a:r>
              <a:t>Trick for dielectrics (non-metals)</a:t>
            </a:r>
          </a:p>
        </p:txBody>
      </p:sp>
      <p:sp>
        <p:nvSpPr>
          <p:cNvPr id="452" name="BRDF is a sum of a Lambertian diffuse component and non-Lambertian specular components…"/>
          <p:cNvSpPr txBox="1"/>
          <p:nvPr/>
        </p:nvSpPr>
        <p:spPr>
          <a:xfrm>
            <a:off x="571500" y="2324100"/>
            <a:ext cx="11861800" cy="19939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marL="266700" indent="-266700" algn="l" defTabSz="584200">
              <a:spcBef>
                <a:spcPts val="2400"/>
              </a:spcBef>
              <a:buSzPct val="100000"/>
              <a:buChar char="•"/>
              <a:defRPr sz="2600">
                <a:solidFill>
                  <a:srgbClr val="747474"/>
                </a:solidFill>
                <a:latin typeface="Helvetica Neue"/>
                <a:ea typeface="Helvetica Neue"/>
                <a:cs typeface="Helvetica Neue"/>
                <a:sym typeface="Helvetica Neue"/>
              </a:defRPr>
            </a:pPr>
            <a:r>
              <a:rPr dirty="0"/>
              <a:t>BRDF is a sum of a Lambertian diffuse component and non-Lambertian specular components</a:t>
            </a:r>
          </a:p>
          <a:p>
            <a:pPr marL="266700" indent="-266700" algn="l" defTabSz="584200">
              <a:spcBef>
                <a:spcPts val="2400"/>
              </a:spcBef>
              <a:buSzPct val="100000"/>
              <a:buChar char="•"/>
              <a:defRPr sz="2600">
                <a:solidFill>
                  <a:srgbClr val="747474"/>
                </a:solidFill>
                <a:latin typeface="Helvetica Neue"/>
                <a:ea typeface="Helvetica Neue"/>
                <a:cs typeface="Helvetica Neue"/>
                <a:sym typeface="Helvetica Neue"/>
              </a:defRPr>
            </a:pPr>
            <a:r>
              <a:rPr dirty="0"/>
              <a:t>The two components differ in terms of color and polarization, and under certain conditions, this can be exploited to separate them.</a:t>
            </a:r>
            <a:br>
              <a:rPr dirty="0"/>
            </a:br>
            <a:endParaRPr dirty="0"/>
          </a:p>
        </p:txBody>
      </p:sp>
      <p:pic>
        <p:nvPicPr>
          <p:cNvPr id="25" name="droppedImage.pdf" descr="droppedImage.pdf">
            <a:extLst>
              <a:ext uri="{FF2B5EF4-FFF2-40B4-BE49-F238E27FC236}">
                <a16:creationId xmlns:a16="http://schemas.microsoft.com/office/drawing/2014/main" id="{A6EDE1CE-762E-419A-8DF9-45B80FA29AAB}"/>
              </a:ext>
            </a:extLst>
          </p:cNvPr>
          <p:cNvPicPr>
            <a:picLocks noChangeAspect="1"/>
          </p:cNvPicPr>
          <p:nvPr/>
        </p:nvPicPr>
        <p:blipFill>
          <a:blip r:embed="rId3"/>
          <a:stretch>
            <a:fillRect/>
          </a:stretch>
        </p:blipFill>
        <p:spPr>
          <a:xfrm>
            <a:off x="1306404" y="4776966"/>
            <a:ext cx="5219700" cy="482600"/>
          </a:xfrm>
          <a:prstGeom prst="rect">
            <a:avLst/>
          </a:prstGeom>
          <a:ln w="12700">
            <a:miter lim="400000"/>
          </a:ln>
        </p:spPr>
      </p:pic>
    </p:spTree>
    <p:extLst>
      <p:ext uri="{BB962C8B-B14F-4D97-AF65-F5344CB8AC3E}">
        <p14:creationId xmlns:p14="http://schemas.microsoft.com/office/powerpoint/2010/main" val="3436823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p:cNvSpPr/>
          <p:nvPr/>
        </p:nvSpPr>
        <p:spPr>
          <a:xfrm>
            <a:off x="7696200" y="7150100"/>
            <a:ext cx="1511300" cy="762000"/>
          </a:xfrm>
          <a:custGeom>
            <a:avLst/>
            <a:gdLst/>
            <a:ahLst/>
            <a:cxnLst>
              <a:cxn ang="0">
                <a:pos x="wd2" y="hd2"/>
              </a:cxn>
              <a:cxn ang="5400000">
                <a:pos x="wd2" y="hd2"/>
              </a:cxn>
              <a:cxn ang="10800000">
                <a:pos x="wd2" y="hd2"/>
              </a:cxn>
              <a:cxn ang="16200000">
                <a:pos x="wd2" y="hd2"/>
              </a:cxn>
            </a:cxnLst>
            <a:rect l="0" t="0" r="r" b="b"/>
            <a:pathLst>
              <a:path w="21600" h="21600" extrusionOk="0">
                <a:moveTo>
                  <a:pt x="8968" y="21600"/>
                </a:moveTo>
                <a:cubicBezTo>
                  <a:pt x="8968" y="19576"/>
                  <a:pt x="9788" y="17936"/>
                  <a:pt x="10800" y="17936"/>
                </a:cubicBezTo>
                <a:cubicBezTo>
                  <a:pt x="11812" y="17936"/>
                  <a:pt x="12632" y="19576"/>
                  <a:pt x="12632" y="21600"/>
                </a:cubicBezTo>
                <a:lnTo>
                  <a:pt x="21600" y="21600"/>
                </a:lnTo>
                <a:cubicBezTo>
                  <a:pt x="21600" y="9671"/>
                  <a:pt x="16765" y="0"/>
                  <a:pt x="10800" y="0"/>
                </a:cubicBezTo>
                <a:cubicBezTo>
                  <a:pt x="4835" y="0"/>
                  <a:pt x="0" y="9671"/>
                  <a:pt x="0" y="21600"/>
                </a:cubicBezTo>
                <a:close/>
              </a:path>
            </a:pathLst>
          </a:custGeom>
          <a:solidFill>
            <a:srgbClr val="AB4500">
              <a:alpha val="86000"/>
            </a:srgbClr>
          </a:solidFill>
          <a:ln w="12700">
            <a:miter lim="400000"/>
          </a:ln>
        </p:spPr>
        <p:txBody>
          <a:bodyPr lIns="50800" tIns="50800" rIns="50800" bIns="50800" anchor="ctr"/>
          <a:lstStyle/>
          <a:p>
            <a:pPr algn="ctr" defTabSz="584200">
              <a:defRPr sz="3600">
                <a:latin typeface="+mn-lt"/>
                <a:ea typeface="+mn-ea"/>
                <a:cs typeface="+mn-cs"/>
                <a:sym typeface="Helvetica Neue Light"/>
              </a:defRPr>
            </a:pPr>
            <a:endParaRPr/>
          </a:p>
        </p:txBody>
      </p:sp>
      <p:sp>
        <p:nvSpPr>
          <p:cNvPr id="490" name="Shape"/>
          <p:cNvSpPr/>
          <p:nvPr/>
        </p:nvSpPr>
        <p:spPr>
          <a:xfrm>
            <a:off x="6616700" y="7658100"/>
            <a:ext cx="4178300" cy="800100"/>
          </a:xfrm>
          <a:custGeom>
            <a:avLst/>
            <a:gdLst/>
            <a:ahLst/>
            <a:cxnLst>
              <a:cxn ang="0">
                <a:pos x="wd2" y="hd2"/>
              </a:cxn>
              <a:cxn ang="5400000">
                <a:pos x="wd2" y="hd2"/>
              </a:cxn>
              <a:cxn ang="10800000">
                <a:pos x="wd2" y="hd2"/>
              </a:cxn>
              <a:cxn ang="16200000">
                <a:pos x="wd2" y="hd2"/>
              </a:cxn>
            </a:cxnLst>
            <a:rect l="0" t="0" r="r" b="b"/>
            <a:pathLst>
              <a:path w="21600" h="21478" extrusionOk="0">
                <a:moveTo>
                  <a:pt x="0" y="21478"/>
                </a:moveTo>
                <a:cubicBezTo>
                  <a:pt x="0" y="10251"/>
                  <a:pt x="0" y="21478"/>
                  <a:pt x="12" y="2746"/>
                </a:cubicBezTo>
                <a:cubicBezTo>
                  <a:pt x="175" y="427"/>
                  <a:pt x="994" y="5125"/>
                  <a:pt x="1368" y="5125"/>
                </a:cubicBezTo>
                <a:cubicBezTo>
                  <a:pt x="1742" y="5125"/>
                  <a:pt x="1975" y="3173"/>
                  <a:pt x="2244" y="2746"/>
                </a:cubicBezTo>
                <a:cubicBezTo>
                  <a:pt x="2513" y="2319"/>
                  <a:pt x="2735" y="2319"/>
                  <a:pt x="2981" y="2746"/>
                </a:cubicBezTo>
                <a:cubicBezTo>
                  <a:pt x="3226" y="3173"/>
                  <a:pt x="3471" y="5125"/>
                  <a:pt x="3717" y="5125"/>
                </a:cubicBezTo>
                <a:cubicBezTo>
                  <a:pt x="3962" y="5125"/>
                  <a:pt x="4219" y="3173"/>
                  <a:pt x="4465" y="2746"/>
                </a:cubicBezTo>
                <a:cubicBezTo>
                  <a:pt x="4710" y="2319"/>
                  <a:pt x="4921" y="3173"/>
                  <a:pt x="5213" y="2746"/>
                </a:cubicBezTo>
                <a:cubicBezTo>
                  <a:pt x="5505" y="2319"/>
                  <a:pt x="5996" y="0"/>
                  <a:pt x="6242" y="0"/>
                </a:cubicBezTo>
                <a:cubicBezTo>
                  <a:pt x="6487" y="0"/>
                  <a:pt x="6370" y="2319"/>
                  <a:pt x="6697" y="2746"/>
                </a:cubicBezTo>
                <a:cubicBezTo>
                  <a:pt x="7025" y="3173"/>
                  <a:pt x="7773" y="3112"/>
                  <a:pt x="8182" y="2746"/>
                </a:cubicBezTo>
                <a:cubicBezTo>
                  <a:pt x="8591" y="2380"/>
                  <a:pt x="8801" y="549"/>
                  <a:pt x="9175" y="549"/>
                </a:cubicBezTo>
                <a:cubicBezTo>
                  <a:pt x="9549" y="549"/>
                  <a:pt x="10075" y="2380"/>
                  <a:pt x="10403" y="2746"/>
                </a:cubicBezTo>
                <a:cubicBezTo>
                  <a:pt x="10730" y="3112"/>
                  <a:pt x="10777" y="2746"/>
                  <a:pt x="11151" y="2746"/>
                </a:cubicBezTo>
                <a:cubicBezTo>
                  <a:pt x="11513" y="2746"/>
                  <a:pt x="12343" y="2319"/>
                  <a:pt x="12635" y="2746"/>
                </a:cubicBezTo>
                <a:cubicBezTo>
                  <a:pt x="12927" y="3173"/>
                  <a:pt x="12787" y="5431"/>
                  <a:pt x="12904" y="5431"/>
                </a:cubicBezTo>
                <a:cubicBezTo>
                  <a:pt x="13021" y="5431"/>
                  <a:pt x="13044" y="3173"/>
                  <a:pt x="13371" y="2746"/>
                </a:cubicBezTo>
                <a:cubicBezTo>
                  <a:pt x="13699" y="2319"/>
                  <a:pt x="14517" y="2258"/>
                  <a:pt x="14856" y="2746"/>
                </a:cubicBezTo>
                <a:cubicBezTo>
                  <a:pt x="15195" y="3234"/>
                  <a:pt x="15206" y="5675"/>
                  <a:pt x="15405" y="5797"/>
                </a:cubicBezTo>
                <a:cubicBezTo>
                  <a:pt x="15604" y="5919"/>
                  <a:pt x="15779" y="4027"/>
                  <a:pt x="16060" y="3539"/>
                </a:cubicBezTo>
                <a:cubicBezTo>
                  <a:pt x="16340" y="3051"/>
                  <a:pt x="16796" y="2868"/>
                  <a:pt x="17088" y="2746"/>
                </a:cubicBezTo>
                <a:cubicBezTo>
                  <a:pt x="17381" y="2624"/>
                  <a:pt x="17474" y="2624"/>
                  <a:pt x="17825" y="2746"/>
                </a:cubicBezTo>
                <a:cubicBezTo>
                  <a:pt x="18175" y="2868"/>
                  <a:pt x="18818" y="3112"/>
                  <a:pt x="19204" y="3539"/>
                </a:cubicBezTo>
                <a:cubicBezTo>
                  <a:pt x="19590" y="3966"/>
                  <a:pt x="19870" y="5553"/>
                  <a:pt x="20139" y="5431"/>
                </a:cubicBezTo>
                <a:cubicBezTo>
                  <a:pt x="20408" y="5309"/>
                  <a:pt x="20560" y="3173"/>
                  <a:pt x="20794" y="2746"/>
                </a:cubicBezTo>
                <a:cubicBezTo>
                  <a:pt x="21027" y="2319"/>
                  <a:pt x="21436" y="-122"/>
                  <a:pt x="21565" y="2868"/>
                </a:cubicBezTo>
                <a:cubicBezTo>
                  <a:pt x="21600" y="19220"/>
                  <a:pt x="21542" y="4149"/>
                  <a:pt x="21600" y="20502"/>
                </a:cubicBezTo>
                <a:cubicBezTo>
                  <a:pt x="17988" y="20807"/>
                  <a:pt x="4594" y="20807"/>
                  <a:pt x="0" y="21478"/>
                </a:cubicBezTo>
                <a:close/>
              </a:path>
            </a:pathLst>
          </a:custGeom>
          <a:blipFill>
            <a:blip r:embed="rId3"/>
          </a:blipFill>
          <a:ln w="12700" cap="sq">
            <a:solidFill>
              <a:srgbClr val="E7C379"/>
            </a:solidFill>
          </a:ln>
        </p:spPr>
        <p:txBody>
          <a:bodyPr lIns="50800" tIns="50800" rIns="50800" bIns="50800" anchor="ctr"/>
          <a:lstStyle/>
          <a:p>
            <a:pPr algn="ctr" defTabSz="584200">
              <a:defRPr sz="3600">
                <a:latin typeface="+mn-lt"/>
                <a:ea typeface="+mn-ea"/>
                <a:cs typeface="+mn-cs"/>
                <a:sym typeface="Helvetica Neue Light"/>
              </a:defRPr>
            </a:pPr>
            <a:endParaRPr/>
          </a:p>
        </p:txBody>
      </p:sp>
      <p:sp>
        <p:nvSpPr>
          <p:cNvPr id="491" name="Trick for dielectrics (non-metals)"/>
          <p:cNvSpPr txBox="1">
            <a:spLocks noGrp="1"/>
          </p:cNvSpPr>
          <p:nvPr>
            <p:ph type="title"/>
          </p:nvPr>
        </p:nvSpPr>
        <p:spPr>
          <a:prstGeom prst="rect">
            <a:avLst/>
          </a:prstGeom>
        </p:spPr>
        <p:txBody>
          <a:bodyPr/>
          <a:lstStyle/>
          <a:p>
            <a:r>
              <a:t>Trick for dielectrics (non-metals)</a:t>
            </a:r>
          </a:p>
        </p:txBody>
      </p:sp>
      <p:sp>
        <p:nvSpPr>
          <p:cNvPr id="496" name="Shape"/>
          <p:cNvSpPr/>
          <p:nvPr/>
        </p:nvSpPr>
        <p:spPr>
          <a:xfrm rot="19200000">
            <a:off x="7811279" y="6512566"/>
            <a:ext cx="484393" cy="1329036"/>
          </a:xfrm>
          <a:custGeom>
            <a:avLst/>
            <a:gdLst/>
            <a:ahLst/>
            <a:cxnLst>
              <a:cxn ang="0">
                <a:pos x="wd2" y="hd2"/>
              </a:cxn>
              <a:cxn ang="5400000">
                <a:pos x="wd2" y="hd2"/>
              </a:cxn>
              <a:cxn ang="10800000">
                <a:pos x="wd2" y="hd2"/>
              </a:cxn>
              <a:cxn ang="16200000">
                <a:pos x="wd2" y="hd2"/>
              </a:cxn>
            </a:cxnLst>
            <a:rect l="0" t="0" r="r" b="b"/>
            <a:pathLst>
              <a:path w="20236" h="21369" extrusionOk="0">
                <a:moveTo>
                  <a:pt x="10591" y="21369"/>
                </a:moveTo>
                <a:cubicBezTo>
                  <a:pt x="7221" y="18376"/>
                  <a:pt x="1144" y="8261"/>
                  <a:pt x="182" y="4804"/>
                </a:cubicBezTo>
                <a:cubicBezTo>
                  <a:pt x="-781" y="1347"/>
                  <a:pt x="2288" y="1323"/>
                  <a:pt x="4694" y="604"/>
                </a:cubicBezTo>
                <a:cubicBezTo>
                  <a:pt x="7101" y="-115"/>
                  <a:pt x="12035" y="-231"/>
                  <a:pt x="14622" y="465"/>
                </a:cubicBezTo>
                <a:cubicBezTo>
                  <a:pt x="17209" y="1161"/>
                  <a:pt x="20819" y="1254"/>
                  <a:pt x="20157" y="4734"/>
                </a:cubicBezTo>
                <a:cubicBezTo>
                  <a:pt x="19495" y="8214"/>
                  <a:pt x="13539" y="18237"/>
                  <a:pt x="10591" y="21369"/>
                </a:cubicBezTo>
                <a:close/>
              </a:path>
            </a:pathLst>
          </a:custGeom>
          <a:solidFill>
            <a:srgbClr val="FFC100">
              <a:alpha val="89000"/>
            </a:srgbClr>
          </a:solidFill>
          <a:ln w="12700"/>
        </p:spPr>
        <p:txBody>
          <a:bodyPr lIns="50800" tIns="50800" rIns="50800" bIns="50800" anchor="ctr"/>
          <a:lstStyle/>
          <a:p>
            <a:pPr algn="ctr" defTabSz="584200">
              <a:defRPr sz="3600">
                <a:latin typeface="+mn-lt"/>
                <a:ea typeface="+mn-ea"/>
                <a:cs typeface="+mn-cs"/>
                <a:sym typeface="Helvetica Neue Light"/>
              </a:defRPr>
            </a:pPr>
            <a:endParaRPr/>
          </a:p>
        </p:txBody>
      </p:sp>
      <p:pic>
        <p:nvPicPr>
          <p:cNvPr id="498" name="droppedImage.pdf" descr="droppedImage.pdf"/>
          <p:cNvPicPr>
            <a:picLocks noChangeAspect="1"/>
          </p:cNvPicPr>
          <p:nvPr/>
        </p:nvPicPr>
        <p:blipFill>
          <a:blip r:embed="rId4"/>
          <a:stretch>
            <a:fillRect/>
          </a:stretch>
        </p:blipFill>
        <p:spPr>
          <a:xfrm>
            <a:off x="977900" y="4902200"/>
            <a:ext cx="5219700" cy="482600"/>
          </a:xfrm>
          <a:prstGeom prst="rect">
            <a:avLst/>
          </a:prstGeom>
          <a:ln w="12700">
            <a:miter lim="400000"/>
          </a:ln>
        </p:spPr>
      </p:pic>
      <p:sp>
        <p:nvSpPr>
          <p:cNvPr id="23" name="Rectangle 22">
            <a:extLst>
              <a:ext uri="{FF2B5EF4-FFF2-40B4-BE49-F238E27FC236}">
                <a16:creationId xmlns:a16="http://schemas.microsoft.com/office/drawing/2014/main" id="{BA5A6307-17CF-4412-8845-BDA6DB56BDBD}"/>
              </a:ext>
            </a:extLst>
          </p:cNvPr>
          <p:cNvSpPr/>
          <p:nvPr/>
        </p:nvSpPr>
        <p:spPr>
          <a:xfrm>
            <a:off x="425218" y="6207588"/>
            <a:ext cx="5428080" cy="1938992"/>
          </a:xfrm>
          <a:prstGeom prst="rect">
            <a:avLst/>
          </a:prstGeom>
        </p:spPr>
        <p:txBody>
          <a:bodyPr wrap="square">
            <a:spAutoFit/>
          </a:bodyPr>
          <a:lstStyle/>
          <a:p>
            <a:pPr algn="l"/>
            <a:r>
              <a:rPr lang="en-US" sz="2400" dirty="0"/>
              <a:t>Often called the </a:t>
            </a:r>
            <a:r>
              <a:rPr lang="en-US" sz="2400" i="1" dirty="0"/>
              <a:t>dichromatic BRDF</a:t>
            </a:r>
            <a:r>
              <a:rPr lang="en-US" sz="2400" dirty="0"/>
              <a:t>:</a:t>
            </a:r>
          </a:p>
          <a:p>
            <a:pPr marL="342900" indent="-342900" algn="l">
              <a:buFont typeface="Arial" panose="020B0604020202020204" pitchFamily="34" charset="0"/>
              <a:buChar char="•"/>
            </a:pPr>
            <a:r>
              <a:rPr lang="en-US" sz="2400" dirty="0"/>
              <a:t>Diffuse term varies with wavelength, constant with polarization</a:t>
            </a:r>
          </a:p>
          <a:p>
            <a:pPr marL="342900" indent="-342900" algn="l">
              <a:buFont typeface="Arial" panose="020B0604020202020204" pitchFamily="34" charset="0"/>
              <a:buChar char="•"/>
            </a:pPr>
            <a:r>
              <a:rPr lang="en-US" sz="2400" dirty="0"/>
              <a:t>Specular term constant with wavelength, varies with polarization</a:t>
            </a:r>
          </a:p>
        </p:txBody>
      </p:sp>
      <p:sp>
        <p:nvSpPr>
          <p:cNvPr id="24" name="BRDF is a sum of a Lambertian diffuse component and non-Lambertian specular components…">
            <a:extLst>
              <a:ext uri="{FF2B5EF4-FFF2-40B4-BE49-F238E27FC236}">
                <a16:creationId xmlns:a16="http://schemas.microsoft.com/office/drawing/2014/main" id="{1A790CB5-92EC-408D-A693-056915DDC3EE}"/>
              </a:ext>
            </a:extLst>
          </p:cNvPr>
          <p:cNvSpPr txBox="1"/>
          <p:nvPr/>
        </p:nvSpPr>
        <p:spPr>
          <a:xfrm>
            <a:off x="571500" y="2324100"/>
            <a:ext cx="11861800" cy="19939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marL="266700" indent="-266700" algn="l" defTabSz="584200">
              <a:spcBef>
                <a:spcPts val="2400"/>
              </a:spcBef>
              <a:buSzPct val="100000"/>
              <a:buChar char="•"/>
              <a:defRPr sz="2600">
                <a:solidFill>
                  <a:srgbClr val="747474"/>
                </a:solidFill>
                <a:latin typeface="Helvetica Neue"/>
                <a:ea typeface="Helvetica Neue"/>
                <a:cs typeface="Helvetica Neue"/>
                <a:sym typeface="Helvetica Neue"/>
              </a:defRPr>
            </a:pPr>
            <a:r>
              <a:rPr dirty="0"/>
              <a:t>BRDF is a sum of a Lambertian diffuse component and non-Lambertian specular components</a:t>
            </a:r>
          </a:p>
          <a:p>
            <a:pPr marL="266700" indent="-266700" algn="l" defTabSz="584200">
              <a:spcBef>
                <a:spcPts val="2400"/>
              </a:spcBef>
              <a:buSzPct val="100000"/>
              <a:buChar char="•"/>
              <a:defRPr sz="2600">
                <a:solidFill>
                  <a:srgbClr val="747474"/>
                </a:solidFill>
                <a:latin typeface="Helvetica Neue"/>
                <a:ea typeface="Helvetica Neue"/>
                <a:cs typeface="Helvetica Neue"/>
                <a:sym typeface="Helvetica Neue"/>
              </a:defRPr>
            </a:pPr>
            <a:r>
              <a:rPr dirty="0"/>
              <a:t>The two components differ in terms of color and polarization, and under certain conditions, this can be exploited to separate them.</a:t>
            </a:r>
            <a:br>
              <a:rPr dirty="0"/>
            </a:br>
            <a:endParaRPr dirty="0"/>
          </a:p>
        </p:txBody>
      </p:sp>
      <p:sp>
        <p:nvSpPr>
          <p:cNvPr id="9" name="Line">
            <a:extLst>
              <a:ext uri="{FF2B5EF4-FFF2-40B4-BE49-F238E27FC236}">
                <a16:creationId xmlns:a16="http://schemas.microsoft.com/office/drawing/2014/main" id="{51899EFB-E87B-454B-B526-ABE7C4F198B9}"/>
              </a:ext>
            </a:extLst>
          </p:cNvPr>
          <p:cNvSpPr/>
          <p:nvPr/>
        </p:nvSpPr>
        <p:spPr>
          <a:xfrm flipH="1">
            <a:off x="8470900" y="5499946"/>
            <a:ext cx="2424854" cy="2176499"/>
          </a:xfrm>
          <a:prstGeom prst="line">
            <a:avLst/>
          </a:prstGeom>
          <a:ln w="28575" cap="sq">
            <a:solidFill>
              <a:srgbClr val="000000"/>
            </a:solidFill>
            <a:tailEnd type="triangle"/>
          </a:ln>
        </p:spPr>
        <p:txBody>
          <a:bodyPr lIns="50800" tIns="50800" rIns="50800" bIns="50800" anchor="ctr"/>
          <a:lstStyle/>
          <a:p>
            <a:pPr algn="ctr" defTabSz="584200">
              <a:defRPr sz="3600">
                <a:latin typeface="+mn-lt"/>
                <a:ea typeface="+mn-ea"/>
                <a:cs typeface="+mn-cs"/>
                <a:sym typeface="Helvetica Neue Light"/>
              </a:defRPr>
            </a:pPr>
            <a:endParaRPr/>
          </a:p>
        </p:txBody>
      </p:sp>
    </p:spTree>
    <p:extLst>
      <p:ext uri="{BB962C8B-B14F-4D97-AF65-F5344CB8AC3E}">
        <p14:creationId xmlns:p14="http://schemas.microsoft.com/office/powerpoint/2010/main" val="2039100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 name="src6_total.jpg" descr="src6_total.jpg"/>
          <p:cNvPicPr>
            <a:picLocks/>
          </p:cNvPicPr>
          <p:nvPr/>
        </p:nvPicPr>
        <p:blipFill>
          <a:blip r:embed="rId2"/>
          <a:stretch>
            <a:fillRect/>
          </a:stretch>
        </p:blipFill>
        <p:spPr>
          <a:xfrm>
            <a:off x="1625600" y="2890520"/>
            <a:ext cx="2749974" cy="3217334"/>
          </a:xfrm>
          <a:prstGeom prst="rect">
            <a:avLst/>
          </a:prstGeom>
          <a:ln w="12700">
            <a:miter lim="400000"/>
          </a:ln>
        </p:spPr>
      </p:pic>
      <p:pic>
        <p:nvPicPr>
          <p:cNvPr id="514" name="src6_total_withmask.jpg" descr="src6_total_withmask.jpg"/>
          <p:cNvPicPr>
            <a:picLocks/>
          </p:cNvPicPr>
          <p:nvPr/>
        </p:nvPicPr>
        <p:blipFill>
          <a:blip r:embed="rId3"/>
          <a:stretch>
            <a:fillRect/>
          </a:stretch>
        </p:blipFill>
        <p:spPr>
          <a:xfrm>
            <a:off x="1632373" y="2890520"/>
            <a:ext cx="2736428" cy="3199272"/>
          </a:xfrm>
          <a:prstGeom prst="rect">
            <a:avLst/>
          </a:prstGeom>
          <a:ln>
            <a:solidFill>
              <a:srgbClr val="FFFED5"/>
            </a:solidFill>
            <a:miter lim="400000"/>
          </a:ln>
        </p:spPr>
      </p:pic>
      <p:grpSp>
        <p:nvGrpSpPr>
          <p:cNvPr id="521" name="Group"/>
          <p:cNvGrpSpPr/>
          <p:nvPr/>
        </p:nvGrpSpPr>
        <p:grpSpPr>
          <a:xfrm>
            <a:off x="4499299" y="2450253"/>
            <a:ext cx="6879902" cy="3639539"/>
            <a:chOff x="0" y="0"/>
            <a:chExt cx="6879901" cy="3639537"/>
          </a:xfrm>
        </p:grpSpPr>
        <p:sp>
          <p:nvSpPr>
            <p:cNvPr id="515" name="DIFFUSE"/>
            <p:cNvSpPr txBox="1"/>
            <p:nvPr/>
          </p:nvSpPr>
          <p:spPr>
            <a:xfrm>
              <a:off x="1514257" y="0"/>
              <a:ext cx="1195066" cy="4445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lgn="ctr" defTabSz="584200">
                <a:buClr>
                  <a:srgbClr val="FFFED5"/>
                </a:buClr>
                <a:buFont typeface="Tahoma"/>
                <a:defRPr sz="2200">
                  <a:latin typeface="Tahoma"/>
                  <a:ea typeface="Tahoma"/>
                  <a:cs typeface="Tahoma"/>
                  <a:sym typeface="Tahoma"/>
                </a:defRPr>
              </a:lvl1pPr>
            </a:lstStyle>
            <a:p>
              <a:r>
                <a:t>DIFFUSE</a:t>
              </a:r>
            </a:p>
          </p:txBody>
        </p:sp>
        <p:pic>
          <p:nvPicPr>
            <p:cNvPr id="516" name="src6_diff_withmask.jpg" descr="src6_diff_withmask.jpg"/>
            <p:cNvPicPr>
              <a:picLocks/>
            </p:cNvPicPr>
            <p:nvPr/>
          </p:nvPicPr>
          <p:blipFill>
            <a:blip r:embed="rId4"/>
            <a:stretch>
              <a:fillRect/>
            </a:stretch>
          </p:blipFill>
          <p:spPr>
            <a:xfrm>
              <a:off x="822870" y="439662"/>
              <a:ext cx="2736706" cy="3199876"/>
            </a:xfrm>
            <a:prstGeom prst="rect">
              <a:avLst/>
            </a:prstGeom>
            <a:ln w="9525" cap="flat">
              <a:solidFill>
                <a:srgbClr val="FFFED5"/>
              </a:solidFill>
              <a:prstDash val="solid"/>
              <a:miter lim="400000"/>
            </a:ln>
            <a:effectLst/>
          </p:spPr>
        </p:pic>
        <p:pic>
          <p:nvPicPr>
            <p:cNvPr id="517" name="src6_spec_withmask.jpg" descr="src6_spec_withmask.jpg"/>
            <p:cNvPicPr>
              <a:picLocks/>
            </p:cNvPicPr>
            <p:nvPr/>
          </p:nvPicPr>
          <p:blipFill>
            <a:blip r:embed="rId5"/>
            <a:stretch>
              <a:fillRect/>
            </a:stretch>
          </p:blipFill>
          <p:spPr>
            <a:xfrm>
              <a:off x="4143196" y="439662"/>
              <a:ext cx="2736706" cy="3199876"/>
            </a:xfrm>
            <a:prstGeom prst="rect">
              <a:avLst/>
            </a:prstGeom>
            <a:ln w="9525" cap="flat">
              <a:solidFill>
                <a:srgbClr val="FFFED5"/>
              </a:solidFill>
              <a:prstDash val="solid"/>
              <a:miter lim="400000"/>
            </a:ln>
            <a:effectLst/>
          </p:spPr>
        </p:pic>
        <p:sp>
          <p:nvSpPr>
            <p:cNvPr id="518" name="="/>
            <p:cNvSpPr txBox="1"/>
            <p:nvPr/>
          </p:nvSpPr>
          <p:spPr>
            <a:xfrm>
              <a:off x="0" y="1886802"/>
              <a:ext cx="520849" cy="7747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lgn="ctr" defTabSz="584200">
                <a:buClr>
                  <a:srgbClr val="FFFED5"/>
                </a:buClr>
                <a:buFont typeface="Tahoma"/>
                <a:defRPr sz="4400">
                  <a:latin typeface="Tahoma"/>
                  <a:ea typeface="Tahoma"/>
                  <a:cs typeface="Tahoma"/>
                  <a:sym typeface="Tahoma"/>
                </a:defRPr>
              </a:lvl1pPr>
            </a:lstStyle>
            <a:p>
              <a:r>
                <a:t>=</a:t>
              </a:r>
            </a:p>
          </p:txBody>
        </p:sp>
        <p:sp>
          <p:nvSpPr>
            <p:cNvPr id="519" name="+"/>
            <p:cNvSpPr txBox="1"/>
            <p:nvPr/>
          </p:nvSpPr>
          <p:spPr>
            <a:xfrm>
              <a:off x="3523409" y="1886802"/>
              <a:ext cx="520850" cy="7747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lgn="ctr" defTabSz="584200">
                <a:buClr>
                  <a:srgbClr val="FFFED5"/>
                </a:buClr>
                <a:buFont typeface="Tahoma"/>
                <a:defRPr sz="4400">
                  <a:latin typeface="Tahoma"/>
                  <a:ea typeface="Tahoma"/>
                  <a:cs typeface="Tahoma"/>
                  <a:sym typeface="Tahoma"/>
                </a:defRPr>
              </a:lvl1pPr>
            </a:lstStyle>
            <a:p>
              <a:r>
                <a:t>+</a:t>
              </a:r>
            </a:p>
          </p:txBody>
        </p:sp>
        <p:sp>
          <p:nvSpPr>
            <p:cNvPr id="520" name="SPECULAR"/>
            <p:cNvSpPr txBox="1"/>
            <p:nvPr/>
          </p:nvSpPr>
          <p:spPr>
            <a:xfrm>
              <a:off x="4797119" y="0"/>
              <a:ext cx="1406117" cy="4445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lvl1pPr algn="ctr" defTabSz="584200">
                <a:buClr>
                  <a:srgbClr val="FFFED5"/>
                </a:buClr>
                <a:buFont typeface="Tahoma"/>
                <a:defRPr sz="2200">
                  <a:latin typeface="Tahoma"/>
                  <a:ea typeface="Tahoma"/>
                  <a:cs typeface="Tahoma"/>
                  <a:sym typeface="Tahoma"/>
                </a:defRPr>
              </a:lvl1pPr>
            </a:lstStyle>
            <a:p>
              <a:r>
                <a:t>SPECULAR</a:t>
              </a:r>
            </a:p>
          </p:txBody>
        </p:sp>
      </p:grpSp>
      <p:sp>
        <p:nvSpPr>
          <p:cNvPr id="522" name="Trick for dielectrics (non-metals)"/>
          <p:cNvSpPr txBox="1">
            <a:spLocks noGrp="1"/>
          </p:cNvSpPr>
          <p:nvPr>
            <p:ph type="title"/>
          </p:nvPr>
        </p:nvSpPr>
        <p:spPr>
          <a:prstGeom prst="rect">
            <a:avLst/>
          </a:prstGeom>
        </p:spPr>
        <p:txBody>
          <a:bodyPr/>
          <a:lstStyle/>
          <a:p>
            <a:r>
              <a:t>Trick for dielectrics (non-metals)</a:t>
            </a:r>
          </a:p>
        </p:txBody>
      </p:sp>
      <p:sp>
        <p:nvSpPr>
          <p:cNvPr id="523" name="In this example, the two components were separated using linear polarizing filters on the camera and light source."/>
          <p:cNvSpPr txBox="1">
            <a:spLocks noGrp="1"/>
          </p:cNvSpPr>
          <p:nvPr>
            <p:ph type="body" sz="quarter" idx="4294967295"/>
          </p:nvPr>
        </p:nvSpPr>
        <p:spPr>
          <a:xfrm>
            <a:off x="876300" y="6565900"/>
            <a:ext cx="11861800" cy="1079500"/>
          </a:xfrm>
          <a:prstGeom prst="rect">
            <a:avLst/>
          </a:prstGeom>
        </p:spPr>
        <p:txBody>
          <a:bodyPr/>
          <a:lstStyle/>
          <a:p>
            <a:pPr marL="711200"/>
            <a:r>
              <a:t>In this example, the two components were separated using linear polarizing filters on the camera and light source.</a:t>
            </a:r>
            <a:br/>
            <a:endParaRPr/>
          </a:p>
        </p:txBody>
      </p:sp>
    </p:spTree>
    <p:extLst>
      <p:ext uri="{BB962C8B-B14F-4D97-AF65-F5344CB8AC3E}">
        <p14:creationId xmlns:p14="http://schemas.microsoft.com/office/powerpoint/2010/main" val="2118700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 name="droppedImage.png" descr="droppedImage.png"/>
          <p:cNvPicPr>
            <a:picLocks noChangeAspect="1"/>
          </p:cNvPicPr>
          <p:nvPr/>
        </p:nvPicPr>
        <p:blipFill>
          <a:blip r:embed="rId2"/>
          <a:srcRect r="23112"/>
          <a:stretch>
            <a:fillRect/>
          </a:stretch>
        </p:blipFill>
        <p:spPr>
          <a:xfrm>
            <a:off x="708066" y="2139967"/>
            <a:ext cx="4054434" cy="5128377"/>
          </a:xfrm>
          <a:prstGeom prst="rect">
            <a:avLst/>
          </a:prstGeom>
          <a:ln w="12700">
            <a:miter lim="400000"/>
          </a:ln>
        </p:spPr>
      </p:pic>
      <p:pic>
        <p:nvPicPr>
          <p:cNvPr id="526" name="src6_total_withmask.jpg" descr="src6_total_withmask.jpg"/>
          <p:cNvPicPr>
            <a:picLocks/>
          </p:cNvPicPr>
          <p:nvPr/>
        </p:nvPicPr>
        <p:blipFill>
          <a:blip r:embed="rId3"/>
          <a:srcRect l="15423" t="20157" r="17005" b="9313"/>
          <a:stretch>
            <a:fillRect/>
          </a:stretch>
        </p:blipFill>
        <p:spPr>
          <a:xfrm>
            <a:off x="3074125" y="5107396"/>
            <a:ext cx="355583" cy="444501"/>
          </a:xfrm>
          <a:custGeom>
            <a:avLst/>
            <a:gdLst/>
            <a:ahLst/>
            <a:cxnLst>
              <a:cxn ang="0">
                <a:pos x="wd2" y="hd2"/>
              </a:cxn>
              <a:cxn ang="5400000">
                <a:pos x="wd2" y="hd2"/>
              </a:cxn>
              <a:cxn ang="10800000">
                <a:pos x="wd2" y="hd2"/>
              </a:cxn>
              <a:cxn ang="16200000">
                <a:pos x="wd2" y="hd2"/>
              </a:cxn>
            </a:cxnLst>
            <a:rect l="0" t="0" r="r" b="b"/>
            <a:pathLst>
              <a:path w="21248" h="21600" extrusionOk="0">
                <a:moveTo>
                  <a:pt x="10058" y="0"/>
                </a:moveTo>
                <a:cubicBezTo>
                  <a:pt x="4824" y="0"/>
                  <a:pt x="1218" y="2048"/>
                  <a:pt x="596" y="3896"/>
                </a:cubicBezTo>
                <a:cubicBezTo>
                  <a:pt x="-26" y="5744"/>
                  <a:pt x="-148" y="8600"/>
                  <a:pt x="169" y="10819"/>
                </a:cubicBezTo>
                <a:cubicBezTo>
                  <a:pt x="486" y="13039"/>
                  <a:pt x="1342" y="21600"/>
                  <a:pt x="10746" y="21600"/>
                </a:cubicBezTo>
                <a:cubicBezTo>
                  <a:pt x="20150" y="21600"/>
                  <a:pt x="21066" y="11663"/>
                  <a:pt x="21157" y="9990"/>
                </a:cubicBezTo>
                <a:cubicBezTo>
                  <a:pt x="21248" y="8317"/>
                  <a:pt x="21452" y="5717"/>
                  <a:pt x="20635" y="3510"/>
                </a:cubicBezTo>
                <a:cubicBezTo>
                  <a:pt x="19818" y="1303"/>
                  <a:pt x="15292" y="0"/>
                  <a:pt x="10058" y="0"/>
                </a:cubicBezTo>
                <a:close/>
              </a:path>
            </a:pathLst>
          </a:custGeom>
          <a:ln>
            <a:solidFill>
              <a:srgbClr val="FFFED5"/>
            </a:solidFill>
            <a:miter lim="400000"/>
          </a:ln>
        </p:spPr>
      </p:pic>
      <p:grpSp>
        <p:nvGrpSpPr>
          <p:cNvPr id="535" name="Group"/>
          <p:cNvGrpSpPr/>
          <p:nvPr/>
        </p:nvGrpSpPr>
        <p:grpSpPr>
          <a:xfrm>
            <a:off x="6819900" y="7174653"/>
            <a:ext cx="5791200" cy="2171700"/>
            <a:chOff x="0" y="0"/>
            <a:chExt cx="5791199" cy="2171699"/>
          </a:xfrm>
        </p:grpSpPr>
        <p:pic>
          <p:nvPicPr>
            <p:cNvPr id="527" name="src6_total.jpg" descr="src6_total.jpg"/>
            <p:cNvPicPr>
              <a:picLocks/>
            </p:cNvPicPr>
            <p:nvPr/>
          </p:nvPicPr>
          <p:blipFill>
            <a:blip r:embed="rId4"/>
            <a:stretch>
              <a:fillRect/>
            </a:stretch>
          </p:blipFill>
          <p:spPr>
            <a:xfrm>
              <a:off x="0" y="261408"/>
              <a:ext cx="1632797" cy="1910292"/>
            </a:xfrm>
            <a:prstGeom prst="rect">
              <a:avLst/>
            </a:prstGeom>
            <a:ln w="12700" cap="flat">
              <a:noFill/>
              <a:miter lim="400000"/>
            </a:ln>
            <a:effectLst/>
          </p:spPr>
        </p:pic>
        <p:grpSp>
          <p:nvGrpSpPr>
            <p:cNvPr id="534" name="Group"/>
            <p:cNvGrpSpPr/>
            <p:nvPr/>
          </p:nvGrpSpPr>
          <p:grpSpPr>
            <a:xfrm>
              <a:off x="1706258" y="0"/>
              <a:ext cx="4084942" cy="2160977"/>
              <a:chOff x="0" y="0"/>
              <a:chExt cx="4084940" cy="2160976"/>
            </a:xfrm>
          </p:grpSpPr>
          <p:sp>
            <p:nvSpPr>
              <p:cNvPr id="528" name="DIFFUSE"/>
              <p:cNvSpPr txBox="1"/>
              <p:nvPr/>
            </p:nvSpPr>
            <p:spPr>
              <a:xfrm>
                <a:off x="899089" y="0"/>
                <a:ext cx="709571" cy="26392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noAutofit/>
              </a:bodyPr>
              <a:lstStyle>
                <a:lvl1pPr algn="ctr" defTabSz="584200">
                  <a:buClr>
                    <a:srgbClr val="FFFED5"/>
                  </a:buClr>
                  <a:buFont typeface="Tahoma"/>
                  <a:defRPr sz="1000">
                    <a:latin typeface="Tahoma"/>
                    <a:ea typeface="Tahoma"/>
                    <a:cs typeface="Tahoma"/>
                    <a:sym typeface="Tahoma"/>
                  </a:defRPr>
                </a:lvl1pPr>
              </a:lstStyle>
              <a:p>
                <a:r>
                  <a:t>DIFFUSE</a:t>
                </a:r>
              </a:p>
            </p:txBody>
          </p:sp>
          <p:pic>
            <p:nvPicPr>
              <p:cNvPr id="529" name="src6_diff_withmask.jpg" descr="src6_diff_withmask.jpg"/>
              <p:cNvPicPr>
                <a:picLocks/>
              </p:cNvPicPr>
              <p:nvPr/>
            </p:nvPicPr>
            <p:blipFill>
              <a:blip r:embed="rId5"/>
              <a:stretch>
                <a:fillRect/>
              </a:stretch>
            </p:blipFill>
            <p:spPr>
              <a:xfrm>
                <a:off x="488579" y="261049"/>
                <a:ext cx="1624919" cy="1899928"/>
              </a:xfrm>
              <a:prstGeom prst="rect">
                <a:avLst/>
              </a:prstGeom>
              <a:ln w="9525" cap="flat">
                <a:solidFill>
                  <a:srgbClr val="FFFED5"/>
                </a:solidFill>
                <a:prstDash val="solid"/>
                <a:miter lim="400000"/>
              </a:ln>
              <a:effectLst/>
            </p:spPr>
          </p:pic>
          <p:pic>
            <p:nvPicPr>
              <p:cNvPr id="530" name="src6_spec_withmask.jpg" descr="src6_spec_withmask.jpg"/>
              <p:cNvPicPr>
                <a:picLocks/>
              </p:cNvPicPr>
              <p:nvPr/>
            </p:nvPicPr>
            <p:blipFill>
              <a:blip r:embed="rId6"/>
              <a:stretch>
                <a:fillRect/>
              </a:stretch>
            </p:blipFill>
            <p:spPr>
              <a:xfrm>
                <a:off x="2460022" y="261049"/>
                <a:ext cx="1624919" cy="1899928"/>
              </a:xfrm>
              <a:prstGeom prst="rect">
                <a:avLst/>
              </a:prstGeom>
              <a:ln w="9525" cap="flat">
                <a:solidFill>
                  <a:srgbClr val="FFFED5"/>
                </a:solidFill>
                <a:prstDash val="solid"/>
                <a:miter lim="400000"/>
              </a:ln>
              <a:effectLst/>
            </p:spPr>
          </p:pic>
          <p:sp>
            <p:nvSpPr>
              <p:cNvPr id="531" name="="/>
              <p:cNvSpPr txBox="1"/>
              <p:nvPr/>
            </p:nvSpPr>
            <p:spPr>
              <a:xfrm>
                <a:off x="0" y="1120289"/>
                <a:ext cx="309254" cy="4599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noAutofit/>
              </a:bodyPr>
              <a:lstStyle>
                <a:lvl1pPr algn="ctr" defTabSz="584200">
                  <a:buClr>
                    <a:srgbClr val="FFFED5"/>
                  </a:buClr>
                  <a:buFont typeface="Tahoma"/>
                  <a:defRPr sz="2700">
                    <a:latin typeface="Tahoma"/>
                    <a:ea typeface="Tahoma"/>
                    <a:cs typeface="Tahoma"/>
                    <a:sym typeface="Tahoma"/>
                  </a:defRPr>
                </a:lvl1pPr>
              </a:lstStyle>
              <a:p>
                <a:r>
                  <a:t>=</a:t>
                </a:r>
              </a:p>
            </p:txBody>
          </p:sp>
          <p:sp>
            <p:nvSpPr>
              <p:cNvPr id="532" name="+"/>
              <p:cNvSpPr txBox="1"/>
              <p:nvPr/>
            </p:nvSpPr>
            <p:spPr>
              <a:xfrm>
                <a:off x="2092023" y="1120289"/>
                <a:ext cx="309255" cy="4599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noAutofit/>
              </a:bodyPr>
              <a:lstStyle>
                <a:lvl1pPr algn="ctr" defTabSz="584200">
                  <a:buClr>
                    <a:srgbClr val="FFFED5"/>
                  </a:buClr>
                  <a:buFont typeface="Tahoma"/>
                  <a:defRPr sz="2700">
                    <a:latin typeface="Tahoma"/>
                    <a:ea typeface="Tahoma"/>
                    <a:cs typeface="Tahoma"/>
                    <a:sym typeface="Tahoma"/>
                  </a:defRPr>
                </a:lvl1pPr>
              </a:lstStyle>
              <a:p>
                <a:r>
                  <a:t>+</a:t>
                </a:r>
              </a:p>
            </p:txBody>
          </p:sp>
          <p:sp>
            <p:nvSpPr>
              <p:cNvPr id="533" name="SPECULAR"/>
              <p:cNvSpPr txBox="1"/>
              <p:nvPr/>
            </p:nvSpPr>
            <p:spPr>
              <a:xfrm>
                <a:off x="2848289" y="0"/>
                <a:ext cx="834882" cy="26392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noAutofit/>
              </a:bodyPr>
              <a:lstStyle>
                <a:lvl1pPr algn="ctr" defTabSz="584200">
                  <a:buClr>
                    <a:srgbClr val="FFFED5"/>
                  </a:buClr>
                  <a:buFont typeface="Tahoma"/>
                  <a:defRPr sz="1000">
                    <a:latin typeface="Tahoma"/>
                    <a:ea typeface="Tahoma"/>
                    <a:cs typeface="Tahoma"/>
                    <a:sym typeface="Tahoma"/>
                  </a:defRPr>
                </a:lvl1pPr>
              </a:lstStyle>
              <a:p>
                <a:r>
                  <a:t>SPECULAR</a:t>
                </a:r>
              </a:p>
            </p:txBody>
          </p:sp>
        </p:grpSp>
      </p:grpSp>
      <p:sp>
        <p:nvSpPr>
          <p:cNvPr id="536" name="Trick for dielectrics (non-metals)"/>
          <p:cNvSpPr txBox="1">
            <a:spLocks noGrp="1"/>
          </p:cNvSpPr>
          <p:nvPr>
            <p:ph type="title"/>
          </p:nvPr>
        </p:nvSpPr>
        <p:spPr>
          <a:prstGeom prst="rect">
            <a:avLst/>
          </a:prstGeom>
        </p:spPr>
        <p:txBody>
          <a:bodyPr/>
          <a:lstStyle/>
          <a:p>
            <a:r>
              <a:t>Trick for dielectrics (non-metals)</a:t>
            </a:r>
          </a:p>
        </p:txBody>
      </p:sp>
      <p:pic>
        <p:nvPicPr>
          <p:cNvPr id="537" name="latexit-drag.pdf" descr="latexit-drag.pdf"/>
          <p:cNvPicPr>
            <a:picLocks noChangeAspect="1"/>
          </p:cNvPicPr>
          <p:nvPr/>
        </p:nvPicPr>
        <p:blipFill>
          <a:blip r:embed="rId7"/>
          <a:stretch>
            <a:fillRect/>
          </a:stretch>
        </p:blipFill>
        <p:spPr>
          <a:xfrm>
            <a:off x="5067300" y="2514494"/>
            <a:ext cx="3543306" cy="439254"/>
          </a:xfrm>
          <a:prstGeom prst="rect">
            <a:avLst/>
          </a:prstGeom>
          <a:ln w="12700">
            <a:miter lim="400000"/>
          </a:ln>
        </p:spPr>
      </p:pic>
      <p:pic>
        <p:nvPicPr>
          <p:cNvPr id="538" name="latexit-drag.pdf" descr="latexit-drag.pdf"/>
          <p:cNvPicPr>
            <a:picLocks noChangeAspect="1"/>
          </p:cNvPicPr>
          <p:nvPr/>
        </p:nvPicPr>
        <p:blipFill>
          <a:blip r:embed="rId8"/>
          <a:stretch>
            <a:fillRect/>
          </a:stretch>
        </p:blipFill>
        <p:spPr>
          <a:xfrm>
            <a:off x="5164911" y="6494946"/>
            <a:ext cx="2010801" cy="439254"/>
          </a:xfrm>
          <a:prstGeom prst="rect">
            <a:avLst/>
          </a:prstGeom>
          <a:ln w="12700">
            <a:miter lim="400000"/>
          </a:ln>
        </p:spPr>
      </p:pic>
      <p:pic>
        <p:nvPicPr>
          <p:cNvPr id="539" name="src6_total_withmask.jpg" descr="src6_total_withmask.jpg"/>
          <p:cNvPicPr>
            <a:picLocks/>
          </p:cNvPicPr>
          <p:nvPr/>
        </p:nvPicPr>
        <p:blipFill>
          <a:blip r:embed="rId3"/>
          <a:srcRect l="15423" t="20157" r="17005" b="9313"/>
          <a:stretch>
            <a:fillRect/>
          </a:stretch>
        </p:blipFill>
        <p:spPr>
          <a:xfrm>
            <a:off x="3073352" y="6413500"/>
            <a:ext cx="355582" cy="444500"/>
          </a:xfrm>
          <a:custGeom>
            <a:avLst/>
            <a:gdLst/>
            <a:ahLst/>
            <a:cxnLst>
              <a:cxn ang="0">
                <a:pos x="wd2" y="hd2"/>
              </a:cxn>
              <a:cxn ang="5400000">
                <a:pos x="wd2" y="hd2"/>
              </a:cxn>
              <a:cxn ang="10800000">
                <a:pos x="wd2" y="hd2"/>
              </a:cxn>
              <a:cxn ang="16200000">
                <a:pos x="wd2" y="hd2"/>
              </a:cxn>
            </a:cxnLst>
            <a:rect l="0" t="0" r="r" b="b"/>
            <a:pathLst>
              <a:path w="21248" h="21600" extrusionOk="0">
                <a:moveTo>
                  <a:pt x="10058" y="0"/>
                </a:moveTo>
                <a:cubicBezTo>
                  <a:pt x="4824" y="0"/>
                  <a:pt x="1218" y="2048"/>
                  <a:pt x="596" y="3896"/>
                </a:cubicBezTo>
                <a:cubicBezTo>
                  <a:pt x="-26" y="5744"/>
                  <a:pt x="-148" y="8600"/>
                  <a:pt x="169" y="10819"/>
                </a:cubicBezTo>
                <a:cubicBezTo>
                  <a:pt x="486" y="13039"/>
                  <a:pt x="1342" y="21600"/>
                  <a:pt x="10746" y="21600"/>
                </a:cubicBezTo>
                <a:cubicBezTo>
                  <a:pt x="20150" y="21600"/>
                  <a:pt x="21066" y="11663"/>
                  <a:pt x="21157" y="9990"/>
                </a:cubicBezTo>
                <a:cubicBezTo>
                  <a:pt x="21248" y="8317"/>
                  <a:pt x="21452" y="5717"/>
                  <a:pt x="20635" y="3510"/>
                </a:cubicBezTo>
                <a:cubicBezTo>
                  <a:pt x="19818" y="1303"/>
                  <a:pt x="15292" y="0"/>
                  <a:pt x="10058" y="0"/>
                </a:cubicBezTo>
                <a:close/>
              </a:path>
            </a:pathLst>
          </a:custGeom>
          <a:ln>
            <a:solidFill>
              <a:srgbClr val="FFFED5"/>
            </a:solidFill>
            <a:miter lim="400000"/>
          </a:ln>
        </p:spPr>
      </p:pic>
      <p:pic>
        <p:nvPicPr>
          <p:cNvPr id="540" name="src6_total_withmask.jpg" descr="src6_total_withmask.jpg"/>
          <p:cNvPicPr>
            <a:picLocks/>
          </p:cNvPicPr>
          <p:nvPr/>
        </p:nvPicPr>
        <p:blipFill>
          <a:blip r:embed="rId3"/>
          <a:srcRect l="15423" t="20157" r="17005" b="9313"/>
          <a:stretch>
            <a:fillRect/>
          </a:stretch>
        </p:blipFill>
        <p:spPr>
          <a:xfrm>
            <a:off x="3073352" y="3822700"/>
            <a:ext cx="355582" cy="444500"/>
          </a:xfrm>
          <a:custGeom>
            <a:avLst/>
            <a:gdLst/>
            <a:ahLst/>
            <a:cxnLst>
              <a:cxn ang="0">
                <a:pos x="wd2" y="hd2"/>
              </a:cxn>
              <a:cxn ang="5400000">
                <a:pos x="wd2" y="hd2"/>
              </a:cxn>
              <a:cxn ang="10800000">
                <a:pos x="wd2" y="hd2"/>
              </a:cxn>
              <a:cxn ang="16200000">
                <a:pos x="wd2" y="hd2"/>
              </a:cxn>
            </a:cxnLst>
            <a:rect l="0" t="0" r="r" b="b"/>
            <a:pathLst>
              <a:path w="21248" h="21600" extrusionOk="0">
                <a:moveTo>
                  <a:pt x="10058" y="0"/>
                </a:moveTo>
                <a:cubicBezTo>
                  <a:pt x="4824" y="0"/>
                  <a:pt x="1218" y="2048"/>
                  <a:pt x="596" y="3896"/>
                </a:cubicBezTo>
                <a:cubicBezTo>
                  <a:pt x="-26" y="5744"/>
                  <a:pt x="-148" y="8600"/>
                  <a:pt x="169" y="10819"/>
                </a:cubicBezTo>
                <a:cubicBezTo>
                  <a:pt x="486" y="13039"/>
                  <a:pt x="1342" y="21600"/>
                  <a:pt x="10746" y="21600"/>
                </a:cubicBezTo>
                <a:cubicBezTo>
                  <a:pt x="20150" y="21600"/>
                  <a:pt x="21066" y="11663"/>
                  <a:pt x="21157" y="9990"/>
                </a:cubicBezTo>
                <a:cubicBezTo>
                  <a:pt x="21248" y="8317"/>
                  <a:pt x="21452" y="5717"/>
                  <a:pt x="20635" y="3510"/>
                </a:cubicBezTo>
                <a:cubicBezTo>
                  <a:pt x="19818" y="1303"/>
                  <a:pt x="15292" y="0"/>
                  <a:pt x="10058" y="0"/>
                </a:cubicBezTo>
                <a:close/>
              </a:path>
            </a:pathLst>
          </a:custGeom>
          <a:ln>
            <a:solidFill>
              <a:srgbClr val="FFFED5"/>
            </a:solidFill>
            <a:miter lim="400000"/>
          </a:ln>
        </p:spPr>
      </p:pic>
      <p:pic>
        <p:nvPicPr>
          <p:cNvPr id="541" name="src6_total_withmask.jpg" descr="src6_total_withmask.jpg"/>
          <p:cNvPicPr>
            <a:picLocks/>
          </p:cNvPicPr>
          <p:nvPr/>
        </p:nvPicPr>
        <p:blipFill>
          <a:blip r:embed="rId3"/>
          <a:srcRect l="15423" t="20157" r="17005" b="9313"/>
          <a:stretch>
            <a:fillRect/>
          </a:stretch>
        </p:blipFill>
        <p:spPr>
          <a:xfrm>
            <a:off x="3035252" y="2540000"/>
            <a:ext cx="355582" cy="444500"/>
          </a:xfrm>
          <a:custGeom>
            <a:avLst/>
            <a:gdLst/>
            <a:ahLst/>
            <a:cxnLst>
              <a:cxn ang="0">
                <a:pos x="wd2" y="hd2"/>
              </a:cxn>
              <a:cxn ang="5400000">
                <a:pos x="wd2" y="hd2"/>
              </a:cxn>
              <a:cxn ang="10800000">
                <a:pos x="wd2" y="hd2"/>
              </a:cxn>
              <a:cxn ang="16200000">
                <a:pos x="wd2" y="hd2"/>
              </a:cxn>
            </a:cxnLst>
            <a:rect l="0" t="0" r="r" b="b"/>
            <a:pathLst>
              <a:path w="21248" h="21600" extrusionOk="0">
                <a:moveTo>
                  <a:pt x="10058" y="0"/>
                </a:moveTo>
                <a:cubicBezTo>
                  <a:pt x="4824" y="0"/>
                  <a:pt x="1218" y="2048"/>
                  <a:pt x="596" y="3896"/>
                </a:cubicBezTo>
                <a:cubicBezTo>
                  <a:pt x="-26" y="5744"/>
                  <a:pt x="-148" y="8600"/>
                  <a:pt x="169" y="10819"/>
                </a:cubicBezTo>
                <a:cubicBezTo>
                  <a:pt x="486" y="13039"/>
                  <a:pt x="1342" y="21600"/>
                  <a:pt x="10746" y="21600"/>
                </a:cubicBezTo>
                <a:cubicBezTo>
                  <a:pt x="20150" y="21600"/>
                  <a:pt x="21066" y="11663"/>
                  <a:pt x="21157" y="9990"/>
                </a:cubicBezTo>
                <a:cubicBezTo>
                  <a:pt x="21248" y="8317"/>
                  <a:pt x="21452" y="5717"/>
                  <a:pt x="20635" y="3510"/>
                </a:cubicBezTo>
                <a:cubicBezTo>
                  <a:pt x="19818" y="1303"/>
                  <a:pt x="15292" y="0"/>
                  <a:pt x="10058" y="0"/>
                </a:cubicBezTo>
                <a:close/>
              </a:path>
            </a:pathLst>
          </a:custGeom>
          <a:ln>
            <a:solidFill>
              <a:srgbClr val="FFFED5"/>
            </a:solidFill>
            <a:miter lim="400000"/>
          </a:ln>
        </p:spPr>
      </p:pic>
    </p:spTree>
    <p:extLst>
      <p:ext uri="{BB962C8B-B14F-4D97-AF65-F5344CB8AC3E}">
        <p14:creationId xmlns:p14="http://schemas.microsoft.com/office/powerpoint/2010/main" val="1725330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 name="Tabulated 4D BRDFs (hard to measure)"/>
          <p:cNvSpPr txBox="1">
            <a:spLocks noGrp="1"/>
          </p:cNvSpPr>
          <p:nvPr>
            <p:ph type="title"/>
          </p:nvPr>
        </p:nvSpPr>
        <p:spPr>
          <a:prstGeom prst="rect">
            <a:avLst/>
          </a:prstGeom>
        </p:spPr>
        <p:txBody>
          <a:bodyPr/>
          <a:lstStyle/>
          <a:p>
            <a:r>
              <a:t>Tabulated 4D BRDFs (hard to measure)</a:t>
            </a:r>
          </a:p>
        </p:txBody>
      </p:sp>
      <p:pic>
        <p:nvPicPr>
          <p:cNvPr id="1052" name="droppedImage.png" descr="droppedImage.png"/>
          <p:cNvPicPr>
            <a:picLocks noChangeAspect="1"/>
          </p:cNvPicPr>
          <p:nvPr/>
        </p:nvPicPr>
        <p:blipFill>
          <a:blip r:embed="rId3"/>
          <a:stretch>
            <a:fillRect/>
          </a:stretch>
        </p:blipFill>
        <p:spPr>
          <a:xfrm>
            <a:off x="622300" y="2416636"/>
            <a:ext cx="5745163" cy="4267201"/>
          </a:xfrm>
          <a:prstGeom prst="rect">
            <a:avLst/>
          </a:prstGeom>
          <a:ln w="12700">
            <a:miter lim="400000"/>
          </a:ln>
        </p:spPr>
      </p:pic>
      <p:pic>
        <p:nvPicPr>
          <p:cNvPr id="1053" name="droppedImage.png" descr="droppedImage.png"/>
          <p:cNvPicPr>
            <a:picLocks noChangeAspect="1"/>
          </p:cNvPicPr>
          <p:nvPr/>
        </p:nvPicPr>
        <p:blipFill>
          <a:blip r:embed="rId4"/>
          <a:stretch>
            <a:fillRect/>
          </a:stretch>
        </p:blipFill>
        <p:spPr>
          <a:xfrm>
            <a:off x="533400" y="6972300"/>
            <a:ext cx="5918200" cy="1232675"/>
          </a:xfrm>
          <a:prstGeom prst="rect">
            <a:avLst/>
          </a:prstGeom>
          <a:ln w="12700">
            <a:miter lim="400000"/>
          </a:ln>
        </p:spPr>
      </p:pic>
      <p:sp>
        <p:nvSpPr>
          <p:cNvPr id="1054" name="[Ngan et al., 2005]"/>
          <p:cNvSpPr txBox="1"/>
          <p:nvPr/>
        </p:nvSpPr>
        <p:spPr>
          <a:xfrm>
            <a:off x="3528168" y="8166100"/>
            <a:ext cx="2993706" cy="3937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lvl1pPr marL="708039" algn="r">
              <a:lnSpc>
                <a:spcPct val="110000"/>
              </a:lnSpc>
              <a:spcBef>
                <a:spcPts val="900"/>
              </a:spcBef>
              <a:buClr>
                <a:srgbClr val="8BCEB1"/>
              </a:buClr>
              <a:buFont typeface="Arial"/>
              <a:defRPr sz="2100">
                <a:solidFill>
                  <a:srgbClr val="747474"/>
                </a:solidFill>
                <a:latin typeface="Microsoft Sans Serif"/>
                <a:ea typeface="Microsoft Sans Serif"/>
                <a:cs typeface="Microsoft Sans Serif"/>
                <a:sym typeface="Microsoft Sans Serif"/>
              </a:defRPr>
            </a:lvl1pPr>
          </a:lstStyle>
          <a:p>
            <a:r>
              <a:t>[Ngan et al., 2005]</a:t>
            </a:r>
          </a:p>
        </p:txBody>
      </p:sp>
      <p:pic>
        <p:nvPicPr>
          <p:cNvPr id="1055" name="droppedImage.tiff" descr="droppedImage.tiff"/>
          <p:cNvPicPr>
            <a:picLocks noChangeAspect="1"/>
          </p:cNvPicPr>
          <p:nvPr/>
        </p:nvPicPr>
        <p:blipFill>
          <a:blip r:embed="rId5"/>
          <a:stretch>
            <a:fillRect/>
          </a:stretch>
        </p:blipFill>
        <p:spPr>
          <a:xfrm>
            <a:off x="7670800" y="2714624"/>
            <a:ext cx="4330700" cy="3051176"/>
          </a:xfrm>
          <a:prstGeom prst="rect">
            <a:avLst/>
          </a:prstGeom>
          <a:ln w="12700">
            <a:miter lim="400000"/>
          </a:ln>
        </p:spPr>
      </p:pic>
      <p:sp>
        <p:nvSpPr>
          <p:cNvPr id="1056" name="Gonioreflectometer"/>
          <p:cNvSpPr txBox="1"/>
          <p:nvPr/>
        </p:nvSpPr>
        <p:spPr>
          <a:xfrm>
            <a:off x="8980747" y="5854700"/>
            <a:ext cx="3093457" cy="3937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lvl1pPr marL="708039" algn="r">
              <a:lnSpc>
                <a:spcPct val="110000"/>
              </a:lnSpc>
              <a:spcBef>
                <a:spcPts val="900"/>
              </a:spcBef>
              <a:buClr>
                <a:srgbClr val="8BCEB1"/>
              </a:buClr>
              <a:buFont typeface="Arial"/>
              <a:defRPr sz="2100">
                <a:solidFill>
                  <a:srgbClr val="747474"/>
                </a:solidFill>
                <a:latin typeface="Microsoft Sans Serif"/>
                <a:ea typeface="Microsoft Sans Serif"/>
                <a:cs typeface="Microsoft Sans Serif"/>
                <a:sym typeface="Microsoft Sans Serif"/>
              </a:defRPr>
            </a:lvl1pPr>
          </a:lstStyle>
          <a:p>
            <a:r>
              <a:t>Gonioreflectometer</a:t>
            </a:r>
          </a:p>
        </p:txBody>
      </p:sp>
    </p:spTree>
    <p:extLst>
      <p:ext uri="{BB962C8B-B14F-4D97-AF65-F5344CB8AC3E}">
        <p14:creationId xmlns:p14="http://schemas.microsoft.com/office/powerpoint/2010/main" val="4064363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Low-parameter (non-linear) BRDF models"/>
          <p:cNvSpPr txBox="1">
            <a:spLocks noGrp="1"/>
          </p:cNvSpPr>
          <p:nvPr>
            <p:ph type="title"/>
          </p:nvPr>
        </p:nvSpPr>
        <p:spPr>
          <a:prstGeom prst="rect">
            <a:avLst/>
          </a:prstGeom>
        </p:spPr>
        <p:txBody>
          <a:bodyPr/>
          <a:lstStyle/>
          <a:p>
            <a:r>
              <a:t>Low-parameter (non-linear) BRDF models</a:t>
            </a:r>
          </a:p>
        </p:txBody>
      </p:sp>
      <p:pic>
        <p:nvPicPr>
          <p:cNvPr id="415" name="droppedImage.pdf" descr="droppedImage.pdf"/>
          <p:cNvPicPr>
            <a:picLocks noChangeAspect="1"/>
          </p:cNvPicPr>
          <p:nvPr/>
        </p:nvPicPr>
        <p:blipFill>
          <a:blip r:embed="rId2"/>
          <a:stretch>
            <a:fillRect/>
          </a:stretch>
        </p:blipFill>
        <p:spPr>
          <a:xfrm>
            <a:off x="2654300" y="6184900"/>
            <a:ext cx="3226180" cy="469900"/>
          </a:xfrm>
          <a:prstGeom prst="rect">
            <a:avLst/>
          </a:prstGeom>
          <a:ln w="12700">
            <a:miter lim="400000"/>
          </a:ln>
        </p:spPr>
      </p:pic>
      <p:pic>
        <p:nvPicPr>
          <p:cNvPr id="416" name="droppedImage.pdf" descr="droppedImage.pdf"/>
          <p:cNvPicPr>
            <a:picLocks noChangeAspect="1"/>
          </p:cNvPicPr>
          <p:nvPr/>
        </p:nvPicPr>
        <p:blipFill>
          <a:blip r:embed="rId3"/>
          <a:stretch>
            <a:fillRect/>
          </a:stretch>
        </p:blipFill>
        <p:spPr>
          <a:xfrm>
            <a:off x="2654300" y="6753752"/>
            <a:ext cx="6616700" cy="675749"/>
          </a:xfrm>
          <a:prstGeom prst="rect">
            <a:avLst/>
          </a:prstGeom>
          <a:ln w="12700">
            <a:miter lim="400000"/>
          </a:ln>
        </p:spPr>
      </p:pic>
      <p:pic>
        <p:nvPicPr>
          <p:cNvPr id="417" name="droppedImage.pdf" descr="droppedImage.pdf"/>
          <p:cNvPicPr>
            <a:picLocks noChangeAspect="1"/>
          </p:cNvPicPr>
          <p:nvPr/>
        </p:nvPicPr>
        <p:blipFill>
          <a:blip r:embed="rId4"/>
          <a:stretch>
            <a:fillRect/>
          </a:stretch>
        </p:blipFill>
        <p:spPr>
          <a:xfrm>
            <a:off x="2659607" y="5546956"/>
            <a:ext cx="3352801" cy="468973"/>
          </a:xfrm>
          <a:prstGeom prst="rect">
            <a:avLst/>
          </a:prstGeom>
          <a:ln w="12700">
            <a:miter lim="400000"/>
          </a:ln>
        </p:spPr>
      </p:pic>
      <p:pic>
        <p:nvPicPr>
          <p:cNvPr id="418" name="droppedImage.pdf" descr="droppedImage.pdf"/>
          <p:cNvPicPr>
            <a:picLocks noChangeAspect="1"/>
          </p:cNvPicPr>
          <p:nvPr/>
        </p:nvPicPr>
        <p:blipFill>
          <a:blip r:embed="rId5"/>
          <a:stretch>
            <a:fillRect/>
          </a:stretch>
        </p:blipFill>
        <p:spPr>
          <a:xfrm>
            <a:off x="2652215" y="4953000"/>
            <a:ext cx="5359400" cy="474346"/>
          </a:xfrm>
          <a:prstGeom prst="rect">
            <a:avLst/>
          </a:prstGeom>
          <a:ln w="12700">
            <a:miter lim="400000"/>
          </a:ln>
        </p:spPr>
      </p:pic>
      <p:sp>
        <p:nvSpPr>
          <p:cNvPr id="419" name="Blinn:"/>
          <p:cNvSpPr txBox="1"/>
          <p:nvPr/>
        </p:nvSpPr>
        <p:spPr>
          <a:xfrm>
            <a:off x="1645393" y="5571072"/>
            <a:ext cx="786728" cy="423328"/>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b">
            <a:spAutoFit/>
          </a:bodyPr>
          <a:lstStyle>
            <a:lvl1pPr algn="ctr" defTabSz="584200">
              <a:defRPr sz="2300">
                <a:latin typeface="+mn-lt"/>
                <a:ea typeface="+mn-ea"/>
                <a:cs typeface="+mn-cs"/>
                <a:sym typeface="Helvetica Neue Light"/>
              </a:defRPr>
            </a:lvl1pPr>
          </a:lstStyle>
          <a:p>
            <a:r>
              <a:t>Blinn:</a:t>
            </a:r>
          </a:p>
        </p:txBody>
      </p:sp>
      <p:sp>
        <p:nvSpPr>
          <p:cNvPr id="420" name="Lafortune:"/>
          <p:cNvSpPr txBox="1"/>
          <p:nvPr/>
        </p:nvSpPr>
        <p:spPr>
          <a:xfrm>
            <a:off x="1079151" y="6206072"/>
            <a:ext cx="1360412" cy="423328"/>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b">
            <a:spAutoFit/>
          </a:bodyPr>
          <a:lstStyle>
            <a:lvl1pPr algn="ctr" defTabSz="584200">
              <a:defRPr sz="2300">
                <a:latin typeface="+mn-lt"/>
                <a:ea typeface="+mn-ea"/>
                <a:cs typeface="+mn-cs"/>
                <a:sym typeface="Helvetica Neue Light"/>
              </a:defRPr>
            </a:lvl1pPr>
          </a:lstStyle>
          <a:p>
            <a:r>
              <a:t>Lafortune:</a:t>
            </a:r>
          </a:p>
        </p:txBody>
      </p:sp>
      <p:sp>
        <p:nvSpPr>
          <p:cNvPr id="421" name="Ward:"/>
          <p:cNvSpPr txBox="1"/>
          <p:nvPr/>
        </p:nvSpPr>
        <p:spPr>
          <a:xfrm>
            <a:off x="1598231" y="6879172"/>
            <a:ext cx="830251" cy="423328"/>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b">
            <a:spAutoFit/>
          </a:bodyPr>
          <a:lstStyle>
            <a:lvl1pPr algn="ctr" defTabSz="584200">
              <a:defRPr sz="2300">
                <a:latin typeface="+mn-lt"/>
                <a:ea typeface="+mn-ea"/>
                <a:cs typeface="+mn-cs"/>
                <a:sym typeface="Helvetica Neue Light"/>
              </a:defRPr>
            </a:lvl1pPr>
          </a:lstStyle>
          <a:p>
            <a:r>
              <a:t>Ward:</a:t>
            </a:r>
          </a:p>
        </p:txBody>
      </p:sp>
      <p:sp>
        <p:nvSpPr>
          <p:cNvPr id="422" name="Phong:"/>
          <p:cNvSpPr txBox="1"/>
          <p:nvPr/>
        </p:nvSpPr>
        <p:spPr>
          <a:xfrm>
            <a:off x="1440828" y="4974172"/>
            <a:ext cx="992658" cy="423328"/>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b">
            <a:spAutoFit/>
          </a:bodyPr>
          <a:lstStyle>
            <a:lvl1pPr algn="ctr" defTabSz="584200">
              <a:defRPr sz="2300">
                <a:latin typeface="+mn-lt"/>
                <a:ea typeface="+mn-ea"/>
                <a:cs typeface="+mn-cs"/>
                <a:sym typeface="Helvetica Neue Light"/>
              </a:defRPr>
            </a:lvl1pPr>
          </a:lstStyle>
          <a:p>
            <a:r>
              <a:t>Phong:</a:t>
            </a:r>
          </a:p>
        </p:txBody>
      </p:sp>
      <p:sp>
        <p:nvSpPr>
          <p:cNvPr id="423" name="A small number of parameters define the (2D,3D, or 4D) function…"/>
          <p:cNvSpPr txBox="1">
            <a:spLocks noGrp="1"/>
          </p:cNvSpPr>
          <p:nvPr>
            <p:ph type="body" sz="half" idx="4294967295"/>
          </p:nvPr>
        </p:nvSpPr>
        <p:spPr>
          <a:xfrm>
            <a:off x="571500" y="2324100"/>
            <a:ext cx="11861800" cy="2349500"/>
          </a:xfrm>
          <a:prstGeom prst="rect">
            <a:avLst/>
          </a:prstGeom>
        </p:spPr>
        <p:txBody>
          <a:bodyPr/>
          <a:lstStyle/>
          <a:p>
            <a:pPr>
              <a:spcBef>
                <a:spcPts val="1200"/>
              </a:spcBef>
              <a:buSzPct val="60000"/>
              <a:buFont typeface="Thonburi"/>
              <a:buChar char="๏"/>
            </a:pPr>
            <a:r>
              <a:rPr dirty="0"/>
              <a:t>A small number of parameters define the (2D,3D, or 4D) function</a:t>
            </a:r>
          </a:p>
          <a:p>
            <a:pPr>
              <a:spcBef>
                <a:spcPts val="1200"/>
              </a:spcBef>
              <a:buSzPct val="60000"/>
              <a:buFont typeface="Thonburi"/>
              <a:buChar char="๏"/>
            </a:pPr>
            <a:r>
              <a:rPr dirty="0"/>
              <a:t>Except for Lambertian, the BRDF is non-linear in these parameters</a:t>
            </a:r>
          </a:p>
          <a:p>
            <a:pPr>
              <a:spcBef>
                <a:spcPts val="1200"/>
              </a:spcBef>
              <a:buSzPct val="60000"/>
              <a:buFont typeface="Thonburi"/>
              <a:buChar char="๏"/>
            </a:pPr>
            <a:r>
              <a:rPr dirty="0"/>
              <a:t>Examples:</a:t>
            </a:r>
          </a:p>
        </p:txBody>
      </p:sp>
      <p:grpSp>
        <p:nvGrpSpPr>
          <p:cNvPr id="428" name="Group"/>
          <p:cNvGrpSpPr/>
          <p:nvPr/>
        </p:nvGrpSpPr>
        <p:grpSpPr>
          <a:xfrm>
            <a:off x="8204200" y="6134097"/>
            <a:ext cx="4042911" cy="3149601"/>
            <a:chOff x="0" y="0"/>
            <a:chExt cx="4042910" cy="3149599"/>
          </a:xfrm>
        </p:grpSpPr>
        <p:pic>
          <p:nvPicPr>
            <p:cNvPr id="424" name="graysurfacepatch.png" descr="graysurfacepatch.png"/>
            <p:cNvPicPr>
              <a:picLocks/>
            </p:cNvPicPr>
            <p:nvPr/>
          </p:nvPicPr>
          <p:blipFill>
            <a:blip r:embed="rId6"/>
            <a:srcRect l="16667" t="16711" r="13333" b="14584"/>
            <a:stretch>
              <a:fillRect/>
            </a:stretch>
          </p:blipFill>
          <p:spPr>
            <a:xfrm>
              <a:off x="0" y="1790862"/>
              <a:ext cx="3785049" cy="1358738"/>
            </a:xfrm>
            <a:prstGeom prst="rect">
              <a:avLst/>
            </a:prstGeom>
            <a:ln w="12700" cap="flat">
              <a:noFill/>
              <a:miter lim="400000"/>
            </a:ln>
            <a:effectLst/>
          </p:spPr>
        </p:pic>
        <p:pic>
          <p:nvPicPr>
            <p:cNvPr id="425" name="scatter_TS_forehead.png" descr="scatter_TS_forehead.png"/>
            <p:cNvPicPr>
              <a:picLocks/>
            </p:cNvPicPr>
            <p:nvPr/>
          </p:nvPicPr>
          <p:blipFill>
            <a:blip r:embed="rId7"/>
            <a:stretch>
              <a:fillRect/>
            </a:stretch>
          </p:blipFill>
          <p:spPr>
            <a:xfrm>
              <a:off x="110512" y="68149"/>
              <a:ext cx="3729792" cy="2799647"/>
            </a:xfrm>
            <a:prstGeom prst="rect">
              <a:avLst/>
            </a:prstGeom>
            <a:ln w="12700" cap="flat">
              <a:noFill/>
              <a:miter lim="400000"/>
            </a:ln>
            <a:effectLst/>
          </p:spPr>
        </p:pic>
        <p:sp>
          <p:nvSpPr>
            <p:cNvPr id="426" name="Line"/>
            <p:cNvSpPr/>
            <p:nvPr/>
          </p:nvSpPr>
          <p:spPr>
            <a:xfrm flipV="1">
              <a:off x="2236525" y="524933"/>
              <a:ext cx="1226195" cy="1128015"/>
            </a:xfrm>
            <a:prstGeom prst="line">
              <a:avLst/>
            </a:prstGeom>
            <a:noFill/>
            <a:ln w="50800" cap="flat">
              <a:solidFill>
                <a:srgbClr val="000000"/>
              </a:solidFill>
              <a:prstDash val="solid"/>
              <a:round/>
            </a:ln>
            <a:effectLst/>
          </p:spPr>
          <p:txBody>
            <a:bodyPr wrap="square" lIns="50800" tIns="50800" rIns="50800" bIns="50800" numCol="1" anchor="ctr">
              <a:noAutofit/>
            </a:bodyPr>
            <a:lstStyle/>
            <a:p>
              <a:endParaRPr/>
            </a:p>
          </p:txBody>
        </p:sp>
        <p:pic>
          <p:nvPicPr>
            <p:cNvPr id="427" name="summer_clipart_sun.gif" descr="summer_clipart_sun.gif"/>
            <p:cNvPicPr>
              <a:picLocks noChangeAspect="1"/>
            </p:cNvPicPr>
            <p:nvPr/>
          </p:nvPicPr>
          <p:blipFill>
            <a:blip r:embed="rId8"/>
            <a:stretch>
              <a:fillRect/>
            </a:stretch>
          </p:blipFill>
          <p:spPr>
            <a:xfrm>
              <a:off x="3444301" y="0"/>
              <a:ext cx="598610" cy="598610"/>
            </a:xfrm>
            <a:prstGeom prst="rect">
              <a:avLst/>
            </a:prstGeom>
            <a:ln w="12700" cap="flat">
              <a:noFill/>
              <a:miter lim="400000"/>
            </a:ln>
            <a:effectLst/>
          </p:spPr>
        </p:pic>
      </p:grpSp>
      <p:sp>
        <p:nvSpPr>
          <p:cNvPr id="429" name="Lambertian:"/>
          <p:cNvSpPr txBox="1"/>
          <p:nvPr/>
        </p:nvSpPr>
        <p:spPr>
          <a:xfrm>
            <a:off x="845631" y="4339172"/>
            <a:ext cx="1582116" cy="423328"/>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b">
            <a:spAutoFit/>
          </a:bodyPr>
          <a:lstStyle>
            <a:lvl1pPr algn="r" defTabSz="584200">
              <a:defRPr sz="2300">
                <a:latin typeface="+mn-lt"/>
                <a:ea typeface="+mn-ea"/>
                <a:cs typeface="+mn-cs"/>
                <a:sym typeface="Helvetica Neue Light"/>
              </a:defRPr>
            </a:lvl1pPr>
          </a:lstStyle>
          <a:p>
            <a:r>
              <a:t>Lambertian:</a:t>
            </a:r>
          </a:p>
        </p:txBody>
      </p:sp>
      <p:pic>
        <p:nvPicPr>
          <p:cNvPr id="430" name="droppedImage.pdf" descr="droppedImage.pdf"/>
          <p:cNvPicPr>
            <a:picLocks noChangeAspect="1"/>
          </p:cNvPicPr>
          <p:nvPr/>
        </p:nvPicPr>
        <p:blipFill>
          <a:blip r:embed="rId9"/>
          <a:stretch>
            <a:fillRect/>
          </a:stretch>
        </p:blipFill>
        <p:spPr>
          <a:xfrm>
            <a:off x="2650644" y="4318000"/>
            <a:ext cx="1502257" cy="469900"/>
          </a:xfrm>
          <a:prstGeom prst="rect">
            <a:avLst/>
          </a:prstGeom>
          <a:ln w="12700">
            <a:miter lim="400000"/>
          </a:ln>
        </p:spPr>
      </p:pic>
      <p:sp>
        <p:nvSpPr>
          <p:cNvPr id="2" name="Rectangle 1">
            <a:extLst>
              <a:ext uri="{FF2B5EF4-FFF2-40B4-BE49-F238E27FC236}">
                <a16:creationId xmlns:a16="http://schemas.microsoft.com/office/drawing/2014/main" id="{6AFD810B-C3C7-42BE-AD88-751C9473270F}"/>
              </a:ext>
            </a:extLst>
          </p:cNvPr>
          <p:cNvSpPr/>
          <p:nvPr/>
        </p:nvSpPr>
        <p:spPr>
          <a:xfrm>
            <a:off x="5331915" y="3956764"/>
            <a:ext cx="4429419" cy="400110"/>
          </a:xfrm>
          <a:prstGeom prst="rect">
            <a:avLst/>
          </a:prstGeom>
        </p:spPr>
        <p:txBody>
          <a:bodyPr wrap="none">
            <a:spAutoFit/>
          </a:bodyPr>
          <a:lstStyle/>
          <a:p>
            <a:r>
              <a:rPr lang="en-US" sz="2000" dirty="0"/>
              <a:t>Where do these constants come from?</a:t>
            </a:r>
          </a:p>
        </p:txBody>
      </p:sp>
      <p:cxnSp>
        <p:nvCxnSpPr>
          <p:cNvPr id="4" name="Straight Arrow Connector 3">
            <a:extLst>
              <a:ext uri="{FF2B5EF4-FFF2-40B4-BE49-F238E27FC236}">
                <a16:creationId xmlns:a16="http://schemas.microsoft.com/office/drawing/2014/main" id="{7F09146F-2ADE-4501-8F90-4C05A473831B}"/>
              </a:ext>
            </a:extLst>
          </p:cNvPr>
          <p:cNvCxnSpPr>
            <a:stCxn id="2" idx="1"/>
          </p:cNvCxnSpPr>
          <p:nvPr/>
        </p:nvCxnSpPr>
        <p:spPr>
          <a:xfrm flipH="1">
            <a:off x="4353237" y="4156819"/>
            <a:ext cx="978678" cy="300722"/>
          </a:xfrm>
          <a:prstGeom prst="straightConnector1">
            <a:avLst/>
          </a:prstGeom>
          <a:noFill/>
          <a:ln w="25400" cap="flat">
            <a:solidFill>
              <a:schemeClr val="tx1"/>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2" name="Rectangle 21">
            <a:extLst>
              <a:ext uri="{FF2B5EF4-FFF2-40B4-BE49-F238E27FC236}">
                <a16:creationId xmlns:a16="http://schemas.microsoft.com/office/drawing/2014/main" id="{3DBD1E4B-AED9-4FD8-A5FA-BFD45344FAB9}"/>
              </a:ext>
            </a:extLst>
          </p:cNvPr>
          <p:cNvSpPr/>
          <p:nvPr/>
        </p:nvSpPr>
        <p:spPr>
          <a:xfrm>
            <a:off x="1079151" y="8247887"/>
            <a:ext cx="2965877" cy="461665"/>
          </a:xfrm>
          <a:prstGeom prst="rect">
            <a:avLst/>
          </a:prstGeom>
        </p:spPr>
        <p:txBody>
          <a:bodyPr wrap="none">
            <a:spAutoFit/>
          </a:bodyPr>
          <a:lstStyle/>
          <a:p>
            <a:r>
              <a:rPr lang="el-GR" sz="2400" dirty="0"/>
              <a:t>α</a:t>
            </a:r>
            <a:r>
              <a:rPr lang="en-US" sz="2400" dirty="0"/>
              <a:t> is called the </a:t>
            </a:r>
            <a:r>
              <a:rPr lang="en-US" sz="2400" i="1" dirty="0"/>
              <a:t>albedo</a:t>
            </a:r>
            <a:endParaRPr lang="en-US" sz="2400" dirty="0"/>
          </a:p>
        </p:txBody>
      </p:sp>
    </p:spTree>
    <p:extLst>
      <p:ext uri="{BB962C8B-B14F-4D97-AF65-F5344CB8AC3E}">
        <p14:creationId xmlns:p14="http://schemas.microsoft.com/office/powerpoint/2010/main" val="426551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
            <a:extLst>
              <a:ext uri="{FF2B5EF4-FFF2-40B4-BE49-F238E27FC236}">
                <a16:creationId xmlns:a16="http://schemas.microsoft.com/office/drawing/2014/main" id="{88181A58-A9F0-47CF-B0BB-480A00516D7C}"/>
              </a:ext>
            </a:extLst>
          </p:cNvPr>
          <p:cNvSpPr>
            <a:spLocks noGrp="1" noChangeArrowheads="1"/>
          </p:cNvSpPr>
          <p:nvPr>
            <p:ph type="title"/>
          </p:nvPr>
        </p:nvSpPr>
        <p:spPr>
          <a:xfrm>
            <a:off x="650240" y="-108373"/>
            <a:ext cx="11704320" cy="1625600"/>
          </a:xfrm>
        </p:spPr>
        <p:txBody>
          <a:bodyPr/>
          <a:lstStyle/>
          <a:p>
            <a:pPr eaLnBrk="1" hangingPunct="1"/>
            <a:r>
              <a:rPr lang="en-US" altLang="ja-JP" sz="5120">
                <a:ea typeface="ＭＳ Ｐゴシック" panose="020B0600070205080204" pitchFamily="34" charset="-128"/>
              </a:rPr>
              <a:t>Reflectance Models</a:t>
            </a:r>
          </a:p>
        </p:txBody>
      </p:sp>
      <p:sp>
        <p:nvSpPr>
          <p:cNvPr id="237570" name="Rectangle 3">
            <a:extLst>
              <a:ext uri="{FF2B5EF4-FFF2-40B4-BE49-F238E27FC236}">
                <a16:creationId xmlns:a16="http://schemas.microsoft.com/office/drawing/2014/main" id="{60814C72-F7BE-457B-9284-5AC2234B37FA}"/>
              </a:ext>
            </a:extLst>
          </p:cNvPr>
          <p:cNvSpPr>
            <a:spLocks noGrp="1" noChangeArrowheads="1"/>
          </p:cNvSpPr>
          <p:nvPr>
            <p:ph type="body" idx="1"/>
          </p:nvPr>
        </p:nvSpPr>
        <p:spPr>
          <a:xfrm>
            <a:off x="806027" y="1591734"/>
            <a:ext cx="11379200" cy="792479"/>
          </a:xfrm>
        </p:spPr>
        <p:txBody>
          <a:bodyPr/>
          <a:lstStyle/>
          <a:p>
            <a:pPr eaLnBrk="1" hangingPunct="1">
              <a:buFontTx/>
              <a:buNone/>
            </a:pPr>
            <a:r>
              <a:rPr lang="en-US" altLang="ja-JP" sz="3413">
                <a:ea typeface="ＭＳ Ｐゴシック" panose="020B0600070205080204" pitchFamily="34" charset="-128"/>
              </a:rPr>
              <a:t>Reflection: An Electromagnetic Phenomenon</a:t>
            </a:r>
          </a:p>
        </p:txBody>
      </p:sp>
      <p:grpSp>
        <p:nvGrpSpPr>
          <p:cNvPr id="237571" name="Group 4">
            <a:extLst>
              <a:ext uri="{FF2B5EF4-FFF2-40B4-BE49-F238E27FC236}">
                <a16:creationId xmlns:a16="http://schemas.microsoft.com/office/drawing/2014/main" id="{8EEC8676-FDE7-4289-9E40-D22E158000D9}"/>
              </a:ext>
            </a:extLst>
          </p:cNvPr>
          <p:cNvGrpSpPr>
            <a:grpSpLocks/>
          </p:cNvGrpSpPr>
          <p:nvPr/>
        </p:nvGrpSpPr>
        <p:grpSpPr bwMode="auto">
          <a:xfrm>
            <a:off x="2379698" y="2569352"/>
            <a:ext cx="8613423" cy="2968978"/>
            <a:chOff x="1131" y="1138"/>
            <a:chExt cx="3815" cy="1315"/>
          </a:xfrm>
        </p:grpSpPr>
        <p:sp>
          <p:nvSpPr>
            <p:cNvPr id="237574" name="Freeform 5">
              <a:extLst>
                <a:ext uri="{FF2B5EF4-FFF2-40B4-BE49-F238E27FC236}">
                  <a16:creationId xmlns:a16="http://schemas.microsoft.com/office/drawing/2014/main" id="{9336E521-8CB5-4374-8E62-0A7F186806E8}"/>
                </a:ext>
              </a:extLst>
            </p:cNvPr>
            <p:cNvSpPr>
              <a:spLocks/>
            </p:cNvSpPr>
            <p:nvPr/>
          </p:nvSpPr>
          <p:spPr bwMode="auto">
            <a:xfrm>
              <a:off x="1131" y="1998"/>
              <a:ext cx="3382" cy="189"/>
            </a:xfrm>
            <a:custGeom>
              <a:avLst/>
              <a:gdLst>
                <a:gd name="T0" fmla="*/ 0 w 3382"/>
                <a:gd name="T1" fmla="*/ 132 h 189"/>
                <a:gd name="T2" fmla="*/ 109 w 3382"/>
                <a:gd name="T3" fmla="*/ 37 h 189"/>
                <a:gd name="T4" fmla="*/ 366 w 3382"/>
                <a:gd name="T5" fmla="*/ 24 h 189"/>
                <a:gd name="T6" fmla="*/ 570 w 3382"/>
                <a:gd name="T7" fmla="*/ 179 h 189"/>
                <a:gd name="T8" fmla="*/ 787 w 3382"/>
                <a:gd name="T9" fmla="*/ 85 h 189"/>
                <a:gd name="T10" fmla="*/ 1017 w 3382"/>
                <a:gd name="T11" fmla="*/ 146 h 189"/>
                <a:gd name="T12" fmla="*/ 1200 w 3382"/>
                <a:gd name="T13" fmla="*/ 112 h 189"/>
                <a:gd name="T14" fmla="*/ 1444 w 3382"/>
                <a:gd name="T15" fmla="*/ 112 h 189"/>
                <a:gd name="T16" fmla="*/ 1620 w 3382"/>
                <a:gd name="T17" fmla="*/ 179 h 189"/>
                <a:gd name="T18" fmla="*/ 1898 w 3382"/>
                <a:gd name="T19" fmla="*/ 51 h 189"/>
                <a:gd name="T20" fmla="*/ 2128 w 3382"/>
                <a:gd name="T21" fmla="*/ 30 h 189"/>
                <a:gd name="T22" fmla="*/ 2304 w 3382"/>
                <a:gd name="T23" fmla="*/ 98 h 189"/>
                <a:gd name="T24" fmla="*/ 2467 w 3382"/>
                <a:gd name="T25" fmla="*/ 152 h 189"/>
                <a:gd name="T26" fmla="*/ 2691 w 3382"/>
                <a:gd name="T27" fmla="*/ 37 h 189"/>
                <a:gd name="T28" fmla="*/ 2853 w 3382"/>
                <a:gd name="T29" fmla="*/ 118 h 189"/>
                <a:gd name="T30" fmla="*/ 2948 w 3382"/>
                <a:gd name="T31" fmla="*/ 146 h 189"/>
                <a:gd name="T32" fmla="*/ 3172 w 3382"/>
                <a:gd name="T33" fmla="*/ 118 h 189"/>
                <a:gd name="T34" fmla="*/ 3213 w 3382"/>
                <a:gd name="T35" fmla="*/ 37 h 189"/>
                <a:gd name="T36" fmla="*/ 3382 w 3382"/>
                <a:gd name="T37" fmla="*/ 125 h 1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82"/>
                <a:gd name="T58" fmla="*/ 0 h 189"/>
                <a:gd name="T59" fmla="*/ 3382 w 3382"/>
                <a:gd name="T60" fmla="*/ 189 h 1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82" h="189">
                  <a:moveTo>
                    <a:pt x="0" y="132"/>
                  </a:moveTo>
                  <a:cubicBezTo>
                    <a:pt x="24" y="93"/>
                    <a:pt x="48" y="55"/>
                    <a:pt x="109" y="37"/>
                  </a:cubicBezTo>
                  <a:cubicBezTo>
                    <a:pt x="170" y="19"/>
                    <a:pt x="289" y="0"/>
                    <a:pt x="366" y="24"/>
                  </a:cubicBezTo>
                  <a:cubicBezTo>
                    <a:pt x="443" y="48"/>
                    <a:pt x="500" y="169"/>
                    <a:pt x="570" y="179"/>
                  </a:cubicBezTo>
                  <a:cubicBezTo>
                    <a:pt x="640" y="189"/>
                    <a:pt x="713" y="90"/>
                    <a:pt x="787" y="85"/>
                  </a:cubicBezTo>
                  <a:cubicBezTo>
                    <a:pt x="861" y="80"/>
                    <a:pt x="948" y="142"/>
                    <a:pt x="1017" y="146"/>
                  </a:cubicBezTo>
                  <a:cubicBezTo>
                    <a:pt x="1086" y="150"/>
                    <a:pt x="1129" y="118"/>
                    <a:pt x="1200" y="112"/>
                  </a:cubicBezTo>
                  <a:cubicBezTo>
                    <a:pt x="1271" y="106"/>
                    <a:pt x="1374" y="101"/>
                    <a:pt x="1444" y="112"/>
                  </a:cubicBezTo>
                  <a:cubicBezTo>
                    <a:pt x="1514" y="123"/>
                    <a:pt x="1544" y="189"/>
                    <a:pt x="1620" y="179"/>
                  </a:cubicBezTo>
                  <a:cubicBezTo>
                    <a:pt x="1696" y="169"/>
                    <a:pt x="1813" y="76"/>
                    <a:pt x="1898" y="51"/>
                  </a:cubicBezTo>
                  <a:cubicBezTo>
                    <a:pt x="1983" y="26"/>
                    <a:pt x="2060" y="22"/>
                    <a:pt x="2128" y="30"/>
                  </a:cubicBezTo>
                  <a:cubicBezTo>
                    <a:pt x="2196" y="38"/>
                    <a:pt x="2248" y="78"/>
                    <a:pt x="2304" y="98"/>
                  </a:cubicBezTo>
                  <a:cubicBezTo>
                    <a:pt x="2360" y="118"/>
                    <a:pt x="2402" y="162"/>
                    <a:pt x="2467" y="152"/>
                  </a:cubicBezTo>
                  <a:cubicBezTo>
                    <a:pt x="2532" y="142"/>
                    <a:pt x="2627" y="43"/>
                    <a:pt x="2691" y="37"/>
                  </a:cubicBezTo>
                  <a:cubicBezTo>
                    <a:pt x="2755" y="31"/>
                    <a:pt x="2810" y="100"/>
                    <a:pt x="2853" y="118"/>
                  </a:cubicBezTo>
                  <a:cubicBezTo>
                    <a:pt x="2896" y="136"/>
                    <a:pt x="2895" y="146"/>
                    <a:pt x="2948" y="146"/>
                  </a:cubicBezTo>
                  <a:cubicBezTo>
                    <a:pt x="3001" y="146"/>
                    <a:pt x="3128" y="136"/>
                    <a:pt x="3172" y="118"/>
                  </a:cubicBezTo>
                  <a:cubicBezTo>
                    <a:pt x="3216" y="100"/>
                    <a:pt x="3178" y="36"/>
                    <a:pt x="3213" y="37"/>
                  </a:cubicBezTo>
                  <a:cubicBezTo>
                    <a:pt x="3248" y="38"/>
                    <a:pt x="3315" y="81"/>
                    <a:pt x="3382" y="12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5689"/>
            </a:p>
          </p:txBody>
        </p:sp>
        <p:sp>
          <p:nvSpPr>
            <p:cNvPr id="237575" name="Line 6">
              <a:extLst>
                <a:ext uri="{FF2B5EF4-FFF2-40B4-BE49-F238E27FC236}">
                  <a16:creationId xmlns:a16="http://schemas.microsoft.com/office/drawing/2014/main" id="{1DE31F32-B757-49E3-97A9-9D72F5310152}"/>
                </a:ext>
              </a:extLst>
            </p:cNvPr>
            <p:cNvSpPr>
              <a:spLocks noChangeShapeType="1"/>
            </p:cNvSpPr>
            <p:nvPr/>
          </p:nvSpPr>
          <p:spPr bwMode="auto">
            <a:xfrm>
              <a:off x="1586" y="1138"/>
              <a:ext cx="603" cy="72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37576" name="Freeform 7">
              <a:extLst>
                <a:ext uri="{FF2B5EF4-FFF2-40B4-BE49-F238E27FC236}">
                  <a16:creationId xmlns:a16="http://schemas.microsoft.com/office/drawing/2014/main" id="{4470F130-2F83-4C71-83A3-599E9921457D}"/>
                </a:ext>
              </a:extLst>
            </p:cNvPr>
            <p:cNvSpPr>
              <a:spLocks/>
            </p:cNvSpPr>
            <p:nvPr/>
          </p:nvSpPr>
          <p:spPr bwMode="auto">
            <a:xfrm rot="2966631">
              <a:off x="1577" y="1176"/>
              <a:ext cx="345" cy="335"/>
            </a:xfrm>
            <a:custGeom>
              <a:avLst/>
              <a:gdLst>
                <a:gd name="T0" fmla="*/ 0 w 786"/>
                <a:gd name="T1" fmla="*/ 82 h 809"/>
                <a:gd name="T2" fmla="*/ 30 w 786"/>
                <a:gd name="T3" fmla="*/ 10 h 809"/>
                <a:gd name="T4" fmla="*/ 77 w 786"/>
                <a:gd name="T5" fmla="*/ 138 h 809"/>
                <a:gd name="T6" fmla="*/ 116 w 786"/>
                <a:gd name="T7" fmla="*/ 12 h 809"/>
                <a:gd name="T8" fmla="*/ 151 w 786"/>
                <a:gd name="T9" fmla="*/ 93 h 809"/>
                <a:gd name="T10" fmla="*/ 0 60000 65536"/>
                <a:gd name="T11" fmla="*/ 0 60000 65536"/>
                <a:gd name="T12" fmla="*/ 0 60000 65536"/>
                <a:gd name="T13" fmla="*/ 0 60000 65536"/>
                <a:gd name="T14" fmla="*/ 0 60000 65536"/>
                <a:gd name="T15" fmla="*/ 0 w 786"/>
                <a:gd name="T16" fmla="*/ 0 h 809"/>
                <a:gd name="T17" fmla="*/ 786 w 786"/>
                <a:gd name="T18" fmla="*/ 809 h 809"/>
              </a:gdLst>
              <a:ahLst/>
              <a:cxnLst>
                <a:cxn ang="T10">
                  <a:pos x="T0" y="T1"/>
                </a:cxn>
                <a:cxn ang="T11">
                  <a:pos x="T2" y="T3"/>
                </a:cxn>
                <a:cxn ang="T12">
                  <a:pos x="T4" y="T5"/>
                </a:cxn>
                <a:cxn ang="T13">
                  <a:pos x="T6" y="T7"/>
                </a:cxn>
                <a:cxn ang="T14">
                  <a:pos x="T8" y="T9"/>
                </a:cxn>
              </a:cxnLst>
              <a:rect l="T15" t="T16" r="T17" b="T18"/>
              <a:pathLst>
                <a:path w="786" h="809">
                  <a:moveTo>
                    <a:pt x="0" y="475"/>
                  </a:moveTo>
                  <a:cubicBezTo>
                    <a:pt x="44" y="237"/>
                    <a:pt x="89" y="0"/>
                    <a:pt x="156" y="55"/>
                  </a:cubicBezTo>
                  <a:cubicBezTo>
                    <a:pt x="223" y="110"/>
                    <a:pt x="326" y="805"/>
                    <a:pt x="400" y="807"/>
                  </a:cubicBezTo>
                  <a:cubicBezTo>
                    <a:pt x="474" y="809"/>
                    <a:pt x="539" y="113"/>
                    <a:pt x="603" y="69"/>
                  </a:cubicBezTo>
                  <a:cubicBezTo>
                    <a:pt x="667" y="25"/>
                    <a:pt x="726" y="284"/>
                    <a:pt x="786" y="54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5689"/>
            </a:p>
          </p:txBody>
        </p:sp>
        <p:graphicFrame>
          <p:nvGraphicFramePr>
            <p:cNvPr id="237577" name="Object 8">
              <a:extLst>
                <a:ext uri="{FF2B5EF4-FFF2-40B4-BE49-F238E27FC236}">
                  <a16:creationId xmlns:a16="http://schemas.microsoft.com/office/drawing/2014/main" id="{4E240F46-119F-4004-800B-C4C9421E4AD3}"/>
                </a:ext>
              </a:extLst>
            </p:cNvPr>
            <p:cNvGraphicFramePr>
              <a:graphicFrameLocks noChangeAspect="1"/>
            </p:cNvGraphicFramePr>
            <p:nvPr/>
          </p:nvGraphicFramePr>
          <p:xfrm>
            <a:off x="1372" y="1243"/>
            <a:ext cx="237" cy="302"/>
          </p:xfrm>
          <a:graphic>
            <a:graphicData uri="http://schemas.openxmlformats.org/presentationml/2006/ole">
              <mc:AlternateContent xmlns:mc="http://schemas.openxmlformats.org/markup-compatibility/2006">
                <mc:Choice xmlns:v="urn:schemas-microsoft-com:vml" Requires="v">
                  <p:oleObj spid="_x0000_s16842" name="Equation" r:id="rId4" imgW="139579" imgH="177646" progId="Equation.3">
                    <p:embed/>
                  </p:oleObj>
                </mc:Choice>
                <mc:Fallback>
                  <p:oleObj name="Equation" r:id="rId4" imgW="139579" imgH="177646" progId="Equation.3">
                    <p:embed/>
                    <p:pic>
                      <p:nvPicPr>
                        <p:cNvPr id="237577" name="Object 8">
                          <a:extLst>
                            <a:ext uri="{FF2B5EF4-FFF2-40B4-BE49-F238E27FC236}">
                              <a16:creationId xmlns:a16="http://schemas.microsoft.com/office/drawing/2014/main" id="{4E240F46-119F-4004-800B-C4C9421E4A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2" y="1243"/>
                          <a:ext cx="237" cy="3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37578" name="Line 9">
              <a:extLst>
                <a:ext uri="{FF2B5EF4-FFF2-40B4-BE49-F238E27FC236}">
                  <a16:creationId xmlns:a16="http://schemas.microsoft.com/office/drawing/2014/main" id="{FCB7B64A-247E-49B5-B167-C5A2EBF12D4F}"/>
                </a:ext>
              </a:extLst>
            </p:cNvPr>
            <p:cNvSpPr>
              <a:spLocks noChangeShapeType="1"/>
            </p:cNvSpPr>
            <p:nvPr/>
          </p:nvSpPr>
          <p:spPr bwMode="auto">
            <a:xfrm>
              <a:off x="4623" y="2002"/>
              <a:ext cx="0" cy="210"/>
            </a:xfrm>
            <a:prstGeom prst="line">
              <a:avLst/>
            </a:prstGeom>
            <a:noFill/>
            <a:ln w="1905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sz="5689"/>
            </a:p>
          </p:txBody>
        </p:sp>
        <p:graphicFrame>
          <p:nvGraphicFramePr>
            <p:cNvPr id="237579" name="Object 10">
              <a:extLst>
                <a:ext uri="{FF2B5EF4-FFF2-40B4-BE49-F238E27FC236}">
                  <a16:creationId xmlns:a16="http://schemas.microsoft.com/office/drawing/2014/main" id="{31EB6EE3-FAA2-4E6C-9457-2F281157F44D}"/>
                </a:ext>
              </a:extLst>
            </p:cNvPr>
            <p:cNvGraphicFramePr>
              <a:graphicFrameLocks noChangeAspect="1"/>
            </p:cNvGraphicFramePr>
            <p:nvPr/>
          </p:nvGraphicFramePr>
          <p:xfrm>
            <a:off x="4714" y="1964"/>
            <a:ext cx="232" cy="280"/>
          </p:xfrm>
          <a:graphic>
            <a:graphicData uri="http://schemas.openxmlformats.org/presentationml/2006/ole">
              <mc:AlternateContent xmlns:mc="http://schemas.openxmlformats.org/markup-compatibility/2006">
                <mc:Choice xmlns:v="urn:schemas-microsoft-com:vml" Requires="v">
                  <p:oleObj spid="_x0000_s16843" name="Equation" r:id="rId6" imgW="190500" imgH="228600" progId="Equation.3">
                    <p:embed/>
                  </p:oleObj>
                </mc:Choice>
                <mc:Fallback>
                  <p:oleObj name="Equation" r:id="rId6" imgW="190500" imgH="228600" progId="Equation.3">
                    <p:embed/>
                    <p:pic>
                      <p:nvPicPr>
                        <p:cNvPr id="237579" name="Object 10">
                          <a:extLst>
                            <a:ext uri="{FF2B5EF4-FFF2-40B4-BE49-F238E27FC236}">
                              <a16:creationId xmlns:a16="http://schemas.microsoft.com/office/drawing/2014/main" id="{31EB6EE3-FAA2-4E6C-9457-2F281157F4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4" y="1964"/>
                          <a:ext cx="232" cy="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37580" name="Object 11">
              <a:extLst>
                <a:ext uri="{FF2B5EF4-FFF2-40B4-BE49-F238E27FC236}">
                  <a16:creationId xmlns:a16="http://schemas.microsoft.com/office/drawing/2014/main" id="{499DB38B-44AE-471D-A6F8-76D4C176CFD7}"/>
                </a:ext>
              </a:extLst>
            </p:cNvPr>
            <p:cNvGraphicFramePr>
              <a:graphicFrameLocks noChangeAspect="1"/>
            </p:cNvGraphicFramePr>
            <p:nvPr/>
          </p:nvGraphicFramePr>
          <p:xfrm>
            <a:off x="3441" y="2243"/>
            <a:ext cx="178" cy="210"/>
          </p:xfrm>
          <a:graphic>
            <a:graphicData uri="http://schemas.openxmlformats.org/presentationml/2006/ole">
              <mc:AlternateContent xmlns:mc="http://schemas.openxmlformats.org/markup-compatibility/2006">
                <mc:Choice xmlns:v="urn:schemas-microsoft-com:vml" Requires="v">
                  <p:oleObj spid="_x0000_s16844" name="Equation" r:id="rId8" imgW="139579" imgH="164957" progId="Equation.3">
                    <p:embed/>
                  </p:oleObj>
                </mc:Choice>
                <mc:Fallback>
                  <p:oleObj name="Equation" r:id="rId8" imgW="139579" imgH="164957" progId="Equation.3">
                    <p:embed/>
                    <p:pic>
                      <p:nvPicPr>
                        <p:cNvPr id="237580" name="Object 11">
                          <a:extLst>
                            <a:ext uri="{FF2B5EF4-FFF2-40B4-BE49-F238E27FC236}">
                              <a16:creationId xmlns:a16="http://schemas.microsoft.com/office/drawing/2014/main" id="{499DB38B-44AE-471D-A6F8-76D4C176CF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41" y="2243"/>
                          <a:ext cx="178" cy="2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37581" name="Line 12">
              <a:extLst>
                <a:ext uri="{FF2B5EF4-FFF2-40B4-BE49-F238E27FC236}">
                  <a16:creationId xmlns:a16="http://schemas.microsoft.com/office/drawing/2014/main" id="{3EA190F9-BC39-40E0-81DD-794DB54C4E9F}"/>
                </a:ext>
              </a:extLst>
            </p:cNvPr>
            <p:cNvSpPr>
              <a:spLocks noChangeShapeType="1"/>
            </p:cNvSpPr>
            <p:nvPr/>
          </p:nvSpPr>
          <p:spPr bwMode="auto">
            <a:xfrm>
              <a:off x="3198" y="2265"/>
              <a:ext cx="637" cy="0"/>
            </a:xfrm>
            <a:prstGeom prst="line">
              <a:avLst/>
            </a:prstGeom>
            <a:noFill/>
            <a:ln w="1905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sz="5689"/>
            </a:p>
          </p:txBody>
        </p:sp>
      </p:grpSp>
      <p:sp>
        <p:nvSpPr>
          <p:cNvPr id="237572" name="Rectangle 13">
            <a:extLst>
              <a:ext uri="{FF2B5EF4-FFF2-40B4-BE49-F238E27FC236}">
                <a16:creationId xmlns:a16="http://schemas.microsoft.com/office/drawing/2014/main" id="{BE3693A7-85C1-4E48-BF57-D05E94DC7CF9}"/>
              </a:ext>
            </a:extLst>
          </p:cNvPr>
          <p:cNvSpPr>
            <a:spLocks noChangeArrowheads="1"/>
          </p:cNvSpPr>
          <p:nvPr/>
        </p:nvSpPr>
        <p:spPr bwMode="auto">
          <a:xfrm>
            <a:off x="862471" y="5949245"/>
            <a:ext cx="11379200" cy="792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pPr>
            <a:r>
              <a:rPr lang="en-US" altLang="ja-JP" sz="3413"/>
              <a:t>Two approaches to derive Reflectance Models:</a:t>
            </a:r>
          </a:p>
          <a:p>
            <a:pPr eaLnBrk="1" hangingPunct="1">
              <a:spcBef>
                <a:spcPct val="20000"/>
              </a:spcBef>
            </a:pPr>
            <a:endParaRPr lang="en-US" altLang="ja-JP" sz="1422"/>
          </a:p>
          <a:p>
            <a:pPr lvl="1" eaLnBrk="1" hangingPunct="1">
              <a:spcBef>
                <a:spcPct val="20000"/>
              </a:spcBef>
              <a:buFontTx/>
              <a:buChar char="–"/>
            </a:pPr>
            <a:r>
              <a:rPr lang="en-US" altLang="ja-JP" sz="2844"/>
              <a:t>Physical Optics (Wave Optics)</a:t>
            </a:r>
          </a:p>
          <a:p>
            <a:pPr lvl="1" eaLnBrk="1" hangingPunct="1">
              <a:spcBef>
                <a:spcPct val="20000"/>
              </a:spcBef>
              <a:buFontTx/>
              <a:buChar char="–"/>
            </a:pPr>
            <a:r>
              <a:rPr lang="en-US" altLang="ja-JP" sz="2844"/>
              <a:t>Geometrical Optics (Ray Optics)</a:t>
            </a:r>
          </a:p>
          <a:p>
            <a:pPr lvl="1" eaLnBrk="1" hangingPunct="1">
              <a:spcBef>
                <a:spcPct val="20000"/>
              </a:spcBef>
            </a:pPr>
            <a:endParaRPr lang="en-US" altLang="ja-JP" sz="2844"/>
          </a:p>
          <a:p>
            <a:pPr lvl="1" eaLnBrk="1" hangingPunct="1">
              <a:spcBef>
                <a:spcPct val="20000"/>
              </a:spcBef>
            </a:pPr>
            <a:r>
              <a:rPr lang="en-US" altLang="ja-JP" sz="2844"/>
              <a:t>Geometrical models are approximations to physical models</a:t>
            </a:r>
          </a:p>
          <a:p>
            <a:pPr lvl="1" eaLnBrk="1" hangingPunct="1">
              <a:spcBef>
                <a:spcPct val="20000"/>
              </a:spcBef>
            </a:pPr>
            <a:r>
              <a:rPr lang="en-US" altLang="ja-JP" sz="2844"/>
              <a:t>			But they are easier to use!</a:t>
            </a:r>
          </a:p>
        </p:txBody>
      </p:sp>
    </p:spTree>
    <p:extLst>
      <p:ext uri="{BB962C8B-B14F-4D97-AF65-F5344CB8AC3E}">
        <p14:creationId xmlns:p14="http://schemas.microsoft.com/office/powerpoint/2010/main" val="15551617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2">
            <a:extLst>
              <a:ext uri="{FF2B5EF4-FFF2-40B4-BE49-F238E27FC236}">
                <a16:creationId xmlns:a16="http://schemas.microsoft.com/office/drawing/2014/main" id="{C7B932B4-C0BA-4FA4-93D8-825D62BF8160}"/>
              </a:ext>
            </a:extLst>
          </p:cNvPr>
          <p:cNvSpPr>
            <a:spLocks noGrp="1" noChangeArrowheads="1"/>
          </p:cNvSpPr>
          <p:nvPr>
            <p:ph type="title"/>
          </p:nvPr>
        </p:nvSpPr>
        <p:spPr>
          <a:xfrm>
            <a:off x="817316" y="108374"/>
            <a:ext cx="11823983" cy="1404338"/>
          </a:xfrm>
        </p:spPr>
        <p:txBody>
          <a:bodyPr/>
          <a:lstStyle/>
          <a:p>
            <a:pPr eaLnBrk="1" hangingPunct="1"/>
            <a:r>
              <a:rPr lang="en-US" altLang="ja-JP" sz="5120">
                <a:ea typeface="ＭＳ Ｐゴシック" panose="020B0600070205080204" pitchFamily="34" charset="-128"/>
              </a:rPr>
              <a:t>Reflectance that Require Wave Optics</a:t>
            </a:r>
            <a:endParaRPr lang="en-US" altLang="en-US" sz="5120">
              <a:ea typeface="ＭＳ Ｐゴシック" panose="020B0600070205080204" pitchFamily="34" charset="-128"/>
            </a:endParaRPr>
          </a:p>
        </p:txBody>
      </p:sp>
      <p:pic>
        <p:nvPicPr>
          <p:cNvPr id="239618" name="Picture 3" descr="iridescentPhenomena">
            <a:extLst>
              <a:ext uri="{FF2B5EF4-FFF2-40B4-BE49-F238E27FC236}">
                <a16:creationId xmlns:a16="http://schemas.microsoft.com/office/drawing/2014/main" id="{0CF58D4B-A626-40A7-9C34-516888FE4D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903" y="2002650"/>
            <a:ext cx="11550791" cy="6883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0" name="Picture 5">
            <a:extLst>
              <a:ext uri="{FF2B5EF4-FFF2-40B4-BE49-F238E27FC236}">
                <a16:creationId xmlns:a16="http://schemas.microsoft.com/office/drawing/2014/main" id="{BEE1E3E9-58EF-482E-A158-4F4EDE19F5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8240" y="2167467"/>
            <a:ext cx="3359573" cy="3255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01497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1" name="Summary of some useful lighting models"/>
          <p:cNvSpPr txBox="1">
            <a:spLocks noGrp="1"/>
          </p:cNvSpPr>
          <p:nvPr>
            <p:ph type="title"/>
          </p:nvPr>
        </p:nvSpPr>
        <p:spPr>
          <a:xfrm>
            <a:off x="571500" y="330200"/>
            <a:ext cx="11861800" cy="1397000"/>
          </a:xfrm>
          <a:prstGeom prst="rect">
            <a:avLst/>
          </a:prstGeom>
        </p:spPr>
        <p:txBody>
          <a:bodyPr/>
          <a:lstStyle/>
          <a:p>
            <a:r>
              <a:t>Summary of some useful lighting models</a:t>
            </a:r>
          </a:p>
        </p:txBody>
      </p:sp>
      <p:sp>
        <p:nvSpPr>
          <p:cNvPr id="1162" name="plenoptic function (function on 5D domain)…"/>
          <p:cNvSpPr txBox="1">
            <a:spLocks noGrp="1"/>
          </p:cNvSpPr>
          <p:nvPr>
            <p:ph type="body" idx="1"/>
          </p:nvPr>
        </p:nvSpPr>
        <p:spPr>
          <a:prstGeom prst="rect">
            <a:avLst/>
          </a:prstGeom>
        </p:spPr>
        <p:txBody>
          <a:bodyPr/>
          <a:lstStyle/>
          <a:p>
            <a:pPr marL="711200"/>
            <a:r>
              <a:t>plenoptic function (function on 5D domain)</a:t>
            </a:r>
          </a:p>
          <a:p>
            <a:pPr marL="711200"/>
            <a:r>
              <a:t>far-field illumination (function on 2D domain)</a:t>
            </a:r>
          </a:p>
          <a:p>
            <a:pPr marL="711200"/>
            <a:r>
              <a:t>low-frequency far-field illumination (nine numbers)</a:t>
            </a:r>
          </a:p>
          <a:p>
            <a:pPr marL="711200"/>
            <a:r>
              <a:t>directional lighting (three numbers = direction and strength)</a:t>
            </a:r>
          </a:p>
          <a:p>
            <a:pPr marL="711200"/>
            <a:r>
              <a:t>point source (four numbers = location and strength)</a:t>
            </a:r>
          </a:p>
        </p:txBody>
      </p:sp>
    </p:spTree>
    <p:extLst>
      <p:ext uri="{BB962C8B-B14F-4D97-AF65-F5344CB8AC3E}">
        <p14:creationId xmlns:p14="http://schemas.microsoft.com/office/powerpoint/2010/main" val="2059285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p:cNvSpPr>
          <p:nvPr>
            <p:ph type="title"/>
          </p:nvPr>
        </p:nvSpPr>
        <p:spPr>
          <a:xfrm>
            <a:off x="0" y="8587"/>
            <a:ext cx="13004800" cy="777024"/>
          </a:xfrm>
          <a:prstGeom prst="rect">
            <a:avLst/>
          </a:prstGeom>
        </p:spPr>
        <p:txBody>
          <a:bodyPr/>
          <a:lstStyle/>
          <a:p>
            <a:pPr algn="ctr"/>
            <a:r>
              <a:rPr lang="en-US" dirty="0"/>
              <a:t>References</a:t>
            </a:r>
            <a:endParaRPr dirty="0"/>
          </a:p>
        </p:txBody>
      </p:sp>
      <p:sp>
        <p:nvSpPr>
          <p:cNvPr id="7" name="Shape 667"/>
          <p:cNvSpPr txBox="1">
            <a:spLocks/>
          </p:cNvSpPr>
          <p:nvPr/>
        </p:nvSpPr>
        <p:spPr>
          <a:xfrm>
            <a:off x="381001" y="785611"/>
            <a:ext cx="12623799" cy="8706119"/>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Basic reading:</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00000"/>
                </a:solidFill>
                <a:effectLst/>
                <a:uLnTx/>
                <a:uFillTx/>
                <a:latin typeface="Calibri Light" panose="020F0302020204030204" pitchFamily="34" charset="0"/>
                <a:sym typeface="Helvetica Light"/>
              </a:rPr>
              <a:t>Szeliski</a:t>
            </a: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a:t>
            </a:r>
            <a:r>
              <a:rPr lang="en-US" sz="2000" dirty="0">
                <a:solidFill>
                  <a:srgbClr val="000000"/>
                </a:solidFill>
                <a:latin typeface="Calibri Light" panose="020F0302020204030204" pitchFamily="34" charset="0"/>
                <a:sym typeface="Helvetica Light"/>
              </a:rPr>
              <a:t>Section 2.2</a:t>
            </a: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00000"/>
                </a:solidFill>
                <a:effectLst/>
                <a:uLnTx/>
                <a:uFillTx/>
                <a:latin typeface="Calibri Light" panose="020F0302020204030204" pitchFamily="34" charset="0"/>
                <a:sym typeface="Helvetica Light"/>
              </a:rPr>
              <a:t>Gortler</a:t>
            </a: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Chapter 21.</a:t>
            </a:r>
          </a:p>
          <a:p>
            <a:pPr marR="0" lvl="0" algn="l" defTabSz="914400" rtl="0" eaLnBrk="1" fontAlgn="auto" latinLnBrk="0" hangingPunct="1">
              <a:lnSpc>
                <a:spcPct val="90000"/>
              </a:lnSpc>
              <a:spcBef>
                <a:spcPct val="0"/>
              </a:spcBef>
              <a:spcAft>
                <a:spcPts val="0"/>
              </a:spcAft>
              <a:buClrTx/>
              <a:buSzTx/>
              <a:tabLst/>
              <a:defRPr/>
            </a:pPr>
            <a:r>
              <a:rPr lang="en-US" sz="2000" dirty="0">
                <a:solidFill>
                  <a:srgbClr val="000000"/>
                </a:solidFill>
                <a:latin typeface="Calibri Light" panose="020F0302020204030204" pitchFamily="34" charset="0"/>
                <a:sym typeface="Helvetica Light"/>
              </a:rPr>
              <a:t>	This book by Steven </a:t>
            </a:r>
            <a:r>
              <a:rPr lang="en-US" sz="2000" dirty="0" err="1">
                <a:solidFill>
                  <a:srgbClr val="000000"/>
                </a:solidFill>
                <a:latin typeface="Calibri Light" panose="020F0302020204030204" pitchFamily="34" charset="0"/>
                <a:sym typeface="Helvetica Light"/>
              </a:rPr>
              <a:t>Gortler</a:t>
            </a:r>
            <a:r>
              <a:rPr lang="en-US" sz="2000" dirty="0">
                <a:solidFill>
                  <a:srgbClr val="000000"/>
                </a:solidFill>
                <a:latin typeface="Calibri Light" panose="020F0302020204030204" pitchFamily="34" charset="0"/>
                <a:sym typeface="Helvetica Light"/>
              </a:rPr>
              <a:t> has a great </a:t>
            </a:r>
            <a:r>
              <a:rPr lang="en-US" sz="2000" i="1" dirty="0">
                <a:solidFill>
                  <a:srgbClr val="000000"/>
                </a:solidFill>
                <a:latin typeface="Calibri Light" panose="020F0302020204030204" pitchFamily="34" charset="0"/>
                <a:sym typeface="Helvetica Light"/>
              </a:rPr>
              <a:t>introduction</a:t>
            </a:r>
            <a:r>
              <a:rPr lang="en-US" sz="2000" dirty="0">
                <a:solidFill>
                  <a:srgbClr val="000000"/>
                </a:solidFill>
                <a:latin typeface="Calibri Light" panose="020F0302020204030204" pitchFamily="34" charset="0"/>
                <a:sym typeface="Helvetica Light"/>
              </a:rPr>
              <a:t> to radiometry, reflectance, and their use for image 	formation.</a:t>
            </a:r>
            <a:endPar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2000" dirty="0">
              <a:solidFill>
                <a:srgbClr val="000000"/>
              </a:solidFill>
              <a:latin typeface="Calibri Light" panose="020F0302020204030204" pitchFamily="34" charset="0"/>
              <a:sym typeface="Helvetica Light"/>
            </a:endParaRPr>
          </a:p>
          <a:p>
            <a:pPr marR="0" lvl="0" algn="l" defTabSz="914400" rtl="0" eaLnBrk="1" fontAlgn="auto" latinLnBrk="0" hangingPunct="1">
              <a:lnSpc>
                <a:spcPct val="90000"/>
              </a:lnSpc>
              <a:spcBef>
                <a:spcPct val="0"/>
              </a:spcBef>
              <a:spcAft>
                <a:spcPts val="0"/>
              </a:spcAft>
              <a:buClrTx/>
              <a:buSzTx/>
              <a:tabLst/>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Additional reading:</a:t>
            </a:r>
          </a:p>
          <a:p>
            <a:pPr marL="342900" lvl="0" indent="-342900">
              <a:buFont typeface="Arial" panose="020B0604020202020204" pitchFamily="34" charset="0"/>
              <a:buChar char="•"/>
              <a:defRPr/>
            </a:pPr>
            <a:r>
              <a:rPr lang="en-US" sz="2000" dirty="0" err="1">
                <a:solidFill>
                  <a:srgbClr val="000000"/>
                </a:solidFill>
                <a:latin typeface="Calibri Light" panose="020F0302020204030204" pitchFamily="34" charset="0"/>
                <a:sym typeface="Helvetica Light"/>
              </a:rPr>
              <a:t>Arvo</a:t>
            </a:r>
            <a:r>
              <a:rPr lang="en-US" sz="2000" dirty="0">
                <a:solidFill>
                  <a:srgbClr val="000000"/>
                </a:solidFill>
                <a:latin typeface="Calibri Light" panose="020F0302020204030204" pitchFamily="34" charset="0"/>
                <a:sym typeface="Helvetica Light"/>
              </a:rPr>
              <a:t>, “Analytic Methods for Simulated Light Transport,” Yale 1995.</a:t>
            </a:r>
          </a:p>
          <a:p>
            <a:pPr marL="342900" lvl="0" indent="-342900">
              <a:buFont typeface="Arial" panose="020B0604020202020204" pitchFamily="34" charset="0"/>
              <a:buChar char="•"/>
              <a:defRPr/>
            </a:pPr>
            <a:r>
              <a:rPr kumimoji="0" lang="en-US" sz="2000" b="0" i="0" u="none" strike="noStrike" kern="1200" cap="none" spc="0" normalizeH="0" baseline="0" noProof="0" dirty="0" err="1">
                <a:ln>
                  <a:noFill/>
                </a:ln>
                <a:solidFill>
                  <a:srgbClr val="000000"/>
                </a:solidFill>
                <a:effectLst/>
                <a:uLnTx/>
                <a:uFillTx/>
                <a:latin typeface="Calibri Light" panose="020F0302020204030204" pitchFamily="34" charset="0"/>
                <a:sym typeface="Helvetica Light"/>
              </a:rPr>
              <a:t>Veach</a:t>
            </a: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“Robust Monte Carlo Methods for Light Transport Simulation,” Stanford 1997.</a:t>
            </a:r>
          </a:p>
          <a:p>
            <a:pPr lvl="0">
              <a:defRPr/>
            </a:pPr>
            <a:r>
              <a:rPr lang="en-US" sz="2000" dirty="0">
                <a:solidFill>
                  <a:srgbClr val="000000"/>
                </a:solidFill>
                <a:latin typeface="Calibri Light" panose="020F0302020204030204" pitchFamily="34" charset="0"/>
                <a:sym typeface="Helvetica Light"/>
              </a:rPr>
              <a:t>	These two thesis are foundational for modern computer graphics. Among other things, they include a thorough 	derivation (starting from wave optics and measure theory) of all radiometric quantities and associated </a:t>
            </a:r>
            <a:r>
              <a:rPr lang="en-US" sz="2000" dirty="0" err="1">
                <a:solidFill>
                  <a:srgbClr val="000000"/>
                </a:solidFill>
                <a:latin typeface="Calibri Light" panose="020F0302020204030204" pitchFamily="34" charset="0"/>
                <a:sym typeface="Helvetica Light"/>
              </a:rPr>
              <a:t>integro</a:t>
            </a:r>
            <a:r>
              <a:rPr lang="en-US" sz="2000" dirty="0">
                <a:solidFill>
                  <a:srgbClr val="000000"/>
                </a:solidFill>
                <a:latin typeface="Calibri Light" panose="020F0302020204030204" pitchFamily="34" charset="0"/>
                <a:sym typeface="Helvetica Light"/>
              </a:rPr>
              <a:t>-	differential equations. You can also look at them if you are interested in physics-based rendering.</a:t>
            </a:r>
          </a:p>
          <a:p>
            <a:pPr marL="342900" lvl="0" indent="-342900">
              <a:buFont typeface="Arial" panose="020B0604020202020204" pitchFamily="34" charset="0"/>
              <a:buChar char="•"/>
              <a:defRPr/>
            </a:pPr>
            <a:r>
              <a:rPr lang="en-US" sz="2000" dirty="0" err="1">
                <a:solidFill>
                  <a:srgbClr val="000000"/>
                </a:solidFill>
                <a:latin typeface="Calibri Light" panose="020F0302020204030204" pitchFamily="34" charset="0"/>
                <a:sym typeface="Helvetica Light"/>
              </a:rPr>
              <a:t>Dutre</a:t>
            </a:r>
            <a:r>
              <a:rPr lang="en-US" sz="2000" dirty="0">
                <a:solidFill>
                  <a:srgbClr val="000000"/>
                </a:solidFill>
                <a:latin typeface="Calibri Light" panose="020F0302020204030204" pitchFamily="34" charset="0"/>
                <a:sym typeface="Helvetica Light"/>
              </a:rPr>
              <a:t> et al., “Advanced Global Illumination,” 2006.</a:t>
            </a:r>
          </a:p>
          <a:p>
            <a:pPr lvl="0">
              <a:defRPr/>
            </a:pPr>
            <a:r>
              <a:rPr lang="en-US" sz="2000" dirty="0">
                <a:solidFill>
                  <a:srgbClr val="000000"/>
                </a:solidFill>
                <a:latin typeface="Calibri Light" panose="020F0302020204030204" pitchFamily="34" charset="0"/>
                <a:sym typeface="Helvetica Light"/>
              </a:rPr>
              <a:t>	A book discussing modeling and simulation of other appearance effects beyond single-bounce reflectance.</a:t>
            </a:r>
          </a:p>
          <a:p>
            <a:pPr marL="342900" lvl="0" indent="-342900">
              <a:buFont typeface="Arial" panose="020B0604020202020204" pitchFamily="34" charset="0"/>
              <a:buChar char="•"/>
              <a:defRPr/>
            </a:pPr>
            <a:r>
              <a:rPr lang="en-US" sz="2000" dirty="0" err="1">
                <a:solidFill>
                  <a:srgbClr val="000000"/>
                </a:solidFill>
                <a:latin typeface="Calibri Light" panose="020F0302020204030204" pitchFamily="34" charset="0"/>
                <a:sym typeface="Helvetica Light"/>
              </a:rPr>
              <a:t>Weyrich</a:t>
            </a:r>
            <a:r>
              <a:rPr lang="en-US" sz="2000" dirty="0">
                <a:solidFill>
                  <a:srgbClr val="000000"/>
                </a:solidFill>
                <a:latin typeface="Calibri Light" panose="020F0302020204030204" pitchFamily="34" charset="0"/>
                <a:sym typeface="Helvetica Light"/>
              </a:rPr>
              <a:t> et al., “Principles of Appearance Acquisition and Representation,” FTCGV 2009.</a:t>
            </a:r>
          </a:p>
          <a:p>
            <a:pPr lvl="0">
              <a:defRPr/>
            </a:pPr>
            <a:r>
              <a:rPr lang="en-US" sz="2000" dirty="0">
                <a:solidFill>
                  <a:srgbClr val="000000"/>
                </a:solidFill>
                <a:latin typeface="Calibri Light" panose="020F0302020204030204" pitchFamily="34" charset="0"/>
                <a:sym typeface="Helvetica Light"/>
              </a:rPr>
              <a:t>	A very thorough review of everything that has to do with modeling and measuring BRDFs.</a:t>
            </a:r>
          </a:p>
          <a:p>
            <a:pPr marL="342900" lvl="0" indent="-342900">
              <a:buFont typeface="Arial" panose="020B0604020202020204" pitchFamily="34" charset="0"/>
              <a:buChar char="•"/>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Walter et al., </a:t>
            </a:r>
            <a:r>
              <a:rPr lang="en-US" sz="2000" dirty="0">
                <a:solidFill>
                  <a:srgbClr val="000000"/>
                </a:solidFill>
                <a:latin typeface="Calibri Light" panose="020F0302020204030204" pitchFamily="34" charset="0"/>
                <a:sym typeface="Helvetica Light"/>
              </a:rPr>
              <a:t>“Microfacet models for refraction through rough surfaces,” EGSR 2007.</a:t>
            </a:r>
          </a:p>
          <a:p>
            <a:pPr lvl="0">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This paper has a great review of physics-based models for reflectance and refraction.</a:t>
            </a:r>
          </a:p>
          <a:p>
            <a:pPr marL="342900" lvl="0" indent="-342900">
              <a:buFont typeface="Arial" panose="020B0604020202020204" pitchFamily="34" charset="0"/>
              <a:buChar char="•"/>
              <a:defRPr/>
            </a:pPr>
            <a:r>
              <a:rPr lang="en-US" sz="2000" dirty="0" err="1">
                <a:solidFill>
                  <a:srgbClr val="000000"/>
                </a:solidFill>
                <a:latin typeface="Calibri Light" panose="020F0302020204030204" pitchFamily="34" charset="0"/>
                <a:sym typeface="Helvetica Light"/>
              </a:rPr>
              <a:t>Matusik</a:t>
            </a:r>
            <a:r>
              <a:rPr lang="en-US" sz="2000" dirty="0">
                <a:solidFill>
                  <a:srgbClr val="000000"/>
                </a:solidFill>
                <a:latin typeface="Calibri Light" panose="020F0302020204030204" pitchFamily="34" charset="0"/>
                <a:sym typeface="Helvetica Light"/>
              </a:rPr>
              <a:t>, “A data-driven reflectance model,” MIT 2003.</a:t>
            </a:r>
          </a:p>
          <a:p>
            <a:pPr lvl="0">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This thesis introduced the largest measured dataset of 4D </a:t>
            </a:r>
            <a:r>
              <a:rPr kumimoji="0" lang="en-US" sz="2000" b="0" i="0" u="none" strike="noStrike" kern="1200" cap="none" spc="0" normalizeH="0" baseline="0" noProof="0" dirty="0" err="1">
                <a:ln>
                  <a:noFill/>
                </a:ln>
                <a:solidFill>
                  <a:srgbClr val="000000"/>
                </a:solidFill>
                <a:effectLst/>
                <a:uLnTx/>
                <a:uFillTx/>
                <a:latin typeface="Calibri Light" panose="020F0302020204030204" pitchFamily="34" charset="0"/>
                <a:sym typeface="Helvetica Light"/>
              </a:rPr>
              <a:t>reflectances</a:t>
            </a: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It also provides detailed discussion of 	many topics relating to modelling reflectance.</a:t>
            </a:r>
          </a:p>
          <a:p>
            <a:pPr marL="342900" lvl="0" indent="-342900">
              <a:buFont typeface="Arial" panose="020B0604020202020204" pitchFamily="34" charset="0"/>
              <a:buChar char="•"/>
              <a:defRPr/>
            </a:pPr>
            <a:r>
              <a:rPr lang="en-US" sz="2000" dirty="0" err="1">
                <a:solidFill>
                  <a:srgbClr val="000000"/>
                </a:solidFill>
                <a:latin typeface="Calibri Light" panose="020F0302020204030204" pitchFamily="34" charset="0"/>
                <a:sym typeface="Helvetica Light"/>
              </a:rPr>
              <a:t>Rusinkiewicz</a:t>
            </a:r>
            <a:r>
              <a:rPr lang="en-US" sz="2000" dirty="0">
                <a:solidFill>
                  <a:srgbClr val="000000"/>
                </a:solidFill>
                <a:latin typeface="Calibri Light" panose="020F0302020204030204" pitchFamily="34" charset="0"/>
                <a:sym typeface="Helvetica Light"/>
              </a:rPr>
              <a:t>, “A New Change of Variables for Efficient BRDF Representation,” 1998.</a:t>
            </a:r>
          </a:p>
          <a:p>
            <a:pPr marL="342900" lvl="0" indent="-342900">
              <a:buFont typeface="Arial" panose="020B0604020202020204" pitchFamily="34" charset="0"/>
              <a:buChar char="•"/>
              <a:defRPr/>
            </a:pPr>
            <a:r>
              <a:rPr kumimoji="0" lang="en-US" sz="2000" b="0" i="0" u="none" strike="noStrike" kern="1200" cap="none" spc="0" normalizeH="0" baseline="0" noProof="0" dirty="0" err="1">
                <a:ln>
                  <a:noFill/>
                </a:ln>
                <a:solidFill>
                  <a:srgbClr val="000000"/>
                </a:solidFill>
                <a:effectLst/>
                <a:uLnTx/>
                <a:uFillTx/>
                <a:latin typeface="Calibri Light" panose="020F0302020204030204" pitchFamily="34" charset="0"/>
                <a:sym typeface="Helvetica Light"/>
              </a:rPr>
              <a:t>Romeiro</a:t>
            </a: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and </a:t>
            </a:r>
            <a:r>
              <a:rPr kumimoji="0" lang="en-US" sz="2000" b="0" i="0" u="none" strike="noStrike" kern="1200" cap="none" spc="0" normalizeH="0" baseline="0" noProof="0" dirty="0" err="1">
                <a:ln>
                  <a:noFill/>
                </a:ln>
                <a:solidFill>
                  <a:srgbClr val="000000"/>
                </a:solidFill>
                <a:effectLst/>
                <a:uLnTx/>
                <a:uFillTx/>
                <a:latin typeface="Calibri Light" panose="020F0302020204030204" pitchFamily="34" charset="0"/>
                <a:sym typeface="Helvetica Light"/>
              </a:rPr>
              <a:t>Zickler</a:t>
            </a: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a:t>
            </a:r>
            <a:r>
              <a:rPr lang="en-US" sz="2000" dirty="0">
                <a:solidFill>
                  <a:srgbClr val="000000"/>
                </a:solidFill>
                <a:latin typeface="Calibri Light" panose="020F0302020204030204" pitchFamily="34" charset="0"/>
                <a:sym typeface="Helvetica Light"/>
              </a:rPr>
              <a:t>“Inferring reflectance under real-world illumination,” Harvard TR 2010.</a:t>
            </a:r>
          </a:p>
          <a:p>
            <a:pPr lvl="0">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These two papers discuss the isotropy and other properties of common BRDFs, and how one can take advantage 	of them using alternative parameterizations.</a:t>
            </a:r>
          </a:p>
          <a:p>
            <a:pPr marL="342900" lvl="0" indent="-342900">
              <a:buFont typeface="Arial" panose="020B0604020202020204" pitchFamily="34" charset="0"/>
              <a:buChar char="•"/>
              <a:defRPr/>
            </a:pPr>
            <a:r>
              <a:rPr lang="en-US" sz="2000" dirty="0">
                <a:solidFill>
                  <a:srgbClr val="000000"/>
                </a:solidFill>
                <a:latin typeface="Calibri Light" panose="020F0302020204030204" pitchFamily="34" charset="0"/>
                <a:sym typeface="Helvetica Light"/>
              </a:rPr>
              <a:t>Shafer, “Using color to separate reflection components,” 1984.</a:t>
            </a:r>
          </a:p>
          <a:p>
            <a:pPr lvl="0">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The paper introducing the dichromatic reflectance model.</a:t>
            </a:r>
          </a:p>
          <a:p>
            <a:pPr marL="342900" lvl="0" indent="-342900">
              <a:buFont typeface="Arial" panose="020B0604020202020204" pitchFamily="34" charset="0"/>
              <a:buChar char="•"/>
              <a:defRPr/>
            </a:pPr>
            <a:r>
              <a:rPr lang="en-US" sz="2000" dirty="0">
                <a:solidFill>
                  <a:srgbClr val="000000"/>
                </a:solidFill>
                <a:latin typeface="Calibri Light" panose="020F0302020204030204" pitchFamily="34" charset="0"/>
                <a:sym typeface="Helvetica Light"/>
              </a:rPr>
              <a:t>Stam, “Diffraction Shaders,” SIGGRAPH 1999.</a:t>
            </a:r>
          </a:p>
          <a:p>
            <a:pPr marL="342900" lvl="0" indent="-342900">
              <a:buFont typeface="Arial" panose="020B0604020202020204" pitchFamily="34" charset="0"/>
              <a:buChar char="•"/>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Levin et al., </a:t>
            </a:r>
            <a:r>
              <a:rPr lang="en-US" sz="2000" dirty="0">
                <a:solidFill>
                  <a:srgbClr val="000000"/>
                </a:solidFill>
                <a:latin typeface="Calibri Light" panose="020F0302020204030204" pitchFamily="34" charset="0"/>
                <a:sym typeface="Helvetica Light"/>
              </a:rPr>
              <a:t>“Fabricating BRDFs at high spatial resolution using wave optics,” SIGGRAPH 2013.</a:t>
            </a:r>
          </a:p>
          <a:p>
            <a:pPr marL="342900" lvl="0" indent="-342900">
              <a:buFont typeface="Arial" panose="020B0604020202020204" pitchFamily="34" charset="0"/>
              <a:buChar char="•"/>
              <a:defRPr/>
            </a:pPr>
            <a:r>
              <a:rPr kumimoji="0" lang="en-US" sz="2000" b="0" i="0" u="none" strike="noStrike" kern="1200" cap="none" spc="0" normalizeH="0" baseline="0" noProof="0" dirty="0" err="1">
                <a:ln>
                  <a:noFill/>
                </a:ln>
                <a:solidFill>
                  <a:srgbClr val="000000"/>
                </a:solidFill>
                <a:effectLst/>
                <a:uLnTx/>
                <a:uFillTx/>
                <a:latin typeface="Calibri Light" panose="020F0302020204030204" pitchFamily="34" charset="0"/>
                <a:sym typeface="Helvetica Light"/>
              </a:rPr>
              <a:t>Cuypers</a:t>
            </a: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et al., </a:t>
            </a:r>
            <a:r>
              <a:rPr lang="en-US" sz="2000" dirty="0">
                <a:solidFill>
                  <a:srgbClr val="000000"/>
                </a:solidFill>
                <a:latin typeface="Calibri Light" panose="020F0302020204030204" pitchFamily="34" charset="0"/>
                <a:sym typeface="Helvetica Light"/>
              </a:rPr>
              <a:t>“Reflectance model for diffraction,” TOG 2013.</a:t>
            </a:r>
          </a:p>
          <a:p>
            <a:pPr lvl="0">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These three papers describe reflectance effects that can </a:t>
            </a:r>
            <a:r>
              <a:rPr kumimoji="0" lang="en-US" sz="2000" b="0" i="0" u="none" strike="noStrike" kern="1200" cap="none" spc="0" normalizeH="0" baseline="0" noProof="0" dirty="0" err="1">
                <a:ln>
                  <a:noFill/>
                </a:ln>
                <a:solidFill>
                  <a:srgbClr val="000000"/>
                </a:solidFill>
                <a:effectLst/>
                <a:uLnTx/>
                <a:uFillTx/>
                <a:latin typeface="Calibri Light" panose="020F0302020204030204" pitchFamily="34" charset="0"/>
                <a:sym typeface="Helvetica Light"/>
              </a:rPr>
              <a:t>onl</a:t>
            </a:r>
            <a:r>
              <a:rPr lang="en-US" sz="2000" dirty="0">
                <a:solidFill>
                  <a:srgbClr val="000000"/>
                </a:solidFill>
                <a:latin typeface="Calibri Light" panose="020F0302020204030204" pitchFamily="34" charset="0"/>
                <a:sym typeface="Helvetica Light"/>
              </a:rPr>
              <a:t>y be modeled using </a:t>
            </a: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wave optic</a:t>
            </a:r>
            <a:r>
              <a:rPr lang="en-US" sz="2000" dirty="0">
                <a:solidFill>
                  <a:srgbClr val="000000"/>
                </a:solidFill>
                <a:latin typeface="Calibri Light" panose="020F0302020204030204" pitchFamily="34" charset="0"/>
                <a:sym typeface="Helvetica Light"/>
              </a:rPr>
              <a:t>s (and in particular 	diffraction).</a:t>
            </a:r>
            <a:endPar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endParaRPr>
          </a:p>
        </p:txBody>
      </p:sp>
    </p:spTree>
    <p:extLst>
      <p:ext uri="{BB962C8B-B14F-4D97-AF65-F5344CB8AC3E}">
        <p14:creationId xmlns:p14="http://schemas.microsoft.com/office/powerpoint/2010/main" val="3864469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8B6E2DC6-A8C7-47BC-A0BC-FA88EEFBEA16}"/>
              </a:ext>
            </a:extLst>
          </p:cNvPr>
          <p:cNvSpPr>
            <a:spLocks noGrp="1" noChangeArrowheads="1"/>
          </p:cNvSpPr>
          <p:nvPr>
            <p:ph type="title"/>
          </p:nvPr>
        </p:nvSpPr>
        <p:spPr>
          <a:xfrm>
            <a:off x="541867" y="3901440"/>
            <a:ext cx="11921067" cy="1625600"/>
          </a:xfrm>
        </p:spPr>
        <p:txBody>
          <a:bodyPr/>
          <a:lstStyle/>
          <a:p>
            <a:pPr eaLnBrk="1" hangingPunct="1"/>
            <a:r>
              <a:rPr lang="en-US" altLang="en-US" sz="5689">
                <a:solidFill>
                  <a:schemeClr val="tx1"/>
                </a:solidFill>
                <a:ea typeface="ＭＳ Ｐゴシック" panose="020B0600070205080204" pitchFamily="34" charset="-128"/>
              </a:rPr>
              <a:t>Why study the physics (optics) of the world?</a:t>
            </a:r>
            <a:br>
              <a:rPr lang="en-US" altLang="en-US" sz="5689">
                <a:solidFill>
                  <a:schemeClr val="tx1"/>
                </a:solidFill>
                <a:ea typeface="ＭＳ Ｐゴシック" panose="020B0600070205080204" pitchFamily="34" charset="-128"/>
              </a:rPr>
            </a:br>
            <a:br>
              <a:rPr lang="en-US" altLang="en-US" sz="5689">
                <a:solidFill>
                  <a:schemeClr val="tx1"/>
                </a:solidFill>
                <a:ea typeface="ＭＳ Ｐゴシック" panose="020B0600070205080204" pitchFamily="34" charset="-128"/>
              </a:rPr>
            </a:br>
            <a:r>
              <a:rPr lang="en-US" altLang="en-US" sz="5689">
                <a:solidFill>
                  <a:schemeClr val="tx1"/>
                </a:solidFill>
                <a:ea typeface="ＭＳ Ｐゴシック" panose="020B0600070205080204" pitchFamily="34" charset="-128"/>
              </a:rPr>
              <a:t>Lets see some pictures!</a:t>
            </a:r>
          </a:p>
        </p:txBody>
      </p:sp>
    </p:spTree>
    <p:extLst>
      <p:ext uri="{BB962C8B-B14F-4D97-AF65-F5344CB8AC3E}">
        <p14:creationId xmlns:p14="http://schemas.microsoft.com/office/powerpoint/2010/main" val="429121329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250</TotalTime>
  <Words>4339</Words>
  <Application>Microsoft Office PowerPoint</Application>
  <PresentationFormat>Custom</PresentationFormat>
  <Paragraphs>541</Paragraphs>
  <Slides>89</Slides>
  <Notes>61</Notes>
  <HiddenSlides>4</HiddenSlides>
  <MMClips>0</MMClips>
  <ScaleCrop>false</ScaleCrop>
  <HeadingPairs>
    <vt:vector size="8" baseType="variant">
      <vt:variant>
        <vt:lpstr>Fonts Used</vt:lpstr>
      </vt:variant>
      <vt:variant>
        <vt:i4>15</vt:i4>
      </vt:variant>
      <vt:variant>
        <vt:lpstr>Theme</vt:lpstr>
      </vt:variant>
      <vt:variant>
        <vt:i4>3</vt:i4>
      </vt:variant>
      <vt:variant>
        <vt:lpstr>Embedded OLE Servers</vt:lpstr>
      </vt:variant>
      <vt:variant>
        <vt:i4>2</vt:i4>
      </vt:variant>
      <vt:variant>
        <vt:lpstr>Slide Titles</vt:lpstr>
      </vt:variant>
      <vt:variant>
        <vt:i4>89</vt:i4>
      </vt:variant>
    </vt:vector>
  </HeadingPairs>
  <TitlesOfParts>
    <vt:vector size="109" baseType="lpstr">
      <vt:lpstr>Arial</vt:lpstr>
      <vt:lpstr>Calibri</vt:lpstr>
      <vt:lpstr>Calibri Light</vt:lpstr>
      <vt:lpstr>Calibri Light (Headings)</vt:lpstr>
      <vt:lpstr>Comic Sans MS</vt:lpstr>
      <vt:lpstr>Helvetica</vt:lpstr>
      <vt:lpstr>Helvetica Light</vt:lpstr>
      <vt:lpstr>Helvetica Neue</vt:lpstr>
      <vt:lpstr>Helvetica Neue Light</vt:lpstr>
      <vt:lpstr>Lucida Grande</vt:lpstr>
      <vt:lpstr>Microsoft Sans Serif</vt:lpstr>
      <vt:lpstr>Monaco</vt:lpstr>
      <vt:lpstr>Tahoma</vt:lpstr>
      <vt:lpstr>Thonburi</vt:lpstr>
      <vt:lpstr>Times New Roman</vt:lpstr>
      <vt:lpstr>ModernPortfolio</vt:lpstr>
      <vt:lpstr>1_White</vt:lpstr>
      <vt:lpstr>3_Default Design</vt:lpstr>
      <vt:lpstr>Image</vt:lpstr>
      <vt:lpstr>Equation</vt:lpstr>
      <vt:lpstr>Radiometry and reflectance</vt:lpstr>
      <vt:lpstr>Course announcements</vt:lpstr>
      <vt:lpstr>Overview of today’s lecture</vt:lpstr>
      <vt:lpstr>Slide credits</vt:lpstr>
      <vt:lpstr>Appearance</vt:lpstr>
      <vt:lpstr>Appearance</vt:lpstr>
      <vt:lpstr>“Physics-based” computer vision  (a.k.a “inverse optics”)</vt:lpstr>
      <vt:lpstr>Example application: Photometric Stereo</vt:lpstr>
      <vt:lpstr>Why study the physics (optics) of the world?  Lets see some pictures!</vt:lpstr>
      <vt:lpstr>Light and Shadows</vt:lpstr>
      <vt:lpstr>PowerPoint Presentation</vt:lpstr>
      <vt:lpstr>PowerPoint Presentation</vt:lpstr>
      <vt:lpstr>Reflections</vt:lpstr>
      <vt:lpstr>PowerPoint Presentation</vt:lpstr>
      <vt:lpstr>PowerPoint Presentation</vt:lpstr>
      <vt:lpstr>PowerPoint Presentation</vt:lpstr>
      <vt:lpstr>Refractions</vt:lpstr>
      <vt:lpstr>PowerPoint Presentation</vt:lpstr>
      <vt:lpstr>PowerPoint Presentation</vt:lpstr>
      <vt:lpstr>PowerPoint Presentation</vt:lpstr>
      <vt:lpstr>Interreflections</vt:lpstr>
      <vt:lpstr>PowerPoint Presentation</vt:lpstr>
      <vt:lpstr>Scattering</vt:lpstr>
      <vt:lpstr>PowerPoint Presentation</vt:lpstr>
      <vt:lpstr>PowerPoint Presentation</vt:lpstr>
      <vt:lpstr>PowerPoint Presentation</vt:lpstr>
      <vt:lpstr>More Complex Appearances</vt:lpstr>
      <vt:lpstr>PowerPoint Presentation</vt:lpstr>
      <vt:lpstr>PowerPoint Presentation</vt:lpstr>
      <vt:lpstr>PowerPoint Presentation</vt:lpstr>
      <vt:lpstr>PowerPoint Presentation</vt:lpstr>
      <vt:lpstr>PowerPoint Presentation</vt:lpstr>
      <vt:lpstr>Measuring light and radiometry</vt:lpstr>
      <vt:lpstr>Solid angle</vt:lpstr>
      <vt:lpstr>Solid angle</vt:lpstr>
      <vt:lpstr>Solid angle</vt:lpstr>
      <vt:lpstr>Solid angle</vt:lpstr>
      <vt:lpstr>Question</vt:lpstr>
      <vt:lpstr>Question</vt:lpstr>
      <vt:lpstr>Quantifying light: flux, irradiance, and radiance</vt:lpstr>
      <vt:lpstr>Quantifying light: flux, irradiance, and radiance</vt:lpstr>
      <vt:lpstr>Quantifying light: flux, irradiance, and radiance</vt:lpstr>
      <vt:lpstr>Quantifying light: flux, irradiance, and radiance</vt:lpstr>
      <vt:lpstr>Quantifying light: flux, irradiance, and radiance</vt:lpstr>
      <vt:lpstr>Quantifying light: flux, irradiance, and radiance</vt:lpstr>
      <vt:lpstr>Quantifying light: flux, irradiance, and radiance</vt:lpstr>
      <vt:lpstr>Quantifying light: flux, irradiance, and radiance</vt:lpstr>
      <vt:lpstr>Quantifying light: flux, irradiance, and radiance</vt:lpstr>
      <vt:lpstr>Quantifying light: flux, irradiance, and radiance</vt:lpstr>
      <vt:lpstr>Quantifying light: flux, irradiance, and radiance</vt:lpstr>
      <vt:lpstr>Quantifying light: flux, irradiance, and radiance</vt:lpstr>
      <vt:lpstr>Question</vt:lpstr>
      <vt:lpstr>Question</vt:lpstr>
      <vt:lpstr>Question</vt:lpstr>
      <vt:lpstr>PowerPoint Presentation</vt:lpstr>
      <vt:lpstr>Appearance</vt:lpstr>
      <vt:lpstr>“Physics-based” computer vision  (a.k.a “inverse optics”)</vt:lpstr>
      <vt:lpstr>Reflectance and BRDF</vt:lpstr>
      <vt:lpstr>Reflectance</vt:lpstr>
      <vt:lpstr>Reflectance</vt:lpstr>
      <vt:lpstr>PowerPoint Presentation</vt:lpstr>
      <vt:lpstr>Reflectance: BRDF</vt:lpstr>
      <vt:lpstr>PowerPoint Presentation</vt:lpstr>
      <vt:lpstr>Property: “Helmholtz reciprocity”</vt:lpstr>
      <vt:lpstr>Common assumption: Isotropy</vt:lpstr>
      <vt:lpstr>Useful re-parameterization of double-hemisphere</vt:lpstr>
      <vt:lpstr>Useful re-parameterization of double-hemisphere</vt:lpstr>
      <vt:lpstr>Useful re-parameterization of double-hemisphere</vt:lpstr>
      <vt:lpstr>Reflectance: BRDF</vt:lpstr>
      <vt:lpstr>PowerPoint Presentation</vt:lpstr>
      <vt:lpstr>PowerPoint Presentation</vt:lpstr>
      <vt:lpstr>PowerPoint Presentation</vt:lpstr>
      <vt:lpstr>BRDF</vt:lpstr>
      <vt:lpstr>BRDF</vt:lpstr>
      <vt:lpstr>PowerPoint Presentation</vt:lpstr>
      <vt:lpstr>BRDF</vt:lpstr>
      <vt:lpstr>PowerPoint Presentation</vt:lpstr>
      <vt:lpstr>PowerPoint Presentation</vt:lpstr>
      <vt:lpstr>BRDF</vt:lpstr>
      <vt:lpstr>Trick for dielectrics (non-metals)</vt:lpstr>
      <vt:lpstr>Trick for dielectrics (non-metals)</vt:lpstr>
      <vt:lpstr>Trick for dielectrics (non-metals)</vt:lpstr>
      <vt:lpstr>Trick for dielectrics (non-metals)</vt:lpstr>
      <vt:lpstr>Tabulated 4D BRDFs (hard to measure)</vt:lpstr>
      <vt:lpstr>Low-parameter (non-linear) BRDF models</vt:lpstr>
      <vt:lpstr>Reflectance Models</vt:lpstr>
      <vt:lpstr>Reflectance that Require Wave Optics</vt:lpstr>
      <vt:lpstr>Summary of some useful lighting models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L14: Radiometry and reflectance</dc:title>
  <cp:lastModifiedBy>Ioannis Gkioulekas</cp:lastModifiedBy>
  <cp:revision>190</cp:revision>
  <dcterms:modified xsi:type="dcterms:W3CDTF">2020-03-02T16:19:33Z</dcterms:modified>
</cp:coreProperties>
</file>