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17"/>
  </p:notesMasterIdLst>
  <p:sldIdLst>
    <p:sldId id="881" r:id="rId3"/>
    <p:sldId id="2289" r:id="rId4"/>
    <p:sldId id="2291" r:id="rId5"/>
    <p:sldId id="2001" r:id="rId6"/>
    <p:sldId id="432" r:id="rId7"/>
    <p:sldId id="258" r:id="rId8"/>
    <p:sldId id="434" r:id="rId9"/>
    <p:sldId id="435" r:id="rId10"/>
    <p:sldId id="436" r:id="rId11"/>
    <p:sldId id="437" r:id="rId12"/>
    <p:sldId id="259" r:id="rId13"/>
    <p:sldId id="260" r:id="rId14"/>
    <p:sldId id="261" r:id="rId15"/>
    <p:sldId id="262" r:id="rId16"/>
    <p:sldId id="267" r:id="rId17"/>
    <p:sldId id="268" r:id="rId18"/>
    <p:sldId id="271" r:id="rId19"/>
    <p:sldId id="2294" r:id="rId20"/>
    <p:sldId id="2292" r:id="rId21"/>
    <p:sldId id="418" r:id="rId22"/>
    <p:sldId id="2295" r:id="rId23"/>
    <p:sldId id="273" r:id="rId24"/>
    <p:sldId id="274" r:id="rId25"/>
    <p:sldId id="275" r:id="rId26"/>
    <p:sldId id="276" r:id="rId27"/>
    <p:sldId id="277" r:id="rId28"/>
    <p:sldId id="281" r:id="rId29"/>
    <p:sldId id="431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16" r:id="rId51"/>
    <p:sldId id="2296" r:id="rId52"/>
    <p:sldId id="317" r:id="rId53"/>
    <p:sldId id="419" r:id="rId54"/>
    <p:sldId id="420" r:id="rId55"/>
    <p:sldId id="422" r:id="rId56"/>
    <p:sldId id="324" r:id="rId57"/>
    <p:sldId id="423" r:id="rId58"/>
    <p:sldId id="325" r:id="rId59"/>
    <p:sldId id="326" r:id="rId60"/>
    <p:sldId id="329" r:id="rId61"/>
    <p:sldId id="330" r:id="rId62"/>
    <p:sldId id="332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3" r:id="rId72"/>
    <p:sldId id="344" r:id="rId73"/>
    <p:sldId id="345" r:id="rId74"/>
    <p:sldId id="346" r:id="rId75"/>
    <p:sldId id="348" r:id="rId76"/>
    <p:sldId id="349" r:id="rId77"/>
    <p:sldId id="350" r:id="rId78"/>
    <p:sldId id="351" r:id="rId79"/>
    <p:sldId id="352" r:id="rId80"/>
    <p:sldId id="353" r:id="rId81"/>
    <p:sldId id="357" r:id="rId82"/>
    <p:sldId id="358" r:id="rId83"/>
    <p:sldId id="424" r:id="rId84"/>
    <p:sldId id="359" r:id="rId85"/>
    <p:sldId id="360" r:id="rId86"/>
    <p:sldId id="361" r:id="rId87"/>
    <p:sldId id="362" r:id="rId88"/>
    <p:sldId id="363" r:id="rId89"/>
    <p:sldId id="364" r:id="rId90"/>
    <p:sldId id="365" r:id="rId91"/>
    <p:sldId id="425" r:id="rId92"/>
    <p:sldId id="368" r:id="rId93"/>
    <p:sldId id="371" r:id="rId94"/>
    <p:sldId id="372" r:id="rId95"/>
    <p:sldId id="373" r:id="rId96"/>
    <p:sldId id="374" r:id="rId97"/>
    <p:sldId id="375" r:id="rId98"/>
    <p:sldId id="377" r:id="rId99"/>
    <p:sldId id="378" r:id="rId100"/>
    <p:sldId id="379" r:id="rId101"/>
    <p:sldId id="382" r:id="rId102"/>
    <p:sldId id="383" r:id="rId103"/>
    <p:sldId id="438" r:id="rId104"/>
    <p:sldId id="439" r:id="rId105"/>
    <p:sldId id="440" r:id="rId106"/>
    <p:sldId id="441" r:id="rId107"/>
    <p:sldId id="442" r:id="rId108"/>
    <p:sldId id="384" r:id="rId109"/>
    <p:sldId id="385" r:id="rId110"/>
    <p:sldId id="386" r:id="rId111"/>
    <p:sldId id="387" r:id="rId112"/>
    <p:sldId id="388" r:id="rId113"/>
    <p:sldId id="389" r:id="rId114"/>
    <p:sldId id="392" r:id="rId115"/>
    <p:sldId id="667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10"/>
    <a:srgbClr val="00F900"/>
    <a:srgbClr val="0433FF"/>
    <a:srgbClr val="EDEDED"/>
    <a:srgbClr val="FFE699"/>
    <a:srgbClr val="FFFFFF"/>
    <a:srgbClr val="7F7F7F"/>
    <a:srgbClr val="D0CECE"/>
    <a:srgbClr val="0D0D0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24" autoAdjust="0"/>
    <p:restoredTop sz="94660"/>
  </p:normalViewPr>
  <p:slideViewPr>
    <p:cSldViewPr snapToGrid="0">
      <p:cViewPr>
        <p:scale>
          <a:sx n="75" d="100"/>
          <a:sy n="75" d="100"/>
        </p:scale>
        <p:origin x="137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30B9A3-A5EA-4248-9236-D977FCC07755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DB7A-E090-49C3-B71F-1804DAA06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4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50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6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33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50257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09312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268141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801257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298406" y="446484"/>
            <a:ext cx="5000625" cy="57864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892969" y="446484"/>
            <a:ext cx="5000625" cy="2803922"/>
          </a:xfrm>
          <a:prstGeom prst="rect">
            <a:avLst/>
          </a:prstGeom>
        </p:spPr>
        <p:txBody>
          <a:bodyPr anchor="b"/>
          <a:lstStyle>
            <a:lvl1pPr>
              <a:defRPr sz="4219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92969" y="3348633"/>
            <a:ext cx="5000625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50"/>
            </a:lvl1pPr>
            <a:lvl2pPr marL="0" indent="160729" algn="ctr">
              <a:spcBef>
                <a:spcPts val="0"/>
              </a:spcBef>
              <a:buSzTx/>
              <a:buNone/>
              <a:defRPr sz="2250"/>
            </a:lvl2pPr>
            <a:lvl3pPr marL="0" indent="321457" algn="ctr">
              <a:spcBef>
                <a:spcPts val="0"/>
              </a:spcBef>
              <a:buSzTx/>
              <a:buNone/>
              <a:defRPr sz="2250"/>
            </a:lvl3pPr>
            <a:lvl4pPr marL="0" indent="482186" algn="ctr">
              <a:spcBef>
                <a:spcPts val="0"/>
              </a:spcBef>
              <a:buSzTx/>
              <a:buNone/>
              <a:defRPr sz="2250"/>
            </a:lvl4pPr>
            <a:lvl5pPr marL="0" indent="642915" algn="ctr">
              <a:spcBef>
                <a:spcPts val="0"/>
              </a:spcBef>
              <a:buSzTx/>
              <a:buNone/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09499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67824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298406" y="1830586"/>
            <a:ext cx="5000625" cy="44201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92969" y="276820"/>
            <a:ext cx="10406063" cy="151804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92969" y="1830586"/>
            <a:ext cx="5000625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1969"/>
            </a:lvl1pPr>
            <a:lvl2pPr marL="482186" indent="-241093">
              <a:spcBef>
                <a:spcPts val="2250"/>
              </a:spcBef>
              <a:defRPr sz="1969"/>
            </a:lvl2pPr>
            <a:lvl3pPr marL="723279" indent="-241093">
              <a:spcBef>
                <a:spcPts val="2250"/>
              </a:spcBef>
              <a:defRPr sz="1969"/>
            </a:lvl3pPr>
            <a:lvl4pPr marL="964372" indent="-241093">
              <a:spcBef>
                <a:spcPts val="2250"/>
              </a:spcBef>
              <a:defRPr sz="1969"/>
            </a:lvl4pPr>
            <a:lvl5pPr marL="1205465" indent="-241093">
              <a:spcBef>
                <a:spcPts val="2250"/>
              </a:spcBef>
              <a:defRPr sz="196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7558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892969"/>
            <a:ext cx="10406063" cy="507206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61331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892969" y="625078"/>
            <a:ext cx="5000625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298406" y="3580805"/>
            <a:ext cx="5000625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6304236" y="625078"/>
            <a:ext cx="5000626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87681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27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190625" y="4473774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190625" y="2984579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72"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946552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86954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01288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530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1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6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2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0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9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12BC9-BD10-4E7E-9A4D-350BF571A3A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93FD6-E231-4747-BED8-135CF7ACF0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92969" y="312539"/>
            <a:ext cx="10406063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92969" y="1830586"/>
            <a:ext cx="10406063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17310" y="6505277"/>
            <a:ext cx="345473" cy="2678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rmAutofit/>
          </a:bodyPr>
          <a:lstStyle>
            <a:lvl1pPr>
              <a:defRPr sz="1266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58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 spd="med"/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25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31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4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6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15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7.png"/><Relationship Id="rId4" Type="http://schemas.openxmlformats.org/officeDocument/2006/relationships/image" Target="../media/image111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6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6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1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44.png"/><Relationship Id="rId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3.png"/><Relationship Id="rId7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35.png"/><Relationship Id="rId9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9.png"/><Relationship Id="rId7" Type="http://schemas.openxmlformats.org/officeDocument/2006/relationships/image" Target="../media/image34.png"/><Relationship Id="rId12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3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5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0.png"/><Relationship Id="rId5" Type="http://schemas.openxmlformats.org/officeDocument/2006/relationships/image" Target="../media/image3.png"/><Relationship Id="rId4" Type="http://schemas.openxmlformats.org/officeDocument/2006/relationships/image" Target="../media/image39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12" Type="http://schemas.openxmlformats.org/officeDocument/2006/relationships/image" Target="../media/image6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11" Type="http://schemas.openxmlformats.org/officeDocument/2006/relationships/image" Target="../media/image57.png"/><Relationship Id="rId5" Type="http://schemas.openxmlformats.org/officeDocument/2006/relationships/image" Target="../media/image34.png"/><Relationship Id="rId10" Type="http://schemas.openxmlformats.org/officeDocument/2006/relationships/image" Target="../media/image62.png"/><Relationship Id="rId4" Type="http://schemas.openxmlformats.org/officeDocument/2006/relationships/image" Target="../media/image43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41.png"/><Relationship Id="rId7" Type="http://schemas.openxmlformats.org/officeDocument/2006/relationships/image" Target="../media/image3.png"/><Relationship Id="rId12" Type="http://schemas.openxmlformats.org/officeDocument/2006/relationships/image" Target="../media/image5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5.png"/><Relationship Id="rId11" Type="http://schemas.openxmlformats.org/officeDocument/2006/relationships/image" Target="../media/image62.png"/><Relationship Id="rId5" Type="http://schemas.openxmlformats.org/officeDocument/2006/relationships/image" Target="../media/image34.png"/><Relationship Id="rId10" Type="http://schemas.openxmlformats.org/officeDocument/2006/relationships/image" Target="../media/image64.png"/><Relationship Id="rId4" Type="http://schemas.openxmlformats.org/officeDocument/2006/relationships/image" Target="../media/image43.png"/><Relationship Id="rId9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5.png"/><Relationship Id="rId7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0.png"/><Relationship Id="rId4" Type="http://schemas.openxmlformats.org/officeDocument/2006/relationships/image" Target="../media/image67.png"/><Relationship Id="rId9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11" Type="http://schemas.openxmlformats.org/officeDocument/2006/relationships/image" Target="../media/image74.png"/><Relationship Id="rId5" Type="http://schemas.openxmlformats.org/officeDocument/2006/relationships/image" Target="../media/image3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35.png"/><Relationship Id="rId7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8.png"/><Relationship Id="rId5" Type="http://schemas.openxmlformats.org/officeDocument/2006/relationships/image" Target="../media/image3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6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0.png"/><Relationship Id="rId7" Type="http://schemas.openxmlformats.org/officeDocument/2006/relationships/image" Target="../media/image64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.png"/><Relationship Id="rId5" Type="http://schemas.openxmlformats.org/officeDocument/2006/relationships/image" Target="../media/image65.png"/><Relationship Id="rId4" Type="http://schemas.openxmlformats.org/officeDocument/2006/relationships/image" Target="../media/image8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2.png"/><Relationship Id="rId7" Type="http://schemas.openxmlformats.org/officeDocument/2006/relationships/image" Target="../media/image8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.png"/><Relationship Id="rId5" Type="http://schemas.openxmlformats.org/officeDocument/2006/relationships/image" Target="../media/image65.png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5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89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8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62.png"/><Relationship Id="rId7" Type="http://schemas.openxmlformats.org/officeDocument/2006/relationships/image" Target="../media/image8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4.png"/><Relationship Id="rId5" Type="http://schemas.openxmlformats.org/officeDocument/2006/relationships/image" Target="../media/image65.png"/><Relationship Id="rId4" Type="http://schemas.openxmlformats.org/officeDocument/2006/relationships/image" Target="../media/image83.png"/><Relationship Id="rId9" Type="http://schemas.openxmlformats.org/officeDocument/2006/relationships/image" Target="../media/image9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8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8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Two-view geometry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8FFB2F-813C-446E-8E37-CD0AB0A61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5"/>
          <a:stretch/>
        </p:blipFill>
        <p:spPr>
          <a:xfrm>
            <a:off x="4003222" y="1095100"/>
            <a:ext cx="4185557" cy="5212299"/>
          </a:xfrm>
          <a:prstGeom prst="rect">
            <a:avLst/>
          </a:prstGeom>
        </p:spPr>
      </p:pic>
      <p:sp>
        <p:nvSpPr>
          <p:cNvPr id="8" name="Shape 667">
            <a:extLst>
              <a:ext uri="{FF2B5EF4-FFF2-40B4-BE49-F238E27FC236}">
                <a16:creationId xmlns:a16="http://schemas.microsoft.com/office/drawing/2014/main" id="{6EE62988-2701-4DA8-9C31-3BAE018CD5A3}"/>
              </a:ext>
            </a:extLst>
          </p:cNvPr>
          <p:cNvSpPr txBox="1">
            <a:spLocks/>
          </p:cNvSpPr>
          <p:nvPr/>
        </p:nvSpPr>
        <p:spPr>
          <a:xfrm>
            <a:off x="0" y="5583290"/>
            <a:ext cx="12192000" cy="1274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/>
              <a:t> </a:t>
            </a:r>
          </a:p>
          <a:p>
            <a:pPr algn="r"/>
            <a:r>
              <a:rPr lang="en-US" sz="2400" dirty="0"/>
              <a:t>16-385 Computer Vision</a:t>
            </a:r>
          </a:p>
          <a:p>
            <a:pPr algn="r"/>
            <a:r>
              <a:rPr lang="en-US" sz="2400" dirty="0"/>
              <a:t>Spring 2020, Lecture 12</a:t>
            </a:r>
          </a:p>
        </p:txBody>
      </p:sp>
      <p:sp>
        <p:nvSpPr>
          <p:cNvPr id="10" name="Shape 667">
            <a:extLst>
              <a:ext uri="{FF2B5EF4-FFF2-40B4-BE49-F238E27FC236}">
                <a16:creationId xmlns:a16="http://schemas.microsoft.com/office/drawing/2014/main" id="{AAE0CEE6-17C2-44D6-AE05-176362191366}"/>
              </a:ext>
            </a:extLst>
          </p:cNvPr>
          <p:cNvSpPr txBox="1">
            <a:spLocks/>
          </p:cNvSpPr>
          <p:nvPr/>
        </p:nvSpPr>
        <p:spPr>
          <a:xfrm>
            <a:off x="0" y="6352354"/>
            <a:ext cx="12192000" cy="505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http://www.cs.cmu.edu/~16385/</a:t>
            </a:r>
            <a:endParaRPr lang="en-US" sz="2400" dirty="0">
              <a:latin typeface="Calibri Light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20398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225308" y="2145386"/>
            <a:ext cx="7741386" cy="4165962"/>
            <a:chOff x="0" y="418047"/>
            <a:chExt cx="11009969" cy="5924922"/>
          </a:xfrm>
        </p:grpSpPr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28" name="Line">
            <a:extLst>
              <a:ext uri="{FF2B5EF4-FFF2-40B4-BE49-F238E27FC236}">
                <a16:creationId xmlns:a16="http://schemas.microsoft.com/office/drawing/2014/main" id="{C08E96E6-7251-467A-9C84-9599443E1E6E}"/>
              </a:ext>
            </a:extLst>
          </p:cNvPr>
          <p:cNvSpPr/>
          <p:nvPr/>
        </p:nvSpPr>
        <p:spPr>
          <a:xfrm flipV="1">
            <a:off x="4009065" y="2920008"/>
            <a:ext cx="2309578" cy="193055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9" name="latex-image-1.pdf" descr="latex-image-1.pdf">
            <a:extLst>
              <a:ext uri="{FF2B5EF4-FFF2-40B4-BE49-F238E27FC236}">
                <a16:creationId xmlns:a16="http://schemas.microsoft.com/office/drawing/2014/main" id="{C934E334-B2D8-4191-9437-106D3E60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43" y="2674984"/>
            <a:ext cx="216482" cy="1752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" name="latex-image-7.pdf" descr="latex-image-7.pdf">
            <a:extLst>
              <a:ext uri="{FF2B5EF4-FFF2-40B4-BE49-F238E27FC236}">
                <a16:creationId xmlns:a16="http://schemas.microsoft.com/office/drawing/2014/main" id="{AAA46562-5590-406A-8DF9-D2956608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592"/>
          <a:stretch/>
        </p:blipFill>
        <p:spPr>
          <a:xfrm>
            <a:off x="5533506" y="2525788"/>
            <a:ext cx="291757" cy="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BE573-5D05-40BF-B95B-71824FD11BFF}"/>
              </a:ext>
            </a:extLst>
          </p:cNvPr>
          <p:cNvSpPr txBox="1"/>
          <p:nvPr/>
        </p:nvSpPr>
        <p:spPr>
          <a:xfrm>
            <a:off x="5717022" y="2337370"/>
            <a:ext cx="32686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+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D21A7E40-7572-423C-BAFC-D106FEA77B18}"/>
              </a:ext>
            </a:extLst>
          </p:cNvPr>
          <p:cNvSpPr/>
          <p:nvPr/>
        </p:nvSpPr>
        <p:spPr>
          <a:xfrm flipH="1" flipV="1">
            <a:off x="8117136" y="4937920"/>
            <a:ext cx="3874" cy="21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" name="image 2">
            <a:extLst>
              <a:ext uri="{FF2B5EF4-FFF2-40B4-BE49-F238E27FC236}">
                <a16:creationId xmlns:a16="http://schemas.microsoft.com/office/drawing/2014/main" id="{1F37511F-E2BC-4D67-B4E8-26FE31C44C8D}"/>
              </a:ext>
            </a:extLst>
          </p:cNvPr>
          <p:cNvSpPr txBox="1"/>
          <p:nvPr/>
        </p:nvSpPr>
        <p:spPr>
          <a:xfrm>
            <a:off x="3189690" y="2216800"/>
            <a:ext cx="2223949" cy="655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How do we find the exact point on the ray?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8315307"/>
      </p:ext>
    </p:extLst>
  </p:cSld>
  <p:clrMapOvr>
    <a:masterClrMapping/>
  </p:clrMapOvr>
  <p:transition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How do you solve a homogeneous linear system?"/>
          <p:cNvSpPr txBox="1"/>
          <p:nvPr/>
        </p:nvSpPr>
        <p:spPr>
          <a:xfrm>
            <a:off x="2474817" y="974708"/>
            <a:ext cx="724236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do you solve a homogeneous linear system?</a:t>
            </a:r>
          </a:p>
        </p:txBody>
      </p:sp>
      <p:sp>
        <p:nvSpPr>
          <p:cNvPr id="222" name="minimize"/>
          <p:cNvSpPr txBox="1"/>
          <p:nvPr/>
        </p:nvSpPr>
        <p:spPr>
          <a:xfrm>
            <a:off x="4634556" y="3644684"/>
            <a:ext cx="127919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minimize</a:t>
            </a:r>
          </a:p>
        </p:txBody>
      </p:sp>
      <p:sp>
        <p:nvSpPr>
          <p:cNvPr id="223" name="subject to"/>
          <p:cNvSpPr txBox="1"/>
          <p:nvPr/>
        </p:nvSpPr>
        <p:spPr>
          <a:xfrm>
            <a:off x="4665569" y="4287622"/>
            <a:ext cx="143148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subject to</a:t>
            </a:r>
          </a:p>
        </p:txBody>
      </p:sp>
      <p:pic>
        <p:nvPicPr>
          <p:cNvPr id="224" name="latex-image-26.pdf" descr="latex-image-2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127" y="3692426"/>
            <a:ext cx="884040" cy="366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latex-image-24.pdf" descr="latex-image-2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87" y="4335363"/>
            <a:ext cx="1196579" cy="366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latex-image-25.pdf" descr="latex-image-2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695" y="1881834"/>
            <a:ext cx="3130611" cy="602933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Total Least Squares"/>
          <p:cNvSpPr txBox="1"/>
          <p:nvPr/>
        </p:nvSpPr>
        <p:spPr>
          <a:xfrm>
            <a:off x="4515439" y="3063179"/>
            <a:ext cx="316112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00000"/>
                </a:solidFill>
              </a:rPr>
              <a:t>Total Least Squares</a:t>
            </a:r>
          </a:p>
        </p:txBody>
      </p:sp>
      <p:sp>
        <p:nvSpPr>
          <p:cNvPr id="228" name="SVD!"/>
          <p:cNvSpPr txBox="1"/>
          <p:nvPr/>
        </p:nvSpPr>
        <p:spPr>
          <a:xfrm>
            <a:off x="4359949" y="4820616"/>
            <a:ext cx="3472105" cy="1413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2400"/>
            </a:lvl1pPr>
          </a:lstStyle>
          <a:p>
            <a:pPr algn="ctr" defTabSz="410751" hangingPunct="0"/>
            <a:r>
              <a:rPr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S</a:t>
            </a:r>
            <a:r>
              <a:rPr lang="en-US"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V</a:t>
            </a:r>
            <a:r>
              <a:rPr lang="en-US"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D</a:t>
            </a:r>
            <a:r>
              <a:rPr lang="en-US"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8718" kern="0" dirty="0">
                <a:solidFill>
                  <a:srgbClr val="000000"/>
                </a:solidFill>
                <a:latin typeface="Helvetica Light"/>
                <a:sym typeface="Helvetica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07113925"/>
      </p:ext>
    </p:extLst>
  </p:cSld>
  <p:clrMapOvr>
    <a:masterClrMapping/>
  </p:clrMapOvr>
  <p:transition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2715849" y="2000743"/>
            <a:ext cx="6760302" cy="408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0. (Normalize points)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Construct the M x 9 matrix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Find the SVD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Entries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are the elements of column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corresponding to the least singular value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4. (Enforce rank 2 constraint on F)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5. (Un-normalize F)</a:t>
            </a:r>
          </a:p>
        </p:txBody>
      </p:sp>
    </p:spTree>
    <p:extLst>
      <p:ext uri="{BB962C8B-B14F-4D97-AF65-F5344CB8AC3E}">
        <p14:creationId xmlns:p14="http://schemas.microsoft.com/office/powerpoint/2010/main" val="1933361039"/>
      </p:ext>
    </p:extLst>
  </p:cSld>
  <p:clrMapOvr>
    <a:masterClrMapping/>
  </p:clrMapOvr>
  <p:transition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2715849" y="2000743"/>
            <a:ext cx="6760302" cy="408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0. (Normalize points)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Construct the M x 9 matrix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Find the SVD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Entries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are the elements of column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corresponding to the least singular value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4. (Enforce rank 2 constraint on F)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5. (Un-normalize F)</a:t>
            </a:r>
          </a:p>
        </p:txBody>
      </p:sp>
      <p:sp>
        <p:nvSpPr>
          <p:cNvPr id="4" name="subject to">
            <a:extLst>
              <a:ext uri="{FF2B5EF4-FFF2-40B4-BE49-F238E27FC236}">
                <a16:creationId xmlns:a16="http://schemas.microsoft.com/office/drawing/2014/main" id="{41D9EB4A-2BB6-4CED-9675-F53928C3B86A}"/>
              </a:ext>
            </a:extLst>
          </p:cNvPr>
          <p:cNvSpPr txBox="1"/>
          <p:nvPr/>
        </p:nvSpPr>
        <p:spPr>
          <a:xfrm>
            <a:off x="7241858" y="5523719"/>
            <a:ext cx="3283268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See Hartley-Zisserman for why we do this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D1CA7-4A15-44F2-BC39-E238E460F065}"/>
              </a:ext>
            </a:extLst>
          </p:cNvPr>
          <p:cNvCxnSpPr/>
          <p:nvPr/>
        </p:nvCxnSpPr>
        <p:spPr>
          <a:xfrm flipH="1" flipV="1">
            <a:off x="6718935" y="5477828"/>
            <a:ext cx="514350" cy="46291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41604767"/>
      </p:ext>
    </p:extLst>
  </p:cSld>
  <p:clrMapOvr>
    <a:masterClrMapping/>
  </p:clrMapOvr>
  <p:transition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2715849" y="2000743"/>
            <a:ext cx="6760302" cy="408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0. (Normalize points)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Construct the M x 9 matrix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Find the SVD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Entries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are the elements of column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corresponding to the least singular value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4. (Enforce rank 2 constraint on F)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5. (Un-normalize F)</a:t>
            </a:r>
          </a:p>
        </p:txBody>
      </p:sp>
      <p:sp>
        <p:nvSpPr>
          <p:cNvPr id="4" name="subject to">
            <a:extLst>
              <a:ext uri="{FF2B5EF4-FFF2-40B4-BE49-F238E27FC236}">
                <a16:creationId xmlns:a16="http://schemas.microsoft.com/office/drawing/2014/main" id="{41D9EB4A-2BB6-4CED-9675-F53928C3B86A}"/>
              </a:ext>
            </a:extLst>
          </p:cNvPr>
          <p:cNvSpPr txBox="1"/>
          <p:nvPr/>
        </p:nvSpPr>
        <p:spPr>
          <a:xfrm>
            <a:off x="7241858" y="5718452"/>
            <a:ext cx="328326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How do we do this?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D1CA7-4A15-44F2-BC39-E238E460F065}"/>
              </a:ext>
            </a:extLst>
          </p:cNvPr>
          <p:cNvCxnSpPr/>
          <p:nvPr/>
        </p:nvCxnSpPr>
        <p:spPr>
          <a:xfrm flipH="1" flipV="1">
            <a:off x="6718935" y="5477828"/>
            <a:ext cx="514350" cy="46291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40191550"/>
      </p:ext>
    </p:extLst>
  </p:cSld>
  <p:clrMapOvr>
    <a:masterClrMapping/>
  </p:clrMapOvr>
  <p:transition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2715849" y="2000743"/>
            <a:ext cx="6760302" cy="408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0. (Normalize points)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Construct the M x 9 matrix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Find the SVD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Entries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are the elements of column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corresponding to the least singular value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4. (Enforce rank 2 constraint on F)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5. (Un-normalize F)</a:t>
            </a:r>
          </a:p>
        </p:txBody>
      </p:sp>
      <p:sp>
        <p:nvSpPr>
          <p:cNvPr id="4" name="subject to">
            <a:extLst>
              <a:ext uri="{FF2B5EF4-FFF2-40B4-BE49-F238E27FC236}">
                <a16:creationId xmlns:a16="http://schemas.microsoft.com/office/drawing/2014/main" id="{41D9EB4A-2BB6-4CED-9675-F53928C3B86A}"/>
              </a:ext>
            </a:extLst>
          </p:cNvPr>
          <p:cNvSpPr txBox="1"/>
          <p:nvPr/>
        </p:nvSpPr>
        <p:spPr>
          <a:xfrm>
            <a:off x="7241858" y="5718452"/>
            <a:ext cx="328326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How do we do this?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E7D1CA7-4A15-44F2-BC39-E238E460F065}"/>
              </a:ext>
            </a:extLst>
          </p:cNvPr>
          <p:cNvCxnSpPr/>
          <p:nvPr/>
        </p:nvCxnSpPr>
        <p:spPr>
          <a:xfrm flipH="1" flipV="1">
            <a:off x="6718935" y="5477828"/>
            <a:ext cx="514350" cy="462915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SVD!">
            <a:extLst>
              <a:ext uri="{FF2B5EF4-FFF2-40B4-BE49-F238E27FC236}">
                <a16:creationId xmlns:a16="http://schemas.microsoft.com/office/drawing/2014/main" id="{A9A89F0E-D84A-42B9-A868-B011C9EC55D0}"/>
              </a:ext>
            </a:extLst>
          </p:cNvPr>
          <p:cNvSpPr txBox="1"/>
          <p:nvPr/>
        </p:nvSpPr>
        <p:spPr>
          <a:xfrm>
            <a:off x="7507605" y="6126215"/>
            <a:ext cx="2751772" cy="721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7300"/>
            </a:lvl1pPr>
          </a:lstStyle>
          <a:p>
            <a:pPr algn="ctr" defTabSz="410751" hangingPunct="0"/>
            <a:r>
              <a:rPr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S</a:t>
            </a:r>
            <a:r>
              <a:rPr lang="en-US"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V</a:t>
            </a:r>
            <a:r>
              <a:rPr lang="en-US"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D</a:t>
            </a:r>
            <a:r>
              <a:rPr lang="en-US"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4219" kern="0" dirty="0">
                <a:solidFill>
                  <a:srgbClr val="000000"/>
                </a:solidFill>
                <a:latin typeface="Helvetica Light"/>
                <a:sym typeface="Helvetica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68282718"/>
      </p:ext>
    </p:extLst>
  </p:cSld>
  <p:clrMapOvr>
    <a:masterClrMapping/>
  </p:clrMapOvr>
  <p:transition spd="med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rthogonal: inner (dot) product between columns/rows is zero"/>
          <p:cNvSpPr txBox="1"/>
          <p:nvPr/>
        </p:nvSpPr>
        <p:spPr>
          <a:xfrm>
            <a:off x="2098978" y="1580973"/>
            <a:ext cx="7873951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hangingPunct="0">
              <a:defRPr sz="2800"/>
            </a:pP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Problem: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 Given a matrix </a:t>
            </a: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F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, find the matrix </a:t>
            </a: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F’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 of rank k that is closest to </a:t>
            </a: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F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,</a:t>
            </a:r>
            <a:endParaRPr sz="1969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" name="Eight-Point Algorithm">
            <a:extLst>
              <a:ext uri="{FF2B5EF4-FFF2-40B4-BE49-F238E27FC236}">
                <a16:creationId xmlns:a16="http://schemas.microsoft.com/office/drawing/2014/main" id="{3B2953BA-1302-4D44-91A1-B2CABF1D4B76}"/>
              </a:ext>
            </a:extLst>
          </p:cNvPr>
          <p:cNvSpPr txBox="1">
            <a:spLocks/>
          </p:cNvSpPr>
          <p:nvPr/>
        </p:nvSpPr>
        <p:spPr>
          <a:xfrm>
            <a:off x="1829753" y="312539"/>
            <a:ext cx="8532495" cy="1518047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410751"/>
            <a:r>
              <a:rPr lang="en-US" sz="5625" kern="0" dirty="0">
                <a:latin typeface="Helvetica Light"/>
              </a:rPr>
              <a:t>Enforcing rank constraints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C4C6ED-CB30-498F-BA88-D37C0A449296}"/>
                  </a:ext>
                </a:extLst>
              </p:cNvPr>
              <p:cNvSpPr txBox="1"/>
              <p:nvPr/>
            </p:nvSpPr>
            <p:spPr>
              <a:xfrm>
                <a:off x="4402316" y="2081352"/>
                <a:ext cx="3093154" cy="924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Helvetica Light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1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12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min</m:t>
                              </m:r>
                            </m:e>
                            <m:lim>
                              <m:eqArr>
                                <m:eqArrPr>
                                  <m:ctrlPr>
                                    <a:rPr lang="en-US" sz="2812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eqArrPr>
                                <m:e>
                                  <m:sSup>
                                    <m:sSupPr>
                                      <m:ctrlP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12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rank</m:t>
                                  </m:r>
                                  <m:d>
                                    <m:dPr>
                                      <m:ctrlP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12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Helvetica Light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12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Helvetica Light"/>
                                            </a:rPr>
                                            <m:t>𝐹</m:t>
                                          </m:r>
                                        </m:e>
                                        <m:sup>
                                          <m:r>
                                            <a:rPr lang="en-US" sz="2812" i="1" kern="0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  <a:sym typeface="Helvetica Light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812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=</m:t>
                                  </m:r>
                                  <m:r>
                                    <a:rPr lang="en-US" sz="2812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𝑘</m:t>
                                  </m:r>
                                </m:e>
                              </m:eqAr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US" sz="281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812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</m:ctrlPr>
                                </m:dPr>
                                <m:e>
                                  <m:r>
                                    <a:rPr lang="en-US" sz="2812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𝐹</m:t>
                                  </m:r>
                                  <m:r>
                                    <a:rPr lang="en-US" sz="2812" i="1" ker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Helvetica Light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𝐹</m:t>
                                      </m:r>
                                    </m:e>
                                    <m:sup>
                                      <m:r>
                                        <a:rPr lang="en-US" sz="2812" i="1" ker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sym typeface="Helvetica Light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2812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Helvetica Light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2812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5C4C6ED-CB30-498F-BA88-D37C0A449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16" y="2081352"/>
                <a:ext cx="3093154" cy="924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rthogonal: inner (dot) product between columns/rows is zero">
            <a:extLst>
              <a:ext uri="{FF2B5EF4-FFF2-40B4-BE49-F238E27FC236}">
                <a16:creationId xmlns:a16="http://schemas.microsoft.com/office/drawing/2014/main" id="{DA27CA86-37F1-4258-A619-DF5E6E66B67D}"/>
              </a:ext>
            </a:extLst>
          </p:cNvPr>
          <p:cNvSpPr txBox="1"/>
          <p:nvPr/>
        </p:nvSpPr>
        <p:spPr>
          <a:xfrm>
            <a:off x="2098978" y="3241534"/>
            <a:ext cx="6218049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410751" hangingPunct="0">
              <a:defRPr sz="2800"/>
            </a:pP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Solution: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 Compute the singular value decomposition of </a:t>
            </a: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F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,</a:t>
            </a:r>
            <a:endParaRPr sz="1969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E0D99C-AE5E-4729-B6B9-436C4618A270}"/>
                  </a:ext>
                </a:extLst>
              </p:cNvPr>
              <p:cNvSpPr txBox="1"/>
              <p:nvPr/>
            </p:nvSpPr>
            <p:spPr>
              <a:xfrm>
                <a:off x="5119052" y="3859295"/>
                <a:ext cx="1659685" cy="43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1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𝐹</m:t>
                      </m:r>
                      <m:r>
                        <a:rPr lang="en-US" sz="281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81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𝑈</m:t>
                      </m:r>
                      <m:r>
                        <m:rPr>
                          <m:sty m:val="p"/>
                        </m:rPr>
                        <a:rPr lang="el-GR" sz="281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Σ</m:t>
                      </m:r>
                      <m:sSup>
                        <m:sSupPr>
                          <m:ctrlPr>
                            <a:rPr lang="el-GR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𝑉</m:t>
                          </m:r>
                        </m:e>
                        <m:sup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12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FE0D99C-AE5E-4729-B6B9-436C4618A2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052" y="3859295"/>
                <a:ext cx="1659685" cy="4327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rthogonal: inner (dot) product between columns/rows is zero">
            <a:extLst>
              <a:ext uri="{FF2B5EF4-FFF2-40B4-BE49-F238E27FC236}">
                <a16:creationId xmlns:a16="http://schemas.microsoft.com/office/drawing/2014/main" id="{3B70B3C5-3AEB-4768-90CD-55E8981B84BF}"/>
              </a:ext>
            </a:extLst>
          </p:cNvPr>
          <p:cNvSpPr txBox="1"/>
          <p:nvPr/>
        </p:nvSpPr>
        <p:spPr>
          <a:xfrm>
            <a:off x="2098978" y="4506858"/>
            <a:ext cx="8417340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410751" hangingPunct="0">
              <a:defRPr sz="2800"/>
            </a:pPr>
            <a:r>
              <a:rPr lang="en-US" sz="1969" kern="0" dirty="0">
                <a:solidFill>
                  <a:srgbClr val="000000"/>
                </a:solidFill>
                <a:latin typeface="Helvetica Light"/>
                <a:sym typeface="Helvetica Light"/>
              </a:rPr>
              <a:t>Form a matrix </a:t>
            </a:r>
            <a:r>
              <a:rPr lang="el-GR" sz="1969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Σ</a:t>
            </a:r>
            <a:r>
              <a:rPr lang="en-US" sz="1969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’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sym typeface="Helvetica Light"/>
              </a:rPr>
              <a:t> by replacing all but the k largest singular values in </a:t>
            </a:r>
            <a:r>
              <a:rPr lang="el-GR" sz="1969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Σ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sym typeface="Helvetica Light"/>
              </a:rPr>
              <a:t> with 0.</a:t>
            </a:r>
            <a:endParaRPr sz="1969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" name="orthogonal: inner (dot) product between columns/rows is zero">
            <a:extLst>
              <a:ext uri="{FF2B5EF4-FFF2-40B4-BE49-F238E27FC236}">
                <a16:creationId xmlns:a16="http://schemas.microsoft.com/office/drawing/2014/main" id="{614EBF83-FF1F-4AA6-AEED-458C716DA340}"/>
              </a:ext>
            </a:extLst>
          </p:cNvPr>
          <p:cNvSpPr txBox="1"/>
          <p:nvPr/>
        </p:nvSpPr>
        <p:spPr>
          <a:xfrm>
            <a:off x="2098978" y="5124841"/>
            <a:ext cx="8417340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410751" hangingPunct="0">
              <a:defRPr sz="2800"/>
            </a:pPr>
            <a:r>
              <a:rPr lang="en-US" sz="1969" kern="0" dirty="0">
                <a:solidFill>
                  <a:srgbClr val="000000"/>
                </a:solidFill>
                <a:latin typeface="Helvetica Light"/>
                <a:sym typeface="Helvetica Light"/>
              </a:rPr>
              <a:t>Then the problem solution is the matrix </a:t>
            </a:r>
            <a:r>
              <a:rPr lang="en-US" sz="1969" b="1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F’</a:t>
            </a:r>
            <a:r>
              <a:rPr lang="en-US" sz="1969" kern="0" dirty="0">
                <a:solidFill>
                  <a:srgbClr val="000000"/>
                </a:solidFill>
                <a:latin typeface="Helvetica Light"/>
                <a:ea typeface="Helvetica"/>
                <a:cs typeface="Helvetica"/>
                <a:sym typeface="Helvetica"/>
              </a:rPr>
              <a:t> formed as,</a:t>
            </a:r>
            <a:endParaRPr sz="1969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DE0F88-C96A-49C2-8B88-2A321C3BF7C2}"/>
                  </a:ext>
                </a:extLst>
              </p:cNvPr>
              <p:cNvSpPr txBox="1"/>
              <p:nvPr/>
            </p:nvSpPr>
            <p:spPr>
              <a:xfrm>
                <a:off x="5000300" y="5733112"/>
                <a:ext cx="1897186" cy="43274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0" tIns="0" rIns="0" bIns="0" numCol="1" spcCol="38100" rtlCol="0" anchor="ctr">
                <a:spAutoFit/>
              </a:bodyPr>
              <a:lstStyle/>
              <a:p>
                <a:pPr algn="ctr" defTabSz="410751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𝐹</m:t>
                          </m:r>
                        </m:e>
                        <m:sup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′</m:t>
                          </m:r>
                        </m:sup>
                      </m:sSup>
                      <m:r>
                        <a:rPr lang="en-US" sz="281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=</m:t>
                      </m:r>
                      <m:r>
                        <a:rPr lang="en-US" sz="2812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Helvetica Light"/>
                        </a:rPr>
                        <m:t>𝑈</m:t>
                      </m:r>
                      <m:sSup>
                        <m:sSupPr>
                          <m:ctrlPr>
                            <a:rPr lang="el-GR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Σ</m:t>
                          </m:r>
                        </m:e>
                        <m:sup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l-GR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</m:ctrlPr>
                        </m:sSupPr>
                        <m:e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𝑉</m:t>
                          </m:r>
                        </m:e>
                        <m:sup>
                          <m:r>
                            <a:rPr lang="en-US" sz="2812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Helvetica Light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12" kern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sym typeface="Helvetica Ligh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6DE0F88-C96A-49C2-8B88-2A321C3BF7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00" y="5733112"/>
                <a:ext cx="1897186" cy="4327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696168"/>
      </p:ext>
    </p:extLst>
  </p:cSld>
  <p:clrMapOvr>
    <a:masterClrMapping/>
  </p:clrMapOvr>
  <p:transition spd="med"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Eight-Point Algorith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Eight-Point Algorithm</a:t>
            </a:r>
          </a:p>
        </p:txBody>
      </p:sp>
      <p:sp>
        <p:nvSpPr>
          <p:cNvPr id="231" name="0. (Normalize points)…"/>
          <p:cNvSpPr txBox="1"/>
          <p:nvPr/>
        </p:nvSpPr>
        <p:spPr>
          <a:xfrm>
            <a:off x="2715849" y="2000743"/>
            <a:ext cx="6760302" cy="408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0. (Normalize points)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Construct the M x 9 matrix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Find the SVD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A</a:t>
            </a:r>
          </a:p>
          <a:p>
            <a:pPr marL="446469" indent="-446469" defTabSz="410751" hangingPunct="0">
              <a:lnSpc>
                <a:spcPct val="150000"/>
              </a:lnSpc>
              <a:buSzPct val="100000"/>
              <a:buFontTx/>
              <a:buAutoNum type="arabicPeriod"/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Entries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are the elements of column of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corresponding to the least singular value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4. (Enforce rank 2 constraint on F)</a:t>
            </a:r>
          </a:p>
          <a:p>
            <a:pPr defTabSz="410751" hangingPunct="0">
              <a:lnSpc>
                <a:spcPct val="150000"/>
              </a:lnSpc>
              <a:defRPr>
                <a:solidFill>
                  <a:srgbClr val="00882B"/>
                </a:solidFill>
              </a:defRPr>
            </a:pPr>
            <a:r>
              <a:rPr sz="2531" kern="0" dirty="0">
                <a:solidFill>
                  <a:srgbClr val="00882B"/>
                </a:solidFill>
                <a:latin typeface="Helvetica Light"/>
                <a:sym typeface="Helvetica Light"/>
              </a:rPr>
              <a:t>5. (Un-normalize F)</a:t>
            </a:r>
          </a:p>
        </p:txBody>
      </p:sp>
    </p:spTree>
    <p:extLst>
      <p:ext uri="{BB962C8B-B14F-4D97-AF65-F5344CB8AC3E}">
        <p14:creationId xmlns:p14="http://schemas.microsoft.com/office/powerpoint/2010/main" val="1479791785"/>
      </p:ext>
    </p:extLst>
  </p:cSld>
  <p:clrMapOvr>
    <a:masterClrMapping/>
  </p:clrMapOvr>
  <p:transition spd="med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Examp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Example</a:t>
            </a:r>
          </a:p>
        </p:txBody>
      </p:sp>
      <p:pic>
        <p:nvPicPr>
          <p:cNvPr id="234" name="arctriomphe1.jpg" descr="arctriomph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341" y="2132561"/>
            <a:ext cx="5482290" cy="38251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arctriomphe2.jpg" descr="arctriomph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8117" y="2134788"/>
            <a:ext cx="2865542" cy="38207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3587809"/>
      </p:ext>
    </p:extLst>
  </p:cSld>
  <p:clrMapOvr>
    <a:masterClrMapping/>
  </p:clrMapOvr>
  <p:transition spd="med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1_lines.pdf" descr="im1_lines.pdf"/>
          <p:cNvPicPr>
            <a:picLocks noChangeAspect="1"/>
          </p:cNvPicPr>
          <p:nvPr/>
        </p:nvPicPr>
        <p:blipFill>
          <a:blip r:embed="rId2"/>
          <a:srcRect l="16166" t="29957" r="13039" b="31741"/>
          <a:stretch>
            <a:fillRect/>
          </a:stretch>
        </p:blipFill>
        <p:spPr>
          <a:xfrm>
            <a:off x="1887006" y="2124568"/>
            <a:ext cx="5463349" cy="38251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im2_lines.pdf" descr="im2_lines.pdf"/>
          <p:cNvPicPr>
            <a:picLocks noChangeAspect="1"/>
          </p:cNvPicPr>
          <p:nvPr/>
        </p:nvPicPr>
        <p:blipFill>
          <a:blip r:embed="rId3"/>
          <a:srcRect l="30705" t="27461" r="27481" b="29353"/>
          <a:stretch>
            <a:fillRect/>
          </a:stretch>
        </p:blipFill>
        <p:spPr>
          <a:xfrm>
            <a:off x="7459097" y="2132556"/>
            <a:ext cx="2849925" cy="3809156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epipolar lin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lines</a:t>
            </a:r>
          </a:p>
        </p:txBody>
      </p:sp>
    </p:spTree>
    <p:extLst>
      <p:ext uri="{BB962C8B-B14F-4D97-AF65-F5344CB8AC3E}">
        <p14:creationId xmlns:p14="http://schemas.microsoft.com/office/powerpoint/2010/main" val="2900856421"/>
      </p:ext>
    </p:extLst>
  </p:cSld>
  <p:clrMapOvr>
    <a:masterClrMapping/>
  </p:clrMapOvr>
  <p:transition spd="med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84" y="2449681"/>
            <a:ext cx="4888573" cy="342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08" y="2268428"/>
            <a:ext cx="2160985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atex-image-2.pdf" descr="latex-imag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168" y="491133"/>
            <a:ext cx="6795492" cy="1160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108" y="4045723"/>
            <a:ext cx="2732485" cy="166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Connection Line" descr="Connection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789787" y="2757597"/>
            <a:ext cx="3484661" cy="994312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277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225308" y="1851447"/>
            <a:ext cx="7741385" cy="4694260"/>
            <a:chOff x="0" y="0"/>
            <a:chExt cx="11009968" cy="6676279"/>
          </a:xfrm>
        </p:grpSpPr>
        <p:sp>
          <p:nvSpPr>
            <p:cNvPr id="143" name="Line"/>
            <p:cNvSpPr/>
            <p:nvPr/>
          </p:nvSpPr>
          <p:spPr>
            <a:xfrm flipH="1" flipV="1">
              <a:off x="3563276" y="0"/>
              <a:ext cx="4843872" cy="44191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4" name="Line"/>
            <p:cNvSpPr/>
            <p:nvPr/>
          </p:nvSpPr>
          <p:spPr>
            <a:xfrm flipH="1" flipV="1">
              <a:off x="4373639" y="746387"/>
              <a:ext cx="4843872" cy="44191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6" name="Line"/>
            <p:cNvSpPr/>
            <p:nvPr/>
          </p:nvSpPr>
          <p:spPr>
            <a:xfrm flipV="1">
              <a:off x="5798407" y="1561580"/>
              <a:ext cx="1" cy="4895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51" name="Line"/>
            <p:cNvSpPr/>
            <p:nvPr/>
          </p:nvSpPr>
          <p:spPr>
            <a:xfrm flipH="1" flipV="1">
              <a:off x="8374367" y="4396764"/>
              <a:ext cx="843137" cy="7688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latex-image-4.pdf" descr="latex-image-4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0000" y="5283363"/>
              <a:ext cx="557125" cy="45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1</a:t>
              </a:r>
            </a:p>
          </p:txBody>
        </p:sp>
      </p:grpSp>
      <p:sp>
        <p:nvSpPr>
          <p:cNvPr id="159" name="Find 3D object point…"/>
          <p:cNvSpPr txBox="1"/>
          <p:nvPr/>
        </p:nvSpPr>
        <p:spPr>
          <a:xfrm>
            <a:off x="7681414" y="2185134"/>
            <a:ext cx="2401299" cy="656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3000"/>
            </a:pPr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Find 3D object point</a:t>
            </a:r>
          </a:p>
          <a:p>
            <a:pPr algn="ctr" defTabSz="410751" hangingPunct="0">
              <a:defRPr sz="2400" i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687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Will the lines intersect?</a:t>
            </a:r>
          </a:p>
        </p:txBody>
      </p:sp>
      <p:pic>
        <p:nvPicPr>
          <p:cNvPr id="161" name="Connection Line" descr="Connection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55888" y="1950413"/>
            <a:ext cx="1617998" cy="102735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</p:spTree>
  </p:cSld>
  <p:clrMapOvr>
    <a:masterClrMapping/>
  </p:clrMapOvr>
  <p:transition spd="med"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257" y="2574697"/>
            <a:ext cx="4888573" cy="3424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image.png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2412" y="2563936"/>
            <a:ext cx="2584332" cy="3445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9758" y="357762"/>
            <a:ext cx="2732484" cy="16698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Connection Line" descr="Connection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92993" y="3264953"/>
            <a:ext cx="4664140" cy="772320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142358"/>
      </p:ext>
    </p:extLst>
  </p:cSld>
  <p:clrMapOvr>
    <a:masterClrMapping/>
  </p:clrMapOvr>
  <p:transition spd="med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Where is the epipole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Where is the epipole?</a:t>
            </a:r>
          </a:p>
        </p:txBody>
      </p:sp>
      <p:pic>
        <p:nvPicPr>
          <p:cNvPr id="255" name="image.jpg" descr="image.jpg"/>
          <p:cNvPicPr>
            <a:picLocks noChangeAspect="1"/>
          </p:cNvPicPr>
          <p:nvPr/>
        </p:nvPicPr>
        <p:blipFill>
          <a:blip r:embed="rId2"/>
          <a:srcRect l="13629" t="12308" r="10029" b="15933"/>
          <a:stretch>
            <a:fillRect/>
          </a:stretch>
        </p:blipFill>
        <p:spPr>
          <a:xfrm>
            <a:off x="3883914" y="2274419"/>
            <a:ext cx="4723869" cy="3371001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How would you compute it?"/>
          <p:cNvSpPr txBox="1"/>
          <p:nvPr/>
        </p:nvSpPr>
        <p:spPr>
          <a:xfrm>
            <a:off x="4892081" y="6088530"/>
            <a:ext cx="270747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365C0"/>
                </a:solidFill>
              </a:rPr>
              <a:t>How would you compute it?</a:t>
            </a:r>
          </a:p>
        </p:txBody>
      </p:sp>
    </p:spTree>
    <p:extLst>
      <p:ext uri="{BB962C8B-B14F-4D97-AF65-F5344CB8AC3E}">
        <p14:creationId xmlns:p14="http://schemas.microsoft.com/office/powerpoint/2010/main" val="894838079"/>
      </p:ext>
    </p:extLst>
  </p:cSld>
  <p:clrMapOvr>
    <a:masterClrMapping/>
  </p:clrMapOvr>
  <p:transition spd="med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image.jpg" descr="image.jpg"/>
          <p:cNvPicPr>
            <a:picLocks noChangeAspect="1"/>
          </p:cNvPicPr>
          <p:nvPr/>
        </p:nvPicPr>
        <p:blipFill>
          <a:blip r:embed="rId2"/>
          <a:srcRect l="13629" t="12308" r="10029" b="15933"/>
          <a:stretch>
            <a:fillRect/>
          </a:stretch>
        </p:blipFill>
        <p:spPr>
          <a:xfrm>
            <a:off x="4686051" y="293877"/>
            <a:ext cx="3119563" cy="2226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latex-image-4.pdf" descr="latex-image-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4" y="2841769"/>
            <a:ext cx="2001426" cy="464617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The epipole is in the right null space of F"/>
          <p:cNvSpPr txBox="1"/>
          <p:nvPr/>
        </p:nvSpPr>
        <p:spPr>
          <a:xfrm>
            <a:off x="4202053" y="3618384"/>
            <a:ext cx="378789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The epipole is in the right null space of </a:t>
            </a:r>
            <a:r>
              <a:rPr sz="1687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</a:p>
        </p:txBody>
      </p:sp>
      <p:sp>
        <p:nvSpPr>
          <p:cNvPr id="261" name="How would you solve for the epipole?"/>
          <p:cNvSpPr txBox="1"/>
          <p:nvPr/>
        </p:nvSpPr>
        <p:spPr>
          <a:xfrm>
            <a:off x="3369292" y="4622485"/>
            <a:ext cx="545341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would you solve for the epipole?</a:t>
            </a:r>
          </a:p>
        </p:txBody>
      </p:sp>
    </p:spTree>
    <p:extLst>
      <p:ext uri="{BB962C8B-B14F-4D97-AF65-F5344CB8AC3E}">
        <p14:creationId xmlns:p14="http://schemas.microsoft.com/office/powerpoint/2010/main" val="3626741087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image.jpg" descr="image.jpg"/>
          <p:cNvPicPr>
            <a:picLocks noChangeAspect="1"/>
          </p:cNvPicPr>
          <p:nvPr/>
        </p:nvPicPr>
        <p:blipFill>
          <a:blip r:embed="rId2"/>
          <a:srcRect l="13629" t="12308" r="10029" b="15933"/>
          <a:stretch>
            <a:fillRect/>
          </a:stretch>
        </p:blipFill>
        <p:spPr>
          <a:xfrm>
            <a:off x="4686051" y="293877"/>
            <a:ext cx="3119563" cy="2226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latex-image-4.pdf" descr="latex-image-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104" y="2841769"/>
            <a:ext cx="2001426" cy="464617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The epipole is in the right null space of F"/>
          <p:cNvSpPr txBox="1"/>
          <p:nvPr/>
        </p:nvSpPr>
        <p:spPr>
          <a:xfrm>
            <a:off x="4202053" y="3618384"/>
            <a:ext cx="378789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The epipole is in the right null space of </a:t>
            </a:r>
            <a:r>
              <a:rPr sz="1687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F</a:t>
            </a:r>
          </a:p>
        </p:txBody>
      </p:sp>
      <p:sp>
        <p:nvSpPr>
          <p:cNvPr id="281" name="How would you solve for the epipole?"/>
          <p:cNvSpPr txBox="1"/>
          <p:nvPr/>
        </p:nvSpPr>
        <p:spPr>
          <a:xfrm>
            <a:off x="3369292" y="4622485"/>
            <a:ext cx="545341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would you solve for the epipole?</a:t>
            </a:r>
          </a:p>
        </p:txBody>
      </p:sp>
      <p:sp>
        <p:nvSpPr>
          <p:cNvPr id="283" name="SVD!"/>
          <p:cNvSpPr txBox="1"/>
          <p:nvPr/>
        </p:nvSpPr>
        <p:spPr>
          <a:xfrm>
            <a:off x="5057254" y="5674658"/>
            <a:ext cx="2077493" cy="862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7300"/>
            </a:lvl1pPr>
          </a:lstStyle>
          <a:p>
            <a:pPr algn="ctr" defTabSz="410751" hangingPunct="0"/>
            <a:r>
              <a:rPr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S</a:t>
            </a:r>
            <a:r>
              <a:rPr lang="en-US"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V</a:t>
            </a:r>
            <a:r>
              <a:rPr lang="en-US"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D</a:t>
            </a:r>
            <a:r>
              <a:rPr lang="en-US"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5133" kern="0" dirty="0">
                <a:solidFill>
                  <a:srgbClr val="000000"/>
                </a:solidFill>
                <a:latin typeface="Helvetica Light"/>
                <a:sym typeface="Helvetica Ligh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6350268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67"/>
          <p:cNvSpPr txBox="1">
            <a:spLocks/>
          </p:cNvSpPr>
          <p:nvPr/>
        </p:nvSpPr>
        <p:spPr>
          <a:xfrm>
            <a:off x="357188" y="1586708"/>
            <a:ext cx="11477624" cy="745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Basic reading: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Szeliski</a:t>
            </a:r>
            <a:r>
              <a:rPr lang="en-US" sz="2000" dirty="0"/>
              <a:t> textbook, Section 8.1 </a:t>
            </a:r>
            <a:r>
              <a:rPr lang="en-US" sz="2000"/>
              <a:t>(not 8.1.1-8.1.3), Chapter </a:t>
            </a:r>
            <a:r>
              <a:rPr lang="en-US" sz="2000" dirty="0"/>
              <a:t>11, Section 12.2.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Hartley and Zisserman, Section 11.12.</a:t>
            </a:r>
          </a:p>
        </p:txBody>
      </p:sp>
      <p:sp>
        <p:nvSpPr>
          <p:cNvPr id="5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/>
              <a:t>References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34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Triangulation</a:t>
            </a:r>
          </a:p>
        </p:txBody>
      </p:sp>
      <p:grpSp>
        <p:nvGrpSpPr>
          <p:cNvPr id="180" name="Group"/>
          <p:cNvGrpSpPr/>
          <p:nvPr/>
        </p:nvGrpSpPr>
        <p:grpSpPr>
          <a:xfrm>
            <a:off x="2225308" y="1851447"/>
            <a:ext cx="7741385" cy="4694260"/>
            <a:chOff x="0" y="0"/>
            <a:chExt cx="11009968" cy="6676279"/>
          </a:xfrm>
        </p:grpSpPr>
        <p:sp>
          <p:nvSpPr>
            <p:cNvPr id="165" name="Line"/>
            <p:cNvSpPr/>
            <p:nvPr/>
          </p:nvSpPr>
          <p:spPr>
            <a:xfrm flipH="1" flipV="1">
              <a:off x="3563276" y="0"/>
              <a:ext cx="4843872" cy="4419186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66" name="Line"/>
            <p:cNvSpPr/>
            <p:nvPr/>
          </p:nvSpPr>
          <p:spPr>
            <a:xfrm flipH="1" flipV="1">
              <a:off x="4373639" y="746387"/>
              <a:ext cx="4843872" cy="441918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67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68" name="Line"/>
            <p:cNvSpPr/>
            <p:nvPr/>
          </p:nvSpPr>
          <p:spPr>
            <a:xfrm flipV="1">
              <a:off x="5798407" y="1561580"/>
              <a:ext cx="1" cy="48951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69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70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71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72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73" name="Line"/>
            <p:cNvSpPr/>
            <p:nvPr/>
          </p:nvSpPr>
          <p:spPr>
            <a:xfrm flipH="1" flipV="1">
              <a:off x="8374367" y="4396764"/>
              <a:ext cx="843137" cy="768817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174" name="latex-image-1.pdf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latex-image-2.pdf" descr="latex-image-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6" name="latex-image-3.pdf" descr="latex-image-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7" name="latex-image-4.pdf" descr="latex-image-4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70000" y="5283363"/>
              <a:ext cx="557125" cy="454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2</a:t>
              </a:r>
            </a:p>
          </p:txBody>
        </p:sp>
        <p:sp>
          <p:nvSpPr>
            <p:cNvPr id="179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1</a:t>
              </a:r>
            </a:p>
          </p:txBody>
        </p:sp>
      </p:grpSp>
      <p:sp>
        <p:nvSpPr>
          <p:cNvPr id="181" name="Find 3D object point…"/>
          <p:cNvSpPr txBox="1"/>
          <p:nvPr/>
        </p:nvSpPr>
        <p:spPr>
          <a:xfrm>
            <a:off x="7681414" y="2217547"/>
            <a:ext cx="2401299" cy="5915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3000"/>
            </a:pPr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Find 3D object point</a:t>
            </a:r>
          </a:p>
          <a:p>
            <a:pPr algn="ct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(no single solution due to noise)</a:t>
            </a:r>
          </a:p>
        </p:txBody>
      </p:sp>
      <p:pic>
        <p:nvPicPr>
          <p:cNvPr id="183" name="Connection Line" descr="Connection 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955888" y="1950413"/>
            <a:ext cx="1617998" cy="102735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9CF5462-6B0E-4658-9D80-A57CE12C04E3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82171410-6E41-4AE1-B65A-903E511A5A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E1DBB73-1BEA-471A-A060-9EFCE9E147B1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7DD1DE23-C1DF-4178-BFE9-28050FD21A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3055E625-ED79-44C9-82E7-D9AEEE531923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F6D5C20C-C42A-40D2-9C8D-0A27D527AA48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iven a set of (noisy) matched points"/>
          <p:cNvSpPr txBox="1"/>
          <p:nvPr/>
        </p:nvSpPr>
        <p:spPr>
          <a:xfrm>
            <a:off x="3483907" y="1709008"/>
            <a:ext cx="522418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Given a set of (noisy) matched points</a:t>
            </a:r>
          </a:p>
        </p:txBody>
      </p:sp>
      <p:sp>
        <p:nvSpPr>
          <p:cNvPr id="187" name="and camera matrices"/>
          <p:cNvSpPr txBox="1"/>
          <p:nvPr/>
        </p:nvSpPr>
        <p:spPr>
          <a:xfrm>
            <a:off x="4589979" y="3043450"/>
            <a:ext cx="301204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and camera matrices</a:t>
            </a:r>
          </a:p>
        </p:txBody>
      </p:sp>
      <p:sp>
        <p:nvSpPr>
          <p:cNvPr id="188" name="Estimate the 3D point"/>
          <p:cNvSpPr txBox="1"/>
          <p:nvPr/>
        </p:nvSpPr>
        <p:spPr>
          <a:xfrm>
            <a:off x="4523454" y="4671486"/>
            <a:ext cx="314509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Estimate the 3D point </a:t>
            </a:r>
          </a:p>
        </p:txBody>
      </p:sp>
      <p:sp>
        <p:nvSpPr>
          <p:cNvPr id="189" name="Triangulation"/>
          <p:cNvSpPr txBox="1"/>
          <p:nvPr/>
        </p:nvSpPr>
        <p:spPr>
          <a:xfrm>
            <a:off x="4861687" y="440887"/>
            <a:ext cx="2468626" cy="5265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42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953" kern="0">
                <a:solidFill>
                  <a:srgbClr val="000000"/>
                </a:solidFill>
              </a:rPr>
              <a:t>Triangulation</a:t>
            </a:r>
          </a:p>
        </p:txBody>
      </p:sp>
      <p:pic>
        <p:nvPicPr>
          <p:cNvPr id="190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05" y="2255717"/>
            <a:ext cx="1766635" cy="578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21" y="3590160"/>
            <a:ext cx="1236203" cy="5789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latex-image-9.pdf" descr="latex-image-9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605" y="5327423"/>
            <a:ext cx="600790" cy="517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latex-image-10.pdf" descr="latex-image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318" y="1967931"/>
            <a:ext cx="1951365" cy="369577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known"/>
          <p:cNvSpPr txBox="1"/>
          <p:nvPr/>
        </p:nvSpPr>
        <p:spPr>
          <a:xfrm>
            <a:off x="4985599" y="2464109"/>
            <a:ext cx="52578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pPr algn="ctr" defTabSz="410751" hangingPunct="0"/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known</a:t>
            </a:r>
          </a:p>
        </p:txBody>
      </p:sp>
      <p:sp>
        <p:nvSpPr>
          <p:cNvPr id="196" name="known"/>
          <p:cNvSpPr txBox="1"/>
          <p:nvPr/>
        </p:nvSpPr>
        <p:spPr>
          <a:xfrm>
            <a:off x="6040925" y="2464109"/>
            <a:ext cx="52578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1800"/>
            </a:lvl1pPr>
          </a:lstStyle>
          <a:p>
            <a:pPr algn="ctr" defTabSz="410751" hangingPunct="0"/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known</a:t>
            </a:r>
          </a:p>
        </p:txBody>
      </p:sp>
      <p:sp>
        <p:nvSpPr>
          <p:cNvPr id="197" name="Can we compute X from a single correspondence x?"/>
          <p:cNvSpPr txBox="1"/>
          <p:nvPr/>
        </p:nvSpPr>
        <p:spPr>
          <a:xfrm>
            <a:off x="3197689" y="2810975"/>
            <a:ext cx="6071158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i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Can we compute </a:t>
            </a:r>
            <a:r>
              <a:rPr sz="2531" b="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X </a:t>
            </a: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from a single correspondence </a:t>
            </a:r>
            <a:r>
              <a:rPr sz="2531" b="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x</a:t>
            </a: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?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latex-image-10.pdf" descr="latex-image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297" y="524640"/>
            <a:ext cx="1453407" cy="275267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Also, this is a similarity relation because it involves homogeneous coordinates"/>
          <p:cNvSpPr txBox="1"/>
          <p:nvPr/>
        </p:nvSpPr>
        <p:spPr>
          <a:xfrm>
            <a:off x="2727289" y="1197263"/>
            <a:ext cx="673742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</a:t>
            </a: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his is a similarity relation because it involves homogeneous coordinates</a:t>
            </a:r>
          </a:p>
        </p:txBody>
      </p:sp>
      <p:pic>
        <p:nvPicPr>
          <p:cNvPr id="240" name="latex-image-13.pdf" descr="latex-image-1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1222" y="1771211"/>
            <a:ext cx="1768883" cy="296717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ame ray direction but differs by a scale factor"/>
          <p:cNvSpPr txBox="1"/>
          <p:nvPr/>
        </p:nvSpPr>
        <p:spPr>
          <a:xfrm>
            <a:off x="3918321" y="2430472"/>
            <a:ext cx="43553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Same ray direction but differs by a scale factor</a:t>
            </a:r>
          </a:p>
        </p:txBody>
      </p:sp>
      <p:pic>
        <p:nvPicPr>
          <p:cNvPr id="242" name="latex-image-14.pdf" descr="latex-image-1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670" y="2978507"/>
            <a:ext cx="5822157" cy="1544837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How do we solve for unknowns in a similarity relation?"/>
          <p:cNvSpPr txBox="1"/>
          <p:nvPr/>
        </p:nvSpPr>
        <p:spPr>
          <a:xfrm>
            <a:off x="2821065" y="4962453"/>
            <a:ext cx="6549871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How do we solve for unknowns in a similarity relation?</a:t>
            </a:r>
          </a:p>
        </p:txBody>
      </p:sp>
      <p:sp>
        <p:nvSpPr>
          <p:cNvPr id="244" name="(inhomogeneous coordinate)"/>
          <p:cNvSpPr txBox="1"/>
          <p:nvPr/>
        </p:nvSpPr>
        <p:spPr>
          <a:xfrm>
            <a:off x="5011894" y="2047237"/>
            <a:ext cx="1042718" cy="37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400"/>
            </a:lvl1pPr>
          </a:lstStyle>
          <a:p>
            <a:pPr algn="ctr" defTabSz="410751" hangingPunct="0"/>
            <a:r>
              <a:rPr sz="984" kern="0" dirty="0">
                <a:solidFill>
                  <a:srgbClr val="000000"/>
                </a:solidFill>
                <a:latin typeface="Helvetica Light"/>
                <a:sym typeface="Helvetica Light"/>
              </a:rPr>
              <a:t>(</a:t>
            </a:r>
            <a:r>
              <a:rPr lang="en-US" sz="984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homoro</a:t>
            </a:r>
            <a:r>
              <a:rPr sz="984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geneous</a:t>
            </a:r>
            <a:r>
              <a:rPr sz="984" kern="0" dirty="0">
                <a:solidFill>
                  <a:srgbClr val="000000"/>
                </a:solidFill>
                <a:latin typeface="Helvetica Light"/>
                <a:sym typeface="Helvetica Light"/>
              </a:rPr>
              <a:t> coordinate)</a:t>
            </a:r>
          </a:p>
        </p:txBody>
      </p:sp>
      <p:sp>
        <p:nvSpPr>
          <p:cNvPr id="245" name="(homogeneous coordinate)"/>
          <p:cNvSpPr txBox="1"/>
          <p:nvPr/>
        </p:nvSpPr>
        <p:spPr>
          <a:xfrm>
            <a:off x="4968462" y="839941"/>
            <a:ext cx="1042718" cy="37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400"/>
            </a:lvl1pPr>
          </a:lstStyle>
          <a:p>
            <a:pPr algn="ctr" defTabSz="410751" hangingPunct="0"/>
            <a:r>
              <a:rPr sz="984" kern="0">
                <a:solidFill>
                  <a:srgbClr val="000000"/>
                </a:solidFill>
                <a:latin typeface="Helvetica Light"/>
                <a:sym typeface="Helvetica Light"/>
              </a:rPr>
              <a:t>(homogeneous coordinate)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latex-image-14.pdf" descr="latex-image-1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670" y="2978507"/>
            <a:ext cx="5822157" cy="1544837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How do we solve for unknowns in a similarity relation?"/>
          <p:cNvSpPr txBox="1"/>
          <p:nvPr/>
        </p:nvSpPr>
        <p:spPr>
          <a:xfrm>
            <a:off x="2821065" y="4962453"/>
            <a:ext cx="6549871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How do we solve for unknowns in a similarity relation?</a:t>
            </a:r>
          </a:p>
        </p:txBody>
      </p:sp>
      <p:pic>
        <p:nvPicPr>
          <p:cNvPr id="251" name="latex-image-10.pdf" descr="latex-image-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9297" y="524640"/>
            <a:ext cx="1453407" cy="275267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Also, this is a similarity relation because it involves homogeneous coordinates"/>
          <p:cNvSpPr txBox="1"/>
          <p:nvPr/>
        </p:nvSpPr>
        <p:spPr>
          <a:xfrm>
            <a:off x="2498060" y="1197263"/>
            <a:ext cx="7195881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Also, this is a similarity relation because it involves homogeneous coordinates</a:t>
            </a:r>
          </a:p>
        </p:txBody>
      </p:sp>
      <p:pic>
        <p:nvPicPr>
          <p:cNvPr id="253" name="latex-image-13.pdf" descr="latex-image-1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222" y="1771211"/>
            <a:ext cx="1768883" cy="296717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ame ray direction but differs by a scale factor"/>
          <p:cNvSpPr txBox="1"/>
          <p:nvPr/>
        </p:nvSpPr>
        <p:spPr>
          <a:xfrm>
            <a:off x="3918321" y="2430472"/>
            <a:ext cx="435536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Same ray direction but differs by a scale factor</a:t>
            </a:r>
          </a:p>
        </p:txBody>
      </p:sp>
      <p:sp>
        <p:nvSpPr>
          <p:cNvPr id="255" name="(inhomogeneous coordinate)"/>
          <p:cNvSpPr txBox="1"/>
          <p:nvPr/>
        </p:nvSpPr>
        <p:spPr>
          <a:xfrm>
            <a:off x="5011894" y="2047237"/>
            <a:ext cx="1042718" cy="37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400"/>
            </a:lvl1pPr>
          </a:lstStyle>
          <a:p>
            <a:pPr algn="ctr" defTabSz="410751" hangingPunct="0"/>
            <a:r>
              <a:rPr sz="984" kern="0">
                <a:solidFill>
                  <a:srgbClr val="000000"/>
                </a:solidFill>
                <a:latin typeface="Helvetica Light"/>
                <a:sym typeface="Helvetica Light"/>
              </a:rPr>
              <a:t>(inhomogeneous coordinate)</a:t>
            </a:r>
          </a:p>
        </p:txBody>
      </p:sp>
      <p:sp>
        <p:nvSpPr>
          <p:cNvPr id="256" name="(homogeneous coordinate)"/>
          <p:cNvSpPr txBox="1"/>
          <p:nvPr/>
        </p:nvSpPr>
        <p:spPr>
          <a:xfrm>
            <a:off x="4968462" y="839941"/>
            <a:ext cx="1042718" cy="37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1400"/>
            </a:lvl1pPr>
          </a:lstStyle>
          <a:p>
            <a:pPr algn="ctr" defTabSz="410751" hangingPunct="0"/>
            <a:r>
              <a:rPr sz="984" kern="0">
                <a:solidFill>
                  <a:srgbClr val="000000"/>
                </a:solidFill>
                <a:latin typeface="Helvetica Light"/>
                <a:sym typeface="Helvetica Light"/>
              </a:rPr>
              <a:t>(homogeneous coordinate)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"/>
          <p:cNvSpPr/>
          <p:nvPr/>
        </p:nvSpPr>
        <p:spPr>
          <a:xfrm>
            <a:off x="1816390" y="3740351"/>
            <a:ext cx="4799011" cy="1953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BFBFB">
                  <a:alpha val="80490"/>
                </a:srgbClr>
              </a:gs>
              <a:gs pos="100000">
                <a:srgbClr val="BEBEBE">
                  <a:alpha val="80490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6" name="Recall: Cross Product"/>
          <p:cNvSpPr txBox="1">
            <a:spLocks noGrp="1"/>
          </p:cNvSpPr>
          <p:nvPr>
            <p:ph type="title"/>
          </p:nvPr>
        </p:nvSpPr>
        <p:spPr>
          <a:xfrm>
            <a:off x="190501" y="312539"/>
            <a:ext cx="11811000" cy="15180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Linear algebra reminder</a:t>
            </a:r>
            <a:r>
              <a:rPr dirty="0"/>
              <a:t>: </a:t>
            </a:r>
            <a:r>
              <a:rPr lang="en-US" dirty="0"/>
              <a:t>c</a:t>
            </a:r>
            <a:r>
              <a:rPr dirty="0"/>
              <a:t>ross </a:t>
            </a:r>
            <a:r>
              <a:rPr lang="en-US" dirty="0"/>
              <a:t>p</a:t>
            </a:r>
            <a:r>
              <a:rPr dirty="0"/>
              <a:t>roduct</a:t>
            </a:r>
          </a:p>
        </p:txBody>
      </p:sp>
      <p:sp>
        <p:nvSpPr>
          <p:cNvPr id="277" name="Line"/>
          <p:cNvSpPr/>
          <p:nvPr/>
        </p:nvSpPr>
        <p:spPr>
          <a:xfrm flipV="1">
            <a:off x="2724540" y="4194466"/>
            <a:ext cx="1423967" cy="5230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8" name="Line"/>
          <p:cNvSpPr/>
          <p:nvPr/>
        </p:nvSpPr>
        <p:spPr>
          <a:xfrm>
            <a:off x="2724568" y="4713092"/>
            <a:ext cx="1423924" cy="4711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9" name="Line"/>
          <p:cNvSpPr/>
          <p:nvPr/>
        </p:nvSpPr>
        <p:spPr>
          <a:xfrm flipH="1">
            <a:off x="2738869" y="3229287"/>
            <a:ext cx="1" cy="150059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80" name="latex-image-10.pdf" descr="latex-image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48" y="5179011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latex-image-11.pdf" descr="latex-image-1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242" y="4042091"/>
            <a:ext cx="160735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latex-image-14.pdf" descr="latex-image-1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205" y="2773703"/>
            <a:ext cx="1339454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latex-image-15.pdf" descr="latex-image-1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010" y="6079406"/>
            <a:ext cx="1160860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latex-image-16.pdf" descr="latex-image-16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2662" y="6074941"/>
            <a:ext cx="1134071" cy="241102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Vector (cross) product  takes two vectors and returns a vector perpendicular to both"/>
          <p:cNvSpPr txBox="1"/>
          <p:nvPr/>
        </p:nvSpPr>
        <p:spPr>
          <a:xfrm>
            <a:off x="2998552" y="1630377"/>
            <a:ext cx="6194897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Vector (cross) product </a:t>
            </a:r>
            <a:br>
              <a:rPr sz="1687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</a:b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takes two vectors and returns a vector </a:t>
            </a:r>
            <a:r>
              <a:rPr sz="1687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perpendicular</a:t>
            </a: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to both</a:t>
            </a:r>
          </a:p>
        </p:txBody>
      </p:sp>
      <p:pic>
        <p:nvPicPr>
          <p:cNvPr id="286" name="latex-image-17.pdf" descr="latex-image-17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1298" y="2716438"/>
            <a:ext cx="3402212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cross product of two vectors in the same direction is zero"/>
          <p:cNvSpPr txBox="1"/>
          <p:nvPr/>
        </p:nvSpPr>
        <p:spPr>
          <a:xfrm>
            <a:off x="7193186" y="4547810"/>
            <a:ext cx="3116382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cross product of two vectors in the same direction is zero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vector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88" name="latex-image-46.pdf" descr="latex-image-46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8256" y="5265466"/>
            <a:ext cx="1366243" cy="232173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remember this!!!"/>
          <p:cNvSpPr txBox="1"/>
          <p:nvPr/>
        </p:nvSpPr>
        <p:spPr>
          <a:xfrm>
            <a:off x="7940257" y="5624247"/>
            <a:ext cx="16222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0882B"/>
                </a:solidFill>
                <a:latin typeface="Helvetica Light"/>
                <a:sym typeface="Helvetica Light"/>
              </a:rPr>
              <a:t>remember this!!!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latex-image-17.pdf" descr="latex-image-1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4895" y="2119177"/>
            <a:ext cx="3402211" cy="1160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latex-image-19.pdf" descr="latex-image-19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78" y="5019843"/>
            <a:ext cx="6420445" cy="1160860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Can also be written as a matrix multiplication"/>
          <p:cNvSpPr txBox="1"/>
          <p:nvPr/>
        </p:nvSpPr>
        <p:spPr>
          <a:xfrm>
            <a:off x="4002478" y="4106381"/>
            <a:ext cx="4187045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Can also be written as a matrix multiplication</a:t>
            </a:r>
          </a:p>
        </p:txBody>
      </p:sp>
      <p:sp>
        <p:nvSpPr>
          <p:cNvPr id="541" name="Cross product"/>
          <p:cNvSpPr txBox="1"/>
          <p:nvPr/>
        </p:nvSpPr>
        <p:spPr>
          <a:xfrm>
            <a:off x="5399495" y="1588209"/>
            <a:ext cx="1393011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Cross product</a:t>
            </a:r>
          </a:p>
        </p:txBody>
      </p:sp>
      <p:sp>
        <p:nvSpPr>
          <p:cNvPr id="542" name="Skew symmetric"/>
          <p:cNvSpPr txBox="1"/>
          <p:nvPr/>
        </p:nvSpPr>
        <p:spPr>
          <a:xfrm>
            <a:off x="5971768" y="6294155"/>
            <a:ext cx="176651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</a:rPr>
              <a:t>Skew symmetric</a:t>
            </a:r>
          </a:p>
        </p:txBody>
      </p:sp>
      <p:sp>
        <p:nvSpPr>
          <p:cNvPr id="7" name="Recall: Cross Product">
            <a:extLst>
              <a:ext uri="{FF2B5EF4-FFF2-40B4-BE49-F238E27FC236}">
                <a16:creationId xmlns:a16="http://schemas.microsoft.com/office/drawing/2014/main" id="{6DA704B2-C379-4A20-A94C-4E4580AA46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0501" y="312539"/>
            <a:ext cx="11811000" cy="151804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Linear algebra reminder</a:t>
            </a:r>
            <a:r>
              <a:rPr dirty="0"/>
              <a:t>: </a:t>
            </a:r>
            <a:r>
              <a:rPr lang="en-US" dirty="0"/>
              <a:t>c</a:t>
            </a:r>
            <a:r>
              <a:rPr dirty="0"/>
              <a:t>ross </a:t>
            </a:r>
            <a:r>
              <a:rPr lang="en-US" dirty="0"/>
              <a:t>p</a:t>
            </a:r>
            <a:r>
              <a:rPr dirty="0"/>
              <a:t>roduct</a:t>
            </a:r>
          </a:p>
        </p:txBody>
      </p:sp>
    </p:spTree>
    <p:extLst>
      <p:ext uri="{BB962C8B-B14F-4D97-AF65-F5344CB8AC3E}">
        <p14:creationId xmlns:p14="http://schemas.microsoft.com/office/powerpoint/2010/main" val="193238412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all: Dot Produc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Compare with</a:t>
            </a:r>
            <a:r>
              <a:rPr dirty="0"/>
              <a:t>: </a:t>
            </a:r>
            <a:r>
              <a:rPr lang="en-US" dirty="0"/>
              <a:t>d</a:t>
            </a:r>
            <a:r>
              <a:rPr dirty="0"/>
              <a:t>ot </a:t>
            </a:r>
            <a:r>
              <a:rPr lang="en-US" dirty="0"/>
              <a:t>p</a:t>
            </a:r>
            <a:r>
              <a:rPr dirty="0"/>
              <a:t>roduct</a:t>
            </a:r>
          </a:p>
        </p:txBody>
      </p:sp>
      <p:sp>
        <p:nvSpPr>
          <p:cNvPr id="242" name="Shape"/>
          <p:cNvSpPr/>
          <p:nvPr/>
        </p:nvSpPr>
        <p:spPr>
          <a:xfrm>
            <a:off x="3696495" y="2400898"/>
            <a:ext cx="4799011" cy="1953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gradFill>
            <a:gsLst>
              <a:gs pos="0">
                <a:srgbClr val="FBFBFB">
                  <a:alpha val="80490"/>
                </a:srgbClr>
              </a:gs>
              <a:gs pos="100000">
                <a:srgbClr val="BEBEBE">
                  <a:alpha val="80490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3" name="Line"/>
          <p:cNvSpPr/>
          <p:nvPr/>
        </p:nvSpPr>
        <p:spPr>
          <a:xfrm flipV="1">
            <a:off x="4604645" y="2855013"/>
            <a:ext cx="1423967" cy="52308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4" name="Line"/>
          <p:cNvSpPr/>
          <p:nvPr/>
        </p:nvSpPr>
        <p:spPr>
          <a:xfrm>
            <a:off x="4604673" y="3373639"/>
            <a:ext cx="1423924" cy="47113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stealth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5" name="Line"/>
          <p:cNvSpPr/>
          <p:nvPr/>
        </p:nvSpPr>
        <p:spPr>
          <a:xfrm flipH="1">
            <a:off x="4618974" y="1889834"/>
            <a:ext cx="1" cy="150059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stealth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46" name="latex-image-10.pdf" descr="latex-image-10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2953" y="3839558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latex-image-11.pdf" descr="latex-image-1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347" y="2702638"/>
            <a:ext cx="160735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latex-image-14.pdf" descr="latex-image-1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405" y="1934312"/>
            <a:ext cx="1339454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latex-image-15.pdf" descr="latex-image-1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116" y="4739953"/>
            <a:ext cx="1160860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latex-image-16.pdf" descr="latex-image-16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768" y="4735488"/>
            <a:ext cx="1134071" cy="24110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dot product of two orthogonal vectors is zero"/>
          <p:cNvSpPr txBox="1"/>
          <p:nvPr/>
        </p:nvSpPr>
        <p:spPr>
          <a:xfrm>
            <a:off x="2895699" y="5562720"/>
            <a:ext cx="6482545" cy="3751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800" b="1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969" kern="0" dirty="0">
                <a:solidFill>
                  <a:srgbClr val="DE6A10">
                    <a:hueOff val="384618"/>
                    <a:satOff val="3869"/>
                    <a:lumOff val="5802"/>
                  </a:srgbClr>
                </a:solidFill>
              </a:rPr>
              <a:t>dot product of two orthogonal vectors is</a:t>
            </a:r>
            <a:r>
              <a:rPr lang="en-US" sz="1969" kern="0" dirty="0">
                <a:solidFill>
                  <a:srgbClr val="DE6A10">
                    <a:hueOff val="384618"/>
                    <a:satOff val="3869"/>
                    <a:lumOff val="5802"/>
                  </a:srgbClr>
                </a:solidFill>
              </a:rPr>
              <a:t> (scalar)</a:t>
            </a:r>
            <a:r>
              <a:rPr sz="1969" kern="0" dirty="0">
                <a:solidFill>
                  <a:srgbClr val="DE6A10">
                    <a:hueOff val="384618"/>
                    <a:satOff val="3869"/>
                    <a:lumOff val="5802"/>
                  </a:srgbClr>
                </a:solidFill>
              </a:rPr>
              <a:t> zero</a:t>
            </a:r>
          </a:p>
        </p:txBody>
      </p:sp>
      <p:sp>
        <p:nvSpPr>
          <p:cNvPr id="252" name="Rectangle"/>
          <p:cNvSpPr/>
          <p:nvPr/>
        </p:nvSpPr>
        <p:spPr>
          <a:xfrm>
            <a:off x="2790550" y="5410975"/>
            <a:ext cx="6699682" cy="678657"/>
          </a:xfrm>
          <a:prstGeom prst="rect">
            <a:avLst/>
          </a:prstGeom>
          <a:ln w="508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509799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Course announcements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324595" y="1492995"/>
            <a:ext cx="11542809" cy="4761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Homework 3 is available online.</a:t>
            </a:r>
          </a:p>
          <a:p>
            <a:r>
              <a:rPr lang="en-US" sz="2400" dirty="0"/>
              <a:t>	- Due on </a:t>
            </a:r>
            <a:r>
              <a:rPr lang="en-US" sz="2400" b="1" dirty="0"/>
              <a:t>March 4</a:t>
            </a:r>
            <a:r>
              <a:rPr lang="en-US" sz="2400" b="1" baseline="30000" dirty="0"/>
              <a:t>th</a:t>
            </a:r>
            <a:r>
              <a:rPr lang="en-US" sz="2400" b="1" dirty="0"/>
              <a:t> </a:t>
            </a:r>
            <a:r>
              <a:rPr lang="en-US" sz="2400" dirty="0"/>
              <a:t>at 23:59.</a:t>
            </a:r>
          </a:p>
          <a:p>
            <a:r>
              <a:rPr lang="en-US" sz="2400" dirty="0"/>
              <a:t>	- How many of you have read/started/finished HW2?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Take-home quiz 5 is available online and due </a:t>
            </a:r>
            <a:r>
              <a:rPr lang="en-US" sz="2400" b="1" dirty="0"/>
              <a:t>Sunday, March 1</a:t>
            </a:r>
            <a:r>
              <a:rPr lang="en-US" sz="2400" b="1" baseline="30000" dirty="0"/>
              <a:t>st</a:t>
            </a:r>
            <a:r>
              <a:rPr lang="en-US" sz="2400" dirty="0"/>
              <a:t> at 23:59.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New for quizzes: please only submit PDF files, not ZIP.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How many of you did take-home quiz 4?</a:t>
            </a:r>
          </a:p>
        </p:txBody>
      </p:sp>
    </p:spTree>
    <p:extLst>
      <p:ext uri="{BB962C8B-B14F-4D97-AF65-F5344CB8AC3E}">
        <p14:creationId xmlns:p14="http://schemas.microsoft.com/office/powerpoint/2010/main" val="33337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latex-image-13.pdf" descr="latex-image-1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44" y="1848152"/>
            <a:ext cx="2516112" cy="42205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ame direction but differs by a scale factor"/>
          <p:cNvSpPr txBox="1"/>
          <p:nvPr/>
        </p:nvSpPr>
        <p:spPr>
          <a:xfrm>
            <a:off x="4089842" y="2432141"/>
            <a:ext cx="40123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Same direction but differs by a scale factor</a:t>
            </a:r>
          </a:p>
        </p:txBody>
      </p:sp>
      <p:sp>
        <p:nvSpPr>
          <p:cNvPr id="6" name="How do we solve for unknowns in a similarity relation?">
            <a:extLst>
              <a:ext uri="{FF2B5EF4-FFF2-40B4-BE49-F238E27FC236}">
                <a16:creationId xmlns:a16="http://schemas.microsoft.com/office/drawing/2014/main" id="{4B72219D-26DD-4C1E-8C76-4F26B490399E}"/>
              </a:ext>
            </a:extLst>
          </p:cNvPr>
          <p:cNvSpPr txBox="1"/>
          <p:nvPr/>
        </p:nvSpPr>
        <p:spPr>
          <a:xfrm>
            <a:off x="3158504" y="4962453"/>
            <a:ext cx="5875006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 dirty="0">
                <a:solidFill>
                  <a:srgbClr val="0365C0"/>
                </a:solidFill>
              </a:rPr>
              <a:t>How </a:t>
            </a:r>
            <a:r>
              <a:rPr lang="en-US" sz="2109" kern="0" dirty="0">
                <a:solidFill>
                  <a:srgbClr val="0365C0"/>
                </a:solidFill>
              </a:rPr>
              <a:t>can we rewrite this using vector products</a:t>
            </a:r>
            <a:r>
              <a:rPr sz="2109" kern="0" dirty="0">
                <a:solidFill>
                  <a:srgbClr val="0365C0"/>
                </a:solidFill>
              </a:rPr>
              <a:t>?</a:t>
            </a:r>
          </a:p>
        </p:txBody>
      </p:sp>
      <p:sp>
        <p:nvSpPr>
          <p:cNvPr id="7" name="Triangulation">
            <a:extLst>
              <a:ext uri="{FF2B5EF4-FFF2-40B4-BE49-F238E27FC236}">
                <a16:creationId xmlns:a16="http://schemas.microsoft.com/office/drawing/2014/main" id="{60D4EB50-4A63-488C-9740-ABBA2B93FB9E}"/>
              </a:ext>
            </a:extLst>
          </p:cNvPr>
          <p:cNvSpPr txBox="1">
            <a:spLocks/>
          </p:cNvSpPr>
          <p:nvPr/>
        </p:nvSpPr>
        <p:spPr>
          <a:xfrm>
            <a:off x="892969" y="312539"/>
            <a:ext cx="10406063" cy="1518047"/>
          </a:xfrm>
          <a:prstGeom prst="rect">
            <a:avLst/>
          </a:prstGeom>
        </p:spPr>
        <p:txBody>
          <a:bodyPr/>
          <a:lstStyle>
            <a:lvl1pPr marL="0" marR="0" indent="0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1607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321457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482186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642915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803643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964372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125101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285829" algn="ctr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25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US" kern="0" dirty="0"/>
              <a:t>Back to triangulation</a:t>
            </a:r>
          </a:p>
        </p:txBody>
      </p:sp>
    </p:spTree>
    <p:extLst>
      <p:ext uri="{BB962C8B-B14F-4D97-AF65-F5344CB8AC3E}">
        <p14:creationId xmlns:p14="http://schemas.microsoft.com/office/powerpoint/2010/main" val="199672345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latex-image-13.pdf" descr="latex-image-1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944" y="1848152"/>
            <a:ext cx="2516112" cy="422059"/>
          </a:xfrm>
          <a:prstGeom prst="rect">
            <a:avLst/>
          </a:prstGeom>
          <a:ln w="12700">
            <a:miter lim="400000"/>
          </a:ln>
        </p:spPr>
      </p:pic>
      <p:sp>
        <p:nvSpPr>
          <p:cNvPr id="271" name="Same direction but differs by a scale factor"/>
          <p:cNvSpPr txBox="1"/>
          <p:nvPr/>
        </p:nvSpPr>
        <p:spPr>
          <a:xfrm>
            <a:off x="4089842" y="2432141"/>
            <a:ext cx="40123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Same direction but differs by a scale factor</a:t>
            </a:r>
          </a:p>
        </p:txBody>
      </p:sp>
      <p:pic>
        <p:nvPicPr>
          <p:cNvPr id="272" name="latex-image-16.pdf" descr="latex-image-1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36" y="3843095"/>
            <a:ext cx="3214129" cy="422059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Cross product of two vectors of same direction is zero…"/>
          <p:cNvSpPr txBox="1"/>
          <p:nvPr/>
        </p:nvSpPr>
        <p:spPr>
          <a:xfrm>
            <a:off x="3571271" y="4419479"/>
            <a:ext cx="5049460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Cross product of two vectors of same direction is zero</a:t>
            </a:r>
          </a:p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(this equality removes the scale factor)</a:t>
            </a:r>
          </a:p>
        </p:txBody>
      </p:sp>
    </p:spTree>
    <p:extLst>
      <p:ext uri="{BB962C8B-B14F-4D97-AF65-F5344CB8AC3E}">
        <p14:creationId xmlns:p14="http://schemas.microsoft.com/office/powerpoint/2010/main" val="795760520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latex-image-14.pdf" descr="latex-image-1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785" y="259113"/>
            <a:ext cx="5822157" cy="1544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6" name="latex-image-15.pdf" descr="latex-image-1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481" y="2116843"/>
            <a:ext cx="4982766" cy="116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7" name="latex-image-18.pdf" descr="latex-image-18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789" y="3676816"/>
            <a:ext cx="2902149" cy="11697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latex-image-30.pdf" descr="latex-image-30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769" y="5236788"/>
            <a:ext cx="7884190" cy="125801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ross product of two vectors of same direction is zero…">
            <a:extLst>
              <a:ext uri="{FF2B5EF4-FFF2-40B4-BE49-F238E27FC236}">
                <a16:creationId xmlns:a16="http://schemas.microsoft.com/office/drawing/2014/main" id="{1C1159D6-E997-4E9A-AF51-239779380938}"/>
              </a:ext>
            </a:extLst>
          </p:cNvPr>
          <p:cNvSpPr txBox="1"/>
          <p:nvPr/>
        </p:nvSpPr>
        <p:spPr>
          <a:xfrm>
            <a:off x="561741" y="2861132"/>
            <a:ext cx="2572076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Do the same after first expanding out the camera matrix and points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latex-image-30.pdf" descr="latex-image-30.pdf"/>
          <p:cNvPicPr>
            <a:picLocks noChangeAspect="1"/>
          </p:cNvPicPr>
          <p:nvPr/>
        </p:nvPicPr>
        <p:blipFill rotWithShape="1">
          <a:blip r:embed="rId2"/>
          <a:srcRect l="43551"/>
          <a:stretch/>
        </p:blipFill>
        <p:spPr>
          <a:xfrm>
            <a:off x="3870749" y="2956777"/>
            <a:ext cx="4450502" cy="1258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latex-image-16.pdf" descr="latex-image-1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936" y="2130422"/>
            <a:ext cx="3214129" cy="422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2" name="Using the fact that the cross product should be zero"/>
          <p:cNvSpPr txBox="1"/>
          <p:nvPr/>
        </p:nvSpPr>
        <p:spPr>
          <a:xfrm>
            <a:off x="3666649" y="1628379"/>
            <a:ext cx="485870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Using the fact that the cross product should be zero</a:t>
            </a:r>
          </a:p>
        </p:txBody>
      </p:sp>
      <p:sp>
        <p:nvSpPr>
          <p:cNvPr id="303" name="Third line is a linear combination of the first and second lines.…"/>
          <p:cNvSpPr txBox="1"/>
          <p:nvPr/>
        </p:nvSpPr>
        <p:spPr>
          <a:xfrm>
            <a:off x="3037076" y="4619089"/>
            <a:ext cx="5676235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Third line is a linear combination of the first and second lines.</a:t>
            </a:r>
          </a:p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 (x times the first line plus y times the second line)</a:t>
            </a:r>
          </a:p>
        </p:txBody>
      </p:sp>
      <p:sp>
        <p:nvSpPr>
          <p:cNvPr id="304" name="One 2D to 3D point correspondence give you 2 equations"/>
          <p:cNvSpPr txBox="1"/>
          <p:nvPr/>
        </p:nvSpPr>
        <p:spPr>
          <a:xfrm>
            <a:off x="3394139" y="5799355"/>
            <a:ext cx="540372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>
                <a:solidFill>
                  <a:srgbClr val="0365C0"/>
                </a:solidFill>
              </a:defRPr>
            </a:pPr>
            <a:r>
              <a:rPr sz="1687" kern="0">
                <a:solidFill>
                  <a:srgbClr val="0365C0"/>
                </a:solidFill>
                <a:latin typeface="Helvetica Light"/>
                <a:sym typeface="Helvetica Light"/>
              </a:rPr>
              <a:t>One 2D to 3D point correspondence give you </a:t>
            </a:r>
            <a:r>
              <a:rPr sz="1687" kern="0">
                <a:solidFill>
                  <a:srgbClr val="FFFFFF"/>
                </a:solidFill>
                <a:latin typeface="Helvetica Light"/>
                <a:sym typeface="Helvetica Light"/>
              </a:rPr>
              <a:t>2</a:t>
            </a:r>
            <a:r>
              <a:rPr sz="1687" kern="0">
                <a:solidFill>
                  <a:srgbClr val="0365C0"/>
                </a:solidFill>
                <a:latin typeface="Helvetica Light"/>
                <a:sym typeface="Helvetica Light"/>
              </a:rPr>
              <a:t> equations</a:t>
            </a:r>
          </a:p>
        </p:txBody>
      </p:sp>
      <p:sp>
        <p:nvSpPr>
          <p:cNvPr id="305" name="Rectangle"/>
          <p:cNvSpPr/>
          <p:nvPr/>
        </p:nvSpPr>
        <p:spPr>
          <a:xfrm>
            <a:off x="7654868" y="5777710"/>
            <a:ext cx="191773" cy="3750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latex-image-16.pdf" descr="latex-image-1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936" y="2130422"/>
            <a:ext cx="3214129" cy="422058"/>
          </a:xfrm>
          <a:prstGeom prst="rect">
            <a:avLst/>
          </a:prstGeom>
          <a:ln w="12700">
            <a:miter lim="400000"/>
          </a:ln>
        </p:spPr>
      </p:pic>
      <p:sp>
        <p:nvSpPr>
          <p:cNvPr id="309" name="Third line is a linear combination of the first and second lines.…"/>
          <p:cNvSpPr txBox="1"/>
          <p:nvPr/>
        </p:nvSpPr>
        <p:spPr>
          <a:xfrm>
            <a:off x="3037076" y="4619089"/>
            <a:ext cx="5676235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Third line is a linear combination of the first and second lines.</a:t>
            </a:r>
          </a:p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 (x times the first line plus y times the second line)</a:t>
            </a:r>
          </a:p>
        </p:txBody>
      </p:sp>
      <p:sp>
        <p:nvSpPr>
          <p:cNvPr id="310" name="One 2D to 3D point correspondence give you 2 equations"/>
          <p:cNvSpPr txBox="1"/>
          <p:nvPr/>
        </p:nvSpPr>
        <p:spPr>
          <a:xfrm>
            <a:off x="3394139" y="5799355"/>
            <a:ext cx="540372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365C0"/>
                </a:solidFill>
                <a:latin typeface="Helvetica Light"/>
                <a:sym typeface="Helvetica Light"/>
              </a:rPr>
              <a:t>One 2D to 3D point correspondence give you 2 equations</a:t>
            </a:r>
          </a:p>
        </p:txBody>
      </p:sp>
      <p:sp>
        <p:nvSpPr>
          <p:cNvPr id="311" name="Using the fact that the cross product should be zero"/>
          <p:cNvSpPr txBox="1"/>
          <p:nvPr/>
        </p:nvSpPr>
        <p:spPr>
          <a:xfrm>
            <a:off x="3666649" y="1628379"/>
            <a:ext cx="4858703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Using the fact that the cross product should be zero</a:t>
            </a:r>
          </a:p>
        </p:txBody>
      </p:sp>
      <p:pic>
        <p:nvPicPr>
          <p:cNvPr id="7" name="latex-image-30.pdf" descr="latex-image-30.pdf">
            <a:extLst>
              <a:ext uri="{FF2B5EF4-FFF2-40B4-BE49-F238E27FC236}">
                <a16:creationId xmlns:a16="http://schemas.microsoft.com/office/drawing/2014/main" id="{CDED9E0C-A0DA-407C-91BB-01582D92EF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51"/>
          <a:stretch/>
        </p:blipFill>
        <p:spPr>
          <a:xfrm>
            <a:off x="3870749" y="2956777"/>
            <a:ext cx="4450502" cy="1258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Now we can make a system of linear equations…"/>
          <p:cNvSpPr txBox="1"/>
          <p:nvPr/>
        </p:nvSpPr>
        <p:spPr>
          <a:xfrm>
            <a:off x="4071595" y="5738662"/>
            <a:ext cx="4457953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Now we can make a system of linear equations </a:t>
            </a:r>
          </a:p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(two lines for each 2D point correspondence)</a:t>
            </a:r>
          </a:p>
        </p:txBody>
      </p:sp>
      <p:pic>
        <p:nvPicPr>
          <p:cNvPr id="314" name="latex-image-33.pdf" descr="latex-image-3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930" y="881853"/>
            <a:ext cx="5076984" cy="10392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latex-image-34.pdf" descr="latex-image-3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508" y="2702156"/>
            <a:ext cx="5076984" cy="11182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latex-image-35.pdf" descr="latex-image-3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417" y="4601392"/>
            <a:ext cx="2046320" cy="448509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ross product of two vectors of same direction is zero…">
            <a:extLst>
              <a:ext uri="{FF2B5EF4-FFF2-40B4-BE49-F238E27FC236}">
                <a16:creationId xmlns:a16="http://schemas.microsoft.com/office/drawing/2014/main" id="{C184B1BA-25AF-45B9-88FE-9277F4180C9E}"/>
              </a:ext>
            </a:extLst>
          </p:cNvPr>
          <p:cNvSpPr txBox="1"/>
          <p:nvPr/>
        </p:nvSpPr>
        <p:spPr>
          <a:xfrm>
            <a:off x="561741" y="2861132"/>
            <a:ext cx="2572076" cy="851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Remove third row, and rearrange as system on unknowns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99" y="4926858"/>
            <a:ext cx="1922603" cy="37028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How do we solve homogeneous linear system?"/>
          <p:cNvSpPr txBox="1"/>
          <p:nvPr/>
        </p:nvSpPr>
        <p:spPr>
          <a:xfrm>
            <a:off x="3806912" y="5584314"/>
            <a:ext cx="457817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365C0"/>
                </a:solidFill>
              </a:rPr>
              <a:t>How do we solve homogeneous linear system?</a:t>
            </a:r>
          </a:p>
        </p:txBody>
      </p:sp>
      <p:sp>
        <p:nvSpPr>
          <p:cNvPr id="320" name="Concatenate the 2D points from both images"/>
          <p:cNvSpPr txBox="1"/>
          <p:nvPr/>
        </p:nvSpPr>
        <p:spPr>
          <a:xfrm>
            <a:off x="3983242" y="927456"/>
            <a:ext cx="42255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Concatenate the 2D points from both images</a:t>
            </a:r>
          </a:p>
        </p:txBody>
      </p:sp>
      <p:pic>
        <p:nvPicPr>
          <p:cNvPr id="321" name="latex-image-37.pdf" descr="latex-image-3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46" y="1797522"/>
            <a:ext cx="5535963" cy="2209307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anity check! dimensions?"/>
          <p:cNvSpPr txBox="1"/>
          <p:nvPr/>
        </p:nvSpPr>
        <p:spPr>
          <a:xfrm>
            <a:off x="5005926" y="4144199"/>
            <a:ext cx="2587248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i="1">
                <a:solidFill>
                  <a:schemeClr val="accent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0882B"/>
                </a:solidFill>
              </a:rPr>
              <a:t>sanity check! dimensions?</a:t>
            </a:r>
          </a:p>
        </p:txBody>
      </p:sp>
      <p:sp>
        <p:nvSpPr>
          <p:cNvPr id="7" name="Cross product of two vectors of same direction is zero…">
            <a:extLst>
              <a:ext uri="{FF2B5EF4-FFF2-40B4-BE49-F238E27FC236}">
                <a16:creationId xmlns:a16="http://schemas.microsoft.com/office/drawing/2014/main" id="{30342B99-2475-4B6F-8BAC-7153818007F2}"/>
              </a:ext>
            </a:extLst>
          </p:cNvPr>
          <p:cNvSpPr txBox="1"/>
          <p:nvPr/>
        </p:nvSpPr>
        <p:spPr>
          <a:xfrm>
            <a:off x="508475" y="2310794"/>
            <a:ext cx="257207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Two rows from camera one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8" name="Cross product of two vectors of same direction is zero…">
            <a:extLst>
              <a:ext uri="{FF2B5EF4-FFF2-40B4-BE49-F238E27FC236}">
                <a16:creationId xmlns:a16="http://schemas.microsoft.com/office/drawing/2014/main" id="{65C67EB6-C1CE-420F-97AF-D5DBCD9CA13D}"/>
              </a:ext>
            </a:extLst>
          </p:cNvPr>
          <p:cNvSpPr txBox="1"/>
          <p:nvPr/>
        </p:nvSpPr>
        <p:spPr>
          <a:xfrm>
            <a:off x="508475" y="3263121"/>
            <a:ext cx="257207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Two rows from camera two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99" y="4926858"/>
            <a:ext cx="1922603" cy="37028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How do we solve homogeneous linear system?"/>
          <p:cNvSpPr txBox="1"/>
          <p:nvPr/>
        </p:nvSpPr>
        <p:spPr>
          <a:xfrm>
            <a:off x="3806912" y="5584314"/>
            <a:ext cx="457817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365C0"/>
                </a:solidFill>
              </a:rPr>
              <a:t>How do we solve homogeneous linear system?</a:t>
            </a:r>
          </a:p>
        </p:txBody>
      </p:sp>
      <p:sp>
        <p:nvSpPr>
          <p:cNvPr id="344" name="Concatenate the 2D points from both images"/>
          <p:cNvSpPr txBox="1"/>
          <p:nvPr/>
        </p:nvSpPr>
        <p:spPr>
          <a:xfrm>
            <a:off x="3983242" y="927456"/>
            <a:ext cx="42255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Concatenate the 2D points from both images</a:t>
            </a:r>
          </a:p>
        </p:txBody>
      </p:sp>
      <p:sp>
        <p:nvSpPr>
          <p:cNvPr id="345" name="S   V   D   !"/>
          <p:cNvSpPr txBox="1"/>
          <p:nvPr/>
        </p:nvSpPr>
        <p:spPr>
          <a:xfrm>
            <a:off x="5311330" y="6037300"/>
            <a:ext cx="156934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   V   D   !</a:t>
            </a:r>
          </a:p>
        </p:txBody>
      </p:sp>
      <p:pic>
        <p:nvPicPr>
          <p:cNvPr id="346" name="latex-image-37.pdf" descr="latex-image-3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46" y="1797522"/>
            <a:ext cx="5535963" cy="22093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1825522" y="2268141"/>
            <a:ext cx="8540956" cy="2321719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geometry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543410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Line"/>
          <p:cNvSpPr/>
          <p:nvPr/>
        </p:nvSpPr>
        <p:spPr>
          <a:xfrm flipH="1" flipV="1">
            <a:off x="6142462" y="2637781"/>
            <a:ext cx="3901196" cy="14986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7" name="Line"/>
          <p:cNvSpPr/>
          <p:nvPr/>
        </p:nvSpPr>
        <p:spPr>
          <a:xfrm flipV="1">
            <a:off x="2174108" y="2637781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48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249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0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51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252" name="Line"/>
          <p:cNvSpPr/>
          <p:nvPr/>
        </p:nvSpPr>
        <p:spPr>
          <a:xfrm flipH="1" flipV="1">
            <a:off x="3057311" y="3783572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53" name="latex-image-6.pdf" descr="latex-image-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latex-image-7.pdf" descr="latex-image-7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Image plane"/>
          <p:cNvSpPr txBox="1"/>
          <p:nvPr/>
        </p:nvSpPr>
        <p:spPr>
          <a:xfrm>
            <a:off x="2210004" y="4999263"/>
            <a:ext cx="11005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 hangingPunct="0"/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Image plane</a:t>
            </a:r>
          </a:p>
        </p:txBody>
      </p:sp>
      <p:sp>
        <p:nvSpPr>
          <p:cNvPr id="256" name="Line"/>
          <p:cNvSpPr/>
          <p:nvPr/>
        </p:nvSpPr>
        <p:spPr>
          <a:xfrm flipH="1" flipV="1">
            <a:off x="9141451" y="3783572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7" name="Line"/>
          <p:cNvSpPr/>
          <p:nvPr/>
        </p:nvSpPr>
        <p:spPr>
          <a:xfrm flipH="1" flipV="1">
            <a:off x="6112776" y="26180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8" name="Line"/>
          <p:cNvSpPr/>
          <p:nvPr/>
        </p:nvSpPr>
        <p:spPr>
          <a:xfrm flipV="1">
            <a:off x="2174089" y="3792970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59" name="Line"/>
          <p:cNvSpPr/>
          <p:nvPr/>
        </p:nvSpPr>
        <p:spPr>
          <a:xfrm flipH="1" flipV="1">
            <a:off x="9138860" y="3788961"/>
            <a:ext cx="904866" cy="354906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463766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Overview of today’s lecture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340594"/>
            <a:ext cx="11179126" cy="5288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57174" indent="-257174" defTabSz="64291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Triangulation.</a:t>
            </a: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sym typeface="Helvetica Light"/>
              </a:rPr>
              <a:t>Epipolar</a:t>
            </a:r>
            <a:r>
              <a:rPr lang="en-US" sz="2400" dirty="0">
                <a:solidFill>
                  <a:srgbClr val="000000"/>
                </a:solidFill>
                <a:sym typeface="Helvetica Light"/>
              </a:rPr>
              <a:t> geometry.</a:t>
            </a: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Essential matrix.</a:t>
            </a: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Fundamental matrix.</a:t>
            </a: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sym typeface="Helvetica Light"/>
            </a:endParaRPr>
          </a:p>
          <a:p>
            <a:pPr marL="257174" indent="-257174" defTabSz="64291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sym typeface="Helvetica Light"/>
              </a:rPr>
              <a:t>8-point algorithm.</a:t>
            </a:r>
          </a:p>
        </p:txBody>
      </p:sp>
    </p:spTree>
    <p:extLst>
      <p:ext uri="{BB962C8B-B14F-4D97-AF65-F5344CB8AC3E}">
        <p14:creationId xmlns:p14="http://schemas.microsoft.com/office/powerpoint/2010/main" val="22511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Line" descr="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263" name="Line"/>
          <p:cNvSpPr/>
          <p:nvPr/>
        </p:nvSpPr>
        <p:spPr>
          <a:xfrm flipH="1" flipV="1">
            <a:off x="6142462" y="2637781"/>
            <a:ext cx="3901196" cy="14986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4" name="Line"/>
          <p:cNvSpPr/>
          <p:nvPr/>
        </p:nvSpPr>
        <p:spPr>
          <a:xfrm flipV="1">
            <a:off x="2174108" y="2637781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5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266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67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68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Line"/>
          <p:cNvSpPr/>
          <p:nvPr/>
        </p:nvSpPr>
        <p:spPr>
          <a:xfrm flipH="1" flipV="1">
            <a:off x="3057311" y="3783572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70" name="latex-image-6.pdf" descr="latex-image-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1" name="latex-image-7.pdf" descr="latex-image-7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Image plane"/>
          <p:cNvSpPr txBox="1"/>
          <p:nvPr/>
        </p:nvSpPr>
        <p:spPr>
          <a:xfrm>
            <a:off x="2210004" y="4999263"/>
            <a:ext cx="11005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 hangingPunct="0"/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Image plane</a:t>
            </a:r>
          </a:p>
        </p:txBody>
      </p:sp>
      <p:sp>
        <p:nvSpPr>
          <p:cNvPr id="273" name="Line"/>
          <p:cNvSpPr/>
          <p:nvPr/>
        </p:nvSpPr>
        <p:spPr>
          <a:xfrm flipH="1" flipV="1">
            <a:off x="9141451" y="3783572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4" name="Line"/>
          <p:cNvSpPr/>
          <p:nvPr/>
        </p:nvSpPr>
        <p:spPr>
          <a:xfrm flipH="1" flipV="1">
            <a:off x="6112776" y="26180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5" name="Line"/>
          <p:cNvSpPr/>
          <p:nvPr/>
        </p:nvSpPr>
        <p:spPr>
          <a:xfrm flipV="1">
            <a:off x="2174089" y="3792970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6" name="Line"/>
          <p:cNvSpPr/>
          <p:nvPr/>
        </p:nvSpPr>
        <p:spPr>
          <a:xfrm flipH="1" flipV="1">
            <a:off x="9138860" y="3788961"/>
            <a:ext cx="904866" cy="354906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7" name="Baseline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Baseline</a:t>
            </a:r>
          </a:p>
        </p:txBody>
      </p:sp>
      <p:pic>
        <p:nvPicPr>
          <p:cNvPr id="278" name="Line" descr="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099652" y="4063879"/>
            <a:ext cx="1940880" cy="247665"/>
          </a:xfrm>
          <a:prstGeom prst="rect">
            <a:avLst/>
          </a:prstGeom>
        </p:spPr>
      </p:pic>
      <p:pic>
        <p:nvPicPr>
          <p:cNvPr id="280" name="Line" descr="Li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204621" y="4063526"/>
            <a:ext cx="1940880" cy="247665"/>
          </a:xfrm>
          <a:prstGeom prst="rect">
            <a:avLst/>
          </a:prstGeom>
        </p:spPr>
      </p:pic>
      <p:sp>
        <p:nvSpPr>
          <p:cNvPr id="282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3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905015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Line" descr="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287" name="Line"/>
          <p:cNvSpPr/>
          <p:nvPr/>
        </p:nvSpPr>
        <p:spPr>
          <a:xfrm flipH="1" flipV="1">
            <a:off x="6142462" y="2637781"/>
            <a:ext cx="3901196" cy="14986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8" name="Line"/>
          <p:cNvSpPr/>
          <p:nvPr/>
        </p:nvSpPr>
        <p:spPr>
          <a:xfrm flipV="1">
            <a:off x="2174108" y="2637781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9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290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1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92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Line"/>
          <p:cNvSpPr/>
          <p:nvPr/>
        </p:nvSpPr>
        <p:spPr>
          <a:xfrm flipH="1" flipV="1">
            <a:off x="3057311" y="3783572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94" name="latex-image-6.pdf" descr="latex-image-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latex-image-7.pdf" descr="latex-image-7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Image plane"/>
          <p:cNvSpPr txBox="1"/>
          <p:nvPr/>
        </p:nvSpPr>
        <p:spPr>
          <a:xfrm>
            <a:off x="2210004" y="4999263"/>
            <a:ext cx="11005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 hangingPunct="0"/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Image plane</a:t>
            </a:r>
          </a:p>
        </p:txBody>
      </p:sp>
      <p:sp>
        <p:nvSpPr>
          <p:cNvPr id="297" name="Line"/>
          <p:cNvSpPr/>
          <p:nvPr/>
        </p:nvSpPr>
        <p:spPr>
          <a:xfrm flipH="1" flipV="1">
            <a:off x="9141451" y="3783572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8" name="Line"/>
          <p:cNvSpPr/>
          <p:nvPr/>
        </p:nvSpPr>
        <p:spPr>
          <a:xfrm flipH="1" flipV="1">
            <a:off x="6112776" y="26180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99" name="Line"/>
          <p:cNvSpPr/>
          <p:nvPr/>
        </p:nvSpPr>
        <p:spPr>
          <a:xfrm flipV="1">
            <a:off x="2174089" y="3792970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0" name="Line"/>
          <p:cNvSpPr/>
          <p:nvPr/>
        </p:nvSpPr>
        <p:spPr>
          <a:xfrm flipH="1" flipV="1">
            <a:off x="9138860" y="3788961"/>
            <a:ext cx="904866" cy="354906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1" name="Baseline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Baseline</a:t>
            </a:r>
          </a:p>
        </p:txBody>
      </p:sp>
      <p:pic>
        <p:nvPicPr>
          <p:cNvPr id="302" name="latex-image-2.pdf" descr="latex-image-2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Epipole…"/>
          <p:cNvSpPr txBox="1"/>
          <p:nvPr/>
        </p:nvSpPr>
        <p:spPr>
          <a:xfrm>
            <a:off x="4621106" y="4998930"/>
            <a:ext cx="3002940" cy="5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</a:t>
            </a:r>
          </a:p>
          <a:p>
            <a:pPr defTabSz="410751" hangingPunct="0">
              <a:defRPr sz="2000"/>
            </a:pPr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(projection of o’ on the image plane)</a:t>
            </a:r>
          </a:p>
        </p:txBody>
      </p:sp>
      <p:pic>
        <p:nvPicPr>
          <p:cNvPr id="312" name="Connection Line" descr="Connection Line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  <p:pic>
        <p:nvPicPr>
          <p:cNvPr id="305" name="Line" descr="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99652" y="4063879"/>
            <a:ext cx="1940880" cy="247665"/>
          </a:xfrm>
          <a:prstGeom prst="rect">
            <a:avLst/>
          </a:prstGeom>
        </p:spPr>
      </p:pic>
      <p:pic>
        <p:nvPicPr>
          <p:cNvPr id="307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204621" y="4063526"/>
            <a:ext cx="1940880" cy="247665"/>
          </a:xfrm>
          <a:prstGeom prst="rect">
            <a:avLst/>
          </a:prstGeom>
        </p:spPr>
      </p:pic>
      <p:sp>
        <p:nvSpPr>
          <p:cNvPr id="309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0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11" name="latex-image-3.pdf" descr="latex-image-3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6976514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16" name="Line" descr="Lin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318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319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0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1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22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23" name="latex-image-1.pdf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5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26" name="latex-image-2.pdf" descr="latex-image-2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7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8" name="latex-image-6.pdf" descr="latex-image-6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latex-image-7.pdf" descr="latex-image-7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Epipole…"/>
          <p:cNvSpPr txBox="1"/>
          <p:nvPr/>
        </p:nvSpPr>
        <p:spPr>
          <a:xfrm>
            <a:off x="4621106" y="4998930"/>
            <a:ext cx="3002940" cy="5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</a:t>
            </a:r>
          </a:p>
          <a:p>
            <a:pPr defTabSz="410751" hangingPunct="0">
              <a:defRPr sz="2000"/>
            </a:pPr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(projection of o’ on the image plane)</a:t>
            </a:r>
          </a:p>
        </p:txBody>
      </p:sp>
      <p:pic>
        <p:nvPicPr>
          <p:cNvPr id="342" name="Connection Line" descr="Connection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  <p:sp>
        <p:nvSpPr>
          <p:cNvPr id="332" name="Baseline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Baseline</a:t>
            </a:r>
          </a:p>
        </p:txBody>
      </p:sp>
      <p:sp>
        <p:nvSpPr>
          <p:cNvPr id="333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334" name="Image plane"/>
          <p:cNvSpPr txBox="1"/>
          <p:nvPr/>
        </p:nvSpPr>
        <p:spPr>
          <a:xfrm>
            <a:off x="2210004" y="4999263"/>
            <a:ext cx="11005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 hangingPunct="0"/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Image plane</a:t>
            </a:r>
          </a:p>
        </p:txBody>
      </p:sp>
      <p:sp>
        <p:nvSpPr>
          <p:cNvPr id="335" name="Baseline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Baseline</a:t>
            </a:r>
          </a:p>
        </p:txBody>
      </p:sp>
      <p:pic>
        <p:nvPicPr>
          <p:cNvPr id="336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63879"/>
            <a:ext cx="1940880" cy="247665"/>
          </a:xfrm>
          <a:prstGeom prst="rect">
            <a:avLst/>
          </a:prstGeom>
        </p:spPr>
      </p:pic>
      <p:pic>
        <p:nvPicPr>
          <p:cNvPr id="338" name="Line" descr="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8204621" y="4063526"/>
            <a:ext cx="1940880" cy="247665"/>
          </a:xfrm>
          <a:prstGeom prst="rect">
            <a:avLst/>
          </a:prstGeom>
        </p:spPr>
      </p:pic>
      <p:sp>
        <p:nvSpPr>
          <p:cNvPr id="340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1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498839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Epipolar geometr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geometry</a:t>
            </a:r>
          </a:p>
        </p:txBody>
      </p:sp>
      <p:sp>
        <p:nvSpPr>
          <p:cNvPr id="346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7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8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9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50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51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3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54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57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60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Epipole…"/>
          <p:cNvSpPr txBox="1"/>
          <p:nvPr/>
        </p:nvSpPr>
        <p:spPr>
          <a:xfrm>
            <a:off x="4621106" y="4998930"/>
            <a:ext cx="3002940" cy="5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</a:t>
            </a:r>
          </a:p>
          <a:p>
            <a:pPr defTabSz="410751" hangingPunct="0">
              <a:defRPr sz="2000"/>
            </a:pPr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(projection of o’ on the image plane)</a:t>
            </a:r>
          </a:p>
        </p:txBody>
      </p:sp>
      <p:pic>
        <p:nvPicPr>
          <p:cNvPr id="371" name="Connection Line" descr="Connection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  <p:pic>
        <p:nvPicPr>
          <p:cNvPr id="364" name="Line" descr="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366" name="Baseline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Baseline</a:t>
            </a:r>
          </a:p>
        </p:txBody>
      </p:sp>
      <p:sp>
        <p:nvSpPr>
          <p:cNvPr id="367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368" name="Epipolar line…"/>
          <p:cNvSpPr txBox="1"/>
          <p:nvPr/>
        </p:nvSpPr>
        <p:spPr>
          <a:xfrm>
            <a:off x="2608383" y="2091501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sp>
        <p:nvSpPr>
          <p:cNvPr id="369" name="Image plane"/>
          <p:cNvSpPr txBox="1"/>
          <p:nvPr/>
        </p:nvSpPr>
        <p:spPr>
          <a:xfrm>
            <a:off x="2210004" y="4999263"/>
            <a:ext cx="1100566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000"/>
            </a:lvl1pPr>
          </a:lstStyle>
          <a:p>
            <a:pPr algn="ctr" defTabSz="410751" hangingPunct="0"/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Image plane</a:t>
            </a:r>
          </a:p>
        </p:txBody>
      </p:sp>
      <p:pic>
        <p:nvPicPr>
          <p:cNvPr id="373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942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377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78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9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0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1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82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383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4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85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88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91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395" name="What is this?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365C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421497247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398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99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0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1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02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03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05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06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09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12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416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</p:spTree>
    <p:extLst>
      <p:ext uri="{BB962C8B-B14F-4D97-AF65-F5344CB8AC3E}">
        <p14:creationId xmlns:p14="http://schemas.microsoft.com/office/powerpoint/2010/main" val="65851470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19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20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1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2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23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24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26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27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29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30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33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4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437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438" name="What is this?"/>
          <p:cNvSpPr txBox="1"/>
          <p:nvPr/>
        </p:nvSpPr>
        <p:spPr>
          <a:xfrm>
            <a:off x="2617313" y="2071008"/>
            <a:ext cx="2087499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r"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51" hangingPunct="0"/>
            <a:r>
              <a:rPr sz="1687" kern="0">
                <a:solidFill>
                  <a:srgbClr val="0365C0"/>
                </a:solidFill>
              </a:rPr>
              <a:t>What is this?</a:t>
            </a:r>
          </a:p>
        </p:txBody>
      </p:sp>
      <p:pic>
        <p:nvPicPr>
          <p:cNvPr id="440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0661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44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45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6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7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48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49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1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52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55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58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462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463" name="Epipolar line…"/>
          <p:cNvSpPr txBox="1"/>
          <p:nvPr/>
        </p:nvSpPr>
        <p:spPr>
          <a:xfrm>
            <a:off x="2608383" y="2091501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pic>
        <p:nvPicPr>
          <p:cNvPr id="465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90163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69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70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1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2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73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74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76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77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80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482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83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5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487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488" name="Epipolar line…"/>
          <p:cNvSpPr txBox="1"/>
          <p:nvPr/>
        </p:nvSpPr>
        <p:spPr>
          <a:xfrm>
            <a:off x="2608383" y="2091501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pic>
        <p:nvPicPr>
          <p:cNvPr id="492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  <p:sp>
        <p:nvSpPr>
          <p:cNvPr id="490" name="What is this?"/>
          <p:cNvSpPr txBox="1"/>
          <p:nvPr/>
        </p:nvSpPr>
        <p:spPr>
          <a:xfrm>
            <a:off x="4621319" y="4973156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410751" hangingPunct="0"/>
            <a:r>
              <a:rPr sz="1687" kern="0">
                <a:solidFill>
                  <a:srgbClr val="0365C0"/>
                </a:solidFill>
              </a:rPr>
              <a:t>What is this?</a:t>
            </a:r>
          </a:p>
        </p:txBody>
      </p:sp>
      <p:pic>
        <p:nvPicPr>
          <p:cNvPr id="494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7961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498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99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0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1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02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503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504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5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06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07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09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0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511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12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3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4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516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517" name="Epipolar line…"/>
          <p:cNvSpPr txBox="1"/>
          <p:nvPr/>
        </p:nvSpPr>
        <p:spPr>
          <a:xfrm>
            <a:off x="2608383" y="2091501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pic>
        <p:nvPicPr>
          <p:cNvPr id="521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  <p:sp>
        <p:nvSpPr>
          <p:cNvPr id="519" name="Epipole…"/>
          <p:cNvSpPr txBox="1"/>
          <p:nvPr/>
        </p:nvSpPr>
        <p:spPr>
          <a:xfrm>
            <a:off x="4621106" y="4998930"/>
            <a:ext cx="3002940" cy="5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</a:t>
            </a:r>
          </a:p>
          <a:p>
            <a:pPr defTabSz="410751" hangingPunct="0">
              <a:defRPr sz="2000"/>
            </a:pPr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(projection of o’ on the image plane)</a:t>
            </a:r>
          </a:p>
        </p:txBody>
      </p:sp>
      <p:pic>
        <p:nvPicPr>
          <p:cNvPr id="523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16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Shape 66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Slide credits</a:t>
            </a:r>
            <a:endParaRPr dirty="0"/>
          </a:p>
        </p:txBody>
      </p:sp>
      <p:sp>
        <p:nvSpPr>
          <p:cNvPr id="4" name="Shape 667"/>
          <p:cNvSpPr txBox="1">
            <a:spLocks/>
          </p:cNvSpPr>
          <p:nvPr/>
        </p:nvSpPr>
        <p:spPr>
          <a:xfrm>
            <a:off x="506437" y="1569195"/>
            <a:ext cx="11179126" cy="3719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Many of these slides were adapted from: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Kris </a:t>
            </a:r>
            <a:r>
              <a:rPr lang="en-US" sz="2400" dirty="0" err="1"/>
              <a:t>Kitani</a:t>
            </a:r>
            <a:r>
              <a:rPr lang="en-US" sz="2400" dirty="0"/>
              <a:t> (16-385, Spring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Srinivasa Narasimhan (16-720, Fall 2017).</a:t>
            </a:r>
          </a:p>
        </p:txBody>
      </p:sp>
    </p:spTree>
    <p:extLst>
      <p:ext uri="{BB962C8B-B14F-4D97-AF65-F5344CB8AC3E}">
        <p14:creationId xmlns:p14="http://schemas.microsoft.com/office/powerpoint/2010/main" val="201463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527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28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29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0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31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532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533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34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35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38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39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41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42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3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545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546" name="Epipolar line…"/>
          <p:cNvSpPr txBox="1"/>
          <p:nvPr/>
        </p:nvSpPr>
        <p:spPr>
          <a:xfrm>
            <a:off x="2608383" y="2091501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pic>
        <p:nvPicPr>
          <p:cNvPr id="551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  <p:sp>
        <p:nvSpPr>
          <p:cNvPr id="548" name="Epipole…"/>
          <p:cNvSpPr txBox="1"/>
          <p:nvPr/>
        </p:nvSpPr>
        <p:spPr>
          <a:xfrm>
            <a:off x="4621106" y="4998930"/>
            <a:ext cx="3002940" cy="5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</a:t>
            </a:r>
          </a:p>
          <a:p>
            <a:pPr defTabSz="410751" hangingPunct="0">
              <a:defRPr sz="2000"/>
            </a:pPr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(projection of o’ on the image plane)</a:t>
            </a:r>
          </a:p>
        </p:txBody>
      </p:sp>
      <p:pic>
        <p:nvPicPr>
          <p:cNvPr id="553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  <p:sp>
        <p:nvSpPr>
          <p:cNvPr id="550" name="What is this?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 b="1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1687" kern="0">
                <a:solidFill>
                  <a:srgbClr val="0365C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377216111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Quiz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Quiz</a:t>
            </a:r>
          </a:p>
        </p:txBody>
      </p:sp>
      <p:sp>
        <p:nvSpPr>
          <p:cNvPr id="557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58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59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0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61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562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Line"/>
          <p:cNvSpPr/>
          <p:nvPr/>
        </p:nvSpPr>
        <p:spPr>
          <a:xfrm flipH="1" flipV="1">
            <a:off x="3977049" y="4149689"/>
            <a:ext cx="12629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64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65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66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Line"/>
          <p:cNvSpPr/>
          <p:nvPr/>
        </p:nvSpPr>
        <p:spPr>
          <a:xfrm>
            <a:off x="3073977" y="3804545"/>
            <a:ext cx="922466" cy="365645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68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2391" y="361261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570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71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575" name="Epipolar plane"/>
          <p:cNvSpPr txBox="1"/>
          <p:nvPr/>
        </p:nvSpPr>
        <p:spPr>
          <a:xfrm>
            <a:off x="4621106" y="3236332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plane</a:t>
            </a:r>
          </a:p>
        </p:txBody>
      </p:sp>
      <p:sp>
        <p:nvSpPr>
          <p:cNvPr id="576" name="Epipolar line…"/>
          <p:cNvSpPr txBox="1"/>
          <p:nvPr/>
        </p:nvSpPr>
        <p:spPr>
          <a:xfrm>
            <a:off x="2608383" y="2091501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pic>
        <p:nvPicPr>
          <p:cNvPr id="581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677417" y="2250174"/>
            <a:ext cx="1333271" cy="1749845"/>
          </a:xfrm>
          <a:prstGeom prst="rect">
            <a:avLst/>
          </a:prstGeom>
        </p:spPr>
      </p:pic>
      <p:sp>
        <p:nvSpPr>
          <p:cNvPr id="578" name="Epipole…"/>
          <p:cNvSpPr txBox="1"/>
          <p:nvPr/>
        </p:nvSpPr>
        <p:spPr>
          <a:xfrm>
            <a:off x="4621106" y="4998930"/>
            <a:ext cx="3002940" cy="54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</a:t>
            </a:r>
          </a:p>
          <a:p>
            <a:pPr defTabSz="410751" hangingPunct="0">
              <a:defRPr sz="2000"/>
            </a:pPr>
            <a:r>
              <a:rPr sz="1406" kern="0">
                <a:solidFill>
                  <a:srgbClr val="000000"/>
                </a:solidFill>
                <a:latin typeface="Helvetica Light"/>
                <a:sym typeface="Helvetica Light"/>
              </a:rPr>
              <a:t>(projection of o’ on the image plane)</a:t>
            </a:r>
          </a:p>
        </p:txBody>
      </p:sp>
      <p:pic>
        <p:nvPicPr>
          <p:cNvPr id="583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3785261" y="4264035"/>
            <a:ext cx="833306" cy="905464"/>
          </a:xfrm>
          <a:prstGeom prst="rect">
            <a:avLst/>
          </a:prstGeom>
        </p:spPr>
      </p:pic>
      <p:sp>
        <p:nvSpPr>
          <p:cNvPr id="580" name="Baseline"/>
          <p:cNvSpPr txBox="1"/>
          <p:nvPr/>
        </p:nvSpPr>
        <p:spPr>
          <a:xfrm>
            <a:off x="4621106" y="4244410"/>
            <a:ext cx="300294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Baseline</a:t>
            </a:r>
          </a:p>
        </p:txBody>
      </p:sp>
    </p:spTree>
    <p:extLst>
      <p:ext uri="{BB962C8B-B14F-4D97-AF65-F5344CB8AC3E}">
        <p14:creationId xmlns:p14="http://schemas.microsoft.com/office/powerpoint/2010/main" val="3246185141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1" name="Line">
            <a:extLst>
              <a:ext uri="{FF2B5EF4-FFF2-40B4-BE49-F238E27FC236}">
                <a16:creationId xmlns:a16="http://schemas.microsoft.com/office/drawing/2014/main" id="{D62ECDDC-F3C4-40DF-95F8-7854CA328369}"/>
              </a:ext>
            </a:extLst>
          </p:cNvPr>
          <p:cNvSpPr/>
          <p:nvPr/>
        </p:nvSpPr>
        <p:spPr>
          <a:xfrm flipV="1">
            <a:off x="2174108" y="2637781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92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95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1" name="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</a:t>
            </a:r>
            <a:endParaRPr dirty="0"/>
          </a:p>
        </p:txBody>
      </p:sp>
      <p:sp>
        <p:nvSpPr>
          <p:cNvPr id="593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94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7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99" name="latex-image-3.pdf" descr="latex-image-3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latex-image-5.pdf" descr="latex-image-5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248" y="3493796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603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05" name="latex-image-7.pdf" descr="latex-image-7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F6E5CC-8FF9-4C6D-948E-0483AA4ACD5B}"/>
              </a:ext>
            </a:extLst>
          </p:cNvPr>
          <p:cNvGrpSpPr/>
          <p:nvPr/>
        </p:nvGrpSpPr>
        <p:grpSpPr>
          <a:xfrm>
            <a:off x="1804506" y="6028003"/>
            <a:ext cx="8582988" cy="461601"/>
            <a:chOff x="-162421" y="6028003"/>
            <a:chExt cx="8582988" cy="461601"/>
          </a:xfrm>
        </p:grpSpPr>
        <p:sp>
          <p:nvSpPr>
            <p:cNvPr id="610" name="Potential matches for"/>
            <p:cNvSpPr txBox="1"/>
            <p:nvPr/>
          </p:nvSpPr>
          <p:spPr>
            <a:xfrm>
              <a:off x="-162421" y="6028003"/>
              <a:ext cx="8290732" cy="4616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35719" tIns="35719" rIns="35719" bIns="35719" anchor="ctr">
              <a:spAutoFit/>
            </a:bodyPr>
            <a:lstStyle/>
            <a:p>
              <a:pPr algn="ctr" defTabSz="410751" hangingPunct="0"/>
              <a:r>
                <a:rPr lang="en-US" sz="2531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Another way to construct the </a:t>
              </a:r>
              <a:r>
                <a:rPr lang="en-US" sz="2531" kern="0" dirty="0" err="1">
                  <a:solidFill>
                    <a:srgbClr val="000000"/>
                  </a:solidFill>
                  <a:latin typeface="Helvetica Light"/>
                  <a:sym typeface="Helvetica Light"/>
                </a:rPr>
                <a:t>epipolar</a:t>
              </a:r>
              <a:r>
                <a:rPr lang="en-US" sz="2531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plane, this time given</a:t>
              </a:r>
              <a:endParaRPr sz="2531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613" name="latex-image-8.pdf" descr="latex-image-8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8394" y="6182689"/>
              <a:ext cx="232173" cy="187949"/>
            </a:xfrm>
            <a:prstGeom prst="rect">
              <a:avLst/>
            </a:prstGeom>
            <a:ln w="12700">
              <a:miter lim="400000"/>
            </a:ln>
          </p:spPr>
        </p:pic>
      </p:grpSp>
      <p:pic>
        <p:nvPicPr>
          <p:cNvPr id="598" name="latex-image-2.pdf" descr="latex-image-2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4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latex-image-8.pdf" descr="latex-image-8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752" y="3581818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Line" descr="Line">
            <a:extLst>
              <a:ext uri="{FF2B5EF4-FFF2-40B4-BE49-F238E27FC236}">
                <a16:creationId xmlns:a16="http://schemas.microsoft.com/office/drawing/2014/main" id="{FE7026A0-F95B-4F5D-A744-29E556F42D3B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099652" y="4055085"/>
            <a:ext cx="8045849" cy="248018"/>
          </a:xfrm>
          <a:prstGeom prst="rect">
            <a:avLst/>
          </a:prstGeom>
        </p:spPr>
      </p:pic>
      <p:sp>
        <p:nvSpPr>
          <p:cNvPr id="34" name="Epipolar line…">
            <a:extLst>
              <a:ext uri="{FF2B5EF4-FFF2-40B4-BE49-F238E27FC236}">
                <a16:creationId xmlns:a16="http://schemas.microsoft.com/office/drawing/2014/main" id="{B1582C96-424D-4F90-9E7F-E00F7E15F53E}"/>
              </a:ext>
            </a:extLst>
          </p:cNvPr>
          <p:cNvSpPr txBox="1"/>
          <p:nvPr/>
        </p:nvSpPr>
        <p:spPr>
          <a:xfrm>
            <a:off x="982092" y="1401865"/>
            <a:ext cx="2087499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lang="en-US" sz="1687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Backproject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     to a ray in 3D</a:t>
            </a:r>
            <a:endParaRPr sz="1266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5" name="Connection Line" descr="Connection Line">
            <a:extLst>
              <a:ext uri="{FF2B5EF4-FFF2-40B4-BE49-F238E27FC236}">
                <a16:creationId xmlns:a16="http://schemas.microsoft.com/office/drawing/2014/main" id="{F98A9049-4FBE-4FEA-B8D1-552E1EA8920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7414319">
            <a:off x="3192177" y="1520007"/>
            <a:ext cx="1058099" cy="1815643"/>
          </a:xfrm>
          <a:prstGeom prst="rect">
            <a:avLst/>
          </a:prstGeom>
        </p:spPr>
      </p:pic>
      <p:pic>
        <p:nvPicPr>
          <p:cNvPr id="36" name="latex-image-8.pdf" descr="latex-image-8.pdf">
            <a:extLst>
              <a:ext uri="{FF2B5EF4-FFF2-40B4-BE49-F238E27FC236}">
                <a16:creationId xmlns:a16="http://schemas.microsoft.com/office/drawing/2014/main" id="{A250E755-9DFA-4169-9685-8F0498862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594" y="1504767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Line">
            <a:extLst>
              <a:ext uri="{FF2B5EF4-FFF2-40B4-BE49-F238E27FC236}">
                <a16:creationId xmlns:a16="http://schemas.microsoft.com/office/drawing/2014/main" id="{94BCABD1-924E-4EC4-B0EF-47562FCF5925}"/>
              </a:ext>
            </a:extLst>
          </p:cNvPr>
          <p:cNvSpPr/>
          <p:nvPr/>
        </p:nvSpPr>
        <p:spPr>
          <a:xfrm flipH="1" flipV="1">
            <a:off x="3057311" y="3783572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" name="Line">
            <a:extLst>
              <a:ext uri="{FF2B5EF4-FFF2-40B4-BE49-F238E27FC236}">
                <a16:creationId xmlns:a16="http://schemas.microsoft.com/office/drawing/2014/main" id="{3C675FED-B07A-4881-8FAA-74F0347C1966}"/>
              </a:ext>
            </a:extLst>
          </p:cNvPr>
          <p:cNvSpPr/>
          <p:nvPr/>
        </p:nvSpPr>
        <p:spPr>
          <a:xfrm flipV="1">
            <a:off x="2174089" y="3792970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" name="Epipolar line…">
            <a:extLst>
              <a:ext uri="{FF2B5EF4-FFF2-40B4-BE49-F238E27FC236}">
                <a16:creationId xmlns:a16="http://schemas.microsoft.com/office/drawing/2014/main" id="{7ACB981D-1B8C-4728-9AEA-72006D82D274}"/>
              </a:ext>
            </a:extLst>
          </p:cNvPr>
          <p:cNvSpPr txBox="1"/>
          <p:nvPr/>
        </p:nvSpPr>
        <p:spPr>
          <a:xfrm>
            <a:off x="7711516" y="1911233"/>
            <a:ext cx="2087499" cy="721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Epipolar line</a:t>
            </a:r>
          </a:p>
          <a:p>
            <a:pPr algn="r" defTabSz="410751" hangingPunct="0">
              <a:defRPr sz="1800"/>
            </a:pPr>
            <a:r>
              <a:rPr sz="1266" kern="0">
                <a:solidFill>
                  <a:srgbClr val="000000"/>
                </a:solidFill>
                <a:latin typeface="Helvetica Light"/>
                <a:sym typeface="Helvetica Light"/>
              </a:rPr>
              <a:t>(intersection of Epipolar plane and image plane)</a:t>
            </a:r>
          </a:p>
        </p:txBody>
      </p:sp>
      <p:pic>
        <p:nvPicPr>
          <p:cNvPr id="45" name="Connection Line" descr="Connection Line">
            <a:extLst>
              <a:ext uri="{FF2B5EF4-FFF2-40B4-BE49-F238E27FC236}">
                <a16:creationId xmlns:a16="http://schemas.microsoft.com/office/drawing/2014/main" id="{1B3BCF74-ECEA-447F-9EDE-2D3084D781A9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8780550" y="2069906"/>
            <a:ext cx="1333271" cy="174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82964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E6DDC051-F2DB-4E90-A7F2-8558CA5BD373}"/>
              </a:ext>
            </a:extLst>
          </p:cNvPr>
          <p:cNvSpPr/>
          <p:nvPr/>
        </p:nvSpPr>
        <p:spPr>
          <a:xfrm flipV="1">
            <a:off x="2174108" y="2637781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2" name="Line"/>
          <p:cNvSpPr/>
          <p:nvPr/>
        </p:nvSpPr>
        <p:spPr>
          <a:xfrm>
            <a:off x="6119058" y="2638699"/>
            <a:ext cx="4015063" cy="15183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3" name="Line"/>
          <p:cNvSpPr/>
          <p:nvPr/>
        </p:nvSpPr>
        <p:spPr>
          <a:xfrm>
            <a:off x="5648667" y="2810039"/>
            <a:ext cx="4485454" cy="13470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4" name="Line"/>
          <p:cNvSpPr/>
          <p:nvPr/>
        </p:nvSpPr>
        <p:spPr>
          <a:xfrm>
            <a:off x="5197375" y="2988215"/>
            <a:ext cx="4938047" cy="116886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5" name="Line"/>
          <p:cNvSpPr/>
          <p:nvPr/>
        </p:nvSpPr>
        <p:spPr>
          <a:xfrm>
            <a:off x="4696987" y="3179349"/>
            <a:ext cx="5439670" cy="9777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6" name="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constraint</a:t>
            </a:r>
          </a:p>
        </p:txBody>
      </p:sp>
      <p:sp>
        <p:nvSpPr>
          <p:cNvPr id="657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8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59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60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62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63" name="latex-image-2.pdf" descr="latex-image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latex-image-3.pdf" descr="latex-image-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latex-image-5.pdf" descr="latex-image-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141" y="3175062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69" name="latex-image-6.pdf" descr="latex-image-6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latex-image-7.pdf" descr="latex-image-7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Line"/>
          <p:cNvSpPr/>
          <p:nvPr/>
        </p:nvSpPr>
        <p:spPr>
          <a:xfrm>
            <a:off x="9153042" y="3790233"/>
            <a:ext cx="981079" cy="3668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2" name="Line"/>
          <p:cNvSpPr/>
          <p:nvPr/>
        </p:nvSpPr>
        <p:spPr>
          <a:xfrm>
            <a:off x="9049760" y="3830854"/>
            <a:ext cx="1084361" cy="32622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3" name="Line"/>
          <p:cNvSpPr/>
          <p:nvPr/>
        </p:nvSpPr>
        <p:spPr>
          <a:xfrm>
            <a:off x="8950752" y="3874889"/>
            <a:ext cx="1184670" cy="28219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4" name="Line"/>
          <p:cNvSpPr/>
          <p:nvPr/>
        </p:nvSpPr>
        <p:spPr>
          <a:xfrm>
            <a:off x="8826462" y="3921438"/>
            <a:ext cx="1310195" cy="2356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75" name="Potential matches for"/>
          <p:cNvSpPr txBox="1"/>
          <p:nvPr/>
        </p:nvSpPr>
        <p:spPr>
          <a:xfrm>
            <a:off x="2480118" y="6028003"/>
            <a:ext cx="300563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Potential matches for</a:t>
            </a:r>
          </a:p>
        </p:txBody>
      </p:sp>
      <p:sp>
        <p:nvSpPr>
          <p:cNvPr id="676" name="lie on the epipolar line"/>
          <p:cNvSpPr txBox="1"/>
          <p:nvPr/>
        </p:nvSpPr>
        <p:spPr>
          <a:xfrm>
            <a:off x="6218621" y="6028003"/>
            <a:ext cx="308578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lie on the epipolar line</a:t>
            </a:r>
          </a:p>
        </p:txBody>
      </p:sp>
      <p:pic>
        <p:nvPicPr>
          <p:cNvPr id="677" name="latex-image-8.pdf" descr="latex-image-8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752" y="3581818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latex-image-8.pdf" descr="latex-image-8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524" y="6182689"/>
            <a:ext cx="232173" cy="18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latex-image-5.pdf" descr="latex-image-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001" y="6021260"/>
            <a:ext cx="229957" cy="367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Connection Line" descr="Connection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029593" y="3896383"/>
            <a:ext cx="1299938" cy="2297380"/>
          </a:xfrm>
          <a:prstGeom prst="rect">
            <a:avLst/>
          </a:prstGeom>
        </p:spPr>
      </p:pic>
      <p:pic>
        <p:nvPicPr>
          <p:cNvPr id="682" name="latex-image-9.pdf" descr="latex-image-9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287" y="3595213"/>
            <a:ext cx="178594" cy="178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Connection Line" descr="Connection Line">
            <a:extLst>
              <a:ext uri="{FF2B5EF4-FFF2-40B4-BE49-F238E27FC236}">
                <a16:creationId xmlns:a16="http://schemas.microsoft.com/office/drawing/2014/main" id="{B82A4F5E-D8DD-4CDD-B134-A38CB0A8DAE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106157" y="3311038"/>
            <a:ext cx="2711912" cy="2799011"/>
          </a:xfrm>
          <a:prstGeom prst="rect">
            <a:avLst/>
          </a:prstGeom>
        </p:spPr>
      </p:pic>
      <p:sp>
        <p:nvSpPr>
          <p:cNvPr id="37" name="Line">
            <a:extLst>
              <a:ext uri="{FF2B5EF4-FFF2-40B4-BE49-F238E27FC236}">
                <a16:creationId xmlns:a16="http://schemas.microsoft.com/office/drawing/2014/main" id="{6A62E153-DABE-4376-A02D-82787C4CD3BA}"/>
              </a:ext>
            </a:extLst>
          </p:cNvPr>
          <p:cNvSpPr/>
          <p:nvPr/>
        </p:nvSpPr>
        <p:spPr>
          <a:xfrm flipV="1">
            <a:off x="2174089" y="3792970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4F5E18A1-A414-4BED-9C6D-6709FB164A22}"/>
              </a:ext>
            </a:extLst>
          </p:cNvPr>
          <p:cNvSpPr/>
          <p:nvPr/>
        </p:nvSpPr>
        <p:spPr>
          <a:xfrm flipH="1" flipV="1">
            <a:off x="3057311" y="3783572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7731357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Triangle"/>
          <p:cNvSpPr/>
          <p:nvPr/>
        </p:nvSpPr>
        <p:spPr>
          <a:xfrm>
            <a:off x="2093337" y="759023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5F11D402-350E-4CAF-9F3D-C597BF3DF538}"/>
              </a:ext>
            </a:extLst>
          </p:cNvPr>
          <p:cNvSpPr/>
          <p:nvPr/>
        </p:nvSpPr>
        <p:spPr>
          <a:xfrm flipV="1">
            <a:off x="2140490" y="745768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89" name="Line"/>
          <p:cNvSpPr/>
          <p:nvPr/>
        </p:nvSpPr>
        <p:spPr>
          <a:xfrm>
            <a:off x="6092269" y="754534"/>
            <a:ext cx="4015063" cy="15183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0" name="Line"/>
          <p:cNvSpPr/>
          <p:nvPr/>
        </p:nvSpPr>
        <p:spPr>
          <a:xfrm>
            <a:off x="5621878" y="925875"/>
            <a:ext cx="4485454" cy="13470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1" name="Line"/>
          <p:cNvSpPr/>
          <p:nvPr/>
        </p:nvSpPr>
        <p:spPr>
          <a:xfrm>
            <a:off x="5170586" y="1104051"/>
            <a:ext cx="4938047" cy="116886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2" name="Line"/>
          <p:cNvSpPr/>
          <p:nvPr/>
        </p:nvSpPr>
        <p:spPr>
          <a:xfrm>
            <a:off x="4670198" y="1295185"/>
            <a:ext cx="5439670" cy="9777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3" name="Shape"/>
          <p:cNvSpPr/>
          <p:nvPr/>
        </p:nvSpPr>
        <p:spPr>
          <a:xfrm rot="3707693">
            <a:off x="1533717" y="1041344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4" name="Shape"/>
          <p:cNvSpPr/>
          <p:nvPr/>
        </p:nvSpPr>
        <p:spPr>
          <a:xfrm rot="17911998">
            <a:off x="6605779" y="1041344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695" name="Triangle"/>
          <p:cNvSpPr/>
          <p:nvPr/>
        </p:nvSpPr>
        <p:spPr>
          <a:xfrm>
            <a:off x="8195335" y="1913761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96" name="Triangle"/>
          <p:cNvSpPr/>
          <p:nvPr/>
        </p:nvSpPr>
        <p:spPr>
          <a:xfrm>
            <a:off x="2111197" y="1913761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697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844" y="460856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698" name="Line"/>
          <p:cNvSpPr/>
          <p:nvPr/>
        </p:nvSpPr>
        <p:spPr>
          <a:xfrm flipH="1" flipV="1">
            <a:off x="8200790" y="2265525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699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45" y="2360926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0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2648" y="2302883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701" name="Line"/>
          <p:cNvSpPr/>
          <p:nvPr/>
        </p:nvSpPr>
        <p:spPr>
          <a:xfrm>
            <a:off x="3054081" y="1908479"/>
            <a:ext cx="908681" cy="3762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702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3772" y="1755241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703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4352" y="1290898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704" name="Line"/>
          <p:cNvSpPr/>
          <p:nvPr/>
        </p:nvSpPr>
        <p:spPr>
          <a:xfrm flipH="1">
            <a:off x="8232114" y="1914904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705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0459" y="2285512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06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510" y="2169426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Line"/>
          <p:cNvSpPr/>
          <p:nvPr/>
        </p:nvSpPr>
        <p:spPr>
          <a:xfrm>
            <a:off x="9126253" y="1906069"/>
            <a:ext cx="981079" cy="3668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08" name="Line"/>
          <p:cNvSpPr/>
          <p:nvPr/>
        </p:nvSpPr>
        <p:spPr>
          <a:xfrm>
            <a:off x="9022971" y="1946690"/>
            <a:ext cx="1084361" cy="32622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09" name="Line"/>
          <p:cNvSpPr/>
          <p:nvPr/>
        </p:nvSpPr>
        <p:spPr>
          <a:xfrm>
            <a:off x="8923963" y="1990725"/>
            <a:ext cx="1184670" cy="28219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10" name="Line"/>
          <p:cNvSpPr/>
          <p:nvPr/>
        </p:nvSpPr>
        <p:spPr>
          <a:xfrm>
            <a:off x="8799673" y="2037274"/>
            <a:ext cx="1310195" cy="2356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711" name="latex-image-8.pdf" descr="latex-image-8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09963" y="1697654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12" name="latex-image-9.pdf" descr="latex-image-9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6498" y="1711049"/>
            <a:ext cx="178594" cy="178594"/>
          </a:xfrm>
          <a:prstGeom prst="rect">
            <a:avLst/>
          </a:prstGeom>
          <a:ln w="12700">
            <a:miter lim="400000"/>
          </a:ln>
        </p:spPr>
      </p:pic>
      <p:sp>
        <p:nvSpPr>
          <p:cNvPr id="713" name="The point x (left image) maps to a ___________ in the right image"/>
          <p:cNvSpPr txBox="1"/>
          <p:nvPr/>
        </p:nvSpPr>
        <p:spPr>
          <a:xfrm>
            <a:off x="2303883" y="4095715"/>
            <a:ext cx="7583808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3000"/>
            </a:pPr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The point </a:t>
            </a:r>
            <a:r>
              <a:rPr sz="2109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x</a:t>
            </a:r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 (left image) maps to a ___________ in the right image</a:t>
            </a:r>
          </a:p>
        </p:txBody>
      </p:sp>
      <p:sp>
        <p:nvSpPr>
          <p:cNvPr id="714" name="The baseline connects the ___________ and ____________"/>
          <p:cNvSpPr txBox="1"/>
          <p:nvPr/>
        </p:nvSpPr>
        <p:spPr>
          <a:xfrm>
            <a:off x="2553282" y="4685628"/>
            <a:ext cx="6852839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The baseline connects the ___________ and ____________</a:t>
            </a:r>
          </a:p>
        </p:txBody>
      </p:sp>
      <p:sp>
        <p:nvSpPr>
          <p:cNvPr id="715" name="An epipolar line (left image) maps to a __________ in the right image"/>
          <p:cNvSpPr txBox="1"/>
          <p:nvPr/>
        </p:nvSpPr>
        <p:spPr>
          <a:xfrm>
            <a:off x="2129156" y="5275540"/>
            <a:ext cx="7933263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An </a:t>
            </a:r>
            <a:r>
              <a:rPr sz="2109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epipolar</a:t>
            </a:r>
            <a:r>
              <a:rPr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 line (left image) maps to a __________ in the right image</a:t>
            </a:r>
          </a:p>
        </p:txBody>
      </p:sp>
      <p:sp>
        <p:nvSpPr>
          <p:cNvPr id="716" name="An epipole e is a projection of the ______________ on the image plane"/>
          <p:cNvSpPr txBox="1"/>
          <p:nvPr/>
        </p:nvSpPr>
        <p:spPr>
          <a:xfrm>
            <a:off x="2016143" y="5865452"/>
            <a:ext cx="8159286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3000"/>
            </a:pPr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An epipole </a:t>
            </a:r>
            <a:r>
              <a:rPr sz="2109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</a:t>
            </a:r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 is a projection of the ______________ on the image plane</a:t>
            </a:r>
          </a:p>
        </p:txBody>
      </p:sp>
      <p:sp>
        <p:nvSpPr>
          <p:cNvPr id="717" name="All epipolar lines in an image intersect at the  ______________"/>
          <p:cNvSpPr txBox="1"/>
          <p:nvPr/>
        </p:nvSpPr>
        <p:spPr>
          <a:xfrm>
            <a:off x="2506663" y="6392304"/>
            <a:ext cx="7178248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All epipolar lines in an image intersect at the  ______________</a:t>
            </a:r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431694F9-2F85-4A22-86F3-D91868E3B859}"/>
              </a:ext>
            </a:extLst>
          </p:cNvPr>
          <p:cNvSpPr/>
          <p:nvPr/>
        </p:nvSpPr>
        <p:spPr>
          <a:xfrm flipV="1">
            <a:off x="2120004" y="1913738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73438226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fig8" descr="fig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50" y="632243"/>
            <a:ext cx="4723701" cy="286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0" name="fig8" descr="fig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047" y="3081527"/>
            <a:ext cx="2093100" cy="1964532"/>
          </a:xfrm>
          <a:prstGeom prst="rect">
            <a:avLst/>
          </a:prstGeom>
          <a:ln w="12700">
            <a:miter lim="400000"/>
          </a:ln>
        </p:spPr>
      </p:pic>
      <p:sp>
        <p:nvSpPr>
          <p:cNvPr id="721" name="Converging cameras"/>
          <p:cNvSpPr txBox="1"/>
          <p:nvPr/>
        </p:nvSpPr>
        <p:spPr>
          <a:xfrm>
            <a:off x="4611619" y="273727"/>
            <a:ext cx="296876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Converging cameras</a:t>
            </a:r>
          </a:p>
        </p:txBody>
      </p:sp>
      <p:sp>
        <p:nvSpPr>
          <p:cNvPr id="722" name="Where is the epipole in this image?"/>
          <p:cNvSpPr txBox="1"/>
          <p:nvPr/>
        </p:nvSpPr>
        <p:spPr>
          <a:xfrm>
            <a:off x="1910372" y="5449672"/>
            <a:ext cx="4356963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Where is the epipole in this image? </a:t>
            </a:r>
          </a:p>
        </p:txBody>
      </p:sp>
      <p:pic>
        <p:nvPicPr>
          <p:cNvPr id="723" name="fig8" descr="fig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08" y="3081527"/>
            <a:ext cx="2093100" cy="1964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725" name="Connection Line" descr="Connection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090200" y="4048899"/>
            <a:ext cx="1597448" cy="142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62588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fig8" descr="fig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50" y="632243"/>
            <a:ext cx="4723701" cy="286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9" name="fig8" descr="fig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608" y="3081527"/>
            <a:ext cx="2093100" cy="1964532"/>
          </a:xfrm>
          <a:prstGeom prst="rect">
            <a:avLst/>
          </a:prstGeom>
          <a:ln w="12700">
            <a:miter lim="400000"/>
          </a:ln>
        </p:spPr>
      </p:pic>
      <p:sp>
        <p:nvSpPr>
          <p:cNvPr id="730" name="Converging cameras"/>
          <p:cNvSpPr txBox="1"/>
          <p:nvPr/>
        </p:nvSpPr>
        <p:spPr>
          <a:xfrm>
            <a:off x="4611619" y="273727"/>
            <a:ext cx="296876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Converging cameras</a:t>
            </a:r>
          </a:p>
        </p:txBody>
      </p:sp>
      <p:sp>
        <p:nvSpPr>
          <p:cNvPr id="731" name="Line"/>
          <p:cNvSpPr/>
          <p:nvPr/>
        </p:nvSpPr>
        <p:spPr>
          <a:xfrm>
            <a:off x="2035277" y="3259335"/>
            <a:ext cx="7957015" cy="1088385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2" name="Line"/>
          <p:cNvSpPr/>
          <p:nvPr/>
        </p:nvSpPr>
        <p:spPr>
          <a:xfrm flipV="1">
            <a:off x="2032992" y="4338765"/>
            <a:ext cx="7947667" cy="527723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3" name="Line"/>
          <p:cNvSpPr/>
          <p:nvPr/>
        </p:nvSpPr>
        <p:spPr>
          <a:xfrm>
            <a:off x="2008488" y="3486854"/>
            <a:ext cx="7982130" cy="871691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4" name="Line"/>
          <p:cNvSpPr/>
          <p:nvPr/>
        </p:nvSpPr>
        <p:spPr>
          <a:xfrm>
            <a:off x="2032783" y="4003746"/>
            <a:ext cx="7958027" cy="347422"/>
          </a:xfrm>
          <a:prstGeom prst="line">
            <a:avLst/>
          </a:prstGeom>
          <a:ln w="25400">
            <a:solidFill>
              <a:srgbClr val="00F9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35" name="Circle"/>
          <p:cNvSpPr/>
          <p:nvPr/>
        </p:nvSpPr>
        <p:spPr>
          <a:xfrm>
            <a:off x="9855399" y="4239997"/>
            <a:ext cx="225091" cy="221394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00F900"/>
                </a:solidFill>
              </a:defRPr>
            </a:pPr>
            <a:endParaRPr sz="1687" kern="0">
              <a:solidFill>
                <a:srgbClr val="00F900"/>
              </a:solidFill>
              <a:latin typeface="Helvetica Light"/>
              <a:sym typeface="Helvetica Light"/>
            </a:endParaRPr>
          </a:p>
        </p:txBody>
      </p:sp>
      <p:sp>
        <p:nvSpPr>
          <p:cNvPr id="736" name="It’s not always in the image"/>
          <p:cNvSpPr txBox="1"/>
          <p:nvPr/>
        </p:nvSpPr>
        <p:spPr>
          <a:xfrm>
            <a:off x="7144168" y="5440742"/>
            <a:ext cx="324768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It’s not always in the image </a:t>
            </a:r>
          </a:p>
        </p:txBody>
      </p:sp>
      <p:sp>
        <p:nvSpPr>
          <p:cNvPr id="737" name="Where is the epipole in this image?"/>
          <p:cNvSpPr txBox="1"/>
          <p:nvPr/>
        </p:nvSpPr>
        <p:spPr>
          <a:xfrm>
            <a:off x="1910372" y="5449672"/>
            <a:ext cx="4356963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Where is the epipole in this image? </a:t>
            </a:r>
          </a:p>
        </p:txBody>
      </p:sp>
      <p:sp>
        <p:nvSpPr>
          <p:cNvPr id="738" name="here!"/>
          <p:cNvSpPr txBox="1"/>
          <p:nvPr/>
        </p:nvSpPr>
        <p:spPr>
          <a:xfrm>
            <a:off x="9626503" y="3605172"/>
            <a:ext cx="682880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here!</a:t>
            </a:r>
          </a:p>
        </p:txBody>
      </p:sp>
    </p:spTree>
    <p:extLst>
      <p:ext uri="{BB962C8B-B14F-4D97-AF65-F5344CB8AC3E}">
        <p14:creationId xmlns:p14="http://schemas.microsoft.com/office/powerpoint/2010/main" val="1787643761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arallel cameras"/>
          <p:cNvSpPr txBox="1"/>
          <p:nvPr/>
        </p:nvSpPr>
        <p:spPr>
          <a:xfrm>
            <a:off x="4908977" y="273727"/>
            <a:ext cx="237404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Parallel cameras</a:t>
            </a:r>
          </a:p>
        </p:txBody>
      </p:sp>
      <p:pic>
        <p:nvPicPr>
          <p:cNvPr id="741" name="fig8" descr="fig8"/>
          <p:cNvPicPr>
            <a:picLocks noChangeAspect="1"/>
          </p:cNvPicPr>
          <p:nvPr/>
        </p:nvPicPr>
        <p:blipFill>
          <a:blip r:embed="rId2"/>
          <a:srcRect l="9304" r="9304"/>
          <a:stretch>
            <a:fillRect/>
          </a:stretch>
        </p:blipFill>
        <p:spPr>
          <a:xfrm>
            <a:off x="3415838" y="1242020"/>
            <a:ext cx="5360364" cy="1592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2" name="fig8" descr="fig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057" y="3905250"/>
            <a:ext cx="3370264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3" name="fig8" descr="fig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942" y="3915568"/>
            <a:ext cx="3332164" cy="1789114"/>
          </a:xfrm>
          <a:prstGeom prst="rect">
            <a:avLst/>
          </a:prstGeom>
          <a:ln w="12700">
            <a:miter lim="400000"/>
          </a:ln>
        </p:spPr>
      </p:pic>
      <p:sp>
        <p:nvSpPr>
          <p:cNvPr id="744" name="Where is the epipole?"/>
          <p:cNvSpPr txBox="1"/>
          <p:nvPr/>
        </p:nvSpPr>
        <p:spPr>
          <a:xfrm>
            <a:off x="4714211" y="6003312"/>
            <a:ext cx="2763578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Where is the epipole? </a:t>
            </a:r>
          </a:p>
        </p:txBody>
      </p:sp>
    </p:spTree>
    <p:extLst>
      <p:ext uri="{BB962C8B-B14F-4D97-AF65-F5344CB8AC3E}">
        <p14:creationId xmlns:p14="http://schemas.microsoft.com/office/powerpoint/2010/main" val="136193870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Parallel cameras"/>
          <p:cNvSpPr txBox="1"/>
          <p:nvPr/>
        </p:nvSpPr>
        <p:spPr>
          <a:xfrm>
            <a:off x="4908977" y="273727"/>
            <a:ext cx="237404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Parallel cameras</a:t>
            </a:r>
          </a:p>
        </p:txBody>
      </p:sp>
      <p:pic>
        <p:nvPicPr>
          <p:cNvPr id="747" name="fig8" descr="fig8"/>
          <p:cNvPicPr>
            <a:picLocks noChangeAspect="1"/>
          </p:cNvPicPr>
          <p:nvPr/>
        </p:nvPicPr>
        <p:blipFill>
          <a:blip r:embed="rId2"/>
          <a:srcRect l="9304" r="9304"/>
          <a:stretch>
            <a:fillRect/>
          </a:stretch>
        </p:blipFill>
        <p:spPr>
          <a:xfrm>
            <a:off x="3415838" y="1242020"/>
            <a:ext cx="5360364" cy="1592814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fig8" descr="fig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057" y="3905250"/>
            <a:ext cx="3370264" cy="180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9" name="fig8" descr="fig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942" y="3915568"/>
            <a:ext cx="3332164" cy="1789114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Line"/>
          <p:cNvSpPr/>
          <p:nvPr/>
        </p:nvSpPr>
        <p:spPr>
          <a:xfrm flipH="1">
            <a:off x="1835854" y="5987355"/>
            <a:ext cx="38851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751" name="epipole at infinity"/>
          <p:cNvSpPr txBox="1"/>
          <p:nvPr/>
        </p:nvSpPr>
        <p:spPr>
          <a:xfrm>
            <a:off x="5289690" y="6269350"/>
            <a:ext cx="161262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epipole at infinity</a:t>
            </a:r>
          </a:p>
        </p:txBody>
      </p:sp>
      <p:sp>
        <p:nvSpPr>
          <p:cNvPr id="752" name="Line"/>
          <p:cNvSpPr/>
          <p:nvPr/>
        </p:nvSpPr>
        <p:spPr>
          <a:xfrm>
            <a:off x="6381750" y="5987355"/>
            <a:ext cx="3885100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84426731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The epipolar constraint is an important concept for stereo vision"/>
          <p:cNvSpPr txBox="1"/>
          <p:nvPr/>
        </p:nvSpPr>
        <p:spPr>
          <a:xfrm>
            <a:off x="2103498" y="578527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The epipolar constraint is an important concept for stereo vision</a:t>
            </a:r>
          </a:p>
        </p:txBody>
      </p:sp>
      <p:pic>
        <p:nvPicPr>
          <p:cNvPr id="779" name="rect_006_007_left" descr="rect_006_007_le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13" y="1895693"/>
            <a:ext cx="3321070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0" name="rect_006_007_right" descr="rect_006_007_r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613" y="1834483"/>
            <a:ext cx="3429001" cy="2510377"/>
          </a:xfrm>
          <a:prstGeom prst="rect">
            <a:avLst/>
          </a:prstGeom>
          <a:ln w="12700">
            <a:miter lim="400000"/>
          </a:ln>
        </p:spPr>
      </p:pic>
      <p:sp>
        <p:nvSpPr>
          <p:cNvPr id="781" name="Left image"/>
          <p:cNvSpPr txBox="1"/>
          <p:nvPr/>
        </p:nvSpPr>
        <p:spPr>
          <a:xfrm>
            <a:off x="3665973" y="4392726"/>
            <a:ext cx="104035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Left image</a:t>
            </a:r>
          </a:p>
        </p:txBody>
      </p:sp>
      <p:sp>
        <p:nvSpPr>
          <p:cNvPr id="782" name="Right image"/>
          <p:cNvSpPr txBox="1"/>
          <p:nvPr/>
        </p:nvSpPr>
        <p:spPr>
          <a:xfrm>
            <a:off x="7465818" y="4392726"/>
            <a:ext cx="1168591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Right image</a:t>
            </a:r>
          </a:p>
        </p:txBody>
      </p:sp>
      <p:sp>
        <p:nvSpPr>
          <p:cNvPr id="783" name="Task: Match point in left image to point in right image"/>
          <p:cNvSpPr txBox="1"/>
          <p:nvPr/>
        </p:nvSpPr>
        <p:spPr>
          <a:xfrm>
            <a:off x="2152611" y="1327430"/>
            <a:ext cx="798500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Task: 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Match point in left image to point in right image</a:t>
            </a:r>
          </a:p>
        </p:txBody>
      </p:sp>
      <p:sp>
        <p:nvSpPr>
          <p:cNvPr id="784" name="Circle"/>
          <p:cNvSpPr/>
          <p:nvPr/>
        </p:nvSpPr>
        <p:spPr>
          <a:xfrm>
            <a:off x="4314527" y="3027254"/>
            <a:ext cx="175281" cy="175281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00F900"/>
                </a:solidFill>
              </a:defRPr>
            </a:pPr>
            <a:endParaRPr sz="1687" kern="0">
              <a:solidFill>
                <a:srgbClr val="00F900"/>
              </a:solidFill>
              <a:latin typeface="Helvetica Light"/>
              <a:sym typeface="Helvetica Light"/>
            </a:endParaRPr>
          </a:p>
        </p:txBody>
      </p:sp>
      <p:pic>
        <p:nvPicPr>
          <p:cNvPr id="787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81440" y="2342854"/>
            <a:ext cx="3593370" cy="707550"/>
          </a:xfrm>
          <a:prstGeom prst="rect">
            <a:avLst/>
          </a:prstGeom>
        </p:spPr>
      </p:pic>
      <p:sp>
        <p:nvSpPr>
          <p:cNvPr id="786" name="How would you do it?"/>
          <p:cNvSpPr txBox="1"/>
          <p:nvPr/>
        </p:nvSpPr>
        <p:spPr>
          <a:xfrm>
            <a:off x="2152611" y="5131477"/>
            <a:ext cx="798500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would you do it?</a:t>
            </a:r>
          </a:p>
        </p:txBody>
      </p:sp>
    </p:spTree>
    <p:extLst>
      <p:ext uri="{BB962C8B-B14F-4D97-AF65-F5344CB8AC3E}">
        <p14:creationId xmlns:p14="http://schemas.microsoft.com/office/powerpoint/2010/main" val="12029951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1825522" y="2268141"/>
            <a:ext cx="8540956" cy="23217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Triangulation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83981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4" name="Line">
            <a:extLst>
              <a:ext uri="{FF2B5EF4-FFF2-40B4-BE49-F238E27FC236}">
                <a16:creationId xmlns:a16="http://schemas.microsoft.com/office/drawing/2014/main" id="{E6DDC051-F2DB-4E90-A7F2-8558CA5BD373}"/>
              </a:ext>
            </a:extLst>
          </p:cNvPr>
          <p:cNvSpPr/>
          <p:nvPr/>
        </p:nvSpPr>
        <p:spPr>
          <a:xfrm flipV="1">
            <a:off x="2174108" y="2637781"/>
            <a:ext cx="3968355" cy="151390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2" name="Line"/>
          <p:cNvSpPr/>
          <p:nvPr/>
        </p:nvSpPr>
        <p:spPr>
          <a:xfrm>
            <a:off x="6119058" y="2638699"/>
            <a:ext cx="4015063" cy="15183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3" name="Line"/>
          <p:cNvSpPr/>
          <p:nvPr/>
        </p:nvSpPr>
        <p:spPr>
          <a:xfrm>
            <a:off x="5648667" y="2810039"/>
            <a:ext cx="4485454" cy="13470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4" name="Line"/>
          <p:cNvSpPr/>
          <p:nvPr/>
        </p:nvSpPr>
        <p:spPr>
          <a:xfrm>
            <a:off x="5197375" y="2988215"/>
            <a:ext cx="4938047" cy="116886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5" name="Line"/>
          <p:cNvSpPr/>
          <p:nvPr/>
        </p:nvSpPr>
        <p:spPr>
          <a:xfrm>
            <a:off x="4696987" y="3179349"/>
            <a:ext cx="5439670" cy="9777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6" name="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constraint</a:t>
            </a:r>
          </a:p>
        </p:txBody>
      </p:sp>
      <p:sp>
        <p:nvSpPr>
          <p:cNvPr id="657" name="Shape"/>
          <p:cNvSpPr/>
          <p:nvPr/>
        </p:nvSpPr>
        <p:spPr>
          <a:xfrm rot="3707693">
            <a:off x="1560506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8" name="Shape"/>
          <p:cNvSpPr/>
          <p:nvPr/>
        </p:nvSpPr>
        <p:spPr>
          <a:xfrm rot="17911998">
            <a:off x="6632568" y="2925508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DCDEE0">
              <a:alpha val="82943"/>
            </a:srgb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59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0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FFFFFF"/>
                </a:solidFill>
              </a:defRPr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62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63" name="latex-image-2.pdf" descr="latex-image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64" name="latex-image-3.pdf" descr="latex-image-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7" name="latex-image-5.pdf" descr="latex-image-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141" y="3175062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669" name="latex-image-6.pdf" descr="latex-image-6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0" name="latex-image-7.pdf" descr="latex-image-7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671" name="Line"/>
          <p:cNvSpPr/>
          <p:nvPr/>
        </p:nvSpPr>
        <p:spPr>
          <a:xfrm>
            <a:off x="9153042" y="3790233"/>
            <a:ext cx="981079" cy="3668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2" name="Line"/>
          <p:cNvSpPr/>
          <p:nvPr/>
        </p:nvSpPr>
        <p:spPr>
          <a:xfrm>
            <a:off x="9049760" y="3830854"/>
            <a:ext cx="1084361" cy="32622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3" name="Line"/>
          <p:cNvSpPr/>
          <p:nvPr/>
        </p:nvSpPr>
        <p:spPr>
          <a:xfrm>
            <a:off x="8950752" y="3874889"/>
            <a:ext cx="1184670" cy="28219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4" name="Line"/>
          <p:cNvSpPr/>
          <p:nvPr/>
        </p:nvSpPr>
        <p:spPr>
          <a:xfrm>
            <a:off x="8826462" y="3921438"/>
            <a:ext cx="1310195" cy="2356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675" name="Potential matches for"/>
          <p:cNvSpPr txBox="1"/>
          <p:nvPr/>
        </p:nvSpPr>
        <p:spPr>
          <a:xfrm>
            <a:off x="2480118" y="6028003"/>
            <a:ext cx="300563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Potential matches for</a:t>
            </a:r>
          </a:p>
        </p:txBody>
      </p:sp>
      <p:sp>
        <p:nvSpPr>
          <p:cNvPr id="676" name="lie on the epipolar line"/>
          <p:cNvSpPr txBox="1"/>
          <p:nvPr/>
        </p:nvSpPr>
        <p:spPr>
          <a:xfrm>
            <a:off x="6218621" y="6028003"/>
            <a:ext cx="308578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31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lie on the epipolar line</a:t>
            </a:r>
          </a:p>
        </p:txBody>
      </p:sp>
      <p:pic>
        <p:nvPicPr>
          <p:cNvPr id="677" name="latex-image-8.pdf" descr="latex-image-8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6752" y="3581818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678" name="latex-image-8.pdf" descr="latex-image-8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1524" y="6182689"/>
            <a:ext cx="232173" cy="18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679" name="latex-image-5.pdf" descr="latex-image-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001" y="6021260"/>
            <a:ext cx="229957" cy="367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685" name="Connection Line" descr="Connection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029593" y="3896383"/>
            <a:ext cx="1299938" cy="2297380"/>
          </a:xfrm>
          <a:prstGeom prst="rect">
            <a:avLst/>
          </a:prstGeom>
        </p:spPr>
      </p:pic>
      <p:pic>
        <p:nvPicPr>
          <p:cNvPr id="682" name="latex-image-9.pdf" descr="latex-image-9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287" y="3595213"/>
            <a:ext cx="178594" cy="178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Connection Line" descr="Connection Line">
            <a:extLst>
              <a:ext uri="{FF2B5EF4-FFF2-40B4-BE49-F238E27FC236}">
                <a16:creationId xmlns:a16="http://schemas.microsoft.com/office/drawing/2014/main" id="{B82A4F5E-D8DD-4CDD-B134-A38CB0A8DAEA}"/>
              </a:ext>
            </a:extLst>
          </p:cNvPr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106157" y="3311038"/>
            <a:ext cx="2711912" cy="2799011"/>
          </a:xfrm>
          <a:prstGeom prst="rect">
            <a:avLst/>
          </a:prstGeom>
        </p:spPr>
      </p:pic>
      <p:sp>
        <p:nvSpPr>
          <p:cNvPr id="37" name="Line">
            <a:extLst>
              <a:ext uri="{FF2B5EF4-FFF2-40B4-BE49-F238E27FC236}">
                <a16:creationId xmlns:a16="http://schemas.microsoft.com/office/drawing/2014/main" id="{6A62E153-DABE-4376-A02D-82787C4CD3BA}"/>
              </a:ext>
            </a:extLst>
          </p:cNvPr>
          <p:cNvSpPr/>
          <p:nvPr/>
        </p:nvSpPr>
        <p:spPr>
          <a:xfrm flipV="1">
            <a:off x="2174089" y="3792970"/>
            <a:ext cx="922653" cy="354044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9" name="Line">
            <a:extLst>
              <a:ext uri="{FF2B5EF4-FFF2-40B4-BE49-F238E27FC236}">
                <a16:creationId xmlns:a16="http://schemas.microsoft.com/office/drawing/2014/main" id="{4F5E18A1-A414-4BED-9C6D-6709FB164A22}"/>
              </a:ext>
            </a:extLst>
          </p:cNvPr>
          <p:cNvSpPr/>
          <p:nvPr/>
        </p:nvSpPr>
        <p:spPr>
          <a:xfrm flipH="1" flipV="1">
            <a:off x="3057311" y="3783572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marL="0" marR="0" lvl="0" indent="0" algn="ctr" defTabSz="41075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/>
            </a:pPr>
            <a:endParaRPr kumimoji="0" sz="168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171531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The epipolar constraint is an important concept for stereo vision"/>
          <p:cNvSpPr txBox="1"/>
          <p:nvPr/>
        </p:nvSpPr>
        <p:spPr>
          <a:xfrm>
            <a:off x="2103498" y="578527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The epipolar constraint is an important concept for stereo vision</a:t>
            </a:r>
          </a:p>
        </p:txBody>
      </p:sp>
      <p:pic>
        <p:nvPicPr>
          <p:cNvPr id="791" name="rect_006_007_left" descr="rect_006_007_le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13" y="1895693"/>
            <a:ext cx="3321070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2" name="rect_006_007_right" descr="rect_006_007_r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613" y="1834483"/>
            <a:ext cx="3429001" cy="2510377"/>
          </a:xfrm>
          <a:prstGeom prst="rect">
            <a:avLst/>
          </a:prstGeom>
          <a:ln w="12700">
            <a:miter lim="400000"/>
          </a:ln>
        </p:spPr>
      </p:pic>
      <p:sp>
        <p:nvSpPr>
          <p:cNvPr id="793" name="Left image"/>
          <p:cNvSpPr txBox="1"/>
          <p:nvPr/>
        </p:nvSpPr>
        <p:spPr>
          <a:xfrm>
            <a:off x="3665973" y="4392726"/>
            <a:ext cx="104035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Left image</a:t>
            </a:r>
          </a:p>
        </p:txBody>
      </p:sp>
      <p:sp>
        <p:nvSpPr>
          <p:cNvPr id="794" name="Right image"/>
          <p:cNvSpPr txBox="1"/>
          <p:nvPr/>
        </p:nvSpPr>
        <p:spPr>
          <a:xfrm>
            <a:off x="7465818" y="4392726"/>
            <a:ext cx="1168591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Right image</a:t>
            </a:r>
          </a:p>
        </p:txBody>
      </p:sp>
      <p:sp>
        <p:nvSpPr>
          <p:cNvPr id="795" name="Task: Match point in left image to point in right image"/>
          <p:cNvSpPr txBox="1"/>
          <p:nvPr/>
        </p:nvSpPr>
        <p:spPr>
          <a:xfrm>
            <a:off x="2152611" y="1327430"/>
            <a:ext cx="798500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Task: 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Match point in left image to point in right image</a:t>
            </a:r>
          </a:p>
        </p:txBody>
      </p:sp>
      <p:sp>
        <p:nvSpPr>
          <p:cNvPr id="796" name="Circle"/>
          <p:cNvSpPr/>
          <p:nvPr/>
        </p:nvSpPr>
        <p:spPr>
          <a:xfrm>
            <a:off x="4314527" y="3027254"/>
            <a:ext cx="175281" cy="175281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00F900"/>
                </a:solidFill>
              </a:defRPr>
            </a:pPr>
            <a:endParaRPr sz="1687" kern="0">
              <a:solidFill>
                <a:srgbClr val="00F900"/>
              </a:solidFill>
              <a:latin typeface="Helvetica Light"/>
              <a:sym typeface="Helvetica Light"/>
            </a:endParaRPr>
          </a:p>
        </p:txBody>
      </p:sp>
      <p:pic>
        <p:nvPicPr>
          <p:cNvPr id="800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81440" y="2342854"/>
            <a:ext cx="3593370" cy="707550"/>
          </a:xfrm>
          <a:prstGeom prst="rect">
            <a:avLst/>
          </a:prstGeom>
        </p:spPr>
      </p:pic>
      <p:sp>
        <p:nvSpPr>
          <p:cNvPr id="798" name="Want to avoid search over entire image"/>
          <p:cNvSpPr txBox="1"/>
          <p:nvPr/>
        </p:nvSpPr>
        <p:spPr>
          <a:xfrm>
            <a:off x="2054384" y="4900496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Want to avoid search over entire image</a:t>
            </a:r>
          </a:p>
        </p:txBody>
      </p:sp>
      <p:sp>
        <p:nvSpPr>
          <p:cNvPr id="12" name="Epipolar constrain reduces search to a single line">
            <a:extLst>
              <a:ext uri="{FF2B5EF4-FFF2-40B4-BE49-F238E27FC236}">
                <a16:creationId xmlns:a16="http://schemas.microsoft.com/office/drawing/2014/main" id="{519C4BE5-3125-43CB-B040-79F7478AA77D}"/>
              </a:ext>
            </a:extLst>
          </p:cNvPr>
          <p:cNvSpPr txBox="1"/>
          <p:nvPr/>
        </p:nvSpPr>
        <p:spPr>
          <a:xfrm>
            <a:off x="2009736" y="5308484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Epipolar</a:t>
            </a:r>
            <a:r>
              <a:rPr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 constrain</a:t>
            </a:r>
            <a:r>
              <a:rPr lang="en-US"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t</a:t>
            </a:r>
            <a:r>
              <a:rPr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 reduces search to a single line</a:t>
            </a:r>
          </a:p>
        </p:txBody>
      </p:sp>
    </p:spTree>
    <p:extLst>
      <p:ext uri="{BB962C8B-B14F-4D97-AF65-F5344CB8AC3E}">
        <p14:creationId xmlns:p14="http://schemas.microsoft.com/office/powerpoint/2010/main" val="210827785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he epipolar constraint is an important concept for stereo vision"/>
          <p:cNvSpPr txBox="1"/>
          <p:nvPr/>
        </p:nvSpPr>
        <p:spPr>
          <a:xfrm>
            <a:off x="2103498" y="578527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The epipolar constraint is an important concept for stereo vision</a:t>
            </a:r>
          </a:p>
        </p:txBody>
      </p:sp>
      <p:pic>
        <p:nvPicPr>
          <p:cNvPr id="173" name="rect_006_007_left" descr="rect_006_007_lef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13" y="1895693"/>
            <a:ext cx="3321070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rect_006_007_right" descr="rect_006_007_rig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613" y="1834483"/>
            <a:ext cx="3429001" cy="2510377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eft image"/>
          <p:cNvSpPr txBox="1"/>
          <p:nvPr/>
        </p:nvSpPr>
        <p:spPr>
          <a:xfrm>
            <a:off x="3665973" y="4392726"/>
            <a:ext cx="104035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Left image</a:t>
            </a:r>
          </a:p>
        </p:txBody>
      </p:sp>
      <p:sp>
        <p:nvSpPr>
          <p:cNvPr id="176" name="Right image"/>
          <p:cNvSpPr txBox="1"/>
          <p:nvPr/>
        </p:nvSpPr>
        <p:spPr>
          <a:xfrm>
            <a:off x="7465818" y="4392726"/>
            <a:ext cx="1168591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Right image</a:t>
            </a:r>
          </a:p>
        </p:txBody>
      </p:sp>
      <p:sp>
        <p:nvSpPr>
          <p:cNvPr id="177" name="Task: Match point in left image to point in right image"/>
          <p:cNvSpPr txBox="1"/>
          <p:nvPr/>
        </p:nvSpPr>
        <p:spPr>
          <a:xfrm>
            <a:off x="2152611" y="1327430"/>
            <a:ext cx="798500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Task: 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Match point in left image to point in right image</a:t>
            </a:r>
          </a:p>
        </p:txBody>
      </p:sp>
      <p:sp>
        <p:nvSpPr>
          <p:cNvPr id="178" name="Circle"/>
          <p:cNvSpPr/>
          <p:nvPr/>
        </p:nvSpPr>
        <p:spPr>
          <a:xfrm>
            <a:off x="4314527" y="3027254"/>
            <a:ext cx="175281" cy="175281"/>
          </a:xfrm>
          <a:prstGeom prst="ellipse">
            <a:avLst/>
          </a:prstGeom>
          <a:solidFill>
            <a:srgbClr val="00F9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00F900"/>
                </a:solidFill>
              </a:defRPr>
            </a:pPr>
            <a:endParaRPr sz="1687" kern="0">
              <a:solidFill>
                <a:srgbClr val="00F900"/>
              </a:solidFill>
              <a:latin typeface="Helvetica Light"/>
              <a:sym typeface="Helvetica Light"/>
            </a:endParaRPr>
          </a:p>
        </p:txBody>
      </p:sp>
      <p:pic>
        <p:nvPicPr>
          <p:cNvPr id="182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81440" y="2342854"/>
            <a:ext cx="3593370" cy="707550"/>
          </a:xfrm>
          <a:prstGeom prst="rect">
            <a:avLst/>
          </a:prstGeom>
        </p:spPr>
      </p:pic>
      <p:sp>
        <p:nvSpPr>
          <p:cNvPr id="181" name="How do you compute the epipolar line?"/>
          <p:cNvSpPr txBox="1"/>
          <p:nvPr/>
        </p:nvSpPr>
        <p:spPr>
          <a:xfrm>
            <a:off x="2103498" y="5973886"/>
            <a:ext cx="7985004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do you compute the epipolar line?</a:t>
            </a:r>
          </a:p>
        </p:txBody>
      </p:sp>
      <p:sp>
        <p:nvSpPr>
          <p:cNvPr id="12" name="Want to avoid search over entire image">
            <a:extLst>
              <a:ext uri="{FF2B5EF4-FFF2-40B4-BE49-F238E27FC236}">
                <a16:creationId xmlns:a16="http://schemas.microsoft.com/office/drawing/2014/main" id="{50620C81-DDC8-415E-979D-1D3D2026352A}"/>
              </a:ext>
            </a:extLst>
          </p:cNvPr>
          <p:cNvSpPr txBox="1"/>
          <p:nvPr/>
        </p:nvSpPr>
        <p:spPr>
          <a:xfrm>
            <a:off x="2054384" y="4900496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Want to avoid search over entire image</a:t>
            </a:r>
          </a:p>
        </p:txBody>
      </p:sp>
      <p:sp>
        <p:nvSpPr>
          <p:cNvPr id="13" name="Epipolar constrain reduces search to a single line">
            <a:extLst>
              <a:ext uri="{FF2B5EF4-FFF2-40B4-BE49-F238E27FC236}">
                <a16:creationId xmlns:a16="http://schemas.microsoft.com/office/drawing/2014/main" id="{CFC96D9B-14A9-4844-9B18-F797A49F931C}"/>
              </a:ext>
            </a:extLst>
          </p:cNvPr>
          <p:cNvSpPr txBox="1"/>
          <p:nvPr/>
        </p:nvSpPr>
        <p:spPr>
          <a:xfrm>
            <a:off x="2009736" y="5308484"/>
            <a:ext cx="798500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Epipolar</a:t>
            </a:r>
            <a:r>
              <a:rPr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 constrain</a:t>
            </a:r>
            <a:r>
              <a:rPr lang="en-US"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t</a:t>
            </a:r>
            <a:r>
              <a:rPr sz="2109" kern="0" dirty="0">
                <a:solidFill>
                  <a:srgbClr val="000000"/>
                </a:solidFill>
                <a:latin typeface="Helvetica Light"/>
                <a:sym typeface="Helvetica Light"/>
              </a:rPr>
              <a:t> reduces search to a single line</a:t>
            </a:r>
          </a:p>
        </p:txBody>
      </p:sp>
    </p:spTree>
    <p:extLst>
      <p:ext uri="{BB962C8B-B14F-4D97-AF65-F5344CB8AC3E}">
        <p14:creationId xmlns:p14="http://schemas.microsoft.com/office/powerpoint/2010/main" val="3775714651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1825522" y="2268141"/>
            <a:ext cx="8540956" cy="23217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essential matrix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9860587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riangle"/>
          <p:cNvSpPr/>
          <p:nvPr/>
        </p:nvSpPr>
        <p:spPr>
          <a:xfrm>
            <a:off x="2120126" y="2643187"/>
            <a:ext cx="8005326" cy="1518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4" name="Line"/>
          <p:cNvSpPr/>
          <p:nvPr/>
        </p:nvSpPr>
        <p:spPr>
          <a:xfrm>
            <a:off x="6119058" y="2638699"/>
            <a:ext cx="4015063" cy="151836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5" name="Line"/>
          <p:cNvSpPr/>
          <p:nvPr/>
        </p:nvSpPr>
        <p:spPr>
          <a:xfrm>
            <a:off x="5648667" y="2810039"/>
            <a:ext cx="4485454" cy="13470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6" name="Line"/>
          <p:cNvSpPr/>
          <p:nvPr/>
        </p:nvSpPr>
        <p:spPr>
          <a:xfrm>
            <a:off x="5197375" y="2988215"/>
            <a:ext cx="4938047" cy="1168865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7" name="Line"/>
          <p:cNvSpPr/>
          <p:nvPr/>
        </p:nvSpPr>
        <p:spPr>
          <a:xfrm>
            <a:off x="4696987" y="3179349"/>
            <a:ext cx="5439670" cy="9777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28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633" y="2345020"/>
            <a:ext cx="205383" cy="21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"/>
          <p:cNvSpPr/>
          <p:nvPr/>
        </p:nvSpPr>
        <p:spPr>
          <a:xfrm rot="3707693">
            <a:off x="1614084" y="2657766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30" name="Shape"/>
          <p:cNvSpPr/>
          <p:nvPr/>
        </p:nvSpPr>
        <p:spPr>
          <a:xfrm rot="17911998">
            <a:off x="6686146" y="2657766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31" name="Recall:Epipolar constrai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Recall:Epipolar constraint</a:t>
            </a:r>
          </a:p>
        </p:txBody>
      </p:sp>
      <p:sp>
        <p:nvSpPr>
          <p:cNvPr id="132" name="Triangle"/>
          <p:cNvSpPr/>
          <p:nvPr/>
        </p:nvSpPr>
        <p:spPr>
          <a:xfrm>
            <a:off x="8222124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33" name="Triangle"/>
          <p:cNvSpPr/>
          <p:nvPr/>
        </p:nvSpPr>
        <p:spPr>
          <a:xfrm>
            <a:off x="2137986" y="379792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34" name="Line"/>
          <p:cNvSpPr/>
          <p:nvPr/>
        </p:nvSpPr>
        <p:spPr>
          <a:xfrm flipH="1" flipV="1">
            <a:off x="8227579" y="4149689"/>
            <a:ext cx="12630" cy="126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35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934" y="424509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37" y="4187047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Line"/>
          <p:cNvSpPr/>
          <p:nvPr/>
        </p:nvSpPr>
        <p:spPr>
          <a:xfrm>
            <a:off x="3080870" y="3792643"/>
            <a:ext cx="908681" cy="3762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38" name="latex-image-4.pdf" descr="latex-image-4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0561" y="3639405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1141" y="3175062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ine"/>
          <p:cNvSpPr/>
          <p:nvPr/>
        </p:nvSpPr>
        <p:spPr>
          <a:xfrm flipH="1">
            <a:off x="8258903" y="3799068"/>
            <a:ext cx="896193" cy="35640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41" name="latex-image-6.pdf" descr="latex-image-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248" y="416967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latex-image-7.pdf" descr="latex-image-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48299" y="4053590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Line"/>
          <p:cNvSpPr/>
          <p:nvPr/>
        </p:nvSpPr>
        <p:spPr>
          <a:xfrm>
            <a:off x="9153042" y="3790233"/>
            <a:ext cx="981079" cy="36683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44" name="Line"/>
          <p:cNvSpPr/>
          <p:nvPr/>
        </p:nvSpPr>
        <p:spPr>
          <a:xfrm>
            <a:off x="9049760" y="3830854"/>
            <a:ext cx="1084361" cy="326228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45" name="Line"/>
          <p:cNvSpPr/>
          <p:nvPr/>
        </p:nvSpPr>
        <p:spPr>
          <a:xfrm>
            <a:off x="8950752" y="3874889"/>
            <a:ext cx="1184670" cy="282191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46" name="Line"/>
          <p:cNvSpPr/>
          <p:nvPr/>
        </p:nvSpPr>
        <p:spPr>
          <a:xfrm>
            <a:off x="8826462" y="3921438"/>
            <a:ext cx="1310195" cy="235643"/>
          </a:xfrm>
          <a:prstGeom prst="line">
            <a:avLst/>
          </a:prstGeom>
          <a:ln w="127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47" name="Potential matches for"/>
          <p:cNvSpPr txBox="1"/>
          <p:nvPr/>
        </p:nvSpPr>
        <p:spPr>
          <a:xfrm>
            <a:off x="2480118" y="6028003"/>
            <a:ext cx="300563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Potential matches for</a:t>
            </a:r>
          </a:p>
        </p:txBody>
      </p:sp>
      <p:sp>
        <p:nvSpPr>
          <p:cNvPr id="148" name="lie on the epipolar line"/>
          <p:cNvSpPr txBox="1"/>
          <p:nvPr/>
        </p:nvSpPr>
        <p:spPr>
          <a:xfrm>
            <a:off x="6218621" y="6028003"/>
            <a:ext cx="308578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lie on the epipolar line</a:t>
            </a:r>
          </a:p>
        </p:txBody>
      </p:sp>
      <p:pic>
        <p:nvPicPr>
          <p:cNvPr id="149" name="latex-image-8.pdf" descr="latex-image-8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36752" y="3581818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latex-image-8.pdf" descr="latex-image-8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1524" y="6182689"/>
            <a:ext cx="232173" cy="187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latex-image-5.pdf" descr="latex-image-5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22001" y="6021260"/>
            <a:ext cx="229957" cy="367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3106157" y="3311038"/>
            <a:ext cx="2711912" cy="2799011"/>
          </a:xfrm>
          <a:prstGeom prst="rect">
            <a:avLst/>
          </a:prstGeom>
        </p:spPr>
      </p:pic>
      <p:pic>
        <p:nvPicPr>
          <p:cNvPr id="157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9029593" y="3896383"/>
            <a:ext cx="1299938" cy="2297380"/>
          </a:xfrm>
          <a:prstGeom prst="rect">
            <a:avLst/>
          </a:prstGeom>
        </p:spPr>
      </p:pic>
      <p:pic>
        <p:nvPicPr>
          <p:cNvPr id="154" name="latex-image-9.pdf" descr="latex-image-9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33287" y="3595213"/>
            <a:ext cx="178594" cy="1785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1587478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iven a point in one image,…"/>
          <p:cNvSpPr txBox="1"/>
          <p:nvPr/>
        </p:nvSpPr>
        <p:spPr>
          <a:xfrm>
            <a:off x="2336151" y="290562"/>
            <a:ext cx="7519699" cy="124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Given a point in one image, </a:t>
            </a:r>
          </a:p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multiplying by the </a:t>
            </a:r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essential matrix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 will tell us </a:t>
            </a:r>
          </a:p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the </a:t>
            </a:r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epipolar line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 in the second view.</a:t>
            </a:r>
          </a:p>
        </p:txBody>
      </p:sp>
      <p:pic>
        <p:nvPicPr>
          <p:cNvPr id="190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984" y="2016470"/>
            <a:ext cx="1766033" cy="478924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Triangle"/>
          <p:cNvSpPr/>
          <p:nvPr/>
        </p:nvSpPr>
        <p:spPr>
          <a:xfrm>
            <a:off x="2173704" y="3179117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2" name="Shape"/>
          <p:cNvSpPr/>
          <p:nvPr/>
        </p:nvSpPr>
        <p:spPr>
          <a:xfrm rot="3707693">
            <a:off x="1614084" y="3461438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3" name="Shape"/>
          <p:cNvSpPr/>
          <p:nvPr/>
        </p:nvSpPr>
        <p:spPr>
          <a:xfrm rot="17911998">
            <a:off x="6686146" y="3461438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4" name="Triangle"/>
          <p:cNvSpPr/>
          <p:nvPr/>
        </p:nvSpPr>
        <p:spPr>
          <a:xfrm>
            <a:off x="8275702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95" name="Triangle"/>
          <p:cNvSpPr/>
          <p:nvPr/>
        </p:nvSpPr>
        <p:spPr>
          <a:xfrm>
            <a:off x="2191564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96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513" y="478102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664" y="4781020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Line"/>
          <p:cNvSpPr/>
          <p:nvPr/>
        </p:nvSpPr>
        <p:spPr>
          <a:xfrm>
            <a:off x="3134448" y="4328573"/>
            <a:ext cx="908681" cy="3762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99" name="latex-image-5.pdf" descr="latex-image-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296" y="3666798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Line"/>
          <p:cNvSpPr/>
          <p:nvPr/>
        </p:nvSpPr>
        <p:spPr>
          <a:xfrm flipH="1">
            <a:off x="6875882" y="3829250"/>
            <a:ext cx="3622852" cy="14298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01" name="latex-image-6.pdf" descr="latex-image-6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826" y="470560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latex-image-7.pdf" descr="latex-image-7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877" y="458952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atex-image-8.pdf" descr="latex-image-8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0330" y="4117748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Line"/>
          <p:cNvSpPr/>
          <p:nvPr/>
        </p:nvSpPr>
        <p:spPr>
          <a:xfrm flipH="1" flipV="1">
            <a:off x="6157210" y="3151244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05" name="latex-image-4.pdf" descr="latex-image-4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8845" y="2872020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latex-image-5.pdf" descr="latex-image-5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6911" y="3966015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Line"/>
          <p:cNvSpPr/>
          <p:nvPr/>
        </p:nvSpPr>
        <p:spPr>
          <a:xfrm flipV="1">
            <a:off x="8306412" y="4324978"/>
            <a:ext cx="947362" cy="37288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08" name="Rectangle"/>
          <p:cNvSpPr/>
          <p:nvPr/>
        </p:nvSpPr>
        <p:spPr>
          <a:xfrm>
            <a:off x="4944071" y="1792712"/>
            <a:ext cx="2303859" cy="92644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01284602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Motiv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Motivation</a:t>
            </a:r>
          </a:p>
        </p:txBody>
      </p:sp>
      <p:sp>
        <p:nvSpPr>
          <p:cNvPr id="323" name="The Essential Matrix is a 3 x 3 matrix that encodes epipolar geometry"/>
          <p:cNvSpPr txBox="1"/>
          <p:nvPr/>
        </p:nvSpPr>
        <p:spPr>
          <a:xfrm>
            <a:off x="3031965" y="2266767"/>
            <a:ext cx="6128070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The Essential Matrix is a 3 x 3 matrix that encodes </a:t>
            </a:r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epipolar geometry </a:t>
            </a:r>
          </a:p>
        </p:txBody>
      </p:sp>
      <p:sp>
        <p:nvSpPr>
          <p:cNvPr id="324" name="Given a point in one image,…"/>
          <p:cNvSpPr txBox="1"/>
          <p:nvPr/>
        </p:nvSpPr>
        <p:spPr>
          <a:xfrm>
            <a:off x="2336151" y="4335711"/>
            <a:ext cx="7519699" cy="124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Given a point in one image, </a:t>
            </a:r>
          </a:p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multiplying by the 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essential matrix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will tell us </a:t>
            </a:r>
          </a:p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the </a:t>
            </a:r>
            <a:r>
              <a:rPr sz="2531" b="1" kern="0" dirty="0" err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epipolar</a:t>
            </a: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 line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in the second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image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3550753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Epipolar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Line</a:t>
            </a:r>
          </a:p>
        </p:txBody>
      </p:sp>
      <p:pic>
        <p:nvPicPr>
          <p:cNvPr id="211" name="latex-image-8.pdf" descr="latex-image-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316" y="1877590"/>
            <a:ext cx="1787506" cy="152878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in vector form"/>
          <p:cNvSpPr txBox="1"/>
          <p:nvPr/>
        </p:nvSpPr>
        <p:spPr>
          <a:xfrm>
            <a:off x="5921828" y="2476105"/>
            <a:ext cx="13433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in vector form</a:t>
            </a:r>
          </a:p>
        </p:txBody>
      </p:sp>
      <p:sp>
        <p:nvSpPr>
          <p:cNvPr id="213" name="Square"/>
          <p:cNvSpPr/>
          <p:nvPr/>
        </p:nvSpPr>
        <p:spPr>
          <a:xfrm>
            <a:off x="2416969" y="3895364"/>
            <a:ext cx="2172042" cy="2172042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4" name="Line"/>
          <p:cNvSpPr/>
          <p:nvPr/>
        </p:nvSpPr>
        <p:spPr>
          <a:xfrm flipV="1">
            <a:off x="2858822" y="4705856"/>
            <a:ext cx="1288336" cy="707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15" name="Line"/>
          <p:cNvSpPr/>
          <p:nvPr/>
        </p:nvSpPr>
        <p:spPr>
          <a:xfrm flipV="1">
            <a:off x="1967727" y="4140897"/>
            <a:ext cx="3205832" cy="1759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16" name="latex-image-10.pdf" descr="latex-image-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87" y="4060600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latex-image-11.pdf" descr="latex-image-1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21" y="4463518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079" y="5134570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If the point      is on the epipolar line     then"/>
          <p:cNvSpPr txBox="1"/>
          <p:nvPr/>
        </p:nvSpPr>
        <p:spPr>
          <a:xfrm>
            <a:off x="5762841" y="4010808"/>
            <a:ext cx="40187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If the point      is on the epipolar line     then</a:t>
            </a:r>
          </a:p>
        </p:txBody>
      </p:sp>
      <p:pic>
        <p:nvPicPr>
          <p:cNvPr id="220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603" y="4109714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atex-image-10.pdf" descr="latex-image-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101" y="4033811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latex-image-9.pdf" descr="latex-image-9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150" y="2428288"/>
            <a:ext cx="3108299" cy="427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latex-image-12.pdf" descr="latex-image-12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718" y="4940447"/>
            <a:ext cx="2523614" cy="616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Representing the …"/>
          <p:cNvSpPr txBox="1"/>
          <p:nvPr/>
        </p:nvSpPr>
        <p:spPr>
          <a:xfrm>
            <a:off x="5136601" y="234754"/>
            <a:ext cx="1918796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Representing the …</a:t>
            </a:r>
          </a:p>
        </p:txBody>
      </p:sp>
    </p:spTree>
    <p:extLst>
      <p:ext uri="{BB962C8B-B14F-4D97-AF65-F5344CB8AC3E}">
        <p14:creationId xmlns:p14="http://schemas.microsoft.com/office/powerpoint/2010/main" val="3281099641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Epipolar Lin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Epipolar Line</a:t>
            </a:r>
          </a:p>
        </p:txBody>
      </p:sp>
      <p:pic>
        <p:nvPicPr>
          <p:cNvPr id="227" name="latex-image-8.pdf" descr="latex-image-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316" y="1877590"/>
            <a:ext cx="1787506" cy="1528788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in vector form"/>
          <p:cNvSpPr txBox="1"/>
          <p:nvPr/>
        </p:nvSpPr>
        <p:spPr>
          <a:xfrm>
            <a:off x="5921828" y="2476105"/>
            <a:ext cx="1343317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in vector form</a:t>
            </a:r>
          </a:p>
        </p:txBody>
      </p:sp>
      <p:sp>
        <p:nvSpPr>
          <p:cNvPr id="229" name="Square"/>
          <p:cNvSpPr/>
          <p:nvPr/>
        </p:nvSpPr>
        <p:spPr>
          <a:xfrm>
            <a:off x="2416969" y="3895364"/>
            <a:ext cx="2172042" cy="2172042"/>
          </a:xfrm>
          <a:prstGeom prst="rect">
            <a:avLst/>
          </a:prstGeom>
          <a:solidFill>
            <a:srgbClr val="FF93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30" name="Line"/>
          <p:cNvSpPr/>
          <p:nvPr/>
        </p:nvSpPr>
        <p:spPr>
          <a:xfrm flipV="1">
            <a:off x="2858822" y="4705856"/>
            <a:ext cx="1288336" cy="70705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31" name="Line"/>
          <p:cNvSpPr/>
          <p:nvPr/>
        </p:nvSpPr>
        <p:spPr>
          <a:xfrm flipV="1">
            <a:off x="1967727" y="4140897"/>
            <a:ext cx="3205832" cy="175988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32" name="latex-image-10.pdf" descr="latex-image-1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687" y="4060600"/>
            <a:ext cx="89298" cy="232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latex-image-11.pdf" descr="latex-image-1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21" y="4463518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079" y="5134570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If the point      is on the epipolar line     then"/>
          <p:cNvSpPr txBox="1"/>
          <p:nvPr/>
        </p:nvSpPr>
        <p:spPr>
          <a:xfrm>
            <a:off x="5762841" y="4010808"/>
            <a:ext cx="4018730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If the point      is on the epipolar line     then</a:t>
            </a:r>
          </a:p>
        </p:txBody>
      </p:sp>
      <p:pic>
        <p:nvPicPr>
          <p:cNvPr id="238" name="latex-image-9.pdf" descr="latex-image-9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150" y="2428288"/>
            <a:ext cx="3108299" cy="427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latex-image-13.pdf" descr="latex-image-13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3694" y="4927297"/>
            <a:ext cx="2364647" cy="643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latex-image-3.pdf" descr="latex-image-3.pdf">
            <a:extLst>
              <a:ext uri="{FF2B5EF4-FFF2-40B4-BE49-F238E27FC236}">
                <a16:creationId xmlns:a16="http://schemas.microsoft.com/office/drawing/2014/main" id="{8DA6D582-D0BA-4691-B27A-B72CD0B40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603" y="4109714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atex-image-10.pdf" descr="latex-image-10.pdf">
            <a:extLst>
              <a:ext uri="{FF2B5EF4-FFF2-40B4-BE49-F238E27FC236}">
                <a16:creationId xmlns:a16="http://schemas.microsoft.com/office/drawing/2014/main" id="{55E9824A-80A1-4E6E-9972-E25E4773E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101" y="4033811"/>
            <a:ext cx="89298" cy="2321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83551007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riangle"/>
          <p:cNvSpPr/>
          <p:nvPr/>
        </p:nvSpPr>
        <p:spPr>
          <a:xfrm>
            <a:off x="2173704" y="3179117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78" name="Shape"/>
          <p:cNvSpPr/>
          <p:nvPr/>
        </p:nvSpPr>
        <p:spPr>
          <a:xfrm rot="3707693">
            <a:off x="1614084" y="3461438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9" name="Shape"/>
          <p:cNvSpPr/>
          <p:nvPr/>
        </p:nvSpPr>
        <p:spPr>
          <a:xfrm rot="17911998">
            <a:off x="6686146" y="3461438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0" name="Triangle"/>
          <p:cNvSpPr/>
          <p:nvPr/>
        </p:nvSpPr>
        <p:spPr>
          <a:xfrm>
            <a:off x="8275702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1" name="Triangle"/>
          <p:cNvSpPr/>
          <p:nvPr/>
        </p:nvSpPr>
        <p:spPr>
          <a:xfrm>
            <a:off x="2191564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282" name="latex-image-2.pdf" descr="latex-image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513" y="478102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latex-image-3.pdf" descr="latex-image-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64" y="4781020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Line"/>
          <p:cNvSpPr/>
          <p:nvPr/>
        </p:nvSpPr>
        <p:spPr>
          <a:xfrm>
            <a:off x="3134448" y="4328573"/>
            <a:ext cx="908681" cy="3762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85" name="latex-image-5.pdf" descr="latex-image-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296" y="3666798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Line"/>
          <p:cNvSpPr/>
          <p:nvPr/>
        </p:nvSpPr>
        <p:spPr>
          <a:xfrm flipH="1">
            <a:off x="6875882" y="3829250"/>
            <a:ext cx="3622852" cy="14298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87" name="latex-image-6.pdf" descr="latex-image-6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26" y="470560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8" name="latex-image-7.pdf" descr="latex-image-7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877" y="458952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latex-image-8.pdf" descr="latex-image-8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330" y="4117748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290" name="Line"/>
          <p:cNvSpPr/>
          <p:nvPr/>
        </p:nvSpPr>
        <p:spPr>
          <a:xfrm flipH="1" flipV="1">
            <a:off x="6157210" y="3151244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91" name="latex-image-4.pdf" descr="latex-image-4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845" y="2872020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latex-image-5.pdf" descr="latex-image-5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6911" y="3966015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Line"/>
          <p:cNvSpPr/>
          <p:nvPr/>
        </p:nvSpPr>
        <p:spPr>
          <a:xfrm flipV="1">
            <a:off x="8306412" y="4324978"/>
            <a:ext cx="947362" cy="37288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94" name="latex-image-13.pdf" descr="latex-image-13.pdf"/>
          <p:cNvPicPr>
            <a:picLocks noChangeAspect="1"/>
          </p:cNvPicPr>
          <p:nvPr/>
        </p:nvPicPr>
        <p:blipFill rotWithShape="1">
          <a:blip r:embed="rId10"/>
          <a:srcRect l="54731"/>
          <a:stretch/>
        </p:blipFill>
        <p:spPr>
          <a:xfrm>
            <a:off x="4536489" y="578539"/>
            <a:ext cx="896250" cy="53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latex-image-1.pdf" descr="latex-image-1.pd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23520" y="593350"/>
            <a:ext cx="1876539" cy="50889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So if                             and                             then"/>
          <p:cNvSpPr txBox="1"/>
          <p:nvPr/>
        </p:nvSpPr>
        <p:spPr>
          <a:xfrm>
            <a:off x="2517225" y="731839"/>
            <a:ext cx="674223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So if                             and                             then</a:t>
            </a:r>
          </a:p>
        </p:txBody>
      </p:sp>
      <p:pic>
        <p:nvPicPr>
          <p:cNvPr id="297" name="latex-image-14.pdf" descr="latex-image-14.pd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5302" y="1651294"/>
            <a:ext cx="2711355" cy="494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latex-image-14.pdf" descr="latex-image-14.pdf">
            <a:extLst>
              <a:ext uri="{FF2B5EF4-FFF2-40B4-BE49-F238E27FC236}">
                <a16:creationId xmlns:a16="http://schemas.microsoft.com/office/drawing/2014/main" id="{EB93936C-ADCF-4368-ADDA-F0B3E844971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70583"/>
          <a:stretch/>
        </p:blipFill>
        <p:spPr>
          <a:xfrm>
            <a:off x="3376908" y="623067"/>
            <a:ext cx="797605" cy="494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latex-image-1.pdf" descr="latex-image-1.pdf">
            <a:extLst>
              <a:ext uri="{FF2B5EF4-FFF2-40B4-BE49-F238E27FC236}">
                <a16:creationId xmlns:a16="http://schemas.microsoft.com/office/drawing/2014/main" id="{214CBA4E-1087-4709-BBC0-AE64929337EA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821"/>
          <a:stretch/>
        </p:blipFill>
        <p:spPr>
          <a:xfrm>
            <a:off x="4138016" y="612516"/>
            <a:ext cx="434970" cy="5088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679710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sp>
        <p:nvSpPr>
          <p:cNvPr id="126" name="Shape"/>
          <p:cNvSpPr/>
          <p:nvPr/>
        </p:nvSpPr>
        <p:spPr>
          <a:xfrm rot="17922376">
            <a:off x="6485231" y="3772604"/>
            <a:ext cx="3265936" cy="1811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9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7" name="Shape"/>
          <p:cNvSpPr/>
          <p:nvPr/>
        </p:nvSpPr>
        <p:spPr>
          <a:xfrm rot="3650718">
            <a:off x="2440704" y="3685928"/>
            <a:ext cx="3265936" cy="1811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8" name="Line"/>
          <p:cNvSpPr/>
          <p:nvPr/>
        </p:nvSpPr>
        <p:spPr>
          <a:xfrm>
            <a:off x="4029579" y="4845515"/>
            <a:ext cx="1" cy="146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9" name="Line"/>
          <p:cNvSpPr/>
          <p:nvPr/>
        </p:nvSpPr>
        <p:spPr>
          <a:xfrm flipH="1" flipV="1">
            <a:off x="8117136" y="4937920"/>
            <a:ext cx="3874" cy="21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30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96" y="4504080"/>
            <a:ext cx="216482" cy="175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79" y="4523749"/>
            <a:ext cx="309260" cy="309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image 2"/>
          <p:cNvSpPr txBox="1"/>
          <p:nvPr/>
        </p:nvSpPr>
        <p:spPr>
          <a:xfrm>
            <a:off x="8980279" y="3949159"/>
            <a:ext cx="986413" cy="38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image 2</a:t>
            </a:r>
          </a:p>
        </p:txBody>
      </p:sp>
      <p:sp>
        <p:nvSpPr>
          <p:cNvPr id="133" name="image 1"/>
          <p:cNvSpPr txBox="1"/>
          <p:nvPr/>
        </p:nvSpPr>
        <p:spPr>
          <a:xfrm>
            <a:off x="2225307" y="3949159"/>
            <a:ext cx="986414" cy="38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image 1</a:t>
            </a:r>
          </a:p>
        </p:txBody>
      </p:sp>
      <p:sp>
        <p:nvSpPr>
          <p:cNvPr id="134" name="Given"/>
          <p:cNvSpPr txBox="1"/>
          <p:nvPr/>
        </p:nvSpPr>
        <p:spPr>
          <a:xfrm>
            <a:off x="5609163" y="4711469"/>
            <a:ext cx="97462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00000"/>
                </a:solidFill>
              </a:rPr>
              <a:t>Given</a:t>
            </a:r>
          </a:p>
        </p:txBody>
      </p:sp>
      <p:pic>
        <p:nvPicPr>
          <p:cNvPr id="137" name="Connection Line" descr="Connection 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109782" y="4279215"/>
            <a:ext cx="1937661" cy="560403"/>
          </a:xfrm>
          <a:prstGeom prst="rect">
            <a:avLst/>
          </a:prstGeom>
        </p:spPr>
      </p:pic>
      <p:pic>
        <p:nvPicPr>
          <p:cNvPr id="139" name="Connection Line" descr="Connection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12392" y="4303177"/>
            <a:ext cx="1844279" cy="5494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087E2D-1841-44AE-BCB8-0ED2D6E3C92C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15" name="latex-image-7.pdf" descr="latex-image-7.pdf">
              <a:extLst>
                <a:ext uri="{FF2B5EF4-FFF2-40B4-BE49-F238E27FC236}">
                  <a16:creationId xmlns:a16="http://schemas.microsoft.com/office/drawing/2014/main" id="{02A8B4B9-BC5D-4F29-A11B-67CA46DBA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3C13FC-5A87-4541-B9BF-CEAC130B7665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14" name="latex-image-7.pdf" descr="latex-image-7.pdf">
                <a:extLst>
                  <a:ext uri="{FF2B5EF4-FFF2-40B4-BE49-F238E27FC236}">
                    <a16:creationId xmlns:a16="http://schemas.microsoft.com/office/drawing/2014/main" id="{2BDA1411-A458-41F3-BD3E-9B1D5B9C8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image 1">
                <a:extLst>
                  <a:ext uri="{FF2B5EF4-FFF2-40B4-BE49-F238E27FC236}">
                    <a16:creationId xmlns:a16="http://schemas.microsoft.com/office/drawing/2014/main" id="{E6FE236A-3814-4E24-B6B4-04A4B78A3509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0" name="image 1">
              <a:extLst>
                <a:ext uri="{FF2B5EF4-FFF2-40B4-BE49-F238E27FC236}">
                  <a16:creationId xmlns:a16="http://schemas.microsoft.com/office/drawing/2014/main" id="{0BEB62EB-3264-4982-961E-A7D086DFF89B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pic>
        <p:nvPicPr>
          <p:cNvPr id="22" name="Connection Line" descr="Connection Line">
            <a:extLst>
              <a:ext uri="{FF2B5EF4-FFF2-40B4-BE49-F238E27FC236}">
                <a16:creationId xmlns:a16="http://schemas.microsoft.com/office/drawing/2014/main" id="{4E704584-6BD4-46BE-ABF5-48581EC0B87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8659003" flipV="1">
            <a:off x="5052005" y="5540087"/>
            <a:ext cx="1337232" cy="386749"/>
          </a:xfrm>
          <a:prstGeom prst="rect">
            <a:avLst/>
          </a:prstGeom>
        </p:spPr>
      </p:pic>
      <p:pic>
        <p:nvPicPr>
          <p:cNvPr id="23" name="Connection Line" descr="Connection Line">
            <a:extLst>
              <a:ext uri="{FF2B5EF4-FFF2-40B4-BE49-F238E27FC236}">
                <a16:creationId xmlns:a16="http://schemas.microsoft.com/office/drawing/2014/main" id="{FF8E00E8-C335-4085-85FF-79E58069F7D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3574280" flipV="1">
            <a:off x="5945574" y="5564986"/>
            <a:ext cx="1441612" cy="4294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riangle"/>
          <p:cNvSpPr/>
          <p:nvPr/>
        </p:nvSpPr>
        <p:spPr>
          <a:xfrm>
            <a:off x="2173704" y="3179117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0" name="Shape"/>
          <p:cNvSpPr/>
          <p:nvPr/>
        </p:nvSpPr>
        <p:spPr>
          <a:xfrm rot="3707693">
            <a:off x="1614084" y="3461438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1" name="Shape"/>
          <p:cNvSpPr/>
          <p:nvPr/>
        </p:nvSpPr>
        <p:spPr>
          <a:xfrm rot="17911998">
            <a:off x="6686146" y="3461438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02" name="Triangle"/>
          <p:cNvSpPr/>
          <p:nvPr/>
        </p:nvSpPr>
        <p:spPr>
          <a:xfrm>
            <a:off x="8275702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03" name="Triangle"/>
          <p:cNvSpPr/>
          <p:nvPr/>
        </p:nvSpPr>
        <p:spPr>
          <a:xfrm>
            <a:off x="2191564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04" name="latex-image-2.pdf" descr="latex-image-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513" y="478102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latex-image-3.pdf" descr="latex-image-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64" y="4781020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06" name="Line"/>
          <p:cNvSpPr/>
          <p:nvPr/>
        </p:nvSpPr>
        <p:spPr>
          <a:xfrm>
            <a:off x="3134448" y="4328573"/>
            <a:ext cx="908681" cy="3762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07" name="latex-image-5.pdf" descr="latex-image-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296" y="3666798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Line"/>
          <p:cNvSpPr/>
          <p:nvPr/>
        </p:nvSpPr>
        <p:spPr>
          <a:xfrm flipH="1">
            <a:off x="6875882" y="3829250"/>
            <a:ext cx="3622852" cy="14298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09" name="latex-image-6.pdf" descr="latex-image-6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0826" y="470560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latex-image-7.pdf" descr="latex-image-7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1877" y="458952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latex-image-8.pdf" descr="latex-image-8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330" y="4117748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Line"/>
          <p:cNvSpPr/>
          <p:nvPr/>
        </p:nvSpPr>
        <p:spPr>
          <a:xfrm flipH="1" flipV="1">
            <a:off x="6157210" y="3151244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13" name="latex-image-4.pdf" descr="latex-image-4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8845" y="2872020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latex-image-5.pdf" descr="latex-image-5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6911" y="3966015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Line"/>
          <p:cNvSpPr/>
          <p:nvPr/>
        </p:nvSpPr>
        <p:spPr>
          <a:xfrm flipV="1">
            <a:off x="8306412" y="4324978"/>
            <a:ext cx="947362" cy="37288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18" name="So if                             and                             then"/>
          <p:cNvSpPr txBox="1"/>
          <p:nvPr/>
        </p:nvSpPr>
        <p:spPr>
          <a:xfrm>
            <a:off x="2517225" y="731839"/>
            <a:ext cx="674223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So if                             and                             then</a:t>
            </a:r>
          </a:p>
        </p:txBody>
      </p:sp>
      <p:pic>
        <p:nvPicPr>
          <p:cNvPr id="319" name="latex-image-15.pdf" descr="latex-image-15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9829" y="1652946"/>
            <a:ext cx="2559427" cy="508892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Rectangle"/>
          <p:cNvSpPr/>
          <p:nvPr/>
        </p:nvSpPr>
        <p:spPr>
          <a:xfrm>
            <a:off x="4631531" y="1415356"/>
            <a:ext cx="3216022" cy="984073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24" name="latex-image-13.pdf" descr="latex-image-13.pdf">
            <a:extLst>
              <a:ext uri="{FF2B5EF4-FFF2-40B4-BE49-F238E27FC236}">
                <a16:creationId xmlns:a16="http://schemas.microsoft.com/office/drawing/2014/main" id="{77D96463-D117-472A-BF96-2F54D240FD3B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4731"/>
          <a:stretch/>
        </p:blipFill>
        <p:spPr>
          <a:xfrm>
            <a:off x="4536489" y="578539"/>
            <a:ext cx="896250" cy="538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latex-image-1.pdf" descr="latex-image-1.pdf">
            <a:extLst>
              <a:ext uri="{FF2B5EF4-FFF2-40B4-BE49-F238E27FC236}">
                <a16:creationId xmlns:a16="http://schemas.microsoft.com/office/drawing/2014/main" id="{2097A898-F41C-4701-A8CF-13E534879B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23520" y="593350"/>
            <a:ext cx="1876539" cy="508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latex-image-14.pdf" descr="latex-image-14.pdf">
            <a:extLst>
              <a:ext uri="{FF2B5EF4-FFF2-40B4-BE49-F238E27FC236}">
                <a16:creationId xmlns:a16="http://schemas.microsoft.com/office/drawing/2014/main" id="{15A501A5-49B9-4041-A5EA-7260D8377B1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70583"/>
          <a:stretch/>
        </p:blipFill>
        <p:spPr>
          <a:xfrm>
            <a:off x="3376908" y="623067"/>
            <a:ext cx="797605" cy="494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latex-image-1.pdf" descr="latex-image-1.pdf">
            <a:extLst>
              <a:ext uri="{FF2B5EF4-FFF2-40B4-BE49-F238E27FC236}">
                <a16:creationId xmlns:a16="http://schemas.microsoft.com/office/drawing/2014/main" id="{2D4BA717-A1EB-47D9-A017-7940D79062B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76821"/>
          <a:stretch/>
        </p:blipFill>
        <p:spPr>
          <a:xfrm>
            <a:off x="4138016" y="612516"/>
            <a:ext cx="434970" cy="50889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56797988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Essential Matrix vs Hom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Essential Matrix vs Homography</a:t>
            </a:r>
          </a:p>
        </p:txBody>
      </p:sp>
      <p:sp>
        <p:nvSpPr>
          <p:cNvPr id="327" name="What’s the difference between the essential matrix and a homography?"/>
          <p:cNvSpPr txBox="1"/>
          <p:nvPr/>
        </p:nvSpPr>
        <p:spPr>
          <a:xfrm>
            <a:off x="1795143" y="1895656"/>
            <a:ext cx="860171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What’s the difference between the essential matrix and a homography?</a:t>
            </a:r>
          </a:p>
        </p:txBody>
      </p:sp>
    </p:spTree>
    <p:extLst>
      <p:ext uri="{BB962C8B-B14F-4D97-AF65-F5344CB8AC3E}">
        <p14:creationId xmlns:p14="http://schemas.microsoft.com/office/powerpoint/2010/main" val="148179820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Essential Matrix vs Homograph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800"/>
            </a:lvl1pPr>
          </a:lstStyle>
          <a:p>
            <a:r>
              <a:t>Essential Matrix vs Homography</a:t>
            </a:r>
          </a:p>
        </p:txBody>
      </p:sp>
      <p:sp>
        <p:nvSpPr>
          <p:cNvPr id="334" name="They are both 3 x 3 matrices but …"/>
          <p:cNvSpPr txBox="1"/>
          <p:nvPr/>
        </p:nvSpPr>
        <p:spPr>
          <a:xfrm>
            <a:off x="4014501" y="2797555"/>
            <a:ext cx="4162999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/>
            </a:lvl1pPr>
          </a:lstStyle>
          <a:p>
            <a:pPr algn="ctr" defTabSz="410751" hangingPunct="0"/>
            <a:r>
              <a:rPr sz="2109" kern="0">
                <a:solidFill>
                  <a:srgbClr val="000000"/>
                </a:solidFill>
                <a:latin typeface="Helvetica Light"/>
                <a:sym typeface="Helvetica Light"/>
              </a:rPr>
              <a:t>They are both 3 x 3 matrices but …</a:t>
            </a:r>
          </a:p>
        </p:txBody>
      </p:sp>
      <p:pic>
        <p:nvPicPr>
          <p:cNvPr id="335" name="latex-image-16.pdf" descr="latex-image-1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499" y="3795560"/>
            <a:ext cx="1911968" cy="514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latex-image-17.pdf" descr="latex-image-1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416" y="3804047"/>
            <a:ext cx="2237256" cy="497168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Essential matrix maps a point to a line"/>
          <p:cNvSpPr txBox="1"/>
          <p:nvPr/>
        </p:nvSpPr>
        <p:spPr>
          <a:xfrm>
            <a:off x="2877731" y="4593314"/>
            <a:ext cx="2367504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Essential matrix maps a </a:t>
            </a:r>
            <a:r>
              <a:rPr sz="1687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point</a:t>
            </a: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 to a </a:t>
            </a:r>
            <a:r>
              <a:rPr sz="1687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line</a:t>
            </a:r>
          </a:p>
        </p:txBody>
      </p:sp>
      <p:sp>
        <p:nvSpPr>
          <p:cNvPr id="338" name="Homography maps a point to a point"/>
          <p:cNvSpPr txBox="1"/>
          <p:nvPr/>
        </p:nvSpPr>
        <p:spPr>
          <a:xfrm>
            <a:off x="6973729" y="4593314"/>
            <a:ext cx="2170630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Homography maps a </a:t>
            </a:r>
            <a:r>
              <a:rPr sz="1687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point</a:t>
            </a: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 to a </a:t>
            </a:r>
            <a:r>
              <a:rPr sz="1687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point</a:t>
            </a:r>
          </a:p>
        </p:txBody>
      </p:sp>
      <p:sp>
        <p:nvSpPr>
          <p:cNvPr id="339" name="What’s the difference between the essential matrix and a homography?"/>
          <p:cNvSpPr txBox="1"/>
          <p:nvPr/>
        </p:nvSpPr>
        <p:spPr>
          <a:xfrm>
            <a:off x="1795143" y="1895656"/>
            <a:ext cx="8601715" cy="39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000"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109" kern="0">
                <a:solidFill>
                  <a:srgbClr val="0365C0"/>
                </a:solidFill>
              </a:rPr>
              <a:t>What’s the difference between the essential matrix and a homography?</a:t>
            </a:r>
          </a:p>
        </p:txBody>
      </p:sp>
    </p:spTree>
    <p:extLst>
      <p:ext uri="{BB962C8B-B14F-4D97-AF65-F5344CB8AC3E}">
        <p14:creationId xmlns:p14="http://schemas.microsoft.com/office/powerpoint/2010/main" val="1711021852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Where does the Essential matrix come from?"/>
          <p:cNvSpPr txBox="1"/>
          <p:nvPr/>
        </p:nvSpPr>
        <p:spPr>
          <a:xfrm>
            <a:off x="2966137" y="3198200"/>
            <a:ext cx="625972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Where does the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ssential matrix come from?</a:t>
            </a:r>
          </a:p>
        </p:txBody>
      </p:sp>
    </p:spTree>
    <p:extLst>
      <p:ext uri="{BB962C8B-B14F-4D97-AF65-F5344CB8AC3E}">
        <p14:creationId xmlns:p14="http://schemas.microsoft.com/office/powerpoint/2010/main" val="2490125708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4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5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46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47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48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1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52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53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1" name="Connection Line" descr="Connection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14692" y="3383864"/>
            <a:ext cx="8025559" cy="1827158"/>
          </a:xfrm>
          <a:prstGeom prst="rect">
            <a:avLst/>
          </a:prstGeom>
        </p:spPr>
      </p:pic>
      <p:pic>
        <p:nvPicPr>
          <p:cNvPr id="355" name="latex-image-28.pdf" descr="latex-image-28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564" y="4734094"/>
            <a:ext cx="544712" cy="28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latex-image-3.pdf" descr="latex-image-3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7" name="latex-image-4.pdf" descr="latex-image-4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58" name="latex-image-5.pdf" descr="latex-image-5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60" name="latex-image-6.pdf" descr="latex-image-6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463" y="5544289"/>
            <a:ext cx="3568226" cy="6354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93279497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65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6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67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68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69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2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73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74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Connection Line" descr="Connection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14692" y="3383864"/>
            <a:ext cx="8025559" cy="1827158"/>
          </a:xfrm>
          <a:prstGeom prst="rect">
            <a:avLst/>
          </a:prstGeom>
        </p:spPr>
      </p:pic>
      <p:pic>
        <p:nvPicPr>
          <p:cNvPr id="376" name="latex-image-28.pdf" descr="latex-image-28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564" y="4734094"/>
            <a:ext cx="544712" cy="28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7" name="latex-image-3.pdf" descr="latex-image-3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8" name="latex-image-4.pdf" descr="latex-image-4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latex-image-5.pdf" descr="latex-image-5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81" name="latex-image-6.pdf" descr="latex-image-6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463" y="5544289"/>
            <a:ext cx="3568226" cy="635438"/>
          </a:xfrm>
          <a:prstGeom prst="rect">
            <a:avLst/>
          </a:prstGeom>
          <a:ln w="12700">
            <a:miter lim="400000"/>
          </a:ln>
        </p:spPr>
      </p:pic>
      <p:sp>
        <p:nvSpPr>
          <p:cNvPr id="382" name="Does this look familiar?"/>
          <p:cNvSpPr txBox="1"/>
          <p:nvPr/>
        </p:nvSpPr>
        <p:spPr>
          <a:xfrm>
            <a:off x="4394769" y="6162856"/>
            <a:ext cx="342882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Does this look familiar?</a:t>
            </a:r>
          </a:p>
        </p:txBody>
      </p:sp>
    </p:spTree>
    <p:extLst>
      <p:ext uri="{BB962C8B-B14F-4D97-AF65-F5344CB8AC3E}">
        <p14:creationId xmlns:p14="http://schemas.microsoft.com/office/powerpoint/2010/main" val="3173989531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87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8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89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390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391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2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4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95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396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Connection Line" descr="Connection 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214692" y="3383864"/>
            <a:ext cx="8025559" cy="1827158"/>
          </a:xfrm>
          <a:prstGeom prst="rect">
            <a:avLst/>
          </a:prstGeom>
        </p:spPr>
      </p:pic>
      <p:pic>
        <p:nvPicPr>
          <p:cNvPr id="398" name="latex-image-28.pdf" descr="latex-image-28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9564" y="4734094"/>
            <a:ext cx="544712" cy="285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latex-image-3.pdf" descr="latex-image-3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latex-image-4.pdf" descr="latex-image-4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latex-image-5.pdf" descr="latex-image-5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03" name="latex-image-6.pdf" descr="latex-image-6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8463" y="5544289"/>
            <a:ext cx="3568226" cy="635438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Camera-camera transform just like world-camera transform"/>
          <p:cNvSpPr txBox="1"/>
          <p:nvPr/>
        </p:nvSpPr>
        <p:spPr>
          <a:xfrm>
            <a:off x="1562253" y="6162141"/>
            <a:ext cx="9022207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3200"/>
            </a:pPr>
            <a:r>
              <a:rPr sz="2250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Camera-camera</a:t>
            </a:r>
            <a:r>
              <a:rPr sz="2250" kern="0">
                <a:solidFill>
                  <a:srgbClr val="000000"/>
                </a:solidFill>
                <a:latin typeface="Helvetica Light"/>
                <a:sym typeface="Helvetica Light"/>
              </a:rPr>
              <a:t> transform just like </a:t>
            </a:r>
            <a:r>
              <a:rPr sz="2250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world-camera</a:t>
            </a:r>
            <a:r>
              <a:rPr sz="2250" kern="0">
                <a:solidFill>
                  <a:srgbClr val="000000"/>
                </a:solidFill>
                <a:latin typeface="Helvetica Light"/>
                <a:sym typeface="Helvetica Light"/>
              </a:rPr>
              <a:t> transform </a:t>
            </a:r>
          </a:p>
        </p:txBody>
      </p:sp>
    </p:spTree>
    <p:extLst>
      <p:ext uri="{BB962C8B-B14F-4D97-AF65-F5344CB8AC3E}">
        <p14:creationId xmlns:p14="http://schemas.microsoft.com/office/powerpoint/2010/main" val="2374329744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09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0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1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12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13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6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17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18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latex-image-4.pdf" descr="latex-imag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latex-image-5.pdf" descr="latex-image-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23" name="latex-image-20.pdf" descr="latex-image-20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4352" y="5842597"/>
            <a:ext cx="1641194" cy="595335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These three vectors are coplanar"/>
          <p:cNvSpPr txBox="1"/>
          <p:nvPr/>
        </p:nvSpPr>
        <p:spPr>
          <a:xfrm>
            <a:off x="3756762" y="5391121"/>
            <a:ext cx="466954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These three vectors are coplanar</a:t>
            </a:r>
          </a:p>
        </p:txBody>
      </p:sp>
      <p:pic>
        <p:nvPicPr>
          <p:cNvPr id="428" name="Connection Line" descr="Connection 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6029274" y="3079799"/>
            <a:ext cx="3349131" cy="2186565"/>
          </a:xfrm>
          <a:prstGeom prst="rect">
            <a:avLst/>
          </a:prstGeom>
        </p:spPr>
      </p:pic>
      <p:pic>
        <p:nvPicPr>
          <p:cNvPr id="430" name="Connection Line" descr="Connection Line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2848308" y="3062818"/>
            <a:ext cx="3233426" cy="2194613"/>
          </a:xfrm>
          <a:prstGeom prst="rect">
            <a:avLst/>
          </a:prstGeom>
        </p:spPr>
      </p:pic>
      <p:pic>
        <p:nvPicPr>
          <p:cNvPr id="432" name="Connection Line" descr="Connection Line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5983467" y="3364167"/>
            <a:ext cx="319193" cy="188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01770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If these three vectors are coplanar                  then"/>
          <p:cNvSpPr txBox="1"/>
          <p:nvPr/>
        </p:nvSpPr>
        <p:spPr>
          <a:xfrm>
            <a:off x="2459781" y="4921811"/>
            <a:ext cx="732559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If these three vectors are coplanar                  then</a:t>
            </a:r>
          </a:p>
        </p:txBody>
      </p:sp>
      <p:sp>
        <p:nvSpPr>
          <p:cNvPr id="436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37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8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39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40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41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43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4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45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46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latex-image-4.pdf" descr="latex-imag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latex-image-5.pdf" descr="latex-image-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51" name="latex-image-21.pdf" descr="latex-image-21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3307" y="5511292"/>
            <a:ext cx="3946073" cy="71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2" name="latex-image-20.pdf" descr="latex-image-20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186" y="4930427"/>
            <a:ext cx="1255467" cy="455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767555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If these three vectors are coplanar                  then"/>
          <p:cNvSpPr txBox="1"/>
          <p:nvPr/>
        </p:nvSpPr>
        <p:spPr>
          <a:xfrm>
            <a:off x="2459781" y="4921811"/>
            <a:ext cx="732559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If these three vectors are coplanar                  then</a:t>
            </a:r>
          </a:p>
        </p:txBody>
      </p:sp>
      <p:sp>
        <p:nvSpPr>
          <p:cNvPr id="455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56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7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58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59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60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1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3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64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65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latex-image-4.pdf" descr="latex-imag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latex-image-5.pdf" descr="latex-image-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69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71" name="latex-image-22.pdf" descr="latex-image-22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7507" y="5520221"/>
            <a:ext cx="3775983" cy="71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tex-image-20.pdf" descr="latex-image-20.pdf">
            <a:extLst>
              <a:ext uri="{FF2B5EF4-FFF2-40B4-BE49-F238E27FC236}">
                <a16:creationId xmlns:a16="http://schemas.microsoft.com/office/drawing/2014/main" id="{C354314D-08DC-48C1-9FC2-9ADB70ED5A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186" y="4930427"/>
            <a:ext cx="1255467" cy="45541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f these three vectors are coplanar                  then">
            <a:extLst>
              <a:ext uri="{FF2B5EF4-FFF2-40B4-BE49-F238E27FC236}">
                <a16:creationId xmlns:a16="http://schemas.microsoft.com/office/drawing/2014/main" id="{B5ABA2D5-93E0-4BA4-A645-555009B1E844}"/>
              </a:ext>
            </a:extLst>
          </p:cNvPr>
          <p:cNvSpPr txBox="1"/>
          <p:nvPr/>
        </p:nvSpPr>
        <p:spPr>
          <a:xfrm>
            <a:off x="6368346" y="6367871"/>
            <a:ext cx="580294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cross-product: vector orthogonal to plane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1A520B1-1ED3-487D-9123-5017CC6F605B}"/>
              </a:ext>
            </a:extLst>
          </p:cNvPr>
          <p:cNvCxnSpPr>
            <a:cxnSpLocks/>
          </p:cNvCxnSpPr>
          <p:nvPr/>
        </p:nvCxnSpPr>
        <p:spPr>
          <a:xfrm flipH="1" flipV="1">
            <a:off x="6109181" y="6218010"/>
            <a:ext cx="224430" cy="301932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B6E32FA-CBCA-4E07-A2CC-AE252733FB7E}"/>
              </a:ext>
            </a:extLst>
          </p:cNvPr>
          <p:cNvCxnSpPr>
            <a:cxnSpLocks/>
          </p:cNvCxnSpPr>
          <p:nvPr/>
        </p:nvCxnSpPr>
        <p:spPr>
          <a:xfrm flipV="1">
            <a:off x="4925887" y="6215901"/>
            <a:ext cx="224430" cy="301932"/>
          </a:xfrm>
          <a:prstGeom prst="straightConnector1">
            <a:avLst/>
          </a:prstGeom>
          <a:noFill/>
          <a:ln w="4445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If these three vectors are coplanar                  then">
            <a:extLst>
              <a:ext uri="{FF2B5EF4-FFF2-40B4-BE49-F238E27FC236}">
                <a16:creationId xmlns:a16="http://schemas.microsoft.com/office/drawing/2014/main" id="{A125DADD-75F4-4219-BDB1-F2C4F4A276BE}"/>
              </a:ext>
            </a:extLst>
          </p:cNvPr>
          <p:cNvSpPr txBox="1"/>
          <p:nvPr/>
        </p:nvSpPr>
        <p:spPr>
          <a:xfrm>
            <a:off x="123825" y="6362258"/>
            <a:ext cx="480206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/>
          </a:lstStyle>
          <a:p>
            <a:pPr algn="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dot product of orthogonal vectors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92540477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sp>
        <p:nvSpPr>
          <p:cNvPr id="126" name="Shape"/>
          <p:cNvSpPr/>
          <p:nvPr/>
        </p:nvSpPr>
        <p:spPr>
          <a:xfrm rot="17922376">
            <a:off x="6485231" y="3772604"/>
            <a:ext cx="3265936" cy="1811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9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7" name="Shape"/>
          <p:cNvSpPr/>
          <p:nvPr/>
        </p:nvSpPr>
        <p:spPr>
          <a:xfrm rot="3650718">
            <a:off x="2440704" y="3685928"/>
            <a:ext cx="3265936" cy="18115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>
              <a:hueOff val="384618"/>
              <a:satOff val="3869"/>
              <a:lumOff val="5802"/>
              <a:alpha val="80000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8" name="Line"/>
          <p:cNvSpPr/>
          <p:nvPr/>
        </p:nvSpPr>
        <p:spPr>
          <a:xfrm>
            <a:off x="4029579" y="4845515"/>
            <a:ext cx="1" cy="1460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29" name="Line"/>
          <p:cNvSpPr/>
          <p:nvPr/>
        </p:nvSpPr>
        <p:spPr>
          <a:xfrm flipH="1" flipV="1">
            <a:off x="8117136" y="4937920"/>
            <a:ext cx="3874" cy="21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30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96" y="4504080"/>
            <a:ext cx="216482" cy="1752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79" y="4523749"/>
            <a:ext cx="309260" cy="30926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image 2"/>
          <p:cNvSpPr txBox="1"/>
          <p:nvPr/>
        </p:nvSpPr>
        <p:spPr>
          <a:xfrm>
            <a:off x="8980279" y="3949159"/>
            <a:ext cx="986413" cy="38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image 2</a:t>
            </a:r>
          </a:p>
        </p:txBody>
      </p:sp>
      <p:sp>
        <p:nvSpPr>
          <p:cNvPr id="133" name="image 1"/>
          <p:cNvSpPr txBox="1"/>
          <p:nvPr/>
        </p:nvSpPr>
        <p:spPr>
          <a:xfrm>
            <a:off x="2225307" y="3949159"/>
            <a:ext cx="986414" cy="38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image 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087E2D-1841-44AE-BCB8-0ED2D6E3C92C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15" name="latex-image-7.pdf" descr="latex-image-7.pdf">
              <a:extLst>
                <a:ext uri="{FF2B5EF4-FFF2-40B4-BE49-F238E27FC236}">
                  <a16:creationId xmlns:a16="http://schemas.microsoft.com/office/drawing/2014/main" id="{02A8B4B9-BC5D-4F29-A11B-67CA46DBA5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63C13FC-5A87-4541-B9BF-CEAC130B7665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14" name="latex-image-7.pdf" descr="latex-image-7.pdf">
                <a:extLst>
                  <a:ext uri="{FF2B5EF4-FFF2-40B4-BE49-F238E27FC236}">
                    <a16:creationId xmlns:a16="http://schemas.microsoft.com/office/drawing/2014/main" id="{2BDA1411-A458-41F3-BD3E-9B1D5B9C8E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16" name="image 1">
                <a:extLst>
                  <a:ext uri="{FF2B5EF4-FFF2-40B4-BE49-F238E27FC236}">
                    <a16:creationId xmlns:a16="http://schemas.microsoft.com/office/drawing/2014/main" id="{E6FE236A-3814-4E24-B6B4-04A4B78A3509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0" name="image 1">
              <a:extLst>
                <a:ext uri="{FF2B5EF4-FFF2-40B4-BE49-F238E27FC236}">
                  <a16:creationId xmlns:a16="http://schemas.microsoft.com/office/drawing/2014/main" id="{0BEB62EB-3264-4982-961E-A7D086DFF89B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24" name="image 2">
            <a:extLst>
              <a:ext uri="{FF2B5EF4-FFF2-40B4-BE49-F238E27FC236}">
                <a16:creationId xmlns:a16="http://schemas.microsoft.com/office/drawing/2014/main" id="{255BC1F8-7B86-4655-9061-21DCF556B859}"/>
              </a:ext>
            </a:extLst>
          </p:cNvPr>
          <p:cNvSpPr txBox="1"/>
          <p:nvPr/>
        </p:nvSpPr>
        <p:spPr>
          <a:xfrm>
            <a:off x="3828196" y="2665451"/>
            <a:ext cx="2223949" cy="38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Which 3D points map to </a:t>
            </a:r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x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?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23165148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If these three vectors are coplanar                  then"/>
          <p:cNvSpPr txBox="1"/>
          <p:nvPr/>
        </p:nvSpPr>
        <p:spPr>
          <a:xfrm>
            <a:off x="2459781" y="4921811"/>
            <a:ext cx="732559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If these three vectors are coplanar                  then</a:t>
            </a:r>
          </a:p>
        </p:txBody>
      </p:sp>
      <p:sp>
        <p:nvSpPr>
          <p:cNvPr id="486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87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88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89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490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491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2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94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495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496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latex-image-4.pdf" descr="latex-imag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latex-image-5.pdf" descr="latex-image-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500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02" name="latex-image-24.pdf" descr="latex-image-24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845" y="5659573"/>
            <a:ext cx="4785249" cy="634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tex-image-20.pdf" descr="latex-image-20.pdf">
            <a:extLst>
              <a:ext uri="{FF2B5EF4-FFF2-40B4-BE49-F238E27FC236}">
                <a16:creationId xmlns:a16="http://schemas.microsoft.com/office/drawing/2014/main" id="{2B8284E5-8D16-4467-AC59-DDDAC362C7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186" y="4930427"/>
            <a:ext cx="1255467" cy="455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4211533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If these three vectors are coplanar                  then"/>
          <p:cNvSpPr txBox="1"/>
          <p:nvPr/>
        </p:nvSpPr>
        <p:spPr>
          <a:xfrm>
            <a:off x="2459781" y="4921811"/>
            <a:ext cx="732559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If these three vectors are coplanar                  then</a:t>
            </a:r>
          </a:p>
        </p:txBody>
      </p:sp>
      <p:sp>
        <p:nvSpPr>
          <p:cNvPr id="505" name="Triangle"/>
          <p:cNvSpPr/>
          <p:nvPr/>
        </p:nvSpPr>
        <p:spPr>
          <a:xfrm>
            <a:off x="2093337" y="1733482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06" name="Shape"/>
          <p:cNvSpPr/>
          <p:nvPr/>
        </p:nvSpPr>
        <p:spPr>
          <a:xfrm rot="3707693">
            <a:off x="1560506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7" name="Shape"/>
          <p:cNvSpPr/>
          <p:nvPr/>
        </p:nvSpPr>
        <p:spPr>
          <a:xfrm rot="17911998">
            <a:off x="6632568" y="1853946"/>
            <a:ext cx="4058239" cy="21857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08" name="Triangle"/>
          <p:cNvSpPr/>
          <p:nvPr/>
        </p:nvSpPr>
        <p:spPr>
          <a:xfrm>
            <a:off x="8195335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09" name="Triangle"/>
          <p:cNvSpPr/>
          <p:nvPr/>
        </p:nvSpPr>
        <p:spPr>
          <a:xfrm>
            <a:off x="2111197" y="2888220"/>
            <a:ext cx="1876539" cy="367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510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459" y="3259971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1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10" y="3143885"/>
            <a:ext cx="250032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512" name="Line"/>
          <p:cNvSpPr/>
          <p:nvPr/>
        </p:nvSpPr>
        <p:spPr>
          <a:xfrm flipV="1">
            <a:off x="2095500" y="2878471"/>
            <a:ext cx="946164" cy="395383"/>
          </a:xfrm>
          <a:prstGeom prst="line">
            <a:avLst/>
          </a:prstGeom>
          <a:ln w="63500">
            <a:solidFill>
              <a:srgbClr val="FF2600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3" name="Line"/>
          <p:cNvSpPr/>
          <p:nvPr/>
        </p:nvSpPr>
        <p:spPr>
          <a:xfrm flipH="1" flipV="1">
            <a:off x="9105049" y="2908405"/>
            <a:ext cx="934274" cy="357436"/>
          </a:xfrm>
          <a:prstGeom prst="line">
            <a:avLst/>
          </a:prstGeom>
          <a:ln w="63500">
            <a:solidFill>
              <a:srgbClr val="0433FF"/>
            </a:solidFill>
            <a:miter lim="400000"/>
            <a:tail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514" name="Line"/>
          <p:cNvSpPr/>
          <p:nvPr/>
        </p:nvSpPr>
        <p:spPr>
          <a:xfrm>
            <a:off x="2095500" y="3263026"/>
            <a:ext cx="8027363" cy="1"/>
          </a:xfrm>
          <a:prstGeom prst="line">
            <a:avLst/>
          </a:prstGeom>
          <a:ln w="63500">
            <a:solidFill>
              <a:srgbClr val="00F900"/>
            </a:solidFill>
            <a:miter lim="400000"/>
            <a:headEnd type="stealth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15" name="latex-image-21.pdf" descr="latex-image-2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476" y="3422449"/>
            <a:ext cx="125016" cy="214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6" name="latex-image-3.pdf" descr="latex-image-3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704" y="2608703"/>
            <a:ext cx="18752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517" name="latex-image-4.pdf" descr="latex-image-4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5236" y="1377906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518" name="latex-image-5.pdf" descr="latex-image-5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9659" y="2492617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Line"/>
          <p:cNvSpPr/>
          <p:nvPr/>
        </p:nvSpPr>
        <p:spPr>
          <a:xfrm flipH="1" flipV="1">
            <a:off x="6076843" y="1704635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521" name="latex-image-25.pdf" descr="latex-image-25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866" y="5659573"/>
            <a:ext cx="4634295" cy="6340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latex-image-20.pdf" descr="latex-image-20.pdf">
            <a:extLst>
              <a:ext uri="{FF2B5EF4-FFF2-40B4-BE49-F238E27FC236}">
                <a16:creationId xmlns:a16="http://schemas.microsoft.com/office/drawing/2014/main" id="{EA216236-2B0D-48E0-9966-CB78728C91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5186" y="4930427"/>
            <a:ext cx="1255467" cy="455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61496436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24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18" y="2658484"/>
            <a:ext cx="3263588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coplanarity"/>
          <p:cNvSpPr txBox="1"/>
          <p:nvPr/>
        </p:nvSpPr>
        <p:spPr>
          <a:xfrm>
            <a:off x="7423772" y="2013735"/>
            <a:ext cx="159498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coplanarity</a:t>
            </a:r>
          </a:p>
        </p:txBody>
      </p:sp>
      <p:pic>
        <p:nvPicPr>
          <p:cNvPr id="526" name="latex-image-6.pdf" descr="latex-image-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19" y="2658484"/>
            <a:ext cx="2507182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rigid motion"/>
          <p:cNvSpPr txBox="1"/>
          <p:nvPr/>
        </p:nvSpPr>
        <p:spPr>
          <a:xfrm>
            <a:off x="3137522" y="2013735"/>
            <a:ext cx="169437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rigid motion</a:t>
            </a:r>
          </a:p>
        </p:txBody>
      </p:sp>
      <p:pic>
        <p:nvPicPr>
          <p:cNvPr id="528" name="latex-image-26.pdf" descr="latex-image-2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26" y="3445046"/>
            <a:ext cx="3685962" cy="539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55142259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31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18" y="2658484"/>
            <a:ext cx="3263588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32" name="coplanarity"/>
          <p:cNvSpPr txBox="1"/>
          <p:nvPr/>
        </p:nvSpPr>
        <p:spPr>
          <a:xfrm>
            <a:off x="7423772" y="2013735"/>
            <a:ext cx="159498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coplanarity</a:t>
            </a:r>
          </a:p>
        </p:txBody>
      </p:sp>
      <p:pic>
        <p:nvPicPr>
          <p:cNvPr id="533" name="latex-image-6.pdf" descr="latex-image-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19" y="2658484"/>
            <a:ext cx="2507182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rigid motion"/>
          <p:cNvSpPr txBox="1"/>
          <p:nvPr/>
        </p:nvSpPr>
        <p:spPr>
          <a:xfrm>
            <a:off x="3137522" y="2013735"/>
            <a:ext cx="169437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rigid motion</a:t>
            </a:r>
          </a:p>
        </p:txBody>
      </p:sp>
      <p:pic>
        <p:nvPicPr>
          <p:cNvPr id="535" name="latex-image-26.pdf" descr="latex-image-2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26" y="3445046"/>
            <a:ext cx="3685962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6" name="latex-image-27.pdf" descr="latex-image-27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98" y="4125934"/>
            <a:ext cx="3698805" cy="53940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If these three vectors are coplanar                  then">
            <a:extLst>
              <a:ext uri="{FF2B5EF4-FFF2-40B4-BE49-F238E27FC236}">
                <a16:creationId xmlns:a16="http://schemas.microsoft.com/office/drawing/2014/main" id="{0179681D-4C91-46F3-B9E8-C61F9B305899}"/>
              </a:ext>
            </a:extLst>
          </p:cNvPr>
          <p:cNvSpPr txBox="1"/>
          <p:nvPr/>
        </p:nvSpPr>
        <p:spPr>
          <a:xfrm>
            <a:off x="272347" y="3970104"/>
            <a:ext cx="3829754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/>
          </a:lstStyle>
          <a:p>
            <a:pPr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use skew-symmetric matrix to represent cross product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8040124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45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18" y="2658484"/>
            <a:ext cx="3263588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46" name="coplanarity"/>
          <p:cNvSpPr txBox="1"/>
          <p:nvPr/>
        </p:nvSpPr>
        <p:spPr>
          <a:xfrm>
            <a:off x="7423772" y="2013735"/>
            <a:ext cx="159498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coplanarity</a:t>
            </a:r>
          </a:p>
        </p:txBody>
      </p:sp>
      <p:pic>
        <p:nvPicPr>
          <p:cNvPr id="547" name="latex-image-6.pdf" descr="latex-image-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19" y="2658484"/>
            <a:ext cx="2507182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48" name="rigid motion"/>
          <p:cNvSpPr txBox="1"/>
          <p:nvPr/>
        </p:nvSpPr>
        <p:spPr>
          <a:xfrm>
            <a:off x="3137522" y="2013735"/>
            <a:ext cx="169437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rigid motion</a:t>
            </a:r>
          </a:p>
        </p:txBody>
      </p:sp>
      <p:pic>
        <p:nvPicPr>
          <p:cNvPr id="549" name="latex-image-26.pdf" descr="latex-image-2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26" y="3445046"/>
            <a:ext cx="3685962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0" name="latex-image-27.pdf" descr="latex-image-27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98" y="4125934"/>
            <a:ext cx="3698805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1" name="latex-image-28.pdf" descr="latex-image-28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242" y="4806823"/>
            <a:ext cx="3377728" cy="53940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0211689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54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18" y="2658484"/>
            <a:ext cx="3263588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55" name="coplanarity"/>
          <p:cNvSpPr txBox="1"/>
          <p:nvPr/>
        </p:nvSpPr>
        <p:spPr>
          <a:xfrm>
            <a:off x="7423772" y="2013735"/>
            <a:ext cx="159498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coplanarity</a:t>
            </a:r>
          </a:p>
        </p:txBody>
      </p:sp>
      <p:pic>
        <p:nvPicPr>
          <p:cNvPr id="556" name="latex-image-6.pdf" descr="latex-image-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19" y="2658484"/>
            <a:ext cx="2507182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rigid motion"/>
          <p:cNvSpPr txBox="1"/>
          <p:nvPr/>
        </p:nvSpPr>
        <p:spPr>
          <a:xfrm>
            <a:off x="3137522" y="2013735"/>
            <a:ext cx="169437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rigid motion</a:t>
            </a:r>
          </a:p>
        </p:txBody>
      </p:sp>
      <p:pic>
        <p:nvPicPr>
          <p:cNvPr id="558" name="latex-image-26.pdf" descr="latex-image-2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26" y="3445046"/>
            <a:ext cx="3685962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59" name="latex-image-27.pdf" descr="latex-image-27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98" y="4125934"/>
            <a:ext cx="3698805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0" name="latex-image-28.pdf" descr="latex-image-28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242" y="4806823"/>
            <a:ext cx="3377728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latex-image-29.pdf" descr="latex-image-29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768" y="5853829"/>
            <a:ext cx="2290465" cy="4554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60340130"/>
      </p:ext>
    </p:extLst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utting it togeth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putting it together</a:t>
            </a:r>
          </a:p>
        </p:txBody>
      </p:sp>
      <p:pic>
        <p:nvPicPr>
          <p:cNvPr id="564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718" y="2658484"/>
            <a:ext cx="3263588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65" name="coplanarity"/>
          <p:cNvSpPr txBox="1"/>
          <p:nvPr/>
        </p:nvSpPr>
        <p:spPr>
          <a:xfrm>
            <a:off x="7423772" y="2013735"/>
            <a:ext cx="159498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coplanarity</a:t>
            </a:r>
          </a:p>
        </p:txBody>
      </p:sp>
      <p:pic>
        <p:nvPicPr>
          <p:cNvPr id="566" name="latex-image-6.pdf" descr="latex-image-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19" y="2658484"/>
            <a:ext cx="2507182" cy="446485"/>
          </a:xfrm>
          <a:prstGeom prst="rect">
            <a:avLst/>
          </a:prstGeom>
          <a:ln w="12700">
            <a:miter lim="400000"/>
          </a:ln>
        </p:spPr>
      </p:pic>
      <p:sp>
        <p:nvSpPr>
          <p:cNvPr id="567" name="rigid motion"/>
          <p:cNvSpPr txBox="1"/>
          <p:nvPr/>
        </p:nvSpPr>
        <p:spPr>
          <a:xfrm>
            <a:off x="3137522" y="2013735"/>
            <a:ext cx="169437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rigid motion</a:t>
            </a:r>
          </a:p>
        </p:txBody>
      </p:sp>
      <p:pic>
        <p:nvPicPr>
          <p:cNvPr id="568" name="latex-image-26.pdf" descr="latex-image-26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126" y="3445046"/>
            <a:ext cx="3685962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69" name="latex-image-27.pdf" descr="latex-image-27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6598" y="4125934"/>
            <a:ext cx="3698805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latex-image-28.pdf" descr="latex-image-28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7242" y="4806823"/>
            <a:ext cx="3377728" cy="53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latex-image-29.pdf" descr="latex-image-29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0768" y="5853829"/>
            <a:ext cx="2290465" cy="455415"/>
          </a:xfrm>
          <a:prstGeom prst="rect">
            <a:avLst/>
          </a:prstGeom>
          <a:ln w="12700">
            <a:miter lim="400000"/>
          </a:ln>
        </p:spPr>
      </p:pic>
      <p:sp>
        <p:nvSpPr>
          <p:cNvPr id="572" name="Rectangle"/>
          <p:cNvSpPr/>
          <p:nvPr/>
        </p:nvSpPr>
        <p:spPr>
          <a:xfrm>
            <a:off x="4693586" y="5695240"/>
            <a:ext cx="2804829" cy="88252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73" name="Essential Matrix…"/>
          <p:cNvSpPr txBox="1"/>
          <p:nvPr/>
        </p:nvSpPr>
        <p:spPr>
          <a:xfrm>
            <a:off x="7780450" y="5840811"/>
            <a:ext cx="2274663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1687" b="1" ker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Essential Matrix</a:t>
            </a:r>
          </a:p>
          <a:p>
            <a:pPr algn="ctr" defTabSz="410751" hangingPunct="0">
              <a:defRPr sz="2400"/>
            </a:pPr>
            <a:r>
              <a:rPr sz="1687" kern="0">
                <a:solidFill>
                  <a:srgbClr val="000000"/>
                </a:solidFill>
                <a:latin typeface="Helvetica Light"/>
                <a:sym typeface="Helvetica Light"/>
              </a:rPr>
              <a:t>[Longuet-Higgins 1981]</a:t>
            </a:r>
          </a:p>
        </p:txBody>
      </p:sp>
      <p:pic>
        <p:nvPicPr>
          <p:cNvPr id="575" name="Connection Line" descr="Connection Line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133185" y="5439090"/>
            <a:ext cx="2843209" cy="5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72550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Rounded Rectangle"/>
          <p:cNvSpPr/>
          <p:nvPr/>
        </p:nvSpPr>
        <p:spPr>
          <a:xfrm>
            <a:off x="1893779" y="1833028"/>
            <a:ext cx="8404442" cy="998251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79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580" name="latex-image-29.pdf" descr="latex-image-2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27" y="2059797"/>
            <a:ext cx="2290465" cy="455415"/>
          </a:xfrm>
          <a:prstGeom prst="rect">
            <a:avLst/>
          </a:prstGeom>
          <a:ln w="12700">
            <a:miter lim="400000"/>
          </a:ln>
        </p:spPr>
      </p:pic>
      <p:sp>
        <p:nvSpPr>
          <p:cNvPr id="581" name="Longuet-Higgins equation"/>
          <p:cNvSpPr txBox="1"/>
          <p:nvPr/>
        </p:nvSpPr>
        <p:spPr>
          <a:xfrm>
            <a:off x="2517443" y="2101352"/>
            <a:ext cx="363881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Longuet-Higgins equation</a:t>
            </a:r>
          </a:p>
        </p:txBody>
      </p:sp>
      <p:sp>
        <p:nvSpPr>
          <p:cNvPr id="7" name="(points in normalized camera coordinates)">
            <a:extLst>
              <a:ext uri="{FF2B5EF4-FFF2-40B4-BE49-F238E27FC236}">
                <a16:creationId xmlns:a16="http://schemas.microsoft.com/office/drawing/2014/main" id="{0B825196-6663-4DFD-851B-187CE6B9DF99}"/>
              </a:ext>
            </a:extLst>
          </p:cNvPr>
          <p:cNvSpPr txBox="1"/>
          <p:nvPr/>
        </p:nvSpPr>
        <p:spPr>
          <a:xfrm>
            <a:off x="2593677" y="6232787"/>
            <a:ext cx="724076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(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2D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points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expressed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in </a:t>
            </a:r>
            <a:r>
              <a:rPr sz="2531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camera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coordinate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system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0721524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Rounded Rectangle"/>
          <p:cNvSpPr/>
          <p:nvPr/>
        </p:nvSpPr>
        <p:spPr>
          <a:xfrm>
            <a:off x="1893779" y="3086042"/>
            <a:ext cx="8404442" cy="1760100"/>
          </a:xfrm>
          <a:prstGeom prst="roundRect">
            <a:avLst>
              <a:gd name="adj" fmla="val 2687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85" name="Rounded Rectangle"/>
          <p:cNvSpPr/>
          <p:nvPr/>
        </p:nvSpPr>
        <p:spPr>
          <a:xfrm>
            <a:off x="1893779" y="1833028"/>
            <a:ext cx="8404442" cy="998251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86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587" name="latex-image-29.pdf" descr="latex-image-2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27" y="2059797"/>
            <a:ext cx="2290465" cy="455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latex-image-30.pdf" descr="latex-image-3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82" y="3426360"/>
            <a:ext cx="1411679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latex-image-31.pdf" descr="latex-image-3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76" y="3426360"/>
            <a:ext cx="1614961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latex-image-32.pdf" descr="latex-image-3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364" y="4083250"/>
            <a:ext cx="1427914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latex-image-33.pdf" descr="latex-image-3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442" y="4075480"/>
            <a:ext cx="1640628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592" name="Epipolar lines"/>
          <p:cNvSpPr txBox="1"/>
          <p:nvPr/>
        </p:nvSpPr>
        <p:spPr>
          <a:xfrm>
            <a:off x="2540468" y="3667708"/>
            <a:ext cx="191398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Epipolar lines</a:t>
            </a:r>
          </a:p>
        </p:txBody>
      </p:sp>
      <p:sp>
        <p:nvSpPr>
          <p:cNvPr id="593" name="Longuet-Higgins equation"/>
          <p:cNvSpPr txBox="1"/>
          <p:nvPr/>
        </p:nvSpPr>
        <p:spPr>
          <a:xfrm>
            <a:off x="2517443" y="2101352"/>
            <a:ext cx="363881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Longuet-Higgins equation</a:t>
            </a:r>
          </a:p>
        </p:txBody>
      </p:sp>
      <p:sp>
        <p:nvSpPr>
          <p:cNvPr id="14" name="(points in normalized camera coordinates)">
            <a:extLst>
              <a:ext uri="{FF2B5EF4-FFF2-40B4-BE49-F238E27FC236}">
                <a16:creationId xmlns:a16="http://schemas.microsoft.com/office/drawing/2014/main" id="{FF2533D6-B9DD-4B87-BBDF-5A62C4C8BFC0}"/>
              </a:ext>
            </a:extLst>
          </p:cNvPr>
          <p:cNvSpPr txBox="1"/>
          <p:nvPr/>
        </p:nvSpPr>
        <p:spPr>
          <a:xfrm>
            <a:off x="2593677" y="6232787"/>
            <a:ext cx="724076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(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2D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points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expressed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in </a:t>
            </a:r>
            <a:r>
              <a:rPr sz="2531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camera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coordinate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system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2439436"/>
      </p:ext>
    </p:extLst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Rounded Rectangle"/>
          <p:cNvSpPr/>
          <p:nvPr/>
        </p:nvSpPr>
        <p:spPr>
          <a:xfrm>
            <a:off x="1893779" y="3086042"/>
            <a:ext cx="8404442" cy="1760100"/>
          </a:xfrm>
          <a:prstGeom prst="roundRect">
            <a:avLst>
              <a:gd name="adj" fmla="val 2687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7" name="Rounded Rectangle"/>
          <p:cNvSpPr/>
          <p:nvPr/>
        </p:nvSpPr>
        <p:spPr>
          <a:xfrm>
            <a:off x="1893779" y="1833028"/>
            <a:ext cx="8404442" cy="998251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598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599" name="latex-image-29.pdf" descr="latex-image-2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27" y="2059797"/>
            <a:ext cx="2290465" cy="455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600" name="latex-image-30.pdf" descr="latex-image-3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82" y="3426360"/>
            <a:ext cx="1411679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1" name="latex-image-31.pdf" descr="latex-image-3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76" y="3426360"/>
            <a:ext cx="1614961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latex-image-32.pdf" descr="latex-image-3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364" y="4083250"/>
            <a:ext cx="1427914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03" name="latex-image-33.pdf" descr="latex-image-3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442" y="4075480"/>
            <a:ext cx="1640628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604" name="Epipolar lines"/>
          <p:cNvSpPr txBox="1"/>
          <p:nvPr/>
        </p:nvSpPr>
        <p:spPr>
          <a:xfrm>
            <a:off x="2540468" y="3667708"/>
            <a:ext cx="191398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Epipolar lines</a:t>
            </a:r>
          </a:p>
        </p:txBody>
      </p:sp>
      <p:sp>
        <p:nvSpPr>
          <p:cNvPr id="605" name="Longuet-Higgins equation"/>
          <p:cNvSpPr txBox="1"/>
          <p:nvPr/>
        </p:nvSpPr>
        <p:spPr>
          <a:xfrm>
            <a:off x="2517443" y="2101352"/>
            <a:ext cx="363881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Longuet-Higgins equation</a:t>
            </a:r>
          </a:p>
        </p:txBody>
      </p:sp>
      <p:sp>
        <p:nvSpPr>
          <p:cNvPr id="606" name="Rounded Rectangle"/>
          <p:cNvSpPr/>
          <p:nvPr/>
        </p:nvSpPr>
        <p:spPr>
          <a:xfrm>
            <a:off x="1893779" y="5100905"/>
            <a:ext cx="8404442" cy="1038480"/>
          </a:xfrm>
          <a:prstGeom prst="roundRect">
            <a:avLst>
              <a:gd name="adj" fmla="val 4554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07" name="Epipoles"/>
          <p:cNvSpPr txBox="1"/>
          <p:nvPr/>
        </p:nvSpPr>
        <p:spPr>
          <a:xfrm>
            <a:off x="2873893" y="5388938"/>
            <a:ext cx="124713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Epipoles</a:t>
            </a:r>
          </a:p>
        </p:txBody>
      </p:sp>
      <p:pic>
        <p:nvPicPr>
          <p:cNvPr id="608" name="latex-image-36.pdf" descr="latex-image-3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370" y="5450074"/>
            <a:ext cx="1474773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09" name="latex-image-37.pdf" descr="latex-image-3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052" y="5372323"/>
            <a:ext cx="1914007" cy="435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(points in normalized camera coordinates)">
            <a:extLst>
              <a:ext uri="{FF2B5EF4-FFF2-40B4-BE49-F238E27FC236}">
                <a16:creationId xmlns:a16="http://schemas.microsoft.com/office/drawing/2014/main" id="{0B3E89F5-9470-4B85-86E5-B3A662EB98DA}"/>
              </a:ext>
            </a:extLst>
          </p:cNvPr>
          <p:cNvSpPr txBox="1"/>
          <p:nvPr/>
        </p:nvSpPr>
        <p:spPr>
          <a:xfrm>
            <a:off x="2593677" y="6232787"/>
            <a:ext cx="724076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(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2D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points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expressed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in </a:t>
            </a:r>
            <a:r>
              <a:rPr sz="2531" u="sng" kern="0" dirty="0">
                <a:solidFill>
                  <a:srgbClr val="000000"/>
                </a:solidFill>
                <a:latin typeface="Helvetica Light"/>
                <a:sym typeface="Helvetica Light"/>
              </a:rPr>
              <a:t>camera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coordinate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system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04574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225308" y="2145386"/>
            <a:ext cx="7741386" cy="4165962"/>
            <a:chOff x="0" y="418047"/>
            <a:chExt cx="11009969" cy="5924922"/>
          </a:xfrm>
        </p:grpSpPr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27" name="image 2">
            <a:extLst>
              <a:ext uri="{FF2B5EF4-FFF2-40B4-BE49-F238E27FC236}">
                <a16:creationId xmlns:a16="http://schemas.microsoft.com/office/drawing/2014/main" id="{1BCC6660-E6E1-4E0E-887C-F5221FCD3D0B}"/>
              </a:ext>
            </a:extLst>
          </p:cNvPr>
          <p:cNvSpPr txBox="1"/>
          <p:nvPr/>
        </p:nvSpPr>
        <p:spPr>
          <a:xfrm>
            <a:off x="4153840" y="2317742"/>
            <a:ext cx="2223949" cy="655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How can you compute this ray?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B9A084AE-9733-41C1-B6CD-A03421B83EE4}"/>
              </a:ext>
            </a:extLst>
          </p:cNvPr>
          <p:cNvSpPr/>
          <p:nvPr/>
        </p:nvSpPr>
        <p:spPr>
          <a:xfrm flipH="1" flipV="1">
            <a:off x="8117136" y="4937920"/>
            <a:ext cx="3874" cy="21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11054105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iven a point in one image,…"/>
          <p:cNvSpPr txBox="1"/>
          <p:nvPr/>
        </p:nvSpPr>
        <p:spPr>
          <a:xfrm>
            <a:off x="2336151" y="290562"/>
            <a:ext cx="7519699" cy="1240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Given a point in one image, </a:t>
            </a:r>
          </a:p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multiplying by the </a:t>
            </a:r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essential matrix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 will tell us </a:t>
            </a:r>
          </a:p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the </a:t>
            </a:r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epipolar line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 in the second view.</a:t>
            </a:r>
          </a:p>
        </p:txBody>
      </p:sp>
      <p:pic>
        <p:nvPicPr>
          <p:cNvPr id="161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984" y="2016470"/>
            <a:ext cx="1766033" cy="47892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Triangle"/>
          <p:cNvSpPr/>
          <p:nvPr/>
        </p:nvSpPr>
        <p:spPr>
          <a:xfrm>
            <a:off x="2173704" y="3179117"/>
            <a:ext cx="8005326" cy="15180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3" name="Shape"/>
          <p:cNvSpPr/>
          <p:nvPr/>
        </p:nvSpPr>
        <p:spPr>
          <a:xfrm rot="3707693">
            <a:off x="1614084" y="3282844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64" name="Shape"/>
          <p:cNvSpPr/>
          <p:nvPr/>
        </p:nvSpPr>
        <p:spPr>
          <a:xfrm rot="17911998">
            <a:off x="6686146" y="3282844"/>
            <a:ext cx="4058239" cy="218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>
              <a:alpha val="829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65" name="Triangle"/>
          <p:cNvSpPr/>
          <p:nvPr/>
        </p:nvSpPr>
        <p:spPr>
          <a:xfrm>
            <a:off x="8275702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6" name="Triangle"/>
          <p:cNvSpPr/>
          <p:nvPr/>
        </p:nvSpPr>
        <p:spPr>
          <a:xfrm>
            <a:off x="2191564" y="4333855"/>
            <a:ext cx="1876539" cy="367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B00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pic>
        <p:nvPicPr>
          <p:cNvPr id="167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513" y="4781020"/>
            <a:ext cx="151805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7664" y="4781020"/>
            <a:ext cx="232173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Line"/>
          <p:cNvSpPr/>
          <p:nvPr/>
        </p:nvSpPr>
        <p:spPr>
          <a:xfrm>
            <a:off x="3134448" y="4328573"/>
            <a:ext cx="908681" cy="37622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70" name="latex-image-5.pdf" descr="latex-image-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296" y="3666798"/>
            <a:ext cx="178594" cy="28575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ine"/>
          <p:cNvSpPr/>
          <p:nvPr/>
        </p:nvSpPr>
        <p:spPr>
          <a:xfrm flipH="1">
            <a:off x="6875882" y="3829250"/>
            <a:ext cx="3622852" cy="142981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72" name="latex-image-6.pdf" descr="latex-image-6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826" y="4705606"/>
            <a:ext cx="178594" cy="151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latex-image-7.pdf" descr="latex-image-7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1877" y="4589520"/>
            <a:ext cx="250032" cy="267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atex-image-8.pdf" descr="latex-image-8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90330" y="4117748"/>
            <a:ext cx="187524" cy="15180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Line"/>
          <p:cNvSpPr/>
          <p:nvPr/>
        </p:nvSpPr>
        <p:spPr>
          <a:xfrm flipH="1" flipV="1">
            <a:off x="6157210" y="3151244"/>
            <a:ext cx="12630" cy="12630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76" name="latex-image-4.pdf" descr="latex-image-4.pd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8845" y="2872020"/>
            <a:ext cx="294680" cy="2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latex-image-5.pdf" descr="latex-image-5.pd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6911" y="3966015"/>
            <a:ext cx="267891" cy="267891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Line"/>
          <p:cNvSpPr/>
          <p:nvPr/>
        </p:nvSpPr>
        <p:spPr>
          <a:xfrm flipV="1">
            <a:off x="8306412" y="4324978"/>
            <a:ext cx="947362" cy="372885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oval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79" name="Rectangle"/>
          <p:cNvSpPr/>
          <p:nvPr/>
        </p:nvSpPr>
        <p:spPr>
          <a:xfrm>
            <a:off x="4944071" y="1792712"/>
            <a:ext cx="2303859" cy="92644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0" name="Assumption:…"/>
          <p:cNvSpPr txBox="1"/>
          <p:nvPr/>
        </p:nvSpPr>
        <p:spPr>
          <a:xfrm>
            <a:off x="95960" y="5749346"/>
            <a:ext cx="12000081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Assumption: </a:t>
            </a:r>
          </a:p>
          <a:p>
            <a:pPr algn="ct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2D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points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expressed in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camera coordinate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system (i.e., intrinsic matrices are identities)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13313973"/>
      </p:ext>
    </p:extLst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How do you generalize to uncalibrated cameras?"/>
          <p:cNvSpPr txBox="1">
            <a:spLocks noGrp="1"/>
          </p:cNvSpPr>
          <p:nvPr>
            <p:ph type="title"/>
          </p:nvPr>
        </p:nvSpPr>
        <p:spPr>
          <a:xfrm>
            <a:off x="2193727" y="2669977"/>
            <a:ext cx="7804548" cy="1518047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90727">
              <a:defRPr sz="6719"/>
            </a:lvl1pPr>
          </a:lstStyle>
          <a:p>
            <a:r>
              <a:rPr dirty="0"/>
              <a:t>How do you generalize to </a:t>
            </a:r>
            <a:r>
              <a:rPr lang="en-US" dirty="0"/>
              <a:t>non-identity</a:t>
            </a:r>
            <a:r>
              <a:rPr dirty="0"/>
              <a:t> </a:t>
            </a:r>
            <a:r>
              <a:rPr lang="en-US" dirty="0"/>
              <a:t>intrinsic matrices</a:t>
            </a:r>
            <a:r>
              <a:rPr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6634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1825522" y="2268141"/>
            <a:ext cx="8540956" cy="23217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fundamental matrix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25898079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he…"/>
          <p:cNvSpPr txBox="1"/>
          <p:nvPr/>
        </p:nvSpPr>
        <p:spPr>
          <a:xfrm>
            <a:off x="4316667" y="1315994"/>
            <a:ext cx="3558668" cy="4234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lnSpc>
                <a:spcPct val="120000"/>
              </a:lnSpc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The </a:t>
            </a:r>
          </a:p>
          <a:p>
            <a:pPr algn="ctr" defTabSz="410751" hangingPunct="0"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31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f</a:t>
            </a:r>
            <a:r>
              <a:rPr sz="2531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undamental matrix </a:t>
            </a:r>
          </a:p>
          <a:p>
            <a:pPr algn="ctr" defTabSz="410751" hangingPunct="0">
              <a:lnSpc>
                <a:spcPct val="120000"/>
              </a:lnSpc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is a </a:t>
            </a:r>
          </a:p>
          <a:p>
            <a:pPr algn="ctr" defTabSz="410751" hangingPunct="0">
              <a:lnSpc>
                <a:spcPct val="120000"/>
              </a:lnSpc>
            </a:pPr>
            <a:r>
              <a:rPr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generalization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</a:p>
          <a:p>
            <a:pPr algn="ctr" defTabSz="410751" hangingPunct="0">
              <a:lnSpc>
                <a:spcPct val="120000"/>
              </a:lnSpc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of the </a:t>
            </a:r>
          </a:p>
          <a:p>
            <a:pPr algn="ctr" defTabSz="410751" hangingPunct="0">
              <a:lnSpc>
                <a:spcPct val="120000"/>
              </a:lnSpc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531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e</a:t>
            </a:r>
            <a:r>
              <a:rPr sz="2531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ssential matrix, </a:t>
            </a:r>
          </a:p>
          <a:p>
            <a:pPr algn="ctr" defTabSz="410751" hangingPunct="0">
              <a:lnSpc>
                <a:spcPct val="120000"/>
              </a:lnSpc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where the assumption of </a:t>
            </a:r>
          </a:p>
          <a:p>
            <a:pPr algn="ctr" defTabSz="410751" hangingPunct="0">
              <a:lnSpc>
                <a:spcPct val="120000"/>
              </a:lnSpc>
            </a:pPr>
            <a:r>
              <a:rPr lang="en-US" sz="2531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Identity matrices</a:t>
            </a:r>
            <a:endParaRPr sz="2531" b="1" kern="0" dirty="0">
              <a:solidFill>
                <a:srgbClr val="000000"/>
              </a:solidFill>
              <a:latin typeface="Helvetica"/>
              <a:ea typeface="Helvetica"/>
              <a:cs typeface="Helvetica"/>
              <a:sym typeface="Helvetica"/>
            </a:endParaRPr>
          </a:p>
          <a:p>
            <a:pPr algn="ctr" defTabSz="410751" hangingPunct="0">
              <a:lnSpc>
                <a:spcPct val="120000"/>
              </a:lnSpc>
            </a:pP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is removed</a:t>
            </a:r>
          </a:p>
        </p:txBody>
      </p:sp>
    </p:spTree>
    <p:extLst>
      <p:ext uri="{BB962C8B-B14F-4D97-AF65-F5344CB8AC3E}">
        <p14:creationId xmlns:p14="http://schemas.microsoft.com/office/powerpoint/2010/main" val="4007128567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Rounded Rectangle"/>
          <p:cNvSpPr/>
          <p:nvPr/>
        </p:nvSpPr>
        <p:spPr>
          <a:xfrm>
            <a:off x="2348845" y="198266"/>
            <a:ext cx="7494311" cy="3470022"/>
          </a:xfrm>
          <a:prstGeom prst="roundRect">
            <a:avLst>
              <a:gd name="adj" fmla="val 1401"/>
            </a:avLst>
          </a:prstGeom>
          <a:gradFill>
            <a:gsLst>
              <a:gs pos="0">
                <a:srgbClr val="FBFBFB"/>
              </a:gs>
              <a:gs pos="100000">
                <a:schemeClr val="accent4">
                  <a:hueOff val="384618"/>
                  <a:satOff val="3869"/>
                  <a:lumOff val="5802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87" name="latex-image-38.pdf" descr="latex-image-3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85" y="664076"/>
            <a:ext cx="2606430" cy="54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he Essential matrix operates on image points expressed in…"/>
          <p:cNvSpPr txBox="1"/>
          <p:nvPr/>
        </p:nvSpPr>
        <p:spPr>
          <a:xfrm>
            <a:off x="2588067" y="1637587"/>
            <a:ext cx="7015866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The 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e</a:t>
            </a: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ssential matrix operates on image points expressed in </a:t>
            </a:r>
          </a:p>
          <a:p>
            <a:pPr algn="ctr" defTabSz="410751" hangingPunct="0">
              <a:defRPr sz="2400"/>
            </a:pPr>
            <a:r>
              <a:rPr lang="en-US" sz="1687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2D </a:t>
            </a:r>
            <a:r>
              <a:rPr sz="1687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coordinates</a:t>
            </a:r>
            <a:r>
              <a:rPr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expressed in the camera coordinate system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193" name="Group"/>
          <p:cNvGrpSpPr/>
          <p:nvPr/>
        </p:nvGrpSpPr>
        <p:grpSpPr>
          <a:xfrm>
            <a:off x="6668065" y="2540496"/>
            <a:ext cx="2364193" cy="887197"/>
            <a:chOff x="0" y="0"/>
            <a:chExt cx="3362406" cy="1261790"/>
          </a:xfrm>
        </p:grpSpPr>
        <p:pic>
          <p:nvPicPr>
            <p:cNvPr id="190" name="latex-image-39.pdf" descr="latex-image-39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6858" y="0"/>
              <a:ext cx="2885594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image point"/>
            <p:cNvSpPr txBox="1"/>
            <p:nvPr/>
          </p:nvSpPr>
          <p:spPr>
            <a:xfrm>
              <a:off x="2615258" y="605109"/>
              <a:ext cx="747148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800"/>
              </a:lvl1pPr>
            </a:lstStyle>
            <a:p>
              <a:pPr algn="ctr" defTabSz="410751" hangingPunct="0"/>
              <a:r>
                <a:rPr sz="1266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point</a:t>
              </a:r>
            </a:p>
          </p:txBody>
        </p:sp>
        <p:sp>
          <p:nvSpPr>
            <p:cNvPr id="192" name="camera point"/>
            <p:cNvSpPr txBox="1"/>
            <p:nvPr/>
          </p:nvSpPr>
          <p:spPr>
            <a:xfrm>
              <a:off x="0" y="605109"/>
              <a:ext cx="999264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800"/>
              </a:lvl1pPr>
            </a:lstStyle>
            <a:p>
              <a:pPr algn="ctr" defTabSz="410751" hangingPunct="0"/>
              <a:r>
                <a:rPr sz="1266" kern="0">
                  <a:solidFill>
                    <a:srgbClr val="000000"/>
                  </a:solidFill>
                  <a:latin typeface="Helvetica Light"/>
                  <a:sym typeface="Helvetica Light"/>
                </a:rPr>
                <a:t>camera point</a:t>
              </a:r>
            </a:p>
          </p:txBody>
        </p:sp>
      </p:grpSp>
      <p:pic>
        <p:nvPicPr>
          <p:cNvPr id="10" name="latex-image-40.pdf" descr="latex-image-40.pdf">
            <a:extLst>
              <a:ext uri="{FF2B5EF4-FFF2-40B4-BE49-F238E27FC236}">
                <a16:creationId xmlns:a16="http://schemas.microsoft.com/office/drawing/2014/main" id="{EF1BC8A4-663A-4FD7-BA7C-2797268BF0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299"/>
          <a:stretch/>
        </p:blipFill>
        <p:spPr>
          <a:xfrm>
            <a:off x="3419419" y="2653757"/>
            <a:ext cx="831187" cy="4107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latex-image-43.pdf" descr="latex-image-43.pdf">
            <a:extLst>
              <a:ext uri="{FF2B5EF4-FFF2-40B4-BE49-F238E27FC236}">
                <a16:creationId xmlns:a16="http://schemas.microsoft.com/office/drawing/2014/main" id="{8673D5A4-9FF2-4EF1-BA75-92250EEBFF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331" r="63876"/>
          <a:stretch/>
        </p:blipFill>
        <p:spPr>
          <a:xfrm>
            <a:off x="4250606" y="2676981"/>
            <a:ext cx="769621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latex-image-40.pdf" descr="latex-image-40.pdf">
            <a:extLst>
              <a:ext uri="{FF2B5EF4-FFF2-40B4-BE49-F238E27FC236}">
                <a16:creationId xmlns:a16="http://schemas.microsoft.com/office/drawing/2014/main" id="{FDF1D2FE-AC6B-4E92-A07E-177543774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976" r="-3690"/>
          <a:stretch/>
        </p:blipFill>
        <p:spPr>
          <a:xfrm>
            <a:off x="4943813" y="2653757"/>
            <a:ext cx="702607" cy="4107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47407383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ounded Rectangle"/>
          <p:cNvSpPr/>
          <p:nvPr/>
        </p:nvSpPr>
        <p:spPr>
          <a:xfrm>
            <a:off x="2348845" y="3863519"/>
            <a:ext cx="7494311" cy="2680128"/>
          </a:xfrm>
          <a:prstGeom prst="roundRect">
            <a:avLst>
              <a:gd name="adj" fmla="val 1814"/>
            </a:avLst>
          </a:prstGeom>
          <a:gradFill>
            <a:gsLst>
              <a:gs pos="0">
                <a:srgbClr val="FBFBFB"/>
              </a:gs>
              <a:gs pos="100000">
                <a:schemeClr val="accent1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96" name="Rounded Rectangle"/>
          <p:cNvSpPr/>
          <p:nvPr/>
        </p:nvSpPr>
        <p:spPr>
          <a:xfrm>
            <a:off x="2348845" y="198266"/>
            <a:ext cx="7494311" cy="3470022"/>
          </a:xfrm>
          <a:prstGeom prst="roundRect">
            <a:avLst>
              <a:gd name="adj" fmla="val 1401"/>
            </a:avLst>
          </a:prstGeom>
          <a:gradFill>
            <a:gsLst>
              <a:gs pos="0">
                <a:srgbClr val="FBFBFB"/>
              </a:gs>
              <a:gs pos="100000">
                <a:schemeClr val="accent4">
                  <a:hueOff val="384618"/>
                  <a:satOff val="3869"/>
                  <a:lumOff val="5802"/>
                </a:scheme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197" name="latex-image-38.pdf" descr="latex-image-38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785" y="664076"/>
            <a:ext cx="2606430" cy="54872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Writing out the epipolar constraint in terms of image coordinates"/>
          <p:cNvSpPr txBox="1"/>
          <p:nvPr/>
        </p:nvSpPr>
        <p:spPr>
          <a:xfrm>
            <a:off x="2867703" y="4031074"/>
            <a:ext cx="5974392" cy="331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400"/>
            </a:lvl1pPr>
          </a:lstStyle>
          <a:p>
            <a:pPr algn="ctr" defTabSz="410751" hangingPunct="0"/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Writing out the </a:t>
            </a:r>
            <a:r>
              <a:rPr sz="1687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epipolar</a:t>
            </a: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constraint in terms of image coordinates</a:t>
            </a:r>
          </a:p>
        </p:txBody>
      </p:sp>
      <p:pic>
        <p:nvPicPr>
          <p:cNvPr id="201" name="latex-image-43.pdf" descr="latex-image-43.pdf"/>
          <p:cNvPicPr>
            <a:picLocks noChangeAspect="1"/>
          </p:cNvPicPr>
          <p:nvPr/>
        </p:nvPicPr>
        <p:blipFill rotWithShape="1">
          <a:blip r:embed="rId3"/>
          <a:srcRect l="16331"/>
          <a:stretch/>
        </p:blipFill>
        <p:spPr>
          <a:xfrm>
            <a:off x="4914899" y="4607509"/>
            <a:ext cx="3253345" cy="401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latex-image-44.pdf" descr="latex-image-4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0606" y="5127047"/>
            <a:ext cx="3946923" cy="464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latex-image-45.pdf" descr="latex-image-45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4495" y="5709090"/>
            <a:ext cx="2959146" cy="5918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"/>
          <p:cNvGrpSpPr/>
          <p:nvPr/>
        </p:nvGrpSpPr>
        <p:grpSpPr>
          <a:xfrm>
            <a:off x="6668065" y="2540496"/>
            <a:ext cx="2364193" cy="887197"/>
            <a:chOff x="0" y="0"/>
            <a:chExt cx="3362406" cy="1261790"/>
          </a:xfrm>
        </p:grpSpPr>
        <p:pic>
          <p:nvPicPr>
            <p:cNvPr id="204" name="latex-image-39.pdf" descr="latex-image-39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858" y="0"/>
              <a:ext cx="2885594" cy="5842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5" name="image point"/>
            <p:cNvSpPr txBox="1"/>
            <p:nvPr/>
          </p:nvSpPr>
          <p:spPr>
            <a:xfrm>
              <a:off x="2615258" y="605109"/>
              <a:ext cx="747148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800"/>
              </a:lvl1pPr>
            </a:lstStyle>
            <a:p>
              <a:pPr algn="ctr" defTabSz="410751" hangingPunct="0"/>
              <a:r>
                <a:rPr sz="1266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point</a:t>
              </a:r>
            </a:p>
          </p:txBody>
        </p:sp>
        <p:sp>
          <p:nvSpPr>
            <p:cNvPr id="206" name="camera point"/>
            <p:cNvSpPr txBox="1"/>
            <p:nvPr/>
          </p:nvSpPr>
          <p:spPr>
            <a:xfrm>
              <a:off x="0" y="605109"/>
              <a:ext cx="999264" cy="656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800"/>
              </a:lvl1pPr>
            </a:lstStyle>
            <a:p>
              <a:pPr algn="ctr" defTabSz="410751" hangingPunct="0"/>
              <a:r>
                <a:rPr sz="1266" kern="0">
                  <a:solidFill>
                    <a:srgbClr val="000000"/>
                  </a:solidFill>
                  <a:latin typeface="Helvetica Light"/>
                  <a:sym typeface="Helvetica Light"/>
                </a:rPr>
                <a:t>camera point</a:t>
              </a:r>
            </a:p>
          </p:txBody>
        </p:sp>
      </p:grpSp>
      <p:sp>
        <p:nvSpPr>
          <p:cNvPr id="15" name="The Essential matrix operates on image points expressed in…">
            <a:extLst>
              <a:ext uri="{FF2B5EF4-FFF2-40B4-BE49-F238E27FC236}">
                <a16:creationId xmlns:a16="http://schemas.microsoft.com/office/drawing/2014/main" id="{528050BB-BDF9-47F1-843F-70C82677689F}"/>
              </a:ext>
            </a:extLst>
          </p:cNvPr>
          <p:cNvSpPr txBox="1"/>
          <p:nvPr/>
        </p:nvSpPr>
        <p:spPr>
          <a:xfrm>
            <a:off x="2588067" y="1637587"/>
            <a:ext cx="7015866" cy="5913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400"/>
            </a:pP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The 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e</a:t>
            </a:r>
            <a:r>
              <a:rPr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ssential matrix operates on image points expressed in </a:t>
            </a:r>
          </a:p>
          <a:p>
            <a:pPr algn="ctr" defTabSz="410751" hangingPunct="0">
              <a:defRPr sz="2400"/>
            </a:pPr>
            <a:r>
              <a:rPr lang="en-US" sz="1687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2D </a:t>
            </a:r>
            <a:r>
              <a:rPr sz="1687" b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coordinates</a:t>
            </a:r>
            <a:r>
              <a:rPr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expressed in the camera coordinate system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D588611-A573-48E0-A731-0B30396F2C9F}"/>
              </a:ext>
            </a:extLst>
          </p:cNvPr>
          <p:cNvGrpSpPr/>
          <p:nvPr/>
        </p:nvGrpSpPr>
        <p:grpSpPr>
          <a:xfrm>
            <a:off x="3419419" y="2653757"/>
            <a:ext cx="2227001" cy="425061"/>
            <a:chOff x="3419419" y="2653757"/>
            <a:chExt cx="2227001" cy="425061"/>
          </a:xfrm>
        </p:grpSpPr>
        <p:pic>
          <p:nvPicPr>
            <p:cNvPr id="199" name="latex-image-40.pdf" descr="latex-image-40.pdf"/>
            <p:cNvPicPr>
              <a:picLocks noChangeAspect="1"/>
            </p:cNvPicPr>
            <p:nvPr/>
          </p:nvPicPr>
          <p:blipFill rotWithShape="1">
            <a:blip r:embed="rId7"/>
            <a:srcRect r="61299"/>
            <a:stretch/>
          </p:blipFill>
          <p:spPr>
            <a:xfrm>
              <a:off x="3419419" y="2653757"/>
              <a:ext cx="831187" cy="410766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6" name="latex-image-43.pdf" descr="latex-image-43.pdf">
              <a:extLst>
                <a:ext uri="{FF2B5EF4-FFF2-40B4-BE49-F238E27FC236}">
                  <a16:creationId xmlns:a16="http://schemas.microsoft.com/office/drawing/2014/main" id="{32FA9D9C-ADB0-431A-828D-01D3399D6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31" r="63876"/>
            <a:stretch/>
          </p:blipFill>
          <p:spPr>
            <a:xfrm>
              <a:off x="4250606" y="2676981"/>
              <a:ext cx="769621" cy="4018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7" name="latex-image-40.pdf" descr="latex-image-40.pdf">
              <a:extLst>
                <a:ext uri="{FF2B5EF4-FFF2-40B4-BE49-F238E27FC236}">
                  <a16:creationId xmlns:a16="http://schemas.microsoft.com/office/drawing/2014/main" id="{114D13C4-150D-438C-BB03-C0503FD2F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0976" r="-3690"/>
            <a:stretch/>
          </p:blipFill>
          <p:spPr>
            <a:xfrm>
              <a:off x="4943813" y="2653757"/>
              <a:ext cx="702607" cy="410766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38092866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latex-image-45.pdf" descr="latex-image-4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28" y="3133085"/>
            <a:ext cx="2959145" cy="59183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ame equation works in image coordinates!"/>
          <p:cNvSpPr txBox="1"/>
          <p:nvPr/>
        </p:nvSpPr>
        <p:spPr>
          <a:xfrm>
            <a:off x="3021441" y="2434712"/>
            <a:ext cx="614912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Same equation works in image coordinates!</a:t>
            </a:r>
          </a:p>
        </p:txBody>
      </p:sp>
      <p:sp>
        <p:nvSpPr>
          <p:cNvPr id="212" name="it maps pixels to epipolar lines"/>
          <p:cNvSpPr txBox="1"/>
          <p:nvPr/>
        </p:nvSpPr>
        <p:spPr>
          <a:xfrm>
            <a:off x="3988853" y="3961688"/>
            <a:ext cx="421429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it maps pixels to epipolar lines</a:t>
            </a:r>
          </a:p>
        </p:txBody>
      </p:sp>
    </p:spTree>
    <p:extLst>
      <p:ext uri="{BB962C8B-B14F-4D97-AF65-F5344CB8AC3E}">
        <p14:creationId xmlns:p14="http://schemas.microsoft.com/office/powerpoint/2010/main" val="1806115492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ounded Rectangle"/>
          <p:cNvSpPr/>
          <p:nvPr/>
        </p:nvSpPr>
        <p:spPr>
          <a:xfrm>
            <a:off x="1893779" y="3086042"/>
            <a:ext cx="8404442" cy="1760100"/>
          </a:xfrm>
          <a:prstGeom prst="roundRect">
            <a:avLst>
              <a:gd name="adj" fmla="val 2687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5" name="Rounded Rectangle"/>
          <p:cNvSpPr/>
          <p:nvPr/>
        </p:nvSpPr>
        <p:spPr>
          <a:xfrm>
            <a:off x="1893779" y="1833028"/>
            <a:ext cx="8404442" cy="998251"/>
          </a:xfrm>
          <a:prstGeom prst="roundRect">
            <a:avLst>
              <a:gd name="adj" fmla="val 4737"/>
            </a:avLst>
          </a:prstGeom>
          <a:solidFill>
            <a:schemeClr val="accent5">
              <a:hueOff val="-444211"/>
              <a:satOff val="-14915"/>
              <a:lumOff val="22857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16" name="properties of the E matrix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t>properties of the E matrix</a:t>
            </a:r>
          </a:p>
        </p:txBody>
      </p:sp>
      <p:pic>
        <p:nvPicPr>
          <p:cNvPr id="217" name="latex-image-29.pdf" descr="latex-image-29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4627" y="2059797"/>
            <a:ext cx="2290465" cy="4554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latex-image-30.pdf" descr="latex-image-30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82" y="3426360"/>
            <a:ext cx="1411679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latex-image-31.pdf" descr="latex-image-3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276" y="3426360"/>
            <a:ext cx="1614961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latex-image-32.pdf" descr="latex-image-32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1364" y="4083250"/>
            <a:ext cx="1427914" cy="3839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latex-image-33.pdf" descr="latex-image-33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442" y="4075480"/>
            <a:ext cx="1640628" cy="383977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Epipolar lines"/>
          <p:cNvSpPr txBox="1"/>
          <p:nvPr/>
        </p:nvSpPr>
        <p:spPr>
          <a:xfrm>
            <a:off x="2540468" y="3667708"/>
            <a:ext cx="191398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Epipolar lines</a:t>
            </a:r>
          </a:p>
        </p:txBody>
      </p:sp>
      <p:sp>
        <p:nvSpPr>
          <p:cNvPr id="223" name="Longuet-Higgins equation"/>
          <p:cNvSpPr txBox="1"/>
          <p:nvPr/>
        </p:nvSpPr>
        <p:spPr>
          <a:xfrm>
            <a:off x="2517443" y="2101352"/>
            <a:ext cx="363881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Longuet-Higgins equation</a:t>
            </a:r>
          </a:p>
        </p:txBody>
      </p:sp>
      <p:sp>
        <p:nvSpPr>
          <p:cNvPr id="224" name="Rounded Rectangle"/>
          <p:cNvSpPr/>
          <p:nvPr/>
        </p:nvSpPr>
        <p:spPr>
          <a:xfrm>
            <a:off x="1893779" y="5100905"/>
            <a:ext cx="8404442" cy="1038480"/>
          </a:xfrm>
          <a:prstGeom prst="roundRect">
            <a:avLst>
              <a:gd name="adj" fmla="val 4554"/>
            </a:avLst>
          </a:pr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 defTabSz="410751" hangingPunct="0">
              <a:defRPr sz="2400">
                <a:solidFill>
                  <a:srgbClr val="FFFFFF"/>
                </a:solidFill>
              </a:defRPr>
            </a:pPr>
            <a:endParaRPr sz="1687" kern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25" name="Epipoles"/>
          <p:cNvSpPr txBox="1"/>
          <p:nvPr/>
        </p:nvSpPr>
        <p:spPr>
          <a:xfrm>
            <a:off x="2873893" y="5388938"/>
            <a:ext cx="124713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Epipoles</a:t>
            </a:r>
          </a:p>
        </p:txBody>
      </p:sp>
      <p:pic>
        <p:nvPicPr>
          <p:cNvPr id="226" name="latex-image-36.pdf" descr="latex-image-36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5370" y="5450074"/>
            <a:ext cx="1474773" cy="3393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latex-image-37.pdf" descr="latex-image-37.pd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052" y="5372323"/>
            <a:ext cx="1914007" cy="435602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(points in image coordinates)"/>
          <p:cNvSpPr txBox="1"/>
          <p:nvPr/>
        </p:nvSpPr>
        <p:spPr>
          <a:xfrm>
            <a:off x="4118930" y="6232787"/>
            <a:ext cx="419025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(points in </a:t>
            </a:r>
            <a:r>
              <a:rPr sz="2531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image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 coordinates)</a:t>
            </a:r>
          </a:p>
        </p:txBody>
      </p:sp>
      <p:sp>
        <p:nvSpPr>
          <p:cNvPr id="229" name="F"/>
          <p:cNvSpPr txBox="1"/>
          <p:nvPr/>
        </p:nvSpPr>
        <p:spPr>
          <a:xfrm>
            <a:off x="8008302" y="1949837"/>
            <a:ext cx="336632" cy="76463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 defTabSz="410751" hangingPunct="0"/>
            <a:r>
              <a:rPr sz="4500" kern="0"/>
              <a:t>F</a:t>
            </a:r>
          </a:p>
        </p:txBody>
      </p:sp>
      <p:pic>
        <p:nvPicPr>
          <p:cNvPr id="230" name="Line" descr="Line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 rot="18227010">
            <a:off x="7221181" y="1004590"/>
            <a:ext cx="998684" cy="133946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31" name="F"/>
          <p:cNvSpPr txBox="1"/>
          <p:nvPr/>
        </p:nvSpPr>
        <p:spPr>
          <a:xfrm>
            <a:off x="7379196" y="17545"/>
            <a:ext cx="448842" cy="105670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91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 defTabSz="410751" hangingPunct="0"/>
            <a:r>
              <a:rPr sz="6398" kern="0"/>
              <a:t>F</a:t>
            </a:r>
          </a:p>
        </p:txBody>
      </p:sp>
      <p:sp>
        <p:nvSpPr>
          <p:cNvPr id="232" name="F"/>
          <p:cNvSpPr txBox="1"/>
          <p:nvPr/>
        </p:nvSpPr>
        <p:spPr>
          <a:xfrm>
            <a:off x="6045739" y="3892922"/>
            <a:ext cx="336632" cy="76463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 defTabSz="410751" hangingPunct="0"/>
            <a:r>
              <a:rPr sz="4500" kern="0"/>
              <a:t>F</a:t>
            </a:r>
          </a:p>
        </p:txBody>
      </p:sp>
      <p:sp>
        <p:nvSpPr>
          <p:cNvPr id="233" name="F"/>
          <p:cNvSpPr txBox="1"/>
          <p:nvPr/>
        </p:nvSpPr>
        <p:spPr>
          <a:xfrm>
            <a:off x="8834441" y="3892922"/>
            <a:ext cx="336632" cy="76463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 defTabSz="410751" hangingPunct="0"/>
            <a:r>
              <a:rPr sz="4500" kern="0"/>
              <a:t>F</a:t>
            </a:r>
          </a:p>
        </p:txBody>
      </p:sp>
      <p:sp>
        <p:nvSpPr>
          <p:cNvPr id="234" name="F"/>
          <p:cNvSpPr txBox="1"/>
          <p:nvPr/>
        </p:nvSpPr>
        <p:spPr>
          <a:xfrm>
            <a:off x="5927685" y="5217714"/>
            <a:ext cx="336632" cy="76463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 defTabSz="410751" hangingPunct="0"/>
            <a:r>
              <a:rPr sz="4500" kern="0"/>
              <a:t>F</a:t>
            </a:r>
          </a:p>
        </p:txBody>
      </p:sp>
      <p:sp>
        <p:nvSpPr>
          <p:cNvPr id="235" name="F"/>
          <p:cNvSpPr txBox="1"/>
          <p:nvPr/>
        </p:nvSpPr>
        <p:spPr>
          <a:xfrm>
            <a:off x="8231544" y="5237829"/>
            <a:ext cx="336632" cy="764633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400">
                <a:solidFill>
                  <a:srgbClr val="00F900"/>
                </a:solidFill>
                <a:latin typeface="HanziPen SC Bold"/>
                <a:ea typeface="HanziPen SC Bold"/>
                <a:cs typeface="HanziPen SC Bold"/>
                <a:sym typeface="HanziPen SC Bold"/>
              </a:defRPr>
            </a:lvl1pPr>
          </a:lstStyle>
          <a:p>
            <a:pPr algn="ctr" defTabSz="410751" hangingPunct="0"/>
            <a:r>
              <a:rPr sz="4500" kern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485724090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latex-image-46.pdf" descr="latex-image-4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67" y="2395409"/>
            <a:ext cx="4165212" cy="539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latex-image-47.pdf" descr="latex-image-4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037" y="3241567"/>
            <a:ext cx="4782599" cy="631665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Depends on both intrinsic and extrinsic parameters"/>
          <p:cNvSpPr txBox="1"/>
          <p:nvPr/>
        </p:nvSpPr>
        <p:spPr>
          <a:xfrm>
            <a:off x="2527716" y="4105728"/>
            <a:ext cx="713657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Depends on both intrinsic and extrinsic parameters</a:t>
            </a:r>
          </a:p>
        </p:txBody>
      </p:sp>
      <p:sp>
        <p:nvSpPr>
          <p:cNvPr id="240" name="Breaking down the fundamental matrix"/>
          <p:cNvSpPr txBox="1"/>
          <p:nvPr/>
        </p:nvSpPr>
        <p:spPr>
          <a:xfrm>
            <a:off x="3291904" y="1629874"/>
            <a:ext cx="541173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Breaking down the fundamental matrix</a:t>
            </a:r>
          </a:p>
        </p:txBody>
      </p:sp>
    </p:spTree>
    <p:extLst>
      <p:ext uri="{BB962C8B-B14F-4D97-AF65-F5344CB8AC3E}">
        <p14:creationId xmlns:p14="http://schemas.microsoft.com/office/powerpoint/2010/main" val="83314206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latex-image-46.pdf" descr="latex-image-4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867" y="2395409"/>
            <a:ext cx="4165212" cy="539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latex-image-47.pdf" descr="latex-image-4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037" y="3241567"/>
            <a:ext cx="4782599" cy="631665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Depends on both intrinsic and extrinsic parameters"/>
          <p:cNvSpPr txBox="1"/>
          <p:nvPr/>
        </p:nvSpPr>
        <p:spPr>
          <a:xfrm>
            <a:off x="2527716" y="4105728"/>
            <a:ext cx="713657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Depends on both intrinsic and extrinsic parameters</a:t>
            </a:r>
          </a:p>
        </p:txBody>
      </p:sp>
      <p:sp>
        <p:nvSpPr>
          <p:cNvPr id="245" name="Breaking down the fundamental matrix"/>
          <p:cNvSpPr txBox="1"/>
          <p:nvPr/>
        </p:nvSpPr>
        <p:spPr>
          <a:xfrm>
            <a:off x="3291904" y="1629874"/>
            <a:ext cx="5411739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Breaking down the fundamental matrix</a:t>
            </a:r>
          </a:p>
        </p:txBody>
      </p:sp>
      <p:sp>
        <p:nvSpPr>
          <p:cNvPr id="246" name="How would you solve for F?"/>
          <p:cNvSpPr txBox="1"/>
          <p:nvPr/>
        </p:nvSpPr>
        <p:spPr>
          <a:xfrm>
            <a:off x="4065796" y="5140407"/>
            <a:ext cx="406040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would you solve for F?</a:t>
            </a:r>
          </a:p>
        </p:txBody>
      </p:sp>
      <p:pic>
        <p:nvPicPr>
          <p:cNvPr id="247" name="latex-image-1.pdf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650" y="5756377"/>
            <a:ext cx="2048700" cy="43677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680486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riangul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Triangulation</a:t>
            </a:r>
          </a:p>
        </p:txBody>
      </p:sp>
      <p:grpSp>
        <p:nvGrpSpPr>
          <p:cNvPr id="158" name="Group"/>
          <p:cNvGrpSpPr/>
          <p:nvPr/>
        </p:nvGrpSpPr>
        <p:grpSpPr>
          <a:xfrm>
            <a:off x="2225308" y="2145386"/>
            <a:ext cx="7741386" cy="4165962"/>
            <a:chOff x="0" y="418047"/>
            <a:chExt cx="11009969" cy="5924922"/>
          </a:xfrm>
        </p:grpSpPr>
        <p:sp>
          <p:nvSpPr>
            <p:cNvPr id="145" name="Shape"/>
            <p:cNvSpPr/>
            <p:nvPr/>
          </p:nvSpPr>
          <p:spPr>
            <a:xfrm rot="17922376">
              <a:off x="6058556" y="2732312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9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7" name="Line"/>
            <p:cNvSpPr/>
            <p:nvPr/>
          </p:nvSpPr>
          <p:spPr>
            <a:xfrm flipV="1">
              <a:off x="5275598" y="1613292"/>
              <a:ext cx="460126" cy="386092"/>
            </a:xfrm>
            <a:prstGeom prst="line">
              <a:avLst/>
            </a:prstGeom>
            <a:noFill/>
            <a:ln w="1016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8" name="Line"/>
            <p:cNvSpPr/>
            <p:nvPr/>
          </p:nvSpPr>
          <p:spPr>
            <a:xfrm flipV="1">
              <a:off x="2504488" y="418047"/>
              <a:ext cx="4641032" cy="388345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49" name="Shape"/>
            <p:cNvSpPr/>
            <p:nvPr/>
          </p:nvSpPr>
          <p:spPr>
            <a:xfrm rot="3650718">
              <a:off x="306340" y="2609040"/>
              <a:ext cx="4644887" cy="257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chemeClr val="accent4">
                <a:hueOff val="384618"/>
                <a:satOff val="3869"/>
                <a:lumOff val="5802"/>
                <a:alpha val="80000"/>
              </a:schemeClr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sp>
          <p:nvSpPr>
            <p:cNvPr id="150" name="Line"/>
            <p:cNvSpPr/>
            <p:nvPr/>
          </p:nvSpPr>
          <p:spPr>
            <a:xfrm flipV="1">
              <a:off x="1568072" y="4265406"/>
              <a:ext cx="968828" cy="813668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oval" w="med" len="med"/>
              <a:tailEnd type="oval" w="med" len="med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 defTabSz="410751" hangingPunct="0">
                <a:defRPr sz="2400"/>
              </a:pPr>
              <a:endParaRPr sz="1687" kern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  <p:pic>
          <p:nvPicPr>
            <p:cNvPr id="152" name="latex-image-1.pdf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9662" y="3772634"/>
              <a:ext cx="307886" cy="2492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latex-image-2.pdf" descr="latex-image-2.pd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21363" y="3800608"/>
              <a:ext cx="439836" cy="4398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latex-image-3.pdf" descr="latex-image-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106" y="5155411"/>
              <a:ext cx="439836" cy="3811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6" name="image 2"/>
            <p:cNvSpPr txBox="1"/>
            <p:nvPr/>
          </p:nvSpPr>
          <p:spPr>
            <a:xfrm>
              <a:off x="9607069" y="2983412"/>
              <a:ext cx="1402900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2</a:t>
              </a:r>
            </a:p>
          </p:txBody>
        </p:sp>
        <p:sp>
          <p:nvSpPr>
            <p:cNvPr id="157" name="image 1"/>
            <p:cNvSpPr txBox="1"/>
            <p:nvPr/>
          </p:nvSpPr>
          <p:spPr>
            <a:xfrm>
              <a:off x="0" y="2983412"/>
              <a:ext cx="1402899" cy="54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400"/>
              </a:lvl1pPr>
            </a:lstStyle>
            <a:p>
              <a:pPr algn="ctr" defTabSz="410751" hangingPunct="0"/>
              <a:r>
                <a:rPr sz="1687" kern="0">
                  <a:solidFill>
                    <a:srgbClr val="000000"/>
                  </a:solidFill>
                  <a:latin typeface="Helvetica Light"/>
                  <a:sym typeface="Helvetica Light"/>
                </a:rPr>
                <a:t>image 1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DB8051-E231-47DB-9952-7E2A56B63694}"/>
              </a:ext>
            </a:extLst>
          </p:cNvPr>
          <p:cNvGrpSpPr/>
          <p:nvPr/>
        </p:nvGrpSpPr>
        <p:grpSpPr>
          <a:xfrm>
            <a:off x="2700628" y="6146279"/>
            <a:ext cx="6951895" cy="409454"/>
            <a:chOff x="1673426" y="8741375"/>
            <a:chExt cx="9887140" cy="582334"/>
          </a:xfrm>
        </p:grpSpPr>
        <p:pic>
          <p:nvPicPr>
            <p:cNvPr id="22" name="latex-image-7.pdf" descr="latex-image-7.pdf">
              <a:extLst>
                <a:ext uri="{FF2B5EF4-FFF2-40B4-BE49-F238E27FC236}">
                  <a16:creationId xmlns:a16="http://schemas.microsoft.com/office/drawing/2014/main" id="{D36DA83C-F1D7-4A4C-86BD-00B6015E4F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0988" r="-1635"/>
            <a:stretch/>
          </p:blipFill>
          <p:spPr>
            <a:xfrm>
              <a:off x="10954924" y="8741375"/>
              <a:ext cx="605642" cy="56005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FA421B5-E31F-41BC-AF83-60B1617846E8}"/>
                </a:ext>
              </a:extLst>
            </p:cNvPr>
            <p:cNvGrpSpPr/>
            <p:nvPr/>
          </p:nvGrpSpPr>
          <p:grpSpPr>
            <a:xfrm>
              <a:off x="1673426" y="8741375"/>
              <a:ext cx="3515189" cy="582334"/>
              <a:chOff x="318481" y="8452218"/>
              <a:chExt cx="3515189" cy="582334"/>
            </a:xfrm>
          </p:grpSpPr>
          <p:pic>
            <p:nvPicPr>
              <p:cNvPr id="25" name="latex-image-7.pdf" descr="latex-image-7.pdf">
                <a:extLst>
                  <a:ext uri="{FF2B5EF4-FFF2-40B4-BE49-F238E27FC236}">
                    <a16:creationId xmlns:a16="http://schemas.microsoft.com/office/drawing/2014/main" id="{1F35984E-8F8E-4690-9654-25C9A52854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65592"/>
              <a:stretch/>
            </p:blipFill>
            <p:spPr>
              <a:xfrm>
                <a:off x="3418727" y="8452218"/>
                <a:ext cx="414943" cy="564811"/>
              </a:xfrm>
              <a:prstGeom prst="rect">
                <a:avLst/>
              </a:prstGeom>
              <a:ln w="12700">
                <a:miter lim="400000"/>
              </a:ln>
            </p:spPr>
          </p:pic>
          <p:sp>
            <p:nvSpPr>
              <p:cNvPr id="26" name="image 1">
                <a:extLst>
                  <a:ext uri="{FF2B5EF4-FFF2-40B4-BE49-F238E27FC236}">
                    <a16:creationId xmlns:a16="http://schemas.microsoft.com/office/drawing/2014/main" id="{B68201CE-8F2C-44B4-9801-EB8C99E4B3FE}"/>
                  </a:ext>
                </a:extLst>
              </p:cNvPr>
              <p:cNvSpPr txBox="1"/>
              <p:nvPr/>
            </p:nvSpPr>
            <p:spPr>
              <a:xfrm>
                <a:off x="318481" y="8492088"/>
                <a:ext cx="3113487" cy="5424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5719" tIns="35719" rIns="35719" bIns="35719" anchor="ctr"/>
              <a:lstStyle>
                <a:lvl1pPr>
                  <a:defRPr sz="2400"/>
                </a:lvl1pPr>
              </a:lstStyle>
              <a:p>
                <a:pPr algn="ctr" defTabSz="410751" hangingPunct="0"/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camera</a:t>
                </a:r>
                <a:r>
                  <a:rPr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1</a:t>
                </a:r>
                <a:r>
                  <a:rPr lang="en-US" sz="1687" kern="0" dirty="0">
                    <a:solidFill>
                      <a:srgbClr val="000000"/>
                    </a:solidFill>
                    <a:latin typeface="Helvetica Light"/>
                    <a:sym typeface="Helvetica Light"/>
                  </a:rPr>
                  <a:t> with matrix</a:t>
                </a:r>
                <a:endParaRPr sz="1687" kern="0" dirty="0">
                  <a:solidFill>
                    <a:srgbClr val="000000"/>
                  </a:solidFill>
                  <a:latin typeface="Helvetica Light"/>
                  <a:sym typeface="Helvetica Light"/>
                </a:endParaRPr>
              </a:p>
            </p:txBody>
          </p:sp>
        </p:grpSp>
        <p:sp>
          <p:nvSpPr>
            <p:cNvPr id="24" name="image 1">
              <a:extLst>
                <a:ext uri="{FF2B5EF4-FFF2-40B4-BE49-F238E27FC236}">
                  <a16:creationId xmlns:a16="http://schemas.microsoft.com/office/drawing/2014/main" id="{7E583EEF-7F8B-48E7-9FE2-6602ACD0A9AE}"/>
                </a:ext>
              </a:extLst>
            </p:cNvPr>
            <p:cNvSpPr txBox="1"/>
            <p:nvPr/>
          </p:nvSpPr>
          <p:spPr>
            <a:xfrm>
              <a:off x="7887159" y="8765732"/>
              <a:ext cx="3113487" cy="54246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5719" tIns="35719" rIns="35719" bIns="35719" anchor="ctr"/>
            <a:lstStyle>
              <a:lvl1pPr>
                <a:defRPr sz="2400"/>
              </a:lvl1pPr>
            </a:lstStyle>
            <a:p>
              <a:pPr algn="ctr" defTabSz="410751" hangingPunct="0"/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camera</a:t>
              </a:r>
              <a:r>
                <a:rPr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 </a:t>
              </a:r>
              <a:r>
                <a:rPr lang="en-US" sz="1687" kern="0" dirty="0">
                  <a:solidFill>
                    <a:srgbClr val="000000"/>
                  </a:solidFill>
                  <a:latin typeface="Helvetica Light"/>
                  <a:sym typeface="Helvetica Light"/>
                </a:rPr>
                <a:t>2 with matrix</a:t>
              </a:r>
              <a:endParaRPr sz="1687" kern="0" dirty="0">
                <a:solidFill>
                  <a:srgbClr val="000000"/>
                </a:solidFill>
                <a:latin typeface="Helvetica Light"/>
                <a:sym typeface="Helvetica Light"/>
              </a:endParaRPr>
            </a:p>
          </p:txBody>
        </p:sp>
      </p:grpSp>
      <p:sp>
        <p:nvSpPr>
          <p:cNvPr id="28" name="Line">
            <a:extLst>
              <a:ext uri="{FF2B5EF4-FFF2-40B4-BE49-F238E27FC236}">
                <a16:creationId xmlns:a16="http://schemas.microsoft.com/office/drawing/2014/main" id="{C08E96E6-7251-467A-9C84-9599443E1E6E}"/>
              </a:ext>
            </a:extLst>
          </p:cNvPr>
          <p:cNvSpPr/>
          <p:nvPr/>
        </p:nvSpPr>
        <p:spPr>
          <a:xfrm flipV="1">
            <a:off x="4009065" y="2920008"/>
            <a:ext cx="2309578" cy="1930553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oval" w="med" len="med"/>
            <a:tailEnd type="oval" w="med" len="med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pic>
        <p:nvPicPr>
          <p:cNvPr id="29" name="latex-image-1.pdf" descr="latex-image-1.pdf">
            <a:extLst>
              <a:ext uri="{FF2B5EF4-FFF2-40B4-BE49-F238E27FC236}">
                <a16:creationId xmlns:a16="http://schemas.microsoft.com/office/drawing/2014/main" id="{C934E334-B2D8-4191-9437-106D3E607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643" y="2674984"/>
            <a:ext cx="216482" cy="17524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30" name="latex-image-7.pdf" descr="latex-image-7.pdf">
            <a:extLst>
              <a:ext uri="{FF2B5EF4-FFF2-40B4-BE49-F238E27FC236}">
                <a16:creationId xmlns:a16="http://schemas.microsoft.com/office/drawing/2014/main" id="{AAA46562-5590-406A-8DF9-D29566089F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5592"/>
          <a:stretch/>
        </p:blipFill>
        <p:spPr>
          <a:xfrm>
            <a:off x="5533506" y="2525788"/>
            <a:ext cx="291757" cy="39713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5BE573-5D05-40BF-B95B-71824FD11BFF}"/>
              </a:ext>
            </a:extLst>
          </p:cNvPr>
          <p:cNvSpPr txBox="1"/>
          <p:nvPr/>
        </p:nvSpPr>
        <p:spPr>
          <a:xfrm>
            <a:off x="5717022" y="2337370"/>
            <a:ext cx="326862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+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D21A7E40-7572-423C-BAFC-D106FEA77B18}"/>
              </a:ext>
            </a:extLst>
          </p:cNvPr>
          <p:cNvSpPr/>
          <p:nvPr/>
        </p:nvSpPr>
        <p:spPr>
          <a:xfrm flipH="1" flipV="1">
            <a:off x="8117136" y="4937920"/>
            <a:ext cx="3874" cy="216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oval"/>
          </a:ln>
        </p:spPr>
        <p:txBody>
          <a:bodyPr lIns="35719" tIns="35719" rIns="35719" bIns="35719" anchor="ctr"/>
          <a:lstStyle/>
          <a:p>
            <a:pPr algn="ctr" defTabSz="410751" hangingPunct="0">
              <a:defRPr sz="2400"/>
            </a:pPr>
            <a:endParaRPr sz="1687" kern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32" name="image 2">
            <a:extLst>
              <a:ext uri="{FF2B5EF4-FFF2-40B4-BE49-F238E27FC236}">
                <a16:creationId xmlns:a16="http://schemas.microsoft.com/office/drawing/2014/main" id="{1F37511F-E2BC-4D67-B4E8-26FE31C44C8D}"/>
              </a:ext>
            </a:extLst>
          </p:cNvPr>
          <p:cNvSpPr txBox="1"/>
          <p:nvPr/>
        </p:nvSpPr>
        <p:spPr>
          <a:xfrm>
            <a:off x="5912518" y="3045886"/>
            <a:ext cx="1832813" cy="655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algn="ctr"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Why does this point map to </a:t>
            </a:r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x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?</a:t>
            </a:r>
            <a:endParaRPr sz="1687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27" name="image 2">
            <a:extLst>
              <a:ext uri="{FF2B5EF4-FFF2-40B4-BE49-F238E27FC236}">
                <a16:creationId xmlns:a16="http://schemas.microsoft.com/office/drawing/2014/main" id="{DD07BB08-3AD6-4297-9193-A1A8E83A441E}"/>
              </a:ext>
            </a:extLst>
          </p:cNvPr>
          <p:cNvSpPr txBox="1"/>
          <p:nvPr/>
        </p:nvSpPr>
        <p:spPr>
          <a:xfrm>
            <a:off x="596005" y="1609165"/>
            <a:ext cx="3776180" cy="1068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/>
          <a:lstStyle>
            <a:lvl1pPr>
              <a:defRPr sz="2400"/>
            </a:lvl1pPr>
          </a:lstStyle>
          <a:p>
            <a:pPr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Create two points on the ray: </a:t>
            </a:r>
          </a:p>
          <a:p>
            <a:pPr marL="321457" indent="-321457" defTabSz="410751" hangingPunct="0">
              <a:buFontTx/>
              <a:buAutoNum type="arabicParenR"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find the camera center; and</a:t>
            </a:r>
          </a:p>
          <a:p>
            <a:pPr marL="321457" indent="-321457" defTabSz="410751" hangingPunct="0">
              <a:buFontTx/>
              <a:buAutoNum type="arabicParenR"/>
            </a:pP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apply the pseudo-inverse of </a:t>
            </a:r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P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 on </a:t>
            </a:r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x</a:t>
            </a:r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.</a:t>
            </a:r>
          </a:p>
          <a:p>
            <a:pPr defTabSz="410751" hangingPunct="0"/>
            <a:r>
              <a:rPr lang="en-US" sz="1687" kern="0" dirty="0">
                <a:solidFill>
                  <a:srgbClr val="000000"/>
                </a:solidFill>
                <a:latin typeface="Helvetica Light"/>
                <a:sym typeface="Helvetica Light"/>
              </a:rPr>
              <a:t>Then connect the two points.</a:t>
            </a:r>
          </a:p>
          <a:p>
            <a:pPr defTabSz="410751" hangingPunct="0"/>
            <a:r>
              <a:rPr lang="en-US" sz="1687" b="1" kern="0" dirty="0">
                <a:solidFill>
                  <a:srgbClr val="000000"/>
                </a:solidFill>
                <a:latin typeface="Helvetica Light"/>
                <a:sym typeface="Helvetica Light"/>
              </a:rPr>
              <a:t>This procedure is called </a:t>
            </a:r>
            <a:r>
              <a:rPr lang="en-US" sz="1687" b="1" u="sng" kern="0" dirty="0" err="1">
                <a:solidFill>
                  <a:srgbClr val="000000"/>
                </a:solidFill>
                <a:latin typeface="Helvetica Light"/>
                <a:sym typeface="Helvetica Light"/>
              </a:rPr>
              <a:t>backprojection</a:t>
            </a:r>
            <a:endParaRPr sz="1687" b="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583195284"/>
      </p:ext>
    </p:extLst>
  </p:cSld>
  <p:clrMapOvr>
    <a:masterClrMapping/>
  </p:clrMapOvr>
  <p:transition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What is…"/>
          <p:cNvSpPr txBox="1">
            <a:spLocks noGrp="1"/>
          </p:cNvSpPr>
          <p:nvPr>
            <p:ph type="title"/>
          </p:nvPr>
        </p:nvSpPr>
        <p:spPr>
          <a:xfrm>
            <a:off x="1825522" y="2268141"/>
            <a:ext cx="8540956" cy="232171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 8-point algorithm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4686921"/>
      </p:ext>
    </p:extLst>
  </p:cSld>
  <p:clrMapOvr>
    <a:masterClrMapping/>
  </p:clrMapOvr>
  <p:transition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ssume you have M point correspondences"/>
          <p:cNvSpPr txBox="1"/>
          <p:nvPr/>
        </p:nvSpPr>
        <p:spPr>
          <a:xfrm>
            <a:off x="3071938" y="1099724"/>
            <a:ext cx="604813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Assume you have </a:t>
            </a:r>
            <a:r>
              <a:rPr sz="2531" i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matched </a:t>
            </a:r>
            <a:r>
              <a:rPr lang="en-US" sz="2531" i="1" kern="0" dirty="0">
                <a:solidFill>
                  <a:srgbClr val="000000"/>
                </a:solidFill>
                <a:latin typeface="Helvetica Light"/>
                <a:sym typeface="Helvetica Light"/>
              </a:rPr>
              <a:t>image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  <p:sp>
        <p:nvSpPr>
          <p:cNvPr id="131" name="Each correspondence should satisfy"/>
          <p:cNvSpPr txBox="1"/>
          <p:nvPr/>
        </p:nvSpPr>
        <p:spPr>
          <a:xfrm>
            <a:off x="3549630" y="3108903"/>
            <a:ext cx="509274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Each correspondence should satisfy</a:t>
            </a:r>
          </a:p>
        </p:txBody>
      </p:sp>
      <p:pic>
        <p:nvPicPr>
          <p:cNvPr id="132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87" y="3766061"/>
            <a:ext cx="2388027" cy="50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044" y="1906538"/>
            <a:ext cx="2388026" cy="35708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How would you solve for the 3 x 3 F matrix?"/>
          <p:cNvSpPr txBox="1"/>
          <p:nvPr/>
        </p:nvSpPr>
        <p:spPr>
          <a:xfrm>
            <a:off x="2911635" y="5198450"/>
            <a:ext cx="636873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i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How would you solve for the 3 x 3 </a:t>
            </a:r>
            <a:r>
              <a:rPr sz="2531" b="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F</a:t>
            </a: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 matrix?</a:t>
            </a:r>
          </a:p>
        </p:txBody>
      </p:sp>
      <p:pic>
        <p:nvPicPr>
          <p:cNvPr id="135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31" y="1830521"/>
            <a:ext cx="1945110" cy="5091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73013556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ach correspondence should satisfy"/>
          <p:cNvSpPr txBox="1"/>
          <p:nvPr/>
        </p:nvSpPr>
        <p:spPr>
          <a:xfrm>
            <a:off x="3549630" y="3108903"/>
            <a:ext cx="509274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Each correspondence should satisfy</a:t>
            </a:r>
          </a:p>
        </p:txBody>
      </p:sp>
      <p:pic>
        <p:nvPicPr>
          <p:cNvPr id="155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87" y="3766061"/>
            <a:ext cx="2388027" cy="50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044" y="1906538"/>
            <a:ext cx="2388026" cy="357089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How would you solve for the 3 x 3 F matrix?"/>
          <p:cNvSpPr txBox="1"/>
          <p:nvPr/>
        </p:nvSpPr>
        <p:spPr>
          <a:xfrm>
            <a:off x="2911635" y="5198450"/>
            <a:ext cx="636873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i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How would you solve for the 3 x 3 </a:t>
            </a:r>
            <a:r>
              <a:rPr sz="2531" b="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F</a:t>
            </a: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 matrix?</a:t>
            </a:r>
          </a:p>
        </p:txBody>
      </p:sp>
      <p:pic>
        <p:nvPicPr>
          <p:cNvPr id="158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31" y="1830521"/>
            <a:ext cx="1945110" cy="509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    V    D"/>
          <p:cNvSpPr txBox="1"/>
          <p:nvPr/>
        </p:nvSpPr>
        <p:spPr>
          <a:xfrm>
            <a:off x="5407510" y="5841388"/>
            <a:ext cx="1376980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    V    D</a:t>
            </a:r>
          </a:p>
        </p:txBody>
      </p:sp>
      <p:sp>
        <p:nvSpPr>
          <p:cNvPr id="9" name="Assume you have M point correspondences">
            <a:extLst>
              <a:ext uri="{FF2B5EF4-FFF2-40B4-BE49-F238E27FC236}">
                <a16:creationId xmlns:a16="http://schemas.microsoft.com/office/drawing/2014/main" id="{BB4C8586-7477-4571-88E4-0D0AA227112E}"/>
              </a:ext>
            </a:extLst>
          </p:cNvPr>
          <p:cNvSpPr txBox="1"/>
          <p:nvPr/>
        </p:nvSpPr>
        <p:spPr>
          <a:xfrm>
            <a:off x="3071938" y="1099724"/>
            <a:ext cx="604813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Assume you have </a:t>
            </a:r>
            <a:r>
              <a:rPr sz="2531" i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matched </a:t>
            </a:r>
            <a:r>
              <a:rPr lang="en-US" sz="2531" i="1" kern="0" dirty="0">
                <a:solidFill>
                  <a:srgbClr val="000000"/>
                </a:solidFill>
                <a:latin typeface="Helvetica Light"/>
                <a:sym typeface="Helvetica Light"/>
              </a:rPr>
              <a:t>image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26726589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Each correspondence should satisfy"/>
          <p:cNvSpPr txBox="1"/>
          <p:nvPr/>
        </p:nvSpPr>
        <p:spPr>
          <a:xfrm>
            <a:off x="3549630" y="3108903"/>
            <a:ext cx="509274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Each correspondence should satisfy</a:t>
            </a:r>
          </a:p>
        </p:txBody>
      </p:sp>
      <p:pic>
        <p:nvPicPr>
          <p:cNvPr id="163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87" y="3766061"/>
            <a:ext cx="2388027" cy="50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latex-image-2.pdf" descr="latex-image-2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044" y="1906538"/>
            <a:ext cx="2388026" cy="35708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How would you solve for the 3 x 3 F matrix?"/>
          <p:cNvSpPr txBox="1"/>
          <p:nvPr/>
        </p:nvSpPr>
        <p:spPr>
          <a:xfrm>
            <a:off x="2911635" y="5198450"/>
            <a:ext cx="636873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>
              <a:defRPr i="1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How would you solve for the 3 x 3 </a:t>
            </a:r>
            <a:r>
              <a:rPr sz="2531" b="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F</a:t>
            </a:r>
            <a:r>
              <a:rPr sz="2531" i="1" kern="0">
                <a:solidFill>
                  <a:srgbClr val="0365C0"/>
                </a:solidFill>
                <a:latin typeface="Helvetica"/>
                <a:cs typeface="Helvetica"/>
                <a:sym typeface="Helvetica"/>
              </a:rPr>
              <a:t> matrix?</a:t>
            </a:r>
          </a:p>
        </p:txBody>
      </p:sp>
      <p:pic>
        <p:nvPicPr>
          <p:cNvPr id="166" name="latex-image-3.pdf" descr="latex-image-3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1231" y="1830521"/>
            <a:ext cx="1945110" cy="50912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et up a homogeneous linear system with 9 unknowns"/>
          <p:cNvSpPr txBox="1"/>
          <p:nvPr/>
        </p:nvSpPr>
        <p:spPr>
          <a:xfrm>
            <a:off x="2251999" y="5841388"/>
            <a:ext cx="768800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Set up a homogeneous linear system with 9 unknowns </a:t>
            </a:r>
          </a:p>
        </p:txBody>
      </p:sp>
      <p:sp>
        <p:nvSpPr>
          <p:cNvPr id="9" name="Assume you have M point correspondences">
            <a:extLst>
              <a:ext uri="{FF2B5EF4-FFF2-40B4-BE49-F238E27FC236}">
                <a16:creationId xmlns:a16="http://schemas.microsoft.com/office/drawing/2014/main" id="{06FB06BF-9294-4672-B39D-D31C47A65963}"/>
              </a:ext>
            </a:extLst>
          </p:cNvPr>
          <p:cNvSpPr txBox="1"/>
          <p:nvPr/>
        </p:nvSpPr>
        <p:spPr>
          <a:xfrm>
            <a:off x="3071938" y="1099724"/>
            <a:ext cx="604813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Assume you have </a:t>
            </a:r>
            <a:r>
              <a:rPr sz="2531" i="1" kern="0" dirty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M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matched </a:t>
            </a:r>
            <a:r>
              <a:rPr lang="en-US" sz="2531" i="1" kern="0" dirty="0">
                <a:solidFill>
                  <a:srgbClr val="000000"/>
                </a:solidFill>
                <a:latin typeface="Helvetica Light"/>
                <a:sym typeface="Helvetica Light"/>
              </a:rPr>
              <a:t>image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 </a:t>
            </a:r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point</a:t>
            </a:r>
            <a:r>
              <a:rPr lang="en-US"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</a:t>
            </a:r>
            <a:endParaRPr sz="2531" kern="0" dirty="0">
              <a:solidFill>
                <a:srgbClr val="000000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718011112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343" y="1611653"/>
            <a:ext cx="3563315" cy="759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latex-image-4.pdf" descr="latex-image-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80" y="3023055"/>
            <a:ext cx="7718040" cy="1421169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How many equation do you get from one correspondence?"/>
          <p:cNvSpPr txBox="1"/>
          <p:nvPr/>
        </p:nvSpPr>
        <p:spPr>
          <a:xfrm>
            <a:off x="1832814" y="5439552"/>
            <a:ext cx="8526374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many equation do you get from one correspondence?</a:t>
            </a:r>
          </a:p>
        </p:txBody>
      </p:sp>
    </p:spTree>
    <p:extLst>
      <p:ext uri="{BB962C8B-B14F-4D97-AF65-F5344CB8AC3E}">
        <p14:creationId xmlns:p14="http://schemas.microsoft.com/office/powerpoint/2010/main" val="1164041081"/>
      </p:ext>
    </p:extLst>
  </p:cSld>
  <p:clrMapOvr>
    <a:masterClrMapping/>
  </p:clrMapOvr>
  <p:transition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latex-image-6.pdf" descr="latex-image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632" y="3872833"/>
            <a:ext cx="6774736" cy="21931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latex-image-4.pdf" descr="latex-image-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980" y="576321"/>
            <a:ext cx="7718040" cy="1421169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ONE correspondence gives you ONE equation"/>
          <p:cNvSpPr txBox="1"/>
          <p:nvPr/>
        </p:nvSpPr>
        <p:spPr>
          <a:xfrm>
            <a:off x="2831485" y="2823153"/>
            <a:ext cx="652903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ONE correspondence gives you ONE equation</a:t>
            </a:r>
          </a:p>
        </p:txBody>
      </p:sp>
    </p:spTree>
    <p:extLst>
      <p:ext uri="{BB962C8B-B14F-4D97-AF65-F5344CB8AC3E}">
        <p14:creationId xmlns:p14="http://schemas.microsoft.com/office/powerpoint/2010/main" val="308560978"/>
      </p:ext>
    </p:extLst>
  </p:cSld>
  <p:clrMapOvr>
    <a:masterClrMapping/>
  </p:clrMapOvr>
  <p:transition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latex-image-4.pdf" descr="latex-image-4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980" y="576321"/>
            <a:ext cx="7718040" cy="1421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latex-image-7.pdf" descr="latex-image-7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86" y="3310435"/>
            <a:ext cx="8347829" cy="2747208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et up a homogeneous linear system with 9 unknowns"/>
          <p:cNvSpPr txBox="1"/>
          <p:nvPr/>
        </p:nvSpPr>
        <p:spPr>
          <a:xfrm>
            <a:off x="2251999" y="2492755"/>
            <a:ext cx="768800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Set up a homogeneous linear system with 9 unknowns </a:t>
            </a:r>
          </a:p>
        </p:txBody>
      </p:sp>
      <p:sp>
        <p:nvSpPr>
          <p:cNvPr id="180" name="How many equations do you need?"/>
          <p:cNvSpPr txBox="1"/>
          <p:nvPr/>
        </p:nvSpPr>
        <p:spPr>
          <a:xfrm>
            <a:off x="3511959" y="6180716"/>
            <a:ext cx="5168082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many equations do you need?</a:t>
            </a:r>
          </a:p>
        </p:txBody>
      </p:sp>
    </p:spTree>
    <p:extLst>
      <p:ext uri="{BB962C8B-B14F-4D97-AF65-F5344CB8AC3E}">
        <p14:creationId xmlns:p14="http://schemas.microsoft.com/office/powerpoint/2010/main" val="883904829"/>
      </p:ext>
    </p:extLst>
  </p:cSld>
  <p:clrMapOvr>
    <a:masterClrMapping/>
  </p:clrMapOvr>
  <p:transition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ach point pair (according to epipolar constraint)…"/>
          <p:cNvSpPr txBox="1"/>
          <p:nvPr/>
        </p:nvSpPr>
        <p:spPr>
          <a:xfrm>
            <a:off x="2626300" y="717467"/>
            <a:ext cx="6939401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Each point pair (according to epipolar constraint) </a:t>
            </a:r>
          </a:p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contributes only one </a:t>
            </a:r>
            <a:r>
              <a:rPr sz="2531" u="sng" kern="0">
                <a:solidFill>
                  <a:srgbClr val="000000"/>
                </a:solidFill>
                <a:latin typeface="Helvetica Light"/>
                <a:sym typeface="Helvetica Light"/>
              </a:rPr>
              <a:t>scalar</a:t>
            </a:r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 equation</a:t>
            </a:r>
          </a:p>
        </p:txBody>
      </p:sp>
      <p:pic>
        <p:nvPicPr>
          <p:cNvPr id="187" name="latex-image-1.pdf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1701" y="1791257"/>
            <a:ext cx="2548598" cy="543357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Note: This is different from the Homography estimation where each point pair contributes 2 equations."/>
          <p:cNvSpPr txBox="1"/>
          <p:nvPr/>
        </p:nvSpPr>
        <p:spPr>
          <a:xfrm>
            <a:off x="2707261" y="2875589"/>
            <a:ext cx="6777479" cy="678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algn="ctr" defTabSz="410751" hangingPunct="0">
              <a:defRPr sz="2800"/>
            </a:pPr>
            <a:r>
              <a:rPr sz="1969" b="1" kern="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rPr>
              <a:t>Note:</a:t>
            </a:r>
            <a:r>
              <a:rPr sz="1969" kern="0">
                <a:solidFill>
                  <a:srgbClr val="000000"/>
                </a:solidFill>
                <a:latin typeface="Helvetica Light"/>
                <a:sym typeface="Helvetica Light"/>
              </a:rPr>
              <a:t> This is different from the Homography estimation where each point pair contributes 2 equations.</a:t>
            </a:r>
          </a:p>
        </p:txBody>
      </p:sp>
      <p:sp>
        <p:nvSpPr>
          <p:cNvPr id="189" name="We need at least 8 points"/>
          <p:cNvSpPr txBox="1"/>
          <p:nvPr/>
        </p:nvSpPr>
        <p:spPr>
          <a:xfrm>
            <a:off x="4303041" y="4332770"/>
            <a:ext cx="358591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We need at least 8 points</a:t>
            </a:r>
          </a:p>
        </p:txBody>
      </p:sp>
      <p:sp>
        <p:nvSpPr>
          <p:cNvPr id="190" name="Hence, the 8 point algorithm!"/>
          <p:cNvSpPr txBox="1"/>
          <p:nvPr/>
        </p:nvSpPr>
        <p:spPr>
          <a:xfrm>
            <a:off x="2022770" y="5087193"/>
            <a:ext cx="8146462" cy="77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6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4570" kern="0">
                <a:solidFill>
                  <a:srgbClr val="000000"/>
                </a:solidFill>
              </a:rPr>
              <a:t>Hence, the 8 point algorithm!</a:t>
            </a:r>
          </a:p>
        </p:txBody>
      </p:sp>
    </p:spTree>
    <p:extLst>
      <p:ext uri="{BB962C8B-B14F-4D97-AF65-F5344CB8AC3E}">
        <p14:creationId xmlns:p14="http://schemas.microsoft.com/office/powerpoint/2010/main" val="2843056847"/>
      </p:ext>
    </p:extLst>
  </p:cSld>
  <p:clrMapOvr>
    <a:masterClrMapping/>
  </p:clrMapOvr>
  <p:transition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How do you solve a homogeneous linear system?"/>
          <p:cNvSpPr txBox="1"/>
          <p:nvPr/>
        </p:nvSpPr>
        <p:spPr>
          <a:xfrm>
            <a:off x="2474817" y="974708"/>
            <a:ext cx="724236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do you solve a homogeneous linear system?</a:t>
            </a:r>
          </a:p>
        </p:txBody>
      </p:sp>
      <p:pic>
        <p:nvPicPr>
          <p:cNvPr id="193" name="latex-image-25.pdf" descr="latex-image-25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695" y="1881834"/>
            <a:ext cx="3130611" cy="6029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95321855"/>
      </p:ext>
    </p:extLst>
  </p:cSld>
  <p:clrMapOvr>
    <a:masterClrMapping/>
  </p:clrMapOvr>
  <p:transition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How do you solve a homogeneous linear system?"/>
          <p:cNvSpPr txBox="1"/>
          <p:nvPr/>
        </p:nvSpPr>
        <p:spPr>
          <a:xfrm>
            <a:off x="2474817" y="974708"/>
            <a:ext cx="7242368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i="1">
                <a:solidFill>
                  <a:schemeClr val="accent1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365C0"/>
                </a:solidFill>
              </a:rPr>
              <a:t>How do you solve a homogeneous linear system?</a:t>
            </a:r>
          </a:p>
        </p:txBody>
      </p:sp>
      <p:sp>
        <p:nvSpPr>
          <p:cNvPr id="196" name="minimize"/>
          <p:cNvSpPr txBox="1"/>
          <p:nvPr/>
        </p:nvSpPr>
        <p:spPr>
          <a:xfrm>
            <a:off x="4634556" y="3644684"/>
            <a:ext cx="1279197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>
                <a:solidFill>
                  <a:srgbClr val="000000"/>
                </a:solidFill>
                <a:latin typeface="Helvetica Light"/>
                <a:sym typeface="Helvetica Light"/>
              </a:rPr>
              <a:t>minimize</a:t>
            </a:r>
          </a:p>
        </p:txBody>
      </p:sp>
      <p:sp>
        <p:nvSpPr>
          <p:cNvPr id="197" name="subject to"/>
          <p:cNvSpPr txBox="1"/>
          <p:nvPr/>
        </p:nvSpPr>
        <p:spPr>
          <a:xfrm>
            <a:off x="4665569" y="4287622"/>
            <a:ext cx="143148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 defTabSz="410751" hangingPunct="0"/>
            <a:r>
              <a:rPr sz="2531" kern="0" dirty="0">
                <a:solidFill>
                  <a:srgbClr val="000000"/>
                </a:solidFill>
                <a:latin typeface="Helvetica Light"/>
                <a:sym typeface="Helvetica Light"/>
              </a:rPr>
              <a:t>subject to</a:t>
            </a:r>
          </a:p>
        </p:txBody>
      </p:sp>
      <p:pic>
        <p:nvPicPr>
          <p:cNvPr id="198" name="latex-image-26.pdf" descr="latex-image-2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127" y="3692426"/>
            <a:ext cx="884040" cy="366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latex-image-24.pdf" descr="latex-image-24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387" y="4335363"/>
            <a:ext cx="1196579" cy="3661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latex-image-25.pdf" descr="latex-image-25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0695" y="1881834"/>
            <a:ext cx="3130611" cy="602933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Total Least Squares"/>
          <p:cNvSpPr txBox="1"/>
          <p:nvPr/>
        </p:nvSpPr>
        <p:spPr>
          <a:xfrm>
            <a:off x="4515439" y="3063179"/>
            <a:ext cx="316112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ctr" defTabSz="410751" hangingPunct="0"/>
            <a:r>
              <a:rPr sz="2531" kern="0">
                <a:solidFill>
                  <a:srgbClr val="000000"/>
                </a:solidFill>
              </a:rPr>
              <a:t>Total Least Squares</a:t>
            </a:r>
          </a:p>
        </p:txBody>
      </p:sp>
    </p:spTree>
    <p:extLst>
      <p:ext uri="{BB962C8B-B14F-4D97-AF65-F5344CB8AC3E}">
        <p14:creationId xmlns:p14="http://schemas.microsoft.com/office/powerpoint/2010/main" val="1339236447"/>
      </p:ext>
    </p:extLst>
  </p:cSld>
  <p:clrMapOvr>
    <a:masterClrMapping/>
  </p:clrMapOvr>
  <p:transition spd="med"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2375</Words>
  <Application>Microsoft Office PowerPoint</Application>
  <PresentationFormat>Widescreen</PresentationFormat>
  <Paragraphs>443</Paragraphs>
  <Slides>114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114</vt:i4>
      </vt:variant>
    </vt:vector>
  </HeadingPairs>
  <TitlesOfParts>
    <vt:vector size="124" baseType="lpstr">
      <vt:lpstr>Arial</vt:lpstr>
      <vt:lpstr>Calibri</vt:lpstr>
      <vt:lpstr>Calibri Light</vt:lpstr>
      <vt:lpstr>Calibri Light (Headings)</vt:lpstr>
      <vt:lpstr>Cambria Math</vt:lpstr>
      <vt:lpstr>HanziPen SC Bold</vt:lpstr>
      <vt:lpstr>Helvetica</vt:lpstr>
      <vt:lpstr>Helvetica Light</vt:lpstr>
      <vt:lpstr>Office Theme</vt:lpstr>
      <vt:lpstr>White</vt:lpstr>
      <vt:lpstr>Two-view geometry</vt:lpstr>
      <vt:lpstr>Course announcements</vt:lpstr>
      <vt:lpstr>Overview of today’s lecture</vt:lpstr>
      <vt:lpstr>Slide credits</vt:lpstr>
      <vt:lpstr>Triangulation</vt:lpstr>
      <vt:lpstr>Triangulation</vt:lpstr>
      <vt:lpstr>Triangulation</vt:lpstr>
      <vt:lpstr>Triangulation</vt:lpstr>
      <vt:lpstr>Triangulation</vt:lpstr>
      <vt:lpstr>Triangulation</vt:lpstr>
      <vt:lpstr>Triangulation</vt:lpstr>
      <vt:lpstr>Triangulation</vt:lpstr>
      <vt:lpstr>PowerPoint Presentation</vt:lpstr>
      <vt:lpstr>PowerPoint Presentation</vt:lpstr>
      <vt:lpstr>PowerPoint Presentation</vt:lpstr>
      <vt:lpstr>PowerPoint Presentation</vt:lpstr>
      <vt:lpstr>Linear algebra reminder: cross product</vt:lpstr>
      <vt:lpstr>Linear algebra reminder: cross product</vt:lpstr>
      <vt:lpstr>Compare with: dot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Epipolar geometry</vt:lpstr>
      <vt:lpstr>Epipolar geometry</vt:lpstr>
      <vt:lpstr>Epipolar geometry</vt:lpstr>
      <vt:lpstr>Epipolar geometry</vt:lpstr>
      <vt:lpstr>Epipolar geometry</vt:lpstr>
      <vt:lpstr>Epipolar geometry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Epipolar constraint</vt:lpstr>
      <vt:lpstr>Epipolar constraint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Epipolar constraint</vt:lpstr>
      <vt:lpstr>PowerPoint Presentation</vt:lpstr>
      <vt:lpstr>PowerPoint Presentation</vt:lpstr>
      <vt:lpstr>The essential matrix</vt:lpstr>
      <vt:lpstr>Recall:Epipolar constraint</vt:lpstr>
      <vt:lpstr>PowerPoint Presentation</vt:lpstr>
      <vt:lpstr>Motivation</vt:lpstr>
      <vt:lpstr>Epipolar Line</vt:lpstr>
      <vt:lpstr>Epipolar Line</vt:lpstr>
      <vt:lpstr>PowerPoint Presentation</vt:lpstr>
      <vt:lpstr>PowerPoint Presentation</vt:lpstr>
      <vt:lpstr>Essential Matrix vs Homography</vt:lpstr>
      <vt:lpstr>Essential Matrix vs Homography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putting it together</vt:lpstr>
      <vt:lpstr>putting it together</vt:lpstr>
      <vt:lpstr>putting it together</vt:lpstr>
      <vt:lpstr>putting it together</vt:lpstr>
      <vt:lpstr>putting it together</vt:lpstr>
      <vt:lpstr>properties of the E matrix</vt:lpstr>
      <vt:lpstr>properties of the E matrix</vt:lpstr>
      <vt:lpstr>properties of the E matrix</vt:lpstr>
      <vt:lpstr>PowerPoint Presentation</vt:lpstr>
      <vt:lpstr>How do you generalize to non-identity intrinsic matrices?</vt:lpstr>
      <vt:lpstr>The fundamental matrix</vt:lpstr>
      <vt:lpstr>PowerPoint Presentation</vt:lpstr>
      <vt:lpstr>PowerPoint Presentation</vt:lpstr>
      <vt:lpstr>PowerPoint Presentation</vt:lpstr>
      <vt:lpstr>PowerPoint Presentation</vt:lpstr>
      <vt:lpstr>properties of the E matrix</vt:lpstr>
      <vt:lpstr>PowerPoint Presentation</vt:lpstr>
      <vt:lpstr>PowerPoint Presentation</vt:lpstr>
      <vt:lpstr>The 8-point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Eight-Point Algorithm</vt:lpstr>
      <vt:lpstr>Eight-Point Algorithm</vt:lpstr>
      <vt:lpstr>Eight-Point Algorithm</vt:lpstr>
      <vt:lpstr>Eight-Point Algorithm</vt:lpstr>
      <vt:lpstr>PowerPoint Presentation</vt:lpstr>
      <vt:lpstr>Eight-Point Algorithm</vt:lpstr>
      <vt:lpstr>Example</vt:lpstr>
      <vt:lpstr>epipolar lines</vt:lpstr>
      <vt:lpstr>PowerPoint Presentation</vt:lpstr>
      <vt:lpstr>PowerPoint Presentation</vt:lpstr>
      <vt:lpstr>Where is the epipole?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Two-view geometry</dc:title>
  <dc:creator>Ioannis Gkioulekas</dc:creator>
  <cp:lastModifiedBy>Ioannis Gkioulekas</cp:lastModifiedBy>
  <cp:revision>632</cp:revision>
  <dcterms:created xsi:type="dcterms:W3CDTF">2017-08-27T19:52:29Z</dcterms:created>
  <dcterms:modified xsi:type="dcterms:W3CDTF">2020-02-24T19:37:03Z</dcterms:modified>
</cp:coreProperties>
</file>