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6" r:id="rId2"/>
    <p:sldMasterId id="2147483699" r:id="rId3"/>
    <p:sldMasterId id="2147483712" r:id="rId4"/>
    <p:sldMasterId id="2147483738" r:id="rId5"/>
    <p:sldMasterId id="2147483750" r:id="rId6"/>
  </p:sldMasterIdLst>
  <p:notesMasterIdLst>
    <p:notesMasterId r:id="rId61"/>
  </p:notesMasterIdLst>
  <p:handoutMasterIdLst>
    <p:handoutMasterId r:id="rId62"/>
  </p:handoutMasterIdLst>
  <p:sldIdLst>
    <p:sldId id="471" r:id="rId7"/>
    <p:sldId id="573" r:id="rId8"/>
    <p:sldId id="543" r:id="rId9"/>
    <p:sldId id="540" r:id="rId10"/>
    <p:sldId id="619" r:id="rId11"/>
    <p:sldId id="654" r:id="rId12"/>
    <p:sldId id="627" r:id="rId13"/>
    <p:sldId id="565" r:id="rId14"/>
    <p:sldId id="572" r:id="rId15"/>
    <p:sldId id="542" r:id="rId16"/>
    <p:sldId id="550" r:id="rId17"/>
    <p:sldId id="544" r:id="rId18"/>
    <p:sldId id="545" r:id="rId19"/>
    <p:sldId id="546" r:id="rId20"/>
    <p:sldId id="547" r:id="rId21"/>
    <p:sldId id="551" r:id="rId22"/>
    <p:sldId id="552" r:id="rId23"/>
    <p:sldId id="575" r:id="rId24"/>
    <p:sldId id="554" r:id="rId25"/>
    <p:sldId id="560" r:id="rId26"/>
    <p:sldId id="652" r:id="rId27"/>
    <p:sldId id="628" r:id="rId28"/>
    <p:sldId id="629" r:id="rId29"/>
    <p:sldId id="631" r:id="rId30"/>
    <p:sldId id="634" r:id="rId31"/>
    <p:sldId id="636" r:id="rId32"/>
    <p:sldId id="637" r:id="rId33"/>
    <p:sldId id="632" r:id="rId34"/>
    <p:sldId id="633" r:id="rId35"/>
    <p:sldId id="611" r:id="rId36"/>
    <p:sldId id="561" r:id="rId37"/>
    <p:sldId id="612" r:id="rId38"/>
    <p:sldId id="567" r:id="rId39"/>
    <p:sldId id="613" r:id="rId40"/>
    <p:sldId id="568" r:id="rId41"/>
    <p:sldId id="569" r:id="rId42"/>
    <p:sldId id="570" r:id="rId43"/>
    <p:sldId id="651" r:id="rId44"/>
    <p:sldId id="638" r:id="rId45"/>
    <p:sldId id="639" r:id="rId46"/>
    <p:sldId id="640" r:id="rId47"/>
    <p:sldId id="641" r:id="rId48"/>
    <p:sldId id="642" r:id="rId49"/>
    <p:sldId id="643" r:id="rId50"/>
    <p:sldId id="644" r:id="rId51"/>
    <p:sldId id="645" r:id="rId52"/>
    <p:sldId id="646" r:id="rId53"/>
    <p:sldId id="647" r:id="rId54"/>
    <p:sldId id="648" r:id="rId55"/>
    <p:sldId id="649" r:id="rId56"/>
    <p:sldId id="650" r:id="rId57"/>
    <p:sldId id="559" r:id="rId58"/>
    <p:sldId id="655" r:id="rId59"/>
    <p:sldId id="635" r:id="rId6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42F5B67B-9B2D-47FE-8AEA-42B5B734EEA0}">
          <p14:sldIdLst>
            <p14:sldId id="471"/>
            <p14:sldId id="573"/>
            <p14:sldId id="543"/>
            <p14:sldId id="540"/>
            <p14:sldId id="619"/>
            <p14:sldId id="654"/>
            <p14:sldId id="627"/>
            <p14:sldId id="565"/>
          </p14:sldIdLst>
        </p14:section>
        <p14:section name="Boogie" id="{F64291FF-B40F-4107-99DE-5A716ABE7B4A}">
          <p14:sldIdLst>
            <p14:sldId id="572"/>
            <p14:sldId id="542"/>
            <p14:sldId id="550"/>
            <p14:sldId id="544"/>
            <p14:sldId id="545"/>
            <p14:sldId id="546"/>
            <p14:sldId id="547"/>
            <p14:sldId id="551"/>
            <p14:sldId id="552"/>
          </p14:sldIdLst>
        </p14:section>
        <p14:section name="Dafny" id="{EFDAB83B-5C17-440C-B733-A9E1BB8E1636}">
          <p14:sldIdLst>
            <p14:sldId id="575"/>
            <p14:sldId id="554"/>
            <p14:sldId id="560"/>
            <p14:sldId id="652"/>
            <p14:sldId id="628"/>
            <p14:sldId id="629"/>
            <p14:sldId id="631"/>
            <p14:sldId id="634"/>
            <p14:sldId id="636"/>
            <p14:sldId id="637"/>
            <p14:sldId id="632"/>
            <p14:sldId id="633"/>
            <p14:sldId id="611"/>
            <p14:sldId id="561"/>
            <p14:sldId id="612"/>
            <p14:sldId id="567"/>
            <p14:sldId id="613"/>
            <p14:sldId id="568"/>
            <p14:sldId id="569"/>
            <p14:sldId id="570"/>
            <p14:sldId id="651"/>
            <p14:sldId id="638"/>
            <p14:sldId id="639"/>
            <p14:sldId id="640"/>
            <p14:sldId id="641"/>
            <p14:sldId id="642"/>
            <p14:sldId id="643"/>
            <p14:sldId id="644"/>
            <p14:sldId id="645"/>
            <p14:sldId id="646"/>
            <p14:sldId id="647"/>
            <p14:sldId id="648"/>
            <p14:sldId id="649"/>
            <p14:sldId id="650"/>
            <p14:sldId id="559"/>
            <p14:sldId id="655"/>
            <p14:sldId id="635"/>
          </p14:sldIdLst>
        </p14:section>
        <p14:section name="Scratch" id="{4CFC17CE-95A9-48F9-9EB1-74FB8BD5CF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9B16"/>
    <a:srgbClr val="1F8F8A"/>
    <a:srgbClr val="1B9BBD"/>
    <a:srgbClr val="3B608C"/>
    <a:srgbClr val="4F81BD"/>
    <a:srgbClr val="C0504D"/>
    <a:srgbClr val="AC5A9A"/>
    <a:srgbClr val="E6FE02"/>
    <a:srgbClr val="E224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98" autoAdjust="0"/>
    <p:restoredTop sz="90330" autoAdjust="0"/>
  </p:normalViewPr>
  <p:slideViewPr>
    <p:cSldViewPr snapToGrid="0">
      <p:cViewPr varScale="1">
        <p:scale>
          <a:sx n="118" d="100"/>
          <a:sy n="118" d="100"/>
        </p:scale>
        <p:origin x="2008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21696"/>
    </p:cViewPr>
  </p:sorterViewPr>
  <p:notesViewPr>
    <p:cSldViewPr snapToGrid="0">
      <p:cViewPr varScale="1">
        <p:scale>
          <a:sx n="98" d="100"/>
          <a:sy n="98" d="100"/>
        </p:scale>
        <p:origin x="-254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60" Type="http://schemas.openxmlformats.org/officeDocument/2006/relationships/slide" Target="slides/slide54.xml"/><Relationship Id="rId61" Type="http://schemas.openxmlformats.org/officeDocument/2006/relationships/notesMaster" Target="notesMasters/notesMaster1.xml"/><Relationship Id="rId62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2A8C0-E891-4533-9843-AA9AB49D750C}" type="datetimeFigureOut">
              <a:rPr lang="en-US" smtClean="0"/>
              <a:t>1/30/17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B2241-C892-40E1-920E-6B936CF15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21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43853-0092-4027-A693-F30C08815FC1}" type="datetimeFigureOut">
              <a:rPr lang="en-US" smtClean="0"/>
              <a:t>1/30/17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A5B87-607C-4943-88E9-30ED9315F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9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Liberal in the sense that s may not terminate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A5B87-607C-4943-88E9-30ED9315F7F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8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r>
              <a:rPr lang="en-US" dirty="0" smtClean="0"/>
              <a:t>statically-unknown</a:t>
            </a:r>
            <a:r>
              <a:rPr lang="en-US" baseline="0" dirty="0" smtClean="0"/>
              <a:t> set of 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177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r>
              <a:rPr lang="en-US" dirty="0" smtClean="0"/>
              <a:t>statically-unknown</a:t>
            </a:r>
            <a:r>
              <a:rPr lang="en-US" baseline="0" dirty="0" smtClean="0"/>
              <a:t> set of 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986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 of lists is not as easy as appending to a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6756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50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049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r>
              <a:rPr lang="en-US" dirty="0" smtClean="0"/>
              <a:t>statically-unknown</a:t>
            </a:r>
            <a:r>
              <a:rPr lang="en-US" baseline="0" dirty="0" smtClean="0"/>
              <a:t> set of 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51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41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use programmer-written quantifiers heavily,</a:t>
            </a:r>
          </a:p>
          <a:p>
            <a:r>
              <a:rPr lang="en-US" dirty="0" smtClean="0"/>
              <a:t>and Dafny uses quantifiers to </a:t>
            </a:r>
            <a:r>
              <a:rPr lang="en-US" dirty="0" err="1" smtClean="0"/>
              <a:t>axiomatize</a:t>
            </a:r>
            <a:r>
              <a:rPr lang="en-US" dirty="0" smtClean="0"/>
              <a:t> arrays and datatypes.</a:t>
            </a:r>
          </a:p>
          <a:p>
            <a:endParaRPr lang="en-US" dirty="0" smtClean="0"/>
          </a:p>
          <a:p>
            <a:r>
              <a:rPr lang="en-US" dirty="0" smtClean="0"/>
              <a:t>For our purposes, for any new theory to be a useful addition to the SMT solver, it has to play well with quantifiers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A5B87-607C-4943-88E9-30ED9315F7FB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omit non-</a:t>
            </a:r>
            <a:r>
              <a:rPr lang="en-US" dirty="0" err="1" smtClean="0"/>
              <a:t>nullness</a:t>
            </a:r>
            <a:r>
              <a:rPr lang="en-US" dirty="0" smtClean="0"/>
              <a:t> specs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203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497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Rule is unsound even if R and C have no free variables in</a:t>
            </a:r>
            <a:r>
              <a:rPr lang="en-US" baseline="0" dirty="0" smtClean="0"/>
              <a:t> common (that is, if the heap is the only common variable)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16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Footprints need to be defined abstractly because we cannot enumerate all locations statically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808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151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r>
              <a:rPr lang="en-US" dirty="0" smtClean="0"/>
              <a:t>statically-unknown</a:t>
            </a:r>
            <a:r>
              <a:rPr lang="en-US" baseline="0" dirty="0" smtClean="0"/>
              <a:t> set of 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8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hiding</a:t>
            </a:r>
          </a:p>
          <a:p>
            <a:r>
              <a:rPr lang="en-US" dirty="0" smtClean="0"/>
              <a:t>statically-unknown</a:t>
            </a:r>
            <a:r>
              <a:rPr lang="en-US" baseline="0" dirty="0" smtClean="0"/>
              <a:t> set of 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9015B-902D-4BEA-9F46-42BE0B7F9EB2}" type="slidenum">
              <a:rPr lang="en-US" smtClean="0">
                <a:solidFill>
                  <a:prstClr val="black"/>
                </a:solidFill>
              </a:rPr>
              <a:pPr/>
              <a:t>46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1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579834"/>
            <a:ext cx="32004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K. Rustan M. Leino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/>
          <a:lstStyle/>
          <a:p>
            <a:fld id="{73D7E00A-486F-4252-8B1D-E32645521F49}" type="datetimeFigureOut">
              <a:rPr lang="en-US" smtClean="0"/>
              <a:t>1/30/17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50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FAF93C-B628-4E07-BD03-8D6BA23445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32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4667"/>
            <a:ext cx="7886700" cy="83121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713923"/>
          </a:xfrm>
        </p:spPr>
        <p:txBody>
          <a:bodyPr/>
          <a:lstStyle>
            <a:lvl2pPr marL="685800" indent="-228600">
              <a:buFont typeface="Calibri" panose="020F0502020204030204" pitchFamily="34" charset="0"/>
              <a:buChar char="─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72300" y="6478271"/>
            <a:ext cx="2057400" cy="365125"/>
          </a:xfrm>
        </p:spPr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23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5C018C-A58B-4D39-B344-B9EA079690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183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2F194E-8414-412F-9141-170111CC3A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673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26124-2346-488E-93DC-52038BC116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75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F9C4EA-625C-49CF-8E3E-F2F961E614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85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C980C3-CBC9-4391-8F7A-CDEC940F1F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77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9D0F4-F2B7-48B0-8361-00AF8302D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08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A8D1B9-B24E-4346-94BE-D8A65EE4A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912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3A3A3-6858-4550-A823-E607A72AC6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97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F2F5C-C9BE-4939-A209-B9998825D3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906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52400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prstClr val="black">
                    <a:tint val="75000"/>
                  </a:prstClr>
                </a:solidFill>
              </a:rPr>
              <a:t>SMART CoolTalk</a:t>
            </a:r>
          </a:p>
        </p:txBody>
      </p:sp>
    </p:spTree>
    <p:extLst>
      <p:ext uri="{BB962C8B-B14F-4D97-AF65-F5344CB8AC3E}">
        <p14:creationId xmlns:p14="http://schemas.microsoft.com/office/powerpoint/2010/main" val="42447497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FAF93C-B628-4E07-BD03-8D6BA23445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374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4667"/>
            <a:ext cx="7886700" cy="83121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713923"/>
          </a:xfrm>
        </p:spPr>
        <p:txBody>
          <a:bodyPr/>
          <a:lstStyle>
            <a:lvl2pPr marL="685800" indent="-228600">
              <a:buFont typeface="Calibri" panose="020F0502020204030204" pitchFamily="34" charset="0"/>
              <a:buChar char="─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72300" y="6478271"/>
            <a:ext cx="2057400" cy="365125"/>
          </a:xfrm>
        </p:spPr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088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5C018C-A58B-4D39-B344-B9EA079690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763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2F194E-8414-412F-9141-170111CC3A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7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26124-2346-488E-93DC-52038BC116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487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F9C4EA-625C-49CF-8E3E-F2F961E614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284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C980C3-CBC9-4391-8F7A-CDEC940F1F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06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9D0F4-F2B7-48B0-8361-00AF8302D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096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A8D1B9-B24E-4346-94BE-D8A65EE4A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462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3A3A3-6858-4550-A823-E607A72AC6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5610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F2F5C-C9BE-4939-A209-B9998825D3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6308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52400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prstClr val="black">
                    <a:tint val="75000"/>
                  </a:prstClr>
                </a:solidFill>
              </a:rPr>
              <a:t>SMART CoolTalk</a:t>
            </a:r>
          </a:p>
        </p:txBody>
      </p:sp>
    </p:spTree>
    <p:extLst>
      <p:ext uri="{BB962C8B-B14F-4D97-AF65-F5344CB8AC3E}">
        <p14:creationId xmlns:p14="http://schemas.microsoft.com/office/powerpoint/2010/main" val="42640681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FAF93C-B628-4E07-BD03-8D6BA23445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7474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4667"/>
            <a:ext cx="7886700" cy="83121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713923"/>
          </a:xfrm>
        </p:spPr>
        <p:txBody>
          <a:bodyPr/>
          <a:lstStyle>
            <a:lvl2pPr marL="685800" indent="-228600">
              <a:buFont typeface="Calibri" panose="020F0502020204030204" pitchFamily="34" charset="0"/>
              <a:buChar char="─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972300" y="6478271"/>
            <a:ext cx="2057400" cy="365125"/>
          </a:xfrm>
        </p:spPr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74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5C018C-A58B-4D39-B344-B9EA079690F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3842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2F194E-8414-412F-9141-170111CC3A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449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C26124-2346-488E-93DC-52038BC116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7405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F9C4EA-625C-49CF-8E3E-F2F961E614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6930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C980C3-CBC9-4391-8F7A-CDEC940F1F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6266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9D0F4-F2B7-48B0-8361-00AF8302D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28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A8D1B9-B24E-4346-94BE-D8A65EE4A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2125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3A3A3-6858-4550-A823-E607A72AC6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5959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F2F5C-C9BE-4939-A209-B9998825D3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292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52400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prstClr val="black">
                    <a:tint val="75000"/>
                  </a:prstClr>
                </a:solidFill>
              </a:rPr>
              <a:t>SMART CoolTalk</a:t>
            </a:r>
          </a:p>
        </p:txBody>
      </p:sp>
    </p:spTree>
    <p:extLst>
      <p:ext uri="{BB962C8B-B14F-4D97-AF65-F5344CB8AC3E}">
        <p14:creationId xmlns:p14="http://schemas.microsoft.com/office/powerpoint/2010/main" val="834732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Placeholder footer:  Please edit in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785099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00728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87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067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5304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2923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8681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7680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60639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5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16074"/>
            <a:ext cx="8229600" cy="45637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516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83073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20000"/>
                    <a:lumOff val="80000"/>
                  </a:schemeClr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srgbClr val="DEEBF6">
                    <a:lumMod val="20000"/>
                    <a:lumOff val="8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EBF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81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77" y="1654629"/>
            <a:ext cx="8756899" cy="4741667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20000"/>
                    <a:lumOff val="80000"/>
                  </a:schemeClr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srgbClr val="DEEBF6">
                    <a:lumMod val="20000"/>
                    <a:lumOff val="8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EBF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1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398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20000"/>
                    <a:lumOff val="80000"/>
                  </a:schemeClr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srgbClr val="DEEBF6">
                    <a:lumMod val="20000"/>
                    <a:lumOff val="8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EBF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56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68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002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46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7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0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1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2.xml"/><Relationship Id="rId3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6.xml"/><Relationship Id="rId7" Type="http://schemas.openxmlformats.org/officeDocument/2006/relationships/slideLayout" Target="../slideLayouts/slideLayout57.xml"/><Relationship Id="rId8" Type="http://schemas.openxmlformats.org/officeDocument/2006/relationships/slideLayout" Target="../slideLayouts/slideLayout58.xml"/><Relationship Id="rId9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4.xml"/><Relationship Id="rId4" Type="http://schemas.openxmlformats.org/officeDocument/2006/relationships/slideLayout" Target="../slideLayouts/slideLayout65.xml"/><Relationship Id="rId5" Type="http://schemas.openxmlformats.org/officeDocument/2006/relationships/slideLayout" Target="../slideLayouts/slideLayout66.xml"/><Relationship Id="rId6" Type="http://schemas.openxmlformats.org/officeDocument/2006/relationships/slideLayout" Target="../slideLayouts/slideLayout67.xml"/><Relationship Id="rId7" Type="http://schemas.openxmlformats.org/officeDocument/2006/relationships/slideLayout" Target="../slideLayouts/slideLayout68.xml"/><Relationship Id="rId8" Type="http://schemas.openxmlformats.org/officeDocument/2006/relationships/theme" Target="../theme/theme6.xml"/><Relationship Id="rId1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  <p:sldLayoutId id="2147483685" r:id="rId13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BDAB71-A4DF-41C5-973E-0C0E175D06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74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BDAB71-A4DF-41C5-973E-0C0E175D06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55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BDAB71-A4DF-41C5-973E-0C0E175D06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6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37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A6C39-3353-4ED9-9429-502B59471FA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04D1E-A0DF-44EA-81BD-EC0D457EBF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88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3377" y="657647"/>
            <a:ext cx="8756899" cy="6396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3377" y="1698171"/>
            <a:ext cx="8756899" cy="4698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364705" y="6544875"/>
            <a:ext cx="2641313" cy="2443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20000"/>
                    <a:lumOff val="80000"/>
                  </a:schemeClr>
                </a:solidFill>
                <a:latin typeface="DINPro"/>
              </a:defRPr>
            </a:lvl1pPr>
          </a:lstStyle>
          <a:p>
            <a:fld id="{7F6D50E8-09C0-4F39-8C46-4E6B194B98D2}" type="slidenum">
              <a:rPr lang="en-US" smtClean="0">
                <a:solidFill>
                  <a:srgbClr val="DEEBF6">
                    <a:lumMod val="20000"/>
                    <a:lumOff val="8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EBF6">
                  <a:lumMod val="20000"/>
                  <a:lumOff val="8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7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3600" b="1" kern="1200" dirty="0">
          <a:solidFill>
            <a:schemeClr val="accent1">
              <a:lumMod val="20000"/>
              <a:lumOff val="80000"/>
            </a:schemeClr>
          </a:solidFill>
          <a:effectLst/>
          <a:latin typeface="DINPro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2100" kern="1200">
          <a:solidFill>
            <a:schemeClr val="bg1"/>
          </a:solidFill>
          <a:latin typeface="DINPro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Calibri" panose="020F0502020204030204" pitchFamily="34" charset="0"/>
        <a:buChar char="­"/>
        <a:defRPr sz="1800" kern="1200">
          <a:solidFill>
            <a:schemeClr val="bg1"/>
          </a:solidFill>
          <a:latin typeface="DINPro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DINPro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3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716" y="1948653"/>
            <a:ext cx="8610935" cy="616852"/>
          </a:xfrm>
        </p:spPr>
        <p:txBody>
          <a:bodyPr>
            <a:noAutofit/>
          </a:bodyPr>
          <a:lstStyle/>
          <a:p>
            <a:pPr algn="l">
              <a:tabLst>
                <a:tab pos="2341563" algn="l"/>
              </a:tabLst>
            </a:pPr>
            <a:r>
              <a:rPr lang="en-US" sz="4000" i="1" dirty="0" smtClean="0"/>
              <a:t>Automated program </a:t>
            </a:r>
            <a:r>
              <a:rPr lang="en-US" sz="4000" i="1" dirty="0" smtClean="0"/>
              <a:t>verification</a:t>
            </a:r>
            <a:br>
              <a:rPr lang="en-US" sz="4000" i="1" dirty="0" smtClean="0"/>
            </a:br>
            <a:r>
              <a:rPr lang="en-US" sz="2800" dirty="0" smtClean="0"/>
              <a:t>Bryan </a:t>
            </a:r>
            <a:r>
              <a:rPr lang="en-US" sz="2800" dirty="0" err="1" smtClean="0"/>
              <a:t>Parno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54716" y="6063048"/>
            <a:ext cx="593733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/>
              <a:t>With material borrowed from: Chris </a:t>
            </a:r>
            <a:r>
              <a:rPr lang="en-US" sz="1700" dirty="0" err="1" smtClean="0"/>
              <a:t>Hawblitzel</a:t>
            </a:r>
            <a:r>
              <a:rPr lang="en-US" sz="1700" dirty="0" smtClean="0"/>
              <a:t> and </a:t>
            </a:r>
            <a:r>
              <a:rPr lang="en-US" sz="1700" dirty="0" err="1" smtClean="0"/>
              <a:t>Rustan</a:t>
            </a:r>
            <a:r>
              <a:rPr lang="en-US" sz="1700" dirty="0" smtClean="0"/>
              <a:t> </a:t>
            </a:r>
            <a:r>
              <a:rPr lang="en-US" sz="1700" dirty="0" err="1" smtClean="0"/>
              <a:t>Leino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0747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/>
          <p:cNvSpPr/>
          <p:nvPr/>
        </p:nvSpPr>
        <p:spPr bwMode="auto">
          <a:xfrm rot="900000">
            <a:off x="3338994" y="1278292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GPU Verify</a:t>
            </a:r>
          </a:p>
        </p:txBody>
      </p:sp>
      <p:cxnSp>
        <p:nvCxnSpPr>
          <p:cNvPr id="60" name="Straight Arrow Connector 59"/>
          <p:cNvCxnSpPr>
            <a:stCxn id="59" idx="3"/>
          </p:cNvCxnSpPr>
          <p:nvPr/>
        </p:nvCxnSpPr>
        <p:spPr>
          <a:xfrm>
            <a:off x="4378256" y="1786590"/>
            <a:ext cx="514350" cy="198946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2"/>
          </p:cNvCxnSpPr>
          <p:nvPr/>
        </p:nvCxnSpPr>
        <p:spPr>
          <a:xfrm flipH="1">
            <a:off x="5393982" y="2885563"/>
            <a:ext cx="1446905" cy="91719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310706" y="2336584"/>
            <a:ext cx="1180133" cy="1306196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 bwMode="auto">
          <a:xfrm rot="900000">
            <a:off x="1546918" y="1800634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Corral</a:t>
            </a:r>
          </a:p>
        </p:txBody>
      </p:sp>
      <p:sp>
        <p:nvSpPr>
          <p:cNvPr id="3" name="Snip Same Side Corner Rectangle 2"/>
          <p:cNvSpPr/>
          <p:nvPr/>
        </p:nvSpPr>
        <p:spPr bwMode="auto">
          <a:xfrm rot="151991">
            <a:off x="6076735" y="4075601"/>
            <a:ext cx="1461620" cy="278719"/>
          </a:xfrm>
          <a:prstGeom prst="snip2Same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inference</a:t>
            </a:r>
          </a:p>
        </p:txBody>
      </p:sp>
      <p:sp>
        <p:nvSpPr>
          <p:cNvPr id="55" name="Snip Same Side Corner Rectangle 54"/>
          <p:cNvSpPr/>
          <p:nvPr/>
        </p:nvSpPr>
        <p:spPr bwMode="auto">
          <a:xfrm rot="151991">
            <a:off x="6133885" y="4393515"/>
            <a:ext cx="1461620" cy="278719"/>
          </a:xfrm>
          <a:prstGeom prst="snip2Same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SymDiff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152628" y="2393734"/>
            <a:ext cx="676422" cy="121784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 bwMode="auto">
          <a:xfrm rot="900000">
            <a:off x="2306982" y="1828287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Poirot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000502" y="2393735"/>
            <a:ext cx="402196" cy="1307612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 bwMode="auto">
          <a:xfrm rot="900000">
            <a:off x="3049932" y="1812370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Forró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39" name="Straight Arrow Connector 38"/>
          <p:cNvCxnSpPr>
            <a:stCxn id="43" idx="2"/>
          </p:cNvCxnSpPr>
          <p:nvPr/>
        </p:nvCxnSpPr>
        <p:spPr>
          <a:xfrm flipH="1">
            <a:off x="4857751" y="2428363"/>
            <a:ext cx="440086" cy="1183216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62" idx="2"/>
          </p:cNvCxnSpPr>
          <p:nvPr/>
        </p:nvCxnSpPr>
        <p:spPr>
          <a:xfrm>
            <a:off x="4396826" y="2465784"/>
            <a:ext cx="96145" cy="1235562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1" idx="2"/>
          </p:cNvCxnSpPr>
          <p:nvPr/>
        </p:nvCxnSpPr>
        <p:spPr>
          <a:xfrm flipH="1">
            <a:off x="4996299" y="2294335"/>
            <a:ext cx="969182" cy="131724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7" idx="2"/>
          </p:cNvCxnSpPr>
          <p:nvPr/>
        </p:nvCxnSpPr>
        <p:spPr>
          <a:xfrm flipH="1">
            <a:off x="5327470" y="2199763"/>
            <a:ext cx="2142066" cy="148869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2"/>
          </p:cNvCxnSpPr>
          <p:nvPr/>
        </p:nvCxnSpPr>
        <p:spPr>
          <a:xfrm flipH="1">
            <a:off x="5327470" y="2256913"/>
            <a:ext cx="1456266" cy="131724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 Diagonal Corner Rectangle 4"/>
          <p:cNvSpPr/>
          <p:nvPr/>
        </p:nvSpPr>
        <p:spPr bwMode="auto">
          <a:xfrm rot="299490">
            <a:off x="2574179" y="5154942"/>
            <a:ext cx="1078057" cy="62865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SMT Lib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228851" y="3161448"/>
            <a:ext cx="1110857" cy="53989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3" idx="2"/>
          </p:cNvCxnSpPr>
          <p:nvPr/>
        </p:nvCxnSpPr>
        <p:spPr>
          <a:xfrm>
            <a:off x="3126137" y="3161449"/>
            <a:ext cx="486817" cy="41270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" idx="2"/>
          </p:cNvCxnSpPr>
          <p:nvPr/>
        </p:nvCxnSpPr>
        <p:spPr>
          <a:xfrm>
            <a:off x="3882475" y="3151585"/>
            <a:ext cx="282338" cy="536872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6" idx="2"/>
          </p:cNvCxnSpPr>
          <p:nvPr/>
        </p:nvCxnSpPr>
        <p:spPr>
          <a:xfrm>
            <a:off x="4675437" y="3161448"/>
            <a:ext cx="0" cy="53989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</p:cNvCxnSpPr>
          <p:nvPr/>
        </p:nvCxnSpPr>
        <p:spPr>
          <a:xfrm flipH="1">
            <a:off x="5185654" y="3161449"/>
            <a:ext cx="283632" cy="41270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486151" y="4660006"/>
            <a:ext cx="514351" cy="49612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3"/>
          </p:cNvCxnSpPr>
          <p:nvPr/>
        </p:nvCxnSpPr>
        <p:spPr>
          <a:xfrm>
            <a:off x="4402698" y="4736620"/>
            <a:ext cx="56618" cy="41951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Hexagon 21"/>
          <p:cNvSpPr/>
          <p:nvPr/>
        </p:nvSpPr>
        <p:spPr bwMode="auto">
          <a:xfrm>
            <a:off x="3143250" y="3574156"/>
            <a:ext cx="2400300" cy="1200150"/>
          </a:xfrm>
          <a:prstGeom prst="hexagon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</a:t>
            </a:r>
          </a:p>
        </p:txBody>
      </p:sp>
      <p:sp>
        <p:nvSpPr>
          <p:cNvPr id="26" name="Rounded Rectangle 25"/>
          <p:cNvSpPr/>
          <p:nvPr/>
        </p:nvSpPr>
        <p:spPr bwMode="auto">
          <a:xfrm rot="900000">
            <a:off x="6408393" y="2155270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Diego-</a:t>
            </a:r>
            <a:r>
              <a:rPr lang="en-US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matic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 rot="900000">
            <a:off x="5735982" y="2431155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Java </a:t>
            </a:r>
            <a:b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  BML</a:t>
            </a:r>
          </a:p>
        </p:txBody>
      </p:sp>
      <p:sp>
        <p:nvSpPr>
          <p:cNvPr id="17" name="Rounded Rectangle 16"/>
          <p:cNvSpPr/>
          <p:nvPr/>
        </p:nvSpPr>
        <p:spPr bwMode="auto">
          <a:xfrm rot="900000">
            <a:off x="5036793" y="2431156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Eiffel</a:t>
            </a:r>
            <a:b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sz="12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(</a:t>
            </a:r>
            <a:r>
              <a:rPr lang="en-US" sz="12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EveProofs</a:t>
            </a:r>
            <a:r>
              <a:rPr lang="en-US" sz="12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)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 rot="900000">
            <a:off x="4242944" y="2431156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Chalice</a:t>
            </a:r>
          </a:p>
        </p:txBody>
      </p:sp>
      <p:sp>
        <p:nvSpPr>
          <p:cNvPr id="15" name="Rounded Rectangle 14"/>
          <p:cNvSpPr/>
          <p:nvPr/>
        </p:nvSpPr>
        <p:spPr bwMode="auto">
          <a:xfrm rot="900000">
            <a:off x="3449982" y="2421292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Dafny</a:t>
            </a:r>
            <a:endParaRPr lang="en-US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28" name="Straight Arrow Connector 27"/>
          <p:cNvCxnSpPr>
            <a:stCxn id="24" idx="2"/>
          </p:cNvCxnSpPr>
          <p:nvPr/>
        </p:nvCxnSpPr>
        <p:spPr>
          <a:xfrm>
            <a:off x="1468787" y="3161446"/>
            <a:ext cx="1683842" cy="734066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3" idx="2"/>
          </p:cNvCxnSpPr>
          <p:nvPr/>
        </p:nvCxnSpPr>
        <p:spPr>
          <a:xfrm flipH="1">
            <a:off x="5417486" y="3161447"/>
            <a:ext cx="750989" cy="527009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 Diagonal Corner Rectangle 31"/>
          <p:cNvSpPr/>
          <p:nvPr/>
        </p:nvSpPr>
        <p:spPr bwMode="auto">
          <a:xfrm rot="299490">
            <a:off x="5211698" y="5154942"/>
            <a:ext cx="1078057" cy="62865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TPTP</a:t>
            </a:r>
          </a:p>
        </p:txBody>
      </p:sp>
      <p:cxnSp>
        <p:nvCxnSpPr>
          <p:cNvPr id="33" name="Straight Arrow Connector 32"/>
          <p:cNvCxnSpPr>
            <a:endCxn id="32" idx="3"/>
          </p:cNvCxnSpPr>
          <p:nvPr/>
        </p:nvCxnSpPr>
        <p:spPr>
          <a:xfrm>
            <a:off x="4958662" y="4488558"/>
            <a:ext cx="819413" cy="667577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 bwMode="auto">
          <a:xfrm rot="900000">
            <a:off x="7037043" y="1469470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…</a:t>
            </a:r>
          </a:p>
        </p:txBody>
      </p:sp>
      <p:sp>
        <p:nvSpPr>
          <p:cNvPr id="40" name="Rounded Rectangle 39"/>
          <p:cNvSpPr/>
          <p:nvPr/>
        </p:nvSpPr>
        <p:spPr bwMode="auto">
          <a:xfrm rot="900000">
            <a:off x="6351243" y="1526620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 x86</a:t>
            </a:r>
          </a:p>
        </p:txBody>
      </p:sp>
      <p:sp>
        <p:nvSpPr>
          <p:cNvPr id="50" name="Freeform 49"/>
          <p:cNvSpPr/>
          <p:nvPr/>
        </p:nvSpPr>
        <p:spPr>
          <a:xfrm>
            <a:off x="5387688" y="3895512"/>
            <a:ext cx="836812" cy="682332"/>
          </a:xfrm>
          <a:custGeom>
            <a:avLst/>
            <a:gdLst>
              <a:gd name="connsiteX0" fmla="*/ 0 w 1115749"/>
              <a:gd name="connsiteY0" fmla="*/ 402798 h 909776"/>
              <a:gd name="connsiteX1" fmla="*/ 886691 w 1115749"/>
              <a:gd name="connsiteY1" fmla="*/ 901561 h 909776"/>
              <a:gd name="connsiteX2" fmla="*/ 1066800 w 1115749"/>
              <a:gd name="connsiteY2" fmla="*/ 42580 h 909776"/>
              <a:gd name="connsiteX3" fmla="*/ 152400 w 1115749"/>
              <a:gd name="connsiteY3" fmla="*/ 208834 h 90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749" h="909776">
                <a:moveTo>
                  <a:pt x="0" y="402798"/>
                </a:moveTo>
                <a:cubicBezTo>
                  <a:pt x="354445" y="682197"/>
                  <a:pt x="708891" y="961597"/>
                  <a:pt x="886691" y="901561"/>
                </a:cubicBezTo>
                <a:cubicBezTo>
                  <a:pt x="1064491" y="841525"/>
                  <a:pt x="1189182" y="158034"/>
                  <a:pt x="1066800" y="42580"/>
                </a:cubicBezTo>
                <a:cubicBezTo>
                  <a:pt x="944418" y="-72874"/>
                  <a:pt x="548409" y="67980"/>
                  <a:pt x="152400" y="208834"/>
                </a:cubicBezTo>
              </a:path>
            </a:pathLst>
          </a:cu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1" name="Rounded Rectangle 50"/>
          <p:cNvSpPr/>
          <p:nvPr/>
        </p:nvSpPr>
        <p:spPr bwMode="auto">
          <a:xfrm rot="900000">
            <a:off x="5532988" y="1564042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STORM (C)</a:t>
            </a:r>
          </a:p>
        </p:txBody>
      </p:sp>
      <p:sp>
        <p:nvSpPr>
          <p:cNvPr id="43" name="Rounded Rectangle 42"/>
          <p:cNvSpPr/>
          <p:nvPr/>
        </p:nvSpPr>
        <p:spPr bwMode="auto">
          <a:xfrm rot="900000">
            <a:off x="4865343" y="1698070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 B Analyze</a:t>
            </a:r>
          </a:p>
        </p:txBody>
      </p:sp>
      <p:sp>
        <p:nvSpPr>
          <p:cNvPr id="62" name="Rounded Rectangle 61"/>
          <p:cNvSpPr/>
          <p:nvPr/>
        </p:nvSpPr>
        <p:spPr bwMode="auto">
          <a:xfrm rot="900000">
            <a:off x="3964332" y="1735492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QED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" y="115435"/>
            <a:ext cx="9105900" cy="124364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Boogie </a:t>
            </a:r>
            <a:r>
              <a:rPr lang="en-US" sz="3600" dirty="0"/>
              <a:t>= Intermediate Language for Verification </a:t>
            </a:r>
          </a:p>
        </p:txBody>
      </p:sp>
      <p:cxnSp>
        <p:nvCxnSpPr>
          <p:cNvPr id="58" name="Straight Arrow Connector 57"/>
          <p:cNvCxnSpPr>
            <a:stCxn id="57" idx="2"/>
          </p:cNvCxnSpPr>
          <p:nvPr/>
        </p:nvCxnSpPr>
        <p:spPr>
          <a:xfrm flipH="1">
            <a:off x="5587312" y="3275747"/>
            <a:ext cx="1882224" cy="641309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 bwMode="auto">
          <a:xfrm rot="900000">
            <a:off x="7037043" y="2545455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Region Logic</a:t>
            </a:r>
          </a:p>
        </p:txBody>
      </p:sp>
      <p:sp>
        <p:nvSpPr>
          <p:cNvPr id="29" name="Snip Same Side Corner Rectangle 28"/>
          <p:cNvSpPr/>
          <p:nvPr/>
        </p:nvSpPr>
        <p:spPr bwMode="auto">
          <a:xfrm rot="427467">
            <a:off x="1395044" y="3802757"/>
            <a:ext cx="1644420" cy="775088"/>
          </a:xfrm>
          <a:prstGeom prst="snip2SameRect">
            <a:avLst>
              <a:gd name="adj1" fmla="val 22627"/>
              <a:gd name="adj2" fmla="val 0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 Verification Debugger</a:t>
            </a:r>
          </a:p>
        </p:txBody>
      </p:sp>
      <p:sp>
        <p:nvSpPr>
          <p:cNvPr id="30" name="Freeform 29"/>
          <p:cNvSpPr/>
          <p:nvPr/>
        </p:nvSpPr>
        <p:spPr bwMode="auto">
          <a:xfrm>
            <a:off x="3022059" y="4386483"/>
            <a:ext cx="1147919" cy="774753"/>
          </a:xfrm>
          <a:custGeom>
            <a:avLst/>
            <a:gdLst>
              <a:gd name="connsiteX0" fmla="*/ 1749972 w 1749972"/>
              <a:gd name="connsiteY0" fmla="*/ 1308538 h 1308538"/>
              <a:gd name="connsiteX1" fmla="*/ 1450427 w 1749972"/>
              <a:gd name="connsiteY1" fmla="*/ 315311 h 1308538"/>
              <a:gd name="connsiteX2" fmla="*/ 0 w 1749972"/>
              <a:gd name="connsiteY2" fmla="*/ 0 h 1308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972" h="1308538">
                <a:moveTo>
                  <a:pt x="1749972" y="1308538"/>
                </a:moveTo>
                <a:cubicBezTo>
                  <a:pt x="1746030" y="920969"/>
                  <a:pt x="1742089" y="533401"/>
                  <a:pt x="1450427" y="315311"/>
                </a:cubicBezTo>
                <a:cubicBezTo>
                  <a:pt x="1158765" y="97221"/>
                  <a:pt x="579382" y="48610"/>
                  <a:pt x="0" y="0"/>
                </a:cubicBezTo>
              </a:path>
            </a:pathLst>
          </a:cu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ound Diagonal Corner Rectangle 5"/>
          <p:cNvSpPr/>
          <p:nvPr/>
        </p:nvSpPr>
        <p:spPr bwMode="auto">
          <a:xfrm rot="299490">
            <a:off x="3892938" y="5154942"/>
            <a:ext cx="1078057" cy="62865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Z3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2310707" y="3022384"/>
            <a:ext cx="1667913" cy="780374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cxnSp>
      <p:sp>
        <p:nvSpPr>
          <p:cNvPr id="13" name="Rounded Rectangle 12"/>
          <p:cNvSpPr/>
          <p:nvPr/>
        </p:nvSpPr>
        <p:spPr bwMode="auto">
          <a:xfrm rot="900000">
            <a:off x="2693643" y="2431156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HAVOC (C)</a:t>
            </a:r>
          </a:p>
        </p:txBody>
      </p:sp>
      <p:sp>
        <p:nvSpPr>
          <p:cNvPr id="14" name="Rounded Rectangle 13"/>
          <p:cNvSpPr/>
          <p:nvPr/>
        </p:nvSpPr>
        <p:spPr bwMode="auto">
          <a:xfrm rot="900000">
            <a:off x="1830142" y="2431156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VCC</a:t>
            </a:r>
            <a:b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(C)</a:t>
            </a:r>
          </a:p>
        </p:txBody>
      </p:sp>
      <p:sp>
        <p:nvSpPr>
          <p:cNvPr id="24" name="Rounded Rectangle 23"/>
          <p:cNvSpPr/>
          <p:nvPr/>
        </p:nvSpPr>
        <p:spPr bwMode="auto">
          <a:xfrm rot="900000">
            <a:off x="1036293" y="2431154"/>
            <a:ext cx="1057275" cy="74295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68577" tIns="34289" rIns="68577" bIns="34289" numCol="1" rtlCol="0" anchor="ctr" anchorCtr="0" compatLnSpc="1">
            <a:prstTxWarp prst="textNoShape">
              <a:avLst/>
            </a:prstTxWarp>
          </a:bodyPr>
          <a:lstStyle/>
          <a:p>
            <a:pPr algn="ctr" defTabSz="685574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Spec#</a:t>
            </a:r>
          </a:p>
        </p:txBody>
      </p:sp>
      <p:cxnSp>
        <p:nvCxnSpPr>
          <p:cNvPr id="34" name="Straight Arrow Connector 33"/>
          <p:cNvCxnSpPr>
            <a:stCxn id="29" idx="3"/>
          </p:cNvCxnSpPr>
          <p:nvPr/>
        </p:nvCxnSpPr>
        <p:spPr>
          <a:xfrm flipV="1">
            <a:off x="2265319" y="3083566"/>
            <a:ext cx="283554" cy="722183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116203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Boogie Syntax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8153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TYPES</a:t>
            </a:r>
          </a:p>
          <a:p>
            <a:r>
              <a:rPr lang="en-US" b="1" dirty="0" smtClean="0"/>
              <a:t>primitive types         </a:t>
            </a:r>
            <a:r>
              <a:rPr lang="en-US" dirty="0" smtClean="0"/>
              <a:t>          t ::= bool | </a:t>
            </a:r>
            <a:r>
              <a:rPr lang="en-US" dirty="0" err="1" smtClean="0"/>
              <a:t>int</a:t>
            </a:r>
            <a:r>
              <a:rPr lang="en-US" dirty="0" smtClean="0"/>
              <a:t> | bv8 | bv16 | bv32 </a:t>
            </a:r>
            <a:r>
              <a:rPr lang="en-US" dirty="0" smtClean="0"/>
              <a:t>| real | </a:t>
            </a:r>
            <a:r>
              <a:rPr lang="en-US" dirty="0" smtClean="0"/>
              <a:t>…</a:t>
            </a:r>
          </a:p>
          <a:p>
            <a:r>
              <a:rPr lang="en-US" b="1" dirty="0" smtClean="0"/>
              <a:t>array types                </a:t>
            </a:r>
            <a:r>
              <a:rPr lang="en-US" dirty="0" smtClean="0"/>
              <a:t>                | [t]t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EXPRESSIONS</a:t>
            </a:r>
          </a:p>
          <a:p>
            <a:r>
              <a:rPr lang="en-US" b="1" dirty="0" smtClean="0"/>
              <a:t>variables                    </a:t>
            </a:r>
            <a:r>
              <a:rPr lang="en-US" dirty="0" smtClean="0"/>
              <a:t>          e, P ::= x</a:t>
            </a:r>
          </a:p>
          <a:p>
            <a:r>
              <a:rPr lang="en-US" b="1" dirty="0" err="1" smtClean="0"/>
              <a:t>boolean</a:t>
            </a:r>
            <a:r>
              <a:rPr lang="en-US" b="1" dirty="0" smtClean="0"/>
              <a:t> expressions</a:t>
            </a:r>
            <a:r>
              <a:rPr lang="en-US" dirty="0" smtClean="0"/>
              <a:t>                   | true | false | !e | e &amp;&amp; e | e ==&gt; e | ...</a:t>
            </a:r>
          </a:p>
          <a:p>
            <a:r>
              <a:rPr lang="en-US" b="1" dirty="0" smtClean="0"/>
              <a:t>linear integer arithmetic </a:t>
            </a:r>
            <a:r>
              <a:rPr lang="en-US" dirty="0" smtClean="0"/>
              <a:t>           | ... | -2 | -1 | 0 | 1 | 2 | … | e + e | e – e | e &lt;= e | ...</a:t>
            </a:r>
          </a:p>
          <a:p>
            <a:r>
              <a:rPr lang="en-US" b="1" dirty="0" smtClean="0"/>
              <a:t>bit vector arithmetic</a:t>
            </a:r>
            <a:r>
              <a:rPr lang="en-US" dirty="0" smtClean="0"/>
              <a:t>                   | e &amp; e | e &lt;&lt; e | ...</a:t>
            </a:r>
          </a:p>
          <a:p>
            <a:r>
              <a:rPr lang="en-US" b="1" dirty="0" err="1" smtClean="0"/>
              <a:t>uninterpreted</a:t>
            </a:r>
            <a:r>
              <a:rPr lang="en-US" b="1" dirty="0" smtClean="0"/>
              <a:t> functions</a:t>
            </a:r>
            <a:r>
              <a:rPr lang="en-US" dirty="0" smtClean="0"/>
              <a:t>             | f(e,…,e)</a:t>
            </a:r>
          </a:p>
          <a:p>
            <a:r>
              <a:rPr lang="en-US" b="1" dirty="0" smtClean="0"/>
              <a:t>arrays</a:t>
            </a:r>
            <a:r>
              <a:rPr lang="en-US" dirty="0" smtClean="0"/>
              <a:t>                                             | e[e] | e[e := e]</a:t>
            </a:r>
          </a:p>
          <a:p>
            <a:r>
              <a:rPr lang="en-US" b="1" dirty="0" smtClean="0"/>
              <a:t>quantifiers</a:t>
            </a:r>
            <a:r>
              <a:rPr lang="en-US" dirty="0" smtClean="0"/>
              <a:t>                                    | (</a:t>
            </a:r>
            <a:r>
              <a:rPr lang="en-US" dirty="0" err="1" smtClean="0"/>
              <a:t>forall</a:t>
            </a:r>
            <a:r>
              <a:rPr lang="en-US" dirty="0" smtClean="0"/>
              <a:t> x:t :: e) | (exists x:t :: e)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STATEMENTS</a:t>
            </a:r>
          </a:p>
          <a:p>
            <a:r>
              <a:rPr lang="en-US" b="1" dirty="0" smtClean="0"/>
              <a:t>primitive statements</a:t>
            </a:r>
            <a:r>
              <a:rPr lang="en-US" dirty="0" smtClean="0"/>
              <a:t>        s ::=   x := e  | assert e; | assume e; | …</a:t>
            </a:r>
          </a:p>
          <a:p>
            <a:r>
              <a:rPr lang="en-US" b="1" dirty="0" smtClean="0"/>
              <a:t>compound statements</a:t>
            </a:r>
            <a:r>
              <a:rPr lang="en-US" dirty="0" smtClean="0"/>
              <a:t>           | s1 s2 | if(e) {s1} else {s2} | while(e) invariant P; {s} | …</a:t>
            </a:r>
          </a:p>
          <a:p>
            <a:r>
              <a:rPr lang="en-US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579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299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Hoare logic: </a:t>
            </a:r>
            <a:br>
              <a:rPr lang="en-US" dirty="0" smtClean="0"/>
            </a:br>
            <a:r>
              <a:rPr lang="en-US" dirty="0" smtClean="0"/>
              <a:t>Reasoning about imperative code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2784764"/>
            <a:ext cx="1752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sz="3200" dirty="0" smtClean="0"/>
              <a:t>x := x + 1;</a:t>
            </a:r>
          </a:p>
          <a:p>
            <a:r>
              <a:rPr lang="en-US" sz="3200" i="1" dirty="0" smtClean="0">
                <a:solidFill>
                  <a:srgbClr val="00B050"/>
                </a:solidFill>
              </a:rPr>
              <a:t>x &gt; 5</a:t>
            </a:r>
          </a:p>
        </p:txBody>
      </p:sp>
      <p:sp>
        <p:nvSpPr>
          <p:cNvPr id="5" name="Left Brace 4"/>
          <p:cNvSpPr/>
          <p:nvPr/>
        </p:nvSpPr>
        <p:spPr>
          <a:xfrm>
            <a:off x="2438400" y="33528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2438400" y="3897224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2438400" y="28956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9316" y="3382181"/>
            <a:ext cx="18667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imperative code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3886200"/>
            <a:ext cx="1883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goal: prove x &gt; 5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76413" y="2895600"/>
            <a:ext cx="2038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initial assumption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2787595"/>
            <a:ext cx="1752403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00B050"/>
                </a:solidFill>
              </a:rPr>
              <a:t>x &gt; 4</a:t>
            </a:r>
          </a:p>
          <a:p>
            <a:r>
              <a:rPr lang="en-US" sz="3200" dirty="0" smtClean="0"/>
              <a:t>x := x + 1;</a:t>
            </a:r>
          </a:p>
          <a:p>
            <a:r>
              <a:rPr lang="en-US" sz="3200" i="1" dirty="0" smtClean="0">
                <a:solidFill>
                  <a:srgbClr val="00B050"/>
                </a:solidFill>
              </a:rPr>
              <a:t>x &gt; 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29200"/>
            <a:ext cx="68150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Where does </a:t>
            </a:r>
            <a:r>
              <a:rPr lang="en-US" sz="2400" i="1" dirty="0" smtClean="0">
                <a:solidFill>
                  <a:srgbClr val="00B050"/>
                </a:solidFill>
              </a:rPr>
              <a:t>x &gt; 4 </a:t>
            </a:r>
            <a:r>
              <a:rPr lang="en-US" sz="2400" dirty="0" smtClean="0"/>
              <a:t>come from?</a:t>
            </a:r>
          </a:p>
          <a:p>
            <a:r>
              <a:rPr lang="en-US" sz="2400" dirty="0" smtClean="0"/>
              <a:t>Why is it a sufficient assumption to guarantee </a:t>
            </a:r>
            <a:r>
              <a:rPr lang="en-US" sz="2400" i="1" dirty="0" smtClean="0">
                <a:solidFill>
                  <a:srgbClr val="00B050"/>
                </a:solidFill>
              </a:rPr>
              <a:t>x &gt; 5 </a:t>
            </a:r>
            <a:r>
              <a:rPr lang="en-US" sz="2400" dirty="0" smtClean="0"/>
              <a:t>? </a:t>
            </a:r>
            <a:endParaRPr lang="en-US" sz="2400" dirty="0"/>
          </a:p>
        </p:txBody>
      </p:sp>
      <p:sp>
        <p:nvSpPr>
          <p:cNvPr id="13" name="Arc 12"/>
          <p:cNvSpPr/>
          <p:nvPr/>
        </p:nvSpPr>
        <p:spPr>
          <a:xfrm>
            <a:off x="4190803" y="3041652"/>
            <a:ext cx="762000" cy="106154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19600" y="2590800"/>
            <a:ext cx="38135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substitute x + 1 for x in </a:t>
            </a:r>
            <a:r>
              <a:rPr lang="en-US" sz="2400" i="1" dirty="0" smtClean="0">
                <a:solidFill>
                  <a:srgbClr val="00B050"/>
                </a:solidFill>
              </a:rPr>
              <a:t>x &gt; 5</a:t>
            </a:r>
            <a:r>
              <a:rPr lang="en-US" sz="2400" dirty="0" smtClean="0"/>
              <a:t>:</a:t>
            </a:r>
          </a:p>
          <a:p>
            <a:pPr algn="ctr"/>
            <a:r>
              <a:rPr lang="en-US" sz="2400" i="1" dirty="0" smtClean="0">
                <a:solidFill>
                  <a:srgbClr val="00B050"/>
                </a:solidFill>
              </a:rPr>
              <a:t>x + 1 &gt; 5</a:t>
            </a:r>
          </a:p>
        </p:txBody>
      </p:sp>
    </p:spTree>
    <p:extLst>
      <p:ext uri="{BB962C8B-B14F-4D97-AF65-F5344CB8AC3E}">
        <p14:creationId xmlns:p14="http://schemas.microsoft.com/office/powerpoint/2010/main" val="212223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Reasoning about assignment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2438400" y="33528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2438400" y="3897224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2438400" y="28956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9316" y="3382181"/>
            <a:ext cx="18667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imperative code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3886200"/>
            <a:ext cx="1532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goal: prove P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76413" y="2895600"/>
            <a:ext cx="2038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initial assumption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2787595"/>
            <a:ext cx="1544012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00B050"/>
                </a:solidFill>
              </a:rPr>
              <a:t>P{x := e}</a:t>
            </a:r>
          </a:p>
          <a:p>
            <a:r>
              <a:rPr lang="en-US" sz="3200" dirty="0" smtClean="0"/>
              <a:t>x := e;</a:t>
            </a:r>
          </a:p>
          <a:p>
            <a:r>
              <a:rPr lang="en-US" sz="3200" i="1" dirty="0" smtClean="0">
                <a:solidFill>
                  <a:srgbClr val="00B050"/>
                </a:solidFill>
              </a:rPr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29200"/>
            <a:ext cx="75059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we want to ensure that </a:t>
            </a:r>
            <a:r>
              <a:rPr lang="en-US" sz="2400" i="1" dirty="0" smtClean="0">
                <a:solidFill>
                  <a:srgbClr val="00B050"/>
                </a:solidFill>
              </a:rPr>
              <a:t>P</a:t>
            </a:r>
            <a:r>
              <a:rPr lang="en-US" sz="2400" dirty="0" smtClean="0"/>
              <a:t> holds after the assignment to x,</a:t>
            </a:r>
          </a:p>
          <a:p>
            <a:r>
              <a:rPr lang="en-US" sz="2400" dirty="0" smtClean="0"/>
              <a:t>we must require that </a:t>
            </a:r>
            <a:r>
              <a:rPr lang="en-US" sz="2400" i="1" dirty="0" smtClean="0">
                <a:solidFill>
                  <a:srgbClr val="00B050"/>
                </a:solidFill>
              </a:rPr>
              <a:t>P{x := e} </a:t>
            </a:r>
            <a:r>
              <a:rPr lang="en-US" sz="2400" dirty="0" smtClean="0"/>
              <a:t>holds before the assignment.</a:t>
            </a:r>
            <a:endParaRPr lang="en-US" sz="2400" dirty="0"/>
          </a:p>
        </p:txBody>
      </p:sp>
      <p:sp>
        <p:nvSpPr>
          <p:cNvPr id="15" name="Arc 14"/>
          <p:cNvSpPr/>
          <p:nvPr/>
        </p:nvSpPr>
        <p:spPr>
          <a:xfrm>
            <a:off x="4190803" y="3041652"/>
            <a:ext cx="762000" cy="106154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918935" y="2590800"/>
            <a:ext cx="2814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substitute e for x in </a:t>
            </a:r>
            <a:r>
              <a:rPr lang="en-US" sz="2400" i="1" dirty="0" smtClean="0">
                <a:solidFill>
                  <a:srgbClr val="00B050"/>
                </a:solidFill>
              </a:rPr>
              <a:t>P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450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about more complicated programs</a:t>
            </a:r>
            <a:r>
              <a:rPr lang="en-US" sz="3600" dirty="0"/>
              <a:t>?</a:t>
            </a:r>
          </a:p>
        </p:txBody>
      </p:sp>
      <p:sp>
        <p:nvSpPr>
          <p:cNvPr id="5" name="Left Brace 4"/>
          <p:cNvSpPr/>
          <p:nvPr/>
        </p:nvSpPr>
        <p:spPr>
          <a:xfrm>
            <a:off x="2438400" y="1676400"/>
            <a:ext cx="381000" cy="4419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2438400" y="62484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2438400" y="1143000"/>
            <a:ext cx="3810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9316" y="3382181"/>
            <a:ext cx="18667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imperative code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6229290"/>
            <a:ext cx="1883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goal: prove x &gt; 5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76413" y="1143000"/>
            <a:ext cx="2038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initial assumption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88394" y="1143000"/>
            <a:ext cx="2650406" cy="563231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B050"/>
                </a:solidFill>
              </a:rPr>
              <a:t>y + 3 &gt; 5</a:t>
            </a:r>
          </a:p>
          <a:p>
            <a:r>
              <a:rPr lang="nn-NO" sz="2400" dirty="0" smtClean="0"/>
              <a:t>x := y;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+ 3 &gt; 5</a:t>
            </a:r>
            <a:endParaRPr lang="nn-NO" sz="2400" dirty="0" smtClean="0"/>
          </a:p>
          <a:p>
            <a:r>
              <a:rPr lang="nn-NO" sz="2400" dirty="0" smtClean="0"/>
              <a:t>i := 3;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i &gt; 5</a:t>
            </a:r>
            <a:endParaRPr lang="nn-NO" sz="2400" dirty="0" smtClean="0"/>
          </a:p>
          <a:p>
            <a:r>
              <a:rPr lang="nn-NO" sz="2400" dirty="0" smtClean="0"/>
              <a:t>while (i != 0)</a:t>
            </a:r>
          </a:p>
          <a:p>
            <a:r>
              <a:rPr lang="nn-NO" sz="2400" dirty="0" smtClean="0"/>
              <a:t>    invariant x + i &gt; 5;</a:t>
            </a:r>
          </a:p>
          <a:p>
            <a:r>
              <a:rPr lang="nn-NO" sz="2400" dirty="0" smtClean="0"/>
              <a:t>{</a:t>
            </a:r>
          </a:p>
          <a:p>
            <a:r>
              <a:rPr lang="nn-NO" sz="2400" dirty="0" smtClean="0"/>
              <a:t>    </a:t>
            </a:r>
            <a:r>
              <a:rPr lang="en-US" sz="2400" i="1" dirty="0" smtClean="0">
                <a:solidFill>
                  <a:srgbClr val="00B050"/>
                </a:solidFill>
              </a:rPr>
              <a:t>(x + 1) + (i - 1) &gt; 5</a:t>
            </a:r>
            <a:endParaRPr lang="nn-NO" sz="2400" dirty="0" smtClean="0"/>
          </a:p>
          <a:p>
            <a:r>
              <a:rPr lang="nn-NO" sz="2400" dirty="0" smtClean="0"/>
              <a:t>    i := i - 1;</a:t>
            </a:r>
          </a:p>
          <a:p>
            <a:r>
              <a:rPr lang="nn-NO" sz="2400" dirty="0" smtClean="0"/>
              <a:t>    </a:t>
            </a:r>
            <a:r>
              <a:rPr lang="en-US" sz="2400" i="1" dirty="0" smtClean="0">
                <a:solidFill>
                  <a:srgbClr val="00B050"/>
                </a:solidFill>
              </a:rPr>
              <a:t>(x + 1) + i &gt; 5</a:t>
            </a:r>
            <a:endParaRPr lang="nn-NO" sz="2400" dirty="0" smtClean="0"/>
          </a:p>
          <a:p>
            <a:r>
              <a:rPr lang="nn-NO" sz="2400" dirty="0" smtClean="0"/>
              <a:t>    x := x + 1;</a:t>
            </a:r>
          </a:p>
          <a:p>
            <a:r>
              <a:rPr lang="nn-NO" sz="2400" dirty="0"/>
              <a:t> </a:t>
            </a:r>
            <a:r>
              <a:rPr lang="nn-NO" sz="2400" dirty="0" smtClean="0"/>
              <a:t>   </a:t>
            </a:r>
            <a:r>
              <a:rPr lang="en-US" sz="2400" i="1" dirty="0" smtClean="0">
                <a:solidFill>
                  <a:srgbClr val="00B050"/>
                </a:solidFill>
              </a:rPr>
              <a:t>x + i &gt; 5</a:t>
            </a:r>
            <a:endParaRPr lang="nn-NO" sz="2400" dirty="0" smtClean="0"/>
          </a:p>
          <a:p>
            <a:r>
              <a:rPr lang="nn-NO" sz="2400" dirty="0" smtClean="0"/>
              <a:t>}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&gt; 5</a:t>
            </a:r>
          </a:p>
        </p:txBody>
      </p:sp>
      <p:sp>
        <p:nvSpPr>
          <p:cNvPr id="13" name="Arc 12"/>
          <p:cNvSpPr/>
          <p:nvPr/>
        </p:nvSpPr>
        <p:spPr>
          <a:xfrm>
            <a:off x="5181600" y="5029200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980675" y="5177135"/>
            <a:ext cx="2712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substitute x + 1 for x</a:t>
            </a:r>
          </a:p>
        </p:txBody>
      </p:sp>
      <p:sp>
        <p:nvSpPr>
          <p:cNvPr id="18" name="Arc 17"/>
          <p:cNvSpPr/>
          <p:nvPr/>
        </p:nvSpPr>
        <p:spPr>
          <a:xfrm>
            <a:off x="5480244" y="4262735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279319" y="4410670"/>
            <a:ext cx="2527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substitute i - 1 for i</a:t>
            </a:r>
          </a:p>
        </p:txBody>
      </p:sp>
      <p:sp>
        <p:nvSpPr>
          <p:cNvPr id="20" name="Arc 19"/>
          <p:cNvSpPr/>
          <p:nvPr/>
        </p:nvSpPr>
        <p:spPr>
          <a:xfrm flipH="1">
            <a:off x="2628900" y="2890299"/>
            <a:ext cx="762000" cy="691937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flipH="1" flipV="1">
            <a:off x="2667000" y="3651462"/>
            <a:ext cx="723900" cy="2063537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2743200"/>
            <a:ext cx="3437310" cy="1631216"/>
            <a:chOff x="5638800" y="2743200"/>
            <a:chExt cx="3437310" cy="1631216"/>
          </a:xfrm>
        </p:grpSpPr>
        <p:sp>
          <p:nvSpPr>
            <p:cNvPr id="22" name="TextBox 21"/>
            <p:cNvSpPr txBox="1"/>
            <p:nvPr/>
          </p:nvSpPr>
          <p:spPr>
            <a:xfrm>
              <a:off x="6279319" y="2743200"/>
              <a:ext cx="2796791" cy="163121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000" dirty="0" smtClean="0"/>
                <a:t>“invariant” =</a:t>
              </a:r>
            </a:p>
            <a:p>
              <a:r>
                <a:rPr lang="en-US" sz="2000" dirty="0" smtClean="0"/>
                <a:t>induction hypothesis:</a:t>
              </a:r>
            </a:p>
            <a:p>
              <a:r>
                <a:rPr lang="en-US" sz="2000" dirty="0" smtClean="0"/>
                <a:t>what we expect to be</a:t>
              </a:r>
            </a:p>
            <a:p>
              <a:r>
                <a:rPr lang="en-US" sz="2000" dirty="0" smtClean="0"/>
                <a:t>true at beginning of each</a:t>
              </a:r>
            </a:p>
            <a:p>
              <a:r>
                <a:rPr lang="en-US" sz="2000" dirty="0" smtClean="0"/>
                <a:t>loop iteration</a:t>
              </a:r>
              <a:endParaRPr lang="en-US" sz="2000" dirty="0"/>
            </a:p>
          </p:txBody>
        </p:sp>
        <p:sp>
          <p:nvSpPr>
            <p:cNvPr id="3" name="Right Arrow 2"/>
            <p:cNvSpPr/>
            <p:nvPr/>
          </p:nvSpPr>
          <p:spPr>
            <a:xfrm flipH="1">
              <a:off x="5638800" y="3382181"/>
              <a:ext cx="640519" cy="40011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Arc 22"/>
          <p:cNvSpPr/>
          <p:nvPr/>
        </p:nvSpPr>
        <p:spPr>
          <a:xfrm>
            <a:off x="3886200" y="2057400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685275" y="2205335"/>
            <a:ext cx="222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substitute 3 for i</a:t>
            </a:r>
          </a:p>
        </p:txBody>
      </p:sp>
      <p:sp>
        <p:nvSpPr>
          <p:cNvPr id="25" name="Arc 24"/>
          <p:cNvSpPr/>
          <p:nvPr/>
        </p:nvSpPr>
        <p:spPr>
          <a:xfrm>
            <a:off x="4191000" y="1219200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990075" y="1367135"/>
            <a:ext cx="2271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substitute y for x</a:t>
            </a:r>
          </a:p>
        </p:txBody>
      </p:sp>
    </p:spTree>
    <p:extLst>
      <p:ext uri="{BB962C8B-B14F-4D97-AF65-F5344CB8AC3E}">
        <p14:creationId xmlns:p14="http://schemas.microsoft.com/office/powerpoint/2010/main" val="211377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8" grpId="0" animBg="1"/>
      <p:bldP spid="19" grpId="0"/>
      <p:bldP spid="20" grpId="0" animBg="1"/>
      <p:bldP spid="21" grpId="0" animBg="1"/>
      <p:bldP spid="23" grpId="0" animBg="1"/>
      <p:bldP spid="24" grpId="0"/>
      <p:bldP spid="25" grpId="0" animBg="1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about more complicated programs</a:t>
            </a:r>
            <a:r>
              <a:rPr lang="en-US" sz="3600" dirty="0"/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8394" y="1143000"/>
            <a:ext cx="2650406" cy="563231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B050"/>
                </a:solidFill>
              </a:rPr>
              <a:t>y + 3 &gt; 5</a:t>
            </a:r>
          </a:p>
          <a:p>
            <a:r>
              <a:rPr lang="nn-NO" sz="2400" dirty="0" smtClean="0"/>
              <a:t>x := y;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+ 3 &gt; 5</a:t>
            </a:r>
            <a:endParaRPr lang="nn-NO" sz="2400" dirty="0" smtClean="0"/>
          </a:p>
          <a:p>
            <a:r>
              <a:rPr lang="nn-NO" sz="2400" dirty="0" smtClean="0"/>
              <a:t>i := 3;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i &gt; 5</a:t>
            </a:r>
            <a:endParaRPr lang="nn-NO" sz="2400" dirty="0" smtClean="0"/>
          </a:p>
          <a:p>
            <a:r>
              <a:rPr lang="nn-NO" sz="2400" dirty="0" smtClean="0"/>
              <a:t>while (i != 0)</a:t>
            </a:r>
          </a:p>
          <a:p>
            <a:r>
              <a:rPr lang="nn-NO" sz="2400" dirty="0" smtClean="0"/>
              <a:t>    invariant x + i &gt; 5;</a:t>
            </a:r>
          </a:p>
          <a:p>
            <a:r>
              <a:rPr lang="nn-NO" sz="2400" dirty="0" smtClean="0"/>
              <a:t>{</a:t>
            </a:r>
          </a:p>
          <a:p>
            <a:r>
              <a:rPr lang="nn-NO" sz="2400" dirty="0" smtClean="0"/>
              <a:t>    </a:t>
            </a:r>
            <a:r>
              <a:rPr lang="en-US" sz="2400" i="1" dirty="0" smtClean="0">
                <a:solidFill>
                  <a:srgbClr val="00B050"/>
                </a:solidFill>
              </a:rPr>
              <a:t>(x + 1) + (i - 1) &gt; 5</a:t>
            </a:r>
            <a:endParaRPr lang="nn-NO" sz="2400" dirty="0" smtClean="0"/>
          </a:p>
          <a:p>
            <a:r>
              <a:rPr lang="nn-NO" sz="2400" dirty="0" smtClean="0"/>
              <a:t>    i := i - 1;</a:t>
            </a:r>
          </a:p>
          <a:p>
            <a:r>
              <a:rPr lang="nn-NO" sz="2400" dirty="0" smtClean="0"/>
              <a:t>    </a:t>
            </a:r>
            <a:r>
              <a:rPr lang="en-US" sz="2400" i="1" dirty="0" smtClean="0">
                <a:solidFill>
                  <a:srgbClr val="00B050"/>
                </a:solidFill>
              </a:rPr>
              <a:t>(x + 1) + i &gt; 5</a:t>
            </a:r>
            <a:endParaRPr lang="nn-NO" sz="2400" dirty="0" smtClean="0"/>
          </a:p>
          <a:p>
            <a:r>
              <a:rPr lang="nn-NO" sz="2400" dirty="0" smtClean="0"/>
              <a:t>    x := x + 1;</a:t>
            </a:r>
          </a:p>
          <a:p>
            <a:r>
              <a:rPr lang="nn-NO" sz="2400" dirty="0"/>
              <a:t> </a:t>
            </a:r>
            <a:r>
              <a:rPr lang="nn-NO" sz="2400" dirty="0" smtClean="0"/>
              <a:t>   </a:t>
            </a:r>
            <a:r>
              <a:rPr lang="en-US" sz="2400" i="1" dirty="0" smtClean="0">
                <a:solidFill>
                  <a:srgbClr val="00B050"/>
                </a:solidFill>
              </a:rPr>
              <a:t>x + i &gt; 5</a:t>
            </a:r>
            <a:endParaRPr lang="nn-NO" sz="2400" dirty="0" smtClean="0"/>
          </a:p>
          <a:p>
            <a:r>
              <a:rPr lang="nn-NO" sz="2400" dirty="0" smtClean="0"/>
              <a:t>}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&gt; 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04800" y="3254513"/>
            <a:ext cx="2188420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proof obligation:</a:t>
            </a:r>
          </a:p>
          <a:p>
            <a:r>
              <a:rPr lang="en-US" sz="2000" dirty="0" smtClean="0"/>
              <a:t>assuming i == 0,</a:t>
            </a:r>
          </a:p>
          <a:p>
            <a:r>
              <a:rPr lang="en-US" sz="2000" dirty="0" smtClean="0"/>
              <a:t>assuming </a:t>
            </a:r>
            <a:r>
              <a:rPr lang="en-US" sz="2000" i="1" dirty="0" smtClean="0">
                <a:solidFill>
                  <a:srgbClr val="00B050"/>
                </a:solidFill>
              </a:rPr>
              <a:t>x + i &gt; 5</a:t>
            </a:r>
            <a:r>
              <a:rPr lang="en-US" sz="2000" dirty="0" smtClean="0"/>
              <a:t>, </a:t>
            </a:r>
          </a:p>
          <a:p>
            <a:r>
              <a:rPr lang="en-US" sz="2000" dirty="0" smtClean="0"/>
              <a:t>prove </a:t>
            </a:r>
            <a:r>
              <a:rPr lang="en-US" sz="2000" i="1" dirty="0" smtClean="0">
                <a:solidFill>
                  <a:srgbClr val="00B050"/>
                </a:solidFill>
              </a:rPr>
              <a:t>x &gt; 5</a:t>
            </a:r>
            <a:endParaRPr lang="en-US" sz="2000" i="1" dirty="0">
              <a:solidFill>
                <a:srgbClr val="00B050"/>
              </a:solidFill>
            </a:endParaRPr>
          </a:p>
        </p:txBody>
      </p:sp>
      <p:sp>
        <p:nvSpPr>
          <p:cNvPr id="12" name="Curved Left Arrow 11"/>
          <p:cNvSpPr/>
          <p:nvPr/>
        </p:nvSpPr>
        <p:spPr>
          <a:xfrm>
            <a:off x="5638800" y="3582236"/>
            <a:ext cx="533400" cy="7611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79857" y="3254514"/>
            <a:ext cx="2635914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proof obligation:</a:t>
            </a:r>
          </a:p>
          <a:p>
            <a:r>
              <a:rPr lang="en-US" sz="2000" dirty="0" smtClean="0"/>
              <a:t>assuming i != 0,</a:t>
            </a:r>
          </a:p>
          <a:p>
            <a:r>
              <a:rPr lang="en-US" sz="2000" dirty="0" smtClean="0"/>
              <a:t>assuming </a:t>
            </a:r>
            <a:r>
              <a:rPr lang="en-US" sz="2000" i="1" dirty="0" smtClean="0">
                <a:solidFill>
                  <a:srgbClr val="00B050"/>
                </a:solidFill>
              </a:rPr>
              <a:t>x + i &gt; 5</a:t>
            </a:r>
            <a:r>
              <a:rPr lang="en-US" sz="2000" dirty="0" smtClean="0"/>
              <a:t>,</a:t>
            </a:r>
            <a:endParaRPr lang="en-US" sz="2000" dirty="0"/>
          </a:p>
          <a:p>
            <a:r>
              <a:rPr lang="en-US" sz="2000" dirty="0" smtClean="0"/>
              <a:t>prove </a:t>
            </a:r>
            <a:r>
              <a:rPr lang="en-US" sz="2000" i="1" dirty="0" smtClean="0">
                <a:solidFill>
                  <a:srgbClr val="00B050"/>
                </a:solidFill>
              </a:rPr>
              <a:t>(x + 1) + (i - 1) &gt; 5</a:t>
            </a:r>
            <a:endParaRPr lang="en-US" sz="2000" i="1" dirty="0">
              <a:solidFill>
                <a:srgbClr val="00B050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>
            <a:off x="2209800" y="3512525"/>
            <a:ext cx="838200" cy="31930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Hoare logic rules: </a:t>
            </a:r>
            <a:r>
              <a:rPr lang="en-US" i="1" dirty="0" smtClean="0">
                <a:solidFill>
                  <a:srgbClr val="00B050"/>
                </a:solidFill>
              </a:rPr>
              <a:t>(P)</a:t>
            </a:r>
            <a:r>
              <a:rPr lang="en-US" dirty="0" smtClean="0"/>
              <a:t> s </a:t>
            </a:r>
            <a:r>
              <a:rPr lang="en-US" i="1" dirty="0" smtClean="0">
                <a:solidFill>
                  <a:srgbClr val="00B050"/>
                </a:solidFill>
              </a:rPr>
              <a:t>(Q)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459772"/>
            <a:ext cx="251543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i="1" dirty="0" smtClean="0">
              <a:solidFill>
                <a:srgbClr val="00B050"/>
              </a:solidFill>
            </a:endParaRPr>
          </a:p>
          <a:p>
            <a:r>
              <a:rPr lang="en-US" sz="2000" i="1" dirty="0" smtClean="0">
                <a:solidFill>
                  <a:srgbClr val="00B050"/>
                </a:solidFill>
              </a:rPr>
              <a:t>(P</a:t>
            </a:r>
            <a:r>
              <a:rPr lang="en-US" sz="2000" i="1" dirty="0">
                <a:solidFill>
                  <a:srgbClr val="00B050"/>
                </a:solidFill>
              </a:rPr>
              <a:t>{</a:t>
            </a:r>
            <a:r>
              <a:rPr lang="en-US" sz="2000" i="1" dirty="0" smtClean="0">
                <a:solidFill>
                  <a:srgbClr val="00B050"/>
                </a:solidFill>
              </a:rPr>
              <a:t>x := e})</a:t>
            </a:r>
            <a:r>
              <a:rPr lang="en-US" sz="2000" dirty="0" smtClean="0"/>
              <a:t> x := e </a:t>
            </a:r>
            <a:r>
              <a:rPr lang="en-US" sz="2000" i="1" dirty="0" smtClean="0">
                <a:solidFill>
                  <a:srgbClr val="00B050"/>
                </a:solidFill>
              </a:rPr>
              <a:t>(P</a:t>
            </a:r>
            <a:r>
              <a:rPr lang="en-US" sz="2000" i="1" dirty="0">
                <a:solidFill>
                  <a:srgbClr val="00B050"/>
                </a:solidFill>
              </a:rPr>
              <a:t>)</a:t>
            </a:r>
            <a:endParaRPr lang="en-US" sz="2000" i="1" dirty="0" smtClean="0">
              <a:solidFill>
                <a:srgbClr val="00B050"/>
              </a:solidFill>
            </a:endParaRPr>
          </a:p>
          <a:p>
            <a:endParaRPr lang="en-US" sz="2000" dirty="0" smtClean="0"/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 &amp;&amp; e)</a:t>
            </a:r>
            <a:r>
              <a:rPr lang="en-US" sz="2000" dirty="0" smtClean="0"/>
              <a:t> assert e; </a:t>
            </a:r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P)</a:t>
            </a:r>
          </a:p>
          <a:p>
            <a:endParaRPr lang="en-US" sz="2000" dirty="0" smtClean="0"/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</a:t>
            </a:r>
            <a:r>
              <a:rPr lang="en-US" sz="2000" i="1" dirty="0">
                <a:solidFill>
                  <a:srgbClr val="00B050"/>
                </a:solidFill>
              </a:rPr>
              <a:t>)</a:t>
            </a:r>
            <a:r>
              <a:rPr lang="en-US" sz="2000" dirty="0" smtClean="0"/>
              <a:t> assume e; </a:t>
            </a:r>
            <a:r>
              <a:rPr lang="en-US" sz="2000" i="1" dirty="0" smtClean="0">
                <a:solidFill>
                  <a:srgbClr val="00B050"/>
                </a:solidFill>
              </a:rPr>
              <a:t>(P &amp;&amp; e)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P ==&gt; P'</a:t>
            </a:r>
          </a:p>
          <a:p>
            <a:r>
              <a:rPr lang="en-US" sz="2000" i="1" dirty="0" smtClean="0">
                <a:solidFill>
                  <a:srgbClr val="00B050"/>
                </a:solidFill>
              </a:rPr>
              <a:t>(P‘)</a:t>
            </a:r>
            <a:r>
              <a:rPr lang="en-US" sz="2000" dirty="0" smtClean="0"/>
              <a:t> s </a:t>
            </a:r>
            <a:r>
              <a:rPr lang="en-US" sz="2000" i="1" dirty="0" smtClean="0">
                <a:solidFill>
                  <a:srgbClr val="00B050"/>
                </a:solidFill>
              </a:rPr>
              <a:t>(Q‘)</a:t>
            </a:r>
          </a:p>
          <a:p>
            <a:r>
              <a:rPr lang="en-US" sz="2000" dirty="0" smtClean="0"/>
              <a:t>Q' ==&gt; Q</a:t>
            </a:r>
          </a:p>
          <a:p>
            <a:r>
              <a:rPr lang="en-US" sz="2000" dirty="0" smtClean="0"/>
              <a:t>-----------</a:t>
            </a:r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P)</a:t>
            </a:r>
            <a:r>
              <a:rPr lang="en-US" sz="2000" dirty="0" smtClean="0"/>
              <a:t> s </a:t>
            </a:r>
            <a:r>
              <a:rPr lang="en-US" sz="2000" i="1" dirty="0" smtClean="0">
                <a:solidFill>
                  <a:srgbClr val="00B050"/>
                </a:solidFill>
              </a:rPr>
              <a:t>(Q)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2459772"/>
            <a:ext cx="3745769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00B050"/>
                </a:solidFill>
              </a:rPr>
              <a:t>(P1)</a:t>
            </a:r>
            <a:r>
              <a:rPr lang="en-US" sz="2000" dirty="0" smtClean="0"/>
              <a:t> s1 </a:t>
            </a:r>
            <a:r>
              <a:rPr lang="en-US" sz="2000" i="1" dirty="0" smtClean="0">
                <a:solidFill>
                  <a:srgbClr val="00B050"/>
                </a:solidFill>
              </a:rPr>
              <a:t>(P2)</a:t>
            </a:r>
          </a:p>
          <a:p>
            <a:r>
              <a:rPr lang="en-US" sz="2000" i="1" dirty="0" smtClean="0">
                <a:solidFill>
                  <a:srgbClr val="00B050"/>
                </a:solidFill>
              </a:rPr>
              <a:t>             (P2)</a:t>
            </a:r>
            <a:r>
              <a:rPr lang="en-US" sz="2000" dirty="0" smtClean="0"/>
              <a:t> s2 </a:t>
            </a:r>
            <a:r>
              <a:rPr lang="en-US" sz="2000" i="1" dirty="0" smtClean="0">
                <a:solidFill>
                  <a:srgbClr val="00B050"/>
                </a:solidFill>
              </a:rPr>
              <a:t>(P3</a:t>
            </a:r>
            <a:r>
              <a:rPr lang="en-US" sz="2000" i="1" dirty="0">
                <a:solidFill>
                  <a:srgbClr val="00B050"/>
                </a:solidFill>
              </a:rPr>
              <a:t>)</a:t>
            </a:r>
            <a:endParaRPr lang="en-US" sz="2000" i="1" dirty="0" smtClean="0">
              <a:solidFill>
                <a:srgbClr val="00B050"/>
              </a:solidFill>
            </a:endParaRPr>
          </a:p>
          <a:p>
            <a:r>
              <a:rPr lang="en-US" sz="2000" dirty="0" smtClean="0"/>
              <a:t>------------------------</a:t>
            </a:r>
          </a:p>
          <a:p>
            <a:r>
              <a:rPr lang="en-US" sz="2000" i="1" dirty="0" smtClean="0">
                <a:solidFill>
                  <a:srgbClr val="00B050"/>
                </a:solidFill>
              </a:rPr>
              <a:t>   (P1)</a:t>
            </a:r>
            <a:r>
              <a:rPr lang="en-US" sz="2000" dirty="0" smtClean="0"/>
              <a:t> s1 s2 </a:t>
            </a:r>
            <a:r>
              <a:rPr lang="en-US" sz="2000" i="1" dirty="0" smtClean="0">
                <a:solidFill>
                  <a:srgbClr val="00B050"/>
                </a:solidFill>
              </a:rPr>
              <a:t>(P3)</a:t>
            </a:r>
          </a:p>
          <a:p>
            <a:endParaRPr lang="en-US" sz="2000" dirty="0" smtClean="0"/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 &amp;&amp; e)</a:t>
            </a:r>
            <a:r>
              <a:rPr lang="en-US" sz="2000" dirty="0" smtClean="0"/>
              <a:t>  s1 </a:t>
            </a:r>
            <a:r>
              <a:rPr lang="en-US" sz="2000" i="1" dirty="0" smtClean="0">
                <a:solidFill>
                  <a:srgbClr val="00B050"/>
                </a:solidFill>
              </a:rPr>
              <a:t>(Q)</a:t>
            </a:r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P &amp;&amp; !e)</a:t>
            </a:r>
            <a:r>
              <a:rPr lang="en-US" sz="2000" dirty="0" smtClean="0"/>
              <a:t> s2 </a:t>
            </a:r>
            <a:r>
              <a:rPr lang="en-US" sz="2000" i="1" dirty="0" smtClean="0">
                <a:solidFill>
                  <a:srgbClr val="00B050"/>
                </a:solidFill>
              </a:rPr>
              <a:t>(Q</a:t>
            </a:r>
            <a:r>
              <a:rPr lang="en-US" sz="2000" i="1" dirty="0">
                <a:solidFill>
                  <a:srgbClr val="00B050"/>
                </a:solidFill>
              </a:rPr>
              <a:t>)</a:t>
            </a:r>
            <a:endParaRPr lang="en-US" sz="2000" i="1" dirty="0" smtClean="0">
              <a:solidFill>
                <a:srgbClr val="00B050"/>
              </a:solidFill>
            </a:endParaRPr>
          </a:p>
          <a:p>
            <a:r>
              <a:rPr lang="en-US" sz="2000" dirty="0" smtClean="0"/>
              <a:t>---------------------------------</a:t>
            </a:r>
          </a:p>
          <a:p>
            <a:r>
              <a:rPr lang="en-US" sz="2000" dirty="0">
                <a:solidFill>
                  <a:srgbClr val="00B050"/>
                </a:solidFill>
              </a:rPr>
              <a:t>(</a:t>
            </a:r>
            <a:r>
              <a:rPr lang="en-US" sz="2000" dirty="0" smtClean="0">
                <a:solidFill>
                  <a:srgbClr val="00B050"/>
                </a:solidFill>
              </a:rPr>
              <a:t>P</a:t>
            </a:r>
            <a:r>
              <a:rPr lang="en-US" sz="2000" dirty="0">
                <a:solidFill>
                  <a:srgbClr val="00B050"/>
                </a:solidFill>
              </a:rPr>
              <a:t>)</a:t>
            </a:r>
            <a:r>
              <a:rPr lang="en-US" sz="2000" dirty="0" smtClean="0"/>
              <a:t> if (e) {s1} else {s2} </a:t>
            </a:r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Q)</a:t>
            </a:r>
          </a:p>
          <a:p>
            <a:endParaRPr lang="en-US" sz="2000" dirty="0" smtClean="0"/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I &amp;&amp; e)</a:t>
            </a:r>
            <a:r>
              <a:rPr lang="en-US" sz="2000" dirty="0" smtClean="0"/>
              <a:t> s </a:t>
            </a:r>
            <a:r>
              <a:rPr lang="en-US" sz="2000" i="1" dirty="0" smtClean="0">
                <a:solidFill>
                  <a:srgbClr val="00B050"/>
                </a:solidFill>
              </a:rPr>
              <a:t>(I</a:t>
            </a:r>
            <a:r>
              <a:rPr lang="en-US" sz="2000" i="1" dirty="0">
                <a:solidFill>
                  <a:srgbClr val="00B050"/>
                </a:solidFill>
              </a:rPr>
              <a:t>)</a:t>
            </a:r>
            <a:endParaRPr lang="en-US" sz="2000" i="1" dirty="0" smtClean="0">
              <a:solidFill>
                <a:srgbClr val="00B050"/>
              </a:solidFill>
            </a:endParaRPr>
          </a:p>
          <a:p>
            <a:r>
              <a:rPr lang="en-US" sz="2000" dirty="0" smtClean="0"/>
              <a:t>---------------------------------------------</a:t>
            </a:r>
          </a:p>
          <a:p>
            <a:r>
              <a:rPr lang="en-US" sz="2000" i="1" dirty="0">
                <a:solidFill>
                  <a:srgbClr val="00B050"/>
                </a:solidFill>
              </a:rPr>
              <a:t>(</a:t>
            </a:r>
            <a:r>
              <a:rPr lang="en-US" sz="2000" i="1" dirty="0" smtClean="0">
                <a:solidFill>
                  <a:srgbClr val="00B050"/>
                </a:solidFill>
              </a:rPr>
              <a:t>I)</a:t>
            </a:r>
            <a:r>
              <a:rPr lang="en-US" sz="2000" dirty="0" smtClean="0"/>
              <a:t> while(e) invariant I; {s} </a:t>
            </a:r>
            <a:r>
              <a:rPr lang="en-US" sz="2000" i="1" dirty="0" smtClean="0">
                <a:solidFill>
                  <a:srgbClr val="00B050"/>
                </a:solidFill>
              </a:rPr>
              <a:t>(I &amp;&amp; !e)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4482" y="1161472"/>
            <a:ext cx="6263831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B050"/>
                </a:solidFill>
              </a:rPr>
              <a:t>(P)</a:t>
            </a:r>
            <a:r>
              <a:rPr lang="en-US" sz="2400" dirty="0"/>
              <a:t> s </a:t>
            </a:r>
            <a:r>
              <a:rPr lang="en-US" sz="2400" i="1" dirty="0">
                <a:solidFill>
                  <a:srgbClr val="00B050"/>
                </a:solidFill>
              </a:rPr>
              <a:t>(</a:t>
            </a:r>
            <a:r>
              <a:rPr lang="en-US" sz="2400" i="1" dirty="0" smtClean="0">
                <a:solidFill>
                  <a:srgbClr val="00B050"/>
                </a:solidFill>
              </a:rPr>
              <a:t>Q)</a:t>
            </a:r>
            <a:r>
              <a:rPr lang="en-US" sz="2400" dirty="0"/>
              <a:t> </a:t>
            </a:r>
            <a:r>
              <a:rPr lang="en-US" sz="2400" dirty="0" smtClean="0"/>
              <a:t>describes “partial correctness”:</a:t>
            </a:r>
          </a:p>
          <a:p>
            <a:r>
              <a:rPr lang="en-US" sz="2400" dirty="0" smtClean="0"/>
              <a:t>If P is true for the initial state, and s terminates,</a:t>
            </a:r>
          </a:p>
          <a:p>
            <a:r>
              <a:rPr lang="en-US" sz="2400" dirty="0" smtClean="0"/>
              <a:t>then Q will be true for the final state.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358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Weakest (liberal) precondition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161472"/>
            <a:ext cx="8709051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If P = </a:t>
            </a:r>
            <a:r>
              <a:rPr lang="en-US" sz="2400" dirty="0" err="1" smtClean="0"/>
              <a:t>wlp</a:t>
            </a:r>
            <a:r>
              <a:rPr lang="en-US" sz="2400" dirty="0" smtClean="0"/>
              <a:t>(s, Q), then P is in some sense the “best” (weakest) P</a:t>
            </a:r>
          </a:p>
          <a:p>
            <a:r>
              <a:rPr lang="en-US" sz="2400" dirty="0" smtClean="0"/>
              <a:t>such that </a:t>
            </a:r>
            <a:r>
              <a:rPr lang="en-US" sz="2400" i="1" dirty="0">
                <a:solidFill>
                  <a:srgbClr val="00B050"/>
                </a:solidFill>
              </a:rPr>
              <a:t>(P)</a:t>
            </a:r>
            <a:r>
              <a:rPr lang="en-US" sz="2400" dirty="0"/>
              <a:t> s </a:t>
            </a:r>
            <a:r>
              <a:rPr lang="en-US" sz="2400" i="1" dirty="0">
                <a:solidFill>
                  <a:srgbClr val="00B050"/>
                </a:solidFill>
              </a:rPr>
              <a:t>(Q</a:t>
            </a:r>
            <a:r>
              <a:rPr lang="en-US" sz="2400" i="1" dirty="0" smtClean="0">
                <a:solidFill>
                  <a:srgbClr val="00B050"/>
                </a:solidFill>
              </a:rPr>
              <a:t>)</a:t>
            </a:r>
            <a:r>
              <a:rPr lang="en-US" sz="2400" dirty="0" smtClean="0"/>
              <a:t>.  Thus, </a:t>
            </a:r>
            <a:r>
              <a:rPr lang="en-US" sz="2400" dirty="0" err="1" smtClean="0"/>
              <a:t>wlp</a:t>
            </a:r>
            <a:r>
              <a:rPr lang="en-US" sz="2400" dirty="0" smtClean="0"/>
              <a:t> provides an algorithm for computing </a:t>
            </a:r>
            <a:r>
              <a:rPr lang="en-US" sz="2400" smtClean="0"/>
              <a:t>P.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07695" y="2343329"/>
            <a:ext cx="1217000" cy="193899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B050"/>
                </a:solidFill>
              </a:rPr>
              <a:t>y + 3 &gt; 5</a:t>
            </a:r>
          </a:p>
          <a:p>
            <a:r>
              <a:rPr lang="nn-NO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x:=y</a:t>
            </a:r>
            <a:r>
              <a:rPr lang="nn-NO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+ 3 &gt; 5</a:t>
            </a:r>
            <a:endParaRPr lang="nn-NO" sz="2400" dirty="0" smtClean="0"/>
          </a:p>
          <a:p>
            <a:r>
              <a:rPr lang="nn-NO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i:=3</a:t>
            </a:r>
            <a:r>
              <a:rPr lang="nn-NO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i="1" dirty="0" smtClean="0">
                <a:solidFill>
                  <a:srgbClr val="00B050"/>
                </a:solidFill>
              </a:rPr>
              <a:t>x + i &gt; 5</a:t>
            </a:r>
            <a:endParaRPr lang="nn-NO" sz="2400" dirty="0" smtClean="0"/>
          </a:p>
        </p:txBody>
      </p:sp>
      <p:sp>
        <p:nvSpPr>
          <p:cNvPr id="8" name="Arc 7"/>
          <p:cNvSpPr/>
          <p:nvPr/>
        </p:nvSpPr>
        <p:spPr>
          <a:xfrm>
            <a:off x="1005501" y="3257729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04576" y="3405664"/>
            <a:ext cx="28328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wlp</a:t>
            </a:r>
            <a:r>
              <a:rPr lang="en-US" sz="2400" dirty="0" smtClean="0"/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:=3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2400" dirty="0" smtClean="0"/>
              <a:t>, </a:t>
            </a:r>
            <a:r>
              <a:rPr lang="en-US" sz="2400" i="1" dirty="0">
                <a:solidFill>
                  <a:srgbClr val="00B050"/>
                </a:solidFill>
              </a:rPr>
              <a:t>x + i &gt; 5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= </a:t>
            </a:r>
            <a:r>
              <a:rPr lang="en-US" sz="2400" i="1" dirty="0">
                <a:solidFill>
                  <a:srgbClr val="00B050"/>
                </a:solidFill>
              </a:rPr>
              <a:t>(x + i &gt; 5)</a:t>
            </a:r>
            <a:r>
              <a:rPr lang="en-US" sz="2400" i="1" dirty="0" smtClean="0">
                <a:solidFill>
                  <a:srgbClr val="00B050"/>
                </a:solidFill>
              </a:rPr>
              <a:t>{i </a:t>
            </a:r>
            <a:r>
              <a:rPr lang="en-US" sz="2400" i="1" dirty="0">
                <a:solidFill>
                  <a:srgbClr val="00B050"/>
                </a:solidFill>
              </a:rPr>
              <a:t>:= </a:t>
            </a:r>
            <a:r>
              <a:rPr lang="en-US" sz="2400" i="1" dirty="0" smtClean="0">
                <a:solidFill>
                  <a:srgbClr val="00B050"/>
                </a:solidFill>
              </a:rPr>
              <a:t>3}</a:t>
            </a:r>
            <a:endParaRPr lang="en-US" sz="2400" dirty="0"/>
          </a:p>
          <a:p>
            <a:r>
              <a:rPr lang="en-US" sz="2400" dirty="0"/>
              <a:t>  = </a:t>
            </a:r>
            <a:r>
              <a:rPr lang="en-US" sz="2400" i="1" dirty="0">
                <a:solidFill>
                  <a:srgbClr val="00B050"/>
                </a:solidFill>
              </a:rPr>
              <a:t>x + 3 &gt; </a:t>
            </a:r>
            <a:r>
              <a:rPr lang="en-US" sz="2400" i="1" dirty="0" smtClean="0">
                <a:solidFill>
                  <a:srgbClr val="00B050"/>
                </a:solidFill>
              </a:rPr>
              <a:t>5</a:t>
            </a:r>
            <a:endParaRPr lang="nn-NO" sz="2400" dirty="0"/>
          </a:p>
        </p:txBody>
      </p:sp>
      <p:sp>
        <p:nvSpPr>
          <p:cNvPr id="10" name="Arc 9"/>
          <p:cNvSpPr/>
          <p:nvPr/>
        </p:nvSpPr>
        <p:spPr>
          <a:xfrm>
            <a:off x="1310301" y="2419529"/>
            <a:ext cx="762000" cy="842665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12695" y="2133600"/>
            <a:ext cx="29177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wlp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x:=y;</a:t>
            </a:r>
            <a:r>
              <a:rPr lang="en-US" sz="2400" dirty="0" smtClean="0"/>
              <a:t>, </a:t>
            </a:r>
            <a:r>
              <a:rPr lang="en-US" sz="2400" i="1" dirty="0">
                <a:solidFill>
                  <a:srgbClr val="00B050"/>
                </a:solidFill>
              </a:rPr>
              <a:t>x + </a:t>
            </a:r>
            <a:r>
              <a:rPr lang="en-US" sz="2400" i="1" dirty="0" smtClean="0">
                <a:solidFill>
                  <a:srgbClr val="00B050"/>
                </a:solidFill>
              </a:rPr>
              <a:t>3 </a:t>
            </a:r>
            <a:r>
              <a:rPr lang="en-US" sz="2400" i="1" dirty="0">
                <a:solidFill>
                  <a:srgbClr val="00B050"/>
                </a:solidFill>
              </a:rPr>
              <a:t>&gt; 5</a:t>
            </a:r>
            <a:r>
              <a:rPr lang="en-US" sz="2400" dirty="0"/>
              <a:t>)</a:t>
            </a:r>
          </a:p>
          <a:p>
            <a:r>
              <a:rPr lang="en-US" sz="2400" dirty="0"/>
              <a:t>  = </a:t>
            </a:r>
            <a:r>
              <a:rPr lang="en-US" sz="2400" i="1" dirty="0">
                <a:solidFill>
                  <a:srgbClr val="00B050"/>
                </a:solidFill>
              </a:rPr>
              <a:t>(x + </a:t>
            </a:r>
            <a:r>
              <a:rPr lang="en-US" sz="2400" i="1" dirty="0" smtClean="0">
                <a:solidFill>
                  <a:srgbClr val="00B050"/>
                </a:solidFill>
              </a:rPr>
              <a:t>3 </a:t>
            </a:r>
            <a:r>
              <a:rPr lang="en-US" sz="2400" i="1" dirty="0">
                <a:solidFill>
                  <a:srgbClr val="00B050"/>
                </a:solidFill>
              </a:rPr>
              <a:t>&gt; 5</a:t>
            </a:r>
            <a:r>
              <a:rPr lang="en-US" sz="2400" i="1" dirty="0" smtClean="0">
                <a:solidFill>
                  <a:srgbClr val="00B050"/>
                </a:solidFill>
              </a:rPr>
              <a:t>){x </a:t>
            </a:r>
            <a:r>
              <a:rPr lang="en-US" sz="2400" i="1" dirty="0">
                <a:solidFill>
                  <a:srgbClr val="00B050"/>
                </a:solidFill>
              </a:rPr>
              <a:t>:= y</a:t>
            </a:r>
            <a:r>
              <a:rPr lang="en-US" sz="2400" i="1" dirty="0" smtClean="0">
                <a:solidFill>
                  <a:srgbClr val="00B050"/>
                </a:solidFill>
              </a:rPr>
              <a:t>}</a:t>
            </a:r>
            <a:endParaRPr lang="en-US" sz="2400" dirty="0"/>
          </a:p>
          <a:p>
            <a:r>
              <a:rPr lang="en-US" sz="2400" dirty="0"/>
              <a:t>  = </a:t>
            </a:r>
            <a:r>
              <a:rPr lang="en-US" sz="2400" i="1" dirty="0" smtClean="0">
                <a:solidFill>
                  <a:srgbClr val="00B050"/>
                </a:solidFill>
              </a:rPr>
              <a:t>y </a:t>
            </a:r>
            <a:r>
              <a:rPr lang="en-US" sz="2400" i="1" dirty="0">
                <a:solidFill>
                  <a:srgbClr val="00B050"/>
                </a:solidFill>
              </a:rPr>
              <a:t>+ 3 &gt; 5</a:t>
            </a:r>
            <a:endParaRPr lang="nn-NO" sz="2400" dirty="0"/>
          </a:p>
        </p:txBody>
      </p:sp>
      <p:sp>
        <p:nvSpPr>
          <p:cNvPr id="14" name="Arc 13"/>
          <p:cNvSpPr/>
          <p:nvPr/>
        </p:nvSpPr>
        <p:spPr>
          <a:xfrm>
            <a:off x="4191000" y="2495729"/>
            <a:ext cx="762000" cy="1786592"/>
          </a:xfrm>
          <a:prstGeom prst="arc">
            <a:avLst>
              <a:gd name="adj1" fmla="val 16200000"/>
              <a:gd name="adj2" fmla="val 491743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22157" y="2657564"/>
            <a:ext cx="436369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err="1" smtClean="0"/>
              <a:t>wlp</a:t>
            </a:r>
            <a:r>
              <a:rPr lang="en-US" sz="2300" dirty="0" smtClean="0"/>
              <a:t>(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x:=y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i:=3;</a:t>
            </a:r>
            <a:r>
              <a:rPr lang="en-US" sz="2300" dirty="0" smtClean="0"/>
              <a:t>, </a:t>
            </a:r>
            <a:r>
              <a:rPr lang="en-US" sz="2300" i="1" dirty="0">
                <a:solidFill>
                  <a:srgbClr val="00B050"/>
                </a:solidFill>
              </a:rPr>
              <a:t>x + i</a:t>
            </a:r>
            <a:r>
              <a:rPr lang="en-US" sz="2300" i="1" dirty="0" smtClean="0">
                <a:solidFill>
                  <a:srgbClr val="00B050"/>
                </a:solidFill>
              </a:rPr>
              <a:t> </a:t>
            </a:r>
            <a:r>
              <a:rPr lang="en-US" sz="2300" i="1" dirty="0">
                <a:solidFill>
                  <a:srgbClr val="00B050"/>
                </a:solidFill>
              </a:rPr>
              <a:t>&gt; 5</a:t>
            </a:r>
            <a:r>
              <a:rPr lang="en-US" sz="2300" dirty="0" smtClean="0"/>
              <a:t>)</a:t>
            </a:r>
          </a:p>
          <a:p>
            <a:r>
              <a:rPr lang="en-US" sz="2300" dirty="0"/>
              <a:t> </a:t>
            </a:r>
            <a:r>
              <a:rPr lang="en-US" sz="2300" dirty="0" smtClean="0"/>
              <a:t> = </a:t>
            </a:r>
            <a:r>
              <a:rPr lang="en-US" sz="2300" dirty="0" err="1" smtClean="0"/>
              <a:t>wlp</a:t>
            </a:r>
            <a:r>
              <a:rPr lang="en-US" sz="2300" dirty="0" smtClean="0"/>
              <a:t>(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x:=y</a:t>
            </a:r>
            <a:r>
              <a:rPr lang="en-US" sz="2300" dirty="0" smtClean="0"/>
              <a:t>, </a:t>
            </a:r>
            <a:r>
              <a:rPr lang="en-US" sz="2300" dirty="0" err="1" smtClean="0"/>
              <a:t>wlp</a:t>
            </a:r>
            <a:r>
              <a:rPr lang="en-US" sz="2300" dirty="0" smtClean="0"/>
              <a:t>(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:=3</a:t>
            </a:r>
            <a:r>
              <a:rPr lang="en-US" sz="2300" dirty="0" smtClean="0"/>
              <a:t>, </a:t>
            </a:r>
            <a:r>
              <a:rPr lang="en-US" sz="2300" i="1" dirty="0">
                <a:solidFill>
                  <a:srgbClr val="00B050"/>
                </a:solidFill>
              </a:rPr>
              <a:t>x + i &gt; </a:t>
            </a:r>
            <a:r>
              <a:rPr lang="en-US" sz="2300" i="1" dirty="0" smtClean="0">
                <a:solidFill>
                  <a:srgbClr val="00B050"/>
                </a:solidFill>
              </a:rPr>
              <a:t>5</a:t>
            </a:r>
            <a:r>
              <a:rPr lang="en-US" sz="2300" dirty="0" smtClean="0"/>
              <a:t>))</a:t>
            </a:r>
          </a:p>
          <a:p>
            <a:r>
              <a:rPr lang="en-US" sz="2300" dirty="0"/>
              <a:t> </a:t>
            </a:r>
            <a:r>
              <a:rPr lang="en-US" sz="2300" dirty="0" smtClean="0"/>
              <a:t> = </a:t>
            </a:r>
            <a:r>
              <a:rPr lang="en-US" sz="2300" dirty="0" err="1" smtClean="0"/>
              <a:t>wlp</a:t>
            </a:r>
            <a:r>
              <a:rPr lang="en-US" sz="2300" dirty="0" smtClean="0"/>
              <a:t>(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x:=y</a:t>
            </a:r>
            <a:r>
              <a:rPr lang="en-US" sz="2300" dirty="0" smtClean="0"/>
              <a:t>, </a:t>
            </a:r>
            <a:r>
              <a:rPr lang="en-US" sz="2300" i="1" dirty="0">
                <a:solidFill>
                  <a:srgbClr val="00B050"/>
                </a:solidFill>
              </a:rPr>
              <a:t>x + 3 &gt; </a:t>
            </a:r>
            <a:r>
              <a:rPr lang="en-US" sz="2300" i="1" dirty="0" smtClean="0">
                <a:solidFill>
                  <a:srgbClr val="00B050"/>
                </a:solidFill>
              </a:rPr>
              <a:t>5</a:t>
            </a:r>
            <a:r>
              <a:rPr lang="en-US" sz="2300" dirty="0"/>
              <a:t>)</a:t>
            </a:r>
          </a:p>
          <a:p>
            <a:r>
              <a:rPr lang="en-US" sz="2300" dirty="0" smtClean="0"/>
              <a:t>  = </a:t>
            </a:r>
            <a:r>
              <a:rPr lang="en-US" sz="2300" i="1" dirty="0" smtClean="0">
                <a:solidFill>
                  <a:srgbClr val="00B050"/>
                </a:solidFill>
              </a:rPr>
              <a:t>y </a:t>
            </a:r>
            <a:r>
              <a:rPr lang="en-US" sz="2300" i="1" dirty="0">
                <a:solidFill>
                  <a:srgbClr val="00B050"/>
                </a:solidFill>
              </a:rPr>
              <a:t>+ 3 &gt; 5</a:t>
            </a:r>
            <a:endParaRPr lang="nn-NO" sz="23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4724400"/>
            <a:ext cx="8456161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sz="2400" dirty="0" smtClean="0"/>
              <a:t>wlp(x </a:t>
            </a:r>
            <a:r>
              <a:rPr lang="pt-BR" sz="2400" dirty="0"/>
              <a:t>:= e,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 = </a:t>
            </a:r>
            <a:r>
              <a:rPr lang="pt-BR" sz="2400" i="1" dirty="0" smtClean="0">
                <a:solidFill>
                  <a:srgbClr val="00B050"/>
                </a:solidFill>
              </a:rPr>
              <a:t>P{x := e}</a:t>
            </a:r>
            <a:endParaRPr lang="pt-BR" sz="2400" i="1" dirty="0">
              <a:solidFill>
                <a:srgbClr val="00B050"/>
              </a:solidFill>
            </a:endParaRPr>
          </a:p>
          <a:p>
            <a:r>
              <a:rPr lang="pt-BR" sz="2400" dirty="0" smtClean="0"/>
              <a:t>wlp(assert </a:t>
            </a:r>
            <a:r>
              <a:rPr lang="pt-BR" sz="2400" dirty="0"/>
              <a:t>e,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 = </a:t>
            </a:r>
            <a:r>
              <a:rPr lang="pt-BR" sz="2400" i="1" dirty="0">
                <a:solidFill>
                  <a:srgbClr val="00B050"/>
                </a:solidFill>
              </a:rPr>
              <a:t>e &amp;&amp; P</a:t>
            </a:r>
          </a:p>
          <a:p>
            <a:r>
              <a:rPr lang="pt-BR" sz="2400" dirty="0" smtClean="0"/>
              <a:t>wlp(assume </a:t>
            </a:r>
            <a:r>
              <a:rPr lang="pt-BR" sz="2400" dirty="0"/>
              <a:t>e,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 = </a:t>
            </a:r>
            <a:r>
              <a:rPr lang="pt-BR" sz="2400" i="1" dirty="0">
                <a:solidFill>
                  <a:srgbClr val="00B050"/>
                </a:solidFill>
              </a:rPr>
              <a:t>e ==&gt; P</a:t>
            </a:r>
          </a:p>
          <a:p>
            <a:r>
              <a:rPr lang="pt-BR" sz="2400" dirty="0" smtClean="0"/>
              <a:t>wlp(s1 </a:t>
            </a:r>
            <a:r>
              <a:rPr lang="pt-BR" sz="2400" dirty="0"/>
              <a:t>s2,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 = </a:t>
            </a:r>
            <a:r>
              <a:rPr lang="pt-BR" sz="2400" dirty="0" smtClean="0"/>
              <a:t>wlp(s1</a:t>
            </a:r>
            <a:r>
              <a:rPr lang="pt-BR" sz="2400" dirty="0"/>
              <a:t>, </a:t>
            </a:r>
            <a:r>
              <a:rPr lang="pt-BR" sz="2400" dirty="0" smtClean="0"/>
              <a:t>wlp(s2</a:t>
            </a:r>
            <a:r>
              <a:rPr lang="pt-BR" sz="2400" dirty="0"/>
              <a:t>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))</a:t>
            </a:r>
          </a:p>
          <a:p>
            <a:r>
              <a:rPr lang="pt-BR" sz="2400" dirty="0" smtClean="0"/>
              <a:t>wlp(if(e</a:t>
            </a:r>
            <a:r>
              <a:rPr lang="pt-BR" sz="2400" dirty="0"/>
              <a:t>) {s1} else {s2},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 = </a:t>
            </a:r>
            <a:r>
              <a:rPr lang="pt-BR" sz="2400" i="1" dirty="0">
                <a:solidFill>
                  <a:srgbClr val="00B050"/>
                </a:solidFill>
              </a:rPr>
              <a:t>(e ==&gt; </a:t>
            </a:r>
            <a:r>
              <a:rPr lang="pt-BR" sz="2400" dirty="0" smtClean="0"/>
              <a:t>wlp(s1</a:t>
            </a:r>
            <a:r>
              <a:rPr lang="pt-BR" sz="2400" dirty="0"/>
              <a:t>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/>
              <a:t>)</a:t>
            </a:r>
            <a:r>
              <a:rPr lang="pt-BR" sz="2400" i="1" dirty="0">
                <a:solidFill>
                  <a:srgbClr val="00B050"/>
                </a:solidFill>
              </a:rPr>
              <a:t>) &amp;&amp; (!e ==&gt; </a:t>
            </a:r>
            <a:r>
              <a:rPr lang="pt-BR" sz="2400" dirty="0" smtClean="0"/>
              <a:t>wlp(s2</a:t>
            </a:r>
            <a:r>
              <a:rPr lang="pt-BR" sz="2400" dirty="0"/>
              <a:t>, </a:t>
            </a:r>
            <a:r>
              <a:rPr lang="pt-BR" sz="2400" i="1" dirty="0">
                <a:solidFill>
                  <a:srgbClr val="00B050"/>
                </a:solidFill>
              </a:rPr>
              <a:t>P</a:t>
            </a:r>
            <a:r>
              <a:rPr lang="pt-BR" sz="2400" dirty="0" smtClean="0"/>
              <a:t>)</a:t>
            </a:r>
            <a:r>
              <a:rPr lang="pt-BR" sz="2400" i="1" dirty="0" smtClean="0">
                <a:solidFill>
                  <a:srgbClr val="00B050"/>
                </a:solidFill>
              </a:rPr>
              <a:t>)</a:t>
            </a:r>
            <a:endParaRPr lang="pt-BR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3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  <p:bldP spid="14" grpId="0" animBg="1"/>
      <p:bldP spid="15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Boogie: Hoare logic</a:t>
            </a:r>
          </a:p>
          <a:p>
            <a:r>
              <a:rPr lang="en-US" dirty="0" smtClean="0"/>
              <a:t>Dafny: </a:t>
            </a:r>
            <a:r>
              <a:rPr lang="en-US" dirty="0"/>
              <a:t>Advanced tips and </a:t>
            </a:r>
            <a:r>
              <a:rPr lang="en-US" dirty="0" smtClean="0"/>
              <a:t>tricks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6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57" y="365126"/>
            <a:ext cx="7886700" cy="1325563"/>
          </a:xfrm>
        </p:spPr>
        <p:txBody>
          <a:bodyPr/>
          <a:lstStyle/>
          <a:p>
            <a:r>
              <a:rPr lang="en-US" dirty="0" smtClean="0"/>
              <a:t>Exercise: Max frequency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157" y="1997838"/>
            <a:ext cx="8509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find_max_frequency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&lt;T(==)&gt;(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seq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&lt;T&gt;) </a:t>
            </a:r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max_elt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count_occurrences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max_elt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 count;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count_occurrences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&lt;= count;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15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Boogie: Hoare logic</a:t>
            </a:r>
          </a:p>
          <a:p>
            <a:r>
              <a:rPr lang="en-US" dirty="0" smtClean="0"/>
              <a:t>Dafny: Advanced tips and tricks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4258962"/>
            <a:ext cx="7788876" cy="550335"/>
          </a:xfrm>
          <a:prstGeom prst="roundRect">
            <a:avLst/>
          </a:prstGeom>
          <a:solidFill>
            <a:srgbClr val="70AD47">
              <a:lumMod val="75000"/>
            </a:srgbClr>
          </a:solidFill>
          <a:ln w="38100">
            <a:solidFill>
              <a:sysClr val="windowText" lastClr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Reminder: </a:t>
            </a:r>
            <a:r>
              <a:rPr lang="en-US" sz="2400" kern="0" dirty="0" err="1" smtClean="0">
                <a:solidFill>
                  <a:prstClr val="white"/>
                </a:solidFill>
              </a:rPr>
              <a:t>Hw</a:t>
            </a:r>
            <a:r>
              <a:rPr lang="en-US" sz="2400" kern="0" dirty="0" smtClean="0">
                <a:solidFill>
                  <a:prstClr val="white"/>
                </a:solidFill>
              </a:rPr>
              <a:t> 2 due Friday night.  Start early!  Questions?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1907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Dafny tips and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Quantifiers and </a:t>
            </a:r>
            <a:r>
              <a:rPr lang="en-US" dirty="0" smtClean="0"/>
              <a:t>triggers</a:t>
            </a:r>
          </a:p>
          <a:p>
            <a:r>
              <a:rPr lang="en-US" dirty="0"/>
              <a:t>Debugging</a:t>
            </a:r>
          </a:p>
          <a:p>
            <a:r>
              <a:rPr lang="en-US" dirty="0" smtClean="0"/>
              <a:t>Controlling function unrolling</a:t>
            </a:r>
          </a:p>
          <a:p>
            <a:r>
              <a:rPr lang="en-US" dirty="0" smtClean="0"/>
              <a:t>Sequences </a:t>
            </a:r>
            <a:endParaRPr lang="en-US" dirty="0"/>
          </a:p>
          <a:p>
            <a:r>
              <a:rPr lang="en-US" dirty="0" smtClean="0"/>
              <a:t>Non-linear arithmetic</a:t>
            </a:r>
          </a:p>
          <a:p>
            <a:r>
              <a:rPr lang="en-US" dirty="0"/>
              <a:t>Dynamic </a:t>
            </a:r>
            <a:r>
              <a:rPr lang="en-US" dirty="0" smtClean="0"/>
              <a:t>frames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7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Reminder: Z3 SMT prover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28600" y="1710015"/>
            <a:ext cx="8534400" cy="19587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DECIDABLE THEORIES</a:t>
            </a:r>
          </a:p>
          <a:p>
            <a:pPr>
              <a:defRPr/>
            </a:pPr>
            <a:r>
              <a:rPr lang="en-US" sz="2000" b="1" dirty="0" err="1" smtClean="0">
                <a:solidFill>
                  <a:srgbClr val="003300"/>
                </a:solidFill>
              </a:rPr>
              <a:t>boolean</a:t>
            </a:r>
            <a:r>
              <a:rPr lang="en-US" sz="2000" b="1" dirty="0" smtClean="0">
                <a:solidFill>
                  <a:srgbClr val="003300"/>
                </a:solidFill>
              </a:rPr>
              <a:t> expressions</a:t>
            </a:r>
            <a:r>
              <a:rPr lang="en-US" sz="2000" dirty="0" smtClean="0">
                <a:solidFill>
                  <a:srgbClr val="003300"/>
                </a:solidFill>
              </a:rPr>
              <a:t>          e ::= true | false | !e | e &amp;&amp; e | e ==&gt; e | ...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linear integer arithmetic </a:t>
            </a:r>
            <a:r>
              <a:rPr lang="en-US" sz="2000" dirty="0" smtClean="0">
                <a:solidFill>
                  <a:srgbClr val="003300"/>
                </a:solidFill>
              </a:rPr>
              <a:t>  e ::= ... | -2 | -1 | 0 | 1 | 2 | e + e | e – e | e &lt;= e | ...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bit vector arithmetic</a:t>
            </a:r>
            <a:r>
              <a:rPr lang="en-US" sz="2000" dirty="0" smtClean="0">
                <a:solidFill>
                  <a:srgbClr val="003300"/>
                </a:solidFill>
              </a:rPr>
              <a:t>          e ::= ... | e &amp; e | e &lt;&lt; e | ...</a:t>
            </a:r>
          </a:p>
          <a:p>
            <a:pPr>
              <a:defRPr/>
            </a:pPr>
            <a:r>
              <a:rPr lang="en-US" sz="2000" b="1" dirty="0" err="1" smtClean="0">
                <a:solidFill>
                  <a:srgbClr val="003300"/>
                </a:solidFill>
              </a:rPr>
              <a:t>uninterpreted</a:t>
            </a:r>
            <a:r>
              <a:rPr lang="en-US" sz="2000" b="1" dirty="0" smtClean="0">
                <a:solidFill>
                  <a:srgbClr val="003300"/>
                </a:solidFill>
              </a:rPr>
              <a:t> functions</a:t>
            </a:r>
            <a:r>
              <a:rPr lang="en-US" sz="2000" dirty="0" smtClean="0">
                <a:solidFill>
                  <a:srgbClr val="003300"/>
                </a:solidFill>
              </a:rPr>
              <a:t>   e </a:t>
            </a:r>
            <a:r>
              <a:rPr lang="en-US" sz="2000" dirty="0">
                <a:solidFill>
                  <a:srgbClr val="003300"/>
                </a:solidFill>
              </a:rPr>
              <a:t>::= ... | f</a:t>
            </a:r>
            <a:r>
              <a:rPr lang="en-US" sz="2000" dirty="0" smtClean="0">
                <a:solidFill>
                  <a:srgbClr val="003300"/>
                </a:solidFill>
              </a:rPr>
              <a:t>(e,…,e)</a:t>
            </a:r>
            <a:endParaRPr lang="en-US" sz="2000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arrays</a:t>
            </a:r>
            <a:r>
              <a:rPr lang="en-US" sz="2000" dirty="0" smtClean="0">
                <a:solidFill>
                  <a:srgbClr val="003300"/>
                </a:solidFill>
              </a:rPr>
              <a:t>                                    e ::= ... | e[e] | e[e := e]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" y="4867847"/>
            <a:ext cx="8534400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 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 :: e | exists x :: e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nonlinear arithmetic         </a:t>
            </a:r>
            <a:r>
              <a:rPr lang="en-US" sz="2000" dirty="0" smtClean="0">
                <a:solidFill>
                  <a:srgbClr val="003300"/>
                </a:solidFill>
              </a:rPr>
              <a:t>e ::= … | e * e | e / e | e % e</a:t>
            </a:r>
          </a:p>
          <a:p>
            <a:pPr>
              <a:defRPr/>
            </a:pPr>
            <a:r>
              <a:rPr lang="en-US" sz="2000" b="1" dirty="0">
                <a:solidFill>
                  <a:srgbClr val="003300"/>
                </a:solidFill>
              </a:rPr>
              <a:t>i</a:t>
            </a:r>
            <a:r>
              <a:rPr lang="en-US" sz="2000" b="1" dirty="0" smtClean="0">
                <a:solidFill>
                  <a:srgbClr val="003300"/>
                </a:solidFill>
              </a:rPr>
              <a:t>nductive definitions         </a:t>
            </a:r>
            <a:r>
              <a:rPr lang="en-US" sz="2000" dirty="0" smtClean="0">
                <a:solidFill>
                  <a:srgbClr val="003300"/>
                </a:solidFill>
              </a:rPr>
              <a:t>f(n) = … f(n – 1) …</a:t>
            </a:r>
            <a:r>
              <a:rPr lang="en-US" sz="2000" b="1" dirty="0" smtClean="0">
                <a:solidFill>
                  <a:srgbClr val="003300"/>
                </a:solidFill>
              </a:rPr>
              <a:t>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6351" y="3765176"/>
            <a:ext cx="8534400" cy="10062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MAYBE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003300"/>
                </a:solidFill>
              </a:rPr>
              <a:t>sequences</a:t>
            </a:r>
            <a:r>
              <a:rPr lang="en-US" sz="2000" dirty="0" smtClean="0">
                <a:solidFill>
                  <a:srgbClr val="003300"/>
                </a:solidFill>
              </a:rPr>
              <a:t>                            e ::= ... | [e,…,e] | e + e | e[e..] | e[..e] | </a:t>
            </a:r>
            <a:r>
              <a:rPr lang="en-US" sz="2000" dirty="0" err="1" smtClean="0">
                <a:solidFill>
                  <a:srgbClr val="003300"/>
                </a:solidFill>
              </a:rPr>
              <a:t>e.Length</a:t>
            </a:r>
            <a:r>
              <a:rPr lang="en-US" sz="2000" dirty="0" smtClean="0">
                <a:solidFill>
                  <a:srgbClr val="003300"/>
                </a:solidFill>
              </a:rPr>
              <a:t> | …</a:t>
            </a:r>
          </a:p>
          <a:p>
            <a:pPr>
              <a:defRPr/>
            </a:pPr>
            <a:r>
              <a:rPr lang="en-US" sz="2000" b="1" dirty="0">
                <a:solidFill>
                  <a:srgbClr val="003300"/>
                </a:solidFill>
              </a:rPr>
              <a:t>s</a:t>
            </a:r>
            <a:r>
              <a:rPr lang="en-US" sz="2000" b="1" dirty="0" smtClean="0">
                <a:solidFill>
                  <a:srgbClr val="003300"/>
                </a:solidFill>
              </a:rPr>
              <a:t>ets                                        </a:t>
            </a:r>
            <a:r>
              <a:rPr lang="en-US" sz="2000" dirty="0" smtClean="0">
                <a:solidFill>
                  <a:srgbClr val="003300"/>
                </a:solidFill>
              </a:rPr>
              <a:t>e ::= … | {e,…,e} | e U e | {x | e} | </a:t>
            </a:r>
            <a:r>
              <a:rPr lang="en-US" sz="2000" dirty="0" err="1" smtClean="0">
                <a:solidFill>
                  <a:srgbClr val="003300"/>
                </a:solidFill>
              </a:rPr>
              <a:t>e.Count</a:t>
            </a:r>
            <a:r>
              <a:rPr lang="en-US" sz="2000" dirty="0" smtClean="0">
                <a:solidFill>
                  <a:srgbClr val="003300"/>
                </a:solidFill>
              </a:rPr>
              <a:t> | …</a:t>
            </a:r>
          </a:p>
        </p:txBody>
      </p:sp>
    </p:spTree>
    <p:extLst>
      <p:ext uri="{BB962C8B-B14F-4D97-AF65-F5344CB8AC3E}">
        <p14:creationId xmlns:p14="http://schemas.microsoft.com/office/powerpoint/2010/main" val="20929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4421" y="2315688"/>
            <a:ext cx="6750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 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715529"/>
            <a:ext cx="8229600" cy="6816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Universal quantifiers are “easy” to prove: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839177"/>
            <a:ext cx="8229600" cy="6816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Existential quantifiers are easy to use:</a:t>
            </a:r>
          </a:p>
        </p:txBody>
      </p:sp>
      <p:sp>
        <p:nvSpPr>
          <p:cNvPr id="8" name="Rectangle 7"/>
          <p:cNvSpPr/>
          <p:nvPr/>
        </p:nvSpPr>
        <p:spPr>
          <a:xfrm>
            <a:off x="984421" y="4624002"/>
            <a:ext cx="70968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assume exists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84421" y="2823514"/>
            <a:ext cx="4031873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n-NO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var x_new:int;</a:t>
            </a:r>
          </a:p>
          <a:p>
            <a:r>
              <a:rPr lang="nn-NO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ValidID(x_new);</a:t>
            </a:r>
          </a:p>
          <a:p>
            <a:r>
              <a:rPr lang="nn-NO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 OkayToSend(x_new);</a:t>
            </a:r>
            <a:endParaRPr lang="nn-NO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4420" y="5133022"/>
            <a:ext cx="6955750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nn-NO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var x_new:int;</a:t>
            </a:r>
          </a:p>
          <a:p>
            <a:r>
              <a:rPr lang="nn-NO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assume ValidID(x_new) ==&gt; OkayToSend(x_new);</a:t>
            </a:r>
            <a:endParaRPr lang="nn-NO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727" y="5954513"/>
            <a:ext cx="79599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Note</a:t>
            </a:r>
            <a:r>
              <a:rPr lang="en-US" sz="2000" dirty="0" smtClean="0"/>
              <a:t>: Use </a:t>
            </a:r>
            <a:r>
              <a:rPr lang="en-US" sz="2000" dirty="0" err="1" smtClean="0"/>
              <a:t>Dafny’s</a:t>
            </a:r>
            <a:r>
              <a:rPr lang="en-US" sz="2000" dirty="0" smtClean="0"/>
              <a:t> let-such-that operator to grab </a:t>
            </a:r>
            <a:r>
              <a:rPr lang="en-US" sz="2000" dirty="0" err="1" smtClean="0"/>
              <a:t>x_new</a:t>
            </a:r>
            <a:r>
              <a:rPr lang="en-US" sz="2000" dirty="0" smtClean="0"/>
              <a:t>, i.e., the “witness”:</a:t>
            </a:r>
          </a:p>
          <a:p>
            <a:r>
              <a:rPr lang="en-US" sz="2000" dirty="0" smtClean="0"/>
              <a:t>           </a:t>
            </a:r>
            <a:r>
              <a:rPr lang="en-US" sz="20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my_x</a:t>
            </a:r>
            <a:r>
              <a:rPr lang="en-US" sz="20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:int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:|</a:t>
            </a: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my_x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==&gt; </a:t>
            </a:r>
            <a:r>
              <a:rPr lang="en-US" sz="20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my_x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72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4421" y="3257191"/>
            <a:ext cx="6750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assume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657032"/>
            <a:ext cx="8229600" cy="6816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When should Z3 use this fact?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119248"/>
            <a:ext cx="8229600" cy="6816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values should Z3 use to prove this?</a:t>
            </a:r>
          </a:p>
        </p:txBody>
      </p:sp>
      <p:sp>
        <p:nvSpPr>
          <p:cNvPr id="8" name="Rectangle 7"/>
          <p:cNvSpPr/>
          <p:nvPr/>
        </p:nvSpPr>
        <p:spPr>
          <a:xfrm>
            <a:off x="984421" y="4904073"/>
            <a:ext cx="70968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exists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738518"/>
            <a:ext cx="6826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converse cases are not so easy!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428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199" y="2922223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assume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(x)}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::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738518"/>
            <a:ext cx="3858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Z3 relies on triggers</a:t>
            </a:r>
            <a:endParaRPr lang="en-US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2380736" y="2256672"/>
            <a:ext cx="3647281" cy="762000"/>
            <a:chOff x="2380736" y="2494005"/>
            <a:chExt cx="3647281" cy="762000"/>
          </a:xfrm>
        </p:grpSpPr>
        <p:sp>
          <p:nvSpPr>
            <p:cNvPr id="9" name="Right Brace 8"/>
            <p:cNvSpPr/>
            <p:nvPr/>
          </p:nvSpPr>
          <p:spPr>
            <a:xfrm rot="16200000" flipV="1">
              <a:off x="3590668" y="2282910"/>
              <a:ext cx="381000" cy="1565189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80736" y="2494005"/>
              <a:ext cx="36472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prstClr val="black"/>
                  </a:solidFill>
                </a:rPr>
                <a:t>pattern (“trigger”) to match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391297" y="3517571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z;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(z);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15846" y="3657264"/>
            <a:ext cx="2871557" cy="923330"/>
          </a:xfrm>
          <a:prstGeom prst="wedgeRectCallout">
            <a:avLst>
              <a:gd name="adj1" fmla="val -75420"/>
              <a:gd name="adj2" fmla="val -1595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smtClean="0">
                <a:highlight>
                  <a:srgbClr val="FFFFFF"/>
                </a:highlight>
                <a:cs typeface="Consolas" panose="020B0609020204030204" pitchFamily="49" charset="0"/>
              </a:rPr>
              <a:t>This causes Z3 to trigger the quantifier and hence learn:</a:t>
            </a:r>
          </a:p>
          <a:p>
            <a:pPr algn="ctr">
              <a:defRPr/>
            </a:pP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(z);</a:t>
            </a:r>
            <a:endParaRPr lang="en-US" dirty="0" smtClean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2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199" y="2497114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assume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(x)}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::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738518"/>
            <a:ext cx="3858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Z3 relies on triggers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391297" y="3092462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z;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(z);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1297" y="5499108"/>
            <a:ext cx="59479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Triggers may be written by the user,</a:t>
            </a:r>
          </a:p>
          <a:p>
            <a:r>
              <a:rPr lang="en-US" sz="2800" dirty="0" smtClean="0"/>
              <a:t>or chosen automatically by Dafny or Z3.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659789" y="6083883"/>
            <a:ext cx="2006415" cy="646331"/>
          </a:xfrm>
          <a:prstGeom prst="wedgeRectCallout">
            <a:avLst>
              <a:gd name="adj1" fmla="val -75420"/>
              <a:gd name="adj2" fmla="val -1595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smtClean="0">
                <a:highlight>
                  <a:srgbClr val="FFFFFF"/>
                </a:highlight>
                <a:cs typeface="Consolas" panose="020B0609020204030204" pitchFamily="49" charset="0"/>
              </a:rPr>
              <a:t>Usually a bad idea!</a:t>
            </a:r>
          </a:p>
          <a:p>
            <a:pPr algn="ctr">
              <a:defRPr/>
            </a:pPr>
            <a:r>
              <a:rPr lang="en-US" dirty="0">
                <a:highlight>
                  <a:srgbClr val="FFFFFF"/>
                </a:highlight>
                <a:cs typeface="Consolas" panose="020B0609020204030204" pitchFamily="49" charset="0"/>
              </a:rPr>
              <a:t>Why?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92346" y="5992637"/>
            <a:ext cx="453081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  <a:highlight>
                <a:srgbClr val="FFFFFF"/>
              </a:highlight>
              <a:cs typeface="Consolas" panose="020B06090202040302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1297" y="4678956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 exists </a:t>
            </a:r>
            <a:r>
              <a:rPr lang="en-US" dirty="0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(x)}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::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(x);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25395" y="3967332"/>
            <a:ext cx="82090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z;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assume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ValidID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(z) &amp;&amp;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OkayToSend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(z);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880022"/>
            <a:ext cx="61106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339273" y="2497114"/>
            <a:ext cx="2656446" cy="206210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highlight>
                  <a:srgbClr val="FFFFFF"/>
                </a:highlight>
                <a:cs typeface="Consolas" panose="020B0609020204030204" pitchFamily="49" charset="0"/>
              </a:rPr>
              <a:t>Subtleties</a:t>
            </a:r>
            <a:endParaRPr lang="en-US" dirty="0" smtClean="0">
              <a:highlight>
                <a:srgbClr val="FFFFFF"/>
              </a:highlight>
              <a:cs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highlight>
                  <a:srgbClr val="FFFFFF"/>
                </a:highlight>
                <a:cs typeface="Consolas" panose="020B0609020204030204" pitchFamily="49" charset="0"/>
              </a:rPr>
              <a:t>Trigger must include all quantified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highlight>
                  <a:srgbClr val="FFFFFF"/>
                </a:highlight>
                <a:cs typeface="Consolas" panose="020B0609020204030204" pitchFamily="49" charset="0"/>
              </a:rPr>
              <a:t>Non-quantified terms checked for equality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highlight>
                  <a:srgbClr val="FFFFFF"/>
                </a:highlight>
                <a:cs typeface="Consolas" panose="020B0609020204030204" pitchFamily="49" charset="0"/>
              </a:rPr>
              <a:t>Z3 must “think” about the triggering term</a:t>
            </a:r>
            <a:endParaRPr lang="en-US" dirty="0">
              <a:solidFill>
                <a:schemeClr val="tx1"/>
              </a:solidFill>
              <a:highlight>
                <a:srgbClr val="FFFFFF"/>
              </a:highlight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38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3" grpId="0"/>
      <p:bldP spid="18" grpId="0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8518"/>
            <a:ext cx="6995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Concrete example: </a:t>
            </a:r>
          </a:p>
          <a:p>
            <a:r>
              <a:rPr lang="en-US" sz="3600" dirty="0"/>
              <a:t>	</a:t>
            </a:r>
            <a:r>
              <a:rPr lang="en-US" sz="3200" dirty="0" smtClean="0"/>
              <a:t>What does Dafny know about sets?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383691" y="4016121"/>
            <a:ext cx="2970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|a * b| &lt;= |a|;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327845"/>
            <a:ext cx="2654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Will this work?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488954"/>
            <a:ext cx="33424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What would work?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425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8518"/>
            <a:ext cx="6995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Concrete example: </a:t>
            </a:r>
          </a:p>
          <a:p>
            <a:r>
              <a:rPr lang="en-US" sz="3600" dirty="0"/>
              <a:t>	</a:t>
            </a:r>
            <a:r>
              <a:rPr lang="en-US" sz="3200" dirty="0" smtClean="0"/>
              <a:t>What does Dafny know about sets?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383691" y="4016121"/>
            <a:ext cx="2970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|a * b| &lt;= |a|;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327845"/>
            <a:ext cx="2654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Will this work?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488954"/>
            <a:ext cx="33424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What would work?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1272745" y="5177230"/>
            <a:ext cx="58694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|a - b| == |a| - |a * b|;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|a * b| &lt;= |a|;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1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9016" y="2292096"/>
            <a:ext cx="6981398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Example: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{f(x)}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f(f(x)) &gt; f(x-1);</a:t>
            </a:r>
            <a:endParaRPr lang="en-US" sz="2400" dirty="0"/>
          </a:p>
          <a:p>
            <a:r>
              <a:rPr lang="en-US" sz="24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 </a:t>
            </a:r>
            <a:r>
              <a:rPr lang="en-US" sz="2400" dirty="0" smtClean="0"/>
              <a:t>f(3) &lt;= f(f(2));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         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f(f(3)) &gt; f(2)</a:t>
            </a:r>
          </a:p>
          <a:p>
            <a:pPr lvl="1"/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 &amp;&amp; f(f(f(3))) &gt; f(f(3)-1)</a:t>
            </a:r>
          </a:p>
          <a:p>
            <a:pPr lvl="1"/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 &amp;&amp; f(f(f(f(3)))) &gt; f(f(f(3)-1)-1)</a:t>
            </a:r>
          </a:p>
          <a:p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</a:rPr>
              <a:t>       …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920" y="1583071"/>
            <a:ext cx="5909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Beware of infinite matching loops!</a:t>
            </a:r>
            <a:endParaRPr lang="en-US" sz="3200" dirty="0"/>
          </a:p>
        </p:txBody>
      </p:sp>
      <p:sp>
        <p:nvSpPr>
          <p:cNvPr id="15" name="Right Brace 14"/>
          <p:cNvSpPr/>
          <p:nvPr/>
        </p:nvSpPr>
        <p:spPr>
          <a:xfrm rot="16200000" flipV="1">
            <a:off x="3067065" y="2401047"/>
            <a:ext cx="480030" cy="87172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109216" y="2215896"/>
            <a:ext cx="292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badly behaved trigger</a:t>
            </a:r>
            <a:endParaRPr lang="en-US" sz="24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45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551935"/>
            <a:ext cx="85344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3300"/>
                </a:solidFill>
              </a:rPr>
              <a:t>UNDECIDABLE</a:t>
            </a:r>
          </a:p>
          <a:p>
            <a:r>
              <a:rPr lang="en-US" sz="2000" b="1" dirty="0" smtClean="0">
                <a:solidFill>
                  <a:srgbClr val="003300"/>
                </a:solidFill>
              </a:rPr>
              <a:t>quantifiers</a:t>
            </a:r>
            <a:r>
              <a:rPr lang="en-US" sz="2000" dirty="0" smtClean="0">
                <a:solidFill>
                  <a:srgbClr val="003300"/>
                </a:solidFill>
              </a:rPr>
              <a:t>             e ::= ... | </a:t>
            </a:r>
            <a:r>
              <a:rPr lang="en-US" sz="2000" dirty="0" err="1" smtClean="0">
                <a:solidFill>
                  <a:srgbClr val="003300"/>
                </a:solidFill>
              </a:rPr>
              <a:t>forall</a:t>
            </a:r>
            <a:r>
              <a:rPr lang="en-US" sz="2000" dirty="0" smtClean="0">
                <a:solidFill>
                  <a:srgbClr val="003300"/>
                </a:solidFill>
              </a:rPr>
              <a:t> x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smtClean="0">
                <a:solidFill>
                  <a:srgbClr val="003300"/>
                </a:solidFill>
              </a:rPr>
              <a:t>1</a:t>
            </a:r>
            <a:r>
              <a:rPr lang="en-US" sz="2000" dirty="0" smtClean="0">
                <a:solidFill>
                  <a:srgbClr val="003300"/>
                </a:solidFill>
              </a:rPr>
              <a:t>,…</a:t>
            </a:r>
            <a:r>
              <a:rPr lang="en-US" sz="2000" dirty="0">
                <a:solidFill>
                  <a:srgbClr val="003300"/>
                </a:solidFill>
              </a:rPr>
              <a:t>,</a:t>
            </a:r>
            <a:r>
              <a:rPr lang="en-US" sz="2000" dirty="0" err="1" smtClean="0">
                <a:solidFill>
                  <a:srgbClr val="00330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err="1" smtClean="0">
                <a:solidFill>
                  <a:srgbClr val="003300"/>
                </a:solidFill>
              </a:rPr>
              <a:t>:t</a:t>
            </a:r>
            <a:r>
              <a:rPr lang="en-US" sz="2000" baseline="-25000" dirty="0" err="1" smtClean="0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 | exists </a:t>
            </a:r>
            <a:r>
              <a:rPr lang="en-US" sz="2000" dirty="0">
                <a:solidFill>
                  <a:srgbClr val="003300"/>
                </a:solidFill>
              </a:rPr>
              <a:t>x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:t</a:t>
            </a:r>
            <a:r>
              <a:rPr lang="en-US" sz="2000" baseline="-25000" dirty="0">
                <a:solidFill>
                  <a:srgbClr val="003300"/>
                </a:solidFill>
              </a:rPr>
              <a:t>1</a:t>
            </a:r>
            <a:r>
              <a:rPr lang="en-US" sz="2000" dirty="0">
                <a:solidFill>
                  <a:srgbClr val="003300"/>
                </a:solidFill>
              </a:rPr>
              <a:t>,…,</a:t>
            </a:r>
            <a:r>
              <a:rPr lang="en-US" sz="2000" dirty="0" err="1">
                <a:solidFill>
                  <a:srgbClr val="003300"/>
                </a:solidFill>
              </a:rPr>
              <a:t>x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err="1">
                <a:solidFill>
                  <a:srgbClr val="003300"/>
                </a:solidFill>
              </a:rPr>
              <a:t>:t</a:t>
            </a:r>
            <a:r>
              <a:rPr lang="en-US" sz="2000" baseline="-25000" dirty="0" err="1">
                <a:solidFill>
                  <a:srgbClr val="003300"/>
                </a:solidFill>
              </a:rPr>
              <a:t>n</a:t>
            </a:r>
            <a:r>
              <a:rPr lang="en-US" sz="2000" dirty="0" smtClean="0">
                <a:solidFill>
                  <a:srgbClr val="003300"/>
                </a:solidFill>
              </a:rPr>
              <a:t> :: 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9016" y="2292096"/>
            <a:ext cx="74911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Example: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{f(f(x))}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f(f(x)) &gt; f(x-1);</a:t>
            </a:r>
            <a:endParaRPr lang="en-US" sz="2400" dirty="0"/>
          </a:p>
          <a:p>
            <a:r>
              <a:rPr lang="en-US" sz="24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 </a:t>
            </a:r>
            <a:r>
              <a:rPr lang="en-US" sz="2400" dirty="0" smtClean="0"/>
              <a:t>f(3) &lt;= f(f(2));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         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f(f(2)) &gt; f(1)  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920" y="1583071"/>
            <a:ext cx="5909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Beware of infinite matching loops!</a:t>
            </a:r>
            <a:endParaRPr lang="en-US" sz="3200" dirty="0"/>
          </a:p>
        </p:txBody>
      </p:sp>
      <p:sp>
        <p:nvSpPr>
          <p:cNvPr id="15" name="Right Brace 14"/>
          <p:cNvSpPr/>
          <p:nvPr/>
        </p:nvSpPr>
        <p:spPr>
          <a:xfrm rot="16200000" flipV="1">
            <a:off x="3298713" y="2093629"/>
            <a:ext cx="480030" cy="148656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24604" y="2179320"/>
            <a:ext cx="202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4">
                    <a:lumMod val="75000"/>
                  </a:schemeClr>
                </a:solidFill>
              </a:rPr>
              <a:t>a better choice</a:t>
            </a:r>
            <a:endParaRPr lang="en-US" sz="24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515781"/>
            <a:ext cx="4420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Choose triggers carefully!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481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i="1" dirty="0"/>
              <a:t>Automated program </a:t>
            </a:r>
            <a:r>
              <a:rPr lang="en-US" i="1" dirty="0" smtClean="0"/>
              <a:t>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Automated</a:t>
            </a:r>
          </a:p>
          <a:p>
            <a:pPr lvl="1"/>
            <a:r>
              <a:rPr lang="en-US" dirty="0" smtClean="0"/>
              <a:t>Tools try to fill in low-level proof steps</a:t>
            </a:r>
          </a:p>
          <a:p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Focused on verifying the correctness of programs, not necessarily proofs</a:t>
            </a:r>
          </a:p>
          <a:p>
            <a:r>
              <a:rPr lang="en-US" dirty="0" smtClean="0"/>
              <a:t>Verification</a:t>
            </a:r>
          </a:p>
          <a:p>
            <a:pPr lvl="1"/>
            <a:r>
              <a:rPr lang="en-US" dirty="0" smtClean="0"/>
              <a:t>Sound, but not complete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Dafny: Imperative, OO</a:t>
            </a:r>
          </a:p>
          <a:p>
            <a:pPr lvl="1"/>
            <a:r>
              <a:rPr lang="en-US" dirty="0"/>
              <a:t>F*: ML-like with dependent </a:t>
            </a:r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5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Dafny 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Whiteboard + (imaginary) friends</a:t>
            </a:r>
          </a:p>
          <a:p>
            <a:r>
              <a:rPr lang="en-US" dirty="0" smtClean="0"/>
              <a:t>Assertions and assumes</a:t>
            </a:r>
          </a:p>
          <a:p>
            <a:r>
              <a:rPr lang="en-US" dirty="0" err="1" smtClean="0"/>
              <a:t>Calc</a:t>
            </a:r>
            <a:r>
              <a:rPr lang="en-US" dirty="0" smtClean="0"/>
              <a:t> statement</a:t>
            </a:r>
          </a:p>
          <a:p>
            <a:r>
              <a:rPr lang="en-US" dirty="0" err="1" smtClean="0"/>
              <a:t>Forall</a:t>
            </a:r>
            <a:r>
              <a:rPr lang="en-US" dirty="0" smtClean="0"/>
              <a:t> statement</a:t>
            </a:r>
          </a:p>
          <a:p>
            <a:r>
              <a:rPr lang="en-US" dirty="0"/>
              <a:t>:</a:t>
            </a:r>
            <a:r>
              <a:rPr lang="en-US" dirty="0" err="1" smtClean="0"/>
              <a:t>timeLimit</a:t>
            </a:r>
            <a:r>
              <a:rPr lang="en-US" dirty="0" smtClean="0"/>
              <a:t>/Multiplier</a:t>
            </a:r>
          </a:p>
          <a:p>
            <a:pPr lvl="1"/>
            <a:r>
              <a:rPr lang="en-US" dirty="0" smtClean="0"/>
              <a:t>Beware!  Fix timeouts before other errors</a:t>
            </a:r>
          </a:p>
          <a:p>
            <a:r>
              <a:rPr lang="en-US" dirty="0" smtClean="0"/>
              <a:t>Boogie verification debugger</a:t>
            </a:r>
          </a:p>
          <a:p>
            <a:r>
              <a:rPr lang="en-US" dirty="0" smtClean="0"/>
              <a:t>Z3 axiom profiler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Controlling function unrolling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088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Fuel</a:t>
            </a:r>
          </a:p>
          <a:p>
            <a:pPr lvl="1"/>
            <a:r>
              <a:rPr lang="en-US" dirty="0" smtClean="0"/>
              <a:t>{:fuel} annotation</a:t>
            </a:r>
          </a:p>
          <a:p>
            <a:r>
              <a:rPr lang="en-US" dirty="0" smtClean="0"/>
              <a:t>Computation</a:t>
            </a:r>
          </a:p>
          <a:p>
            <a:r>
              <a:rPr lang="en-US" dirty="0"/>
              <a:t>{:opaque} annotation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687330" y="1600200"/>
            <a:ext cx="4283675" cy="1456352"/>
            <a:chOff x="4687330" y="1260082"/>
            <a:chExt cx="4283675" cy="1456352"/>
          </a:xfrm>
        </p:grpSpPr>
        <p:sp>
          <p:nvSpPr>
            <p:cNvPr id="6" name="Rectangle 5"/>
            <p:cNvSpPr/>
            <p:nvPr/>
          </p:nvSpPr>
          <p:spPr>
            <a:xfrm>
              <a:off x="4687330" y="1608438"/>
              <a:ext cx="4283675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function</a:t>
              </a:r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pow2(</a:t>
              </a:r>
              <a:r>
                <a:rPr lang="en-US" sz="1600" dirty="0" err="1">
                  <a:solidFill>
                    <a:srgbClr val="6495ED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</a:t>
              </a:r>
              <a:r>
                <a:rPr lang="en-US" sz="1600" dirty="0" err="1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:</a:t>
              </a:r>
              <a:r>
                <a:rPr lang="en-US" sz="1600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):</a:t>
              </a:r>
              <a:r>
                <a:rPr lang="en-US" sz="1600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endPara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endParaRPr>
            </a:p>
            <a:p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{</a:t>
              </a:r>
            </a:p>
            <a:p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 </a:t>
              </a:r>
              <a:r>
                <a:rPr lang="en-US" sz="1600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if</a:t>
              </a:r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n == 0 </a:t>
              </a:r>
              <a:r>
                <a:rPr lang="en-US" sz="1600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then</a:t>
              </a:r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1 </a:t>
              </a:r>
              <a:r>
                <a:rPr lang="en-US" sz="1600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else</a:t>
              </a:r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2*pow2(n-1)</a:t>
              </a:r>
            </a:p>
            <a:p>
              <a:r>
                <a:rPr lang="en-US" sz="1600" dirty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}</a:t>
              </a:r>
              <a:endParaRPr lang="en-US" sz="1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87330" y="1260082"/>
              <a:ext cx="13476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u="sng" dirty="0" smtClean="0"/>
                <a:t>Example 1:</a:t>
              </a:r>
              <a:endParaRPr lang="en-US" sz="2000" b="1" u="sng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47816" y="3712998"/>
            <a:ext cx="5630562" cy="2431435"/>
            <a:chOff x="1429265" y="3369049"/>
            <a:chExt cx="5630562" cy="2431435"/>
          </a:xfrm>
        </p:grpSpPr>
        <p:sp>
          <p:nvSpPr>
            <p:cNvPr id="5" name="Rectangle 4"/>
            <p:cNvSpPr/>
            <p:nvPr/>
          </p:nvSpPr>
          <p:spPr>
            <a:xfrm>
              <a:off x="1429265" y="3769159"/>
              <a:ext cx="5630562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function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Fib(</a:t>
              </a:r>
              <a:r>
                <a:rPr lang="en-US" dirty="0" smtClean="0">
                  <a:solidFill>
                    <a:srgbClr val="6495ED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: </a:t>
              </a:r>
              <a:r>
                <a:rPr lang="en-US" dirty="0" err="1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): </a:t>
              </a:r>
              <a:r>
                <a:rPr lang="en-US" dirty="0" err="1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endPara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endParaRPr>
            </a:p>
            <a:p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{</a:t>
              </a:r>
            </a:p>
            <a:p>
              <a:r>
                <a:rPr lang="pt-BR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 </a:t>
              </a:r>
              <a:r>
                <a:rPr lang="pt-BR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if</a:t>
              </a:r>
              <a:r>
                <a:rPr lang="pt-BR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n &lt; 2 </a:t>
              </a:r>
              <a:r>
                <a:rPr lang="pt-BR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then</a:t>
              </a:r>
              <a:r>
                <a:rPr lang="pt-BR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n </a:t>
              </a:r>
              <a:r>
                <a:rPr lang="pt-BR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else</a:t>
              </a:r>
              <a:r>
                <a:rPr lang="pt-BR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Fib(n-2) + Fib(n-1)</a:t>
              </a:r>
            </a:p>
            <a:p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}</a:t>
              </a:r>
            </a:p>
            <a:p>
              <a:endPara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endParaRPr>
            </a:p>
            <a:p>
              <a:r>
                <a:rPr lang="en-US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method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</a:t>
              </a:r>
              <a:r>
                <a:rPr lang="en-US" dirty="0" err="1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ComputeFib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(</a:t>
              </a:r>
              <a:r>
                <a:rPr lang="en-US" dirty="0" smtClean="0">
                  <a:solidFill>
                    <a:srgbClr val="6495ED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: </a:t>
              </a:r>
              <a:r>
                <a:rPr lang="en-US" dirty="0" err="1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) </a:t>
              </a:r>
              <a:r>
                <a:rPr lang="en-US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returns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(</a:t>
              </a:r>
              <a:r>
                <a:rPr lang="en-US" dirty="0" smtClean="0">
                  <a:solidFill>
                    <a:srgbClr val="6495ED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x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: </a:t>
              </a:r>
              <a:r>
                <a:rPr lang="en-US" dirty="0" err="1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nat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)</a:t>
              </a:r>
            </a:p>
            <a:p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 </a:t>
              </a:r>
              <a:r>
                <a:rPr lang="en-US" dirty="0" smtClean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ensures</a:t>
              </a:r>
              <a:r>
                <a:rPr lang="en-US" dirty="0" smtClean="0">
                  <a:solidFill>
                    <a:srgbClr val="000000"/>
                  </a:solidFill>
                  <a:highlight>
                    <a:srgbClr val="FFFFFF"/>
                  </a:highlight>
                  <a:latin typeface="Consolas" panose="020B0609020204030204" pitchFamily="49" charset="0"/>
                </a:rPr>
                <a:t> x == Fib(N)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29265" y="3369049"/>
              <a:ext cx="13476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u="sng" dirty="0" smtClean="0"/>
                <a:t>Example 2:</a:t>
              </a:r>
              <a:endParaRPr lang="en-US" sz="2000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22821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85900"/>
          </a:xfrm>
        </p:spPr>
        <p:txBody>
          <a:bodyPr/>
          <a:lstStyle/>
          <a:p>
            <a:r>
              <a:rPr lang="en-US" dirty="0" smtClean="0"/>
              <a:t>Axiomatization</a:t>
            </a:r>
          </a:p>
          <a:p>
            <a:r>
              <a:rPr lang="en-US" dirty="0" smtClean="0"/>
              <a:t>Beware extensionality!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63600" y="29376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predicate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P(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s:</a:t>
            </a:r>
            <a:r>
              <a:rPr lang="en-US" dirty="0" err="1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&gt;)</a:t>
            </a:r>
          </a:p>
          <a:p>
            <a:endParaRPr lang="en-US" dirty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method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test()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  := [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s' := [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+ [</a:t>
            </a:r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</a:p>
          <a:p>
            <a:r>
              <a:rPr lang="en-US" dirty="0">
                <a:solidFill>
                  <a:srgbClr val="1F8F8A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139B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//assert s == s'; 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P(s) == P(s');  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5620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48667"/>
            <a:ext cx="7886700" cy="831214"/>
          </a:xfrm>
        </p:spPr>
        <p:txBody>
          <a:bodyPr/>
          <a:lstStyle/>
          <a:p>
            <a:r>
              <a:rPr lang="en-US" dirty="0" smtClean="0"/>
              <a:t>Non-linear arithmetic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0" y="1706881"/>
            <a:ext cx="6599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prstClr val="black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:= a + b;</a:t>
            </a:r>
          </a:p>
          <a:p>
            <a:pPr>
              <a:defRPr/>
            </a:pPr>
            <a:endParaRPr lang="en-US" dirty="0" smtClean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x   * (F(w) + (G(x, y) % z)) == P(b);</a:t>
            </a: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(F(w) + 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(G(x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y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 z))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P(b);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0" y="3117246"/>
            <a:ext cx="701910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en-US" sz="2800" u="sng" dirty="0">
                <a:solidFill>
                  <a:prstClr val="black"/>
                </a:solidFill>
              </a:rPr>
              <a:t>Why would </a:t>
            </a:r>
            <a:r>
              <a:rPr lang="en-US" sz="2800" u="sng" dirty="0" smtClean="0">
                <a:solidFill>
                  <a:prstClr val="black"/>
                </a:solidFill>
              </a:rPr>
              <a:t>we write </a:t>
            </a:r>
            <a:r>
              <a:rPr lang="en-US" sz="2800" u="sng" dirty="0">
                <a:solidFill>
                  <a:prstClr val="black"/>
                </a:solidFill>
              </a:rPr>
              <a:t>something like that!?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Manipulating arrays of bits, bytes, and words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BigInteger library</a:t>
            </a:r>
            <a:endParaRPr lang="en-US" sz="2800" dirty="0">
              <a:solidFill>
                <a:prstClr val="black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08454" y="2895600"/>
            <a:ext cx="5988908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81150" y="2266949"/>
            <a:ext cx="657225" cy="62865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941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48667"/>
            <a:ext cx="7886700" cy="831214"/>
          </a:xfrm>
        </p:spPr>
        <p:txBody>
          <a:bodyPr/>
          <a:lstStyle/>
          <a:p>
            <a:r>
              <a:rPr lang="en-US" dirty="0" smtClean="0"/>
              <a:t>“Solution” 1: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0" y="1706881"/>
            <a:ext cx="65994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prstClr val="black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:= a + b;</a:t>
            </a:r>
          </a:p>
          <a:p>
            <a:pPr>
              <a:defRPr/>
            </a:pPr>
            <a:endParaRPr lang="en-US" dirty="0" smtClean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x   * (F(w) + (G(x, y) % z)) == P(b);</a:t>
            </a:r>
          </a:p>
          <a:p>
            <a:pPr>
              <a:defRPr/>
            </a:pPr>
            <a:endParaRPr lang="en-US" dirty="0" smtClean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endParaRPr lang="en-US" dirty="0">
              <a:solidFill>
                <a:srgbClr val="0000FF"/>
              </a:solidFill>
              <a:highlight>
                <a:srgbClr val="FFFFFF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(F(w) + 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(G(x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y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% z))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P(b);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650" y="4061372"/>
            <a:ext cx="72055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MultiplyObvious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a_plus_b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z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==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a_plus_b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pl-PL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pl-PL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pl-PL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x * z == </a:t>
            </a:r>
            <a:r>
              <a:rPr lang="pl-PL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_plus_</a:t>
            </a:r>
            <a:r>
              <a:rPr lang="pl-PL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 </a:t>
            </a:r>
            <a:r>
              <a:rPr lang="pl-PL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* z;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{}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649" y="2660136"/>
            <a:ext cx="72055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MultiplyObvious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a+b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(F(w) + (G(x, y) % z)));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33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021" y="378553"/>
            <a:ext cx="8196036" cy="831214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“Solution” 2: Abandon non-linear automation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972300" y="5326742"/>
            <a:ext cx="1700187" cy="870857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lIns="0" tIns="0" rIns="0" bIns="0" rtlCol="0" anchor="ctr" anchorCtr="0"/>
          <a:lstStyle/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Non-linear</a:t>
            </a:r>
          </a:p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basics</a:t>
            </a:r>
            <a:endParaRPr lang="en-US" sz="2400" kern="0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72300" y="2989944"/>
            <a:ext cx="1700187" cy="20598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lIns="0" tIns="0" rIns="0" bIns="0" rtlCol="0" anchor="ctr" anchorCtr="0"/>
          <a:lstStyle/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Non-linear</a:t>
            </a:r>
          </a:p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lemmas</a:t>
            </a:r>
            <a:endParaRPr lang="en-US" sz="2400" kern="0" dirty="0"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51201" y="5254172"/>
            <a:ext cx="3721099" cy="1011193"/>
            <a:chOff x="-2565297" y="1649500"/>
            <a:chExt cx="2340326" cy="1929801"/>
          </a:xfrm>
        </p:grpSpPr>
        <p:sp>
          <p:nvSpPr>
            <p:cNvPr id="9" name="Right Brace 8"/>
            <p:cNvSpPr/>
            <p:nvPr/>
          </p:nvSpPr>
          <p:spPr>
            <a:xfrm flipH="1">
              <a:off x="-673183" y="1649500"/>
              <a:ext cx="448212" cy="1929801"/>
            </a:xfrm>
            <a:prstGeom prst="righ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896386">
                <a:defRPr/>
              </a:pPr>
              <a:endParaRPr lang="en-US" sz="1765" kern="0" dirty="0">
                <a:solidFill>
                  <a:prstClr val="black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-2565297" y="2115133"/>
              <a:ext cx="1892114" cy="998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800" dirty="0" smtClean="0">
                  <a:solidFill>
                    <a:prstClr val="black"/>
                  </a:solidFill>
                </a:rPr>
                <a:t>Non-linear enabled</a:t>
              </a:r>
              <a:endParaRPr lang="en-US" sz="28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98285" y="1678816"/>
            <a:ext cx="5952671" cy="3028722"/>
            <a:chOff x="798285" y="1678816"/>
            <a:chExt cx="5952671" cy="3028722"/>
          </a:xfrm>
        </p:grpSpPr>
        <p:sp>
          <p:nvSpPr>
            <p:cNvPr id="5" name="TextBox 4"/>
            <p:cNvSpPr txBox="1"/>
            <p:nvPr/>
          </p:nvSpPr>
          <p:spPr>
            <a:xfrm>
              <a:off x="798285" y="1678816"/>
              <a:ext cx="5952671" cy="2862322"/>
            </a:xfrm>
            <a:prstGeom prst="wedgeRectCallout">
              <a:avLst>
                <a:gd name="adj1" fmla="val 55485"/>
                <a:gd name="adj2" fmla="val 766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lemma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 err="1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lemma_fundamental_div_mod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</a:t>
              </a:r>
              <a:r>
                <a:rPr lang="en-US" dirty="0" err="1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x:</a:t>
              </a:r>
              <a:r>
                <a:rPr lang="en-US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, d: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)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requires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d != 0;</a:t>
              </a:r>
            </a:p>
            <a:p>
              <a:pPr>
                <a:defRPr/>
              </a:pPr>
              <a:r>
                <a:rPr lang="fr-FR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fr-FR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ensures</a:t>
              </a:r>
              <a:r>
                <a:rPr lang="fr-FR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x == d * (x/d) + (</a:t>
              </a:r>
              <a:r>
                <a:rPr lang="fr-FR" dirty="0" err="1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x%d</a:t>
              </a:r>
              <a:r>
                <a:rPr lang="fr-FR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);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{ }</a:t>
              </a:r>
            </a:p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pPr>
                <a:defRPr/>
              </a:pP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lemma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 err="1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lemma_mod_of_zero_is_zero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</a:t>
              </a:r>
              <a:r>
                <a:rPr lang="en-US" dirty="0" err="1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m:</a:t>
              </a:r>
              <a:r>
                <a:rPr lang="en-US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)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requires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0 &lt; m;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ensures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0 % m == 0;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{ </a:t>
              </a: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}</a:t>
              </a:r>
            </a:p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96572" y="3599542"/>
              <a:ext cx="649537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en-US" sz="6600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6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1616" y="1199844"/>
            <a:ext cx="6416927" cy="2585323"/>
            <a:chOff x="-11460842" y="7519638"/>
            <a:chExt cx="6416927" cy="2585323"/>
          </a:xfrm>
        </p:grpSpPr>
        <p:sp>
          <p:nvSpPr>
            <p:cNvPr id="11" name="TextBox 10"/>
            <p:cNvSpPr txBox="1"/>
            <p:nvPr/>
          </p:nvSpPr>
          <p:spPr>
            <a:xfrm>
              <a:off x="-11460842" y="7519638"/>
              <a:ext cx="6416927" cy="2585323"/>
            </a:xfrm>
            <a:prstGeom prst="wedgeRectCallout">
              <a:avLst>
                <a:gd name="adj1" fmla="val 53675"/>
                <a:gd name="adj2" fmla="val 64347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lemma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 err="1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lemma_div_is_strictly_ordered</a:t>
              </a: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</a:t>
              </a:r>
              <a:r>
                <a:rPr lang="en-US" dirty="0" err="1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x:</a:t>
              </a:r>
              <a:r>
                <a:rPr lang="en-US" dirty="0" err="1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, d: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)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requires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0 &lt; x;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requires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1 &lt; d;</a:t>
              </a: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</a:t>
              </a:r>
              <a:r>
                <a:rPr lang="en-US" dirty="0">
                  <a:solidFill>
                    <a:srgbClr val="0000FF"/>
                  </a:solidFill>
                  <a:highlight>
                    <a:srgbClr val="FFFFFF"/>
                  </a:highlight>
                  <a:latin typeface="Consolas" panose="020B0609020204030204" pitchFamily="49" charset="0"/>
                  <a:cs typeface="Consolas" panose="020B0609020204030204" pitchFamily="49" charset="0"/>
                </a:rPr>
                <a:t>ensures</a:t>
              </a:r>
              <a:r>
                <a:rPr lang="en-US" dirty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x/d &lt; x;</a:t>
              </a:r>
            </a:p>
            <a:p>
              <a:pPr>
                <a:defRPr/>
              </a:pP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{ </a:t>
              </a:r>
            </a:p>
            <a:p>
              <a:pPr>
                <a:defRPr/>
              </a:pP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</a:t>
              </a:r>
            </a:p>
            <a:p>
              <a:pPr>
                <a:defRPr/>
              </a:pP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</a:t>
              </a:r>
              <a:r>
                <a:rPr lang="en-US" dirty="0" err="1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lemma_fundamental_div_mod</a:t>
              </a: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(x, d);</a:t>
              </a:r>
            </a:p>
            <a:p>
              <a:pPr>
                <a:defRPr/>
              </a:pPr>
              <a:endPara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pPr>
                <a:defRPr/>
              </a:pPr>
              <a:r>
                <a:rPr lang="en-US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}</a:t>
              </a:r>
              <a:endPara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-11183256" y="8401665"/>
              <a:ext cx="56618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en-US" sz="5400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54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-11183256" y="8975287"/>
              <a:ext cx="56618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en-US" sz="5400" dirty="0" smtClean="0">
                  <a:solidFill>
                    <a:prstClr val="blac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54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919948" y="2492505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/</a:t>
            </a:r>
            <a:r>
              <a:rPr lang="en-US" sz="2400" dirty="0" err="1" smtClean="0">
                <a:latin typeface="Consolas" panose="020B0609020204030204" pitchFamily="49" charset="0"/>
              </a:rPr>
              <a:t>noNLarith</a:t>
            </a:r>
            <a:endParaRPr lang="en-US" sz="2400" dirty="0">
              <a:latin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685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021" y="378553"/>
            <a:ext cx="8196036" cy="831214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“Solution” 2: Abandon non-linear automation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972300" y="5326742"/>
            <a:ext cx="1700187" cy="870857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lIns="0" tIns="0" rIns="0" bIns="0" rtlCol="0" anchor="ctr" anchorCtr="0"/>
          <a:lstStyle/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Non-linear</a:t>
            </a:r>
          </a:p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basics</a:t>
            </a:r>
            <a:endParaRPr lang="en-US" sz="2400" kern="0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72300" y="2989944"/>
            <a:ext cx="1700187" cy="20598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lIns="0" tIns="0" rIns="0" bIns="0" rtlCol="0" anchor="ctr" anchorCtr="0"/>
          <a:lstStyle/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Non-linear</a:t>
            </a:r>
          </a:p>
          <a:p>
            <a:pPr algn="ctr" defTabSz="4572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lemmas</a:t>
            </a:r>
            <a:endParaRPr lang="en-US" sz="2400" kern="0" dirty="0"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51201" y="5254172"/>
            <a:ext cx="3721099" cy="1011193"/>
            <a:chOff x="-2565297" y="1649500"/>
            <a:chExt cx="2340326" cy="1929801"/>
          </a:xfrm>
        </p:grpSpPr>
        <p:sp>
          <p:nvSpPr>
            <p:cNvPr id="9" name="Right Brace 8"/>
            <p:cNvSpPr/>
            <p:nvPr/>
          </p:nvSpPr>
          <p:spPr>
            <a:xfrm flipH="1">
              <a:off x="-673183" y="1649500"/>
              <a:ext cx="448212" cy="1929801"/>
            </a:xfrm>
            <a:prstGeom prst="rightBrac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896386">
                <a:defRPr/>
              </a:pPr>
              <a:endParaRPr lang="en-US" sz="1765" kern="0" dirty="0">
                <a:solidFill>
                  <a:prstClr val="black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-2565297" y="2115133"/>
              <a:ext cx="1892114" cy="998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800" dirty="0" smtClean="0">
                  <a:solidFill>
                    <a:prstClr val="black"/>
                  </a:solidFill>
                </a:rPr>
                <a:t>Non-linear enabled</a:t>
              </a:r>
              <a:endParaRPr lang="en-US" sz="2800" dirty="0">
                <a:solidFill>
                  <a:prstClr val="black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98021" y="2983781"/>
            <a:ext cx="5264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F(x) == v * (y + z);</a:t>
            </a:r>
          </a:p>
          <a:p>
            <a:pPr>
              <a:defRPr/>
            </a:pPr>
            <a:r>
              <a:rPr lang="en-US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lemma_mul_is_distributive_add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(v, y, z);</a:t>
            </a: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F(x) == (v * y) + (v * z);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563" y="1382906"/>
            <a:ext cx="6599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solidFill>
                  <a:prstClr val="black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:= a * b;</a:t>
            </a:r>
          </a:p>
          <a:p>
            <a:pPr>
              <a:defRPr/>
            </a:pPr>
            <a:endParaRPr lang="en-US" dirty="0" smtClean="0">
              <a:solidFill>
                <a:prstClr val="black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x   * (F(w) + (G(x, y) % z)) == P(b);</a:t>
            </a:r>
          </a:p>
          <a:p>
            <a:pPr>
              <a:defRPr/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* (F(w) + (G(x, y) % z)) == P(b);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1925015"/>
            <a:ext cx="668773" cy="830997"/>
          </a:xfrm>
          <a:prstGeom prst="rect">
            <a:avLst/>
          </a:prstGeom>
          <a:effectLst>
            <a:outerShdw blurRad="38100" dist="38100" dir="2700000" algn="tl" rotWithShape="0">
              <a:schemeClr val="tx1">
                <a:alpha val="59000"/>
              </a:scheme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 dirty="0" smtClean="0">
                <a:solidFill>
                  <a:srgbClr val="008000"/>
                </a:solidFill>
                <a:sym typeface="Wingdings" panose="05000000000000000000" pitchFamily="2" charset="2"/>
              </a:rPr>
              <a:t></a:t>
            </a:r>
            <a:endParaRPr lang="en-US" sz="4800" b="1" dirty="0">
              <a:solidFill>
                <a:srgbClr val="008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028" y="3156558"/>
            <a:ext cx="5741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ED7D31">
                    <a:lumMod val="75000"/>
                  </a:srgbClr>
                </a:solidFill>
                <a:sym typeface="Wingdings" panose="05000000000000000000" pitchFamily="2" charset="2"/>
              </a:rPr>
              <a:t>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19948" y="2492505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/</a:t>
            </a:r>
            <a:r>
              <a:rPr lang="en-US" sz="2400" dirty="0" err="1" smtClean="0">
                <a:latin typeface="Consolas" panose="020B0609020204030204" pitchFamily="49" charset="0"/>
              </a:rPr>
              <a:t>noNLarith</a:t>
            </a:r>
            <a:endParaRPr lang="en-US" sz="2400" dirty="0">
              <a:latin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879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97" y="149861"/>
            <a:ext cx="7886700" cy="831214"/>
          </a:xfrm>
        </p:spPr>
        <p:txBody>
          <a:bodyPr/>
          <a:lstStyle/>
          <a:p>
            <a:r>
              <a:rPr lang="en-US" dirty="0" smtClean="0"/>
              <a:t>A real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 useBgFill="1">
        <p:nvSpPr>
          <p:cNvPr id="6" name="Rectangle 5"/>
          <p:cNvSpPr/>
          <p:nvPr/>
        </p:nvSpPr>
        <p:spPr>
          <a:xfrm>
            <a:off x="466397" y="981075"/>
            <a:ext cx="8296603" cy="5640706"/>
          </a:xfrm>
          <a:prstGeom prst="rect">
            <a:avLst/>
          </a:prstGeom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wrap="none" lIns="182880" rtlCol="0" anchor="ctr"/>
          <a:lstStyle/>
          <a:p>
            <a:r>
              <a:rPr lang="en-US" sz="16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calc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1. (d2i(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base,inseq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/ power(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base,i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reveal_power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2. (d2i(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base,inseq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/ (base*power(base,i-1)))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lemma_div_denominator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(d2i(base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base, power(base,i-1)); }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3. ((d2i(base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)/base)/power(base,i-1))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4. (((d2i_private(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base,inseq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..|inseq|-1])*base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|-1])/base)/power(base,i-1))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lemma_div_multiples_vanish_fancy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d2i_private(base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[0..|inseq|-1]),</a:t>
            </a:r>
          </a:p>
          <a:p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[|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|-1],</a:t>
            </a:r>
          </a:p>
          <a:p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base);</a:t>
            </a:r>
          </a:p>
          <a:p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lemma_mul_is_commutative_forall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lang="en-US" sz="1600" dirty="0">
              <a:solidFill>
                <a:srgbClr val="70AD47">
                  <a:lumMod val="50000"/>
                </a:srgb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5. ((d2i_private(base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[0..|inseq|-1]))/power(base,i-1))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1600" dirty="0" smtClean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[0..|inseq|-1] ==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|-1]; }</a:t>
            </a:r>
          </a:p>
          <a:p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6. ((d2i_private(base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|-1]))/power(base,i-1))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7. (d2i(base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(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|-1])) / power(base,(i-1))) % base;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lemma_DigitSeq_extract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(base, 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srgbClr val="70AD47">
                    <a:lumMod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|-1], i-1); }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8. (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|-1])[|(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[..|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|-1])|-1-(i-1)];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9. </a:t>
            </a:r>
            <a:r>
              <a:rPr lang="en-US" sz="1600" dirty="0" err="1" smtClean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[|</a:t>
            </a:r>
            <a:r>
              <a:rPr lang="en-US" sz="1600" dirty="0" err="1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inseq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|-1-i];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130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Contracts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39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437422" y="1984029"/>
            <a:ext cx="2802839" cy="1720192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requires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0 &lt;=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a.balance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a.withdraw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(100);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60687" y="1984029"/>
            <a:ext cx="4150209" cy="356003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0 &lt;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ensures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balance( ) ==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old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(balance( )) +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withdraw(n: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n &lt;= balance( 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30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Dafny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7892" y="1417638"/>
            <a:ext cx="8382000" cy="5398401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Object-based language</a:t>
            </a:r>
          </a:p>
          <a:p>
            <a:pPr lvl="1"/>
            <a:r>
              <a:rPr lang="en-US" sz="2400" dirty="0"/>
              <a:t>generic classes, no </a:t>
            </a:r>
            <a:r>
              <a:rPr lang="en-US" sz="2400" dirty="0" err="1"/>
              <a:t>subclassing</a:t>
            </a:r>
            <a:endParaRPr lang="en-US" sz="2400" dirty="0"/>
          </a:p>
          <a:p>
            <a:pPr lvl="1"/>
            <a:r>
              <a:rPr lang="en-US" sz="2400" dirty="0" smtClean="0"/>
              <a:t>object references, dynamic allocation</a:t>
            </a:r>
          </a:p>
          <a:p>
            <a:pPr lvl="1"/>
            <a:r>
              <a:rPr lang="en-US" sz="2400" dirty="0" smtClean="0"/>
              <a:t>sequential control</a:t>
            </a:r>
          </a:p>
          <a:p>
            <a:r>
              <a:rPr lang="en-US" sz="2800" dirty="0" smtClean="0"/>
              <a:t>Built-in specifications</a:t>
            </a:r>
          </a:p>
          <a:p>
            <a:pPr lvl="1"/>
            <a:r>
              <a:rPr lang="en-US" sz="2400" dirty="0" smtClean="0"/>
              <a:t>pre- and postconditions</a:t>
            </a:r>
          </a:p>
          <a:p>
            <a:pPr lvl="1"/>
            <a:r>
              <a:rPr lang="en-US" sz="2400" dirty="0" smtClean="0"/>
              <a:t>framing</a:t>
            </a:r>
          </a:p>
          <a:p>
            <a:pPr lvl="1"/>
            <a:r>
              <a:rPr lang="en-US" sz="2400" dirty="0" smtClean="0"/>
              <a:t>loop invariants, inline assertions</a:t>
            </a:r>
          </a:p>
          <a:p>
            <a:pPr lvl="1"/>
            <a:r>
              <a:rPr lang="en-US" sz="2400" dirty="0" smtClean="0"/>
              <a:t>termination</a:t>
            </a:r>
          </a:p>
          <a:p>
            <a:r>
              <a:rPr lang="en-US" sz="2800" dirty="0" smtClean="0"/>
              <a:t>Specification support</a:t>
            </a:r>
          </a:p>
          <a:p>
            <a:pPr lvl="1"/>
            <a:r>
              <a:rPr lang="en-US" sz="2400" dirty="0"/>
              <a:t>Sets, sequences, algebraic </a:t>
            </a:r>
            <a:r>
              <a:rPr lang="en-US" sz="2400" dirty="0" smtClean="0"/>
              <a:t>datatypes</a:t>
            </a:r>
            <a:r>
              <a:rPr lang="en-US" sz="2400" dirty="0"/>
              <a:t>, </a:t>
            </a:r>
            <a:r>
              <a:rPr lang="en-US" sz="2400" dirty="0" err="1"/>
              <a:t>coinductive</a:t>
            </a:r>
            <a:r>
              <a:rPr lang="en-US" sz="2400" dirty="0"/>
              <a:t> </a:t>
            </a:r>
            <a:r>
              <a:rPr lang="en-US" sz="2400" dirty="0" smtClean="0"/>
              <a:t>types, </a:t>
            </a:r>
            <a:r>
              <a:rPr lang="en-US" sz="2400" dirty="0"/>
              <a:t>integer </a:t>
            </a:r>
            <a:r>
              <a:rPr lang="en-US" sz="2400" dirty="0" smtClean="0"/>
              <a:t>subset types</a:t>
            </a:r>
            <a:endParaRPr lang="en-US" sz="2400" dirty="0"/>
          </a:p>
          <a:p>
            <a:pPr lvl="1"/>
            <a:r>
              <a:rPr lang="en-US" sz="2400" dirty="0" smtClean="0"/>
              <a:t>User-defined functions; higher-order functions</a:t>
            </a:r>
          </a:p>
          <a:p>
            <a:pPr lvl="1"/>
            <a:r>
              <a:rPr lang="en-US" sz="2400" dirty="0" smtClean="0"/>
              <a:t>Ghost variables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960877" y="477290"/>
            <a:ext cx="1785231" cy="3122372"/>
            <a:chOff x="5446108" y="2368310"/>
            <a:chExt cx="985308" cy="1723304"/>
          </a:xfrm>
        </p:grpSpPr>
        <p:sp>
          <p:nvSpPr>
            <p:cNvPr id="6" name="TextBox 5"/>
            <p:cNvSpPr txBox="1"/>
            <p:nvPr/>
          </p:nvSpPr>
          <p:spPr>
            <a:xfrm>
              <a:off x="5446108" y="3836811"/>
              <a:ext cx="985308" cy="2548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Rustan Leino</a:t>
              </a:r>
              <a:endParaRPr lang="en-US" sz="2400" dirty="0"/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91113" y="2368310"/>
              <a:ext cx="895300" cy="1371601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369741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Side Effects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54767" y="1987880"/>
            <a:ext cx="4213795" cy="2691212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0 &lt;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ensures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balance( ) ==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old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(balance( )) +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37422" y="1987880"/>
            <a:ext cx="2959187" cy="1716342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var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assert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437422" y="1987879"/>
            <a:ext cx="3294686" cy="203218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var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A81E5B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A81E5B"/>
                </a:solidFill>
                <a:latin typeface="DINPro"/>
              </a:rPr>
              <a:t>assert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A81E5B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srgbClr val="A81E5B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06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54768" y="1987880"/>
            <a:ext cx="3917233" cy="3407021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transactions: List;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ensures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 ==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old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(balance( )) +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transactions.append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(n);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54768" y="1987879"/>
            <a:ext cx="3917233" cy="362208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transactions: List;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ensures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 ==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old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(balance( )) + n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transactions.append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(n);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function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getTransactions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): List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{ transactions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Side Effects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437422" y="1987879"/>
            <a:ext cx="2944973" cy="194156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var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A81E5B"/>
                </a:solidFill>
                <a:latin typeface="DINPro"/>
              </a:rPr>
              <a:t>assert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srgbClr val="A81E5B"/>
                </a:solidFill>
                <a:latin typeface="DINPro"/>
              </a:rPr>
              <a:t>tmp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srgbClr val="A81E5B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438046" y="4231470"/>
            <a:ext cx="2944349" cy="349943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0"/>
          <a:lstStyle/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demo( a,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a.getTransactions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 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Frame Problem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51ED40-4DCA-422D-8F1F-AAC113ECC268}" type="slidenum">
              <a:rPr lang="en-US" smtClean="0">
                <a:solidFill>
                  <a:prstClr val="white"/>
                </a:solidFill>
              </a:rPr>
              <a:pPr/>
              <a:t>42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2050" name="Picture 2" descr="http://techworld.volvogroup.com/images/cogwheels.pn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435" y="2285031"/>
            <a:ext cx="1452882" cy="128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3025414" y="4290626"/>
            <a:ext cx="3075715" cy="952248"/>
            <a:chOff x="3755605" y="5164297"/>
            <a:chExt cx="4100952" cy="1269664"/>
          </a:xfrm>
        </p:grpSpPr>
        <p:sp>
          <p:nvSpPr>
            <p:cNvPr id="83" name="TextBox 82"/>
            <p:cNvSpPr txBox="1"/>
            <p:nvPr/>
          </p:nvSpPr>
          <p:spPr>
            <a:xfrm>
              <a:off x="3755605" y="5164297"/>
              <a:ext cx="4100952" cy="1269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solidFill>
                    <a:prstClr val="white"/>
                  </a:solidFill>
                  <a:latin typeface="DINPro"/>
                </a:rPr>
                <a:t>{ P }  S  { Q }</a:t>
              </a:r>
            </a:p>
            <a:p>
              <a:pPr algn="ctr"/>
              <a:endParaRPr lang="en-US" sz="788" dirty="0">
                <a:solidFill>
                  <a:prstClr val="white"/>
                </a:solidFill>
                <a:latin typeface="DINPro"/>
              </a:endParaRPr>
            </a:p>
            <a:p>
              <a:pPr algn="ctr"/>
              <a:r>
                <a:rPr lang="en-US" sz="2400" dirty="0">
                  <a:solidFill>
                    <a:prstClr val="white"/>
                  </a:solidFill>
                  <a:latin typeface="DINPro"/>
                </a:rPr>
                <a:t>{ P</a:t>
              </a:r>
              <a:r>
                <a:rPr lang="en-US" sz="2400" dirty="0">
                  <a:solidFill>
                    <a:prstClr val="white"/>
                  </a:solidFill>
                  <a:latin typeface="DINPro"/>
                  <a:sym typeface="Symbol" panose="05050102010706020507" pitchFamily="18" charset="2"/>
                </a:rPr>
                <a:t>  R</a:t>
              </a:r>
              <a:r>
                <a:rPr lang="en-US" sz="2400" dirty="0">
                  <a:solidFill>
                    <a:prstClr val="white"/>
                  </a:solidFill>
                  <a:latin typeface="DINPro"/>
                </a:rPr>
                <a:t> }  S  { Q</a:t>
              </a:r>
              <a:r>
                <a:rPr lang="en-US" sz="2400" dirty="0">
                  <a:solidFill>
                    <a:prstClr val="white"/>
                  </a:solidFill>
                  <a:latin typeface="DINPro"/>
                  <a:sym typeface="Symbol" panose="05050102010706020507" pitchFamily="18" charset="2"/>
                </a:rPr>
                <a:t>  R</a:t>
              </a:r>
              <a:r>
                <a:rPr lang="en-US" sz="2400" dirty="0">
                  <a:solidFill>
                    <a:prstClr val="white"/>
                  </a:solidFill>
                  <a:latin typeface="DINPro"/>
                </a:rPr>
                <a:t> }</a:t>
              </a:r>
            </a:p>
          </p:txBody>
        </p:sp>
        <p:cxnSp>
          <p:nvCxnSpPr>
            <p:cNvPr id="84" name="Straight Connector 83"/>
            <p:cNvCxnSpPr>
              <a:stCxn id="83" idx="1"/>
              <a:endCxn id="83" idx="3"/>
            </p:cNvCxnSpPr>
            <p:nvPr/>
          </p:nvCxnSpPr>
          <p:spPr>
            <a:xfrm>
              <a:off x="3755605" y="5799129"/>
              <a:ext cx="410095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3486017" y="4176377"/>
            <a:ext cx="2171966" cy="1150500"/>
            <a:chOff x="8239935" y="4431634"/>
            <a:chExt cx="2346447" cy="1284832"/>
          </a:xfrm>
        </p:grpSpPr>
        <p:cxnSp>
          <p:nvCxnSpPr>
            <p:cNvPr id="86" name="Straight Connector 85"/>
            <p:cNvCxnSpPr/>
            <p:nvPr/>
          </p:nvCxnSpPr>
          <p:spPr>
            <a:xfrm flipV="1">
              <a:off x="8239935" y="4431634"/>
              <a:ext cx="2346447" cy="1284832"/>
            </a:xfrm>
            <a:prstGeom prst="line">
              <a:avLst/>
            </a:prstGeom>
            <a:ln w="1143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8239935" y="4431634"/>
              <a:ext cx="2346447" cy="1284832"/>
            </a:xfrm>
            <a:prstGeom prst="line">
              <a:avLst/>
            </a:prstGeom>
            <a:ln w="1143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5798986" y="2250828"/>
            <a:ext cx="2321692" cy="1399451"/>
            <a:chOff x="7731981" y="1858103"/>
            <a:chExt cx="3095589" cy="1865935"/>
          </a:xfrm>
        </p:grpSpPr>
        <p:sp>
          <p:nvSpPr>
            <p:cNvPr id="117" name="TextBox 17"/>
            <p:cNvSpPr txBox="1"/>
            <p:nvPr/>
          </p:nvSpPr>
          <p:spPr>
            <a:xfrm>
              <a:off x="7731981" y="1858103"/>
              <a:ext cx="3095589" cy="1865935"/>
            </a:xfrm>
            <a:prstGeom prst="rect">
              <a:avLst/>
            </a:prstGeom>
            <a:solidFill>
              <a:srgbClr val="326FB8"/>
            </a:solidFill>
          </p:spPr>
          <p:txBody>
            <a:bodyPr wrap="square" rtlCol="0">
              <a:no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65311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130622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959331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2612441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326555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391866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457177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5224882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sz="1350" b="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118" name="Group 117"/>
            <p:cNvGrpSpPr/>
            <p:nvPr/>
          </p:nvGrpSpPr>
          <p:grpSpPr>
            <a:xfrm>
              <a:off x="8109905" y="2346691"/>
              <a:ext cx="2531095" cy="395926"/>
              <a:chOff x="688157" y="2837468"/>
              <a:chExt cx="2531095" cy="395926"/>
            </a:xfrm>
          </p:grpSpPr>
          <p:sp>
            <p:nvSpPr>
              <p:cNvPr id="124" name="Rounded Rectangle 123"/>
              <p:cNvSpPr/>
              <p:nvPr/>
            </p:nvSpPr>
            <p:spPr>
              <a:xfrm>
                <a:off x="688157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5" name="Rounded Rectangle 124"/>
              <p:cNvSpPr/>
              <p:nvPr/>
            </p:nvSpPr>
            <p:spPr>
              <a:xfrm>
                <a:off x="1396738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6" name="Rounded Rectangle 125"/>
              <p:cNvSpPr/>
              <p:nvPr/>
            </p:nvSpPr>
            <p:spPr>
              <a:xfrm>
                <a:off x="2105319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7" name="Rounded Rectangle 126"/>
              <p:cNvSpPr/>
              <p:nvPr/>
            </p:nvSpPr>
            <p:spPr>
              <a:xfrm>
                <a:off x="2813900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28" name="Straight Arrow Connector 127"/>
              <p:cNvCxnSpPr>
                <a:stCxn id="124" idx="3"/>
                <a:endCxn id="125" idx="1"/>
              </p:cNvCxnSpPr>
              <p:nvPr/>
            </p:nvCxnSpPr>
            <p:spPr>
              <a:xfrm>
                <a:off x="1093509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>
                <a:stCxn id="126" idx="3"/>
                <a:endCxn id="127" idx="1"/>
              </p:cNvCxnSpPr>
              <p:nvPr/>
            </p:nvCxnSpPr>
            <p:spPr>
              <a:xfrm>
                <a:off x="2510671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Arrow Connector 129"/>
              <p:cNvCxnSpPr>
                <a:stCxn id="125" idx="3"/>
                <a:endCxn id="126" idx="1"/>
              </p:cNvCxnSpPr>
              <p:nvPr/>
            </p:nvCxnSpPr>
            <p:spPr>
              <a:xfrm>
                <a:off x="1802090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extBox 118"/>
            <p:cNvSpPr txBox="1"/>
            <p:nvPr/>
          </p:nvSpPr>
          <p:spPr>
            <a:xfrm>
              <a:off x="7731981" y="1860638"/>
              <a:ext cx="31461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latin typeface="DINPro"/>
                </a:rPr>
                <a:t>l</a:t>
              </a:r>
              <a:endParaRPr lang="en-US" sz="1350" dirty="0">
                <a:solidFill>
                  <a:prstClr val="black"/>
                </a:solidFill>
                <a:latin typeface="DINPro"/>
              </a:endParaRPr>
            </a:p>
          </p:txBody>
        </p:sp>
        <p:cxnSp>
          <p:nvCxnSpPr>
            <p:cNvPr id="120" name="Curved Connector 119"/>
            <p:cNvCxnSpPr>
              <a:stCxn id="119" idx="3"/>
              <a:endCxn id="124" idx="0"/>
            </p:cNvCxnSpPr>
            <p:nvPr/>
          </p:nvCxnSpPr>
          <p:spPr>
            <a:xfrm>
              <a:off x="8046597" y="2106859"/>
              <a:ext cx="265984" cy="239832"/>
            </a:xfrm>
            <a:prstGeom prst="curved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Rounded Rectangle 120"/>
            <p:cNvSpPr/>
            <p:nvPr/>
          </p:nvSpPr>
          <p:spPr>
            <a:xfrm>
              <a:off x="8436642" y="3109696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31981" y="3076827"/>
              <a:ext cx="41720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prstClr val="black"/>
                  </a:solidFill>
                  <a:latin typeface="DINPro"/>
                </a:rPr>
                <a:t>a</a:t>
              </a:r>
              <a:endParaRPr lang="en-US" sz="1350" dirty="0">
                <a:solidFill>
                  <a:prstClr val="black"/>
                </a:solidFill>
                <a:latin typeface="DINPro"/>
              </a:endParaRPr>
            </a:p>
          </p:txBody>
        </p:sp>
        <p:cxnSp>
          <p:nvCxnSpPr>
            <p:cNvPr id="123" name="Straight Arrow Connector 122"/>
            <p:cNvCxnSpPr>
              <a:stCxn id="122" idx="3"/>
              <a:endCxn id="121" idx="1"/>
            </p:cNvCxnSpPr>
            <p:nvPr/>
          </p:nvCxnSpPr>
          <p:spPr>
            <a:xfrm flipV="1">
              <a:off x="8149189" y="3307659"/>
              <a:ext cx="287453" cy="1538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TextBox 17"/>
          <p:cNvSpPr txBox="1"/>
          <p:nvPr/>
        </p:nvSpPr>
        <p:spPr>
          <a:xfrm>
            <a:off x="720513" y="2250828"/>
            <a:ext cx="2321692" cy="1399451"/>
          </a:xfrm>
          <a:prstGeom prst="rect">
            <a:avLst/>
          </a:prstGeom>
          <a:solidFill>
            <a:srgbClr val="326FB8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65311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30622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95933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61244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endParaRPr lang="en-US" sz="1350" b="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1003957" y="2617268"/>
            <a:ext cx="1898321" cy="296945"/>
            <a:chOff x="688157" y="2837468"/>
            <a:chExt cx="2531095" cy="395926"/>
          </a:xfrm>
        </p:grpSpPr>
        <p:sp>
          <p:nvSpPr>
            <p:cNvPr id="133" name="Rounded Rectangle 132"/>
            <p:cNvSpPr/>
            <p:nvPr/>
          </p:nvSpPr>
          <p:spPr>
            <a:xfrm>
              <a:off x="688157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1396738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35" name="Rounded Rectangle 134"/>
            <p:cNvSpPr/>
            <p:nvPr/>
          </p:nvSpPr>
          <p:spPr>
            <a:xfrm>
              <a:off x="2105319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2813900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137" name="Straight Arrow Connector 136"/>
            <p:cNvCxnSpPr>
              <a:stCxn id="133" idx="3"/>
              <a:endCxn id="134" idx="1"/>
            </p:cNvCxnSpPr>
            <p:nvPr/>
          </p:nvCxnSpPr>
          <p:spPr>
            <a:xfrm>
              <a:off x="1093509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135" idx="3"/>
              <a:endCxn id="136" idx="1"/>
            </p:cNvCxnSpPr>
            <p:nvPr/>
          </p:nvCxnSpPr>
          <p:spPr>
            <a:xfrm>
              <a:off x="2510671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134" idx="3"/>
              <a:endCxn id="135" idx="1"/>
            </p:cNvCxnSpPr>
            <p:nvPr/>
          </p:nvCxnSpPr>
          <p:spPr>
            <a:xfrm>
              <a:off x="1802090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TextBox 139"/>
          <p:cNvSpPr txBox="1"/>
          <p:nvPr/>
        </p:nvSpPr>
        <p:spPr>
          <a:xfrm>
            <a:off x="720513" y="2252729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DINPro"/>
              </a:rPr>
              <a:t>l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141" name="Curved Connector 140"/>
          <p:cNvCxnSpPr>
            <a:stCxn id="140" idx="3"/>
            <a:endCxn id="133" idx="0"/>
          </p:cNvCxnSpPr>
          <p:nvPr/>
        </p:nvCxnSpPr>
        <p:spPr>
          <a:xfrm>
            <a:off x="956475" y="2437395"/>
            <a:ext cx="199489" cy="179873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ounded Rectangle 141"/>
          <p:cNvSpPr/>
          <p:nvPr/>
        </p:nvSpPr>
        <p:spPr>
          <a:xfrm>
            <a:off x="1249009" y="3189522"/>
            <a:ext cx="304014" cy="29694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20513" y="31648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  <a:latin typeface="DINPro"/>
              </a:rPr>
              <a:t>a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144" name="Straight Arrow Connector 143"/>
          <p:cNvCxnSpPr>
            <a:stCxn id="143" idx="3"/>
            <a:endCxn id="142" idx="1"/>
          </p:cNvCxnSpPr>
          <p:nvPr/>
        </p:nvCxnSpPr>
        <p:spPr>
          <a:xfrm flipV="1">
            <a:off x="1033419" y="3337995"/>
            <a:ext cx="215590" cy="115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23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" name="Group 2047"/>
          <p:cNvGrpSpPr/>
          <p:nvPr/>
        </p:nvGrpSpPr>
        <p:grpSpPr>
          <a:xfrm>
            <a:off x="5798986" y="2250828"/>
            <a:ext cx="2321692" cy="1399451"/>
            <a:chOff x="7731981" y="1858103"/>
            <a:chExt cx="3095589" cy="1865935"/>
          </a:xfrm>
        </p:grpSpPr>
        <p:sp>
          <p:nvSpPr>
            <p:cNvPr id="91" name="TextBox 17"/>
            <p:cNvSpPr txBox="1"/>
            <p:nvPr/>
          </p:nvSpPr>
          <p:spPr>
            <a:xfrm>
              <a:off x="7731981" y="1858103"/>
              <a:ext cx="3095589" cy="1865935"/>
            </a:xfrm>
            <a:prstGeom prst="rect">
              <a:avLst/>
            </a:prstGeom>
            <a:solidFill>
              <a:srgbClr val="326FB8"/>
            </a:solidFill>
          </p:spPr>
          <p:txBody>
            <a:bodyPr wrap="square" rtlCol="0">
              <a:no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1pPr>
              <a:lvl2pPr marL="65311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2pPr>
              <a:lvl3pPr marL="130622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3pPr>
              <a:lvl4pPr marL="1959331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4pPr>
              <a:lvl5pPr marL="2612441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326555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6pPr>
              <a:lvl7pPr marL="391866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7pPr>
              <a:lvl8pPr marL="4571771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8pPr>
              <a:lvl9pPr marL="5224882" algn="l" defTabSz="1306220" rtl="0" eaLnBrk="1" latinLnBrk="0" hangingPunct="1">
                <a:defRPr sz="2900" b="1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sz="1350" b="0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8109905" y="2346691"/>
              <a:ext cx="2531095" cy="395926"/>
              <a:chOff x="688157" y="2837468"/>
              <a:chExt cx="2531095" cy="395926"/>
            </a:xfrm>
          </p:grpSpPr>
          <p:sp>
            <p:nvSpPr>
              <p:cNvPr id="93" name="Rounded Rectangle 92"/>
              <p:cNvSpPr/>
              <p:nvPr/>
            </p:nvSpPr>
            <p:spPr>
              <a:xfrm>
                <a:off x="688157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>
              <a:xfrm>
                <a:off x="1396738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Rounded Rectangle 95"/>
              <p:cNvSpPr/>
              <p:nvPr/>
            </p:nvSpPr>
            <p:spPr>
              <a:xfrm>
                <a:off x="2105319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2813900" y="2837468"/>
                <a:ext cx="405352" cy="395926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98" name="Straight Arrow Connector 97"/>
              <p:cNvCxnSpPr>
                <a:stCxn id="93" idx="3"/>
                <a:endCxn id="94" idx="1"/>
              </p:cNvCxnSpPr>
              <p:nvPr/>
            </p:nvCxnSpPr>
            <p:spPr>
              <a:xfrm>
                <a:off x="1093509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>
                <a:stCxn id="96" idx="3"/>
                <a:endCxn id="97" idx="1"/>
              </p:cNvCxnSpPr>
              <p:nvPr/>
            </p:nvCxnSpPr>
            <p:spPr>
              <a:xfrm>
                <a:off x="2510671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>
                <a:stCxn id="94" idx="3"/>
                <a:endCxn id="96" idx="1"/>
              </p:cNvCxnSpPr>
              <p:nvPr/>
            </p:nvCxnSpPr>
            <p:spPr>
              <a:xfrm>
                <a:off x="1802090" y="3035431"/>
                <a:ext cx="303229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TextBox 100"/>
            <p:cNvSpPr txBox="1"/>
            <p:nvPr/>
          </p:nvSpPr>
          <p:spPr>
            <a:xfrm>
              <a:off x="7731981" y="1860638"/>
              <a:ext cx="31461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latin typeface="DINPro"/>
                </a:rPr>
                <a:t>l</a:t>
              </a:r>
              <a:endParaRPr lang="en-US" sz="1350" dirty="0">
                <a:solidFill>
                  <a:prstClr val="black"/>
                </a:solidFill>
                <a:latin typeface="DINPro"/>
              </a:endParaRPr>
            </a:p>
          </p:txBody>
        </p:sp>
        <p:cxnSp>
          <p:nvCxnSpPr>
            <p:cNvPr id="102" name="Curved Connector 101"/>
            <p:cNvCxnSpPr>
              <a:stCxn id="101" idx="3"/>
              <a:endCxn id="93" idx="0"/>
            </p:cNvCxnSpPr>
            <p:nvPr/>
          </p:nvCxnSpPr>
          <p:spPr>
            <a:xfrm>
              <a:off x="8046597" y="2106859"/>
              <a:ext cx="265984" cy="239832"/>
            </a:xfrm>
            <a:prstGeom prst="curved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ounded Rectangle 102"/>
            <p:cNvSpPr/>
            <p:nvPr/>
          </p:nvSpPr>
          <p:spPr>
            <a:xfrm>
              <a:off x="8436642" y="3109696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731981" y="3076827"/>
              <a:ext cx="41720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prstClr val="black"/>
                  </a:solidFill>
                  <a:latin typeface="DINPro"/>
                </a:rPr>
                <a:t>a</a:t>
              </a:r>
              <a:endParaRPr lang="en-US" sz="1350" dirty="0">
                <a:solidFill>
                  <a:prstClr val="black"/>
                </a:solidFill>
                <a:latin typeface="DINPro"/>
              </a:endParaRPr>
            </a:p>
          </p:txBody>
        </p:sp>
        <p:cxnSp>
          <p:nvCxnSpPr>
            <p:cNvPr id="105" name="Straight Arrow Connector 104"/>
            <p:cNvCxnSpPr>
              <a:stCxn id="104" idx="3"/>
              <a:endCxn id="103" idx="1"/>
            </p:cNvCxnSpPr>
            <p:nvPr/>
          </p:nvCxnSpPr>
          <p:spPr>
            <a:xfrm flipV="1">
              <a:off x="8149189" y="3307659"/>
              <a:ext cx="287453" cy="1538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Footprints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51ED40-4DCA-422D-8F1F-AAC113ECC268}" type="slidenum">
              <a:rPr lang="en-US" smtClean="0">
                <a:solidFill>
                  <a:prstClr val="white"/>
                </a:solidFill>
              </a:rPr>
              <a:pPr/>
              <a:t>43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2050" name="Picture 2" descr="http://techworld.volvogroup.com/images/cogwheels.pn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435" y="2285031"/>
            <a:ext cx="1452882" cy="128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151747" y="4101533"/>
            <a:ext cx="4596130" cy="132158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}  S  { Q }</a:t>
            </a:r>
          </a:p>
          <a:p>
            <a:pPr algn="ctr"/>
            <a:r>
              <a:rPr lang="en-US" sz="2400" dirty="0">
                <a:solidFill>
                  <a:srgbClr val="EFA6C7"/>
                </a:solidFill>
                <a:latin typeface="DINPro"/>
              </a:rPr>
              <a:t>footprint( S )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Symbol" panose="05050102010706020507" pitchFamily="18" charset="2"/>
              </a:rPr>
              <a:t></a:t>
            </a:r>
            <a:r>
              <a:rPr lang="en-US" sz="2400" dirty="0">
                <a:solidFill>
                  <a:srgbClr val="EFA6C7"/>
                </a:solidFill>
                <a:latin typeface="DINPro"/>
              </a:rPr>
              <a:t> footprint( R ) =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2400" dirty="0">
              <a:solidFill>
                <a:srgbClr val="EFA6C7"/>
              </a:solidFill>
              <a:latin typeface="DINPro"/>
            </a:endParaRPr>
          </a:p>
          <a:p>
            <a:pPr algn="ctr"/>
            <a:endParaRPr lang="en-US" sz="788" dirty="0">
              <a:solidFill>
                <a:prstClr val="white"/>
              </a:solidFill>
              <a:latin typeface="DINPro"/>
            </a:endParaRPr>
          </a:p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 }  S  { Q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 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}</a:t>
            </a:r>
          </a:p>
        </p:txBody>
      </p:sp>
      <p:cxnSp>
        <p:nvCxnSpPr>
          <p:cNvPr id="2056" name="Straight Connector 2055"/>
          <p:cNvCxnSpPr/>
          <p:nvPr/>
        </p:nvCxnSpPr>
        <p:spPr>
          <a:xfrm>
            <a:off x="2167215" y="4948710"/>
            <a:ext cx="456519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7"/>
          <p:cNvSpPr txBox="1"/>
          <p:nvPr/>
        </p:nvSpPr>
        <p:spPr>
          <a:xfrm>
            <a:off x="720513" y="2250828"/>
            <a:ext cx="2321692" cy="1399451"/>
          </a:xfrm>
          <a:prstGeom prst="rect">
            <a:avLst/>
          </a:prstGeom>
          <a:solidFill>
            <a:srgbClr val="326FB8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65311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30622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95933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61244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endParaRPr lang="en-US" sz="1350" b="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5" name="Rounded Rectangular Callout 94"/>
          <p:cNvSpPr/>
          <p:nvPr/>
        </p:nvSpPr>
        <p:spPr>
          <a:xfrm>
            <a:off x="759261" y="3133131"/>
            <a:ext cx="831679" cy="402689"/>
          </a:xfrm>
          <a:prstGeom prst="wedgeRoundRectCallout">
            <a:avLst>
              <a:gd name="adj1" fmla="val 300987"/>
              <a:gd name="adj2" fmla="val 317706"/>
              <a:gd name="adj3" fmla="val 16667"/>
            </a:avLst>
          </a:prstGeom>
          <a:solidFill>
            <a:srgbClr val="A81E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076" name="Rounded Rectangular Callout 2075"/>
          <p:cNvSpPr/>
          <p:nvPr/>
        </p:nvSpPr>
        <p:spPr>
          <a:xfrm>
            <a:off x="747664" y="2299555"/>
            <a:ext cx="2244194" cy="692192"/>
          </a:xfrm>
          <a:prstGeom prst="wedgeRoundRectCallout">
            <a:avLst>
              <a:gd name="adj1" fmla="val 167714"/>
              <a:gd name="adj2" fmla="val 273111"/>
              <a:gd name="adj3" fmla="val 16667"/>
            </a:avLst>
          </a:prstGeom>
          <a:solidFill>
            <a:srgbClr val="10B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03957" y="2617268"/>
            <a:ext cx="1898321" cy="296945"/>
            <a:chOff x="688157" y="2837468"/>
            <a:chExt cx="2531095" cy="395926"/>
          </a:xfrm>
        </p:grpSpPr>
        <p:sp>
          <p:nvSpPr>
            <p:cNvPr id="3" name="Rounded Rectangle 2"/>
            <p:cNvSpPr/>
            <p:nvPr/>
          </p:nvSpPr>
          <p:spPr>
            <a:xfrm>
              <a:off x="688157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96738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05319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3900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5" name="Straight Arrow Connector 4"/>
            <p:cNvCxnSpPr>
              <a:stCxn id="3" idx="3"/>
              <a:endCxn id="8" idx="1"/>
            </p:cNvCxnSpPr>
            <p:nvPr/>
          </p:nvCxnSpPr>
          <p:spPr>
            <a:xfrm>
              <a:off x="1093509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9" idx="3"/>
              <a:endCxn id="12" idx="1"/>
            </p:cNvCxnSpPr>
            <p:nvPr/>
          </p:nvCxnSpPr>
          <p:spPr>
            <a:xfrm>
              <a:off x="2510671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3"/>
              <a:endCxn id="9" idx="1"/>
            </p:cNvCxnSpPr>
            <p:nvPr/>
          </p:nvCxnSpPr>
          <p:spPr>
            <a:xfrm>
              <a:off x="1802090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720513" y="2252729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DINPro"/>
              </a:rPr>
              <a:t>l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21" name="Curved Connector 20"/>
          <p:cNvCxnSpPr>
            <a:stCxn id="19" idx="3"/>
            <a:endCxn id="3" idx="0"/>
          </p:cNvCxnSpPr>
          <p:nvPr/>
        </p:nvCxnSpPr>
        <p:spPr>
          <a:xfrm>
            <a:off x="956475" y="2437395"/>
            <a:ext cx="199489" cy="179873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1249009" y="3189522"/>
            <a:ext cx="304014" cy="29694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20513" y="31648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  <a:latin typeface="DINPro"/>
              </a:rPr>
              <a:t>a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72" name="Straight Arrow Connector 71"/>
          <p:cNvCxnSpPr>
            <a:stCxn id="69" idx="3"/>
            <a:endCxn id="42" idx="1"/>
          </p:cNvCxnSpPr>
          <p:nvPr/>
        </p:nvCxnSpPr>
        <p:spPr>
          <a:xfrm flipV="1">
            <a:off x="1033419" y="3337995"/>
            <a:ext cx="215590" cy="115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207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Footprints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51ED40-4DCA-422D-8F1F-AAC113ECC268}" type="slidenum">
              <a:rPr lang="en-US" smtClean="0">
                <a:solidFill>
                  <a:prstClr val="white"/>
                </a:solidFill>
              </a:rPr>
              <a:pPr/>
              <a:t>44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04836" y="4101533"/>
            <a:ext cx="4289957" cy="132158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}  S  { Q }</a:t>
            </a:r>
          </a:p>
          <a:p>
            <a:pPr algn="ctr"/>
            <a:r>
              <a:rPr lang="en-US" sz="2400" dirty="0">
                <a:solidFill>
                  <a:srgbClr val="EFA6C7"/>
                </a:solidFill>
                <a:latin typeface="DINPro"/>
              </a:rPr>
              <a:t>modifies( S )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Symbol" panose="05050102010706020507" pitchFamily="18" charset="2"/>
              </a:rPr>
              <a:t></a:t>
            </a:r>
            <a:r>
              <a:rPr lang="en-US" sz="2400" dirty="0">
                <a:solidFill>
                  <a:srgbClr val="EFA6C7"/>
                </a:solidFill>
                <a:latin typeface="DINPro"/>
              </a:rPr>
              <a:t> reads( R ) =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2400" dirty="0">
              <a:solidFill>
                <a:srgbClr val="EFA6C7"/>
              </a:solidFill>
              <a:latin typeface="DINPro"/>
            </a:endParaRPr>
          </a:p>
          <a:p>
            <a:pPr algn="ctr"/>
            <a:endParaRPr lang="en-US" sz="788" dirty="0">
              <a:solidFill>
                <a:prstClr val="white"/>
              </a:solidFill>
              <a:latin typeface="DINPro"/>
            </a:endParaRPr>
          </a:p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 }  S  { Q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 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}</a:t>
            </a:r>
          </a:p>
        </p:txBody>
      </p:sp>
      <p:cxnSp>
        <p:nvCxnSpPr>
          <p:cNvPr id="2056" name="Straight Connector 2055"/>
          <p:cNvCxnSpPr/>
          <p:nvPr/>
        </p:nvCxnSpPr>
        <p:spPr>
          <a:xfrm>
            <a:off x="2167215" y="4948710"/>
            <a:ext cx="4565193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7"/>
          <p:cNvSpPr txBox="1"/>
          <p:nvPr/>
        </p:nvSpPr>
        <p:spPr>
          <a:xfrm>
            <a:off x="3418487" y="2137621"/>
            <a:ext cx="2321692" cy="1399451"/>
          </a:xfrm>
          <a:prstGeom prst="rect">
            <a:avLst/>
          </a:prstGeom>
          <a:solidFill>
            <a:srgbClr val="326FB8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65311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30622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95933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61244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endParaRPr lang="en-US" sz="1350" b="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3457235" y="3019924"/>
            <a:ext cx="831679" cy="402689"/>
          </a:xfrm>
          <a:prstGeom prst="wedgeRoundRectCallout">
            <a:avLst>
              <a:gd name="adj1" fmla="val -81404"/>
              <a:gd name="adj2" fmla="val 315941"/>
              <a:gd name="adj3" fmla="val 16667"/>
            </a:avLst>
          </a:prstGeom>
          <a:solidFill>
            <a:srgbClr val="A81E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3445638" y="2186347"/>
            <a:ext cx="2244194" cy="692192"/>
          </a:xfrm>
          <a:prstGeom prst="wedgeRoundRectCallout">
            <a:avLst>
              <a:gd name="adj1" fmla="val 16978"/>
              <a:gd name="adj2" fmla="val 294158"/>
              <a:gd name="adj3" fmla="val 16667"/>
            </a:avLst>
          </a:prstGeom>
          <a:solidFill>
            <a:srgbClr val="10B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701930" y="2504061"/>
            <a:ext cx="1898321" cy="296945"/>
            <a:chOff x="688157" y="2837468"/>
            <a:chExt cx="2531095" cy="395926"/>
          </a:xfrm>
        </p:grpSpPr>
        <p:sp>
          <p:nvSpPr>
            <p:cNvPr id="35" name="Rounded Rectangle 34"/>
            <p:cNvSpPr/>
            <p:nvPr/>
          </p:nvSpPr>
          <p:spPr>
            <a:xfrm>
              <a:off x="688157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396738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2105319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813900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39" name="Straight Arrow Connector 38"/>
            <p:cNvCxnSpPr>
              <a:stCxn id="35" idx="3"/>
              <a:endCxn id="36" idx="1"/>
            </p:cNvCxnSpPr>
            <p:nvPr/>
          </p:nvCxnSpPr>
          <p:spPr>
            <a:xfrm>
              <a:off x="1093509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7" idx="3"/>
              <a:endCxn id="38" idx="1"/>
            </p:cNvCxnSpPr>
            <p:nvPr/>
          </p:nvCxnSpPr>
          <p:spPr>
            <a:xfrm>
              <a:off x="2510671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6" idx="3"/>
              <a:endCxn id="37" idx="1"/>
            </p:cNvCxnSpPr>
            <p:nvPr/>
          </p:nvCxnSpPr>
          <p:spPr>
            <a:xfrm>
              <a:off x="1802090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418486" y="21395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DINPro"/>
              </a:rPr>
              <a:t>l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31" name="Curved Connector 30"/>
          <p:cNvCxnSpPr>
            <a:stCxn id="30" idx="3"/>
            <a:endCxn id="35" idx="0"/>
          </p:cNvCxnSpPr>
          <p:nvPr/>
        </p:nvCxnSpPr>
        <p:spPr>
          <a:xfrm>
            <a:off x="3654448" y="2324187"/>
            <a:ext cx="199489" cy="179874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3946982" y="3076315"/>
            <a:ext cx="304014" cy="29694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18486" y="30516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  <a:latin typeface="DINPro"/>
              </a:rPr>
              <a:t>a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34" name="Straight Arrow Connector 33"/>
          <p:cNvCxnSpPr>
            <a:stCxn id="33" idx="3"/>
            <a:endCxn id="32" idx="1"/>
          </p:cNvCxnSpPr>
          <p:nvPr/>
        </p:nvCxnSpPr>
        <p:spPr>
          <a:xfrm flipV="1">
            <a:off x="3731392" y="3224788"/>
            <a:ext cx="215590" cy="115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67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77" y="688618"/>
            <a:ext cx="8946293" cy="479722"/>
          </a:xfrm>
        </p:spPr>
        <p:txBody>
          <a:bodyPr/>
          <a:lstStyle/>
          <a:p>
            <a:r>
              <a:rPr lang="en-US" dirty="0" smtClean="0"/>
              <a:t>Explicit Footprints: Effects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1274" y="1898686"/>
            <a:ext cx="3661491" cy="3859637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balance: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 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modifies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{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this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balance := balance + n;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86557" y="1898685"/>
            <a:ext cx="4139383" cy="207131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List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…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len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length(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b="1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reads 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{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this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len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707336" y="4035298"/>
            <a:ext cx="3298682" cy="173060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31"/>
          <p:cNvSpPr txBox="1">
            <a:spLocks/>
          </p:cNvSpPr>
          <p:nvPr/>
        </p:nvSpPr>
        <p:spPr>
          <a:xfrm>
            <a:off x="1728242" y="4695690"/>
            <a:ext cx="3766687" cy="1615065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­"/>
              <a:defRPr sz="24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Limitations?</a:t>
            </a:r>
          </a:p>
          <a:p>
            <a:r>
              <a:rPr lang="en-US" sz="2100" dirty="0" smtClean="0">
                <a:solidFill>
                  <a:schemeClr val="tx1"/>
                </a:solidFill>
              </a:rPr>
              <a:t>Breaks information hiding</a:t>
            </a:r>
            <a:endParaRPr lang="en-US" sz="2100" dirty="0">
              <a:solidFill>
                <a:schemeClr val="tx1"/>
              </a:solidFill>
            </a:endParaRPr>
          </a:p>
          <a:p>
            <a:r>
              <a:rPr lang="en-US" sz="2100" dirty="0" smtClean="0">
                <a:solidFill>
                  <a:schemeClr val="tx1"/>
                </a:solidFill>
              </a:rPr>
              <a:t>Can’t support statically unknown set of locations</a:t>
            </a:r>
            <a:endParaRPr lang="en-US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08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Footprints: </a:t>
            </a:r>
            <a:r>
              <a:rPr lang="en-US" dirty="0" smtClean="0"/>
              <a:t>Dynamic Frames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827" y="1898687"/>
            <a:ext cx="3657938" cy="3853474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balance: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footprint: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Set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valid( ):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Bool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{  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this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 footprint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} 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valid( )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modifies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footprint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balance := balance + n;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87559" y="1898687"/>
            <a:ext cx="5011382" cy="3817652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List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…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footprint: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Set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valid( ):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Bool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{  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this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 footprint  (next != </a:t>
            </a:r>
            <a:r>
              <a:rPr lang="en-US" sz="1500" b="1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null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==&gt; 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next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 footprint </a:t>
            </a:r>
            <a:b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</a:b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                                                </a:t>
            </a:r>
            <a:r>
              <a:rPr lang="en-US" sz="1500" dirty="0" err="1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next.footprint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 footprint)</a:t>
            </a:r>
            <a:endParaRPr lang="en-US" sz="1500" dirty="0">
              <a:solidFill>
                <a:srgbClr val="326FB8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length(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b="1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  requires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valid( )</a:t>
            </a:r>
            <a:endParaRPr lang="en-US" sz="1500" b="1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reads 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footprint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…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57468" y="3490295"/>
            <a:ext cx="3528867" cy="251508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a.footprint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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l.footprint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==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1500" dirty="0">
              <a:solidFill>
                <a:srgbClr val="326FB8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2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Footprints: Dynamic Frames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826" y="1898687"/>
            <a:ext cx="4227703" cy="411493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transactions: List;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footprint: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Set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valid( ):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Bool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{  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this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 footprint  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transactions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 footprint 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   </a:t>
            </a:r>
            <a:r>
              <a:rPr lang="en-US" sz="1500" dirty="0" err="1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transactions.footprint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 footprint   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    </a:t>
            </a:r>
            <a:r>
              <a:rPr lang="en-US" sz="1500" dirty="0" err="1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transactions.valid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( 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valid( )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modifies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footprint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transactions.append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n );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49842" y="1898686"/>
            <a:ext cx="3757553" cy="2557984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a.footprint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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l.footprint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37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Footprints: Dynamic Frames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826" y="1898687"/>
            <a:ext cx="3963984" cy="386105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transactions: List;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footprint: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Set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valid( ):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Bool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{  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  this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 footprint 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transactions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 footprint 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    </a:t>
            </a:r>
            <a:r>
              <a:rPr lang="en-US" sz="1500" dirty="0" err="1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transactions.footprint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  footprint   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    </a:t>
            </a:r>
            <a:r>
              <a:rPr lang="en-US" sz="1500" dirty="0" err="1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transactions.valid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( 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…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srgbClr val="326FB8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srgbClr val="326FB8"/>
                </a:solidFill>
                <a:latin typeface="DINPro"/>
              </a:rPr>
              <a:t>function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getTransactions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 ): List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326FB8"/>
                </a:solidFill>
                <a:latin typeface="DINPro"/>
              </a:rPr>
              <a:t>  { transactions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49842" y="1898686"/>
            <a:ext cx="3765790" cy="250031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a.footprint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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l.footprint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15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49842" y="4501526"/>
            <a:ext cx="3448551" cy="349943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0"/>
          <a:lstStyle/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srgbClr val="A81E5B"/>
                </a:solidFill>
                <a:latin typeface="DINPro"/>
              </a:rPr>
              <a:t>demo( a, </a:t>
            </a:r>
            <a:r>
              <a:rPr lang="en-US" sz="1500" dirty="0" err="1">
                <a:solidFill>
                  <a:srgbClr val="A81E5B"/>
                </a:solidFill>
                <a:latin typeface="DINPro"/>
              </a:rPr>
              <a:t>a.getTransactions</a:t>
            </a:r>
            <a:r>
              <a:rPr lang="en-US" sz="1500" dirty="0">
                <a:solidFill>
                  <a:srgbClr val="A81E5B"/>
                </a:solidFill>
                <a:latin typeface="DINPro"/>
              </a:rPr>
              <a:t>( ) 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33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Footprints: </a:t>
            </a:r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49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" name="Content Placeholder 31"/>
          <p:cNvSpPr txBox="1">
            <a:spLocks/>
          </p:cNvSpPr>
          <p:nvPr/>
        </p:nvSpPr>
        <p:spPr>
          <a:xfrm>
            <a:off x="4497062" y="2898220"/>
            <a:ext cx="4366852" cy="102878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­"/>
              <a:defRPr sz="24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DINPro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>
                <a:solidFill>
                  <a:prstClr val="white"/>
                </a:solidFill>
              </a:rPr>
              <a:t>Automatic reasoning about sets</a:t>
            </a:r>
          </a:p>
          <a:p>
            <a:pPr lvl="2"/>
            <a:endParaRPr lang="en-US" sz="1500" dirty="0">
              <a:solidFill>
                <a:prstClr val="white"/>
              </a:solidFill>
            </a:endParaRPr>
          </a:p>
          <a:p>
            <a:r>
              <a:rPr lang="en-US" sz="2100" dirty="0">
                <a:solidFill>
                  <a:prstClr val="white"/>
                </a:solidFill>
              </a:rPr>
              <a:t>Concurrency</a:t>
            </a:r>
          </a:p>
          <a:p>
            <a:pPr lvl="2"/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64480" y="2278599"/>
            <a:ext cx="3660385" cy="2524060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l.valid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requires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a.footprint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 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l.footprint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 == </a:t>
            </a:r>
            <a:r>
              <a:rPr lang="en-US" sz="1500" dirty="0">
                <a:solidFill>
                  <a:srgbClr val="326FB8"/>
                </a:solidFill>
                <a:latin typeface="DINPro"/>
                <a:sym typeface="Symbol" panose="05050102010706020507" pitchFamily="18" charset="2"/>
              </a:rPr>
              <a:t></a:t>
            </a:r>
            <a:endParaRPr lang="en-US" sz="1500" dirty="0">
              <a:solidFill>
                <a:srgbClr val="326FB8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32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program verification</a:t>
            </a:r>
            <a:endParaRPr lang="en-US" dirty="0"/>
          </a:p>
        </p:txBody>
      </p:sp>
      <p:cxnSp>
        <p:nvCxnSpPr>
          <p:cNvPr id="7" name="Elbow Connector 6"/>
          <p:cNvCxnSpPr/>
          <p:nvPr/>
        </p:nvCxnSpPr>
        <p:spPr>
          <a:xfrm>
            <a:off x="2209800" y="1524000"/>
            <a:ext cx="5486400" cy="3733800"/>
          </a:xfrm>
          <a:prstGeom prst="bentConnector3">
            <a:avLst>
              <a:gd name="adj1" fmla="val 0"/>
            </a:avLst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15781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effectLst/>
              </a:rPr>
              <a:t>functional correctness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000" y="44196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effectLst/>
              </a:rPr>
              <a:t>limited checking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11394" y="5284694"/>
            <a:ext cx="17114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/>
              </a:rPr>
              <a:t>automatic </a:t>
            </a:r>
          </a:p>
          <a:p>
            <a:pPr algn="ctr"/>
            <a:r>
              <a:rPr lang="en-US" sz="2000" dirty="0" smtClean="0">
                <a:effectLst/>
              </a:rPr>
              <a:t>decision</a:t>
            </a:r>
          </a:p>
          <a:p>
            <a:pPr algn="ctr"/>
            <a:r>
              <a:rPr lang="en-US" sz="2000" dirty="0" smtClean="0">
                <a:effectLst/>
              </a:rPr>
              <a:t>procedures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67400" y="5284694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/>
              </a:rPr>
              <a:t>interactive</a:t>
            </a:r>
            <a:br>
              <a:rPr lang="en-US" sz="2000" dirty="0" smtClean="0">
                <a:effectLst/>
              </a:rPr>
            </a:br>
            <a:r>
              <a:rPr lang="en-US" sz="2000" dirty="0" smtClean="0">
                <a:effectLst/>
              </a:rPr>
              <a:t>proof assistants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943600" y="1676400"/>
            <a:ext cx="1752600" cy="1066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traditional mechanical program verification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590800" y="4114800"/>
            <a:ext cx="1752600" cy="100820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extended static checking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590800" y="1676400"/>
            <a:ext cx="1828800" cy="1039743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Dafny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924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ular Callout 26"/>
          <p:cNvSpPr/>
          <p:nvPr/>
        </p:nvSpPr>
        <p:spPr>
          <a:xfrm>
            <a:off x="4221566" y="4122141"/>
            <a:ext cx="435397" cy="402382"/>
          </a:xfrm>
          <a:prstGeom prst="wedgeRoundRectCallout">
            <a:avLst>
              <a:gd name="adj1" fmla="val -101485"/>
              <a:gd name="adj2" fmla="val -10235"/>
              <a:gd name="adj3" fmla="val 16667"/>
            </a:avLst>
          </a:prstGeom>
          <a:solidFill>
            <a:srgbClr val="A81E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Footprints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51ED40-4DCA-422D-8F1F-AAC113ECC268}" type="slidenum">
              <a:rPr lang="en-US" smtClean="0">
                <a:solidFill>
                  <a:prstClr val="white"/>
                </a:solidFill>
              </a:rPr>
              <a:pPr/>
              <a:t>50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03140" y="4101533"/>
            <a:ext cx="3093347" cy="95224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}  S  { Q }</a:t>
            </a:r>
          </a:p>
          <a:p>
            <a:pPr algn="ctr"/>
            <a:endParaRPr lang="en-US" sz="788" dirty="0">
              <a:solidFill>
                <a:prstClr val="white"/>
              </a:solidFill>
              <a:latin typeface="DINPro"/>
            </a:endParaRPr>
          </a:p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 }  </a:t>
            </a:r>
            <a:r>
              <a:rPr lang="en-US" sz="2400" dirty="0" smtClean="0">
                <a:solidFill>
                  <a:prstClr val="white"/>
                </a:solidFill>
                <a:latin typeface="DINPro"/>
              </a:rPr>
              <a:t>S  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{ Q 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 R 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}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25649" y="4586191"/>
            <a:ext cx="3252044" cy="461665"/>
          </a:xfrm>
          <a:prstGeom prst="rect">
            <a:avLst/>
          </a:prstGeom>
          <a:solidFill>
            <a:srgbClr val="002B5F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DINPro"/>
              </a:rPr>
              <a:t>{ P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Wingdings 2" panose="05020102010507070707" pitchFamily="18" charset="2"/>
              </a:rPr>
              <a:t>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 R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 }  S  { Q </a:t>
            </a:r>
            <a:r>
              <a:rPr lang="en-US" sz="2400" dirty="0">
                <a:solidFill>
                  <a:srgbClr val="EFA6C7"/>
                </a:solidFill>
                <a:latin typeface="DINPro"/>
                <a:sym typeface="Wingdings 2" panose="05020102010507070707" pitchFamily="18" charset="2"/>
              </a:rPr>
              <a:t></a:t>
            </a:r>
            <a:r>
              <a:rPr lang="en-US" sz="2400" dirty="0">
                <a:solidFill>
                  <a:prstClr val="white"/>
                </a:solidFill>
                <a:latin typeface="DINPro"/>
                <a:sym typeface="Symbol" panose="05050102010706020507" pitchFamily="18" charset="2"/>
              </a:rPr>
              <a:t> R </a:t>
            </a:r>
            <a:r>
              <a:rPr lang="en-US" sz="2400" dirty="0">
                <a:solidFill>
                  <a:prstClr val="white"/>
                </a:solidFill>
                <a:latin typeface="DINPro"/>
              </a:rPr>
              <a:t>}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834251" y="4566083"/>
            <a:ext cx="323112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7"/>
          <p:cNvSpPr txBox="1"/>
          <p:nvPr/>
        </p:nvSpPr>
        <p:spPr>
          <a:xfrm>
            <a:off x="3418487" y="2137621"/>
            <a:ext cx="2321692" cy="1399451"/>
          </a:xfrm>
          <a:prstGeom prst="rect">
            <a:avLst/>
          </a:prstGeom>
          <a:solidFill>
            <a:srgbClr val="326FB8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65311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306220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95933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612441" algn="l" rtl="0" eaLnBrk="0" fontAlgn="base" hangingPunct="0">
              <a:spcBef>
                <a:spcPct val="0"/>
              </a:spcBef>
              <a:spcAft>
                <a:spcPct val="0"/>
              </a:spcAft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900" b="1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</a:pPr>
            <a:endParaRPr lang="en-US" sz="1350" b="0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3457235" y="3019924"/>
            <a:ext cx="831679" cy="402689"/>
          </a:xfrm>
          <a:prstGeom prst="wedgeRoundRectCallout">
            <a:avLst>
              <a:gd name="adj1" fmla="val 1910"/>
              <a:gd name="adj2" fmla="val 234760"/>
              <a:gd name="adj3" fmla="val 16667"/>
            </a:avLst>
          </a:prstGeom>
          <a:solidFill>
            <a:srgbClr val="A81E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3445638" y="2186347"/>
            <a:ext cx="2244194" cy="692192"/>
          </a:xfrm>
          <a:prstGeom prst="wedgeRoundRectCallout">
            <a:avLst>
              <a:gd name="adj1" fmla="val 48328"/>
              <a:gd name="adj2" fmla="val 303398"/>
              <a:gd name="adj3" fmla="val 16667"/>
            </a:avLst>
          </a:prstGeom>
          <a:solidFill>
            <a:srgbClr val="10B6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701930" y="2504061"/>
            <a:ext cx="1898321" cy="296945"/>
            <a:chOff x="688157" y="2837468"/>
            <a:chExt cx="2531095" cy="395926"/>
          </a:xfrm>
        </p:grpSpPr>
        <p:sp>
          <p:nvSpPr>
            <p:cNvPr id="35" name="Rounded Rectangle 34"/>
            <p:cNvSpPr/>
            <p:nvPr/>
          </p:nvSpPr>
          <p:spPr>
            <a:xfrm>
              <a:off x="688157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396738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2105319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813900" y="2837468"/>
              <a:ext cx="405352" cy="39592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39" name="Straight Arrow Connector 38"/>
            <p:cNvCxnSpPr>
              <a:stCxn id="35" idx="3"/>
              <a:endCxn id="36" idx="1"/>
            </p:cNvCxnSpPr>
            <p:nvPr/>
          </p:nvCxnSpPr>
          <p:spPr>
            <a:xfrm>
              <a:off x="1093509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7" idx="3"/>
              <a:endCxn id="38" idx="1"/>
            </p:cNvCxnSpPr>
            <p:nvPr/>
          </p:nvCxnSpPr>
          <p:spPr>
            <a:xfrm>
              <a:off x="2510671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6" idx="3"/>
              <a:endCxn id="37" idx="1"/>
            </p:cNvCxnSpPr>
            <p:nvPr/>
          </p:nvCxnSpPr>
          <p:spPr>
            <a:xfrm>
              <a:off x="1802090" y="3035431"/>
              <a:ext cx="30322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3418486" y="21395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DINPro"/>
              </a:rPr>
              <a:t>l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43" name="Curved Connector 42"/>
          <p:cNvCxnSpPr>
            <a:stCxn id="42" idx="3"/>
            <a:endCxn id="35" idx="0"/>
          </p:cNvCxnSpPr>
          <p:nvPr/>
        </p:nvCxnSpPr>
        <p:spPr>
          <a:xfrm>
            <a:off x="3654448" y="2324187"/>
            <a:ext cx="199489" cy="179874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3946982" y="3076315"/>
            <a:ext cx="304014" cy="29694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8486" y="30516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  <a:latin typeface="DINPro"/>
              </a:rPr>
              <a:t>a</a:t>
            </a:r>
            <a:endParaRPr lang="en-US" sz="1350" dirty="0">
              <a:solidFill>
                <a:prstClr val="black"/>
              </a:solidFill>
              <a:latin typeface="DINPro"/>
            </a:endParaRPr>
          </a:p>
        </p:txBody>
      </p:sp>
      <p:cxnSp>
        <p:nvCxnSpPr>
          <p:cNvPr id="47" name="Straight Arrow Connector 46"/>
          <p:cNvCxnSpPr>
            <a:stCxn id="46" idx="3"/>
            <a:endCxn id="44" idx="1"/>
          </p:cNvCxnSpPr>
          <p:nvPr/>
        </p:nvCxnSpPr>
        <p:spPr>
          <a:xfrm flipV="1">
            <a:off x="3731392" y="3224788"/>
            <a:ext cx="215590" cy="115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83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2" grpId="0" animBg="1"/>
      <p:bldP spid="3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 Footprints: Permissions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D50E8-09C0-4F39-8C46-4E6B194B98D2}" type="slidenum">
              <a:rPr lang="en-US" smtClean="0">
                <a:solidFill>
                  <a:prstClr val="white"/>
                </a:solidFill>
              </a:rPr>
              <a:pPr/>
              <a:t>51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826" y="1904851"/>
            <a:ext cx="3604638" cy="3861055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Account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balance: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balance(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b="1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requires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(balance)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balance }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method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deposit(n: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)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requires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0 &lt; n </a:t>
            </a:r>
            <a:r>
              <a:rPr lang="en-US" sz="1500" dirty="0">
                <a:solidFill>
                  <a:prstClr val="black"/>
                </a:solidFill>
                <a:latin typeface="DINPro"/>
                <a:sym typeface="Symbol" panose="05050102010706020507" pitchFamily="18" charset="2"/>
              </a:rPr>
              <a:t>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(balance)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ensures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(balance)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{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  balance := balance + n; 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86557" y="1898686"/>
            <a:ext cx="2335392" cy="2099741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class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List 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…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len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;</a:t>
            </a:r>
          </a:p>
          <a:p>
            <a:pPr defTabSz="204788">
              <a:spcBef>
                <a:spcPct val="20000"/>
              </a:spcBef>
            </a:pPr>
            <a:endParaRPr lang="en-US" sz="600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function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length( ):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Int</a:t>
            </a:r>
            <a:endParaRPr lang="en-US" sz="1500" b="1" dirty="0">
              <a:solidFill>
                <a:prstClr val="black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  requires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len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)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{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len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}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707335" y="3785606"/>
            <a:ext cx="3370761" cy="2211539"/>
          </a:xfrm>
          <a:prstGeom prst="rect">
            <a:avLst/>
          </a:prstGeom>
          <a:solidFill>
            <a:srgbClr val="DEEBF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prstClr val="black"/>
                </a:solidFill>
                <a:latin typeface="DINPro"/>
              </a:rPr>
              <a:t>method 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demo(a: Account, l: List)</a:t>
            </a:r>
          </a:p>
          <a:p>
            <a:pPr defTabSz="204788">
              <a:spcBef>
                <a:spcPct val="20000"/>
              </a:spcBef>
            </a:pPr>
            <a:r>
              <a:rPr lang="en-US" sz="1500" b="1" dirty="0">
                <a:solidFill>
                  <a:srgbClr val="326FB8"/>
                </a:solidFill>
                <a:latin typeface="DINPro"/>
              </a:rPr>
              <a:t>  requires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a.balance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) * </a:t>
            </a:r>
            <a:r>
              <a:rPr lang="en-US" sz="1500" b="1" dirty="0" err="1">
                <a:solidFill>
                  <a:srgbClr val="326FB8"/>
                </a:solidFill>
                <a:latin typeface="DINPro"/>
              </a:rPr>
              <a:t>acc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(</a:t>
            </a:r>
            <a:r>
              <a:rPr lang="en-US" sz="1500" dirty="0" err="1">
                <a:solidFill>
                  <a:srgbClr val="326FB8"/>
                </a:solidFill>
                <a:latin typeface="DINPro"/>
              </a:rPr>
              <a:t>l.len</a:t>
            </a:r>
            <a:r>
              <a:rPr lang="en-US" sz="1500" dirty="0">
                <a:solidFill>
                  <a:srgbClr val="326FB8"/>
                </a:solidFill>
                <a:latin typeface="DINPro"/>
              </a:rPr>
              <a:t>)</a:t>
            </a:r>
            <a:endParaRPr lang="en-US" sz="1500" b="1" dirty="0">
              <a:solidFill>
                <a:srgbClr val="326FB8"/>
              </a:solidFill>
              <a:latin typeface="DINPro"/>
            </a:endParaRP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{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 err="1">
                <a:solidFill>
                  <a:prstClr val="black"/>
                </a:solidFill>
                <a:latin typeface="DINPro"/>
              </a:rPr>
              <a:t>var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:=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a.deposit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(200);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  </a:t>
            </a:r>
            <a:r>
              <a:rPr lang="en-US" sz="1500" b="1" dirty="0">
                <a:solidFill>
                  <a:prstClr val="black"/>
                </a:solidFill>
                <a:latin typeface="DINPro"/>
              </a:rPr>
              <a:t>assert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tmp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 == </a:t>
            </a:r>
            <a:r>
              <a:rPr lang="en-US" sz="1500" dirty="0" err="1">
                <a:solidFill>
                  <a:prstClr val="black"/>
                </a:solidFill>
                <a:latin typeface="DINPro"/>
              </a:rPr>
              <a:t>l.length</a:t>
            </a:r>
            <a:r>
              <a:rPr lang="en-US" sz="1500" dirty="0">
                <a:solidFill>
                  <a:prstClr val="black"/>
                </a:solidFill>
                <a:latin typeface="DINPro"/>
              </a:rPr>
              <a:t>( );</a:t>
            </a:r>
          </a:p>
          <a:p>
            <a:pPr defTabSz="204788">
              <a:spcBef>
                <a:spcPct val="20000"/>
              </a:spcBef>
            </a:pPr>
            <a:r>
              <a:rPr lang="en-US" sz="1500" dirty="0">
                <a:solidFill>
                  <a:prstClr val="black"/>
                </a:solidFill>
                <a:latin typeface="DINPro"/>
              </a:rPr>
              <a:t>}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045452" y="4195709"/>
            <a:ext cx="993084" cy="638919"/>
            <a:chOff x="9108039" y="2267806"/>
            <a:chExt cx="1324111" cy="851892"/>
          </a:xfrm>
        </p:grpSpPr>
        <p:sp>
          <p:nvSpPr>
            <p:cNvPr id="8" name="Flowchart: Delay 7"/>
            <p:cNvSpPr/>
            <p:nvPr/>
          </p:nvSpPr>
          <p:spPr>
            <a:xfrm flipH="1">
              <a:off x="9108039" y="2267806"/>
              <a:ext cx="1293241" cy="851892"/>
            </a:xfrm>
            <a:prstGeom prst="flowChartDelay">
              <a:avLst/>
            </a:prstGeom>
            <a:solidFill>
              <a:srgbClr val="A81E5B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617994" y="2735389"/>
              <a:ext cx="381816" cy="271295"/>
            </a:xfrm>
            <a:prstGeom prst="rect">
              <a:avLst/>
            </a:prstGeom>
            <a:solidFill>
              <a:srgbClr val="EFA9C7"/>
            </a:solidFill>
            <a:ln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350" dirty="0">
                  <a:solidFill>
                    <a:prstClr val="black"/>
                  </a:solidFill>
                  <a:latin typeface="DINPro"/>
                </a:rPr>
                <a:t>B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185654" y="2316933"/>
              <a:ext cx="1246496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50" dirty="0" err="1">
                  <a:solidFill>
                    <a:prstClr val="white"/>
                  </a:solidFill>
                  <a:latin typeface="DINPro"/>
                </a:rPr>
                <a:t>a.balance</a:t>
              </a:r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11161" y="4195709"/>
            <a:ext cx="969931" cy="638919"/>
            <a:chOff x="10395655" y="2267806"/>
            <a:chExt cx="1293241" cy="851892"/>
          </a:xfrm>
        </p:grpSpPr>
        <p:sp>
          <p:nvSpPr>
            <p:cNvPr id="7" name="Flowchart: Delay 6"/>
            <p:cNvSpPr/>
            <p:nvPr/>
          </p:nvSpPr>
          <p:spPr>
            <a:xfrm>
              <a:off x="10395655" y="2267806"/>
              <a:ext cx="1293241" cy="851892"/>
            </a:xfrm>
            <a:prstGeom prst="flowChartDelay">
              <a:avLst/>
            </a:prstGeom>
            <a:solidFill>
              <a:srgbClr val="A81E5B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648564" y="2735389"/>
              <a:ext cx="381816" cy="271295"/>
            </a:xfrm>
            <a:prstGeom prst="rect">
              <a:avLst/>
            </a:prstGeom>
            <a:solidFill>
              <a:srgbClr val="EFA9C7"/>
            </a:solidFill>
            <a:ln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350" dirty="0">
                  <a:solidFill>
                    <a:prstClr val="black"/>
                  </a:solidFill>
                  <a:latin typeface="DINPro"/>
                </a:rPr>
                <a:t>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504766" y="2311877"/>
              <a:ext cx="669414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50" dirty="0" err="1">
                  <a:solidFill>
                    <a:prstClr val="white"/>
                  </a:solidFill>
                  <a:latin typeface="DINPro"/>
                </a:rPr>
                <a:t>l.len</a:t>
              </a:r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312102" y="4028477"/>
            <a:ext cx="993084" cy="638919"/>
            <a:chOff x="9108039" y="2267806"/>
            <a:chExt cx="1324111" cy="851892"/>
          </a:xfrm>
        </p:grpSpPr>
        <p:sp>
          <p:nvSpPr>
            <p:cNvPr id="16" name="Flowchart: Delay 15"/>
            <p:cNvSpPr/>
            <p:nvPr/>
          </p:nvSpPr>
          <p:spPr>
            <a:xfrm flipH="1">
              <a:off x="9108039" y="2267806"/>
              <a:ext cx="1293241" cy="851892"/>
            </a:xfrm>
            <a:prstGeom prst="flowChartDelay">
              <a:avLst/>
            </a:prstGeom>
            <a:solidFill>
              <a:srgbClr val="A81E5B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617994" y="2735389"/>
              <a:ext cx="381816" cy="271295"/>
            </a:xfrm>
            <a:prstGeom prst="rect">
              <a:avLst/>
            </a:prstGeom>
            <a:solidFill>
              <a:srgbClr val="EFA9C7"/>
            </a:solidFill>
            <a:ln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350" dirty="0">
                  <a:solidFill>
                    <a:prstClr val="black"/>
                  </a:solidFill>
                  <a:latin typeface="DINPro"/>
                </a:rPr>
                <a:t>?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185654" y="2316933"/>
              <a:ext cx="1246496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50" dirty="0" err="1">
                  <a:solidFill>
                    <a:prstClr val="white"/>
                  </a:solidFill>
                  <a:latin typeface="DINPro"/>
                </a:rPr>
                <a:t>a.balance</a:t>
              </a:r>
              <a:endParaRPr lang="en-US" sz="1350" dirty="0">
                <a:solidFill>
                  <a:prstClr val="white"/>
                </a:solidFill>
                <a:latin typeface="DINPro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6488668"/>
            <a:ext cx="251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Courtesy of Peter Müller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-0.00091 0.045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26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11111E-6 L -0.00117 0.045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0.0456 L -0.18789 -0.1851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-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789 -0.18518 L -0.18958 -0.0324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0.0456 L -0.00026 0.1180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3611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22222E-6 L 0.18698 0.1444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40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/>
              <a:t>Dafny’s</a:t>
            </a:r>
            <a:r>
              <a:rPr lang="en-US" dirty="0" smtClean="0"/>
              <a:t> dynamic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Reads and modifies clauses</a:t>
            </a:r>
          </a:p>
          <a:p>
            <a:pPr lvl="1"/>
            <a:r>
              <a:rPr lang="en-US" dirty="0" smtClean="0"/>
              <a:t>Boogie translation</a:t>
            </a:r>
          </a:p>
          <a:p>
            <a:r>
              <a:rPr lang="en-US" dirty="0" smtClean="0"/>
              <a:t>Using old()</a:t>
            </a:r>
          </a:p>
          <a:p>
            <a:r>
              <a:rPr lang="en-US" smtClean="0"/>
              <a:t>Two-state predicates</a:t>
            </a:r>
            <a:endParaRPr lang="en-US" dirty="0" smtClean="0"/>
          </a:p>
          <a:p>
            <a:r>
              <a:rPr lang="en-US" dirty="0" smtClean="0"/>
              <a:t>Anecdotal advice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5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57" y="365126"/>
            <a:ext cx="7886700" cy="1325563"/>
          </a:xfrm>
        </p:spPr>
        <p:txBody>
          <a:bodyPr/>
          <a:lstStyle/>
          <a:p>
            <a:r>
              <a:rPr lang="en-US" dirty="0" smtClean="0"/>
              <a:t>Exercise: Max frequency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157" y="1997838"/>
            <a:ext cx="8509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find_max_frequency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seq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max_elt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count_occurrences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max_elt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== count;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</a:t>
            </a:r>
            <a:endParaRPr lang="en-US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	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count_occurrences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&lt;= count;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0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127"/>
            <a:ext cx="7886700" cy="854074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088237"/>
          </a:xfrm>
        </p:spPr>
        <p:txBody>
          <a:bodyPr/>
          <a:lstStyle/>
          <a:p>
            <a:r>
              <a:rPr lang="en-US" dirty="0" smtClean="0"/>
              <a:t>Program verification </a:t>
            </a:r>
            <a:r>
              <a:rPr lang="en-US" dirty="0"/>
              <a:t>is becoming more </a:t>
            </a:r>
            <a:r>
              <a:rPr lang="en-US" dirty="0" smtClean="0"/>
              <a:t>automatic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well-designed language and verifier,</a:t>
            </a:r>
            <a:br>
              <a:rPr lang="en-US" dirty="0" smtClean="0"/>
            </a:br>
            <a:r>
              <a:rPr lang="en-US" dirty="0" smtClean="0"/>
              <a:t>plus a great SMT solver, go a long way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611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57" y="365126"/>
            <a:ext cx="7886700" cy="1325563"/>
          </a:xfrm>
        </p:spPr>
        <p:txBody>
          <a:bodyPr/>
          <a:lstStyle/>
          <a:p>
            <a:r>
              <a:rPr lang="en-US" dirty="0" smtClean="0"/>
              <a:t>Demo: Array copy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157" y="1997838"/>
            <a:ext cx="85096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duplicate(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input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output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</a:t>
            </a:r>
          </a:p>
        </p:txBody>
      </p:sp>
    </p:spTree>
    <p:extLst>
      <p:ext uri="{BB962C8B-B14F-4D97-AF65-F5344CB8AC3E}">
        <p14:creationId xmlns:p14="http://schemas.microsoft.com/office/powerpoint/2010/main" val="17886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57" y="365126"/>
            <a:ext cx="7886700" cy="1325563"/>
          </a:xfrm>
        </p:spPr>
        <p:txBody>
          <a:bodyPr/>
          <a:lstStyle/>
          <a:p>
            <a:r>
              <a:rPr lang="en-US" dirty="0" smtClean="0"/>
              <a:t>Exercise: </a:t>
            </a:r>
            <a:r>
              <a:rPr lang="en-US" dirty="0" err="1" smtClean="0"/>
              <a:t>Concat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F5D48-2136-4B1E-BDC0-4149E98A50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157" y="1997838"/>
            <a:ext cx="85096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concat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</a:p>
          <a:p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 err="1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  <a:r>
              <a:rPr lang="en-US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b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c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a[..] + b[..] == c[..];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84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Up Arrow 21"/>
          <p:cNvSpPr/>
          <p:nvPr/>
        </p:nvSpPr>
        <p:spPr>
          <a:xfrm rot="10800000">
            <a:off x="6700299" y="4850557"/>
            <a:ext cx="445238" cy="110706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28972" y="4573744"/>
            <a:ext cx="2387890" cy="5644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SMT formulas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8" name="Up Arrow 27"/>
          <p:cNvSpPr/>
          <p:nvPr/>
        </p:nvSpPr>
        <p:spPr>
          <a:xfrm rot="10800000">
            <a:off x="6700299" y="3622535"/>
            <a:ext cx="445238" cy="110706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rot="3134783" flipV="1">
            <a:off x="2826357" y="3210180"/>
            <a:ext cx="445238" cy="210551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 rot="2667894" flipV="1">
            <a:off x="5102094" y="1221830"/>
            <a:ext cx="445238" cy="210551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 rot="7911858">
            <a:off x="5111106" y="3391520"/>
            <a:ext cx="445238" cy="138907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Dafny’s</a:t>
            </a:r>
            <a:r>
              <a:rPr lang="en-US" dirty="0" smtClean="0"/>
              <a:t>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Up Arrow 4"/>
          <p:cNvSpPr/>
          <p:nvPr/>
        </p:nvSpPr>
        <p:spPr>
          <a:xfrm rot="10800000">
            <a:off x="6700298" y="1115917"/>
            <a:ext cx="445238" cy="1760569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728972" y="274638"/>
            <a:ext cx="2387890" cy="1701948"/>
            <a:chOff x="2742911" y="1282552"/>
            <a:chExt cx="2387890" cy="1701948"/>
          </a:xfrm>
        </p:grpSpPr>
        <p:sp>
          <p:nvSpPr>
            <p:cNvPr id="6" name="Rectangle 5"/>
            <p:cNvSpPr/>
            <p:nvPr/>
          </p:nvSpPr>
          <p:spPr>
            <a:xfrm>
              <a:off x="2742911" y="1282552"/>
              <a:ext cx="2387890" cy="17019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</a:rPr>
                <a:t>Dafny</a:t>
              </a:r>
              <a:r>
                <a:rPr lang="en-US" sz="2800" dirty="0" smtClean="0">
                  <a:solidFill>
                    <a:schemeClr val="bg1"/>
                  </a:solidFill>
                </a:rPr>
                <a:t> code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961656" y="2182598"/>
              <a:ext cx="1950400" cy="338095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Implementation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961656" y="2579460"/>
              <a:ext cx="1950400" cy="338095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Proof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961656" y="1785736"/>
              <a:ext cx="1950400" cy="338095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Desired properties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404989" y="2876486"/>
            <a:ext cx="2007629" cy="778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C# code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28972" y="2884257"/>
            <a:ext cx="2387890" cy="778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Boogie code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956730" y="2047810"/>
            <a:ext cx="1574800" cy="55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Dafny</a:t>
            </a:r>
          </a:p>
        </p:txBody>
      </p:sp>
      <p:sp>
        <p:nvSpPr>
          <p:cNvPr id="16" name="Oval 15"/>
          <p:cNvSpPr/>
          <p:nvPr/>
        </p:nvSpPr>
        <p:spPr>
          <a:xfrm>
            <a:off x="4296583" y="2101093"/>
            <a:ext cx="2074347" cy="55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DafnyCC</a:t>
            </a:r>
            <a:endParaRPr lang="en-US" sz="2800" dirty="0"/>
          </a:p>
        </p:txBody>
      </p:sp>
      <p:sp>
        <p:nvSpPr>
          <p:cNvPr id="18" name="Oval 17"/>
          <p:cNvSpPr/>
          <p:nvPr/>
        </p:nvSpPr>
        <p:spPr>
          <a:xfrm>
            <a:off x="6956730" y="5297434"/>
            <a:ext cx="1532413" cy="44923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Z3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3122928" y="3083808"/>
            <a:ext cx="2210829" cy="60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BoogieX86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728972" y="5999222"/>
            <a:ext cx="2387890" cy="807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SAT, UNSAT, or Timeout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Up Arrow 6"/>
          <p:cNvSpPr/>
          <p:nvPr/>
        </p:nvSpPr>
        <p:spPr>
          <a:xfrm rot="4136432" flipV="1">
            <a:off x="3925714" y="104451"/>
            <a:ext cx="445238" cy="390516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03388" y="4995271"/>
            <a:ext cx="2210829" cy="60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Asm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779493" y="3999710"/>
            <a:ext cx="2685370" cy="45252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BoogieAsm</a:t>
            </a:r>
            <a:endParaRPr lang="en-US" sz="2800" dirty="0"/>
          </a:p>
        </p:txBody>
      </p:sp>
      <p:sp>
        <p:nvSpPr>
          <p:cNvPr id="29" name="Oval 28"/>
          <p:cNvSpPr/>
          <p:nvPr/>
        </p:nvSpPr>
        <p:spPr>
          <a:xfrm>
            <a:off x="4630478" y="3863017"/>
            <a:ext cx="1740452" cy="39992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Boogie</a:t>
            </a:r>
            <a:endParaRPr lang="en-US" sz="2800" dirty="0"/>
          </a:p>
        </p:txBody>
      </p:sp>
      <p:sp>
        <p:nvSpPr>
          <p:cNvPr id="30" name="Oval 29"/>
          <p:cNvSpPr/>
          <p:nvPr/>
        </p:nvSpPr>
        <p:spPr>
          <a:xfrm>
            <a:off x="6956730" y="3897900"/>
            <a:ext cx="1740452" cy="39992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Boogie</a:t>
            </a:r>
            <a:endParaRPr lang="en-US" sz="2800" dirty="0"/>
          </a:p>
        </p:txBody>
      </p:sp>
      <p:sp>
        <p:nvSpPr>
          <p:cNvPr id="15" name="Oval 14"/>
          <p:cNvSpPr/>
          <p:nvPr/>
        </p:nvSpPr>
        <p:spPr>
          <a:xfrm>
            <a:off x="2707296" y="1526428"/>
            <a:ext cx="1574800" cy="5588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Dafny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5728972" y="2889186"/>
            <a:ext cx="2968210" cy="3922943"/>
            <a:chOff x="8499377" y="3052870"/>
            <a:chExt cx="2968210" cy="3922943"/>
          </a:xfrm>
        </p:grpSpPr>
        <p:sp>
          <p:nvSpPr>
            <p:cNvPr id="33" name="Up Arrow 32"/>
            <p:cNvSpPr/>
            <p:nvPr/>
          </p:nvSpPr>
          <p:spPr>
            <a:xfrm rot="10800000">
              <a:off x="9470704" y="5019170"/>
              <a:ext cx="445238" cy="1107060"/>
            </a:xfrm>
            <a:prstGeom prst="up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499377" y="4742357"/>
              <a:ext cx="2387890" cy="5644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SMT formulas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5" name="Up Arrow 34"/>
            <p:cNvSpPr/>
            <p:nvPr/>
          </p:nvSpPr>
          <p:spPr>
            <a:xfrm rot="10800000">
              <a:off x="9470704" y="3791148"/>
              <a:ext cx="445238" cy="1107060"/>
            </a:xfrm>
            <a:prstGeom prst="up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499377" y="3052870"/>
              <a:ext cx="2387890" cy="7789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sz="3200" dirty="0" smtClean="0">
                  <a:solidFill>
                    <a:schemeClr val="bg1"/>
                  </a:solidFill>
                </a:rPr>
                <a:t>Boogie code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9727135" y="5466047"/>
              <a:ext cx="1532413" cy="44923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Z3</a:t>
              </a:r>
              <a:endParaRPr lang="en-US" sz="28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499377" y="6167835"/>
              <a:ext cx="2387890" cy="807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SAT, UNSAT, or Timeout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9727135" y="4066513"/>
              <a:ext cx="1740452" cy="39992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Boogie</a:t>
              </a:r>
              <a:endParaRPr lang="en-US" sz="2800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57200" y="1288520"/>
            <a:ext cx="2359364" cy="1091973"/>
          </a:xfrm>
          <a:prstGeom prst="roundRect">
            <a:avLst/>
          </a:prstGeom>
          <a:solidFill>
            <a:srgbClr val="70AD47">
              <a:lumMod val="75000"/>
            </a:srgbClr>
          </a:solidFill>
          <a:ln w="38100">
            <a:solidFill>
              <a:sysClr val="windowText" lastClr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How much of this is trusted?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1028" name="Picture 4" descr="https://cynk.files.wordpress.com/2016/01/unicorn-rainbow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493" y="2046368"/>
            <a:ext cx="6809964" cy="485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media.dayoftheshirt.com/images/shirts/SX57LX2afDfe/qwertee_sad-unicorn_1453331538.full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6" t="12274" r="3082" b="33403"/>
          <a:stretch/>
        </p:blipFill>
        <p:spPr bwMode="auto">
          <a:xfrm>
            <a:off x="130720" y="2729675"/>
            <a:ext cx="5784761" cy="404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5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 animBg="1"/>
      <p:bldP spid="28" grpId="0" animBg="1"/>
      <p:bldP spid="25" grpId="0" animBg="1"/>
      <p:bldP spid="24" grpId="0" animBg="1"/>
      <p:bldP spid="20" grpId="0" animBg="1"/>
      <p:bldP spid="5" grpId="0" animBg="1"/>
      <p:bldP spid="11" grpId="0" animBg="1"/>
      <p:bldP spid="12" grpId="0" animBg="1"/>
      <p:bldP spid="14" grpId="0" animBg="1"/>
      <p:bldP spid="16" grpId="0" animBg="1"/>
      <p:bldP spid="18" grpId="0" animBg="1"/>
      <p:bldP spid="21" grpId="0" animBg="1"/>
      <p:bldP spid="23" grpId="0" animBg="1"/>
      <p:bldP spid="7" grpId="0" animBg="1"/>
      <p:bldP spid="27" grpId="0" animBg="1"/>
      <p:bldP spid="26" grpId="0" animBg="1"/>
      <p:bldP spid="29" grpId="0" animBg="1"/>
      <p:bldP spid="30" grpId="0" animBg="1"/>
      <p:bldP spid="15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Boogie: Hoare logic</a:t>
            </a:r>
          </a:p>
          <a:p>
            <a:r>
              <a:rPr lang="en-US" dirty="0" smtClean="0"/>
              <a:t>Dafny: </a:t>
            </a:r>
            <a:r>
              <a:rPr lang="en-US" dirty="0"/>
              <a:t>Advanced tips and </a:t>
            </a:r>
            <a:r>
              <a:rPr lang="en-US" dirty="0" smtClean="0"/>
              <a:t>tricks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8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4.9|6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4.9|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4.2|13.3|5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8.3|2.3|3.3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4|23.6|4.9|13|4.6|7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Hellbl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EEBF6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67484</TotalTime>
  <Words>4048</Words>
  <Application>Microsoft Macintosh PowerPoint</Application>
  <PresentationFormat>On-screen Show (4:3)</PresentationFormat>
  <Paragraphs>853</Paragraphs>
  <Slides>54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54</vt:i4>
      </vt:variant>
    </vt:vector>
  </HeadingPairs>
  <TitlesOfParts>
    <vt:vector size="70" baseType="lpstr">
      <vt:lpstr>Calibri</vt:lpstr>
      <vt:lpstr>Calibri Light</vt:lpstr>
      <vt:lpstr>Consolas</vt:lpstr>
      <vt:lpstr>Courier New</vt:lpstr>
      <vt:lpstr>DINPro</vt:lpstr>
      <vt:lpstr>Segoe</vt:lpstr>
      <vt:lpstr>Symbol</vt:lpstr>
      <vt:lpstr>Wingdings</vt:lpstr>
      <vt:lpstr>Wingdings 2</vt:lpstr>
      <vt:lpstr>Arial</vt:lpstr>
      <vt:lpstr>Office Theme</vt:lpstr>
      <vt:lpstr>3_Office Theme</vt:lpstr>
      <vt:lpstr>5_Office Theme</vt:lpstr>
      <vt:lpstr>4_Office Theme</vt:lpstr>
      <vt:lpstr>8_Office Theme</vt:lpstr>
      <vt:lpstr>1_Office Theme</vt:lpstr>
      <vt:lpstr>Automated program verification Bryan Parno</vt:lpstr>
      <vt:lpstr>Plan</vt:lpstr>
      <vt:lpstr>Automated program verification</vt:lpstr>
      <vt:lpstr>Dafny</vt:lpstr>
      <vt:lpstr>Types of program verification</vt:lpstr>
      <vt:lpstr>Demo: Array copy</vt:lpstr>
      <vt:lpstr>Exercise: Concat</vt:lpstr>
      <vt:lpstr>Dafny’s architecture</vt:lpstr>
      <vt:lpstr>Plan</vt:lpstr>
      <vt:lpstr>Boogie = Intermediate Language for Verification </vt:lpstr>
      <vt:lpstr>Boogie Syntax</vt:lpstr>
      <vt:lpstr>Hoare logic:  Reasoning about imperative code</vt:lpstr>
      <vt:lpstr>Reasoning about assignment</vt:lpstr>
      <vt:lpstr>What about more complicated programs?</vt:lpstr>
      <vt:lpstr>What about more complicated programs?</vt:lpstr>
      <vt:lpstr>Hoare logic rules: (P) s (Q)</vt:lpstr>
      <vt:lpstr>Weakest (liberal) precondition</vt:lpstr>
      <vt:lpstr>Plan</vt:lpstr>
      <vt:lpstr>Exercise: Max frequency</vt:lpstr>
      <vt:lpstr>Dafny tips and caveats</vt:lpstr>
      <vt:lpstr>Reminder: Z3 SMT prover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Dafny debugging</vt:lpstr>
      <vt:lpstr>Controlling function unrolling</vt:lpstr>
      <vt:lpstr>Sequences</vt:lpstr>
      <vt:lpstr>Non-linear arithmetic</vt:lpstr>
      <vt:lpstr>“Solution” 1:</vt:lpstr>
      <vt:lpstr>“Solution” 2: Abandon non-linear automation</vt:lpstr>
      <vt:lpstr>“Solution” 2: Abandon non-linear automation</vt:lpstr>
      <vt:lpstr>A real example</vt:lpstr>
      <vt:lpstr>Framing challenges</vt:lpstr>
      <vt:lpstr>Example: Contracts</vt:lpstr>
      <vt:lpstr>Example: Side Effects</vt:lpstr>
      <vt:lpstr>Example: Side Effects</vt:lpstr>
      <vt:lpstr>The Frame Problem</vt:lpstr>
      <vt:lpstr>Footprints</vt:lpstr>
      <vt:lpstr>Explicit Footprints</vt:lpstr>
      <vt:lpstr>Explicit Footprints: Effects</vt:lpstr>
      <vt:lpstr>Explicit Footprints: Dynamic Frames</vt:lpstr>
      <vt:lpstr>Explicit Footprints: Dynamic Frames</vt:lpstr>
      <vt:lpstr>Explicit Footprints: Dynamic Frames</vt:lpstr>
      <vt:lpstr>Explicit Footprints: Limitations</vt:lpstr>
      <vt:lpstr>Implicit Footprints</vt:lpstr>
      <vt:lpstr>Implicit Footprints: Permissions</vt:lpstr>
      <vt:lpstr>Dafny’s dynamic frames</vt:lpstr>
      <vt:lpstr>Exercise: Max frequency</vt:lpstr>
      <vt:lpstr>Summary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Shroud:  Enabling Private Access to Large-Scale Data in the Data Center</dc:title>
  <dc:creator>Jay Lorch</dc:creator>
  <cp:lastModifiedBy>Microsoft Office User</cp:lastModifiedBy>
  <cp:revision>2279</cp:revision>
  <cp:lastPrinted>2015-04-30T01:55:26Z</cp:lastPrinted>
  <dcterms:created xsi:type="dcterms:W3CDTF">2006-08-16T00:00:00Z</dcterms:created>
  <dcterms:modified xsi:type="dcterms:W3CDTF">2017-01-30T20:05:33Z</dcterms:modified>
</cp:coreProperties>
</file>