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mp" ContentType="image/pn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6" r:id="rId2"/>
    <p:sldMasterId id="2147483725" r:id="rId3"/>
    <p:sldMasterId id="2147483731" r:id="rId4"/>
  </p:sldMasterIdLst>
  <p:notesMasterIdLst>
    <p:notesMasterId r:id="rId23"/>
  </p:notesMasterIdLst>
  <p:handoutMasterIdLst>
    <p:handoutMasterId r:id="rId24"/>
  </p:handoutMasterIdLst>
  <p:sldIdLst>
    <p:sldId id="611" r:id="rId5"/>
    <p:sldId id="576" r:id="rId6"/>
    <p:sldId id="577" r:id="rId7"/>
    <p:sldId id="578" r:id="rId8"/>
    <p:sldId id="579" r:id="rId9"/>
    <p:sldId id="612" r:id="rId10"/>
    <p:sldId id="539" r:id="rId11"/>
    <p:sldId id="580" r:id="rId12"/>
    <p:sldId id="581" r:id="rId13"/>
    <p:sldId id="582" r:id="rId14"/>
    <p:sldId id="583" r:id="rId15"/>
    <p:sldId id="584" r:id="rId16"/>
    <p:sldId id="585" r:id="rId17"/>
    <p:sldId id="607" r:id="rId18"/>
    <p:sldId id="608" r:id="rId19"/>
    <p:sldId id="609" r:id="rId20"/>
    <p:sldId id="610" r:id="rId21"/>
    <p:sldId id="553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9B16"/>
    <a:srgbClr val="1F8F8A"/>
    <a:srgbClr val="1B9BBD"/>
    <a:srgbClr val="3B608C"/>
    <a:srgbClr val="4F81BD"/>
    <a:srgbClr val="C0504D"/>
    <a:srgbClr val="AC5A9A"/>
    <a:srgbClr val="E6FE02"/>
    <a:srgbClr val="E22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43" autoAdjust="0"/>
    <p:restoredTop sz="90300" autoAdjust="0"/>
  </p:normalViewPr>
  <p:slideViewPr>
    <p:cSldViewPr snapToGrid="0">
      <p:cViewPr>
        <p:scale>
          <a:sx n="200" d="100"/>
          <a:sy n="200" d="100"/>
        </p:scale>
        <p:origin x="-296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21696"/>
    </p:cViewPr>
  </p:sorterViewPr>
  <p:notesViewPr>
    <p:cSldViewPr snapToGrid="0">
      <p:cViewPr varScale="1">
        <p:scale>
          <a:sx n="98" d="100"/>
          <a:sy n="98" d="100"/>
        </p:scale>
        <p:origin x="-2544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2A8C0-E891-4533-9843-AA9AB49D750C}" type="datetimeFigureOut">
              <a:rPr lang="en-US" smtClean="0"/>
              <a:t>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B2241-C892-40E1-920E-6B936CF15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21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43853-0092-4027-A693-F30C08815FC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A5B87-607C-4943-88E9-30ED9315F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9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 pick is to set x_1 to true.  Red means false.  Setting x_7 to false, means !x_5</a:t>
            </a:r>
            <a:r>
              <a:rPr lang="en-US" baseline="0" dirty="0" smtClean="0"/>
              <a:t> must be true</a:t>
            </a:r>
            <a:r>
              <a:rPr lang="is-IS" baseline="0" dirty="0" smtClean="0"/>
              <a:t>…</a:t>
            </a:r>
          </a:p>
          <a:p>
            <a:r>
              <a:rPr lang="is-IS" baseline="0" dirty="0" smtClean="0"/>
              <a:t>At the conflict site, notice that the subgraph starting from x_1 and x_4 is enough to lead to the conflict.  Therefore, one of the two must be false.  Add the clause.</a:t>
            </a:r>
          </a:p>
          <a:p>
            <a:r>
              <a:rPr lang="is-IS" baseline="0" dirty="0" smtClean="0"/>
              <a:t>Jump back to earlier level.  Notice that we immediately have !x_4, without having to make any arbitrary choices.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A5B87-607C-4943-88E9-30ED9315F7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43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 programmer-written quantifiers heavily,</a:t>
            </a:r>
          </a:p>
          <a:p>
            <a:r>
              <a:rPr lang="en-US" dirty="0" smtClean="0"/>
              <a:t>and Dafny uses quantifiers to </a:t>
            </a:r>
            <a:r>
              <a:rPr lang="en-US" dirty="0" err="1" smtClean="0"/>
              <a:t>axiomatize</a:t>
            </a:r>
            <a:r>
              <a:rPr lang="en-US" dirty="0" smtClean="0"/>
              <a:t> arrays and datatypes.</a:t>
            </a:r>
          </a:p>
          <a:p>
            <a:endParaRPr lang="en-US" dirty="0" smtClean="0"/>
          </a:p>
          <a:p>
            <a:r>
              <a:rPr lang="en-US" dirty="0" smtClean="0"/>
              <a:t>For our purposes, for any new theory to be a useful addition to the SMT solver, it has to play well with quantifiers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A5B87-607C-4943-88E9-30ED9315F7F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2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FAF93C-B628-4E07-BD03-8D6BA23445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32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4667"/>
            <a:ext cx="7886700" cy="83121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3040"/>
            <a:ext cx="7886700" cy="4713923"/>
          </a:xfrm>
        </p:spPr>
        <p:txBody>
          <a:bodyPr/>
          <a:lstStyle>
            <a:lvl2pPr marL="685800" indent="-228600">
              <a:buFont typeface="Calibri" panose="020F0502020204030204" pitchFamily="34" charset="0"/>
              <a:buChar char="─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972300" y="6478271"/>
            <a:ext cx="2057400" cy="365125"/>
          </a:xfrm>
        </p:spPr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2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5C018C-A58B-4D39-B344-B9EA079690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83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2F194E-8414-412F-9141-170111CC3A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73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C26124-2346-488E-93DC-52038BC116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75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F9C4EA-625C-49CF-8E3E-F2F961E614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50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C980C3-CBC9-4391-8F7A-CDEC940F1F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77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F9D0F4-F2B7-48B0-8361-00AF8302DC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8D1B9-B24E-4346-94BE-D8A65EE4A4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03A3A3-6858-4550-A823-E607A72AC6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97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F2F5C-C9BE-4939-A209-B9998825D3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06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38100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524000" y="6400800"/>
            <a:ext cx="594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SMART CoolTalk</a:t>
            </a:r>
          </a:p>
        </p:txBody>
      </p:sp>
    </p:spTree>
    <p:extLst>
      <p:ext uri="{BB962C8B-B14F-4D97-AF65-F5344CB8AC3E}">
        <p14:creationId xmlns:p14="http://schemas.microsoft.com/office/powerpoint/2010/main" val="4244749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0430" y="397773"/>
            <a:ext cx="7983141" cy="3960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83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7444" y="2330648"/>
            <a:ext cx="6889110" cy="303032"/>
          </a:xfrm>
        </p:spPr>
        <p:txBody>
          <a:bodyPr lIns="0" tIns="0" rIns="0" bIns="0"/>
          <a:lstStyle>
            <a:lvl1pPr>
              <a:defRPr sz="1969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0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02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77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47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339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1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6385" y="1436421"/>
            <a:ext cx="7271228" cy="2347887"/>
          </a:xfrm>
        </p:spPr>
        <p:txBody>
          <a:bodyPr lIns="0" tIns="0" rIns="0" bIns="0"/>
          <a:lstStyle>
            <a:lvl1pPr>
              <a:defRPr sz="15257" b="1" i="0">
                <a:solidFill>
                  <a:srgbClr val="EBEBEB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6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87365" y="1760006"/>
            <a:ext cx="3509814" cy="259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87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839891" y="1744628"/>
            <a:ext cx="3415605" cy="303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69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44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389466"/>
          </a:xfrm>
        </p:spPr>
        <p:txBody>
          <a:bodyPr lIns="0" tIns="0" rIns="0" bIns="0"/>
          <a:lstStyle>
            <a:lvl1pPr>
              <a:defRPr sz="2531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01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6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616074"/>
            <a:ext cx="8229600" cy="45637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BDAB71-A4DF-41C5-973E-0C0E175D06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4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7444" y="2330648"/>
            <a:ext cx="688911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9137" y="6513884"/>
            <a:ext cx="196453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17859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17859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7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0430" y="397773"/>
            <a:ext cx="79831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6385" y="1436421"/>
            <a:ext cx="7271228" cy="3339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700" b="1" i="0">
                <a:solidFill>
                  <a:srgbClr val="EBEBEB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9137" y="6513884"/>
            <a:ext cx="196453" cy="500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>
                <a:solidFill>
                  <a:prstClr val="black"/>
                </a:solidFill>
              </a:rPr>
              <a:pPr marL="58041">
                <a:lnSpc>
                  <a:spcPts val="1336"/>
                </a:lnSpc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20" Type="http://schemas.openxmlformats.org/officeDocument/2006/relationships/image" Target="../media/image38.jpeg"/><Relationship Id="rId21" Type="http://schemas.openxmlformats.org/officeDocument/2006/relationships/image" Target="../media/image39.jpeg"/><Relationship Id="rId22" Type="http://schemas.openxmlformats.org/officeDocument/2006/relationships/image" Target="../media/image40.jpeg"/><Relationship Id="rId10" Type="http://schemas.openxmlformats.org/officeDocument/2006/relationships/image" Target="../media/image28.jpeg"/><Relationship Id="rId11" Type="http://schemas.openxmlformats.org/officeDocument/2006/relationships/image" Target="../media/image29.jpeg"/><Relationship Id="rId12" Type="http://schemas.openxmlformats.org/officeDocument/2006/relationships/image" Target="../media/image30.jpeg"/><Relationship Id="rId13" Type="http://schemas.openxmlformats.org/officeDocument/2006/relationships/image" Target="../media/image31.jpeg"/><Relationship Id="rId14" Type="http://schemas.openxmlformats.org/officeDocument/2006/relationships/image" Target="../media/image32.jpeg"/><Relationship Id="rId15" Type="http://schemas.openxmlformats.org/officeDocument/2006/relationships/image" Target="../media/image33.jpeg"/><Relationship Id="rId16" Type="http://schemas.openxmlformats.org/officeDocument/2006/relationships/image" Target="../media/image34.jpeg"/><Relationship Id="rId17" Type="http://schemas.openxmlformats.org/officeDocument/2006/relationships/image" Target="../media/image35.jpeg"/><Relationship Id="rId18" Type="http://schemas.openxmlformats.org/officeDocument/2006/relationships/image" Target="../media/image36.jpeg"/><Relationship Id="rId19" Type="http://schemas.openxmlformats.org/officeDocument/2006/relationships/image" Target="../media/image37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jpeg"/><Relationship Id="rId12" Type="http://schemas.openxmlformats.org/officeDocument/2006/relationships/image" Target="../media/image56.jpeg"/><Relationship Id="rId13" Type="http://schemas.openxmlformats.org/officeDocument/2006/relationships/image" Target="../media/image57.jpeg"/><Relationship Id="rId14" Type="http://schemas.openxmlformats.org/officeDocument/2006/relationships/image" Target="../media/image58.jpeg"/><Relationship Id="rId15" Type="http://schemas.openxmlformats.org/officeDocument/2006/relationships/image" Target="../media/image59.jpeg"/><Relationship Id="rId16" Type="http://schemas.openxmlformats.org/officeDocument/2006/relationships/image" Target="../media/image60.jpeg"/><Relationship Id="rId17" Type="http://schemas.openxmlformats.org/officeDocument/2006/relationships/image" Target="../media/image61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jpeg"/><Relationship Id="rId12" Type="http://schemas.openxmlformats.org/officeDocument/2006/relationships/image" Target="../media/image72.jpeg"/><Relationship Id="rId13" Type="http://schemas.openxmlformats.org/officeDocument/2006/relationships/image" Target="../media/image73.jpeg"/><Relationship Id="rId14" Type="http://schemas.openxmlformats.org/officeDocument/2006/relationships/image" Target="../media/image74.jpeg"/><Relationship Id="rId15" Type="http://schemas.openxmlformats.org/officeDocument/2006/relationships/image" Target="../media/image75.jpe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0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mp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161981"/>
            <a:ext cx="7772400" cy="2387600"/>
          </a:xfrm>
        </p:spPr>
        <p:txBody>
          <a:bodyPr/>
          <a:lstStyle/>
          <a:p>
            <a:pPr algn="l"/>
            <a:r>
              <a:rPr lang="en-US" dirty="0" smtClean="0"/>
              <a:t>SAT &amp; SMT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504057"/>
            <a:ext cx="537531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With material borrowed from UW CSE </a:t>
            </a:r>
            <a:r>
              <a:rPr lang="en-US" sz="1700" dirty="0" smtClean="0"/>
              <a:t>507 by </a:t>
            </a:r>
            <a:r>
              <a:rPr lang="en-US" sz="1700" dirty="0" err="1" smtClean="0"/>
              <a:t>Emina</a:t>
            </a:r>
            <a:r>
              <a:rPr lang="en-US" sz="1700" dirty="0" smtClean="0"/>
              <a:t> </a:t>
            </a:r>
            <a:r>
              <a:rPr lang="en-US" sz="1700" dirty="0" err="1" smtClean="0"/>
              <a:t>Torlak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3982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366" y="1749397"/>
            <a:ext cx="3316039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782659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sp>
        <p:nvSpPr>
          <p:cNvPr id="5" name="object 5"/>
          <p:cNvSpPr/>
          <p:nvPr/>
        </p:nvSpPr>
        <p:spPr>
          <a:xfrm>
            <a:off x="4392754" y="1733850"/>
            <a:ext cx="3396907" cy="1189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19543" y="1741289"/>
            <a:ext cx="3340596" cy="1134070"/>
          </a:xfrm>
          <a:custGeom>
            <a:avLst/>
            <a:gdLst/>
            <a:ahLst/>
            <a:cxnLst/>
            <a:rect l="l" t="t" r="r" b="b"/>
            <a:pathLst>
              <a:path w="4751070" h="1612900">
                <a:moveTo>
                  <a:pt x="4691456" y="0"/>
                </a:moveTo>
                <a:lnTo>
                  <a:pt x="602056" y="0"/>
                </a:lnTo>
                <a:lnTo>
                  <a:pt x="576680" y="6215"/>
                </a:lnTo>
                <a:lnTo>
                  <a:pt x="555042" y="20451"/>
                </a:lnTo>
                <a:lnTo>
                  <a:pt x="539978" y="40867"/>
                </a:lnTo>
                <a:lnTo>
                  <a:pt x="534327" y="65620"/>
                </a:lnTo>
                <a:lnTo>
                  <a:pt x="534327" y="581558"/>
                </a:lnTo>
                <a:lnTo>
                  <a:pt x="0" y="708952"/>
                </a:lnTo>
                <a:lnTo>
                  <a:pt x="534327" y="835952"/>
                </a:lnTo>
                <a:lnTo>
                  <a:pt x="534327" y="1553895"/>
                </a:lnTo>
                <a:lnTo>
                  <a:pt x="539978" y="1577913"/>
                </a:lnTo>
                <a:lnTo>
                  <a:pt x="555042" y="1596551"/>
                </a:lnTo>
                <a:lnTo>
                  <a:pt x="576680" y="1608613"/>
                </a:lnTo>
                <a:lnTo>
                  <a:pt x="602056" y="1612900"/>
                </a:lnTo>
                <a:lnTo>
                  <a:pt x="4691456" y="1612900"/>
                </a:lnTo>
                <a:lnTo>
                  <a:pt x="4715515" y="1608613"/>
                </a:lnTo>
                <a:lnTo>
                  <a:pt x="4734245" y="1596551"/>
                </a:lnTo>
                <a:lnTo>
                  <a:pt x="4746398" y="1577913"/>
                </a:lnTo>
                <a:lnTo>
                  <a:pt x="4750727" y="1553895"/>
                </a:lnTo>
                <a:lnTo>
                  <a:pt x="4750727" y="65620"/>
                </a:lnTo>
                <a:lnTo>
                  <a:pt x="4746398" y="40569"/>
                </a:lnTo>
                <a:lnTo>
                  <a:pt x="4734245" y="19656"/>
                </a:lnTo>
                <a:lnTo>
                  <a:pt x="4715515" y="5320"/>
                </a:lnTo>
                <a:lnTo>
                  <a:pt x="4691456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8583" y="1831595"/>
            <a:ext cx="2528888" cy="86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ts val="2250"/>
              </a:lnSpc>
            </a:pPr>
            <a:r>
              <a:rPr spc="-21" dirty="0">
                <a:solidFill>
                  <a:prstClr val="black"/>
                </a:solidFill>
                <a:latin typeface="Gill Sans MT"/>
                <a:cs typeface="Gill Sans MT"/>
              </a:rPr>
              <a:t>Okay </a:t>
            </a:r>
            <a:r>
              <a:rPr spc="-7" dirty="0">
                <a:solidFill>
                  <a:prstClr val="black"/>
                </a:solidFill>
                <a:latin typeface="Gill Sans MT"/>
                <a:cs typeface="Gill Sans MT"/>
              </a:rPr>
              <a:t>for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randomly 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generated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CNFs,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but</a:t>
            </a:r>
            <a:r>
              <a:rPr spc="-25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not  on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practical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ones.</a:t>
            </a:r>
            <a:r>
              <a:rPr spc="6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pc="-18" dirty="0">
                <a:solidFill>
                  <a:prstClr val="black"/>
                </a:solidFill>
                <a:latin typeface="Gill Sans MT"/>
                <a:cs typeface="Gill Sans MT"/>
              </a:rPr>
              <a:t>Why?</a:t>
            </a:r>
            <a:endParaRPr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nd)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62944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366" y="1749397"/>
            <a:ext cx="3316039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782659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30132" y="1307739"/>
            <a:ext cx="5728118" cy="2086925"/>
            <a:chOff x="3130132" y="1307739"/>
            <a:chExt cx="5728118" cy="2086925"/>
          </a:xfrm>
        </p:grpSpPr>
        <p:sp>
          <p:nvSpPr>
            <p:cNvPr id="5" name="object 5"/>
            <p:cNvSpPr/>
            <p:nvPr/>
          </p:nvSpPr>
          <p:spPr>
            <a:xfrm>
              <a:off x="3130132" y="1307739"/>
              <a:ext cx="5728118" cy="20869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156922" y="1312857"/>
              <a:ext cx="5679281" cy="2030886"/>
            </a:xfrm>
            <a:custGeom>
              <a:avLst/>
              <a:gdLst/>
              <a:ahLst/>
              <a:cxnLst/>
              <a:rect l="l" t="t" r="r" b="b"/>
              <a:pathLst>
                <a:path w="8077200" h="2557145">
                  <a:moveTo>
                    <a:pt x="8006943" y="0"/>
                  </a:moveTo>
                  <a:lnTo>
                    <a:pt x="2420937" y="0"/>
                  </a:lnTo>
                  <a:lnTo>
                    <a:pt x="2396878" y="8126"/>
                  </a:lnTo>
                  <a:lnTo>
                    <a:pt x="2378148" y="23345"/>
                  </a:lnTo>
                  <a:lnTo>
                    <a:pt x="2365994" y="44123"/>
                  </a:lnTo>
                  <a:lnTo>
                    <a:pt x="2361666" y="68922"/>
                  </a:lnTo>
                  <a:lnTo>
                    <a:pt x="2361666" y="2152523"/>
                  </a:lnTo>
                  <a:lnTo>
                    <a:pt x="0" y="2556929"/>
                  </a:lnTo>
                  <a:lnTo>
                    <a:pt x="3481781" y="2336800"/>
                  </a:lnTo>
                  <a:lnTo>
                    <a:pt x="8006943" y="2336800"/>
                  </a:lnTo>
                  <a:lnTo>
                    <a:pt x="8032636" y="2331914"/>
                  </a:lnTo>
                  <a:lnTo>
                    <a:pt x="8054959" y="2318534"/>
                  </a:lnTo>
                  <a:lnTo>
                    <a:pt x="8070705" y="2298577"/>
                  </a:lnTo>
                  <a:lnTo>
                    <a:pt x="8076666" y="2273960"/>
                  </a:lnTo>
                  <a:lnTo>
                    <a:pt x="8076666" y="68922"/>
                  </a:lnTo>
                  <a:lnTo>
                    <a:pt x="8070705" y="43360"/>
                  </a:lnTo>
                  <a:lnTo>
                    <a:pt x="8054959" y="21312"/>
                  </a:lnTo>
                  <a:lnTo>
                    <a:pt x="8032636" y="5838"/>
                  </a:lnTo>
                  <a:lnTo>
                    <a:pt x="8006943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4894861" y="1401309"/>
              <a:ext cx="3861197" cy="17697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>
                <a:lnSpc>
                  <a:spcPts val="2222"/>
                </a:lnSpc>
                <a:tabLst>
                  <a:tab pos="1461737" algn="l"/>
                </a:tabLst>
              </a:pP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No</a:t>
              </a:r>
              <a:r>
                <a:rPr sz="1969" b="1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learning</a:t>
              </a:r>
              <a:r>
                <a:rPr sz="1969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:	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throws </a:t>
              </a:r>
              <a:r>
                <a:rPr sz="1969" spc="-39" dirty="0">
                  <a:solidFill>
                    <a:prstClr val="black"/>
                  </a:solidFill>
                  <a:latin typeface="Gill Sans MT"/>
                  <a:cs typeface="Gill Sans MT"/>
                </a:rPr>
                <a:t>away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all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the</a:t>
              </a:r>
            </a:p>
            <a:p>
              <a:pPr marL="8929" marR="3572">
                <a:lnSpc>
                  <a:spcPts val="2250"/>
                </a:lnSpc>
                <a:spcBef>
                  <a:spcPts val="130"/>
                </a:spcBef>
              </a:pP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work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performed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conclude that the  </a:t>
              </a: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current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partial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assignment </a:t>
              </a:r>
              <a:r>
                <a:rPr sz="1969" spc="-42" dirty="0">
                  <a:solidFill>
                    <a:prstClr val="black"/>
                  </a:solidFill>
                  <a:latin typeface="Gill Sans MT"/>
                  <a:cs typeface="Gill Sans MT"/>
                </a:rPr>
                <a:t>(PA)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bad.  </a:t>
              </a:r>
              <a:r>
                <a:rPr sz="1969" spc="-7" dirty="0">
                  <a:solidFill>
                    <a:prstClr val="black"/>
                  </a:solidFill>
                  <a:latin typeface="Gill Sans MT"/>
                  <a:cs typeface="Gill Sans MT"/>
                </a:rPr>
                <a:t>Revisits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 </a:t>
              </a:r>
              <a:r>
                <a:rPr sz="1969" spc="-53" dirty="0">
                  <a:solidFill>
                    <a:prstClr val="black"/>
                  </a:solidFill>
                  <a:latin typeface="Gill Sans MT"/>
                  <a:cs typeface="Gill Sans MT"/>
                </a:rPr>
                <a:t>PAs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that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lead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</a:t>
              </a:r>
              <a:r>
                <a:rPr sz="1969" spc="7" dirty="0">
                  <a:solidFill>
                    <a:prstClr val="black"/>
                  </a:solidFill>
                  <a:latin typeface="Gill Sans MT"/>
                  <a:cs typeface="Gill Sans MT"/>
                </a:rPr>
                <a:t>conflict 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due to the same 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root</a:t>
              </a:r>
              <a:r>
                <a:rPr sz="1969" spc="-56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cause.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nd)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26530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33788" y="1749397"/>
            <a:ext cx="3434804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506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62506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2506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836236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4031096"/>
            <a:ext cx="3659216" cy="1946173"/>
            <a:chOff x="526631" y="4187927"/>
            <a:chExt cx="3659216" cy="1946173"/>
          </a:xfrm>
        </p:grpSpPr>
        <p:sp>
          <p:nvSpPr>
            <p:cNvPr id="7" name="object 7"/>
            <p:cNvSpPr/>
            <p:nvPr/>
          </p:nvSpPr>
          <p:spPr>
            <a:xfrm>
              <a:off x="526631" y="4187927"/>
              <a:ext cx="3659216" cy="194617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53641" y="4196864"/>
              <a:ext cx="3607594" cy="1899930"/>
            </a:xfrm>
            <a:custGeom>
              <a:avLst/>
              <a:gdLst/>
              <a:ahLst/>
              <a:cxnLst/>
              <a:rect l="l" t="t" r="r" b="b"/>
              <a:pathLst>
                <a:path w="5130800" h="3023234">
                  <a:moveTo>
                    <a:pt x="5064201" y="1092327"/>
                  </a:moveTo>
                  <a:lnTo>
                    <a:pt x="63186" y="1092327"/>
                  </a:lnTo>
                  <a:lnTo>
                    <a:pt x="38517" y="1097978"/>
                  </a:lnTo>
                  <a:lnTo>
                    <a:pt x="18441" y="1113042"/>
                  </a:lnTo>
                  <a:lnTo>
                    <a:pt x="4940" y="1134680"/>
                  </a:lnTo>
                  <a:lnTo>
                    <a:pt x="0" y="1160056"/>
                  </a:lnTo>
                  <a:lnTo>
                    <a:pt x="0" y="2957109"/>
                  </a:lnTo>
                  <a:lnTo>
                    <a:pt x="4940" y="2982157"/>
                  </a:lnTo>
                  <a:lnTo>
                    <a:pt x="18441" y="3003069"/>
                  </a:lnTo>
                  <a:lnTo>
                    <a:pt x="38517" y="3017406"/>
                  </a:lnTo>
                  <a:lnTo>
                    <a:pt x="63186" y="3022727"/>
                  </a:lnTo>
                  <a:lnTo>
                    <a:pt x="5064201" y="3022727"/>
                  </a:lnTo>
                  <a:lnTo>
                    <a:pt x="5089405" y="3017406"/>
                  </a:lnTo>
                  <a:lnTo>
                    <a:pt x="5110654" y="3003069"/>
                  </a:lnTo>
                  <a:lnTo>
                    <a:pt x="5125326" y="2982157"/>
                  </a:lnTo>
                  <a:lnTo>
                    <a:pt x="5130800" y="2957109"/>
                  </a:lnTo>
                  <a:lnTo>
                    <a:pt x="5130800" y="1160056"/>
                  </a:lnTo>
                  <a:lnTo>
                    <a:pt x="5125326" y="1134680"/>
                  </a:lnTo>
                  <a:lnTo>
                    <a:pt x="5110654" y="1113042"/>
                  </a:lnTo>
                  <a:lnTo>
                    <a:pt x="5089405" y="1097978"/>
                  </a:lnTo>
                  <a:lnTo>
                    <a:pt x="5064201" y="1092327"/>
                  </a:lnTo>
                  <a:close/>
                </a:path>
                <a:path w="5130800" h="3023234">
                  <a:moveTo>
                    <a:pt x="4594301" y="0"/>
                  </a:moveTo>
                  <a:lnTo>
                    <a:pt x="4467301" y="1092327"/>
                  </a:lnTo>
                  <a:lnTo>
                    <a:pt x="4720907" y="1092327"/>
                  </a:lnTo>
                  <a:lnTo>
                    <a:pt x="4594301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1" name="object 9"/>
            <p:cNvSpPr txBox="1"/>
            <p:nvPr/>
          </p:nvSpPr>
          <p:spPr>
            <a:xfrm>
              <a:off x="633788" y="5081216"/>
              <a:ext cx="3434804" cy="9453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 marR="3572">
                <a:lnSpc>
                  <a:spcPct val="95800"/>
                </a:lnSpc>
              </a:pPr>
              <a:r>
                <a:rPr sz="1600" b="1" spc="-70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Chronological </a:t>
              </a:r>
              <a:r>
                <a:rPr sz="1600" b="1" spc="-74" dirty="0">
                  <a:solidFill>
                    <a:prstClr val="black"/>
                  </a:solidFill>
                  <a:latin typeface="Gill Sans MT"/>
                  <a:cs typeface="Gill Sans MT"/>
                </a:rPr>
                <a:t>backtracking</a:t>
              </a:r>
              <a:r>
                <a:rPr sz="1600" spc="-74" dirty="0">
                  <a:solidFill>
                    <a:prstClr val="black"/>
                  </a:solidFill>
                  <a:latin typeface="Gill Sans MT"/>
                  <a:cs typeface="Gill Sans MT"/>
                </a:rPr>
                <a:t>: 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backtracks one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level, </a:t>
              </a:r>
              <a:r>
                <a:rPr sz="1600" spc="-21" dirty="0">
                  <a:solidFill>
                    <a:prstClr val="black"/>
                  </a:solidFill>
                  <a:latin typeface="Gill Sans MT"/>
                  <a:cs typeface="Gill Sans MT"/>
                </a:rPr>
                <a:t>even </a:t>
              </a:r>
              <a:r>
                <a:rPr sz="1600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if it</a:t>
              </a:r>
              <a:r>
                <a:rPr sz="1600" spc="-218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can  be deduced that the </a:t>
              </a:r>
              <a:r>
                <a:rPr sz="1600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current </a:t>
              </a:r>
              <a:r>
                <a:rPr sz="1600" spc="-80" dirty="0">
                  <a:solidFill>
                    <a:prstClr val="black"/>
                  </a:solidFill>
                  <a:latin typeface="Gill Sans MT"/>
                  <a:cs typeface="Gill Sans MT"/>
                </a:rPr>
                <a:t>PA 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became doomed at a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lower</a:t>
              </a:r>
              <a:r>
                <a:rPr sz="1600" spc="-70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level.</a:t>
              </a:r>
              <a:endParaRPr sz="1600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30132" y="1307739"/>
            <a:ext cx="5728118" cy="2086925"/>
            <a:chOff x="3130132" y="1307739"/>
            <a:chExt cx="5728118" cy="2086925"/>
          </a:xfrm>
        </p:grpSpPr>
        <p:sp>
          <p:nvSpPr>
            <p:cNvPr id="14" name="object 5"/>
            <p:cNvSpPr/>
            <p:nvPr/>
          </p:nvSpPr>
          <p:spPr>
            <a:xfrm>
              <a:off x="3130132" y="1307739"/>
              <a:ext cx="5728118" cy="20869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5" name="object 6"/>
            <p:cNvSpPr/>
            <p:nvPr/>
          </p:nvSpPr>
          <p:spPr>
            <a:xfrm>
              <a:off x="3156922" y="1312857"/>
              <a:ext cx="5679281" cy="2030886"/>
            </a:xfrm>
            <a:custGeom>
              <a:avLst/>
              <a:gdLst/>
              <a:ahLst/>
              <a:cxnLst/>
              <a:rect l="l" t="t" r="r" b="b"/>
              <a:pathLst>
                <a:path w="8077200" h="2557145">
                  <a:moveTo>
                    <a:pt x="8006943" y="0"/>
                  </a:moveTo>
                  <a:lnTo>
                    <a:pt x="2420937" y="0"/>
                  </a:lnTo>
                  <a:lnTo>
                    <a:pt x="2396878" y="8126"/>
                  </a:lnTo>
                  <a:lnTo>
                    <a:pt x="2378148" y="23345"/>
                  </a:lnTo>
                  <a:lnTo>
                    <a:pt x="2365994" y="44123"/>
                  </a:lnTo>
                  <a:lnTo>
                    <a:pt x="2361666" y="68922"/>
                  </a:lnTo>
                  <a:lnTo>
                    <a:pt x="2361666" y="2152523"/>
                  </a:lnTo>
                  <a:lnTo>
                    <a:pt x="0" y="2556929"/>
                  </a:lnTo>
                  <a:lnTo>
                    <a:pt x="3481781" y="2336800"/>
                  </a:lnTo>
                  <a:lnTo>
                    <a:pt x="8006943" y="2336800"/>
                  </a:lnTo>
                  <a:lnTo>
                    <a:pt x="8032636" y="2331914"/>
                  </a:lnTo>
                  <a:lnTo>
                    <a:pt x="8054959" y="2318534"/>
                  </a:lnTo>
                  <a:lnTo>
                    <a:pt x="8070705" y="2298577"/>
                  </a:lnTo>
                  <a:lnTo>
                    <a:pt x="8076666" y="2273960"/>
                  </a:lnTo>
                  <a:lnTo>
                    <a:pt x="8076666" y="68922"/>
                  </a:lnTo>
                  <a:lnTo>
                    <a:pt x="8070705" y="43360"/>
                  </a:lnTo>
                  <a:lnTo>
                    <a:pt x="8054959" y="21312"/>
                  </a:lnTo>
                  <a:lnTo>
                    <a:pt x="8032636" y="5838"/>
                  </a:lnTo>
                  <a:lnTo>
                    <a:pt x="8006943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6" name="object 7"/>
            <p:cNvSpPr txBox="1"/>
            <p:nvPr/>
          </p:nvSpPr>
          <p:spPr>
            <a:xfrm>
              <a:off x="4894861" y="1401309"/>
              <a:ext cx="3861197" cy="17697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>
                <a:lnSpc>
                  <a:spcPts val="2222"/>
                </a:lnSpc>
                <a:tabLst>
                  <a:tab pos="1461737" algn="l"/>
                </a:tabLst>
              </a:pP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No</a:t>
              </a:r>
              <a:r>
                <a:rPr sz="1969" b="1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learning</a:t>
              </a:r>
              <a:r>
                <a:rPr sz="1969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:	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throws </a:t>
              </a:r>
              <a:r>
                <a:rPr sz="1969" spc="-39" dirty="0">
                  <a:solidFill>
                    <a:prstClr val="black"/>
                  </a:solidFill>
                  <a:latin typeface="Gill Sans MT"/>
                  <a:cs typeface="Gill Sans MT"/>
                </a:rPr>
                <a:t>away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all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the</a:t>
              </a:r>
            </a:p>
            <a:p>
              <a:pPr marL="8929" marR="3572">
                <a:lnSpc>
                  <a:spcPts val="2250"/>
                </a:lnSpc>
                <a:spcBef>
                  <a:spcPts val="130"/>
                </a:spcBef>
              </a:pP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work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performed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conclude that the  </a:t>
              </a: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current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partial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assignment </a:t>
              </a:r>
              <a:r>
                <a:rPr sz="1969" spc="-42" dirty="0">
                  <a:solidFill>
                    <a:prstClr val="black"/>
                  </a:solidFill>
                  <a:latin typeface="Gill Sans MT"/>
                  <a:cs typeface="Gill Sans MT"/>
                </a:rPr>
                <a:t>(PA)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bad.  </a:t>
              </a:r>
              <a:r>
                <a:rPr sz="1969" spc="-7" dirty="0">
                  <a:solidFill>
                    <a:prstClr val="black"/>
                  </a:solidFill>
                  <a:latin typeface="Gill Sans MT"/>
                  <a:cs typeface="Gill Sans MT"/>
                </a:rPr>
                <a:t>Revisits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 </a:t>
              </a:r>
              <a:r>
                <a:rPr sz="1969" spc="-53" dirty="0">
                  <a:solidFill>
                    <a:prstClr val="black"/>
                  </a:solidFill>
                  <a:latin typeface="Gill Sans MT"/>
                  <a:cs typeface="Gill Sans MT"/>
                </a:rPr>
                <a:t>PAs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that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lead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</a:t>
              </a:r>
              <a:r>
                <a:rPr sz="1969" spc="7" dirty="0">
                  <a:solidFill>
                    <a:prstClr val="black"/>
                  </a:solidFill>
                  <a:latin typeface="Gill Sans MT"/>
                  <a:cs typeface="Gill Sans MT"/>
                </a:rPr>
                <a:t>conflict 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due to the same 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root</a:t>
              </a:r>
              <a:r>
                <a:rPr sz="1969" spc="-56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cause.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nd)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95926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33788" y="1749397"/>
            <a:ext cx="3434804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506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62506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2506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81266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836236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26105" y="3421611"/>
            <a:ext cx="6129953" cy="1700130"/>
            <a:chOff x="2723831" y="3576616"/>
            <a:chExt cx="6129953" cy="1700130"/>
          </a:xfrm>
        </p:grpSpPr>
        <p:sp>
          <p:nvSpPr>
            <p:cNvPr id="9" name="object 9"/>
            <p:cNvSpPr/>
            <p:nvPr/>
          </p:nvSpPr>
          <p:spPr>
            <a:xfrm>
              <a:off x="2723831" y="3576616"/>
              <a:ext cx="6129953" cy="17001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750620" y="3589734"/>
              <a:ext cx="6081117" cy="1629966"/>
            </a:xfrm>
            <a:custGeom>
              <a:avLst/>
              <a:gdLst/>
              <a:ahLst/>
              <a:cxnLst/>
              <a:rect l="l" t="t" r="r" b="b"/>
              <a:pathLst>
                <a:path w="8648700" h="1917700">
                  <a:moveTo>
                    <a:pt x="8578456" y="0"/>
                  </a:moveTo>
                  <a:lnTo>
                    <a:pt x="2917824" y="0"/>
                  </a:lnTo>
                  <a:lnTo>
                    <a:pt x="2893544" y="1547"/>
                  </a:lnTo>
                  <a:lnTo>
                    <a:pt x="2874316" y="13388"/>
                  </a:lnTo>
                  <a:lnTo>
                    <a:pt x="2861662" y="32921"/>
                  </a:lnTo>
                  <a:lnTo>
                    <a:pt x="2857106" y="57543"/>
                  </a:lnTo>
                  <a:lnTo>
                    <a:pt x="2857106" y="63500"/>
                  </a:lnTo>
                  <a:lnTo>
                    <a:pt x="0" y="190893"/>
                  </a:lnTo>
                  <a:lnTo>
                    <a:pt x="2857106" y="317893"/>
                  </a:lnTo>
                  <a:lnTo>
                    <a:pt x="2857106" y="1854593"/>
                  </a:lnTo>
                  <a:lnTo>
                    <a:pt x="2861662" y="1879252"/>
                  </a:lnTo>
                  <a:lnTo>
                    <a:pt x="2874316" y="1899300"/>
                  </a:lnTo>
                  <a:lnTo>
                    <a:pt x="2893544" y="1912772"/>
                  </a:lnTo>
                  <a:lnTo>
                    <a:pt x="2917824" y="1917700"/>
                  </a:lnTo>
                  <a:lnTo>
                    <a:pt x="8578456" y="1917700"/>
                  </a:lnTo>
                  <a:lnTo>
                    <a:pt x="8604163" y="1912772"/>
                  </a:lnTo>
                  <a:lnTo>
                    <a:pt x="8626530" y="1899300"/>
                  </a:lnTo>
                  <a:lnTo>
                    <a:pt x="8642323" y="1879252"/>
                  </a:lnTo>
                  <a:lnTo>
                    <a:pt x="8648306" y="1854593"/>
                  </a:lnTo>
                  <a:lnTo>
                    <a:pt x="8648306" y="57543"/>
                  </a:lnTo>
                  <a:lnTo>
                    <a:pt x="8642323" y="33759"/>
                  </a:lnTo>
                  <a:lnTo>
                    <a:pt x="8626530" y="15622"/>
                  </a:lnTo>
                  <a:lnTo>
                    <a:pt x="8604163" y="4060"/>
                  </a:lnTo>
                  <a:lnTo>
                    <a:pt x="8578456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4868518" y="3691334"/>
              <a:ext cx="3913882" cy="14545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 marR="104920">
                <a:lnSpc>
                  <a:spcPct val="95800"/>
                </a:lnSpc>
                <a:spcBef>
                  <a:spcPts val="1571"/>
                </a:spcBef>
                <a:tabLst>
                  <a:tab pos="1863560" algn="l"/>
                  <a:tab pos="3214127" algn="l"/>
                </a:tabLst>
              </a:pPr>
              <a:r>
                <a:rPr sz="1969" b="1" spc="-74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Naive</a:t>
              </a:r>
              <a:r>
                <a:rPr sz="1969" b="1" spc="7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b="1" spc="-56" dirty="0">
                  <a:solidFill>
                    <a:prstClr val="black"/>
                  </a:solidFill>
                  <a:latin typeface="Gill Sans MT"/>
                  <a:cs typeface="Gill Sans MT"/>
                </a:rPr>
                <a:t>decisions</a:t>
              </a:r>
              <a:r>
                <a:rPr sz="1969" spc="-56" dirty="0">
                  <a:solidFill>
                    <a:prstClr val="black"/>
                  </a:solidFill>
                  <a:latin typeface="Gill Sans MT"/>
                  <a:cs typeface="Gill Sans MT"/>
                </a:rPr>
                <a:t>:	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picks</a:t>
              </a:r>
              <a:r>
                <a:rPr sz="1969" spc="-18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an</a:t>
              </a:r>
              <a:r>
                <a:rPr sz="1969" spc="-18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arbitrary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variable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and assumes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it</a:t>
              </a:r>
              <a:r>
                <a:rPr sz="1969" spc="14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is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7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true.</a:t>
              </a:r>
              <a:r>
                <a:rPr lang="en-US" sz="1969" spc="7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  </a:t>
              </a:r>
              <a:r>
                <a:rPr sz="1969" spc="-4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Fails 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consider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the state of the </a:t>
              </a: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search</a:t>
              </a:r>
              <a:r>
                <a:rPr sz="1969" spc="-32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 </a:t>
              </a:r>
              <a:r>
                <a:rPr sz="1969" spc="-18" dirty="0">
                  <a:solidFill>
                    <a:prstClr val="black"/>
                  </a:solidFill>
                  <a:latin typeface="Gill Sans MT"/>
                  <a:cs typeface="Gill Sans MT"/>
                </a:rPr>
                <a:t>make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heuristically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better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decisions.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130132" y="1307739"/>
            <a:ext cx="5728118" cy="2086925"/>
            <a:chOff x="3130132" y="1307739"/>
            <a:chExt cx="5728118" cy="2086925"/>
          </a:xfrm>
        </p:grpSpPr>
        <p:sp>
          <p:nvSpPr>
            <p:cNvPr id="18" name="object 5"/>
            <p:cNvSpPr/>
            <p:nvPr/>
          </p:nvSpPr>
          <p:spPr>
            <a:xfrm>
              <a:off x="3130132" y="1307739"/>
              <a:ext cx="5728118" cy="20869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9" name="object 6"/>
            <p:cNvSpPr/>
            <p:nvPr/>
          </p:nvSpPr>
          <p:spPr>
            <a:xfrm>
              <a:off x="3156922" y="1312857"/>
              <a:ext cx="5679281" cy="2030886"/>
            </a:xfrm>
            <a:custGeom>
              <a:avLst/>
              <a:gdLst/>
              <a:ahLst/>
              <a:cxnLst/>
              <a:rect l="l" t="t" r="r" b="b"/>
              <a:pathLst>
                <a:path w="8077200" h="2557145">
                  <a:moveTo>
                    <a:pt x="8006943" y="0"/>
                  </a:moveTo>
                  <a:lnTo>
                    <a:pt x="2420937" y="0"/>
                  </a:lnTo>
                  <a:lnTo>
                    <a:pt x="2396878" y="8126"/>
                  </a:lnTo>
                  <a:lnTo>
                    <a:pt x="2378148" y="23345"/>
                  </a:lnTo>
                  <a:lnTo>
                    <a:pt x="2365994" y="44123"/>
                  </a:lnTo>
                  <a:lnTo>
                    <a:pt x="2361666" y="68922"/>
                  </a:lnTo>
                  <a:lnTo>
                    <a:pt x="2361666" y="2152523"/>
                  </a:lnTo>
                  <a:lnTo>
                    <a:pt x="0" y="2556929"/>
                  </a:lnTo>
                  <a:lnTo>
                    <a:pt x="3481781" y="2336800"/>
                  </a:lnTo>
                  <a:lnTo>
                    <a:pt x="8006943" y="2336800"/>
                  </a:lnTo>
                  <a:lnTo>
                    <a:pt x="8032636" y="2331914"/>
                  </a:lnTo>
                  <a:lnTo>
                    <a:pt x="8054959" y="2318534"/>
                  </a:lnTo>
                  <a:lnTo>
                    <a:pt x="8070705" y="2298577"/>
                  </a:lnTo>
                  <a:lnTo>
                    <a:pt x="8076666" y="2273960"/>
                  </a:lnTo>
                  <a:lnTo>
                    <a:pt x="8076666" y="68922"/>
                  </a:lnTo>
                  <a:lnTo>
                    <a:pt x="8070705" y="43360"/>
                  </a:lnTo>
                  <a:lnTo>
                    <a:pt x="8054959" y="21312"/>
                  </a:lnTo>
                  <a:lnTo>
                    <a:pt x="8032636" y="5838"/>
                  </a:lnTo>
                  <a:lnTo>
                    <a:pt x="8006943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20" name="object 7"/>
            <p:cNvSpPr txBox="1"/>
            <p:nvPr/>
          </p:nvSpPr>
          <p:spPr>
            <a:xfrm>
              <a:off x="4894861" y="1401309"/>
              <a:ext cx="3861197" cy="17697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>
                <a:lnSpc>
                  <a:spcPts val="2222"/>
                </a:lnSpc>
                <a:tabLst>
                  <a:tab pos="1461737" algn="l"/>
                </a:tabLst>
              </a:pP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No</a:t>
              </a:r>
              <a:r>
                <a:rPr sz="1969" b="1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b="1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learning</a:t>
              </a:r>
              <a:r>
                <a:rPr sz="1969" spc="-67" dirty="0">
                  <a:solidFill>
                    <a:prstClr val="black"/>
                  </a:solidFill>
                  <a:latin typeface="Gill Sans MT"/>
                  <a:cs typeface="Gill Sans MT"/>
                </a:rPr>
                <a:t>:	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throws </a:t>
              </a:r>
              <a:r>
                <a:rPr sz="1969" spc="-39" dirty="0">
                  <a:solidFill>
                    <a:prstClr val="black"/>
                  </a:solidFill>
                  <a:latin typeface="Gill Sans MT"/>
                  <a:cs typeface="Gill Sans MT"/>
                </a:rPr>
                <a:t>away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all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the</a:t>
              </a:r>
            </a:p>
            <a:p>
              <a:pPr marL="8929" marR="3572">
                <a:lnSpc>
                  <a:spcPts val="2250"/>
                </a:lnSpc>
                <a:spcBef>
                  <a:spcPts val="130"/>
                </a:spcBef>
              </a:pP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work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performed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conclude that the  </a:t>
              </a:r>
              <a:r>
                <a:rPr sz="1969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current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partial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assignment </a:t>
              </a:r>
              <a:r>
                <a:rPr sz="1969" spc="-42" dirty="0">
                  <a:solidFill>
                    <a:prstClr val="black"/>
                  </a:solidFill>
                  <a:latin typeface="Gill Sans MT"/>
                  <a:cs typeface="Gill Sans MT"/>
                </a:rPr>
                <a:t>(PA)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bad.  </a:t>
              </a:r>
              <a:r>
                <a:rPr sz="1969" spc="-7" dirty="0">
                  <a:solidFill>
                    <a:prstClr val="black"/>
                  </a:solidFill>
                  <a:latin typeface="Gill Sans MT"/>
                  <a:cs typeface="Gill Sans MT"/>
                </a:rPr>
                <a:t>Revisits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bad </a:t>
              </a:r>
              <a:r>
                <a:rPr sz="1969" spc="-53" dirty="0">
                  <a:solidFill>
                    <a:prstClr val="black"/>
                  </a:solidFill>
                  <a:latin typeface="Gill Sans MT"/>
                  <a:cs typeface="Gill Sans MT"/>
                </a:rPr>
                <a:t>PAs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that </a:t>
              </a:r>
              <a:r>
                <a:rPr sz="1969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lead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to </a:t>
              </a:r>
              <a:r>
                <a:rPr sz="1969" spc="7" dirty="0">
                  <a:solidFill>
                    <a:prstClr val="black"/>
                  </a:solidFill>
                  <a:latin typeface="Gill Sans MT"/>
                  <a:cs typeface="Gill Sans MT"/>
                </a:rPr>
                <a:t>conflict  </a:t>
              </a:r>
              <a:r>
                <a:rPr sz="1969" dirty="0">
                  <a:solidFill>
                    <a:prstClr val="black"/>
                  </a:solidFill>
                  <a:latin typeface="Gill Sans MT"/>
                  <a:cs typeface="Gill Sans MT"/>
                </a:rPr>
                <a:t>due to the same </a:t>
              </a:r>
              <a:r>
                <a:rPr sz="1969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root</a:t>
              </a:r>
              <a:r>
                <a:rPr sz="1969" spc="-56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969" spc="4" dirty="0">
                  <a:solidFill>
                    <a:prstClr val="black"/>
                  </a:solidFill>
                  <a:latin typeface="Gill Sans MT"/>
                  <a:cs typeface="Gill Sans MT"/>
                </a:rPr>
                <a:t>cause.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4031096"/>
            <a:ext cx="3659216" cy="1946173"/>
            <a:chOff x="526631" y="4187927"/>
            <a:chExt cx="3659216" cy="1946173"/>
          </a:xfrm>
        </p:grpSpPr>
        <p:sp>
          <p:nvSpPr>
            <p:cNvPr id="22" name="object 7"/>
            <p:cNvSpPr/>
            <p:nvPr/>
          </p:nvSpPr>
          <p:spPr>
            <a:xfrm>
              <a:off x="526631" y="4187927"/>
              <a:ext cx="3659216" cy="19461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23" name="object 8"/>
            <p:cNvSpPr/>
            <p:nvPr/>
          </p:nvSpPr>
          <p:spPr>
            <a:xfrm>
              <a:off x="553641" y="4196864"/>
              <a:ext cx="3607594" cy="1899930"/>
            </a:xfrm>
            <a:custGeom>
              <a:avLst/>
              <a:gdLst/>
              <a:ahLst/>
              <a:cxnLst/>
              <a:rect l="l" t="t" r="r" b="b"/>
              <a:pathLst>
                <a:path w="5130800" h="3023234">
                  <a:moveTo>
                    <a:pt x="5064201" y="1092327"/>
                  </a:moveTo>
                  <a:lnTo>
                    <a:pt x="63186" y="1092327"/>
                  </a:lnTo>
                  <a:lnTo>
                    <a:pt x="38517" y="1097978"/>
                  </a:lnTo>
                  <a:lnTo>
                    <a:pt x="18441" y="1113042"/>
                  </a:lnTo>
                  <a:lnTo>
                    <a:pt x="4940" y="1134680"/>
                  </a:lnTo>
                  <a:lnTo>
                    <a:pt x="0" y="1160056"/>
                  </a:lnTo>
                  <a:lnTo>
                    <a:pt x="0" y="2957109"/>
                  </a:lnTo>
                  <a:lnTo>
                    <a:pt x="4940" y="2982157"/>
                  </a:lnTo>
                  <a:lnTo>
                    <a:pt x="18441" y="3003069"/>
                  </a:lnTo>
                  <a:lnTo>
                    <a:pt x="38517" y="3017406"/>
                  </a:lnTo>
                  <a:lnTo>
                    <a:pt x="63186" y="3022727"/>
                  </a:lnTo>
                  <a:lnTo>
                    <a:pt x="5064201" y="3022727"/>
                  </a:lnTo>
                  <a:lnTo>
                    <a:pt x="5089405" y="3017406"/>
                  </a:lnTo>
                  <a:lnTo>
                    <a:pt x="5110654" y="3003069"/>
                  </a:lnTo>
                  <a:lnTo>
                    <a:pt x="5125326" y="2982157"/>
                  </a:lnTo>
                  <a:lnTo>
                    <a:pt x="5130800" y="2957109"/>
                  </a:lnTo>
                  <a:lnTo>
                    <a:pt x="5130800" y="1160056"/>
                  </a:lnTo>
                  <a:lnTo>
                    <a:pt x="5125326" y="1134680"/>
                  </a:lnTo>
                  <a:lnTo>
                    <a:pt x="5110654" y="1113042"/>
                  </a:lnTo>
                  <a:lnTo>
                    <a:pt x="5089405" y="1097978"/>
                  </a:lnTo>
                  <a:lnTo>
                    <a:pt x="5064201" y="1092327"/>
                  </a:lnTo>
                  <a:close/>
                </a:path>
                <a:path w="5130800" h="3023234">
                  <a:moveTo>
                    <a:pt x="4594301" y="0"/>
                  </a:moveTo>
                  <a:lnTo>
                    <a:pt x="4467301" y="1092327"/>
                  </a:lnTo>
                  <a:lnTo>
                    <a:pt x="4720907" y="1092327"/>
                  </a:lnTo>
                  <a:lnTo>
                    <a:pt x="4594301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24" name="object 9"/>
            <p:cNvSpPr txBox="1"/>
            <p:nvPr/>
          </p:nvSpPr>
          <p:spPr>
            <a:xfrm>
              <a:off x="633788" y="5081216"/>
              <a:ext cx="3434804" cy="9453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 marR="3572">
                <a:lnSpc>
                  <a:spcPct val="95800"/>
                </a:lnSpc>
              </a:pPr>
              <a:r>
                <a:rPr sz="1600" b="1" spc="-70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Chronological </a:t>
              </a:r>
              <a:r>
                <a:rPr sz="1600" b="1" spc="-74" dirty="0">
                  <a:solidFill>
                    <a:prstClr val="black"/>
                  </a:solidFill>
                  <a:latin typeface="Gill Sans MT"/>
                  <a:cs typeface="Gill Sans MT"/>
                </a:rPr>
                <a:t>backtracking</a:t>
              </a:r>
              <a:r>
                <a:rPr sz="1600" spc="-74" dirty="0">
                  <a:solidFill>
                    <a:prstClr val="black"/>
                  </a:solidFill>
                  <a:latin typeface="Gill Sans MT"/>
                  <a:cs typeface="Gill Sans MT"/>
                </a:rPr>
                <a:t>: 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backtracks one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level, </a:t>
              </a:r>
              <a:r>
                <a:rPr sz="1600" spc="-21" dirty="0">
                  <a:solidFill>
                    <a:prstClr val="black"/>
                  </a:solidFill>
                  <a:latin typeface="Gill Sans MT"/>
                  <a:cs typeface="Gill Sans MT"/>
                </a:rPr>
                <a:t>even </a:t>
              </a:r>
              <a:r>
                <a:rPr sz="1600" spc="-4" dirty="0">
                  <a:solidFill>
                    <a:prstClr val="black"/>
                  </a:solidFill>
                  <a:latin typeface="Gill Sans MT"/>
                  <a:cs typeface="Gill Sans MT"/>
                </a:rPr>
                <a:t>if it</a:t>
              </a:r>
              <a:r>
                <a:rPr sz="1600" spc="-218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can  be deduced that the </a:t>
              </a:r>
              <a:r>
                <a:rPr sz="1600" spc="-11" dirty="0">
                  <a:solidFill>
                    <a:prstClr val="black"/>
                  </a:solidFill>
                  <a:latin typeface="Gill Sans MT"/>
                  <a:cs typeface="Gill Sans MT"/>
                </a:rPr>
                <a:t>current </a:t>
              </a:r>
              <a:r>
                <a:rPr sz="1600" spc="-80" dirty="0">
                  <a:solidFill>
                    <a:prstClr val="black"/>
                  </a:solidFill>
                  <a:latin typeface="Gill Sans MT"/>
                  <a:cs typeface="Gill Sans MT"/>
                </a:rPr>
                <a:t>PA  </a:t>
              </a:r>
              <a:r>
                <a:rPr sz="1600" dirty="0">
                  <a:solidFill>
                    <a:prstClr val="black"/>
                  </a:solidFill>
                  <a:latin typeface="Gill Sans MT"/>
                  <a:cs typeface="Gill Sans MT"/>
                </a:rPr>
                <a:t>became doomed at a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lower</a:t>
              </a:r>
              <a:r>
                <a:rPr sz="1600" spc="-70" dirty="0">
                  <a:solidFill>
                    <a:prstClr val="black"/>
                  </a:solidFill>
                  <a:latin typeface="Gill Sans MT"/>
                  <a:cs typeface="Gill Sans MT"/>
                </a:rPr>
                <a:t> </a:t>
              </a:r>
              <a:r>
                <a:rPr sz="1600" spc="-14" dirty="0">
                  <a:solidFill>
                    <a:prstClr val="black"/>
                  </a:solidFill>
                  <a:latin typeface="Gill Sans MT"/>
                  <a:cs typeface="Gill Sans MT"/>
                </a:rPr>
                <a:t>level.</a:t>
              </a:r>
              <a:endParaRPr sz="1600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nd)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2677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1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Z3 SMT prover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28600" y="1710015"/>
            <a:ext cx="8534400" cy="1958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DECIDABLE THEORIES</a:t>
            </a:r>
          </a:p>
          <a:p>
            <a:pPr>
              <a:defRPr/>
            </a:pPr>
            <a:r>
              <a:rPr lang="en-US" sz="2000" b="1" dirty="0" err="1" smtClean="0">
                <a:solidFill>
                  <a:srgbClr val="003300"/>
                </a:solidFill>
              </a:rPr>
              <a:t>boolean</a:t>
            </a:r>
            <a:r>
              <a:rPr lang="en-US" sz="2000" b="1" dirty="0" smtClean="0">
                <a:solidFill>
                  <a:srgbClr val="003300"/>
                </a:solidFill>
              </a:rPr>
              <a:t> expressions</a:t>
            </a:r>
            <a:r>
              <a:rPr lang="en-US" sz="2000" dirty="0" smtClean="0">
                <a:solidFill>
                  <a:srgbClr val="003300"/>
                </a:solidFill>
              </a:rPr>
              <a:t>          e ::= true | false | !e | e &amp;&amp; e | e ==&gt; e | ...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linear integer arithmetic </a:t>
            </a:r>
            <a:r>
              <a:rPr lang="en-US" sz="2000" dirty="0" smtClean="0">
                <a:solidFill>
                  <a:srgbClr val="003300"/>
                </a:solidFill>
              </a:rPr>
              <a:t>  e ::= ... | -2 | -1 | 0 | 1 | 2 | e + e | e – e | e &lt;= e | ...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bit vector arithmetic</a:t>
            </a:r>
            <a:r>
              <a:rPr lang="en-US" sz="2000" dirty="0" smtClean="0">
                <a:solidFill>
                  <a:srgbClr val="003300"/>
                </a:solidFill>
              </a:rPr>
              <a:t>          e ::= ... | e &amp; e | e &lt;&lt; e | ...</a:t>
            </a:r>
          </a:p>
          <a:p>
            <a:pPr>
              <a:defRPr/>
            </a:pPr>
            <a:r>
              <a:rPr lang="en-US" sz="2000" b="1" dirty="0" err="1" smtClean="0">
                <a:solidFill>
                  <a:srgbClr val="003300"/>
                </a:solidFill>
              </a:rPr>
              <a:t>uninterpreted</a:t>
            </a:r>
            <a:r>
              <a:rPr lang="en-US" sz="2000" b="1" dirty="0" smtClean="0">
                <a:solidFill>
                  <a:srgbClr val="003300"/>
                </a:solidFill>
              </a:rPr>
              <a:t> functions</a:t>
            </a:r>
            <a:r>
              <a:rPr lang="en-US" sz="2000" dirty="0" smtClean="0">
                <a:solidFill>
                  <a:srgbClr val="003300"/>
                </a:solidFill>
              </a:rPr>
              <a:t>   e </a:t>
            </a:r>
            <a:r>
              <a:rPr lang="en-US" sz="2000" dirty="0">
                <a:solidFill>
                  <a:srgbClr val="003300"/>
                </a:solidFill>
              </a:rPr>
              <a:t>::= ... | f</a:t>
            </a:r>
            <a:r>
              <a:rPr lang="en-US" sz="2000" dirty="0" smtClean="0">
                <a:solidFill>
                  <a:srgbClr val="003300"/>
                </a:solidFill>
              </a:rPr>
              <a:t>(e,…,e)</a:t>
            </a:r>
            <a:endParaRPr lang="en-US" sz="2000" dirty="0">
              <a:solidFill>
                <a:srgbClr val="003300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arrays</a:t>
            </a:r>
            <a:r>
              <a:rPr lang="en-US" sz="2000" dirty="0" smtClean="0">
                <a:solidFill>
                  <a:srgbClr val="003300"/>
                </a:solidFill>
              </a:rPr>
              <a:t>                                    e ::= ... | e[e] | e[e := e]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28600" y="4867847"/>
            <a:ext cx="8534400" cy="1371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UNDECIDABLE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quantifiers</a:t>
            </a:r>
            <a:r>
              <a:rPr lang="en-US" sz="2000" dirty="0" smtClean="0">
                <a:solidFill>
                  <a:srgbClr val="003300"/>
                </a:solidFill>
              </a:rPr>
              <a:t>                           e ::= ... | </a:t>
            </a:r>
            <a:r>
              <a:rPr lang="en-US" sz="2000" dirty="0" err="1" smtClean="0">
                <a:solidFill>
                  <a:srgbClr val="003300"/>
                </a:solidFill>
              </a:rPr>
              <a:t>forall</a:t>
            </a:r>
            <a:r>
              <a:rPr lang="en-US" sz="2000" dirty="0" smtClean="0">
                <a:solidFill>
                  <a:srgbClr val="003300"/>
                </a:solidFill>
              </a:rPr>
              <a:t> x :: e | exists x :: e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nonlinear arithmetic         </a:t>
            </a:r>
            <a:r>
              <a:rPr lang="en-US" sz="2000" dirty="0" smtClean="0">
                <a:solidFill>
                  <a:srgbClr val="003300"/>
                </a:solidFill>
              </a:rPr>
              <a:t>e ::= … | e * e | e / e | e % e</a:t>
            </a:r>
          </a:p>
          <a:p>
            <a:pPr>
              <a:defRPr/>
            </a:pPr>
            <a:r>
              <a:rPr lang="en-US" sz="2000" b="1" dirty="0">
                <a:solidFill>
                  <a:srgbClr val="003300"/>
                </a:solidFill>
              </a:rPr>
              <a:t>i</a:t>
            </a:r>
            <a:r>
              <a:rPr lang="en-US" sz="2000" b="1" dirty="0" smtClean="0">
                <a:solidFill>
                  <a:srgbClr val="003300"/>
                </a:solidFill>
              </a:rPr>
              <a:t>nductive definitions         </a:t>
            </a:r>
            <a:r>
              <a:rPr lang="en-US" sz="2000" dirty="0" smtClean="0">
                <a:solidFill>
                  <a:srgbClr val="003300"/>
                </a:solidFill>
              </a:rPr>
              <a:t>f(n) = … f(n – 1) …</a:t>
            </a:r>
            <a:r>
              <a:rPr lang="en-US" sz="2000" b="1" dirty="0" smtClean="0">
                <a:solidFill>
                  <a:srgbClr val="003300"/>
                </a:solidFill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6351" y="3765176"/>
            <a:ext cx="8534400" cy="10062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MAYBE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00"/>
                </a:solidFill>
              </a:rPr>
              <a:t>sequences</a:t>
            </a:r>
            <a:r>
              <a:rPr lang="en-US" sz="2000" dirty="0" smtClean="0">
                <a:solidFill>
                  <a:srgbClr val="003300"/>
                </a:solidFill>
              </a:rPr>
              <a:t>                            e ::= ... | [e,…,e] | e + e | e[e..] | e[..e] | </a:t>
            </a:r>
            <a:r>
              <a:rPr lang="en-US" sz="2000" dirty="0" err="1" smtClean="0">
                <a:solidFill>
                  <a:srgbClr val="003300"/>
                </a:solidFill>
              </a:rPr>
              <a:t>e.Length</a:t>
            </a:r>
            <a:r>
              <a:rPr lang="en-US" sz="2000" dirty="0" smtClean="0">
                <a:solidFill>
                  <a:srgbClr val="003300"/>
                </a:solidFill>
              </a:rPr>
              <a:t> | …</a:t>
            </a:r>
          </a:p>
          <a:p>
            <a:pPr>
              <a:defRPr/>
            </a:pPr>
            <a:r>
              <a:rPr lang="en-US" sz="2000" b="1" dirty="0">
                <a:solidFill>
                  <a:srgbClr val="003300"/>
                </a:solidFill>
              </a:rPr>
              <a:t>s</a:t>
            </a:r>
            <a:r>
              <a:rPr lang="en-US" sz="2000" b="1" dirty="0" smtClean="0">
                <a:solidFill>
                  <a:srgbClr val="003300"/>
                </a:solidFill>
              </a:rPr>
              <a:t>ets                                        </a:t>
            </a:r>
            <a:r>
              <a:rPr lang="en-US" sz="2000" dirty="0" smtClean="0">
                <a:solidFill>
                  <a:srgbClr val="003300"/>
                </a:solidFill>
              </a:rPr>
              <a:t>e ::= … | {e,…,e} | e U e | {x | e} | </a:t>
            </a:r>
            <a:r>
              <a:rPr lang="en-US" sz="2000" dirty="0" err="1" smtClean="0">
                <a:solidFill>
                  <a:srgbClr val="003300"/>
                </a:solidFill>
              </a:rPr>
              <a:t>e.Count</a:t>
            </a:r>
            <a:r>
              <a:rPr lang="en-US" sz="2000" dirty="0" smtClean="0">
                <a:solidFill>
                  <a:srgbClr val="003300"/>
                </a:solidFill>
              </a:rPr>
              <a:t> | …</a:t>
            </a:r>
          </a:p>
        </p:txBody>
      </p:sp>
    </p:spTree>
    <p:extLst>
      <p:ext uri="{BB962C8B-B14F-4D97-AF65-F5344CB8AC3E}">
        <p14:creationId xmlns:p14="http://schemas.microsoft.com/office/powerpoint/2010/main" val="28269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75" dirty="0"/>
              <a:t>Syntax </a:t>
            </a:r>
            <a:r>
              <a:rPr lang="en-US" spc="200" dirty="0"/>
              <a:t>of </a:t>
            </a:r>
            <a:r>
              <a:rPr lang="en-US" spc="155" dirty="0"/>
              <a:t>propositional</a:t>
            </a:r>
            <a:r>
              <a:rPr lang="en-US" spc="-125" dirty="0"/>
              <a:t> </a:t>
            </a:r>
            <a:r>
              <a:rPr lang="en-US" spc="90" dirty="0"/>
              <a:t>logic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5D48-2136-4B1E-BDC0-4149E98A50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L1.key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39070" r="19722" b="8113"/>
          <a:stretch/>
        </p:blipFill>
        <p:spPr>
          <a:xfrm>
            <a:off x="431800" y="2023270"/>
            <a:ext cx="7810500" cy="400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137" y="1605759"/>
            <a:ext cx="3478213" cy="4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8114" y="787684"/>
            <a:ext cx="8265985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12" dirty="0"/>
              <a:t>Satisfiability </a:t>
            </a:r>
            <a:r>
              <a:rPr spc="183" dirty="0"/>
              <a:t>&amp; </a:t>
            </a:r>
            <a:r>
              <a:rPr spc="127" dirty="0"/>
              <a:t>validity </a:t>
            </a:r>
            <a:r>
              <a:rPr spc="141" dirty="0"/>
              <a:t>of </a:t>
            </a:r>
            <a:r>
              <a:rPr spc="109" dirty="0"/>
              <a:t>propositional</a:t>
            </a:r>
            <a:r>
              <a:rPr spc="-278" dirty="0"/>
              <a:t> </a:t>
            </a:r>
            <a:r>
              <a:rPr spc="116" dirty="0"/>
              <a:t>formulas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1499" y="1482707"/>
            <a:ext cx="3472259" cy="2003966"/>
            <a:chOff x="553641" y="1945734"/>
            <a:chExt cx="3472259" cy="2003966"/>
          </a:xfrm>
        </p:grpSpPr>
        <p:sp>
          <p:nvSpPr>
            <p:cNvPr id="8" name="object 3"/>
            <p:cNvSpPr/>
            <p:nvPr/>
          </p:nvSpPr>
          <p:spPr>
            <a:xfrm>
              <a:off x="553641" y="1945734"/>
              <a:ext cx="3472259" cy="20039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9" name="object 4"/>
            <p:cNvSpPr txBox="1"/>
            <p:nvPr/>
          </p:nvSpPr>
          <p:spPr>
            <a:xfrm>
              <a:off x="687586" y="2038808"/>
              <a:ext cx="3058914" cy="16536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88" dirty="0">
                  <a:solidFill>
                    <a:srgbClr val="212121"/>
                  </a:solidFill>
                  <a:latin typeface="Gill Sans MT"/>
                  <a:cs typeface="Gill Sans MT"/>
                </a:rPr>
                <a:t>satisfiable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there exists an assignment for which F is true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  <a:p>
              <a:pPr>
                <a:spcBef>
                  <a:spcPts val="14"/>
                </a:spcBef>
              </a:pPr>
              <a:endParaRPr sz="90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91" dirty="0">
                  <a:solidFill>
                    <a:srgbClr val="212121"/>
                  </a:solidFill>
                  <a:latin typeface="Gill Sans MT"/>
                  <a:cs typeface="Gill Sans MT"/>
                </a:rPr>
                <a:t>valid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F is true for all assignments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8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941" y="3629417"/>
            <a:ext cx="4125516" cy="1655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500" y="3661172"/>
            <a:ext cx="3982641" cy="1509117"/>
          </a:xfrm>
          <a:custGeom>
            <a:avLst/>
            <a:gdLst/>
            <a:ahLst/>
            <a:cxnLst/>
            <a:rect l="l" t="t" r="r" b="b"/>
            <a:pathLst>
              <a:path w="5664200" h="2146300">
                <a:moveTo>
                  <a:pt x="5473700" y="0"/>
                </a:moveTo>
                <a:lnTo>
                  <a:pt x="190500" y="0"/>
                </a:lnTo>
                <a:lnTo>
                  <a:pt x="146819" y="4980"/>
                </a:lnTo>
                <a:lnTo>
                  <a:pt x="106722" y="19179"/>
                </a:lnTo>
                <a:lnTo>
                  <a:pt x="71351" y="41486"/>
                </a:lnTo>
                <a:lnTo>
                  <a:pt x="41850" y="70791"/>
                </a:lnTo>
                <a:lnTo>
                  <a:pt x="19362" y="105981"/>
                </a:lnTo>
                <a:lnTo>
                  <a:pt x="5031" y="145945"/>
                </a:lnTo>
                <a:lnTo>
                  <a:pt x="0" y="189572"/>
                </a:lnTo>
                <a:lnTo>
                  <a:pt x="0" y="1960359"/>
                </a:lnTo>
                <a:lnTo>
                  <a:pt x="6804" y="2010667"/>
                </a:lnTo>
                <a:lnTo>
                  <a:pt x="26008" y="2055330"/>
                </a:lnTo>
                <a:lnTo>
                  <a:pt x="55796" y="2092786"/>
                </a:lnTo>
                <a:lnTo>
                  <a:pt x="94350" y="2121475"/>
                </a:lnTo>
                <a:lnTo>
                  <a:pt x="139857" y="2139833"/>
                </a:lnTo>
                <a:lnTo>
                  <a:pt x="190500" y="2146300"/>
                </a:lnTo>
                <a:lnTo>
                  <a:pt x="5473700" y="2146300"/>
                </a:lnTo>
                <a:lnTo>
                  <a:pt x="5524341" y="2139833"/>
                </a:lnTo>
                <a:lnTo>
                  <a:pt x="5569847" y="2121475"/>
                </a:lnTo>
                <a:lnTo>
                  <a:pt x="5608402" y="2092786"/>
                </a:lnTo>
                <a:lnTo>
                  <a:pt x="5638190" y="2055330"/>
                </a:lnTo>
                <a:lnTo>
                  <a:pt x="5657394" y="2010667"/>
                </a:lnTo>
                <a:lnTo>
                  <a:pt x="5664200" y="1960359"/>
                </a:lnTo>
                <a:lnTo>
                  <a:pt x="5664200" y="189572"/>
                </a:lnTo>
                <a:lnTo>
                  <a:pt x="5659168" y="145945"/>
                </a:lnTo>
                <a:lnTo>
                  <a:pt x="5644836" y="105981"/>
                </a:lnTo>
                <a:lnTo>
                  <a:pt x="5622348" y="70791"/>
                </a:lnTo>
                <a:lnTo>
                  <a:pt x="5592846" y="41486"/>
                </a:lnTo>
                <a:lnTo>
                  <a:pt x="5557475" y="19179"/>
                </a:lnTo>
                <a:lnTo>
                  <a:pt x="5517378" y="4980"/>
                </a:lnTo>
                <a:lnTo>
                  <a:pt x="5473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499" y="3661171"/>
            <a:ext cx="3982641" cy="1509117"/>
          </a:xfrm>
          <a:custGeom>
            <a:avLst/>
            <a:gdLst/>
            <a:ahLst/>
            <a:cxnLst/>
            <a:rect l="l" t="t" r="r" b="b"/>
            <a:pathLst>
              <a:path w="5664200" h="2146300">
                <a:moveTo>
                  <a:pt x="0" y="1960360"/>
                </a:moveTo>
                <a:lnTo>
                  <a:pt x="0" y="189574"/>
                </a:lnTo>
                <a:lnTo>
                  <a:pt x="5031" y="145945"/>
                </a:lnTo>
                <a:lnTo>
                  <a:pt x="19362" y="105980"/>
                </a:lnTo>
                <a:lnTo>
                  <a:pt x="41850" y="70790"/>
                </a:lnTo>
                <a:lnTo>
                  <a:pt x="71352" y="41486"/>
                </a:lnTo>
                <a:lnTo>
                  <a:pt x="106723" y="19179"/>
                </a:lnTo>
                <a:lnTo>
                  <a:pt x="146820" y="4979"/>
                </a:lnTo>
                <a:lnTo>
                  <a:pt x="190500" y="0"/>
                </a:lnTo>
                <a:lnTo>
                  <a:pt x="5473700" y="0"/>
                </a:lnTo>
                <a:lnTo>
                  <a:pt x="5517378" y="4979"/>
                </a:lnTo>
                <a:lnTo>
                  <a:pt x="5557475" y="19179"/>
                </a:lnTo>
                <a:lnTo>
                  <a:pt x="5592846" y="41486"/>
                </a:lnTo>
                <a:lnTo>
                  <a:pt x="5622348" y="70790"/>
                </a:lnTo>
                <a:lnTo>
                  <a:pt x="5644836" y="105980"/>
                </a:lnTo>
                <a:lnTo>
                  <a:pt x="5659168" y="145945"/>
                </a:lnTo>
                <a:lnTo>
                  <a:pt x="5664200" y="189574"/>
                </a:lnTo>
                <a:lnTo>
                  <a:pt x="5664200" y="1960360"/>
                </a:lnTo>
                <a:lnTo>
                  <a:pt x="5657395" y="2010664"/>
                </a:lnTo>
                <a:lnTo>
                  <a:pt x="5638190" y="2055325"/>
                </a:lnTo>
                <a:lnTo>
                  <a:pt x="5608402" y="2092783"/>
                </a:lnTo>
                <a:lnTo>
                  <a:pt x="5569847" y="2121473"/>
                </a:lnTo>
                <a:lnTo>
                  <a:pt x="5524341" y="2139833"/>
                </a:lnTo>
                <a:lnTo>
                  <a:pt x="5473700" y="2146301"/>
                </a:lnTo>
                <a:lnTo>
                  <a:pt x="190500" y="2146301"/>
                </a:lnTo>
                <a:lnTo>
                  <a:pt x="139857" y="2139833"/>
                </a:lnTo>
                <a:lnTo>
                  <a:pt x="94351" y="2121473"/>
                </a:lnTo>
                <a:lnTo>
                  <a:pt x="55796" y="2092783"/>
                </a:lnTo>
                <a:lnTo>
                  <a:pt x="26008" y="2055325"/>
                </a:lnTo>
                <a:lnTo>
                  <a:pt x="6804" y="2010664"/>
                </a:lnTo>
                <a:lnTo>
                  <a:pt x="0" y="1960360"/>
                </a:lnTo>
                <a:close/>
              </a:path>
            </a:pathLst>
          </a:custGeom>
          <a:ln w="50800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0784" y="3913265"/>
            <a:ext cx="3685729" cy="1114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969" b="1" spc="88" dirty="0">
                <a:solidFill>
                  <a:srgbClr val="212121"/>
                </a:solidFill>
                <a:latin typeface="Gill Sans MT"/>
                <a:cs typeface="Gill Sans MT"/>
              </a:rPr>
              <a:t>Duality </a:t>
            </a:r>
            <a:r>
              <a:rPr sz="1969" dirty="0">
                <a:solidFill>
                  <a:srgbClr val="212121"/>
                </a:solidFill>
                <a:latin typeface="Gill Sans MT"/>
                <a:cs typeface="Gill Sans MT"/>
              </a:rPr>
              <a:t>of satisfiability and</a:t>
            </a:r>
            <a:r>
              <a:rPr sz="1969" spc="-80" dirty="0">
                <a:solidFill>
                  <a:srgbClr val="212121"/>
                </a:solidFill>
                <a:latin typeface="Gill Sans MT"/>
                <a:cs typeface="Gill Sans MT"/>
              </a:rPr>
              <a:t>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validity:</a:t>
            </a:r>
            <a:endParaRPr sz="1969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78132" algn="ctr">
              <a:spcBef>
                <a:spcPts val="1575"/>
              </a:spcBef>
            </a:pPr>
            <a:r>
              <a:rPr sz="1969" i="1" dirty="0">
                <a:solidFill>
                  <a:srgbClr val="212121"/>
                </a:solidFill>
                <a:latin typeface="Gill Sans MT"/>
                <a:cs typeface="Gill Sans MT"/>
              </a:rPr>
              <a:t>F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is valid iff </a:t>
            </a:r>
            <a:r>
              <a:rPr sz="1969" dirty="0">
                <a:solidFill>
                  <a:srgbClr val="212121"/>
                </a:solidFill>
                <a:latin typeface="Gill Sans MT"/>
                <a:cs typeface="Gill Sans MT"/>
              </a:rPr>
              <a:t>¬</a:t>
            </a:r>
            <a:r>
              <a:rPr sz="1969" i="1" dirty="0">
                <a:solidFill>
                  <a:srgbClr val="212121"/>
                </a:solidFill>
                <a:latin typeface="Gill Sans MT"/>
                <a:cs typeface="Gill Sans MT"/>
              </a:rPr>
              <a:t>F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is</a:t>
            </a:r>
            <a:r>
              <a:rPr sz="1969" spc="42" dirty="0">
                <a:solidFill>
                  <a:srgbClr val="212121"/>
                </a:solidFill>
                <a:latin typeface="Gill Sans MT"/>
                <a:cs typeface="Gill Sans MT"/>
              </a:rPr>
              <a:t> </a:t>
            </a:r>
            <a:r>
              <a:rPr sz="1969" spc="4" dirty="0">
                <a:solidFill>
                  <a:srgbClr val="212121"/>
                </a:solidFill>
                <a:latin typeface="Gill Sans MT"/>
                <a:cs typeface="Gill Sans MT"/>
              </a:rPr>
              <a:t>unsatisfiable.</a:t>
            </a:r>
            <a:endParaRPr sz="1969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11" name="object 2"/>
          <p:cNvSpPr txBox="1">
            <a:spLocks/>
          </p:cNvSpPr>
          <p:nvPr/>
        </p:nvSpPr>
        <p:spPr>
          <a:xfrm>
            <a:off x="408114" y="787684"/>
            <a:ext cx="8265985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8929"/>
            <a:r>
              <a:rPr lang="en-US" kern="0" spc="112" smtClean="0"/>
              <a:t>Satisfiability </a:t>
            </a:r>
            <a:r>
              <a:rPr lang="en-US" kern="0" spc="183" smtClean="0"/>
              <a:t>&amp; </a:t>
            </a:r>
            <a:r>
              <a:rPr lang="en-US" kern="0" spc="127" smtClean="0"/>
              <a:t>validity </a:t>
            </a:r>
            <a:r>
              <a:rPr lang="en-US" kern="0" spc="141" smtClean="0"/>
              <a:t>of </a:t>
            </a:r>
            <a:r>
              <a:rPr lang="en-US" kern="0" spc="109" smtClean="0"/>
              <a:t>propositional</a:t>
            </a:r>
            <a:r>
              <a:rPr lang="en-US" kern="0" spc="-278" smtClean="0"/>
              <a:t> </a:t>
            </a:r>
            <a:r>
              <a:rPr lang="en-US" kern="0" spc="116" smtClean="0"/>
              <a:t>formulas</a:t>
            </a:r>
            <a:endParaRPr lang="en-US" kern="0" spc="116" dirty="0"/>
          </a:p>
        </p:txBody>
      </p:sp>
      <p:grpSp>
        <p:nvGrpSpPr>
          <p:cNvPr id="14" name="Group 13"/>
          <p:cNvGrpSpPr/>
          <p:nvPr/>
        </p:nvGrpSpPr>
        <p:grpSpPr>
          <a:xfrm>
            <a:off x="571499" y="1482707"/>
            <a:ext cx="3472259" cy="2003966"/>
            <a:chOff x="553641" y="1945734"/>
            <a:chExt cx="3472259" cy="2003966"/>
          </a:xfrm>
        </p:grpSpPr>
        <p:sp>
          <p:nvSpPr>
            <p:cNvPr id="15" name="object 3"/>
            <p:cNvSpPr/>
            <p:nvPr/>
          </p:nvSpPr>
          <p:spPr>
            <a:xfrm>
              <a:off x="553641" y="1945734"/>
              <a:ext cx="3472259" cy="20039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16" name="object 4"/>
            <p:cNvSpPr txBox="1"/>
            <p:nvPr/>
          </p:nvSpPr>
          <p:spPr>
            <a:xfrm>
              <a:off x="687586" y="2038808"/>
              <a:ext cx="3058914" cy="16536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88" dirty="0">
                  <a:solidFill>
                    <a:srgbClr val="212121"/>
                  </a:solidFill>
                  <a:latin typeface="Gill Sans MT"/>
                  <a:cs typeface="Gill Sans MT"/>
                </a:rPr>
                <a:t>satisfiable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there exists an assignment for which F is true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  <a:p>
              <a:pPr>
                <a:spcBef>
                  <a:spcPts val="14"/>
                </a:spcBef>
              </a:pPr>
              <a:endParaRPr sz="90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91" dirty="0">
                  <a:solidFill>
                    <a:srgbClr val="212121"/>
                  </a:solidFill>
                  <a:latin typeface="Gill Sans MT"/>
                  <a:cs typeface="Gill Sans MT"/>
                </a:rPr>
                <a:t>valid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F is true for all assignments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85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941" y="3629417"/>
            <a:ext cx="4125516" cy="1655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500" y="3661172"/>
            <a:ext cx="3982641" cy="1509117"/>
          </a:xfrm>
          <a:custGeom>
            <a:avLst/>
            <a:gdLst/>
            <a:ahLst/>
            <a:cxnLst/>
            <a:rect l="l" t="t" r="r" b="b"/>
            <a:pathLst>
              <a:path w="5664200" h="2146300">
                <a:moveTo>
                  <a:pt x="5473700" y="0"/>
                </a:moveTo>
                <a:lnTo>
                  <a:pt x="190500" y="0"/>
                </a:lnTo>
                <a:lnTo>
                  <a:pt x="146819" y="4980"/>
                </a:lnTo>
                <a:lnTo>
                  <a:pt x="106722" y="19179"/>
                </a:lnTo>
                <a:lnTo>
                  <a:pt x="71351" y="41486"/>
                </a:lnTo>
                <a:lnTo>
                  <a:pt x="41850" y="70791"/>
                </a:lnTo>
                <a:lnTo>
                  <a:pt x="19362" y="105981"/>
                </a:lnTo>
                <a:lnTo>
                  <a:pt x="5031" y="145945"/>
                </a:lnTo>
                <a:lnTo>
                  <a:pt x="0" y="189572"/>
                </a:lnTo>
                <a:lnTo>
                  <a:pt x="0" y="1960359"/>
                </a:lnTo>
                <a:lnTo>
                  <a:pt x="6804" y="2010667"/>
                </a:lnTo>
                <a:lnTo>
                  <a:pt x="26008" y="2055330"/>
                </a:lnTo>
                <a:lnTo>
                  <a:pt x="55796" y="2092786"/>
                </a:lnTo>
                <a:lnTo>
                  <a:pt x="94350" y="2121475"/>
                </a:lnTo>
                <a:lnTo>
                  <a:pt x="139857" y="2139833"/>
                </a:lnTo>
                <a:lnTo>
                  <a:pt x="190500" y="2146300"/>
                </a:lnTo>
                <a:lnTo>
                  <a:pt x="5473700" y="2146300"/>
                </a:lnTo>
                <a:lnTo>
                  <a:pt x="5524341" y="2139833"/>
                </a:lnTo>
                <a:lnTo>
                  <a:pt x="5569847" y="2121475"/>
                </a:lnTo>
                <a:lnTo>
                  <a:pt x="5608402" y="2092786"/>
                </a:lnTo>
                <a:lnTo>
                  <a:pt x="5638190" y="2055330"/>
                </a:lnTo>
                <a:lnTo>
                  <a:pt x="5657394" y="2010667"/>
                </a:lnTo>
                <a:lnTo>
                  <a:pt x="5664200" y="1960359"/>
                </a:lnTo>
                <a:lnTo>
                  <a:pt x="5664200" y="189572"/>
                </a:lnTo>
                <a:lnTo>
                  <a:pt x="5659168" y="145945"/>
                </a:lnTo>
                <a:lnTo>
                  <a:pt x="5644836" y="105981"/>
                </a:lnTo>
                <a:lnTo>
                  <a:pt x="5622348" y="70791"/>
                </a:lnTo>
                <a:lnTo>
                  <a:pt x="5592846" y="41486"/>
                </a:lnTo>
                <a:lnTo>
                  <a:pt x="5557475" y="19179"/>
                </a:lnTo>
                <a:lnTo>
                  <a:pt x="5517378" y="4980"/>
                </a:lnTo>
                <a:lnTo>
                  <a:pt x="5473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499" y="3661171"/>
            <a:ext cx="3982641" cy="1509117"/>
          </a:xfrm>
          <a:custGeom>
            <a:avLst/>
            <a:gdLst/>
            <a:ahLst/>
            <a:cxnLst/>
            <a:rect l="l" t="t" r="r" b="b"/>
            <a:pathLst>
              <a:path w="5664200" h="2146300">
                <a:moveTo>
                  <a:pt x="0" y="1960360"/>
                </a:moveTo>
                <a:lnTo>
                  <a:pt x="0" y="189574"/>
                </a:lnTo>
                <a:lnTo>
                  <a:pt x="5031" y="145945"/>
                </a:lnTo>
                <a:lnTo>
                  <a:pt x="19362" y="105980"/>
                </a:lnTo>
                <a:lnTo>
                  <a:pt x="41850" y="70790"/>
                </a:lnTo>
                <a:lnTo>
                  <a:pt x="71352" y="41486"/>
                </a:lnTo>
                <a:lnTo>
                  <a:pt x="106723" y="19179"/>
                </a:lnTo>
                <a:lnTo>
                  <a:pt x="146820" y="4979"/>
                </a:lnTo>
                <a:lnTo>
                  <a:pt x="190500" y="0"/>
                </a:lnTo>
                <a:lnTo>
                  <a:pt x="5473700" y="0"/>
                </a:lnTo>
                <a:lnTo>
                  <a:pt x="5517378" y="4979"/>
                </a:lnTo>
                <a:lnTo>
                  <a:pt x="5557475" y="19179"/>
                </a:lnTo>
                <a:lnTo>
                  <a:pt x="5592846" y="41486"/>
                </a:lnTo>
                <a:lnTo>
                  <a:pt x="5622348" y="70790"/>
                </a:lnTo>
                <a:lnTo>
                  <a:pt x="5644836" y="105980"/>
                </a:lnTo>
                <a:lnTo>
                  <a:pt x="5659168" y="145945"/>
                </a:lnTo>
                <a:lnTo>
                  <a:pt x="5664200" y="189574"/>
                </a:lnTo>
                <a:lnTo>
                  <a:pt x="5664200" y="1960360"/>
                </a:lnTo>
                <a:lnTo>
                  <a:pt x="5657395" y="2010664"/>
                </a:lnTo>
                <a:lnTo>
                  <a:pt x="5638190" y="2055325"/>
                </a:lnTo>
                <a:lnTo>
                  <a:pt x="5608402" y="2092783"/>
                </a:lnTo>
                <a:lnTo>
                  <a:pt x="5569847" y="2121473"/>
                </a:lnTo>
                <a:lnTo>
                  <a:pt x="5524341" y="2139833"/>
                </a:lnTo>
                <a:lnTo>
                  <a:pt x="5473700" y="2146301"/>
                </a:lnTo>
                <a:lnTo>
                  <a:pt x="190500" y="2146301"/>
                </a:lnTo>
                <a:lnTo>
                  <a:pt x="139857" y="2139833"/>
                </a:lnTo>
                <a:lnTo>
                  <a:pt x="94351" y="2121473"/>
                </a:lnTo>
                <a:lnTo>
                  <a:pt x="55796" y="2092783"/>
                </a:lnTo>
                <a:lnTo>
                  <a:pt x="26008" y="2055325"/>
                </a:lnTo>
                <a:lnTo>
                  <a:pt x="6804" y="2010664"/>
                </a:lnTo>
                <a:lnTo>
                  <a:pt x="0" y="1960360"/>
                </a:lnTo>
                <a:close/>
              </a:path>
            </a:pathLst>
          </a:custGeom>
          <a:ln w="50800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0784" y="3913265"/>
            <a:ext cx="3685729" cy="1114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969" b="1" spc="88" dirty="0">
                <a:solidFill>
                  <a:srgbClr val="212121"/>
                </a:solidFill>
                <a:latin typeface="Gill Sans MT"/>
                <a:cs typeface="Gill Sans MT"/>
              </a:rPr>
              <a:t>Duality </a:t>
            </a:r>
            <a:r>
              <a:rPr sz="1969" dirty="0">
                <a:solidFill>
                  <a:srgbClr val="212121"/>
                </a:solidFill>
                <a:latin typeface="Gill Sans MT"/>
                <a:cs typeface="Gill Sans MT"/>
              </a:rPr>
              <a:t>of satisfiability and</a:t>
            </a:r>
            <a:r>
              <a:rPr sz="1969" spc="-80" dirty="0">
                <a:solidFill>
                  <a:srgbClr val="212121"/>
                </a:solidFill>
                <a:latin typeface="Gill Sans MT"/>
                <a:cs typeface="Gill Sans MT"/>
              </a:rPr>
              <a:t>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validity:</a:t>
            </a:r>
            <a:endParaRPr sz="1969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78132" algn="ctr">
              <a:spcBef>
                <a:spcPts val="1575"/>
              </a:spcBef>
            </a:pPr>
            <a:r>
              <a:rPr sz="1969" i="1" dirty="0">
                <a:solidFill>
                  <a:srgbClr val="212121"/>
                </a:solidFill>
                <a:latin typeface="Gill Sans MT"/>
                <a:cs typeface="Gill Sans MT"/>
              </a:rPr>
              <a:t>F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is valid iff </a:t>
            </a:r>
            <a:r>
              <a:rPr sz="1969" dirty="0">
                <a:solidFill>
                  <a:srgbClr val="212121"/>
                </a:solidFill>
                <a:latin typeface="Gill Sans MT"/>
                <a:cs typeface="Gill Sans MT"/>
              </a:rPr>
              <a:t>¬</a:t>
            </a:r>
            <a:r>
              <a:rPr sz="1969" i="1" dirty="0">
                <a:solidFill>
                  <a:srgbClr val="212121"/>
                </a:solidFill>
                <a:latin typeface="Gill Sans MT"/>
                <a:cs typeface="Gill Sans MT"/>
              </a:rPr>
              <a:t>F </a:t>
            </a:r>
            <a:r>
              <a:rPr sz="1969" spc="-4" dirty="0">
                <a:solidFill>
                  <a:srgbClr val="212121"/>
                </a:solidFill>
                <a:latin typeface="Gill Sans MT"/>
                <a:cs typeface="Gill Sans MT"/>
              </a:rPr>
              <a:t>is</a:t>
            </a:r>
            <a:r>
              <a:rPr sz="1969" spc="42" dirty="0">
                <a:solidFill>
                  <a:srgbClr val="212121"/>
                </a:solidFill>
                <a:latin typeface="Gill Sans MT"/>
                <a:cs typeface="Gill Sans MT"/>
              </a:rPr>
              <a:t> </a:t>
            </a:r>
            <a:r>
              <a:rPr sz="1969" spc="4" dirty="0">
                <a:solidFill>
                  <a:srgbClr val="212121"/>
                </a:solidFill>
                <a:latin typeface="Gill Sans MT"/>
                <a:cs typeface="Gill Sans MT"/>
              </a:rPr>
              <a:t>unsatisfiable.</a:t>
            </a:r>
            <a:endParaRPr sz="1969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57577" y="2277642"/>
            <a:ext cx="4064118" cy="2484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02127" y="2294930"/>
            <a:ext cx="3788420" cy="2264569"/>
          </a:xfrm>
          <a:custGeom>
            <a:avLst/>
            <a:gdLst/>
            <a:ahLst/>
            <a:cxnLst/>
            <a:rect l="l" t="t" r="r" b="b"/>
            <a:pathLst>
              <a:path w="5387975" h="3220720">
                <a:moveTo>
                  <a:pt x="5089131" y="0"/>
                </a:moveTo>
                <a:lnTo>
                  <a:pt x="782637" y="0"/>
                </a:lnTo>
                <a:lnTo>
                  <a:pt x="734263" y="5361"/>
                </a:lnTo>
                <a:lnTo>
                  <a:pt x="688440" y="17836"/>
                </a:lnTo>
                <a:lnTo>
                  <a:pt x="645766" y="36841"/>
                </a:lnTo>
                <a:lnTo>
                  <a:pt x="606840" y="61794"/>
                </a:lnTo>
                <a:lnTo>
                  <a:pt x="572260" y="92113"/>
                </a:lnTo>
                <a:lnTo>
                  <a:pt x="542625" y="127215"/>
                </a:lnTo>
                <a:lnTo>
                  <a:pt x="518534" y="166520"/>
                </a:lnTo>
                <a:lnTo>
                  <a:pt x="500585" y="209444"/>
                </a:lnTo>
                <a:lnTo>
                  <a:pt x="489377" y="255405"/>
                </a:lnTo>
                <a:lnTo>
                  <a:pt x="485508" y="303822"/>
                </a:lnTo>
                <a:lnTo>
                  <a:pt x="485508" y="2254859"/>
                </a:lnTo>
                <a:lnTo>
                  <a:pt x="487754" y="2291680"/>
                </a:lnTo>
                <a:lnTo>
                  <a:pt x="494330" y="2326957"/>
                </a:lnTo>
                <a:lnTo>
                  <a:pt x="504994" y="2360615"/>
                </a:lnTo>
                <a:lnTo>
                  <a:pt x="519506" y="2392578"/>
                </a:lnTo>
                <a:lnTo>
                  <a:pt x="0" y="3220453"/>
                </a:lnTo>
                <a:lnTo>
                  <a:pt x="702462" y="2541003"/>
                </a:lnTo>
                <a:lnTo>
                  <a:pt x="5169385" y="2541003"/>
                </a:lnTo>
                <a:lnTo>
                  <a:pt x="5183474" y="2537548"/>
                </a:lnTo>
                <a:lnTo>
                  <a:pt x="5226309" y="2519519"/>
                </a:lnTo>
                <a:lnTo>
                  <a:pt x="5265432" y="2495332"/>
                </a:lnTo>
                <a:lnTo>
                  <a:pt x="5300227" y="2465592"/>
                </a:lnTo>
                <a:lnTo>
                  <a:pt x="5330077" y="2430907"/>
                </a:lnTo>
                <a:lnTo>
                  <a:pt x="5354366" y="2391884"/>
                </a:lnTo>
                <a:lnTo>
                  <a:pt x="5372479" y="2349130"/>
                </a:lnTo>
                <a:lnTo>
                  <a:pt x="5383798" y="2303253"/>
                </a:lnTo>
                <a:lnTo>
                  <a:pt x="5387708" y="2254859"/>
                </a:lnTo>
                <a:lnTo>
                  <a:pt x="5387708" y="303822"/>
                </a:lnTo>
                <a:lnTo>
                  <a:pt x="5383798" y="255260"/>
                </a:lnTo>
                <a:lnTo>
                  <a:pt x="5372479" y="208928"/>
                </a:lnTo>
                <a:lnTo>
                  <a:pt x="5354366" y="165505"/>
                </a:lnTo>
                <a:lnTo>
                  <a:pt x="5330077" y="125668"/>
                </a:lnTo>
                <a:lnTo>
                  <a:pt x="5300227" y="90098"/>
                </a:lnTo>
                <a:lnTo>
                  <a:pt x="5265432" y="59473"/>
                </a:lnTo>
                <a:lnTo>
                  <a:pt x="5226309" y="34472"/>
                </a:lnTo>
                <a:lnTo>
                  <a:pt x="5183474" y="15773"/>
                </a:lnTo>
                <a:lnTo>
                  <a:pt x="5137542" y="4056"/>
                </a:lnTo>
                <a:lnTo>
                  <a:pt x="5089131" y="0"/>
                </a:lnTo>
                <a:close/>
              </a:path>
              <a:path w="5387975" h="3220720">
                <a:moveTo>
                  <a:pt x="5169385" y="2541003"/>
                </a:moveTo>
                <a:lnTo>
                  <a:pt x="702462" y="2541003"/>
                </a:lnTo>
                <a:lnTo>
                  <a:pt x="721872" y="2545852"/>
                </a:lnTo>
                <a:lnTo>
                  <a:pt x="741692" y="2549537"/>
                </a:lnTo>
                <a:lnTo>
                  <a:pt x="761941" y="2551879"/>
                </a:lnTo>
                <a:lnTo>
                  <a:pt x="782637" y="2552700"/>
                </a:lnTo>
                <a:lnTo>
                  <a:pt x="5089131" y="2552700"/>
                </a:lnTo>
                <a:lnTo>
                  <a:pt x="5137542" y="2548810"/>
                </a:lnTo>
                <a:lnTo>
                  <a:pt x="5169385" y="2541003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0825" y="2481979"/>
            <a:ext cx="3005286" cy="1474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ts val="2250"/>
              </a:lnSpc>
            </a:pP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969" spc="-21" dirty="0">
                <a:solidFill>
                  <a:prstClr val="black"/>
                </a:solidFill>
                <a:latin typeface="Gill Sans MT"/>
                <a:cs typeface="Gill Sans MT"/>
              </a:rPr>
              <a:t>we </a:t>
            </a:r>
            <a:r>
              <a:rPr sz="1969" spc="-28" dirty="0">
                <a:solidFill>
                  <a:prstClr val="black"/>
                </a:solidFill>
                <a:latin typeface="Gill Sans MT"/>
                <a:cs typeface="Gill Sans MT"/>
              </a:rPr>
              <a:t>have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a </a:t>
            </a:r>
            <a:r>
              <a:rPr sz="1969" spc="-11" dirty="0">
                <a:solidFill>
                  <a:prstClr val="black"/>
                </a:solidFill>
                <a:latin typeface="Gill Sans MT"/>
                <a:cs typeface="Gill Sans MT"/>
              </a:rPr>
              <a:t>procedure </a:t>
            </a:r>
            <a:r>
              <a:rPr sz="1969" spc="-7" dirty="0">
                <a:solidFill>
                  <a:prstClr val="black"/>
                </a:solidFill>
                <a:latin typeface="Gill Sans MT"/>
                <a:cs typeface="Gill Sans MT"/>
              </a:rPr>
              <a:t>for  </a:t>
            </a:r>
            <a:r>
              <a:rPr sz="1969" spc="-4" dirty="0">
                <a:solidFill>
                  <a:prstClr val="black"/>
                </a:solidFill>
                <a:latin typeface="Gill Sans MT"/>
                <a:cs typeface="Gill Sans MT"/>
              </a:rPr>
              <a:t>checking </a:t>
            </a:r>
            <a:r>
              <a:rPr sz="1969" spc="-11" dirty="0">
                <a:solidFill>
                  <a:prstClr val="black"/>
                </a:solidFill>
                <a:latin typeface="Gill Sans MT"/>
                <a:cs typeface="Gill Sans MT"/>
              </a:rPr>
              <a:t>satisfiability,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then</a:t>
            </a:r>
            <a:r>
              <a:rPr sz="1969" spc="-186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969" spc="-21" dirty="0">
                <a:solidFill>
                  <a:prstClr val="black"/>
                </a:solidFill>
                <a:latin typeface="Gill Sans MT"/>
                <a:cs typeface="Gill Sans MT"/>
              </a:rPr>
              <a:t>we 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can </a:t>
            </a:r>
            <a:r>
              <a:rPr sz="1969" spc="-4" dirty="0">
                <a:solidFill>
                  <a:prstClr val="black"/>
                </a:solidFill>
                <a:latin typeface="Gill Sans MT"/>
                <a:cs typeface="Gill Sans MT"/>
              </a:rPr>
              <a:t>also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check </a:t>
            </a:r>
            <a:r>
              <a:rPr sz="1969" spc="-4" dirty="0">
                <a:solidFill>
                  <a:prstClr val="black"/>
                </a:solidFill>
                <a:latin typeface="Gill Sans MT"/>
                <a:cs typeface="Gill Sans MT"/>
              </a:rPr>
              <a:t>validity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of  </a:t>
            </a:r>
            <a:r>
              <a:rPr sz="1969" spc="-7" dirty="0">
                <a:solidFill>
                  <a:prstClr val="black"/>
                </a:solidFill>
                <a:latin typeface="Gill Sans MT"/>
                <a:cs typeface="Gill Sans MT"/>
              </a:rPr>
              <a:t>propositional formulas, </a:t>
            </a:r>
            <a:r>
              <a:rPr sz="1969" dirty="0">
                <a:solidFill>
                  <a:prstClr val="black"/>
                </a:solidFill>
                <a:latin typeface="Gill Sans MT"/>
                <a:cs typeface="Gill Sans MT"/>
              </a:rPr>
              <a:t>and  </a:t>
            </a:r>
            <a:r>
              <a:rPr sz="1969" spc="-4" dirty="0">
                <a:solidFill>
                  <a:prstClr val="black"/>
                </a:solidFill>
                <a:latin typeface="Gill Sans MT"/>
                <a:cs typeface="Gill Sans MT"/>
              </a:rPr>
              <a:t>vice</a:t>
            </a:r>
            <a:r>
              <a:rPr sz="1969" spc="-63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969" spc="-7" dirty="0">
                <a:solidFill>
                  <a:prstClr val="black"/>
                </a:solidFill>
                <a:latin typeface="Gill Sans MT"/>
                <a:cs typeface="Gill Sans MT"/>
              </a:rPr>
              <a:t>versa.</a:t>
            </a:r>
            <a:endParaRPr sz="1969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14" name="object 2"/>
          <p:cNvSpPr txBox="1">
            <a:spLocks noGrp="1"/>
          </p:cNvSpPr>
          <p:nvPr>
            <p:ph type="title"/>
          </p:nvPr>
        </p:nvSpPr>
        <p:spPr>
          <a:xfrm>
            <a:off x="408114" y="787684"/>
            <a:ext cx="8265985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12" dirty="0"/>
              <a:t>Satisfiability </a:t>
            </a:r>
            <a:r>
              <a:rPr spc="183" dirty="0"/>
              <a:t>&amp; </a:t>
            </a:r>
            <a:r>
              <a:rPr spc="127" dirty="0"/>
              <a:t>validity </a:t>
            </a:r>
            <a:r>
              <a:rPr spc="141" dirty="0"/>
              <a:t>of </a:t>
            </a:r>
            <a:r>
              <a:rPr spc="109" dirty="0"/>
              <a:t>propositional</a:t>
            </a:r>
            <a:r>
              <a:rPr spc="-278" dirty="0"/>
              <a:t> </a:t>
            </a:r>
            <a:r>
              <a:rPr spc="116" dirty="0"/>
              <a:t>formulas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1499" y="1482707"/>
            <a:ext cx="3472259" cy="2003966"/>
            <a:chOff x="553641" y="1945734"/>
            <a:chExt cx="3472259" cy="2003966"/>
          </a:xfrm>
        </p:grpSpPr>
        <p:sp>
          <p:nvSpPr>
            <p:cNvPr id="20" name="object 3"/>
            <p:cNvSpPr/>
            <p:nvPr/>
          </p:nvSpPr>
          <p:spPr>
            <a:xfrm>
              <a:off x="553641" y="1945734"/>
              <a:ext cx="3472259" cy="20039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66">
                <a:solidFill>
                  <a:prstClr val="black"/>
                </a:solidFill>
              </a:endParaRPr>
            </a:p>
          </p:txBody>
        </p:sp>
        <p:sp>
          <p:nvSpPr>
            <p:cNvPr id="21" name="object 4"/>
            <p:cNvSpPr txBox="1"/>
            <p:nvPr/>
          </p:nvSpPr>
          <p:spPr>
            <a:xfrm>
              <a:off x="687586" y="2038808"/>
              <a:ext cx="3058914" cy="16536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88" dirty="0">
                  <a:solidFill>
                    <a:srgbClr val="212121"/>
                  </a:solidFill>
                  <a:latin typeface="Gill Sans MT"/>
                  <a:cs typeface="Gill Sans MT"/>
                </a:rPr>
                <a:t>satisfiable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there exists an assignment for which F is true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  <a:p>
              <a:pPr>
                <a:spcBef>
                  <a:spcPts val="14"/>
                </a:spcBef>
              </a:pPr>
              <a:endParaRPr sz="90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  <a:p>
              <a:pPr marL="8929"/>
              <a:r>
                <a:rPr sz="1969" i="1" dirty="0">
                  <a:solidFill>
                    <a:srgbClr val="212121"/>
                  </a:solidFill>
                  <a:latin typeface="Gill Sans MT"/>
                  <a:cs typeface="Gill Sans MT"/>
                </a:rPr>
                <a:t>F 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is </a:t>
              </a:r>
              <a:r>
                <a:rPr sz="1969" b="1" spc="91" dirty="0">
                  <a:solidFill>
                    <a:srgbClr val="212121"/>
                  </a:solidFill>
                  <a:latin typeface="Gill Sans MT"/>
                  <a:cs typeface="Gill Sans MT"/>
                </a:rPr>
                <a:t>valid </a:t>
              </a:r>
              <a:r>
                <a:rPr sz="1969" spc="-4" dirty="0" err="1">
                  <a:solidFill>
                    <a:srgbClr val="212121"/>
                  </a:solidFill>
                  <a:latin typeface="Gill Sans MT"/>
                  <a:cs typeface="Gill Sans MT"/>
                </a:rPr>
                <a:t>iff</a:t>
              </a:r>
              <a:r>
                <a:rPr sz="1969" spc="-4" dirty="0">
                  <a:solidFill>
                    <a:srgbClr val="212121"/>
                  </a:solidFill>
                  <a:latin typeface="Gill Sans MT"/>
                  <a:cs typeface="Gill Sans MT"/>
                </a:rPr>
                <a:t> </a:t>
              </a:r>
              <a:r>
                <a:rPr lang="en-US" sz="1969" i="1" dirty="0" smtClean="0">
                  <a:solidFill>
                    <a:srgbClr val="212121"/>
                  </a:solidFill>
                  <a:latin typeface="Gill Sans MT"/>
                  <a:cs typeface="Gill Sans MT"/>
                </a:rPr>
                <a:t>F is true for all assignments</a:t>
              </a:r>
              <a:endParaRPr sz="1969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2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2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2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2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2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5810"/>
            <a:ext cx="8229600" cy="1143000"/>
          </a:xfrm>
        </p:spPr>
        <p:txBody>
          <a:bodyPr/>
          <a:lstStyle/>
          <a:p>
            <a:r>
              <a:rPr lang="en-US" dirty="0" smtClean="0"/>
              <a:t>The power of benchmarks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81204"/>
            <a:ext cx="8318500" cy="57813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19446"/>
            <a:ext cx="9226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The </a:t>
            </a:r>
            <a:r>
              <a:rPr lang="en-US" sz="1600" i="1" dirty="0" smtClean="0"/>
              <a:t>International SAT </a:t>
            </a:r>
            <a:r>
              <a:rPr lang="en-US" sz="1600" i="1" dirty="0"/>
              <a:t>Solver </a:t>
            </a:r>
            <a:r>
              <a:rPr lang="en-US" sz="1600" i="1" dirty="0" smtClean="0"/>
              <a:t>Competitions</a:t>
            </a:r>
            <a:r>
              <a:rPr lang="en-US" sz="1600" dirty="0" smtClean="0"/>
              <a:t>, by </a:t>
            </a:r>
            <a:r>
              <a:rPr lang="en-US" sz="1600" dirty="0" err="1" smtClean="0"/>
              <a:t>Matti</a:t>
            </a:r>
            <a:r>
              <a:rPr lang="en-US" sz="1600" dirty="0" smtClean="0"/>
              <a:t> </a:t>
            </a:r>
            <a:r>
              <a:rPr lang="en-US" sz="1600" dirty="0" err="1"/>
              <a:t>Järvisalo</a:t>
            </a:r>
            <a:r>
              <a:rPr lang="en-US" sz="1600" dirty="0"/>
              <a:t>, Daniel Le </a:t>
            </a:r>
            <a:r>
              <a:rPr lang="en-US" sz="1600" dirty="0" err="1"/>
              <a:t>Berre</a:t>
            </a:r>
            <a:r>
              <a:rPr lang="en-US" sz="1600" dirty="0"/>
              <a:t>, Olivier </a:t>
            </a:r>
            <a:r>
              <a:rPr lang="en-US" sz="1600" dirty="0" err="1"/>
              <a:t>Roussel</a:t>
            </a:r>
            <a:r>
              <a:rPr lang="en-US" sz="1600" dirty="0"/>
              <a:t>, Laurent Simon</a:t>
            </a:r>
          </a:p>
        </p:txBody>
      </p:sp>
      <p:pic>
        <p:nvPicPr>
          <p:cNvPr id="2050" name="Picture 2" descr="http://i.imgur.com/0QMJFB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1699167"/>
            <a:ext cx="4597400" cy="408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54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366" y="1749397"/>
            <a:ext cx="3316039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782659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nd, 1962)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6787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420" y="1655805"/>
            <a:ext cx="3605861" cy="301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366" y="1749397"/>
            <a:ext cx="3316039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Returns </a:t>
            </a:r>
            <a:r>
              <a:rPr sz="1400" i="1" dirty="0">
                <a:solidFill>
                  <a:srgbClr val="5E5E5E"/>
                </a:solidFill>
                <a:latin typeface="Gill Sans MT"/>
                <a:cs typeface="Gill Sans MT"/>
              </a:rPr>
              <a:t>true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if the CNF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formula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F</a:t>
            </a:r>
            <a:r>
              <a:rPr sz="1400" spc="-56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is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8929">
              <a:lnSpc>
                <a:spcPts val="1997"/>
              </a:lnSpc>
            </a:pP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// </a:t>
            </a:r>
            <a:r>
              <a:rPr sz="1400" spc="4" dirty="0">
                <a:solidFill>
                  <a:srgbClr val="5E5E5E"/>
                </a:solidFill>
                <a:latin typeface="Gill Sans MT"/>
                <a:cs typeface="Gill Sans MT"/>
              </a:rPr>
              <a:t>satisfiable; </a:t>
            </a:r>
            <a:r>
              <a:rPr sz="1400" dirty="0">
                <a:solidFill>
                  <a:srgbClr val="5E5E5E"/>
                </a:solidFill>
                <a:latin typeface="Gill Sans MT"/>
                <a:cs typeface="Gill Sans MT"/>
              </a:rPr>
              <a:t>otherwise 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returns</a:t>
            </a:r>
            <a:r>
              <a:rPr sz="1400" spc="-214" dirty="0">
                <a:solidFill>
                  <a:srgbClr val="5E5E5E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srgbClr val="5E5E5E"/>
                </a:solidFill>
                <a:latin typeface="Gill Sans MT"/>
                <a:cs typeface="Gill Sans MT"/>
              </a:rPr>
              <a:t>false</a:t>
            </a:r>
            <a:r>
              <a:rPr sz="1400" spc="-7" dirty="0">
                <a:solidFill>
                  <a:srgbClr val="5E5E5E"/>
                </a:solidFill>
                <a:latin typeface="Gill Sans MT"/>
                <a:cs typeface="Gill Sans MT"/>
              </a:rPr>
              <a:t>.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>
              <a:spcBef>
                <a:spcPts val="11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lnSpc>
                <a:spcPts val="2014"/>
              </a:lnSpc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04"/>
              </a:lnSpc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53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BCP(F)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lnSpc>
                <a:spcPts val="2014"/>
              </a:lnSpc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⟙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0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dirty="0">
                <a:solidFill>
                  <a:prstClr val="black"/>
                </a:solidFill>
                <a:latin typeface="Gill Sans MT"/>
                <a:cs typeface="Gill Sans MT"/>
              </a:rPr>
              <a:t>true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5"/>
              </a:spcBef>
            </a:pPr>
            <a:r>
              <a:rPr sz="1400" b="1" spc="-46" dirty="0">
                <a:solidFill>
                  <a:prstClr val="black"/>
                </a:solidFill>
                <a:latin typeface="Gill Sans MT"/>
                <a:cs typeface="Gill Sans MT"/>
              </a:rPr>
              <a:t>if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G = </a:t>
            </a:r>
            <a:r>
              <a:rPr sz="1400" spc="-7" dirty="0">
                <a:solidFill>
                  <a:prstClr val="black"/>
                </a:solidFill>
                <a:latin typeface="Segoe UI Symbol"/>
                <a:cs typeface="Segoe UI Symbol"/>
              </a:rPr>
              <a:t>⟘ </a:t>
            </a:r>
            <a:r>
              <a:rPr sz="1400" b="1" spc="-67" dirty="0">
                <a:solidFill>
                  <a:prstClr val="black"/>
                </a:solidFill>
                <a:latin typeface="Gill Sans MT"/>
                <a:cs typeface="Gill Sans MT"/>
              </a:rPr>
              <a:t>then </a:t>
            </a: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</a:t>
            </a:r>
            <a:r>
              <a:rPr sz="1400" b="1" spc="77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i="1" spc="-7" dirty="0">
                <a:solidFill>
                  <a:prstClr val="black"/>
                </a:solidFill>
                <a:latin typeface="Gill Sans MT"/>
                <a:cs typeface="Gill Sans MT"/>
              </a:rPr>
              <a:t>false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151"/>
              </a:spcBef>
            </a:pP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p </a:t>
            </a:r>
            <a:r>
              <a:rPr sz="1400" dirty="0">
                <a:solidFill>
                  <a:prstClr val="black"/>
                </a:solidFill>
                <a:latin typeface="Century Gothic"/>
                <a:cs typeface="Century Gothic"/>
              </a:rPr>
              <a:t>←</a:t>
            </a:r>
            <a:r>
              <a:rPr sz="1400" spc="-25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choose(</a:t>
            </a:r>
            <a:r>
              <a:rPr sz="1400" spc="-4" dirty="0" err="1" smtClean="0">
                <a:solidFill>
                  <a:prstClr val="black"/>
                </a:solidFill>
                <a:latin typeface="Gill Sans MT"/>
                <a:cs typeface="Gill Sans MT"/>
              </a:rPr>
              <a:t>vars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(</a:t>
            </a:r>
            <a:r>
              <a:rPr lang="en-US"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G</a:t>
            </a:r>
            <a:r>
              <a:rPr sz="1400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))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127690">
              <a:spcBef>
                <a:spcPts val="225"/>
              </a:spcBef>
            </a:pPr>
            <a:r>
              <a:rPr sz="1400" b="1" spc="-70" dirty="0">
                <a:solidFill>
                  <a:prstClr val="black"/>
                </a:solidFill>
                <a:latin typeface="Gill Sans MT"/>
                <a:cs typeface="Gill Sans MT"/>
              </a:rPr>
              <a:t>return 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 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= </a:t>
            </a:r>
            <a:r>
              <a:rPr sz="1400" spc="-35" dirty="0">
                <a:solidFill>
                  <a:prstClr val="black"/>
                </a:solidFill>
                <a:latin typeface="Gill Sans MT"/>
                <a:cs typeface="Gill Sans MT"/>
              </a:rPr>
              <a:t>“SAT”</a:t>
            </a:r>
            <a:r>
              <a:rPr sz="1400" spc="-102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z="1400" dirty="0">
                <a:solidFill>
                  <a:prstClr val="black"/>
                </a:solidFill>
                <a:latin typeface="Gill Sans MT"/>
                <a:cs typeface="Gill Sans MT"/>
              </a:rPr>
              <a:t>||</a:t>
            </a:r>
          </a:p>
          <a:p>
            <a:pPr marL="782659">
              <a:spcBef>
                <a:spcPts val="436"/>
              </a:spcBef>
            </a:pP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DPLL(G{p </a:t>
            </a:r>
            <a:r>
              <a:rPr sz="1400" spc="-383" dirty="0">
                <a:solidFill>
                  <a:prstClr val="black"/>
                </a:solidFill>
                <a:latin typeface="Lucida Sans Unicode"/>
                <a:cs typeface="Lucida Sans Unicode"/>
              </a:rPr>
              <a:t>↦ </a:t>
            </a:r>
            <a:r>
              <a:rPr sz="1400" spc="-257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z="1400" spc="-4" dirty="0">
                <a:solidFill>
                  <a:prstClr val="black"/>
                </a:solidFill>
                <a:latin typeface="Gill Sans MT"/>
                <a:cs typeface="Gill Sans MT"/>
              </a:rPr>
              <a:t>})</a:t>
            </a:r>
            <a:endParaRPr sz="1400" dirty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130" dirty="0"/>
              <a:t>A </a:t>
            </a:r>
            <a:r>
              <a:rPr spc="102" dirty="0"/>
              <a:t>brief </a:t>
            </a:r>
            <a:r>
              <a:rPr spc="120" dirty="0"/>
              <a:t>review </a:t>
            </a:r>
            <a:r>
              <a:rPr spc="141" dirty="0"/>
              <a:t>of</a:t>
            </a:r>
            <a:r>
              <a:rPr spc="-67" dirty="0"/>
              <a:t> </a:t>
            </a:r>
            <a:r>
              <a:rPr spc="60" dirty="0"/>
              <a:t>DPLL</a:t>
            </a:r>
          </a:p>
        </p:txBody>
      </p:sp>
      <p:sp>
        <p:nvSpPr>
          <p:cNvPr id="5" name="object 5"/>
          <p:cNvSpPr/>
          <p:nvPr/>
        </p:nvSpPr>
        <p:spPr>
          <a:xfrm>
            <a:off x="1930557" y="1327131"/>
            <a:ext cx="5783089" cy="2659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7038" y="1305860"/>
            <a:ext cx="5726608" cy="2586871"/>
          </a:xfrm>
          <a:custGeom>
            <a:avLst/>
            <a:gdLst/>
            <a:ahLst/>
            <a:cxnLst/>
            <a:rect l="l" t="t" r="r" b="b"/>
            <a:pathLst>
              <a:path w="8144509" h="2895600">
                <a:moveTo>
                  <a:pt x="8085137" y="0"/>
                </a:moveTo>
                <a:lnTo>
                  <a:pt x="3995737" y="0"/>
                </a:lnTo>
                <a:lnTo>
                  <a:pt x="3970361" y="6215"/>
                </a:lnTo>
                <a:lnTo>
                  <a:pt x="3948723" y="20451"/>
                </a:lnTo>
                <a:lnTo>
                  <a:pt x="3933660" y="40867"/>
                </a:lnTo>
                <a:lnTo>
                  <a:pt x="3928008" y="65620"/>
                </a:lnTo>
                <a:lnTo>
                  <a:pt x="3928008" y="1564220"/>
                </a:lnTo>
                <a:lnTo>
                  <a:pt x="0" y="1691220"/>
                </a:lnTo>
                <a:lnTo>
                  <a:pt x="3928008" y="1818220"/>
                </a:lnTo>
                <a:lnTo>
                  <a:pt x="3928008" y="2833420"/>
                </a:lnTo>
                <a:lnTo>
                  <a:pt x="3933660" y="2857934"/>
                </a:lnTo>
                <a:lnTo>
                  <a:pt x="3948723" y="2877664"/>
                </a:lnTo>
                <a:lnTo>
                  <a:pt x="3970361" y="2890817"/>
                </a:lnTo>
                <a:lnTo>
                  <a:pt x="3995737" y="2895600"/>
                </a:lnTo>
                <a:lnTo>
                  <a:pt x="8085137" y="2895600"/>
                </a:lnTo>
                <a:lnTo>
                  <a:pt x="8109196" y="2890817"/>
                </a:lnTo>
                <a:lnTo>
                  <a:pt x="8127926" y="2877664"/>
                </a:lnTo>
                <a:lnTo>
                  <a:pt x="8140080" y="2857934"/>
                </a:lnTo>
                <a:lnTo>
                  <a:pt x="8144408" y="2833420"/>
                </a:lnTo>
                <a:lnTo>
                  <a:pt x="8144408" y="65620"/>
                </a:lnTo>
                <a:lnTo>
                  <a:pt x="8140080" y="40569"/>
                </a:lnTo>
                <a:lnTo>
                  <a:pt x="8127926" y="19656"/>
                </a:lnTo>
                <a:lnTo>
                  <a:pt x="8109196" y="5320"/>
                </a:lnTo>
                <a:lnTo>
                  <a:pt x="8085137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 sz="1266" dirty="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32260" y="1386289"/>
            <a:ext cx="2769096" cy="30172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97500"/>
              </a:lnSpc>
            </a:pPr>
            <a:r>
              <a:rPr spc="-56" dirty="0">
                <a:solidFill>
                  <a:prstClr val="black"/>
                </a:solidFill>
                <a:latin typeface="Gill Sans MT"/>
                <a:cs typeface="Gill Sans MT"/>
              </a:rPr>
              <a:t>B</a:t>
            </a:r>
            <a:r>
              <a:rPr b="1" spc="-56" dirty="0">
                <a:solidFill>
                  <a:prstClr val="black"/>
                </a:solidFill>
                <a:latin typeface="Gill Sans MT"/>
                <a:cs typeface="Gill Sans MT"/>
              </a:rPr>
              <a:t>oolean </a:t>
            </a:r>
            <a:r>
              <a:rPr b="1" spc="-70" dirty="0">
                <a:solidFill>
                  <a:prstClr val="black"/>
                </a:solidFill>
                <a:latin typeface="Gill Sans MT"/>
                <a:cs typeface="Gill Sans MT"/>
              </a:rPr>
              <a:t>constraint  </a:t>
            </a:r>
            <a:r>
              <a:rPr b="1" spc="-77" dirty="0">
                <a:solidFill>
                  <a:prstClr val="black"/>
                </a:solidFill>
                <a:latin typeface="Gill Sans MT"/>
                <a:cs typeface="Gill Sans MT"/>
              </a:rPr>
              <a:t>propagation </a:t>
            </a:r>
            <a:r>
              <a:rPr spc="-7" dirty="0">
                <a:solidFill>
                  <a:prstClr val="black"/>
                </a:solidFill>
                <a:latin typeface="Gill Sans MT"/>
                <a:cs typeface="Gill Sans MT"/>
              </a:rPr>
              <a:t>applies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unit  </a:t>
            </a:r>
            <a:r>
              <a:rPr spc="-7" dirty="0">
                <a:solidFill>
                  <a:prstClr val="black"/>
                </a:solidFill>
                <a:latin typeface="Gill Sans MT"/>
                <a:cs typeface="Gill Sans MT"/>
              </a:rPr>
              <a:t>resolution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until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fixed</a:t>
            </a:r>
            <a:r>
              <a:rPr spc="-11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point</a:t>
            </a:r>
            <a:r>
              <a:rPr spc="-4" dirty="0" smtClean="0">
                <a:solidFill>
                  <a:prstClr val="black"/>
                </a:solidFill>
                <a:latin typeface="Gill Sans MT"/>
                <a:cs typeface="Gill Sans MT"/>
              </a:rPr>
              <a:t>:</a:t>
            </a:r>
            <a:endParaRPr lang="en-US" spc="-4" dirty="0" smtClean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8929" marR="3572">
              <a:lnSpc>
                <a:spcPct val="97500"/>
              </a:lnSpc>
            </a:pPr>
            <a:endParaRPr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926422" marR="532190" lvl="0" indent="-353603">
              <a:lnSpc>
                <a:spcPts val="2250"/>
              </a:lnSpc>
              <a:tabLst>
                <a:tab pos="1113046" algn="l"/>
              </a:tabLst>
            </a:pPr>
            <a:r>
              <a:rPr lang="en-US" u="heavy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lang="en-US" u="heavy" spc="-4" dirty="0">
                <a:solidFill>
                  <a:prstClr val="black"/>
                </a:solidFill>
                <a:latin typeface="Gill Sans MT"/>
                <a:cs typeface="Gill Sans MT"/>
              </a:rPr>
              <a:t>li</a:t>
            </a:r>
            <a:r>
              <a:rPr lang="en-US" u="heavy" dirty="0">
                <a:solidFill>
                  <a:prstClr val="black"/>
                </a:solidFill>
                <a:latin typeface="Gill Sans MT"/>
                <a:cs typeface="Gill Sans MT"/>
              </a:rPr>
              <a:t>t		</a:t>
            </a:r>
            <a:r>
              <a:rPr lang="en-US" u="heavy" dirty="0" smtClean="0">
                <a:solidFill>
                  <a:prstClr val="black"/>
                </a:solidFill>
                <a:latin typeface="Gill Sans MT"/>
                <a:cs typeface="Gill Sans MT"/>
              </a:rPr>
              <a:t>c</a:t>
            </a:r>
            <a:r>
              <a:rPr lang="en-US" u="heavy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l</a:t>
            </a:r>
            <a:r>
              <a:rPr lang="en-US" u="heavy" dirty="0" smtClean="0">
                <a:solidFill>
                  <a:prstClr val="black"/>
                </a:solidFill>
                <a:latin typeface="Gill Sans MT"/>
                <a:cs typeface="Gill Sans MT"/>
              </a:rPr>
              <a:t>ause[l</a:t>
            </a:r>
            <a:r>
              <a:rPr lang="en-US" u="heavy" spc="-4" dirty="0" smtClean="0">
                <a:solidFill>
                  <a:prstClr val="black"/>
                </a:solidFill>
                <a:latin typeface="Gill Sans MT"/>
                <a:cs typeface="Gill Sans MT"/>
              </a:rPr>
              <a:t>i</a:t>
            </a:r>
            <a:r>
              <a:rPr lang="en-US" u="heavy" dirty="0" smtClean="0">
                <a:solidFill>
                  <a:prstClr val="black"/>
                </a:solidFill>
                <a:latin typeface="Gill Sans MT"/>
                <a:cs typeface="Gill Sans MT"/>
              </a:rPr>
              <a:t>t]</a:t>
            </a:r>
          </a:p>
          <a:p>
            <a:pPr marL="926422" marR="532190" lvl="0" indent="-353603" algn="ctr">
              <a:lnSpc>
                <a:spcPts val="2250"/>
              </a:lnSpc>
              <a:tabLst>
                <a:tab pos="1113046" algn="l"/>
              </a:tabLst>
            </a:pPr>
            <a:r>
              <a:rPr lang="en-US" spc="-7" dirty="0" smtClean="0">
                <a:solidFill>
                  <a:prstClr val="black"/>
                </a:solidFill>
                <a:latin typeface="Segoe UI Symbol"/>
                <a:cs typeface="Segoe UI Symbol"/>
              </a:rPr>
              <a:t>⟙</a:t>
            </a:r>
            <a:endParaRPr lang="en-US" spc="-4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endParaRPr sz="1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26422" marR="532190" indent="-353603">
              <a:lnSpc>
                <a:spcPts val="2250"/>
              </a:lnSpc>
              <a:tabLst>
                <a:tab pos="1113046" algn="l"/>
              </a:tabLst>
            </a:pPr>
            <a:r>
              <a:rPr u="heavy"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u="heavy" spc="-4" dirty="0">
                <a:solidFill>
                  <a:prstClr val="black"/>
                </a:solidFill>
                <a:latin typeface="Gill Sans MT"/>
                <a:cs typeface="Gill Sans MT"/>
              </a:rPr>
              <a:t>li</a:t>
            </a:r>
            <a:r>
              <a:rPr u="heavy" dirty="0">
                <a:solidFill>
                  <a:prstClr val="black"/>
                </a:solidFill>
                <a:latin typeface="Gill Sans MT"/>
                <a:cs typeface="Gill Sans MT"/>
              </a:rPr>
              <a:t>t		c</a:t>
            </a:r>
            <a:r>
              <a:rPr u="heavy" spc="-4" dirty="0">
                <a:solidFill>
                  <a:prstClr val="black"/>
                </a:solidFill>
                <a:latin typeface="Gill Sans MT"/>
                <a:cs typeface="Gill Sans MT"/>
              </a:rPr>
              <a:t>l</a:t>
            </a:r>
            <a:r>
              <a:rPr u="heavy" dirty="0">
                <a:solidFill>
                  <a:prstClr val="black"/>
                </a:solidFill>
                <a:latin typeface="Gill Sans MT"/>
                <a:cs typeface="Gill Sans MT"/>
              </a:rPr>
              <a:t>ause[¬l</a:t>
            </a:r>
            <a:r>
              <a:rPr u="heavy" spc="-4" dirty="0">
                <a:solidFill>
                  <a:prstClr val="black"/>
                </a:solidFill>
                <a:latin typeface="Gill Sans MT"/>
                <a:cs typeface="Gill Sans MT"/>
              </a:rPr>
              <a:t>i</a:t>
            </a:r>
            <a:r>
              <a:rPr u="heavy" dirty="0">
                <a:solidFill>
                  <a:prstClr val="black"/>
                </a:solidFill>
                <a:latin typeface="Gill Sans MT"/>
                <a:cs typeface="Gill Sans MT"/>
              </a:rPr>
              <a:t>t] </a:t>
            </a:r>
            <a:r>
              <a:rPr dirty="0">
                <a:solidFill>
                  <a:prstClr val="black"/>
                </a:solidFill>
                <a:latin typeface="Gill Sans MT"/>
                <a:cs typeface="Gill Sans MT"/>
              </a:rPr>
              <a:t> </a:t>
            </a:r>
            <a:r>
              <a:rPr spc="-4" dirty="0">
                <a:solidFill>
                  <a:prstClr val="black"/>
                </a:solidFill>
                <a:latin typeface="Gill Sans MT"/>
                <a:cs typeface="Gill Sans MT"/>
              </a:rPr>
              <a:t>clause[</a:t>
            </a:r>
            <a:r>
              <a:rPr spc="-4" dirty="0">
                <a:solidFill>
                  <a:prstClr val="black"/>
                </a:solidFill>
                <a:latin typeface="Segoe UI Symbol"/>
                <a:cs typeface="Segoe UI Symbol"/>
              </a:rPr>
              <a:t>⟘</a:t>
            </a:r>
            <a:r>
              <a:rPr spc="-4" dirty="0" smtClean="0">
                <a:solidFill>
                  <a:prstClr val="black"/>
                </a:solidFill>
                <a:latin typeface="Gill Sans MT"/>
                <a:cs typeface="Gill Sans MT"/>
              </a:rPr>
              <a:t>]</a:t>
            </a:r>
            <a:endParaRPr lang="en-US" spc="-4" dirty="0" smtClean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926422" marR="532190" indent="-353603">
              <a:lnSpc>
                <a:spcPts val="2250"/>
              </a:lnSpc>
              <a:tabLst>
                <a:tab pos="1113046" algn="l"/>
              </a:tabLst>
            </a:pPr>
            <a:endParaRPr lang="en-US" spc="-4" dirty="0">
              <a:solidFill>
                <a:prstClr val="black"/>
              </a:solidFill>
              <a:latin typeface="Gill Sans MT"/>
              <a:cs typeface="Gill Sans MT"/>
            </a:endParaRPr>
          </a:p>
          <a:p>
            <a:pPr marL="926422" marR="532190" indent="-353603">
              <a:lnSpc>
                <a:spcPts val="2250"/>
              </a:lnSpc>
              <a:tabLst>
                <a:tab pos="1113046" algn="l"/>
              </a:tabLst>
            </a:pPr>
            <a:endParaRPr lang="en-US" spc="-4" dirty="0" smtClean="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58250" y="6513884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336"/>
              </a:lnSpc>
            </a:pPr>
            <a:r>
              <a:rPr sz="1266" dirty="0">
                <a:solidFill>
                  <a:prstClr val="black"/>
                </a:solidFill>
                <a:latin typeface="Gill Sans MT"/>
                <a:cs typeface="Gill Sans MT"/>
              </a:rPr>
              <a:t>3</a:t>
            </a:r>
            <a:endParaRPr sz="1266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8800" y="787238"/>
            <a:ext cx="8229600" cy="630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531" b="1" i="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l"/>
            <a:r>
              <a:rPr lang="en-US" sz="2000" kern="0" dirty="0" smtClean="0"/>
              <a:t>(DPLL = </a:t>
            </a:r>
            <a:r>
              <a:rPr lang="en-US" sz="2000" kern="0" spc="-5" dirty="0" smtClean="0"/>
              <a:t>Da</a:t>
            </a:r>
            <a:r>
              <a:rPr lang="en-US" sz="2000" kern="0" spc="-20" dirty="0" smtClean="0"/>
              <a:t>v</a:t>
            </a:r>
            <a:r>
              <a:rPr lang="en-US" sz="2000" kern="0" dirty="0" smtClean="0"/>
              <a:t>i</a:t>
            </a:r>
            <a:r>
              <a:rPr lang="en-US" sz="2000" kern="0" spc="-240" dirty="0" smtClean="0"/>
              <a:t>s</a:t>
            </a:r>
            <a:r>
              <a:rPr lang="en-US" sz="2000" kern="0" dirty="0" smtClean="0"/>
              <a:t>, </a:t>
            </a:r>
            <a:r>
              <a:rPr lang="en-US" sz="2000" kern="0" spc="-25" dirty="0" smtClean="0"/>
              <a:t>P</a:t>
            </a:r>
            <a:r>
              <a:rPr lang="en-US" sz="2000" kern="0" dirty="0" smtClean="0"/>
              <a:t>u</a:t>
            </a:r>
            <a:r>
              <a:rPr lang="en-US" sz="2000" kern="0" spc="-5" dirty="0" smtClean="0"/>
              <a:t>t</a:t>
            </a:r>
            <a:r>
              <a:rPr lang="en-US" sz="2000" kern="0" dirty="0" smtClean="0"/>
              <a:t>n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m, </a:t>
            </a:r>
            <a:r>
              <a:rPr lang="en-US" sz="2000" kern="0" spc="-50" dirty="0" err="1" smtClean="0"/>
              <a:t>L</a:t>
            </a:r>
            <a:r>
              <a:rPr lang="en-US" sz="2000" kern="0" dirty="0" err="1" smtClean="0"/>
              <a:t>o</a:t>
            </a:r>
            <a:r>
              <a:rPr lang="en-US" sz="2000" kern="0" spc="-5" dirty="0" err="1" smtClean="0"/>
              <a:t>ge</a:t>
            </a:r>
            <a:r>
              <a:rPr lang="en-US" sz="2000" kern="0" dirty="0" err="1" smtClean="0"/>
              <a:t>m</a:t>
            </a:r>
            <a:r>
              <a:rPr lang="en-US" sz="2000" kern="0" spc="-5" dirty="0" err="1" smtClean="0"/>
              <a:t>a</a:t>
            </a:r>
            <a:r>
              <a:rPr lang="en-US" sz="2000" kern="0" dirty="0" err="1" smtClean="0"/>
              <a:t>nn</a:t>
            </a:r>
            <a:r>
              <a:rPr lang="en-US" sz="2000" kern="0" dirty="0" smtClean="0"/>
              <a:t>, </a:t>
            </a:r>
            <a:r>
              <a:rPr lang="en-US" sz="2000" kern="0" spc="-50" dirty="0" smtClean="0"/>
              <a:t>L</a:t>
            </a:r>
            <a:r>
              <a:rPr lang="en-US" sz="2000" kern="0" dirty="0" smtClean="0"/>
              <a:t>o</a:t>
            </a:r>
            <a:r>
              <a:rPr lang="en-US" sz="2000" kern="0" spc="-20" dirty="0" smtClean="0"/>
              <a:t>v</a:t>
            </a:r>
            <a:r>
              <a:rPr lang="en-US" sz="2000" kern="0" spc="-5" dirty="0" smtClean="0"/>
              <a:t>e</a:t>
            </a:r>
            <a:r>
              <a:rPr lang="en-US" sz="2000" kern="0" dirty="0" smtClean="0"/>
              <a:t>l</a:t>
            </a:r>
            <a:r>
              <a:rPr lang="en-US" sz="2000" kern="0" spc="-5" dirty="0" smtClean="0"/>
              <a:t>a</a:t>
            </a:r>
            <a:r>
              <a:rPr lang="en-US" sz="2000" kern="0" dirty="0" smtClean="0"/>
              <a:t>nd)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1640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67473</TotalTime>
  <Words>1017</Words>
  <Application>Microsoft Macintosh PowerPoint</Application>
  <PresentationFormat>On-screen Show (4:3)</PresentationFormat>
  <Paragraphs>141</Paragraphs>
  <Slides>18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Calibri</vt:lpstr>
      <vt:lpstr>Calibri Light</vt:lpstr>
      <vt:lpstr>Century Gothic</vt:lpstr>
      <vt:lpstr>Gill Sans MT</vt:lpstr>
      <vt:lpstr>Lucida Sans Unicode</vt:lpstr>
      <vt:lpstr>Segoe UI Symbol</vt:lpstr>
      <vt:lpstr>Times New Roman</vt:lpstr>
      <vt:lpstr>Wingdings</vt:lpstr>
      <vt:lpstr>Arial</vt:lpstr>
      <vt:lpstr>Office Theme</vt:lpstr>
      <vt:lpstr>3_Office Theme</vt:lpstr>
      <vt:lpstr>6_Office Theme</vt:lpstr>
      <vt:lpstr>7_Office Theme</vt:lpstr>
      <vt:lpstr>SAT &amp; SMT</vt:lpstr>
      <vt:lpstr>Syntax of propositional logic</vt:lpstr>
      <vt:lpstr>Satisfiability &amp; validity of propositional formulas</vt:lpstr>
      <vt:lpstr>PowerPoint Presentation</vt:lpstr>
      <vt:lpstr>Satisfiability &amp; validity of propositional formulas</vt:lpstr>
      <vt:lpstr>PowerPoint Presentation</vt:lpstr>
      <vt:lpstr>The power of benchmarks</vt:lpstr>
      <vt:lpstr>A brief review of DPLL</vt:lpstr>
      <vt:lpstr>A brief review of DPLL</vt:lpstr>
      <vt:lpstr>A brief review of DPLL</vt:lpstr>
      <vt:lpstr>A brief review of DPLL</vt:lpstr>
      <vt:lpstr>A brief review of DPLL</vt:lpstr>
      <vt:lpstr>A brief review of DPLL</vt:lpstr>
      <vt:lpstr>PowerPoint Presentation</vt:lpstr>
      <vt:lpstr>PowerPoint Presentation</vt:lpstr>
      <vt:lpstr>PowerPoint Presentation</vt:lpstr>
      <vt:lpstr>PowerPoint Presentation</vt:lpstr>
      <vt:lpstr>Z3 SMT prover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Shroud:  Enabling Private Access to Large-Scale Data in the Data Center</dc:title>
  <dc:creator>Jay Lorch</dc:creator>
  <cp:lastModifiedBy>Microsoft Office User</cp:lastModifiedBy>
  <cp:revision>2275</cp:revision>
  <cp:lastPrinted>2015-04-30T01:55:26Z</cp:lastPrinted>
  <dcterms:created xsi:type="dcterms:W3CDTF">2006-08-16T00:00:00Z</dcterms:created>
  <dcterms:modified xsi:type="dcterms:W3CDTF">2017-01-23T07:25:05Z</dcterms:modified>
</cp:coreProperties>
</file>