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63" r:id="rId2"/>
    <p:sldId id="351" r:id="rId3"/>
    <p:sldId id="287" r:id="rId4"/>
    <p:sldId id="325" r:id="rId5"/>
    <p:sldId id="302" r:id="rId6"/>
    <p:sldId id="262" r:id="rId7"/>
    <p:sldId id="328" r:id="rId8"/>
    <p:sldId id="329" r:id="rId9"/>
    <p:sldId id="330" r:id="rId10"/>
    <p:sldId id="334" r:id="rId11"/>
    <p:sldId id="331" r:id="rId12"/>
    <p:sldId id="261" r:id="rId13"/>
    <p:sldId id="344" r:id="rId14"/>
    <p:sldId id="327" r:id="rId15"/>
    <p:sldId id="257" r:id="rId16"/>
    <p:sldId id="258" r:id="rId17"/>
    <p:sldId id="267" r:id="rId18"/>
    <p:sldId id="284" r:id="rId19"/>
    <p:sldId id="269" r:id="rId20"/>
    <p:sldId id="332" r:id="rId21"/>
    <p:sldId id="274" r:id="rId22"/>
    <p:sldId id="333" r:id="rId23"/>
    <p:sldId id="265" r:id="rId24"/>
    <p:sldId id="272" r:id="rId25"/>
    <p:sldId id="273" r:id="rId26"/>
    <p:sldId id="271" r:id="rId27"/>
    <p:sldId id="276" r:id="rId28"/>
    <p:sldId id="341" r:id="rId29"/>
    <p:sldId id="275" r:id="rId30"/>
    <p:sldId id="352" r:id="rId31"/>
    <p:sldId id="294" r:id="rId32"/>
    <p:sldId id="281" r:id="rId33"/>
    <p:sldId id="288" r:id="rId34"/>
    <p:sldId id="280" r:id="rId35"/>
    <p:sldId id="339" r:id="rId36"/>
    <p:sldId id="286" r:id="rId37"/>
    <p:sldId id="289" r:id="rId38"/>
    <p:sldId id="291" r:id="rId39"/>
    <p:sldId id="295" r:id="rId40"/>
    <p:sldId id="335" r:id="rId41"/>
    <p:sldId id="296" r:id="rId42"/>
    <p:sldId id="297" r:id="rId43"/>
    <p:sldId id="298" r:id="rId44"/>
    <p:sldId id="342" r:id="rId45"/>
    <p:sldId id="345" r:id="rId46"/>
    <p:sldId id="347" r:id="rId47"/>
    <p:sldId id="349" r:id="rId48"/>
    <p:sldId id="350" r:id="rId49"/>
    <p:sldId id="353" r:id="rId50"/>
    <p:sldId id="340" r:id="rId51"/>
    <p:sldId id="292" r:id="rId52"/>
    <p:sldId id="336" r:id="rId53"/>
    <p:sldId id="277" r:id="rId54"/>
    <p:sldId id="293" r:id="rId55"/>
    <p:sldId id="337" r:id="rId56"/>
    <p:sldId id="354" r:id="rId57"/>
    <p:sldId id="338" r:id="rId58"/>
    <p:sldId id="299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8"/>
    <p:restoredTop sz="83129" autoAdjust="0"/>
  </p:normalViewPr>
  <p:slideViewPr>
    <p:cSldViewPr>
      <p:cViewPr varScale="1">
        <p:scale>
          <a:sx n="136" d="100"/>
          <a:sy n="136" d="100"/>
        </p:scale>
        <p:origin x="151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CC913-81F7-4839-97AC-8BC121D70F6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93CA1-2CCC-436B-BCA7-B1BC7B08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0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64524-6A8B-4366-A404-B22C08CB2E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5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58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87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 so</a:t>
            </a:r>
            <a:r>
              <a:rPr lang="en-US" baseline="0" dirty="0"/>
              <a:t> let me show something cool that you can do with the previous construction. It has to do with </a:t>
            </a:r>
            <a:r>
              <a:rPr lang="en-US" baseline="0" dirty="0" err="1"/>
              <a:t>predictivity</a:t>
            </a:r>
            <a:r>
              <a:rPr lang="en-US" baseline="0" dirty="0"/>
              <a:t>, a r</a:t>
            </a:r>
            <a:r>
              <a:rPr lang="en-US" dirty="0"/>
              <a:t>ecent breakthrough in online learning.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Predictive regret minimization</a:t>
            </a:r>
            <a:r>
              <a:rPr lang="en-US" baseline="0" dirty="0"/>
              <a:t> is pretty s</a:t>
            </a:r>
            <a:r>
              <a:rPr lang="en-US" dirty="0"/>
              <a:t>imilar to regular regret minimization.</a:t>
            </a:r>
            <a:r>
              <a:rPr lang="en-US" baseline="0" dirty="0"/>
              <a:t> </a:t>
            </a:r>
            <a:r>
              <a:rPr lang="en-US" dirty="0"/>
              <a:t>The idea </a:t>
            </a:r>
            <a:r>
              <a:rPr lang="en-US" baseline="0" dirty="0"/>
              <a:t>is that in PREDICTIVE regret minimization the regret minimizers also be able to accept a prediction </a:t>
            </a:r>
            <a:r>
              <a:rPr lang="en-US" baseline="0" dirty="0" err="1"/>
              <a:t>m^t</a:t>
            </a:r>
            <a:r>
              <a:rPr lang="en-US" baseline="0" dirty="0"/>
              <a:t> of the next loss vector </a:t>
            </a:r>
            <a:r>
              <a:rPr lang="en-US" baseline="0" dirty="0" err="1"/>
              <a:t>ell^t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Requirement: a predictive regret minimizer must guarantee that the regret </a:t>
            </a:r>
            <a:r>
              <a:rPr lang="en-US" b="1" dirty="0"/>
              <a:t>will not grow </a:t>
            </a:r>
            <a:r>
              <a:rPr lang="en-US" dirty="0"/>
              <a:t>should the predictions be always correct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68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few details missing here</a:t>
            </a:r>
            <a:r>
              <a:rPr lang="en-US" baseline="0" dirty="0"/>
              <a:t> that I’m going to fly over. It actually turns out that we had to extend Abernethy et al.’s construction a tiny bit but at any rate, here is the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95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we know</a:t>
            </a:r>
            <a:r>
              <a:rPr lang="en-US" baseline="0" dirty="0"/>
              <a:t> that in order to come up with a regret minimizer for the n-dimensional simplex Delta n, it is enough to come up with any approachability strategy for a particular Blackwell game.</a:t>
            </a:r>
          </a:p>
          <a:p>
            <a:r>
              <a:rPr lang="en-US" baseline="0" dirty="0"/>
              <a:t>And we know that to come up with a strategy for that Blackwell game, one can use any regret using a slightly modified version of the construction by Abernethy et al.</a:t>
            </a:r>
          </a:p>
          <a:p>
            <a:endParaRPr lang="en-US" baseline="0" dirty="0"/>
          </a:p>
          <a:p>
            <a:r>
              <a:rPr lang="en-US" baseline="0" dirty="0"/>
              <a:t>So, at this point one might wonder: what happens if I plug in FTRL as the regret minimizer to the left, what do I get out to the right? Well, it turns out that you get regret matching!</a:t>
            </a:r>
          </a:p>
          <a:p>
            <a:r>
              <a:rPr lang="en-US" dirty="0"/>
              <a:t>Ok</a:t>
            </a:r>
            <a:r>
              <a:rPr lang="en-US" baseline="0" dirty="0"/>
              <a:t> so what happens if you use OMD instead of FTRL? Well, get ready to be amazed, because you recover RM+.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35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think that these reductions are</a:t>
            </a:r>
            <a:r>
              <a:rPr lang="en-US" baseline="0" dirty="0"/>
              <a:t> incredibly surprising for several reasons, but let me state the two most compelling reasons here.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First,</a:t>
            </a:r>
            <a:r>
              <a:rPr lang="en-US" baseline="0" dirty="0"/>
              <a:t> ….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Second, RM/RM+</a:t>
            </a:r>
            <a:r>
              <a:rPr lang="en-US" baseline="0" dirty="0"/>
              <a:t> and FTRL/OMD are pretty different even on the surface: the former do not have </a:t>
            </a:r>
            <a:r>
              <a:rPr lang="en-US" baseline="0" dirty="0" err="1"/>
              <a:t>hyperparameters</a:t>
            </a:r>
            <a:r>
              <a:rPr lang="en-US" baseline="0" dirty="0"/>
              <a:t>, while the latter have </a:t>
            </a:r>
            <a:r>
              <a:rPr lang="en-US" baseline="0" dirty="0" err="1"/>
              <a:t>stepsize</a:t>
            </a:r>
            <a:r>
              <a:rPr lang="en-US" baseline="0" dirty="0"/>
              <a:t> </a:t>
            </a:r>
            <a:r>
              <a:rPr lang="en-US" baseline="0" dirty="0" err="1"/>
              <a:t>hyperparameters</a:t>
            </a:r>
            <a:r>
              <a:rPr lang="en-US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It’s important to note that the reduction FTRL -&gt; RM and OMD -&gt; RM+ hold </a:t>
            </a:r>
            <a:r>
              <a:rPr lang="en-US" i="1" dirty="0"/>
              <a:t>for any </a:t>
            </a:r>
            <a:r>
              <a:rPr lang="en-US" i="1" dirty="0" err="1"/>
              <a:t>stepsize</a:t>
            </a:r>
            <a:r>
              <a:rPr lang="en-US" dirty="0"/>
              <a:t>. That means that no matter the </a:t>
            </a:r>
            <a:r>
              <a:rPr lang="en-US" dirty="0" err="1"/>
              <a:t>stepsize</a:t>
            </a:r>
            <a:r>
              <a:rPr lang="en-US" baseline="0" dirty="0"/>
              <a:t> that we use in FTRL and OMD, when plugged in the construction we just talked about the algorithms that you take out do not change. Basically, in the proof the </a:t>
            </a:r>
            <a:r>
              <a:rPr lang="en-US" baseline="0" dirty="0" err="1"/>
              <a:t>stepsize</a:t>
            </a:r>
            <a:r>
              <a:rPr lang="en-US" baseline="0" dirty="0"/>
              <a:t> cancels out.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36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Landmark</a:t>
            </a:r>
            <a:r>
              <a:rPr lang="en-US" baseline="0" dirty="0"/>
              <a:t> </a:t>
            </a:r>
            <a:r>
              <a:rPr lang="en-US" dirty="0"/>
              <a:t>paper by </a:t>
            </a:r>
            <a:r>
              <a:rPr lang="en-US" dirty="0" err="1"/>
              <a:t>Syrgkanis</a:t>
            </a:r>
            <a:r>
              <a:rPr lang="en-US" dirty="0"/>
              <a:t> 2015</a:t>
            </a:r>
          </a:p>
          <a:p>
            <a:r>
              <a:rPr lang="en-US" dirty="0"/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 convergence of regularized learning in games” --- best paper award? I don’t remember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7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59290-CD36-4762-91FC-F04933C095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28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59290-CD36-4762-91FC-F04933C0956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98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59290-CD36-4762-91FC-F04933C095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4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61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59290-CD36-4762-91FC-F04933C0956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59290-CD36-4762-91FC-F04933C095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3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16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What about convex hulls? It turns out that this is much trickier!</a:t>
                </a:r>
              </a:p>
              <a:p>
                <a:r>
                  <a:rPr lang="en-US" dirty="0"/>
                  <a:t>We can try to reuse the same approach as before: we ask the two regret minimizers, one for </a:t>
                </a:r>
                <a:r>
                  <a:rPr lang="en-US" dirty="0" smtClean="0"/>
                  <a:t>Q_1 </a:t>
                </a:r>
                <a:r>
                  <a:rPr lang="en-US" dirty="0"/>
                  <a:t>and one for </a:t>
                </a:r>
                <a:r>
                  <a:rPr lang="en-US" dirty="0" smtClean="0"/>
                  <a:t>Q_2, </a:t>
                </a:r>
                <a:r>
                  <a:rPr lang="en-US" dirty="0"/>
                  <a:t>to independently output decisions. But now we run into this dilemma as to how we should form a convex combination between the two decisions.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need a third regret minimizer to decide how to “mix” the recommendations from </a:t>
                </a:r>
                <a:r>
                  <a:rPr lang="en-US" dirty="0" smtClean="0"/>
                  <a:t>Q_1 </a:t>
                </a:r>
                <a:r>
                  <a:rPr lang="en-US" dirty="0"/>
                  <a:t>and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𝑄_2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5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44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1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So let’s talk now about regret minimization.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 regret Minimizer is standard concept in online convex optimization/online learning, and it is an abstraction for a repeated decision maker. In particular, it can be thought of as a device that that AT EACH TIME T supports two operations: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dirty="0" smtClean="0"/>
                  <a:t>Output the next strategy in the game x^{t}, drawn from the set of all possible strategies in the game --- for</a:t>
                </a:r>
                <a:r>
                  <a:rPr lang="en-US" baseline="0" dirty="0" smtClean="0"/>
                  <a:t> now we said we’d focus on normal-form games, so in that case a strategy is a distribution over a finite set of actions, which can be represented as a point in a probability simplex.</a:t>
                </a:r>
                <a:endParaRPr lang="en-US" dirty="0" smtClean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dirty="0" smtClean="0"/>
                  <a:t>Receives/observes a loss vector that is meant to evaluate the performance of the last strategy.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Quality metric for a regret minimizer: CUMULATIVE REGRET</a:t>
                </a:r>
              </a:p>
              <a:p>
                <a:endParaRPr lang="en-US" dirty="0"/>
              </a:p>
              <a:p>
                <a:r>
                  <a:rPr lang="en-US" dirty="0"/>
                  <a:t>We can formalize this idea mathematically as the difference between the LOSS THAT WAS CUMULATED and the MINIMUM POSSIBLE CUMULATIVE LOSS…</a:t>
                </a:r>
              </a:p>
              <a:p>
                <a:endParaRPr lang="en-US" dirty="0"/>
              </a:p>
              <a:p>
                <a:r>
                  <a:rPr lang="en-US" dirty="0"/>
                  <a:t>“Good” regret minimizer (Hannan consistent): regret grows at a sublinear rate</a:t>
                </a:r>
              </a:p>
              <a:p>
                <a:r>
                  <a:rPr lang="en-US" dirty="0"/>
                  <a:t>Typically </a:t>
                </a:r>
                <a:r>
                  <a:rPr lang="en-US" i="0">
                    <a:latin typeface="Cambria Math" panose="02040503050406030204" pitchFamily="18" charset="0"/>
                  </a:rPr>
                  <a:t>O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(𝑇^(1/2))</a:t>
                </a:r>
                <a:r>
                  <a:rPr lang="en-US" dirty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learning is </a:t>
                </a:r>
                <a:r>
                  <a:rPr lang="en-US" b="1" dirty="0"/>
                  <a:t>online</a:t>
                </a:r>
                <a:r>
                  <a:rPr lang="en-US" dirty="0"/>
                  <a:t>, in the sense that the next strategy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𝑥^(𝑡+1)  </a:t>
                </a:r>
                <a:r>
                  <a:rPr lang="en-US" dirty="0"/>
                  <a:t> is based only on the previous strategies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𝑥^1,…, 𝑥^𝑡</a:t>
                </a:r>
                <a:r>
                  <a:rPr lang="en-US" dirty="0"/>
                  <a:t> and corresponding observed </a:t>
                </a:r>
                <a:r>
                  <a:rPr lang="en-US" dirty="0" smtClean="0"/>
                  <a:t>loss </a:t>
                </a:r>
                <a:r>
                  <a:rPr lang="en-US" dirty="0"/>
                  <a:t>vectors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ℓ^1,…,ℓ^𝑡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.</a:t>
                </a:r>
                <a:r>
                  <a:rPr lang="en-US" dirty="0" smtClean="0"/>
                  <a:t> Crucially,</a:t>
                </a:r>
                <a:r>
                  <a:rPr lang="en-US" baseline="0" dirty="0" smtClean="0"/>
                  <a:t> ….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6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7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4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97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83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understand</a:t>
            </a:r>
            <a:r>
              <a:rPr lang="en-US" baseline="0" dirty="0"/>
              <a:t> how regret matching and regret matching plus work, we need to take a step back and introduce Blackwell approachability</a:t>
            </a:r>
          </a:p>
          <a:p>
            <a:endParaRPr lang="en-US" baseline="0" dirty="0"/>
          </a:p>
          <a:p>
            <a:r>
              <a:rPr lang="en-US" baseline="0" dirty="0"/>
              <a:t>A Blackwell approachability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4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fact, some</a:t>
            </a:r>
            <a:r>
              <a:rPr lang="en-US" baseline="0" dirty="0"/>
              <a:t> people claim that Blackwell was effectively the precursor of online optimization.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2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30.png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32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33.png"/><Relationship Id="rId4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warnin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10.png"/><Relationship Id="rId9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sandholm/reducedSpace.icml17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sandholm/reducedSpace.icml17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0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7E73-86CD-483B-8953-3715BD3AF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514600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Regret minimization and applications to solving games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8C366-C72B-43FC-B54B-D721DFF39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4495800"/>
            <a:ext cx="7162800" cy="175260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Tuomas Sandholm</a:t>
            </a:r>
          </a:p>
        </p:txBody>
      </p:sp>
    </p:spTree>
    <p:extLst>
      <p:ext uri="{BB962C8B-B14F-4D97-AF65-F5344CB8AC3E}">
        <p14:creationId xmlns:p14="http://schemas.microsoft.com/office/powerpoint/2010/main" val="97818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5DBB-C594-C8CC-E44F-428E1799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15" y="3810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State-of-the-art variant in practice: </a:t>
            </a:r>
            <a:r>
              <a:rPr lang="en-US" b="1" dirty="0"/>
              <a:t>Discounted RM (DRM)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F5FE2-F967-43FE-426F-79BFD2972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029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Linear RM (LRM)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Weight iteration t by t (in regrets and averaging)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RM+ floors regrets at 0. Can we combine this with linear RM? Theory: Yes. Practice: No! Does very poorly.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</a:rPr>
              <a:t>But less-aggressive combinations do well: </a:t>
            </a:r>
            <a:r>
              <a:rPr lang="en-US" sz="2400" b="1" dirty="0">
                <a:effectLst/>
                <a:latin typeface="Arial" panose="020B0604020202020204" pitchFamily="34" charset="0"/>
              </a:rPr>
              <a:t>Discounted RM</a:t>
            </a:r>
          </a:p>
          <a:p>
            <a:pPr lvl="1"/>
            <a:r>
              <a:rPr lang="en-US" sz="2000" dirty="0">
                <a:effectLst/>
                <a:latin typeface="Arial" panose="020B0604020202020204" pitchFamily="34" charset="0"/>
              </a:rPr>
              <a:t>On each iteration, multiply positive regrets by 𝑡</a:t>
            </a:r>
            <a:r>
              <a:rPr lang="en-US" sz="2000" baseline="30000" dirty="0">
                <a:effectLst/>
                <a:latin typeface="Arial" panose="020B0604020202020204" pitchFamily="34" charset="0"/>
              </a:rPr>
              <a:t>𝛼</a:t>
            </a:r>
            <a:r>
              <a:rPr lang="en-US" sz="2000" dirty="0">
                <a:effectLst/>
                <a:latin typeface="Arial" panose="020B0604020202020204" pitchFamily="34" charset="0"/>
              </a:rPr>
              <a:t> / 𝑡</a:t>
            </a:r>
            <a:r>
              <a:rPr lang="en-US" sz="2000" baseline="30000" dirty="0">
                <a:effectLst/>
                <a:latin typeface="Arial" panose="020B0604020202020204" pitchFamily="34" charset="0"/>
              </a:rPr>
              <a:t>𝛼</a:t>
            </a:r>
            <a:r>
              <a:rPr lang="en-US" sz="2000" dirty="0">
                <a:effectLst/>
                <a:latin typeface="Arial" panose="020B0604020202020204" pitchFamily="34" charset="0"/>
              </a:rPr>
              <a:t>+1</a:t>
            </a:r>
          </a:p>
          <a:p>
            <a:pPr lvl="1"/>
            <a:r>
              <a:rPr lang="en-US" sz="2000" dirty="0">
                <a:effectLst/>
                <a:latin typeface="Arial" panose="020B0604020202020204" pitchFamily="34" charset="0"/>
              </a:rPr>
              <a:t>On each iteration, multiply negative regrets by 𝑡</a:t>
            </a:r>
            <a:r>
              <a:rPr lang="en-US" sz="2000" baseline="30000" dirty="0">
                <a:effectLst/>
                <a:latin typeface="Arial" panose="020B0604020202020204" pitchFamily="34" charset="0"/>
              </a:rPr>
              <a:t>𝛽</a:t>
            </a:r>
            <a:r>
              <a:rPr lang="en-US" sz="2000" dirty="0">
                <a:effectLst/>
                <a:latin typeface="Arial" panose="020B0604020202020204" pitchFamily="34" charset="0"/>
              </a:rPr>
              <a:t> / 𝑡</a:t>
            </a:r>
            <a:r>
              <a:rPr lang="en-US" sz="2000" baseline="30000" dirty="0">
                <a:effectLst/>
                <a:latin typeface="Arial" panose="020B0604020202020204" pitchFamily="34" charset="0"/>
              </a:rPr>
              <a:t>𝛽</a:t>
            </a:r>
            <a:r>
              <a:rPr lang="en-US" sz="2000" dirty="0">
                <a:effectLst/>
                <a:latin typeface="Arial" panose="020B0604020202020204" pitchFamily="34" charset="0"/>
              </a:rPr>
              <a:t>+1</a:t>
            </a:r>
          </a:p>
          <a:p>
            <a:pPr lvl="1"/>
            <a:r>
              <a:rPr lang="en-US" sz="2000" dirty="0">
                <a:effectLst/>
                <a:latin typeface="Arial" panose="020B0604020202020204" pitchFamily="34" charset="0"/>
              </a:rPr>
              <a:t>Weight contributions toward average strategy by (𝑡 / (𝑡+1))</a:t>
            </a:r>
            <a:r>
              <a:rPr lang="en-US" sz="2000" baseline="30000" dirty="0">
                <a:effectLst/>
                <a:latin typeface="Arial" panose="020B0604020202020204" pitchFamily="34" charset="0"/>
              </a:rPr>
              <a:t>𝛾</a:t>
            </a:r>
          </a:p>
          <a:p>
            <a:pPr lvl="1"/>
            <a:r>
              <a:rPr lang="en-US" sz="2000" dirty="0">
                <a:effectLst/>
                <a:latin typeface="Arial" panose="020B0604020202020204" pitchFamily="34" charset="0"/>
              </a:rPr>
              <a:t>Worst-case convergence bound only a small constant worse than that of RM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For 𝛼 = 1.5, 𝛽 = 0, 𝛾 = 2, consistently outperforms RM+ in practice</a:t>
            </a:r>
            <a:endParaRPr lang="en-US" sz="2000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8D1B0D-72AE-8F08-24E9-5B9ED30AF3FA}"/>
              </a:ext>
            </a:extLst>
          </p:cNvPr>
          <p:cNvSpPr txBox="1"/>
          <p:nvPr/>
        </p:nvSpPr>
        <p:spPr>
          <a:xfrm>
            <a:off x="170685" y="6367046"/>
            <a:ext cx="8897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[Brown &amp; </a:t>
            </a:r>
            <a:r>
              <a:rPr lang="en-US" sz="1600" dirty="0" err="1">
                <a:solidFill>
                  <a:srgbClr val="7030A0"/>
                </a:solidFill>
              </a:rPr>
              <a:t>Sandholm</a:t>
            </a:r>
            <a:r>
              <a:rPr lang="en-US" sz="1600" dirty="0">
                <a:solidFill>
                  <a:srgbClr val="7030A0"/>
                </a:solidFill>
              </a:rPr>
              <a:t>, Solving Imperfect-Information Games via Discounted Regret Minimization, AAAI’19]</a:t>
            </a:r>
          </a:p>
        </p:txBody>
      </p:sp>
    </p:spTree>
    <p:extLst>
      <p:ext uri="{BB962C8B-B14F-4D97-AF65-F5344CB8AC3E}">
        <p14:creationId xmlns:p14="http://schemas.microsoft.com/office/powerpoint/2010/main" val="180558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DC0F-4FEA-84A9-5616-BA1CB681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Common Template for Regret Minimizers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E86170-BC0C-6F31-0899-75809EC25AC7}"/>
                  </a:ext>
                </a:extLst>
              </p:cNvPr>
              <p:cNvSpPr txBox="1"/>
              <p:nvPr/>
            </p:nvSpPr>
            <p:spPr>
              <a:xfrm>
                <a:off x="609600" y="1600200"/>
                <a:ext cx="8153400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All of these algorithms guarantee that after seeing any number T of utilities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…,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the regret cumulated by the algorithm satisfies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E86170-BC0C-6F31-0899-75809EC25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8153400" cy="666977"/>
              </a:xfrm>
              <a:prstGeom prst="rect">
                <a:avLst/>
              </a:prstGeom>
              <a:blipFill>
                <a:blip r:embed="rId3"/>
                <a:stretch>
                  <a:fillRect l="-622" t="-5660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E005D14-EFFF-5B2A-BC4C-4BE059EB1F95}"/>
              </a:ext>
            </a:extLst>
          </p:cNvPr>
          <p:cNvSpPr txBox="1"/>
          <p:nvPr/>
        </p:nvSpPr>
        <p:spPr>
          <a:xfrm>
            <a:off x="4102000" y="3712909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Constant that depends on number of actions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6DB70F26-070B-C9B9-3E60-B575B122C858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>
            <a:off x="3810000" y="3200400"/>
            <a:ext cx="292000" cy="66639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DF9460-A25D-CFCF-7069-9C3509B17635}"/>
                  </a:ext>
                </a:extLst>
              </p:cNvPr>
              <p:cNvSpPr txBox="1"/>
              <p:nvPr/>
            </p:nvSpPr>
            <p:spPr>
              <a:xfrm>
                <a:off x="3124200" y="2509198"/>
                <a:ext cx="1955600" cy="1077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DF9460-A25D-CFCF-7069-9C3509B17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509198"/>
                <a:ext cx="1955600" cy="1077603"/>
              </a:xfrm>
              <a:prstGeom prst="rect">
                <a:avLst/>
              </a:prstGeom>
              <a:blipFill>
                <a:blip r:embed="rId4"/>
                <a:stretch>
                  <a:fillRect l="-1299" t="-65116" r="-3247" b="-1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E22AE-B80E-539A-0610-76517F440B14}"/>
                  </a:ext>
                </a:extLst>
              </p:cNvPr>
              <p:cNvSpPr txBox="1"/>
              <p:nvPr/>
            </p:nvSpPr>
            <p:spPr>
              <a:xfrm>
                <a:off x="381000" y="4341191"/>
                <a:ext cx="8382000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So, assuming that the utility vectors have bounded norms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𝐵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(this is always the case when playing finite games),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𝑐𝐵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e>
                    </m:rad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E22AE-B80E-539A-0610-76517F440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341191"/>
                <a:ext cx="8382000" cy="666977"/>
              </a:xfrm>
              <a:prstGeom prst="rect">
                <a:avLst/>
              </a:prstGeom>
              <a:blipFill>
                <a:blip r:embed="rId5"/>
                <a:stretch>
                  <a:fillRect l="-756" t="-3704" r="-1210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87508D-AC27-440F-E9C2-9595D9112E7C}"/>
                  </a:ext>
                </a:extLst>
              </p:cNvPr>
              <p:cNvSpPr txBox="1"/>
              <p:nvPr/>
            </p:nvSpPr>
            <p:spPr>
              <a:xfrm>
                <a:off x="381000" y="5124075"/>
                <a:ext cx="5867400" cy="110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Consequence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when using these algorithms in self-play in 2-player 0-sum games, the average strategy converges to a Nash equilibrium at a rate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𝑇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87508D-AC27-440F-E9C2-9595D9112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24075"/>
                <a:ext cx="5867400" cy="1104533"/>
              </a:xfrm>
              <a:prstGeom prst="rect">
                <a:avLst/>
              </a:prstGeom>
              <a:blipFill>
                <a:blip r:embed="rId6"/>
                <a:stretch>
                  <a:fillRect l="-1080" t="-2273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AA168E26-982E-C44B-FDFE-4CD3820D0357}"/>
              </a:ext>
            </a:extLst>
          </p:cNvPr>
          <p:cNvGrpSpPr/>
          <p:nvPr/>
        </p:nvGrpSpPr>
        <p:grpSpPr>
          <a:xfrm>
            <a:off x="6174790" y="5394115"/>
            <a:ext cx="2816810" cy="930485"/>
            <a:chOff x="3048000" y="1346968"/>
            <a:chExt cx="5791200" cy="174880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96B677F-9BBD-4BFA-6FB7-F213B38DE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8000" y="1438580"/>
              <a:ext cx="5791200" cy="165719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5277A8-D7EC-8422-175B-35270E5BCBAB}"/>
                </a:ext>
              </a:extLst>
            </p:cNvPr>
            <p:cNvSpPr txBox="1"/>
            <p:nvPr/>
          </p:nvSpPr>
          <p:spPr>
            <a:xfrm>
              <a:off x="5084942" y="1346968"/>
              <a:ext cx="2344293" cy="4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Reminder: self play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84AE90C-9C92-B7E1-9D33-88F3DA17DD7E}"/>
                </a:ext>
              </a:extLst>
            </p:cNvPr>
            <p:cNvSpPr/>
            <p:nvPr/>
          </p:nvSpPr>
          <p:spPr>
            <a:xfrm>
              <a:off x="6264479" y="1719028"/>
              <a:ext cx="457200" cy="2985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E6B8385-40AA-27B0-2ED0-82B51535C651}"/>
                </a:ext>
              </a:extLst>
            </p:cNvPr>
            <p:cNvSpPr/>
            <p:nvPr/>
          </p:nvSpPr>
          <p:spPr>
            <a:xfrm>
              <a:off x="6310454" y="2262772"/>
              <a:ext cx="397079" cy="420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1C6C203-8BFE-BE0D-D326-E65858047ED9}"/>
                </a:ext>
              </a:extLst>
            </p:cNvPr>
            <p:cNvSpPr/>
            <p:nvPr/>
          </p:nvSpPr>
          <p:spPr>
            <a:xfrm>
              <a:off x="3581400" y="1596789"/>
              <a:ext cx="625679" cy="420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4B8430B-07D7-287A-ABC6-65BD49145DF5}"/>
                </a:ext>
              </a:extLst>
            </p:cNvPr>
            <p:cNvSpPr/>
            <p:nvPr/>
          </p:nvSpPr>
          <p:spPr>
            <a:xfrm>
              <a:off x="3657600" y="2253474"/>
              <a:ext cx="521187" cy="420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C42E9A0-BA7D-B36A-A0B2-C8E91CFE9EB6}"/>
                </a:ext>
              </a:extLst>
            </p:cNvPr>
            <p:cNvSpPr/>
            <p:nvPr/>
          </p:nvSpPr>
          <p:spPr>
            <a:xfrm>
              <a:off x="5105400" y="2236965"/>
              <a:ext cx="304799" cy="420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FEA979E-6431-A202-B0DE-675AB9FE35D4}"/>
                </a:ext>
              </a:extLst>
            </p:cNvPr>
            <p:cNvSpPr/>
            <p:nvPr/>
          </p:nvSpPr>
          <p:spPr>
            <a:xfrm>
              <a:off x="5121480" y="1703615"/>
              <a:ext cx="304799" cy="326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40EB708-FD8E-B23C-9AEC-64BEE8A4F5C8}"/>
                </a:ext>
              </a:extLst>
            </p:cNvPr>
            <p:cNvSpPr/>
            <p:nvPr/>
          </p:nvSpPr>
          <p:spPr>
            <a:xfrm>
              <a:off x="7631444" y="1696955"/>
              <a:ext cx="786580" cy="326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29BA2C6-381F-5B83-BD8F-5F4506013614}"/>
                </a:ext>
              </a:extLst>
            </p:cNvPr>
            <p:cNvSpPr/>
            <p:nvPr/>
          </p:nvSpPr>
          <p:spPr>
            <a:xfrm>
              <a:off x="7606976" y="2320104"/>
              <a:ext cx="786580" cy="326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Cloud 48">
            <a:extLst>
              <a:ext uri="{FF2B5EF4-FFF2-40B4-BE49-F238E27FC236}">
                <a16:creationId xmlns:a16="http://schemas.microsoft.com/office/drawing/2014/main" id="{4EDDCE4B-75FA-F0C8-5C3C-7CC117D2E48C}"/>
              </a:ext>
            </a:extLst>
          </p:cNvPr>
          <p:cNvSpPr/>
          <p:nvPr/>
        </p:nvSpPr>
        <p:spPr>
          <a:xfrm>
            <a:off x="6096000" y="5257800"/>
            <a:ext cx="3200400" cy="12954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C248E98-2042-B4E7-D733-87C1C308837C}"/>
              </a:ext>
            </a:extLst>
          </p:cNvPr>
          <p:cNvSpPr/>
          <p:nvPr/>
        </p:nvSpPr>
        <p:spPr>
          <a:xfrm>
            <a:off x="6193480" y="2364750"/>
            <a:ext cx="2721919" cy="1215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Remember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This holds without any assumption about the way the utilities are selected by the environment!</a:t>
            </a:r>
          </a:p>
        </p:txBody>
      </p:sp>
    </p:spTree>
    <p:extLst>
      <p:ext uri="{BB962C8B-B14F-4D97-AF65-F5344CB8AC3E}">
        <p14:creationId xmlns:p14="http://schemas.microsoft.com/office/powerpoint/2010/main" val="179826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Regret Minimizers are Used in Practice?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4177" y="1752600"/>
            <a:ext cx="4268786" cy="63976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Multiplicative Weights Update (MWU)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3380" y="2174874"/>
            <a:ext cx="4570395" cy="4454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Special case of OMD, that works for general convex sets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Widely used &amp; understood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❌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Slow in practice for games</a:t>
            </a: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❌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Hyperparameters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(</a:t>
            </a:r>
            <a:r>
              <a:rPr lang="en-US" sz="2000" dirty="0" err="1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stepsize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solidFill>
                <a:srgbClr val="00B050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 Can incorporate optimism </a:t>
            </a:r>
            <a:b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about future losses to </a:t>
            </a:r>
            <a:b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converge faster in 2-player 0-sum</a:t>
            </a:r>
            <a:b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games</a:t>
            </a: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56175" y="2174875"/>
            <a:ext cx="3736975" cy="395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❌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Only for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simplex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domains</a:t>
            </a:r>
          </a:p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❌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Not as well studied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 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Tuned for game solving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No </a:t>
            </a:r>
            <a:r>
              <a:rPr lang="en-US" sz="2000" dirty="0" err="1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hyperparameters</a:t>
            </a: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Incredibly effective </a:t>
            </a: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❓</a:t>
            </a: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Unknown… Until recently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956175" y="1752600"/>
            <a:ext cx="3736975" cy="63976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Regret Matching (RM)</a:t>
            </a:r>
            <a:br>
              <a:rPr lang="en-US" b="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&amp; Regret Matching+ (RM+)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idx="1"/>
          </p:nvPr>
        </p:nvSpPr>
        <p:spPr>
          <a:xfrm>
            <a:off x="5113355" y="4506097"/>
            <a:ext cx="4001813" cy="5334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400" b="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🌟Modern variants of this, such as DCFR, are the standard in extensive-form game solving!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803775" y="1752600"/>
            <a:ext cx="0" cy="3276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76200" y="6562815"/>
            <a:ext cx="1363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[Farina et al., Faster Game Solving via Predictive Blackwell Approachability: Connecting Regret Matching and Mirror Descent, AAAI 2021]</a:t>
            </a:r>
          </a:p>
        </p:txBody>
      </p:sp>
    </p:spTree>
    <p:extLst>
      <p:ext uri="{BB962C8B-B14F-4D97-AF65-F5344CB8AC3E}">
        <p14:creationId xmlns:p14="http://schemas.microsoft.com/office/powerpoint/2010/main" val="346729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C53A604-CA1A-0874-7AFC-97945A27D6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7108936"/>
                  </p:ext>
                </p:extLst>
              </p:nvPr>
            </p:nvGraphicFramePr>
            <p:xfrm>
              <a:off x="342899" y="1447800"/>
              <a:ext cx="8572501" cy="3144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1101">
                      <a:extLst>
                        <a:ext uri="{9D8B030D-6E8A-4147-A177-3AD203B41FA5}">
                          <a16:colId xmlns:a16="http://schemas.microsoft.com/office/drawing/2014/main" val="196333607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602414953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3804330692"/>
                        </a:ext>
                      </a:extLst>
                    </a:gridCol>
                  </a:tblGrid>
                  <a:tr h="749822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Standard (non-optimistic) 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Optimistitic</a:t>
                          </a:r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(aka Predictive) 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7815389"/>
                      </a:ext>
                    </a:extLst>
                  </a:tr>
                  <a:tr h="890701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MWU</a:t>
                          </a:r>
                        </a:p>
                        <a:p>
                          <a:endParaRPr lang="en-US" sz="16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{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]}</m:t>
                                        </m:r>
                                      </m:e>
                                    </m:func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{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⋅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]}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{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⋅(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d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]−⟨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⟩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)}</m:t>
                                        </m:r>
                                      </m:e>
                                    </m:func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{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⋅(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] 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]−⟨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⟩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)}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4012653"/>
                      </a:ext>
                    </a:extLst>
                  </a:tr>
                  <a:tr h="7500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RM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{0,</m:t>
                                        </m:r>
                                      </m:e>
                                    </m:func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fNam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{0, 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]}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{0,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d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]−⟨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⟩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}</m:t>
                                        </m:r>
                                      </m:e>
                                    </m:func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fNam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{0,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]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]−⟨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⟩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9627634"/>
                      </a:ext>
                    </a:extLst>
                  </a:tr>
                  <a:tr h="753502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RM+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⁡{0, </m:t>
                                    </m:r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{0,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′]}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⁡{0, </m:t>
                                    </m:r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]−⟨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⟩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{0,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′]+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]−⟨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⟩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0398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C53A604-CA1A-0874-7AFC-97945A27D6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7108936"/>
                  </p:ext>
                </p:extLst>
              </p:nvPr>
            </p:nvGraphicFramePr>
            <p:xfrm>
              <a:off x="342899" y="1447800"/>
              <a:ext cx="8572501" cy="3144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1101">
                      <a:extLst>
                        <a:ext uri="{9D8B030D-6E8A-4147-A177-3AD203B41FA5}">
                          <a16:colId xmlns:a16="http://schemas.microsoft.com/office/drawing/2014/main" val="196333607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602414953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3804330692"/>
                        </a:ext>
                      </a:extLst>
                    </a:gridCol>
                  </a:tblGrid>
                  <a:tr h="749822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Standard (non-optimistic) 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Optimistitic</a:t>
                          </a:r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(aka Predictive) 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7815389"/>
                      </a:ext>
                    </a:extLst>
                  </a:tr>
                  <a:tr h="890701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MWU</a:t>
                          </a:r>
                        </a:p>
                        <a:p>
                          <a:endParaRPr lang="en-US" sz="16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89" t="-87143" r="-157018" b="-22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423" t="-87143" r="-845" b="-22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4012653"/>
                      </a:ext>
                    </a:extLst>
                  </a:tr>
                  <a:tr h="7500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RM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89" t="-218333" r="-157018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423" t="-218333" r="-845" b="-16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9627634"/>
                      </a:ext>
                    </a:extLst>
                  </a:tr>
                  <a:tr h="753502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RM+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89" t="-323729" r="-157018" b="-67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423" t="-323729" r="-845" b="-677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398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2AB18F59-E68E-15C1-90A6-295244B2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Optimistic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regret minimizers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4848F-DB37-7E5C-E48E-C90EC0F58864}"/>
                  </a:ext>
                </a:extLst>
              </p:cNvPr>
              <p:cNvSpPr txBox="1"/>
              <p:nvPr/>
            </p:nvSpPr>
            <p:spPr>
              <a:xfrm>
                <a:off x="342899" y="5029200"/>
                <a:ext cx="815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All of these algorithms guarantee that after seeing any number T of utilities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…,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the regret cumulated by the algorithm satisfies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4848F-DB37-7E5C-E48E-C90EC0F58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" y="5029200"/>
                <a:ext cx="8153400" cy="584775"/>
              </a:xfrm>
              <a:prstGeom prst="rect">
                <a:avLst/>
              </a:prstGeom>
              <a:blipFill>
                <a:blip r:embed="rId3"/>
                <a:stretch>
                  <a:fillRect l="-311" t="-4255" r="-311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3E224E-A9E6-AA64-ECAD-8F9F6F49C5B5}"/>
                  </a:ext>
                </a:extLst>
              </p:cNvPr>
              <p:cNvSpPr txBox="1"/>
              <p:nvPr/>
            </p:nvSpPr>
            <p:spPr>
              <a:xfrm>
                <a:off x="5562600" y="6104256"/>
                <a:ext cx="3408152" cy="663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Takeaway message: </a:t>
                </a:r>
                <a:r>
                  <a:rPr lang="en-US" sz="1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still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sz="1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regret, but much smaller when there is little change to the utilities over time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3E224E-A9E6-AA64-ECAD-8F9F6F49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6104256"/>
                <a:ext cx="3408152" cy="663771"/>
              </a:xfrm>
              <a:prstGeom prst="rect">
                <a:avLst/>
              </a:prstGeom>
              <a:blipFill>
                <a:blip r:embed="rId4"/>
                <a:stretch>
                  <a:fillRect l="-179" r="-716"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F7A98C-08B8-2826-1142-F2A245BBE73C}"/>
                  </a:ext>
                </a:extLst>
              </p:cNvPr>
              <p:cNvSpPr txBox="1"/>
              <p:nvPr/>
            </p:nvSpPr>
            <p:spPr>
              <a:xfrm>
                <a:off x="533400" y="5661590"/>
                <a:ext cx="4731359" cy="957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en-US" sz="1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F7A98C-08B8-2826-1142-F2A245BBE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661590"/>
                <a:ext cx="4731359" cy="957955"/>
              </a:xfrm>
              <a:prstGeom prst="rect">
                <a:avLst/>
              </a:prstGeom>
              <a:blipFill>
                <a:blip r:embed="rId5"/>
                <a:stretch>
                  <a:fillRect l="-536" t="-67532" r="-1072" b="-1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4531FA0-45BA-1DFC-598E-F4E3F6D07326}"/>
              </a:ext>
            </a:extLst>
          </p:cNvPr>
          <p:cNvSpPr txBox="1"/>
          <p:nvPr/>
        </p:nvSpPr>
        <p:spPr>
          <a:xfrm>
            <a:off x="5754539" y="4596178"/>
            <a:ext cx="340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Typically, one-line change in implementation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0CB6B1-6893-A06E-F0FE-72EC265A49EE}"/>
              </a:ext>
            </a:extLst>
          </p:cNvPr>
          <p:cNvSpPr/>
          <p:nvPr/>
        </p:nvSpPr>
        <p:spPr>
          <a:xfrm>
            <a:off x="6257459" y="5343317"/>
            <a:ext cx="2721919" cy="760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Remember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This holds without any assumption about the way the utilities are selected by the environment!</a:t>
            </a:r>
          </a:p>
        </p:txBody>
      </p:sp>
    </p:spTree>
    <p:extLst>
      <p:ext uri="{BB962C8B-B14F-4D97-AF65-F5344CB8AC3E}">
        <p14:creationId xmlns:p14="http://schemas.microsoft.com/office/powerpoint/2010/main" val="348300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019F5-EB0F-08D1-748C-957C232E2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057400"/>
            <a:ext cx="7772400" cy="1500187"/>
          </a:xfrm>
        </p:spPr>
        <p:txBody>
          <a:bodyPr>
            <a:normAutofit fontScale="47500" lnSpcReduction="20000"/>
          </a:bodyPr>
          <a:lstStyle/>
          <a:p>
            <a:r>
              <a:rPr lang="en-US" sz="6600" dirty="0">
                <a:latin typeface="Segoe UI" panose="020B0502040204020203" pitchFamily="34" charset="0"/>
                <a:cs typeface="Segoe UI" panose="020B0502040204020203" pitchFamily="34" charset="0"/>
              </a:rPr>
              <a:t>A deeper dive into</a:t>
            </a:r>
            <a:br>
              <a:rPr lang="en-US" sz="6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6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6600" dirty="0">
                <a:latin typeface="Segoe UI" panose="020B0502040204020203" pitchFamily="34" charset="0"/>
                <a:cs typeface="Segoe UI" panose="020B0502040204020203" pitchFamily="34" charset="0"/>
              </a:rPr>
              <a:t>Regret Matching (RM)</a:t>
            </a:r>
          </a:p>
        </p:txBody>
      </p:sp>
    </p:spTree>
    <p:extLst>
      <p:ext uri="{BB962C8B-B14F-4D97-AF65-F5344CB8AC3E}">
        <p14:creationId xmlns:p14="http://schemas.microsoft.com/office/powerpoint/2010/main" val="498243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Blackwell Approachability Games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447800"/>
            <a:ext cx="575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Two-player game with </a:t>
            </a:r>
            <a:r>
              <a:rPr lang="en-US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vector</a:t>
            </a:r>
            <a:r>
              <a:rPr lang="en-US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payoffs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1978299"/>
            <a:ext cx="510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GOAL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: one player wants the average payoff vector to approach a given “target set” C</a:t>
            </a:r>
          </a:p>
        </p:txBody>
      </p:sp>
      <p:sp>
        <p:nvSpPr>
          <p:cNvPr id="14" name="Oval 13"/>
          <p:cNvSpPr/>
          <p:nvPr/>
        </p:nvSpPr>
        <p:spPr>
          <a:xfrm>
            <a:off x="1828800" y="3411379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12749" y="3381834"/>
                <a:ext cx="1401666" cy="6031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749" y="3381834"/>
                <a:ext cx="1401666" cy="6031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>
            <a:stCxn id="14" idx="4"/>
          </p:cNvCxnSpPr>
          <p:nvPr/>
        </p:nvCxnSpPr>
        <p:spPr>
          <a:xfrm>
            <a:off x="1866900" y="3487579"/>
            <a:ext cx="190500" cy="932021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81450" y="3979405"/>
            <a:ext cx="47625" cy="211595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66800" y="4343400"/>
            <a:ext cx="3124200" cy="1447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33400" y="3953589"/>
            <a:ext cx="3505200" cy="76200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77026" y="3990201"/>
                <a:ext cx="2279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026" y="3990201"/>
                <a:ext cx="227948" cy="276999"/>
              </a:xfrm>
              <a:prstGeom prst="rect">
                <a:avLst/>
              </a:prstGeom>
              <a:blipFill>
                <a:blip r:embed="rId4"/>
                <a:stretch>
                  <a:fillRect l="-27027" r="-21622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991100" y="3113038"/>
                <a:ext cx="3924300" cy="1554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🌟 Definition </a:t>
                </a:r>
                <a:r>
                  <a:rPr lang="en-US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dirty="0" err="1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Forceable</a:t>
                </a:r>
                <a:r>
                  <a:rPr lang="en-US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halfspace</a:t>
                </a:r>
                <a:r>
                  <a:rPr lang="en-US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endParaRPr lang="en-US" sz="5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 err="1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Halfspace</a:t>
                </a:r>
                <a:r>
                  <a:rPr lang="en-US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s.t.</a:t>
                </a:r>
                <a:r>
                  <a:rPr lang="en-US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there exists an action such that no matter what the opponent does, the next payoff vector will be in H.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3113038"/>
                <a:ext cx="3924300" cy="1554272"/>
              </a:xfrm>
              <a:prstGeom prst="rect">
                <a:avLst/>
              </a:prstGeom>
              <a:blipFill>
                <a:blip r:embed="rId5"/>
                <a:stretch>
                  <a:fillRect l="-1613" t="-3252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024967" y="5067300"/>
            <a:ext cx="366183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Blackwell’s theorem:</a:t>
            </a:r>
          </a:p>
          <a:p>
            <a:endParaRPr lang="en-US" sz="5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 can be approached </a:t>
            </a:r>
            <a:r>
              <a:rPr 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iff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every H is </a:t>
            </a:r>
            <a:r>
              <a:rPr 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forceable</a:t>
            </a:r>
            <a:endParaRPr lang="en-US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304974" y="5489595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14" idx="5"/>
            <a:endCxn id="29" idx="1"/>
          </p:cNvCxnSpPr>
          <p:nvPr/>
        </p:nvCxnSpPr>
        <p:spPr>
          <a:xfrm>
            <a:off x="1893841" y="3476420"/>
            <a:ext cx="2422292" cy="20243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436549" y="3922664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4237317" y="4329401"/>
            <a:ext cx="18724" cy="257456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85800" y="4323532"/>
            <a:ext cx="3619174" cy="39736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4"/>
          </p:cNvCxnSpPr>
          <p:nvPr/>
        </p:nvCxnSpPr>
        <p:spPr>
          <a:xfrm>
            <a:off x="2474649" y="3998864"/>
            <a:ext cx="20738" cy="344536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371600" y="57150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33" idx="3"/>
            <a:endCxn id="44" idx="7"/>
          </p:cNvCxnSpPr>
          <p:nvPr/>
        </p:nvCxnSpPr>
        <p:spPr>
          <a:xfrm flipH="1">
            <a:off x="1436641" y="3987705"/>
            <a:ext cx="1011067" cy="173845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110317" y="4462362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350806" y="2850195"/>
                <a:ext cx="1112356" cy="6031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06" y="2850195"/>
                <a:ext cx="1112356" cy="603114"/>
              </a:xfrm>
              <a:prstGeom prst="rect">
                <a:avLst/>
              </a:prstGeom>
              <a:blipFill>
                <a:blip r:embed="rId6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6248400" y="1940059"/>
                <a:ext cx="2721194" cy="784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940059"/>
                <a:ext cx="2721194" cy="784702"/>
              </a:xfrm>
              <a:prstGeom prst="rect">
                <a:avLst/>
              </a:prstGeom>
              <a:blipFill>
                <a:blip r:embed="rId7"/>
                <a:stretch>
                  <a:fillRect l="-930" t="-95238" b="-1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-21167" y="6432942"/>
            <a:ext cx="922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[Blackwell, An analog of the </a:t>
            </a:r>
            <a:r>
              <a:rPr lang="en-US" dirty="0" err="1">
                <a:solidFill>
                  <a:srgbClr val="7030A0"/>
                </a:solidFill>
              </a:rPr>
              <a:t>minmax</a:t>
            </a:r>
            <a:r>
              <a:rPr lang="en-US" dirty="0">
                <a:solidFill>
                  <a:srgbClr val="7030A0"/>
                </a:solidFill>
              </a:rPr>
              <a:t> theorem for vector payoffs, Pacific J. of Math. 1956]</a:t>
            </a:r>
          </a:p>
        </p:txBody>
      </p:sp>
    </p:spTree>
    <p:extLst>
      <p:ext uri="{BB962C8B-B14F-4D97-AF65-F5344CB8AC3E}">
        <p14:creationId xmlns:p14="http://schemas.microsoft.com/office/powerpoint/2010/main" val="180233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3" grpId="0" animBg="1"/>
      <p:bldP spid="26" grpId="0"/>
      <p:bldP spid="26" grpId="1"/>
      <p:bldP spid="26" grpId="2"/>
      <p:bldP spid="26" grpId="3"/>
      <p:bldP spid="27" grpId="0"/>
      <p:bldP spid="28" grpId="0"/>
      <p:bldP spid="29" grpId="0" animBg="1"/>
      <p:bldP spid="29" grpId="1" animBg="1"/>
      <p:bldP spid="33" grpId="0" animBg="1"/>
      <p:bldP spid="44" grpId="0" animBg="1"/>
      <p:bldP spid="49" grpId="0" animBg="1"/>
      <p:bldP spid="50" grpId="0"/>
      <p:bldP spid="5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From Regret Minimization to Blackwell Approachability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2057400"/>
            <a:ext cx="701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Awesome fact: </a:t>
            </a:r>
            <a:r>
              <a:rPr 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Constructing a regret minimizer for a simplex domain can be expressed as a Blackwell approachability game!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Spoiler: Using Blackwell’s algorithm we obtain a regret minimization algorithm:</a:t>
            </a:r>
          </a:p>
          <a:p>
            <a:pPr algn="ctr"/>
            <a:b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Regret Matching</a:t>
            </a:r>
          </a:p>
          <a:p>
            <a:pPr algn="ctr"/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82814"/>
            <a:ext cx="1059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[Hart &amp; Mas-</a:t>
            </a:r>
            <a:r>
              <a:rPr lang="en-US" sz="1600" dirty="0" err="1">
                <a:solidFill>
                  <a:srgbClr val="7030A0"/>
                </a:solidFill>
              </a:rPr>
              <a:t>Colell</a:t>
            </a:r>
            <a:r>
              <a:rPr lang="en-US" sz="1600" dirty="0">
                <a:solidFill>
                  <a:srgbClr val="7030A0"/>
                </a:solidFill>
              </a:rPr>
              <a:t>, A Simple Adaptive Procedure Leading to Correlated Equilibrium, </a:t>
            </a:r>
            <a:r>
              <a:rPr lang="en-US" sz="1600" dirty="0" err="1">
                <a:solidFill>
                  <a:srgbClr val="7030A0"/>
                </a:solidFill>
              </a:rPr>
              <a:t>Econometrica</a:t>
            </a:r>
            <a:r>
              <a:rPr lang="en-US" sz="1600" dirty="0">
                <a:solidFill>
                  <a:srgbClr val="7030A0"/>
                </a:solidFill>
              </a:rPr>
              <a:t> 2000]</a:t>
            </a:r>
          </a:p>
        </p:txBody>
      </p:sp>
    </p:spTree>
    <p:extLst>
      <p:ext uri="{BB962C8B-B14F-4D97-AF65-F5344CB8AC3E}">
        <p14:creationId xmlns:p14="http://schemas.microsoft.com/office/powerpoint/2010/main" val="23079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410200" y="1731885"/>
            <a:ext cx="3352800" cy="152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From Regret Minimization to Blackwell Approachability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3100" y="1773366"/>
                <a:ext cx="4730077" cy="2133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be the vertices of the simplex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Regret cumulated compared to always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playing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〈ℓ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〉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〈ℓ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1773366"/>
                <a:ext cx="4730077" cy="2133084"/>
              </a:xfrm>
              <a:prstGeom prst="rect">
                <a:avLst/>
              </a:prstGeom>
              <a:blipFill>
                <a:blip r:embed="rId3"/>
                <a:stretch>
                  <a:fillRect l="-1070" t="-1183" b="-60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62600" y="2254728"/>
                <a:ext cx="3006977" cy="78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 ≔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〈ℓ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〉 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〈ℓ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〉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254728"/>
                <a:ext cx="3006977" cy="780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410201" y="1712775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👀 Reminder: Regret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410200" y="2112885"/>
            <a:ext cx="33528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73100" y="4191000"/>
                <a:ext cx="8470900" cy="1665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🌟 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Idea #1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By convexity,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🌟 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Idea #2: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4191000"/>
                <a:ext cx="8470900" cy="1665328"/>
              </a:xfrm>
              <a:prstGeom prst="rect">
                <a:avLst/>
              </a:prstGeom>
              <a:blipFill>
                <a:blip r:embed="rId5"/>
                <a:stretch>
                  <a:fillRect l="-599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0" y="4210423"/>
                <a:ext cx="2209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Target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≤0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210423"/>
                <a:ext cx="2209800" cy="369332"/>
              </a:xfrm>
              <a:prstGeom prst="rect">
                <a:avLst/>
              </a:prstGeom>
              <a:blipFill>
                <a:blip r:embed="rId6"/>
                <a:stretch>
                  <a:fillRect l="-220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/>
          <p:cNvCxnSpPr>
            <a:endCxn id="3" idx="1"/>
          </p:cNvCxnSpPr>
          <p:nvPr/>
        </p:nvCxnSpPr>
        <p:spPr>
          <a:xfrm rot="5400000" flipH="1" flipV="1">
            <a:off x="4559744" y="4407346"/>
            <a:ext cx="786512" cy="76199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50077" y="4893665"/>
                <a:ext cx="3581400" cy="9840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〈ℓ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〉−〈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ℓ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〉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〈ℓ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〉−〈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ℓ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〉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077" y="4893665"/>
                <a:ext cx="3581400" cy="984052"/>
              </a:xfrm>
              <a:prstGeom prst="rect">
                <a:avLst/>
              </a:prstGeom>
              <a:blipFill>
                <a:blip r:embed="rId7"/>
                <a:stretch>
                  <a:fillRect r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6324600" y="4893665"/>
            <a:ext cx="1981200" cy="101194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17974" y="5905612"/>
                <a:ext cx="2549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974" y="5905612"/>
                <a:ext cx="254977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3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3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From Regret Minimization to Blackwell Approachability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65666" y="1905000"/>
            <a:ext cx="8449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</a:t>
            </a:r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every </a:t>
            </a:r>
            <a:r>
              <a:rPr lang="en-US" sz="24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halfspace</a:t>
            </a:r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that contains C is forceable, using Blackwell’s algorithm we obtain </a:t>
            </a:r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Regret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45F5CB-E6B5-50F9-88C7-8E862F781A9A}"/>
                  </a:ext>
                </a:extLst>
              </p:cNvPr>
              <p:cNvSpPr txBox="1"/>
              <p:nvPr/>
            </p:nvSpPr>
            <p:spPr>
              <a:xfrm>
                <a:off x="1295400" y="3101154"/>
                <a:ext cx="4572000" cy="655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45F5CB-E6B5-50F9-88C7-8E862F781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101154"/>
                <a:ext cx="4572000" cy="655692"/>
              </a:xfrm>
              <a:prstGeom prst="rect">
                <a:avLst/>
              </a:prstGeom>
              <a:blipFill>
                <a:blip r:embed="rId3"/>
                <a:stretch>
                  <a:fillRect t="-144231" b="-2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A12F05-59EC-0C38-7532-A036BF137FD1}"/>
                  </a:ext>
                </a:extLst>
              </p:cNvPr>
              <p:cNvSpPr txBox="1"/>
              <p:nvPr/>
            </p:nvSpPr>
            <p:spPr>
              <a:xfrm>
                <a:off x="1371600" y="4415226"/>
                <a:ext cx="4572000" cy="694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{0,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{0,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]}</m:t>
                                  </m:r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A12F05-59EC-0C38-7532-A036BF137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415226"/>
                <a:ext cx="4572000" cy="694549"/>
              </a:xfrm>
              <a:prstGeom prst="rect">
                <a:avLst/>
              </a:prstGeom>
              <a:blipFill>
                <a:blip r:embed="rId4"/>
                <a:stretch>
                  <a:fillRect t="-12500" b="-8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nut 7">
            <a:extLst>
              <a:ext uri="{FF2B5EF4-FFF2-40B4-BE49-F238E27FC236}">
                <a16:creationId xmlns:a16="http://schemas.microsoft.com/office/drawing/2014/main" id="{FEE9A2A4-633F-9118-E8ED-AB65F4A8EADB}"/>
              </a:ext>
            </a:extLst>
          </p:cNvPr>
          <p:cNvSpPr/>
          <p:nvPr/>
        </p:nvSpPr>
        <p:spPr>
          <a:xfrm>
            <a:off x="3200400" y="4191000"/>
            <a:ext cx="2057400" cy="1143000"/>
          </a:xfrm>
          <a:prstGeom prst="donut">
            <a:avLst>
              <a:gd name="adj" fmla="val 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CD123E-16F4-31E3-54EE-22A21649991D}"/>
                  </a:ext>
                </a:extLst>
              </p:cNvPr>
              <p:cNvSpPr txBox="1"/>
              <p:nvPr/>
            </p:nvSpPr>
            <p:spPr>
              <a:xfrm>
                <a:off x="5486400" y="4191000"/>
                <a:ext cx="3048000" cy="1742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 And you can prove that this is the forcing strategy for the </a:t>
                </a:r>
                <a:r>
                  <a:rPr lang="en-US" dirty="0" err="1"/>
                  <a:t>halfspace</a:t>
                </a:r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CD123E-16F4-31E3-54EE-22A216499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191000"/>
                <a:ext cx="3048000" cy="1742785"/>
              </a:xfrm>
              <a:prstGeom prst="rect">
                <a:avLst/>
              </a:prstGeom>
              <a:blipFill>
                <a:blip r:embed="rId5"/>
                <a:stretch>
                  <a:fillRect l="-1667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DC8354-0D4D-B05A-7298-03A526E98A23}"/>
                  </a:ext>
                </a:extLst>
              </p:cNvPr>
              <p:cNvSpPr txBox="1"/>
              <p:nvPr/>
            </p:nvSpPr>
            <p:spPr>
              <a:xfrm>
                <a:off x="5562600" y="3109679"/>
                <a:ext cx="304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is the vector-valued Blackwell payoff (at time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DC8354-0D4D-B05A-7298-03A526E98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109679"/>
                <a:ext cx="3048000" cy="646331"/>
              </a:xfrm>
              <a:prstGeom prst="rect">
                <a:avLst/>
              </a:prstGeom>
              <a:blipFill>
                <a:blip r:embed="rId6"/>
                <a:stretch>
                  <a:fillRect l="-2075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nut 12">
            <a:extLst>
              <a:ext uri="{FF2B5EF4-FFF2-40B4-BE49-F238E27FC236}">
                <a16:creationId xmlns:a16="http://schemas.microsoft.com/office/drawing/2014/main" id="{1FEB0577-0A03-D97C-F84C-611F9E16D660}"/>
              </a:ext>
            </a:extLst>
          </p:cNvPr>
          <p:cNvSpPr/>
          <p:nvPr/>
        </p:nvSpPr>
        <p:spPr>
          <a:xfrm>
            <a:off x="3414584" y="3006116"/>
            <a:ext cx="1843216" cy="776521"/>
          </a:xfrm>
          <a:prstGeom prst="donut">
            <a:avLst>
              <a:gd name="adj" fmla="val 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81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Brief History of Regret Matching+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egoe UI Emoji" panose="020B0502040204020203" pitchFamily="34" charset="0"/>
              <a:buChar char="▸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Discovered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15 years later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  <a:p>
            <a:pPr>
              <a:buFont typeface="Segoe UI Emoji" panose="020B0502040204020203" pitchFamily="34" charset="0"/>
              <a:buChar char="▸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Discovered as a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heuristic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modification of Regret Matching</a:t>
            </a:r>
          </a:p>
          <a:p>
            <a:pPr>
              <a:buFont typeface="Segoe UI Emoji" panose="020B0502040204020203" pitchFamily="34" charset="0"/>
              <a:buChar char="▸"/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Vastly faster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numerically than Regret Matching</a:t>
            </a:r>
          </a:p>
          <a:p>
            <a:pPr>
              <a:buFont typeface="Segoe UI Emoji" panose="020B0502040204020203" pitchFamily="34" charset="0"/>
              <a:buChar char="▸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Set the new standard for solving games for many years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" y="6126163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</a:t>
            </a:r>
            <a:r>
              <a:rPr lang="en-US" dirty="0" err="1">
                <a:solidFill>
                  <a:srgbClr val="7030A0"/>
                </a:solidFill>
              </a:rPr>
              <a:t>Tammelin</a:t>
            </a:r>
            <a:r>
              <a:rPr lang="en-US" dirty="0">
                <a:solidFill>
                  <a:srgbClr val="7030A0"/>
                </a:solidFill>
              </a:rPr>
              <a:t>, Solving large imperfect information games using CFR+, </a:t>
            </a:r>
            <a:r>
              <a:rPr lang="en-US" dirty="0" err="1">
                <a:solidFill>
                  <a:srgbClr val="7030A0"/>
                </a:solidFill>
              </a:rPr>
              <a:t>ArXiv</a:t>
            </a:r>
            <a:r>
              <a:rPr lang="en-US" dirty="0">
                <a:solidFill>
                  <a:srgbClr val="7030A0"/>
                </a:solidFill>
              </a:rPr>
              <a:t> 2014]</a:t>
            </a:r>
          </a:p>
          <a:p>
            <a:r>
              <a:rPr lang="en-US" dirty="0">
                <a:solidFill>
                  <a:srgbClr val="7030A0"/>
                </a:solidFill>
              </a:rPr>
              <a:t>[Bowling et al., Heads-up Limit </a:t>
            </a:r>
            <a:r>
              <a:rPr lang="en-US" dirty="0" err="1">
                <a:solidFill>
                  <a:srgbClr val="7030A0"/>
                </a:solidFill>
              </a:rPr>
              <a:t>Hold’em</a:t>
            </a:r>
            <a:r>
              <a:rPr lang="en-US" dirty="0">
                <a:solidFill>
                  <a:srgbClr val="7030A0"/>
                </a:solidFill>
              </a:rPr>
              <a:t> Poker is Solved, Science 2015]</a:t>
            </a:r>
          </a:p>
        </p:txBody>
      </p:sp>
    </p:spTree>
    <p:extLst>
      <p:ext uri="{BB962C8B-B14F-4D97-AF65-F5344CB8AC3E}">
        <p14:creationId xmlns:p14="http://schemas.microsoft.com/office/powerpoint/2010/main" val="292059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36B0-D9DC-57E8-BE3A-F92DEF3F5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182D8-0BCC-F2FC-775B-8885A5FDD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focus on Nash equilibrium in two-player zero-sum games</a:t>
            </a:r>
          </a:p>
          <a:p>
            <a:r>
              <a:rPr lang="en-US" dirty="0"/>
              <a:t>But, these techniques apply to other problems as well, </a:t>
            </a:r>
            <a:r>
              <a:rPr lang="en-US" i="1" dirty="0"/>
              <a:t>e.g.:</a:t>
            </a:r>
            <a:endParaRPr lang="en-US" dirty="0"/>
          </a:p>
          <a:p>
            <a:pPr lvl="1"/>
            <a:r>
              <a:rPr lang="en-US" dirty="0"/>
              <a:t>Best response computation</a:t>
            </a:r>
          </a:p>
          <a:p>
            <a:pPr lvl="1"/>
            <a:r>
              <a:rPr lang="en-US" dirty="0"/>
              <a:t>Quantal response equilibrium</a:t>
            </a:r>
            <a:br>
              <a:rPr lang="en-US" dirty="0"/>
            </a:br>
            <a:r>
              <a:rPr lang="en-US" sz="1500" dirty="0">
                <a:solidFill>
                  <a:srgbClr val="7030A0"/>
                </a:solidFill>
              </a:rPr>
              <a:t>[Farina, </a:t>
            </a:r>
            <a:r>
              <a:rPr lang="en-US" sz="1500" dirty="0" err="1">
                <a:solidFill>
                  <a:srgbClr val="7030A0"/>
                </a:solidFill>
              </a:rPr>
              <a:t>Kroer</a:t>
            </a:r>
            <a:r>
              <a:rPr lang="en-US" sz="1500" dirty="0">
                <a:solidFill>
                  <a:srgbClr val="7030A0"/>
                </a:solidFill>
              </a:rPr>
              <a:t>, and </a:t>
            </a:r>
            <a:r>
              <a:rPr lang="en-US" sz="1500" dirty="0" err="1">
                <a:solidFill>
                  <a:srgbClr val="7030A0"/>
                </a:solidFill>
              </a:rPr>
              <a:t>Sandholm</a:t>
            </a:r>
            <a:r>
              <a:rPr lang="en-US" sz="1500" dirty="0">
                <a:solidFill>
                  <a:srgbClr val="7030A0"/>
                </a:solidFill>
              </a:rPr>
              <a:t>; “Online Convex Optimization for Sequential Decision Processes and Extensive-Form Games, AAAI’17]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/>
              <a:t>Near-safe opponent exploitation</a:t>
            </a:r>
            <a:br>
              <a:rPr lang="en-US" dirty="0"/>
            </a:br>
            <a:r>
              <a:rPr lang="en-US" sz="1500" dirty="0">
                <a:solidFill>
                  <a:srgbClr val="7030A0"/>
                </a:solidFill>
              </a:rPr>
              <a:t>[same as above]</a:t>
            </a:r>
            <a:endParaRPr lang="en-US" sz="1500" dirty="0"/>
          </a:p>
          <a:p>
            <a:pPr lvl="1"/>
            <a:r>
              <a:rPr lang="en-US" dirty="0"/>
              <a:t>Coarse-correlated equilibrium in multiplayer games</a:t>
            </a:r>
          </a:p>
          <a:p>
            <a:pPr lvl="1"/>
            <a:r>
              <a:rPr lang="en-US" dirty="0"/>
              <a:t>Playing better than a given strategy, but like it</a:t>
            </a:r>
            <a:br>
              <a:rPr lang="en-US" dirty="0"/>
            </a:br>
            <a:r>
              <a:rPr lang="en-US" sz="1800" dirty="0">
                <a:solidFill>
                  <a:srgbClr val="7030A0"/>
                </a:solidFill>
              </a:rPr>
              <a:t>[Jacob, Wu, Farina, </a:t>
            </a:r>
            <a:r>
              <a:rPr lang="en-US" sz="1800" dirty="0" err="1">
                <a:solidFill>
                  <a:srgbClr val="7030A0"/>
                </a:solidFill>
              </a:rPr>
              <a:t>Lerer</a:t>
            </a:r>
            <a:r>
              <a:rPr lang="en-US" sz="1800" dirty="0">
                <a:solidFill>
                  <a:srgbClr val="7030A0"/>
                </a:solidFill>
              </a:rPr>
              <a:t>, Hu, Bakhtin, Andreas, Brown; Modeling Strong and Human-Like Gameplay with KL-Regularized Search. ICML’22]</a:t>
            </a:r>
          </a:p>
        </p:txBody>
      </p:sp>
    </p:spTree>
    <p:extLst>
      <p:ext uri="{BB962C8B-B14F-4D97-AF65-F5344CB8AC3E}">
        <p14:creationId xmlns:p14="http://schemas.microsoft.com/office/powerpoint/2010/main" val="1712141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B247-5295-B59B-3D26-1FA09B8A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regret minimizers “predictive”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BA0F3-F327-B6C9-EF3F-58ACFA8B8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79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Predictivity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85898" y="3833909"/>
                <a:ext cx="6477000" cy="1500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898" y="3833909"/>
                <a:ext cx="6477000" cy="1500091"/>
              </a:xfrm>
              <a:prstGeom prst="rect">
                <a:avLst/>
              </a:prstGeom>
              <a:blipFill>
                <a:blip r:embed="rId3"/>
                <a:stretch>
                  <a:fillRect t="-51667" b="-1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81102" y="1371600"/>
                <a:ext cx="7429497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🌟 </a:t>
                </a:r>
                <a:r>
                  <a:rPr lang="en-US" sz="24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Before outputting each decision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the predictive regret minimizer also receives a </a:t>
                </a:r>
                <a:r>
                  <a:rPr lang="en-US" sz="24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prediction</a:t>
                </a:r>
                <a:r>
                  <a:rPr lang="en-US" sz="24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of the (next) loss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🌟 </a:t>
                </a:r>
                <a:r>
                  <a:rPr lang="en-US" sz="20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Idea: the regret minimizer should take advantage of this prediction to produce better decisions</a:t>
                </a: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🌟 </a:t>
                </a:r>
                <a:r>
                  <a:rPr lang="en-US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Typical desired regret bound:</a:t>
                </a: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28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2" y="1371600"/>
                <a:ext cx="7429497" cy="3139321"/>
              </a:xfrm>
              <a:prstGeom prst="rect">
                <a:avLst/>
              </a:prstGeom>
              <a:blipFill>
                <a:blip r:embed="rId4"/>
                <a:stretch>
                  <a:fillRect l="-1709" t="-2419" r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-8467" y="6211669"/>
            <a:ext cx="1082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[Chiang et al., Online optimization with gradual variations, COLT 2012]</a:t>
            </a:r>
          </a:p>
          <a:p>
            <a:r>
              <a:rPr lang="en-US" dirty="0">
                <a:solidFill>
                  <a:srgbClr val="7030A0"/>
                </a:solidFill>
              </a:rPr>
              <a:t>[</a:t>
            </a:r>
            <a:r>
              <a:rPr lang="en-US" dirty="0" err="1">
                <a:solidFill>
                  <a:srgbClr val="7030A0"/>
                </a:solidFill>
              </a:rPr>
              <a:t>Rakhlin</a:t>
            </a:r>
            <a:r>
              <a:rPr lang="en-US" dirty="0">
                <a:solidFill>
                  <a:srgbClr val="7030A0"/>
                </a:solidFill>
              </a:rPr>
              <a:t> &amp; </a:t>
            </a:r>
            <a:r>
              <a:rPr lang="en-US" dirty="0" err="1">
                <a:solidFill>
                  <a:srgbClr val="7030A0"/>
                </a:solidFill>
              </a:rPr>
              <a:t>Sridharan</a:t>
            </a:r>
            <a:r>
              <a:rPr lang="en-US" dirty="0">
                <a:solidFill>
                  <a:srgbClr val="7030A0"/>
                </a:solidFill>
              </a:rPr>
              <a:t>, Online Learning with Predictable Sequences, COLT 2013]</a:t>
            </a:r>
          </a:p>
        </p:txBody>
      </p:sp>
    </p:spTree>
    <p:extLst>
      <p:ext uri="{BB962C8B-B14F-4D97-AF65-F5344CB8AC3E}">
        <p14:creationId xmlns:p14="http://schemas.microsoft.com/office/powerpoint/2010/main" val="8412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3A74-4378-B2C3-6ED9-3FA35A3F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Can our Regret Minimizers be Made Predictive?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2F7A-F3A9-E3F5-E216-0188DA515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It is known that online mirror descent can be made predictive, and therefore MWU can be made predictive…</a:t>
            </a:r>
          </a:p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…But in practice RM/RM+ are preferred to solve games…</a:t>
            </a:r>
          </a:p>
          <a:p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Q: Can we make RM/RM+ predictive?</a:t>
            </a:r>
          </a:p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A: Yes, by going back to the Blackwell connection</a:t>
            </a:r>
          </a:p>
        </p:txBody>
      </p:sp>
    </p:spTree>
    <p:extLst>
      <p:ext uri="{BB962C8B-B14F-4D97-AF65-F5344CB8AC3E}">
        <p14:creationId xmlns:p14="http://schemas.microsoft.com/office/powerpoint/2010/main" val="2688826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Construction by Abernethy et 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5666" y="1905000"/>
                <a:ext cx="8449733" cy="2985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🌟 </a:t>
                </a:r>
                <a:r>
                  <a:rPr lang="en-US" sz="28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To solve a Blackwell game,</a:t>
                </a:r>
                <a:br>
                  <a:rPr lang="en-US" sz="28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use a regret minimizer to select which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halfspace</a:t>
                </a:r>
                <a:r>
                  <a:rPr lang="en-US" sz="2800" b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to force</a:t>
                </a:r>
              </a:p>
              <a:p>
                <a:pPr algn="ctr"/>
                <a:endParaRPr lang="en-US" sz="28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(For our Blackwell game, that regret minimizer would need to output vectors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pPr algn="ctr"/>
                <a:endParaRPr lang="en-US" sz="28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6" y="1905000"/>
                <a:ext cx="8449733" cy="2985433"/>
              </a:xfrm>
              <a:prstGeom prst="rect">
                <a:avLst/>
              </a:prstGeom>
              <a:blipFill>
                <a:blip r:embed="rId3"/>
                <a:stretch>
                  <a:fillRect l="-901" t="-2553" r="-1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6471735"/>
            <a:ext cx="1036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[Abernethy et al., Blackwell Approachability and No-Regret Learning are Equivalent, COLT 2011]</a:t>
            </a:r>
          </a:p>
        </p:txBody>
      </p:sp>
    </p:spTree>
    <p:extLst>
      <p:ext uri="{BB962C8B-B14F-4D97-AF65-F5344CB8AC3E}">
        <p14:creationId xmlns:p14="http://schemas.microsoft.com/office/powerpoint/2010/main" val="1690192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between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2057400"/>
                <a:ext cx="21336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Regret minimizer for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57400"/>
                <a:ext cx="2133600" cy="838200"/>
              </a:xfrm>
              <a:prstGeom prst="rect">
                <a:avLst/>
              </a:prstGeom>
              <a:blipFill>
                <a:blip r:embed="rId3"/>
                <a:stretch>
                  <a:fillRect l="-565" r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352800" y="2057400"/>
            <a:ext cx="2362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Strategy for Blackwell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48400" y="2057400"/>
                <a:ext cx="2362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Regret minimizer for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057400"/>
                <a:ext cx="2362200" cy="838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2743200" y="2476500"/>
            <a:ext cx="6096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>
            <a:off x="5715000" y="2476500"/>
            <a:ext cx="533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" y="3501495"/>
            <a:ext cx="2133600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Follow-the-regularized-leader</a:t>
            </a:r>
            <a:br>
              <a:rPr lang="en-US" dirty="0"/>
            </a:br>
            <a:r>
              <a:rPr lang="en-US" sz="1400" i="1" dirty="0"/>
              <a:t>(for any </a:t>
            </a:r>
            <a:r>
              <a:rPr lang="en-US" sz="1400" i="1" dirty="0" err="1"/>
              <a:t>stepsize</a:t>
            </a:r>
            <a:r>
              <a:rPr lang="en-US" sz="1400" i="1" dirty="0"/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8400" y="3501495"/>
            <a:ext cx="2362200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Regret Matching</a:t>
            </a:r>
          </a:p>
        </p:txBody>
      </p:sp>
      <p:cxnSp>
        <p:nvCxnSpPr>
          <p:cNvPr id="14" name="Straight Arrow Connector 13"/>
          <p:cNvCxnSpPr>
            <a:stCxn id="12" idx="3"/>
            <a:endCxn id="13" idx="1"/>
          </p:cNvCxnSpPr>
          <p:nvPr/>
        </p:nvCxnSpPr>
        <p:spPr>
          <a:xfrm>
            <a:off x="2743200" y="3920595"/>
            <a:ext cx="35052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1000" y="351367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🤯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1133" y="4648200"/>
            <a:ext cx="2133600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Online Mirror Descent</a:t>
            </a:r>
          </a:p>
          <a:p>
            <a:pPr algn="ctr"/>
            <a:r>
              <a:rPr lang="en-US" sz="1400" i="1" dirty="0"/>
              <a:t>(for any </a:t>
            </a:r>
            <a:r>
              <a:rPr lang="en-US" sz="1400" i="1" dirty="0" err="1"/>
              <a:t>stepsize</a:t>
            </a:r>
            <a:r>
              <a:rPr lang="en-US" sz="1400" i="1" dirty="0"/>
              <a:t>)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6239932" y="4648200"/>
            <a:ext cx="2370667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Regret Matching+</a:t>
            </a:r>
          </a:p>
        </p:txBody>
      </p:sp>
      <p:cxnSp>
        <p:nvCxnSpPr>
          <p:cNvPr id="20" name="Straight Arrow Connector 19"/>
          <p:cNvCxnSpPr>
            <a:stCxn id="18" idx="3"/>
            <a:endCxn id="19" idx="1"/>
          </p:cNvCxnSpPr>
          <p:nvPr/>
        </p:nvCxnSpPr>
        <p:spPr>
          <a:xfrm>
            <a:off x="2734733" y="5067300"/>
            <a:ext cx="3505199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9183" y="4648200"/>
            <a:ext cx="84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🤯🤯</a:t>
            </a:r>
          </a:p>
          <a:p>
            <a:endParaRPr lang="en-US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7" grpId="0"/>
      <p:bldP spid="18" grpId="0" animBg="1"/>
      <p:bldP spid="19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Why is this Surprising?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RM+ was discovered 15 years later than RM, as a heuristic modification.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FTRL/OMD are the two best known algorithms for regret minimization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FTRL and OMD have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hyperparameters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but RM and RM+ do not</a:t>
            </a:r>
          </a:p>
        </p:txBody>
      </p:sp>
    </p:spTree>
    <p:extLst>
      <p:ext uri="{BB962C8B-B14F-4D97-AF65-F5344CB8AC3E}">
        <p14:creationId xmlns:p14="http://schemas.microsoft.com/office/powerpoint/2010/main" val="507341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Predictivity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2057400"/>
                <a:ext cx="21336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Regret minimizer for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57400"/>
                <a:ext cx="2133600" cy="838200"/>
              </a:xfrm>
              <a:prstGeom prst="rect">
                <a:avLst/>
              </a:prstGeom>
              <a:blipFill>
                <a:blip r:embed="rId2"/>
                <a:stretch>
                  <a:fillRect l="-565" r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352800" y="2057400"/>
            <a:ext cx="2362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Strategy for Blackwell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48400" y="2057400"/>
                <a:ext cx="2362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Regret minimizer for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057400"/>
                <a:ext cx="2362200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2743200" y="2476500"/>
            <a:ext cx="6096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5715000" y="2476500"/>
            <a:ext cx="533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" y="3501495"/>
            <a:ext cx="2133600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Predictive</a:t>
            </a:r>
            <a:r>
              <a:rPr lang="en-US" dirty="0"/>
              <a:t> FTRL</a:t>
            </a:r>
            <a:endParaRPr lang="en-US" sz="1400" i="1" dirty="0"/>
          </a:p>
        </p:txBody>
      </p:sp>
      <p:sp>
        <p:nvSpPr>
          <p:cNvPr id="10" name="Rectangle 9"/>
          <p:cNvSpPr/>
          <p:nvPr/>
        </p:nvSpPr>
        <p:spPr>
          <a:xfrm>
            <a:off x="6248400" y="3501495"/>
            <a:ext cx="2362200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Predictive </a:t>
            </a:r>
            <a:r>
              <a:rPr lang="en-US" dirty="0"/>
              <a:t>Regret Matching</a:t>
            </a: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>
            <a:off x="2743200" y="3920595"/>
            <a:ext cx="35052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1133" y="4648200"/>
            <a:ext cx="2133600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Predictive</a:t>
            </a:r>
            <a:r>
              <a:rPr lang="en-US" dirty="0"/>
              <a:t> OMD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39932" y="4648200"/>
            <a:ext cx="2370667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Predictive </a:t>
            </a:r>
            <a:r>
              <a:rPr lang="en-US" dirty="0"/>
              <a:t>Regret Matching+</a:t>
            </a: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34733" y="5067300"/>
            <a:ext cx="3505199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5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Predictivity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Question: How to set up the prediction?</a:t>
            </a:r>
          </a:p>
          <a:p>
            <a:pPr marL="0" indent="0">
              <a:buNone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Typical answer: Use the previous loss!</a:t>
            </a:r>
          </a:p>
          <a:p>
            <a:pPr marL="0" indent="0">
              <a:buNone/>
            </a:pP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👍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That is principled! In some cases this actually leads to 1/T convergence to Nash equilibrium</a:t>
            </a:r>
          </a:p>
          <a:p>
            <a:pPr marL="0" indent="0">
              <a:buNone/>
            </a:pP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🤔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Though it’s unknown if that’s the case for RM/RM+ (open question)</a:t>
            </a:r>
          </a:p>
        </p:txBody>
      </p:sp>
    </p:spTree>
    <p:extLst>
      <p:ext uri="{BB962C8B-B14F-4D97-AF65-F5344CB8AC3E}">
        <p14:creationId xmlns:p14="http://schemas.microsoft.com/office/powerpoint/2010/main" val="416454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CDAE-A391-24DA-16C2-05FB1A83F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3C6-0409-0517-2530-34146CDE1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TODO: Add predictive RM / RM+ formulas in the catalogue/table of formulas above</a:t>
            </a:r>
          </a:p>
          <a:p>
            <a:endParaRPr lang="en-US" dirty="0"/>
          </a:p>
          <a:p>
            <a:r>
              <a:rPr lang="en-US" dirty="0"/>
              <a:t>MAYBE compare RM / RM+ with PRM / PRM+ side by side to highlight the differences in the formulas</a:t>
            </a:r>
          </a:p>
          <a:p>
            <a:endParaRPr lang="en-US" dirty="0"/>
          </a:p>
          <a:p>
            <a:r>
              <a:rPr lang="en-US" dirty="0"/>
              <a:t>Remark that PRM* has a regret bound as a function of the variation of the utilities</a:t>
            </a:r>
          </a:p>
        </p:txBody>
      </p:sp>
    </p:spTree>
    <p:extLst>
      <p:ext uri="{BB962C8B-B14F-4D97-AF65-F5344CB8AC3E}">
        <p14:creationId xmlns:p14="http://schemas.microsoft.com/office/powerpoint/2010/main" val="1177814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143" b="50201"/>
          <a:stretch/>
        </p:blipFill>
        <p:spPr>
          <a:xfrm>
            <a:off x="2178909" y="1977253"/>
            <a:ext cx="4137868" cy="2275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652732">
            <a:off x="4361176" y="3824045"/>
            <a:ext cx="342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Optimistic RM+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62644" y="2062384"/>
            <a:ext cx="409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Nash gap / exploitability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1727" y="2757993"/>
            <a:ext cx="195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2908" y="4259975"/>
            <a:ext cx="198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Self-play iterations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120662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[Farina, </a:t>
            </a:r>
            <a:r>
              <a:rPr lang="en-US" dirty="0" err="1">
                <a:solidFill>
                  <a:srgbClr val="7030A0"/>
                </a:solidFill>
              </a:rPr>
              <a:t>Kroer</a:t>
            </a:r>
            <a:r>
              <a:rPr lang="en-US" dirty="0">
                <a:solidFill>
                  <a:srgbClr val="7030A0"/>
                </a:solidFill>
              </a:rPr>
              <a:t>, and </a:t>
            </a:r>
            <a:r>
              <a:rPr lang="en-US" dirty="0" err="1">
                <a:solidFill>
                  <a:srgbClr val="7030A0"/>
                </a:solidFill>
              </a:rPr>
              <a:t>Sandholm</a:t>
            </a:r>
            <a:r>
              <a:rPr lang="en-US" dirty="0">
                <a:solidFill>
                  <a:srgbClr val="7030A0"/>
                </a:solidFill>
              </a:rPr>
              <a:t>; Faster Game Solving via Predictive Blackwell Approachability:</a:t>
            </a:r>
          </a:p>
          <a:p>
            <a:r>
              <a:rPr lang="en-US" dirty="0">
                <a:solidFill>
                  <a:srgbClr val="7030A0"/>
                </a:solidFill>
              </a:rPr>
              <a:t>Connecting Regret Matching and Mirror Descent, AAAI’21]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A616F-FAE1-4847-8E0A-BC578FF5C605}"/>
              </a:ext>
            </a:extLst>
          </p:cNvPr>
          <p:cNvSpPr txBox="1"/>
          <p:nvPr/>
        </p:nvSpPr>
        <p:spPr>
          <a:xfrm>
            <a:off x="6074108" y="2354071"/>
            <a:ext cx="306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 dashed: Linear RM</a:t>
            </a:r>
          </a:p>
          <a:p>
            <a:r>
              <a:rPr lang="en-US" dirty="0"/>
              <a:t>Violet dotted: Discounted 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6C81D7-6F90-F52D-5039-7675D5BFBD34}"/>
              </a:ext>
            </a:extLst>
          </p:cNvPr>
          <p:cNvSpPr txBox="1"/>
          <p:nvPr/>
        </p:nvSpPr>
        <p:spPr>
          <a:xfrm>
            <a:off x="2244355" y="4997346"/>
            <a:ext cx="554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(RM was omitted as it is typically much slower than RM+)</a:t>
            </a:r>
          </a:p>
        </p:txBody>
      </p:sp>
    </p:spTree>
    <p:extLst>
      <p:ext uri="{BB962C8B-B14F-4D97-AF65-F5344CB8AC3E}">
        <p14:creationId xmlns:p14="http://schemas.microsoft.com/office/powerpoint/2010/main" val="153278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Part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Nash Equilibria in Normal-Form Games</a:t>
            </a:r>
          </a:p>
        </p:txBody>
      </p:sp>
    </p:spTree>
    <p:extLst>
      <p:ext uri="{BB962C8B-B14F-4D97-AF65-F5344CB8AC3E}">
        <p14:creationId xmlns:p14="http://schemas.microsoft.com/office/powerpoint/2010/main" val="1451127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EA54-A463-E08A-FF48-EA143577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8F2C2-64B2-57FF-F783-C1612AD2B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Discounted RM and Optimistic RM+ are the fastest in practice</a:t>
            </a:r>
          </a:p>
          <a:p>
            <a:pPr lvl="1"/>
            <a:r>
              <a:rPr lang="en-US" dirty="0"/>
              <a:t>For some games, like poker, Discounted RM is empirically consistently faster than Optimistic RM+</a:t>
            </a:r>
          </a:p>
          <a:p>
            <a:pPr lvl="1"/>
            <a:r>
              <a:rPr lang="en-US" dirty="0"/>
              <a:t>For many other games, Optimistic RM+ is significantly faster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01C205-550F-4776-BD6F-A9FE4F6F0015}"/>
              </a:ext>
            </a:extLst>
          </p:cNvPr>
          <p:cNvSpPr/>
          <p:nvPr/>
        </p:nvSpPr>
        <p:spPr>
          <a:xfrm>
            <a:off x="228600" y="6120662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[Farina, </a:t>
            </a:r>
            <a:r>
              <a:rPr lang="en-US" dirty="0" err="1">
                <a:solidFill>
                  <a:srgbClr val="7030A0"/>
                </a:solidFill>
              </a:rPr>
              <a:t>Kroer</a:t>
            </a:r>
            <a:r>
              <a:rPr lang="en-US" dirty="0">
                <a:solidFill>
                  <a:srgbClr val="7030A0"/>
                </a:solidFill>
              </a:rPr>
              <a:t>, and </a:t>
            </a:r>
            <a:r>
              <a:rPr lang="en-US" dirty="0" err="1">
                <a:solidFill>
                  <a:srgbClr val="7030A0"/>
                </a:solidFill>
              </a:rPr>
              <a:t>Sandholm</a:t>
            </a:r>
            <a:r>
              <a:rPr lang="en-US" dirty="0">
                <a:solidFill>
                  <a:srgbClr val="7030A0"/>
                </a:solidFill>
              </a:rPr>
              <a:t>; Faster Game Solving via Predictive Blackwell Approachability:</a:t>
            </a:r>
          </a:p>
          <a:p>
            <a:r>
              <a:rPr lang="en-US" dirty="0">
                <a:solidFill>
                  <a:srgbClr val="7030A0"/>
                </a:solidFill>
              </a:rPr>
              <a:t>Connecting Regret Matching and Mirror Descent, AAAI’21]</a:t>
            </a:r>
          </a:p>
        </p:txBody>
      </p:sp>
    </p:spTree>
    <p:extLst>
      <p:ext uri="{BB962C8B-B14F-4D97-AF65-F5344CB8AC3E}">
        <p14:creationId xmlns:p14="http://schemas.microsoft.com/office/powerpoint/2010/main" val="689474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Strong connection between FTRL/OMD and RM/RM+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Surprising for many reasons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Via Blackwell Approachability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Advances to FTRL/OMD can be transferred to Blackwell Approachability and ultimately RM/RM+</a:t>
            </a:r>
          </a:p>
          <a:p>
            <a:pPr marL="0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80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Stand on the Shoulders of Giants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/>
              <a:t>Blackwell Approachability: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[Blackwell, An analog of the </a:t>
            </a:r>
            <a:r>
              <a:rPr lang="en-US" sz="2000" dirty="0" err="1">
                <a:solidFill>
                  <a:srgbClr val="7030A0"/>
                </a:solidFill>
              </a:rPr>
              <a:t>minmax</a:t>
            </a:r>
            <a:r>
              <a:rPr lang="en-US" sz="2000" dirty="0">
                <a:solidFill>
                  <a:srgbClr val="7030A0"/>
                </a:solidFill>
              </a:rPr>
              <a:t> theorem for vector payoffs, Pacific J. of Math. 1956]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Regret Matching and Regret Matching Plus: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[Hart &amp; Mas-</a:t>
            </a:r>
            <a:r>
              <a:rPr lang="en-US" sz="2000" dirty="0" err="1">
                <a:solidFill>
                  <a:srgbClr val="7030A0"/>
                </a:solidFill>
              </a:rPr>
              <a:t>Colell</a:t>
            </a:r>
            <a:r>
              <a:rPr lang="en-US" sz="2000" dirty="0">
                <a:solidFill>
                  <a:srgbClr val="7030A0"/>
                </a:solidFill>
              </a:rPr>
              <a:t>, A Simple Adaptive Procedure Leading to Correlated Equilibrium, </a:t>
            </a:r>
            <a:r>
              <a:rPr lang="en-US" sz="2000" dirty="0" err="1">
                <a:solidFill>
                  <a:srgbClr val="7030A0"/>
                </a:solidFill>
              </a:rPr>
              <a:t>Econometrica</a:t>
            </a:r>
            <a:r>
              <a:rPr lang="en-US" sz="2000" dirty="0">
                <a:solidFill>
                  <a:srgbClr val="7030A0"/>
                </a:solidFill>
              </a:rPr>
              <a:t> 2000]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</a:t>
            </a:r>
            <a:r>
              <a:rPr lang="en-US" sz="2000" dirty="0" err="1">
                <a:solidFill>
                  <a:srgbClr val="7030A0"/>
                </a:solidFill>
              </a:rPr>
              <a:t>Tammelin</a:t>
            </a:r>
            <a:r>
              <a:rPr lang="en-US" sz="2000" dirty="0">
                <a:solidFill>
                  <a:srgbClr val="7030A0"/>
                </a:solidFill>
              </a:rPr>
              <a:t>, Solving large imperfect information games using CFR+, </a:t>
            </a:r>
            <a:r>
              <a:rPr lang="en-US" sz="2000" dirty="0" err="1">
                <a:solidFill>
                  <a:srgbClr val="7030A0"/>
                </a:solidFill>
              </a:rPr>
              <a:t>ArXiv</a:t>
            </a:r>
            <a:r>
              <a:rPr lang="en-US" sz="2000" dirty="0">
                <a:solidFill>
                  <a:srgbClr val="7030A0"/>
                </a:solidFill>
              </a:rPr>
              <a:t> 2014]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[Bowling et al., Heads-up Limit </a:t>
            </a:r>
            <a:r>
              <a:rPr lang="en-US" sz="2000" dirty="0" err="1">
                <a:solidFill>
                  <a:srgbClr val="7030A0"/>
                </a:solidFill>
              </a:rPr>
              <a:t>Hold’em</a:t>
            </a:r>
            <a:r>
              <a:rPr lang="en-US" sz="2000" dirty="0">
                <a:solidFill>
                  <a:srgbClr val="7030A0"/>
                </a:solidFill>
              </a:rPr>
              <a:t> Poker is Solved, Science 2015]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Abernethy’s construction: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[Abernethy et al., Blackwell Approachability and No-Regret Learning are Equivalent, COLT 2011]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Predictivity</a:t>
            </a:r>
            <a:r>
              <a:rPr lang="en-US" sz="2000" dirty="0"/>
              <a:t>: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[Chiang et al., Online optimization with gradual variations, COLT 2012]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</a:t>
            </a:r>
            <a:r>
              <a:rPr lang="en-US" sz="2000" dirty="0" err="1">
                <a:solidFill>
                  <a:srgbClr val="7030A0"/>
                </a:solidFill>
              </a:rPr>
              <a:t>Rakhlin</a:t>
            </a:r>
            <a:r>
              <a:rPr lang="en-US" sz="2000" dirty="0">
                <a:solidFill>
                  <a:srgbClr val="7030A0"/>
                </a:solidFill>
              </a:rPr>
              <a:t> &amp; </a:t>
            </a:r>
            <a:r>
              <a:rPr lang="en-US" sz="2000" dirty="0" err="1">
                <a:solidFill>
                  <a:srgbClr val="7030A0"/>
                </a:solidFill>
              </a:rPr>
              <a:t>Sridharan</a:t>
            </a:r>
            <a:r>
              <a:rPr lang="en-US" sz="2000" dirty="0">
                <a:solidFill>
                  <a:srgbClr val="7030A0"/>
                </a:solidFill>
              </a:rPr>
              <a:t>, Online Learning with Predictable Sequences, COLT 2013]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Most of the material of the section: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[Farina et al., Faster Game Solving via Predictive Blackwell Approachability: Connecting Regret Matching and Mirror Descent, </a:t>
            </a:r>
            <a:r>
              <a:rPr lang="en-US" sz="2000" dirty="0" err="1">
                <a:solidFill>
                  <a:srgbClr val="7030A0"/>
                </a:solidFill>
              </a:rPr>
              <a:t>ArXiv</a:t>
            </a:r>
            <a:r>
              <a:rPr lang="en-US" sz="2000" dirty="0">
                <a:solidFill>
                  <a:srgbClr val="7030A0"/>
                </a:solidFill>
              </a:rPr>
              <a:t> 2020]</a:t>
            </a:r>
          </a:p>
        </p:txBody>
      </p:sp>
    </p:spTree>
    <p:extLst>
      <p:ext uri="{BB962C8B-B14F-4D97-AF65-F5344CB8AC3E}">
        <p14:creationId xmlns:p14="http://schemas.microsoft.com/office/powerpoint/2010/main" val="530375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Part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 Normal-Form to </a:t>
            </a:r>
            <a:r>
              <a:rPr lang="en-US" sz="36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Extensive-Form</a:t>
            </a:r>
          </a:p>
          <a:p>
            <a:pPr marL="0" indent="0" algn="ctr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(Nash Equilibria in Extensive-Form Games)</a:t>
            </a:r>
          </a:p>
        </p:txBody>
      </p:sp>
    </p:spTree>
    <p:extLst>
      <p:ext uri="{BB962C8B-B14F-4D97-AF65-F5344CB8AC3E}">
        <p14:creationId xmlns:p14="http://schemas.microsoft.com/office/powerpoint/2010/main" val="959788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E779-E663-4A97-82FF-1AB335AE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From Normal-Form to Extensive-Form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82932-46CC-44AB-8C5E-24BC824F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8610600" cy="4525963"/>
          </a:xfrm>
        </p:spPr>
        <p:txBody>
          <a:bodyPr>
            <a:normAutofit/>
          </a:bodyPr>
          <a:lstStyle/>
          <a:p>
            <a:pPr>
              <a:buFont typeface="Segoe UI Emoji" panose="020B0502040204020203" pitchFamily="34" charset="0"/>
              <a:buChar char="▸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Can capture sequential and simultaneous moves</a:t>
            </a:r>
          </a:p>
          <a:p>
            <a:pPr>
              <a:buFont typeface="Segoe UI Emoji" panose="020B0502040204020203" pitchFamily="34" charset="0"/>
              <a:buChar char="▸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Private information</a:t>
            </a:r>
          </a:p>
          <a:p>
            <a:pPr>
              <a:buFont typeface="Segoe UI Emoji" panose="020B0502040204020203" pitchFamily="34" charset="0"/>
              <a:buChar char="▸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We assume perfect recall: no player forgets what the player knew earlier</a:t>
            </a:r>
          </a:p>
        </p:txBody>
      </p:sp>
      <p:grpSp>
        <p:nvGrpSpPr>
          <p:cNvPr id="1129" name="Group 1128">
            <a:extLst>
              <a:ext uri="{FF2B5EF4-FFF2-40B4-BE49-F238E27FC236}">
                <a16:creationId xmlns:a16="http://schemas.microsoft.com/office/drawing/2014/main" id="{E3D90CA0-CBE7-E138-AB48-92F16BA0E430}"/>
              </a:ext>
            </a:extLst>
          </p:cNvPr>
          <p:cNvGrpSpPr/>
          <p:nvPr/>
        </p:nvGrpSpPr>
        <p:grpSpPr>
          <a:xfrm>
            <a:off x="452887" y="2971800"/>
            <a:ext cx="8448162" cy="3393732"/>
            <a:chOff x="1305438" y="3221878"/>
            <a:chExt cx="6240203" cy="268254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4AC397-D582-1CCF-9AEF-FC4BA78CF0FF}"/>
                </a:ext>
              </a:extLst>
            </p:cNvPr>
            <p:cNvSpPr/>
            <p:nvPr/>
          </p:nvSpPr>
          <p:spPr>
            <a:xfrm>
              <a:off x="4259057" y="3221878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5EBCB9-D1B4-10B9-D1A8-6E6F1DB35398}"/>
                </a:ext>
              </a:extLst>
            </p:cNvPr>
            <p:cNvSpPr/>
            <p:nvPr/>
          </p:nvSpPr>
          <p:spPr>
            <a:xfrm>
              <a:off x="1743544" y="3884677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158FB02-B68A-99DF-D8DF-D340FE149B72}"/>
                </a:ext>
              </a:extLst>
            </p:cNvPr>
            <p:cNvSpPr/>
            <p:nvPr/>
          </p:nvSpPr>
          <p:spPr>
            <a:xfrm>
              <a:off x="1514944" y="449278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A9A627-3232-C839-98CD-90C5BBB35063}"/>
                </a:ext>
              </a:extLst>
            </p:cNvPr>
            <p:cNvSpPr/>
            <p:nvPr/>
          </p:nvSpPr>
          <p:spPr>
            <a:xfrm>
              <a:off x="1936637" y="449278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BCC5D78-7607-7291-D42A-E200484E1592}"/>
                </a:ext>
              </a:extLst>
            </p:cNvPr>
            <p:cNvSpPr/>
            <p:nvPr/>
          </p:nvSpPr>
          <p:spPr>
            <a:xfrm>
              <a:off x="1667344" y="512451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D3570EA-B7B1-AAFB-3CB8-78C141908FD7}"/>
                </a:ext>
              </a:extLst>
            </p:cNvPr>
            <p:cNvCxnSpPr>
              <a:cxnSpLocks/>
              <a:stCxn id="6" idx="4"/>
              <a:endCxn id="8" idx="7"/>
            </p:cNvCxnSpPr>
            <p:nvPr/>
          </p:nvCxnSpPr>
          <p:spPr>
            <a:xfrm flipH="1">
              <a:off x="1873626" y="3374278"/>
              <a:ext cx="2461631" cy="53271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109EBA4-BEE1-D7D9-A8B4-08C93A9DB256}"/>
                </a:ext>
              </a:extLst>
            </p:cNvPr>
            <p:cNvCxnSpPr>
              <a:cxnSpLocks/>
              <a:stCxn id="6" idx="4"/>
              <a:endCxn id="43" idx="0"/>
            </p:cNvCxnSpPr>
            <p:nvPr/>
          </p:nvCxnSpPr>
          <p:spPr>
            <a:xfrm flipH="1">
              <a:off x="2742146" y="3374278"/>
              <a:ext cx="1593111" cy="49768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A347388-DDAB-53B6-360A-895DAE5D1EFE}"/>
                </a:ext>
              </a:extLst>
            </p:cNvPr>
            <p:cNvCxnSpPr>
              <a:cxnSpLocks/>
              <a:stCxn id="6" idx="4"/>
              <a:endCxn id="1029" idx="0"/>
            </p:cNvCxnSpPr>
            <p:nvPr/>
          </p:nvCxnSpPr>
          <p:spPr>
            <a:xfrm flipH="1">
              <a:off x="3789769" y="3374278"/>
              <a:ext cx="545488" cy="47619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943E010-03B9-01E6-7615-0B53EE22FC1F}"/>
                </a:ext>
              </a:extLst>
            </p:cNvPr>
            <p:cNvCxnSpPr>
              <a:cxnSpLocks/>
              <a:stCxn id="6" idx="4"/>
              <a:endCxn id="1054" idx="0"/>
            </p:cNvCxnSpPr>
            <p:nvPr/>
          </p:nvCxnSpPr>
          <p:spPr>
            <a:xfrm>
              <a:off x="4335257" y="3374278"/>
              <a:ext cx="506548" cy="46996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8A2A57C-D1A1-0ABC-EDC7-921B10FC9EAB}"/>
                </a:ext>
              </a:extLst>
            </p:cNvPr>
            <p:cNvCxnSpPr>
              <a:cxnSpLocks/>
              <a:stCxn id="6" idx="4"/>
              <a:endCxn id="1079" idx="0"/>
            </p:cNvCxnSpPr>
            <p:nvPr/>
          </p:nvCxnSpPr>
          <p:spPr>
            <a:xfrm>
              <a:off x="4335257" y="3374278"/>
              <a:ext cx="1605665" cy="42412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B2CEC80-148F-6FA1-B70A-4EC41E04D451}"/>
                </a:ext>
              </a:extLst>
            </p:cNvPr>
            <p:cNvCxnSpPr>
              <a:cxnSpLocks/>
              <a:stCxn id="6" idx="4"/>
              <a:endCxn id="1104" idx="0"/>
            </p:cNvCxnSpPr>
            <p:nvPr/>
          </p:nvCxnSpPr>
          <p:spPr>
            <a:xfrm>
              <a:off x="4335257" y="3374278"/>
              <a:ext cx="2691239" cy="37957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3EFD5B8-09EC-815F-61A2-BFFD8CE42362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 flipH="1">
              <a:off x="1591144" y="4037077"/>
              <a:ext cx="228600" cy="455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E4DD4A1-3A39-7FBA-023A-775D0D6CD2D1}"/>
                </a:ext>
              </a:extLst>
            </p:cNvPr>
            <p:cNvCxnSpPr>
              <a:stCxn id="8" idx="4"/>
              <a:endCxn id="10" idx="0"/>
            </p:cNvCxnSpPr>
            <p:nvPr/>
          </p:nvCxnSpPr>
          <p:spPr>
            <a:xfrm>
              <a:off x="1819744" y="4037077"/>
              <a:ext cx="193093" cy="455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CADB947-A9CA-BA25-9495-D2FCB43341FC}"/>
                </a:ext>
              </a:extLst>
            </p:cNvPr>
            <p:cNvCxnSpPr>
              <a:stCxn id="9" idx="4"/>
              <a:endCxn id="11" idx="0"/>
            </p:cNvCxnSpPr>
            <p:nvPr/>
          </p:nvCxnSpPr>
          <p:spPr>
            <a:xfrm>
              <a:off x="1591144" y="4645189"/>
              <a:ext cx="152400" cy="47932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3C1E169-A73E-2789-9891-1F537D12FE83}"/>
                </a:ext>
              </a:extLst>
            </p:cNvPr>
            <p:cNvCxnSpPr>
              <a:cxnSpLocks/>
              <a:stCxn id="9" idx="4"/>
              <a:endCxn id="32" idx="0"/>
            </p:cNvCxnSpPr>
            <p:nvPr/>
          </p:nvCxnSpPr>
          <p:spPr>
            <a:xfrm flipH="1">
              <a:off x="1470168" y="4645189"/>
              <a:ext cx="120976" cy="47182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824163D-0C9B-9074-5C53-4754A25FC80F}"/>
                </a:ext>
              </a:extLst>
            </p:cNvPr>
            <p:cNvCxnSpPr>
              <a:cxnSpLocks/>
              <a:stCxn id="11" idx="4"/>
              <a:endCxn id="30" idx="0"/>
            </p:cNvCxnSpPr>
            <p:nvPr/>
          </p:nvCxnSpPr>
          <p:spPr>
            <a:xfrm flipH="1">
              <a:off x="1632871" y="5276910"/>
              <a:ext cx="110673" cy="397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1643F5E-F8E4-0C07-6666-A06DD20C9A5E}"/>
                </a:ext>
              </a:extLst>
            </p:cNvPr>
            <p:cNvCxnSpPr>
              <a:cxnSpLocks/>
              <a:stCxn id="11" idx="4"/>
              <a:endCxn id="31" idx="0"/>
            </p:cNvCxnSpPr>
            <p:nvPr/>
          </p:nvCxnSpPr>
          <p:spPr>
            <a:xfrm>
              <a:off x="1743544" y="5276910"/>
              <a:ext cx="88530" cy="397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51EABF7-C628-1B78-63C1-D63A29D0F7C5}"/>
                </a:ext>
              </a:extLst>
            </p:cNvPr>
            <p:cNvCxnSpPr>
              <a:cxnSpLocks/>
              <a:stCxn id="10" idx="4"/>
              <a:endCxn id="33" idx="0"/>
            </p:cNvCxnSpPr>
            <p:nvPr/>
          </p:nvCxnSpPr>
          <p:spPr>
            <a:xfrm flipH="1">
              <a:off x="1971329" y="4645189"/>
              <a:ext cx="41508" cy="44133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9565DBA-CC2A-7B5E-AE44-9C674A816454}"/>
                </a:ext>
              </a:extLst>
            </p:cNvPr>
            <p:cNvCxnSpPr>
              <a:cxnSpLocks/>
              <a:stCxn id="10" idx="4"/>
              <a:endCxn id="34" idx="0"/>
            </p:cNvCxnSpPr>
            <p:nvPr/>
          </p:nvCxnSpPr>
          <p:spPr>
            <a:xfrm>
              <a:off x="2012837" y="4645189"/>
              <a:ext cx="161322" cy="43134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FC29FE-8D8C-8337-54C9-20C5B22DBBB8}"/>
                </a:ext>
              </a:extLst>
            </p:cNvPr>
            <p:cNvSpPr txBox="1"/>
            <p:nvPr/>
          </p:nvSpPr>
          <p:spPr>
            <a:xfrm>
              <a:off x="1468141" y="5674234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1CAC9E-16FB-5521-23C3-8125C25265CE}"/>
                </a:ext>
              </a:extLst>
            </p:cNvPr>
            <p:cNvSpPr txBox="1"/>
            <p:nvPr/>
          </p:nvSpPr>
          <p:spPr>
            <a:xfrm>
              <a:off x="1667344" y="5674234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806688-EA4D-3CD8-8201-75090E215E84}"/>
                </a:ext>
              </a:extLst>
            </p:cNvPr>
            <p:cNvSpPr txBox="1"/>
            <p:nvPr/>
          </p:nvSpPr>
          <p:spPr>
            <a:xfrm>
              <a:off x="1305438" y="5117017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18436B-E936-EF71-328E-DE6190D086E0}"/>
                </a:ext>
              </a:extLst>
            </p:cNvPr>
            <p:cNvSpPr txBox="1"/>
            <p:nvPr/>
          </p:nvSpPr>
          <p:spPr>
            <a:xfrm>
              <a:off x="1806599" y="5086525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D8E69D0-D18D-BA7A-614E-37B1ED3FB63C}"/>
                </a:ext>
              </a:extLst>
            </p:cNvPr>
            <p:cNvSpPr txBox="1"/>
            <p:nvPr/>
          </p:nvSpPr>
          <p:spPr>
            <a:xfrm>
              <a:off x="2009429" y="5076530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A70E09-FA2A-64D4-4289-BB50E25EF652}"/>
                </a:ext>
              </a:extLst>
            </p:cNvPr>
            <p:cNvSpPr txBox="1"/>
            <p:nvPr/>
          </p:nvSpPr>
          <p:spPr>
            <a:xfrm rot="17972842">
              <a:off x="1409874" y="4066329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9F18A3-3E8B-0C05-F6D0-DBF98058FC46}"/>
                </a:ext>
              </a:extLst>
            </p:cNvPr>
            <p:cNvSpPr txBox="1"/>
            <p:nvPr/>
          </p:nvSpPr>
          <p:spPr>
            <a:xfrm rot="4073418">
              <a:off x="1693312" y="4241230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7C05EE-6548-428E-BF1F-FD0B6F05F0F5}"/>
                </a:ext>
              </a:extLst>
            </p:cNvPr>
            <p:cNvSpPr txBox="1"/>
            <p:nvPr/>
          </p:nvSpPr>
          <p:spPr>
            <a:xfrm rot="16985698">
              <a:off x="1216525" y="4654931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EF6CFCE-5C59-C9F6-68F0-5E24C38D99BC}"/>
                </a:ext>
              </a:extLst>
            </p:cNvPr>
            <p:cNvSpPr txBox="1"/>
            <p:nvPr/>
          </p:nvSpPr>
          <p:spPr>
            <a:xfrm rot="4491124">
              <a:off x="1464577" y="4807442"/>
              <a:ext cx="4992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31BF1A-2944-6F79-B21A-881561DDCA73}"/>
                </a:ext>
              </a:extLst>
            </p:cNvPr>
            <p:cNvSpPr txBox="1"/>
            <p:nvPr/>
          </p:nvSpPr>
          <p:spPr>
            <a:xfrm rot="16537510">
              <a:off x="1752711" y="4684307"/>
              <a:ext cx="4316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9757D0-479F-DA5C-69F6-69613E4D058B}"/>
                </a:ext>
              </a:extLst>
            </p:cNvPr>
            <p:cNvSpPr txBox="1"/>
            <p:nvPr/>
          </p:nvSpPr>
          <p:spPr>
            <a:xfrm rot="4098883">
              <a:off x="1856447" y="4837336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24F1371-B2E1-7499-BCFA-0FCCFFF47432}"/>
                </a:ext>
              </a:extLst>
            </p:cNvPr>
            <p:cNvSpPr txBox="1"/>
            <p:nvPr/>
          </p:nvSpPr>
          <p:spPr>
            <a:xfrm rot="17180655">
              <a:off x="1453583" y="5294599"/>
              <a:ext cx="4597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687FDEF-110C-264C-5730-58E4A29034BC}"/>
                </a:ext>
              </a:extLst>
            </p:cNvPr>
            <p:cNvSpPr txBox="1"/>
            <p:nvPr/>
          </p:nvSpPr>
          <p:spPr>
            <a:xfrm rot="4621217">
              <a:off x="1539023" y="5480754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1800D76-F0BC-2A9D-3CE7-1C53F46FCE4B}"/>
                </a:ext>
              </a:extLst>
            </p:cNvPr>
            <p:cNvSpPr/>
            <p:nvPr/>
          </p:nvSpPr>
          <p:spPr>
            <a:xfrm>
              <a:off x="2665946" y="3871967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0BC1CB8-0EDD-3E31-9601-5CF11DF1560D}"/>
                </a:ext>
              </a:extLst>
            </p:cNvPr>
            <p:cNvSpPr/>
            <p:nvPr/>
          </p:nvSpPr>
          <p:spPr>
            <a:xfrm>
              <a:off x="2437346" y="448007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66A784-F028-2DB4-93DC-6D974C584647}"/>
                </a:ext>
              </a:extLst>
            </p:cNvPr>
            <p:cNvSpPr/>
            <p:nvPr/>
          </p:nvSpPr>
          <p:spPr>
            <a:xfrm>
              <a:off x="2859039" y="448007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16D4103-E64B-1757-DBA2-DB0D735A6794}"/>
                </a:ext>
              </a:extLst>
            </p:cNvPr>
            <p:cNvSpPr/>
            <p:nvPr/>
          </p:nvSpPr>
          <p:spPr>
            <a:xfrm>
              <a:off x="2589746" y="5111800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A0EEA1D-1EC3-2801-A34B-D56147076176}"/>
                </a:ext>
              </a:extLst>
            </p:cNvPr>
            <p:cNvCxnSpPr>
              <a:cxnSpLocks/>
              <a:stCxn id="43" idx="4"/>
              <a:endCxn id="44" idx="0"/>
            </p:cNvCxnSpPr>
            <p:nvPr/>
          </p:nvCxnSpPr>
          <p:spPr>
            <a:xfrm flipH="1">
              <a:off x="2513546" y="4024367"/>
              <a:ext cx="228600" cy="455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78A5B10-2A87-FFFF-7FB8-34C774CDE879}"/>
                </a:ext>
              </a:extLst>
            </p:cNvPr>
            <p:cNvCxnSpPr>
              <a:stCxn id="43" idx="4"/>
              <a:endCxn id="45" idx="0"/>
            </p:cNvCxnSpPr>
            <p:nvPr/>
          </p:nvCxnSpPr>
          <p:spPr>
            <a:xfrm>
              <a:off x="2742146" y="4024367"/>
              <a:ext cx="193093" cy="455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89A0949-B1B7-8DC2-B68F-37F377A3B77D}"/>
                </a:ext>
              </a:extLst>
            </p:cNvPr>
            <p:cNvCxnSpPr>
              <a:stCxn id="44" idx="4"/>
              <a:endCxn id="46" idx="0"/>
            </p:cNvCxnSpPr>
            <p:nvPr/>
          </p:nvCxnSpPr>
          <p:spPr>
            <a:xfrm>
              <a:off x="2513546" y="4632479"/>
              <a:ext cx="152400" cy="47932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042073C-D66D-8FF1-F46E-C264D6D53CCA}"/>
                </a:ext>
              </a:extLst>
            </p:cNvPr>
            <p:cNvCxnSpPr>
              <a:cxnSpLocks/>
              <a:stCxn id="44" idx="4"/>
              <a:endCxn id="57" idx="0"/>
            </p:cNvCxnSpPr>
            <p:nvPr/>
          </p:nvCxnSpPr>
          <p:spPr>
            <a:xfrm flipH="1">
              <a:off x="2392570" y="4632479"/>
              <a:ext cx="120976" cy="47182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24A9700-B6D2-C295-2974-2F860B55E472}"/>
                </a:ext>
              </a:extLst>
            </p:cNvPr>
            <p:cNvCxnSpPr>
              <a:cxnSpLocks/>
              <a:stCxn id="46" idx="4"/>
              <a:endCxn id="55" idx="0"/>
            </p:cNvCxnSpPr>
            <p:nvPr/>
          </p:nvCxnSpPr>
          <p:spPr>
            <a:xfrm flipH="1">
              <a:off x="2555273" y="5264200"/>
              <a:ext cx="110673" cy="397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943A7B6-8003-29D0-4AA0-D8BE05725864}"/>
                </a:ext>
              </a:extLst>
            </p:cNvPr>
            <p:cNvCxnSpPr>
              <a:cxnSpLocks/>
              <a:stCxn id="46" idx="4"/>
              <a:endCxn id="56" idx="0"/>
            </p:cNvCxnSpPr>
            <p:nvPr/>
          </p:nvCxnSpPr>
          <p:spPr>
            <a:xfrm>
              <a:off x="2665946" y="5264200"/>
              <a:ext cx="88530" cy="397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44B1508-36B1-FA4D-176B-1C6BC61B11C7}"/>
                </a:ext>
              </a:extLst>
            </p:cNvPr>
            <p:cNvCxnSpPr>
              <a:cxnSpLocks/>
              <a:stCxn id="45" idx="4"/>
              <a:endCxn id="58" idx="0"/>
            </p:cNvCxnSpPr>
            <p:nvPr/>
          </p:nvCxnSpPr>
          <p:spPr>
            <a:xfrm flipH="1">
              <a:off x="2893731" y="4632479"/>
              <a:ext cx="41508" cy="44133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8ECE2BD-DCC7-439F-C1D9-61C0B6CC64C6}"/>
                </a:ext>
              </a:extLst>
            </p:cNvPr>
            <p:cNvCxnSpPr>
              <a:cxnSpLocks/>
              <a:stCxn id="45" idx="4"/>
              <a:endCxn id="59" idx="0"/>
            </p:cNvCxnSpPr>
            <p:nvPr/>
          </p:nvCxnSpPr>
          <p:spPr>
            <a:xfrm>
              <a:off x="2935239" y="4632479"/>
              <a:ext cx="161322" cy="43134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48B6A7E-4AB4-E86E-71EF-2314438BD122}"/>
                </a:ext>
              </a:extLst>
            </p:cNvPr>
            <p:cNvSpPr txBox="1"/>
            <p:nvPr/>
          </p:nvSpPr>
          <p:spPr>
            <a:xfrm>
              <a:off x="2390543" y="5661524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205AE19-9987-1792-9FC6-793E52BBBD03}"/>
                </a:ext>
              </a:extLst>
            </p:cNvPr>
            <p:cNvSpPr txBox="1"/>
            <p:nvPr/>
          </p:nvSpPr>
          <p:spPr>
            <a:xfrm>
              <a:off x="2589746" y="5661524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185AF65-6A48-3144-291E-6ECEF27C4A58}"/>
                </a:ext>
              </a:extLst>
            </p:cNvPr>
            <p:cNvSpPr txBox="1"/>
            <p:nvPr/>
          </p:nvSpPr>
          <p:spPr>
            <a:xfrm>
              <a:off x="2227840" y="5104307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CFF697-1AFA-FC71-5801-25A5F23E64F9}"/>
                </a:ext>
              </a:extLst>
            </p:cNvPr>
            <p:cNvSpPr txBox="1"/>
            <p:nvPr/>
          </p:nvSpPr>
          <p:spPr>
            <a:xfrm>
              <a:off x="2729001" y="5073815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55684FC-E425-E2A7-FDBF-BA1906C221AF}"/>
                </a:ext>
              </a:extLst>
            </p:cNvPr>
            <p:cNvSpPr txBox="1"/>
            <p:nvPr/>
          </p:nvSpPr>
          <p:spPr>
            <a:xfrm>
              <a:off x="2931831" y="5063820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DF9EE00-8D0F-7609-5564-0033841B0E94}"/>
                </a:ext>
              </a:extLst>
            </p:cNvPr>
            <p:cNvSpPr txBox="1"/>
            <p:nvPr/>
          </p:nvSpPr>
          <p:spPr>
            <a:xfrm rot="17972842">
              <a:off x="2342570" y="4047880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29764D6-98A5-220C-4B00-25E749B07D30}"/>
                </a:ext>
              </a:extLst>
            </p:cNvPr>
            <p:cNvSpPr txBox="1"/>
            <p:nvPr/>
          </p:nvSpPr>
          <p:spPr>
            <a:xfrm rot="4073418">
              <a:off x="2610225" y="4225339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6317A2A-B10B-2C3B-64B2-C5FF96AE58AE}"/>
                </a:ext>
              </a:extLst>
            </p:cNvPr>
            <p:cNvSpPr txBox="1"/>
            <p:nvPr/>
          </p:nvSpPr>
          <p:spPr>
            <a:xfrm rot="16985698">
              <a:off x="2172956" y="4673529"/>
              <a:ext cx="5261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5336602-F157-4820-E0BE-9FC9C7093D30}"/>
                </a:ext>
              </a:extLst>
            </p:cNvPr>
            <p:cNvSpPr txBox="1"/>
            <p:nvPr/>
          </p:nvSpPr>
          <p:spPr>
            <a:xfrm rot="4491124">
              <a:off x="2428783" y="4723840"/>
              <a:ext cx="3866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8532F7E4-C50C-7EB6-D597-0724F190DA91}"/>
                </a:ext>
              </a:extLst>
            </p:cNvPr>
            <p:cNvSpPr txBox="1"/>
            <p:nvPr/>
          </p:nvSpPr>
          <p:spPr>
            <a:xfrm rot="16537510">
              <a:off x="2651945" y="4652287"/>
              <a:ext cx="481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9CDC6198-128A-865D-C569-0281BF5501DA}"/>
                </a:ext>
              </a:extLst>
            </p:cNvPr>
            <p:cNvSpPr txBox="1"/>
            <p:nvPr/>
          </p:nvSpPr>
          <p:spPr>
            <a:xfrm rot="4098883">
              <a:off x="2793664" y="4851703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1027" name="TextBox 1026">
              <a:extLst>
                <a:ext uri="{FF2B5EF4-FFF2-40B4-BE49-F238E27FC236}">
                  <a16:creationId xmlns:a16="http://schemas.microsoft.com/office/drawing/2014/main" id="{741D70E8-1F78-5CF2-CFDF-97FF8D774206}"/>
                </a:ext>
              </a:extLst>
            </p:cNvPr>
            <p:cNvSpPr txBox="1"/>
            <p:nvPr/>
          </p:nvSpPr>
          <p:spPr>
            <a:xfrm rot="17180655">
              <a:off x="2393779" y="5256367"/>
              <a:ext cx="4257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1028" name="TextBox 1027">
              <a:extLst>
                <a:ext uri="{FF2B5EF4-FFF2-40B4-BE49-F238E27FC236}">
                  <a16:creationId xmlns:a16="http://schemas.microsoft.com/office/drawing/2014/main" id="{3937EF58-F5DF-41C0-E414-7DF384F6142C}"/>
                </a:ext>
              </a:extLst>
            </p:cNvPr>
            <p:cNvSpPr txBox="1"/>
            <p:nvPr/>
          </p:nvSpPr>
          <p:spPr>
            <a:xfrm rot="4621217">
              <a:off x="2465834" y="5461156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0BA94699-CE8D-E2E1-632E-AA3B0572E364}"/>
                </a:ext>
              </a:extLst>
            </p:cNvPr>
            <p:cNvSpPr/>
            <p:nvPr/>
          </p:nvSpPr>
          <p:spPr>
            <a:xfrm>
              <a:off x="3713569" y="3850468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030" name="Oval 1029">
              <a:extLst>
                <a:ext uri="{FF2B5EF4-FFF2-40B4-BE49-F238E27FC236}">
                  <a16:creationId xmlns:a16="http://schemas.microsoft.com/office/drawing/2014/main" id="{763BF4FD-7425-E6EF-634C-27452167D901}"/>
                </a:ext>
              </a:extLst>
            </p:cNvPr>
            <p:cNvSpPr/>
            <p:nvPr/>
          </p:nvSpPr>
          <p:spPr>
            <a:xfrm>
              <a:off x="3484969" y="445858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031" name="Oval 1030">
              <a:extLst>
                <a:ext uri="{FF2B5EF4-FFF2-40B4-BE49-F238E27FC236}">
                  <a16:creationId xmlns:a16="http://schemas.microsoft.com/office/drawing/2014/main" id="{9F4E5906-54AA-7F02-E3D9-5BECFC849133}"/>
                </a:ext>
              </a:extLst>
            </p:cNvPr>
            <p:cNvSpPr/>
            <p:nvPr/>
          </p:nvSpPr>
          <p:spPr>
            <a:xfrm>
              <a:off x="3906662" y="445858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2FB1EBE3-44A8-C084-5444-D748988408DA}"/>
                </a:ext>
              </a:extLst>
            </p:cNvPr>
            <p:cNvSpPr/>
            <p:nvPr/>
          </p:nvSpPr>
          <p:spPr>
            <a:xfrm>
              <a:off x="3637369" y="5090301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1033" name="Straight Arrow Connector 1032">
              <a:extLst>
                <a:ext uri="{FF2B5EF4-FFF2-40B4-BE49-F238E27FC236}">
                  <a16:creationId xmlns:a16="http://schemas.microsoft.com/office/drawing/2014/main" id="{E6A61B92-C595-E528-3C47-69BA8E4D7BFF}"/>
                </a:ext>
              </a:extLst>
            </p:cNvPr>
            <p:cNvCxnSpPr>
              <a:cxnSpLocks/>
              <a:stCxn id="1029" idx="4"/>
              <a:endCxn id="1030" idx="0"/>
            </p:cNvCxnSpPr>
            <p:nvPr/>
          </p:nvCxnSpPr>
          <p:spPr>
            <a:xfrm flipH="1">
              <a:off x="3561169" y="4002868"/>
              <a:ext cx="228600" cy="455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Arrow Connector 1033">
              <a:extLst>
                <a:ext uri="{FF2B5EF4-FFF2-40B4-BE49-F238E27FC236}">
                  <a16:creationId xmlns:a16="http://schemas.microsoft.com/office/drawing/2014/main" id="{B183CBB3-D411-7A87-A656-300A09E8F6F8}"/>
                </a:ext>
              </a:extLst>
            </p:cNvPr>
            <p:cNvCxnSpPr>
              <a:stCxn id="1029" idx="4"/>
              <a:endCxn id="1031" idx="0"/>
            </p:cNvCxnSpPr>
            <p:nvPr/>
          </p:nvCxnSpPr>
          <p:spPr>
            <a:xfrm>
              <a:off x="3789769" y="4002868"/>
              <a:ext cx="193093" cy="455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Arrow Connector 1034">
              <a:extLst>
                <a:ext uri="{FF2B5EF4-FFF2-40B4-BE49-F238E27FC236}">
                  <a16:creationId xmlns:a16="http://schemas.microsoft.com/office/drawing/2014/main" id="{C8A3B453-4605-F9FA-3992-A58BBBCBDCDA}"/>
                </a:ext>
              </a:extLst>
            </p:cNvPr>
            <p:cNvCxnSpPr>
              <a:stCxn id="1030" idx="4"/>
              <a:endCxn id="1032" idx="0"/>
            </p:cNvCxnSpPr>
            <p:nvPr/>
          </p:nvCxnSpPr>
          <p:spPr>
            <a:xfrm>
              <a:off x="3561169" y="4610980"/>
              <a:ext cx="152400" cy="47932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Arrow Connector 1035">
              <a:extLst>
                <a:ext uri="{FF2B5EF4-FFF2-40B4-BE49-F238E27FC236}">
                  <a16:creationId xmlns:a16="http://schemas.microsoft.com/office/drawing/2014/main" id="{BB5E4F13-B382-FBD2-5491-C7B383EF3B5A}"/>
                </a:ext>
              </a:extLst>
            </p:cNvPr>
            <p:cNvCxnSpPr>
              <a:cxnSpLocks/>
              <a:stCxn id="1030" idx="4"/>
              <a:endCxn id="1043" idx="0"/>
            </p:cNvCxnSpPr>
            <p:nvPr/>
          </p:nvCxnSpPr>
          <p:spPr>
            <a:xfrm flipH="1">
              <a:off x="3440193" y="4610980"/>
              <a:ext cx="120976" cy="47182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Arrow Connector 1036">
              <a:extLst>
                <a:ext uri="{FF2B5EF4-FFF2-40B4-BE49-F238E27FC236}">
                  <a16:creationId xmlns:a16="http://schemas.microsoft.com/office/drawing/2014/main" id="{CBD36F16-6BA5-FC0D-AADD-CFF883F5DC14}"/>
                </a:ext>
              </a:extLst>
            </p:cNvPr>
            <p:cNvCxnSpPr>
              <a:cxnSpLocks/>
              <a:stCxn id="1032" idx="4"/>
              <a:endCxn id="1041" idx="0"/>
            </p:cNvCxnSpPr>
            <p:nvPr/>
          </p:nvCxnSpPr>
          <p:spPr>
            <a:xfrm flipH="1">
              <a:off x="3602896" y="5242701"/>
              <a:ext cx="110673" cy="397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Arrow Connector 1037">
              <a:extLst>
                <a:ext uri="{FF2B5EF4-FFF2-40B4-BE49-F238E27FC236}">
                  <a16:creationId xmlns:a16="http://schemas.microsoft.com/office/drawing/2014/main" id="{DD5FBE47-8625-2CB4-A83C-3E69F62D1064}"/>
                </a:ext>
              </a:extLst>
            </p:cNvPr>
            <p:cNvCxnSpPr>
              <a:cxnSpLocks/>
              <a:stCxn id="1032" idx="4"/>
              <a:endCxn id="1042" idx="0"/>
            </p:cNvCxnSpPr>
            <p:nvPr/>
          </p:nvCxnSpPr>
          <p:spPr>
            <a:xfrm>
              <a:off x="3713569" y="5242701"/>
              <a:ext cx="88530" cy="397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Arrow Connector 1038">
              <a:extLst>
                <a:ext uri="{FF2B5EF4-FFF2-40B4-BE49-F238E27FC236}">
                  <a16:creationId xmlns:a16="http://schemas.microsoft.com/office/drawing/2014/main" id="{FD476CF5-44B1-CA9F-D465-329DF2BDA860}"/>
                </a:ext>
              </a:extLst>
            </p:cNvPr>
            <p:cNvCxnSpPr>
              <a:cxnSpLocks/>
              <a:stCxn id="1031" idx="4"/>
              <a:endCxn id="1044" idx="0"/>
            </p:cNvCxnSpPr>
            <p:nvPr/>
          </p:nvCxnSpPr>
          <p:spPr>
            <a:xfrm flipH="1">
              <a:off x="3941354" y="4610980"/>
              <a:ext cx="41508" cy="44133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Arrow Connector 1039">
              <a:extLst>
                <a:ext uri="{FF2B5EF4-FFF2-40B4-BE49-F238E27FC236}">
                  <a16:creationId xmlns:a16="http://schemas.microsoft.com/office/drawing/2014/main" id="{28C1CDE1-9597-0488-E37D-DAE31D8D26AB}"/>
                </a:ext>
              </a:extLst>
            </p:cNvPr>
            <p:cNvCxnSpPr>
              <a:cxnSpLocks/>
              <a:stCxn id="1031" idx="4"/>
              <a:endCxn id="1045" idx="0"/>
            </p:cNvCxnSpPr>
            <p:nvPr/>
          </p:nvCxnSpPr>
          <p:spPr>
            <a:xfrm>
              <a:off x="3982862" y="4610980"/>
              <a:ext cx="161322" cy="43134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1" name="TextBox 1040">
              <a:extLst>
                <a:ext uri="{FF2B5EF4-FFF2-40B4-BE49-F238E27FC236}">
                  <a16:creationId xmlns:a16="http://schemas.microsoft.com/office/drawing/2014/main" id="{DB4AABF0-E8BD-88AF-EA49-10E44D2F3F36}"/>
                </a:ext>
              </a:extLst>
            </p:cNvPr>
            <p:cNvSpPr txBox="1"/>
            <p:nvPr/>
          </p:nvSpPr>
          <p:spPr>
            <a:xfrm>
              <a:off x="3438166" y="5640025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D521DF26-62EC-180C-C158-3018BBC2B9BC}"/>
                </a:ext>
              </a:extLst>
            </p:cNvPr>
            <p:cNvSpPr txBox="1"/>
            <p:nvPr/>
          </p:nvSpPr>
          <p:spPr>
            <a:xfrm>
              <a:off x="3637369" y="5640025"/>
              <a:ext cx="329460" cy="170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1043" name="TextBox 1042">
              <a:extLst>
                <a:ext uri="{FF2B5EF4-FFF2-40B4-BE49-F238E27FC236}">
                  <a16:creationId xmlns:a16="http://schemas.microsoft.com/office/drawing/2014/main" id="{C7328D4D-E18F-56DD-64F3-33DB4C316D1E}"/>
                </a:ext>
              </a:extLst>
            </p:cNvPr>
            <p:cNvSpPr txBox="1"/>
            <p:nvPr/>
          </p:nvSpPr>
          <p:spPr>
            <a:xfrm>
              <a:off x="3275463" y="5082808"/>
              <a:ext cx="329460" cy="170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E5E25CE9-C3F0-4515-A471-B554E5E37225}"/>
                </a:ext>
              </a:extLst>
            </p:cNvPr>
            <p:cNvSpPr txBox="1"/>
            <p:nvPr/>
          </p:nvSpPr>
          <p:spPr>
            <a:xfrm>
              <a:off x="3776624" y="5052316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1045" name="TextBox 1044">
              <a:extLst>
                <a:ext uri="{FF2B5EF4-FFF2-40B4-BE49-F238E27FC236}">
                  <a16:creationId xmlns:a16="http://schemas.microsoft.com/office/drawing/2014/main" id="{DC137246-E4AF-00B3-C4C9-63025CC17AEA}"/>
                </a:ext>
              </a:extLst>
            </p:cNvPr>
            <p:cNvSpPr txBox="1"/>
            <p:nvPr/>
          </p:nvSpPr>
          <p:spPr>
            <a:xfrm>
              <a:off x="3979454" y="5042321"/>
              <a:ext cx="329460" cy="170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1046" name="TextBox 1045">
              <a:extLst>
                <a:ext uri="{FF2B5EF4-FFF2-40B4-BE49-F238E27FC236}">
                  <a16:creationId xmlns:a16="http://schemas.microsoft.com/office/drawing/2014/main" id="{67EBD55A-4DB1-25D9-9D0F-96D11F7F220D}"/>
                </a:ext>
              </a:extLst>
            </p:cNvPr>
            <p:cNvSpPr txBox="1"/>
            <p:nvPr/>
          </p:nvSpPr>
          <p:spPr>
            <a:xfrm rot="17972842">
              <a:off x="3390137" y="4013710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1047" name="TextBox 1046">
              <a:extLst>
                <a:ext uri="{FF2B5EF4-FFF2-40B4-BE49-F238E27FC236}">
                  <a16:creationId xmlns:a16="http://schemas.microsoft.com/office/drawing/2014/main" id="{9DB7945D-5C2E-A14E-CA83-C6C5302B76F9}"/>
                </a:ext>
              </a:extLst>
            </p:cNvPr>
            <p:cNvSpPr txBox="1"/>
            <p:nvPr/>
          </p:nvSpPr>
          <p:spPr>
            <a:xfrm rot="4073418">
              <a:off x="3707242" y="4139238"/>
              <a:ext cx="4599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1048" name="TextBox 1047">
              <a:extLst>
                <a:ext uri="{FF2B5EF4-FFF2-40B4-BE49-F238E27FC236}">
                  <a16:creationId xmlns:a16="http://schemas.microsoft.com/office/drawing/2014/main" id="{C74934CC-ABD0-D578-DBC1-ABBA6E28FAA5}"/>
                </a:ext>
              </a:extLst>
            </p:cNvPr>
            <p:cNvSpPr txBox="1"/>
            <p:nvPr/>
          </p:nvSpPr>
          <p:spPr>
            <a:xfrm rot="16985698">
              <a:off x="3191735" y="4627942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1049" name="TextBox 1048">
              <a:extLst>
                <a:ext uri="{FF2B5EF4-FFF2-40B4-BE49-F238E27FC236}">
                  <a16:creationId xmlns:a16="http://schemas.microsoft.com/office/drawing/2014/main" id="{7BE76273-6CCD-5736-530B-3A95AE513A63}"/>
                </a:ext>
              </a:extLst>
            </p:cNvPr>
            <p:cNvSpPr txBox="1"/>
            <p:nvPr/>
          </p:nvSpPr>
          <p:spPr>
            <a:xfrm rot="4491124">
              <a:off x="3465595" y="4743199"/>
              <a:ext cx="4029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1050" name="TextBox 1049">
              <a:extLst>
                <a:ext uri="{FF2B5EF4-FFF2-40B4-BE49-F238E27FC236}">
                  <a16:creationId xmlns:a16="http://schemas.microsoft.com/office/drawing/2014/main" id="{60619F6F-0221-2E4D-C650-921E2AA7A118}"/>
                </a:ext>
              </a:extLst>
            </p:cNvPr>
            <p:cNvSpPr txBox="1"/>
            <p:nvPr/>
          </p:nvSpPr>
          <p:spPr>
            <a:xfrm rot="16537510">
              <a:off x="3741564" y="4659447"/>
              <a:ext cx="4127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1051" name="TextBox 1050">
              <a:extLst>
                <a:ext uri="{FF2B5EF4-FFF2-40B4-BE49-F238E27FC236}">
                  <a16:creationId xmlns:a16="http://schemas.microsoft.com/office/drawing/2014/main" id="{0C4822BC-753B-969E-55AB-714646A7772F}"/>
                </a:ext>
              </a:extLst>
            </p:cNvPr>
            <p:cNvSpPr txBox="1"/>
            <p:nvPr/>
          </p:nvSpPr>
          <p:spPr>
            <a:xfrm rot="4098883">
              <a:off x="3836395" y="4808244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1052" name="TextBox 1051">
              <a:extLst>
                <a:ext uri="{FF2B5EF4-FFF2-40B4-BE49-F238E27FC236}">
                  <a16:creationId xmlns:a16="http://schemas.microsoft.com/office/drawing/2014/main" id="{C1558F66-1852-B180-F4C0-F9E8710CF6D3}"/>
                </a:ext>
              </a:extLst>
            </p:cNvPr>
            <p:cNvSpPr txBox="1"/>
            <p:nvPr/>
          </p:nvSpPr>
          <p:spPr>
            <a:xfrm rot="17180655">
              <a:off x="3421243" y="5244945"/>
              <a:ext cx="4482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1053" name="TextBox 1052">
              <a:extLst>
                <a:ext uri="{FF2B5EF4-FFF2-40B4-BE49-F238E27FC236}">
                  <a16:creationId xmlns:a16="http://schemas.microsoft.com/office/drawing/2014/main" id="{0F984086-A124-1E68-3F80-FED2CD653500}"/>
                </a:ext>
              </a:extLst>
            </p:cNvPr>
            <p:cNvSpPr txBox="1"/>
            <p:nvPr/>
          </p:nvSpPr>
          <p:spPr>
            <a:xfrm rot="4621217">
              <a:off x="3518568" y="5434802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1054" name="Oval 1053">
              <a:extLst>
                <a:ext uri="{FF2B5EF4-FFF2-40B4-BE49-F238E27FC236}">
                  <a16:creationId xmlns:a16="http://schemas.microsoft.com/office/drawing/2014/main" id="{88FC22A5-2AC4-AC19-F64C-CF5E0398D320}"/>
                </a:ext>
              </a:extLst>
            </p:cNvPr>
            <p:cNvSpPr/>
            <p:nvPr/>
          </p:nvSpPr>
          <p:spPr>
            <a:xfrm>
              <a:off x="4765605" y="3844239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055" name="Oval 1054">
              <a:extLst>
                <a:ext uri="{FF2B5EF4-FFF2-40B4-BE49-F238E27FC236}">
                  <a16:creationId xmlns:a16="http://schemas.microsoft.com/office/drawing/2014/main" id="{9234D0AC-645F-244D-30C1-E728E86C7196}"/>
                </a:ext>
              </a:extLst>
            </p:cNvPr>
            <p:cNvSpPr/>
            <p:nvPr/>
          </p:nvSpPr>
          <p:spPr>
            <a:xfrm>
              <a:off x="4537005" y="4452351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C66CEB07-6CB1-188B-C191-E3F394F66B70}"/>
                </a:ext>
              </a:extLst>
            </p:cNvPr>
            <p:cNvSpPr/>
            <p:nvPr/>
          </p:nvSpPr>
          <p:spPr>
            <a:xfrm>
              <a:off x="4958698" y="4452351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057" name="Oval 1056">
              <a:extLst>
                <a:ext uri="{FF2B5EF4-FFF2-40B4-BE49-F238E27FC236}">
                  <a16:creationId xmlns:a16="http://schemas.microsoft.com/office/drawing/2014/main" id="{2E6322D4-C9AB-D35C-D4F6-D2CD7D604DF2}"/>
                </a:ext>
              </a:extLst>
            </p:cNvPr>
            <p:cNvSpPr/>
            <p:nvPr/>
          </p:nvSpPr>
          <p:spPr>
            <a:xfrm>
              <a:off x="4689405" y="5084072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1058" name="Straight Arrow Connector 1057">
              <a:extLst>
                <a:ext uri="{FF2B5EF4-FFF2-40B4-BE49-F238E27FC236}">
                  <a16:creationId xmlns:a16="http://schemas.microsoft.com/office/drawing/2014/main" id="{97234A48-EF05-2A13-1879-ED8B254429C3}"/>
                </a:ext>
              </a:extLst>
            </p:cNvPr>
            <p:cNvCxnSpPr>
              <a:cxnSpLocks/>
              <a:stCxn id="1054" idx="4"/>
              <a:endCxn id="1055" idx="0"/>
            </p:cNvCxnSpPr>
            <p:nvPr/>
          </p:nvCxnSpPr>
          <p:spPr>
            <a:xfrm flipH="1">
              <a:off x="4613205" y="3996639"/>
              <a:ext cx="228600" cy="455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Arrow Connector 1058">
              <a:extLst>
                <a:ext uri="{FF2B5EF4-FFF2-40B4-BE49-F238E27FC236}">
                  <a16:creationId xmlns:a16="http://schemas.microsoft.com/office/drawing/2014/main" id="{49097F11-9467-7485-5B65-64C7CBADA944}"/>
                </a:ext>
              </a:extLst>
            </p:cNvPr>
            <p:cNvCxnSpPr>
              <a:stCxn id="1054" idx="4"/>
              <a:endCxn id="1056" idx="0"/>
            </p:cNvCxnSpPr>
            <p:nvPr/>
          </p:nvCxnSpPr>
          <p:spPr>
            <a:xfrm>
              <a:off x="4841805" y="3996639"/>
              <a:ext cx="193093" cy="455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Arrow Connector 1059">
              <a:extLst>
                <a:ext uri="{FF2B5EF4-FFF2-40B4-BE49-F238E27FC236}">
                  <a16:creationId xmlns:a16="http://schemas.microsoft.com/office/drawing/2014/main" id="{676D00F9-7AA0-7372-1D08-171B5958301C}"/>
                </a:ext>
              </a:extLst>
            </p:cNvPr>
            <p:cNvCxnSpPr>
              <a:stCxn id="1055" idx="4"/>
              <a:endCxn id="1057" idx="0"/>
            </p:cNvCxnSpPr>
            <p:nvPr/>
          </p:nvCxnSpPr>
          <p:spPr>
            <a:xfrm>
              <a:off x="4613205" y="4604751"/>
              <a:ext cx="152400" cy="47932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Arrow Connector 1060">
              <a:extLst>
                <a:ext uri="{FF2B5EF4-FFF2-40B4-BE49-F238E27FC236}">
                  <a16:creationId xmlns:a16="http://schemas.microsoft.com/office/drawing/2014/main" id="{B0B48340-D44B-2DBE-2497-CEE63235B07E}"/>
                </a:ext>
              </a:extLst>
            </p:cNvPr>
            <p:cNvCxnSpPr>
              <a:cxnSpLocks/>
              <a:stCxn id="1055" idx="4"/>
              <a:endCxn id="1068" idx="0"/>
            </p:cNvCxnSpPr>
            <p:nvPr/>
          </p:nvCxnSpPr>
          <p:spPr>
            <a:xfrm flipH="1">
              <a:off x="4492229" y="4604751"/>
              <a:ext cx="120976" cy="47182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Arrow Connector 1061">
              <a:extLst>
                <a:ext uri="{FF2B5EF4-FFF2-40B4-BE49-F238E27FC236}">
                  <a16:creationId xmlns:a16="http://schemas.microsoft.com/office/drawing/2014/main" id="{0418ABC1-C263-1667-6FFE-DFAB48A9D907}"/>
                </a:ext>
              </a:extLst>
            </p:cNvPr>
            <p:cNvCxnSpPr>
              <a:cxnSpLocks/>
              <a:stCxn id="1057" idx="4"/>
              <a:endCxn id="1066" idx="0"/>
            </p:cNvCxnSpPr>
            <p:nvPr/>
          </p:nvCxnSpPr>
          <p:spPr>
            <a:xfrm flipH="1">
              <a:off x="4654932" y="5236472"/>
              <a:ext cx="110673" cy="397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Arrow Connector 1062">
              <a:extLst>
                <a:ext uri="{FF2B5EF4-FFF2-40B4-BE49-F238E27FC236}">
                  <a16:creationId xmlns:a16="http://schemas.microsoft.com/office/drawing/2014/main" id="{78B77638-6C8E-4BC6-13A7-731B8A21810C}"/>
                </a:ext>
              </a:extLst>
            </p:cNvPr>
            <p:cNvCxnSpPr>
              <a:cxnSpLocks/>
              <a:stCxn id="1057" idx="4"/>
              <a:endCxn id="1067" idx="0"/>
            </p:cNvCxnSpPr>
            <p:nvPr/>
          </p:nvCxnSpPr>
          <p:spPr>
            <a:xfrm>
              <a:off x="4765605" y="5236472"/>
              <a:ext cx="88530" cy="397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Arrow Connector 1063">
              <a:extLst>
                <a:ext uri="{FF2B5EF4-FFF2-40B4-BE49-F238E27FC236}">
                  <a16:creationId xmlns:a16="http://schemas.microsoft.com/office/drawing/2014/main" id="{D0680627-9DE6-93C6-EC72-1A15D1901816}"/>
                </a:ext>
              </a:extLst>
            </p:cNvPr>
            <p:cNvCxnSpPr>
              <a:cxnSpLocks/>
              <a:stCxn id="1056" idx="4"/>
              <a:endCxn id="1069" idx="0"/>
            </p:cNvCxnSpPr>
            <p:nvPr/>
          </p:nvCxnSpPr>
          <p:spPr>
            <a:xfrm flipH="1">
              <a:off x="4993390" y="4604751"/>
              <a:ext cx="41508" cy="44133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Arrow Connector 1064">
              <a:extLst>
                <a:ext uri="{FF2B5EF4-FFF2-40B4-BE49-F238E27FC236}">
                  <a16:creationId xmlns:a16="http://schemas.microsoft.com/office/drawing/2014/main" id="{2B4A8F07-2BBF-E3A2-325B-8B3691374ECA}"/>
                </a:ext>
              </a:extLst>
            </p:cNvPr>
            <p:cNvCxnSpPr>
              <a:cxnSpLocks/>
              <a:stCxn id="1056" idx="4"/>
              <a:endCxn id="1070" idx="0"/>
            </p:cNvCxnSpPr>
            <p:nvPr/>
          </p:nvCxnSpPr>
          <p:spPr>
            <a:xfrm>
              <a:off x="5034898" y="4604751"/>
              <a:ext cx="161322" cy="43134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6" name="TextBox 1065">
              <a:extLst>
                <a:ext uri="{FF2B5EF4-FFF2-40B4-BE49-F238E27FC236}">
                  <a16:creationId xmlns:a16="http://schemas.microsoft.com/office/drawing/2014/main" id="{445F7F6F-622B-EE10-6E48-116692785DDE}"/>
                </a:ext>
              </a:extLst>
            </p:cNvPr>
            <p:cNvSpPr txBox="1"/>
            <p:nvPr/>
          </p:nvSpPr>
          <p:spPr>
            <a:xfrm>
              <a:off x="4490202" y="5633796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1067" name="TextBox 1066">
              <a:extLst>
                <a:ext uri="{FF2B5EF4-FFF2-40B4-BE49-F238E27FC236}">
                  <a16:creationId xmlns:a16="http://schemas.microsoft.com/office/drawing/2014/main" id="{1DB8EBFF-C814-A1EB-D96E-E54C2A8ADA1E}"/>
                </a:ext>
              </a:extLst>
            </p:cNvPr>
            <p:cNvSpPr txBox="1"/>
            <p:nvPr/>
          </p:nvSpPr>
          <p:spPr>
            <a:xfrm>
              <a:off x="4689405" y="5633796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1068" name="TextBox 1067">
              <a:extLst>
                <a:ext uri="{FF2B5EF4-FFF2-40B4-BE49-F238E27FC236}">
                  <a16:creationId xmlns:a16="http://schemas.microsoft.com/office/drawing/2014/main" id="{BC7C0176-CB06-A906-C8B8-D29E344A2439}"/>
                </a:ext>
              </a:extLst>
            </p:cNvPr>
            <p:cNvSpPr txBox="1"/>
            <p:nvPr/>
          </p:nvSpPr>
          <p:spPr>
            <a:xfrm>
              <a:off x="4327499" y="5076579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1069" name="TextBox 1068">
              <a:extLst>
                <a:ext uri="{FF2B5EF4-FFF2-40B4-BE49-F238E27FC236}">
                  <a16:creationId xmlns:a16="http://schemas.microsoft.com/office/drawing/2014/main" id="{9EA8D8E6-973E-AC6A-7C43-D2AF29E19AA3}"/>
                </a:ext>
              </a:extLst>
            </p:cNvPr>
            <p:cNvSpPr txBox="1"/>
            <p:nvPr/>
          </p:nvSpPr>
          <p:spPr>
            <a:xfrm>
              <a:off x="4828660" y="5046087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1070" name="TextBox 1069">
              <a:extLst>
                <a:ext uri="{FF2B5EF4-FFF2-40B4-BE49-F238E27FC236}">
                  <a16:creationId xmlns:a16="http://schemas.microsoft.com/office/drawing/2014/main" id="{C6D822D9-0DDC-723F-B900-E266E4651AA2}"/>
                </a:ext>
              </a:extLst>
            </p:cNvPr>
            <p:cNvSpPr txBox="1"/>
            <p:nvPr/>
          </p:nvSpPr>
          <p:spPr>
            <a:xfrm>
              <a:off x="5031490" y="5036092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1071" name="TextBox 1070">
              <a:extLst>
                <a:ext uri="{FF2B5EF4-FFF2-40B4-BE49-F238E27FC236}">
                  <a16:creationId xmlns:a16="http://schemas.microsoft.com/office/drawing/2014/main" id="{FCAC5608-2F87-78F6-B55F-66529BA3B15C}"/>
                </a:ext>
              </a:extLst>
            </p:cNvPr>
            <p:cNvSpPr txBox="1"/>
            <p:nvPr/>
          </p:nvSpPr>
          <p:spPr>
            <a:xfrm rot="17972842">
              <a:off x="4432639" y="4020475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1072" name="TextBox 1071">
              <a:extLst>
                <a:ext uri="{FF2B5EF4-FFF2-40B4-BE49-F238E27FC236}">
                  <a16:creationId xmlns:a16="http://schemas.microsoft.com/office/drawing/2014/main" id="{CAD8C3B6-B80E-2C93-1C34-007ED6F6606F}"/>
                </a:ext>
              </a:extLst>
            </p:cNvPr>
            <p:cNvSpPr txBox="1"/>
            <p:nvPr/>
          </p:nvSpPr>
          <p:spPr>
            <a:xfrm rot="4073418">
              <a:off x="4709580" y="4192004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8EA3D932-F060-35F7-A172-34D9F1C9A32A}"/>
                </a:ext>
              </a:extLst>
            </p:cNvPr>
            <p:cNvSpPr txBox="1"/>
            <p:nvPr/>
          </p:nvSpPr>
          <p:spPr>
            <a:xfrm rot="16985698">
              <a:off x="4267500" y="4647889"/>
              <a:ext cx="512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B1C80D2F-4AE1-226C-B774-6C280BC99F41}"/>
                </a:ext>
              </a:extLst>
            </p:cNvPr>
            <p:cNvSpPr txBox="1"/>
            <p:nvPr/>
          </p:nvSpPr>
          <p:spPr>
            <a:xfrm rot="4491124">
              <a:off x="4516862" y="4721659"/>
              <a:ext cx="4061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1075" name="TextBox 1074">
              <a:extLst>
                <a:ext uri="{FF2B5EF4-FFF2-40B4-BE49-F238E27FC236}">
                  <a16:creationId xmlns:a16="http://schemas.microsoft.com/office/drawing/2014/main" id="{BB854A1E-843F-7B58-BCE3-76CFCB6E5E54}"/>
                </a:ext>
              </a:extLst>
            </p:cNvPr>
            <p:cNvSpPr txBox="1"/>
            <p:nvPr/>
          </p:nvSpPr>
          <p:spPr>
            <a:xfrm rot="16537510">
              <a:off x="4779987" y="4633801"/>
              <a:ext cx="4424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1076" name="TextBox 1075">
              <a:extLst>
                <a:ext uri="{FF2B5EF4-FFF2-40B4-BE49-F238E27FC236}">
                  <a16:creationId xmlns:a16="http://schemas.microsoft.com/office/drawing/2014/main" id="{DC0D729D-65CB-724E-F33B-303C3D0069A7}"/>
                </a:ext>
              </a:extLst>
            </p:cNvPr>
            <p:cNvSpPr txBox="1"/>
            <p:nvPr/>
          </p:nvSpPr>
          <p:spPr>
            <a:xfrm rot="4098883">
              <a:off x="4893337" y="4796634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1077" name="TextBox 1076">
              <a:extLst>
                <a:ext uri="{FF2B5EF4-FFF2-40B4-BE49-F238E27FC236}">
                  <a16:creationId xmlns:a16="http://schemas.microsoft.com/office/drawing/2014/main" id="{BD751D19-BCDC-F0DF-5D6D-F7E5C01B0CAC}"/>
                </a:ext>
              </a:extLst>
            </p:cNvPr>
            <p:cNvSpPr txBox="1"/>
            <p:nvPr/>
          </p:nvSpPr>
          <p:spPr>
            <a:xfrm rot="17180655">
              <a:off x="4469564" y="5250438"/>
              <a:ext cx="4608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1078" name="TextBox 1077">
              <a:extLst>
                <a:ext uri="{FF2B5EF4-FFF2-40B4-BE49-F238E27FC236}">
                  <a16:creationId xmlns:a16="http://schemas.microsoft.com/office/drawing/2014/main" id="{5D968813-9802-FB9F-680B-9DD268C77E3F}"/>
                </a:ext>
              </a:extLst>
            </p:cNvPr>
            <p:cNvSpPr txBox="1"/>
            <p:nvPr/>
          </p:nvSpPr>
          <p:spPr>
            <a:xfrm rot="4621217">
              <a:off x="4575639" y="5444304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801D6C9F-88BD-BD14-D2E6-78F75E6A02C4}"/>
                </a:ext>
              </a:extLst>
            </p:cNvPr>
            <p:cNvSpPr/>
            <p:nvPr/>
          </p:nvSpPr>
          <p:spPr>
            <a:xfrm>
              <a:off x="5864722" y="3798398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165565BD-B7CC-1B78-4C29-AC7B907FBF40}"/>
                </a:ext>
              </a:extLst>
            </p:cNvPr>
            <p:cNvSpPr/>
            <p:nvPr/>
          </p:nvSpPr>
          <p:spPr>
            <a:xfrm>
              <a:off x="5636122" y="440651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081" name="Oval 1080">
              <a:extLst>
                <a:ext uri="{FF2B5EF4-FFF2-40B4-BE49-F238E27FC236}">
                  <a16:creationId xmlns:a16="http://schemas.microsoft.com/office/drawing/2014/main" id="{DEDBB68B-05BC-455E-5E9B-96D97CB41CE3}"/>
                </a:ext>
              </a:extLst>
            </p:cNvPr>
            <p:cNvSpPr/>
            <p:nvPr/>
          </p:nvSpPr>
          <p:spPr>
            <a:xfrm>
              <a:off x="6057815" y="440651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A80EC039-699A-C7AD-DCB2-94620159967B}"/>
                </a:ext>
              </a:extLst>
            </p:cNvPr>
            <p:cNvSpPr/>
            <p:nvPr/>
          </p:nvSpPr>
          <p:spPr>
            <a:xfrm>
              <a:off x="5788522" y="5038231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1083" name="Straight Arrow Connector 1082">
              <a:extLst>
                <a:ext uri="{FF2B5EF4-FFF2-40B4-BE49-F238E27FC236}">
                  <a16:creationId xmlns:a16="http://schemas.microsoft.com/office/drawing/2014/main" id="{C6709B45-DEB0-8EAE-A1FB-DC821840EE26}"/>
                </a:ext>
              </a:extLst>
            </p:cNvPr>
            <p:cNvCxnSpPr>
              <a:cxnSpLocks/>
              <a:stCxn id="1079" idx="4"/>
              <a:endCxn id="1080" idx="0"/>
            </p:cNvCxnSpPr>
            <p:nvPr/>
          </p:nvCxnSpPr>
          <p:spPr>
            <a:xfrm flipH="1">
              <a:off x="5712322" y="3950798"/>
              <a:ext cx="228600" cy="455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Arrow Connector 1083">
              <a:extLst>
                <a:ext uri="{FF2B5EF4-FFF2-40B4-BE49-F238E27FC236}">
                  <a16:creationId xmlns:a16="http://schemas.microsoft.com/office/drawing/2014/main" id="{BDD4CE05-7734-E39E-AC5C-657F3A7F9D79}"/>
                </a:ext>
              </a:extLst>
            </p:cNvPr>
            <p:cNvCxnSpPr>
              <a:stCxn id="1079" idx="4"/>
              <a:endCxn id="1081" idx="0"/>
            </p:cNvCxnSpPr>
            <p:nvPr/>
          </p:nvCxnSpPr>
          <p:spPr>
            <a:xfrm>
              <a:off x="5940922" y="3950798"/>
              <a:ext cx="193093" cy="455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Arrow Connector 1084">
              <a:extLst>
                <a:ext uri="{FF2B5EF4-FFF2-40B4-BE49-F238E27FC236}">
                  <a16:creationId xmlns:a16="http://schemas.microsoft.com/office/drawing/2014/main" id="{018CADD2-AA4C-67FF-0489-58264DB0F638}"/>
                </a:ext>
              </a:extLst>
            </p:cNvPr>
            <p:cNvCxnSpPr>
              <a:stCxn id="1080" idx="4"/>
              <a:endCxn id="1082" idx="0"/>
            </p:cNvCxnSpPr>
            <p:nvPr/>
          </p:nvCxnSpPr>
          <p:spPr>
            <a:xfrm>
              <a:off x="5712322" y="4558910"/>
              <a:ext cx="152400" cy="47932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Arrow Connector 1085">
              <a:extLst>
                <a:ext uri="{FF2B5EF4-FFF2-40B4-BE49-F238E27FC236}">
                  <a16:creationId xmlns:a16="http://schemas.microsoft.com/office/drawing/2014/main" id="{295032B5-803C-69A5-60E8-54B4A40789F5}"/>
                </a:ext>
              </a:extLst>
            </p:cNvPr>
            <p:cNvCxnSpPr>
              <a:cxnSpLocks/>
              <a:stCxn id="1080" idx="4"/>
              <a:endCxn id="1093" idx="0"/>
            </p:cNvCxnSpPr>
            <p:nvPr/>
          </p:nvCxnSpPr>
          <p:spPr>
            <a:xfrm flipH="1">
              <a:off x="5591346" y="4558911"/>
              <a:ext cx="120977" cy="47182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Arrow Connector 1086">
              <a:extLst>
                <a:ext uri="{FF2B5EF4-FFF2-40B4-BE49-F238E27FC236}">
                  <a16:creationId xmlns:a16="http://schemas.microsoft.com/office/drawing/2014/main" id="{D2544D22-5330-7631-D62E-08BA4D5A375C}"/>
                </a:ext>
              </a:extLst>
            </p:cNvPr>
            <p:cNvCxnSpPr>
              <a:cxnSpLocks/>
              <a:stCxn id="1082" idx="4"/>
              <a:endCxn id="1091" idx="0"/>
            </p:cNvCxnSpPr>
            <p:nvPr/>
          </p:nvCxnSpPr>
          <p:spPr>
            <a:xfrm flipH="1">
              <a:off x="5754049" y="5190631"/>
              <a:ext cx="110673" cy="397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Arrow Connector 1087">
              <a:extLst>
                <a:ext uri="{FF2B5EF4-FFF2-40B4-BE49-F238E27FC236}">
                  <a16:creationId xmlns:a16="http://schemas.microsoft.com/office/drawing/2014/main" id="{F36AA31A-655B-B6D0-97E8-BCFD109E76C7}"/>
                </a:ext>
              </a:extLst>
            </p:cNvPr>
            <p:cNvCxnSpPr>
              <a:cxnSpLocks/>
              <a:stCxn id="1082" idx="4"/>
              <a:endCxn id="1092" idx="0"/>
            </p:cNvCxnSpPr>
            <p:nvPr/>
          </p:nvCxnSpPr>
          <p:spPr>
            <a:xfrm>
              <a:off x="5864722" y="5190631"/>
              <a:ext cx="88530" cy="397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Straight Arrow Connector 1088">
              <a:extLst>
                <a:ext uri="{FF2B5EF4-FFF2-40B4-BE49-F238E27FC236}">
                  <a16:creationId xmlns:a16="http://schemas.microsoft.com/office/drawing/2014/main" id="{4C3720A4-3F8B-8A9F-4959-B39840D01E3D}"/>
                </a:ext>
              </a:extLst>
            </p:cNvPr>
            <p:cNvCxnSpPr>
              <a:cxnSpLocks/>
              <a:stCxn id="1081" idx="4"/>
              <a:endCxn id="1094" idx="0"/>
            </p:cNvCxnSpPr>
            <p:nvPr/>
          </p:nvCxnSpPr>
          <p:spPr>
            <a:xfrm flipH="1">
              <a:off x="6092507" y="4558910"/>
              <a:ext cx="41508" cy="44133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Straight Arrow Connector 1089">
              <a:extLst>
                <a:ext uri="{FF2B5EF4-FFF2-40B4-BE49-F238E27FC236}">
                  <a16:creationId xmlns:a16="http://schemas.microsoft.com/office/drawing/2014/main" id="{4DC78372-466B-52CE-E136-44ED9D1E243A}"/>
                </a:ext>
              </a:extLst>
            </p:cNvPr>
            <p:cNvCxnSpPr>
              <a:cxnSpLocks/>
              <a:stCxn id="1081" idx="4"/>
              <a:endCxn id="1095" idx="0"/>
            </p:cNvCxnSpPr>
            <p:nvPr/>
          </p:nvCxnSpPr>
          <p:spPr>
            <a:xfrm>
              <a:off x="6134015" y="4558911"/>
              <a:ext cx="161322" cy="43134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1" name="TextBox 1090">
              <a:extLst>
                <a:ext uri="{FF2B5EF4-FFF2-40B4-BE49-F238E27FC236}">
                  <a16:creationId xmlns:a16="http://schemas.microsoft.com/office/drawing/2014/main" id="{0B49BF00-D5E9-945D-AD9C-14FE8894B1AD}"/>
                </a:ext>
              </a:extLst>
            </p:cNvPr>
            <p:cNvSpPr txBox="1"/>
            <p:nvPr/>
          </p:nvSpPr>
          <p:spPr>
            <a:xfrm>
              <a:off x="5589319" y="5587955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1092" name="TextBox 1091">
              <a:extLst>
                <a:ext uri="{FF2B5EF4-FFF2-40B4-BE49-F238E27FC236}">
                  <a16:creationId xmlns:a16="http://schemas.microsoft.com/office/drawing/2014/main" id="{E7BCA42C-F878-5AE0-A02A-68A816BDE4A4}"/>
                </a:ext>
              </a:extLst>
            </p:cNvPr>
            <p:cNvSpPr txBox="1"/>
            <p:nvPr/>
          </p:nvSpPr>
          <p:spPr>
            <a:xfrm>
              <a:off x="5788522" y="5587955"/>
              <a:ext cx="329460" cy="170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1093" name="TextBox 1092">
              <a:extLst>
                <a:ext uri="{FF2B5EF4-FFF2-40B4-BE49-F238E27FC236}">
                  <a16:creationId xmlns:a16="http://schemas.microsoft.com/office/drawing/2014/main" id="{7EF73BEA-EA58-1099-F6BD-BCA3CBA6DF50}"/>
                </a:ext>
              </a:extLst>
            </p:cNvPr>
            <p:cNvSpPr txBox="1"/>
            <p:nvPr/>
          </p:nvSpPr>
          <p:spPr>
            <a:xfrm>
              <a:off x="5426616" y="5030738"/>
              <a:ext cx="329460" cy="170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1094" name="TextBox 1093">
              <a:extLst>
                <a:ext uri="{FF2B5EF4-FFF2-40B4-BE49-F238E27FC236}">
                  <a16:creationId xmlns:a16="http://schemas.microsoft.com/office/drawing/2014/main" id="{15896B80-17F6-F9A1-E19B-7EF85581D4F4}"/>
                </a:ext>
              </a:extLst>
            </p:cNvPr>
            <p:cNvSpPr txBox="1"/>
            <p:nvPr/>
          </p:nvSpPr>
          <p:spPr>
            <a:xfrm>
              <a:off x="5927777" y="5000246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1095" name="TextBox 1094">
              <a:extLst>
                <a:ext uri="{FF2B5EF4-FFF2-40B4-BE49-F238E27FC236}">
                  <a16:creationId xmlns:a16="http://schemas.microsoft.com/office/drawing/2014/main" id="{2C8E728B-B69F-FBE4-3EEC-135CCF8E9AF5}"/>
                </a:ext>
              </a:extLst>
            </p:cNvPr>
            <p:cNvSpPr txBox="1"/>
            <p:nvPr/>
          </p:nvSpPr>
          <p:spPr>
            <a:xfrm>
              <a:off x="6130607" y="4990251"/>
              <a:ext cx="329460" cy="170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1096" name="TextBox 1095">
              <a:extLst>
                <a:ext uri="{FF2B5EF4-FFF2-40B4-BE49-F238E27FC236}">
                  <a16:creationId xmlns:a16="http://schemas.microsoft.com/office/drawing/2014/main" id="{69965303-AEEE-0658-5A97-3203E1E1D103}"/>
                </a:ext>
              </a:extLst>
            </p:cNvPr>
            <p:cNvSpPr txBox="1"/>
            <p:nvPr/>
          </p:nvSpPr>
          <p:spPr>
            <a:xfrm rot="17972842">
              <a:off x="5537104" y="3959539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1097" name="TextBox 1096">
              <a:extLst>
                <a:ext uri="{FF2B5EF4-FFF2-40B4-BE49-F238E27FC236}">
                  <a16:creationId xmlns:a16="http://schemas.microsoft.com/office/drawing/2014/main" id="{A20DF04E-3902-4B99-83FB-25F5440E8AD4}"/>
                </a:ext>
              </a:extLst>
            </p:cNvPr>
            <p:cNvSpPr txBox="1"/>
            <p:nvPr/>
          </p:nvSpPr>
          <p:spPr>
            <a:xfrm rot="4073418">
              <a:off x="5859392" y="4102098"/>
              <a:ext cx="4737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1098" name="TextBox 1097">
              <a:extLst>
                <a:ext uri="{FF2B5EF4-FFF2-40B4-BE49-F238E27FC236}">
                  <a16:creationId xmlns:a16="http://schemas.microsoft.com/office/drawing/2014/main" id="{FBAE159D-9330-B9F2-55CA-49A7FDEAC050}"/>
                </a:ext>
              </a:extLst>
            </p:cNvPr>
            <p:cNvSpPr txBox="1"/>
            <p:nvPr/>
          </p:nvSpPr>
          <p:spPr>
            <a:xfrm rot="16985698">
              <a:off x="5355894" y="4603733"/>
              <a:ext cx="5526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1099" name="TextBox 1098">
              <a:extLst>
                <a:ext uri="{FF2B5EF4-FFF2-40B4-BE49-F238E27FC236}">
                  <a16:creationId xmlns:a16="http://schemas.microsoft.com/office/drawing/2014/main" id="{055F3F3B-12E4-8197-EC25-663BF0E4B075}"/>
                </a:ext>
              </a:extLst>
            </p:cNvPr>
            <p:cNvSpPr txBox="1"/>
            <p:nvPr/>
          </p:nvSpPr>
          <p:spPr>
            <a:xfrm rot="4491124">
              <a:off x="5600894" y="4702209"/>
              <a:ext cx="4603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1100" name="TextBox 1099">
              <a:extLst>
                <a:ext uri="{FF2B5EF4-FFF2-40B4-BE49-F238E27FC236}">
                  <a16:creationId xmlns:a16="http://schemas.microsoft.com/office/drawing/2014/main" id="{92FEE75F-1AFC-3986-442C-C09BBA413DEE}"/>
                </a:ext>
              </a:extLst>
            </p:cNvPr>
            <p:cNvSpPr txBox="1"/>
            <p:nvPr/>
          </p:nvSpPr>
          <p:spPr>
            <a:xfrm rot="16537510">
              <a:off x="5823255" y="4620274"/>
              <a:ext cx="4420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1101" name="TextBox 1100">
              <a:extLst>
                <a:ext uri="{FF2B5EF4-FFF2-40B4-BE49-F238E27FC236}">
                  <a16:creationId xmlns:a16="http://schemas.microsoft.com/office/drawing/2014/main" id="{2AD531D1-FF35-7999-E873-D02561192B98}"/>
                </a:ext>
              </a:extLst>
            </p:cNvPr>
            <p:cNvSpPr txBox="1"/>
            <p:nvPr/>
          </p:nvSpPr>
          <p:spPr>
            <a:xfrm rot="4098883">
              <a:off x="6023528" y="4713092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1102" name="TextBox 1101">
              <a:extLst>
                <a:ext uri="{FF2B5EF4-FFF2-40B4-BE49-F238E27FC236}">
                  <a16:creationId xmlns:a16="http://schemas.microsoft.com/office/drawing/2014/main" id="{0DC500B9-163E-EAB5-595B-AD2A41B8FC46}"/>
                </a:ext>
              </a:extLst>
            </p:cNvPr>
            <p:cNvSpPr txBox="1"/>
            <p:nvPr/>
          </p:nvSpPr>
          <p:spPr>
            <a:xfrm rot="17180655">
              <a:off x="5567944" y="5209351"/>
              <a:ext cx="4621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1103" name="TextBox 1102">
              <a:extLst>
                <a:ext uri="{FF2B5EF4-FFF2-40B4-BE49-F238E27FC236}">
                  <a16:creationId xmlns:a16="http://schemas.microsoft.com/office/drawing/2014/main" id="{3C76D230-ED64-023E-A4BF-20D6A35F6DDD}"/>
                </a:ext>
              </a:extLst>
            </p:cNvPr>
            <p:cNvSpPr txBox="1"/>
            <p:nvPr/>
          </p:nvSpPr>
          <p:spPr>
            <a:xfrm rot="4621217">
              <a:off x="5680303" y="5386254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1104" name="Oval 1103">
              <a:extLst>
                <a:ext uri="{FF2B5EF4-FFF2-40B4-BE49-F238E27FC236}">
                  <a16:creationId xmlns:a16="http://schemas.microsoft.com/office/drawing/2014/main" id="{6C5E4CDD-ED9D-0258-074D-E85CD1111B50}"/>
                </a:ext>
              </a:extLst>
            </p:cNvPr>
            <p:cNvSpPr/>
            <p:nvPr/>
          </p:nvSpPr>
          <p:spPr>
            <a:xfrm>
              <a:off x="6950296" y="3753849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105" name="Oval 1104">
              <a:extLst>
                <a:ext uri="{FF2B5EF4-FFF2-40B4-BE49-F238E27FC236}">
                  <a16:creationId xmlns:a16="http://schemas.microsoft.com/office/drawing/2014/main" id="{18C203AE-4832-01EB-72D7-BA02DB62D4A7}"/>
                </a:ext>
              </a:extLst>
            </p:cNvPr>
            <p:cNvSpPr/>
            <p:nvPr/>
          </p:nvSpPr>
          <p:spPr>
            <a:xfrm>
              <a:off x="6721696" y="4361961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9B3EFB38-5175-7798-67AD-412D1AD3442F}"/>
                </a:ext>
              </a:extLst>
            </p:cNvPr>
            <p:cNvSpPr/>
            <p:nvPr/>
          </p:nvSpPr>
          <p:spPr>
            <a:xfrm>
              <a:off x="7143389" y="4361961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107" name="Oval 1106">
              <a:extLst>
                <a:ext uri="{FF2B5EF4-FFF2-40B4-BE49-F238E27FC236}">
                  <a16:creationId xmlns:a16="http://schemas.microsoft.com/office/drawing/2014/main" id="{BFBB1660-D1A5-9049-72DB-F31F63233FD6}"/>
                </a:ext>
              </a:extLst>
            </p:cNvPr>
            <p:cNvSpPr/>
            <p:nvPr/>
          </p:nvSpPr>
          <p:spPr>
            <a:xfrm>
              <a:off x="6874096" y="4993682"/>
              <a:ext cx="1524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1108" name="Straight Arrow Connector 1107">
              <a:extLst>
                <a:ext uri="{FF2B5EF4-FFF2-40B4-BE49-F238E27FC236}">
                  <a16:creationId xmlns:a16="http://schemas.microsoft.com/office/drawing/2014/main" id="{65DDACFC-DBF4-BC73-90A4-E5360A1B96C0}"/>
                </a:ext>
              </a:extLst>
            </p:cNvPr>
            <p:cNvCxnSpPr>
              <a:cxnSpLocks/>
              <a:stCxn id="1104" idx="4"/>
              <a:endCxn id="1105" idx="0"/>
            </p:cNvCxnSpPr>
            <p:nvPr/>
          </p:nvCxnSpPr>
          <p:spPr>
            <a:xfrm flipH="1">
              <a:off x="6797896" y="3906249"/>
              <a:ext cx="228600" cy="455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Arrow Connector 1108">
              <a:extLst>
                <a:ext uri="{FF2B5EF4-FFF2-40B4-BE49-F238E27FC236}">
                  <a16:creationId xmlns:a16="http://schemas.microsoft.com/office/drawing/2014/main" id="{AC708E42-591B-E59B-6A6A-B90A84800E2F}"/>
                </a:ext>
              </a:extLst>
            </p:cNvPr>
            <p:cNvCxnSpPr>
              <a:stCxn id="1104" idx="4"/>
              <a:endCxn id="1106" idx="0"/>
            </p:cNvCxnSpPr>
            <p:nvPr/>
          </p:nvCxnSpPr>
          <p:spPr>
            <a:xfrm>
              <a:off x="7026496" y="3906249"/>
              <a:ext cx="193093" cy="455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Arrow Connector 1109">
              <a:extLst>
                <a:ext uri="{FF2B5EF4-FFF2-40B4-BE49-F238E27FC236}">
                  <a16:creationId xmlns:a16="http://schemas.microsoft.com/office/drawing/2014/main" id="{65F55F2B-9A92-0937-6996-68990C009772}"/>
                </a:ext>
              </a:extLst>
            </p:cNvPr>
            <p:cNvCxnSpPr>
              <a:stCxn id="1105" idx="4"/>
              <a:endCxn id="1107" idx="0"/>
            </p:cNvCxnSpPr>
            <p:nvPr/>
          </p:nvCxnSpPr>
          <p:spPr>
            <a:xfrm>
              <a:off x="6797896" y="4514361"/>
              <a:ext cx="152400" cy="47932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Straight Arrow Connector 1110">
              <a:extLst>
                <a:ext uri="{FF2B5EF4-FFF2-40B4-BE49-F238E27FC236}">
                  <a16:creationId xmlns:a16="http://schemas.microsoft.com/office/drawing/2014/main" id="{81518332-45E8-4F9D-2AF3-2D7602156F04}"/>
                </a:ext>
              </a:extLst>
            </p:cNvPr>
            <p:cNvCxnSpPr>
              <a:cxnSpLocks/>
              <a:stCxn id="1105" idx="4"/>
              <a:endCxn id="1118" idx="0"/>
            </p:cNvCxnSpPr>
            <p:nvPr/>
          </p:nvCxnSpPr>
          <p:spPr>
            <a:xfrm flipH="1">
              <a:off x="6676920" y="4514361"/>
              <a:ext cx="120976" cy="47182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Straight Arrow Connector 1111">
              <a:extLst>
                <a:ext uri="{FF2B5EF4-FFF2-40B4-BE49-F238E27FC236}">
                  <a16:creationId xmlns:a16="http://schemas.microsoft.com/office/drawing/2014/main" id="{9AD2AF19-E500-06B7-A13E-29C4EE487608}"/>
                </a:ext>
              </a:extLst>
            </p:cNvPr>
            <p:cNvCxnSpPr>
              <a:cxnSpLocks/>
              <a:stCxn id="1107" idx="4"/>
              <a:endCxn id="1116" idx="0"/>
            </p:cNvCxnSpPr>
            <p:nvPr/>
          </p:nvCxnSpPr>
          <p:spPr>
            <a:xfrm flipH="1">
              <a:off x="6839623" y="5146082"/>
              <a:ext cx="110673" cy="397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Straight Arrow Connector 1112">
              <a:extLst>
                <a:ext uri="{FF2B5EF4-FFF2-40B4-BE49-F238E27FC236}">
                  <a16:creationId xmlns:a16="http://schemas.microsoft.com/office/drawing/2014/main" id="{A872B462-7222-04AC-FF2D-991867953FCC}"/>
                </a:ext>
              </a:extLst>
            </p:cNvPr>
            <p:cNvCxnSpPr>
              <a:cxnSpLocks/>
              <a:stCxn id="1107" idx="4"/>
              <a:endCxn id="1117" idx="0"/>
            </p:cNvCxnSpPr>
            <p:nvPr/>
          </p:nvCxnSpPr>
          <p:spPr>
            <a:xfrm>
              <a:off x="6950297" y="5146082"/>
              <a:ext cx="88530" cy="397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Straight Arrow Connector 1113">
              <a:extLst>
                <a:ext uri="{FF2B5EF4-FFF2-40B4-BE49-F238E27FC236}">
                  <a16:creationId xmlns:a16="http://schemas.microsoft.com/office/drawing/2014/main" id="{13868CDC-FD9E-15CC-74AE-7209EE531BDA}"/>
                </a:ext>
              </a:extLst>
            </p:cNvPr>
            <p:cNvCxnSpPr>
              <a:cxnSpLocks/>
              <a:stCxn id="1106" idx="4"/>
              <a:endCxn id="1119" idx="0"/>
            </p:cNvCxnSpPr>
            <p:nvPr/>
          </p:nvCxnSpPr>
          <p:spPr>
            <a:xfrm flipH="1">
              <a:off x="7178081" y="4514361"/>
              <a:ext cx="41508" cy="44133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Straight Arrow Connector 1114">
              <a:extLst>
                <a:ext uri="{FF2B5EF4-FFF2-40B4-BE49-F238E27FC236}">
                  <a16:creationId xmlns:a16="http://schemas.microsoft.com/office/drawing/2014/main" id="{028A6658-A254-6DBA-8309-F19AA940AB32}"/>
                </a:ext>
              </a:extLst>
            </p:cNvPr>
            <p:cNvCxnSpPr>
              <a:cxnSpLocks/>
              <a:stCxn id="1106" idx="4"/>
              <a:endCxn id="1120" idx="0"/>
            </p:cNvCxnSpPr>
            <p:nvPr/>
          </p:nvCxnSpPr>
          <p:spPr>
            <a:xfrm>
              <a:off x="7219589" y="4514361"/>
              <a:ext cx="161322" cy="43134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6" name="TextBox 1115">
              <a:extLst>
                <a:ext uri="{FF2B5EF4-FFF2-40B4-BE49-F238E27FC236}">
                  <a16:creationId xmlns:a16="http://schemas.microsoft.com/office/drawing/2014/main" id="{F0ADA8FB-05A4-8D4F-AA37-5204A8936355}"/>
                </a:ext>
              </a:extLst>
            </p:cNvPr>
            <p:cNvSpPr txBox="1"/>
            <p:nvPr/>
          </p:nvSpPr>
          <p:spPr>
            <a:xfrm>
              <a:off x="6674893" y="5543406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1117" name="TextBox 1116">
              <a:extLst>
                <a:ext uri="{FF2B5EF4-FFF2-40B4-BE49-F238E27FC236}">
                  <a16:creationId xmlns:a16="http://schemas.microsoft.com/office/drawing/2014/main" id="{0EDC8864-4FA5-E6A9-2661-BCA247BB7E95}"/>
                </a:ext>
              </a:extLst>
            </p:cNvPr>
            <p:cNvSpPr txBox="1"/>
            <p:nvPr/>
          </p:nvSpPr>
          <p:spPr>
            <a:xfrm>
              <a:off x="6874096" y="5543406"/>
              <a:ext cx="329460" cy="170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1118" name="TextBox 1117">
              <a:extLst>
                <a:ext uri="{FF2B5EF4-FFF2-40B4-BE49-F238E27FC236}">
                  <a16:creationId xmlns:a16="http://schemas.microsoft.com/office/drawing/2014/main" id="{2BFBD037-51AE-9527-62F1-E054EC0E50E0}"/>
                </a:ext>
              </a:extLst>
            </p:cNvPr>
            <p:cNvSpPr txBox="1"/>
            <p:nvPr/>
          </p:nvSpPr>
          <p:spPr>
            <a:xfrm>
              <a:off x="6512190" y="4986189"/>
              <a:ext cx="329460" cy="170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1119" name="TextBox 1118">
              <a:extLst>
                <a:ext uri="{FF2B5EF4-FFF2-40B4-BE49-F238E27FC236}">
                  <a16:creationId xmlns:a16="http://schemas.microsoft.com/office/drawing/2014/main" id="{6CDBFD2F-E7FC-E529-E8B0-E20E8B761781}"/>
                </a:ext>
              </a:extLst>
            </p:cNvPr>
            <p:cNvSpPr txBox="1"/>
            <p:nvPr/>
          </p:nvSpPr>
          <p:spPr>
            <a:xfrm>
              <a:off x="7013351" y="4955697"/>
              <a:ext cx="3294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1120" name="TextBox 1119">
              <a:extLst>
                <a:ext uri="{FF2B5EF4-FFF2-40B4-BE49-F238E27FC236}">
                  <a16:creationId xmlns:a16="http://schemas.microsoft.com/office/drawing/2014/main" id="{CF2DAC7E-B34D-0D42-2CF8-3666CFB00505}"/>
                </a:ext>
              </a:extLst>
            </p:cNvPr>
            <p:cNvSpPr txBox="1"/>
            <p:nvPr/>
          </p:nvSpPr>
          <p:spPr>
            <a:xfrm>
              <a:off x="7216181" y="4945702"/>
              <a:ext cx="329460" cy="170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1121" name="TextBox 1120">
              <a:extLst>
                <a:ext uri="{FF2B5EF4-FFF2-40B4-BE49-F238E27FC236}">
                  <a16:creationId xmlns:a16="http://schemas.microsoft.com/office/drawing/2014/main" id="{C62AFB27-21A6-A4A3-988C-AB345CC6C5C1}"/>
                </a:ext>
              </a:extLst>
            </p:cNvPr>
            <p:cNvSpPr txBox="1"/>
            <p:nvPr/>
          </p:nvSpPr>
          <p:spPr>
            <a:xfrm rot="17972842">
              <a:off x="6628322" y="3928037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1122" name="TextBox 1121">
              <a:extLst>
                <a:ext uri="{FF2B5EF4-FFF2-40B4-BE49-F238E27FC236}">
                  <a16:creationId xmlns:a16="http://schemas.microsoft.com/office/drawing/2014/main" id="{CBE85FDD-F6B5-3293-2A4E-CAF4350BED1A}"/>
                </a:ext>
              </a:extLst>
            </p:cNvPr>
            <p:cNvSpPr txBox="1"/>
            <p:nvPr/>
          </p:nvSpPr>
          <p:spPr>
            <a:xfrm rot="4073418">
              <a:off x="6942414" y="4057645"/>
              <a:ext cx="481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1123" name="TextBox 1122">
              <a:extLst>
                <a:ext uri="{FF2B5EF4-FFF2-40B4-BE49-F238E27FC236}">
                  <a16:creationId xmlns:a16="http://schemas.microsoft.com/office/drawing/2014/main" id="{CCEB5CCF-A533-1001-77C0-C12ACFEE74EA}"/>
                </a:ext>
              </a:extLst>
            </p:cNvPr>
            <p:cNvSpPr txBox="1"/>
            <p:nvPr/>
          </p:nvSpPr>
          <p:spPr>
            <a:xfrm rot="16985698">
              <a:off x="6471440" y="4566712"/>
              <a:ext cx="5024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1124" name="TextBox 1123">
              <a:extLst>
                <a:ext uri="{FF2B5EF4-FFF2-40B4-BE49-F238E27FC236}">
                  <a16:creationId xmlns:a16="http://schemas.microsoft.com/office/drawing/2014/main" id="{1766402E-0F16-528F-2462-A2DA4A4168FC}"/>
                </a:ext>
              </a:extLst>
            </p:cNvPr>
            <p:cNvSpPr txBox="1"/>
            <p:nvPr/>
          </p:nvSpPr>
          <p:spPr>
            <a:xfrm rot="4491124">
              <a:off x="6677165" y="4666775"/>
              <a:ext cx="4675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1125" name="TextBox 1124">
              <a:extLst>
                <a:ext uri="{FF2B5EF4-FFF2-40B4-BE49-F238E27FC236}">
                  <a16:creationId xmlns:a16="http://schemas.microsoft.com/office/drawing/2014/main" id="{E08D6E55-4746-700F-05B4-69262EF941CA}"/>
                </a:ext>
              </a:extLst>
            </p:cNvPr>
            <p:cNvSpPr txBox="1"/>
            <p:nvPr/>
          </p:nvSpPr>
          <p:spPr>
            <a:xfrm rot="16537510">
              <a:off x="6947437" y="4557451"/>
              <a:ext cx="4464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1126" name="TextBox 1125">
              <a:extLst>
                <a:ext uri="{FF2B5EF4-FFF2-40B4-BE49-F238E27FC236}">
                  <a16:creationId xmlns:a16="http://schemas.microsoft.com/office/drawing/2014/main" id="{544C8A8A-CD76-8D84-A4B8-62A3D43F4094}"/>
                </a:ext>
              </a:extLst>
            </p:cNvPr>
            <p:cNvSpPr txBox="1"/>
            <p:nvPr/>
          </p:nvSpPr>
          <p:spPr>
            <a:xfrm rot="4098883">
              <a:off x="7073333" y="4718002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1127" name="TextBox 1126">
              <a:extLst>
                <a:ext uri="{FF2B5EF4-FFF2-40B4-BE49-F238E27FC236}">
                  <a16:creationId xmlns:a16="http://schemas.microsoft.com/office/drawing/2014/main" id="{5D0E99F0-546E-C3B3-55E7-95C4D7B3FD4A}"/>
                </a:ext>
              </a:extLst>
            </p:cNvPr>
            <p:cNvSpPr txBox="1"/>
            <p:nvPr/>
          </p:nvSpPr>
          <p:spPr>
            <a:xfrm rot="17180655">
              <a:off x="6661564" y="5156231"/>
              <a:ext cx="4556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1128" name="TextBox 1127">
              <a:extLst>
                <a:ext uri="{FF2B5EF4-FFF2-40B4-BE49-F238E27FC236}">
                  <a16:creationId xmlns:a16="http://schemas.microsoft.com/office/drawing/2014/main" id="{F9ED5FF9-6F77-239E-7DCC-B9DB72D1BEB5}"/>
                </a:ext>
              </a:extLst>
            </p:cNvPr>
            <p:cNvSpPr txBox="1"/>
            <p:nvPr/>
          </p:nvSpPr>
          <p:spPr>
            <a:xfrm rot="4621217">
              <a:off x="6743818" y="5352795"/>
              <a:ext cx="6011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</p:grpSp>
      <p:sp>
        <p:nvSpPr>
          <p:cNvPr id="1130" name="TextBox 1129">
            <a:extLst>
              <a:ext uri="{FF2B5EF4-FFF2-40B4-BE49-F238E27FC236}">
                <a16:creationId xmlns:a16="http://schemas.microsoft.com/office/drawing/2014/main" id="{EFF274FB-27CE-148F-F2F3-C6902DED5B88}"/>
              </a:ext>
            </a:extLst>
          </p:cNvPr>
          <p:cNvSpPr txBox="1"/>
          <p:nvPr/>
        </p:nvSpPr>
        <p:spPr>
          <a:xfrm rot="20960818">
            <a:off x="2211623" y="3330708"/>
            <a:ext cx="760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JQ</a:t>
            </a:r>
          </a:p>
        </p:txBody>
      </p:sp>
      <p:sp>
        <p:nvSpPr>
          <p:cNvPr id="1131" name="TextBox 1130">
            <a:extLst>
              <a:ext uri="{FF2B5EF4-FFF2-40B4-BE49-F238E27FC236}">
                <a16:creationId xmlns:a16="http://schemas.microsoft.com/office/drawing/2014/main" id="{F444CB69-A15B-86C9-0590-AF0728C5CCC7}"/>
              </a:ext>
            </a:extLst>
          </p:cNvPr>
          <p:cNvSpPr txBox="1"/>
          <p:nvPr/>
        </p:nvSpPr>
        <p:spPr>
          <a:xfrm rot="20960818">
            <a:off x="2706680" y="3455075"/>
            <a:ext cx="760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JK</a:t>
            </a:r>
          </a:p>
        </p:txBody>
      </p:sp>
      <p:sp>
        <p:nvSpPr>
          <p:cNvPr id="1132" name="TextBox 1131">
            <a:extLst>
              <a:ext uri="{FF2B5EF4-FFF2-40B4-BE49-F238E27FC236}">
                <a16:creationId xmlns:a16="http://schemas.microsoft.com/office/drawing/2014/main" id="{A1D63818-CBB5-B44E-A815-E8DDEB92B400}"/>
              </a:ext>
            </a:extLst>
          </p:cNvPr>
          <p:cNvSpPr txBox="1"/>
          <p:nvPr/>
        </p:nvSpPr>
        <p:spPr>
          <a:xfrm rot="19219525">
            <a:off x="3847008" y="3209449"/>
            <a:ext cx="760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QJ</a:t>
            </a:r>
          </a:p>
        </p:txBody>
      </p:sp>
      <p:sp>
        <p:nvSpPr>
          <p:cNvPr id="1133" name="TextBox 1132">
            <a:extLst>
              <a:ext uri="{FF2B5EF4-FFF2-40B4-BE49-F238E27FC236}">
                <a16:creationId xmlns:a16="http://schemas.microsoft.com/office/drawing/2014/main" id="{FFD9844F-46E5-AE8E-365C-53B0A90C7F96}"/>
              </a:ext>
            </a:extLst>
          </p:cNvPr>
          <p:cNvSpPr txBox="1"/>
          <p:nvPr/>
        </p:nvSpPr>
        <p:spPr>
          <a:xfrm rot="2382478">
            <a:off x="4783481" y="3449054"/>
            <a:ext cx="760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QK</a:t>
            </a:r>
          </a:p>
        </p:txBody>
      </p:sp>
      <p:sp>
        <p:nvSpPr>
          <p:cNvPr id="1134" name="TextBox 1133">
            <a:extLst>
              <a:ext uri="{FF2B5EF4-FFF2-40B4-BE49-F238E27FC236}">
                <a16:creationId xmlns:a16="http://schemas.microsoft.com/office/drawing/2014/main" id="{E4B0685A-12D4-FB71-C0E2-AB7C3DB1AFC7}"/>
              </a:ext>
            </a:extLst>
          </p:cNvPr>
          <p:cNvSpPr txBox="1"/>
          <p:nvPr/>
        </p:nvSpPr>
        <p:spPr>
          <a:xfrm rot="1022566">
            <a:off x="6111392" y="3461843"/>
            <a:ext cx="760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KJ</a:t>
            </a:r>
          </a:p>
        </p:txBody>
      </p:sp>
      <p:sp>
        <p:nvSpPr>
          <p:cNvPr id="1135" name="TextBox 1134">
            <a:extLst>
              <a:ext uri="{FF2B5EF4-FFF2-40B4-BE49-F238E27FC236}">
                <a16:creationId xmlns:a16="http://schemas.microsoft.com/office/drawing/2014/main" id="{ECFD2936-4220-AE4A-42BC-CE84393EABE9}"/>
              </a:ext>
            </a:extLst>
          </p:cNvPr>
          <p:cNvSpPr txBox="1"/>
          <p:nvPr/>
        </p:nvSpPr>
        <p:spPr>
          <a:xfrm rot="517257">
            <a:off x="6609113" y="3273152"/>
            <a:ext cx="760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KQ</a:t>
            </a:r>
          </a:p>
        </p:txBody>
      </p:sp>
      <p:cxnSp>
        <p:nvCxnSpPr>
          <p:cNvPr id="1139" name="Straight Connector 1138">
            <a:extLst>
              <a:ext uri="{FF2B5EF4-FFF2-40B4-BE49-F238E27FC236}">
                <a16:creationId xmlns:a16="http://schemas.microsoft.com/office/drawing/2014/main" id="{CE3CA308-EDEB-98B4-C09A-9D5E4F32DD36}"/>
              </a:ext>
            </a:extLst>
          </p:cNvPr>
          <p:cNvCxnSpPr>
            <a:cxnSpLocks/>
          </p:cNvCxnSpPr>
          <p:nvPr/>
        </p:nvCxnSpPr>
        <p:spPr>
          <a:xfrm flipV="1">
            <a:off x="1296036" y="3893158"/>
            <a:ext cx="967853" cy="2356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Straight Connector 1141">
            <a:extLst>
              <a:ext uri="{FF2B5EF4-FFF2-40B4-BE49-F238E27FC236}">
                <a16:creationId xmlns:a16="http://schemas.microsoft.com/office/drawing/2014/main" id="{C1A75BE4-0FD4-8019-8DFF-DF3C974699AA}"/>
              </a:ext>
            </a:extLst>
          </p:cNvPr>
          <p:cNvCxnSpPr>
            <a:cxnSpLocks/>
          </p:cNvCxnSpPr>
          <p:nvPr/>
        </p:nvCxnSpPr>
        <p:spPr>
          <a:xfrm>
            <a:off x="3977834" y="3863412"/>
            <a:ext cx="1104440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Straight Connector 1143">
            <a:extLst>
              <a:ext uri="{FF2B5EF4-FFF2-40B4-BE49-F238E27FC236}">
                <a16:creationId xmlns:a16="http://schemas.microsoft.com/office/drawing/2014/main" id="{61B85A61-1BB2-E0A3-5C8B-653FD10E0215}"/>
              </a:ext>
            </a:extLst>
          </p:cNvPr>
          <p:cNvCxnSpPr>
            <a:cxnSpLocks/>
          </p:cNvCxnSpPr>
          <p:nvPr/>
        </p:nvCxnSpPr>
        <p:spPr>
          <a:xfrm flipV="1">
            <a:off x="6889144" y="3754169"/>
            <a:ext cx="1173067" cy="11784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Straight Connector 1147">
            <a:extLst>
              <a:ext uri="{FF2B5EF4-FFF2-40B4-BE49-F238E27FC236}">
                <a16:creationId xmlns:a16="http://schemas.microsoft.com/office/drawing/2014/main" id="{D8D7C503-31DE-3BA6-D692-2545390EA02B}"/>
              </a:ext>
            </a:extLst>
          </p:cNvPr>
          <p:cNvCxnSpPr>
            <a:cxnSpLocks/>
          </p:cNvCxnSpPr>
          <p:nvPr/>
        </p:nvCxnSpPr>
        <p:spPr>
          <a:xfrm flipV="1">
            <a:off x="1139030" y="5537883"/>
            <a:ext cx="967853" cy="2356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Straight Connector 1148">
            <a:extLst>
              <a:ext uri="{FF2B5EF4-FFF2-40B4-BE49-F238E27FC236}">
                <a16:creationId xmlns:a16="http://schemas.microsoft.com/office/drawing/2014/main" id="{181BD4FC-98A5-2BC5-DC1C-9767736B3C6C}"/>
              </a:ext>
            </a:extLst>
          </p:cNvPr>
          <p:cNvCxnSpPr>
            <a:cxnSpLocks/>
          </p:cNvCxnSpPr>
          <p:nvPr/>
        </p:nvCxnSpPr>
        <p:spPr>
          <a:xfrm>
            <a:off x="3889440" y="5528377"/>
            <a:ext cx="1075194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2" name="Straight Connector 1151">
            <a:extLst>
              <a:ext uri="{FF2B5EF4-FFF2-40B4-BE49-F238E27FC236}">
                <a16:creationId xmlns:a16="http://schemas.microsoft.com/office/drawing/2014/main" id="{0F7110A7-C24F-E430-07DC-CE72604D6816}"/>
              </a:ext>
            </a:extLst>
          </p:cNvPr>
          <p:cNvCxnSpPr>
            <a:cxnSpLocks/>
          </p:cNvCxnSpPr>
          <p:nvPr/>
        </p:nvCxnSpPr>
        <p:spPr>
          <a:xfrm flipV="1">
            <a:off x="6768438" y="5396108"/>
            <a:ext cx="1223454" cy="48354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4" name="Rectangle 1153">
            <a:extLst>
              <a:ext uri="{FF2B5EF4-FFF2-40B4-BE49-F238E27FC236}">
                <a16:creationId xmlns:a16="http://schemas.microsoft.com/office/drawing/2014/main" id="{F6E44F68-AC05-A475-61A3-03798B5B3731}"/>
              </a:ext>
            </a:extLst>
          </p:cNvPr>
          <p:cNvSpPr/>
          <p:nvPr/>
        </p:nvSpPr>
        <p:spPr>
          <a:xfrm>
            <a:off x="5398773" y="6260992"/>
            <a:ext cx="3364227" cy="5208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i="0" strike="noStrike" dirty="0">
                <a:solidFill>
                  <a:srgbClr val="1A0DAB"/>
                </a:solidFill>
                <a:effectLst/>
                <a:latin typeface="Roboto" panose="02000000000000000000" pitchFamily="2" charset="0"/>
                <a:hlinkClick r:id="rId3"/>
              </a:rPr>
              <a:t>⚠️</a:t>
            </a:r>
            <a:r>
              <a:rPr lang="en-US" sz="1400" b="0" i="0" u="none" strike="noStrike" dirty="0">
                <a:solidFill>
                  <a:srgbClr val="1A0DAB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400" dirty="0"/>
              <a:t>Information sets for red player (Player 2) are not shown</a:t>
            </a:r>
          </a:p>
        </p:txBody>
      </p:sp>
    </p:spTree>
    <p:extLst>
      <p:ext uri="{BB962C8B-B14F-4D97-AF65-F5344CB8AC3E}">
        <p14:creationId xmlns:p14="http://schemas.microsoft.com/office/powerpoint/2010/main" val="3243911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E779-E663-4A97-82FF-1AB335AE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Two Representations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373089"/>
            <a:ext cx="44958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12192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Observation points</a:t>
            </a:r>
          </a:p>
        </p:txBody>
      </p:sp>
      <p:cxnSp>
        <p:nvCxnSpPr>
          <p:cNvPr id="7" name="Curved Connector 6"/>
          <p:cNvCxnSpPr/>
          <p:nvPr/>
        </p:nvCxnSpPr>
        <p:spPr>
          <a:xfrm>
            <a:off x="5562600" y="1449289"/>
            <a:ext cx="990600" cy="685800"/>
          </a:xfrm>
          <a:prstGeom prst="curvedConnector3">
            <a:avLst>
              <a:gd name="adj1" fmla="val -74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4039344" y="2135833"/>
            <a:ext cx="1598712" cy="3810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58565" y="163973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Decision points</a:t>
            </a:r>
          </a:p>
        </p:txBody>
      </p:sp>
      <p:cxnSp>
        <p:nvCxnSpPr>
          <p:cNvPr id="22" name="Curved Connector 21"/>
          <p:cNvCxnSpPr>
            <a:cxnSpLocks/>
            <a:stCxn id="21" idx="1"/>
          </p:cNvCxnSpPr>
          <p:nvPr/>
        </p:nvCxnSpPr>
        <p:spPr>
          <a:xfrm rot="10800000" flipH="1" flipV="1">
            <a:off x="7258564" y="1793623"/>
            <a:ext cx="590035" cy="1971827"/>
          </a:xfrm>
          <a:prstGeom prst="curvedConnector4">
            <a:avLst>
              <a:gd name="adj1" fmla="val -38743"/>
              <a:gd name="adj2" fmla="val 102782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21" idx="2"/>
          </p:cNvCxnSpPr>
          <p:nvPr/>
        </p:nvCxnSpPr>
        <p:spPr>
          <a:xfrm rot="16200000" flipH="1">
            <a:off x="7827157" y="2255220"/>
            <a:ext cx="624682" cy="9266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69A4F3-7CC5-6E37-DDA4-663B8AE4FB92}"/>
              </a:ext>
            </a:extLst>
          </p:cNvPr>
          <p:cNvSpPr txBox="1"/>
          <p:nvPr/>
        </p:nvSpPr>
        <p:spPr>
          <a:xfrm>
            <a:off x="4152899" y="4447947"/>
            <a:ext cx="4858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Tree-Form (Sequential) Decision Problem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Represents the game from viewpoint of one player</a:t>
            </a:r>
          </a:p>
          <a:p>
            <a:pPr algn="ctr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the representation in regret minimization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D020C1-8C78-097B-0160-C7EB7EF47D9B}"/>
              </a:ext>
            </a:extLst>
          </p:cNvPr>
          <p:cNvCxnSpPr>
            <a:cxnSpLocks/>
          </p:cNvCxnSpPr>
          <p:nvPr/>
        </p:nvCxnSpPr>
        <p:spPr>
          <a:xfrm>
            <a:off x="3962400" y="1265238"/>
            <a:ext cx="0" cy="55927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70B7830-E048-38C2-63FD-D1E360C4ADD8}"/>
              </a:ext>
            </a:extLst>
          </p:cNvPr>
          <p:cNvSpPr txBox="1"/>
          <p:nvPr/>
        </p:nvSpPr>
        <p:spPr>
          <a:xfrm>
            <a:off x="132837" y="4432558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Game tree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Each node belongs to a specific player or chance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1E4DEE-E26F-758E-8154-D75F30775531}"/>
              </a:ext>
            </a:extLst>
          </p:cNvPr>
          <p:cNvSpPr/>
          <p:nvPr/>
        </p:nvSpPr>
        <p:spPr>
          <a:xfrm>
            <a:off x="524397" y="1406157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C47D91-2C4E-B406-250E-D00B0C9F9EF1}"/>
              </a:ext>
            </a:extLst>
          </p:cNvPr>
          <p:cNvSpPr/>
          <p:nvPr/>
        </p:nvSpPr>
        <p:spPr>
          <a:xfrm>
            <a:off x="-1991116" y="2068956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5791770-EB7D-4048-CDAD-7A1942FF42A3}"/>
              </a:ext>
            </a:extLst>
          </p:cNvPr>
          <p:cNvSpPr/>
          <p:nvPr/>
        </p:nvSpPr>
        <p:spPr>
          <a:xfrm>
            <a:off x="-2219716" y="2677068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3F855A6-2F9B-3D48-C75C-B2B4401DFBB1}"/>
              </a:ext>
            </a:extLst>
          </p:cNvPr>
          <p:cNvSpPr/>
          <p:nvPr/>
        </p:nvSpPr>
        <p:spPr>
          <a:xfrm>
            <a:off x="-1798023" y="2677068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2A75E9B-0DCB-EF81-C61A-24339C0DA07C}"/>
              </a:ext>
            </a:extLst>
          </p:cNvPr>
          <p:cNvSpPr/>
          <p:nvPr/>
        </p:nvSpPr>
        <p:spPr>
          <a:xfrm>
            <a:off x="-2067316" y="3308789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B8F260B-C533-0E93-CF85-8317A0EC2494}"/>
              </a:ext>
            </a:extLst>
          </p:cNvPr>
          <p:cNvCxnSpPr>
            <a:cxnSpLocks/>
            <a:stCxn id="19" idx="4"/>
            <a:endCxn id="20" idx="7"/>
          </p:cNvCxnSpPr>
          <p:nvPr/>
        </p:nvCxnSpPr>
        <p:spPr>
          <a:xfrm flipH="1">
            <a:off x="-1861034" y="1558557"/>
            <a:ext cx="2461631" cy="5327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D3E135-9AD9-7C20-9CA3-EEAEB2722A05}"/>
              </a:ext>
            </a:extLst>
          </p:cNvPr>
          <p:cNvCxnSpPr>
            <a:cxnSpLocks/>
            <a:stCxn id="19" idx="4"/>
            <a:endCxn id="2076" idx="0"/>
          </p:cNvCxnSpPr>
          <p:nvPr/>
        </p:nvCxnSpPr>
        <p:spPr>
          <a:xfrm flipH="1">
            <a:off x="-992514" y="1558557"/>
            <a:ext cx="1593111" cy="4976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A51C0B-FB71-8ABF-DA93-24D3E0CFD859}"/>
              </a:ext>
            </a:extLst>
          </p:cNvPr>
          <p:cNvCxnSpPr>
            <a:cxnSpLocks/>
            <a:stCxn id="19" idx="4"/>
            <a:endCxn id="2102" idx="0"/>
          </p:cNvCxnSpPr>
          <p:nvPr/>
        </p:nvCxnSpPr>
        <p:spPr>
          <a:xfrm flipH="1">
            <a:off x="55109" y="1558557"/>
            <a:ext cx="545488" cy="4761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49BA909-B188-D714-8670-2DAD822DE609}"/>
              </a:ext>
            </a:extLst>
          </p:cNvPr>
          <p:cNvCxnSpPr>
            <a:cxnSpLocks/>
            <a:stCxn id="19" idx="4"/>
            <a:endCxn id="2127" idx="0"/>
          </p:cNvCxnSpPr>
          <p:nvPr/>
        </p:nvCxnSpPr>
        <p:spPr>
          <a:xfrm>
            <a:off x="600597" y="1558557"/>
            <a:ext cx="506548" cy="46996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AAFE53F-FC31-F02A-69E9-353211B75EA6}"/>
              </a:ext>
            </a:extLst>
          </p:cNvPr>
          <p:cNvCxnSpPr>
            <a:cxnSpLocks/>
            <a:stCxn id="19" idx="4"/>
            <a:endCxn id="2152" idx="0"/>
          </p:cNvCxnSpPr>
          <p:nvPr/>
        </p:nvCxnSpPr>
        <p:spPr>
          <a:xfrm>
            <a:off x="600597" y="1558557"/>
            <a:ext cx="1605665" cy="42412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A541ED1-EA91-EE14-6F95-B199D1DBF0C1}"/>
              </a:ext>
            </a:extLst>
          </p:cNvPr>
          <p:cNvCxnSpPr>
            <a:cxnSpLocks/>
            <a:stCxn id="19" idx="4"/>
            <a:endCxn id="2177" idx="0"/>
          </p:cNvCxnSpPr>
          <p:nvPr/>
        </p:nvCxnSpPr>
        <p:spPr>
          <a:xfrm>
            <a:off x="600597" y="1558557"/>
            <a:ext cx="2691239" cy="37957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4D46838-134D-6074-348A-0EF8BB00BC22}"/>
              </a:ext>
            </a:extLst>
          </p:cNvPr>
          <p:cNvCxnSpPr>
            <a:cxnSpLocks/>
            <a:stCxn id="20" idx="4"/>
            <a:endCxn id="29" idx="0"/>
          </p:cNvCxnSpPr>
          <p:nvPr/>
        </p:nvCxnSpPr>
        <p:spPr>
          <a:xfrm flipH="1">
            <a:off x="-2143516" y="2221356"/>
            <a:ext cx="228600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BD94256-16E6-0F72-D4A9-A3B6B63DC439}"/>
              </a:ext>
            </a:extLst>
          </p:cNvPr>
          <p:cNvCxnSpPr>
            <a:stCxn id="20" idx="4"/>
            <a:endCxn id="30" idx="0"/>
          </p:cNvCxnSpPr>
          <p:nvPr/>
        </p:nvCxnSpPr>
        <p:spPr>
          <a:xfrm>
            <a:off x="-1914916" y="2221356"/>
            <a:ext cx="193093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D373C3A-13A5-C884-4E56-5A126FB5FCDD}"/>
              </a:ext>
            </a:extLst>
          </p:cNvPr>
          <p:cNvCxnSpPr>
            <a:stCxn id="29" idx="4"/>
            <a:endCxn id="31" idx="0"/>
          </p:cNvCxnSpPr>
          <p:nvPr/>
        </p:nvCxnSpPr>
        <p:spPr>
          <a:xfrm>
            <a:off x="-2143516" y="2829468"/>
            <a:ext cx="152400" cy="4793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93E2C29-39E2-CC2F-239F-7ACAA3AB2D2B}"/>
              </a:ext>
            </a:extLst>
          </p:cNvPr>
          <p:cNvCxnSpPr>
            <a:cxnSpLocks/>
            <a:stCxn id="29" idx="4"/>
            <a:endCxn id="2057" idx="0"/>
          </p:cNvCxnSpPr>
          <p:nvPr/>
        </p:nvCxnSpPr>
        <p:spPr>
          <a:xfrm flipH="1">
            <a:off x="-2264492" y="2829468"/>
            <a:ext cx="120976" cy="4718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2A77E95-ACF5-B093-C58D-BC62B989F5AC}"/>
              </a:ext>
            </a:extLst>
          </p:cNvPr>
          <p:cNvCxnSpPr>
            <a:cxnSpLocks/>
            <a:stCxn id="31" idx="4"/>
            <a:endCxn id="2055" idx="0"/>
          </p:cNvCxnSpPr>
          <p:nvPr/>
        </p:nvCxnSpPr>
        <p:spPr>
          <a:xfrm flipH="1">
            <a:off x="-2101789" y="3461189"/>
            <a:ext cx="110673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4BDCDDA-FE4C-524D-5B86-B5D0DD97D4BF}"/>
              </a:ext>
            </a:extLst>
          </p:cNvPr>
          <p:cNvCxnSpPr>
            <a:cxnSpLocks/>
            <a:stCxn id="31" idx="4"/>
            <a:endCxn id="2056" idx="0"/>
          </p:cNvCxnSpPr>
          <p:nvPr/>
        </p:nvCxnSpPr>
        <p:spPr>
          <a:xfrm>
            <a:off x="-1991116" y="3461189"/>
            <a:ext cx="88530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>
            <a:extLst>
              <a:ext uri="{FF2B5EF4-FFF2-40B4-BE49-F238E27FC236}">
                <a16:creationId xmlns:a16="http://schemas.microsoft.com/office/drawing/2014/main" id="{D7403545-F76A-1F49-DEA6-4E015E1E7A22}"/>
              </a:ext>
            </a:extLst>
          </p:cNvPr>
          <p:cNvCxnSpPr>
            <a:cxnSpLocks/>
            <a:stCxn id="30" idx="4"/>
            <a:endCxn id="2058" idx="0"/>
          </p:cNvCxnSpPr>
          <p:nvPr/>
        </p:nvCxnSpPr>
        <p:spPr>
          <a:xfrm flipH="1">
            <a:off x="-1763331" y="2829468"/>
            <a:ext cx="41508" cy="4413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Straight Arrow Connector 2051">
            <a:extLst>
              <a:ext uri="{FF2B5EF4-FFF2-40B4-BE49-F238E27FC236}">
                <a16:creationId xmlns:a16="http://schemas.microsoft.com/office/drawing/2014/main" id="{275DE081-626A-882F-9886-354A3B6410BD}"/>
              </a:ext>
            </a:extLst>
          </p:cNvPr>
          <p:cNvCxnSpPr>
            <a:cxnSpLocks/>
            <a:stCxn id="30" idx="4"/>
            <a:endCxn id="2059" idx="0"/>
          </p:cNvCxnSpPr>
          <p:nvPr/>
        </p:nvCxnSpPr>
        <p:spPr>
          <a:xfrm>
            <a:off x="-1721823" y="2829468"/>
            <a:ext cx="161322" cy="431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TextBox 2054">
            <a:extLst>
              <a:ext uri="{FF2B5EF4-FFF2-40B4-BE49-F238E27FC236}">
                <a16:creationId xmlns:a16="http://schemas.microsoft.com/office/drawing/2014/main" id="{FBFD9DE4-3F79-E92B-CC5B-77634DE6E45E}"/>
              </a:ext>
            </a:extLst>
          </p:cNvPr>
          <p:cNvSpPr txBox="1"/>
          <p:nvPr/>
        </p:nvSpPr>
        <p:spPr>
          <a:xfrm>
            <a:off x="-2266519" y="3858513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2056" name="TextBox 2055">
            <a:extLst>
              <a:ext uri="{FF2B5EF4-FFF2-40B4-BE49-F238E27FC236}">
                <a16:creationId xmlns:a16="http://schemas.microsoft.com/office/drawing/2014/main" id="{E35DEFB6-5E00-DBA6-4B73-DCEC9440387A}"/>
              </a:ext>
            </a:extLst>
          </p:cNvPr>
          <p:cNvSpPr txBox="1"/>
          <p:nvPr/>
        </p:nvSpPr>
        <p:spPr>
          <a:xfrm>
            <a:off x="-2067316" y="3858513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-2</a:t>
            </a: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BE8B9080-27F2-6171-69D8-9198735AAB56}"/>
              </a:ext>
            </a:extLst>
          </p:cNvPr>
          <p:cNvSpPr txBox="1"/>
          <p:nvPr/>
        </p:nvSpPr>
        <p:spPr>
          <a:xfrm>
            <a:off x="-2429222" y="3301296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7CBA1750-CC6C-F3AE-C4DB-38E0865F3262}"/>
              </a:ext>
            </a:extLst>
          </p:cNvPr>
          <p:cNvSpPr txBox="1"/>
          <p:nvPr/>
        </p:nvSpPr>
        <p:spPr>
          <a:xfrm>
            <a:off x="-1928061" y="3270804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2059" name="TextBox 2058">
            <a:extLst>
              <a:ext uri="{FF2B5EF4-FFF2-40B4-BE49-F238E27FC236}">
                <a16:creationId xmlns:a16="http://schemas.microsoft.com/office/drawing/2014/main" id="{97C65FE4-DB06-F1FB-5855-38C61C392093}"/>
              </a:ext>
            </a:extLst>
          </p:cNvPr>
          <p:cNvSpPr txBox="1"/>
          <p:nvPr/>
        </p:nvSpPr>
        <p:spPr>
          <a:xfrm>
            <a:off x="-1725231" y="3260809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-2</a:t>
            </a:r>
          </a:p>
        </p:txBody>
      </p:sp>
      <p:sp>
        <p:nvSpPr>
          <p:cNvPr id="2060" name="TextBox 2059">
            <a:extLst>
              <a:ext uri="{FF2B5EF4-FFF2-40B4-BE49-F238E27FC236}">
                <a16:creationId xmlns:a16="http://schemas.microsoft.com/office/drawing/2014/main" id="{A67E3B1D-AB4B-A331-9AA1-45E1E23C0F4A}"/>
              </a:ext>
            </a:extLst>
          </p:cNvPr>
          <p:cNvSpPr txBox="1"/>
          <p:nvPr/>
        </p:nvSpPr>
        <p:spPr>
          <a:xfrm rot="17972842">
            <a:off x="-2390504" y="2244487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2069" name="TextBox 2068">
            <a:extLst>
              <a:ext uri="{FF2B5EF4-FFF2-40B4-BE49-F238E27FC236}">
                <a16:creationId xmlns:a16="http://schemas.microsoft.com/office/drawing/2014/main" id="{DE87F6A7-9720-ABF4-48F9-8256E5A70BCD}"/>
              </a:ext>
            </a:extLst>
          </p:cNvPr>
          <p:cNvSpPr txBox="1"/>
          <p:nvPr/>
        </p:nvSpPr>
        <p:spPr>
          <a:xfrm rot="4073418">
            <a:off x="-2001438" y="2367826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2070" name="TextBox 2069">
            <a:extLst>
              <a:ext uri="{FF2B5EF4-FFF2-40B4-BE49-F238E27FC236}">
                <a16:creationId xmlns:a16="http://schemas.microsoft.com/office/drawing/2014/main" id="{7367C746-BDA7-D500-4273-BCAC64B6AF56}"/>
              </a:ext>
            </a:extLst>
          </p:cNvPr>
          <p:cNvSpPr txBox="1"/>
          <p:nvPr/>
        </p:nvSpPr>
        <p:spPr>
          <a:xfrm rot="16985698">
            <a:off x="-2574236" y="2844840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2071" name="TextBox 2070">
            <a:extLst>
              <a:ext uri="{FF2B5EF4-FFF2-40B4-BE49-F238E27FC236}">
                <a16:creationId xmlns:a16="http://schemas.microsoft.com/office/drawing/2014/main" id="{7D274E35-D29B-3B7D-2B5B-369688EA65F6}"/>
              </a:ext>
            </a:extLst>
          </p:cNvPr>
          <p:cNvSpPr txBox="1"/>
          <p:nvPr/>
        </p:nvSpPr>
        <p:spPr>
          <a:xfrm rot="4491124">
            <a:off x="-2229089" y="2936969"/>
            <a:ext cx="499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2072" name="TextBox 2071">
            <a:extLst>
              <a:ext uri="{FF2B5EF4-FFF2-40B4-BE49-F238E27FC236}">
                <a16:creationId xmlns:a16="http://schemas.microsoft.com/office/drawing/2014/main" id="{D1DA0E28-AEC8-1631-6E6F-280973FE52E4}"/>
              </a:ext>
            </a:extLst>
          </p:cNvPr>
          <p:cNvSpPr txBox="1"/>
          <p:nvPr/>
        </p:nvSpPr>
        <p:spPr>
          <a:xfrm rot="16537510">
            <a:off x="-2027890" y="2896010"/>
            <a:ext cx="431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2073" name="TextBox 2072">
            <a:extLst>
              <a:ext uri="{FF2B5EF4-FFF2-40B4-BE49-F238E27FC236}">
                <a16:creationId xmlns:a16="http://schemas.microsoft.com/office/drawing/2014/main" id="{E6701061-7F3E-7B5F-55B7-2F15A03B4EE2}"/>
              </a:ext>
            </a:extLst>
          </p:cNvPr>
          <p:cNvSpPr txBox="1"/>
          <p:nvPr/>
        </p:nvSpPr>
        <p:spPr>
          <a:xfrm rot="4098883">
            <a:off x="-1832310" y="2983650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2074" name="TextBox 2073">
            <a:extLst>
              <a:ext uri="{FF2B5EF4-FFF2-40B4-BE49-F238E27FC236}">
                <a16:creationId xmlns:a16="http://schemas.microsoft.com/office/drawing/2014/main" id="{F27AC9F4-6F2B-FC36-E768-7D6FE371CE7E}"/>
              </a:ext>
            </a:extLst>
          </p:cNvPr>
          <p:cNvSpPr txBox="1"/>
          <p:nvPr/>
        </p:nvSpPr>
        <p:spPr>
          <a:xfrm rot="17180655">
            <a:off x="-2332290" y="3480159"/>
            <a:ext cx="459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2075" name="TextBox 2074">
            <a:extLst>
              <a:ext uri="{FF2B5EF4-FFF2-40B4-BE49-F238E27FC236}">
                <a16:creationId xmlns:a16="http://schemas.microsoft.com/office/drawing/2014/main" id="{8A3ABA48-242B-00AA-2B8F-384C1B617778}"/>
              </a:ext>
            </a:extLst>
          </p:cNvPr>
          <p:cNvSpPr txBox="1"/>
          <p:nvPr/>
        </p:nvSpPr>
        <p:spPr>
          <a:xfrm rot="4621217">
            <a:off x="-2145407" y="3603737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2076" name="Oval 2075">
            <a:extLst>
              <a:ext uri="{FF2B5EF4-FFF2-40B4-BE49-F238E27FC236}">
                <a16:creationId xmlns:a16="http://schemas.microsoft.com/office/drawing/2014/main" id="{736B9D7B-FCAA-D001-33DC-339122B3B5E9}"/>
              </a:ext>
            </a:extLst>
          </p:cNvPr>
          <p:cNvSpPr/>
          <p:nvPr/>
        </p:nvSpPr>
        <p:spPr>
          <a:xfrm>
            <a:off x="-1068714" y="2056246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077" name="Oval 2076">
            <a:extLst>
              <a:ext uri="{FF2B5EF4-FFF2-40B4-BE49-F238E27FC236}">
                <a16:creationId xmlns:a16="http://schemas.microsoft.com/office/drawing/2014/main" id="{C4EFBEDB-2AB8-F059-B1C5-17EE7E579929}"/>
              </a:ext>
            </a:extLst>
          </p:cNvPr>
          <p:cNvSpPr/>
          <p:nvPr/>
        </p:nvSpPr>
        <p:spPr>
          <a:xfrm>
            <a:off x="-1297314" y="2664358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078" name="Oval 2077">
            <a:extLst>
              <a:ext uri="{FF2B5EF4-FFF2-40B4-BE49-F238E27FC236}">
                <a16:creationId xmlns:a16="http://schemas.microsoft.com/office/drawing/2014/main" id="{0BCDCBCD-5981-DFDF-97A0-7CBC5344E235}"/>
              </a:ext>
            </a:extLst>
          </p:cNvPr>
          <p:cNvSpPr/>
          <p:nvPr/>
        </p:nvSpPr>
        <p:spPr>
          <a:xfrm>
            <a:off x="-875621" y="2664358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079" name="Oval 2078">
            <a:extLst>
              <a:ext uri="{FF2B5EF4-FFF2-40B4-BE49-F238E27FC236}">
                <a16:creationId xmlns:a16="http://schemas.microsoft.com/office/drawing/2014/main" id="{3C7ADCDE-0A73-7255-4615-E7296E5D05AF}"/>
              </a:ext>
            </a:extLst>
          </p:cNvPr>
          <p:cNvSpPr/>
          <p:nvPr/>
        </p:nvSpPr>
        <p:spPr>
          <a:xfrm>
            <a:off x="-1144914" y="3296079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2080" name="Straight Arrow Connector 2079">
            <a:extLst>
              <a:ext uri="{FF2B5EF4-FFF2-40B4-BE49-F238E27FC236}">
                <a16:creationId xmlns:a16="http://schemas.microsoft.com/office/drawing/2014/main" id="{8394AED3-C3C9-A412-C5A0-2903E0B63A81}"/>
              </a:ext>
            </a:extLst>
          </p:cNvPr>
          <p:cNvCxnSpPr>
            <a:cxnSpLocks/>
            <a:stCxn id="2076" idx="4"/>
            <a:endCxn id="2077" idx="0"/>
          </p:cNvCxnSpPr>
          <p:nvPr/>
        </p:nvCxnSpPr>
        <p:spPr>
          <a:xfrm flipH="1">
            <a:off x="-1221114" y="2208646"/>
            <a:ext cx="228600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Straight Arrow Connector 2080">
            <a:extLst>
              <a:ext uri="{FF2B5EF4-FFF2-40B4-BE49-F238E27FC236}">
                <a16:creationId xmlns:a16="http://schemas.microsoft.com/office/drawing/2014/main" id="{70F3EBC0-4388-17A1-938F-48B7F2956564}"/>
              </a:ext>
            </a:extLst>
          </p:cNvPr>
          <p:cNvCxnSpPr>
            <a:stCxn id="2076" idx="4"/>
            <a:endCxn id="2078" idx="0"/>
          </p:cNvCxnSpPr>
          <p:nvPr/>
        </p:nvCxnSpPr>
        <p:spPr>
          <a:xfrm>
            <a:off x="-992514" y="2208646"/>
            <a:ext cx="193093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2" name="Straight Arrow Connector 2081">
            <a:extLst>
              <a:ext uri="{FF2B5EF4-FFF2-40B4-BE49-F238E27FC236}">
                <a16:creationId xmlns:a16="http://schemas.microsoft.com/office/drawing/2014/main" id="{2ECCBFC1-EAC6-1FD2-7218-D47C2DBCA3C9}"/>
              </a:ext>
            </a:extLst>
          </p:cNvPr>
          <p:cNvCxnSpPr>
            <a:stCxn id="2077" idx="4"/>
            <a:endCxn id="2079" idx="0"/>
          </p:cNvCxnSpPr>
          <p:nvPr/>
        </p:nvCxnSpPr>
        <p:spPr>
          <a:xfrm>
            <a:off x="-1221114" y="2816758"/>
            <a:ext cx="152400" cy="4793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" name="Straight Arrow Connector 2082">
            <a:extLst>
              <a:ext uri="{FF2B5EF4-FFF2-40B4-BE49-F238E27FC236}">
                <a16:creationId xmlns:a16="http://schemas.microsoft.com/office/drawing/2014/main" id="{F9A8AE0F-69C2-5F35-0D26-A030ED71DF4D}"/>
              </a:ext>
            </a:extLst>
          </p:cNvPr>
          <p:cNvCxnSpPr>
            <a:cxnSpLocks/>
            <a:stCxn id="2077" idx="4"/>
            <a:endCxn id="2090" idx="0"/>
          </p:cNvCxnSpPr>
          <p:nvPr/>
        </p:nvCxnSpPr>
        <p:spPr>
          <a:xfrm flipH="1">
            <a:off x="-1342090" y="2816758"/>
            <a:ext cx="120976" cy="4718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4" name="Straight Arrow Connector 2083">
            <a:extLst>
              <a:ext uri="{FF2B5EF4-FFF2-40B4-BE49-F238E27FC236}">
                <a16:creationId xmlns:a16="http://schemas.microsoft.com/office/drawing/2014/main" id="{25336E14-1E3D-4D24-18D7-6041F2E1DD28}"/>
              </a:ext>
            </a:extLst>
          </p:cNvPr>
          <p:cNvCxnSpPr>
            <a:cxnSpLocks/>
            <a:stCxn id="2079" idx="4"/>
            <a:endCxn id="2088" idx="0"/>
          </p:cNvCxnSpPr>
          <p:nvPr/>
        </p:nvCxnSpPr>
        <p:spPr>
          <a:xfrm flipH="1">
            <a:off x="-1179387" y="3448479"/>
            <a:ext cx="110673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5" name="Straight Arrow Connector 2084">
            <a:extLst>
              <a:ext uri="{FF2B5EF4-FFF2-40B4-BE49-F238E27FC236}">
                <a16:creationId xmlns:a16="http://schemas.microsoft.com/office/drawing/2014/main" id="{25FAD644-62E4-C3EC-B880-C055A2DA8188}"/>
              </a:ext>
            </a:extLst>
          </p:cNvPr>
          <p:cNvCxnSpPr>
            <a:cxnSpLocks/>
            <a:stCxn id="2079" idx="4"/>
            <a:endCxn id="2089" idx="0"/>
          </p:cNvCxnSpPr>
          <p:nvPr/>
        </p:nvCxnSpPr>
        <p:spPr>
          <a:xfrm>
            <a:off x="-1068714" y="3448479"/>
            <a:ext cx="88530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6" name="Straight Arrow Connector 2085">
            <a:extLst>
              <a:ext uri="{FF2B5EF4-FFF2-40B4-BE49-F238E27FC236}">
                <a16:creationId xmlns:a16="http://schemas.microsoft.com/office/drawing/2014/main" id="{DA4C6548-48AB-3D42-6D5C-3276CE7CC68E}"/>
              </a:ext>
            </a:extLst>
          </p:cNvPr>
          <p:cNvCxnSpPr>
            <a:cxnSpLocks/>
            <a:stCxn id="2078" idx="4"/>
            <a:endCxn id="2091" idx="0"/>
          </p:cNvCxnSpPr>
          <p:nvPr/>
        </p:nvCxnSpPr>
        <p:spPr>
          <a:xfrm flipH="1">
            <a:off x="-840929" y="2816758"/>
            <a:ext cx="41508" cy="4413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7" name="Straight Arrow Connector 2086">
            <a:extLst>
              <a:ext uri="{FF2B5EF4-FFF2-40B4-BE49-F238E27FC236}">
                <a16:creationId xmlns:a16="http://schemas.microsoft.com/office/drawing/2014/main" id="{9BF52655-E1B2-E97C-F561-7BA9C2535D1B}"/>
              </a:ext>
            </a:extLst>
          </p:cNvPr>
          <p:cNvCxnSpPr>
            <a:cxnSpLocks/>
            <a:stCxn id="2078" idx="4"/>
            <a:endCxn id="2092" idx="0"/>
          </p:cNvCxnSpPr>
          <p:nvPr/>
        </p:nvCxnSpPr>
        <p:spPr>
          <a:xfrm>
            <a:off x="-799421" y="2816758"/>
            <a:ext cx="161322" cy="431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8" name="TextBox 2087">
            <a:extLst>
              <a:ext uri="{FF2B5EF4-FFF2-40B4-BE49-F238E27FC236}">
                <a16:creationId xmlns:a16="http://schemas.microsoft.com/office/drawing/2014/main" id="{44E2D785-B060-BA48-1538-305D30730E17}"/>
              </a:ext>
            </a:extLst>
          </p:cNvPr>
          <p:cNvSpPr txBox="1"/>
          <p:nvPr/>
        </p:nvSpPr>
        <p:spPr>
          <a:xfrm>
            <a:off x="-1344117" y="3845803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2089" name="TextBox 2088">
            <a:extLst>
              <a:ext uri="{FF2B5EF4-FFF2-40B4-BE49-F238E27FC236}">
                <a16:creationId xmlns:a16="http://schemas.microsoft.com/office/drawing/2014/main" id="{3CBF0D58-E2AA-CF47-62D7-3B6A96073122}"/>
              </a:ext>
            </a:extLst>
          </p:cNvPr>
          <p:cNvSpPr txBox="1"/>
          <p:nvPr/>
        </p:nvSpPr>
        <p:spPr>
          <a:xfrm>
            <a:off x="-1144914" y="3845803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-2</a:t>
            </a:r>
          </a:p>
        </p:txBody>
      </p:sp>
      <p:sp>
        <p:nvSpPr>
          <p:cNvPr id="2090" name="TextBox 2089">
            <a:extLst>
              <a:ext uri="{FF2B5EF4-FFF2-40B4-BE49-F238E27FC236}">
                <a16:creationId xmlns:a16="http://schemas.microsoft.com/office/drawing/2014/main" id="{4EF2F707-1521-23FB-399F-8EDBA2EE1B41}"/>
              </a:ext>
            </a:extLst>
          </p:cNvPr>
          <p:cNvSpPr txBox="1"/>
          <p:nvPr/>
        </p:nvSpPr>
        <p:spPr>
          <a:xfrm>
            <a:off x="-1506820" y="3288586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2091" name="TextBox 2090">
            <a:extLst>
              <a:ext uri="{FF2B5EF4-FFF2-40B4-BE49-F238E27FC236}">
                <a16:creationId xmlns:a16="http://schemas.microsoft.com/office/drawing/2014/main" id="{802B53A7-968D-D193-07D6-A489F1478BCA}"/>
              </a:ext>
            </a:extLst>
          </p:cNvPr>
          <p:cNvSpPr txBox="1"/>
          <p:nvPr/>
        </p:nvSpPr>
        <p:spPr>
          <a:xfrm>
            <a:off x="-1005659" y="3258094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2092" name="TextBox 2091">
            <a:extLst>
              <a:ext uri="{FF2B5EF4-FFF2-40B4-BE49-F238E27FC236}">
                <a16:creationId xmlns:a16="http://schemas.microsoft.com/office/drawing/2014/main" id="{FA6D5E95-4EDD-D7F0-DCF4-F05F74DB0B46}"/>
              </a:ext>
            </a:extLst>
          </p:cNvPr>
          <p:cNvSpPr txBox="1"/>
          <p:nvPr/>
        </p:nvSpPr>
        <p:spPr>
          <a:xfrm>
            <a:off x="-802829" y="3248099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-2</a:t>
            </a:r>
          </a:p>
        </p:txBody>
      </p:sp>
      <p:sp>
        <p:nvSpPr>
          <p:cNvPr id="2093" name="TextBox 2092">
            <a:extLst>
              <a:ext uri="{FF2B5EF4-FFF2-40B4-BE49-F238E27FC236}">
                <a16:creationId xmlns:a16="http://schemas.microsoft.com/office/drawing/2014/main" id="{E05B885F-307C-C9E4-665B-6C6234EF20C9}"/>
              </a:ext>
            </a:extLst>
          </p:cNvPr>
          <p:cNvSpPr txBox="1"/>
          <p:nvPr/>
        </p:nvSpPr>
        <p:spPr>
          <a:xfrm rot="17972842">
            <a:off x="-1468102" y="2231777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2094" name="TextBox 2093">
            <a:extLst>
              <a:ext uri="{FF2B5EF4-FFF2-40B4-BE49-F238E27FC236}">
                <a16:creationId xmlns:a16="http://schemas.microsoft.com/office/drawing/2014/main" id="{0EAAFF93-616D-D10A-7F9C-7D58EDD9E93E}"/>
              </a:ext>
            </a:extLst>
          </p:cNvPr>
          <p:cNvSpPr txBox="1"/>
          <p:nvPr/>
        </p:nvSpPr>
        <p:spPr>
          <a:xfrm rot="4073418">
            <a:off x="-1079036" y="2355116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2095" name="TextBox 2094">
            <a:extLst>
              <a:ext uri="{FF2B5EF4-FFF2-40B4-BE49-F238E27FC236}">
                <a16:creationId xmlns:a16="http://schemas.microsoft.com/office/drawing/2014/main" id="{2C0A2A23-C969-C2A9-ED1D-B2F0718A31BB}"/>
              </a:ext>
            </a:extLst>
          </p:cNvPr>
          <p:cNvSpPr txBox="1"/>
          <p:nvPr/>
        </p:nvSpPr>
        <p:spPr>
          <a:xfrm rot="16985698">
            <a:off x="-1622837" y="2868646"/>
            <a:ext cx="526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2096" name="TextBox 2095">
            <a:extLst>
              <a:ext uri="{FF2B5EF4-FFF2-40B4-BE49-F238E27FC236}">
                <a16:creationId xmlns:a16="http://schemas.microsoft.com/office/drawing/2014/main" id="{43EAA4DF-C140-AF07-7148-37C15B87AA90}"/>
              </a:ext>
            </a:extLst>
          </p:cNvPr>
          <p:cNvSpPr txBox="1"/>
          <p:nvPr/>
        </p:nvSpPr>
        <p:spPr>
          <a:xfrm rot="4491124">
            <a:off x="-1265101" y="2869918"/>
            <a:ext cx="386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2097" name="TextBox 2096">
            <a:extLst>
              <a:ext uri="{FF2B5EF4-FFF2-40B4-BE49-F238E27FC236}">
                <a16:creationId xmlns:a16="http://schemas.microsoft.com/office/drawing/2014/main" id="{FCE29EA0-46D5-C2DA-65D1-11EE1AE1F86A}"/>
              </a:ext>
            </a:extLst>
          </p:cNvPr>
          <p:cNvSpPr txBox="1"/>
          <p:nvPr/>
        </p:nvSpPr>
        <p:spPr>
          <a:xfrm rot="16537510">
            <a:off x="-1127780" y="2858705"/>
            <a:ext cx="481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2098" name="TextBox 2097">
            <a:extLst>
              <a:ext uri="{FF2B5EF4-FFF2-40B4-BE49-F238E27FC236}">
                <a16:creationId xmlns:a16="http://schemas.microsoft.com/office/drawing/2014/main" id="{BEB12B07-105C-6F89-C921-E6FF202F7E64}"/>
              </a:ext>
            </a:extLst>
          </p:cNvPr>
          <p:cNvSpPr txBox="1"/>
          <p:nvPr/>
        </p:nvSpPr>
        <p:spPr>
          <a:xfrm rot="4098883">
            <a:off x="-909908" y="2970940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2099" name="TextBox 2098">
            <a:extLst>
              <a:ext uri="{FF2B5EF4-FFF2-40B4-BE49-F238E27FC236}">
                <a16:creationId xmlns:a16="http://schemas.microsoft.com/office/drawing/2014/main" id="{157F63AB-734B-1E2A-E955-B15AA9E89B46}"/>
              </a:ext>
            </a:extLst>
          </p:cNvPr>
          <p:cNvSpPr txBox="1"/>
          <p:nvPr/>
        </p:nvSpPr>
        <p:spPr>
          <a:xfrm rot="17180655">
            <a:off x="-1397647" y="3483795"/>
            <a:ext cx="425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2100" name="TextBox 2099">
            <a:extLst>
              <a:ext uri="{FF2B5EF4-FFF2-40B4-BE49-F238E27FC236}">
                <a16:creationId xmlns:a16="http://schemas.microsoft.com/office/drawing/2014/main" id="{BFE9056A-94A2-B6BB-B365-8F63888E5011}"/>
              </a:ext>
            </a:extLst>
          </p:cNvPr>
          <p:cNvSpPr txBox="1"/>
          <p:nvPr/>
        </p:nvSpPr>
        <p:spPr>
          <a:xfrm rot="4621217">
            <a:off x="-1223005" y="3591027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2102" name="Oval 2101">
            <a:extLst>
              <a:ext uri="{FF2B5EF4-FFF2-40B4-BE49-F238E27FC236}">
                <a16:creationId xmlns:a16="http://schemas.microsoft.com/office/drawing/2014/main" id="{7BE1C897-4DC6-0EAF-7032-08F6A1EC6607}"/>
              </a:ext>
            </a:extLst>
          </p:cNvPr>
          <p:cNvSpPr/>
          <p:nvPr/>
        </p:nvSpPr>
        <p:spPr>
          <a:xfrm>
            <a:off x="-21091" y="2034747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103" name="Oval 2102">
            <a:extLst>
              <a:ext uri="{FF2B5EF4-FFF2-40B4-BE49-F238E27FC236}">
                <a16:creationId xmlns:a16="http://schemas.microsoft.com/office/drawing/2014/main" id="{9A493032-AF59-B390-F6AF-231070ABC829}"/>
              </a:ext>
            </a:extLst>
          </p:cNvPr>
          <p:cNvSpPr/>
          <p:nvPr/>
        </p:nvSpPr>
        <p:spPr>
          <a:xfrm>
            <a:off x="-249691" y="2642859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104" name="Oval 2103">
            <a:extLst>
              <a:ext uri="{FF2B5EF4-FFF2-40B4-BE49-F238E27FC236}">
                <a16:creationId xmlns:a16="http://schemas.microsoft.com/office/drawing/2014/main" id="{C0998E0E-7D52-0665-39F3-1444D1A1C3CA}"/>
              </a:ext>
            </a:extLst>
          </p:cNvPr>
          <p:cNvSpPr/>
          <p:nvPr/>
        </p:nvSpPr>
        <p:spPr>
          <a:xfrm>
            <a:off x="172002" y="2642859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105" name="Oval 2104">
            <a:extLst>
              <a:ext uri="{FF2B5EF4-FFF2-40B4-BE49-F238E27FC236}">
                <a16:creationId xmlns:a16="http://schemas.microsoft.com/office/drawing/2014/main" id="{9C43D267-97EB-04DA-F672-85C8282F1637}"/>
              </a:ext>
            </a:extLst>
          </p:cNvPr>
          <p:cNvSpPr/>
          <p:nvPr/>
        </p:nvSpPr>
        <p:spPr>
          <a:xfrm>
            <a:off x="-97291" y="327458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2106" name="Straight Arrow Connector 2105">
            <a:extLst>
              <a:ext uri="{FF2B5EF4-FFF2-40B4-BE49-F238E27FC236}">
                <a16:creationId xmlns:a16="http://schemas.microsoft.com/office/drawing/2014/main" id="{957D8C5D-471F-6A74-AF02-ECBAFF7D37CC}"/>
              </a:ext>
            </a:extLst>
          </p:cNvPr>
          <p:cNvCxnSpPr>
            <a:cxnSpLocks/>
            <a:stCxn id="2102" idx="4"/>
            <a:endCxn id="2103" idx="0"/>
          </p:cNvCxnSpPr>
          <p:nvPr/>
        </p:nvCxnSpPr>
        <p:spPr>
          <a:xfrm flipH="1">
            <a:off x="-173491" y="2187147"/>
            <a:ext cx="228600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7" name="Straight Arrow Connector 2106">
            <a:extLst>
              <a:ext uri="{FF2B5EF4-FFF2-40B4-BE49-F238E27FC236}">
                <a16:creationId xmlns:a16="http://schemas.microsoft.com/office/drawing/2014/main" id="{626B181A-6DA4-CB11-F139-EE234AC2F971}"/>
              </a:ext>
            </a:extLst>
          </p:cNvPr>
          <p:cNvCxnSpPr>
            <a:stCxn id="2102" idx="4"/>
            <a:endCxn id="2104" idx="0"/>
          </p:cNvCxnSpPr>
          <p:nvPr/>
        </p:nvCxnSpPr>
        <p:spPr>
          <a:xfrm>
            <a:off x="55109" y="2187147"/>
            <a:ext cx="193093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8" name="Straight Arrow Connector 2107">
            <a:extLst>
              <a:ext uri="{FF2B5EF4-FFF2-40B4-BE49-F238E27FC236}">
                <a16:creationId xmlns:a16="http://schemas.microsoft.com/office/drawing/2014/main" id="{AC0DF47E-AA46-EEF0-C020-425B56A30AC1}"/>
              </a:ext>
            </a:extLst>
          </p:cNvPr>
          <p:cNvCxnSpPr>
            <a:stCxn id="2103" idx="4"/>
            <a:endCxn id="2105" idx="0"/>
          </p:cNvCxnSpPr>
          <p:nvPr/>
        </p:nvCxnSpPr>
        <p:spPr>
          <a:xfrm>
            <a:off x="-173491" y="2795259"/>
            <a:ext cx="152400" cy="4793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9" name="Straight Arrow Connector 2108">
            <a:extLst>
              <a:ext uri="{FF2B5EF4-FFF2-40B4-BE49-F238E27FC236}">
                <a16:creationId xmlns:a16="http://schemas.microsoft.com/office/drawing/2014/main" id="{D6FB98E0-BD6A-0DD8-6B92-D3FCDF32AB02}"/>
              </a:ext>
            </a:extLst>
          </p:cNvPr>
          <p:cNvCxnSpPr>
            <a:cxnSpLocks/>
            <a:stCxn id="2103" idx="4"/>
            <a:endCxn id="2116" idx="0"/>
          </p:cNvCxnSpPr>
          <p:nvPr/>
        </p:nvCxnSpPr>
        <p:spPr>
          <a:xfrm flipH="1">
            <a:off x="-294467" y="2795259"/>
            <a:ext cx="120976" cy="4718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0" name="Straight Arrow Connector 2109">
            <a:extLst>
              <a:ext uri="{FF2B5EF4-FFF2-40B4-BE49-F238E27FC236}">
                <a16:creationId xmlns:a16="http://schemas.microsoft.com/office/drawing/2014/main" id="{E9F5835F-7998-0574-4D70-ACB0C3A00678}"/>
              </a:ext>
            </a:extLst>
          </p:cNvPr>
          <p:cNvCxnSpPr>
            <a:cxnSpLocks/>
            <a:stCxn id="2105" idx="4"/>
            <a:endCxn id="2114" idx="0"/>
          </p:cNvCxnSpPr>
          <p:nvPr/>
        </p:nvCxnSpPr>
        <p:spPr>
          <a:xfrm flipH="1">
            <a:off x="-131764" y="3426980"/>
            <a:ext cx="110673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1" name="Straight Arrow Connector 2110">
            <a:extLst>
              <a:ext uri="{FF2B5EF4-FFF2-40B4-BE49-F238E27FC236}">
                <a16:creationId xmlns:a16="http://schemas.microsoft.com/office/drawing/2014/main" id="{D54FD7AC-8A28-41B1-F855-A611F7E9CC86}"/>
              </a:ext>
            </a:extLst>
          </p:cNvPr>
          <p:cNvCxnSpPr>
            <a:cxnSpLocks/>
            <a:stCxn id="2105" idx="4"/>
            <a:endCxn id="2115" idx="0"/>
          </p:cNvCxnSpPr>
          <p:nvPr/>
        </p:nvCxnSpPr>
        <p:spPr>
          <a:xfrm>
            <a:off x="-21091" y="3426980"/>
            <a:ext cx="88530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2" name="Straight Arrow Connector 2111">
            <a:extLst>
              <a:ext uri="{FF2B5EF4-FFF2-40B4-BE49-F238E27FC236}">
                <a16:creationId xmlns:a16="http://schemas.microsoft.com/office/drawing/2014/main" id="{8E67277B-E247-D576-6D8B-4761D7FAF235}"/>
              </a:ext>
            </a:extLst>
          </p:cNvPr>
          <p:cNvCxnSpPr>
            <a:cxnSpLocks/>
            <a:stCxn id="2104" idx="4"/>
            <a:endCxn id="2117" idx="0"/>
          </p:cNvCxnSpPr>
          <p:nvPr/>
        </p:nvCxnSpPr>
        <p:spPr>
          <a:xfrm flipH="1">
            <a:off x="206694" y="2795259"/>
            <a:ext cx="41508" cy="4413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3" name="Straight Arrow Connector 2112">
            <a:extLst>
              <a:ext uri="{FF2B5EF4-FFF2-40B4-BE49-F238E27FC236}">
                <a16:creationId xmlns:a16="http://schemas.microsoft.com/office/drawing/2014/main" id="{F2A3E7C0-1759-2037-3574-E2C22696E0D6}"/>
              </a:ext>
            </a:extLst>
          </p:cNvPr>
          <p:cNvCxnSpPr>
            <a:cxnSpLocks/>
            <a:stCxn id="2104" idx="4"/>
            <a:endCxn id="2118" idx="0"/>
          </p:cNvCxnSpPr>
          <p:nvPr/>
        </p:nvCxnSpPr>
        <p:spPr>
          <a:xfrm>
            <a:off x="248202" y="2795259"/>
            <a:ext cx="161322" cy="431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4" name="TextBox 2113">
            <a:extLst>
              <a:ext uri="{FF2B5EF4-FFF2-40B4-BE49-F238E27FC236}">
                <a16:creationId xmlns:a16="http://schemas.microsoft.com/office/drawing/2014/main" id="{29EE2618-B577-5DA2-05DD-B0A2E05651C3}"/>
              </a:ext>
            </a:extLst>
          </p:cNvPr>
          <p:cNvSpPr txBox="1"/>
          <p:nvPr/>
        </p:nvSpPr>
        <p:spPr>
          <a:xfrm>
            <a:off x="-296494" y="3824304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2115" name="TextBox 2114">
            <a:extLst>
              <a:ext uri="{FF2B5EF4-FFF2-40B4-BE49-F238E27FC236}">
                <a16:creationId xmlns:a16="http://schemas.microsoft.com/office/drawing/2014/main" id="{888E9FF8-822C-22AC-1B21-8CF32E97C9D3}"/>
              </a:ext>
            </a:extLst>
          </p:cNvPr>
          <p:cNvSpPr txBox="1"/>
          <p:nvPr/>
        </p:nvSpPr>
        <p:spPr>
          <a:xfrm>
            <a:off x="-97291" y="3824304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+2</a:t>
            </a:r>
          </a:p>
        </p:txBody>
      </p:sp>
      <p:sp>
        <p:nvSpPr>
          <p:cNvPr id="2116" name="TextBox 2115">
            <a:extLst>
              <a:ext uri="{FF2B5EF4-FFF2-40B4-BE49-F238E27FC236}">
                <a16:creationId xmlns:a16="http://schemas.microsoft.com/office/drawing/2014/main" id="{C7DF0CD9-BF42-C595-78C2-A8B934984885}"/>
              </a:ext>
            </a:extLst>
          </p:cNvPr>
          <p:cNvSpPr txBox="1"/>
          <p:nvPr/>
        </p:nvSpPr>
        <p:spPr>
          <a:xfrm>
            <a:off x="-459197" y="3267087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2117" name="TextBox 2116">
            <a:extLst>
              <a:ext uri="{FF2B5EF4-FFF2-40B4-BE49-F238E27FC236}">
                <a16:creationId xmlns:a16="http://schemas.microsoft.com/office/drawing/2014/main" id="{7381F86C-8838-A986-D8DE-2D093DD9BFC7}"/>
              </a:ext>
            </a:extLst>
          </p:cNvPr>
          <p:cNvSpPr txBox="1"/>
          <p:nvPr/>
        </p:nvSpPr>
        <p:spPr>
          <a:xfrm>
            <a:off x="41964" y="3236595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2118" name="TextBox 2117">
            <a:extLst>
              <a:ext uri="{FF2B5EF4-FFF2-40B4-BE49-F238E27FC236}">
                <a16:creationId xmlns:a16="http://schemas.microsoft.com/office/drawing/2014/main" id="{D27428A4-81DC-144D-770B-18F3950E8C94}"/>
              </a:ext>
            </a:extLst>
          </p:cNvPr>
          <p:cNvSpPr txBox="1"/>
          <p:nvPr/>
        </p:nvSpPr>
        <p:spPr>
          <a:xfrm>
            <a:off x="244794" y="3226600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+2</a:t>
            </a:r>
          </a:p>
        </p:txBody>
      </p:sp>
      <p:sp>
        <p:nvSpPr>
          <p:cNvPr id="2119" name="TextBox 2118">
            <a:extLst>
              <a:ext uri="{FF2B5EF4-FFF2-40B4-BE49-F238E27FC236}">
                <a16:creationId xmlns:a16="http://schemas.microsoft.com/office/drawing/2014/main" id="{173F9B10-EB22-11CF-1EDE-383E429C1A14}"/>
              </a:ext>
            </a:extLst>
          </p:cNvPr>
          <p:cNvSpPr txBox="1"/>
          <p:nvPr/>
        </p:nvSpPr>
        <p:spPr>
          <a:xfrm rot="17972842">
            <a:off x="-420479" y="2210278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2120" name="TextBox 2119">
            <a:extLst>
              <a:ext uri="{FF2B5EF4-FFF2-40B4-BE49-F238E27FC236}">
                <a16:creationId xmlns:a16="http://schemas.microsoft.com/office/drawing/2014/main" id="{BB9889B4-1D85-BB70-09B1-A50218137C6F}"/>
              </a:ext>
            </a:extLst>
          </p:cNvPr>
          <p:cNvSpPr txBox="1"/>
          <p:nvPr/>
        </p:nvSpPr>
        <p:spPr>
          <a:xfrm rot="4073418">
            <a:off x="12609" y="2268217"/>
            <a:ext cx="459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2121" name="TextBox 2120">
            <a:extLst>
              <a:ext uri="{FF2B5EF4-FFF2-40B4-BE49-F238E27FC236}">
                <a16:creationId xmlns:a16="http://schemas.microsoft.com/office/drawing/2014/main" id="{0CBD86D3-D92A-C1C1-8ED9-356531CA372F}"/>
              </a:ext>
            </a:extLst>
          </p:cNvPr>
          <p:cNvSpPr txBox="1"/>
          <p:nvPr/>
        </p:nvSpPr>
        <p:spPr>
          <a:xfrm rot="16985698">
            <a:off x="-604211" y="2810631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2122" name="TextBox 2121">
            <a:extLst>
              <a:ext uri="{FF2B5EF4-FFF2-40B4-BE49-F238E27FC236}">
                <a16:creationId xmlns:a16="http://schemas.microsoft.com/office/drawing/2014/main" id="{8A1A8FB4-D24D-583A-5539-C2AE882F23A7}"/>
              </a:ext>
            </a:extLst>
          </p:cNvPr>
          <p:cNvSpPr txBox="1"/>
          <p:nvPr/>
        </p:nvSpPr>
        <p:spPr>
          <a:xfrm rot="4491124">
            <a:off x="-223517" y="2856311"/>
            <a:ext cx="402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2123" name="TextBox 2122">
            <a:extLst>
              <a:ext uri="{FF2B5EF4-FFF2-40B4-BE49-F238E27FC236}">
                <a16:creationId xmlns:a16="http://schemas.microsoft.com/office/drawing/2014/main" id="{5BFE14B4-99AB-FDD9-60D6-44409BA22374}"/>
              </a:ext>
            </a:extLst>
          </p:cNvPr>
          <p:cNvSpPr txBox="1"/>
          <p:nvPr/>
        </p:nvSpPr>
        <p:spPr>
          <a:xfrm rot="16537510">
            <a:off x="-49323" y="2871227"/>
            <a:ext cx="412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2124" name="TextBox 2123">
            <a:extLst>
              <a:ext uri="{FF2B5EF4-FFF2-40B4-BE49-F238E27FC236}">
                <a16:creationId xmlns:a16="http://schemas.microsoft.com/office/drawing/2014/main" id="{E9A0C2CC-C855-5B48-9DDF-4EA4666A1EB8}"/>
              </a:ext>
            </a:extLst>
          </p:cNvPr>
          <p:cNvSpPr txBox="1"/>
          <p:nvPr/>
        </p:nvSpPr>
        <p:spPr>
          <a:xfrm rot="4098883">
            <a:off x="137715" y="2949441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2125" name="TextBox 2124">
            <a:extLst>
              <a:ext uri="{FF2B5EF4-FFF2-40B4-BE49-F238E27FC236}">
                <a16:creationId xmlns:a16="http://schemas.microsoft.com/office/drawing/2014/main" id="{264088DA-BDFC-EDC6-8CA8-94259586A42D}"/>
              </a:ext>
            </a:extLst>
          </p:cNvPr>
          <p:cNvSpPr txBox="1"/>
          <p:nvPr/>
        </p:nvSpPr>
        <p:spPr>
          <a:xfrm rot="17180655">
            <a:off x="-358131" y="3451471"/>
            <a:ext cx="4482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2126" name="TextBox 2125">
            <a:extLst>
              <a:ext uri="{FF2B5EF4-FFF2-40B4-BE49-F238E27FC236}">
                <a16:creationId xmlns:a16="http://schemas.microsoft.com/office/drawing/2014/main" id="{4C8D9D13-9BD0-749D-A38C-4CBE74E09C06}"/>
              </a:ext>
            </a:extLst>
          </p:cNvPr>
          <p:cNvSpPr txBox="1"/>
          <p:nvPr/>
        </p:nvSpPr>
        <p:spPr>
          <a:xfrm rot="4621217">
            <a:off x="-175382" y="3569528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2127" name="Oval 2126">
            <a:extLst>
              <a:ext uri="{FF2B5EF4-FFF2-40B4-BE49-F238E27FC236}">
                <a16:creationId xmlns:a16="http://schemas.microsoft.com/office/drawing/2014/main" id="{9BA48EF1-78EF-5AE8-6178-2F38646DB3AB}"/>
              </a:ext>
            </a:extLst>
          </p:cNvPr>
          <p:cNvSpPr/>
          <p:nvPr/>
        </p:nvSpPr>
        <p:spPr>
          <a:xfrm>
            <a:off x="1030945" y="2028518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128" name="Oval 2127">
            <a:extLst>
              <a:ext uri="{FF2B5EF4-FFF2-40B4-BE49-F238E27FC236}">
                <a16:creationId xmlns:a16="http://schemas.microsoft.com/office/drawing/2014/main" id="{BC18F289-6650-8CBB-DB21-E227F2B6B9E3}"/>
              </a:ext>
            </a:extLst>
          </p:cNvPr>
          <p:cNvSpPr/>
          <p:nvPr/>
        </p:nvSpPr>
        <p:spPr>
          <a:xfrm>
            <a:off x="802345" y="263663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129" name="Oval 2128">
            <a:extLst>
              <a:ext uri="{FF2B5EF4-FFF2-40B4-BE49-F238E27FC236}">
                <a16:creationId xmlns:a16="http://schemas.microsoft.com/office/drawing/2014/main" id="{A0B5F97B-66A8-D9DA-28BA-46B7B741AD33}"/>
              </a:ext>
            </a:extLst>
          </p:cNvPr>
          <p:cNvSpPr/>
          <p:nvPr/>
        </p:nvSpPr>
        <p:spPr>
          <a:xfrm>
            <a:off x="1224038" y="263663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130" name="Oval 2129">
            <a:extLst>
              <a:ext uri="{FF2B5EF4-FFF2-40B4-BE49-F238E27FC236}">
                <a16:creationId xmlns:a16="http://schemas.microsoft.com/office/drawing/2014/main" id="{0C13151E-B7AB-EB7C-D79C-0E6D1A36FF58}"/>
              </a:ext>
            </a:extLst>
          </p:cNvPr>
          <p:cNvSpPr/>
          <p:nvPr/>
        </p:nvSpPr>
        <p:spPr>
          <a:xfrm>
            <a:off x="954745" y="3268351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2131" name="Straight Arrow Connector 2130">
            <a:extLst>
              <a:ext uri="{FF2B5EF4-FFF2-40B4-BE49-F238E27FC236}">
                <a16:creationId xmlns:a16="http://schemas.microsoft.com/office/drawing/2014/main" id="{AF740CCC-B104-DFFD-774D-A5A4CD70EAB6}"/>
              </a:ext>
            </a:extLst>
          </p:cNvPr>
          <p:cNvCxnSpPr>
            <a:cxnSpLocks/>
            <a:stCxn id="2127" idx="4"/>
            <a:endCxn id="2128" idx="0"/>
          </p:cNvCxnSpPr>
          <p:nvPr/>
        </p:nvCxnSpPr>
        <p:spPr>
          <a:xfrm flipH="1">
            <a:off x="878545" y="2180918"/>
            <a:ext cx="228600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2" name="Straight Arrow Connector 2131">
            <a:extLst>
              <a:ext uri="{FF2B5EF4-FFF2-40B4-BE49-F238E27FC236}">
                <a16:creationId xmlns:a16="http://schemas.microsoft.com/office/drawing/2014/main" id="{31B8BCBB-9071-94C9-9B53-73629E8B45EF}"/>
              </a:ext>
            </a:extLst>
          </p:cNvPr>
          <p:cNvCxnSpPr>
            <a:stCxn id="2127" idx="4"/>
            <a:endCxn id="2129" idx="0"/>
          </p:cNvCxnSpPr>
          <p:nvPr/>
        </p:nvCxnSpPr>
        <p:spPr>
          <a:xfrm>
            <a:off x="1107145" y="2180918"/>
            <a:ext cx="193093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3" name="Straight Arrow Connector 2132">
            <a:extLst>
              <a:ext uri="{FF2B5EF4-FFF2-40B4-BE49-F238E27FC236}">
                <a16:creationId xmlns:a16="http://schemas.microsoft.com/office/drawing/2014/main" id="{E96C173F-67D5-9DF5-E905-94E2AFD93452}"/>
              </a:ext>
            </a:extLst>
          </p:cNvPr>
          <p:cNvCxnSpPr>
            <a:stCxn id="2128" idx="4"/>
            <a:endCxn id="2130" idx="0"/>
          </p:cNvCxnSpPr>
          <p:nvPr/>
        </p:nvCxnSpPr>
        <p:spPr>
          <a:xfrm>
            <a:off x="878545" y="2789030"/>
            <a:ext cx="152400" cy="4793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4" name="Straight Arrow Connector 2133">
            <a:extLst>
              <a:ext uri="{FF2B5EF4-FFF2-40B4-BE49-F238E27FC236}">
                <a16:creationId xmlns:a16="http://schemas.microsoft.com/office/drawing/2014/main" id="{E3D3E622-CE70-F10F-E746-E73483B964E2}"/>
              </a:ext>
            </a:extLst>
          </p:cNvPr>
          <p:cNvCxnSpPr>
            <a:cxnSpLocks/>
            <a:stCxn id="2128" idx="4"/>
            <a:endCxn id="2141" idx="0"/>
          </p:cNvCxnSpPr>
          <p:nvPr/>
        </p:nvCxnSpPr>
        <p:spPr>
          <a:xfrm flipH="1">
            <a:off x="757569" y="2789030"/>
            <a:ext cx="120976" cy="4718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5" name="Straight Arrow Connector 2134">
            <a:extLst>
              <a:ext uri="{FF2B5EF4-FFF2-40B4-BE49-F238E27FC236}">
                <a16:creationId xmlns:a16="http://schemas.microsoft.com/office/drawing/2014/main" id="{DDC3E6C4-8511-411B-AD8A-86C9B3E3C18F}"/>
              </a:ext>
            </a:extLst>
          </p:cNvPr>
          <p:cNvCxnSpPr>
            <a:cxnSpLocks/>
            <a:stCxn id="2130" idx="4"/>
            <a:endCxn id="2139" idx="0"/>
          </p:cNvCxnSpPr>
          <p:nvPr/>
        </p:nvCxnSpPr>
        <p:spPr>
          <a:xfrm flipH="1">
            <a:off x="920272" y="3420751"/>
            <a:ext cx="110673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6" name="Straight Arrow Connector 2135">
            <a:extLst>
              <a:ext uri="{FF2B5EF4-FFF2-40B4-BE49-F238E27FC236}">
                <a16:creationId xmlns:a16="http://schemas.microsoft.com/office/drawing/2014/main" id="{6928FA1A-7241-EDA8-E77E-89FD19D7E01E}"/>
              </a:ext>
            </a:extLst>
          </p:cNvPr>
          <p:cNvCxnSpPr>
            <a:cxnSpLocks/>
            <a:stCxn id="2130" idx="4"/>
            <a:endCxn id="2140" idx="0"/>
          </p:cNvCxnSpPr>
          <p:nvPr/>
        </p:nvCxnSpPr>
        <p:spPr>
          <a:xfrm>
            <a:off x="1030945" y="3420751"/>
            <a:ext cx="88530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7" name="Straight Arrow Connector 2136">
            <a:extLst>
              <a:ext uri="{FF2B5EF4-FFF2-40B4-BE49-F238E27FC236}">
                <a16:creationId xmlns:a16="http://schemas.microsoft.com/office/drawing/2014/main" id="{E96D04CE-6A28-FC95-5530-0422D94E7F4F}"/>
              </a:ext>
            </a:extLst>
          </p:cNvPr>
          <p:cNvCxnSpPr>
            <a:cxnSpLocks/>
            <a:stCxn id="2129" idx="4"/>
            <a:endCxn id="2142" idx="0"/>
          </p:cNvCxnSpPr>
          <p:nvPr/>
        </p:nvCxnSpPr>
        <p:spPr>
          <a:xfrm flipH="1">
            <a:off x="1258730" y="2789030"/>
            <a:ext cx="41508" cy="4413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8" name="Straight Arrow Connector 2137">
            <a:extLst>
              <a:ext uri="{FF2B5EF4-FFF2-40B4-BE49-F238E27FC236}">
                <a16:creationId xmlns:a16="http://schemas.microsoft.com/office/drawing/2014/main" id="{2013466E-40BA-0630-038C-1BBB469B1D66}"/>
              </a:ext>
            </a:extLst>
          </p:cNvPr>
          <p:cNvCxnSpPr>
            <a:cxnSpLocks/>
            <a:stCxn id="2129" idx="4"/>
            <a:endCxn id="2143" idx="0"/>
          </p:cNvCxnSpPr>
          <p:nvPr/>
        </p:nvCxnSpPr>
        <p:spPr>
          <a:xfrm>
            <a:off x="1300238" y="2789030"/>
            <a:ext cx="161322" cy="431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9" name="TextBox 2138">
            <a:extLst>
              <a:ext uri="{FF2B5EF4-FFF2-40B4-BE49-F238E27FC236}">
                <a16:creationId xmlns:a16="http://schemas.microsoft.com/office/drawing/2014/main" id="{4D0E7EFD-30F2-A825-52EB-E7A0A19B86DC}"/>
              </a:ext>
            </a:extLst>
          </p:cNvPr>
          <p:cNvSpPr txBox="1"/>
          <p:nvPr/>
        </p:nvSpPr>
        <p:spPr>
          <a:xfrm>
            <a:off x="755542" y="3818075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2140" name="TextBox 2139">
            <a:extLst>
              <a:ext uri="{FF2B5EF4-FFF2-40B4-BE49-F238E27FC236}">
                <a16:creationId xmlns:a16="http://schemas.microsoft.com/office/drawing/2014/main" id="{B8BB7CF8-CC45-6DCF-8351-7575261F0CB6}"/>
              </a:ext>
            </a:extLst>
          </p:cNvPr>
          <p:cNvSpPr txBox="1"/>
          <p:nvPr/>
        </p:nvSpPr>
        <p:spPr>
          <a:xfrm>
            <a:off x="954745" y="3818075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-2</a:t>
            </a:r>
          </a:p>
        </p:txBody>
      </p:sp>
      <p:sp>
        <p:nvSpPr>
          <p:cNvPr id="2141" name="TextBox 2140">
            <a:extLst>
              <a:ext uri="{FF2B5EF4-FFF2-40B4-BE49-F238E27FC236}">
                <a16:creationId xmlns:a16="http://schemas.microsoft.com/office/drawing/2014/main" id="{9AFC0E34-B1DF-745C-486E-127ADED78A82}"/>
              </a:ext>
            </a:extLst>
          </p:cNvPr>
          <p:cNvSpPr txBox="1"/>
          <p:nvPr/>
        </p:nvSpPr>
        <p:spPr>
          <a:xfrm>
            <a:off x="592839" y="3260858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2142" name="TextBox 2141">
            <a:extLst>
              <a:ext uri="{FF2B5EF4-FFF2-40B4-BE49-F238E27FC236}">
                <a16:creationId xmlns:a16="http://schemas.microsoft.com/office/drawing/2014/main" id="{9BEB9C2E-023F-8945-D9B8-02EF555D6CFA}"/>
              </a:ext>
            </a:extLst>
          </p:cNvPr>
          <p:cNvSpPr txBox="1"/>
          <p:nvPr/>
        </p:nvSpPr>
        <p:spPr>
          <a:xfrm>
            <a:off x="1094000" y="3230366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2143" name="TextBox 2142">
            <a:extLst>
              <a:ext uri="{FF2B5EF4-FFF2-40B4-BE49-F238E27FC236}">
                <a16:creationId xmlns:a16="http://schemas.microsoft.com/office/drawing/2014/main" id="{2260D2B1-9266-A51D-BC74-0B3F9B82A35C}"/>
              </a:ext>
            </a:extLst>
          </p:cNvPr>
          <p:cNvSpPr txBox="1"/>
          <p:nvPr/>
        </p:nvSpPr>
        <p:spPr>
          <a:xfrm>
            <a:off x="1296830" y="3220371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-2</a:t>
            </a:r>
          </a:p>
        </p:txBody>
      </p:sp>
      <p:sp>
        <p:nvSpPr>
          <p:cNvPr id="2144" name="TextBox 2143">
            <a:extLst>
              <a:ext uri="{FF2B5EF4-FFF2-40B4-BE49-F238E27FC236}">
                <a16:creationId xmlns:a16="http://schemas.microsoft.com/office/drawing/2014/main" id="{76927E94-158D-D9C8-180C-44E2BC56028F}"/>
              </a:ext>
            </a:extLst>
          </p:cNvPr>
          <p:cNvSpPr txBox="1"/>
          <p:nvPr/>
        </p:nvSpPr>
        <p:spPr>
          <a:xfrm rot="17972842">
            <a:off x="631557" y="2204049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2145" name="TextBox 2144">
            <a:extLst>
              <a:ext uri="{FF2B5EF4-FFF2-40B4-BE49-F238E27FC236}">
                <a16:creationId xmlns:a16="http://schemas.microsoft.com/office/drawing/2014/main" id="{138611BC-36E2-2A04-EC6E-37373BB2ADD1}"/>
              </a:ext>
            </a:extLst>
          </p:cNvPr>
          <p:cNvSpPr txBox="1"/>
          <p:nvPr/>
        </p:nvSpPr>
        <p:spPr>
          <a:xfrm rot="4073418">
            <a:off x="1020623" y="2327388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2146" name="TextBox 2145">
            <a:extLst>
              <a:ext uri="{FF2B5EF4-FFF2-40B4-BE49-F238E27FC236}">
                <a16:creationId xmlns:a16="http://schemas.microsoft.com/office/drawing/2014/main" id="{F9069D07-F49F-04D6-DDA6-61E4B8354DE2}"/>
              </a:ext>
            </a:extLst>
          </p:cNvPr>
          <p:cNvSpPr txBox="1"/>
          <p:nvPr/>
        </p:nvSpPr>
        <p:spPr>
          <a:xfrm rot="16985698">
            <a:off x="482170" y="2847652"/>
            <a:ext cx="512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2147" name="TextBox 2146">
            <a:extLst>
              <a:ext uri="{FF2B5EF4-FFF2-40B4-BE49-F238E27FC236}">
                <a16:creationId xmlns:a16="http://schemas.microsoft.com/office/drawing/2014/main" id="{31DDB97B-7B58-A703-9178-6B912BB6D2D1}"/>
              </a:ext>
            </a:extLst>
          </p:cNvPr>
          <p:cNvSpPr txBox="1"/>
          <p:nvPr/>
        </p:nvSpPr>
        <p:spPr>
          <a:xfrm rot="4491124">
            <a:off x="827354" y="2851603"/>
            <a:ext cx="406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2148" name="TextBox 2147">
            <a:extLst>
              <a:ext uri="{FF2B5EF4-FFF2-40B4-BE49-F238E27FC236}">
                <a16:creationId xmlns:a16="http://schemas.microsoft.com/office/drawing/2014/main" id="{5D2B7912-98A0-CFE7-87DF-479516BBAF44}"/>
              </a:ext>
            </a:extLst>
          </p:cNvPr>
          <p:cNvSpPr txBox="1"/>
          <p:nvPr/>
        </p:nvSpPr>
        <p:spPr>
          <a:xfrm rot="16537510">
            <a:off x="989309" y="2850208"/>
            <a:ext cx="442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2149" name="TextBox 2148">
            <a:extLst>
              <a:ext uri="{FF2B5EF4-FFF2-40B4-BE49-F238E27FC236}">
                <a16:creationId xmlns:a16="http://schemas.microsoft.com/office/drawing/2014/main" id="{B77809EA-70A3-8512-BCD8-C8ABFBC35173}"/>
              </a:ext>
            </a:extLst>
          </p:cNvPr>
          <p:cNvSpPr txBox="1"/>
          <p:nvPr/>
        </p:nvSpPr>
        <p:spPr>
          <a:xfrm rot="4098883">
            <a:off x="1189751" y="2943212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2150" name="TextBox 2149">
            <a:extLst>
              <a:ext uri="{FF2B5EF4-FFF2-40B4-BE49-F238E27FC236}">
                <a16:creationId xmlns:a16="http://schemas.microsoft.com/office/drawing/2014/main" id="{69CE03B5-CCF6-EEB8-16C1-8E8FEE91574A}"/>
              </a:ext>
            </a:extLst>
          </p:cNvPr>
          <p:cNvSpPr txBox="1"/>
          <p:nvPr/>
        </p:nvSpPr>
        <p:spPr>
          <a:xfrm rot="17180655">
            <a:off x="689384" y="3439204"/>
            <a:ext cx="460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2151" name="TextBox 2150">
            <a:extLst>
              <a:ext uri="{FF2B5EF4-FFF2-40B4-BE49-F238E27FC236}">
                <a16:creationId xmlns:a16="http://schemas.microsoft.com/office/drawing/2014/main" id="{D6E573E4-F349-4D83-53AA-3BC5D0CA029D}"/>
              </a:ext>
            </a:extLst>
          </p:cNvPr>
          <p:cNvSpPr txBox="1"/>
          <p:nvPr/>
        </p:nvSpPr>
        <p:spPr>
          <a:xfrm rot="4621217">
            <a:off x="876654" y="3563299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2152" name="Oval 2151">
            <a:extLst>
              <a:ext uri="{FF2B5EF4-FFF2-40B4-BE49-F238E27FC236}">
                <a16:creationId xmlns:a16="http://schemas.microsoft.com/office/drawing/2014/main" id="{E5B7C20F-4C64-98DE-8518-C84B0DC2868A}"/>
              </a:ext>
            </a:extLst>
          </p:cNvPr>
          <p:cNvSpPr/>
          <p:nvPr/>
        </p:nvSpPr>
        <p:spPr>
          <a:xfrm>
            <a:off x="2130062" y="1982677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153" name="Oval 2152">
            <a:extLst>
              <a:ext uri="{FF2B5EF4-FFF2-40B4-BE49-F238E27FC236}">
                <a16:creationId xmlns:a16="http://schemas.microsoft.com/office/drawing/2014/main" id="{FF080957-D0A2-B414-CFD9-038004E0A939}"/>
              </a:ext>
            </a:extLst>
          </p:cNvPr>
          <p:cNvSpPr/>
          <p:nvPr/>
        </p:nvSpPr>
        <p:spPr>
          <a:xfrm>
            <a:off x="1901462" y="2590789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154" name="Oval 2153">
            <a:extLst>
              <a:ext uri="{FF2B5EF4-FFF2-40B4-BE49-F238E27FC236}">
                <a16:creationId xmlns:a16="http://schemas.microsoft.com/office/drawing/2014/main" id="{22E5328E-54F3-E7D7-6069-E278B05EB93B}"/>
              </a:ext>
            </a:extLst>
          </p:cNvPr>
          <p:cNvSpPr/>
          <p:nvPr/>
        </p:nvSpPr>
        <p:spPr>
          <a:xfrm>
            <a:off x="2323155" y="2590789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155" name="Oval 2154">
            <a:extLst>
              <a:ext uri="{FF2B5EF4-FFF2-40B4-BE49-F238E27FC236}">
                <a16:creationId xmlns:a16="http://schemas.microsoft.com/office/drawing/2014/main" id="{EF9D6C44-5179-3864-E23D-6A611BD07A50}"/>
              </a:ext>
            </a:extLst>
          </p:cNvPr>
          <p:cNvSpPr/>
          <p:nvPr/>
        </p:nvSpPr>
        <p:spPr>
          <a:xfrm>
            <a:off x="2053862" y="3222510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2156" name="Straight Arrow Connector 2155">
            <a:extLst>
              <a:ext uri="{FF2B5EF4-FFF2-40B4-BE49-F238E27FC236}">
                <a16:creationId xmlns:a16="http://schemas.microsoft.com/office/drawing/2014/main" id="{77F96FA0-4933-0FFF-3434-9D266061E11F}"/>
              </a:ext>
            </a:extLst>
          </p:cNvPr>
          <p:cNvCxnSpPr>
            <a:cxnSpLocks/>
            <a:stCxn id="2152" idx="4"/>
            <a:endCxn id="2153" idx="0"/>
          </p:cNvCxnSpPr>
          <p:nvPr/>
        </p:nvCxnSpPr>
        <p:spPr>
          <a:xfrm flipH="1">
            <a:off x="1977662" y="2135077"/>
            <a:ext cx="228600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7" name="Straight Arrow Connector 2156">
            <a:extLst>
              <a:ext uri="{FF2B5EF4-FFF2-40B4-BE49-F238E27FC236}">
                <a16:creationId xmlns:a16="http://schemas.microsoft.com/office/drawing/2014/main" id="{E36CC16A-B5C4-9266-BA48-3D5CBA7DE39C}"/>
              </a:ext>
            </a:extLst>
          </p:cNvPr>
          <p:cNvCxnSpPr>
            <a:stCxn id="2152" idx="4"/>
            <a:endCxn id="2154" idx="0"/>
          </p:cNvCxnSpPr>
          <p:nvPr/>
        </p:nvCxnSpPr>
        <p:spPr>
          <a:xfrm>
            <a:off x="2206262" y="2135077"/>
            <a:ext cx="193093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8" name="Straight Arrow Connector 2157">
            <a:extLst>
              <a:ext uri="{FF2B5EF4-FFF2-40B4-BE49-F238E27FC236}">
                <a16:creationId xmlns:a16="http://schemas.microsoft.com/office/drawing/2014/main" id="{CE62DD48-80BF-E241-5C9D-144CB33FD0FD}"/>
              </a:ext>
            </a:extLst>
          </p:cNvPr>
          <p:cNvCxnSpPr>
            <a:stCxn id="2153" idx="4"/>
            <a:endCxn id="2155" idx="0"/>
          </p:cNvCxnSpPr>
          <p:nvPr/>
        </p:nvCxnSpPr>
        <p:spPr>
          <a:xfrm>
            <a:off x="1977662" y="2743189"/>
            <a:ext cx="152400" cy="4793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9" name="Straight Arrow Connector 2158">
            <a:extLst>
              <a:ext uri="{FF2B5EF4-FFF2-40B4-BE49-F238E27FC236}">
                <a16:creationId xmlns:a16="http://schemas.microsoft.com/office/drawing/2014/main" id="{296A731A-A51A-6200-4D46-20AC5E5793E3}"/>
              </a:ext>
            </a:extLst>
          </p:cNvPr>
          <p:cNvCxnSpPr>
            <a:cxnSpLocks/>
            <a:stCxn id="2153" idx="4"/>
            <a:endCxn id="2166" idx="0"/>
          </p:cNvCxnSpPr>
          <p:nvPr/>
        </p:nvCxnSpPr>
        <p:spPr>
          <a:xfrm flipH="1">
            <a:off x="1856686" y="2743189"/>
            <a:ext cx="120976" cy="4718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0" name="Straight Arrow Connector 2159">
            <a:extLst>
              <a:ext uri="{FF2B5EF4-FFF2-40B4-BE49-F238E27FC236}">
                <a16:creationId xmlns:a16="http://schemas.microsoft.com/office/drawing/2014/main" id="{51F5B7FD-15FB-2150-D458-4F58FE78F3EC}"/>
              </a:ext>
            </a:extLst>
          </p:cNvPr>
          <p:cNvCxnSpPr>
            <a:cxnSpLocks/>
            <a:stCxn id="2155" idx="4"/>
            <a:endCxn id="2164" idx="0"/>
          </p:cNvCxnSpPr>
          <p:nvPr/>
        </p:nvCxnSpPr>
        <p:spPr>
          <a:xfrm flipH="1">
            <a:off x="2019389" y="3374910"/>
            <a:ext cx="110673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1" name="Straight Arrow Connector 2160">
            <a:extLst>
              <a:ext uri="{FF2B5EF4-FFF2-40B4-BE49-F238E27FC236}">
                <a16:creationId xmlns:a16="http://schemas.microsoft.com/office/drawing/2014/main" id="{4161E153-9616-7705-79F9-A8DFACF65F3A}"/>
              </a:ext>
            </a:extLst>
          </p:cNvPr>
          <p:cNvCxnSpPr>
            <a:cxnSpLocks/>
            <a:stCxn id="2155" idx="4"/>
            <a:endCxn id="2165" idx="0"/>
          </p:cNvCxnSpPr>
          <p:nvPr/>
        </p:nvCxnSpPr>
        <p:spPr>
          <a:xfrm>
            <a:off x="2130062" y="3374910"/>
            <a:ext cx="88530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2" name="Straight Arrow Connector 2161">
            <a:extLst>
              <a:ext uri="{FF2B5EF4-FFF2-40B4-BE49-F238E27FC236}">
                <a16:creationId xmlns:a16="http://schemas.microsoft.com/office/drawing/2014/main" id="{3F54DE95-DC05-A2F7-CC99-017D5EB91823}"/>
              </a:ext>
            </a:extLst>
          </p:cNvPr>
          <p:cNvCxnSpPr>
            <a:cxnSpLocks/>
            <a:stCxn id="2154" idx="4"/>
            <a:endCxn id="2167" idx="0"/>
          </p:cNvCxnSpPr>
          <p:nvPr/>
        </p:nvCxnSpPr>
        <p:spPr>
          <a:xfrm flipH="1">
            <a:off x="2357847" y="2743189"/>
            <a:ext cx="41508" cy="4413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3" name="Straight Arrow Connector 2162">
            <a:extLst>
              <a:ext uri="{FF2B5EF4-FFF2-40B4-BE49-F238E27FC236}">
                <a16:creationId xmlns:a16="http://schemas.microsoft.com/office/drawing/2014/main" id="{280792D9-C485-9D39-BD9D-99B0ADAF3D3E}"/>
              </a:ext>
            </a:extLst>
          </p:cNvPr>
          <p:cNvCxnSpPr>
            <a:cxnSpLocks/>
            <a:stCxn id="2154" idx="4"/>
            <a:endCxn id="2168" idx="0"/>
          </p:cNvCxnSpPr>
          <p:nvPr/>
        </p:nvCxnSpPr>
        <p:spPr>
          <a:xfrm>
            <a:off x="2399355" y="2743189"/>
            <a:ext cx="161322" cy="431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4" name="TextBox 2163">
            <a:extLst>
              <a:ext uri="{FF2B5EF4-FFF2-40B4-BE49-F238E27FC236}">
                <a16:creationId xmlns:a16="http://schemas.microsoft.com/office/drawing/2014/main" id="{E3F4A996-AFA4-F1AC-AF49-5C1FB95B7FCE}"/>
              </a:ext>
            </a:extLst>
          </p:cNvPr>
          <p:cNvSpPr txBox="1"/>
          <p:nvPr/>
        </p:nvSpPr>
        <p:spPr>
          <a:xfrm>
            <a:off x="1854659" y="3772234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2165" name="TextBox 2164">
            <a:extLst>
              <a:ext uri="{FF2B5EF4-FFF2-40B4-BE49-F238E27FC236}">
                <a16:creationId xmlns:a16="http://schemas.microsoft.com/office/drawing/2014/main" id="{8C48433F-492D-E9D0-0749-37F3E9F80C9F}"/>
              </a:ext>
            </a:extLst>
          </p:cNvPr>
          <p:cNvSpPr txBox="1"/>
          <p:nvPr/>
        </p:nvSpPr>
        <p:spPr>
          <a:xfrm>
            <a:off x="2053862" y="3772234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+2</a:t>
            </a:r>
          </a:p>
        </p:txBody>
      </p:sp>
      <p:sp>
        <p:nvSpPr>
          <p:cNvPr id="2166" name="TextBox 2165">
            <a:extLst>
              <a:ext uri="{FF2B5EF4-FFF2-40B4-BE49-F238E27FC236}">
                <a16:creationId xmlns:a16="http://schemas.microsoft.com/office/drawing/2014/main" id="{82AD06BA-70D4-810E-96B8-93DB86A770AE}"/>
              </a:ext>
            </a:extLst>
          </p:cNvPr>
          <p:cNvSpPr txBox="1"/>
          <p:nvPr/>
        </p:nvSpPr>
        <p:spPr>
          <a:xfrm>
            <a:off x="1691956" y="3215017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2167" name="TextBox 2166">
            <a:extLst>
              <a:ext uri="{FF2B5EF4-FFF2-40B4-BE49-F238E27FC236}">
                <a16:creationId xmlns:a16="http://schemas.microsoft.com/office/drawing/2014/main" id="{9589CFC7-48ED-E011-1413-56C2093C4146}"/>
              </a:ext>
            </a:extLst>
          </p:cNvPr>
          <p:cNvSpPr txBox="1"/>
          <p:nvPr/>
        </p:nvSpPr>
        <p:spPr>
          <a:xfrm>
            <a:off x="2193117" y="3184525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2168" name="TextBox 2167">
            <a:extLst>
              <a:ext uri="{FF2B5EF4-FFF2-40B4-BE49-F238E27FC236}">
                <a16:creationId xmlns:a16="http://schemas.microsoft.com/office/drawing/2014/main" id="{4ADE6D81-CAC7-92D3-BB74-488C84578E8E}"/>
              </a:ext>
            </a:extLst>
          </p:cNvPr>
          <p:cNvSpPr txBox="1"/>
          <p:nvPr/>
        </p:nvSpPr>
        <p:spPr>
          <a:xfrm>
            <a:off x="2395947" y="3174530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+2</a:t>
            </a:r>
          </a:p>
        </p:txBody>
      </p:sp>
      <p:sp>
        <p:nvSpPr>
          <p:cNvPr id="2169" name="TextBox 2168">
            <a:extLst>
              <a:ext uri="{FF2B5EF4-FFF2-40B4-BE49-F238E27FC236}">
                <a16:creationId xmlns:a16="http://schemas.microsoft.com/office/drawing/2014/main" id="{FC2EE787-FC2C-0FF1-EE0A-F9605D67403C}"/>
              </a:ext>
            </a:extLst>
          </p:cNvPr>
          <p:cNvSpPr txBox="1"/>
          <p:nvPr/>
        </p:nvSpPr>
        <p:spPr>
          <a:xfrm rot="17972842">
            <a:off x="1730674" y="2158208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2170" name="TextBox 2169">
            <a:extLst>
              <a:ext uri="{FF2B5EF4-FFF2-40B4-BE49-F238E27FC236}">
                <a16:creationId xmlns:a16="http://schemas.microsoft.com/office/drawing/2014/main" id="{2CB4B717-E949-780A-D78D-BB249CD95206}"/>
              </a:ext>
            </a:extLst>
          </p:cNvPr>
          <p:cNvSpPr txBox="1"/>
          <p:nvPr/>
        </p:nvSpPr>
        <p:spPr>
          <a:xfrm rot="4073418">
            <a:off x="2159465" y="2222531"/>
            <a:ext cx="473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2171" name="TextBox 2170">
            <a:extLst>
              <a:ext uri="{FF2B5EF4-FFF2-40B4-BE49-F238E27FC236}">
                <a16:creationId xmlns:a16="http://schemas.microsoft.com/office/drawing/2014/main" id="{ADCBDFA1-C503-3B5A-2E05-534065D1ED69}"/>
              </a:ext>
            </a:extLst>
          </p:cNvPr>
          <p:cNvSpPr txBox="1"/>
          <p:nvPr/>
        </p:nvSpPr>
        <p:spPr>
          <a:xfrm rot="16985698">
            <a:off x="1565683" y="2782161"/>
            <a:ext cx="552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2172" name="TextBox 2171">
            <a:extLst>
              <a:ext uri="{FF2B5EF4-FFF2-40B4-BE49-F238E27FC236}">
                <a16:creationId xmlns:a16="http://schemas.microsoft.com/office/drawing/2014/main" id="{0AF230F9-D61D-BFA8-6A2B-99E8262A832C}"/>
              </a:ext>
            </a:extLst>
          </p:cNvPr>
          <p:cNvSpPr txBox="1"/>
          <p:nvPr/>
        </p:nvSpPr>
        <p:spPr>
          <a:xfrm rot="4491124">
            <a:off x="1906454" y="2831919"/>
            <a:ext cx="46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2173" name="TextBox 2172">
            <a:extLst>
              <a:ext uri="{FF2B5EF4-FFF2-40B4-BE49-F238E27FC236}">
                <a16:creationId xmlns:a16="http://schemas.microsoft.com/office/drawing/2014/main" id="{B59C1906-2156-F7D0-B57A-ADB22058ADCE}"/>
              </a:ext>
            </a:extLst>
          </p:cNvPr>
          <p:cNvSpPr txBox="1"/>
          <p:nvPr/>
        </p:nvSpPr>
        <p:spPr>
          <a:xfrm rot="16537510">
            <a:off x="2088595" y="2804553"/>
            <a:ext cx="442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2174" name="TextBox 2173">
            <a:extLst>
              <a:ext uri="{FF2B5EF4-FFF2-40B4-BE49-F238E27FC236}">
                <a16:creationId xmlns:a16="http://schemas.microsoft.com/office/drawing/2014/main" id="{F266E800-DCEE-F7FE-9231-C5548A2919C9}"/>
              </a:ext>
            </a:extLst>
          </p:cNvPr>
          <p:cNvSpPr txBox="1"/>
          <p:nvPr/>
        </p:nvSpPr>
        <p:spPr>
          <a:xfrm rot="4098883">
            <a:off x="2288868" y="2897371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2175" name="TextBox 2174">
            <a:extLst>
              <a:ext uri="{FF2B5EF4-FFF2-40B4-BE49-F238E27FC236}">
                <a16:creationId xmlns:a16="http://schemas.microsoft.com/office/drawing/2014/main" id="{5CE46FC1-BB5F-31BA-E1FC-F95CF93FC436}"/>
              </a:ext>
            </a:extLst>
          </p:cNvPr>
          <p:cNvSpPr txBox="1"/>
          <p:nvPr/>
        </p:nvSpPr>
        <p:spPr>
          <a:xfrm rot="17180655">
            <a:off x="1788031" y="3392735"/>
            <a:ext cx="462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2176" name="TextBox 2175">
            <a:extLst>
              <a:ext uri="{FF2B5EF4-FFF2-40B4-BE49-F238E27FC236}">
                <a16:creationId xmlns:a16="http://schemas.microsoft.com/office/drawing/2014/main" id="{26E01663-798C-B22C-B0D3-13CD133B993C}"/>
              </a:ext>
            </a:extLst>
          </p:cNvPr>
          <p:cNvSpPr txBox="1"/>
          <p:nvPr/>
        </p:nvSpPr>
        <p:spPr>
          <a:xfrm rot="4621217">
            <a:off x="1975771" y="3517458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2177" name="Oval 2176">
            <a:extLst>
              <a:ext uri="{FF2B5EF4-FFF2-40B4-BE49-F238E27FC236}">
                <a16:creationId xmlns:a16="http://schemas.microsoft.com/office/drawing/2014/main" id="{49AA71E3-1B9E-B702-CFE5-DEFD1879E118}"/>
              </a:ext>
            </a:extLst>
          </p:cNvPr>
          <p:cNvSpPr/>
          <p:nvPr/>
        </p:nvSpPr>
        <p:spPr>
          <a:xfrm>
            <a:off x="3215636" y="1938128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178" name="Oval 2177">
            <a:extLst>
              <a:ext uri="{FF2B5EF4-FFF2-40B4-BE49-F238E27FC236}">
                <a16:creationId xmlns:a16="http://schemas.microsoft.com/office/drawing/2014/main" id="{031278D9-2EB2-3201-26B1-78DA0EE7CF30}"/>
              </a:ext>
            </a:extLst>
          </p:cNvPr>
          <p:cNvSpPr/>
          <p:nvPr/>
        </p:nvSpPr>
        <p:spPr>
          <a:xfrm>
            <a:off x="2987036" y="254624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179" name="Oval 2178">
            <a:extLst>
              <a:ext uri="{FF2B5EF4-FFF2-40B4-BE49-F238E27FC236}">
                <a16:creationId xmlns:a16="http://schemas.microsoft.com/office/drawing/2014/main" id="{060D6DD1-F003-C953-56D7-CC32F257E850}"/>
              </a:ext>
            </a:extLst>
          </p:cNvPr>
          <p:cNvSpPr/>
          <p:nvPr/>
        </p:nvSpPr>
        <p:spPr>
          <a:xfrm>
            <a:off x="3408729" y="254624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180" name="Oval 2179">
            <a:extLst>
              <a:ext uri="{FF2B5EF4-FFF2-40B4-BE49-F238E27FC236}">
                <a16:creationId xmlns:a16="http://schemas.microsoft.com/office/drawing/2014/main" id="{493EA76E-F164-5D24-5D34-B35C1414CA99}"/>
              </a:ext>
            </a:extLst>
          </p:cNvPr>
          <p:cNvSpPr/>
          <p:nvPr/>
        </p:nvSpPr>
        <p:spPr>
          <a:xfrm>
            <a:off x="3139436" y="3177961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2181" name="Straight Arrow Connector 2180">
            <a:extLst>
              <a:ext uri="{FF2B5EF4-FFF2-40B4-BE49-F238E27FC236}">
                <a16:creationId xmlns:a16="http://schemas.microsoft.com/office/drawing/2014/main" id="{BDCF3E43-6560-38CD-0346-D4E72F351E88}"/>
              </a:ext>
            </a:extLst>
          </p:cNvPr>
          <p:cNvCxnSpPr>
            <a:cxnSpLocks/>
            <a:stCxn id="2177" idx="4"/>
            <a:endCxn id="2178" idx="0"/>
          </p:cNvCxnSpPr>
          <p:nvPr/>
        </p:nvCxnSpPr>
        <p:spPr>
          <a:xfrm flipH="1">
            <a:off x="3063236" y="2090528"/>
            <a:ext cx="228600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2" name="Straight Arrow Connector 2181">
            <a:extLst>
              <a:ext uri="{FF2B5EF4-FFF2-40B4-BE49-F238E27FC236}">
                <a16:creationId xmlns:a16="http://schemas.microsoft.com/office/drawing/2014/main" id="{98040255-1546-C72E-A25D-0709CC75AD18}"/>
              </a:ext>
            </a:extLst>
          </p:cNvPr>
          <p:cNvCxnSpPr>
            <a:stCxn id="2177" idx="4"/>
            <a:endCxn id="2179" idx="0"/>
          </p:cNvCxnSpPr>
          <p:nvPr/>
        </p:nvCxnSpPr>
        <p:spPr>
          <a:xfrm>
            <a:off x="3291836" y="2090528"/>
            <a:ext cx="193093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3" name="Straight Arrow Connector 2182">
            <a:extLst>
              <a:ext uri="{FF2B5EF4-FFF2-40B4-BE49-F238E27FC236}">
                <a16:creationId xmlns:a16="http://schemas.microsoft.com/office/drawing/2014/main" id="{C99EF1B7-BBB3-931F-E4E6-56BA83F48E69}"/>
              </a:ext>
            </a:extLst>
          </p:cNvPr>
          <p:cNvCxnSpPr>
            <a:stCxn id="2178" idx="4"/>
            <a:endCxn id="2180" idx="0"/>
          </p:cNvCxnSpPr>
          <p:nvPr/>
        </p:nvCxnSpPr>
        <p:spPr>
          <a:xfrm>
            <a:off x="3063236" y="2698640"/>
            <a:ext cx="152400" cy="4793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4" name="Straight Arrow Connector 2183">
            <a:extLst>
              <a:ext uri="{FF2B5EF4-FFF2-40B4-BE49-F238E27FC236}">
                <a16:creationId xmlns:a16="http://schemas.microsoft.com/office/drawing/2014/main" id="{16126D34-8075-AD0C-CD40-BBA540B68DFC}"/>
              </a:ext>
            </a:extLst>
          </p:cNvPr>
          <p:cNvCxnSpPr>
            <a:cxnSpLocks/>
            <a:stCxn id="2178" idx="4"/>
            <a:endCxn id="2191" idx="0"/>
          </p:cNvCxnSpPr>
          <p:nvPr/>
        </p:nvCxnSpPr>
        <p:spPr>
          <a:xfrm flipH="1">
            <a:off x="2942260" y="2698640"/>
            <a:ext cx="120976" cy="4718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5" name="Straight Arrow Connector 2184">
            <a:extLst>
              <a:ext uri="{FF2B5EF4-FFF2-40B4-BE49-F238E27FC236}">
                <a16:creationId xmlns:a16="http://schemas.microsoft.com/office/drawing/2014/main" id="{1CB06401-BB4F-0952-3B9F-DFB9AFCA4A4E}"/>
              </a:ext>
            </a:extLst>
          </p:cNvPr>
          <p:cNvCxnSpPr>
            <a:cxnSpLocks/>
            <a:stCxn id="2180" idx="4"/>
            <a:endCxn id="2189" idx="0"/>
          </p:cNvCxnSpPr>
          <p:nvPr/>
        </p:nvCxnSpPr>
        <p:spPr>
          <a:xfrm flipH="1">
            <a:off x="3104963" y="3330361"/>
            <a:ext cx="110673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6" name="Straight Arrow Connector 2185">
            <a:extLst>
              <a:ext uri="{FF2B5EF4-FFF2-40B4-BE49-F238E27FC236}">
                <a16:creationId xmlns:a16="http://schemas.microsoft.com/office/drawing/2014/main" id="{BA0A9873-EAB6-3DDD-967F-21F666B804A0}"/>
              </a:ext>
            </a:extLst>
          </p:cNvPr>
          <p:cNvCxnSpPr>
            <a:cxnSpLocks/>
            <a:stCxn id="2180" idx="4"/>
            <a:endCxn id="2190" idx="0"/>
          </p:cNvCxnSpPr>
          <p:nvPr/>
        </p:nvCxnSpPr>
        <p:spPr>
          <a:xfrm>
            <a:off x="3215636" y="3330361"/>
            <a:ext cx="88530" cy="3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7" name="Straight Arrow Connector 2186">
            <a:extLst>
              <a:ext uri="{FF2B5EF4-FFF2-40B4-BE49-F238E27FC236}">
                <a16:creationId xmlns:a16="http://schemas.microsoft.com/office/drawing/2014/main" id="{9031A51C-C538-4D0F-2B34-E6C9027644F8}"/>
              </a:ext>
            </a:extLst>
          </p:cNvPr>
          <p:cNvCxnSpPr>
            <a:cxnSpLocks/>
            <a:stCxn id="2179" idx="4"/>
            <a:endCxn id="2192" idx="0"/>
          </p:cNvCxnSpPr>
          <p:nvPr/>
        </p:nvCxnSpPr>
        <p:spPr>
          <a:xfrm flipH="1">
            <a:off x="3443421" y="2698640"/>
            <a:ext cx="41508" cy="4413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8" name="Straight Arrow Connector 2187">
            <a:extLst>
              <a:ext uri="{FF2B5EF4-FFF2-40B4-BE49-F238E27FC236}">
                <a16:creationId xmlns:a16="http://schemas.microsoft.com/office/drawing/2014/main" id="{7271C4F2-F03E-EC53-6AA1-8D89790FF1CE}"/>
              </a:ext>
            </a:extLst>
          </p:cNvPr>
          <p:cNvCxnSpPr>
            <a:cxnSpLocks/>
            <a:stCxn id="2179" idx="4"/>
            <a:endCxn id="2193" idx="0"/>
          </p:cNvCxnSpPr>
          <p:nvPr/>
        </p:nvCxnSpPr>
        <p:spPr>
          <a:xfrm>
            <a:off x="3484929" y="2698640"/>
            <a:ext cx="161322" cy="431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9" name="TextBox 2188">
            <a:extLst>
              <a:ext uri="{FF2B5EF4-FFF2-40B4-BE49-F238E27FC236}">
                <a16:creationId xmlns:a16="http://schemas.microsoft.com/office/drawing/2014/main" id="{517B80DB-7C05-2025-264A-8376C509515F}"/>
              </a:ext>
            </a:extLst>
          </p:cNvPr>
          <p:cNvSpPr txBox="1"/>
          <p:nvPr/>
        </p:nvSpPr>
        <p:spPr>
          <a:xfrm>
            <a:off x="2940233" y="3727685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</a:p>
        </p:txBody>
      </p:sp>
      <p:sp>
        <p:nvSpPr>
          <p:cNvPr id="2190" name="TextBox 2189">
            <a:extLst>
              <a:ext uri="{FF2B5EF4-FFF2-40B4-BE49-F238E27FC236}">
                <a16:creationId xmlns:a16="http://schemas.microsoft.com/office/drawing/2014/main" id="{7C7FF892-433B-2093-BA1F-E195459EAE9C}"/>
              </a:ext>
            </a:extLst>
          </p:cNvPr>
          <p:cNvSpPr txBox="1"/>
          <p:nvPr/>
        </p:nvSpPr>
        <p:spPr>
          <a:xfrm>
            <a:off x="3139436" y="3727685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+2</a:t>
            </a:r>
          </a:p>
        </p:txBody>
      </p:sp>
      <p:sp>
        <p:nvSpPr>
          <p:cNvPr id="2191" name="TextBox 2190">
            <a:extLst>
              <a:ext uri="{FF2B5EF4-FFF2-40B4-BE49-F238E27FC236}">
                <a16:creationId xmlns:a16="http://schemas.microsoft.com/office/drawing/2014/main" id="{88882B63-0683-1065-86B8-7807659CAD72}"/>
              </a:ext>
            </a:extLst>
          </p:cNvPr>
          <p:cNvSpPr txBox="1"/>
          <p:nvPr/>
        </p:nvSpPr>
        <p:spPr>
          <a:xfrm>
            <a:off x="2777530" y="3170468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2192" name="TextBox 2191">
            <a:extLst>
              <a:ext uri="{FF2B5EF4-FFF2-40B4-BE49-F238E27FC236}">
                <a16:creationId xmlns:a16="http://schemas.microsoft.com/office/drawing/2014/main" id="{3A4641F6-655F-6D56-E06E-4517AEE7B66C}"/>
              </a:ext>
            </a:extLst>
          </p:cNvPr>
          <p:cNvSpPr txBox="1"/>
          <p:nvPr/>
        </p:nvSpPr>
        <p:spPr>
          <a:xfrm>
            <a:off x="3278691" y="3139976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+1</a:t>
            </a:r>
          </a:p>
        </p:txBody>
      </p:sp>
      <p:sp>
        <p:nvSpPr>
          <p:cNvPr id="2193" name="TextBox 2192">
            <a:extLst>
              <a:ext uri="{FF2B5EF4-FFF2-40B4-BE49-F238E27FC236}">
                <a16:creationId xmlns:a16="http://schemas.microsoft.com/office/drawing/2014/main" id="{8A99A288-E085-3AD6-178A-AE985D7A275C}"/>
              </a:ext>
            </a:extLst>
          </p:cNvPr>
          <p:cNvSpPr txBox="1"/>
          <p:nvPr/>
        </p:nvSpPr>
        <p:spPr>
          <a:xfrm>
            <a:off x="3481521" y="3129981"/>
            <a:ext cx="329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+2</a:t>
            </a:r>
          </a:p>
        </p:txBody>
      </p:sp>
      <p:sp>
        <p:nvSpPr>
          <p:cNvPr id="2194" name="TextBox 2193">
            <a:extLst>
              <a:ext uri="{FF2B5EF4-FFF2-40B4-BE49-F238E27FC236}">
                <a16:creationId xmlns:a16="http://schemas.microsoft.com/office/drawing/2014/main" id="{E69B85F9-0D03-791C-057F-15C8CE32CCEA}"/>
              </a:ext>
            </a:extLst>
          </p:cNvPr>
          <p:cNvSpPr txBox="1"/>
          <p:nvPr/>
        </p:nvSpPr>
        <p:spPr>
          <a:xfrm rot="17972842">
            <a:off x="2816248" y="2113659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2195" name="TextBox 2194">
            <a:extLst>
              <a:ext uri="{FF2B5EF4-FFF2-40B4-BE49-F238E27FC236}">
                <a16:creationId xmlns:a16="http://schemas.microsoft.com/office/drawing/2014/main" id="{83B96FF5-A5C9-24DA-583D-E1F04A4E0121}"/>
              </a:ext>
            </a:extLst>
          </p:cNvPr>
          <p:cNvSpPr txBox="1"/>
          <p:nvPr/>
        </p:nvSpPr>
        <p:spPr>
          <a:xfrm rot="4073418">
            <a:off x="3242733" y="2181409"/>
            <a:ext cx="481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2196" name="TextBox 2195">
            <a:extLst>
              <a:ext uri="{FF2B5EF4-FFF2-40B4-BE49-F238E27FC236}">
                <a16:creationId xmlns:a16="http://schemas.microsoft.com/office/drawing/2014/main" id="{54F9E368-3C9B-5506-3F67-03D4F93A3325}"/>
              </a:ext>
            </a:extLst>
          </p:cNvPr>
          <p:cNvSpPr txBox="1"/>
          <p:nvPr/>
        </p:nvSpPr>
        <p:spPr>
          <a:xfrm rot="16985698">
            <a:off x="2670681" y="2762073"/>
            <a:ext cx="502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2197" name="TextBox 2196">
            <a:extLst>
              <a:ext uri="{FF2B5EF4-FFF2-40B4-BE49-F238E27FC236}">
                <a16:creationId xmlns:a16="http://schemas.microsoft.com/office/drawing/2014/main" id="{7C565BB7-30B6-720F-F517-6B2A7E255A55}"/>
              </a:ext>
            </a:extLst>
          </p:cNvPr>
          <p:cNvSpPr txBox="1"/>
          <p:nvPr/>
        </p:nvSpPr>
        <p:spPr>
          <a:xfrm rot="4491124">
            <a:off x="2989383" y="2790827"/>
            <a:ext cx="467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bet</a:t>
            </a:r>
          </a:p>
        </p:txBody>
      </p:sp>
      <p:sp>
        <p:nvSpPr>
          <p:cNvPr id="2198" name="TextBox 2197">
            <a:extLst>
              <a:ext uri="{FF2B5EF4-FFF2-40B4-BE49-F238E27FC236}">
                <a16:creationId xmlns:a16="http://schemas.microsoft.com/office/drawing/2014/main" id="{35CC4811-6891-5569-6B6F-BF66084B97F8}"/>
              </a:ext>
            </a:extLst>
          </p:cNvPr>
          <p:cNvSpPr txBox="1"/>
          <p:nvPr/>
        </p:nvSpPr>
        <p:spPr>
          <a:xfrm rot="16537510">
            <a:off x="3172212" y="2757846"/>
            <a:ext cx="446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2199" name="TextBox 2198">
            <a:extLst>
              <a:ext uri="{FF2B5EF4-FFF2-40B4-BE49-F238E27FC236}">
                <a16:creationId xmlns:a16="http://schemas.microsoft.com/office/drawing/2014/main" id="{6FD311B4-E41F-2813-A61C-29A53B78E20B}"/>
              </a:ext>
            </a:extLst>
          </p:cNvPr>
          <p:cNvSpPr txBox="1"/>
          <p:nvPr/>
        </p:nvSpPr>
        <p:spPr>
          <a:xfrm rot="4098883">
            <a:off x="3374442" y="2852822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sp>
        <p:nvSpPr>
          <p:cNvPr id="2200" name="TextBox 2199">
            <a:extLst>
              <a:ext uri="{FF2B5EF4-FFF2-40B4-BE49-F238E27FC236}">
                <a16:creationId xmlns:a16="http://schemas.microsoft.com/office/drawing/2014/main" id="{C6A1E86F-D1FF-DE3E-DB53-622ABFB0B677}"/>
              </a:ext>
            </a:extLst>
          </p:cNvPr>
          <p:cNvSpPr txBox="1"/>
          <p:nvPr/>
        </p:nvSpPr>
        <p:spPr>
          <a:xfrm rot="17180655">
            <a:off x="2875930" y="3351290"/>
            <a:ext cx="455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fold</a:t>
            </a:r>
          </a:p>
        </p:txBody>
      </p:sp>
      <p:sp>
        <p:nvSpPr>
          <p:cNvPr id="2201" name="TextBox 2200">
            <a:extLst>
              <a:ext uri="{FF2B5EF4-FFF2-40B4-BE49-F238E27FC236}">
                <a16:creationId xmlns:a16="http://schemas.microsoft.com/office/drawing/2014/main" id="{1DAF83D2-30FD-3A67-1EA1-A628894E28E6}"/>
              </a:ext>
            </a:extLst>
          </p:cNvPr>
          <p:cNvSpPr txBox="1"/>
          <p:nvPr/>
        </p:nvSpPr>
        <p:spPr>
          <a:xfrm rot="4621217">
            <a:off x="3061345" y="3472909"/>
            <a:ext cx="601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call</a:t>
            </a:r>
          </a:p>
        </p:txBody>
      </p:sp>
      <p:cxnSp>
        <p:nvCxnSpPr>
          <p:cNvPr id="2213" name="Straight Connector 2212">
            <a:extLst>
              <a:ext uri="{FF2B5EF4-FFF2-40B4-BE49-F238E27FC236}">
                <a16:creationId xmlns:a16="http://schemas.microsoft.com/office/drawing/2014/main" id="{203F5C1F-72C0-EE30-151B-0BE258FCD65C}"/>
              </a:ext>
            </a:extLst>
          </p:cNvPr>
          <p:cNvCxnSpPr>
            <a:cxnSpLocks/>
          </p:cNvCxnSpPr>
          <p:nvPr/>
        </p:nvCxnSpPr>
        <p:spPr>
          <a:xfrm flipV="1">
            <a:off x="2333098" y="2035656"/>
            <a:ext cx="826434" cy="1770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5" name="Straight Connector 2214">
            <a:extLst>
              <a:ext uri="{FF2B5EF4-FFF2-40B4-BE49-F238E27FC236}">
                <a16:creationId xmlns:a16="http://schemas.microsoft.com/office/drawing/2014/main" id="{06C3BB36-449F-4C48-9F53-A6E1BCF73B35}"/>
              </a:ext>
            </a:extLst>
          </p:cNvPr>
          <p:cNvCxnSpPr>
            <a:cxnSpLocks/>
            <a:endCxn id="2144" idx="3"/>
          </p:cNvCxnSpPr>
          <p:nvPr/>
        </p:nvCxnSpPr>
        <p:spPr>
          <a:xfrm flipV="1">
            <a:off x="154754" y="2065690"/>
            <a:ext cx="925579" cy="4282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7" name="Straight Connector 2216">
            <a:extLst>
              <a:ext uri="{FF2B5EF4-FFF2-40B4-BE49-F238E27FC236}">
                <a16:creationId xmlns:a16="http://schemas.microsoft.com/office/drawing/2014/main" id="{06F5D3F6-6891-59C7-3BCD-45E860EC984D}"/>
              </a:ext>
            </a:extLst>
          </p:cNvPr>
          <p:cNvCxnSpPr>
            <a:cxnSpLocks/>
          </p:cNvCxnSpPr>
          <p:nvPr/>
        </p:nvCxnSpPr>
        <p:spPr>
          <a:xfrm flipV="1">
            <a:off x="2203545" y="3371029"/>
            <a:ext cx="967853" cy="2356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8" name="Straight Connector 2217">
            <a:extLst>
              <a:ext uri="{FF2B5EF4-FFF2-40B4-BE49-F238E27FC236}">
                <a16:creationId xmlns:a16="http://schemas.microsoft.com/office/drawing/2014/main" id="{C14EC306-4647-F626-BAF8-884A81AB1B0F}"/>
              </a:ext>
            </a:extLst>
          </p:cNvPr>
          <p:cNvCxnSpPr>
            <a:cxnSpLocks/>
          </p:cNvCxnSpPr>
          <p:nvPr/>
        </p:nvCxnSpPr>
        <p:spPr>
          <a:xfrm flipV="1">
            <a:off x="-24065" y="3432378"/>
            <a:ext cx="967853" cy="2356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9" name="TextBox 2218">
            <a:extLst>
              <a:ext uri="{FF2B5EF4-FFF2-40B4-BE49-F238E27FC236}">
                <a16:creationId xmlns:a16="http://schemas.microsoft.com/office/drawing/2014/main" id="{BA154E3E-8869-C157-B5C4-711EEC36D3BF}"/>
              </a:ext>
            </a:extLst>
          </p:cNvPr>
          <p:cNvSpPr txBox="1"/>
          <p:nvPr/>
        </p:nvSpPr>
        <p:spPr>
          <a:xfrm rot="517257">
            <a:off x="1756382" y="1575189"/>
            <a:ext cx="760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KQ</a:t>
            </a:r>
          </a:p>
        </p:txBody>
      </p:sp>
      <p:sp>
        <p:nvSpPr>
          <p:cNvPr id="2220" name="TextBox 2219">
            <a:extLst>
              <a:ext uri="{FF2B5EF4-FFF2-40B4-BE49-F238E27FC236}">
                <a16:creationId xmlns:a16="http://schemas.microsoft.com/office/drawing/2014/main" id="{9F275889-F7AB-B8E8-4287-6F37F98C1B20}"/>
              </a:ext>
            </a:extLst>
          </p:cNvPr>
          <p:cNvSpPr txBox="1"/>
          <p:nvPr/>
        </p:nvSpPr>
        <p:spPr>
          <a:xfrm rot="517257">
            <a:off x="1789580" y="1753906"/>
            <a:ext cx="760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KJ</a:t>
            </a:r>
          </a:p>
        </p:txBody>
      </p:sp>
      <p:sp>
        <p:nvSpPr>
          <p:cNvPr id="2221" name="TextBox 2220">
            <a:extLst>
              <a:ext uri="{FF2B5EF4-FFF2-40B4-BE49-F238E27FC236}">
                <a16:creationId xmlns:a16="http://schemas.microsoft.com/office/drawing/2014/main" id="{BE5B5E05-C03E-0CEE-35E0-9A7230B33C9B}"/>
              </a:ext>
            </a:extLst>
          </p:cNvPr>
          <p:cNvSpPr txBox="1"/>
          <p:nvPr/>
        </p:nvSpPr>
        <p:spPr>
          <a:xfrm rot="2118944">
            <a:off x="746640" y="1786924"/>
            <a:ext cx="760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QK</a:t>
            </a:r>
          </a:p>
        </p:txBody>
      </p:sp>
      <p:sp>
        <p:nvSpPr>
          <p:cNvPr id="2222" name="TextBox 2221">
            <a:extLst>
              <a:ext uri="{FF2B5EF4-FFF2-40B4-BE49-F238E27FC236}">
                <a16:creationId xmlns:a16="http://schemas.microsoft.com/office/drawing/2014/main" id="{C8A3FD9C-0182-1BFE-F83E-C8E2D11E7D8D}"/>
              </a:ext>
            </a:extLst>
          </p:cNvPr>
          <p:cNvSpPr txBox="1"/>
          <p:nvPr/>
        </p:nvSpPr>
        <p:spPr>
          <a:xfrm rot="18897992">
            <a:off x="-28648" y="1527494"/>
            <a:ext cx="760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QJ</a:t>
            </a:r>
          </a:p>
        </p:txBody>
      </p:sp>
    </p:spTree>
    <p:extLst>
      <p:ext uri="{BB962C8B-B14F-4D97-AF65-F5344CB8AC3E}">
        <p14:creationId xmlns:p14="http://schemas.microsoft.com/office/powerpoint/2010/main" val="1914227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E779-E663-4A97-82FF-1AB335AE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Strategies in Extensive-Form Games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81200"/>
            <a:ext cx="44958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16002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First attempt: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Assign local probabilities at each decision point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7939" y="2399716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1.0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433786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6992" y="3433785"/>
            <a:ext cx="68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49579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449579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3433786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3433786"/>
            <a:ext cx="68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0" y="449579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449579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5710" y="3433786"/>
            <a:ext cx="75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0.75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2616" y="3433786"/>
            <a:ext cx="68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4589" y="449579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48989" y="449579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74126" y="3264507"/>
            <a:ext cx="33174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Set of strategies is convex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❌</a:t>
            </a: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Expected utility of game is</a:t>
            </a:r>
            <a:b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en-US" b="1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bilinear</a:t>
            </a:r>
            <a:b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Reason: prob. of reaching a </a:t>
            </a:r>
          </a:p>
          <a:p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terminal state is product of     </a:t>
            </a:r>
          </a:p>
          <a:p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variables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5867532"/>
            <a:ext cx="26670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Products = non-convexity </a:t>
            </a:r>
            <a:r>
              <a:rPr lang="en-US" sz="16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😪</a:t>
            </a:r>
          </a:p>
        </p:txBody>
      </p:sp>
      <p:cxnSp>
        <p:nvCxnSpPr>
          <p:cNvPr id="26" name="Curved Connector 25"/>
          <p:cNvCxnSpPr>
            <a:stCxn id="24" idx="0"/>
          </p:cNvCxnSpPr>
          <p:nvPr/>
        </p:nvCxnSpPr>
        <p:spPr>
          <a:xfrm rot="5400000" flipH="1" flipV="1">
            <a:off x="7524684" y="5315016"/>
            <a:ext cx="609732" cy="495300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866246" y="5257800"/>
            <a:ext cx="270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``Behavioral strategies’’</a:t>
            </a:r>
          </a:p>
        </p:txBody>
      </p:sp>
    </p:spTree>
    <p:extLst>
      <p:ext uri="{BB962C8B-B14F-4D97-AF65-F5344CB8AC3E}">
        <p14:creationId xmlns:p14="http://schemas.microsoft.com/office/powerpoint/2010/main" val="248513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E779-E663-4A97-82FF-1AB335AE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Strategies in Extensive-Form Games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1477962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Second attempt: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Store  probabilities for whole sequences of actions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74126" y="3142269"/>
            <a:ext cx="33174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Set of strategies is convex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Expected utility of game is </a:t>
            </a:r>
            <a:b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bilinear</a:t>
            </a:r>
            <a:b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6246" y="5135562"/>
            <a:ext cx="322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``Sequence-form strategies’’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58962"/>
            <a:ext cx="4495800" cy="3048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174522" y="222908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1.0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8768" y="323056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41278" y="3249459"/>
            <a:ext cx="68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5292" y="429643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06783" y="429643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52165" y="323098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47780" y="3226055"/>
            <a:ext cx="68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52165" y="429643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55372" y="429643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41172" y="3226054"/>
            <a:ext cx="75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0.75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55508" y="3231592"/>
            <a:ext cx="68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98882" y="429643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03963" y="429642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77967" y="236757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1.0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5051" y="336455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30749" y="339774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2751" y="443492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0.08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89739" y="443463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0.02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41636" y="337838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08923" y="336455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47468" y="444793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57246" y="443044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21776" y="33524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0.75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32067" y="33524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 0.25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33800" y="443752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0.075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34342" y="443752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0.675</a:t>
            </a:r>
          </a:p>
        </p:txBody>
      </p:sp>
      <p:sp>
        <p:nvSpPr>
          <p:cNvPr id="12" name="Freeform 11"/>
          <p:cNvSpPr/>
          <p:nvPr/>
        </p:nvSpPr>
        <p:spPr>
          <a:xfrm>
            <a:off x="1062810" y="2151793"/>
            <a:ext cx="2058597" cy="1589631"/>
          </a:xfrm>
          <a:custGeom>
            <a:avLst/>
            <a:gdLst>
              <a:gd name="connsiteX0" fmla="*/ 2005936 w 2058597"/>
              <a:gd name="connsiteY0" fmla="*/ 0 h 1589631"/>
              <a:gd name="connsiteX1" fmla="*/ 2010723 w 2058597"/>
              <a:gd name="connsiteY1" fmla="*/ 38300 h 1589631"/>
              <a:gd name="connsiteX2" fmla="*/ 2015510 w 2058597"/>
              <a:gd name="connsiteY2" fmla="*/ 52662 h 1589631"/>
              <a:gd name="connsiteX3" fmla="*/ 2025085 w 2058597"/>
              <a:gd name="connsiteY3" fmla="*/ 86174 h 1589631"/>
              <a:gd name="connsiteX4" fmla="*/ 2034660 w 2058597"/>
              <a:gd name="connsiteY4" fmla="*/ 119686 h 1589631"/>
              <a:gd name="connsiteX5" fmla="*/ 2044235 w 2058597"/>
              <a:gd name="connsiteY5" fmla="*/ 134049 h 1589631"/>
              <a:gd name="connsiteX6" fmla="*/ 2053810 w 2058597"/>
              <a:gd name="connsiteY6" fmla="*/ 315971 h 1589631"/>
              <a:gd name="connsiteX7" fmla="*/ 2058597 w 2058597"/>
              <a:gd name="connsiteY7" fmla="*/ 344696 h 1589631"/>
              <a:gd name="connsiteX8" fmla="*/ 2053810 w 2058597"/>
              <a:gd name="connsiteY8" fmla="*/ 507468 h 1589631"/>
              <a:gd name="connsiteX9" fmla="*/ 2049022 w 2058597"/>
              <a:gd name="connsiteY9" fmla="*/ 521831 h 1589631"/>
              <a:gd name="connsiteX10" fmla="*/ 2029873 w 2058597"/>
              <a:gd name="connsiteY10" fmla="*/ 540981 h 1589631"/>
              <a:gd name="connsiteX11" fmla="*/ 1991573 w 2058597"/>
              <a:gd name="connsiteY11" fmla="*/ 555343 h 1589631"/>
              <a:gd name="connsiteX12" fmla="*/ 1938911 w 2058597"/>
              <a:gd name="connsiteY12" fmla="*/ 574493 h 1589631"/>
              <a:gd name="connsiteX13" fmla="*/ 1891037 w 2058597"/>
              <a:gd name="connsiteY13" fmla="*/ 612792 h 1589631"/>
              <a:gd name="connsiteX14" fmla="*/ 1876675 w 2058597"/>
              <a:gd name="connsiteY14" fmla="*/ 617579 h 1589631"/>
              <a:gd name="connsiteX15" fmla="*/ 1819226 w 2058597"/>
              <a:gd name="connsiteY15" fmla="*/ 641517 h 1589631"/>
              <a:gd name="connsiteX16" fmla="*/ 1785714 w 2058597"/>
              <a:gd name="connsiteY16" fmla="*/ 655879 h 1589631"/>
              <a:gd name="connsiteX17" fmla="*/ 1733052 w 2058597"/>
              <a:gd name="connsiteY17" fmla="*/ 665454 h 1589631"/>
              <a:gd name="connsiteX18" fmla="*/ 1713902 w 2058597"/>
              <a:gd name="connsiteY18" fmla="*/ 670241 h 1589631"/>
              <a:gd name="connsiteX19" fmla="*/ 1661240 w 2058597"/>
              <a:gd name="connsiteY19" fmla="*/ 679816 h 1589631"/>
              <a:gd name="connsiteX20" fmla="*/ 1646878 w 2058597"/>
              <a:gd name="connsiteY20" fmla="*/ 684604 h 1589631"/>
              <a:gd name="connsiteX21" fmla="*/ 1603791 w 2058597"/>
              <a:gd name="connsiteY21" fmla="*/ 694178 h 1589631"/>
              <a:gd name="connsiteX22" fmla="*/ 1579854 w 2058597"/>
              <a:gd name="connsiteY22" fmla="*/ 703753 h 1589631"/>
              <a:gd name="connsiteX23" fmla="*/ 1551129 w 2058597"/>
              <a:gd name="connsiteY23" fmla="*/ 713328 h 1589631"/>
              <a:gd name="connsiteX24" fmla="*/ 1531980 w 2058597"/>
              <a:gd name="connsiteY24" fmla="*/ 722903 h 1589631"/>
              <a:gd name="connsiteX25" fmla="*/ 1508042 w 2058597"/>
              <a:gd name="connsiteY25" fmla="*/ 737265 h 1589631"/>
              <a:gd name="connsiteX26" fmla="*/ 1479318 w 2058597"/>
              <a:gd name="connsiteY26" fmla="*/ 742053 h 1589631"/>
              <a:gd name="connsiteX27" fmla="*/ 1460168 w 2058597"/>
              <a:gd name="connsiteY27" fmla="*/ 746840 h 1589631"/>
              <a:gd name="connsiteX28" fmla="*/ 1407506 w 2058597"/>
              <a:gd name="connsiteY28" fmla="*/ 761203 h 1589631"/>
              <a:gd name="connsiteX29" fmla="*/ 1369207 w 2058597"/>
              <a:gd name="connsiteY29" fmla="*/ 775565 h 1589631"/>
              <a:gd name="connsiteX30" fmla="*/ 1335695 w 2058597"/>
              <a:gd name="connsiteY30" fmla="*/ 789927 h 1589631"/>
              <a:gd name="connsiteX31" fmla="*/ 1278245 w 2058597"/>
              <a:gd name="connsiteY31" fmla="*/ 809077 h 1589631"/>
              <a:gd name="connsiteX32" fmla="*/ 1254308 w 2058597"/>
              <a:gd name="connsiteY32" fmla="*/ 823439 h 1589631"/>
              <a:gd name="connsiteX33" fmla="*/ 1216009 w 2058597"/>
              <a:gd name="connsiteY33" fmla="*/ 833014 h 1589631"/>
              <a:gd name="connsiteX34" fmla="*/ 1182497 w 2058597"/>
              <a:gd name="connsiteY34" fmla="*/ 856951 h 1589631"/>
              <a:gd name="connsiteX35" fmla="*/ 1158560 w 2058597"/>
              <a:gd name="connsiteY35" fmla="*/ 861739 h 1589631"/>
              <a:gd name="connsiteX36" fmla="*/ 1125048 w 2058597"/>
              <a:gd name="connsiteY36" fmla="*/ 876101 h 1589631"/>
              <a:gd name="connsiteX37" fmla="*/ 1096323 w 2058597"/>
              <a:gd name="connsiteY37" fmla="*/ 885676 h 1589631"/>
              <a:gd name="connsiteX38" fmla="*/ 1067598 w 2058597"/>
              <a:gd name="connsiteY38" fmla="*/ 895251 h 1589631"/>
              <a:gd name="connsiteX39" fmla="*/ 1024511 w 2058597"/>
              <a:gd name="connsiteY39" fmla="*/ 904826 h 1589631"/>
              <a:gd name="connsiteX40" fmla="*/ 1005362 w 2058597"/>
              <a:gd name="connsiteY40" fmla="*/ 909613 h 1589631"/>
              <a:gd name="connsiteX41" fmla="*/ 947913 w 2058597"/>
              <a:gd name="connsiteY41" fmla="*/ 928763 h 1589631"/>
              <a:gd name="connsiteX42" fmla="*/ 933550 w 2058597"/>
              <a:gd name="connsiteY42" fmla="*/ 933550 h 1589631"/>
              <a:gd name="connsiteX43" fmla="*/ 909613 w 2058597"/>
              <a:gd name="connsiteY43" fmla="*/ 943125 h 1589631"/>
              <a:gd name="connsiteX44" fmla="*/ 871314 w 2058597"/>
              <a:gd name="connsiteY44" fmla="*/ 952700 h 1589631"/>
              <a:gd name="connsiteX45" fmla="*/ 837802 w 2058597"/>
              <a:gd name="connsiteY45" fmla="*/ 962275 h 1589631"/>
              <a:gd name="connsiteX46" fmla="*/ 809077 w 2058597"/>
              <a:gd name="connsiteY46" fmla="*/ 967062 h 1589631"/>
              <a:gd name="connsiteX47" fmla="*/ 694178 w 2058597"/>
              <a:gd name="connsiteY47" fmla="*/ 995787 h 1589631"/>
              <a:gd name="connsiteX48" fmla="*/ 670241 w 2058597"/>
              <a:gd name="connsiteY48" fmla="*/ 1005362 h 1589631"/>
              <a:gd name="connsiteX49" fmla="*/ 651092 w 2058597"/>
              <a:gd name="connsiteY49" fmla="*/ 1010149 h 1589631"/>
              <a:gd name="connsiteX50" fmla="*/ 636729 w 2058597"/>
              <a:gd name="connsiteY50" fmla="*/ 1019724 h 1589631"/>
              <a:gd name="connsiteX51" fmla="*/ 584067 w 2058597"/>
              <a:gd name="connsiteY51" fmla="*/ 1048449 h 1589631"/>
              <a:gd name="connsiteX52" fmla="*/ 564918 w 2058597"/>
              <a:gd name="connsiteY52" fmla="*/ 1053236 h 1589631"/>
              <a:gd name="connsiteX53" fmla="*/ 550555 w 2058597"/>
              <a:gd name="connsiteY53" fmla="*/ 1062811 h 1589631"/>
              <a:gd name="connsiteX54" fmla="*/ 531406 w 2058597"/>
              <a:gd name="connsiteY54" fmla="*/ 1067598 h 1589631"/>
              <a:gd name="connsiteX55" fmla="*/ 517043 w 2058597"/>
              <a:gd name="connsiteY55" fmla="*/ 1072386 h 1589631"/>
              <a:gd name="connsiteX56" fmla="*/ 469169 w 2058597"/>
              <a:gd name="connsiteY56" fmla="*/ 1120260 h 1589631"/>
              <a:gd name="connsiteX57" fmla="*/ 426082 w 2058597"/>
              <a:gd name="connsiteY57" fmla="*/ 1172922 h 1589631"/>
              <a:gd name="connsiteX58" fmla="*/ 387783 w 2058597"/>
              <a:gd name="connsiteY58" fmla="*/ 1192072 h 1589631"/>
              <a:gd name="connsiteX59" fmla="*/ 330333 w 2058597"/>
              <a:gd name="connsiteY59" fmla="*/ 1225584 h 1589631"/>
              <a:gd name="connsiteX60" fmla="*/ 277672 w 2058597"/>
              <a:gd name="connsiteY60" fmla="*/ 1254308 h 1589631"/>
              <a:gd name="connsiteX61" fmla="*/ 244160 w 2058597"/>
              <a:gd name="connsiteY61" fmla="*/ 1287820 h 1589631"/>
              <a:gd name="connsiteX62" fmla="*/ 191498 w 2058597"/>
              <a:gd name="connsiteY62" fmla="*/ 1326120 h 1589631"/>
              <a:gd name="connsiteX63" fmla="*/ 177136 w 2058597"/>
              <a:gd name="connsiteY63" fmla="*/ 1340482 h 1589631"/>
              <a:gd name="connsiteX64" fmla="*/ 143624 w 2058597"/>
              <a:gd name="connsiteY64" fmla="*/ 1383569 h 1589631"/>
              <a:gd name="connsiteX65" fmla="*/ 138836 w 2058597"/>
              <a:gd name="connsiteY65" fmla="*/ 1397931 h 1589631"/>
              <a:gd name="connsiteX66" fmla="*/ 114899 w 2058597"/>
              <a:gd name="connsiteY66" fmla="*/ 1441018 h 1589631"/>
              <a:gd name="connsiteX67" fmla="*/ 100537 w 2058597"/>
              <a:gd name="connsiteY67" fmla="*/ 1484105 h 1589631"/>
              <a:gd name="connsiteX68" fmla="*/ 57450 w 2058597"/>
              <a:gd name="connsiteY68" fmla="*/ 1531979 h 1589631"/>
              <a:gd name="connsiteX69" fmla="*/ 43087 w 2058597"/>
              <a:gd name="connsiteY69" fmla="*/ 1541554 h 1589631"/>
              <a:gd name="connsiteX70" fmla="*/ 14363 w 2058597"/>
              <a:gd name="connsiteY70" fmla="*/ 1575066 h 1589631"/>
              <a:gd name="connsiteX71" fmla="*/ 0 w 2058597"/>
              <a:gd name="connsiteY71" fmla="*/ 1589429 h 158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058597" h="1589631">
                <a:moveTo>
                  <a:pt x="2005936" y="0"/>
                </a:moveTo>
                <a:cubicBezTo>
                  <a:pt x="2007532" y="12767"/>
                  <a:pt x="2008422" y="25641"/>
                  <a:pt x="2010723" y="38300"/>
                </a:cubicBezTo>
                <a:cubicBezTo>
                  <a:pt x="2011626" y="43265"/>
                  <a:pt x="2014060" y="47829"/>
                  <a:pt x="2015510" y="52662"/>
                </a:cubicBezTo>
                <a:cubicBezTo>
                  <a:pt x="2018848" y="63790"/>
                  <a:pt x="2022028" y="74966"/>
                  <a:pt x="2025085" y="86174"/>
                </a:cubicBezTo>
                <a:cubicBezTo>
                  <a:pt x="2026924" y="92918"/>
                  <a:pt x="2030993" y="112351"/>
                  <a:pt x="2034660" y="119686"/>
                </a:cubicBezTo>
                <a:cubicBezTo>
                  <a:pt x="2037233" y="124833"/>
                  <a:pt x="2041043" y="129261"/>
                  <a:pt x="2044235" y="134049"/>
                </a:cubicBezTo>
                <a:cubicBezTo>
                  <a:pt x="2062715" y="207972"/>
                  <a:pt x="2044471" y="129190"/>
                  <a:pt x="2053810" y="315971"/>
                </a:cubicBezTo>
                <a:cubicBezTo>
                  <a:pt x="2054295" y="325666"/>
                  <a:pt x="2057001" y="335121"/>
                  <a:pt x="2058597" y="344696"/>
                </a:cubicBezTo>
                <a:cubicBezTo>
                  <a:pt x="2057001" y="398953"/>
                  <a:pt x="2056740" y="453266"/>
                  <a:pt x="2053810" y="507468"/>
                </a:cubicBezTo>
                <a:cubicBezTo>
                  <a:pt x="2053538" y="512507"/>
                  <a:pt x="2051955" y="517724"/>
                  <a:pt x="2049022" y="521831"/>
                </a:cubicBezTo>
                <a:cubicBezTo>
                  <a:pt x="2043775" y="529177"/>
                  <a:pt x="2037095" y="535565"/>
                  <a:pt x="2029873" y="540981"/>
                </a:cubicBezTo>
                <a:cubicBezTo>
                  <a:pt x="2016608" y="550929"/>
                  <a:pt x="2006794" y="551192"/>
                  <a:pt x="1991573" y="555343"/>
                </a:cubicBezTo>
                <a:cubicBezTo>
                  <a:pt x="1967494" y="561910"/>
                  <a:pt x="1958442" y="562774"/>
                  <a:pt x="1938911" y="574493"/>
                </a:cubicBezTo>
                <a:cubicBezTo>
                  <a:pt x="1836856" y="635725"/>
                  <a:pt x="1969959" y="556420"/>
                  <a:pt x="1891037" y="612792"/>
                </a:cubicBezTo>
                <a:cubicBezTo>
                  <a:pt x="1886931" y="615725"/>
                  <a:pt x="1881360" y="615705"/>
                  <a:pt x="1876675" y="617579"/>
                </a:cubicBezTo>
                <a:cubicBezTo>
                  <a:pt x="1857413" y="625284"/>
                  <a:pt x="1838346" y="633466"/>
                  <a:pt x="1819226" y="641517"/>
                </a:cubicBezTo>
                <a:cubicBezTo>
                  <a:pt x="1808025" y="646233"/>
                  <a:pt x="1797671" y="653705"/>
                  <a:pt x="1785714" y="655879"/>
                </a:cubicBezTo>
                <a:lnTo>
                  <a:pt x="1733052" y="665454"/>
                </a:lnTo>
                <a:cubicBezTo>
                  <a:pt x="1726600" y="666744"/>
                  <a:pt x="1720354" y="668951"/>
                  <a:pt x="1713902" y="670241"/>
                </a:cubicBezTo>
                <a:cubicBezTo>
                  <a:pt x="1696407" y="673740"/>
                  <a:pt x="1678686" y="676077"/>
                  <a:pt x="1661240" y="679816"/>
                </a:cubicBezTo>
                <a:cubicBezTo>
                  <a:pt x="1656306" y="680873"/>
                  <a:pt x="1651774" y="683380"/>
                  <a:pt x="1646878" y="684604"/>
                </a:cubicBezTo>
                <a:cubicBezTo>
                  <a:pt x="1631702" y="688398"/>
                  <a:pt x="1618534" y="689264"/>
                  <a:pt x="1603791" y="694178"/>
                </a:cubicBezTo>
                <a:cubicBezTo>
                  <a:pt x="1595638" y="696896"/>
                  <a:pt x="1587930" y="700816"/>
                  <a:pt x="1579854" y="703753"/>
                </a:cubicBezTo>
                <a:cubicBezTo>
                  <a:pt x="1570369" y="707202"/>
                  <a:pt x="1560500" y="709580"/>
                  <a:pt x="1551129" y="713328"/>
                </a:cubicBezTo>
                <a:cubicBezTo>
                  <a:pt x="1544503" y="715978"/>
                  <a:pt x="1538218" y="719437"/>
                  <a:pt x="1531980" y="722903"/>
                </a:cubicBezTo>
                <a:cubicBezTo>
                  <a:pt x="1523846" y="727422"/>
                  <a:pt x="1516787" y="734085"/>
                  <a:pt x="1508042" y="737265"/>
                </a:cubicBezTo>
                <a:cubicBezTo>
                  <a:pt x="1498920" y="740582"/>
                  <a:pt x="1488836" y="740149"/>
                  <a:pt x="1479318" y="742053"/>
                </a:cubicBezTo>
                <a:cubicBezTo>
                  <a:pt x="1472866" y="743343"/>
                  <a:pt x="1466551" y="745244"/>
                  <a:pt x="1460168" y="746840"/>
                </a:cubicBezTo>
                <a:cubicBezTo>
                  <a:pt x="1417309" y="768270"/>
                  <a:pt x="1469612" y="744641"/>
                  <a:pt x="1407506" y="761203"/>
                </a:cubicBezTo>
                <a:cubicBezTo>
                  <a:pt x="1394332" y="764716"/>
                  <a:pt x="1381866" y="770501"/>
                  <a:pt x="1369207" y="775565"/>
                </a:cubicBezTo>
                <a:cubicBezTo>
                  <a:pt x="1357923" y="780079"/>
                  <a:pt x="1347140" y="785839"/>
                  <a:pt x="1335695" y="789927"/>
                </a:cubicBezTo>
                <a:cubicBezTo>
                  <a:pt x="1305894" y="800570"/>
                  <a:pt x="1304112" y="796144"/>
                  <a:pt x="1278245" y="809077"/>
                </a:cubicBezTo>
                <a:cubicBezTo>
                  <a:pt x="1269922" y="813238"/>
                  <a:pt x="1262631" y="819278"/>
                  <a:pt x="1254308" y="823439"/>
                </a:cubicBezTo>
                <a:cubicBezTo>
                  <a:pt x="1244490" y="828348"/>
                  <a:pt x="1225120" y="831192"/>
                  <a:pt x="1216009" y="833014"/>
                </a:cubicBezTo>
                <a:cubicBezTo>
                  <a:pt x="1214910" y="833838"/>
                  <a:pt x="1187162" y="855202"/>
                  <a:pt x="1182497" y="856951"/>
                </a:cubicBezTo>
                <a:cubicBezTo>
                  <a:pt x="1174878" y="859808"/>
                  <a:pt x="1166539" y="860143"/>
                  <a:pt x="1158560" y="861739"/>
                </a:cubicBezTo>
                <a:cubicBezTo>
                  <a:pt x="1135773" y="876930"/>
                  <a:pt x="1153152" y="867670"/>
                  <a:pt x="1125048" y="876101"/>
                </a:cubicBezTo>
                <a:cubicBezTo>
                  <a:pt x="1115381" y="879001"/>
                  <a:pt x="1105898" y="882484"/>
                  <a:pt x="1096323" y="885676"/>
                </a:cubicBezTo>
                <a:cubicBezTo>
                  <a:pt x="1086748" y="888868"/>
                  <a:pt x="1077451" y="893062"/>
                  <a:pt x="1067598" y="895251"/>
                </a:cubicBezTo>
                <a:lnTo>
                  <a:pt x="1024511" y="904826"/>
                </a:lnTo>
                <a:cubicBezTo>
                  <a:pt x="1018100" y="906305"/>
                  <a:pt x="1011642" y="907651"/>
                  <a:pt x="1005362" y="909613"/>
                </a:cubicBezTo>
                <a:cubicBezTo>
                  <a:pt x="986095" y="915634"/>
                  <a:pt x="967063" y="922380"/>
                  <a:pt x="947913" y="928763"/>
                </a:cubicBezTo>
                <a:cubicBezTo>
                  <a:pt x="943125" y="930359"/>
                  <a:pt x="938236" y="931676"/>
                  <a:pt x="933550" y="933550"/>
                </a:cubicBezTo>
                <a:cubicBezTo>
                  <a:pt x="925571" y="936742"/>
                  <a:pt x="917827" y="940598"/>
                  <a:pt x="909613" y="943125"/>
                </a:cubicBezTo>
                <a:cubicBezTo>
                  <a:pt x="897036" y="946995"/>
                  <a:pt x="884029" y="949309"/>
                  <a:pt x="871314" y="952700"/>
                </a:cubicBezTo>
                <a:cubicBezTo>
                  <a:pt x="860089" y="955694"/>
                  <a:pt x="849122" y="959663"/>
                  <a:pt x="837802" y="962275"/>
                </a:cubicBezTo>
                <a:cubicBezTo>
                  <a:pt x="828344" y="964458"/>
                  <a:pt x="818464" y="964592"/>
                  <a:pt x="809077" y="967062"/>
                </a:cubicBezTo>
                <a:cubicBezTo>
                  <a:pt x="686366" y="999354"/>
                  <a:pt x="803888" y="975840"/>
                  <a:pt x="694178" y="995787"/>
                </a:cubicBezTo>
                <a:cubicBezTo>
                  <a:pt x="686199" y="998979"/>
                  <a:pt x="678394" y="1002644"/>
                  <a:pt x="670241" y="1005362"/>
                </a:cubicBezTo>
                <a:cubicBezTo>
                  <a:pt x="663999" y="1007443"/>
                  <a:pt x="657139" y="1007557"/>
                  <a:pt x="651092" y="1010149"/>
                </a:cubicBezTo>
                <a:cubicBezTo>
                  <a:pt x="645803" y="1012416"/>
                  <a:pt x="641663" y="1016764"/>
                  <a:pt x="636729" y="1019724"/>
                </a:cubicBezTo>
                <a:cubicBezTo>
                  <a:pt x="632766" y="1022102"/>
                  <a:pt x="594896" y="1044388"/>
                  <a:pt x="584067" y="1048449"/>
                </a:cubicBezTo>
                <a:cubicBezTo>
                  <a:pt x="577906" y="1050759"/>
                  <a:pt x="571301" y="1051640"/>
                  <a:pt x="564918" y="1053236"/>
                </a:cubicBezTo>
                <a:cubicBezTo>
                  <a:pt x="560130" y="1056428"/>
                  <a:pt x="555844" y="1060544"/>
                  <a:pt x="550555" y="1062811"/>
                </a:cubicBezTo>
                <a:cubicBezTo>
                  <a:pt x="544508" y="1065403"/>
                  <a:pt x="537732" y="1065790"/>
                  <a:pt x="531406" y="1067598"/>
                </a:cubicBezTo>
                <a:cubicBezTo>
                  <a:pt x="526554" y="1068984"/>
                  <a:pt x="521831" y="1070790"/>
                  <a:pt x="517043" y="1072386"/>
                </a:cubicBezTo>
                <a:cubicBezTo>
                  <a:pt x="491380" y="1091634"/>
                  <a:pt x="493395" y="1087959"/>
                  <a:pt x="469169" y="1120260"/>
                </a:cubicBezTo>
                <a:cubicBezTo>
                  <a:pt x="453864" y="1140667"/>
                  <a:pt x="452621" y="1159652"/>
                  <a:pt x="426082" y="1172922"/>
                </a:cubicBezTo>
                <a:cubicBezTo>
                  <a:pt x="413316" y="1179305"/>
                  <a:pt x="400112" y="1184880"/>
                  <a:pt x="387783" y="1192072"/>
                </a:cubicBezTo>
                <a:cubicBezTo>
                  <a:pt x="368633" y="1203243"/>
                  <a:pt x="349927" y="1215211"/>
                  <a:pt x="330333" y="1225584"/>
                </a:cubicBezTo>
                <a:cubicBezTo>
                  <a:pt x="305169" y="1238906"/>
                  <a:pt x="300882" y="1231098"/>
                  <a:pt x="277672" y="1254308"/>
                </a:cubicBezTo>
                <a:cubicBezTo>
                  <a:pt x="266501" y="1265479"/>
                  <a:pt x="257305" y="1279057"/>
                  <a:pt x="244160" y="1287820"/>
                </a:cubicBezTo>
                <a:cubicBezTo>
                  <a:pt x="223478" y="1301608"/>
                  <a:pt x="215101" y="1306809"/>
                  <a:pt x="191498" y="1326120"/>
                </a:cubicBezTo>
                <a:cubicBezTo>
                  <a:pt x="186258" y="1330407"/>
                  <a:pt x="181470" y="1335281"/>
                  <a:pt x="177136" y="1340482"/>
                </a:cubicBezTo>
                <a:cubicBezTo>
                  <a:pt x="165488" y="1354460"/>
                  <a:pt x="143624" y="1383569"/>
                  <a:pt x="143624" y="1383569"/>
                </a:cubicBezTo>
                <a:cubicBezTo>
                  <a:pt x="142028" y="1388356"/>
                  <a:pt x="140886" y="1393320"/>
                  <a:pt x="138836" y="1397931"/>
                </a:cubicBezTo>
                <a:cubicBezTo>
                  <a:pt x="127544" y="1423339"/>
                  <a:pt x="127379" y="1422298"/>
                  <a:pt x="114899" y="1441018"/>
                </a:cubicBezTo>
                <a:cubicBezTo>
                  <a:pt x="110112" y="1455380"/>
                  <a:pt x="109621" y="1471994"/>
                  <a:pt x="100537" y="1484105"/>
                </a:cubicBezTo>
                <a:cubicBezTo>
                  <a:pt x="88176" y="1500585"/>
                  <a:pt x="74631" y="1520525"/>
                  <a:pt x="57450" y="1531979"/>
                </a:cubicBezTo>
                <a:lnTo>
                  <a:pt x="43087" y="1541554"/>
                </a:lnTo>
                <a:cubicBezTo>
                  <a:pt x="17442" y="1592850"/>
                  <a:pt x="53202" y="1528461"/>
                  <a:pt x="14363" y="1575066"/>
                </a:cubicBezTo>
                <a:cubicBezTo>
                  <a:pt x="-130" y="1592457"/>
                  <a:pt x="20121" y="1589429"/>
                  <a:pt x="0" y="15894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72997" y="2142219"/>
            <a:ext cx="10338" cy="507468"/>
          </a:xfrm>
          <a:custGeom>
            <a:avLst/>
            <a:gdLst>
              <a:gd name="connsiteX0" fmla="*/ 0 w 10338"/>
              <a:gd name="connsiteY0" fmla="*/ 0 h 507468"/>
              <a:gd name="connsiteX1" fmla="*/ 4787 w 10338"/>
              <a:gd name="connsiteY1" fmla="*/ 507468 h 50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38" h="507468">
                <a:moveTo>
                  <a:pt x="0" y="0"/>
                </a:moveTo>
                <a:cubicBezTo>
                  <a:pt x="20030" y="200312"/>
                  <a:pt x="4787" y="31836"/>
                  <a:pt x="4787" y="50746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637303" y="2161368"/>
            <a:ext cx="1503254" cy="1551129"/>
          </a:xfrm>
          <a:custGeom>
            <a:avLst/>
            <a:gdLst>
              <a:gd name="connsiteX0" fmla="*/ 1460167 w 1503254"/>
              <a:gd name="connsiteY0" fmla="*/ 0 h 1551129"/>
              <a:gd name="connsiteX1" fmla="*/ 1464955 w 1503254"/>
              <a:gd name="connsiteY1" fmla="*/ 38300 h 1551129"/>
              <a:gd name="connsiteX2" fmla="*/ 1474529 w 1503254"/>
              <a:gd name="connsiteY2" fmla="*/ 57449 h 1551129"/>
              <a:gd name="connsiteX3" fmla="*/ 1488892 w 1503254"/>
              <a:gd name="connsiteY3" fmla="*/ 124474 h 1551129"/>
              <a:gd name="connsiteX4" fmla="*/ 1498467 w 1503254"/>
              <a:gd name="connsiteY4" fmla="*/ 234585 h 1551129"/>
              <a:gd name="connsiteX5" fmla="*/ 1503254 w 1503254"/>
              <a:gd name="connsiteY5" fmla="*/ 263309 h 1551129"/>
              <a:gd name="connsiteX6" fmla="*/ 1498467 w 1503254"/>
              <a:gd name="connsiteY6" fmla="*/ 459594 h 1551129"/>
              <a:gd name="connsiteX7" fmla="*/ 1493679 w 1503254"/>
              <a:gd name="connsiteY7" fmla="*/ 478744 h 1551129"/>
              <a:gd name="connsiteX8" fmla="*/ 1479317 w 1503254"/>
              <a:gd name="connsiteY8" fmla="*/ 493106 h 1551129"/>
              <a:gd name="connsiteX9" fmla="*/ 1450592 w 1503254"/>
              <a:gd name="connsiteY9" fmla="*/ 507468 h 1551129"/>
              <a:gd name="connsiteX10" fmla="*/ 1426655 w 1503254"/>
              <a:gd name="connsiteY10" fmla="*/ 536193 h 1551129"/>
              <a:gd name="connsiteX11" fmla="*/ 1383568 w 1503254"/>
              <a:gd name="connsiteY11" fmla="*/ 579280 h 1551129"/>
              <a:gd name="connsiteX12" fmla="*/ 1359631 w 1503254"/>
              <a:gd name="connsiteY12" fmla="*/ 584067 h 1551129"/>
              <a:gd name="connsiteX13" fmla="*/ 1345269 w 1503254"/>
              <a:gd name="connsiteY13" fmla="*/ 593642 h 1551129"/>
              <a:gd name="connsiteX14" fmla="*/ 1297394 w 1503254"/>
              <a:gd name="connsiteY14" fmla="*/ 608004 h 1551129"/>
              <a:gd name="connsiteX15" fmla="*/ 1278245 w 1503254"/>
              <a:gd name="connsiteY15" fmla="*/ 617579 h 1551129"/>
              <a:gd name="connsiteX16" fmla="*/ 1263882 w 1503254"/>
              <a:gd name="connsiteY16" fmla="*/ 622367 h 1551129"/>
              <a:gd name="connsiteX17" fmla="*/ 1235158 w 1503254"/>
              <a:gd name="connsiteY17" fmla="*/ 636729 h 1551129"/>
              <a:gd name="connsiteX18" fmla="*/ 1220795 w 1503254"/>
              <a:gd name="connsiteY18" fmla="*/ 641517 h 1551129"/>
              <a:gd name="connsiteX19" fmla="*/ 1187283 w 1503254"/>
              <a:gd name="connsiteY19" fmla="*/ 655879 h 1551129"/>
              <a:gd name="connsiteX20" fmla="*/ 1168134 w 1503254"/>
              <a:gd name="connsiteY20" fmla="*/ 670241 h 1551129"/>
              <a:gd name="connsiteX21" fmla="*/ 1153771 w 1503254"/>
              <a:gd name="connsiteY21" fmla="*/ 675029 h 1551129"/>
              <a:gd name="connsiteX22" fmla="*/ 1115472 w 1503254"/>
              <a:gd name="connsiteY22" fmla="*/ 689391 h 1551129"/>
              <a:gd name="connsiteX23" fmla="*/ 1096322 w 1503254"/>
              <a:gd name="connsiteY23" fmla="*/ 698966 h 1551129"/>
              <a:gd name="connsiteX24" fmla="*/ 1081960 w 1503254"/>
              <a:gd name="connsiteY24" fmla="*/ 708541 h 1551129"/>
              <a:gd name="connsiteX25" fmla="*/ 1048448 w 1503254"/>
              <a:gd name="connsiteY25" fmla="*/ 713328 h 1551129"/>
              <a:gd name="connsiteX26" fmla="*/ 1034085 w 1503254"/>
              <a:gd name="connsiteY26" fmla="*/ 718115 h 1551129"/>
              <a:gd name="connsiteX27" fmla="*/ 990999 w 1503254"/>
              <a:gd name="connsiteY27" fmla="*/ 727690 h 1551129"/>
              <a:gd name="connsiteX28" fmla="*/ 909612 w 1503254"/>
              <a:gd name="connsiteY28" fmla="*/ 746840 h 1551129"/>
              <a:gd name="connsiteX29" fmla="*/ 823438 w 1503254"/>
              <a:gd name="connsiteY29" fmla="*/ 761202 h 1551129"/>
              <a:gd name="connsiteX30" fmla="*/ 794714 w 1503254"/>
              <a:gd name="connsiteY30" fmla="*/ 770777 h 1551129"/>
              <a:gd name="connsiteX31" fmla="*/ 746839 w 1503254"/>
              <a:gd name="connsiteY31" fmla="*/ 789927 h 1551129"/>
              <a:gd name="connsiteX32" fmla="*/ 732477 w 1503254"/>
              <a:gd name="connsiteY32" fmla="*/ 799502 h 1551129"/>
              <a:gd name="connsiteX33" fmla="*/ 703752 w 1503254"/>
              <a:gd name="connsiteY33" fmla="*/ 823439 h 1551129"/>
              <a:gd name="connsiteX34" fmla="*/ 689390 w 1503254"/>
              <a:gd name="connsiteY34" fmla="*/ 828226 h 1551129"/>
              <a:gd name="connsiteX35" fmla="*/ 651091 w 1503254"/>
              <a:gd name="connsiteY35" fmla="*/ 847376 h 1551129"/>
              <a:gd name="connsiteX36" fmla="*/ 622366 w 1503254"/>
              <a:gd name="connsiteY36" fmla="*/ 866526 h 1551129"/>
              <a:gd name="connsiteX37" fmla="*/ 593642 w 1503254"/>
              <a:gd name="connsiteY37" fmla="*/ 880888 h 1551129"/>
              <a:gd name="connsiteX38" fmla="*/ 564917 w 1503254"/>
              <a:gd name="connsiteY38" fmla="*/ 900038 h 1551129"/>
              <a:gd name="connsiteX39" fmla="*/ 521830 w 1503254"/>
              <a:gd name="connsiteY39" fmla="*/ 904825 h 1551129"/>
              <a:gd name="connsiteX40" fmla="*/ 502680 w 1503254"/>
              <a:gd name="connsiteY40" fmla="*/ 909613 h 1551129"/>
              <a:gd name="connsiteX41" fmla="*/ 430869 w 1503254"/>
              <a:gd name="connsiteY41" fmla="*/ 923975 h 1551129"/>
              <a:gd name="connsiteX42" fmla="*/ 382994 w 1503254"/>
              <a:gd name="connsiteY42" fmla="*/ 938337 h 1551129"/>
              <a:gd name="connsiteX43" fmla="*/ 368632 w 1503254"/>
              <a:gd name="connsiteY43" fmla="*/ 943125 h 1551129"/>
              <a:gd name="connsiteX44" fmla="*/ 349482 w 1503254"/>
              <a:gd name="connsiteY44" fmla="*/ 947912 h 1551129"/>
              <a:gd name="connsiteX45" fmla="*/ 335120 w 1503254"/>
              <a:gd name="connsiteY45" fmla="*/ 952700 h 1551129"/>
              <a:gd name="connsiteX46" fmla="*/ 306395 w 1503254"/>
              <a:gd name="connsiteY46" fmla="*/ 957487 h 1551129"/>
              <a:gd name="connsiteX47" fmla="*/ 268096 w 1503254"/>
              <a:gd name="connsiteY47" fmla="*/ 967062 h 1551129"/>
              <a:gd name="connsiteX48" fmla="*/ 148410 w 1503254"/>
              <a:gd name="connsiteY48" fmla="*/ 971849 h 1551129"/>
              <a:gd name="connsiteX49" fmla="*/ 81386 w 1503254"/>
              <a:gd name="connsiteY49" fmla="*/ 981424 h 1551129"/>
              <a:gd name="connsiteX50" fmla="*/ 52661 w 1503254"/>
              <a:gd name="connsiteY50" fmla="*/ 990999 h 1551129"/>
              <a:gd name="connsiteX51" fmla="*/ 38299 w 1503254"/>
              <a:gd name="connsiteY51" fmla="*/ 995787 h 1551129"/>
              <a:gd name="connsiteX52" fmla="*/ 23937 w 1503254"/>
              <a:gd name="connsiteY52" fmla="*/ 1000574 h 1551129"/>
              <a:gd name="connsiteX53" fmla="*/ 9574 w 1503254"/>
              <a:gd name="connsiteY53" fmla="*/ 1053236 h 1551129"/>
              <a:gd name="connsiteX54" fmla="*/ 0 w 1503254"/>
              <a:gd name="connsiteY54" fmla="*/ 1105898 h 1551129"/>
              <a:gd name="connsiteX55" fmla="*/ 4787 w 1503254"/>
              <a:gd name="connsiteY55" fmla="*/ 1187284 h 1551129"/>
              <a:gd name="connsiteX56" fmla="*/ 23937 w 1503254"/>
              <a:gd name="connsiteY56" fmla="*/ 1201646 h 1551129"/>
              <a:gd name="connsiteX57" fmla="*/ 52661 w 1503254"/>
              <a:gd name="connsiteY57" fmla="*/ 1244733 h 1551129"/>
              <a:gd name="connsiteX58" fmla="*/ 62236 w 1503254"/>
              <a:gd name="connsiteY58" fmla="*/ 1259096 h 1551129"/>
              <a:gd name="connsiteX59" fmla="*/ 81386 w 1503254"/>
              <a:gd name="connsiteY59" fmla="*/ 1273458 h 1551129"/>
              <a:gd name="connsiteX60" fmla="*/ 129260 w 1503254"/>
              <a:gd name="connsiteY60" fmla="*/ 1340482 h 1551129"/>
              <a:gd name="connsiteX61" fmla="*/ 138835 w 1503254"/>
              <a:gd name="connsiteY61" fmla="*/ 1369207 h 1551129"/>
              <a:gd name="connsiteX62" fmla="*/ 157985 w 1503254"/>
              <a:gd name="connsiteY62" fmla="*/ 1383569 h 1551129"/>
              <a:gd name="connsiteX63" fmla="*/ 191497 w 1503254"/>
              <a:gd name="connsiteY63" fmla="*/ 1421868 h 1551129"/>
              <a:gd name="connsiteX64" fmla="*/ 229796 w 1503254"/>
              <a:gd name="connsiteY64" fmla="*/ 1488892 h 1551129"/>
              <a:gd name="connsiteX65" fmla="*/ 244159 w 1503254"/>
              <a:gd name="connsiteY65" fmla="*/ 1508042 h 1551129"/>
              <a:gd name="connsiteX66" fmla="*/ 263309 w 1503254"/>
              <a:gd name="connsiteY66" fmla="*/ 1536767 h 1551129"/>
              <a:gd name="connsiteX67" fmla="*/ 272883 w 1503254"/>
              <a:gd name="connsiteY67" fmla="*/ 1551129 h 15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503254" h="1551129">
                <a:moveTo>
                  <a:pt x="1460167" y="0"/>
                </a:moveTo>
                <a:cubicBezTo>
                  <a:pt x="1461763" y="12767"/>
                  <a:pt x="1461835" y="25818"/>
                  <a:pt x="1464955" y="38300"/>
                </a:cubicBezTo>
                <a:cubicBezTo>
                  <a:pt x="1466686" y="45223"/>
                  <a:pt x="1472924" y="50495"/>
                  <a:pt x="1474529" y="57449"/>
                </a:cubicBezTo>
                <a:cubicBezTo>
                  <a:pt x="1494866" y="145579"/>
                  <a:pt x="1465267" y="65411"/>
                  <a:pt x="1488892" y="124474"/>
                </a:cubicBezTo>
                <a:cubicBezTo>
                  <a:pt x="1491352" y="156461"/>
                  <a:pt x="1494350" y="201649"/>
                  <a:pt x="1498467" y="234585"/>
                </a:cubicBezTo>
                <a:cubicBezTo>
                  <a:pt x="1499671" y="244217"/>
                  <a:pt x="1501658" y="253734"/>
                  <a:pt x="1503254" y="263309"/>
                </a:cubicBezTo>
                <a:cubicBezTo>
                  <a:pt x="1501658" y="328737"/>
                  <a:pt x="1501373" y="394211"/>
                  <a:pt x="1498467" y="459594"/>
                </a:cubicBezTo>
                <a:cubicBezTo>
                  <a:pt x="1498175" y="466167"/>
                  <a:pt x="1496944" y="473031"/>
                  <a:pt x="1493679" y="478744"/>
                </a:cubicBezTo>
                <a:cubicBezTo>
                  <a:pt x="1490320" y="484622"/>
                  <a:pt x="1484518" y="488772"/>
                  <a:pt x="1479317" y="493106"/>
                </a:cubicBezTo>
                <a:cubicBezTo>
                  <a:pt x="1466942" y="503419"/>
                  <a:pt x="1464988" y="502670"/>
                  <a:pt x="1450592" y="507468"/>
                </a:cubicBezTo>
                <a:cubicBezTo>
                  <a:pt x="1429429" y="539213"/>
                  <a:pt x="1454302" y="503938"/>
                  <a:pt x="1426655" y="536193"/>
                </a:cubicBezTo>
                <a:cubicBezTo>
                  <a:pt x="1409295" y="556447"/>
                  <a:pt x="1411425" y="564085"/>
                  <a:pt x="1383568" y="579280"/>
                </a:cubicBezTo>
                <a:cubicBezTo>
                  <a:pt x="1376425" y="583176"/>
                  <a:pt x="1367610" y="582471"/>
                  <a:pt x="1359631" y="584067"/>
                </a:cubicBezTo>
                <a:cubicBezTo>
                  <a:pt x="1354844" y="587259"/>
                  <a:pt x="1350557" y="591375"/>
                  <a:pt x="1345269" y="593642"/>
                </a:cubicBezTo>
                <a:cubicBezTo>
                  <a:pt x="1297188" y="614249"/>
                  <a:pt x="1361720" y="575839"/>
                  <a:pt x="1297394" y="608004"/>
                </a:cubicBezTo>
                <a:cubicBezTo>
                  <a:pt x="1291011" y="611196"/>
                  <a:pt x="1284804" y="614768"/>
                  <a:pt x="1278245" y="617579"/>
                </a:cubicBezTo>
                <a:cubicBezTo>
                  <a:pt x="1273606" y="619567"/>
                  <a:pt x="1268494" y="620317"/>
                  <a:pt x="1263882" y="622367"/>
                </a:cubicBezTo>
                <a:cubicBezTo>
                  <a:pt x="1254100" y="626715"/>
                  <a:pt x="1244940" y="632381"/>
                  <a:pt x="1235158" y="636729"/>
                </a:cubicBezTo>
                <a:cubicBezTo>
                  <a:pt x="1230546" y="638779"/>
                  <a:pt x="1225434" y="639529"/>
                  <a:pt x="1220795" y="641517"/>
                </a:cubicBezTo>
                <a:cubicBezTo>
                  <a:pt x="1179383" y="659265"/>
                  <a:pt x="1220968" y="644650"/>
                  <a:pt x="1187283" y="655879"/>
                </a:cubicBezTo>
                <a:cubicBezTo>
                  <a:pt x="1180900" y="660666"/>
                  <a:pt x="1175062" y="666282"/>
                  <a:pt x="1168134" y="670241"/>
                </a:cubicBezTo>
                <a:cubicBezTo>
                  <a:pt x="1163752" y="672745"/>
                  <a:pt x="1158514" y="673304"/>
                  <a:pt x="1153771" y="675029"/>
                </a:cubicBezTo>
                <a:cubicBezTo>
                  <a:pt x="1140957" y="679689"/>
                  <a:pt x="1128058" y="684147"/>
                  <a:pt x="1115472" y="689391"/>
                </a:cubicBezTo>
                <a:cubicBezTo>
                  <a:pt x="1108884" y="692136"/>
                  <a:pt x="1102518" y="695425"/>
                  <a:pt x="1096322" y="698966"/>
                </a:cubicBezTo>
                <a:cubicBezTo>
                  <a:pt x="1091326" y="701821"/>
                  <a:pt x="1087471" y="706888"/>
                  <a:pt x="1081960" y="708541"/>
                </a:cubicBezTo>
                <a:cubicBezTo>
                  <a:pt x="1071152" y="711783"/>
                  <a:pt x="1059619" y="711732"/>
                  <a:pt x="1048448" y="713328"/>
                </a:cubicBezTo>
                <a:cubicBezTo>
                  <a:pt x="1043660" y="714924"/>
                  <a:pt x="1038937" y="716729"/>
                  <a:pt x="1034085" y="718115"/>
                </a:cubicBezTo>
                <a:cubicBezTo>
                  <a:pt x="1018296" y="722626"/>
                  <a:pt x="1007470" y="724396"/>
                  <a:pt x="990999" y="727690"/>
                </a:cubicBezTo>
                <a:cubicBezTo>
                  <a:pt x="947009" y="745286"/>
                  <a:pt x="980117" y="734021"/>
                  <a:pt x="909612" y="746840"/>
                </a:cubicBezTo>
                <a:cubicBezTo>
                  <a:pt x="829770" y="761357"/>
                  <a:pt x="893186" y="752484"/>
                  <a:pt x="823438" y="761202"/>
                </a:cubicBezTo>
                <a:cubicBezTo>
                  <a:pt x="813863" y="764394"/>
                  <a:pt x="804030" y="766895"/>
                  <a:pt x="794714" y="770777"/>
                </a:cubicBezTo>
                <a:cubicBezTo>
                  <a:pt x="742803" y="792407"/>
                  <a:pt x="787008" y="779886"/>
                  <a:pt x="746839" y="789927"/>
                </a:cubicBezTo>
                <a:cubicBezTo>
                  <a:pt x="742052" y="793119"/>
                  <a:pt x="737019" y="795970"/>
                  <a:pt x="732477" y="799502"/>
                </a:cubicBezTo>
                <a:cubicBezTo>
                  <a:pt x="722639" y="807154"/>
                  <a:pt x="714123" y="816525"/>
                  <a:pt x="703752" y="823439"/>
                </a:cubicBezTo>
                <a:cubicBezTo>
                  <a:pt x="699553" y="826238"/>
                  <a:pt x="694177" y="826630"/>
                  <a:pt x="689390" y="828226"/>
                </a:cubicBezTo>
                <a:cubicBezTo>
                  <a:pt x="644358" y="858249"/>
                  <a:pt x="715499" y="812244"/>
                  <a:pt x="651091" y="847376"/>
                </a:cubicBezTo>
                <a:cubicBezTo>
                  <a:pt x="640988" y="852887"/>
                  <a:pt x="632306" y="860728"/>
                  <a:pt x="622366" y="866526"/>
                </a:cubicBezTo>
                <a:cubicBezTo>
                  <a:pt x="613119" y="871920"/>
                  <a:pt x="602889" y="875494"/>
                  <a:pt x="593642" y="880888"/>
                </a:cubicBezTo>
                <a:cubicBezTo>
                  <a:pt x="583702" y="886686"/>
                  <a:pt x="575834" y="896399"/>
                  <a:pt x="564917" y="900038"/>
                </a:cubicBezTo>
                <a:cubicBezTo>
                  <a:pt x="551208" y="904608"/>
                  <a:pt x="536192" y="903229"/>
                  <a:pt x="521830" y="904825"/>
                </a:cubicBezTo>
                <a:cubicBezTo>
                  <a:pt x="515447" y="906421"/>
                  <a:pt x="509119" y="908257"/>
                  <a:pt x="502680" y="909613"/>
                </a:cubicBezTo>
                <a:cubicBezTo>
                  <a:pt x="478793" y="914642"/>
                  <a:pt x="430869" y="923975"/>
                  <a:pt x="430869" y="923975"/>
                </a:cubicBezTo>
                <a:cubicBezTo>
                  <a:pt x="397776" y="940522"/>
                  <a:pt x="425914" y="928799"/>
                  <a:pt x="382994" y="938337"/>
                </a:cubicBezTo>
                <a:cubicBezTo>
                  <a:pt x="378068" y="939432"/>
                  <a:pt x="373484" y="941739"/>
                  <a:pt x="368632" y="943125"/>
                </a:cubicBezTo>
                <a:cubicBezTo>
                  <a:pt x="362305" y="944933"/>
                  <a:pt x="355809" y="946104"/>
                  <a:pt x="349482" y="947912"/>
                </a:cubicBezTo>
                <a:cubicBezTo>
                  <a:pt x="344630" y="949298"/>
                  <a:pt x="340046" y="951605"/>
                  <a:pt x="335120" y="952700"/>
                </a:cubicBezTo>
                <a:cubicBezTo>
                  <a:pt x="325644" y="954806"/>
                  <a:pt x="315887" y="955453"/>
                  <a:pt x="306395" y="957487"/>
                </a:cubicBezTo>
                <a:cubicBezTo>
                  <a:pt x="293528" y="960244"/>
                  <a:pt x="281245" y="966536"/>
                  <a:pt x="268096" y="967062"/>
                </a:cubicBezTo>
                <a:lnTo>
                  <a:pt x="148410" y="971849"/>
                </a:lnTo>
                <a:cubicBezTo>
                  <a:pt x="137085" y="973265"/>
                  <a:pt x="95183" y="977975"/>
                  <a:pt x="81386" y="981424"/>
                </a:cubicBezTo>
                <a:cubicBezTo>
                  <a:pt x="71594" y="983872"/>
                  <a:pt x="62236" y="987807"/>
                  <a:pt x="52661" y="990999"/>
                </a:cubicBezTo>
                <a:lnTo>
                  <a:pt x="38299" y="995787"/>
                </a:lnTo>
                <a:lnTo>
                  <a:pt x="23937" y="1000574"/>
                </a:lnTo>
                <a:cubicBezTo>
                  <a:pt x="17748" y="1019140"/>
                  <a:pt x="13174" y="1031634"/>
                  <a:pt x="9574" y="1053236"/>
                </a:cubicBezTo>
                <a:cubicBezTo>
                  <a:pt x="3449" y="1089987"/>
                  <a:pt x="6690" y="1072442"/>
                  <a:pt x="0" y="1105898"/>
                </a:cubicBezTo>
                <a:cubicBezTo>
                  <a:pt x="1596" y="1133027"/>
                  <a:pt x="-1804" y="1160920"/>
                  <a:pt x="4787" y="1187284"/>
                </a:cubicBezTo>
                <a:cubicBezTo>
                  <a:pt x="6722" y="1195025"/>
                  <a:pt x="18829" y="1195516"/>
                  <a:pt x="23937" y="1201646"/>
                </a:cubicBezTo>
                <a:cubicBezTo>
                  <a:pt x="34987" y="1214906"/>
                  <a:pt x="43086" y="1230371"/>
                  <a:pt x="52661" y="1244733"/>
                </a:cubicBezTo>
                <a:cubicBezTo>
                  <a:pt x="55853" y="1249521"/>
                  <a:pt x="57633" y="1255644"/>
                  <a:pt x="62236" y="1259096"/>
                </a:cubicBezTo>
                <a:cubicBezTo>
                  <a:pt x="68619" y="1263883"/>
                  <a:pt x="76019" y="1267554"/>
                  <a:pt x="81386" y="1273458"/>
                </a:cubicBezTo>
                <a:cubicBezTo>
                  <a:pt x="81987" y="1274119"/>
                  <a:pt x="126519" y="1332258"/>
                  <a:pt x="129260" y="1340482"/>
                </a:cubicBezTo>
                <a:cubicBezTo>
                  <a:pt x="132452" y="1350057"/>
                  <a:pt x="130761" y="1363151"/>
                  <a:pt x="138835" y="1369207"/>
                </a:cubicBezTo>
                <a:cubicBezTo>
                  <a:pt x="145218" y="1373994"/>
                  <a:pt x="151980" y="1378315"/>
                  <a:pt x="157985" y="1383569"/>
                </a:cubicBezTo>
                <a:cubicBezTo>
                  <a:pt x="176015" y="1399345"/>
                  <a:pt x="177695" y="1403466"/>
                  <a:pt x="191497" y="1421868"/>
                </a:cubicBezTo>
                <a:cubicBezTo>
                  <a:pt x="206118" y="1465731"/>
                  <a:pt x="195017" y="1442520"/>
                  <a:pt x="229796" y="1488892"/>
                </a:cubicBezTo>
                <a:lnTo>
                  <a:pt x="244159" y="1508042"/>
                </a:lnTo>
                <a:cubicBezTo>
                  <a:pt x="252572" y="1533282"/>
                  <a:pt x="243385" y="1512858"/>
                  <a:pt x="263309" y="1536767"/>
                </a:cubicBezTo>
                <a:cubicBezTo>
                  <a:pt x="266992" y="1541187"/>
                  <a:pt x="272883" y="1551129"/>
                  <a:pt x="272883" y="155112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057839" y="2170943"/>
            <a:ext cx="2125805" cy="2570853"/>
          </a:xfrm>
          <a:custGeom>
            <a:avLst/>
            <a:gdLst>
              <a:gd name="connsiteX0" fmla="*/ 2044419 w 2125805"/>
              <a:gd name="connsiteY0" fmla="*/ 0 h 2570853"/>
              <a:gd name="connsiteX1" fmla="*/ 2058781 w 2125805"/>
              <a:gd name="connsiteY1" fmla="*/ 71812 h 2570853"/>
              <a:gd name="connsiteX2" fmla="*/ 2063568 w 2125805"/>
              <a:gd name="connsiteY2" fmla="*/ 95749 h 2570853"/>
              <a:gd name="connsiteX3" fmla="*/ 2082718 w 2125805"/>
              <a:gd name="connsiteY3" fmla="*/ 138836 h 2570853"/>
              <a:gd name="connsiteX4" fmla="*/ 2097080 w 2125805"/>
              <a:gd name="connsiteY4" fmla="*/ 162773 h 2570853"/>
              <a:gd name="connsiteX5" fmla="*/ 2116230 w 2125805"/>
              <a:gd name="connsiteY5" fmla="*/ 205860 h 2570853"/>
              <a:gd name="connsiteX6" fmla="*/ 2125805 w 2125805"/>
              <a:gd name="connsiteY6" fmla="*/ 234584 h 2570853"/>
              <a:gd name="connsiteX7" fmla="*/ 2116230 w 2125805"/>
              <a:gd name="connsiteY7" fmla="*/ 339908 h 2570853"/>
              <a:gd name="connsiteX8" fmla="*/ 2111443 w 2125805"/>
              <a:gd name="connsiteY8" fmla="*/ 359058 h 2570853"/>
              <a:gd name="connsiteX9" fmla="*/ 2101868 w 2125805"/>
              <a:gd name="connsiteY9" fmla="*/ 373420 h 2570853"/>
              <a:gd name="connsiteX10" fmla="*/ 2082718 w 2125805"/>
              <a:gd name="connsiteY10" fmla="*/ 450019 h 2570853"/>
              <a:gd name="connsiteX11" fmla="*/ 2077931 w 2125805"/>
              <a:gd name="connsiteY11" fmla="*/ 469169 h 2570853"/>
              <a:gd name="connsiteX12" fmla="*/ 2039631 w 2125805"/>
              <a:gd name="connsiteY12" fmla="*/ 521831 h 2570853"/>
              <a:gd name="connsiteX13" fmla="*/ 2020481 w 2125805"/>
              <a:gd name="connsiteY13" fmla="*/ 526618 h 2570853"/>
              <a:gd name="connsiteX14" fmla="*/ 1986969 w 2125805"/>
              <a:gd name="connsiteY14" fmla="*/ 555343 h 2570853"/>
              <a:gd name="connsiteX15" fmla="*/ 1929520 w 2125805"/>
              <a:gd name="connsiteY15" fmla="*/ 584067 h 2570853"/>
              <a:gd name="connsiteX16" fmla="*/ 1915158 w 2125805"/>
              <a:gd name="connsiteY16" fmla="*/ 598429 h 2570853"/>
              <a:gd name="connsiteX17" fmla="*/ 1857709 w 2125805"/>
              <a:gd name="connsiteY17" fmla="*/ 636729 h 2570853"/>
              <a:gd name="connsiteX18" fmla="*/ 1833771 w 2125805"/>
              <a:gd name="connsiteY18" fmla="*/ 641516 h 2570853"/>
              <a:gd name="connsiteX19" fmla="*/ 1819409 w 2125805"/>
              <a:gd name="connsiteY19" fmla="*/ 646304 h 2570853"/>
              <a:gd name="connsiteX20" fmla="*/ 1781110 w 2125805"/>
              <a:gd name="connsiteY20" fmla="*/ 665454 h 2570853"/>
              <a:gd name="connsiteX21" fmla="*/ 1709298 w 2125805"/>
              <a:gd name="connsiteY21" fmla="*/ 684603 h 2570853"/>
              <a:gd name="connsiteX22" fmla="*/ 1680574 w 2125805"/>
              <a:gd name="connsiteY22" fmla="*/ 694178 h 2570853"/>
              <a:gd name="connsiteX23" fmla="*/ 1656636 w 2125805"/>
              <a:gd name="connsiteY23" fmla="*/ 698966 h 2570853"/>
              <a:gd name="connsiteX24" fmla="*/ 1637487 w 2125805"/>
              <a:gd name="connsiteY24" fmla="*/ 708540 h 2570853"/>
              <a:gd name="connsiteX25" fmla="*/ 1575250 w 2125805"/>
              <a:gd name="connsiteY25" fmla="*/ 732478 h 2570853"/>
              <a:gd name="connsiteX26" fmla="*/ 1556100 w 2125805"/>
              <a:gd name="connsiteY26" fmla="*/ 737265 h 2570853"/>
              <a:gd name="connsiteX27" fmla="*/ 1527376 w 2125805"/>
              <a:gd name="connsiteY27" fmla="*/ 746840 h 2570853"/>
              <a:gd name="connsiteX28" fmla="*/ 1402902 w 2125805"/>
              <a:gd name="connsiteY28" fmla="*/ 789927 h 2570853"/>
              <a:gd name="connsiteX29" fmla="*/ 1364603 w 2125805"/>
              <a:gd name="connsiteY29" fmla="*/ 799502 h 2570853"/>
              <a:gd name="connsiteX30" fmla="*/ 1321516 w 2125805"/>
              <a:gd name="connsiteY30" fmla="*/ 813864 h 2570853"/>
              <a:gd name="connsiteX31" fmla="*/ 1206618 w 2125805"/>
              <a:gd name="connsiteY31" fmla="*/ 823439 h 2570853"/>
              <a:gd name="connsiteX32" fmla="*/ 1158743 w 2125805"/>
              <a:gd name="connsiteY32" fmla="*/ 828226 h 2570853"/>
              <a:gd name="connsiteX33" fmla="*/ 1101294 w 2125805"/>
              <a:gd name="connsiteY33" fmla="*/ 842589 h 2570853"/>
              <a:gd name="connsiteX34" fmla="*/ 1082144 w 2125805"/>
              <a:gd name="connsiteY34" fmla="*/ 852164 h 2570853"/>
              <a:gd name="connsiteX35" fmla="*/ 1039057 w 2125805"/>
              <a:gd name="connsiteY35" fmla="*/ 856951 h 2570853"/>
              <a:gd name="connsiteX36" fmla="*/ 1019908 w 2125805"/>
              <a:gd name="connsiteY36" fmla="*/ 866526 h 2570853"/>
              <a:gd name="connsiteX37" fmla="*/ 972033 w 2125805"/>
              <a:gd name="connsiteY37" fmla="*/ 880888 h 2570853"/>
              <a:gd name="connsiteX38" fmla="*/ 943309 w 2125805"/>
              <a:gd name="connsiteY38" fmla="*/ 890463 h 2570853"/>
              <a:gd name="connsiteX39" fmla="*/ 890647 w 2125805"/>
              <a:gd name="connsiteY39" fmla="*/ 904825 h 2570853"/>
              <a:gd name="connsiteX40" fmla="*/ 871497 w 2125805"/>
              <a:gd name="connsiteY40" fmla="*/ 919188 h 2570853"/>
              <a:gd name="connsiteX41" fmla="*/ 857135 w 2125805"/>
              <a:gd name="connsiteY41" fmla="*/ 923975 h 2570853"/>
              <a:gd name="connsiteX42" fmla="*/ 809260 w 2125805"/>
              <a:gd name="connsiteY42" fmla="*/ 962274 h 2570853"/>
              <a:gd name="connsiteX43" fmla="*/ 794898 w 2125805"/>
              <a:gd name="connsiteY43" fmla="*/ 967062 h 2570853"/>
              <a:gd name="connsiteX44" fmla="*/ 780536 w 2125805"/>
              <a:gd name="connsiteY44" fmla="*/ 976637 h 2570853"/>
              <a:gd name="connsiteX45" fmla="*/ 756599 w 2125805"/>
              <a:gd name="connsiteY45" fmla="*/ 990999 h 2570853"/>
              <a:gd name="connsiteX46" fmla="*/ 713512 w 2125805"/>
              <a:gd name="connsiteY46" fmla="*/ 1005361 h 2570853"/>
              <a:gd name="connsiteX47" fmla="*/ 675212 w 2125805"/>
              <a:gd name="connsiteY47" fmla="*/ 1019724 h 2570853"/>
              <a:gd name="connsiteX48" fmla="*/ 550739 w 2125805"/>
              <a:gd name="connsiteY48" fmla="*/ 1058023 h 2570853"/>
              <a:gd name="connsiteX49" fmla="*/ 522014 w 2125805"/>
              <a:gd name="connsiteY49" fmla="*/ 1062811 h 2570853"/>
              <a:gd name="connsiteX50" fmla="*/ 498077 w 2125805"/>
              <a:gd name="connsiteY50" fmla="*/ 1072385 h 2570853"/>
              <a:gd name="connsiteX51" fmla="*/ 474140 w 2125805"/>
              <a:gd name="connsiteY51" fmla="*/ 1077173 h 2570853"/>
              <a:gd name="connsiteX52" fmla="*/ 459778 w 2125805"/>
              <a:gd name="connsiteY52" fmla="*/ 1086748 h 2570853"/>
              <a:gd name="connsiteX53" fmla="*/ 411903 w 2125805"/>
              <a:gd name="connsiteY53" fmla="*/ 1120260 h 2570853"/>
              <a:gd name="connsiteX54" fmla="*/ 387966 w 2125805"/>
              <a:gd name="connsiteY54" fmla="*/ 1134622 h 2570853"/>
              <a:gd name="connsiteX55" fmla="*/ 320942 w 2125805"/>
              <a:gd name="connsiteY55" fmla="*/ 1192071 h 2570853"/>
              <a:gd name="connsiteX56" fmla="*/ 220406 w 2125805"/>
              <a:gd name="connsiteY56" fmla="*/ 1230371 h 2570853"/>
              <a:gd name="connsiteX57" fmla="*/ 177319 w 2125805"/>
              <a:gd name="connsiteY57" fmla="*/ 1263883 h 2570853"/>
              <a:gd name="connsiteX58" fmla="*/ 119870 w 2125805"/>
              <a:gd name="connsiteY58" fmla="*/ 1302182 h 2570853"/>
              <a:gd name="connsiteX59" fmla="*/ 100720 w 2125805"/>
              <a:gd name="connsiteY59" fmla="*/ 1316545 h 2570853"/>
              <a:gd name="connsiteX60" fmla="*/ 71996 w 2125805"/>
              <a:gd name="connsiteY60" fmla="*/ 1369206 h 2570853"/>
              <a:gd name="connsiteX61" fmla="*/ 62421 w 2125805"/>
              <a:gd name="connsiteY61" fmla="*/ 1383569 h 2570853"/>
              <a:gd name="connsiteX62" fmla="*/ 52846 w 2125805"/>
              <a:gd name="connsiteY62" fmla="*/ 1412293 h 2570853"/>
              <a:gd name="connsiteX63" fmla="*/ 24121 w 2125805"/>
              <a:gd name="connsiteY63" fmla="*/ 1455380 h 2570853"/>
              <a:gd name="connsiteX64" fmla="*/ 14546 w 2125805"/>
              <a:gd name="connsiteY64" fmla="*/ 1469743 h 2570853"/>
              <a:gd name="connsiteX65" fmla="*/ 9759 w 2125805"/>
              <a:gd name="connsiteY65" fmla="*/ 1493680 h 2570853"/>
              <a:gd name="connsiteX66" fmla="*/ 184 w 2125805"/>
              <a:gd name="connsiteY66" fmla="*/ 1517617 h 2570853"/>
              <a:gd name="connsiteX67" fmla="*/ 19334 w 2125805"/>
              <a:gd name="connsiteY67" fmla="*/ 1613366 h 2570853"/>
              <a:gd name="connsiteX68" fmla="*/ 48058 w 2125805"/>
              <a:gd name="connsiteY68" fmla="*/ 1670815 h 2570853"/>
              <a:gd name="connsiteX69" fmla="*/ 52846 w 2125805"/>
              <a:gd name="connsiteY69" fmla="*/ 1694752 h 2570853"/>
              <a:gd name="connsiteX70" fmla="*/ 76783 w 2125805"/>
              <a:gd name="connsiteY70" fmla="*/ 1723477 h 2570853"/>
              <a:gd name="connsiteX71" fmla="*/ 105508 w 2125805"/>
              <a:gd name="connsiteY71" fmla="*/ 1756989 h 2570853"/>
              <a:gd name="connsiteX72" fmla="*/ 134232 w 2125805"/>
              <a:gd name="connsiteY72" fmla="*/ 1800076 h 2570853"/>
              <a:gd name="connsiteX73" fmla="*/ 162957 w 2125805"/>
              <a:gd name="connsiteY73" fmla="*/ 1843162 h 2570853"/>
              <a:gd name="connsiteX74" fmla="*/ 177319 w 2125805"/>
              <a:gd name="connsiteY74" fmla="*/ 1852737 h 2570853"/>
              <a:gd name="connsiteX75" fmla="*/ 206044 w 2125805"/>
              <a:gd name="connsiteY75" fmla="*/ 1905399 h 2570853"/>
              <a:gd name="connsiteX76" fmla="*/ 215619 w 2125805"/>
              <a:gd name="connsiteY76" fmla="*/ 1924549 h 2570853"/>
              <a:gd name="connsiteX77" fmla="*/ 225193 w 2125805"/>
              <a:gd name="connsiteY77" fmla="*/ 1943699 h 2570853"/>
              <a:gd name="connsiteX78" fmla="*/ 225193 w 2125805"/>
              <a:gd name="connsiteY78" fmla="*/ 2130409 h 2570853"/>
              <a:gd name="connsiteX79" fmla="*/ 215619 w 2125805"/>
              <a:gd name="connsiteY79" fmla="*/ 2163921 h 2570853"/>
              <a:gd name="connsiteX80" fmla="*/ 206044 w 2125805"/>
              <a:gd name="connsiteY80" fmla="*/ 2183070 h 2570853"/>
              <a:gd name="connsiteX81" fmla="*/ 201256 w 2125805"/>
              <a:gd name="connsiteY81" fmla="*/ 2221370 h 2570853"/>
              <a:gd name="connsiteX82" fmla="*/ 191681 w 2125805"/>
              <a:gd name="connsiteY82" fmla="*/ 2269244 h 2570853"/>
              <a:gd name="connsiteX83" fmla="*/ 182107 w 2125805"/>
              <a:gd name="connsiteY83" fmla="*/ 2312331 h 2570853"/>
              <a:gd name="connsiteX84" fmla="*/ 172532 w 2125805"/>
              <a:gd name="connsiteY84" fmla="*/ 2369780 h 2570853"/>
              <a:gd name="connsiteX85" fmla="*/ 167744 w 2125805"/>
              <a:gd name="connsiteY85" fmla="*/ 2393717 h 2570853"/>
              <a:gd name="connsiteX86" fmla="*/ 148595 w 2125805"/>
              <a:gd name="connsiteY86" fmla="*/ 2436804 h 2570853"/>
              <a:gd name="connsiteX87" fmla="*/ 143807 w 2125805"/>
              <a:gd name="connsiteY87" fmla="*/ 2455954 h 2570853"/>
              <a:gd name="connsiteX88" fmla="*/ 134232 w 2125805"/>
              <a:gd name="connsiteY88" fmla="*/ 2475104 h 2570853"/>
              <a:gd name="connsiteX89" fmla="*/ 119870 w 2125805"/>
              <a:gd name="connsiteY89" fmla="*/ 2518191 h 2570853"/>
              <a:gd name="connsiteX90" fmla="*/ 110295 w 2125805"/>
              <a:gd name="connsiteY90" fmla="*/ 2546915 h 2570853"/>
              <a:gd name="connsiteX91" fmla="*/ 105508 w 2125805"/>
              <a:gd name="connsiteY91" fmla="*/ 2561278 h 2570853"/>
              <a:gd name="connsiteX92" fmla="*/ 105508 w 2125805"/>
              <a:gd name="connsiteY92" fmla="*/ 2570853 h 257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125805" h="2570853">
                <a:moveTo>
                  <a:pt x="2044419" y="0"/>
                </a:moveTo>
                <a:cubicBezTo>
                  <a:pt x="2056347" y="83504"/>
                  <a:pt x="2040311" y="-20544"/>
                  <a:pt x="2058781" y="71812"/>
                </a:cubicBezTo>
                <a:cubicBezTo>
                  <a:pt x="2060377" y="79791"/>
                  <a:pt x="2061230" y="87955"/>
                  <a:pt x="2063568" y="95749"/>
                </a:cubicBezTo>
                <a:cubicBezTo>
                  <a:pt x="2067041" y="107327"/>
                  <a:pt x="2076568" y="127766"/>
                  <a:pt x="2082718" y="138836"/>
                </a:cubicBezTo>
                <a:cubicBezTo>
                  <a:pt x="2087237" y="146970"/>
                  <a:pt x="2092561" y="154639"/>
                  <a:pt x="2097080" y="162773"/>
                </a:cubicBezTo>
                <a:cubicBezTo>
                  <a:pt x="2105001" y="177032"/>
                  <a:pt x="2110623" y="190442"/>
                  <a:pt x="2116230" y="205860"/>
                </a:cubicBezTo>
                <a:cubicBezTo>
                  <a:pt x="2119679" y="215345"/>
                  <a:pt x="2125805" y="234584"/>
                  <a:pt x="2125805" y="234584"/>
                </a:cubicBezTo>
                <a:cubicBezTo>
                  <a:pt x="2117958" y="383691"/>
                  <a:pt x="2131085" y="287916"/>
                  <a:pt x="2116230" y="339908"/>
                </a:cubicBezTo>
                <a:cubicBezTo>
                  <a:pt x="2114422" y="346235"/>
                  <a:pt x="2114035" y="353010"/>
                  <a:pt x="2111443" y="359058"/>
                </a:cubicBezTo>
                <a:cubicBezTo>
                  <a:pt x="2109177" y="364347"/>
                  <a:pt x="2105060" y="368633"/>
                  <a:pt x="2101868" y="373420"/>
                </a:cubicBezTo>
                <a:lnTo>
                  <a:pt x="2082718" y="450019"/>
                </a:lnTo>
                <a:lnTo>
                  <a:pt x="2077931" y="469169"/>
                </a:lnTo>
                <a:cubicBezTo>
                  <a:pt x="2072491" y="490927"/>
                  <a:pt x="2070159" y="514200"/>
                  <a:pt x="2039631" y="521831"/>
                </a:cubicBezTo>
                <a:lnTo>
                  <a:pt x="2020481" y="526618"/>
                </a:lnTo>
                <a:cubicBezTo>
                  <a:pt x="2009310" y="536193"/>
                  <a:pt x="1998941" y="546791"/>
                  <a:pt x="1986969" y="555343"/>
                </a:cubicBezTo>
                <a:cubicBezTo>
                  <a:pt x="1964623" y="571304"/>
                  <a:pt x="1952960" y="574691"/>
                  <a:pt x="1929520" y="584067"/>
                </a:cubicBezTo>
                <a:cubicBezTo>
                  <a:pt x="1924733" y="588854"/>
                  <a:pt x="1920298" y="594023"/>
                  <a:pt x="1915158" y="598429"/>
                </a:cubicBezTo>
                <a:cubicBezTo>
                  <a:pt x="1902281" y="609467"/>
                  <a:pt x="1868216" y="631880"/>
                  <a:pt x="1857709" y="636729"/>
                </a:cubicBezTo>
                <a:cubicBezTo>
                  <a:pt x="1850321" y="640139"/>
                  <a:pt x="1841665" y="639542"/>
                  <a:pt x="1833771" y="641516"/>
                </a:cubicBezTo>
                <a:cubicBezTo>
                  <a:pt x="1828875" y="642740"/>
                  <a:pt x="1824196" y="644708"/>
                  <a:pt x="1819409" y="646304"/>
                </a:cubicBezTo>
                <a:cubicBezTo>
                  <a:pt x="1796241" y="669472"/>
                  <a:pt x="1815354" y="655670"/>
                  <a:pt x="1781110" y="665454"/>
                </a:cubicBezTo>
                <a:cubicBezTo>
                  <a:pt x="1707905" y="686370"/>
                  <a:pt x="1766363" y="675093"/>
                  <a:pt x="1709298" y="684603"/>
                </a:cubicBezTo>
                <a:cubicBezTo>
                  <a:pt x="1699723" y="687795"/>
                  <a:pt x="1690311" y="691522"/>
                  <a:pt x="1680574" y="694178"/>
                </a:cubicBezTo>
                <a:cubicBezTo>
                  <a:pt x="1672723" y="696319"/>
                  <a:pt x="1664356" y="696393"/>
                  <a:pt x="1656636" y="698966"/>
                </a:cubicBezTo>
                <a:cubicBezTo>
                  <a:pt x="1649866" y="701223"/>
                  <a:pt x="1644086" y="705823"/>
                  <a:pt x="1637487" y="708540"/>
                </a:cubicBezTo>
                <a:cubicBezTo>
                  <a:pt x="1616934" y="717003"/>
                  <a:pt x="1596210" y="725080"/>
                  <a:pt x="1575250" y="732478"/>
                </a:cubicBezTo>
                <a:cubicBezTo>
                  <a:pt x="1569045" y="734668"/>
                  <a:pt x="1562402" y="735374"/>
                  <a:pt x="1556100" y="737265"/>
                </a:cubicBezTo>
                <a:cubicBezTo>
                  <a:pt x="1546433" y="740165"/>
                  <a:pt x="1536861" y="743391"/>
                  <a:pt x="1527376" y="746840"/>
                </a:cubicBezTo>
                <a:cubicBezTo>
                  <a:pt x="1471880" y="767021"/>
                  <a:pt x="1506495" y="764028"/>
                  <a:pt x="1402902" y="789927"/>
                </a:cubicBezTo>
                <a:cubicBezTo>
                  <a:pt x="1390136" y="793119"/>
                  <a:pt x="1377087" y="795341"/>
                  <a:pt x="1364603" y="799502"/>
                </a:cubicBezTo>
                <a:cubicBezTo>
                  <a:pt x="1350241" y="804289"/>
                  <a:pt x="1336449" y="811375"/>
                  <a:pt x="1321516" y="813864"/>
                </a:cubicBezTo>
                <a:cubicBezTo>
                  <a:pt x="1259024" y="824278"/>
                  <a:pt x="1318458" y="815450"/>
                  <a:pt x="1206618" y="823439"/>
                </a:cubicBezTo>
                <a:cubicBezTo>
                  <a:pt x="1190621" y="824582"/>
                  <a:pt x="1174701" y="826630"/>
                  <a:pt x="1158743" y="828226"/>
                </a:cubicBezTo>
                <a:cubicBezTo>
                  <a:pt x="1091675" y="855054"/>
                  <a:pt x="1186190" y="819435"/>
                  <a:pt x="1101294" y="842589"/>
                </a:cubicBezTo>
                <a:cubicBezTo>
                  <a:pt x="1094409" y="844467"/>
                  <a:pt x="1089098" y="850559"/>
                  <a:pt x="1082144" y="852164"/>
                </a:cubicBezTo>
                <a:cubicBezTo>
                  <a:pt x="1068063" y="855413"/>
                  <a:pt x="1053419" y="855355"/>
                  <a:pt x="1039057" y="856951"/>
                </a:cubicBezTo>
                <a:cubicBezTo>
                  <a:pt x="1032674" y="860143"/>
                  <a:pt x="1026629" y="864126"/>
                  <a:pt x="1019908" y="866526"/>
                </a:cubicBezTo>
                <a:cubicBezTo>
                  <a:pt x="1004218" y="872130"/>
                  <a:pt x="987936" y="875918"/>
                  <a:pt x="972033" y="880888"/>
                </a:cubicBezTo>
                <a:cubicBezTo>
                  <a:pt x="962400" y="883898"/>
                  <a:pt x="953046" y="887808"/>
                  <a:pt x="943309" y="890463"/>
                </a:cubicBezTo>
                <a:cubicBezTo>
                  <a:pt x="868875" y="910763"/>
                  <a:pt x="977446" y="875891"/>
                  <a:pt x="890647" y="904825"/>
                </a:cubicBezTo>
                <a:cubicBezTo>
                  <a:pt x="884264" y="909613"/>
                  <a:pt x="878425" y="915229"/>
                  <a:pt x="871497" y="919188"/>
                </a:cubicBezTo>
                <a:cubicBezTo>
                  <a:pt x="867116" y="921692"/>
                  <a:pt x="861284" y="921103"/>
                  <a:pt x="857135" y="923975"/>
                </a:cubicBezTo>
                <a:cubicBezTo>
                  <a:pt x="840332" y="935607"/>
                  <a:pt x="826063" y="950641"/>
                  <a:pt x="809260" y="962274"/>
                </a:cubicBezTo>
                <a:cubicBezTo>
                  <a:pt x="805111" y="965146"/>
                  <a:pt x="799412" y="964805"/>
                  <a:pt x="794898" y="967062"/>
                </a:cubicBezTo>
                <a:cubicBezTo>
                  <a:pt x="789752" y="969635"/>
                  <a:pt x="785415" y="973588"/>
                  <a:pt x="780536" y="976637"/>
                </a:cubicBezTo>
                <a:cubicBezTo>
                  <a:pt x="772645" y="981569"/>
                  <a:pt x="764922" y="986838"/>
                  <a:pt x="756599" y="990999"/>
                </a:cubicBezTo>
                <a:cubicBezTo>
                  <a:pt x="726623" y="1005987"/>
                  <a:pt x="740945" y="996217"/>
                  <a:pt x="713512" y="1005361"/>
                </a:cubicBezTo>
                <a:cubicBezTo>
                  <a:pt x="700577" y="1009673"/>
                  <a:pt x="688081" y="1015220"/>
                  <a:pt x="675212" y="1019724"/>
                </a:cubicBezTo>
                <a:cubicBezTo>
                  <a:pt x="635795" y="1033520"/>
                  <a:pt x="591042" y="1047947"/>
                  <a:pt x="550739" y="1058023"/>
                </a:cubicBezTo>
                <a:cubicBezTo>
                  <a:pt x="541322" y="1060377"/>
                  <a:pt x="531589" y="1061215"/>
                  <a:pt x="522014" y="1062811"/>
                </a:cubicBezTo>
                <a:cubicBezTo>
                  <a:pt x="514035" y="1066002"/>
                  <a:pt x="506308" y="1069916"/>
                  <a:pt x="498077" y="1072385"/>
                </a:cubicBezTo>
                <a:cubicBezTo>
                  <a:pt x="490283" y="1074723"/>
                  <a:pt x="481759" y="1074316"/>
                  <a:pt x="474140" y="1077173"/>
                </a:cubicBezTo>
                <a:cubicBezTo>
                  <a:pt x="468753" y="1079193"/>
                  <a:pt x="464774" y="1083893"/>
                  <a:pt x="459778" y="1086748"/>
                </a:cubicBezTo>
                <a:cubicBezTo>
                  <a:pt x="402259" y="1119617"/>
                  <a:pt x="493651" y="1060808"/>
                  <a:pt x="411903" y="1120260"/>
                </a:cubicBezTo>
                <a:cubicBezTo>
                  <a:pt x="404378" y="1125733"/>
                  <a:pt x="395232" y="1128809"/>
                  <a:pt x="387966" y="1134622"/>
                </a:cubicBezTo>
                <a:cubicBezTo>
                  <a:pt x="364898" y="1153077"/>
                  <a:pt x="350790" y="1181217"/>
                  <a:pt x="320942" y="1192071"/>
                </a:cubicBezTo>
                <a:cubicBezTo>
                  <a:pt x="304100" y="1198195"/>
                  <a:pt x="237799" y="1221674"/>
                  <a:pt x="220406" y="1230371"/>
                </a:cubicBezTo>
                <a:cubicBezTo>
                  <a:pt x="176070" y="1252539"/>
                  <a:pt x="205688" y="1241818"/>
                  <a:pt x="177319" y="1263883"/>
                </a:cubicBezTo>
                <a:cubicBezTo>
                  <a:pt x="177236" y="1263947"/>
                  <a:pt x="119954" y="1302119"/>
                  <a:pt x="119870" y="1302182"/>
                </a:cubicBezTo>
                <a:cubicBezTo>
                  <a:pt x="113487" y="1306970"/>
                  <a:pt x="106362" y="1310903"/>
                  <a:pt x="100720" y="1316545"/>
                </a:cubicBezTo>
                <a:cubicBezTo>
                  <a:pt x="91961" y="1325304"/>
                  <a:pt x="72054" y="1369119"/>
                  <a:pt x="71996" y="1369206"/>
                </a:cubicBezTo>
                <a:cubicBezTo>
                  <a:pt x="68804" y="1373994"/>
                  <a:pt x="64758" y="1378311"/>
                  <a:pt x="62421" y="1383569"/>
                </a:cubicBezTo>
                <a:cubicBezTo>
                  <a:pt x="58322" y="1392792"/>
                  <a:pt x="58444" y="1403895"/>
                  <a:pt x="52846" y="1412293"/>
                </a:cubicBezTo>
                <a:lnTo>
                  <a:pt x="24121" y="1455380"/>
                </a:lnTo>
                <a:lnTo>
                  <a:pt x="14546" y="1469743"/>
                </a:lnTo>
                <a:cubicBezTo>
                  <a:pt x="12950" y="1477722"/>
                  <a:pt x="12097" y="1485886"/>
                  <a:pt x="9759" y="1493680"/>
                </a:cubicBezTo>
                <a:cubicBezTo>
                  <a:pt x="7290" y="1501911"/>
                  <a:pt x="184" y="1509023"/>
                  <a:pt x="184" y="1517617"/>
                </a:cubicBezTo>
                <a:cubicBezTo>
                  <a:pt x="184" y="1589346"/>
                  <a:pt x="-3234" y="1579513"/>
                  <a:pt x="19334" y="1613366"/>
                </a:cubicBezTo>
                <a:cubicBezTo>
                  <a:pt x="31098" y="1660423"/>
                  <a:pt x="19604" y="1642360"/>
                  <a:pt x="48058" y="1670815"/>
                </a:cubicBezTo>
                <a:cubicBezTo>
                  <a:pt x="49654" y="1678794"/>
                  <a:pt x="49989" y="1687133"/>
                  <a:pt x="52846" y="1694752"/>
                </a:cubicBezTo>
                <a:cubicBezTo>
                  <a:pt x="56845" y="1705415"/>
                  <a:pt x="69334" y="1716027"/>
                  <a:pt x="76783" y="1723477"/>
                </a:cubicBezTo>
                <a:cubicBezTo>
                  <a:pt x="91225" y="1766806"/>
                  <a:pt x="64622" y="1695661"/>
                  <a:pt x="105508" y="1756989"/>
                </a:cubicBezTo>
                <a:cubicBezTo>
                  <a:pt x="137777" y="1805392"/>
                  <a:pt x="100963" y="1788985"/>
                  <a:pt x="134232" y="1800076"/>
                </a:cubicBezTo>
                <a:cubicBezTo>
                  <a:pt x="144255" y="1820121"/>
                  <a:pt x="145251" y="1825456"/>
                  <a:pt x="162957" y="1843162"/>
                </a:cubicBezTo>
                <a:cubicBezTo>
                  <a:pt x="167025" y="1847230"/>
                  <a:pt x="172532" y="1849545"/>
                  <a:pt x="177319" y="1852737"/>
                </a:cubicBezTo>
                <a:cubicBezTo>
                  <a:pt x="194811" y="1878976"/>
                  <a:pt x="184321" y="1861955"/>
                  <a:pt x="206044" y="1905399"/>
                </a:cubicBezTo>
                <a:lnTo>
                  <a:pt x="215619" y="1924549"/>
                </a:lnTo>
                <a:lnTo>
                  <a:pt x="225193" y="1943699"/>
                </a:lnTo>
                <a:cubicBezTo>
                  <a:pt x="234477" y="2027242"/>
                  <a:pt x="233097" y="1996048"/>
                  <a:pt x="225193" y="2130409"/>
                </a:cubicBezTo>
                <a:cubicBezTo>
                  <a:pt x="224917" y="2135100"/>
                  <a:pt x="218087" y="2158161"/>
                  <a:pt x="215619" y="2163921"/>
                </a:cubicBezTo>
                <a:cubicBezTo>
                  <a:pt x="212808" y="2170480"/>
                  <a:pt x="209236" y="2176687"/>
                  <a:pt x="206044" y="2183070"/>
                </a:cubicBezTo>
                <a:cubicBezTo>
                  <a:pt x="204448" y="2195837"/>
                  <a:pt x="203371" y="2208679"/>
                  <a:pt x="201256" y="2221370"/>
                </a:cubicBezTo>
                <a:cubicBezTo>
                  <a:pt x="198580" y="2237423"/>
                  <a:pt x="195628" y="2253456"/>
                  <a:pt x="191681" y="2269244"/>
                </a:cubicBezTo>
                <a:cubicBezTo>
                  <a:pt x="186886" y="2288427"/>
                  <a:pt x="185754" y="2291664"/>
                  <a:pt x="182107" y="2312331"/>
                </a:cubicBezTo>
                <a:cubicBezTo>
                  <a:pt x="178733" y="2331449"/>
                  <a:pt x="176340" y="2350743"/>
                  <a:pt x="172532" y="2369780"/>
                </a:cubicBezTo>
                <a:cubicBezTo>
                  <a:pt x="170936" y="2377759"/>
                  <a:pt x="170082" y="2385923"/>
                  <a:pt x="167744" y="2393717"/>
                </a:cubicBezTo>
                <a:cubicBezTo>
                  <a:pt x="154641" y="2437391"/>
                  <a:pt x="162741" y="2399082"/>
                  <a:pt x="148595" y="2436804"/>
                </a:cubicBezTo>
                <a:cubicBezTo>
                  <a:pt x="146285" y="2442965"/>
                  <a:pt x="146117" y="2449793"/>
                  <a:pt x="143807" y="2455954"/>
                </a:cubicBezTo>
                <a:cubicBezTo>
                  <a:pt x="141301" y="2462636"/>
                  <a:pt x="136883" y="2468478"/>
                  <a:pt x="134232" y="2475104"/>
                </a:cubicBezTo>
                <a:cubicBezTo>
                  <a:pt x="134216" y="2475143"/>
                  <a:pt x="122270" y="2510990"/>
                  <a:pt x="119870" y="2518191"/>
                </a:cubicBezTo>
                <a:lnTo>
                  <a:pt x="110295" y="2546915"/>
                </a:lnTo>
                <a:cubicBezTo>
                  <a:pt x="108699" y="2551703"/>
                  <a:pt x="105508" y="2556231"/>
                  <a:pt x="105508" y="2561278"/>
                </a:cubicBezTo>
                <a:lnTo>
                  <a:pt x="105508" y="257085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105400" y="4754562"/>
            <a:ext cx="3962400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Consistency constraints</a:t>
            </a:r>
          </a:p>
          <a:p>
            <a:endParaRPr lang="en-US" sz="10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Entries all non-negative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Root sequence has probability 1.0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Probability mass conservation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82751" y="4437525"/>
            <a:ext cx="1374649" cy="287410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019609" y="4697806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Children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40648" y="3345293"/>
            <a:ext cx="640203" cy="287410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03367" y="3133882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Parent</a:t>
            </a:r>
          </a:p>
        </p:txBody>
      </p:sp>
      <p:sp>
        <p:nvSpPr>
          <p:cNvPr id="67" name="Rectangle 66"/>
          <p:cNvSpPr/>
          <p:nvPr/>
        </p:nvSpPr>
        <p:spPr>
          <a:xfrm>
            <a:off x="-4343400" y="5690885"/>
            <a:ext cx="7691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28600" y="61354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+mj-lt"/>
              </a:rPr>
              <a:t>[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Romanovskii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, Reduction of a game with complete memory to a matrix game, 1961]</a:t>
            </a:r>
          </a:p>
          <a:p>
            <a:r>
              <a:rPr lang="en-US" dirty="0">
                <a:solidFill>
                  <a:srgbClr val="7030A0"/>
                </a:solidFill>
                <a:latin typeface="+mj-lt"/>
              </a:rPr>
              <a:t>[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Koller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et al., </a:t>
            </a:r>
            <a:r>
              <a:rPr lang="en-US" dirty="0">
                <a:solidFill>
                  <a:srgbClr val="7030A0"/>
                </a:solidFill>
              </a:rPr>
              <a:t>Fast algorithms for finding randomized strategies in game trees, STOC 1994]</a:t>
            </a:r>
            <a:endParaRPr lang="en-US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84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61" grpId="0" animBg="1"/>
      <p:bldP spid="61" grpId="1" animBg="1"/>
      <p:bldP spid="62" grpId="0" animBg="1"/>
      <p:bldP spid="63" grpId="0" animBg="1"/>
      <p:bldP spid="64" grpId="0"/>
      <p:bldP spid="65" grpId="0" animBg="1"/>
      <p:bldP spid="66" grpId="0"/>
      <p:bldP spid="6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E779-E663-4A97-82FF-1AB335AE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Sequence-Form Strategies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1436389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Consequence: </a:t>
            </a:r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lot of results carry over from normal form games when using sequence-form strategies!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895600"/>
            <a:ext cx="5756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Nash equilibrium is a bilinear saddle point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92848" y="3298045"/>
                <a:ext cx="1680845" cy="492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848" y="3298045"/>
                <a:ext cx="1680845" cy="492507"/>
              </a:xfrm>
              <a:prstGeom prst="rect">
                <a:avLst/>
              </a:prstGeom>
              <a:blipFill>
                <a:blip r:embed="rId3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68">
            <a:extLst>
              <a:ext uri="{FF2B5EF4-FFF2-40B4-BE49-F238E27FC236}">
                <a16:creationId xmlns:a16="http://schemas.microsoft.com/office/drawing/2014/main" id="{867C3259-894B-4EEE-AB53-1E8C3BB65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000" y="4729203"/>
            <a:ext cx="5791200" cy="1657193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5945479" y="5009651"/>
            <a:ext cx="457200" cy="298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945479" y="5009651"/>
                <a:ext cx="6242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479" y="5009651"/>
                <a:ext cx="62421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5991454" y="5553395"/>
            <a:ext cx="397079" cy="420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653733" y="6007986"/>
                <a:ext cx="91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733" y="6007986"/>
                <a:ext cx="9159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/>
          <p:cNvSpPr/>
          <p:nvPr/>
        </p:nvSpPr>
        <p:spPr>
          <a:xfrm>
            <a:off x="3338600" y="5544097"/>
            <a:ext cx="521187" cy="420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786400" y="5527588"/>
            <a:ext cx="304799" cy="420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02480" y="4994238"/>
            <a:ext cx="304799" cy="32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4786400" y="5045647"/>
                <a:ext cx="466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400" y="5045647"/>
                <a:ext cx="46647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755456" y="5986479"/>
                <a:ext cx="4760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456" y="5986479"/>
                <a:ext cx="476092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7312444" y="4987578"/>
            <a:ext cx="786580" cy="32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7296364" y="5038987"/>
                <a:ext cx="6906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364" y="5038987"/>
                <a:ext cx="69063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7287976" y="5610727"/>
            <a:ext cx="786580" cy="32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7296364" y="6031468"/>
                <a:ext cx="6957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364" y="6031468"/>
                <a:ext cx="695703" cy="369332"/>
              </a:xfrm>
              <a:prstGeom prst="rect">
                <a:avLst/>
              </a:prstGeom>
              <a:blipFill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3312706" y="4879832"/>
            <a:ext cx="547081" cy="420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14400" y="4038600"/>
            <a:ext cx="66767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As long as we can construct regret minimizers for the sets of</a:t>
            </a:r>
            <a:b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sequence-form strategies, we can use them to converge to</a:t>
            </a:r>
          </a:p>
          <a:p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Nash equilibrium in self play</a:t>
            </a:r>
          </a:p>
        </p:txBody>
      </p:sp>
    </p:spTree>
    <p:extLst>
      <p:ext uri="{BB962C8B-B14F-4D97-AF65-F5344CB8AC3E}">
        <p14:creationId xmlns:p14="http://schemas.microsoft.com/office/powerpoint/2010/main" val="42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0" grpId="0" animBg="1"/>
      <p:bldP spid="71" grpId="0"/>
      <p:bldP spid="72" grpId="0" animBg="1"/>
      <p:bldP spid="73" grpId="0"/>
      <p:bldP spid="74" grpId="0" animBg="1"/>
      <p:bldP spid="75" grpId="0" animBg="1"/>
      <p:bldP spid="76" grpId="0" animBg="1"/>
      <p:bldP spid="77" grpId="0"/>
      <p:bldP spid="78" grpId="0"/>
      <p:bldP spid="79" grpId="0" animBg="1"/>
      <p:bldP spid="80" grpId="0"/>
      <p:bldP spid="81" grpId="0" animBg="1"/>
      <p:bldP spid="82" grpId="0"/>
      <p:bldP spid="83" grpId="0" animBg="1"/>
      <p:bldP spid="6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Regret Minimizers for Sequence-Form Strategy Spaces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16002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IDEA: </a:t>
            </a:r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Sequence-form strategy spaces have a strong combinatorial structure!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sosceles Triangle 5"/>
              <p:cNvSpPr/>
              <p:nvPr/>
            </p:nvSpPr>
            <p:spPr>
              <a:xfrm>
                <a:off x="876300" y="3505200"/>
                <a:ext cx="1295400" cy="1143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Isosceles Tri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3505200"/>
                <a:ext cx="1295400" cy="1143000"/>
              </a:xfrm>
              <a:prstGeom prst="triangl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19200" y="3406041"/>
                <a:ext cx="609600" cy="3048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406041"/>
                <a:ext cx="609600" cy="304800"/>
              </a:xfrm>
              <a:prstGeom prst="round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Isosceles Triangle 6"/>
              <p:cNvSpPr/>
              <p:nvPr/>
            </p:nvSpPr>
            <p:spPr>
              <a:xfrm>
                <a:off x="2362200" y="3505200"/>
                <a:ext cx="1295400" cy="1143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Isosceles Tri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505200"/>
                <a:ext cx="1295400" cy="1143000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705100" y="3406041"/>
                <a:ext cx="609600" cy="3048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3406041"/>
                <a:ext cx="609600" cy="304800"/>
              </a:xfrm>
              <a:prstGeom prst="round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175" y="2362649"/>
            <a:ext cx="542925" cy="520536"/>
          </a:xfrm>
          <a:prstGeom prst="rect">
            <a:avLst/>
          </a:prstGeom>
        </p:spPr>
      </p:pic>
      <p:cxnSp>
        <p:nvCxnSpPr>
          <p:cNvPr id="12" name="Straight Connector 11"/>
          <p:cNvCxnSpPr>
            <a:stCxn id="5" idx="0"/>
          </p:cNvCxnSpPr>
          <p:nvPr/>
        </p:nvCxnSpPr>
        <p:spPr>
          <a:xfrm flipV="1">
            <a:off x="1524000" y="2883185"/>
            <a:ext cx="638175" cy="5228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10" idx="2"/>
          </p:cNvCxnSpPr>
          <p:nvPr/>
        </p:nvCxnSpPr>
        <p:spPr>
          <a:xfrm flipH="1" flipV="1">
            <a:off x="2433638" y="2883185"/>
            <a:ext cx="576262" cy="5228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47800" y="5203209"/>
                <a:ext cx="15975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203209"/>
                <a:ext cx="1597553" cy="369332"/>
              </a:xfrm>
              <a:prstGeom prst="rect">
                <a:avLst/>
              </a:prstGeom>
              <a:blipFill>
                <a:blip r:embed="rId7"/>
                <a:stretch>
                  <a:fillRect l="-551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9481" y="4853774"/>
                <a:ext cx="33113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is a valid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s.f.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strategy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81" y="4853774"/>
                <a:ext cx="3311356" cy="276999"/>
              </a:xfrm>
              <a:prstGeom prst="rect">
                <a:avLst/>
              </a:prstGeom>
              <a:blipFill>
                <a:blip r:embed="rId8"/>
                <a:stretch>
                  <a:fillRect l="-4198" t="-26087" r="-3435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178720" y="5683071"/>
            <a:ext cx="2509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Cartesian Products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00" y="2971314"/>
            <a:ext cx="0" cy="342948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6248400" y="2622917"/>
                <a:ext cx="609600" cy="3048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622917"/>
                <a:ext cx="609600" cy="3048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V="1">
            <a:off x="5755333" y="2927717"/>
            <a:ext cx="638175" cy="5228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664971" y="2927717"/>
            <a:ext cx="576262" cy="52285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Isosceles Triangle 23"/>
              <p:cNvSpPr/>
              <p:nvPr/>
            </p:nvSpPr>
            <p:spPr>
              <a:xfrm>
                <a:off x="5107633" y="3450573"/>
                <a:ext cx="1295400" cy="1143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4" name="Isosceles Tri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633" y="3450573"/>
                <a:ext cx="1295400" cy="1143000"/>
              </a:xfrm>
              <a:prstGeom prst="triangl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Isosceles Triangle 24"/>
              <p:cNvSpPr/>
              <p:nvPr/>
            </p:nvSpPr>
            <p:spPr>
              <a:xfrm>
                <a:off x="6593533" y="3450573"/>
                <a:ext cx="1295400" cy="1143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5" name="Isosceles Tri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533" y="3450573"/>
                <a:ext cx="1295400" cy="1143000"/>
              </a:xfrm>
              <a:prstGeom prst="triangl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05356" y="2966759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56" y="2966759"/>
                <a:ext cx="186718" cy="276999"/>
              </a:xfrm>
              <a:prstGeom prst="rect">
                <a:avLst/>
              </a:prstGeom>
              <a:blipFill>
                <a:blip r:embed="rId12"/>
                <a:stretch>
                  <a:fillRect l="-25000" r="-25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41208" y="2967784"/>
                <a:ext cx="6932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1 −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208" y="2967784"/>
                <a:ext cx="693267" cy="276999"/>
              </a:xfrm>
              <a:prstGeom prst="rect">
                <a:avLst/>
              </a:prstGeom>
              <a:blipFill>
                <a:blip r:embed="rId13"/>
                <a:stretch>
                  <a:fillRect l="-5357" t="-4348" r="-5357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10827" y="4795748"/>
                <a:ext cx="396749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is a valid</a:t>
                </a:r>
                <a:b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s.f.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strategy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827" y="4795748"/>
                <a:ext cx="3967496" cy="646331"/>
              </a:xfrm>
              <a:prstGeom prst="rect">
                <a:avLst/>
              </a:prstGeom>
              <a:blipFill>
                <a:blip r:embed="rId14"/>
                <a:stretch>
                  <a:fillRect l="-1278" t="-3846" r="-639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08766" y="5164640"/>
                <a:ext cx="2385333" cy="1168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conv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766" y="5164640"/>
                <a:ext cx="2385333" cy="1168910"/>
              </a:xfrm>
              <a:prstGeom prst="rect">
                <a:avLst/>
              </a:prstGeom>
              <a:blipFill>
                <a:blip r:embed="rId15"/>
                <a:stretch>
                  <a:fillRect l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740709" y="6052403"/>
            <a:ext cx="1892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Convex Hulls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E64715-9828-4305-8DBD-F11220A62CD3}"/>
              </a:ext>
            </a:extLst>
          </p:cNvPr>
          <p:cNvSpPr txBox="1"/>
          <p:nvPr/>
        </p:nvSpPr>
        <p:spPr>
          <a:xfrm>
            <a:off x="384913" y="2467415"/>
            <a:ext cx="186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Observation node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4F9DEE-B0EB-4B00-87EC-E69AA71E767E}"/>
              </a:ext>
            </a:extLst>
          </p:cNvPr>
          <p:cNvSpPr txBox="1"/>
          <p:nvPr/>
        </p:nvSpPr>
        <p:spPr>
          <a:xfrm>
            <a:off x="6803643" y="2428108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node</a:t>
            </a:r>
          </a:p>
        </p:txBody>
      </p:sp>
    </p:spTree>
    <p:extLst>
      <p:ext uri="{BB962C8B-B14F-4D97-AF65-F5344CB8AC3E}">
        <p14:creationId xmlns:p14="http://schemas.microsoft.com/office/powerpoint/2010/main" val="35432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16" grpId="0"/>
      <p:bldP spid="17" grpId="0"/>
      <p:bldP spid="18" grpId="0"/>
      <p:bldP spid="21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Recap: Normal-Form Games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900003"/>
              </p:ext>
            </p:extLst>
          </p:nvPr>
        </p:nvGraphicFramePr>
        <p:xfrm>
          <a:off x="1928719" y="2362200"/>
          <a:ext cx="25146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399417156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966095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42902486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+1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852519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+1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104124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+1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21517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52919" y="1754109"/>
            <a:ext cx="3481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SIMULTANEOUS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(No turns)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19" y="4023255"/>
            <a:ext cx="741181" cy="709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19" y="2438400"/>
            <a:ext cx="685800" cy="635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319" y="3223176"/>
            <a:ext cx="692586" cy="64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919" y="1627232"/>
            <a:ext cx="685800" cy="635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726" y="1627232"/>
            <a:ext cx="692586" cy="640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038" y="1610795"/>
            <a:ext cx="741181" cy="7096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81519" y="3509432"/>
            <a:ext cx="3481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Strategy for a player is just a probability distribution over actions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881" y="2489209"/>
            <a:ext cx="63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0.2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881" y="3306281"/>
            <a:ext cx="63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0.5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881" y="4110335"/>
            <a:ext cx="63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1506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C573-CEAB-AC48-EDC5-ADF3E806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2460D-46CD-D81D-B501-90ACC5FA6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1319"/>
            <a:ext cx="8229600" cy="23772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We can leverage this </a:t>
            </a:r>
            <a:r>
              <a:rPr lang="en-US" b="0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combinatorial structure </a:t>
            </a:r>
            <a:r>
              <a:rPr lang="en-US" b="0" i="0" dirty="0">
                <a:solidFill>
                  <a:srgbClr val="22222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to construct </a:t>
            </a:r>
            <a:r>
              <a:rPr lang="en-US" b="0" i="0" dirty="0">
                <a:solidFill>
                  <a:srgbClr val="C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compositionally</a:t>
            </a:r>
            <a:r>
              <a:rPr lang="en-US" b="0" i="0" dirty="0">
                <a:solidFill>
                  <a:srgbClr val="22222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 regret minimizer for a player’s sequence-form strategy set using any regret minimizers for simplices</a:t>
            </a:r>
          </a:p>
          <a:p>
            <a:pPr marL="0" indent="0" algn="ctr">
              <a:buNone/>
            </a:pPr>
            <a:endParaRPr lang="en-US" dirty="0">
              <a:solidFill>
                <a:srgbClr val="22222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264FCAA-1DB2-4052-4829-DF8C9A1BEB75}"/>
              </a:ext>
            </a:extLst>
          </p:cNvPr>
          <p:cNvSpPr/>
          <p:nvPr/>
        </p:nvSpPr>
        <p:spPr>
          <a:xfrm>
            <a:off x="1371600" y="4114800"/>
            <a:ext cx="66294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⭐️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In other words: we can “reduce” regret minimization for extensive-form games to regret minimization for normal-form games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C40B6-E31B-4AF3-9A83-212DEE0749AD}"/>
              </a:ext>
            </a:extLst>
          </p:cNvPr>
          <p:cNvSpPr txBox="1"/>
          <p:nvPr/>
        </p:nvSpPr>
        <p:spPr>
          <a:xfrm>
            <a:off x="380317" y="6414085"/>
            <a:ext cx="83833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[Farina, Kroer &amp; Sandholm, Regret Circuits: Composability of Regret Minimizers, ICML-19]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4536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Regret Circuits: Cartesian Product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78" y="2362200"/>
            <a:ext cx="7975255" cy="2648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0E607-EEF2-42A4-A1FB-66FC45FE280E}"/>
              </a:ext>
            </a:extLst>
          </p:cNvPr>
          <p:cNvSpPr txBox="1"/>
          <p:nvPr/>
        </p:nvSpPr>
        <p:spPr>
          <a:xfrm>
            <a:off x="380317" y="6414085"/>
            <a:ext cx="83833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[Farina, Kroer &amp; Sandholm, Regret Circuits: Composability of Regret Minimizers, ICML-19]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D22BD7-3662-96B7-A449-944C1BFF06B5}"/>
                  </a:ext>
                </a:extLst>
              </p:cNvPr>
              <p:cNvSpPr txBox="1"/>
              <p:nvPr/>
            </p:nvSpPr>
            <p:spPr>
              <a:xfrm>
                <a:off x="647198" y="3124200"/>
                <a:ext cx="1906035" cy="4380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D22BD7-3662-96B7-A449-944C1BFF0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8" y="3124200"/>
                <a:ext cx="1906035" cy="438069"/>
              </a:xfrm>
              <a:prstGeom prst="rect">
                <a:avLst/>
              </a:prstGeom>
              <a:blipFill>
                <a:blip r:embed="rId4"/>
                <a:stretch>
                  <a:fillRect l="-3947" r="-394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77790-BD0F-C6D7-7D63-96570C2D6714}"/>
                  </a:ext>
                </a:extLst>
              </p:cNvPr>
              <p:cNvSpPr txBox="1"/>
              <p:nvPr/>
            </p:nvSpPr>
            <p:spPr>
              <a:xfrm>
                <a:off x="2895600" y="2609991"/>
                <a:ext cx="748090" cy="4215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77790-BD0F-C6D7-7D63-96570C2D6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609991"/>
                <a:ext cx="748090" cy="421526"/>
              </a:xfrm>
              <a:prstGeom prst="rect">
                <a:avLst/>
              </a:prstGeom>
              <a:blipFill>
                <a:blip r:embed="rId5"/>
                <a:stretch>
                  <a:fillRect l="-6667" r="-1667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BD85CD-21C6-BA6D-DD42-133BB5CAB1BB}"/>
                  </a:ext>
                </a:extLst>
              </p:cNvPr>
              <p:cNvSpPr txBox="1"/>
              <p:nvPr/>
            </p:nvSpPr>
            <p:spPr>
              <a:xfrm>
                <a:off x="2967034" y="4355888"/>
                <a:ext cx="748090" cy="4215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BD85CD-21C6-BA6D-DD42-133BB5CAB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034" y="4355888"/>
                <a:ext cx="748090" cy="421526"/>
              </a:xfrm>
              <a:prstGeom prst="rect">
                <a:avLst/>
              </a:prstGeom>
              <a:blipFill>
                <a:blip r:embed="rId6"/>
                <a:stretch>
                  <a:fillRect l="-5000" r="-3333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980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Regret Circuits: Convex Hull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35" y="2971800"/>
            <a:ext cx="6506628" cy="2362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18C702-7995-4BBF-BF7D-861C0843C938}"/>
              </a:ext>
            </a:extLst>
          </p:cNvPr>
          <p:cNvSpPr/>
          <p:nvPr/>
        </p:nvSpPr>
        <p:spPr>
          <a:xfrm>
            <a:off x="5883234" y="1778256"/>
            <a:ext cx="2803566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Extra regret minimizer decides how to mix the decisions on X and Y</a:t>
            </a:r>
          </a:p>
        </p:txBody>
      </p:sp>
      <p:cxnSp>
        <p:nvCxnSpPr>
          <p:cNvPr id="8" name="Connector: Elbow 22">
            <a:extLst>
              <a:ext uri="{FF2B5EF4-FFF2-40B4-BE49-F238E27FC236}">
                <a16:creationId xmlns:a16="http://schemas.microsoft.com/office/drawing/2014/main" id="{EF80B1BD-3E1E-446F-AD66-4C4683E53702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V="1">
            <a:off x="4465320" y="2273556"/>
            <a:ext cx="1417914" cy="1612644"/>
          </a:xfrm>
          <a:prstGeom prst="bentConnector2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3357686-6B07-4922-B94C-7F4C4B70F055}"/>
              </a:ext>
            </a:extLst>
          </p:cNvPr>
          <p:cNvSpPr/>
          <p:nvPr/>
        </p:nvSpPr>
        <p:spPr>
          <a:xfrm>
            <a:off x="3962400" y="3886200"/>
            <a:ext cx="1005840" cy="5334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1378146"/>
            <a:ext cx="1103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IDEA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51778" y="2824586"/>
            <a:ext cx="22068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Any </a:t>
            </a:r>
            <a:r>
              <a:rPr lang="en-US" sz="20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will work!</a:t>
            </a:r>
          </a:p>
          <a:p>
            <a:r>
              <a:rPr lang="en-US" sz="20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RM, RM+, DRM, </a:t>
            </a:r>
          </a:p>
          <a:p>
            <a:r>
              <a:rPr lang="en-US" sz="20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Hedge, OMD, </a:t>
            </a:r>
          </a:p>
          <a:p>
            <a:r>
              <a:rPr lang="en-US" sz="20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FTRL, 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9EE957-618F-4028-9221-203E0F2A64A1}"/>
              </a:ext>
            </a:extLst>
          </p:cNvPr>
          <p:cNvSpPr txBox="1"/>
          <p:nvPr/>
        </p:nvSpPr>
        <p:spPr>
          <a:xfrm>
            <a:off x="380317" y="6414085"/>
            <a:ext cx="83833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[Farina, Kroer &amp; Sandholm, Regret Circuits: Composability of Regret Minimizers, ICML-19]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8601EA-0B1A-8886-4BDE-FD40DA9D3887}"/>
                  </a:ext>
                </a:extLst>
              </p:cNvPr>
              <p:cNvSpPr txBox="1"/>
              <p:nvPr/>
            </p:nvSpPr>
            <p:spPr>
              <a:xfrm>
                <a:off x="455835" y="3810000"/>
                <a:ext cx="55438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8601EA-0B1A-8886-4BDE-FD40DA9D3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35" y="3810000"/>
                <a:ext cx="554383" cy="307777"/>
              </a:xfrm>
              <a:prstGeom prst="rect">
                <a:avLst/>
              </a:prstGeom>
              <a:blipFill>
                <a:blip r:embed="rId4"/>
                <a:stretch>
                  <a:fillRect l="-6818"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AD54BF-B428-D745-48F8-C1BD28023685}"/>
                  </a:ext>
                </a:extLst>
              </p:cNvPr>
              <p:cNvSpPr txBox="1"/>
              <p:nvPr/>
            </p:nvSpPr>
            <p:spPr>
              <a:xfrm>
                <a:off x="3463224" y="3788236"/>
                <a:ext cx="499176" cy="3265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AD54BF-B428-D745-48F8-C1BD28023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224" y="3788236"/>
                <a:ext cx="499176" cy="326564"/>
              </a:xfrm>
              <a:prstGeom prst="rect">
                <a:avLst/>
              </a:prstGeom>
              <a:blipFill>
                <a:blip r:embed="rId5"/>
                <a:stretch>
                  <a:fillRect l="-5000" t="-3846" r="-5000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97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2" grpId="0"/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A generalized Counterfactual Regret Minimization (CFR)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So, by composing the constructions for Cartesian product and convex hull, we obtain a regret minimizer for extensive-form domains</a:t>
            </a:r>
          </a:p>
          <a:p>
            <a:r>
              <a:rPr lang="en-US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IDEA: </a:t>
            </a:r>
            <a:r>
              <a:rPr lang="en-US" sz="28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decomposes and bounds regret locally at each decision point in the game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This regret minimizer is called (generalized) CFR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04801" y="4790811"/>
            <a:ext cx="8382000" cy="13353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This, with extensions discussed later, is the practical state-of-the-art in extensive-form game solving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1005" y="6140274"/>
            <a:ext cx="8841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CFR: [</a:t>
            </a:r>
            <a:r>
              <a:rPr lang="en-US" sz="1400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Zinkevich</a:t>
            </a:r>
            <a:r>
              <a:rPr lang="en-US" sz="14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al., Regret minimization in games with incomplete information, NeurIPS-07]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Generalized CFR: [Farina, Kroer &amp; Sandholm, Regret Circuits: Composability of Regret Minimizers, ICML-19]</a:t>
            </a:r>
          </a:p>
        </p:txBody>
      </p:sp>
    </p:spTree>
    <p:extLst>
      <p:ext uri="{BB962C8B-B14F-4D97-AF65-F5344CB8AC3E}">
        <p14:creationId xmlns:p14="http://schemas.microsoft.com/office/powerpoint/2010/main" val="55524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CB63-2596-6BDB-4ACD-C2C0D5FA6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108"/>
          </a:xfrm>
        </p:spPr>
        <p:txBody>
          <a:bodyPr>
            <a:noAutofit/>
          </a:bodyPr>
          <a:lstStyle/>
          <a:p>
            <a:r>
              <a:rPr lang="en-US" sz="3600" dirty="0"/>
              <a:t>CFR Viz: Regret Minimization Algorithm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9B3C0E-BE80-688D-EB36-C8264B18A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CFR end up updating strategies?</a:t>
            </a:r>
          </a:p>
          <a:p>
            <a:r>
              <a:rPr lang="en-US" dirty="0"/>
              <a:t>Suppose the following local strategies were output by the regret minimizers at each decision point: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23A318-0C59-7F97-F353-D01874FC0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238063"/>
            <a:ext cx="4495800" cy="304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67AAD86-4CD0-C6BC-140E-9FDE77FC6D60}"/>
              </a:ext>
            </a:extLst>
          </p:cNvPr>
          <p:cNvSpPr txBox="1"/>
          <p:nvPr/>
        </p:nvSpPr>
        <p:spPr>
          <a:xfrm>
            <a:off x="5867400" y="359477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B0BF42-70B4-1190-AEA5-81D277C51E7A}"/>
              </a:ext>
            </a:extLst>
          </p:cNvPr>
          <p:cNvSpPr txBox="1"/>
          <p:nvPr/>
        </p:nvSpPr>
        <p:spPr>
          <a:xfrm>
            <a:off x="3430462" y="457959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A97E07-76E2-31E5-A8CB-636440BF30F1}"/>
              </a:ext>
            </a:extLst>
          </p:cNvPr>
          <p:cNvSpPr txBox="1"/>
          <p:nvPr/>
        </p:nvSpPr>
        <p:spPr>
          <a:xfrm>
            <a:off x="4539975" y="457959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1DC23C-8B7B-39E5-FD53-B9257E3A60EE}"/>
              </a:ext>
            </a:extLst>
          </p:cNvPr>
          <p:cNvSpPr txBox="1"/>
          <p:nvPr/>
        </p:nvSpPr>
        <p:spPr>
          <a:xfrm>
            <a:off x="3375032" y="568853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4D781B-2B63-2F84-5DB3-ABDCE8DA86F0}"/>
              </a:ext>
            </a:extLst>
          </p:cNvPr>
          <p:cNvSpPr txBox="1"/>
          <p:nvPr/>
        </p:nvSpPr>
        <p:spPr>
          <a:xfrm>
            <a:off x="4256739" y="569189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6E9608-4304-B963-6557-B0B5E0B9D50A}"/>
              </a:ext>
            </a:extLst>
          </p:cNvPr>
          <p:cNvSpPr txBox="1"/>
          <p:nvPr/>
        </p:nvSpPr>
        <p:spPr>
          <a:xfrm>
            <a:off x="5021346" y="460515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FA6144-C045-50DC-BFB8-D46DF6A467A0}"/>
              </a:ext>
            </a:extLst>
          </p:cNvPr>
          <p:cNvSpPr txBox="1"/>
          <p:nvPr/>
        </p:nvSpPr>
        <p:spPr>
          <a:xfrm>
            <a:off x="6067442" y="460515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EFE7CD-CF3F-8C52-1F2A-66DD0959468F}"/>
              </a:ext>
            </a:extLst>
          </p:cNvPr>
          <p:cNvSpPr txBox="1"/>
          <p:nvPr/>
        </p:nvSpPr>
        <p:spPr>
          <a:xfrm>
            <a:off x="5012546" y="568853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BC49BB-192B-0C31-AD42-39D517CBC662}"/>
              </a:ext>
            </a:extLst>
          </p:cNvPr>
          <p:cNvSpPr txBox="1"/>
          <p:nvPr/>
        </p:nvSpPr>
        <p:spPr>
          <a:xfrm>
            <a:off x="5789586" y="568541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86B9DA-ADB0-17AA-43D8-D8B5FAF4E497}"/>
              </a:ext>
            </a:extLst>
          </p:cNvPr>
          <p:cNvSpPr txBox="1"/>
          <p:nvPr/>
        </p:nvSpPr>
        <p:spPr>
          <a:xfrm>
            <a:off x="6506708" y="461898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0.75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F99EE4-2417-BB0E-C64A-5A6F1E76316C}"/>
              </a:ext>
            </a:extLst>
          </p:cNvPr>
          <p:cNvSpPr txBox="1"/>
          <p:nvPr/>
        </p:nvSpPr>
        <p:spPr>
          <a:xfrm>
            <a:off x="6528205" y="569189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6CA5E3-3EAD-B23F-FABB-ADAEBE9CCFB3}"/>
              </a:ext>
            </a:extLst>
          </p:cNvPr>
          <p:cNvSpPr txBox="1"/>
          <p:nvPr/>
        </p:nvSpPr>
        <p:spPr>
          <a:xfrm>
            <a:off x="7354914" y="568541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221EE8-1020-1D58-3616-D586308DF8CA}"/>
              </a:ext>
            </a:extLst>
          </p:cNvPr>
          <p:cNvSpPr txBox="1"/>
          <p:nvPr/>
        </p:nvSpPr>
        <p:spPr>
          <a:xfrm>
            <a:off x="7619974" y="461898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 0.25</a:t>
            </a:r>
          </a:p>
        </p:txBody>
      </p:sp>
    </p:spTree>
    <p:extLst>
      <p:ext uri="{BB962C8B-B14F-4D97-AF65-F5344CB8AC3E}">
        <p14:creationId xmlns:p14="http://schemas.microsoft.com/office/powerpoint/2010/main" val="22634019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CB63-2596-6BDB-4ACD-C2C0D5FA6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7"/>
          </a:xfrm>
        </p:spPr>
        <p:txBody>
          <a:bodyPr>
            <a:noAutofit/>
          </a:bodyPr>
          <a:lstStyle/>
          <a:p>
            <a:r>
              <a:rPr lang="en-US" sz="3600" dirty="0"/>
              <a:t>CFR Viz: Regret Minimization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49B3C0E-BE80-688D-EB36-C8264B18A3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135563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/>
                  <a:t>An example utility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600" dirty="0"/>
                  <a:t> shown in </a:t>
                </a:r>
                <a:r>
                  <a:rPr lang="en-US" sz="1600" dirty="0">
                    <a:solidFill>
                      <a:srgbClr val="00B050"/>
                    </a:solidFill>
                  </a:rPr>
                  <a:t>green</a:t>
                </a:r>
                <a:r>
                  <a:rPr lang="en-US" sz="1600" dirty="0"/>
                  <a:t> is now received by the CFR regret minimizer</a:t>
                </a:r>
              </a:p>
              <a:p>
                <a:pPr lvl="1"/>
                <a:r>
                  <a:rPr lang="en-US" sz="1200" dirty="0"/>
                  <a:t>Remember: in regret minimization we make no assumption as to how the environment picked the utility vector. So, the green utilities may not actually be “real” payoffs in Kuhn</a:t>
                </a:r>
              </a:p>
              <a:p>
                <a:pPr lvl="1"/>
                <a:r>
                  <a:rPr lang="en-US" sz="1200" dirty="0"/>
                  <a:t>In the special case of playing against an opponent to compute Nash, the green number = </a:t>
                </a:r>
                <a:br>
                  <a:rPr lang="en-US" sz="1200" dirty="0"/>
                </a:br>
                <a:r>
                  <a:rPr lang="en-US" sz="1100" dirty="0"/>
                  <a:t>∑</a:t>
                </a:r>
                <a:r>
                  <a:rPr lang="en-US" sz="1100" baseline="-25000" dirty="0"/>
                  <a:t>subsequent</a:t>
                </a:r>
                <a:r>
                  <a:rPr lang="en-US" sz="1100" b="1" baseline="-25000" dirty="0"/>
                  <a:t> game tree </a:t>
                </a:r>
                <a:r>
                  <a:rPr lang="en-US" sz="1100" baseline="-25000" dirty="0"/>
                  <a:t>leaves in which this player can’t move again because game ends </a:t>
                </a:r>
                <a:r>
                  <a:rPr lang="en-US" sz="1100" dirty="0"/>
                  <a:t>leaf payoff * reach probability of opponent from root to that leaf * reach probability of chance from root to that leaf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49B3C0E-BE80-688D-EB36-C8264B18A3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135563"/>
              </a:xfrm>
              <a:blipFill>
                <a:blip r:embed="rId2"/>
                <a:stretch>
                  <a:fillRect l="-296" t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37CE0A4E-A337-E6A1-ED08-AFC5574C3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19400"/>
            <a:ext cx="4495800" cy="304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6FE493C-AA00-0439-3CB8-6164E42EA6CB}"/>
              </a:ext>
            </a:extLst>
          </p:cNvPr>
          <p:cNvSpPr txBox="1"/>
          <p:nvPr/>
        </p:nvSpPr>
        <p:spPr>
          <a:xfrm>
            <a:off x="3352800" y="317611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1.0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3CAC4C-2CB7-D349-3C7E-8E4C392106E5}"/>
              </a:ext>
            </a:extLst>
          </p:cNvPr>
          <p:cNvSpPr txBox="1"/>
          <p:nvPr/>
        </p:nvSpPr>
        <p:spPr>
          <a:xfrm>
            <a:off x="915862" y="416093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2.0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04058D-D4AC-669D-2B6D-00A651F2C9BB}"/>
              </a:ext>
            </a:extLst>
          </p:cNvPr>
          <p:cNvSpPr txBox="1"/>
          <p:nvPr/>
        </p:nvSpPr>
        <p:spPr>
          <a:xfrm>
            <a:off x="2025375" y="4160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-1.5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76C509-0E32-75FB-306C-5882E5F3E77D}"/>
              </a:ext>
            </a:extLst>
          </p:cNvPr>
          <p:cNvSpPr txBox="1"/>
          <p:nvPr/>
        </p:nvSpPr>
        <p:spPr>
          <a:xfrm>
            <a:off x="860432" y="526987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0.8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9681B0-EBD8-C194-101C-CBFED3C9C5CE}"/>
              </a:ext>
            </a:extLst>
          </p:cNvPr>
          <p:cNvSpPr txBox="1"/>
          <p:nvPr/>
        </p:nvSpPr>
        <p:spPr>
          <a:xfrm>
            <a:off x="1742139" y="527323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0.2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E01848-C4DD-4D92-A3C5-9FAFD9559DE8}"/>
              </a:ext>
            </a:extLst>
          </p:cNvPr>
          <p:cNvSpPr txBox="1"/>
          <p:nvPr/>
        </p:nvSpPr>
        <p:spPr>
          <a:xfrm>
            <a:off x="2506746" y="418649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19C25E-7254-E584-FBD9-96BA23BDE183}"/>
              </a:ext>
            </a:extLst>
          </p:cNvPr>
          <p:cNvSpPr txBox="1"/>
          <p:nvPr/>
        </p:nvSpPr>
        <p:spPr>
          <a:xfrm>
            <a:off x="3552842" y="418649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4ADA95-F42F-6BE8-2666-821BD5E9FE99}"/>
              </a:ext>
            </a:extLst>
          </p:cNvPr>
          <p:cNvSpPr txBox="1"/>
          <p:nvPr/>
        </p:nvSpPr>
        <p:spPr>
          <a:xfrm>
            <a:off x="2497946" y="526987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0.4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2114CD-54B0-7579-54AA-51BF4D4626A1}"/>
              </a:ext>
            </a:extLst>
          </p:cNvPr>
          <p:cNvSpPr txBox="1"/>
          <p:nvPr/>
        </p:nvSpPr>
        <p:spPr>
          <a:xfrm>
            <a:off x="3274986" y="526675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0.6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D80993-9BBD-4136-C41F-18568473B57B}"/>
              </a:ext>
            </a:extLst>
          </p:cNvPr>
          <p:cNvSpPr txBox="1"/>
          <p:nvPr/>
        </p:nvSpPr>
        <p:spPr>
          <a:xfrm>
            <a:off x="3992108" y="420031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0.75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C862DB-9304-13F5-83C7-3AD4BECEBAEE}"/>
              </a:ext>
            </a:extLst>
          </p:cNvPr>
          <p:cNvSpPr txBox="1"/>
          <p:nvPr/>
        </p:nvSpPr>
        <p:spPr>
          <a:xfrm>
            <a:off x="3992108" y="528935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-2.5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DB47443-89D4-EE88-FAF9-0DB08BE92AD1}"/>
              </a:ext>
            </a:extLst>
          </p:cNvPr>
          <p:cNvSpPr txBox="1"/>
          <p:nvPr/>
        </p:nvSpPr>
        <p:spPr>
          <a:xfrm>
            <a:off x="4840314" y="526675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A90372-743A-BD6D-E21D-9D7B00202F77}"/>
              </a:ext>
            </a:extLst>
          </p:cNvPr>
          <p:cNvSpPr txBox="1"/>
          <p:nvPr/>
        </p:nvSpPr>
        <p:spPr>
          <a:xfrm>
            <a:off x="5105374" y="420031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 0.25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EADB64-F651-B114-3495-6EA8BFEB8EF3}"/>
              </a:ext>
            </a:extLst>
          </p:cNvPr>
          <p:cNvSpPr txBox="1"/>
          <p:nvPr/>
        </p:nvSpPr>
        <p:spPr>
          <a:xfrm>
            <a:off x="4498192" y="290578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Purple</a:t>
            </a:r>
            <a:r>
              <a:rPr lang="en-US" sz="1400" dirty="0"/>
              <a:t>: last strategy output by each local regret minimizer</a:t>
            </a:r>
          </a:p>
        </p:txBody>
      </p:sp>
    </p:spTree>
    <p:extLst>
      <p:ext uri="{BB962C8B-B14F-4D97-AF65-F5344CB8AC3E}">
        <p14:creationId xmlns:p14="http://schemas.microsoft.com/office/powerpoint/2010/main" val="35816354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CB63-2596-6BDB-4ACD-C2C0D5FA6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3867"/>
          </a:xfrm>
        </p:spPr>
        <p:txBody>
          <a:bodyPr>
            <a:noAutofit/>
          </a:bodyPr>
          <a:lstStyle/>
          <a:p>
            <a:r>
              <a:rPr lang="en-US" sz="3600" dirty="0"/>
              <a:t>CFR Viz: Regret Minimization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B0B51-B68E-DB37-D119-5B2C5EBBE1D9}"/>
              </a:ext>
            </a:extLst>
          </p:cNvPr>
          <p:cNvSpPr/>
          <p:nvPr/>
        </p:nvSpPr>
        <p:spPr>
          <a:xfrm>
            <a:off x="230789" y="4800600"/>
            <a:ext cx="2630524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Example: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Counterfactual utility = -0.6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D22E84-998F-B31F-02FE-4B52D6EC9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1" y="1676400"/>
            <a:ext cx="4495800" cy="304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F84FB6D-9515-290A-86E6-214FCB23AF70}"/>
              </a:ext>
            </a:extLst>
          </p:cNvPr>
          <p:cNvSpPr txBox="1"/>
          <p:nvPr/>
        </p:nvSpPr>
        <p:spPr>
          <a:xfrm>
            <a:off x="2661271" y="203311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1.0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1ADEC0-D65A-3C7C-F58C-1817B8D357CA}"/>
              </a:ext>
            </a:extLst>
          </p:cNvPr>
          <p:cNvSpPr txBox="1"/>
          <p:nvPr/>
        </p:nvSpPr>
        <p:spPr>
          <a:xfrm>
            <a:off x="224333" y="301793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2.0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1A1E01-A526-BEC8-F4B5-234F754788B1}"/>
              </a:ext>
            </a:extLst>
          </p:cNvPr>
          <p:cNvSpPr txBox="1"/>
          <p:nvPr/>
        </p:nvSpPr>
        <p:spPr>
          <a:xfrm>
            <a:off x="1333846" y="3017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-1.5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6A35C3-FBDF-3135-3CBE-E3077960E9FA}"/>
              </a:ext>
            </a:extLst>
          </p:cNvPr>
          <p:cNvSpPr txBox="1"/>
          <p:nvPr/>
        </p:nvSpPr>
        <p:spPr>
          <a:xfrm>
            <a:off x="168903" y="412687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0.8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5B7145-6418-F223-3AF7-21A5D1E48C73}"/>
              </a:ext>
            </a:extLst>
          </p:cNvPr>
          <p:cNvSpPr txBox="1"/>
          <p:nvPr/>
        </p:nvSpPr>
        <p:spPr>
          <a:xfrm>
            <a:off x="1050610" y="413023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0.2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25A219-02EB-A0B9-AAA7-B60CD4B9BC90}"/>
              </a:ext>
            </a:extLst>
          </p:cNvPr>
          <p:cNvSpPr txBox="1"/>
          <p:nvPr/>
        </p:nvSpPr>
        <p:spPr>
          <a:xfrm>
            <a:off x="1815217" y="304349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25EBA8-0AA7-C867-4B9E-495803E3574F}"/>
              </a:ext>
            </a:extLst>
          </p:cNvPr>
          <p:cNvSpPr txBox="1"/>
          <p:nvPr/>
        </p:nvSpPr>
        <p:spPr>
          <a:xfrm>
            <a:off x="2861313" y="304349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E4E6F6-2581-3A75-B4CB-707F65660292}"/>
              </a:ext>
            </a:extLst>
          </p:cNvPr>
          <p:cNvSpPr txBox="1"/>
          <p:nvPr/>
        </p:nvSpPr>
        <p:spPr>
          <a:xfrm>
            <a:off x="1806417" y="412687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0.4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73A2C7-FD01-0AAE-4110-D22C88FF96A3}"/>
              </a:ext>
            </a:extLst>
          </p:cNvPr>
          <p:cNvSpPr txBox="1"/>
          <p:nvPr/>
        </p:nvSpPr>
        <p:spPr>
          <a:xfrm>
            <a:off x="2583457" y="412375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0.6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79F9CF-062F-DE65-209A-35BDB228C830}"/>
              </a:ext>
            </a:extLst>
          </p:cNvPr>
          <p:cNvSpPr txBox="1"/>
          <p:nvPr/>
        </p:nvSpPr>
        <p:spPr>
          <a:xfrm>
            <a:off x="3300579" y="305731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0.75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E669FF-324B-8F33-7B24-26B30F0B9EE5}"/>
              </a:ext>
            </a:extLst>
          </p:cNvPr>
          <p:cNvSpPr txBox="1"/>
          <p:nvPr/>
        </p:nvSpPr>
        <p:spPr>
          <a:xfrm>
            <a:off x="3300579" y="414635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-2.5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ED1829-DF9A-E790-8A88-181D2AAFFA47}"/>
              </a:ext>
            </a:extLst>
          </p:cNvPr>
          <p:cNvSpPr txBox="1"/>
          <p:nvPr/>
        </p:nvSpPr>
        <p:spPr>
          <a:xfrm>
            <a:off x="4148785" y="412375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C973E2-612B-3A96-C964-BFCBC6028E54}"/>
              </a:ext>
            </a:extLst>
          </p:cNvPr>
          <p:cNvSpPr txBox="1"/>
          <p:nvPr/>
        </p:nvSpPr>
        <p:spPr>
          <a:xfrm>
            <a:off x="4413845" y="305731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 0.25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3AFCEF7-1A39-FF82-AB47-BC51777C8BE3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694218" y="4361063"/>
            <a:ext cx="356392" cy="4768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CCFCEBA2-06FE-8689-1840-C3F05E808934}"/>
              </a:ext>
            </a:extLst>
          </p:cNvPr>
          <p:cNvSpPr/>
          <p:nvPr/>
        </p:nvSpPr>
        <p:spPr>
          <a:xfrm>
            <a:off x="3004171" y="4800600"/>
            <a:ext cx="3962426" cy="1078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Example: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Counterfactual utility</a:t>
            </a:r>
          </a:p>
          <a:p>
            <a:pPr algn="ctr"/>
            <a:r>
              <a:rPr lang="en-US" sz="1600" dirty="0"/>
              <a:t>= 1.0 + (0.1 x -2.5 + 0.9 x 1.6) = 2.19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7828520-EE14-0055-C194-9FE89E7AD4B5}"/>
              </a:ext>
            </a:extLst>
          </p:cNvPr>
          <p:cNvCxnSpPr>
            <a:cxnSpLocks/>
          </p:cNvCxnSpPr>
          <p:nvPr/>
        </p:nvCxnSpPr>
        <p:spPr>
          <a:xfrm flipH="1" flipV="1">
            <a:off x="3669675" y="3350057"/>
            <a:ext cx="1487948" cy="1487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3416C12-A948-0D24-8770-6AC1B940E23A}"/>
              </a:ext>
            </a:extLst>
          </p:cNvPr>
          <p:cNvSpPr txBox="1"/>
          <p:nvPr/>
        </p:nvSpPr>
        <p:spPr>
          <a:xfrm>
            <a:off x="88805" y="6113156"/>
            <a:ext cx="624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Purple</a:t>
            </a:r>
            <a:r>
              <a:rPr lang="en-US" dirty="0"/>
              <a:t>: last strategy output by each local regret minimizer</a:t>
            </a:r>
          </a:p>
          <a:p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dirty="0"/>
              <a:t>: utility vector given by environment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3450AE-4A0F-A1B0-B4D2-5C5E525E9DAE}"/>
              </a:ext>
            </a:extLst>
          </p:cNvPr>
          <p:cNvSpPr txBox="1"/>
          <p:nvPr/>
        </p:nvSpPr>
        <p:spPr>
          <a:xfrm>
            <a:off x="4953000" y="1308626"/>
            <a:ext cx="404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 1: Compute the </a:t>
            </a:r>
            <a:r>
              <a:rPr lang="en-US" sz="1600" b="1" dirty="0"/>
              <a:t>counterfactual utilities for each action</a:t>
            </a:r>
          </a:p>
          <a:p>
            <a:endParaRPr lang="en-US" sz="1600" b="1" dirty="0"/>
          </a:p>
          <a:p>
            <a:r>
              <a:rPr lang="en-US" sz="1600" i="1" dirty="0"/>
              <a:t>At leaves</a:t>
            </a:r>
            <a:r>
              <a:rPr lang="en-US" sz="1600" dirty="0"/>
              <a:t>: </a:t>
            </a:r>
          </a:p>
          <a:p>
            <a:r>
              <a:rPr lang="en-US" sz="1600" dirty="0"/>
              <a:t>   counterfactual utility = </a:t>
            </a:r>
            <a:r>
              <a:rPr lang="en-US" sz="1600" dirty="0">
                <a:solidFill>
                  <a:srgbClr val="00B050"/>
                </a:solidFill>
              </a:rPr>
              <a:t>utility</a:t>
            </a:r>
            <a:r>
              <a:rPr lang="en-US" sz="1600" dirty="0"/>
              <a:t> at leaf</a:t>
            </a:r>
          </a:p>
          <a:p>
            <a:r>
              <a:rPr lang="en-US" sz="1600" i="1" dirty="0"/>
              <a:t>Elsewhere</a:t>
            </a:r>
            <a:r>
              <a:rPr lang="en-US" sz="1600" dirty="0"/>
              <a:t>:</a:t>
            </a:r>
          </a:p>
          <a:p>
            <a:pPr algn="ctr"/>
            <a:r>
              <a:rPr lang="en-US" sz="1600" dirty="0"/>
              <a:t>   counterfactual utility =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utility at sequence</a:t>
            </a:r>
          </a:p>
          <a:p>
            <a:pPr algn="ctr"/>
            <a:r>
              <a:rPr lang="en-US" sz="1600" dirty="0"/>
              <a:t>+</a:t>
            </a:r>
          </a:p>
          <a:p>
            <a:pPr algn="ctr"/>
            <a:r>
              <a:rPr lang="en-US" sz="1600" dirty="0"/>
              <a:t>expected utility in the subtree of the decision problem (not game tree) under that sequence, weighting actions according to latest </a:t>
            </a:r>
            <a:r>
              <a:rPr lang="en-US" sz="1600" dirty="0">
                <a:solidFill>
                  <a:srgbClr val="7030A0"/>
                </a:solidFill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288263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CB63-2596-6BDB-4ACD-C2C0D5FA6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071"/>
          </a:xfrm>
        </p:spPr>
        <p:txBody>
          <a:bodyPr>
            <a:noAutofit/>
          </a:bodyPr>
          <a:lstStyle/>
          <a:p>
            <a:r>
              <a:rPr lang="en-US" sz="3600" dirty="0"/>
              <a:t>CFR Viz: Regret Minimization Algorithm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D22E84-998F-B31F-02FE-4B52D6EC9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1" y="1676400"/>
            <a:ext cx="4495800" cy="304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F84FB6D-9515-290A-86E6-214FCB23AF70}"/>
              </a:ext>
            </a:extLst>
          </p:cNvPr>
          <p:cNvSpPr txBox="1"/>
          <p:nvPr/>
        </p:nvSpPr>
        <p:spPr>
          <a:xfrm>
            <a:off x="2661271" y="19444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1.0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-0.5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0.11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1ADEC0-D65A-3C7C-F58C-1817B8D357CA}"/>
              </a:ext>
            </a:extLst>
          </p:cNvPr>
          <p:cNvSpPr txBox="1"/>
          <p:nvPr/>
        </p:nvSpPr>
        <p:spPr>
          <a:xfrm>
            <a:off x="139176" y="287449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2.0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2.84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1A1E01-A526-BEC8-F4B5-234F754788B1}"/>
              </a:ext>
            </a:extLst>
          </p:cNvPr>
          <p:cNvSpPr txBox="1"/>
          <p:nvPr/>
        </p:nvSpPr>
        <p:spPr>
          <a:xfrm>
            <a:off x="1333846" y="301793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-1.5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-1.5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6A35C3-FBDF-3135-3CBE-E3077960E9FA}"/>
              </a:ext>
            </a:extLst>
          </p:cNvPr>
          <p:cNvSpPr txBox="1"/>
          <p:nvPr/>
        </p:nvSpPr>
        <p:spPr>
          <a:xfrm>
            <a:off x="168903" y="412687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0.8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1.2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1.2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5B7145-6418-F223-3AF7-21A5D1E48C73}"/>
              </a:ext>
            </a:extLst>
          </p:cNvPr>
          <p:cNvSpPr txBox="1"/>
          <p:nvPr/>
        </p:nvSpPr>
        <p:spPr>
          <a:xfrm>
            <a:off x="1050610" y="413023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0.2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-0.6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-0.6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25A219-02EB-A0B9-AAA7-B60CD4B9BC90}"/>
              </a:ext>
            </a:extLst>
          </p:cNvPr>
          <p:cNvSpPr txBox="1"/>
          <p:nvPr/>
        </p:nvSpPr>
        <p:spPr>
          <a:xfrm>
            <a:off x="1806417" y="292607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0.46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25EBA8-0AA7-C867-4B9E-495803E3574F}"/>
              </a:ext>
            </a:extLst>
          </p:cNvPr>
          <p:cNvSpPr txBox="1"/>
          <p:nvPr/>
        </p:nvSpPr>
        <p:spPr>
          <a:xfrm>
            <a:off x="2861313" y="304349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-0.4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-0.4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E4E6F6-2581-3A75-B4CB-707F65660292}"/>
              </a:ext>
            </a:extLst>
          </p:cNvPr>
          <p:cNvSpPr txBox="1"/>
          <p:nvPr/>
        </p:nvSpPr>
        <p:spPr>
          <a:xfrm>
            <a:off x="1806417" y="412687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0.4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-0.5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-0.5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73A2C7-FD01-0AAE-4110-D22C88FF96A3}"/>
              </a:ext>
            </a:extLst>
          </p:cNvPr>
          <p:cNvSpPr txBox="1"/>
          <p:nvPr/>
        </p:nvSpPr>
        <p:spPr>
          <a:xfrm>
            <a:off x="2583457" y="412375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0.6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1.1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1.1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79F9CF-062F-DE65-209A-35BDB228C830}"/>
              </a:ext>
            </a:extLst>
          </p:cNvPr>
          <p:cNvSpPr txBox="1"/>
          <p:nvPr/>
        </p:nvSpPr>
        <p:spPr>
          <a:xfrm>
            <a:off x="3307574" y="288602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0.75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1.0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2.19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E669FF-324B-8F33-7B24-26B30F0B9EE5}"/>
              </a:ext>
            </a:extLst>
          </p:cNvPr>
          <p:cNvSpPr txBox="1"/>
          <p:nvPr/>
        </p:nvSpPr>
        <p:spPr>
          <a:xfrm>
            <a:off x="3300579" y="414635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-2.5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-2.5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ED1829-DF9A-E790-8A88-181D2AAFFA47}"/>
              </a:ext>
            </a:extLst>
          </p:cNvPr>
          <p:cNvSpPr txBox="1"/>
          <p:nvPr/>
        </p:nvSpPr>
        <p:spPr>
          <a:xfrm>
            <a:off x="4148785" y="412375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1.6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1.6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C973E2-612B-3A96-C964-BFCBC6028E54}"/>
              </a:ext>
            </a:extLst>
          </p:cNvPr>
          <p:cNvSpPr txBox="1"/>
          <p:nvPr/>
        </p:nvSpPr>
        <p:spPr>
          <a:xfrm>
            <a:off x="4413845" y="305731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 0.25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0.0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95610-2077-BC9D-F2ED-8DD17EEB6784}"/>
              </a:ext>
            </a:extLst>
          </p:cNvPr>
          <p:cNvSpPr txBox="1"/>
          <p:nvPr/>
        </p:nvSpPr>
        <p:spPr>
          <a:xfrm>
            <a:off x="207142" y="5695814"/>
            <a:ext cx="6248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Purple</a:t>
            </a:r>
            <a:r>
              <a:rPr lang="en-US" dirty="0"/>
              <a:t>: last strategy output by each local regret minimizer</a:t>
            </a:r>
          </a:p>
          <a:p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dirty="0"/>
              <a:t>: utility vector given by environment </a:t>
            </a:r>
          </a:p>
          <a:p>
            <a:r>
              <a:rPr lang="en-US" b="1" dirty="0">
                <a:solidFill>
                  <a:schemeClr val="accent6"/>
                </a:solidFill>
              </a:rPr>
              <a:t>Orange</a:t>
            </a:r>
            <a:r>
              <a:rPr lang="en-US" dirty="0"/>
              <a:t>: counterfactual utilities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8BC404-5F07-492C-8999-F95E19A30210}"/>
              </a:ext>
            </a:extLst>
          </p:cNvPr>
          <p:cNvSpPr txBox="1"/>
          <p:nvPr/>
        </p:nvSpPr>
        <p:spPr>
          <a:xfrm>
            <a:off x="4953000" y="1308626"/>
            <a:ext cx="404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 1: Compute the </a:t>
            </a:r>
            <a:r>
              <a:rPr lang="en-US" sz="1600" b="1" dirty="0"/>
              <a:t>counterfactual utilities for each action</a:t>
            </a:r>
          </a:p>
          <a:p>
            <a:endParaRPr lang="en-US" sz="1600" b="1" dirty="0"/>
          </a:p>
          <a:p>
            <a:r>
              <a:rPr lang="en-US" sz="1600" i="1" dirty="0"/>
              <a:t>At leaves</a:t>
            </a:r>
            <a:r>
              <a:rPr lang="en-US" sz="1600" dirty="0"/>
              <a:t>: </a:t>
            </a:r>
          </a:p>
          <a:p>
            <a:r>
              <a:rPr lang="en-US" sz="1600" dirty="0"/>
              <a:t>   counterfactual utility = </a:t>
            </a:r>
            <a:r>
              <a:rPr lang="en-US" sz="1600" dirty="0">
                <a:solidFill>
                  <a:srgbClr val="00B050"/>
                </a:solidFill>
              </a:rPr>
              <a:t>utility</a:t>
            </a:r>
            <a:r>
              <a:rPr lang="en-US" sz="1600" dirty="0"/>
              <a:t> at leaf</a:t>
            </a:r>
          </a:p>
          <a:p>
            <a:r>
              <a:rPr lang="en-US" sz="1600" i="1" dirty="0"/>
              <a:t>Elsewhere</a:t>
            </a:r>
            <a:r>
              <a:rPr lang="en-US" sz="1600" dirty="0"/>
              <a:t>:</a:t>
            </a:r>
          </a:p>
          <a:p>
            <a:pPr algn="ctr"/>
            <a:r>
              <a:rPr lang="en-US" sz="1600" dirty="0"/>
              <a:t>   counterfactual utility =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utility at sequence</a:t>
            </a:r>
          </a:p>
          <a:p>
            <a:pPr algn="ctr"/>
            <a:r>
              <a:rPr lang="en-US" sz="1600" dirty="0"/>
              <a:t>+</a:t>
            </a:r>
          </a:p>
          <a:p>
            <a:pPr algn="ctr"/>
            <a:r>
              <a:rPr lang="en-US" sz="1600" dirty="0"/>
              <a:t>expected utility in the subtree of the decision problem (not game tree) under that sequence, weighting actions according to latest </a:t>
            </a:r>
            <a:r>
              <a:rPr lang="en-US" sz="1600" dirty="0">
                <a:solidFill>
                  <a:srgbClr val="7030A0"/>
                </a:solidFill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3329064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CB63-2596-6BDB-4ACD-C2C0D5FA6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4898"/>
          </a:xfrm>
        </p:spPr>
        <p:txBody>
          <a:bodyPr>
            <a:noAutofit/>
          </a:bodyPr>
          <a:lstStyle/>
          <a:p>
            <a:r>
              <a:rPr lang="en-US" sz="3600" dirty="0"/>
              <a:t>CFR Viz: Regret Minimization Algorithm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5FF35-BFDE-0A84-3F56-00C705C2FBDC}"/>
              </a:ext>
            </a:extLst>
          </p:cNvPr>
          <p:cNvSpPr txBox="1"/>
          <p:nvPr/>
        </p:nvSpPr>
        <p:spPr>
          <a:xfrm>
            <a:off x="5105374" y="1905000"/>
            <a:ext cx="39624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2</a:t>
            </a:r>
            <a:r>
              <a:rPr lang="en-US" dirty="0"/>
              <a:t>: Feed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counterfactual utilities </a:t>
            </a:r>
            <a:r>
              <a:rPr lang="en-US" dirty="0"/>
              <a:t>to the regret minimizers at each decision point</a:t>
            </a:r>
          </a:p>
          <a:p>
            <a:endParaRPr lang="en-US" dirty="0"/>
          </a:p>
          <a:p>
            <a:r>
              <a:rPr lang="en-US" dirty="0"/>
              <a:t>Note: Steps 1 &amp; 2 can be done in a single bottom-up pass</a:t>
            </a:r>
          </a:p>
          <a:p>
            <a:endParaRPr lang="en-US" dirty="0"/>
          </a:p>
          <a:p>
            <a:r>
              <a:rPr lang="en-US" dirty="0"/>
              <a:t>Remember: this will work </a:t>
            </a:r>
            <a:r>
              <a:rPr lang="en-US" i="1" dirty="0"/>
              <a:t>no matter the choice of regret minimizers </a:t>
            </a:r>
            <a:r>
              <a:rPr lang="en-US" dirty="0"/>
              <a:t>(MWU, RM, RM+, Discounted RM, Optimistic RM+, </a:t>
            </a:r>
            <a:r>
              <a:rPr lang="en-US" dirty="0" err="1"/>
              <a:t>etc</a:t>
            </a:r>
            <a:r>
              <a:rPr lang="en-US" dirty="0"/>
              <a:t>). </a:t>
            </a:r>
            <a:r>
              <a:rPr lang="en-US" b="1" dirty="0"/>
              <a:t>We can also use different regret minimizers at different nodes, unlike the original CFR paper, which used RM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D22E84-998F-B31F-02FE-4B52D6EC9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1" y="1676400"/>
            <a:ext cx="4495800" cy="304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31ADEC0-D65A-3C7C-F58C-1817B8D357CA}"/>
              </a:ext>
            </a:extLst>
          </p:cNvPr>
          <p:cNvSpPr txBox="1"/>
          <p:nvPr/>
        </p:nvSpPr>
        <p:spPr>
          <a:xfrm>
            <a:off x="139176" y="287449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2.0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2.84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1A1E01-A526-BEC8-F4B5-234F754788B1}"/>
              </a:ext>
            </a:extLst>
          </p:cNvPr>
          <p:cNvSpPr txBox="1"/>
          <p:nvPr/>
        </p:nvSpPr>
        <p:spPr>
          <a:xfrm>
            <a:off x="1333846" y="301793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-1.5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-1.5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6A35C3-FBDF-3135-3CBE-E3077960E9FA}"/>
              </a:ext>
            </a:extLst>
          </p:cNvPr>
          <p:cNvSpPr txBox="1"/>
          <p:nvPr/>
        </p:nvSpPr>
        <p:spPr>
          <a:xfrm>
            <a:off x="168903" y="412687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0.8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1.2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1.2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5B7145-6418-F223-3AF7-21A5D1E48C73}"/>
              </a:ext>
            </a:extLst>
          </p:cNvPr>
          <p:cNvSpPr txBox="1"/>
          <p:nvPr/>
        </p:nvSpPr>
        <p:spPr>
          <a:xfrm>
            <a:off x="1050610" y="413023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0.2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-0.6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-0.6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25EBA8-0AA7-C867-4B9E-495803E3574F}"/>
              </a:ext>
            </a:extLst>
          </p:cNvPr>
          <p:cNvSpPr txBox="1"/>
          <p:nvPr/>
        </p:nvSpPr>
        <p:spPr>
          <a:xfrm>
            <a:off x="2861313" y="304349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-0.4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-0.4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E4E6F6-2581-3A75-B4CB-707F65660292}"/>
              </a:ext>
            </a:extLst>
          </p:cNvPr>
          <p:cNvSpPr txBox="1"/>
          <p:nvPr/>
        </p:nvSpPr>
        <p:spPr>
          <a:xfrm>
            <a:off x="1806417" y="412687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0.4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-0.5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-0.5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73A2C7-FD01-0AAE-4110-D22C88FF96A3}"/>
              </a:ext>
            </a:extLst>
          </p:cNvPr>
          <p:cNvSpPr txBox="1"/>
          <p:nvPr/>
        </p:nvSpPr>
        <p:spPr>
          <a:xfrm>
            <a:off x="2583457" y="412375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0.6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1.1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1.1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E669FF-324B-8F33-7B24-26B30F0B9EE5}"/>
              </a:ext>
            </a:extLst>
          </p:cNvPr>
          <p:cNvSpPr txBox="1"/>
          <p:nvPr/>
        </p:nvSpPr>
        <p:spPr>
          <a:xfrm>
            <a:off x="3300579" y="414635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-2.5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-2.5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ED1829-DF9A-E790-8A88-181D2AAFFA47}"/>
              </a:ext>
            </a:extLst>
          </p:cNvPr>
          <p:cNvSpPr txBox="1"/>
          <p:nvPr/>
        </p:nvSpPr>
        <p:spPr>
          <a:xfrm>
            <a:off x="4148785" y="412375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1.6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1.6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C973E2-612B-3A96-C964-BFCBC6028E54}"/>
              </a:ext>
            </a:extLst>
          </p:cNvPr>
          <p:cNvSpPr txBox="1"/>
          <p:nvPr/>
        </p:nvSpPr>
        <p:spPr>
          <a:xfrm>
            <a:off x="4413845" y="305731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 0.25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0.0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67B8FF-325C-2C90-1EF3-8B75E61BA788}"/>
              </a:ext>
            </a:extLst>
          </p:cNvPr>
          <p:cNvSpPr/>
          <p:nvPr/>
        </p:nvSpPr>
        <p:spPr>
          <a:xfrm>
            <a:off x="230788" y="4881863"/>
            <a:ext cx="4722211" cy="1097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Example: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Feed utilities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(2.84, -1.5) </a:t>
            </a:r>
            <a:r>
              <a:rPr lang="en-US" sz="1600" dirty="0"/>
              <a:t>to the regret minimizer that selects the strategy for this decision point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64E37F-C50D-35FC-11BD-AE06EB9A4EB5}"/>
              </a:ext>
            </a:extLst>
          </p:cNvPr>
          <p:cNvCxnSpPr>
            <a:cxnSpLocks/>
          </p:cNvCxnSpPr>
          <p:nvPr/>
        </p:nvCxnSpPr>
        <p:spPr>
          <a:xfrm flipH="1" flipV="1">
            <a:off x="990600" y="3124200"/>
            <a:ext cx="685800" cy="17897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58E06D1-F85B-B2EF-BF73-6E35CE3DF76B}"/>
              </a:ext>
            </a:extLst>
          </p:cNvPr>
          <p:cNvSpPr txBox="1"/>
          <p:nvPr/>
        </p:nvSpPr>
        <p:spPr>
          <a:xfrm>
            <a:off x="1806417" y="292607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0.46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0D5749-EEE5-412A-6C22-9EEC8A78DFA2}"/>
              </a:ext>
            </a:extLst>
          </p:cNvPr>
          <p:cNvSpPr txBox="1"/>
          <p:nvPr/>
        </p:nvSpPr>
        <p:spPr>
          <a:xfrm>
            <a:off x="3307574" y="288602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0.75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1.0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2.19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E2E703-DDB7-90BC-2686-863BA967D71F}"/>
              </a:ext>
            </a:extLst>
          </p:cNvPr>
          <p:cNvSpPr txBox="1"/>
          <p:nvPr/>
        </p:nvSpPr>
        <p:spPr>
          <a:xfrm>
            <a:off x="3204213" y="6002858"/>
            <a:ext cx="6248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Purple</a:t>
            </a:r>
            <a:r>
              <a:rPr lang="en-US" dirty="0"/>
              <a:t>: last strategy output by each local regret minimizer</a:t>
            </a:r>
          </a:p>
          <a:p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dirty="0"/>
              <a:t>: utility vector given by environment </a:t>
            </a:r>
          </a:p>
          <a:p>
            <a:r>
              <a:rPr lang="en-US" b="1" dirty="0">
                <a:solidFill>
                  <a:schemeClr val="accent6"/>
                </a:solidFill>
              </a:rPr>
              <a:t>Orange</a:t>
            </a:r>
            <a:r>
              <a:rPr lang="en-US" dirty="0"/>
              <a:t>: counterfactual utilities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A2CD28-6EA1-41DD-9915-8C71669C12EE}"/>
              </a:ext>
            </a:extLst>
          </p:cNvPr>
          <p:cNvSpPr txBox="1"/>
          <p:nvPr/>
        </p:nvSpPr>
        <p:spPr>
          <a:xfrm>
            <a:off x="2661271" y="19444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1.0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-0.5</a:t>
            </a: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0.11</a:t>
            </a:r>
          </a:p>
        </p:txBody>
      </p:sp>
    </p:spTree>
    <p:extLst>
      <p:ext uri="{BB962C8B-B14F-4D97-AF65-F5344CB8AC3E}">
        <p14:creationId xmlns:p14="http://schemas.microsoft.com/office/powerpoint/2010/main" val="2369602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4157-0EFB-6CA0-1934-5D7B8CE9F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CFR Guarantees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3D4A6-D8EF-3217-AE96-F0B3E437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Theorem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 the regret cumulated by CFR can be bounded as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Consequence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  if the local regret minimizers guarantee sublinear regret, then CFR cumulates sublinear regret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3AC756-B62E-A6DE-BA35-D1C39B1649C6}"/>
                  </a:ext>
                </a:extLst>
              </p:cNvPr>
              <p:cNvSpPr txBox="1"/>
              <p:nvPr/>
            </p:nvSpPr>
            <p:spPr>
              <a:xfrm>
                <a:off x="2895600" y="2768842"/>
                <a:ext cx="3421706" cy="10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𝐶𝐹𝑅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{0,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3AC756-B62E-A6DE-BA35-D1C39B164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768842"/>
                <a:ext cx="3421706" cy="1094339"/>
              </a:xfrm>
              <a:prstGeom prst="rect">
                <a:avLst/>
              </a:prstGeom>
              <a:blipFill>
                <a:blip r:embed="rId2"/>
                <a:stretch>
                  <a:fillRect l="-2963" t="-137500" r="-2963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5A42DA1-4216-A61C-E236-0AB7A6DEC13E}"/>
              </a:ext>
            </a:extLst>
          </p:cNvPr>
          <p:cNvSpPr txBox="1"/>
          <p:nvPr/>
        </p:nvSpPr>
        <p:spPr>
          <a:xfrm>
            <a:off x="2667000" y="4052035"/>
            <a:ext cx="16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Decision points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807E8-8982-C2B4-B0DC-E83E9C15F984}"/>
              </a:ext>
            </a:extLst>
          </p:cNvPr>
          <p:cNvSpPr txBox="1"/>
          <p:nvPr/>
        </p:nvSpPr>
        <p:spPr>
          <a:xfrm>
            <a:off x="5504106" y="3775036"/>
            <a:ext cx="3237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Regret cumulated by local regret</a:t>
            </a:r>
          </a:p>
          <a:p>
            <a:r>
              <a:rPr lang="en-US" dirty="0"/>
              <a:t>minimizer for decision point j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742DFA-653C-B74E-DC4F-0395C992BD76}"/>
              </a:ext>
            </a:extLst>
          </p:cNvPr>
          <p:cNvCxnSpPr>
            <a:cxnSpLocks/>
          </p:cNvCxnSpPr>
          <p:nvPr/>
        </p:nvCxnSpPr>
        <p:spPr>
          <a:xfrm flipV="1">
            <a:off x="4132506" y="3863181"/>
            <a:ext cx="287094" cy="235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D8F3AF-05F3-B431-61AD-D45FB141F05A}"/>
              </a:ext>
            </a:extLst>
          </p:cNvPr>
          <p:cNvCxnSpPr>
            <a:cxnSpLocks/>
          </p:cNvCxnSpPr>
          <p:nvPr/>
        </p:nvCxnSpPr>
        <p:spPr>
          <a:xfrm flipH="1" flipV="1">
            <a:off x="5885106" y="3429000"/>
            <a:ext cx="174353" cy="434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72672EB-C8F2-AD7D-5FAD-3D19841D64D7}"/>
              </a:ext>
            </a:extLst>
          </p:cNvPr>
          <p:cNvSpPr/>
          <p:nvPr/>
        </p:nvSpPr>
        <p:spPr>
          <a:xfrm>
            <a:off x="304800" y="6414085"/>
            <a:ext cx="84397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[Farina, Kroer &amp; Sandholm, Regret Circuits: Composability of Regret Minimizers, ICML 2019]</a:t>
            </a:r>
          </a:p>
        </p:txBody>
      </p:sp>
    </p:spTree>
    <p:extLst>
      <p:ext uri="{BB962C8B-B14F-4D97-AF65-F5344CB8AC3E}">
        <p14:creationId xmlns:p14="http://schemas.microsoft.com/office/powerpoint/2010/main" val="119405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Regret Minimization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05968" y="5734999"/>
            <a:ext cx="521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assumption available on future utilities!</a:t>
            </a:r>
          </a:p>
          <a:p>
            <a:pPr lvl="1" algn="ctr"/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Must handle adversarial environments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009C9-98EE-4CD7-B05B-1FD8DAB35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685925"/>
            <a:ext cx="2331209" cy="8143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D4FE2C-7389-48B9-97D1-76A20E201129}"/>
              </a:ext>
            </a:extLst>
          </p:cNvPr>
          <p:cNvSpPr/>
          <p:nvPr/>
        </p:nvSpPr>
        <p:spPr>
          <a:xfrm>
            <a:off x="6104316" y="1857375"/>
            <a:ext cx="1071563" cy="38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Strategy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46A34-799D-4611-8CDA-73BB2C7EDAE5}"/>
              </a:ext>
            </a:extLst>
          </p:cNvPr>
          <p:cNvSpPr/>
          <p:nvPr/>
        </p:nvSpPr>
        <p:spPr>
          <a:xfrm>
            <a:off x="824635" y="1725575"/>
            <a:ext cx="2331208" cy="6493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Utility vector</a:t>
            </a:r>
          </a:p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(one utility per action)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925DEB-5B5F-49FA-970C-AEF22F4E7A52}"/>
              </a:ext>
            </a:extLst>
          </p:cNvPr>
          <p:cNvSpPr/>
          <p:nvPr/>
        </p:nvSpPr>
        <p:spPr>
          <a:xfrm>
            <a:off x="4004054" y="1600200"/>
            <a:ext cx="1028700" cy="85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/>
                </a:solidFill>
              </a:rPr>
              <a:t>Regret minimizer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C51F9-644E-417F-AFAA-864B49DD61F6}"/>
              </a:ext>
            </a:extLst>
          </p:cNvPr>
          <p:cNvSpPr txBox="1"/>
          <p:nvPr/>
        </p:nvSpPr>
        <p:spPr>
          <a:xfrm>
            <a:off x="5842980" y="2563324"/>
            <a:ext cx="1842171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Set of all possible strategies</a:t>
            </a:r>
            <a:br>
              <a:rPr lang="en-US" sz="1013" dirty="0"/>
            </a:br>
            <a:r>
              <a:rPr lang="en-US" sz="1013" dirty="0"/>
              <a:t>(for now, a probability simplex)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0EB9A7-30C9-4E66-85E0-2F77D25DEE11}"/>
              </a:ext>
            </a:extLst>
          </p:cNvPr>
          <p:cNvSpPr/>
          <p:nvPr/>
        </p:nvSpPr>
        <p:spPr>
          <a:xfrm>
            <a:off x="3232377" y="1771652"/>
            <a:ext cx="685800" cy="2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3A75A-B8A8-4068-96F4-9D8484AC563F}"/>
              </a:ext>
            </a:extLst>
          </p:cNvPr>
          <p:cNvSpPr/>
          <p:nvPr/>
        </p:nvSpPr>
        <p:spPr>
          <a:xfrm>
            <a:off x="5066660" y="1738609"/>
            <a:ext cx="685800" cy="2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815E79-374F-47DB-97C9-4C8AFC4EB00A}"/>
              </a:ext>
            </a:extLst>
          </p:cNvPr>
          <p:cNvSpPr/>
          <p:nvPr/>
        </p:nvSpPr>
        <p:spPr>
          <a:xfrm>
            <a:off x="4125247" y="1900237"/>
            <a:ext cx="772448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05B3A0-21E2-4A42-A0D3-E30AF61B4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085" y="2314575"/>
            <a:ext cx="234026" cy="268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764138E4-453F-4D60-BD45-B4C92315A0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050" y="2999159"/>
                <a:ext cx="8743950" cy="224919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400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“How well do we do against </a:t>
                </a:r>
                <a:r>
                  <a:rPr lang="en-US" sz="2400" b="1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best,</a:t>
                </a:r>
                <a:r>
                  <a:rPr lang="en-US" sz="2400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b="1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fixed</a:t>
                </a:r>
                <a:r>
                  <a:rPr lang="en-US" sz="2400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strategy in hindsight?”</a:t>
                </a:r>
              </a:p>
              <a:p>
                <a:pPr marL="0" indent="0" algn="ctr">
                  <a:buNone/>
                </a:pPr>
                <a:endParaRPr lang="en-US" sz="1800" b="1" i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 ≔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〈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〉</m:t>
                                  </m:r>
                                </m:e>
                              </m:nary>
                            </m:e>
                          </m:d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〈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〉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🌟 Goal: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grow </a:t>
                </a:r>
                <a:r>
                  <a:rPr lang="en-US" sz="2000" dirty="0" err="1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sublinearly</a:t>
                </a:r>
                <a:r>
                  <a:rPr lang="en-US" sz="20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with respect to time T (e.g.,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764138E4-453F-4D60-BD45-B4C92315A0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2999159"/>
                <a:ext cx="8743950" cy="2249197"/>
              </a:xfrm>
              <a:blipFill>
                <a:blip r:embed="rId5"/>
                <a:stretch>
                  <a:fillRect t="-3371" b="-26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F1C1585B-FC02-4658-9A46-340CFC32EB7F}"/>
              </a:ext>
            </a:extLst>
          </p:cNvPr>
          <p:cNvSpPr/>
          <p:nvPr/>
        </p:nvSpPr>
        <p:spPr>
          <a:xfrm>
            <a:off x="5370741" y="3698274"/>
            <a:ext cx="944477" cy="7818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242DCD-0100-47BA-A543-C0B773E98B9B}"/>
              </a:ext>
            </a:extLst>
          </p:cNvPr>
          <p:cNvSpPr txBox="1"/>
          <p:nvPr/>
        </p:nvSpPr>
        <p:spPr>
          <a:xfrm>
            <a:off x="5564663" y="4471847"/>
            <a:ext cx="2210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2"/>
                </a:solidFill>
              </a:rPr>
              <a:t>Utility </a:t>
            </a:r>
            <a:r>
              <a:rPr lang="en-US" sz="1100" dirty="0">
                <a:solidFill>
                  <a:schemeClr val="accent2"/>
                </a:solidFill>
              </a:rPr>
              <a:t>that</a:t>
            </a:r>
            <a:r>
              <a:rPr lang="en-US" sz="1050" dirty="0">
                <a:solidFill>
                  <a:schemeClr val="accent2"/>
                </a:solidFill>
              </a:rPr>
              <a:t> was actually accumulated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F48AAE-0907-4431-AF5C-98AC8813286E}"/>
              </a:ext>
            </a:extLst>
          </p:cNvPr>
          <p:cNvSpPr/>
          <p:nvPr/>
        </p:nvSpPr>
        <p:spPr>
          <a:xfrm>
            <a:off x="3773260" y="3720124"/>
            <a:ext cx="1447878" cy="7818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D5EA84-4261-467A-817D-0287F3AE3875}"/>
              </a:ext>
            </a:extLst>
          </p:cNvPr>
          <p:cNvSpPr txBox="1"/>
          <p:nvPr/>
        </p:nvSpPr>
        <p:spPr>
          <a:xfrm>
            <a:off x="3711027" y="4480169"/>
            <a:ext cx="172194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2"/>
                </a:solidFill>
              </a:rPr>
              <a:t>Maximum utility that was</a:t>
            </a:r>
          </a:p>
          <a:p>
            <a:r>
              <a:rPr lang="en-US" sz="1050" dirty="0">
                <a:solidFill>
                  <a:schemeClr val="accent2"/>
                </a:solidFill>
              </a:rPr>
              <a:t>achievable by the </a:t>
            </a:r>
            <a:r>
              <a:rPr lang="en-US" sz="1050" b="1" dirty="0">
                <a:solidFill>
                  <a:schemeClr val="accent2"/>
                </a:solidFill>
              </a:rPr>
              <a:t>best fixed</a:t>
            </a:r>
          </a:p>
          <a:p>
            <a:r>
              <a:rPr lang="en-US" sz="1050" dirty="0">
                <a:solidFill>
                  <a:schemeClr val="accent2"/>
                </a:solidFill>
              </a:rPr>
              <a:t>action in hindsight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459974" y="1750878"/>
                <a:ext cx="474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974" y="1750878"/>
                <a:ext cx="4744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106268" y="1738609"/>
                <a:ext cx="4583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268" y="1738609"/>
                <a:ext cx="45839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Man with cane with solid fill">
            <a:extLst>
              <a:ext uri="{FF2B5EF4-FFF2-40B4-BE49-F238E27FC236}">
                <a16:creationId xmlns:a16="http://schemas.microsoft.com/office/drawing/2014/main" id="{0754A58A-8693-4B3D-8B98-A3439D879E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83689" y="35891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0" grpId="0"/>
      <p:bldP spid="22" grpId="0" uiExpand="1" build="p"/>
      <p:bldP spid="23" grpId="0" animBg="1"/>
      <p:bldP spid="24" grpId="0"/>
      <p:bldP spid="26" grpId="0" animBg="1"/>
      <p:bldP spid="27" grpId="0"/>
      <p:bldP spid="30" grpId="0"/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65DC-A2D1-BBB5-BF54-06B8673D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CFR in Self-Play on a Game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86DC0-AEA4-72AC-A978-D787B6E90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When putting together all the pieces of the puzzle [*** TODO: CFR in self-play***], this is what an iteration of the CFR algorithm looks like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[*** TODO: VIZ ***]</a:t>
            </a:r>
          </a:p>
        </p:txBody>
      </p:sp>
    </p:spTree>
    <p:extLst>
      <p:ext uri="{BB962C8B-B14F-4D97-AF65-F5344CB8AC3E}">
        <p14:creationId xmlns:p14="http://schemas.microsoft.com/office/powerpoint/2010/main" val="41672290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Why is CFR Superior in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17638"/>
            <a:ext cx="87630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</a:t>
            </a:r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 to second-order methods (which can offer convergence rate 1/</a:t>
            </a:r>
            <a:r>
              <a:rPr 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baseline="300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)?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Does not require solving large linear systems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Second-order methods (interior point, …) don’t fit in memory for large games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</a:t>
            </a:r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 to general-purpose regret minimizers (FTRL &amp; OMD)?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CFR uses an approach local to each decision point (easier to parallelize, warm-start, etc.)</a:t>
            </a:r>
          </a:p>
          <a:p>
            <a:pPr lvl="2"/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[Brown &amp; Sandholm, </a:t>
            </a:r>
            <a:r>
              <a:rPr lang="en-US" sz="1600" dirty="0">
                <a:effectLst/>
                <a:ea typeface="Times New Roman" panose="02020603050405020304" pitchFamily="18" charset="0"/>
                <a:hlinkClick r:id="rId3"/>
              </a:rPr>
              <a:t>Reduced Space and Faster Convergence in Imperfect-Information Games via Pruning.</a:t>
            </a:r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ICML-17]</a:t>
            </a:r>
            <a:endParaRPr lang="en-US" sz="1600" b="0" i="0" dirty="0">
              <a:solidFill>
                <a:srgbClr val="7030A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[Brown &amp; Sandholm, Strategy-based warm starting for regret minimization in games, AAAI 2016]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No need for expensive projections onto feasible strategy polytope (think projected gradient descent)</a:t>
            </a:r>
          </a:p>
        </p:txBody>
      </p:sp>
    </p:spTree>
    <p:extLst>
      <p:ext uri="{BB962C8B-B14F-4D97-AF65-F5344CB8AC3E}">
        <p14:creationId xmlns:p14="http://schemas.microsoft.com/office/powerpoint/2010/main" val="6233503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8F9D-777D-3149-4DAD-E24B9EC8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Other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2A5B77-DFB9-0B55-B1A1-961F62777E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Offline first-order methods:</a:t>
                </a:r>
              </a:p>
              <a:p>
                <a:pPr lvl="1"/>
                <a:r>
                  <a:rPr lang="en-US" dirty="0"/>
                  <a:t> e.g., mirror </a:t>
                </a:r>
                <a:r>
                  <a:rPr lang="en-US" dirty="0" err="1"/>
                  <a:t>prox</a:t>
                </a:r>
                <a:r>
                  <a:rPr lang="en-US" dirty="0"/>
                  <a:t> (MP) or excessive gap technique (EGT)</a:t>
                </a:r>
              </a:p>
              <a:p>
                <a:pPr lvl="2"/>
                <a:r>
                  <a:rPr lang="en-US" dirty="0"/>
                  <a:t>O(1/T) convergence instead of CFR’s O(1 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Regret minimization is decentralized, and with optimism it matches the same theoretical rates. Also, it performs better empirically</a:t>
                </a:r>
              </a:p>
              <a:p>
                <a:endParaRPr lang="en-US" dirty="0"/>
              </a:p>
              <a:p>
                <a:r>
                  <a:rPr lang="en-US" i="1" dirty="0"/>
                  <a:t>All in all, regret-based methods are today the scalable state of the art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2A5B77-DFB9-0B55-B1A1-961F62777E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>
                <a:blip r:embed="rId2"/>
                <a:stretch>
                  <a:fillRect l="-1429" t="-1617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8967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93" y="1066800"/>
            <a:ext cx="7994213" cy="5195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CFR Framework +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Predictivity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13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Important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</a:t>
            </a:r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You can construct a regret minimizer for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sequential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decision making problems by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     combining regret minimizers for individual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    decision points</a:t>
            </a:r>
          </a:p>
          <a:p>
            <a:pPr lvl="1">
              <a:buFont typeface="Cambria Math" panose="02040503050406030204" pitchFamily="18" charset="0"/>
              <a:buChar char="⇒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Improvements on simplex domains carry over to   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extensive-form domains!</a:t>
            </a:r>
          </a:p>
          <a:p>
            <a:pPr marL="0" indent="0">
              <a:buNone/>
            </a:pPr>
            <a:b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Predictivity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works well in extensive-form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    domains</a:t>
            </a:r>
          </a:p>
        </p:txBody>
      </p:sp>
    </p:spTree>
    <p:extLst>
      <p:ext uri="{BB962C8B-B14F-4D97-AF65-F5344CB8AC3E}">
        <p14:creationId xmlns:p14="http://schemas.microsoft.com/office/powerpoint/2010/main" val="9633917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9E74-946B-B6E8-BBF0-0F0E3EEB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Techniques to Further Increase Scalability of CFR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6BB16-A2FB-8278-D880-E8004C5F8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Using utility estimators</a:t>
            </a:r>
          </a:p>
          <a:p>
            <a:pPr lvl="1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Similar idea as stochastic gradient descent vs gradient descent</a:t>
            </a:r>
          </a:p>
          <a:p>
            <a:pPr lvl="1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Instead of exactly computing the green numbers (gradients of the utility function), we use cheap unbiased estimators</a:t>
            </a:r>
          </a:p>
          <a:p>
            <a:pPr lvl="1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Popular estimator: sample a trajectory in the game tree and use importance sampling</a:t>
            </a:r>
          </a:p>
          <a:p>
            <a:pPr lvl="1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“Monte Carlo CFR”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D98392-C73E-D74D-0087-EC5FCD658ACB}"/>
              </a:ext>
            </a:extLst>
          </p:cNvPr>
          <p:cNvSpPr txBox="1"/>
          <p:nvPr/>
        </p:nvSpPr>
        <p:spPr>
          <a:xfrm>
            <a:off x="1143000" y="5410200"/>
            <a:ext cx="7543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[Monte Carlo Sampling for Regret Minimization in Extensive Games; </a:t>
            </a:r>
            <a:r>
              <a:rPr lang="en-US" sz="1600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Lanctot</a:t>
            </a:r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Waugh, </a:t>
            </a:r>
            <a:r>
              <a:rPr lang="en-US" sz="1600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Zinkevich</a:t>
            </a:r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Bowling NIPS 2009]</a:t>
            </a:r>
          </a:p>
        </p:txBody>
      </p:sp>
    </p:spTree>
    <p:extLst>
      <p:ext uri="{BB962C8B-B14F-4D97-AF65-F5344CB8AC3E}">
        <p14:creationId xmlns:p14="http://schemas.microsoft.com/office/powerpoint/2010/main" val="14896670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8238-5651-193C-E172-1B72065B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Techniques to Further Increase Scalability of CFR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72F32-F1AC-EF5F-95C3-F27A112D0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Temporary pruning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Idea: During CFR traversals, </a:t>
            </a:r>
          </a:p>
          <a:p>
            <a:pPr lvl="3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Prune actions (and their subtrees) that have negative cumulative regret</a:t>
            </a:r>
          </a:p>
          <a:p>
            <a:pPr lvl="3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Project in how many iterations at the earliest the cumulative regret can turn positive, and catch up that subtree’s iterates then </a:t>
            </a:r>
          </a:p>
          <a:p>
            <a:pPr lvl="4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Cath up as if we had played a best response throughout the CFR iterations to the opponent’s average strategy in that subtree</a:t>
            </a:r>
          </a:p>
          <a:p>
            <a:pPr lvl="4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If the regret is still negative, re-project, etc.</a:t>
            </a:r>
          </a:p>
          <a:p>
            <a:pPr lvl="4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Can be implemented without storing the pruned subtrees =&gt; space advantage</a:t>
            </a:r>
          </a:p>
          <a:p>
            <a:pPr lvl="1"/>
            <a:r>
              <a:rPr lang="en-US" sz="1800" b="1" dirty="0">
                <a:effectLst/>
                <a:latin typeface="Arial" panose="020B0604020202020204" pitchFamily="34" charset="0"/>
              </a:rPr>
              <a:t>Theorem. </a:t>
            </a:r>
            <a:r>
              <a:rPr lang="en-US" sz="1800" dirty="0">
                <a:effectLst/>
                <a:latin typeface="Arial" panose="020B0604020202020204" pitchFamily="34" charset="0"/>
              </a:rPr>
              <a:t>In a zero-sum game, if both players choose</a:t>
            </a:r>
            <a:br>
              <a:rPr lang="en-US" sz="1800" dirty="0"/>
            </a:br>
            <a:r>
              <a:rPr lang="en-US" sz="1800" dirty="0">
                <a:effectLst/>
                <a:latin typeface="Arial" panose="020B0604020202020204" pitchFamily="34" charset="0"/>
              </a:rPr>
              <a:t>strategies according to CFR with this kind of pruning, conducting T iterations traverses only </a:t>
            </a:r>
            <a:br>
              <a:rPr lang="en-US" sz="1800" dirty="0">
                <a:effectLst/>
                <a:latin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</a:rPr>
              <a:t>			O(|S|T + |H| ln(T)) nodes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85188-02B6-9B54-04AF-0FD9BBA953B1}"/>
              </a:ext>
            </a:extLst>
          </p:cNvPr>
          <p:cNvSpPr txBox="1"/>
          <p:nvPr/>
        </p:nvSpPr>
        <p:spPr>
          <a:xfrm>
            <a:off x="116747" y="6477000"/>
            <a:ext cx="8951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[Brown &amp; Sandholm, </a:t>
            </a:r>
            <a:r>
              <a:rPr lang="en-US" sz="1400" dirty="0">
                <a:effectLst/>
                <a:ea typeface="Times New Roman" panose="02020603050405020304" pitchFamily="18" charset="0"/>
                <a:hlinkClick r:id="rId2"/>
              </a:rPr>
              <a:t>Reduced Space and Faster Convergence in Imperfect-Information Games via Pruning.</a:t>
            </a:r>
            <a:r>
              <a:rPr lang="en-US" sz="14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ICML-17]</a:t>
            </a:r>
            <a:endParaRPr lang="en-US" sz="1400" b="0" i="0" dirty="0">
              <a:solidFill>
                <a:srgbClr val="7030A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0D2D1-5D0E-423F-8CEB-73CA52E8AB71}"/>
              </a:ext>
            </a:extLst>
          </p:cNvPr>
          <p:cNvSpPr txBox="1"/>
          <p:nvPr/>
        </p:nvSpPr>
        <p:spPr>
          <a:xfrm>
            <a:off x="192947" y="6093023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Game paths that are part of some best response to some equilibrium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2D44AB-846B-48D9-88D2-6EF216ED0ACC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2821847" y="5559623"/>
            <a:ext cx="835753" cy="5334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0DDFA7A-B068-45FE-8010-2CDE048B722F}"/>
              </a:ext>
            </a:extLst>
          </p:cNvPr>
          <p:cNvSpPr txBox="1"/>
          <p:nvPr/>
        </p:nvSpPr>
        <p:spPr>
          <a:xfrm>
            <a:off x="5299615" y="5832054"/>
            <a:ext cx="39967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All game paths (i.e., information sets)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A3045B-0EBB-47C0-9FDD-B3DEEBCC88CE}"/>
              </a:ext>
            </a:extLst>
          </p:cNvPr>
          <p:cNvCxnSpPr>
            <a:cxnSpLocks/>
          </p:cNvCxnSpPr>
          <p:nvPr/>
        </p:nvCxnSpPr>
        <p:spPr>
          <a:xfrm flipH="1" flipV="1">
            <a:off x="4419600" y="5559623"/>
            <a:ext cx="880015" cy="3868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518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8238-5651-193C-E172-1B72065B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Techniques to Further Increase Scalability of CFR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72F32-F1AC-EF5F-95C3-F27A112D0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Sparsification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Idea: compute a low-rank factorization of the payoff matrix of the game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For some games, a low-rank factorization is guaranteed to exist, and can dramatically speed up the algorithms</a:t>
            </a:r>
          </a:p>
          <a:p>
            <a:pPr marL="457200" lvl="1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85188-02B6-9B54-04AF-0FD9BBA953B1}"/>
              </a:ext>
            </a:extLst>
          </p:cNvPr>
          <p:cNvSpPr txBox="1"/>
          <p:nvPr/>
        </p:nvSpPr>
        <p:spPr>
          <a:xfrm>
            <a:off x="116747" y="5867400"/>
            <a:ext cx="89510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[Zhang &amp; </a:t>
            </a:r>
            <a:r>
              <a:rPr lang="en-US" sz="1600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Sandholm</a:t>
            </a:r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Sparsified</a:t>
            </a:r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linear programming for zero-sum equilibrium finding. ICML 2020]</a:t>
            </a:r>
          </a:p>
          <a:p>
            <a:r>
              <a:rPr lang="en-US" sz="1600" b="0" i="0" dirty="0">
                <a:solidFill>
                  <a:srgbClr val="7030A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[Farina &amp; </a:t>
            </a:r>
            <a:r>
              <a:rPr lang="en-US" sz="1600" b="0" i="0" dirty="0" err="1">
                <a:solidFill>
                  <a:srgbClr val="7030A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Sandholm</a:t>
            </a:r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b="0" i="0" dirty="0">
                <a:solidFill>
                  <a:srgbClr val="7030A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Fast Payoff Matrix </a:t>
            </a:r>
            <a:r>
              <a:rPr lang="en-US" sz="1600" b="0" i="0" dirty="0" err="1">
                <a:solidFill>
                  <a:srgbClr val="7030A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Sparsification</a:t>
            </a:r>
            <a:r>
              <a:rPr lang="en-US" sz="1600" b="0" i="0" dirty="0">
                <a:solidFill>
                  <a:srgbClr val="7030A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Techniques for Structured Extensive-Form Games. AAAI 2022]</a:t>
            </a:r>
          </a:p>
        </p:txBody>
      </p:sp>
    </p:spTree>
    <p:extLst>
      <p:ext uri="{BB962C8B-B14F-4D97-AF65-F5344CB8AC3E}">
        <p14:creationId xmlns:p14="http://schemas.microsoft.com/office/powerpoint/2010/main" val="22837233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Bibliographic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Regret Circuits: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[Farina et al., Online convex optimization for sequential decision processes and  extensive-form games, AAAI 2019]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[Farina et al., Regret Circuits: Composability of Regret Minimizers, ICML 2019]</a:t>
            </a:r>
          </a:p>
          <a:p>
            <a:pPr marL="457200" lvl="1" indent="0">
              <a:buNone/>
            </a:pPr>
            <a:r>
              <a:rPr lang="en-US" sz="1600" dirty="0"/>
              <a:t>- Note: we also consider more convexity-preserving operations than just convex hulls &amp; Cartesian products</a:t>
            </a:r>
          </a:p>
        </p:txBody>
      </p:sp>
    </p:spTree>
    <p:extLst>
      <p:ext uri="{BB962C8B-B14F-4D97-AF65-F5344CB8AC3E}">
        <p14:creationId xmlns:p14="http://schemas.microsoft.com/office/powerpoint/2010/main" val="196067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Relationship with Nash Equilibrium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C3259-894B-4EEE-AB53-1E8C3BB65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417638"/>
            <a:ext cx="5791200" cy="1657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4941" y="1326026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🌟 IDEA: Self-play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960" y="3282301"/>
                <a:ext cx="6477000" cy="87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≔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〈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〉</m:t>
                                  </m:r>
                                </m:e>
                              </m:nary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〈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〉 </m:t>
                              </m:r>
                            </m:e>
                          </m:nary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60" y="3282301"/>
                <a:ext cx="6477000" cy="871201"/>
              </a:xfrm>
              <a:prstGeom prst="rect">
                <a:avLst/>
              </a:prstGeom>
              <a:blipFill>
                <a:blip r:embed="rId4"/>
                <a:stretch>
                  <a:fillRect t="-95652" b="-1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73" y="1516963"/>
                <a:ext cx="2429127" cy="1596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Nash equilibrium in a 2-player 0-sum normal-form game with payoff matrix A:</a:t>
                </a:r>
                <a:endParaRPr lang="en-US" b="0" i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lim>
                      </m:limLow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73" y="1516963"/>
                <a:ext cx="2429127" cy="1596847"/>
              </a:xfrm>
              <a:prstGeom prst="rect">
                <a:avLst/>
              </a:prstGeom>
              <a:blipFill>
                <a:blip r:embed="rId5"/>
                <a:stretch>
                  <a:fillRect l="-2005" t="-1908" r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264479" y="1698086"/>
            <a:ext cx="457200" cy="298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64479" y="1698086"/>
                <a:ext cx="6145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479" y="1698086"/>
                <a:ext cx="614592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310454" y="2241830"/>
            <a:ext cx="397079" cy="420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72733" y="2696421"/>
                <a:ext cx="9063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733" y="2696421"/>
                <a:ext cx="9063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581400" y="1575847"/>
            <a:ext cx="625679" cy="420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2232532"/>
            <a:ext cx="521187" cy="420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2216023"/>
            <a:ext cx="304799" cy="420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21480" y="1682673"/>
            <a:ext cx="304799" cy="32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105400" y="1734082"/>
                <a:ext cx="466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734082"/>
                <a:ext cx="4664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74456" y="2674914"/>
                <a:ext cx="466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456" y="2674914"/>
                <a:ext cx="466473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7960" y="4174667"/>
                <a:ext cx="6477000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≔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〈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〉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≤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60" y="4174667"/>
                <a:ext cx="6477000" cy="9766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7631444" y="1676013"/>
            <a:ext cx="786580" cy="32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615364" y="1727422"/>
                <a:ext cx="681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364" y="1727422"/>
                <a:ext cx="68102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7606976" y="2299162"/>
            <a:ext cx="786580" cy="32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615364" y="2719903"/>
                <a:ext cx="686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364" y="2719903"/>
                <a:ext cx="686085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6714" y="5206602"/>
                <a:ext cx="5779531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14" y="5206602"/>
                <a:ext cx="5779531" cy="1117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573082" y="5151281"/>
            <a:ext cx="6208718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87529" y="5138901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🌟 TAKEAWAY</a:t>
            </a:r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The average strategies converge to a Nash equilibrium!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962400" y="3484121"/>
            <a:ext cx="1219200" cy="6096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69491" y="4370365"/>
            <a:ext cx="1219200" cy="6096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C643334-88DA-4D32-BDE6-D0A1BBFD95AE}"/>
              </a:ext>
            </a:extLst>
          </p:cNvPr>
          <p:cNvSpPr txBox="1"/>
          <p:nvPr/>
        </p:nvSpPr>
        <p:spPr>
          <a:xfrm>
            <a:off x="6792241" y="3908700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 these two lines and </a:t>
            </a:r>
          </a:p>
          <a:p>
            <a:r>
              <a:rPr lang="en-US" sz="1200" dirty="0"/>
              <a:t>divide by </a:t>
            </a:r>
            <a:r>
              <a:rPr lang="en-US" sz="1200" i="1" dirty="0"/>
              <a:t>T</a:t>
            </a:r>
            <a:r>
              <a:rPr lang="en-US" sz="1200" dirty="0"/>
              <a:t> to get the average</a:t>
            </a:r>
          </a:p>
        </p:txBody>
      </p:sp>
    </p:spTree>
    <p:extLst>
      <p:ext uri="{BB962C8B-B14F-4D97-AF65-F5344CB8AC3E}">
        <p14:creationId xmlns:p14="http://schemas.microsoft.com/office/powerpoint/2010/main" val="30825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1" grpId="0"/>
      <p:bldP spid="14" grpId="0" animBg="1"/>
      <p:bldP spid="13" grpId="0"/>
      <p:bldP spid="15" grpId="0" animBg="1"/>
      <p:bldP spid="16" grpId="0" animBg="1"/>
      <p:bldP spid="18" grpId="0" animBg="1"/>
      <p:bldP spid="19" grpId="0" animBg="1"/>
      <p:bldP spid="17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/>
      <p:bldP spid="2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DC0F-4FEA-84A9-5616-BA1CB681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Common Template for Regret Minimizers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7A79339-68D9-93A2-83B7-02F2C1A07C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Given utility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…,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we compute the empirical regrets up to time t of each action:</a:t>
                </a:r>
                <a:b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−⟨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Then, intuitively the next strategy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gives mass to actions somewhat proportionally to how much regret they have accumulated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7A79339-68D9-93A2-83B7-02F2C1A07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4566" r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67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DC0F-4FEA-84A9-5616-BA1CB681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Common Template for Regret Minimizers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7A79339-68D9-93A2-83B7-02F2C1A07C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Given utility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…,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we compute the empirical regrets up to time t of each action:</a:t>
                </a:r>
                <a:b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−⟨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Then, intuitively the next strategy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gives mass to actions somewhat proportionally to how much regret they have accumulated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7A79339-68D9-93A2-83B7-02F2C1A07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566" r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16EC9360-A1E4-2EB2-34F2-A8466910D1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867356"/>
                  </p:ext>
                </p:extLst>
              </p:nvPr>
            </p:nvGraphicFramePr>
            <p:xfrm>
              <a:off x="768178" y="3472249"/>
              <a:ext cx="7924800" cy="21922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>
                      <a:extLst>
                        <a:ext uri="{9D8B030D-6E8A-4147-A177-3AD203B41FA5}">
                          <a16:colId xmlns:a16="http://schemas.microsoft.com/office/drawing/2014/main" val="196333607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602414953"/>
                        </a:ext>
                      </a:extLst>
                    </a:gridCol>
                  </a:tblGrid>
                  <a:tr h="687632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7815389"/>
                      </a:ext>
                    </a:extLst>
                  </a:tr>
                  <a:tr h="81682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Multiplicative weights update (MWU)</a:t>
                          </a:r>
                        </a:p>
                        <a:p>
                          <a:r>
                            <a:rPr lang="en-US" sz="14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(aka Hedge, aka Randomized Weighted Majority)</a:t>
                          </a:r>
                          <a:endParaRPr lang="en-US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{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]}</m:t>
                                        </m:r>
                                      </m:e>
                                    </m:func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{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⋅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]}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4012653"/>
                      </a:ext>
                    </a:extLst>
                  </a:tr>
                  <a:tr h="687633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Regret matching (RM)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{0,</m:t>
                                        </m:r>
                                      </m:e>
                                    </m:func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fNam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{0, 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]}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96276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16EC9360-A1E4-2EB2-34F2-A8466910D1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867356"/>
                  </p:ext>
                </p:extLst>
              </p:nvPr>
            </p:nvGraphicFramePr>
            <p:xfrm>
              <a:off x="768178" y="3472249"/>
              <a:ext cx="7924800" cy="21922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2400">
                      <a:extLst>
                        <a:ext uri="{9D8B030D-6E8A-4147-A177-3AD203B41FA5}">
                          <a16:colId xmlns:a16="http://schemas.microsoft.com/office/drawing/2014/main" val="196333607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602414953"/>
                        </a:ext>
                      </a:extLst>
                    </a:gridCol>
                  </a:tblGrid>
                  <a:tr h="687632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7815389"/>
                      </a:ext>
                    </a:extLst>
                  </a:tr>
                  <a:tr h="81682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Multiplicative weights update (MWU)</a:t>
                          </a:r>
                        </a:p>
                        <a:p>
                          <a:r>
                            <a:rPr lang="en-US" sz="14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(aka Hedge, aka Randomized Weighted Majority)</a:t>
                          </a:r>
                          <a:endParaRPr lang="en-US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41" t="-89063" r="-641" b="-164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4012653"/>
                      </a:ext>
                    </a:extLst>
                  </a:tr>
                  <a:tr h="687832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Regret matching (RM)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41" t="-220000" r="-641" b="-9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96276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D17552F-9A4C-6568-F5F8-E0BB40823132}"/>
              </a:ext>
            </a:extLst>
          </p:cNvPr>
          <p:cNvSpPr txBox="1"/>
          <p:nvPr/>
        </p:nvSpPr>
        <p:spPr>
          <a:xfrm>
            <a:off x="457200" y="584706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Note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: MWU is a particular instance of a very general algorithm called “Online mirror descent”, which can be applied to all convex strategy sets and guarantees sublinear regret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3249C4-D2FB-63F8-1F58-779717ACBB7F}"/>
              </a:ext>
            </a:extLst>
          </p:cNvPr>
          <p:cNvSpPr/>
          <p:nvPr/>
        </p:nvSpPr>
        <p:spPr>
          <a:xfrm>
            <a:off x="6858000" y="4263594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40522-71B2-7E9C-72E4-4C092A3BBC86}"/>
              </a:ext>
            </a:extLst>
          </p:cNvPr>
          <p:cNvSpPr txBox="1"/>
          <p:nvPr/>
        </p:nvSpPr>
        <p:spPr>
          <a:xfrm>
            <a:off x="7162800" y="264335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Hyperparameter</a:t>
            </a:r>
          </a:p>
          <a:p>
            <a:r>
              <a:rPr lang="en-US" dirty="0">
                <a:solidFill>
                  <a:srgbClr val="C00000"/>
                </a:solidFill>
              </a:rPr>
              <a:t>(“learning rate”)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5C9D34-6810-799F-2C4E-37D1BAC63B83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7118163" y="3289687"/>
            <a:ext cx="355615" cy="10185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74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DC0F-4FEA-84A9-5616-BA1CB681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Common Template for Regret Minimizers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7A79339-68D9-93A2-83B7-02F2C1A07C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7"/>
                <a:ext cx="8686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Empirical regret: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sz="2800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Simple modification: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⁡{0,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7A79339-68D9-93A2-83B7-02F2C1A07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7"/>
                <a:ext cx="8686800" cy="4525963"/>
              </a:xfrm>
              <a:blipFill>
                <a:blip r:embed="rId2"/>
                <a:stretch>
                  <a:fillRect l="-1608" t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16EC9360-A1E4-2EB2-34F2-A8466910D1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8450488"/>
                  </p:ext>
                </p:extLst>
              </p:nvPr>
            </p:nvGraphicFramePr>
            <p:xfrm>
              <a:off x="609600" y="3439296"/>
              <a:ext cx="8458200" cy="3144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29100">
                      <a:extLst>
                        <a:ext uri="{9D8B030D-6E8A-4147-A177-3AD203B41FA5}">
                          <a16:colId xmlns:a16="http://schemas.microsoft.com/office/drawing/2014/main" val="196333607"/>
                        </a:ext>
                      </a:extLst>
                    </a:gridCol>
                    <a:gridCol w="4229100">
                      <a:extLst>
                        <a:ext uri="{9D8B030D-6E8A-4147-A177-3AD203B41FA5}">
                          <a16:colId xmlns:a16="http://schemas.microsoft.com/office/drawing/2014/main" val="602414953"/>
                        </a:ext>
                      </a:extLst>
                    </a:gridCol>
                  </a:tblGrid>
                  <a:tr h="749822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7815389"/>
                      </a:ext>
                    </a:extLst>
                  </a:tr>
                  <a:tr h="890701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Multiplicative weights update (MWU)</a:t>
                          </a:r>
                        </a:p>
                        <a:p>
                          <a:r>
                            <a:rPr lang="en-US" sz="14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(aka Hedge, aka Randomized Weighted Majority)</a:t>
                          </a:r>
                          <a:endParaRPr lang="en-US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{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]}</m:t>
                                        </m:r>
                                      </m:e>
                                    </m:func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{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⋅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]}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4012653"/>
                      </a:ext>
                    </a:extLst>
                  </a:tr>
                  <a:tr h="7500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Regret matching (RM)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{0,</m:t>
                                        </m:r>
                                      </m:e>
                                    </m:func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fNam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{0, 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]}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9627634"/>
                      </a:ext>
                    </a:extLst>
                  </a:tr>
                  <a:tr h="753502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Regret matching plus (RM+)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⁡{0, 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fName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{0,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′]}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0398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16EC9360-A1E4-2EB2-34F2-A8466910D1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8450488"/>
                  </p:ext>
                </p:extLst>
              </p:nvPr>
            </p:nvGraphicFramePr>
            <p:xfrm>
              <a:off x="609600" y="3439296"/>
              <a:ext cx="8458200" cy="3144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29100">
                      <a:extLst>
                        <a:ext uri="{9D8B030D-6E8A-4147-A177-3AD203B41FA5}">
                          <a16:colId xmlns:a16="http://schemas.microsoft.com/office/drawing/2014/main" val="196333607"/>
                        </a:ext>
                      </a:extLst>
                    </a:gridCol>
                    <a:gridCol w="4229100">
                      <a:extLst>
                        <a:ext uri="{9D8B030D-6E8A-4147-A177-3AD203B41FA5}">
                          <a16:colId xmlns:a16="http://schemas.microsoft.com/office/drawing/2014/main" val="602414953"/>
                        </a:ext>
                      </a:extLst>
                    </a:gridCol>
                  </a:tblGrid>
                  <a:tr h="749822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7815389"/>
                      </a:ext>
                    </a:extLst>
                  </a:tr>
                  <a:tr h="890701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Multiplicative weights update (MWU)</a:t>
                          </a:r>
                        </a:p>
                        <a:p>
                          <a:r>
                            <a:rPr lang="en-US" sz="14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(aka Hedge, aka Randomized Weighted Majority)</a:t>
                          </a:r>
                          <a:endParaRPr lang="en-US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00" t="-85915" r="-901" b="-232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4012653"/>
                      </a:ext>
                    </a:extLst>
                  </a:tr>
                  <a:tr h="7500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Regret matching (RM)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00" t="-223729" r="-901" b="-1796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9627634"/>
                      </a:ext>
                    </a:extLst>
                  </a:tr>
                  <a:tr h="753502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Regret matching plus (RM+)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00" t="-318333" r="-901" b="-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398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8734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14266</TotalTime>
  <Words>5051</Words>
  <Application>Microsoft Office PowerPoint</Application>
  <PresentationFormat>On-screen Show (4:3)</PresentationFormat>
  <Paragraphs>982</Paragraphs>
  <Slides>58</Slides>
  <Notes>25</Notes>
  <HiddenSlides>19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Cambria Math</vt:lpstr>
      <vt:lpstr>Roboto</vt:lpstr>
      <vt:lpstr>Segoe UI</vt:lpstr>
      <vt:lpstr>Segoe UI Emoji</vt:lpstr>
      <vt:lpstr>Office Theme</vt:lpstr>
      <vt:lpstr>Regret minimization and applications to solving games</vt:lpstr>
      <vt:lpstr>Focus of this lecture</vt:lpstr>
      <vt:lpstr>Part One</vt:lpstr>
      <vt:lpstr>Recap: Normal-Form Games</vt:lpstr>
      <vt:lpstr>Regret Minimization</vt:lpstr>
      <vt:lpstr>Relationship with Nash Equilibrium</vt:lpstr>
      <vt:lpstr>A Common Template for Regret Minimizers</vt:lpstr>
      <vt:lpstr>A Common Template for Regret Minimizers</vt:lpstr>
      <vt:lpstr>A Common Template for Regret Minimizers</vt:lpstr>
      <vt:lpstr>State-of-the-art variant in practice: Discounted RM (DRM)</vt:lpstr>
      <vt:lpstr>A Common Template for Regret Minimizers</vt:lpstr>
      <vt:lpstr>What Regret Minimizers are Used in Practice?</vt:lpstr>
      <vt:lpstr>Optimistic regret minimizers</vt:lpstr>
      <vt:lpstr>PowerPoint Presentation</vt:lpstr>
      <vt:lpstr>Blackwell Approachability Games</vt:lpstr>
      <vt:lpstr>From Regret Minimization to Blackwell Approachability</vt:lpstr>
      <vt:lpstr>From Regret Minimization to Blackwell Approachability</vt:lpstr>
      <vt:lpstr>From Regret Minimization to Blackwell Approachability</vt:lpstr>
      <vt:lpstr>A Brief History of Regret Matching+</vt:lpstr>
      <vt:lpstr>Making the regret minimizers “predictive”</vt:lpstr>
      <vt:lpstr>Predictivity</vt:lpstr>
      <vt:lpstr>Can our Regret Minimizers be Made Predictive?</vt:lpstr>
      <vt:lpstr>A Construction by Abernethy et al.</vt:lpstr>
      <vt:lpstr>Connection between algorithms</vt:lpstr>
      <vt:lpstr>Why is this Surprising?</vt:lpstr>
      <vt:lpstr>Predictivity</vt:lpstr>
      <vt:lpstr>Predictivity</vt:lpstr>
      <vt:lpstr>PowerPoint Presentation</vt:lpstr>
      <vt:lpstr>PowerPoint Presentation</vt:lpstr>
      <vt:lpstr>PowerPoint Presentation</vt:lpstr>
      <vt:lpstr>Important Takeaways</vt:lpstr>
      <vt:lpstr>We Stand on the Shoulders of Giants</vt:lpstr>
      <vt:lpstr>Part Two</vt:lpstr>
      <vt:lpstr>From Normal-Form to Extensive-Form</vt:lpstr>
      <vt:lpstr>Two Representations</vt:lpstr>
      <vt:lpstr>Strategies in Extensive-Form Games</vt:lpstr>
      <vt:lpstr>Strategies in Extensive-Form Games</vt:lpstr>
      <vt:lpstr>Sequence-Form Strategies</vt:lpstr>
      <vt:lpstr>Regret Minimizers for Sequence-Form Strategy Spaces</vt:lpstr>
      <vt:lpstr>PowerPoint Presentation</vt:lpstr>
      <vt:lpstr>Regret Circuits: Cartesian Product</vt:lpstr>
      <vt:lpstr>Regret Circuits: Convex Hull</vt:lpstr>
      <vt:lpstr>A generalized Counterfactual Regret Minimization (CFR) algorithm</vt:lpstr>
      <vt:lpstr>CFR Viz: Regret Minimization Algorithm</vt:lpstr>
      <vt:lpstr>CFR Viz: Regret Minimization Algorithm</vt:lpstr>
      <vt:lpstr>CFR Viz: Regret Minimization Algorithm</vt:lpstr>
      <vt:lpstr>CFR Viz: Regret Minimization Algorithm</vt:lpstr>
      <vt:lpstr>CFR Viz: Regret Minimization Algorithm</vt:lpstr>
      <vt:lpstr>CFR Guarantees</vt:lpstr>
      <vt:lpstr>CFR in Self-Play on a Game Tree</vt:lpstr>
      <vt:lpstr>Why is CFR Superior in Practice?</vt:lpstr>
      <vt:lpstr>Other approaches</vt:lpstr>
      <vt:lpstr>CFR Framework + Predictivity</vt:lpstr>
      <vt:lpstr>Important Takeaways</vt:lpstr>
      <vt:lpstr>Techniques to Further Increase Scalability of CFR</vt:lpstr>
      <vt:lpstr>Techniques to Further Increase Scalability of CFR</vt:lpstr>
      <vt:lpstr>Techniques to Further Increase Scalability of CFR</vt:lpstr>
      <vt:lpstr>Bibliographic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Tuomas Sandholm</dc:creator>
  <cp:lastModifiedBy>Tuomas W Sandholm</cp:lastModifiedBy>
  <cp:revision>429</cp:revision>
  <dcterms:created xsi:type="dcterms:W3CDTF">2006-08-16T00:00:00Z</dcterms:created>
  <dcterms:modified xsi:type="dcterms:W3CDTF">2022-10-07T03:08:04Z</dcterms:modified>
</cp:coreProperties>
</file>