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eb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866" r:id="rId2"/>
    <p:sldId id="344" r:id="rId3"/>
    <p:sldId id="343" r:id="rId4"/>
    <p:sldId id="861" r:id="rId5"/>
    <p:sldId id="865" r:id="rId6"/>
    <p:sldId id="338" r:id="rId7"/>
    <p:sldId id="267" r:id="rId8"/>
    <p:sldId id="537" r:id="rId9"/>
    <p:sldId id="263" r:id="rId10"/>
    <p:sldId id="520" r:id="rId11"/>
    <p:sldId id="259" r:id="rId12"/>
    <p:sldId id="260" r:id="rId13"/>
    <p:sldId id="342" r:id="rId14"/>
    <p:sldId id="538" r:id="rId15"/>
    <p:sldId id="355" r:id="rId16"/>
    <p:sldId id="361" r:id="rId17"/>
    <p:sldId id="328" r:id="rId18"/>
    <p:sldId id="329" r:id="rId19"/>
    <p:sldId id="862" r:id="rId20"/>
    <p:sldId id="330" r:id="rId21"/>
    <p:sldId id="334" r:id="rId22"/>
    <p:sldId id="335" r:id="rId23"/>
    <p:sldId id="333" r:id="rId24"/>
    <p:sldId id="332" r:id="rId25"/>
    <p:sldId id="336" r:id="rId26"/>
    <p:sldId id="331" r:id="rId27"/>
    <p:sldId id="345" r:id="rId28"/>
    <p:sldId id="346" r:id="rId29"/>
    <p:sldId id="347" r:id="rId30"/>
    <p:sldId id="349" r:id="rId31"/>
    <p:sldId id="848" r:id="rId32"/>
    <p:sldId id="849" r:id="rId33"/>
    <p:sldId id="847" r:id="rId34"/>
    <p:sldId id="854" r:id="rId35"/>
    <p:sldId id="85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444"/>
    <a:srgbClr val="5B9BD5"/>
    <a:srgbClr val="8D711B"/>
    <a:srgbClr val="040300"/>
    <a:srgbClr val="C000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4660"/>
  </p:normalViewPr>
  <p:slideViewPr>
    <p:cSldViewPr snapToGrid="0">
      <p:cViewPr varScale="1">
        <p:scale>
          <a:sx n="82" d="100"/>
          <a:sy n="82" d="100"/>
        </p:scale>
        <p:origin x="730" y="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27E522-2127-4BA3-B7A4-4F9315520367}"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ED93E-96F4-42F9-BD8A-E2F3FCF149B9}" type="slidenum">
              <a:rPr lang="en-US" smtClean="0"/>
              <a:t>‹#›</a:t>
            </a:fld>
            <a:endParaRPr lang="en-US"/>
          </a:p>
        </p:txBody>
      </p:sp>
    </p:spTree>
    <p:extLst>
      <p:ext uri="{BB962C8B-B14F-4D97-AF65-F5344CB8AC3E}">
        <p14:creationId xmlns:p14="http://schemas.microsoft.com/office/powerpoint/2010/main" val="230752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FED93E-96F4-42F9-BD8A-E2F3FCF149B9}" type="slidenum">
              <a:rPr lang="en-US" smtClean="0"/>
              <a:t>19</a:t>
            </a:fld>
            <a:endParaRPr lang="en-US"/>
          </a:p>
        </p:txBody>
      </p:sp>
    </p:spTree>
    <p:extLst>
      <p:ext uri="{BB962C8B-B14F-4D97-AF65-F5344CB8AC3E}">
        <p14:creationId xmlns:p14="http://schemas.microsoft.com/office/powerpoint/2010/main" val="3157557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57C61D2-C5AE-474A-91DA-22442EA506FE}"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310966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7C61D2-C5AE-474A-91DA-22442EA506FE}"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65169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7C61D2-C5AE-474A-91DA-22442EA506FE}"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178404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7C61D2-C5AE-474A-91DA-22442EA506FE}"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1478176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7C61D2-C5AE-474A-91DA-22442EA506FE}"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1182963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7C61D2-C5AE-474A-91DA-22442EA506FE}"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320717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7C61D2-C5AE-474A-91DA-22442EA506FE}"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135650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7C61D2-C5AE-474A-91DA-22442EA506FE}"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2584778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C61D2-C5AE-474A-91DA-22442EA506FE}"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179830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7C61D2-C5AE-474A-91DA-22442EA506FE}"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294625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7C61D2-C5AE-474A-91DA-22442EA506FE}"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7FF99-5460-4E45-9153-57A2376B6EC9}" type="slidenum">
              <a:rPr lang="en-US" smtClean="0"/>
              <a:t>‹#›</a:t>
            </a:fld>
            <a:endParaRPr lang="en-US"/>
          </a:p>
        </p:txBody>
      </p:sp>
    </p:spTree>
    <p:extLst>
      <p:ext uri="{BB962C8B-B14F-4D97-AF65-F5344CB8AC3E}">
        <p14:creationId xmlns:p14="http://schemas.microsoft.com/office/powerpoint/2010/main" val="263984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C61D2-C5AE-474A-91DA-22442EA506FE}" type="datetimeFigureOut">
              <a:rPr lang="en-US" smtClean="0"/>
              <a:t>11/16/2022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7FF99-5460-4E45-9153-57A2376B6EC9}" type="slidenum">
              <a:rPr lang="en-US" smtClean="0"/>
              <a:t>‹#›</a:t>
            </a:fld>
            <a:endParaRPr lang="en-US"/>
          </a:p>
        </p:txBody>
      </p:sp>
    </p:spTree>
    <p:extLst>
      <p:ext uri="{BB962C8B-B14F-4D97-AF65-F5344CB8AC3E}">
        <p14:creationId xmlns:p14="http://schemas.microsoft.com/office/powerpoint/2010/main" val="2270256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qz.com/1383083/how-ai-changed-organ-donation-in-the-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users.cs.duke.edu/~hrzha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emf"/></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image" Target="../media/image42.emf"/><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usatoday.com/story/tech/columnist/2015/11/25/facebook-real-names-native-americans-suicide-prevention/76268688/"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fortune.com/2017/06/05/uber-london-attack-surg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51.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3.jpg"/><Relationship Id="rId7" Type="http://schemas.openxmlformats.org/officeDocument/2006/relationships/image" Target="../media/image50.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22.jpg"/><Relationship Id="rId4" Type="http://schemas.openxmlformats.org/officeDocument/2006/relationships/image" Target="../media/image14.jpg"/></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theverge.com/2018/1/12/16882408/google-racist-gorillas-photo-recognition-algorithm-a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medium.com/@lkcyber/life-after-technological-unemployment-not-necessarily-gloom-doom-3752d6bc6caa" TargetMode="External"/><Relationship Id="rId13"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6.jpg"/><Relationship Id="rId12" Type="http://schemas.openxmlformats.org/officeDocument/2006/relationships/hyperlink" Target="https://www.denverpost.com/2017/03/28/uber-self-driving-car-crash-in-arizona-comes-amid-debate-about-regulations/" TargetMode="External"/><Relationship Id="rId2" Type="http://schemas.openxmlformats.org/officeDocument/2006/relationships/hyperlink" Target="https://www.bloomberg.com/news/articles/2020-08-18/chinese-ai-giant-blacklisted-by-trump-mints-money-from-virus" TargetMode="External"/><Relationship Id="rId1" Type="http://schemas.openxmlformats.org/officeDocument/2006/relationships/slideLayout" Target="../slideLayouts/slideLayout2.xml"/><Relationship Id="rId6" Type="http://schemas.openxmlformats.org/officeDocument/2006/relationships/hyperlink" Target="https://cacm.acm.org/magazines/2017/5/216318-toward-a-ban-on-lethal-autonomous-weapons/fulltext" TargetMode="External"/><Relationship Id="rId11" Type="http://schemas.openxmlformats.org/officeDocument/2006/relationships/image" Target="../media/image8.webp"/><Relationship Id="rId5" Type="http://schemas.openxmlformats.org/officeDocument/2006/relationships/image" Target="../media/image5.jpg"/><Relationship Id="rId15" Type="http://schemas.openxmlformats.org/officeDocument/2006/relationships/image" Target="../media/image10.jpg"/><Relationship Id="rId10" Type="http://schemas.openxmlformats.org/officeDocument/2006/relationships/hyperlink" Target="https://www.scientificamerican.com/article/detecting-deepfakes1/" TargetMode="External"/><Relationship Id="rId4" Type="http://schemas.openxmlformats.org/officeDocument/2006/relationships/hyperlink" Target="https://www.psychologytoday.com/us/blog/psyched/201801/law-enforcement-ai-is-no-more-or-less-biased-people" TargetMode="External"/><Relationship Id="rId9" Type="http://schemas.openxmlformats.org/officeDocument/2006/relationships/image" Target="../media/image7.jpeg"/><Relationship Id="rId14" Type="http://schemas.openxmlformats.org/officeDocument/2006/relationships/hyperlink" Target="https://www.forbes.com/sites/louiscolumbus/2019/11/24/10-predictions-how-ai-will-improve-cybersecurity-in-202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aies-conference.com/202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682" y="2103437"/>
            <a:ext cx="9178635" cy="1325563"/>
          </a:xfrm>
        </p:spPr>
        <p:txBody>
          <a:bodyPr>
            <a:normAutofit fontScale="90000"/>
          </a:bodyPr>
          <a:lstStyle/>
          <a:p>
            <a:pPr algn="ctr"/>
            <a:r>
              <a:rPr lang="en-US" dirty="0"/>
              <a:t> Automated Moral Decision Making</a:t>
            </a:r>
            <a:br>
              <a:rPr lang="en-US" dirty="0"/>
            </a:br>
            <a:br>
              <a:rPr lang="en-US" dirty="0"/>
            </a:br>
            <a:br>
              <a:rPr lang="en-US" dirty="0"/>
            </a:br>
            <a:br>
              <a:rPr lang="en-US" sz="2700" dirty="0">
                <a:solidFill>
                  <a:srgbClr val="0070C0"/>
                </a:solidFill>
              </a:rPr>
            </a:br>
            <a:r>
              <a:rPr lang="en-US" sz="2200" dirty="0"/>
              <a:t>Vincent Conitzer</a:t>
            </a:r>
            <a:endParaRPr lang="en-US" dirty="0">
              <a:solidFill>
                <a:srgbClr val="0070C0"/>
              </a:solidFill>
            </a:endParaRPr>
          </a:p>
        </p:txBody>
      </p:sp>
    </p:spTree>
    <p:extLst>
      <p:ext uri="{BB962C8B-B14F-4D97-AF65-F5344CB8AC3E}">
        <p14:creationId xmlns:p14="http://schemas.microsoft.com/office/powerpoint/2010/main" val="1254291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4970"/>
          <a:stretch/>
        </p:blipFill>
        <p:spPr>
          <a:xfrm>
            <a:off x="0" y="0"/>
            <a:ext cx="12192000" cy="6517178"/>
          </a:xfrm>
          <a:prstGeom prst="rect">
            <a:avLst/>
          </a:prstGeom>
        </p:spPr>
      </p:pic>
      <p:sp>
        <p:nvSpPr>
          <p:cNvPr id="4" name="TextBox 3">
            <a:extLst>
              <a:ext uri="{FF2B5EF4-FFF2-40B4-BE49-F238E27FC236}">
                <a16:creationId xmlns:a16="http://schemas.microsoft.com/office/drawing/2014/main" id="{31EC56AD-CCEE-42A3-82CF-1916DD474FDB}"/>
              </a:ext>
            </a:extLst>
          </p:cNvPr>
          <p:cNvSpPr txBox="1"/>
          <p:nvPr/>
        </p:nvSpPr>
        <p:spPr>
          <a:xfrm>
            <a:off x="8842443" y="3657600"/>
            <a:ext cx="3150264" cy="2554545"/>
          </a:xfrm>
          <a:prstGeom prst="rect">
            <a:avLst/>
          </a:prstGeom>
          <a:noFill/>
        </p:spPr>
        <p:txBody>
          <a:bodyPr wrap="square" rtlCol="0">
            <a:spAutoFit/>
          </a:bodyPr>
          <a:lstStyle/>
          <a:p>
            <a:pPr algn="ctr"/>
            <a:r>
              <a:rPr lang="en-US" sz="2000" dirty="0" err="1">
                <a:solidFill>
                  <a:srgbClr val="0070C0"/>
                </a:solidFill>
              </a:rPr>
              <a:t>Bonnefon</a:t>
            </a:r>
            <a:r>
              <a:rPr lang="en-US" sz="2000" dirty="0">
                <a:solidFill>
                  <a:srgbClr val="0070C0"/>
                </a:solidFill>
              </a:rPr>
              <a:t>, Shariff, </a:t>
            </a:r>
            <a:r>
              <a:rPr lang="en-US" sz="2000" dirty="0" err="1">
                <a:solidFill>
                  <a:srgbClr val="0070C0"/>
                </a:solidFill>
              </a:rPr>
              <a:t>Rahwan</a:t>
            </a:r>
            <a:r>
              <a:rPr lang="en-US" sz="2000" dirty="0">
                <a:solidFill>
                  <a:srgbClr val="0070C0"/>
                </a:solidFill>
              </a:rPr>
              <a:t>, “The social dilemma of autonomous vehicles.” </a:t>
            </a:r>
            <a:r>
              <a:rPr lang="en-US" sz="2000" i="1" dirty="0">
                <a:solidFill>
                  <a:srgbClr val="0070C0"/>
                </a:solidFill>
              </a:rPr>
              <a:t>Science</a:t>
            </a:r>
            <a:r>
              <a:rPr lang="en-US" sz="2000" dirty="0">
                <a:solidFill>
                  <a:srgbClr val="0070C0"/>
                </a:solidFill>
              </a:rPr>
              <a:t> 2016</a:t>
            </a:r>
          </a:p>
          <a:p>
            <a:pPr algn="ctr"/>
            <a:endParaRPr lang="en-US" sz="2000" dirty="0">
              <a:solidFill>
                <a:srgbClr val="0070C0"/>
              </a:solidFill>
            </a:endParaRPr>
          </a:p>
          <a:p>
            <a:pPr algn="ctr"/>
            <a:r>
              <a:rPr lang="en-US" sz="2000" dirty="0" err="1">
                <a:solidFill>
                  <a:srgbClr val="0070C0"/>
                </a:solidFill>
              </a:rPr>
              <a:t>Noothigattu</a:t>
            </a:r>
            <a:r>
              <a:rPr lang="en-US" sz="2000" dirty="0">
                <a:solidFill>
                  <a:srgbClr val="0070C0"/>
                </a:solidFill>
              </a:rPr>
              <a:t> et al., “A Voting-Based System for Ethical Decision Making”, AAAI’18</a:t>
            </a:r>
          </a:p>
        </p:txBody>
      </p:sp>
    </p:spTree>
    <p:extLst>
      <p:ext uri="{BB962C8B-B14F-4D97-AF65-F5344CB8AC3E}">
        <p14:creationId xmlns:p14="http://schemas.microsoft.com/office/powerpoint/2010/main" val="171666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b="4970"/>
          <a:stretch/>
        </p:blipFill>
        <p:spPr>
          <a:xfrm>
            <a:off x="0" y="0"/>
            <a:ext cx="12192000" cy="6517178"/>
          </a:xfrm>
          <a:prstGeom prst="rect">
            <a:avLst/>
          </a:prstGeom>
        </p:spPr>
      </p:pic>
    </p:spTree>
    <p:extLst>
      <p:ext uri="{BB962C8B-B14F-4D97-AF65-F5344CB8AC3E}">
        <p14:creationId xmlns:p14="http://schemas.microsoft.com/office/powerpoint/2010/main" val="2198267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b="4970"/>
          <a:stretch/>
        </p:blipFill>
        <p:spPr>
          <a:xfrm>
            <a:off x="0" y="0"/>
            <a:ext cx="12192000" cy="6517178"/>
          </a:xfrm>
          <a:prstGeom prst="rect">
            <a:avLst/>
          </a:prstGeom>
        </p:spPr>
      </p:pic>
    </p:spTree>
    <p:extLst>
      <p:ext uri="{BB962C8B-B14F-4D97-AF65-F5344CB8AC3E}">
        <p14:creationId xmlns:p14="http://schemas.microsoft.com/office/powerpoint/2010/main" val="1553493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1666"/>
            <a:ext cx="5459767" cy="1473693"/>
          </a:xfrm>
        </p:spPr>
        <p:txBody>
          <a:bodyPr>
            <a:normAutofit fontScale="90000"/>
          </a:bodyPr>
          <a:lstStyle/>
          <a:p>
            <a:r>
              <a:rPr lang="en-US" dirty="0"/>
              <a:t>The Merging Problem</a:t>
            </a:r>
            <a:br>
              <a:rPr lang="en-US" dirty="0"/>
            </a:br>
            <a:r>
              <a:rPr lang="en-US" sz="3600" dirty="0">
                <a:solidFill>
                  <a:srgbClr val="0070C0"/>
                </a:solidFill>
              </a:rPr>
              <a:t>[</a:t>
            </a:r>
            <a:r>
              <a:rPr lang="en-US" sz="3600" dirty="0" err="1">
                <a:solidFill>
                  <a:srgbClr val="0070C0"/>
                </a:solidFill>
              </a:rPr>
              <a:t>Sadigh</a:t>
            </a:r>
            <a:r>
              <a:rPr lang="en-US" sz="3600" dirty="0">
                <a:solidFill>
                  <a:srgbClr val="0070C0"/>
                </a:solidFill>
              </a:rPr>
              <a:t>, Sastry, </a:t>
            </a:r>
            <a:r>
              <a:rPr lang="en-US" sz="3600" dirty="0" err="1">
                <a:solidFill>
                  <a:srgbClr val="0070C0"/>
                </a:solidFill>
              </a:rPr>
              <a:t>Seshia</a:t>
            </a:r>
            <a:r>
              <a:rPr lang="en-US" sz="3600" dirty="0">
                <a:solidFill>
                  <a:srgbClr val="0070C0"/>
                </a:solidFill>
              </a:rPr>
              <a:t>, and Dragan, RSS 2016]</a:t>
            </a:r>
            <a:br>
              <a:rPr lang="en-US" dirty="0">
                <a:solidFill>
                  <a:srgbClr val="0070C0"/>
                </a:solidFill>
              </a:rPr>
            </a:br>
            <a:endParaRPr lang="en-US" dirty="0">
              <a:solidFill>
                <a:srgbClr val="0070C0"/>
              </a:solidFill>
            </a:endParaRPr>
          </a:p>
        </p:txBody>
      </p:sp>
      <p:pic>
        <p:nvPicPr>
          <p:cNvPr id="6" name="Picture 5">
            <a:extLst>
              <a:ext uri="{FF2B5EF4-FFF2-40B4-BE49-F238E27FC236}">
                <a16:creationId xmlns:a16="http://schemas.microsoft.com/office/drawing/2014/main" id="{816F5553-40FA-48BE-940C-69BF93C72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312" y="79897"/>
            <a:ext cx="6902316" cy="6173281"/>
          </a:xfrm>
          <a:prstGeom prst="rect">
            <a:avLst/>
          </a:prstGeom>
        </p:spPr>
      </p:pic>
      <p:sp>
        <p:nvSpPr>
          <p:cNvPr id="7" name="Title 1">
            <a:extLst>
              <a:ext uri="{FF2B5EF4-FFF2-40B4-BE49-F238E27FC236}">
                <a16:creationId xmlns:a16="http://schemas.microsoft.com/office/drawing/2014/main" id="{DF9CFF48-E723-4B7B-BB3D-D5A3818C7E01}"/>
              </a:ext>
            </a:extLst>
          </p:cNvPr>
          <p:cNvSpPr txBox="1">
            <a:spLocks/>
          </p:cNvSpPr>
          <p:nvPr/>
        </p:nvSpPr>
        <p:spPr>
          <a:xfrm>
            <a:off x="5353236" y="5869629"/>
            <a:ext cx="6357907" cy="147369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i="1" dirty="0"/>
              <a:t>(thanks to Anca Dragan for the image)</a:t>
            </a:r>
            <a:endParaRPr lang="en-US" sz="3200" i="1" dirty="0">
              <a:solidFill>
                <a:srgbClr val="0070C0"/>
              </a:solidFill>
            </a:endParaRPr>
          </a:p>
        </p:txBody>
      </p:sp>
    </p:spTree>
    <p:extLst>
      <p:ext uri="{BB962C8B-B14F-4D97-AF65-F5344CB8AC3E}">
        <p14:creationId xmlns:p14="http://schemas.microsoft.com/office/powerpoint/2010/main" val="2366253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824" y="1163757"/>
            <a:ext cx="7967431" cy="1325563"/>
          </a:xfrm>
        </p:spPr>
        <p:txBody>
          <a:bodyPr>
            <a:normAutofit fontScale="90000"/>
          </a:bodyPr>
          <a:lstStyle/>
          <a:p>
            <a:pPr algn="ctr"/>
            <a:r>
              <a:rPr lang="en-US" dirty="0"/>
              <a:t> Adapting a Kidney Exchange Algorithm to Align with Human Values</a:t>
            </a:r>
            <a:br>
              <a:rPr lang="en-US" dirty="0"/>
            </a:br>
            <a:r>
              <a:rPr lang="en-US" sz="2700" dirty="0">
                <a:solidFill>
                  <a:srgbClr val="0070C0"/>
                </a:solidFill>
              </a:rPr>
              <a:t>[Artificial Intelligence (AIJ) 2020]</a:t>
            </a:r>
            <a:br>
              <a:rPr lang="en-US" sz="2700" dirty="0">
                <a:solidFill>
                  <a:srgbClr val="0070C0"/>
                </a:solidFill>
              </a:rPr>
            </a:br>
            <a:br>
              <a:rPr lang="en-US" sz="2700" dirty="0">
                <a:solidFill>
                  <a:srgbClr val="0070C0"/>
                </a:solidFill>
              </a:rPr>
            </a:br>
            <a:r>
              <a:rPr lang="en-US" sz="2800" dirty="0"/>
              <a:t>with:</a:t>
            </a:r>
            <a:br>
              <a:rPr lang="en-US" sz="2700" dirty="0">
                <a:solidFill>
                  <a:srgbClr val="0070C0"/>
                </a:solidFill>
              </a:rPr>
            </a:br>
            <a:endParaRPr lang="en-US" dirty="0">
              <a:solidFill>
                <a:srgbClr val="0070C0"/>
              </a:solidFill>
            </a:endParaRPr>
          </a:p>
        </p:txBody>
      </p:sp>
      <p:sp>
        <p:nvSpPr>
          <p:cNvPr id="4" name="Content Placeholder 2"/>
          <p:cNvSpPr txBox="1">
            <a:spLocks/>
          </p:cNvSpPr>
          <p:nvPr/>
        </p:nvSpPr>
        <p:spPr>
          <a:xfrm>
            <a:off x="5802273" y="4659954"/>
            <a:ext cx="2625436"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Walter </a:t>
            </a:r>
            <a:r>
              <a:rPr lang="en-US" dirty="0" err="1"/>
              <a:t>Sinnott</a:t>
            </a:r>
            <a:r>
              <a:rPr lang="en-US" dirty="0"/>
              <a:t>-Armstrong</a:t>
            </a:r>
          </a:p>
        </p:txBody>
      </p:sp>
      <p:sp>
        <p:nvSpPr>
          <p:cNvPr id="5" name="Content Placeholder 2"/>
          <p:cNvSpPr txBox="1">
            <a:spLocks/>
          </p:cNvSpPr>
          <p:nvPr/>
        </p:nvSpPr>
        <p:spPr>
          <a:xfrm>
            <a:off x="3344487" y="4671036"/>
            <a:ext cx="2249981"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Jana </a:t>
            </a:r>
            <a:r>
              <a:rPr lang="en-US" dirty="0" err="1"/>
              <a:t>Schaich</a:t>
            </a:r>
            <a:r>
              <a:rPr lang="en-US" dirty="0"/>
              <a:t> Borg</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7880" y="2936370"/>
            <a:ext cx="1181391" cy="177208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3998" y="2936371"/>
            <a:ext cx="1325138" cy="1706957"/>
          </a:xfrm>
          <a:prstGeom prst="rect">
            <a:avLst/>
          </a:prstGeom>
        </p:spPr>
      </p:pic>
      <p:pic>
        <p:nvPicPr>
          <p:cNvPr id="8" name="Picture 7">
            <a:extLst>
              <a:ext uri="{FF2B5EF4-FFF2-40B4-BE49-F238E27FC236}">
                <a16:creationId xmlns:a16="http://schemas.microsoft.com/office/drawing/2014/main" id="{BA77A811-6293-4BBC-98A8-D9C4F4E3D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857" y="2936371"/>
            <a:ext cx="1701728" cy="1701728"/>
          </a:xfrm>
          <a:prstGeom prst="rect">
            <a:avLst/>
          </a:prstGeom>
        </p:spPr>
      </p:pic>
      <p:pic>
        <p:nvPicPr>
          <p:cNvPr id="14" name="Picture 13">
            <a:extLst>
              <a:ext uri="{FF2B5EF4-FFF2-40B4-BE49-F238E27FC236}">
                <a16:creationId xmlns:a16="http://schemas.microsoft.com/office/drawing/2014/main" id="{0B90F19A-081C-4E1C-B0F4-2C9607F33F12}"/>
              </a:ext>
            </a:extLst>
          </p:cNvPr>
          <p:cNvPicPr>
            <a:picLocks noChangeAspect="1"/>
          </p:cNvPicPr>
          <p:nvPr/>
        </p:nvPicPr>
        <p:blipFill rotWithShape="1">
          <a:blip r:embed="rId5">
            <a:extLst>
              <a:ext uri="{28A0092B-C50C-407E-A947-70E740481C1C}">
                <a14:useLocalDpi xmlns:a14="http://schemas.microsoft.com/office/drawing/2010/main" val="0"/>
              </a:ext>
            </a:extLst>
          </a:blip>
          <a:srcRect l="26262" t="9351" r="10101" b="35196"/>
          <a:stretch/>
        </p:blipFill>
        <p:spPr>
          <a:xfrm>
            <a:off x="9069878" y="2936371"/>
            <a:ext cx="1325137" cy="1735293"/>
          </a:xfrm>
          <a:prstGeom prst="rect">
            <a:avLst/>
          </a:prstGeom>
        </p:spPr>
      </p:pic>
      <p:sp>
        <p:nvSpPr>
          <p:cNvPr id="15" name="Content Placeholder 2">
            <a:extLst>
              <a:ext uri="{FF2B5EF4-FFF2-40B4-BE49-F238E27FC236}">
                <a16:creationId xmlns:a16="http://schemas.microsoft.com/office/drawing/2014/main" id="{8B9BB0EE-E315-46E6-94C2-BA93044C264D}"/>
              </a:ext>
            </a:extLst>
          </p:cNvPr>
          <p:cNvSpPr txBox="1">
            <a:spLocks/>
          </p:cNvSpPr>
          <p:nvPr/>
        </p:nvSpPr>
        <p:spPr>
          <a:xfrm>
            <a:off x="587438" y="4682118"/>
            <a:ext cx="2249981"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Rachel Freedman</a:t>
            </a:r>
          </a:p>
        </p:txBody>
      </p:sp>
      <p:sp>
        <p:nvSpPr>
          <p:cNvPr id="16" name="Content Placeholder 2">
            <a:extLst>
              <a:ext uri="{FF2B5EF4-FFF2-40B4-BE49-F238E27FC236}">
                <a16:creationId xmlns:a16="http://schemas.microsoft.com/office/drawing/2014/main" id="{CC7B44B1-245E-4A91-86C2-FDBECB0C5627}"/>
              </a:ext>
            </a:extLst>
          </p:cNvPr>
          <p:cNvSpPr txBox="1">
            <a:spLocks/>
          </p:cNvSpPr>
          <p:nvPr/>
        </p:nvSpPr>
        <p:spPr>
          <a:xfrm>
            <a:off x="8431861" y="4662724"/>
            <a:ext cx="2625436"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John P. Dickerson</a:t>
            </a:r>
          </a:p>
        </p:txBody>
      </p:sp>
    </p:spTree>
    <p:extLst>
      <p:ext uri="{BB962C8B-B14F-4D97-AF65-F5344CB8AC3E}">
        <p14:creationId xmlns:p14="http://schemas.microsoft.com/office/powerpoint/2010/main" val="1839092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01C2C334-752B-487A-AEBF-15A56D98774C}"/>
              </a:ext>
            </a:extLst>
          </p:cNvPr>
          <p:cNvPicPr>
            <a:picLocks noChangeAspect="1"/>
          </p:cNvPicPr>
          <p:nvPr/>
        </p:nvPicPr>
        <p:blipFill rotWithShape="1">
          <a:blip r:embed="rId3"/>
          <a:srcRect t="-518" r="2573" b="-9514"/>
          <a:stretch/>
        </p:blipFill>
        <p:spPr>
          <a:xfrm>
            <a:off x="0" y="-35511"/>
            <a:ext cx="12192000" cy="7546019"/>
          </a:xfrm>
          <a:prstGeom prst="rect">
            <a:avLst/>
          </a:prstGeom>
        </p:spPr>
      </p:pic>
    </p:spTree>
    <p:extLst>
      <p:ext uri="{BB962C8B-B14F-4D97-AF65-F5344CB8AC3E}">
        <p14:creationId xmlns:p14="http://schemas.microsoft.com/office/powerpoint/2010/main" val="3335990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7E7DC95-54B9-460D-88BC-5003086A6C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7274" y="1867781"/>
            <a:ext cx="7102136" cy="4343301"/>
          </a:xfrm>
        </p:spPr>
      </p:pic>
      <p:sp>
        <p:nvSpPr>
          <p:cNvPr id="6" name="Title 1">
            <a:extLst>
              <a:ext uri="{FF2B5EF4-FFF2-40B4-BE49-F238E27FC236}">
                <a16:creationId xmlns:a16="http://schemas.microsoft.com/office/drawing/2014/main" id="{21E9BE9E-7A81-4D6B-AC6C-8505D58C1FFB}"/>
              </a:ext>
            </a:extLst>
          </p:cNvPr>
          <p:cNvSpPr>
            <a:spLocks noGrp="1"/>
          </p:cNvSpPr>
          <p:nvPr>
            <p:ph type="title"/>
          </p:nvPr>
        </p:nvSpPr>
        <p:spPr>
          <a:xfrm>
            <a:off x="838200" y="-175202"/>
            <a:ext cx="10515600" cy="1325563"/>
          </a:xfrm>
        </p:spPr>
        <p:txBody>
          <a:bodyPr/>
          <a:lstStyle/>
          <a:p>
            <a:r>
              <a:rPr lang="en-US" dirty="0"/>
              <a:t>Kidney exchange </a:t>
            </a:r>
            <a:r>
              <a:rPr lang="en-US" sz="3600" dirty="0">
                <a:solidFill>
                  <a:srgbClr val="0070C0"/>
                </a:solidFill>
              </a:rPr>
              <a:t>[Roth, </a:t>
            </a:r>
            <a:r>
              <a:rPr lang="en-US" sz="3600" dirty="0" err="1">
                <a:solidFill>
                  <a:srgbClr val="0070C0"/>
                </a:solidFill>
              </a:rPr>
              <a:t>Sönmez</a:t>
            </a:r>
            <a:r>
              <a:rPr lang="en-US" sz="3600" dirty="0">
                <a:solidFill>
                  <a:srgbClr val="0070C0"/>
                </a:solidFill>
              </a:rPr>
              <a:t>, and </a:t>
            </a:r>
            <a:r>
              <a:rPr lang="en-US" sz="3600" dirty="0" err="1">
                <a:solidFill>
                  <a:srgbClr val="0070C0"/>
                </a:solidFill>
              </a:rPr>
              <a:t>Ünver</a:t>
            </a:r>
            <a:r>
              <a:rPr lang="en-US" sz="3600" dirty="0">
                <a:solidFill>
                  <a:srgbClr val="0070C0"/>
                </a:solidFill>
              </a:rPr>
              <a:t> 2004]</a:t>
            </a:r>
            <a:endParaRPr lang="en-US" dirty="0">
              <a:solidFill>
                <a:srgbClr val="0070C0"/>
              </a:solidFill>
            </a:endParaRPr>
          </a:p>
        </p:txBody>
      </p:sp>
      <p:sp>
        <p:nvSpPr>
          <p:cNvPr id="7" name="Content Placeholder 6">
            <a:extLst>
              <a:ext uri="{FF2B5EF4-FFF2-40B4-BE49-F238E27FC236}">
                <a16:creationId xmlns:a16="http://schemas.microsoft.com/office/drawing/2014/main" id="{FFFAF3CC-E452-4462-A052-AC2F3B6E94FE}"/>
              </a:ext>
            </a:extLst>
          </p:cNvPr>
          <p:cNvSpPr txBox="1">
            <a:spLocks/>
          </p:cNvSpPr>
          <p:nvPr/>
        </p:nvSpPr>
        <p:spPr>
          <a:xfrm>
            <a:off x="838200" y="944476"/>
            <a:ext cx="10400607" cy="945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Kidney exchanges allow patients with willing but incompatible live donors to swap donors</a:t>
            </a:r>
            <a:endParaRPr lang="en-US" dirty="0"/>
          </a:p>
        </p:txBody>
      </p:sp>
    </p:spTree>
    <p:extLst>
      <p:ext uri="{BB962C8B-B14F-4D97-AF65-F5344CB8AC3E}">
        <p14:creationId xmlns:p14="http://schemas.microsoft.com/office/powerpoint/2010/main" val="2576905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202"/>
            <a:ext cx="10515600" cy="1325563"/>
          </a:xfrm>
        </p:spPr>
        <p:txBody>
          <a:bodyPr/>
          <a:lstStyle/>
          <a:p>
            <a:r>
              <a:rPr lang="en-US" dirty="0"/>
              <a:t>Kidney exchange </a:t>
            </a:r>
            <a:r>
              <a:rPr lang="en-US" sz="3600" dirty="0">
                <a:solidFill>
                  <a:srgbClr val="0070C0"/>
                </a:solidFill>
              </a:rPr>
              <a:t>[Roth, </a:t>
            </a:r>
            <a:r>
              <a:rPr lang="en-US" sz="3600" dirty="0" err="1">
                <a:solidFill>
                  <a:srgbClr val="0070C0"/>
                </a:solidFill>
              </a:rPr>
              <a:t>Sönmez</a:t>
            </a:r>
            <a:r>
              <a:rPr lang="en-US" sz="3600" dirty="0">
                <a:solidFill>
                  <a:srgbClr val="0070C0"/>
                </a:solidFill>
              </a:rPr>
              <a:t>, and </a:t>
            </a:r>
            <a:r>
              <a:rPr lang="en-US" sz="3600" dirty="0" err="1">
                <a:solidFill>
                  <a:srgbClr val="0070C0"/>
                </a:solidFill>
              </a:rPr>
              <a:t>Ünver</a:t>
            </a:r>
            <a:r>
              <a:rPr lang="en-US" sz="3600" dirty="0">
                <a:solidFill>
                  <a:srgbClr val="0070C0"/>
                </a:solidFill>
              </a:rPr>
              <a:t> 2004]</a:t>
            </a:r>
            <a:endParaRPr lang="en-US" dirty="0">
              <a:solidFill>
                <a:srgbClr val="0070C0"/>
              </a:solidFill>
            </a:endParaRPr>
          </a:p>
        </p:txBody>
      </p:sp>
      <p:pic>
        <p:nvPicPr>
          <p:cNvPr id="4" name="Picture 3">
            <a:extLst>
              <a:ext uri="{FF2B5EF4-FFF2-40B4-BE49-F238E27FC236}">
                <a16:creationId xmlns:a16="http://schemas.microsoft.com/office/drawing/2014/main" id="{3B2403B6-047E-4324-AEF9-5642FA854701}"/>
              </a:ext>
            </a:extLst>
          </p:cNvPr>
          <p:cNvPicPr>
            <a:picLocks noChangeAspect="1"/>
          </p:cNvPicPr>
          <p:nvPr/>
        </p:nvPicPr>
        <p:blipFill>
          <a:blip r:embed="rId2"/>
          <a:stretch>
            <a:fillRect/>
          </a:stretch>
        </p:blipFill>
        <p:spPr>
          <a:xfrm>
            <a:off x="1631209" y="1889809"/>
            <a:ext cx="7827751" cy="3206500"/>
          </a:xfrm>
          <a:prstGeom prst="rect">
            <a:avLst/>
          </a:prstGeom>
        </p:spPr>
      </p:pic>
      <p:sp>
        <p:nvSpPr>
          <p:cNvPr id="7" name="Content Placeholder 6">
            <a:extLst>
              <a:ext uri="{FF2B5EF4-FFF2-40B4-BE49-F238E27FC236}">
                <a16:creationId xmlns:a16="http://schemas.microsoft.com/office/drawing/2014/main" id="{D7506DBB-C676-48C9-B859-2B44EC3D9C8C}"/>
              </a:ext>
            </a:extLst>
          </p:cNvPr>
          <p:cNvSpPr>
            <a:spLocks noGrp="1"/>
          </p:cNvSpPr>
          <p:nvPr>
            <p:ph idx="1"/>
          </p:nvPr>
        </p:nvSpPr>
        <p:spPr>
          <a:xfrm>
            <a:off x="838200" y="944476"/>
            <a:ext cx="10400607" cy="945333"/>
          </a:xfrm>
        </p:spPr>
        <p:txBody>
          <a:bodyPr/>
          <a:lstStyle/>
          <a:p>
            <a:r>
              <a:rPr lang="en-US" dirty="0"/>
              <a:t>Kidney exchanges allow patients with willing but incompatible live donors to swap donors</a:t>
            </a:r>
          </a:p>
        </p:txBody>
      </p:sp>
      <p:pic>
        <p:nvPicPr>
          <p:cNvPr id="8" name="Picture 7">
            <a:extLst>
              <a:ext uri="{FF2B5EF4-FFF2-40B4-BE49-F238E27FC236}">
                <a16:creationId xmlns:a16="http://schemas.microsoft.com/office/drawing/2014/main" id="{E5E1E45C-719E-45B2-89DF-3C1C7E39E2B6}"/>
              </a:ext>
            </a:extLst>
          </p:cNvPr>
          <p:cNvPicPr>
            <a:picLocks noChangeAspect="1"/>
          </p:cNvPicPr>
          <p:nvPr/>
        </p:nvPicPr>
        <p:blipFill>
          <a:blip r:embed="rId3"/>
          <a:stretch>
            <a:fillRect/>
          </a:stretch>
        </p:blipFill>
        <p:spPr>
          <a:xfrm>
            <a:off x="4472661" y="4718409"/>
            <a:ext cx="154350" cy="247500"/>
          </a:xfrm>
          <a:prstGeom prst="rect">
            <a:avLst/>
          </a:prstGeom>
        </p:spPr>
      </p:pic>
      <p:sp>
        <p:nvSpPr>
          <p:cNvPr id="9" name="Content Placeholder 6">
            <a:extLst>
              <a:ext uri="{FF2B5EF4-FFF2-40B4-BE49-F238E27FC236}">
                <a16:creationId xmlns:a16="http://schemas.microsoft.com/office/drawing/2014/main" id="{EA9F6D51-58D9-47DD-8737-4E2EFE4D0781}"/>
              </a:ext>
            </a:extLst>
          </p:cNvPr>
          <p:cNvSpPr txBox="1">
            <a:spLocks/>
          </p:cNvSpPr>
          <p:nvPr/>
        </p:nvSpPr>
        <p:spPr>
          <a:xfrm>
            <a:off x="840967" y="5328047"/>
            <a:ext cx="10400607" cy="945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Algorithms developed in the AI community are used to find optimal matchings (starting with </a:t>
            </a:r>
            <a:r>
              <a:rPr lang="en-US" dirty="0">
                <a:solidFill>
                  <a:srgbClr val="0070C0"/>
                </a:solidFill>
              </a:rPr>
              <a:t>Abraham, Blum, </a:t>
            </a:r>
            <a:r>
              <a:rPr lang="en-US" dirty="0" err="1">
                <a:solidFill>
                  <a:srgbClr val="0070C0"/>
                </a:solidFill>
              </a:rPr>
              <a:t>Sandholm</a:t>
            </a:r>
            <a:r>
              <a:rPr lang="en-US" dirty="0">
                <a:solidFill>
                  <a:srgbClr val="0070C0"/>
                </a:solidFill>
              </a:rPr>
              <a:t> [2007]</a:t>
            </a:r>
            <a:r>
              <a:rPr lang="en-US" dirty="0"/>
              <a:t>)</a:t>
            </a:r>
          </a:p>
        </p:txBody>
      </p:sp>
    </p:spTree>
    <p:extLst>
      <p:ext uri="{BB962C8B-B14F-4D97-AF65-F5344CB8AC3E}">
        <p14:creationId xmlns:p14="http://schemas.microsoft.com/office/powerpoint/2010/main" val="1967172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303"/>
            <a:ext cx="10515600" cy="1325563"/>
          </a:xfrm>
        </p:spPr>
        <p:txBody>
          <a:bodyPr/>
          <a:lstStyle/>
          <a:p>
            <a:r>
              <a:rPr lang="en-US" dirty="0"/>
              <a:t>Another example</a:t>
            </a:r>
          </a:p>
        </p:txBody>
      </p:sp>
      <p:pic>
        <p:nvPicPr>
          <p:cNvPr id="8" name="Picture 7">
            <a:extLst>
              <a:ext uri="{FF2B5EF4-FFF2-40B4-BE49-F238E27FC236}">
                <a16:creationId xmlns:a16="http://schemas.microsoft.com/office/drawing/2014/main" id="{E5E1E45C-719E-45B2-89DF-3C1C7E39E2B6}"/>
              </a:ext>
            </a:extLst>
          </p:cNvPr>
          <p:cNvPicPr>
            <a:picLocks noChangeAspect="1"/>
          </p:cNvPicPr>
          <p:nvPr/>
        </p:nvPicPr>
        <p:blipFill>
          <a:blip r:embed="rId2"/>
          <a:stretch>
            <a:fillRect/>
          </a:stretch>
        </p:blipFill>
        <p:spPr>
          <a:xfrm>
            <a:off x="4472661" y="5267049"/>
            <a:ext cx="154350" cy="247500"/>
          </a:xfrm>
          <a:prstGeom prst="rect">
            <a:avLst/>
          </a:prstGeom>
        </p:spPr>
      </p:pic>
      <p:pic>
        <p:nvPicPr>
          <p:cNvPr id="3" name="Picture 2">
            <a:extLst>
              <a:ext uri="{FF2B5EF4-FFF2-40B4-BE49-F238E27FC236}">
                <a16:creationId xmlns:a16="http://schemas.microsoft.com/office/drawing/2014/main" id="{9C87DC7B-5E5C-4B01-81A3-A4BEADF7AAFA}"/>
              </a:ext>
            </a:extLst>
          </p:cNvPr>
          <p:cNvPicPr>
            <a:picLocks noChangeAspect="1"/>
          </p:cNvPicPr>
          <p:nvPr/>
        </p:nvPicPr>
        <p:blipFill>
          <a:blip r:embed="rId3"/>
          <a:stretch>
            <a:fillRect/>
          </a:stretch>
        </p:blipFill>
        <p:spPr>
          <a:xfrm>
            <a:off x="2055997" y="1343451"/>
            <a:ext cx="7794585" cy="5000618"/>
          </a:xfrm>
          <a:prstGeom prst="rect">
            <a:avLst/>
          </a:prstGeom>
        </p:spPr>
      </p:pic>
    </p:spTree>
    <p:extLst>
      <p:ext uri="{BB962C8B-B14F-4D97-AF65-F5344CB8AC3E}">
        <p14:creationId xmlns:p14="http://schemas.microsoft.com/office/powerpoint/2010/main" val="3164987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71" y="134721"/>
            <a:ext cx="9432610" cy="1325563"/>
          </a:xfrm>
        </p:spPr>
        <p:txBody>
          <a:bodyPr>
            <a:normAutofit/>
          </a:bodyPr>
          <a:lstStyle/>
          <a:p>
            <a:r>
              <a:rPr lang="en-US" dirty="0"/>
              <a:t>Eliciting attributes</a:t>
            </a:r>
          </a:p>
        </p:txBody>
      </p:sp>
      <p:pic>
        <p:nvPicPr>
          <p:cNvPr id="4" name="Picture 3">
            <a:extLst>
              <a:ext uri="{FF2B5EF4-FFF2-40B4-BE49-F238E27FC236}">
                <a16:creationId xmlns:a16="http://schemas.microsoft.com/office/drawing/2014/main" id="{56C59793-40C1-4B6F-A50E-24FAE97B26A6}"/>
              </a:ext>
            </a:extLst>
          </p:cNvPr>
          <p:cNvPicPr>
            <a:picLocks noChangeAspect="1"/>
          </p:cNvPicPr>
          <p:nvPr/>
        </p:nvPicPr>
        <p:blipFill>
          <a:blip r:embed="rId3"/>
          <a:stretch>
            <a:fillRect/>
          </a:stretch>
        </p:blipFill>
        <p:spPr>
          <a:xfrm>
            <a:off x="5255917" y="1312169"/>
            <a:ext cx="5417033" cy="5320924"/>
          </a:xfrm>
          <a:prstGeom prst="rect">
            <a:avLst/>
          </a:prstGeom>
        </p:spPr>
      </p:pic>
    </p:spTree>
    <p:extLst>
      <p:ext uri="{BB962C8B-B14F-4D97-AF65-F5344CB8AC3E}">
        <p14:creationId xmlns:p14="http://schemas.microsoft.com/office/powerpoint/2010/main" val="99399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896" y="-9537"/>
            <a:ext cx="11162311" cy="1325563"/>
          </a:xfrm>
        </p:spPr>
        <p:txBody>
          <a:bodyPr>
            <a:normAutofit/>
          </a:bodyPr>
          <a:lstStyle/>
          <a:p>
            <a:r>
              <a:rPr lang="en-US" dirty="0"/>
              <a:t>In the lab, simple objectives are good…</a:t>
            </a:r>
          </a:p>
        </p:txBody>
      </p:sp>
      <p:pic>
        <p:nvPicPr>
          <p:cNvPr id="7" name="Picture 6">
            <a:extLst>
              <a:ext uri="{FF2B5EF4-FFF2-40B4-BE49-F238E27FC236}">
                <a16:creationId xmlns:a16="http://schemas.microsoft.com/office/drawing/2014/main" id="{6871A7B0-4467-487E-9B01-00EF28C60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003" y="1303396"/>
            <a:ext cx="4549130" cy="5001768"/>
          </a:xfrm>
          <a:prstGeom prst="rect">
            <a:avLst/>
          </a:prstGeom>
        </p:spPr>
      </p:pic>
    </p:spTree>
    <p:extLst>
      <p:ext uri="{BB962C8B-B14F-4D97-AF65-F5344CB8AC3E}">
        <p14:creationId xmlns:p14="http://schemas.microsoft.com/office/powerpoint/2010/main" val="548419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71" y="134721"/>
            <a:ext cx="9432610" cy="1325563"/>
          </a:xfrm>
        </p:spPr>
        <p:txBody>
          <a:bodyPr>
            <a:normAutofit/>
          </a:bodyPr>
          <a:lstStyle/>
          <a:p>
            <a:r>
              <a:rPr lang="en-US" dirty="0"/>
              <a:t>Different profiles for our study</a:t>
            </a:r>
          </a:p>
        </p:txBody>
      </p:sp>
      <p:pic>
        <p:nvPicPr>
          <p:cNvPr id="12" name="Picture 11">
            <a:extLst>
              <a:ext uri="{FF2B5EF4-FFF2-40B4-BE49-F238E27FC236}">
                <a16:creationId xmlns:a16="http://schemas.microsoft.com/office/drawing/2014/main" id="{13A895CC-B42F-4DFF-87B9-24B1CFC7CF98}"/>
              </a:ext>
            </a:extLst>
          </p:cNvPr>
          <p:cNvPicPr>
            <a:picLocks noChangeAspect="1"/>
          </p:cNvPicPr>
          <p:nvPr/>
        </p:nvPicPr>
        <p:blipFill>
          <a:blip r:embed="rId2"/>
          <a:stretch>
            <a:fillRect/>
          </a:stretch>
        </p:blipFill>
        <p:spPr>
          <a:xfrm>
            <a:off x="2012630" y="1729500"/>
            <a:ext cx="7651351" cy="3399000"/>
          </a:xfrm>
          <a:prstGeom prst="rect">
            <a:avLst/>
          </a:prstGeom>
        </p:spPr>
      </p:pic>
    </p:spTree>
    <p:extLst>
      <p:ext uri="{BB962C8B-B14F-4D97-AF65-F5344CB8AC3E}">
        <p14:creationId xmlns:p14="http://schemas.microsoft.com/office/powerpoint/2010/main" val="1454848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71" y="-14908"/>
            <a:ext cx="9432610" cy="1325563"/>
          </a:xfrm>
        </p:spPr>
        <p:txBody>
          <a:bodyPr>
            <a:normAutofit/>
          </a:bodyPr>
          <a:lstStyle/>
          <a:p>
            <a:r>
              <a:rPr lang="en-US" dirty="0" err="1"/>
              <a:t>MTurkers</a:t>
            </a:r>
            <a:r>
              <a:rPr lang="en-US" dirty="0"/>
              <a:t>’ judgments</a:t>
            </a:r>
          </a:p>
        </p:txBody>
      </p:sp>
      <p:pic>
        <p:nvPicPr>
          <p:cNvPr id="3" name="Picture 2">
            <a:extLst>
              <a:ext uri="{FF2B5EF4-FFF2-40B4-BE49-F238E27FC236}">
                <a16:creationId xmlns:a16="http://schemas.microsoft.com/office/drawing/2014/main" id="{08DF8F9E-8A58-40C2-9757-13CA5958EA4A}"/>
              </a:ext>
            </a:extLst>
          </p:cNvPr>
          <p:cNvPicPr>
            <a:picLocks noChangeAspect="1"/>
          </p:cNvPicPr>
          <p:nvPr/>
        </p:nvPicPr>
        <p:blipFill>
          <a:blip r:embed="rId2"/>
          <a:stretch>
            <a:fillRect/>
          </a:stretch>
        </p:blipFill>
        <p:spPr>
          <a:xfrm>
            <a:off x="1787907" y="1192495"/>
            <a:ext cx="7940279" cy="5216615"/>
          </a:xfrm>
          <a:prstGeom prst="rect">
            <a:avLst/>
          </a:prstGeom>
        </p:spPr>
      </p:pic>
    </p:spTree>
    <p:extLst>
      <p:ext uri="{BB962C8B-B14F-4D97-AF65-F5344CB8AC3E}">
        <p14:creationId xmlns:p14="http://schemas.microsoft.com/office/powerpoint/2010/main" val="1573022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71" y="134721"/>
            <a:ext cx="9432610" cy="1325563"/>
          </a:xfrm>
        </p:spPr>
        <p:txBody>
          <a:bodyPr>
            <a:normAutofit/>
          </a:bodyPr>
          <a:lstStyle/>
          <a:p>
            <a:r>
              <a:rPr lang="en-US" dirty="0"/>
              <a:t>Bradley-Terry model scores</a:t>
            </a:r>
          </a:p>
        </p:txBody>
      </p:sp>
      <p:pic>
        <p:nvPicPr>
          <p:cNvPr id="4" name="Picture 3">
            <a:extLst>
              <a:ext uri="{FF2B5EF4-FFF2-40B4-BE49-F238E27FC236}">
                <a16:creationId xmlns:a16="http://schemas.microsoft.com/office/drawing/2014/main" id="{4D7DB84A-6A51-4492-9715-55E33A7C4004}"/>
              </a:ext>
            </a:extLst>
          </p:cNvPr>
          <p:cNvPicPr>
            <a:picLocks noChangeAspect="1"/>
          </p:cNvPicPr>
          <p:nvPr/>
        </p:nvPicPr>
        <p:blipFill>
          <a:blip r:embed="rId2"/>
          <a:stretch>
            <a:fillRect/>
          </a:stretch>
        </p:blipFill>
        <p:spPr>
          <a:xfrm>
            <a:off x="2406723" y="1261958"/>
            <a:ext cx="7427233" cy="5313407"/>
          </a:xfrm>
          <a:prstGeom prst="rect">
            <a:avLst/>
          </a:prstGeom>
        </p:spPr>
      </p:pic>
    </p:spTree>
    <p:extLst>
      <p:ext uri="{BB962C8B-B14F-4D97-AF65-F5344CB8AC3E}">
        <p14:creationId xmlns:p14="http://schemas.microsoft.com/office/powerpoint/2010/main" val="589005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71" y="167973"/>
            <a:ext cx="4515266" cy="1325563"/>
          </a:xfrm>
        </p:spPr>
        <p:txBody>
          <a:bodyPr>
            <a:normAutofit fontScale="90000"/>
          </a:bodyPr>
          <a:lstStyle/>
          <a:p>
            <a:r>
              <a:rPr lang="en-US" dirty="0"/>
              <a:t>Effect of tiebreaking by profiles</a:t>
            </a:r>
          </a:p>
        </p:txBody>
      </p:sp>
      <p:pic>
        <p:nvPicPr>
          <p:cNvPr id="5" name="Picture 4">
            <a:extLst>
              <a:ext uri="{FF2B5EF4-FFF2-40B4-BE49-F238E27FC236}">
                <a16:creationId xmlns:a16="http://schemas.microsoft.com/office/drawing/2014/main" id="{E4DC70A2-5117-4778-95E8-977775817142}"/>
              </a:ext>
            </a:extLst>
          </p:cNvPr>
          <p:cNvPicPr>
            <a:picLocks noChangeAspect="1"/>
          </p:cNvPicPr>
          <p:nvPr/>
        </p:nvPicPr>
        <p:blipFill>
          <a:blip r:embed="rId2"/>
          <a:stretch>
            <a:fillRect/>
          </a:stretch>
        </p:blipFill>
        <p:spPr>
          <a:xfrm>
            <a:off x="4871399" y="180941"/>
            <a:ext cx="7320601" cy="4482500"/>
          </a:xfrm>
          <a:prstGeom prst="rect">
            <a:avLst/>
          </a:prstGeom>
        </p:spPr>
      </p:pic>
      <p:pic>
        <p:nvPicPr>
          <p:cNvPr id="6" name="Picture 5">
            <a:extLst>
              <a:ext uri="{FF2B5EF4-FFF2-40B4-BE49-F238E27FC236}">
                <a16:creationId xmlns:a16="http://schemas.microsoft.com/office/drawing/2014/main" id="{70D06BF6-83D0-4598-859F-B768CFDEA5BA}"/>
              </a:ext>
            </a:extLst>
          </p:cNvPr>
          <p:cNvPicPr>
            <a:picLocks noChangeAspect="1"/>
          </p:cNvPicPr>
          <p:nvPr/>
        </p:nvPicPr>
        <p:blipFill>
          <a:blip r:embed="rId3"/>
          <a:stretch>
            <a:fillRect/>
          </a:stretch>
        </p:blipFill>
        <p:spPr>
          <a:xfrm>
            <a:off x="35398" y="2959333"/>
            <a:ext cx="5054880" cy="2502130"/>
          </a:xfrm>
          <a:prstGeom prst="rect">
            <a:avLst/>
          </a:prstGeom>
        </p:spPr>
      </p:pic>
    </p:spTree>
    <p:extLst>
      <p:ext uri="{BB962C8B-B14F-4D97-AF65-F5344CB8AC3E}">
        <p14:creationId xmlns:p14="http://schemas.microsoft.com/office/powerpoint/2010/main" val="1960725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71" y="1240316"/>
            <a:ext cx="3808614" cy="1325563"/>
          </a:xfrm>
        </p:spPr>
        <p:txBody>
          <a:bodyPr>
            <a:normAutofit fontScale="90000"/>
          </a:bodyPr>
          <a:lstStyle/>
          <a:p>
            <a:r>
              <a:rPr lang="en-US" dirty="0"/>
              <a:t>Monotone transformations of the weights make little difference</a:t>
            </a:r>
          </a:p>
        </p:txBody>
      </p:sp>
      <p:pic>
        <p:nvPicPr>
          <p:cNvPr id="5" name="Picture 4">
            <a:extLst>
              <a:ext uri="{FF2B5EF4-FFF2-40B4-BE49-F238E27FC236}">
                <a16:creationId xmlns:a16="http://schemas.microsoft.com/office/drawing/2014/main" id="{C8F18D54-A506-412C-B754-2210707E96D2}"/>
              </a:ext>
            </a:extLst>
          </p:cNvPr>
          <p:cNvPicPr>
            <a:picLocks noChangeAspect="1"/>
          </p:cNvPicPr>
          <p:nvPr/>
        </p:nvPicPr>
        <p:blipFill>
          <a:blip r:embed="rId2"/>
          <a:stretch>
            <a:fillRect/>
          </a:stretch>
        </p:blipFill>
        <p:spPr>
          <a:xfrm>
            <a:off x="3966741" y="209849"/>
            <a:ext cx="8141533" cy="4919103"/>
          </a:xfrm>
          <a:prstGeom prst="rect">
            <a:avLst/>
          </a:prstGeom>
        </p:spPr>
      </p:pic>
    </p:spTree>
    <p:extLst>
      <p:ext uri="{BB962C8B-B14F-4D97-AF65-F5344CB8AC3E}">
        <p14:creationId xmlns:p14="http://schemas.microsoft.com/office/powerpoint/2010/main" val="744719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637"/>
            <a:ext cx="10515600" cy="1325563"/>
          </a:xfrm>
        </p:spPr>
        <p:txBody>
          <a:bodyPr>
            <a:normAutofit/>
          </a:bodyPr>
          <a:lstStyle/>
          <a:p>
            <a:r>
              <a:rPr lang="en-US" dirty="0"/>
              <a:t>Classes of pairs of blood types </a:t>
            </a:r>
            <a:br>
              <a:rPr lang="en-US" dirty="0"/>
            </a:br>
            <a:r>
              <a:rPr lang="en-US" sz="2800" dirty="0">
                <a:solidFill>
                  <a:srgbClr val="0070C0"/>
                </a:solidFill>
              </a:rPr>
              <a:t>[</a:t>
            </a:r>
            <a:r>
              <a:rPr lang="en-US" sz="2800" dirty="0" err="1">
                <a:solidFill>
                  <a:srgbClr val="0070C0"/>
                </a:solidFill>
              </a:rPr>
              <a:t>Ashlagi</a:t>
            </a:r>
            <a:r>
              <a:rPr lang="en-US" sz="2800" dirty="0">
                <a:solidFill>
                  <a:srgbClr val="0070C0"/>
                </a:solidFill>
              </a:rPr>
              <a:t> and Roth 2014; </a:t>
            </a:r>
            <a:r>
              <a:rPr lang="en-US" sz="2800" dirty="0" err="1">
                <a:solidFill>
                  <a:srgbClr val="0070C0"/>
                </a:solidFill>
              </a:rPr>
              <a:t>Toulis</a:t>
            </a:r>
            <a:r>
              <a:rPr lang="en-US" sz="2800" dirty="0">
                <a:solidFill>
                  <a:srgbClr val="0070C0"/>
                </a:solidFill>
              </a:rPr>
              <a:t> and Parkes 2015]</a:t>
            </a:r>
            <a:endParaRPr lang="en-US" dirty="0">
              <a:solidFill>
                <a:srgbClr val="0070C0"/>
              </a:solidFill>
            </a:endParaRPr>
          </a:p>
        </p:txBody>
      </p:sp>
      <p:sp>
        <p:nvSpPr>
          <p:cNvPr id="7" name="Content Placeholder 6">
            <a:extLst>
              <a:ext uri="{FF2B5EF4-FFF2-40B4-BE49-F238E27FC236}">
                <a16:creationId xmlns:a16="http://schemas.microsoft.com/office/drawing/2014/main" id="{D7506DBB-C676-48C9-B859-2B44EC3D9C8C}"/>
              </a:ext>
            </a:extLst>
          </p:cNvPr>
          <p:cNvSpPr>
            <a:spLocks noGrp="1"/>
          </p:cNvSpPr>
          <p:nvPr>
            <p:ph idx="1"/>
          </p:nvPr>
        </p:nvSpPr>
        <p:spPr>
          <a:xfrm>
            <a:off x="838200" y="1301923"/>
            <a:ext cx="10940935" cy="5481262"/>
          </a:xfrm>
        </p:spPr>
        <p:txBody>
          <a:bodyPr>
            <a:normAutofit/>
          </a:bodyPr>
          <a:lstStyle/>
          <a:p>
            <a:r>
              <a:rPr lang="en-US" dirty="0"/>
              <a:t>When generating sufficiently large random markets, patient-donor pairs’ situations can be categorized according to their blood types</a:t>
            </a:r>
          </a:p>
          <a:p>
            <a:r>
              <a:rPr lang="en-US" i="1" dirty="0">
                <a:solidFill>
                  <a:srgbClr val="C00000"/>
                </a:solidFill>
              </a:rPr>
              <a:t>Underdemanded</a:t>
            </a:r>
            <a:r>
              <a:rPr lang="en-US" dirty="0"/>
              <a:t> pairs contain a patient with blood type O, a donor with blood type AB, or both</a:t>
            </a:r>
          </a:p>
          <a:p>
            <a:r>
              <a:rPr lang="en-US" i="1" dirty="0" err="1">
                <a:solidFill>
                  <a:srgbClr val="00B050"/>
                </a:solidFill>
              </a:rPr>
              <a:t>Overdemanded</a:t>
            </a:r>
            <a:r>
              <a:rPr lang="en-US" dirty="0"/>
              <a:t> pairs contain a patient with blood type AB, a donor with blood type O, or both</a:t>
            </a:r>
          </a:p>
          <a:p>
            <a:r>
              <a:rPr lang="en-US" i="1" dirty="0">
                <a:solidFill>
                  <a:srgbClr val="00B050"/>
                </a:solidFill>
              </a:rPr>
              <a:t>Self-demanded </a:t>
            </a:r>
            <a:r>
              <a:rPr lang="en-US" dirty="0"/>
              <a:t>pairs contain a patient and donor with the same blood type</a:t>
            </a:r>
          </a:p>
          <a:p>
            <a:r>
              <a:rPr lang="en-US" i="1" dirty="0">
                <a:solidFill>
                  <a:srgbClr val="00B050"/>
                </a:solidFill>
              </a:rPr>
              <a:t>Reciprocally demanded </a:t>
            </a:r>
            <a:r>
              <a:rPr lang="en-US" dirty="0"/>
              <a:t>pairs contain one person with blood type A, and one person with blood type B</a:t>
            </a:r>
          </a:p>
        </p:txBody>
      </p:sp>
    </p:spTree>
    <p:extLst>
      <p:ext uri="{BB962C8B-B14F-4D97-AF65-F5344CB8AC3E}">
        <p14:creationId xmlns:p14="http://schemas.microsoft.com/office/powerpoint/2010/main" val="2673568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371" y="1240316"/>
            <a:ext cx="3808614" cy="1325563"/>
          </a:xfrm>
        </p:spPr>
        <p:txBody>
          <a:bodyPr>
            <a:normAutofit fontScale="90000"/>
          </a:bodyPr>
          <a:lstStyle/>
          <a:p>
            <a:r>
              <a:rPr lang="en-US" dirty="0"/>
              <a:t>Most of the effect is felt by </a:t>
            </a:r>
            <a:r>
              <a:rPr lang="en-US" dirty="0" err="1"/>
              <a:t>underdemanded</a:t>
            </a:r>
            <a:r>
              <a:rPr lang="en-US" dirty="0"/>
              <a:t> pairs</a:t>
            </a:r>
          </a:p>
        </p:txBody>
      </p:sp>
      <p:pic>
        <p:nvPicPr>
          <p:cNvPr id="3" name="Picture 2">
            <a:extLst>
              <a:ext uri="{FF2B5EF4-FFF2-40B4-BE49-F238E27FC236}">
                <a16:creationId xmlns:a16="http://schemas.microsoft.com/office/drawing/2014/main" id="{21B2E361-4718-4A6D-A280-7F011D1ABC89}"/>
              </a:ext>
            </a:extLst>
          </p:cNvPr>
          <p:cNvPicPr>
            <a:picLocks noChangeAspect="1"/>
          </p:cNvPicPr>
          <p:nvPr/>
        </p:nvPicPr>
        <p:blipFill>
          <a:blip r:embed="rId2"/>
          <a:stretch>
            <a:fillRect/>
          </a:stretch>
        </p:blipFill>
        <p:spPr>
          <a:xfrm>
            <a:off x="4039985" y="298773"/>
            <a:ext cx="8150892" cy="4988121"/>
          </a:xfrm>
          <a:prstGeom prst="rect">
            <a:avLst/>
          </a:prstGeom>
        </p:spPr>
      </p:pic>
      <p:pic>
        <p:nvPicPr>
          <p:cNvPr id="4" name="Picture 3">
            <a:extLst>
              <a:ext uri="{FF2B5EF4-FFF2-40B4-BE49-F238E27FC236}">
                <a16:creationId xmlns:a16="http://schemas.microsoft.com/office/drawing/2014/main" id="{5D8467EF-D406-4724-A905-E5B3E0227525}"/>
              </a:ext>
            </a:extLst>
          </p:cNvPr>
          <p:cNvPicPr>
            <a:picLocks noChangeAspect="1"/>
          </p:cNvPicPr>
          <p:nvPr/>
        </p:nvPicPr>
        <p:blipFill>
          <a:blip r:embed="rId3"/>
          <a:stretch>
            <a:fillRect/>
          </a:stretch>
        </p:blipFill>
        <p:spPr>
          <a:xfrm>
            <a:off x="4167107" y="5408505"/>
            <a:ext cx="7166251" cy="1012000"/>
          </a:xfrm>
          <a:prstGeom prst="rect">
            <a:avLst/>
          </a:prstGeom>
        </p:spPr>
      </p:pic>
    </p:spTree>
    <p:extLst>
      <p:ext uri="{BB962C8B-B14F-4D97-AF65-F5344CB8AC3E}">
        <p14:creationId xmlns:p14="http://schemas.microsoft.com/office/powerpoint/2010/main" val="828602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915" y="161386"/>
            <a:ext cx="9836723" cy="1325563"/>
          </a:xfrm>
        </p:spPr>
        <p:txBody>
          <a:bodyPr>
            <a:normAutofit/>
          </a:bodyPr>
          <a:lstStyle/>
          <a:p>
            <a:pPr algn="ctr"/>
            <a:r>
              <a:rPr lang="en-US" sz="4000" dirty="0"/>
              <a:t> </a:t>
            </a:r>
            <a:r>
              <a:rPr lang="en-US" dirty="0">
                <a:solidFill>
                  <a:srgbClr val="002060"/>
                </a:solidFill>
              </a:rPr>
              <a:t>A PAC Learning Framework for Aggregating Agents’ Judgments [AAAI’19]</a:t>
            </a:r>
          </a:p>
        </p:txBody>
      </p:sp>
      <p:pic>
        <p:nvPicPr>
          <p:cNvPr id="27" name="Picture 4">
            <a:hlinkClick r:id="rId2"/>
            <a:extLst>
              <a:ext uri="{FF2B5EF4-FFF2-40B4-BE49-F238E27FC236}">
                <a16:creationId xmlns:a16="http://schemas.microsoft.com/office/drawing/2014/main" id="{4E0E2873-BF8D-4196-91C3-8BFD1CF33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258" y="1854540"/>
            <a:ext cx="1490812" cy="223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Content Placeholder 2">
            <a:extLst>
              <a:ext uri="{FF2B5EF4-FFF2-40B4-BE49-F238E27FC236}">
                <a16:creationId xmlns:a16="http://schemas.microsoft.com/office/drawing/2014/main" id="{3170DF0D-470B-4D0D-A782-358B5847C8B0}"/>
              </a:ext>
            </a:extLst>
          </p:cNvPr>
          <p:cNvSpPr txBox="1">
            <a:spLocks/>
          </p:cNvSpPr>
          <p:nvPr/>
        </p:nvSpPr>
        <p:spPr>
          <a:xfrm>
            <a:off x="3394661" y="4189955"/>
            <a:ext cx="1980005"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err="1"/>
              <a:t>Hanrui</a:t>
            </a:r>
            <a:r>
              <a:rPr lang="en-US" dirty="0"/>
              <a:t> Zhang</a:t>
            </a:r>
          </a:p>
        </p:txBody>
      </p:sp>
      <p:sp>
        <p:nvSpPr>
          <p:cNvPr id="35" name="Untertitel 2">
            <a:extLst>
              <a:ext uri="{FF2B5EF4-FFF2-40B4-BE49-F238E27FC236}">
                <a16:creationId xmlns:a16="http://schemas.microsoft.com/office/drawing/2014/main" id="{79FE5B82-29D8-4C1A-B855-2FF5B669A7B2}"/>
              </a:ext>
            </a:extLst>
          </p:cNvPr>
          <p:cNvSpPr txBox="1">
            <a:spLocks/>
          </p:cNvSpPr>
          <p:nvPr/>
        </p:nvSpPr>
        <p:spPr>
          <a:xfrm>
            <a:off x="1965110" y="2407254"/>
            <a:ext cx="6517556" cy="437306"/>
          </a:xfrm>
          <a:prstGeom prst="rect">
            <a:avLst/>
          </a:prstGeom>
        </p:spPr>
        <p:txBody>
          <a:bodyPr vert="horz" lIns="91440" tIns="45720" rIns="91440" bIns="45720" rtlCol="0">
            <a:noAutofit/>
          </a:bodyPr>
          <a:lstStyle/>
          <a:p>
            <a:pPr>
              <a:spcBef>
                <a:spcPct val="20000"/>
              </a:spcBef>
              <a:buClr>
                <a:schemeClr val="accent1"/>
              </a:buClr>
              <a:buSzPct val="85000"/>
              <a:defRPr/>
            </a:pPr>
            <a:r>
              <a:rPr lang="en-US" sz="2000" i="1" dirty="0">
                <a:solidFill>
                  <a:schemeClr val="tx1">
                    <a:lumMod val="75000"/>
                    <a:lumOff val="25000"/>
                  </a:schemeClr>
                </a:solidFill>
              </a:rPr>
              <a:t>with:</a:t>
            </a:r>
            <a:endParaRPr lang="en-US" sz="2000" b="1" i="1" dirty="0">
              <a:solidFill>
                <a:schemeClr val="accent1"/>
              </a:solidFill>
            </a:endParaRPr>
          </a:p>
        </p:txBody>
      </p:sp>
      <p:sp>
        <p:nvSpPr>
          <p:cNvPr id="6" name="Content Placeholder 2">
            <a:extLst>
              <a:ext uri="{FF2B5EF4-FFF2-40B4-BE49-F238E27FC236}">
                <a16:creationId xmlns:a16="http://schemas.microsoft.com/office/drawing/2014/main" id="{B7A16632-16C7-49A5-A54D-BB9ACDBA13D4}"/>
              </a:ext>
            </a:extLst>
          </p:cNvPr>
          <p:cNvSpPr>
            <a:spLocks noGrp="1"/>
          </p:cNvSpPr>
          <p:nvPr>
            <p:ph idx="1"/>
          </p:nvPr>
        </p:nvSpPr>
        <p:spPr>
          <a:xfrm>
            <a:off x="6304280" y="2136206"/>
            <a:ext cx="5479301" cy="4351338"/>
          </a:xfrm>
        </p:spPr>
        <p:txBody>
          <a:bodyPr>
            <a:normAutofit/>
          </a:bodyPr>
          <a:lstStyle/>
          <a:p>
            <a:pPr marL="0" indent="0">
              <a:buNone/>
            </a:pPr>
            <a:r>
              <a:rPr lang="en-US" sz="3600" dirty="0"/>
              <a:t>How many subjects do we need to query?</a:t>
            </a:r>
          </a:p>
          <a:p>
            <a:pPr marL="0" indent="0">
              <a:buNone/>
            </a:pPr>
            <a:endParaRPr lang="en-US" sz="3600" dirty="0"/>
          </a:p>
          <a:p>
            <a:pPr marL="0" indent="0">
              <a:buNone/>
            </a:pPr>
            <a:r>
              <a:rPr lang="en-US" sz="3600" dirty="0"/>
              <a:t>How many queries do we need to ask each of them?</a:t>
            </a:r>
          </a:p>
        </p:txBody>
      </p:sp>
    </p:spTree>
    <p:extLst>
      <p:ext uri="{BB962C8B-B14F-4D97-AF65-F5344CB8AC3E}">
        <p14:creationId xmlns:p14="http://schemas.microsoft.com/office/powerpoint/2010/main" val="283485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915" y="-11334"/>
            <a:ext cx="9836723" cy="1325563"/>
          </a:xfrm>
        </p:spPr>
        <p:txBody>
          <a:bodyPr>
            <a:normAutofit/>
          </a:bodyPr>
          <a:lstStyle/>
          <a:p>
            <a:pPr algn="ctr"/>
            <a:r>
              <a:rPr lang="en-US" sz="4000" dirty="0"/>
              <a:t>Learning from agents’ judgments</a:t>
            </a:r>
            <a:endParaRPr lang="en-US" dirty="0">
              <a:solidFill>
                <a:srgbClr val="002060"/>
              </a:solidFill>
            </a:endParaRPr>
          </a:p>
        </p:txBody>
      </p:sp>
      <p:sp>
        <p:nvSpPr>
          <p:cNvPr id="35" name="Untertitel 2">
            <a:extLst>
              <a:ext uri="{FF2B5EF4-FFF2-40B4-BE49-F238E27FC236}">
                <a16:creationId xmlns:a16="http://schemas.microsoft.com/office/drawing/2014/main" id="{79FE5B82-29D8-4C1A-B855-2FF5B669A7B2}"/>
              </a:ext>
            </a:extLst>
          </p:cNvPr>
          <p:cNvSpPr txBox="1">
            <a:spLocks/>
          </p:cNvSpPr>
          <p:nvPr/>
        </p:nvSpPr>
        <p:spPr>
          <a:xfrm>
            <a:off x="1567793" y="1176856"/>
            <a:ext cx="2062984" cy="437306"/>
          </a:xfrm>
          <a:prstGeom prst="rect">
            <a:avLst/>
          </a:prstGeom>
        </p:spPr>
        <p:txBody>
          <a:bodyPr vert="horz" lIns="91440" tIns="45720" rIns="91440" bIns="45720" rtlCol="0">
            <a:noAutofit/>
          </a:bodyPr>
          <a:lstStyle/>
          <a:p>
            <a:pPr>
              <a:spcBef>
                <a:spcPct val="20000"/>
              </a:spcBef>
              <a:buClr>
                <a:schemeClr val="accent1"/>
              </a:buClr>
              <a:buSzPct val="85000"/>
              <a:defRPr/>
            </a:pPr>
            <a:r>
              <a:rPr lang="en-US" sz="2000" i="1" dirty="0">
                <a:solidFill>
                  <a:schemeClr val="tx1">
                    <a:lumMod val="75000"/>
                    <a:lumOff val="25000"/>
                  </a:schemeClr>
                </a:solidFill>
              </a:rPr>
              <a:t>features (e.g., is the patient on the left younger?)</a:t>
            </a:r>
            <a:endParaRPr lang="en-US" sz="2000" b="1" i="1" dirty="0">
              <a:solidFill>
                <a:schemeClr val="accent1"/>
              </a:solidFill>
            </a:endParaRPr>
          </a:p>
        </p:txBody>
      </p:sp>
      <p:pic>
        <p:nvPicPr>
          <p:cNvPr id="3" name="Picture 2">
            <a:extLst>
              <a:ext uri="{FF2B5EF4-FFF2-40B4-BE49-F238E27FC236}">
                <a16:creationId xmlns:a16="http://schemas.microsoft.com/office/drawing/2014/main" id="{BCAAAE40-BC09-462E-B339-DB568B13733B}"/>
              </a:ext>
            </a:extLst>
          </p:cNvPr>
          <p:cNvPicPr>
            <a:picLocks noChangeAspect="1"/>
          </p:cNvPicPr>
          <p:nvPr/>
        </p:nvPicPr>
        <p:blipFill>
          <a:blip r:embed="rId2"/>
          <a:stretch>
            <a:fillRect/>
          </a:stretch>
        </p:blipFill>
        <p:spPr>
          <a:xfrm>
            <a:off x="492025" y="2562090"/>
            <a:ext cx="4512705" cy="4046865"/>
          </a:xfrm>
          <a:prstGeom prst="rect">
            <a:avLst/>
          </a:prstGeom>
        </p:spPr>
      </p:pic>
      <p:sp>
        <p:nvSpPr>
          <p:cNvPr id="7" name="Untertitel 2">
            <a:extLst>
              <a:ext uri="{FF2B5EF4-FFF2-40B4-BE49-F238E27FC236}">
                <a16:creationId xmlns:a16="http://schemas.microsoft.com/office/drawing/2014/main" id="{DF2568C6-5D74-48DA-9208-4868FAB24F6C}"/>
              </a:ext>
            </a:extLst>
          </p:cNvPr>
          <p:cNvSpPr txBox="1">
            <a:spLocks/>
          </p:cNvSpPr>
          <p:nvPr/>
        </p:nvSpPr>
        <p:spPr>
          <a:xfrm>
            <a:off x="3896311" y="1176856"/>
            <a:ext cx="2325746" cy="437306"/>
          </a:xfrm>
          <a:prstGeom prst="rect">
            <a:avLst/>
          </a:prstGeom>
        </p:spPr>
        <p:txBody>
          <a:bodyPr vert="horz" lIns="91440" tIns="45720" rIns="91440" bIns="45720" rtlCol="0">
            <a:noAutofit/>
          </a:bodyPr>
          <a:lstStyle/>
          <a:p>
            <a:pPr>
              <a:spcBef>
                <a:spcPct val="20000"/>
              </a:spcBef>
              <a:buClr>
                <a:schemeClr val="accent1"/>
              </a:buClr>
              <a:buSzPct val="85000"/>
              <a:defRPr/>
            </a:pPr>
            <a:r>
              <a:rPr lang="en-US" sz="2000" i="1" dirty="0">
                <a:solidFill>
                  <a:schemeClr val="tx1">
                    <a:lumMod val="75000"/>
                    <a:lumOff val="25000"/>
                  </a:schemeClr>
                </a:solidFill>
              </a:rPr>
              <a:t>label (e.g., should we prefer the patient on the left?) </a:t>
            </a:r>
            <a:endParaRPr lang="en-US" sz="2000" b="1" i="1" dirty="0">
              <a:solidFill>
                <a:schemeClr val="accent1"/>
              </a:solidFill>
            </a:endParaRPr>
          </a:p>
        </p:txBody>
      </p:sp>
      <p:cxnSp>
        <p:nvCxnSpPr>
          <p:cNvPr id="5" name="Straight Arrow Connector 4">
            <a:extLst>
              <a:ext uri="{FF2B5EF4-FFF2-40B4-BE49-F238E27FC236}">
                <a16:creationId xmlns:a16="http://schemas.microsoft.com/office/drawing/2014/main" id="{BBBC098E-D3C8-4FFD-91B9-4813CAC38B54}"/>
              </a:ext>
            </a:extLst>
          </p:cNvPr>
          <p:cNvCxnSpPr/>
          <p:nvPr/>
        </p:nvCxnSpPr>
        <p:spPr>
          <a:xfrm>
            <a:off x="2376947" y="2136855"/>
            <a:ext cx="0" cy="38174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D470005-1C63-4956-812F-249E29955757}"/>
              </a:ext>
            </a:extLst>
          </p:cNvPr>
          <p:cNvCxnSpPr>
            <a:cxnSpLocks/>
          </p:cNvCxnSpPr>
          <p:nvPr/>
        </p:nvCxnSpPr>
        <p:spPr>
          <a:xfrm>
            <a:off x="4652787" y="2126695"/>
            <a:ext cx="0" cy="38174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2998009-CE96-4E26-B83B-A0EDC354E96C}"/>
              </a:ext>
            </a:extLst>
          </p:cNvPr>
          <p:cNvPicPr>
            <a:picLocks noChangeAspect="1"/>
          </p:cNvPicPr>
          <p:nvPr/>
        </p:nvPicPr>
        <p:blipFill>
          <a:blip r:embed="rId3"/>
          <a:stretch>
            <a:fillRect/>
          </a:stretch>
        </p:blipFill>
        <p:spPr>
          <a:xfrm>
            <a:off x="5512979" y="3373120"/>
            <a:ext cx="621419" cy="514830"/>
          </a:xfrm>
          <a:prstGeom prst="rect">
            <a:avLst/>
          </a:prstGeom>
        </p:spPr>
      </p:pic>
      <p:pic>
        <p:nvPicPr>
          <p:cNvPr id="8" name="Picture 7">
            <a:extLst>
              <a:ext uri="{FF2B5EF4-FFF2-40B4-BE49-F238E27FC236}">
                <a16:creationId xmlns:a16="http://schemas.microsoft.com/office/drawing/2014/main" id="{1BE15583-EFC6-4AF0-BEF9-FAC169CAB0B7}"/>
              </a:ext>
            </a:extLst>
          </p:cNvPr>
          <p:cNvPicPr>
            <a:picLocks noChangeAspect="1"/>
          </p:cNvPicPr>
          <p:nvPr/>
        </p:nvPicPr>
        <p:blipFill>
          <a:blip r:embed="rId4"/>
          <a:stretch>
            <a:fillRect/>
          </a:stretch>
        </p:blipFill>
        <p:spPr>
          <a:xfrm>
            <a:off x="5509317" y="4448027"/>
            <a:ext cx="1852200" cy="621500"/>
          </a:xfrm>
          <a:prstGeom prst="rect">
            <a:avLst/>
          </a:prstGeom>
        </p:spPr>
      </p:pic>
      <p:pic>
        <p:nvPicPr>
          <p:cNvPr id="9" name="Picture 8">
            <a:extLst>
              <a:ext uri="{FF2B5EF4-FFF2-40B4-BE49-F238E27FC236}">
                <a16:creationId xmlns:a16="http://schemas.microsoft.com/office/drawing/2014/main" id="{D0C22E7F-85E5-4541-97CA-BCB9920DD41D}"/>
              </a:ext>
            </a:extLst>
          </p:cNvPr>
          <p:cNvPicPr>
            <a:picLocks noChangeAspect="1"/>
          </p:cNvPicPr>
          <p:nvPr/>
        </p:nvPicPr>
        <p:blipFill>
          <a:blip r:embed="rId5"/>
          <a:stretch>
            <a:fillRect/>
          </a:stretch>
        </p:blipFill>
        <p:spPr>
          <a:xfrm>
            <a:off x="5511487" y="5704160"/>
            <a:ext cx="639450" cy="550000"/>
          </a:xfrm>
          <a:prstGeom prst="rect">
            <a:avLst/>
          </a:prstGeom>
        </p:spPr>
      </p:pic>
      <p:sp>
        <p:nvSpPr>
          <p:cNvPr id="11" name="Right Brace 10">
            <a:extLst>
              <a:ext uri="{FF2B5EF4-FFF2-40B4-BE49-F238E27FC236}">
                <a16:creationId xmlns:a16="http://schemas.microsoft.com/office/drawing/2014/main" id="{9560280A-712C-43AD-8D22-46C3FF49B744}"/>
              </a:ext>
            </a:extLst>
          </p:cNvPr>
          <p:cNvSpPr/>
          <p:nvPr/>
        </p:nvSpPr>
        <p:spPr>
          <a:xfrm>
            <a:off x="5004730" y="3037840"/>
            <a:ext cx="264160" cy="1046480"/>
          </a:xfrm>
          <a:prstGeom prst="rightBrace">
            <a:avLst>
              <a:gd name="adj1" fmla="val 8333"/>
              <a:gd name="adj2" fmla="val 5291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a:extLst>
              <a:ext uri="{FF2B5EF4-FFF2-40B4-BE49-F238E27FC236}">
                <a16:creationId xmlns:a16="http://schemas.microsoft.com/office/drawing/2014/main" id="{89C3516B-F9FD-40E3-B5FF-6C378DD5708F}"/>
              </a:ext>
            </a:extLst>
          </p:cNvPr>
          <p:cNvSpPr/>
          <p:nvPr/>
        </p:nvSpPr>
        <p:spPr>
          <a:xfrm>
            <a:off x="5014890" y="4206240"/>
            <a:ext cx="264160" cy="1046480"/>
          </a:xfrm>
          <a:prstGeom prst="rightBrace">
            <a:avLst>
              <a:gd name="adj1" fmla="val 8333"/>
              <a:gd name="adj2" fmla="val 5291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2C2F6F91-DEAE-480B-9610-C0576C8E9C6B}"/>
              </a:ext>
            </a:extLst>
          </p:cNvPr>
          <p:cNvSpPr/>
          <p:nvPr/>
        </p:nvSpPr>
        <p:spPr>
          <a:xfrm>
            <a:off x="5045370" y="5384800"/>
            <a:ext cx="264160" cy="1046480"/>
          </a:xfrm>
          <a:prstGeom prst="rightBrace">
            <a:avLst>
              <a:gd name="adj1" fmla="val 8333"/>
              <a:gd name="adj2" fmla="val 5291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Untertitel 2">
            <a:extLst>
              <a:ext uri="{FF2B5EF4-FFF2-40B4-BE49-F238E27FC236}">
                <a16:creationId xmlns:a16="http://schemas.microsoft.com/office/drawing/2014/main" id="{893FABA1-C7CE-4973-B050-91E4BF1DA327}"/>
              </a:ext>
            </a:extLst>
          </p:cNvPr>
          <p:cNvSpPr txBox="1">
            <a:spLocks/>
          </p:cNvSpPr>
          <p:nvPr/>
        </p:nvSpPr>
        <p:spPr>
          <a:xfrm>
            <a:off x="6446471" y="2009976"/>
            <a:ext cx="2325746" cy="437306"/>
          </a:xfrm>
          <a:prstGeom prst="rect">
            <a:avLst/>
          </a:prstGeom>
        </p:spPr>
        <p:txBody>
          <a:bodyPr vert="horz" lIns="91440" tIns="45720" rIns="91440" bIns="45720" rtlCol="0">
            <a:noAutofit/>
          </a:bodyPr>
          <a:lstStyle/>
          <a:p>
            <a:pPr>
              <a:spcBef>
                <a:spcPct val="20000"/>
              </a:spcBef>
              <a:buClr>
                <a:schemeClr val="accent1"/>
              </a:buClr>
              <a:buSzPct val="85000"/>
              <a:defRPr/>
            </a:pPr>
            <a:r>
              <a:rPr lang="en-US" sz="2000" i="1" dirty="0">
                <a:solidFill>
                  <a:schemeClr val="tx1">
                    <a:lumMod val="75000"/>
                    <a:lumOff val="25000"/>
                  </a:schemeClr>
                </a:solidFill>
              </a:rPr>
              <a:t>conjunctions that fit </a:t>
            </a:r>
            <a:r>
              <a:rPr lang="en-US" sz="2000" b="1" i="1" dirty="0">
                <a:solidFill>
                  <a:schemeClr val="tx1">
                    <a:lumMod val="75000"/>
                    <a:lumOff val="25000"/>
                  </a:schemeClr>
                </a:solidFill>
              </a:rPr>
              <a:t>individuals</a:t>
            </a:r>
            <a:r>
              <a:rPr lang="en-US" sz="2000" i="1" dirty="0">
                <a:solidFill>
                  <a:schemeClr val="tx1">
                    <a:lumMod val="75000"/>
                    <a:lumOff val="25000"/>
                  </a:schemeClr>
                </a:solidFill>
              </a:rPr>
              <a:t> perfectly</a:t>
            </a:r>
            <a:endParaRPr lang="en-US" sz="2000" b="1" i="1" dirty="0">
              <a:solidFill>
                <a:schemeClr val="accent1"/>
              </a:solidFill>
            </a:endParaRPr>
          </a:p>
        </p:txBody>
      </p:sp>
      <p:cxnSp>
        <p:nvCxnSpPr>
          <p:cNvPr id="18" name="Straight Arrow Connector 17">
            <a:extLst>
              <a:ext uri="{FF2B5EF4-FFF2-40B4-BE49-F238E27FC236}">
                <a16:creationId xmlns:a16="http://schemas.microsoft.com/office/drawing/2014/main" id="{65F7EB46-C9D4-4F5E-82C0-308FCA3DA724}"/>
              </a:ext>
            </a:extLst>
          </p:cNvPr>
          <p:cNvCxnSpPr>
            <a:cxnSpLocks/>
          </p:cNvCxnSpPr>
          <p:nvPr/>
        </p:nvCxnSpPr>
        <p:spPr>
          <a:xfrm flipH="1">
            <a:off x="6222057" y="2705815"/>
            <a:ext cx="371290" cy="57586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0662DDAA-EF2E-487C-8F17-68A45D5D0387}"/>
              </a:ext>
            </a:extLst>
          </p:cNvPr>
          <p:cNvPicPr>
            <a:picLocks noChangeAspect="1"/>
          </p:cNvPicPr>
          <p:nvPr/>
        </p:nvPicPr>
        <p:blipFill>
          <a:blip r:embed="rId3"/>
          <a:stretch>
            <a:fillRect/>
          </a:stretch>
        </p:blipFill>
        <p:spPr>
          <a:xfrm>
            <a:off x="8213298" y="4696947"/>
            <a:ext cx="621419" cy="514830"/>
          </a:xfrm>
          <a:prstGeom prst="rect">
            <a:avLst/>
          </a:prstGeom>
        </p:spPr>
      </p:pic>
      <p:sp>
        <p:nvSpPr>
          <p:cNvPr id="21" name="Right Brace 20">
            <a:extLst>
              <a:ext uri="{FF2B5EF4-FFF2-40B4-BE49-F238E27FC236}">
                <a16:creationId xmlns:a16="http://schemas.microsoft.com/office/drawing/2014/main" id="{A6AA83FC-89F9-463C-BBF6-D2FE737A691B}"/>
              </a:ext>
            </a:extLst>
          </p:cNvPr>
          <p:cNvSpPr/>
          <p:nvPr/>
        </p:nvSpPr>
        <p:spPr>
          <a:xfrm>
            <a:off x="7691120" y="3190240"/>
            <a:ext cx="178730" cy="3332480"/>
          </a:xfrm>
          <a:prstGeom prst="rightBrace">
            <a:avLst>
              <a:gd name="adj1" fmla="val 8333"/>
              <a:gd name="adj2" fmla="val 5291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Untertitel 2">
            <a:extLst>
              <a:ext uri="{FF2B5EF4-FFF2-40B4-BE49-F238E27FC236}">
                <a16:creationId xmlns:a16="http://schemas.microsoft.com/office/drawing/2014/main" id="{3AD746D3-1365-4A0C-BB1B-828249F18B1D}"/>
              </a:ext>
            </a:extLst>
          </p:cNvPr>
          <p:cNvSpPr txBox="1">
            <a:spLocks/>
          </p:cNvSpPr>
          <p:nvPr/>
        </p:nvSpPr>
        <p:spPr>
          <a:xfrm>
            <a:off x="8967623" y="3403600"/>
            <a:ext cx="2325746" cy="437306"/>
          </a:xfrm>
          <a:prstGeom prst="rect">
            <a:avLst/>
          </a:prstGeom>
        </p:spPr>
        <p:txBody>
          <a:bodyPr vert="horz" lIns="91440" tIns="45720" rIns="91440" bIns="45720" rtlCol="0">
            <a:noAutofit/>
          </a:bodyPr>
          <a:lstStyle/>
          <a:p>
            <a:pPr>
              <a:spcBef>
                <a:spcPct val="20000"/>
              </a:spcBef>
              <a:buClr>
                <a:schemeClr val="accent1"/>
              </a:buClr>
              <a:buSzPct val="85000"/>
              <a:defRPr/>
            </a:pPr>
            <a:r>
              <a:rPr lang="en-US" sz="2000" i="1" dirty="0">
                <a:solidFill>
                  <a:schemeClr val="tx1">
                    <a:lumMod val="75000"/>
                    <a:lumOff val="25000"/>
                  </a:schemeClr>
                </a:solidFill>
              </a:rPr>
              <a:t>conjunction that fits </a:t>
            </a:r>
            <a:r>
              <a:rPr lang="en-US" sz="2000" b="1" i="1" dirty="0">
                <a:solidFill>
                  <a:schemeClr val="tx1">
                    <a:lumMod val="75000"/>
                    <a:lumOff val="25000"/>
                  </a:schemeClr>
                </a:solidFill>
              </a:rPr>
              <a:t>all data</a:t>
            </a:r>
            <a:r>
              <a:rPr lang="en-US" sz="2000" i="1" dirty="0">
                <a:solidFill>
                  <a:schemeClr val="tx1">
                    <a:lumMod val="75000"/>
                    <a:lumOff val="25000"/>
                  </a:schemeClr>
                </a:solidFill>
              </a:rPr>
              <a:t> best (two mistakes)</a:t>
            </a:r>
            <a:endParaRPr lang="en-US" sz="2000" b="1" i="1" dirty="0">
              <a:solidFill>
                <a:schemeClr val="accent1"/>
              </a:solidFill>
            </a:endParaRPr>
          </a:p>
        </p:txBody>
      </p:sp>
      <p:cxnSp>
        <p:nvCxnSpPr>
          <p:cNvPr id="24" name="Straight Arrow Connector 23">
            <a:extLst>
              <a:ext uri="{FF2B5EF4-FFF2-40B4-BE49-F238E27FC236}">
                <a16:creationId xmlns:a16="http://schemas.microsoft.com/office/drawing/2014/main" id="{55B25E45-69C7-4E2D-9E93-FB19C6D332F5}"/>
              </a:ext>
            </a:extLst>
          </p:cNvPr>
          <p:cNvCxnSpPr>
            <a:cxnSpLocks/>
          </p:cNvCxnSpPr>
          <p:nvPr/>
        </p:nvCxnSpPr>
        <p:spPr>
          <a:xfrm flipH="1">
            <a:off x="8487737" y="4027251"/>
            <a:ext cx="296340" cy="60570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02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p:bldP spid="21" grpId="0" animBg="1"/>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034" y="-193857"/>
            <a:ext cx="9836723" cy="1325563"/>
          </a:xfrm>
        </p:spPr>
        <p:txBody>
          <a:bodyPr>
            <a:normAutofit/>
          </a:bodyPr>
          <a:lstStyle/>
          <a:p>
            <a:pPr algn="ctr"/>
            <a:r>
              <a:rPr lang="en-US" sz="4000" dirty="0"/>
              <a:t>Our model</a:t>
            </a:r>
            <a:endParaRPr lang="en-US" dirty="0">
              <a:solidFill>
                <a:srgbClr val="002060"/>
              </a:solidFill>
            </a:endParaRPr>
          </a:p>
        </p:txBody>
      </p:sp>
      <p:pic>
        <p:nvPicPr>
          <p:cNvPr id="4" name="Picture 3">
            <a:extLst>
              <a:ext uri="{FF2B5EF4-FFF2-40B4-BE49-F238E27FC236}">
                <a16:creationId xmlns:a16="http://schemas.microsoft.com/office/drawing/2014/main" id="{A999D077-159C-4EB2-B4EF-0F9E18D4E0DD}"/>
              </a:ext>
            </a:extLst>
          </p:cNvPr>
          <p:cNvPicPr>
            <a:picLocks noChangeAspect="1"/>
          </p:cNvPicPr>
          <p:nvPr/>
        </p:nvPicPr>
        <p:blipFill>
          <a:blip r:embed="rId2"/>
          <a:stretch>
            <a:fillRect/>
          </a:stretch>
        </p:blipFill>
        <p:spPr>
          <a:xfrm>
            <a:off x="5066243" y="1197637"/>
            <a:ext cx="624306" cy="659531"/>
          </a:xfrm>
          <a:prstGeom prst="rect">
            <a:avLst/>
          </a:prstGeom>
        </p:spPr>
      </p:pic>
      <p:pic>
        <p:nvPicPr>
          <p:cNvPr id="12" name="Picture 11">
            <a:extLst>
              <a:ext uri="{FF2B5EF4-FFF2-40B4-BE49-F238E27FC236}">
                <a16:creationId xmlns:a16="http://schemas.microsoft.com/office/drawing/2014/main" id="{37BA5106-C56C-4531-B5D6-C66C13530692}"/>
              </a:ext>
            </a:extLst>
          </p:cNvPr>
          <p:cNvPicPr>
            <a:picLocks noChangeAspect="1"/>
          </p:cNvPicPr>
          <p:nvPr/>
        </p:nvPicPr>
        <p:blipFill>
          <a:blip r:embed="rId3"/>
          <a:stretch>
            <a:fillRect/>
          </a:stretch>
        </p:blipFill>
        <p:spPr>
          <a:xfrm>
            <a:off x="3468681" y="2626261"/>
            <a:ext cx="588032" cy="843379"/>
          </a:xfrm>
          <a:prstGeom prst="rect">
            <a:avLst/>
          </a:prstGeom>
        </p:spPr>
      </p:pic>
      <p:pic>
        <p:nvPicPr>
          <p:cNvPr id="13" name="Picture 12">
            <a:extLst>
              <a:ext uri="{FF2B5EF4-FFF2-40B4-BE49-F238E27FC236}">
                <a16:creationId xmlns:a16="http://schemas.microsoft.com/office/drawing/2014/main" id="{57BE9384-712E-415A-9A6D-0DD79FE5842B}"/>
              </a:ext>
            </a:extLst>
          </p:cNvPr>
          <p:cNvPicPr>
            <a:picLocks noChangeAspect="1"/>
          </p:cNvPicPr>
          <p:nvPr/>
        </p:nvPicPr>
        <p:blipFill>
          <a:blip r:embed="rId4"/>
          <a:stretch>
            <a:fillRect/>
          </a:stretch>
        </p:blipFill>
        <p:spPr>
          <a:xfrm>
            <a:off x="6602931" y="2763768"/>
            <a:ext cx="808544" cy="705872"/>
          </a:xfrm>
          <a:prstGeom prst="rect">
            <a:avLst/>
          </a:prstGeom>
        </p:spPr>
      </p:pic>
      <p:sp>
        <p:nvSpPr>
          <p:cNvPr id="3" name="Oval 2">
            <a:extLst>
              <a:ext uri="{FF2B5EF4-FFF2-40B4-BE49-F238E27FC236}">
                <a16:creationId xmlns:a16="http://schemas.microsoft.com/office/drawing/2014/main" id="{D9EF8AB9-386C-4E59-BC9D-086AC4C8ACA3}"/>
              </a:ext>
            </a:extLst>
          </p:cNvPr>
          <p:cNvSpPr/>
          <p:nvPr/>
        </p:nvSpPr>
        <p:spPr>
          <a:xfrm>
            <a:off x="4908593" y="1090771"/>
            <a:ext cx="910287" cy="843379"/>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8C0FB61-710A-4644-A4F9-FC9A1FDAA2D9}"/>
              </a:ext>
            </a:extLst>
          </p:cNvPr>
          <p:cNvSpPr/>
          <p:nvPr/>
        </p:nvSpPr>
        <p:spPr>
          <a:xfrm>
            <a:off x="3303313" y="2604611"/>
            <a:ext cx="910287" cy="843379"/>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F04B323-E132-4B97-8A6D-320295BB617E}"/>
              </a:ext>
            </a:extLst>
          </p:cNvPr>
          <p:cNvSpPr/>
          <p:nvPr/>
        </p:nvSpPr>
        <p:spPr>
          <a:xfrm>
            <a:off x="6493553" y="2604611"/>
            <a:ext cx="910287" cy="843379"/>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401D9315-2FE2-446C-809A-9A114BCED080}"/>
              </a:ext>
            </a:extLst>
          </p:cNvPr>
          <p:cNvCxnSpPr>
            <a:cxnSpLocks/>
            <a:stCxn id="3" idx="3"/>
            <a:endCxn id="7" idx="7"/>
          </p:cNvCxnSpPr>
          <p:nvPr/>
        </p:nvCxnSpPr>
        <p:spPr>
          <a:xfrm flipH="1">
            <a:off x="4080292" y="1810640"/>
            <a:ext cx="961609" cy="91748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7E4ECA9-C8F6-426B-8E7F-6CEAD5ACBC32}"/>
              </a:ext>
            </a:extLst>
          </p:cNvPr>
          <p:cNvCxnSpPr>
            <a:cxnSpLocks/>
            <a:stCxn id="3" idx="5"/>
            <a:endCxn id="8" idx="1"/>
          </p:cNvCxnSpPr>
          <p:nvPr/>
        </p:nvCxnSpPr>
        <p:spPr>
          <a:xfrm>
            <a:off x="5685572" y="1810640"/>
            <a:ext cx="941289" cy="91748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B90643E-456A-4FD8-834C-DE18C132D3B3}"/>
              </a:ext>
            </a:extLst>
          </p:cNvPr>
          <p:cNvSpPr txBox="1"/>
          <p:nvPr/>
        </p:nvSpPr>
        <p:spPr>
          <a:xfrm>
            <a:off x="4245365" y="2604611"/>
            <a:ext cx="619329" cy="646331"/>
          </a:xfrm>
          <a:prstGeom prst="rect">
            <a:avLst/>
          </a:prstGeom>
          <a:noFill/>
        </p:spPr>
        <p:txBody>
          <a:bodyPr wrap="square" rtlCol="0">
            <a:spAutoFit/>
          </a:bodyPr>
          <a:lstStyle/>
          <a:p>
            <a:r>
              <a:rPr lang="en-US" sz="3600" b="1" dirty="0"/>
              <a:t>…</a:t>
            </a:r>
          </a:p>
        </p:txBody>
      </p:sp>
      <p:pic>
        <p:nvPicPr>
          <p:cNvPr id="17" name="Picture 16">
            <a:extLst>
              <a:ext uri="{FF2B5EF4-FFF2-40B4-BE49-F238E27FC236}">
                <a16:creationId xmlns:a16="http://schemas.microsoft.com/office/drawing/2014/main" id="{9D309812-7F02-424C-B5E4-FBF0BE6ADE63}"/>
              </a:ext>
            </a:extLst>
          </p:cNvPr>
          <p:cNvPicPr>
            <a:picLocks noChangeAspect="1"/>
          </p:cNvPicPr>
          <p:nvPr/>
        </p:nvPicPr>
        <p:blipFill>
          <a:blip r:embed="rId5"/>
          <a:stretch>
            <a:fillRect/>
          </a:stretch>
        </p:blipFill>
        <p:spPr>
          <a:xfrm>
            <a:off x="3974723" y="4161332"/>
            <a:ext cx="1014300" cy="566500"/>
          </a:xfrm>
          <a:prstGeom prst="rect">
            <a:avLst/>
          </a:prstGeom>
        </p:spPr>
      </p:pic>
      <p:pic>
        <p:nvPicPr>
          <p:cNvPr id="18" name="Picture 17">
            <a:extLst>
              <a:ext uri="{FF2B5EF4-FFF2-40B4-BE49-F238E27FC236}">
                <a16:creationId xmlns:a16="http://schemas.microsoft.com/office/drawing/2014/main" id="{1764870B-8642-40BC-9579-69AC1D6073DD}"/>
              </a:ext>
            </a:extLst>
          </p:cNvPr>
          <p:cNvPicPr>
            <a:picLocks noChangeAspect="1"/>
          </p:cNvPicPr>
          <p:nvPr/>
        </p:nvPicPr>
        <p:blipFill>
          <a:blip r:embed="rId6"/>
          <a:stretch>
            <a:fillRect/>
          </a:stretch>
        </p:blipFill>
        <p:spPr>
          <a:xfrm>
            <a:off x="5668819" y="4074171"/>
            <a:ext cx="1102500" cy="720500"/>
          </a:xfrm>
          <a:prstGeom prst="rect">
            <a:avLst/>
          </a:prstGeom>
        </p:spPr>
      </p:pic>
      <p:sp>
        <p:nvSpPr>
          <p:cNvPr id="21" name="TextBox 20">
            <a:extLst>
              <a:ext uri="{FF2B5EF4-FFF2-40B4-BE49-F238E27FC236}">
                <a16:creationId xmlns:a16="http://schemas.microsoft.com/office/drawing/2014/main" id="{169774F1-BCB8-467B-9C90-138CDB9E9AE6}"/>
              </a:ext>
            </a:extLst>
          </p:cNvPr>
          <p:cNvSpPr txBox="1"/>
          <p:nvPr/>
        </p:nvSpPr>
        <p:spPr>
          <a:xfrm>
            <a:off x="5870965" y="2604611"/>
            <a:ext cx="619329" cy="646331"/>
          </a:xfrm>
          <a:prstGeom prst="rect">
            <a:avLst/>
          </a:prstGeom>
          <a:noFill/>
        </p:spPr>
        <p:txBody>
          <a:bodyPr wrap="square" rtlCol="0">
            <a:spAutoFit/>
          </a:bodyPr>
          <a:lstStyle/>
          <a:p>
            <a:r>
              <a:rPr lang="en-US" sz="3600" b="1" dirty="0"/>
              <a:t>…</a:t>
            </a:r>
          </a:p>
        </p:txBody>
      </p:sp>
      <p:sp>
        <p:nvSpPr>
          <p:cNvPr id="23" name="Oval 22">
            <a:extLst>
              <a:ext uri="{FF2B5EF4-FFF2-40B4-BE49-F238E27FC236}">
                <a16:creationId xmlns:a16="http://schemas.microsoft.com/office/drawing/2014/main" id="{B8C0D024-A101-4B93-A9E8-6EA67DBBAB4F}"/>
              </a:ext>
            </a:extLst>
          </p:cNvPr>
          <p:cNvSpPr/>
          <p:nvPr/>
        </p:nvSpPr>
        <p:spPr>
          <a:xfrm>
            <a:off x="3799925" y="4043593"/>
            <a:ext cx="1378321" cy="843379"/>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ECA020F-F2E2-4E59-B9A6-64EB7156A3F8}"/>
              </a:ext>
            </a:extLst>
          </p:cNvPr>
          <p:cNvSpPr/>
          <p:nvPr/>
        </p:nvSpPr>
        <p:spPr>
          <a:xfrm>
            <a:off x="5449116" y="3992632"/>
            <a:ext cx="1543857" cy="89434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C3621D17-5A35-4702-911B-C24C9A15925B}"/>
              </a:ext>
            </a:extLst>
          </p:cNvPr>
          <p:cNvPicPr>
            <a:picLocks noChangeAspect="1"/>
          </p:cNvPicPr>
          <p:nvPr/>
        </p:nvPicPr>
        <p:blipFill>
          <a:blip r:embed="rId7"/>
          <a:stretch>
            <a:fillRect/>
          </a:stretch>
        </p:blipFill>
        <p:spPr>
          <a:xfrm>
            <a:off x="5053346" y="2635905"/>
            <a:ext cx="617972" cy="703695"/>
          </a:xfrm>
          <a:prstGeom prst="rect">
            <a:avLst/>
          </a:prstGeom>
        </p:spPr>
      </p:pic>
      <p:sp>
        <p:nvSpPr>
          <p:cNvPr id="28" name="Oval 27">
            <a:extLst>
              <a:ext uri="{FF2B5EF4-FFF2-40B4-BE49-F238E27FC236}">
                <a16:creationId xmlns:a16="http://schemas.microsoft.com/office/drawing/2014/main" id="{8670B17F-97CE-41F2-A955-4308F9CB9A74}"/>
              </a:ext>
            </a:extLst>
          </p:cNvPr>
          <p:cNvSpPr/>
          <p:nvPr/>
        </p:nvSpPr>
        <p:spPr>
          <a:xfrm>
            <a:off x="4928913" y="2574131"/>
            <a:ext cx="910287" cy="843379"/>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78737791-4553-4CDD-978D-9E569F3D5E7E}"/>
              </a:ext>
            </a:extLst>
          </p:cNvPr>
          <p:cNvCxnSpPr>
            <a:cxnSpLocks/>
            <a:stCxn id="3" idx="4"/>
            <a:endCxn id="28" idx="0"/>
          </p:cNvCxnSpPr>
          <p:nvPr/>
        </p:nvCxnSpPr>
        <p:spPr>
          <a:xfrm>
            <a:off x="5363737" y="1934150"/>
            <a:ext cx="20320" cy="63998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25F437F-0C05-47DC-B035-6F8363097BD2}"/>
              </a:ext>
            </a:extLst>
          </p:cNvPr>
          <p:cNvCxnSpPr>
            <a:cxnSpLocks/>
          </p:cNvCxnSpPr>
          <p:nvPr/>
        </p:nvCxnSpPr>
        <p:spPr>
          <a:xfrm>
            <a:off x="5501697" y="3417510"/>
            <a:ext cx="446881" cy="62608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6E142D3-BDE3-472F-85FF-CAC2F27FA5E1}"/>
              </a:ext>
            </a:extLst>
          </p:cNvPr>
          <p:cNvCxnSpPr>
            <a:cxnSpLocks/>
            <a:stCxn id="23" idx="6"/>
            <a:endCxn id="25" idx="2"/>
          </p:cNvCxnSpPr>
          <p:nvPr/>
        </p:nvCxnSpPr>
        <p:spPr>
          <a:xfrm flipV="1">
            <a:off x="5178246" y="4439802"/>
            <a:ext cx="270870" cy="2548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A09924E-D9B6-4278-92DB-705EEC4D3EC0}"/>
              </a:ext>
            </a:extLst>
          </p:cNvPr>
          <p:cNvSpPr txBox="1"/>
          <p:nvPr/>
        </p:nvSpPr>
        <p:spPr>
          <a:xfrm>
            <a:off x="7140965" y="4037171"/>
            <a:ext cx="619329" cy="646331"/>
          </a:xfrm>
          <a:prstGeom prst="rect">
            <a:avLst/>
          </a:prstGeom>
          <a:noFill/>
        </p:spPr>
        <p:txBody>
          <a:bodyPr wrap="square" rtlCol="0">
            <a:spAutoFit/>
          </a:bodyPr>
          <a:lstStyle/>
          <a:p>
            <a:r>
              <a:rPr lang="en-US" sz="3600" b="1" dirty="0"/>
              <a:t>…</a:t>
            </a:r>
          </a:p>
        </p:txBody>
      </p:sp>
      <p:sp>
        <p:nvSpPr>
          <p:cNvPr id="41" name="TextBox 40">
            <a:extLst>
              <a:ext uri="{FF2B5EF4-FFF2-40B4-BE49-F238E27FC236}">
                <a16:creationId xmlns:a16="http://schemas.microsoft.com/office/drawing/2014/main" id="{FE09E208-4044-4EDC-B312-D9734B1CC526}"/>
              </a:ext>
            </a:extLst>
          </p:cNvPr>
          <p:cNvSpPr txBox="1"/>
          <p:nvPr/>
        </p:nvSpPr>
        <p:spPr>
          <a:xfrm>
            <a:off x="2995685" y="4037171"/>
            <a:ext cx="619329" cy="646331"/>
          </a:xfrm>
          <a:prstGeom prst="rect">
            <a:avLst/>
          </a:prstGeom>
          <a:noFill/>
        </p:spPr>
        <p:txBody>
          <a:bodyPr wrap="square" rtlCol="0">
            <a:spAutoFit/>
          </a:bodyPr>
          <a:lstStyle/>
          <a:p>
            <a:r>
              <a:rPr lang="en-US" sz="3600" b="1" dirty="0"/>
              <a:t>…</a:t>
            </a:r>
          </a:p>
        </p:txBody>
      </p:sp>
      <p:sp>
        <p:nvSpPr>
          <p:cNvPr id="42" name="Untertitel 2">
            <a:extLst>
              <a:ext uri="{FF2B5EF4-FFF2-40B4-BE49-F238E27FC236}">
                <a16:creationId xmlns:a16="http://schemas.microsoft.com/office/drawing/2014/main" id="{8CCDBB78-58BF-4B96-8788-77B09F84F3C3}"/>
              </a:ext>
            </a:extLst>
          </p:cNvPr>
          <p:cNvSpPr txBox="1">
            <a:spLocks/>
          </p:cNvSpPr>
          <p:nvPr/>
        </p:nvSpPr>
        <p:spPr>
          <a:xfrm>
            <a:off x="5978092" y="1059089"/>
            <a:ext cx="3135428" cy="437306"/>
          </a:xfrm>
          <a:prstGeom prst="rect">
            <a:avLst/>
          </a:prstGeom>
        </p:spPr>
        <p:txBody>
          <a:bodyPr vert="horz" lIns="91440" tIns="45720" rIns="91440" bIns="45720" rtlCol="0">
            <a:noAutofit/>
          </a:bodyPr>
          <a:lstStyle/>
          <a:p>
            <a:pPr>
              <a:spcBef>
                <a:spcPct val="20000"/>
              </a:spcBef>
              <a:buClr>
                <a:schemeClr val="accent1"/>
              </a:buClr>
              <a:buSzPct val="85000"/>
              <a:defRPr/>
            </a:pPr>
            <a:r>
              <a:rPr lang="en-US" sz="2800" i="1" dirty="0">
                <a:solidFill>
                  <a:schemeClr val="tx1">
                    <a:lumMod val="75000"/>
                    <a:lumOff val="25000"/>
                  </a:schemeClr>
                </a:solidFill>
              </a:rPr>
              <a:t>“correct” concept we wish to learn</a:t>
            </a:r>
            <a:endParaRPr lang="en-US" sz="2800" b="1" i="1" dirty="0">
              <a:solidFill>
                <a:schemeClr val="accent1"/>
              </a:solidFill>
            </a:endParaRPr>
          </a:p>
        </p:txBody>
      </p:sp>
      <p:sp>
        <p:nvSpPr>
          <p:cNvPr id="43" name="Untertitel 2">
            <a:extLst>
              <a:ext uri="{FF2B5EF4-FFF2-40B4-BE49-F238E27FC236}">
                <a16:creationId xmlns:a16="http://schemas.microsoft.com/office/drawing/2014/main" id="{15D3648C-3AFA-4D04-819C-2E3E1C2840F6}"/>
              </a:ext>
            </a:extLst>
          </p:cNvPr>
          <p:cNvSpPr txBox="1">
            <a:spLocks/>
          </p:cNvSpPr>
          <p:nvPr/>
        </p:nvSpPr>
        <p:spPr>
          <a:xfrm>
            <a:off x="7430972" y="2583089"/>
            <a:ext cx="3673908" cy="437306"/>
          </a:xfrm>
          <a:prstGeom prst="rect">
            <a:avLst/>
          </a:prstGeom>
        </p:spPr>
        <p:txBody>
          <a:bodyPr vert="horz" lIns="91440" tIns="45720" rIns="91440" bIns="45720" rtlCol="0">
            <a:noAutofit/>
          </a:bodyPr>
          <a:lstStyle/>
          <a:p>
            <a:pPr>
              <a:spcBef>
                <a:spcPct val="20000"/>
              </a:spcBef>
              <a:buClr>
                <a:schemeClr val="accent1"/>
              </a:buClr>
              <a:buSzPct val="85000"/>
              <a:defRPr/>
            </a:pPr>
            <a:r>
              <a:rPr lang="en-US" sz="2800" i="1" dirty="0">
                <a:solidFill>
                  <a:schemeClr val="tx1">
                    <a:lumMod val="75000"/>
                    <a:lumOff val="25000"/>
                  </a:schemeClr>
                </a:solidFill>
              </a:rPr>
              <a:t>individual agents’ </a:t>
            </a:r>
            <a:r>
              <a:rPr lang="en-US" sz="2800" b="1" i="1" dirty="0">
                <a:solidFill>
                  <a:schemeClr val="tx1">
                    <a:lumMod val="75000"/>
                    <a:lumOff val="25000"/>
                  </a:schemeClr>
                </a:solidFill>
              </a:rPr>
              <a:t>noisy</a:t>
            </a:r>
            <a:r>
              <a:rPr lang="en-US" sz="2800" i="1" dirty="0">
                <a:solidFill>
                  <a:schemeClr val="tx1">
                    <a:lumMod val="75000"/>
                    <a:lumOff val="25000"/>
                  </a:schemeClr>
                </a:solidFill>
              </a:rPr>
              <a:t> versions of the concept</a:t>
            </a:r>
            <a:endParaRPr lang="en-US" sz="2800" b="1" i="1" dirty="0">
              <a:solidFill>
                <a:schemeClr val="accent1"/>
              </a:solidFill>
            </a:endParaRPr>
          </a:p>
        </p:txBody>
      </p:sp>
      <p:sp>
        <p:nvSpPr>
          <p:cNvPr id="44" name="Untertitel 2">
            <a:extLst>
              <a:ext uri="{FF2B5EF4-FFF2-40B4-BE49-F238E27FC236}">
                <a16:creationId xmlns:a16="http://schemas.microsoft.com/office/drawing/2014/main" id="{8EBF2FF5-8904-4A32-BF9A-F043386F99CA}"/>
              </a:ext>
            </a:extLst>
          </p:cNvPr>
          <p:cNvSpPr txBox="1">
            <a:spLocks/>
          </p:cNvSpPr>
          <p:nvPr/>
        </p:nvSpPr>
        <p:spPr>
          <a:xfrm>
            <a:off x="2743475" y="4896836"/>
            <a:ext cx="3623108" cy="437306"/>
          </a:xfrm>
          <a:prstGeom prst="rect">
            <a:avLst/>
          </a:prstGeom>
        </p:spPr>
        <p:txBody>
          <a:bodyPr vert="horz" lIns="91440" tIns="45720" rIns="91440" bIns="45720" rtlCol="0">
            <a:noAutofit/>
          </a:bodyPr>
          <a:lstStyle/>
          <a:p>
            <a:pPr>
              <a:spcBef>
                <a:spcPct val="20000"/>
              </a:spcBef>
              <a:buClr>
                <a:schemeClr val="accent1"/>
              </a:buClr>
              <a:buSzPct val="85000"/>
              <a:defRPr/>
            </a:pPr>
            <a:r>
              <a:rPr lang="en-US" sz="2800" i="1" dirty="0">
                <a:solidFill>
                  <a:schemeClr val="tx1">
                    <a:lumMod val="75000"/>
                    <a:lumOff val="25000"/>
                  </a:schemeClr>
                </a:solidFill>
              </a:rPr>
              <a:t>feature values of individual example shown to agent j</a:t>
            </a:r>
            <a:endParaRPr lang="en-US" sz="2800" b="1" i="1" dirty="0">
              <a:solidFill>
                <a:schemeClr val="accent1"/>
              </a:solidFill>
            </a:endParaRPr>
          </a:p>
        </p:txBody>
      </p:sp>
      <p:sp>
        <p:nvSpPr>
          <p:cNvPr id="45" name="Untertitel 2">
            <a:extLst>
              <a:ext uri="{FF2B5EF4-FFF2-40B4-BE49-F238E27FC236}">
                <a16:creationId xmlns:a16="http://schemas.microsoft.com/office/drawing/2014/main" id="{DECFDA59-D734-45B3-BDDF-E80EE24E98D1}"/>
              </a:ext>
            </a:extLst>
          </p:cNvPr>
          <p:cNvSpPr txBox="1">
            <a:spLocks/>
          </p:cNvSpPr>
          <p:nvPr/>
        </p:nvSpPr>
        <p:spPr>
          <a:xfrm>
            <a:off x="5821955" y="4896836"/>
            <a:ext cx="3623108" cy="437306"/>
          </a:xfrm>
          <a:prstGeom prst="rect">
            <a:avLst/>
          </a:prstGeom>
        </p:spPr>
        <p:txBody>
          <a:bodyPr vert="horz" lIns="91440" tIns="45720" rIns="91440" bIns="45720" rtlCol="0">
            <a:noAutofit/>
          </a:bodyPr>
          <a:lstStyle/>
          <a:p>
            <a:pPr>
              <a:spcBef>
                <a:spcPct val="20000"/>
              </a:spcBef>
              <a:buClr>
                <a:schemeClr val="accent1"/>
              </a:buClr>
              <a:buSzPct val="85000"/>
              <a:defRPr/>
            </a:pPr>
            <a:r>
              <a:rPr lang="en-US" sz="2800" i="1" dirty="0">
                <a:solidFill>
                  <a:schemeClr val="tx1">
                    <a:lumMod val="75000"/>
                    <a:lumOff val="25000"/>
                  </a:schemeClr>
                </a:solidFill>
              </a:rPr>
              <a:t>label given to this example by j (according to noisy concept)</a:t>
            </a:r>
            <a:endParaRPr lang="en-US" sz="2800" i="1" dirty="0">
              <a:solidFill>
                <a:schemeClr val="accent1"/>
              </a:solidFill>
            </a:endParaRPr>
          </a:p>
        </p:txBody>
      </p:sp>
    </p:spTree>
    <p:extLst>
      <p:ext uri="{BB962C8B-B14F-4D97-AF65-F5344CB8AC3E}">
        <p14:creationId xmlns:p14="http://schemas.microsoft.com/office/powerpoint/2010/main" val="170480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p:bldP spid="21" grpId="0"/>
      <p:bldP spid="23" grpId="0" animBg="1"/>
      <p:bldP spid="25" grpId="0" animBg="1"/>
      <p:bldP spid="28" grpId="0" animBg="1"/>
      <p:bldP spid="40" grpId="0"/>
      <p:bldP spid="41"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064" y="-9537"/>
            <a:ext cx="7973568" cy="1325563"/>
          </a:xfrm>
        </p:spPr>
        <p:txBody>
          <a:bodyPr>
            <a:normAutofit/>
          </a:bodyPr>
          <a:lstStyle/>
          <a:p>
            <a:pPr algn="ctr"/>
            <a:r>
              <a:rPr lang="en-US" dirty="0"/>
              <a:t>… but in reality, simple objectives have unintended side effects</a:t>
            </a:r>
          </a:p>
        </p:txBody>
      </p:sp>
      <p:sp>
        <p:nvSpPr>
          <p:cNvPr id="19" name="Rectangle 18"/>
          <p:cNvSpPr/>
          <p:nvPr/>
        </p:nvSpPr>
        <p:spPr>
          <a:xfrm>
            <a:off x="9623611" y="6292534"/>
            <a:ext cx="3212072" cy="369332"/>
          </a:xfrm>
          <a:prstGeom prst="rect">
            <a:avLst/>
          </a:prstGeom>
        </p:spPr>
        <p:txBody>
          <a:bodyPr wrap="square">
            <a:spAutoFit/>
          </a:bodyPr>
          <a:lstStyle/>
          <a:p>
            <a:r>
              <a:rPr lang="en-US" dirty="0"/>
              <a:t>…</a:t>
            </a:r>
          </a:p>
        </p:txBody>
      </p:sp>
      <p:pic>
        <p:nvPicPr>
          <p:cNvPr id="4" name="Picture 3">
            <a:hlinkClick r:id="rId2"/>
            <a:extLst>
              <a:ext uri="{FF2B5EF4-FFF2-40B4-BE49-F238E27FC236}">
                <a16:creationId xmlns:a16="http://schemas.microsoft.com/office/drawing/2014/main" id="{9F7CCEA3-113F-4D96-A7F6-7190AD91C7AB}"/>
              </a:ext>
            </a:extLst>
          </p:cNvPr>
          <p:cNvPicPr>
            <a:picLocks noChangeAspect="1"/>
          </p:cNvPicPr>
          <p:nvPr/>
        </p:nvPicPr>
        <p:blipFill rotWithShape="1">
          <a:blip r:embed="rId3"/>
          <a:srcRect l="11400" t="24267" r="39965" b="15866"/>
          <a:stretch/>
        </p:blipFill>
        <p:spPr>
          <a:xfrm>
            <a:off x="270059" y="1463040"/>
            <a:ext cx="5929573" cy="4105656"/>
          </a:xfrm>
          <a:prstGeom prst="rect">
            <a:avLst/>
          </a:prstGeom>
        </p:spPr>
      </p:pic>
      <p:pic>
        <p:nvPicPr>
          <p:cNvPr id="3" name="Picture 2">
            <a:hlinkClick r:id="rId4"/>
            <a:extLst>
              <a:ext uri="{FF2B5EF4-FFF2-40B4-BE49-F238E27FC236}">
                <a16:creationId xmlns:a16="http://schemas.microsoft.com/office/drawing/2014/main" id="{CCBFB4D9-0DF1-4E7C-B90A-BFAAE99B9FD1}"/>
              </a:ext>
            </a:extLst>
          </p:cNvPr>
          <p:cNvPicPr>
            <a:picLocks noChangeAspect="1"/>
          </p:cNvPicPr>
          <p:nvPr/>
        </p:nvPicPr>
        <p:blipFill rotWithShape="1">
          <a:blip r:embed="rId5"/>
          <a:srcRect l="5826" r="38835" b="17800"/>
          <a:stretch/>
        </p:blipFill>
        <p:spPr>
          <a:xfrm>
            <a:off x="6285391" y="1463040"/>
            <a:ext cx="5463500" cy="4564898"/>
          </a:xfrm>
          <a:prstGeom prst="rect">
            <a:avLst/>
          </a:prstGeom>
        </p:spPr>
      </p:pic>
    </p:spTree>
    <p:extLst>
      <p:ext uri="{BB962C8B-B14F-4D97-AF65-F5344CB8AC3E}">
        <p14:creationId xmlns:p14="http://schemas.microsoft.com/office/powerpoint/2010/main" val="34023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2BD171-DF04-459E-9072-031AF4DDB44B}"/>
              </a:ext>
            </a:extLst>
          </p:cNvPr>
          <p:cNvPicPr>
            <a:picLocks noChangeAspect="1"/>
          </p:cNvPicPr>
          <p:nvPr/>
        </p:nvPicPr>
        <p:blipFill>
          <a:blip r:embed="rId2"/>
          <a:stretch>
            <a:fillRect/>
          </a:stretch>
        </p:blipFill>
        <p:spPr>
          <a:xfrm>
            <a:off x="825449" y="318295"/>
            <a:ext cx="9832113" cy="6221410"/>
          </a:xfrm>
          <a:prstGeom prst="rect">
            <a:avLst/>
          </a:prstGeom>
        </p:spPr>
      </p:pic>
    </p:spTree>
    <p:extLst>
      <p:ext uri="{BB962C8B-B14F-4D97-AF65-F5344CB8AC3E}">
        <p14:creationId xmlns:p14="http://schemas.microsoft.com/office/powerpoint/2010/main" val="150809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17EC59EC-2C98-4DE4-B6E4-F7C6627ECE65}"/>
              </a:ext>
            </a:extLst>
          </p:cNvPr>
          <p:cNvSpPr txBox="1">
            <a:spLocks/>
          </p:cNvSpPr>
          <p:nvPr/>
        </p:nvSpPr>
        <p:spPr>
          <a:xfrm>
            <a:off x="9490786" y="5260414"/>
            <a:ext cx="2625436"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Walter </a:t>
            </a:r>
            <a:r>
              <a:rPr lang="en-US" dirty="0" err="1"/>
              <a:t>Sinnott</a:t>
            </a:r>
            <a:r>
              <a:rPr lang="en-US" dirty="0"/>
              <a:t>-Armstrong</a:t>
            </a:r>
          </a:p>
        </p:txBody>
      </p:sp>
      <p:sp>
        <p:nvSpPr>
          <p:cNvPr id="16" name="Content Placeholder 2">
            <a:extLst>
              <a:ext uri="{FF2B5EF4-FFF2-40B4-BE49-F238E27FC236}">
                <a16:creationId xmlns:a16="http://schemas.microsoft.com/office/drawing/2014/main" id="{E0042EB2-7F64-4C67-BA68-1A7082BD30AB}"/>
              </a:ext>
            </a:extLst>
          </p:cNvPr>
          <p:cNvSpPr txBox="1">
            <a:spLocks/>
          </p:cNvSpPr>
          <p:nvPr/>
        </p:nvSpPr>
        <p:spPr>
          <a:xfrm>
            <a:off x="7562177" y="5262356"/>
            <a:ext cx="2249981"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Jana </a:t>
            </a:r>
            <a:r>
              <a:rPr lang="en-US" dirty="0" err="1"/>
              <a:t>Schaich</a:t>
            </a:r>
            <a:r>
              <a:rPr lang="en-US" dirty="0"/>
              <a:t> Borg</a:t>
            </a:r>
          </a:p>
        </p:txBody>
      </p:sp>
      <p:pic>
        <p:nvPicPr>
          <p:cNvPr id="20" name="Picture 19">
            <a:extLst>
              <a:ext uri="{FF2B5EF4-FFF2-40B4-BE49-F238E27FC236}">
                <a16:creationId xmlns:a16="http://schemas.microsoft.com/office/drawing/2014/main" id="{1B34E1C7-455F-4ED7-ACA6-FAD7AD46E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7885" y="3523847"/>
            <a:ext cx="1149096" cy="1723644"/>
          </a:xfrm>
          <a:prstGeom prst="rect">
            <a:avLst/>
          </a:prstGeom>
        </p:spPr>
      </p:pic>
      <p:pic>
        <p:nvPicPr>
          <p:cNvPr id="21" name="Picture 20">
            <a:extLst>
              <a:ext uri="{FF2B5EF4-FFF2-40B4-BE49-F238E27FC236}">
                <a16:creationId xmlns:a16="http://schemas.microsoft.com/office/drawing/2014/main" id="{64A4F4D7-7B73-4851-B505-408F081F0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1688" y="3527691"/>
            <a:ext cx="1325138" cy="1706957"/>
          </a:xfrm>
          <a:prstGeom prst="rect">
            <a:avLst/>
          </a:prstGeom>
        </p:spPr>
      </p:pic>
      <p:pic>
        <p:nvPicPr>
          <p:cNvPr id="25" name="Picture 24">
            <a:extLst>
              <a:ext uri="{FF2B5EF4-FFF2-40B4-BE49-F238E27FC236}">
                <a16:creationId xmlns:a16="http://schemas.microsoft.com/office/drawing/2014/main" id="{EEEDB49D-7E4A-484D-A5BD-7642DC33D0F2}"/>
              </a:ext>
            </a:extLst>
          </p:cNvPr>
          <p:cNvPicPr>
            <a:picLocks noChangeAspect="1"/>
          </p:cNvPicPr>
          <p:nvPr/>
        </p:nvPicPr>
        <p:blipFill rotWithShape="1">
          <a:blip r:embed="rId4">
            <a:extLst>
              <a:ext uri="{28A0092B-C50C-407E-A947-70E740481C1C}">
                <a14:useLocalDpi xmlns:a14="http://schemas.microsoft.com/office/drawing/2010/main" val="0"/>
              </a:ext>
            </a:extLst>
          </a:blip>
          <a:srcRect l="26262" t="9351" r="10101" b="35196"/>
          <a:stretch/>
        </p:blipFill>
        <p:spPr>
          <a:xfrm>
            <a:off x="6096075" y="3488901"/>
            <a:ext cx="1333732" cy="1746548"/>
          </a:xfrm>
          <a:prstGeom prst="rect">
            <a:avLst/>
          </a:prstGeom>
        </p:spPr>
      </p:pic>
      <p:sp>
        <p:nvSpPr>
          <p:cNvPr id="26" name="Content Placeholder 2">
            <a:extLst>
              <a:ext uri="{FF2B5EF4-FFF2-40B4-BE49-F238E27FC236}">
                <a16:creationId xmlns:a16="http://schemas.microsoft.com/office/drawing/2014/main" id="{67A6035F-976D-4875-8E5F-1A6C8FB7924D}"/>
              </a:ext>
            </a:extLst>
          </p:cNvPr>
          <p:cNvSpPr txBox="1">
            <a:spLocks/>
          </p:cNvSpPr>
          <p:nvPr/>
        </p:nvSpPr>
        <p:spPr>
          <a:xfrm>
            <a:off x="5437517" y="5234648"/>
            <a:ext cx="2625436"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John P. Dickerson</a:t>
            </a:r>
          </a:p>
        </p:txBody>
      </p:sp>
      <p:pic>
        <p:nvPicPr>
          <p:cNvPr id="4" name="Picture 3">
            <a:extLst>
              <a:ext uri="{FF2B5EF4-FFF2-40B4-BE49-F238E27FC236}">
                <a16:creationId xmlns:a16="http://schemas.microsoft.com/office/drawing/2014/main" id="{B827040D-5B9E-4523-925B-5AFE132658A7}"/>
              </a:ext>
            </a:extLst>
          </p:cNvPr>
          <p:cNvPicPr>
            <a:picLocks noChangeAspect="1"/>
          </p:cNvPicPr>
          <p:nvPr/>
        </p:nvPicPr>
        <p:blipFill rotWithShape="1">
          <a:blip r:embed="rId5">
            <a:extLst>
              <a:ext uri="{28A0092B-C50C-407E-A947-70E740481C1C}">
                <a14:useLocalDpi xmlns:a14="http://schemas.microsoft.com/office/drawing/2010/main" val="0"/>
              </a:ext>
            </a:extLst>
          </a:blip>
          <a:srcRect l="29446" t="10706" r="17324" b="24930"/>
          <a:stretch/>
        </p:blipFill>
        <p:spPr>
          <a:xfrm>
            <a:off x="4092368" y="3488901"/>
            <a:ext cx="1376950" cy="1773653"/>
          </a:xfrm>
          <a:prstGeom prst="rect">
            <a:avLst/>
          </a:prstGeom>
        </p:spPr>
      </p:pic>
      <p:pic>
        <p:nvPicPr>
          <p:cNvPr id="6" name="Picture 5">
            <a:extLst>
              <a:ext uri="{FF2B5EF4-FFF2-40B4-BE49-F238E27FC236}">
                <a16:creationId xmlns:a16="http://schemas.microsoft.com/office/drawing/2014/main" id="{41777B68-4C08-4064-B0EE-B56797B32065}"/>
              </a:ext>
            </a:extLst>
          </p:cNvPr>
          <p:cNvPicPr>
            <a:picLocks noChangeAspect="1"/>
          </p:cNvPicPr>
          <p:nvPr/>
        </p:nvPicPr>
        <p:blipFill rotWithShape="1">
          <a:blip r:embed="rId6">
            <a:extLst>
              <a:ext uri="{28A0092B-C50C-407E-A947-70E740481C1C}">
                <a14:useLocalDpi xmlns:a14="http://schemas.microsoft.com/office/drawing/2010/main" val="0"/>
              </a:ext>
            </a:extLst>
          </a:blip>
          <a:srcRect l="17324" t="5030" r="20229" b="17712"/>
          <a:stretch/>
        </p:blipFill>
        <p:spPr>
          <a:xfrm>
            <a:off x="126288" y="3519719"/>
            <a:ext cx="1480967" cy="1748913"/>
          </a:xfrm>
          <a:prstGeom prst="rect">
            <a:avLst/>
          </a:prstGeom>
        </p:spPr>
      </p:pic>
      <p:pic>
        <p:nvPicPr>
          <p:cNvPr id="8" name="Picture 7">
            <a:extLst>
              <a:ext uri="{FF2B5EF4-FFF2-40B4-BE49-F238E27FC236}">
                <a16:creationId xmlns:a16="http://schemas.microsoft.com/office/drawing/2014/main" id="{053FC428-B36F-443D-ABA7-0D416E5FF0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4938" y="3519719"/>
            <a:ext cx="1742836" cy="1742836"/>
          </a:xfrm>
          <a:prstGeom prst="rect">
            <a:avLst/>
          </a:prstGeom>
        </p:spPr>
      </p:pic>
      <p:sp>
        <p:nvSpPr>
          <p:cNvPr id="35" name="Content Placeholder 2">
            <a:extLst>
              <a:ext uri="{FF2B5EF4-FFF2-40B4-BE49-F238E27FC236}">
                <a16:creationId xmlns:a16="http://schemas.microsoft.com/office/drawing/2014/main" id="{2E3B4FCA-4540-4FD4-B666-BACF8B9721C6}"/>
              </a:ext>
            </a:extLst>
          </p:cNvPr>
          <p:cNvSpPr txBox="1">
            <a:spLocks/>
          </p:cNvSpPr>
          <p:nvPr/>
        </p:nvSpPr>
        <p:spPr>
          <a:xfrm>
            <a:off x="2029356" y="5275767"/>
            <a:ext cx="1793999"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Kenzie Doyle</a:t>
            </a:r>
          </a:p>
        </p:txBody>
      </p:sp>
      <p:sp>
        <p:nvSpPr>
          <p:cNvPr id="36" name="Content Placeholder 2">
            <a:extLst>
              <a:ext uri="{FF2B5EF4-FFF2-40B4-BE49-F238E27FC236}">
                <a16:creationId xmlns:a16="http://schemas.microsoft.com/office/drawing/2014/main" id="{CF3ED105-7200-4488-8B93-9D34DF1C0D23}"/>
              </a:ext>
            </a:extLst>
          </p:cNvPr>
          <p:cNvSpPr txBox="1">
            <a:spLocks/>
          </p:cNvSpPr>
          <p:nvPr/>
        </p:nvSpPr>
        <p:spPr>
          <a:xfrm>
            <a:off x="278053" y="5275767"/>
            <a:ext cx="1217955"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Lok Chan</a:t>
            </a:r>
          </a:p>
        </p:txBody>
      </p:sp>
      <p:sp>
        <p:nvSpPr>
          <p:cNvPr id="37" name="Content Placeholder 2">
            <a:extLst>
              <a:ext uri="{FF2B5EF4-FFF2-40B4-BE49-F238E27FC236}">
                <a16:creationId xmlns:a16="http://schemas.microsoft.com/office/drawing/2014/main" id="{FEC64DBB-F8AD-4AC7-AA6A-EA3A4201BFF5}"/>
              </a:ext>
            </a:extLst>
          </p:cNvPr>
          <p:cNvSpPr txBox="1">
            <a:spLocks/>
          </p:cNvSpPr>
          <p:nvPr/>
        </p:nvSpPr>
        <p:spPr>
          <a:xfrm>
            <a:off x="3995005" y="5283672"/>
            <a:ext cx="1582835" cy="104780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Duncan </a:t>
            </a:r>
            <a:r>
              <a:rPr lang="en-US" dirty="0" err="1"/>
              <a:t>McElfresh</a:t>
            </a:r>
            <a:endParaRPr lang="en-US" dirty="0"/>
          </a:p>
        </p:txBody>
      </p:sp>
      <p:sp>
        <p:nvSpPr>
          <p:cNvPr id="5" name="Title 4">
            <a:extLst>
              <a:ext uri="{FF2B5EF4-FFF2-40B4-BE49-F238E27FC236}">
                <a16:creationId xmlns:a16="http://schemas.microsoft.com/office/drawing/2014/main" id="{03D0BB6A-CD6A-4C3D-A8A6-77DB34A88954}"/>
              </a:ext>
            </a:extLst>
          </p:cNvPr>
          <p:cNvSpPr>
            <a:spLocks noGrp="1"/>
          </p:cNvSpPr>
          <p:nvPr>
            <p:ph type="title"/>
          </p:nvPr>
        </p:nvSpPr>
        <p:spPr>
          <a:xfrm>
            <a:off x="370840" y="1397068"/>
            <a:ext cx="10855960" cy="1325563"/>
          </a:xfrm>
        </p:spPr>
        <p:txBody>
          <a:bodyPr>
            <a:normAutofit fontScale="90000"/>
          </a:bodyPr>
          <a:lstStyle/>
          <a:p>
            <a:pPr algn="ctr"/>
            <a:r>
              <a:rPr lang="en-US" dirty="0"/>
              <a:t> Artificial </a:t>
            </a:r>
            <a:r>
              <a:rPr lang="en-US" dirty="0" err="1"/>
              <a:t>Artificial</a:t>
            </a:r>
            <a:r>
              <a:rPr lang="en-US" dirty="0"/>
              <a:t> Intelligence: Measuring Influence of AI "Assessments" on Moral Decision-Making</a:t>
            </a:r>
            <a:br>
              <a:rPr lang="en-US" dirty="0"/>
            </a:br>
            <a:r>
              <a:rPr lang="en-US" sz="2700" dirty="0">
                <a:solidFill>
                  <a:srgbClr val="0070C0"/>
                </a:solidFill>
              </a:rPr>
              <a:t>[AI, Ethics, and Society (AIES) Conference’20]</a:t>
            </a:r>
            <a:br>
              <a:rPr lang="en-US" dirty="0">
                <a:solidFill>
                  <a:srgbClr val="0070C0"/>
                </a:solidFill>
              </a:rPr>
            </a:br>
            <a:br>
              <a:rPr lang="en-US" dirty="0">
                <a:solidFill>
                  <a:srgbClr val="0070C0"/>
                </a:solidFill>
              </a:rPr>
            </a:br>
            <a:r>
              <a:rPr lang="en-US" sz="4000" dirty="0"/>
              <a:t>with:</a:t>
            </a:r>
            <a:endParaRPr lang="en-US" dirty="0"/>
          </a:p>
        </p:txBody>
      </p:sp>
    </p:spTree>
    <p:extLst>
      <p:ext uri="{BB962C8B-B14F-4D97-AF65-F5344CB8AC3E}">
        <p14:creationId xmlns:p14="http://schemas.microsoft.com/office/powerpoint/2010/main" val="3407737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0154F-FA12-451D-8C00-53DE6B32918C}"/>
              </a:ext>
            </a:extLst>
          </p:cNvPr>
          <p:cNvSpPr>
            <a:spLocks noGrp="1"/>
          </p:cNvSpPr>
          <p:nvPr>
            <p:ph type="title"/>
          </p:nvPr>
        </p:nvSpPr>
        <p:spPr>
          <a:xfrm>
            <a:off x="101600" y="0"/>
            <a:ext cx="12090400" cy="1325563"/>
          </a:xfrm>
        </p:spPr>
        <p:txBody>
          <a:bodyPr>
            <a:noAutofit/>
          </a:bodyPr>
          <a:lstStyle/>
          <a:p>
            <a:r>
              <a:rPr lang="en-US" sz="3600" dirty="0"/>
              <a:t>“[according to our AI] you care more about the life expectancy of the patients than how many dependents they have”</a:t>
            </a:r>
          </a:p>
        </p:txBody>
      </p:sp>
      <p:pic>
        <p:nvPicPr>
          <p:cNvPr id="4" name="Picture 3">
            <a:extLst>
              <a:ext uri="{FF2B5EF4-FFF2-40B4-BE49-F238E27FC236}">
                <a16:creationId xmlns:a16="http://schemas.microsoft.com/office/drawing/2014/main" id="{ED817A54-58AA-4911-B8B9-DA64BFAF7878}"/>
              </a:ext>
            </a:extLst>
          </p:cNvPr>
          <p:cNvPicPr>
            <a:picLocks noChangeAspect="1"/>
          </p:cNvPicPr>
          <p:nvPr/>
        </p:nvPicPr>
        <p:blipFill>
          <a:blip r:embed="rId2"/>
          <a:stretch>
            <a:fillRect/>
          </a:stretch>
        </p:blipFill>
        <p:spPr>
          <a:xfrm>
            <a:off x="2266077" y="1213441"/>
            <a:ext cx="7721203" cy="5644560"/>
          </a:xfrm>
          <a:prstGeom prst="rect">
            <a:avLst/>
          </a:prstGeom>
        </p:spPr>
      </p:pic>
      <p:cxnSp>
        <p:nvCxnSpPr>
          <p:cNvPr id="6" name="Straight Arrow Connector 5">
            <a:extLst>
              <a:ext uri="{FF2B5EF4-FFF2-40B4-BE49-F238E27FC236}">
                <a16:creationId xmlns:a16="http://schemas.microsoft.com/office/drawing/2014/main" id="{A0152309-2B18-408E-BF83-F92CE6625637}"/>
              </a:ext>
            </a:extLst>
          </p:cNvPr>
          <p:cNvCxnSpPr>
            <a:cxnSpLocks/>
          </p:cNvCxnSpPr>
          <p:nvPr/>
        </p:nvCxnSpPr>
        <p:spPr>
          <a:xfrm>
            <a:off x="4876800" y="1117600"/>
            <a:ext cx="182880" cy="132556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0514ACA-1701-475F-AA63-192D6EB9A7A8}"/>
              </a:ext>
            </a:extLst>
          </p:cNvPr>
          <p:cNvSpPr txBox="1"/>
          <p:nvPr/>
        </p:nvSpPr>
        <p:spPr>
          <a:xfrm>
            <a:off x="4864101" y="3765132"/>
            <a:ext cx="909319" cy="646331"/>
          </a:xfrm>
          <a:prstGeom prst="rect">
            <a:avLst/>
          </a:prstGeom>
          <a:noFill/>
        </p:spPr>
        <p:txBody>
          <a:bodyPr wrap="square" rtlCol="0">
            <a:spAutoFit/>
          </a:bodyPr>
          <a:lstStyle/>
          <a:p>
            <a:r>
              <a:rPr lang="en-US" dirty="0"/>
              <a:t>p = 0.056</a:t>
            </a:r>
          </a:p>
        </p:txBody>
      </p:sp>
      <p:sp>
        <p:nvSpPr>
          <p:cNvPr id="17" name="TextBox 16">
            <a:extLst>
              <a:ext uri="{FF2B5EF4-FFF2-40B4-BE49-F238E27FC236}">
                <a16:creationId xmlns:a16="http://schemas.microsoft.com/office/drawing/2014/main" id="{7BF9E7F7-BFB8-4365-B12C-086B4367AA8C}"/>
              </a:ext>
            </a:extLst>
          </p:cNvPr>
          <p:cNvSpPr txBox="1"/>
          <p:nvPr/>
        </p:nvSpPr>
        <p:spPr>
          <a:xfrm>
            <a:off x="7231381" y="3758347"/>
            <a:ext cx="909319" cy="646331"/>
          </a:xfrm>
          <a:prstGeom prst="rect">
            <a:avLst/>
          </a:prstGeom>
          <a:noFill/>
        </p:spPr>
        <p:txBody>
          <a:bodyPr wrap="square" rtlCol="0">
            <a:spAutoFit/>
          </a:bodyPr>
          <a:lstStyle/>
          <a:p>
            <a:r>
              <a:rPr lang="en-US" dirty="0"/>
              <a:t>p = 0.057</a:t>
            </a:r>
          </a:p>
        </p:txBody>
      </p:sp>
    </p:spTree>
    <p:extLst>
      <p:ext uri="{BB962C8B-B14F-4D97-AF65-F5344CB8AC3E}">
        <p14:creationId xmlns:p14="http://schemas.microsoft.com/office/powerpoint/2010/main" val="687269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0154F-FA12-451D-8C00-53DE6B32918C}"/>
              </a:ext>
            </a:extLst>
          </p:cNvPr>
          <p:cNvSpPr>
            <a:spLocks noGrp="1"/>
          </p:cNvSpPr>
          <p:nvPr>
            <p:ph type="title"/>
          </p:nvPr>
        </p:nvSpPr>
        <p:spPr>
          <a:xfrm>
            <a:off x="101600" y="-121920"/>
            <a:ext cx="12090400" cy="1325563"/>
          </a:xfrm>
        </p:spPr>
        <p:txBody>
          <a:bodyPr>
            <a:noAutofit/>
          </a:bodyPr>
          <a:lstStyle/>
          <a:p>
            <a:r>
              <a:rPr lang="en-US" sz="3200" dirty="0"/>
              <a:t>“[according to </a:t>
            </a:r>
            <a:r>
              <a:rPr lang="en-US" sz="3200" b="1" dirty="0"/>
              <a:t>expert psychologists</a:t>
            </a:r>
            <a:r>
              <a:rPr lang="en-US" sz="3200" dirty="0"/>
              <a:t>] you care more about the life expectancy of the patients than how many dependents they have”</a:t>
            </a:r>
          </a:p>
        </p:txBody>
      </p:sp>
      <p:pic>
        <p:nvPicPr>
          <p:cNvPr id="3" name="Picture 2">
            <a:extLst>
              <a:ext uri="{FF2B5EF4-FFF2-40B4-BE49-F238E27FC236}">
                <a16:creationId xmlns:a16="http://schemas.microsoft.com/office/drawing/2014/main" id="{35300DC9-F5A6-4B77-939A-E6E97666CB66}"/>
              </a:ext>
            </a:extLst>
          </p:cNvPr>
          <p:cNvPicPr>
            <a:picLocks noChangeAspect="1"/>
          </p:cNvPicPr>
          <p:nvPr/>
        </p:nvPicPr>
        <p:blipFill>
          <a:blip r:embed="rId2"/>
          <a:stretch>
            <a:fillRect/>
          </a:stretch>
        </p:blipFill>
        <p:spPr>
          <a:xfrm>
            <a:off x="2254841" y="1186432"/>
            <a:ext cx="7590200" cy="5671567"/>
          </a:xfrm>
          <a:prstGeom prst="rect">
            <a:avLst/>
          </a:prstGeom>
        </p:spPr>
      </p:pic>
      <p:cxnSp>
        <p:nvCxnSpPr>
          <p:cNvPr id="6" name="Straight Arrow Connector 5">
            <a:extLst>
              <a:ext uri="{FF2B5EF4-FFF2-40B4-BE49-F238E27FC236}">
                <a16:creationId xmlns:a16="http://schemas.microsoft.com/office/drawing/2014/main" id="{A0152309-2B18-408E-BF83-F92CE6625637}"/>
              </a:ext>
            </a:extLst>
          </p:cNvPr>
          <p:cNvCxnSpPr>
            <a:cxnSpLocks/>
          </p:cNvCxnSpPr>
          <p:nvPr/>
        </p:nvCxnSpPr>
        <p:spPr>
          <a:xfrm>
            <a:off x="7233920" y="1056640"/>
            <a:ext cx="121920" cy="145535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2E420BC-4C7C-46D7-BB2A-5219CDCF4385}"/>
              </a:ext>
            </a:extLst>
          </p:cNvPr>
          <p:cNvSpPr txBox="1"/>
          <p:nvPr/>
        </p:nvSpPr>
        <p:spPr>
          <a:xfrm>
            <a:off x="7137401" y="3715500"/>
            <a:ext cx="960119" cy="646331"/>
          </a:xfrm>
          <a:prstGeom prst="rect">
            <a:avLst/>
          </a:prstGeom>
          <a:noFill/>
        </p:spPr>
        <p:txBody>
          <a:bodyPr wrap="square" rtlCol="0">
            <a:spAutoFit/>
          </a:bodyPr>
          <a:lstStyle/>
          <a:p>
            <a:r>
              <a:rPr lang="en-US" dirty="0"/>
              <a:t>p &lt; 0.001</a:t>
            </a:r>
          </a:p>
        </p:txBody>
      </p:sp>
      <p:sp>
        <p:nvSpPr>
          <p:cNvPr id="8" name="TextBox 7">
            <a:extLst>
              <a:ext uri="{FF2B5EF4-FFF2-40B4-BE49-F238E27FC236}">
                <a16:creationId xmlns:a16="http://schemas.microsoft.com/office/drawing/2014/main" id="{DEB52771-C2DE-4C84-89D3-F3C8F565C726}"/>
              </a:ext>
            </a:extLst>
          </p:cNvPr>
          <p:cNvSpPr txBox="1"/>
          <p:nvPr/>
        </p:nvSpPr>
        <p:spPr>
          <a:xfrm>
            <a:off x="4699001" y="4497820"/>
            <a:ext cx="960119" cy="369332"/>
          </a:xfrm>
          <a:prstGeom prst="rect">
            <a:avLst/>
          </a:prstGeom>
          <a:noFill/>
        </p:spPr>
        <p:txBody>
          <a:bodyPr wrap="square" rtlCol="0">
            <a:spAutoFit/>
          </a:bodyPr>
          <a:lstStyle/>
          <a:p>
            <a:r>
              <a:rPr lang="en-US" dirty="0"/>
              <a:t>p = 0.15</a:t>
            </a:r>
          </a:p>
        </p:txBody>
      </p:sp>
    </p:spTree>
    <p:extLst>
      <p:ext uri="{BB962C8B-B14F-4D97-AF65-F5344CB8AC3E}">
        <p14:creationId xmlns:p14="http://schemas.microsoft.com/office/powerpoint/2010/main" val="1233146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5097-9B73-4C9E-9C89-999DC49C4147}"/>
              </a:ext>
            </a:extLst>
          </p:cNvPr>
          <p:cNvSpPr>
            <a:spLocks noGrp="1"/>
          </p:cNvSpPr>
          <p:nvPr>
            <p:ph type="title"/>
          </p:nvPr>
        </p:nvSpPr>
        <p:spPr>
          <a:xfrm>
            <a:off x="1024631" y="1243976"/>
            <a:ext cx="3156805" cy="1325563"/>
          </a:xfrm>
        </p:spPr>
        <p:txBody>
          <a:bodyPr>
            <a:normAutofit fontScale="90000"/>
          </a:bodyPr>
          <a:lstStyle/>
          <a:p>
            <a:r>
              <a:rPr lang="en-US" dirty="0"/>
              <a:t>Indecision modeling </a:t>
            </a:r>
            <a:r>
              <a:rPr lang="en-US" dirty="0">
                <a:solidFill>
                  <a:srgbClr val="5B9BD5"/>
                </a:solidFill>
              </a:rPr>
              <a:t>[AAAI’21]</a:t>
            </a:r>
          </a:p>
        </p:txBody>
      </p:sp>
      <p:pic>
        <p:nvPicPr>
          <p:cNvPr id="2052" name="Picture 4">
            <a:extLst>
              <a:ext uri="{FF2B5EF4-FFF2-40B4-BE49-F238E27FC236}">
                <a16:creationId xmlns:a16="http://schemas.microsoft.com/office/drawing/2014/main" id="{00691A43-4704-45F7-A049-CCB4845C9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447" y="253476"/>
            <a:ext cx="5696237" cy="369874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690DA056-7E7A-4474-8A15-8C7564F862AA}"/>
              </a:ext>
            </a:extLst>
          </p:cNvPr>
          <p:cNvSpPr txBox="1">
            <a:spLocks/>
          </p:cNvSpPr>
          <p:nvPr/>
        </p:nvSpPr>
        <p:spPr>
          <a:xfrm>
            <a:off x="5620109" y="5917361"/>
            <a:ext cx="2625436"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Walter </a:t>
            </a:r>
            <a:r>
              <a:rPr lang="en-US" dirty="0" err="1"/>
              <a:t>Sinnott</a:t>
            </a:r>
            <a:r>
              <a:rPr lang="en-US" dirty="0"/>
              <a:t>-Armstrong</a:t>
            </a:r>
          </a:p>
        </p:txBody>
      </p:sp>
      <p:sp>
        <p:nvSpPr>
          <p:cNvPr id="7" name="Content Placeholder 2">
            <a:extLst>
              <a:ext uri="{FF2B5EF4-FFF2-40B4-BE49-F238E27FC236}">
                <a16:creationId xmlns:a16="http://schemas.microsoft.com/office/drawing/2014/main" id="{6FFDFBCE-C5B9-4ADA-8C44-CCE08DB357D4}"/>
              </a:ext>
            </a:extLst>
          </p:cNvPr>
          <p:cNvSpPr txBox="1">
            <a:spLocks/>
          </p:cNvSpPr>
          <p:nvPr/>
        </p:nvSpPr>
        <p:spPr>
          <a:xfrm>
            <a:off x="7935040" y="5919303"/>
            <a:ext cx="2249981"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Jana </a:t>
            </a:r>
            <a:r>
              <a:rPr lang="en-US" dirty="0" err="1"/>
              <a:t>Schaich</a:t>
            </a:r>
            <a:r>
              <a:rPr lang="en-US" dirty="0"/>
              <a:t> Borg</a:t>
            </a:r>
          </a:p>
        </p:txBody>
      </p:sp>
      <p:pic>
        <p:nvPicPr>
          <p:cNvPr id="8" name="Picture 7">
            <a:extLst>
              <a:ext uri="{FF2B5EF4-FFF2-40B4-BE49-F238E27FC236}">
                <a16:creationId xmlns:a16="http://schemas.microsoft.com/office/drawing/2014/main" id="{3B07A402-9702-4C0A-9F2C-15CD644CA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476" y="4180794"/>
            <a:ext cx="1149096" cy="1723644"/>
          </a:xfrm>
          <a:prstGeom prst="rect">
            <a:avLst/>
          </a:prstGeom>
        </p:spPr>
      </p:pic>
      <p:pic>
        <p:nvPicPr>
          <p:cNvPr id="9" name="Picture 8">
            <a:extLst>
              <a:ext uri="{FF2B5EF4-FFF2-40B4-BE49-F238E27FC236}">
                <a16:creationId xmlns:a16="http://schemas.microsoft.com/office/drawing/2014/main" id="{C2F8540C-0070-4CF0-A14D-7F1977E3D4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4551" y="4184638"/>
            <a:ext cx="1325138" cy="1706957"/>
          </a:xfrm>
          <a:prstGeom prst="rect">
            <a:avLst/>
          </a:prstGeom>
        </p:spPr>
      </p:pic>
      <p:pic>
        <p:nvPicPr>
          <p:cNvPr id="10" name="Picture 9">
            <a:extLst>
              <a:ext uri="{FF2B5EF4-FFF2-40B4-BE49-F238E27FC236}">
                <a16:creationId xmlns:a16="http://schemas.microsoft.com/office/drawing/2014/main" id="{4D320BDC-A7B3-49A5-B961-0FAF469B1935}"/>
              </a:ext>
            </a:extLst>
          </p:cNvPr>
          <p:cNvPicPr>
            <a:picLocks noChangeAspect="1"/>
          </p:cNvPicPr>
          <p:nvPr/>
        </p:nvPicPr>
        <p:blipFill rotWithShape="1">
          <a:blip r:embed="rId5">
            <a:extLst>
              <a:ext uri="{28A0092B-C50C-407E-A947-70E740481C1C}">
                <a14:useLocalDpi xmlns:a14="http://schemas.microsoft.com/office/drawing/2010/main" val="0"/>
              </a:ext>
            </a:extLst>
          </a:blip>
          <a:srcRect l="26262" t="9351" r="10101" b="35196"/>
          <a:stretch/>
        </p:blipFill>
        <p:spPr>
          <a:xfrm>
            <a:off x="10384005" y="4145848"/>
            <a:ext cx="1333732" cy="1746548"/>
          </a:xfrm>
          <a:prstGeom prst="rect">
            <a:avLst/>
          </a:prstGeom>
        </p:spPr>
      </p:pic>
      <p:sp>
        <p:nvSpPr>
          <p:cNvPr id="11" name="Content Placeholder 2">
            <a:extLst>
              <a:ext uri="{FF2B5EF4-FFF2-40B4-BE49-F238E27FC236}">
                <a16:creationId xmlns:a16="http://schemas.microsoft.com/office/drawing/2014/main" id="{5A6296D9-B993-4DEB-A954-EA19E00B2B6A}"/>
              </a:ext>
            </a:extLst>
          </p:cNvPr>
          <p:cNvSpPr txBox="1">
            <a:spLocks/>
          </p:cNvSpPr>
          <p:nvPr/>
        </p:nvSpPr>
        <p:spPr>
          <a:xfrm>
            <a:off x="9725447" y="5891595"/>
            <a:ext cx="2625436"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John P. Dickerson</a:t>
            </a:r>
          </a:p>
        </p:txBody>
      </p:sp>
      <p:pic>
        <p:nvPicPr>
          <p:cNvPr id="12" name="Picture 11">
            <a:extLst>
              <a:ext uri="{FF2B5EF4-FFF2-40B4-BE49-F238E27FC236}">
                <a16:creationId xmlns:a16="http://schemas.microsoft.com/office/drawing/2014/main" id="{0055433A-B84B-4B0F-90CE-C039A5D59D23}"/>
              </a:ext>
            </a:extLst>
          </p:cNvPr>
          <p:cNvPicPr>
            <a:picLocks noChangeAspect="1"/>
          </p:cNvPicPr>
          <p:nvPr/>
        </p:nvPicPr>
        <p:blipFill rotWithShape="1">
          <a:blip r:embed="rId6">
            <a:extLst>
              <a:ext uri="{28A0092B-C50C-407E-A947-70E740481C1C}">
                <a14:useLocalDpi xmlns:a14="http://schemas.microsoft.com/office/drawing/2010/main" val="0"/>
              </a:ext>
            </a:extLst>
          </a:blip>
          <a:srcRect l="29446" t="10706" r="17324" b="24930"/>
          <a:stretch/>
        </p:blipFill>
        <p:spPr>
          <a:xfrm>
            <a:off x="195280" y="4176666"/>
            <a:ext cx="1376950" cy="1773653"/>
          </a:xfrm>
          <a:prstGeom prst="rect">
            <a:avLst/>
          </a:prstGeom>
        </p:spPr>
      </p:pic>
      <p:pic>
        <p:nvPicPr>
          <p:cNvPr id="13" name="Picture 12">
            <a:extLst>
              <a:ext uri="{FF2B5EF4-FFF2-40B4-BE49-F238E27FC236}">
                <a16:creationId xmlns:a16="http://schemas.microsoft.com/office/drawing/2014/main" id="{594A04C4-F243-4932-A733-ADAC25C2341C}"/>
              </a:ext>
            </a:extLst>
          </p:cNvPr>
          <p:cNvPicPr>
            <a:picLocks noChangeAspect="1"/>
          </p:cNvPicPr>
          <p:nvPr/>
        </p:nvPicPr>
        <p:blipFill rotWithShape="1">
          <a:blip r:embed="rId7">
            <a:extLst>
              <a:ext uri="{28A0092B-C50C-407E-A947-70E740481C1C}">
                <a14:useLocalDpi xmlns:a14="http://schemas.microsoft.com/office/drawing/2010/main" val="0"/>
              </a:ext>
            </a:extLst>
          </a:blip>
          <a:srcRect l="17324" t="5030" r="20229" b="17712"/>
          <a:stretch/>
        </p:blipFill>
        <p:spPr>
          <a:xfrm>
            <a:off x="1937337" y="4176666"/>
            <a:ext cx="1480967" cy="1748913"/>
          </a:xfrm>
          <a:prstGeom prst="rect">
            <a:avLst/>
          </a:prstGeom>
        </p:spPr>
      </p:pic>
      <p:pic>
        <p:nvPicPr>
          <p:cNvPr id="14" name="Picture 13">
            <a:extLst>
              <a:ext uri="{FF2B5EF4-FFF2-40B4-BE49-F238E27FC236}">
                <a16:creationId xmlns:a16="http://schemas.microsoft.com/office/drawing/2014/main" id="{0FABAF98-6931-4BE6-BF5F-27934F53CC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65987" y="4176666"/>
            <a:ext cx="1742836" cy="1742836"/>
          </a:xfrm>
          <a:prstGeom prst="rect">
            <a:avLst/>
          </a:prstGeom>
        </p:spPr>
      </p:pic>
      <p:sp>
        <p:nvSpPr>
          <p:cNvPr id="15" name="Content Placeholder 2">
            <a:extLst>
              <a:ext uri="{FF2B5EF4-FFF2-40B4-BE49-F238E27FC236}">
                <a16:creationId xmlns:a16="http://schemas.microsoft.com/office/drawing/2014/main" id="{29E90B3E-41FB-4645-8CA9-46881741E0DB}"/>
              </a:ext>
            </a:extLst>
          </p:cNvPr>
          <p:cNvSpPr txBox="1">
            <a:spLocks/>
          </p:cNvSpPr>
          <p:nvPr/>
        </p:nvSpPr>
        <p:spPr>
          <a:xfrm>
            <a:off x="3840405" y="5932714"/>
            <a:ext cx="1793999"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Kenzie Doyle</a:t>
            </a:r>
          </a:p>
        </p:txBody>
      </p:sp>
      <p:sp>
        <p:nvSpPr>
          <p:cNvPr id="16" name="Content Placeholder 2">
            <a:extLst>
              <a:ext uri="{FF2B5EF4-FFF2-40B4-BE49-F238E27FC236}">
                <a16:creationId xmlns:a16="http://schemas.microsoft.com/office/drawing/2014/main" id="{60D05DAD-DCBA-4AED-86A6-ED42E774C162}"/>
              </a:ext>
            </a:extLst>
          </p:cNvPr>
          <p:cNvSpPr txBox="1">
            <a:spLocks/>
          </p:cNvSpPr>
          <p:nvPr/>
        </p:nvSpPr>
        <p:spPr>
          <a:xfrm>
            <a:off x="2089102" y="5932714"/>
            <a:ext cx="1217955"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Lok Chan</a:t>
            </a:r>
          </a:p>
        </p:txBody>
      </p:sp>
      <p:sp>
        <p:nvSpPr>
          <p:cNvPr id="17" name="Content Placeholder 2">
            <a:extLst>
              <a:ext uri="{FF2B5EF4-FFF2-40B4-BE49-F238E27FC236}">
                <a16:creationId xmlns:a16="http://schemas.microsoft.com/office/drawing/2014/main" id="{7E96267D-8DD2-4124-94FE-ED90213F938D}"/>
              </a:ext>
            </a:extLst>
          </p:cNvPr>
          <p:cNvSpPr txBox="1">
            <a:spLocks/>
          </p:cNvSpPr>
          <p:nvPr/>
        </p:nvSpPr>
        <p:spPr>
          <a:xfrm>
            <a:off x="97917" y="5971437"/>
            <a:ext cx="1582835" cy="104780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Duncan </a:t>
            </a:r>
            <a:r>
              <a:rPr lang="en-US" dirty="0" err="1"/>
              <a:t>McElfresh</a:t>
            </a:r>
            <a:endParaRPr lang="en-US" dirty="0"/>
          </a:p>
        </p:txBody>
      </p:sp>
      <p:sp>
        <p:nvSpPr>
          <p:cNvPr id="19" name="TextBox 18">
            <a:extLst>
              <a:ext uri="{FF2B5EF4-FFF2-40B4-BE49-F238E27FC236}">
                <a16:creationId xmlns:a16="http://schemas.microsoft.com/office/drawing/2014/main" id="{D3CA1B43-016E-4C7D-9B6B-BE9B5AB8CCF6}"/>
              </a:ext>
            </a:extLst>
          </p:cNvPr>
          <p:cNvSpPr txBox="1"/>
          <p:nvPr/>
        </p:nvSpPr>
        <p:spPr>
          <a:xfrm>
            <a:off x="1504939" y="3429000"/>
            <a:ext cx="947745" cy="523220"/>
          </a:xfrm>
          <a:prstGeom prst="rect">
            <a:avLst/>
          </a:prstGeom>
          <a:noFill/>
        </p:spPr>
        <p:txBody>
          <a:bodyPr wrap="square">
            <a:spAutoFit/>
          </a:bodyPr>
          <a:lstStyle/>
          <a:p>
            <a:r>
              <a:rPr lang="en-US" sz="2800" dirty="0"/>
              <a:t>with:</a:t>
            </a:r>
          </a:p>
        </p:txBody>
      </p:sp>
    </p:spTree>
    <p:extLst>
      <p:ext uri="{BB962C8B-B14F-4D97-AF65-F5344CB8AC3E}">
        <p14:creationId xmlns:p14="http://schemas.microsoft.com/office/powerpoint/2010/main" val="461212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359B1-94FC-44D3-A482-DF9F535473EB}"/>
              </a:ext>
            </a:extLst>
          </p:cNvPr>
          <p:cNvSpPr>
            <a:spLocks noGrp="1"/>
          </p:cNvSpPr>
          <p:nvPr>
            <p:ph type="title"/>
          </p:nvPr>
        </p:nvSpPr>
        <p:spPr>
          <a:xfrm>
            <a:off x="457200" y="70485"/>
            <a:ext cx="11247120" cy="1325563"/>
          </a:xfrm>
        </p:spPr>
        <p:txBody>
          <a:bodyPr/>
          <a:lstStyle/>
          <a:p>
            <a:r>
              <a:rPr lang="en-US" dirty="0"/>
              <a:t>Many open research directions…</a:t>
            </a:r>
          </a:p>
        </p:txBody>
      </p:sp>
      <p:sp>
        <p:nvSpPr>
          <p:cNvPr id="3" name="Content Placeholder 2">
            <a:extLst>
              <a:ext uri="{FF2B5EF4-FFF2-40B4-BE49-F238E27FC236}">
                <a16:creationId xmlns:a16="http://schemas.microsoft.com/office/drawing/2014/main" id="{8DE11416-637C-4967-9805-38378D489807}"/>
              </a:ext>
            </a:extLst>
          </p:cNvPr>
          <p:cNvSpPr>
            <a:spLocks noGrp="1"/>
          </p:cNvSpPr>
          <p:nvPr>
            <p:ph idx="1"/>
          </p:nvPr>
        </p:nvSpPr>
        <p:spPr>
          <a:xfrm>
            <a:off x="457200" y="1402715"/>
            <a:ext cx="5648962" cy="5069205"/>
          </a:xfrm>
        </p:spPr>
        <p:txBody>
          <a:bodyPr/>
          <a:lstStyle/>
          <a:p>
            <a:r>
              <a:rPr lang="en-US" dirty="0"/>
              <a:t>Eliciting on </a:t>
            </a:r>
            <a:r>
              <a:rPr lang="en-US" dirty="0">
                <a:solidFill>
                  <a:srgbClr val="0070C0"/>
                </a:solidFill>
              </a:rPr>
              <a:t>global</a:t>
            </a:r>
            <a:r>
              <a:rPr lang="en-US" dirty="0"/>
              <a:t> outcomes vs. </a:t>
            </a:r>
            <a:r>
              <a:rPr lang="en-US" dirty="0">
                <a:solidFill>
                  <a:srgbClr val="0070C0"/>
                </a:solidFill>
              </a:rPr>
              <a:t>local</a:t>
            </a:r>
            <a:r>
              <a:rPr lang="en-US" dirty="0"/>
              <a:t> outcomes</a:t>
            </a:r>
          </a:p>
          <a:p>
            <a:r>
              <a:rPr lang="en-US" dirty="0"/>
              <a:t>Can we </a:t>
            </a:r>
            <a:r>
              <a:rPr lang="en-US" dirty="0">
                <a:solidFill>
                  <a:srgbClr val="0070C0"/>
                </a:solidFill>
              </a:rPr>
              <a:t>help people </a:t>
            </a:r>
            <a:r>
              <a:rPr lang="en-US" dirty="0"/>
              <a:t>develop better moral reasoning?</a:t>
            </a:r>
          </a:p>
          <a:p>
            <a:r>
              <a:rPr lang="en-US" dirty="0"/>
              <a:t>Applications involving </a:t>
            </a:r>
            <a:r>
              <a:rPr lang="en-US" dirty="0">
                <a:solidFill>
                  <a:srgbClr val="0070C0"/>
                </a:solidFill>
              </a:rPr>
              <a:t>perception</a:t>
            </a:r>
          </a:p>
        </p:txBody>
      </p:sp>
      <p:sp>
        <p:nvSpPr>
          <p:cNvPr id="4" name="Oval 3">
            <a:extLst>
              <a:ext uri="{FF2B5EF4-FFF2-40B4-BE49-F238E27FC236}">
                <a16:creationId xmlns:a16="http://schemas.microsoft.com/office/drawing/2014/main" id="{5DAAE398-6595-4FF1-8B25-47CA4F83392E}"/>
              </a:ext>
            </a:extLst>
          </p:cNvPr>
          <p:cNvSpPr/>
          <p:nvPr/>
        </p:nvSpPr>
        <p:spPr>
          <a:xfrm>
            <a:off x="8270240" y="1016000"/>
            <a:ext cx="1717040" cy="360203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A9B0C6F-9E27-4F00-ACFB-29EC0EA9518D}"/>
              </a:ext>
            </a:extLst>
          </p:cNvPr>
          <p:cNvSpPr/>
          <p:nvPr/>
        </p:nvSpPr>
        <p:spPr>
          <a:xfrm>
            <a:off x="6228082" y="3114357"/>
            <a:ext cx="3667758" cy="156464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F1AAB36-B497-4E0E-8169-12F3F9EF4C4B}"/>
              </a:ext>
            </a:extLst>
          </p:cNvPr>
          <p:cNvSpPr/>
          <p:nvPr/>
        </p:nvSpPr>
        <p:spPr>
          <a:xfrm>
            <a:off x="8300720" y="3215323"/>
            <a:ext cx="1717040" cy="3602037"/>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19121BD-9FDF-4F32-8CED-2965619F53F3}"/>
              </a:ext>
            </a:extLst>
          </p:cNvPr>
          <p:cNvSpPr/>
          <p:nvPr/>
        </p:nvSpPr>
        <p:spPr>
          <a:xfrm>
            <a:off x="8412482" y="3144837"/>
            <a:ext cx="3667758" cy="156464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1A0A218-C09B-43CB-8B44-3C0DD514557C}"/>
              </a:ext>
            </a:extLst>
          </p:cNvPr>
          <p:cNvSpPr txBox="1"/>
          <p:nvPr/>
        </p:nvSpPr>
        <p:spPr>
          <a:xfrm>
            <a:off x="6304282" y="3542734"/>
            <a:ext cx="2092960" cy="707886"/>
          </a:xfrm>
          <a:prstGeom prst="rect">
            <a:avLst/>
          </a:prstGeom>
          <a:noFill/>
        </p:spPr>
        <p:txBody>
          <a:bodyPr wrap="square" rtlCol="0">
            <a:spAutoFit/>
          </a:bodyPr>
          <a:lstStyle/>
          <a:p>
            <a:pPr algn="ctr"/>
            <a:r>
              <a:rPr lang="en-US" sz="2000" dirty="0"/>
              <a:t>(computational) social choice</a:t>
            </a:r>
          </a:p>
        </p:txBody>
      </p:sp>
      <p:sp>
        <p:nvSpPr>
          <p:cNvPr id="9" name="TextBox 8">
            <a:extLst>
              <a:ext uri="{FF2B5EF4-FFF2-40B4-BE49-F238E27FC236}">
                <a16:creationId xmlns:a16="http://schemas.microsoft.com/office/drawing/2014/main" id="{1D65C74B-6D44-4454-81F5-C307251DD05F}"/>
              </a:ext>
            </a:extLst>
          </p:cNvPr>
          <p:cNvSpPr txBox="1"/>
          <p:nvPr/>
        </p:nvSpPr>
        <p:spPr>
          <a:xfrm>
            <a:off x="8280288" y="1762442"/>
            <a:ext cx="1625600" cy="1015663"/>
          </a:xfrm>
          <a:prstGeom prst="rect">
            <a:avLst/>
          </a:prstGeom>
          <a:noFill/>
        </p:spPr>
        <p:txBody>
          <a:bodyPr wrap="square" rtlCol="0">
            <a:spAutoFit/>
          </a:bodyPr>
          <a:lstStyle/>
          <a:p>
            <a:pPr algn="ctr"/>
            <a:r>
              <a:rPr lang="en-US" sz="2000" dirty="0">
                <a:solidFill>
                  <a:srgbClr val="C00000"/>
                </a:solidFill>
              </a:rPr>
              <a:t>preference elicitation / ML / statistics</a:t>
            </a:r>
          </a:p>
        </p:txBody>
      </p:sp>
      <p:sp>
        <p:nvSpPr>
          <p:cNvPr id="10" name="TextBox 9">
            <a:extLst>
              <a:ext uri="{FF2B5EF4-FFF2-40B4-BE49-F238E27FC236}">
                <a16:creationId xmlns:a16="http://schemas.microsoft.com/office/drawing/2014/main" id="{FA8B7512-4260-4DF3-B289-CB8BB4D51377}"/>
              </a:ext>
            </a:extLst>
          </p:cNvPr>
          <p:cNvSpPr txBox="1"/>
          <p:nvPr/>
        </p:nvSpPr>
        <p:spPr>
          <a:xfrm>
            <a:off x="8221980" y="5222557"/>
            <a:ext cx="1874520" cy="707886"/>
          </a:xfrm>
          <a:prstGeom prst="rect">
            <a:avLst/>
          </a:prstGeom>
          <a:noFill/>
        </p:spPr>
        <p:txBody>
          <a:bodyPr wrap="square" rtlCol="0">
            <a:spAutoFit/>
          </a:bodyPr>
          <a:lstStyle/>
          <a:p>
            <a:pPr algn="ctr"/>
            <a:r>
              <a:rPr lang="en-US" sz="2000" dirty="0">
                <a:solidFill>
                  <a:srgbClr val="7030A0"/>
                </a:solidFill>
              </a:rPr>
              <a:t>behavioral sciences</a:t>
            </a:r>
          </a:p>
        </p:txBody>
      </p:sp>
      <p:sp>
        <p:nvSpPr>
          <p:cNvPr id="11" name="TextBox 10">
            <a:extLst>
              <a:ext uri="{FF2B5EF4-FFF2-40B4-BE49-F238E27FC236}">
                <a16:creationId xmlns:a16="http://schemas.microsoft.com/office/drawing/2014/main" id="{41653F61-B854-4203-B919-E6FE980AD608}"/>
              </a:ext>
            </a:extLst>
          </p:cNvPr>
          <p:cNvSpPr txBox="1"/>
          <p:nvPr/>
        </p:nvSpPr>
        <p:spPr>
          <a:xfrm>
            <a:off x="9860280" y="3542734"/>
            <a:ext cx="1874520" cy="707886"/>
          </a:xfrm>
          <a:prstGeom prst="rect">
            <a:avLst/>
          </a:prstGeom>
          <a:noFill/>
        </p:spPr>
        <p:txBody>
          <a:bodyPr wrap="square" rtlCol="0">
            <a:spAutoFit/>
          </a:bodyPr>
          <a:lstStyle/>
          <a:p>
            <a:pPr algn="ctr"/>
            <a:r>
              <a:rPr lang="en-US" sz="2000" dirty="0">
                <a:solidFill>
                  <a:srgbClr val="002060"/>
                </a:solidFill>
              </a:rPr>
              <a:t>ethics and philosophy</a:t>
            </a:r>
          </a:p>
        </p:txBody>
      </p:sp>
      <p:pic>
        <p:nvPicPr>
          <p:cNvPr id="13" name="Picture 12">
            <a:hlinkClick r:id="rId2"/>
            <a:extLst>
              <a:ext uri="{FF2B5EF4-FFF2-40B4-BE49-F238E27FC236}">
                <a16:creationId xmlns:a16="http://schemas.microsoft.com/office/drawing/2014/main" id="{C3A0BE43-E568-4AB5-BB80-0B4BE4C405DC}"/>
              </a:ext>
            </a:extLst>
          </p:cNvPr>
          <p:cNvPicPr>
            <a:picLocks noChangeAspect="1"/>
          </p:cNvPicPr>
          <p:nvPr/>
        </p:nvPicPr>
        <p:blipFill rotWithShape="1">
          <a:blip r:embed="rId3"/>
          <a:srcRect r="3945"/>
          <a:stretch/>
        </p:blipFill>
        <p:spPr>
          <a:xfrm>
            <a:off x="695325" y="3814514"/>
            <a:ext cx="4808858" cy="2816086"/>
          </a:xfrm>
          <a:prstGeom prst="rect">
            <a:avLst/>
          </a:prstGeom>
        </p:spPr>
      </p:pic>
    </p:spTree>
    <p:extLst>
      <p:ext uri="{BB962C8B-B14F-4D97-AF65-F5344CB8AC3E}">
        <p14:creationId xmlns:p14="http://schemas.microsoft.com/office/powerpoint/2010/main" val="404589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9D89E8A2-23A4-4BC5-85BE-590265B08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915" y="1019645"/>
            <a:ext cx="2158909" cy="1437833"/>
          </a:xfrm>
          <a:prstGeom prst="rect">
            <a:avLst/>
          </a:prstGeom>
        </p:spPr>
      </p:pic>
      <p:pic>
        <p:nvPicPr>
          <p:cNvPr id="7" name="Picture 6">
            <a:hlinkClick r:id="rId4"/>
            <a:extLst>
              <a:ext uri="{FF2B5EF4-FFF2-40B4-BE49-F238E27FC236}">
                <a16:creationId xmlns:a16="http://schemas.microsoft.com/office/drawing/2014/main" id="{146D5CBE-1676-42B8-88D7-17F522F2F8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8351" y="3890865"/>
            <a:ext cx="2831269" cy="2140350"/>
          </a:xfrm>
          <a:prstGeom prst="rect">
            <a:avLst/>
          </a:prstGeom>
        </p:spPr>
      </p:pic>
      <p:pic>
        <p:nvPicPr>
          <p:cNvPr id="9" name="Picture 8">
            <a:hlinkClick r:id="rId6"/>
            <a:extLst>
              <a:ext uri="{FF2B5EF4-FFF2-40B4-BE49-F238E27FC236}">
                <a16:creationId xmlns:a16="http://schemas.microsoft.com/office/drawing/2014/main" id="{D21354F1-22A7-40F3-96DA-5F3AC1C2D9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309" y="1019645"/>
            <a:ext cx="1723113" cy="1723113"/>
          </a:xfrm>
          <a:prstGeom prst="rect">
            <a:avLst/>
          </a:prstGeom>
        </p:spPr>
      </p:pic>
      <p:pic>
        <p:nvPicPr>
          <p:cNvPr id="11" name="Picture 10">
            <a:hlinkClick r:id="rId8"/>
            <a:extLst>
              <a:ext uri="{FF2B5EF4-FFF2-40B4-BE49-F238E27FC236}">
                <a16:creationId xmlns:a16="http://schemas.microsoft.com/office/drawing/2014/main" id="{A936DF8A-603F-41FD-9934-1736F98949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0838" y="3890865"/>
            <a:ext cx="2684202" cy="2169308"/>
          </a:xfrm>
          <a:prstGeom prst="rect">
            <a:avLst/>
          </a:prstGeom>
        </p:spPr>
      </p:pic>
      <p:pic>
        <p:nvPicPr>
          <p:cNvPr id="13" name="Picture 12">
            <a:hlinkClick r:id="rId10"/>
            <a:extLst>
              <a:ext uri="{FF2B5EF4-FFF2-40B4-BE49-F238E27FC236}">
                <a16:creationId xmlns:a16="http://schemas.microsoft.com/office/drawing/2014/main" id="{B3351E46-7722-4E84-8B4A-187D1A4E7030}"/>
              </a:ext>
            </a:extLst>
          </p:cNvPr>
          <p:cNvPicPr>
            <a:picLocks noChangeAspect="1"/>
          </p:cNvPicPr>
          <p:nvPr/>
        </p:nvPicPr>
        <p:blipFill rotWithShape="1">
          <a:blip r:embed="rId11">
            <a:extLst>
              <a:ext uri="{28A0092B-C50C-407E-A947-70E740481C1C}">
                <a14:useLocalDpi xmlns:a14="http://schemas.microsoft.com/office/drawing/2010/main" val="0"/>
              </a:ext>
            </a:extLst>
          </a:blip>
          <a:srcRect l="9468" t="17046" r="6180" b="7971"/>
          <a:stretch/>
        </p:blipFill>
        <p:spPr>
          <a:xfrm>
            <a:off x="8848182" y="1019645"/>
            <a:ext cx="3031129" cy="1516224"/>
          </a:xfrm>
          <a:prstGeom prst="rect">
            <a:avLst/>
          </a:prstGeom>
        </p:spPr>
      </p:pic>
      <p:pic>
        <p:nvPicPr>
          <p:cNvPr id="15" name="Picture 14">
            <a:hlinkClick r:id="rId12"/>
            <a:extLst>
              <a:ext uri="{FF2B5EF4-FFF2-40B4-BE49-F238E27FC236}">
                <a16:creationId xmlns:a16="http://schemas.microsoft.com/office/drawing/2014/main" id="{5A5DCE11-F1B1-48C0-BF99-72266E79E64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98551" y="3890865"/>
            <a:ext cx="2649120" cy="1951134"/>
          </a:xfrm>
          <a:prstGeom prst="rect">
            <a:avLst/>
          </a:prstGeom>
        </p:spPr>
      </p:pic>
      <p:sp>
        <p:nvSpPr>
          <p:cNvPr id="16" name="TextBox 15">
            <a:extLst>
              <a:ext uri="{FF2B5EF4-FFF2-40B4-BE49-F238E27FC236}">
                <a16:creationId xmlns:a16="http://schemas.microsoft.com/office/drawing/2014/main" id="{4BED5267-3873-4D7A-81F6-AD8B9474D813}"/>
              </a:ext>
            </a:extLst>
          </p:cNvPr>
          <p:cNvSpPr txBox="1"/>
          <p:nvPr/>
        </p:nvSpPr>
        <p:spPr>
          <a:xfrm>
            <a:off x="287521" y="2776406"/>
            <a:ext cx="2410983" cy="369332"/>
          </a:xfrm>
          <a:prstGeom prst="rect">
            <a:avLst/>
          </a:prstGeom>
          <a:noFill/>
        </p:spPr>
        <p:txBody>
          <a:bodyPr wrap="square" rtlCol="0">
            <a:spAutoFit/>
          </a:bodyPr>
          <a:lstStyle/>
          <a:p>
            <a:pPr algn="ctr"/>
            <a:r>
              <a:rPr lang="en-US" dirty="0"/>
              <a:t>autonomous weapons</a:t>
            </a:r>
          </a:p>
        </p:txBody>
      </p:sp>
      <p:sp>
        <p:nvSpPr>
          <p:cNvPr id="17" name="TextBox 16">
            <a:extLst>
              <a:ext uri="{FF2B5EF4-FFF2-40B4-BE49-F238E27FC236}">
                <a16:creationId xmlns:a16="http://schemas.microsoft.com/office/drawing/2014/main" id="{53D0372B-AF4E-444F-BD0F-785209D03201}"/>
              </a:ext>
            </a:extLst>
          </p:cNvPr>
          <p:cNvSpPr txBox="1"/>
          <p:nvPr/>
        </p:nvSpPr>
        <p:spPr>
          <a:xfrm>
            <a:off x="608443" y="6060173"/>
            <a:ext cx="3005036" cy="369332"/>
          </a:xfrm>
          <a:prstGeom prst="rect">
            <a:avLst/>
          </a:prstGeom>
          <a:noFill/>
        </p:spPr>
        <p:txBody>
          <a:bodyPr wrap="square" rtlCol="0">
            <a:spAutoFit/>
          </a:bodyPr>
          <a:lstStyle/>
          <a:p>
            <a:pPr algn="ctr"/>
            <a:r>
              <a:rPr lang="en-US" dirty="0"/>
              <a:t>technological unemployment</a:t>
            </a:r>
          </a:p>
        </p:txBody>
      </p:sp>
      <p:sp>
        <p:nvSpPr>
          <p:cNvPr id="18" name="TextBox 17">
            <a:extLst>
              <a:ext uri="{FF2B5EF4-FFF2-40B4-BE49-F238E27FC236}">
                <a16:creationId xmlns:a16="http://schemas.microsoft.com/office/drawing/2014/main" id="{47995365-FBE1-4473-BB2C-856C9CAA5454}"/>
              </a:ext>
            </a:extLst>
          </p:cNvPr>
          <p:cNvSpPr txBox="1"/>
          <p:nvPr/>
        </p:nvSpPr>
        <p:spPr>
          <a:xfrm>
            <a:off x="7173531" y="5914548"/>
            <a:ext cx="3175000" cy="369332"/>
          </a:xfrm>
          <a:prstGeom prst="rect">
            <a:avLst/>
          </a:prstGeom>
          <a:noFill/>
        </p:spPr>
        <p:txBody>
          <a:bodyPr wrap="square" rtlCol="0">
            <a:spAutoFit/>
          </a:bodyPr>
          <a:lstStyle/>
          <a:p>
            <a:pPr algn="ctr"/>
            <a:r>
              <a:rPr lang="en-US" dirty="0"/>
              <a:t>responsibility and liability</a:t>
            </a:r>
          </a:p>
        </p:txBody>
      </p:sp>
      <p:sp>
        <p:nvSpPr>
          <p:cNvPr id="19" name="TextBox 18">
            <a:extLst>
              <a:ext uri="{FF2B5EF4-FFF2-40B4-BE49-F238E27FC236}">
                <a16:creationId xmlns:a16="http://schemas.microsoft.com/office/drawing/2014/main" id="{ED993365-9D84-4970-B720-1F6DD072D612}"/>
              </a:ext>
            </a:extLst>
          </p:cNvPr>
          <p:cNvSpPr txBox="1"/>
          <p:nvPr/>
        </p:nvSpPr>
        <p:spPr>
          <a:xfrm>
            <a:off x="4037390" y="6060173"/>
            <a:ext cx="2410983" cy="369332"/>
          </a:xfrm>
          <a:prstGeom prst="rect">
            <a:avLst/>
          </a:prstGeom>
          <a:noFill/>
        </p:spPr>
        <p:txBody>
          <a:bodyPr wrap="square" rtlCol="0">
            <a:spAutoFit/>
          </a:bodyPr>
          <a:lstStyle/>
          <a:p>
            <a:pPr algn="ctr"/>
            <a:r>
              <a:rPr lang="en-US" dirty="0"/>
              <a:t>unfair biases</a:t>
            </a:r>
          </a:p>
        </p:txBody>
      </p:sp>
      <p:sp>
        <p:nvSpPr>
          <p:cNvPr id="20" name="TextBox 19">
            <a:extLst>
              <a:ext uri="{FF2B5EF4-FFF2-40B4-BE49-F238E27FC236}">
                <a16:creationId xmlns:a16="http://schemas.microsoft.com/office/drawing/2014/main" id="{9F6669F0-6828-42F8-8E95-7A2A8FAC86A7}"/>
              </a:ext>
            </a:extLst>
          </p:cNvPr>
          <p:cNvSpPr txBox="1"/>
          <p:nvPr/>
        </p:nvSpPr>
        <p:spPr>
          <a:xfrm>
            <a:off x="5883644" y="2776406"/>
            <a:ext cx="2410983" cy="369332"/>
          </a:xfrm>
          <a:prstGeom prst="rect">
            <a:avLst/>
          </a:prstGeom>
          <a:noFill/>
        </p:spPr>
        <p:txBody>
          <a:bodyPr wrap="square" rtlCol="0">
            <a:spAutoFit/>
          </a:bodyPr>
          <a:lstStyle/>
          <a:p>
            <a:pPr algn="ctr"/>
            <a:r>
              <a:rPr lang="en-US" dirty="0"/>
              <a:t>societal surveillance</a:t>
            </a:r>
          </a:p>
        </p:txBody>
      </p:sp>
      <p:sp>
        <p:nvSpPr>
          <p:cNvPr id="21" name="TextBox 20">
            <a:extLst>
              <a:ext uri="{FF2B5EF4-FFF2-40B4-BE49-F238E27FC236}">
                <a16:creationId xmlns:a16="http://schemas.microsoft.com/office/drawing/2014/main" id="{4BFB59F9-E01B-4127-B5CB-A3A46381875B}"/>
              </a:ext>
            </a:extLst>
          </p:cNvPr>
          <p:cNvSpPr txBox="1"/>
          <p:nvPr/>
        </p:nvSpPr>
        <p:spPr>
          <a:xfrm>
            <a:off x="9086319" y="2776406"/>
            <a:ext cx="2410983" cy="646331"/>
          </a:xfrm>
          <a:prstGeom prst="rect">
            <a:avLst/>
          </a:prstGeom>
          <a:noFill/>
        </p:spPr>
        <p:txBody>
          <a:bodyPr wrap="square" rtlCol="0">
            <a:spAutoFit/>
          </a:bodyPr>
          <a:lstStyle/>
          <a:p>
            <a:pPr algn="ctr"/>
            <a:r>
              <a:rPr lang="en-US" dirty="0"/>
              <a:t>media manipulation, polarization</a:t>
            </a:r>
          </a:p>
        </p:txBody>
      </p:sp>
      <p:pic>
        <p:nvPicPr>
          <p:cNvPr id="23" name="Picture 22">
            <a:hlinkClick r:id="rId14"/>
            <a:extLst>
              <a:ext uri="{FF2B5EF4-FFF2-40B4-BE49-F238E27FC236}">
                <a16:creationId xmlns:a16="http://schemas.microsoft.com/office/drawing/2014/main" id="{FCFF3F2B-9104-4519-AD7E-59A0490EF73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17638" y="1019645"/>
            <a:ext cx="2285614" cy="1615898"/>
          </a:xfrm>
          <a:prstGeom prst="rect">
            <a:avLst/>
          </a:prstGeom>
        </p:spPr>
      </p:pic>
      <p:sp>
        <p:nvSpPr>
          <p:cNvPr id="24" name="TextBox 23">
            <a:extLst>
              <a:ext uri="{FF2B5EF4-FFF2-40B4-BE49-F238E27FC236}">
                <a16:creationId xmlns:a16="http://schemas.microsoft.com/office/drawing/2014/main" id="{106679A8-2575-4F07-BC53-8CD826EDE804}"/>
              </a:ext>
            </a:extLst>
          </p:cNvPr>
          <p:cNvSpPr txBox="1"/>
          <p:nvPr/>
        </p:nvSpPr>
        <p:spPr>
          <a:xfrm>
            <a:off x="2657927" y="2782469"/>
            <a:ext cx="3005036" cy="369332"/>
          </a:xfrm>
          <a:prstGeom prst="rect">
            <a:avLst/>
          </a:prstGeom>
          <a:noFill/>
        </p:spPr>
        <p:txBody>
          <a:bodyPr wrap="square" rtlCol="0">
            <a:spAutoFit/>
          </a:bodyPr>
          <a:lstStyle/>
          <a:p>
            <a:pPr algn="ctr"/>
            <a:r>
              <a:rPr lang="en-US" dirty="0"/>
              <a:t>AI &amp; cybersecurity, privacy</a:t>
            </a:r>
          </a:p>
        </p:txBody>
      </p:sp>
      <p:sp>
        <p:nvSpPr>
          <p:cNvPr id="25" name="Title 1">
            <a:extLst>
              <a:ext uri="{FF2B5EF4-FFF2-40B4-BE49-F238E27FC236}">
                <a16:creationId xmlns:a16="http://schemas.microsoft.com/office/drawing/2014/main" id="{58044554-BDA2-4A83-A907-319182D029DB}"/>
              </a:ext>
            </a:extLst>
          </p:cNvPr>
          <p:cNvSpPr>
            <a:spLocks noGrp="1"/>
          </p:cNvSpPr>
          <p:nvPr>
            <p:ph type="title"/>
          </p:nvPr>
        </p:nvSpPr>
        <p:spPr>
          <a:xfrm>
            <a:off x="1645733" y="-196152"/>
            <a:ext cx="8645932" cy="1325563"/>
          </a:xfrm>
        </p:spPr>
        <p:txBody>
          <a:bodyPr>
            <a:normAutofit/>
          </a:bodyPr>
          <a:lstStyle/>
          <a:p>
            <a:pPr algn="ctr"/>
            <a:r>
              <a:rPr lang="en-US" dirty="0"/>
              <a:t>Ethical and Societal Worries about AI</a:t>
            </a:r>
          </a:p>
        </p:txBody>
      </p:sp>
      <p:sp>
        <p:nvSpPr>
          <p:cNvPr id="22" name="TextBox 21">
            <a:extLst>
              <a:ext uri="{FF2B5EF4-FFF2-40B4-BE49-F238E27FC236}">
                <a16:creationId xmlns:a16="http://schemas.microsoft.com/office/drawing/2014/main" id="{0BAEBBB2-756F-400C-8C20-A9E7E4CE1CAD}"/>
              </a:ext>
            </a:extLst>
          </p:cNvPr>
          <p:cNvSpPr txBox="1"/>
          <p:nvPr/>
        </p:nvSpPr>
        <p:spPr>
          <a:xfrm>
            <a:off x="9789078" y="4516123"/>
            <a:ext cx="2402922" cy="523220"/>
          </a:xfrm>
          <a:prstGeom prst="rect">
            <a:avLst/>
          </a:prstGeom>
          <a:noFill/>
        </p:spPr>
        <p:txBody>
          <a:bodyPr wrap="square" rtlCol="0">
            <a:spAutoFit/>
          </a:bodyPr>
          <a:lstStyle/>
          <a:p>
            <a:pPr algn="ctr"/>
            <a:r>
              <a:rPr lang="en-US" sz="2800" b="1" dirty="0"/>
              <a:t>… … …</a:t>
            </a:r>
            <a:endParaRPr lang="en-US" sz="2800" b="1" dirty="0">
              <a:solidFill>
                <a:schemeClr val="accent1">
                  <a:lumMod val="50000"/>
                </a:schemeClr>
              </a:solidFill>
            </a:endParaRPr>
          </a:p>
        </p:txBody>
      </p:sp>
    </p:spTree>
    <p:extLst>
      <p:ext uri="{BB962C8B-B14F-4D97-AF65-F5344CB8AC3E}">
        <p14:creationId xmlns:p14="http://schemas.microsoft.com/office/powerpoint/2010/main" val="3054331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1D950954-1BF6-9994-CB91-820AB2C88B68}"/>
              </a:ext>
            </a:extLst>
          </p:cNvPr>
          <p:cNvPicPr>
            <a:picLocks noChangeAspect="1"/>
          </p:cNvPicPr>
          <p:nvPr/>
        </p:nvPicPr>
        <p:blipFill rotWithShape="1">
          <a:blip r:embed="rId3"/>
          <a:srcRect l="37500" t="19821" r="6287" b="29225"/>
          <a:stretch/>
        </p:blipFill>
        <p:spPr>
          <a:xfrm>
            <a:off x="38843" y="340567"/>
            <a:ext cx="12114314" cy="6176865"/>
          </a:xfrm>
          <a:prstGeom prst="rect">
            <a:avLst/>
          </a:prstGeom>
        </p:spPr>
      </p:pic>
    </p:spTree>
    <p:extLst>
      <p:ext uri="{BB962C8B-B14F-4D97-AF65-F5344CB8AC3E}">
        <p14:creationId xmlns:p14="http://schemas.microsoft.com/office/powerpoint/2010/main" val="3050889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286" y="1030754"/>
            <a:ext cx="9178635" cy="1325563"/>
          </a:xfrm>
        </p:spPr>
        <p:txBody>
          <a:bodyPr>
            <a:normAutofit fontScale="90000"/>
          </a:bodyPr>
          <a:lstStyle/>
          <a:p>
            <a:pPr algn="ctr"/>
            <a:r>
              <a:rPr lang="en-US" dirty="0"/>
              <a:t> Moral Decision Making Frameworks for Artificial Intelligence</a:t>
            </a:r>
            <a:br>
              <a:rPr lang="en-US" dirty="0"/>
            </a:br>
            <a:r>
              <a:rPr lang="en-US" sz="2200" dirty="0">
                <a:solidFill>
                  <a:srgbClr val="0070C0"/>
                </a:solidFill>
              </a:rPr>
              <a:t>[AAAI’17]</a:t>
            </a:r>
            <a:br>
              <a:rPr lang="en-US" sz="2200" dirty="0">
                <a:solidFill>
                  <a:srgbClr val="0070C0"/>
                </a:solidFill>
              </a:rPr>
            </a:br>
            <a:br>
              <a:rPr lang="en-US" sz="2700" dirty="0">
                <a:solidFill>
                  <a:srgbClr val="0070C0"/>
                </a:solidFill>
              </a:rPr>
            </a:br>
            <a:r>
              <a:rPr lang="en-US" sz="3100" dirty="0"/>
              <a:t>with:</a:t>
            </a:r>
            <a:endParaRPr lang="en-US" dirty="0">
              <a:solidFill>
                <a:srgbClr val="0070C0"/>
              </a:solidFill>
            </a:endParaRPr>
          </a:p>
        </p:txBody>
      </p:sp>
      <p:sp>
        <p:nvSpPr>
          <p:cNvPr id="4" name="Content Placeholder 2"/>
          <p:cNvSpPr txBox="1">
            <a:spLocks/>
          </p:cNvSpPr>
          <p:nvPr/>
        </p:nvSpPr>
        <p:spPr>
          <a:xfrm>
            <a:off x="964280" y="4610391"/>
            <a:ext cx="2625436"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Walter </a:t>
            </a:r>
            <a:r>
              <a:rPr lang="en-US" dirty="0" err="1"/>
              <a:t>Sinnott</a:t>
            </a:r>
            <a:r>
              <a:rPr lang="en-US" dirty="0"/>
              <a:t>-Armstrong</a:t>
            </a:r>
          </a:p>
        </p:txBody>
      </p:sp>
      <p:sp>
        <p:nvSpPr>
          <p:cNvPr id="5" name="Content Placeholder 2"/>
          <p:cNvSpPr txBox="1">
            <a:spLocks/>
          </p:cNvSpPr>
          <p:nvPr/>
        </p:nvSpPr>
        <p:spPr>
          <a:xfrm>
            <a:off x="3660374" y="4638099"/>
            <a:ext cx="2249981"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Jana </a:t>
            </a:r>
            <a:r>
              <a:rPr lang="en-US" dirty="0" err="1"/>
              <a:t>Schaich</a:t>
            </a:r>
            <a:r>
              <a:rPr lang="en-US" dirty="0"/>
              <a:t> Borg</a:t>
            </a:r>
          </a:p>
        </p:txBody>
      </p:sp>
      <p:sp>
        <p:nvSpPr>
          <p:cNvPr id="6" name="Content Placeholder 2"/>
          <p:cNvSpPr txBox="1">
            <a:spLocks/>
          </p:cNvSpPr>
          <p:nvPr/>
        </p:nvSpPr>
        <p:spPr>
          <a:xfrm>
            <a:off x="6256711" y="4632552"/>
            <a:ext cx="2249981"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Yuan Deng</a:t>
            </a:r>
          </a:p>
        </p:txBody>
      </p:sp>
      <p:sp>
        <p:nvSpPr>
          <p:cNvPr id="7" name="Content Placeholder 2"/>
          <p:cNvSpPr txBox="1">
            <a:spLocks/>
          </p:cNvSpPr>
          <p:nvPr/>
        </p:nvSpPr>
        <p:spPr>
          <a:xfrm>
            <a:off x="8661857" y="4643634"/>
            <a:ext cx="2249981" cy="1047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Max Kramer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063" y="2903434"/>
            <a:ext cx="1126940" cy="169041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139" y="2903434"/>
            <a:ext cx="1137972" cy="170695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9885" y="2903434"/>
            <a:ext cx="1325138" cy="1706957"/>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3179" t="18686" r="50157" b="25456"/>
          <a:stretch/>
        </p:blipFill>
        <p:spPr>
          <a:xfrm>
            <a:off x="9072417" y="2903433"/>
            <a:ext cx="1434509" cy="1690411"/>
          </a:xfrm>
          <a:prstGeom prst="rect">
            <a:avLst/>
          </a:prstGeom>
        </p:spPr>
      </p:pic>
    </p:spTree>
    <p:extLst>
      <p:ext uri="{BB962C8B-B14F-4D97-AF65-F5344CB8AC3E}">
        <p14:creationId xmlns:p14="http://schemas.microsoft.com/office/powerpoint/2010/main" val="137793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with learning from people</a:t>
            </a:r>
          </a:p>
        </p:txBody>
      </p:sp>
      <p:sp>
        <p:nvSpPr>
          <p:cNvPr id="3" name="Content Placeholder 2"/>
          <p:cNvSpPr>
            <a:spLocks noGrp="1"/>
          </p:cNvSpPr>
          <p:nvPr>
            <p:ph idx="1"/>
          </p:nvPr>
        </p:nvSpPr>
        <p:spPr>
          <a:xfrm>
            <a:off x="838200" y="1825625"/>
            <a:ext cx="8620760" cy="4351338"/>
          </a:xfrm>
        </p:spPr>
        <p:txBody>
          <a:bodyPr/>
          <a:lstStyle/>
          <a:p>
            <a:r>
              <a:rPr lang="en-US" dirty="0"/>
              <a:t>What if we predict people will disagree?</a:t>
            </a:r>
          </a:p>
          <a:p>
            <a:pPr lvl="1"/>
            <a:r>
              <a:rPr lang="en-US" dirty="0"/>
              <a:t>New social-choice theoretic questions </a:t>
            </a:r>
            <a:r>
              <a:rPr lang="en-US" dirty="0">
                <a:solidFill>
                  <a:srgbClr val="0070C0"/>
                </a:solidFill>
              </a:rPr>
              <a:t>[C. et al. 2017] </a:t>
            </a:r>
            <a:r>
              <a:rPr lang="en-US" dirty="0"/>
              <a:t>– approach also followed by </a:t>
            </a:r>
            <a:r>
              <a:rPr lang="en-US" dirty="0" err="1">
                <a:solidFill>
                  <a:srgbClr val="0070C0"/>
                </a:solidFill>
              </a:rPr>
              <a:t>Noothigattu</a:t>
            </a:r>
            <a:r>
              <a:rPr lang="en-US" dirty="0">
                <a:solidFill>
                  <a:srgbClr val="0070C0"/>
                </a:solidFill>
              </a:rPr>
              <a:t> et al. [2018], </a:t>
            </a:r>
            <a:r>
              <a:rPr lang="en-US" dirty="0" err="1">
                <a:solidFill>
                  <a:srgbClr val="0070C0"/>
                </a:solidFill>
              </a:rPr>
              <a:t>Kahng</a:t>
            </a:r>
            <a:r>
              <a:rPr lang="en-US" dirty="0">
                <a:solidFill>
                  <a:srgbClr val="0070C0"/>
                </a:solidFill>
              </a:rPr>
              <a:t> et al. [2019]</a:t>
            </a:r>
          </a:p>
          <a:p>
            <a:r>
              <a:rPr lang="en-US" dirty="0"/>
              <a:t>This will </a:t>
            </a:r>
            <a:r>
              <a:rPr lang="en-US" i="1" dirty="0"/>
              <a:t>at best</a:t>
            </a:r>
            <a:r>
              <a:rPr lang="en-US" dirty="0"/>
              <a:t> result in current human-level moral decision making </a:t>
            </a:r>
            <a:r>
              <a:rPr lang="en-US" sz="2400" dirty="0">
                <a:solidFill>
                  <a:srgbClr val="0070C0"/>
                </a:solidFill>
              </a:rPr>
              <a:t>[raised by, e.g., Chaudhuri and </a:t>
            </a:r>
            <a:r>
              <a:rPr lang="en-US" sz="2400" dirty="0" err="1">
                <a:solidFill>
                  <a:srgbClr val="0070C0"/>
                </a:solidFill>
              </a:rPr>
              <a:t>Vardi</a:t>
            </a:r>
            <a:r>
              <a:rPr lang="en-US" sz="2400" dirty="0">
                <a:solidFill>
                  <a:srgbClr val="0070C0"/>
                </a:solidFill>
              </a:rPr>
              <a:t> 2014]</a:t>
            </a:r>
            <a:endParaRPr lang="en-US" dirty="0">
              <a:solidFill>
                <a:srgbClr val="0070C0"/>
              </a:solidFill>
            </a:endParaRPr>
          </a:p>
          <a:p>
            <a:pPr lvl="1"/>
            <a:r>
              <a:rPr lang="en-US" dirty="0"/>
              <a:t>… though might perform better than any </a:t>
            </a:r>
            <a:r>
              <a:rPr lang="en-US" i="1" dirty="0"/>
              <a:t>individual</a:t>
            </a:r>
            <a:r>
              <a:rPr lang="en-US" dirty="0"/>
              <a:t> person because individual’s errors are voted out</a:t>
            </a:r>
          </a:p>
          <a:p>
            <a:r>
              <a:rPr lang="en-US" dirty="0"/>
              <a:t>How to generalize appropriately? Representation?</a:t>
            </a:r>
          </a:p>
          <a:p>
            <a:endParaRPr lang="en-US" dirty="0"/>
          </a:p>
        </p:txBody>
      </p:sp>
      <p:pic>
        <p:nvPicPr>
          <p:cNvPr id="5" name="Picture 2"/>
          <p:cNvPicPr>
            <a:picLocks noChangeAspect="1" noChangeArrowheads="1"/>
          </p:cNvPicPr>
          <p:nvPr/>
        </p:nvPicPr>
        <p:blipFill>
          <a:blip r:embed="rId2"/>
          <a:srcRect/>
          <a:stretch>
            <a:fillRect/>
          </a:stretch>
        </p:blipFill>
        <p:spPr bwMode="auto">
          <a:xfrm>
            <a:off x="9458960" y="0"/>
            <a:ext cx="2733040" cy="3853025"/>
          </a:xfrm>
          <a:prstGeom prst="rect">
            <a:avLst/>
          </a:prstGeom>
          <a:noFill/>
          <a:ln w="9525">
            <a:noFill/>
            <a:miter lim="800000"/>
            <a:headEnd/>
            <a:tailEnd/>
          </a:ln>
        </p:spPr>
      </p:pic>
    </p:spTree>
    <p:extLst>
      <p:ext uri="{BB962C8B-B14F-4D97-AF65-F5344CB8AC3E}">
        <p14:creationId xmlns:p14="http://schemas.microsoft.com/office/powerpoint/2010/main" val="23429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223" y="-320676"/>
            <a:ext cx="10515600" cy="1325563"/>
          </a:xfrm>
        </p:spPr>
        <p:txBody>
          <a:bodyPr/>
          <a:lstStyle/>
          <a:p>
            <a:r>
              <a:rPr lang="en-US" dirty="0"/>
              <a:t>Social-choice-theoretic approaches</a:t>
            </a:r>
          </a:p>
        </p:txBody>
      </p:sp>
      <p:sp>
        <p:nvSpPr>
          <p:cNvPr id="3" name="Content Placeholder 2"/>
          <p:cNvSpPr>
            <a:spLocks noGrp="1"/>
          </p:cNvSpPr>
          <p:nvPr>
            <p:ph idx="1"/>
          </p:nvPr>
        </p:nvSpPr>
        <p:spPr>
          <a:xfrm>
            <a:off x="190303" y="759020"/>
            <a:ext cx="11919439" cy="6078659"/>
          </a:xfrm>
        </p:spPr>
        <p:txBody>
          <a:bodyPr>
            <a:normAutofit fontScale="77500" lnSpcReduction="20000"/>
          </a:bodyPr>
          <a:lstStyle/>
          <a:p>
            <a:r>
              <a:rPr lang="en-US" dirty="0">
                <a:solidFill>
                  <a:srgbClr val="0070C0"/>
                </a:solidFill>
              </a:rPr>
              <a:t>C., Sinnott-Armstrong, </a:t>
            </a:r>
            <a:r>
              <a:rPr lang="en-US" dirty="0" err="1">
                <a:solidFill>
                  <a:srgbClr val="0070C0"/>
                </a:solidFill>
              </a:rPr>
              <a:t>Schaich</a:t>
            </a:r>
            <a:r>
              <a:rPr lang="en-US" dirty="0">
                <a:solidFill>
                  <a:srgbClr val="0070C0"/>
                </a:solidFill>
              </a:rPr>
              <a:t> Borg, Deng, Kramer [AAAI’17]:</a:t>
            </a:r>
            <a:r>
              <a:rPr lang="en-US" dirty="0"/>
              <a:t> “[give] the AI some type of social-choice-theoretic aggregate of the moral values that we have inferred (for example, by letting our models of multiple people’s moral values </a:t>
            </a:r>
            <a:r>
              <a:rPr lang="en-US" i="1" dirty="0"/>
              <a:t>vote </a:t>
            </a:r>
            <a:r>
              <a:rPr lang="en-US" dirty="0"/>
              <a:t>over the relevant alternatives, or using only the moral values that are common to all of them).”</a:t>
            </a:r>
          </a:p>
          <a:p>
            <a:r>
              <a:rPr lang="en-US" dirty="0">
                <a:solidFill>
                  <a:srgbClr val="0070C0"/>
                </a:solidFill>
              </a:rPr>
              <a:t>C., </a:t>
            </a:r>
            <a:r>
              <a:rPr lang="en-US" dirty="0" err="1">
                <a:solidFill>
                  <a:srgbClr val="0070C0"/>
                </a:solidFill>
              </a:rPr>
              <a:t>Schaich</a:t>
            </a:r>
            <a:r>
              <a:rPr lang="en-US" dirty="0">
                <a:solidFill>
                  <a:srgbClr val="0070C0"/>
                </a:solidFill>
              </a:rPr>
              <a:t> Borg, Sinnott-Armstrong [Trustworthy Algorithmic Decision Making Workshop’17]: </a:t>
            </a:r>
            <a:r>
              <a:rPr lang="en-US" dirty="0"/>
              <a:t>“One possible solution is to let the models of multiple subjects </a:t>
            </a:r>
            <a:r>
              <a:rPr lang="en-US" i="1" dirty="0"/>
              <a:t>vote </a:t>
            </a:r>
            <a:r>
              <a:rPr lang="en-US" dirty="0"/>
              <a:t>over the possible choices. But exactly how should this be done?  Whose preferences should count and what should be the voting rule used? How do we remove bias, prejudice, and confusion from the subjects’ judgments? These are novel problems in computational social choice.”</a:t>
            </a:r>
          </a:p>
          <a:p>
            <a:r>
              <a:rPr lang="en-US" dirty="0" err="1">
                <a:solidFill>
                  <a:srgbClr val="0070C0"/>
                </a:solidFill>
              </a:rPr>
              <a:t>Noothigattu</a:t>
            </a:r>
            <a:r>
              <a:rPr lang="en-US" dirty="0">
                <a:solidFill>
                  <a:srgbClr val="0070C0"/>
                </a:solidFill>
              </a:rPr>
              <a:t>, Gaikwad, </a:t>
            </a:r>
            <a:r>
              <a:rPr lang="en-US" dirty="0" err="1">
                <a:solidFill>
                  <a:srgbClr val="0070C0"/>
                </a:solidFill>
              </a:rPr>
              <a:t>Awad</a:t>
            </a:r>
            <a:r>
              <a:rPr lang="en-US" dirty="0">
                <a:solidFill>
                  <a:srgbClr val="0070C0"/>
                </a:solidFill>
              </a:rPr>
              <a:t>, Dsouza, </a:t>
            </a:r>
            <a:r>
              <a:rPr lang="en-US" dirty="0" err="1">
                <a:solidFill>
                  <a:srgbClr val="0070C0"/>
                </a:solidFill>
              </a:rPr>
              <a:t>Rahwan</a:t>
            </a:r>
            <a:r>
              <a:rPr lang="en-US" dirty="0">
                <a:solidFill>
                  <a:srgbClr val="0070C0"/>
                </a:solidFill>
              </a:rPr>
              <a:t>, Ravikumar, Procaccia [AAAI’18]: </a:t>
            </a:r>
          </a:p>
          <a:p>
            <a:pPr lvl="1"/>
            <a:r>
              <a:rPr lang="en-US" b="1" dirty="0"/>
              <a:t>“I.  Data collection: </a:t>
            </a:r>
            <a:r>
              <a:rPr lang="en-US" dirty="0"/>
              <a:t>Ask human voters to compare pairs of alternatives (say a few dozen per voter). In the autonomous vehicle domain, an alternative is determined by a vector of features such as the number of victims and their gender, age, health — even species!</a:t>
            </a:r>
          </a:p>
          <a:p>
            <a:pPr lvl="1"/>
            <a:r>
              <a:rPr lang="en-US" b="1" dirty="0"/>
              <a:t>II.  Learning: </a:t>
            </a:r>
            <a:r>
              <a:rPr lang="en-US" dirty="0"/>
              <a:t>Use the pairwise comparisons to learn a model of the preferences of each voter over all possible alternatives.</a:t>
            </a:r>
          </a:p>
          <a:p>
            <a:pPr lvl="1"/>
            <a:r>
              <a:rPr lang="en-US" b="1" dirty="0"/>
              <a:t>III. Summarization: </a:t>
            </a:r>
            <a:r>
              <a:rPr lang="en-US" dirty="0"/>
              <a:t>Combine the individual models into a single model, which approximately captures the collective preferences of all voters over all possible alternatives.</a:t>
            </a:r>
          </a:p>
          <a:p>
            <a:pPr lvl="1"/>
            <a:r>
              <a:rPr lang="en-US" b="1" dirty="0"/>
              <a:t>IV.  Aggregation: </a:t>
            </a:r>
            <a:r>
              <a:rPr lang="en-US" dirty="0"/>
              <a:t>At runtime, when encountering an ethical dilemma involving a specific subset of alternatives, use the summary model to deduce the preferences of all voters over this particular subset, and apply a voting rule to aggregate these preferences into a collective decision.”</a:t>
            </a:r>
          </a:p>
          <a:p>
            <a:r>
              <a:rPr lang="en-US" dirty="0" err="1">
                <a:solidFill>
                  <a:srgbClr val="0070C0"/>
                </a:solidFill>
              </a:rPr>
              <a:t>Kahng</a:t>
            </a:r>
            <a:r>
              <a:rPr lang="en-US" dirty="0">
                <a:solidFill>
                  <a:srgbClr val="0070C0"/>
                </a:solidFill>
              </a:rPr>
              <a:t>, Lee, </a:t>
            </a:r>
            <a:r>
              <a:rPr lang="en-US" dirty="0" err="1">
                <a:solidFill>
                  <a:srgbClr val="0070C0"/>
                </a:solidFill>
              </a:rPr>
              <a:t>Noothigattu</a:t>
            </a:r>
            <a:r>
              <a:rPr lang="en-US" dirty="0">
                <a:solidFill>
                  <a:srgbClr val="0070C0"/>
                </a:solidFill>
              </a:rPr>
              <a:t>, Procaccia, </a:t>
            </a:r>
            <a:r>
              <a:rPr lang="en-US" dirty="0" err="1">
                <a:solidFill>
                  <a:srgbClr val="0070C0"/>
                </a:solidFill>
              </a:rPr>
              <a:t>Psomas</a:t>
            </a:r>
            <a:r>
              <a:rPr lang="en-US" dirty="0">
                <a:solidFill>
                  <a:srgbClr val="0070C0"/>
                </a:solidFill>
              </a:rPr>
              <a:t> [ICML’19]: </a:t>
            </a:r>
            <a:r>
              <a:rPr lang="en-US" dirty="0"/>
              <a:t>The idea is that we would ideally like to consult the voters on each decision, but in order to automate those decisions we instead use the models that we have learned as a proxy for the flesh and blood voters. In other words, the models serve as virtual voters, which is why we refer to this paradigm as </a:t>
            </a:r>
            <a:r>
              <a:rPr lang="en-US" i="1" dirty="0"/>
              <a:t>virtual democracy</a:t>
            </a:r>
            <a:r>
              <a:rPr lang="en-US" dirty="0"/>
              <a:t>.</a:t>
            </a:r>
          </a:p>
        </p:txBody>
      </p:sp>
    </p:spTree>
    <p:extLst>
      <p:ext uri="{BB962C8B-B14F-4D97-AF65-F5344CB8AC3E}">
        <p14:creationId xmlns:p14="http://schemas.microsoft.com/office/powerpoint/2010/main" val="2558683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Scenarios</a:t>
            </a:r>
          </a:p>
        </p:txBody>
      </p:sp>
      <p:sp>
        <p:nvSpPr>
          <p:cNvPr id="3" name="Content Placeholder 2"/>
          <p:cNvSpPr>
            <a:spLocks noGrp="1"/>
          </p:cNvSpPr>
          <p:nvPr>
            <p:ph idx="1"/>
          </p:nvPr>
        </p:nvSpPr>
        <p:spPr/>
        <p:txBody>
          <a:bodyPr/>
          <a:lstStyle/>
          <a:p>
            <a:r>
              <a:rPr lang="en-US" dirty="0"/>
              <a:t>You see a woman throwing a stapler at her colleague who is snoring during her talk. How morally wrong is the action depicted in this scenario? </a:t>
            </a:r>
          </a:p>
          <a:p>
            <a:pPr lvl="1"/>
            <a:r>
              <a:rPr lang="en-US" dirty="0"/>
              <a:t>Not at all wrong (1) </a:t>
            </a:r>
          </a:p>
          <a:p>
            <a:pPr lvl="1"/>
            <a:r>
              <a:rPr lang="en-US" dirty="0"/>
              <a:t>Slightly wrong (2) </a:t>
            </a:r>
          </a:p>
          <a:p>
            <a:pPr lvl="1"/>
            <a:r>
              <a:rPr lang="en-US" dirty="0"/>
              <a:t>Somewhat wrong (3) </a:t>
            </a:r>
          </a:p>
          <a:p>
            <a:pPr lvl="1"/>
            <a:r>
              <a:rPr lang="en-US" dirty="0"/>
              <a:t>Very wrong (4) </a:t>
            </a:r>
          </a:p>
          <a:p>
            <a:pPr lvl="1"/>
            <a:r>
              <a:rPr lang="en-US" dirty="0"/>
              <a:t>Extremely wrong (5) </a:t>
            </a:r>
          </a:p>
          <a:p>
            <a:endParaRPr lang="en-US" dirty="0"/>
          </a:p>
        </p:txBody>
      </p:sp>
      <p:sp>
        <p:nvSpPr>
          <p:cNvPr id="4" name="Rectangle 3"/>
          <p:cNvSpPr/>
          <p:nvPr/>
        </p:nvSpPr>
        <p:spPr>
          <a:xfrm>
            <a:off x="5358809" y="3641183"/>
            <a:ext cx="6444308" cy="1200329"/>
          </a:xfrm>
          <a:prstGeom prst="rect">
            <a:avLst/>
          </a:prstGeom>
        </p:spPr>
        <p:txBody>
          <a:bodyPr wrap="square">
            <a:spAutoFit/>
          </a:bodyPr>
          <a:lstStyle/>
          <a:p>
            <a:pPr algn="ctr"/>
            <a:r>
              <a:rPr lang="en-US" dirty="0">
                <a:solidFill>
                  <a:srgbClr val="0070C0"/>
                </a:solidFill>
                <a:latin typeface="Arial" panose="020B0604020202020204" pitchFamily="34" charset="0"/>
              </a:rPr>
              <a:t>[Clifford, </a:t>
            </a:r>
            <a:r>
              <a:rPr lang="en-US" dirty="0" err="1">
                <a:solidFill>
                  <a:srgbClr val="0070C0"/>
                </a:solidFill>
                <a:latin typeface="Arial" panose="020B0604020202020204" pitchFamily="34" charset="0"/>
              </a:rPr>
              <a:t>Iyengar</a:t>
            </a:r>
            <a:r>
              <a:rPr lang="en-US" dirty="0">
                <a:solidFill>
                  <a:srgbClr val="0070C0"/>
                </a:solidFill>
                <a:latin typeface="Arial" panose="020B0604020202020204" pitchFamily="34" charset="0"/>
              </a:rPr>
              <a:t>, </a:t>
            </a:r>
            <a:r>
              <a:rPr lang="en-US" dirty="0" err="1">
                <a:solidFill>
                  <a:srgbClr val="0070C0"/>
                </a:solidFill>
                <a:latin typeface="Arial" panose="020B0604020202020204" pitchFamily="34" charset="0"/>
              </a:rPr>
              <a:t>Cabeza</a:t>
            </a:r>
            <a:r>
              <a:rPr lang="en-US" dirty="0">
                <a:solidFill>
                  <a:srgbClr val="0070C0"/>
                </a:solidFill>
                <a:latin typeface="Arial" panose="020B0604020202020204" pitchFamily="34" charset="0"/>
              </a:rPr>
              <a:t>, and</a:t>
            </a:r>
          </a:p>
          <a:p>
            <a:pPr algn="ctr"/>
            <a:r>
              <a:rPr lang="en-US" dirty="0" err="1">
                <a:solidFill>
                  <a:srgbClr val="0070C0"/>
                </a:solidFill>
                <a:latin typeface="Arial" panose="020B0604020202020204" pitchFamily="34" charset="0"/>
              </a:rPr>
              <a:t>Sinnott</a:t>
            </a:r>
            <a:r>
              <a:rPr lang="en-US" dirty="0">
                <a:solidFill>
                  <a:srgbClr val="0070C0"/>
                </a:solidFill>
                <a:latin typeface="Arial" panose="020B0604020202020204" pitchFamily="34" charset="0"/>
              </a:rPr>
              <a:t>-Armstrong, “Moral foundations vignettes: A standardized stimulus database of scenarios based on moral foundations theory.” </a:t>
            </a:r>
            <a:r>
              <a:rPr lang="en-US" i="1" dirty="0">
                <a:solidFill>
                  <a:srgbClr val="0070C0"/>
                </a:solidFill>
                <a:latin typeface="Arial" panose="020B0604020202020204" pitchFamily="34" charset="0"/>
              </a:rPr>
              <a:t>Behavior Research Methods</a:t>
            </a:r>
            <a:r>
              <a:rPr lang="en-US" dirty="0">
                <a:solidFill>
                  <a:srgbClr val="0070C0"/>
                </a:solidFill>
                <a:latin typeface="Arial" panose="020B0604020202020204" pitchFamily="34" charset="0"/>
              </a:rPr>
              <a:t>, 2015.]</a:t>
            </a:r>
            <a:endParaRPr lang="en-US" dirty="0">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1552317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11301</TotalTime>
  <Words>1260</Words>
  <Application>Microsoft Office PowerPoint</Application>
  <PresentationFormat>Widescreen</PresentationFormat>
  <Paragraphs>121</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 Automated Moral Decision Making    Vincent Conitzer</vt:lpstr>
      <vt:lpstr>In the lab, simple objectives are good…</vt:lpstr>
      <vt:lpstr>… but in reality, simple objectives have unintended side effects</vt:lpstr>
      <vt:lpstr>Ethical and Societal Worries about AI</vt:lpstr>
      <vt:lpstr>PowerPoint Presentation</vt:lpstr>
      <vt:lpstr> Moral Decision Making Frameworks for Artificial Intelligence [AAAI’17]  with:</vt:lpstr>
      <vt:lpstr>Concerns with learning from people</vt:lpstr>
      <vt:lpstr>Social-choice-theoretic approaches</vt:lpstr>
      <vt:lpstr>Scenarios</vt:lpstr>
      <vt:lpstr>PowerPoint Presentation</vt:lpstr>
      <vt:lpstr>PowerPoint Presentation</vt:lpstr>
      <vt:lpstr>PowerPoint Presentation</vt:lpstr>
      <vt:lpstr>The Merging Problem [Sadigh, Sastry, Seshia, and Dragan, RSS 2016] </vt:lpstr>
      <vt:lpstr> Adapting a Kidney Exchange Algorithm to Align with Human Values [Artificial Intelligence (AIJ) 2020]  with: </vt:lpstr>
      <vt:lpstr>PowerPoint Presentation</vt:lpstr>
      <vt:lpstr>Kidney exchange [Roth, Sönmez, and Ünver 2004]</vt:lpstr>
      <vt:lpstr>Kidney exchange [Roth, Sönmez, and Ünver 2004]</vt:lpstr>
      <vt:lpstr>Another example</vt:lpstr>
      <vt:lpstr>Eliciting attributes</vt:lpstr>
      <vt:lpstr>Different profiles for our study</vt:lpstr>
      <vt:lpstr>MTurkers’ judgments</vt:lpstr>
      <vt:lpstr>Bradley-Terry model scores</vt:lpstr>
      <vt:lpstr>Effect of tiebreaking by profiles</vt:lpstr>
      <vt:lpstr>Monotone transformations of the weights make little difference</vt:lpstr>
      <vt:lpstr>Classes of pairs of blood types  [Ashlagi and Roth 2014; Toulis and Parkes 2015]</vt:lpstr>
      <vt:lpstr>Most of the effect is felt by underdemanded pairs</vt:lpstr>
      <vt:lpstr> A PAC Learning Framework for Aggregating Agents’ Judgments [AAAI’19]</vt:lpstr>
      <vt:lpstr>Learning from agents’ judgments</vt:lpstr>
      <vt:lpstr>Our model</vt:lpstr>
      <vt:lpstr>PowerPoint Presentation</vt:lpstr>
      <vt:lpstr> Artificial Artificial Intelligence: Measuring Influence of AI "Assessments" on Moral Decision-Making [AI, Ethics, and Society (AIES) Conference’20]  with:</vt:lpstr>
      <vt:lpstr>“[according to our AI] you care more about the life expectancy of the patients than how many dependents they have”</vt:lpstr>
      <vt:lpstr>“[according to expert psychologists] you care more about the life expectancy of the patients than how many dependents they have”</vt:lpstr>
      <vt:lpstr>Indecision modeling [AAAI’21]</vt:lpstr>
      <vt:lpstr>Many open research directions…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conitzer@gmail.com</dc:creator>
  <cp:lastModifiedBy>conitzer@gmail.com</cp:lastModifiedBy>
  <cp:revision>493</cp:revision>
  <cp:lastPrinted>2016-10-30T13:50:40Z</cp:lastPrinted>
  <dcterms:created xsi:type="dcterms:W3CDTF">2016-10-24T20:21:58Z</dcterms:created>
  <dcterms:modified xsi:type="dcterms:W3CDTF">2022-11-17T00:42:36Z</dcterms:modified>
</cp:coreProperties>
</file>